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4" r:id="rId1"/>
    <p:sldMasterId id="2147484106" r:id="rId2"/>
  </p:sldMasterIdLst>
  <p:notesMasterIdLst>
    <p:notesMasterId r:id="rId17"/>
  </p:notesMasterIdLst>
  <p:handoutMasterIdLst>
    <p:handoutMasterId r:id="rId18"/>
  </p:handoutMasterIdLst>
  <p:sldIdLst>
    <p:sldId id="278" r:id="rId3"/>
    <p:sldId id="583" r:id="rId4"/>
    <p:sldId id="584" r:id="rId5"/>
    <p:sldId id="588" r:id="rId6"/>
    <p:sldId id="601" r:id="rId7"/>
    <p:sldId id="599" r:id="rId8"/>
    <p:sldId id="600" r:id="rId9"/>
    <p:sldId id="587" r:id="rId10"/>
    <p:sldId id="602" r:id="rId11"/>
    <p:sldId id="596" r:id="rId12"/>
    <p:sldId id="590" r:id="rId13"/>
    <p:sldId id="592" r:id="rId14"/>
    <p:sldId id="591" r:id="rId15"/>
    <p:sldId id="595" r:id="rId16"/>
  </p:sldIdLst>
  <p:sldSz cx="9144000" cy="6858000" type="letter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rgbClr val="990099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shiku, Alinda K. (GSFC-5950)" initials="MAK(" lastIdx="2" clrIdx="0">
    <p:extLst>
      <p:ext uri="{19B8F6BF-5375-455C-9EA6-DF929625EA0E}">
        <p15:presenceInfo xmlns:p15="http://schemas.microsoft.com/office/powerpoint/2012/main" userId="S-1-5-21-330711430-3775241029-4075259233-5871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CC99"/>
    <a:srgbClr val="009900"/>
    <a:srgbClr val="00FF00"/>
    <a:srgbClr val="9999FF"/>
    <a:srgbClr val="CCCCFF"/>
    <a:srgbClr val="F8F8F8"/>
    <a:srgbClr val="990099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0" autoAdjust="0"/>
    <p:restoredTop sz="88761" autoAdjust="0"/>
  </p:normalViewPr>
  <p:slideViewPr>
    <p:cSldViewPr snapToGrid="0">
      <p:cViewPr varScale="1">
        <p:scale>
          <a:sx n="70" d="100"/>
          <a:sy n="70" d="100"/>
        </p:scale>
        <p:origin x="1012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723"/>
    </p:cViewPr>
  </p:sorterViewPr>
  <p:notesViewPr>
    <p:cSldViewPr snapToGrid="0">
      <p:cViewPr varScale="1">
        <p:scale>
          <a:sx n="58" d="100"/>
          <a:sy n="58" d="100"/>
        </p:scale>
        <p:origin x="-1734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aerospacecloud.sharepoint.com/sites/SED/CORDS/Shared%20Documents/Large%20LEO%20Constellations/Plots%20and%20Analysis%20Files/rtc_count_201806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60136279079489"/>
          <c:y val="3.3647558454720214E-2"/>
          <c:w val="0.78065506031929499"/>
          <c:h val="0.80535062528948576"/>
        </c:manualLayout>
      </c:layout>
      <c:scatterChart>
        <c:scatterStyle val="lineMarker"/>
        <c:varyColors val="0"/>
        <c:ser>
          <c:idx val="2"/>
          <c:order val="0"/>
          <c:tx>
            <c:strRef>
              <c:f>'Fig7'!$D$6</c:f>
              <c:strCache>
                <c:ptCount val="1"/>
                <c:pt idx="0">
                  <c:v>with LLCs + Space Fence</c:v>
                </c:pt>
              </c:strCache>
            </c:strRef>
          </c:tx>
          <c:spPr>
            <a:ln w="19050" cap="rnd">
              <a:solidFill>
                <a:schemeClr val="accent4">
                  <a:lumMod val="50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'Fig7'!$A$7:$A$187</c:f>
              <c:numCache>
                <c:formatCode>General</c:formatCode>
                <c:ptCount val="181"/>
                <c:pt idx="0">
                  <c:v>205</c:v>
                </c:pt>
                <c:pt idx="1">
                  <c:v>215</c:v>
                </c:pt>
                <c:pt idx="2">
                  <c:v>225</c:v>
                </c:pt>
                <c:pt idx="3">
                  <c:v>235</c:v>
                </c:pt>
                <c:pt idx="4">
                  <c:v>245</c:v>
                </c:pt>
                <c:pt idx="5">
                  <c:v>255</c:v>
                </c:pt>
                <c:pt idx="6">
                  <c:v>265</c:v>
                </c:pt>
                <c:pt idx="7">
                  <c:v>275</c:v>
                </c:pt>
                <c:pt idx="8">
                  <c:v>285</c:v>
                </c:pt>
                <c:pt idx="9">
                  <c:v>295</c:v>
                </c:pt>
                <c:pt idx="10">
                  <c:v>305</c:v>
                </c:pt>
                <c:pt idx="11">
                  <c:v>315</c:v>
                </c:pt>
                <c:pt idx="12">
                  <c:v>325</c:v>
                </c:pt>
                <c:pt idx="13">
                  <c:v>335</c:v>
                </c:pt>
                <c:pt idx="14">
                  <c:v>345</c:v>
                </c:pt>
                <c:pt idx="15">
                  <c:v>355</c:v>
                </c:pt>
                <c:pt idx="16">
                  <c:v>365</c:v>
                </c:pt>
                <c:pt idx="17">
                  <c:v>375</c:v>
                </c:pt>
                <c:pt idx="18">
                  <c:v>385</c:v>
                </c:pt>
                <c:pt idx="19">
                  <c:v>395</c:v>
                </c:pt>
                <c:pt idx="20">
                  <c:v>405</c:v>
                </c:pt>
                <c:pt idx="21">
                  <c:v>415</c:v>
                </c:pt>
                <c:pt idx="22">
                  <c:v>425</c:v>
                </c:pt>
                <c:pt idx="23">
                  <c:v>435</c:v>
                </c:pt>
                <c:pt idx="24">
                  <c:v>445</c:v>
                </c:pt>
                <c:pt idx="25">
                  <c:v>455</c:v>
                </c:pt>
                <c:pt idx="26">
                  <c:v>465</c:v>
                </c:pt>
                <c:pt idx="27">
                  <c:v>475</c:v>
                </c:pt>
                <c:pt idx="28">
                  <c:v>485</c:v>
                </c:pt>
                <c:pt idx="29">
                  <c:v>495</c:v>
                </c:pt>
                <c:pt idx="30">
                  <c:v>505</c:v>
                </c:pt>
                <c:pt idx="31">
                  <c:v>515</c:v>
                </c:pt>
                <c:pt idx="32">
                  <c:v>525</c:v>
                </c:pt>
                <c:pt idx="33">
                  <c:v>535</c:v>
                </c:pt>
                <c:pt idx="34">
                  <c:v>545</c:v>
                </c:pt>
                <c:pt idx="35">
                  <c:v>555</c:v>
                </c:pt>
                <c:pt idx="36">
                  <c:v>565</c:v>
                </c:pt>
                <c:pt idx="37">
                  <c:v>575</c:v>
                </c:pt>
                <c:pt idx="38">
                  <c:v>585</c:v>
                </c:pt>
                <c:pt idx="39">
                  <c:v>595</c:v>
                </c:pt>
                <c:pt idx="40">
                  <c:v>605</c:v>
                </c:pt>
                <c:pt idx="41">
                  <c:v>615</c:v>
                </c:pt>
                <c:pt idx="42">
                  <c:v>625</c:v>
                </c:pt>
                <c:pt idx="43">
                  <c:v>635</c:v>
                </c:pt>
                <c:pt idx="44">
                  <c:v>645</c:v>
                </c:pt>
                <c:pt idx="45">
                  <c:v>655</c:v>
                </c:pt>
                <c:pt idx="46">
                  <c:v>665</c:v>
                </c:pt>
                <c:pt idx="47">
                  <c:v>675</c:v>
                </c:pt>
                <c:pt idx="48">
                  <c:v>685</c:v>
                </c:pt>
                <c:pt idx="49">
                  <c:v>695</c:v>
                </c:pt>
                <c:pt idx="50">
                  <c:v>705</c:v>
                </c:pt>
                <c:pt idx="51">
                  <c:v>715</c:v>
                </c:pt>
                <c:pt idx="52">
                  <c:v>725</c:v>
                </c:pt>
                <c:pt idx="53">
                  <c:v>735</c:v>
                </c:pt>
                <c:pt idx="54">
                  <c:v>745</c:v>
                </c:pt>
                <c:pt idx="55">
                  <c:v>755</c:v>
                </c:pt>
                <c:pt idx="56">
                  <c:v>765</c:v>
                </c:pt>
                <c:pt idx="57">
                  <c:v>775</c:v>
                </c:pt>
                <c:pt idx="58">
                  <c:v>785</c:v>
                </c:pt>
                <c:pt idx="59">
                  <c:v>795</c:v>
                </c:pt>
                <c:pt idx="60">
                  <c:v>805</c:v>
                </c:pt>
                <c:pt idx="61">
                  <c:v>815</c:v>
                </c:pt>
                <c:pt idx="62">
                  <c:v>825</c:v>
                </c:pt>
                <c:pt idx="63">
                  <c:v>835</c:v>
                </c:pt>
                <c:pt idx="64">
                  <c:v>845</c:v>
                </c:pt>
                <c:pt idx="65">
                  <c:v>855</c:v>
                </c:pt>
                <c:pt idx="66">
                  <c:v>865</c:v>
                </c:pt>
                <c:pt idx="67">
                  <c:v>875</c:v>
                </c:pt>
                <c:pt idx="68">
                  <c:v>885</c:v>
                </c:pt>
                <c:pt idx="69">
                  <c:v>895</c:v>
                </c:pt>
                <c:pt idx="70">
                  <c:v>905</c:v>
                </c:pt>
                <c:pt idx="71">
                  <c:v>915</c:v>
                </c:pt>
                <c:pt idx="72">
                  <c:v>925</c:v>
                </c:pt>
                <c:pt idx="73">
                  <c:v>935</c:v>
                </c:pt>
                <c:pt idx="74">
                  <c:v>945</c:v>
                </c:pt>
                <c:pt idx="75">
                  <c:v>955</c:v>
                </c:pt>
                <c:pt idx="76">
                  <c:v>965</c:v>
                </c:pt>
                <c:pt idx="77">
                  <c:v>975</c:v>
                </c:pt>
                <c:pt idx="78">
                  <c:v>985</c:v>
                </c:pt>
                <c:pt idx="79">
                  <c:v>995</c:v>
                </c:pt>
                <c:pt idx="80">
                  <c:v>1005</c:v>
                </c:pt>
                <c:pt idx="81">
                  <c:v>1015</c:v>
                </c:pt>
                <c:pt idx="82">
                  <c:v>1025</c:v>
                </c:pt>
                <c:pt idx="83">
                  <c:v>1035</c:v>
                </c:pt>
                <c:pt idx="84">
                  <c:v>1045</c:v>
                </c:pt>
                <c:pt idx="85">
                  <c:v>1055</c:v>
                </c:pt>
                <c:pt idx="86">
                  <c:v>1065</c:v>
                </c:pt>
                <c:pt idx="87">
                  <c:v>1075</c:v>
                </c:pt>
                <c:pt idx="88">
                  <c:v>1085</c:v>
                </c:pt>
                <c:pt idx="89">
                  <c:v>1095</c:v>
                </c:pt>
                <c:pt idx="90">
                  <c:v>1105</c:v>
                </c:pt>
                <c:pt idx="91">
                  <c:v>1115</c:v>
                </c:pt>
                <c:pt idx="92">
                  <c:v>1125</c:v>
                </c:pt>
                <c:pt idx="93">
                  <c:v>1135</c:v>
                </c:pt>
                <c:pt idx="94">
                  <c:v>1145</c:v>
                </c:pt>
                <c:pt idx="95">
                  <c:v>1155</c:v>
                </c:pt>
                <c:pt idx="96">
                  <c:v>1165</c:v>
                </c:pt>
                <c:pt idx="97">
                  <c:v>1175</c:v>
                </c:pt>
                <c:pt idx="98">
                  <c:v>1185</c:v>
                </c:pt>
                <c:pt idx="99">
                  <c:v>1195</c:v>
                </c:pt>
                <c:pt idx="100">
                  <c:v>1205</c:v>
                </c:pt>
                <c:pt idx="101">
                  <c:v>1215</c:v>
                </c:pt>
                <c:pt idx="102">
                  <c:v>1225</c:v>
                </c:pt>
                <c:pt idx="103">
                  <c:v>1235</c:v>
                </c:pt>
                <c:pt idx="104">
                  <c:v>1245</c:v>
                </c:pt>
                <c:pt idx="105">
                  <c:v>1255</c:v>
                </c:pt>
                <c:pt idx="106">
                  <c:v>1265</c:v>
                </c:pt>
                <c:pt idx="107">
                  <c:v>1275</c:v>
                </c:pt>
                <c:pt idx="108">
                  <c:v>1285</c:v>
                </c:pt>
                <c:pt idx="109">
                  <c:v>1295</c:v>
                </c:pt>
                <c:pt idx="110">
                  <c:v>1305</c:v>
                </c:pt>
                <c:pt idx="111">
                  <c:v>1315</c:v>
                </c:pt>
                <c:pt idx="112">
                  <c:v>1325</c:v>
                </c:pt>
                <c:pt idx="113">
                  <c:v>1335</c:v>
                </c:pt>
                <c:pt idx="114">
                  <c:v>1345</c:v>
                </c:pt>
                <c:pt idx="115">
                  <c:v>1355</c:v>
                </c:pt>
                <c:pt idx="116">
                  <c:v>1365</c:v>
                </c:pt>
                <c:pt idx="117">
                  <c:v>1375</c:v>
                </c:pt>
                <c:pt idx="118">
                  <c:v>1385</c:v>
                </c:pt>
                <c:pt idx="119">
                  <c:v>1395</c:v>
                </c:pt>
                <c:pt idx="120">
                  <c:v>1405</c:v>
                </c:pt>
                <c:pt idx="121">
                  <c:v>1415</c:v>
                </c:pt>
                <c:pt idx="122">
                  <c:v>1425</c:v>
                </c:pt>
                <c:pt idx="123">
                  <c:v>1435</c:v>
                </c:pt>
                <c:pt idx="124">
                  <c:v>1445</c:v>
                </c:pt>
                <c:pt idx="125">
                  <c:v>1455</c:v>
                </c:pt>
                <c:pt idx="126">
                  <c:v>1465</c:v>
                </c:pt>
                <c:pt idx="127">
                  <c:v>1475</c:v>
                </c:pt>
                <c:pt idx="128">
                  <c:v>1485</c:v>
                </c:pt>
                <c:pt idx="129">
                  <c:v>1495</c:v>
                </c:pt>
                <c:pt idx="130">
                  <c:v>1505</c:v>
                </c:pt>
                <c:pt idx="131">
                  <c:v>1515</c:v>
                </c:pt>
                <c:pt idx="132">
                  <c:v>1525</c:v>
                </c:pt>
                <c:pt idx="133">
                  <c:v>1535</c:v>
                </c:pt>
                <c:pt idx="134">
                  <c:v>1545</c:v>
                </c:pt>
                <c:pt idx="135">
                  <c:v>1555</c:v>
                </c:pt>
                <c:pt idx="136">
                  <c:v>1565</c:v>
                </c:pt>
                <c:pt idx="137">
                  <c:v>1575</c:v>
                </c:pt>
                <c:pt idx="138">
                  <c:v>1585</c:v>
                </c:pt>
                <c:pt idx="139">
                  <c:v>1595</c:v>
                </c:pt>
                <c:pt idx="140">
                  <c:v>1605</c:v>
                </c:pt>
                <c:pt idx="141">
                  <c:v>1615</c:v>
                </c:pt>
                <c:pt idx="142">
                  <c:v>1625</c:v>
                </c:pt>
                <c:pt idx="143">
                  <c:v>1635</c:v>
                </c:pt>
                <c:pt idx="144">
                  <c:v>1645</c:v>
                </c:pt>
                <c:pt idx="145">
                  <c:v>1655</c:v>
                </c:pt>
                <c:pt idx="146">
                  <c:v>1665</c:v>
                </c:pt>
                <c:pt idx="147">
                  <c:v>1675</c:v>
                </c:pt>
                <c:pt idx="148">
                  <c:v>1685</c:v>
                </c:pt>
                <c:pt idx="149">
                  <c:v>1695</c:v>
                </c:pt>
                <c:pt idx="150">
                  <c:v>1705</c:v>
                </c:pt>
                <c:pt idx="151">
                  <c:v>1715</c:v>
                </c:pt>
                <c:pt idx="152">
                  <c:v>1725</c:v>
                </c:pt>
                <c:pt idx="153">
                  <c:v>1735</c:v>
                </c:pt>
                <c:pt idx="154">
                  <c:v>1745</c:v>
                </c:pt>
                <c:pt idx="155">
                  <c:v>1755</c:v>
                </c:pt>
                <c:pt idx="156">
                  <c:v>1765</c:v>
                </c:pt>
                <c:pt idx="157">
                  <c:v>1775</c:v>
                </c:pt>
                <c:pt idx="158">
                  <c:v>1785</c:v>
                </c:pt>
                <c:pt idx="159">
                  <c:v>1795</c:v>
                </c:pt>
                <c:pt idx="160">
                  <c:v>1805</c:v>
                </c:pt>
                <c:pt idx="161">
                  <c:v>1815</c:v>
                </c:pt>
                <c:pt idx="162">
                  <c:v>1825</c:v>
                </c:pt>
                <c:pt idx="163">
                  <c:v>1835</c:v>
                </c:pt>
                <c:pt idx="164">
                  <c:v>1845</c:v>
                </c:pt>
                <c:pt idx="165">
                  <c:v>1855</c:v>
                </c:pt>
                <c:pt idx="166">
                  <c:v>1865</c:v>
                </c:pt>
                <c:pt idx="167">
                  <c:v>1875</c:v>
                </c:pt>
                <c:pt idx="168">
                  <c:v>1885</c:v>
                </c:pt>
                <c:pt idx="169">
                  <c:v>1895</c:v>
                </c:pt>
                <c:pt idx="170">
                  <c:v>1905</c:v>
                </c:pt>
                <c:pt idx="171">
                  <c:v>1915</c:v>
                </c:pt>
                <c:pt idx="172">
                  <c:v>1925</c:v>
                </c:pt>
                <c:pt idx="173">
                  <c:v>1935</c:v>
                </c:pt>
                <c:pt idx="174">
                  <c:v>1945</c:v>
                </c:pt>
                <c:pt idx="175">
                  <c:v>1955</c:v>
                </c:pt>
                <c:pt idx="176">
                  <c:v>1965</c:v>
                </c:pt>
                <c:pt idx="177">
                  <c:v>1975</c:v>
                </c:pt>
                <c:pt idx="178">
                  <c:v>1985</c:v>
                </c:pt>
                <c:pt idx="179">
                  <c:v>1995</c:v>
                </c:pt>
                <c:pt idx="180">
                  <c:v>2005</c:v>
                </c:pt>
              </c:numCache>
            </c:numRef>
          </c:xVal>
          <c:yVal>
            <c:numRef>
              <c:f>'Fig7'!$D$7:$D$187</c:f>
              <c:numCache>
                <c:formatCode>0</c:formatCode>
                <c:ptCount val="181"/>
                <c:pt idx="0">
                  <c:v>1.3620000000000001</c:v>
                </c:pt>
                <c:pt idx="1">
                  <c:v>1.587</c:v>
                </c:pt>
                <c:pt idx="2">
                  <c:v>1.583</c:v>
                </c:pt>
                <c:pt idx="3">
                  <c:v>1.9550000000000001</c:v>
                </c:pt>
                <c:pt idx="4">
                  <c:v>2.2170000000000001</c:v>
                </c:pt>
                <c:pt idx="5">
                  <c:v>2.5540000000000003</c:v>
                </c:pt>
                <c:pt idx="6">
                  <c:v>4.1370000000000005</c:v>
                </c:pt>
                <c:pt idx="7">
                  <c:v>4.1609999999999996</c:v>
                </c:pt>
                <c:pt idx="8">
                  <c:v>5.3599999999999994</c:v>
                </c:pt>
                <c:pt idx="9">
                  <c:v>5.7030000000000003</c:v>
                </c:pt>
                <c:pt idx="10">
                  <c:v>6.5979999999999999</c:v>
                </c:pt>
                <c:pt idx="11">
                  <c:v>6.0620000000000003</c:v>
                </c:pt>
                <c:pt idx="12">
                  <c:v>7.4250000000000007</c:v>
                </c:pt>
                <c:pt idx="13">
                  <c:v>10.7</c:v>
                </c:pt>
                <c:pt idx="14">
                  <c:v>13.78</c:v>
                </c:pt>
                <c:pt idx="15">
                  <c:v>12.41</c:v>
                </c:pt>
                <c:pt idx="16">
                  <c:v>15.250000000000002</c:v>
                </c:pt>
                <c:pt idx="17">
                  <c:v>21.200000000000003</c:v>
                </c:pt>
                <c:pt idx="18">
                  <c:v>26.09</c:v>
                </c:pt>
                <c:pt idx="19">
                  <c:v>30.869999999999997</c:v>
                </c:pt>
                <c:pt idx="20">
                  <c:v>33.25</c:v>
                </c:pt>
                <c:pt idx="21">
                  <c:v>36.010000000000005</c:v>
                </c:pt>
                <c:pt idx="22">
                  <c:v>38.33</c:v>
                </c:pt>
                <c:pt idx="23">
                  <c:v>36.97</c:v>
                </c:pt>
                <c:pt idx="24">
                  <c:v>45.480000000000004</c:v>
                </c:pt>
                <c:pt idx="25">
                  <c:v>49.3</c:v>
                </c:pt>
                <c:pt idx="26">
                  <c:v>49.99</c:v>
                </c:pt>
                <c:pt idx="27">
                  <c:v>53.389999999999993</c:v>
                </c:pt>
                <c:pt idx="28">
                  <c:v>64.550000000000011</c:v>
                </c:pt>
                <c:pt idx="29">
                  <c:v>65.66</c:v>
                </c:pt>
                <c:pt idx="30">
                  <c:v>66.300000000000011</c:v>
                </c:pt>
                <c:pt idx="31">
                  <c:v>58.129999999999995</c:v>
                </c:pt>
                <c:pt idx="32">
                  <c:v>60.45</c:v>
                </c:pt>
                <c:pt idx="33">
                  <c:v>68.600000000000009</c:v>
                </c:pt>
                <c:pt idx="34">
                  <c:v>71.400000000000006</c:v>
                </c:pt>
                <c:pt idx="35">
                  <c:v>74.64</c:v>
                </c:pt>
                <c:pt idx="36">
                  <c:v>76.599999999999994</c:v>
                </c:pt>
                <c:pt idx="37">
                  <c:v>77.2</c:v>
                </c:pt>
                <c:pt idx="38">
                  <c:v>79.53</c:v>
                </c:pt>
                <c:pt idx="39">
                  <c:v>80.55</c:v>
                </c:pt>
                <c:pt idx="40">
                  <c:v>87.77</c:v>
                </c:pt>
                <c:pt idx="41">
                  <c:v>91.65</c:v>
                </c:pt>
                <c:pt idx="42">
                  <c:v>100.2</c:v>
                </c:pt>
                <c:pt idx="43">
                  <c:v>104.5</c:v>
                </c:pt>
                <c:pt idx="44">
                  <c:v>113.3</c:v>
                </c:pt>
                <c:pt idx="45">
                  <c:v>115.3</c:v>
                </c:pt>
                <c:pt idx="46">
                  <c:v>117.5</c:v>
                </c:pt>
                <c:pt idx="47">
                  <c:v>113.8</c:v>
                </c:pt>
                <c:pt idx="48">
                  <c:v>113</c:v>
                </c:pt>
                <c:pt idx="49">
                  <c:v>118.7</c:v>
                </c:pt>
                <c:pt idx="50">
                  <c:v>123.4</c:v>
                </c:pt>
                <c:pt idx="51">
                  <c:v>134.4</c:v>
                </c:pt>
                <c:pt idx="52">
                  <c:v>143.5</c:v>
                </c:pt>
                <c:pt idx="53">
                  <c:v>147.1</c:v>
                </c:pt>
                <c:pt idx="54">
                  <c:v>150.80000000000001</c:v>
                </c:pt>
                <c:pt idx="55">
                  <c:v>156.1</c:v>
                </c:pt>
                <c:pt idx="56">
                  <c:v>162.80000000000001</c:v>
                </c:pt>
                <c:pt idx="57">
                  <c:v>171.6</c:v>
                </c:pt>
                <c:pt idx="58">
                  <c:v>188.3</c:v>
                </c:pt>
                <c:pt idx="59">
                  <c:v>204.4</c:v>
                </c:pt>
                <c:pt idx="60">
                  <c:v>224.29999999999998</c:v>
                </c:pt>
                <c:pt idx="61">
                  <c:v>221.4</c:v>
                </c:pt>
                <c:pt idx="62">
                  <c:v>203.2</c:v>
                </c:pt>
                <c:pt idx="63">
                  <c:v>176.39999999999998</c:v>
                </c:pt>
                <c:pt idx="64">
                  <c:v>166.9</c:v>
                </c:pt>
                <c:pt idx="65">
                  <c:v>156.9</c:v>
                </c:pt>
                <c:pt idx="66">
                  <c:v>159.4</c:v>
                </c:pt>
                <c:pt idx="67">
                  <c:v>154.6</c:v>
                </c:pt>
                <c:pt idx="68">
                  <c:v>152.79999999999998</c:v>
                </c:pt>
                <c:pt idx="69">
                  <c:v>149.5</c:v>
                </c:pt>
                <c:pt idx="70">
                  <c:v>139.79999999999998</c:v>
                </c:pt>
                <c:pt idx="71">
                  <c:v>133.6</c:v>
                </c:pt>
                <c:pt idx="72">
                  <c:v>132</c:v>
                </c:pt>
                <c:pt idx="73">
                  <c:v>129.6</c:v>
                </c:pt>
                <c:pt idx="74">
                  <c:v>132.29999999999998</c:v>
                </c:pt>
                <c:pt idx="75">
                  <c:v>137.20000000000002</c:v>
                </c:pt>
                <c:pt idx="76">
                  <c:v>138.9</c:v>
                </c:pt>
                <c:pt idx="77">
                  <c:v>136.1</c:v>
                </c:pt>
                <c:pt idx="78">
                  <c:v>128.4</c:v>
                </c:pt>
                <c:pt idx="79">
                  <c:v>112.4</c:v>
                </c:pt>
                <c:pt idx="80">
                  <c:v>104.39999999999999</c:v>
                </c:pt>
                <c:pt idx="81">
                  <c:v>108.5</c:v>
                </c:pt>
                <c:pt idx="82">
                  <c:v>126.1</c:v>
                </c:pt>
                <c:pt idx="83">
                  <c:v>123.3</c:v>
                </c:pt>
                <c:pt idx="84">
                  <c:v>103.8</c:v>
                </c:pt>
                <c:pt idx="85">
                  <c:v>85.73</c:v>
                </c:pt>
                <c:pt idx="86">
                  <c:v>89.59</c:v>
                </c:pt>
                <c:pt idx="87">
                  <c:v>98.1</c:v>
                </c:pt>
                <c:pt idx="88">
                  <c:v>99.62</c:v>
                </c:pt>
                <c:pt idx="89">
                  <c:v>110.5</c:v>
                </c:pt>
                <c:pt idx="90">
                  <c:v>117.2</c:v>
                </c:pt>
                <c:pt idx="91">
                  <c:v>118</c:v>
                </c:pt>
                <c:pt idx="92">
                  <c:v>102.5</c:v>
                </c:pt>
                <c:pt idx="93">
                  <c:v>94.21</c:v>
                </c:pt>
                <c:pt idx="94">
                  <c:v>109.7</c:v>
                </c:pt>
                <c:pt idx="95">
                  <c:v>106.2</c:v>
                </c:pt>
                <c:pt idx="96">
                  <c:v>81.91</c:v>
                </c:pt>
                <c:pt idx="97">
                  <c:v>60.62</c:v>
                </c:pt>
                <c:pt idx="98">
                  <c:v>64.19</c:v>
                </c:pt>
                <c:pt idx="99">
                  <c:v>68.320000000000007</c:v>
                </c:pt>
                <c:pt idx="100">
                  <c:v>69.06</c:v>
                </c:pt>
                <c:pt idx="101">
                  <c:v>62.379999999999995</c:v>
                </c:pt>
                <c:pt idx="102">
                  <c:v>55.23</c:v>
                </c:pt>
                <c:pt idx="103">
                  <c:v>55.49</c:v>
                </c:pt>
                <c:pt idx="104">
                  <c:v>56.220000000000006</c:v>
                </c:pt>
                <c:pt idx="105">
                  <c:v>60.580000000000005</c:v>
                </c:pt>
                <c:pt idx="106">
                  <c:v>64.88</c:v>
                </c:pt>
                <c:pt idx="107">
                  <c:v>65.320000000000007</c:v>
                </c:pt>
                <c:pt idx="108">
                  <c:v>59.01</c:v>
                </c:pt>
                <c:pt idx="109">
                  <c:v>53.72</c:v>
                </c:pt>
                <c:pt idx="110">
                  <c:v>49.41</c:v>
                </c:pt>
                <c:pt idx="111">
                  <c:v>56.47</c:v>
                </c:pt>
                <c:pt idx="112">
                  <c:v>58.129999999999995</c:v>
                </c:pt>
                <c:pt idx="113">
                  <c:v>51.440000000000005</c:v>
                </c:pt>
                <c:pt idx="114">
                  <c:v>45.43</c:v>
                </c:pt>
                <c:pt idx="115">
                  <c:v>41.87</c:v>
                </c:pt>
                <c:pt idx="116">
                  <c:v>41.86</c:v>
                </c:pt>
                <c:pt idx="117">
                  <c:v>42.569999999999993</c:v>
                </c:pt>
                <c:pt idx="118">
                  <c:v>46.36</c:v>
                </c:pt>
                <c:pt idx="119">
                  <c:v>52.36</c:v>
                </c:pt>
                <c:pt idx="120">
                  <c:v>55.73</c:v>
                </c:pt>
                <c:pt idx="121">
                  <c:v>58.07</c:v>
                </c:pt>
                <c:pt idx="122">
                  <c:v>57.42</c:v>
                </c:pt>
                <c:pt idx="123">
                  <c:v>55.66</c:v>
                </c:pt>
                <c:pt idx="124">
                  <c:v>57.11</c:v>
                </c:pt>
                <c:pt idx="125">
                  <c:v>60.17</c:v>
                </c:pt>
                <c:pt idx="126">
                  <c:v>63.1</c:v>
                </c:pt>
                <c:pt idx="127">
                  <c:v>63.74</c:v>
                </c:pt>
                <c:pt idx="128">
                  <c:v>61.22</c:v>
                </c:pt>
                <c:pt idx="129">
                  <c:v>58.88</c:v>
                </c:pt>
                <c:pt idx="130">
                  <c:v>55.099999999999994</c:v>
                </c:pt>
                <c:pt idx="131">
                  <c:v>53.25</c:v>
                </c:pt>
                <c:pt idx="132">
                  <c:v>51.04</c:v>
                </c:pt>
                <c:pt idx="133">
                  <c:v>48.779999999999994</c:v>
                </c:pt>
                <c:pt idx="134">
                  <c:v>45.53</c:v>
                </c:pt>
                <c:pt idx="135">
                  <c:v>43.29</c:v>
                </c:pt>
                <c:pt idx="136">
                  <c:v>40.790000000000006</c:v>
                </c:pt>
                <c:pt idx="137">
                  <c:v>38.46</c:v>
                </c:pt>
                <c:pt idx="138">
                  <c:v>36.72</c:v>
                </c:pt>
                <c:pt idx="139">
                  <c:v>34.690000000000005</c:v>
                </c:pt>
                <c:pt idx="140">
                  <c:v>33.32</c:v>
                </c:pt>
                <c:pt idx="141">
                  <c:v>31.830000000000002</c:v>
                </c:pt>
                <c:pt idx="142">
                  <c:v>30.390000000000004</c:v>
                </c:pt>
                <c:pt idx="143">
                  <c:v>29.3</c:v>
                </c:pt>
                <c:pt idx="144">
                  <c:v>28.130000000000003</c:v>
                </c:pt>
                <c:pt idx="145">
                  <c:v>27.01</c:v>
                </c:pt>
                <c:pt idx="146">
                  <c:v>26.27</c:v>
                </c:pt>
                <c:pt idx="147">
                  <c:v>25.3</c:v>
                </c:pt>
                <c:pt idx="148">
                  <c:v>24.11</c:v>
                </c:pt>
                <c:pt idx="149">
                  <c:v>23.29</c:v>
                </c:pt>
                <c:pt idx="150">
                  <c:v>21.85</c:v>
                </c:pt>
                <c:pt idx="151">
                  <c:v>20.75</c:v>
                </c:pt>
                <c:pt idx="152">
                  <c:v>19.95</c:v>
                </c:pt>
                <c:pt idx="153">
                  <c:v>18.979999999999997</c:v>
                </c:pt>
                <c:pt idx="154">
                  <c:v>18.110000000000003</c:v>
                </c:pt>
                <c:pt idx="155">
                  <c:v>17.240000000000002</c:v>
                </c:pt>
                <c:pt idx="156">
                  <c:v>16.350000000000001</c:v>
                </c:pt>
                <c:pt idx="157">
                  <c:v>15.959999999999999</c:v>
                </c:pt>
                <c:pt idx="158">
                  <c:v>15.39</c:v>
                </c:pt>
                <c:pt idx="159">
                  <c:v>14.8</c:v>
                </c:pt>
                <c:pt idx="160">
                  <c:v>14.27</c:v>
                </c:pt>
                <c:pt idx="161">
                  <c:v>13.91</c:v>
                </c:pt>
                <c:pt idx="162">
                  <c:v>13.53</c:v>
                </c:pt>
                <c:pt idx="163">
                  <c:v>13.37</c:v>
                </c:pt>
                <c:pt idx="164">
                  <c:v>13.06</c:v>
                </c:pt>
                <c:pt idx="165">
                  <c:v>12.67</c:v>
                </c:pt>
                <c:pt idx="166">
                  <c:v>12.4</c:v>
                </c:pt>
                <c:pt idx="167">
                  <c:v>11.94</c:v>
                </c:pt>
                <c:pt idx="168">
                  <c:v>11.65</c:v>
                </c:pt>
                <c:pt idx="169">
                  <c:v>11.360000000000001</c:v>
                </c:pt>
                <c:pt idx="170">
                  <c:v>11.11</c:v>
                </c:pt>
                <c:pt idx="171">
                  <c:v>10.85</c:v>
                </c:pt>
                <c:pt idx="172">
                  <c:v>10.709999999999999</c:v>
                </c:pt>
                <c:pt idx="173">
                  <c:v>10.43</c:v>
                </c:pt>
                <c:pt idx="174">
                  <c:v>10.200000000000001</c:v>
                </c:pt>
                <c:pt idx="175">
                  <c:v>10.120000000000001</c:v>
                </c:pt>
                <c:pt idx="176">
                  <c:v>10.029999999999999</c:v>
                </c:pt>
                <c:pt idx="177">
                  <c:v>9.9580000000000002</c:v>
                </c:pt>
                <c:pt idx="178">
                  <c:v>10.01</c:v>
                </c:pt>
                <c:pt idx="179">
                  <c:v>10.050000000000001</c:v>
                </c:pt>
                <c:pt idx="180">
                  <c:v>10.07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27D-4E31-8381-0DAB972CD0EE}"/>
            </c:ext>
          </c:extLst>
        </c:ser>
        <c:ser>
          <c:idx val="1"/>
          <c:order val="1"/>
          <c:tx>
            <c:strRef>
              <c:f>'Fig7'!$C$6</c:f>
              <c:strCache>
                <c:ptCount val="1"/>
                <c:pt idx="0">
                  <c:v>with LLCs + current tracking</c:v>
                </c:pt>
              </c:strCache>
            </c:strRef>
          </c:tx>
          <c:spPr>
            <a:ln w="19050" cap="rnd">
              <a:solidFill>
                <a:srgbClr val="C0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'Fig7'!$A$7:$A$187</c:f>
              <c:numCache>
                <c:formatCode>General</c:formatCode>
                <c:ptCount val="181"/>
                <c:pt idx="0">
                  <c:v>205</c:v>
                </c:pt>
                <c:pt idx="1">
                  <c:v>215</c:v>
                </c:pt>
                <c:pt idx="2">
                  <c:v>225</c:v>
                </c:pt>
                <c:pt idx="3">
                  <c:v>235</c:v>
                </c:pt>
                <c:pt idx="4">
                  <c:v>245</c:v>
                </c:pt>
                <c:pt idx="5">
                  <c:v>255</c:v>
                </c:pt>
                <c:pt idx="6">
                  <c:v>265</c:v>
                </c:pt>
                <c:pt idx="7">
                  <c:v>275</c:v>
                </c:pt>
                <c:pt idx="8">
                  <c:v>285</c:v>
                </c:pt>
                <c:pt idx="9">
                  <c:v>295</c:v>
                </c:pt>
                <c:pt idx="10">
                  <c:v>305</c:v>
                </c:pt>
                <c:pt idx="11">
                  <c:v>315</c:v>
                </c:pt>
                <c:pt idx="12">
                  <c:v>325</c:v>
                </c:pt>
                <c:pt idx="13">
                  <c:v>335</c:v>
                </c:pt>
                <c:pt idx="14">
                  <c:v>345</c:v>
                </c:pt>
                <c:pt idx="15">
                  <c:v>355</c:v>
                </c:pt>
                <c:pt idx="16">
                  <c:v>365</c:v>
                </c:pt>
                <c:pt idx="17">
                  <c:v>375</c:v>
                </c:pt>
                <c:pt idx="18">
                  <c:v>385</c:v>
                </c:pt>
                <c:pt idx="19">
                  <c:v>395</c:v>
                </c:pt>
                <c:pt idx="20">
                  <c:v>405</c:v>
                </c:pt>
                <c:pt idx="21">
                  <c:v>415</c:v>
                </c:pt>
                <c:pt idx="22">
                  <c:v>425</c:v>
                </c:pt>
                <c:pt idx="23">
                  <c:v>435</c:v>
                </c:pt>
                <c:pt idx="24">
                  <c:v>445</c:v>
                </c:pt>
                <c:pt idx="25">
                  <c:v>455</c:v>
                </c:pt>
                <c:pt idx="26">
                  <c:v>465</c:v>
                </c:pt>
                <c:pt idx="27">
                  <c:v>475</c:v>
                </c:pt>
                <c:pt idx="28">
                  <c:v>485</c:v>
                </c:pt>
                <c:pt idx="29">
                  <c:v>495</c:v>
                </c:pt>
                <c:pt idx="30">
                  <c:v>505</c:v>
                </c:pt>
                <c:pt idx="31">
                  <c:v>515</c:v>
                </c:pt>
                <c:pt idx="32">
                  <c:v>525</c:v>
                </c:pt>
                <c:pt idx="33">
                  <c:v>535</c:v>
                </c:pt>
                <c:pt idx="34">
                  <c:v>545</c:v>
                </c:pt>
                <c:pt idx="35">
                  <c:v>555</c:v>
                </c:pt>
                <c:pt idx="36">
                  <c:v>565</c:v>
                </c:pt>
                <c:pt idx="37">
                  <c:v>575</c:v>
                </c:pt>
                <c:pt idx="38">
                  <c:v>585</c:v>
                </c:pt>
                <c:pt idx="39">
                  <c:v>595</c:v>
                </c:pt>
                <c:pt idx="40">
                  <c:v>605</c:v>
                </c:pt>
                <c:pt idx="41">
                  <c:v>615</c:v>
                </c:pt>
                <c:pt idx="42">
                  <c:v>625</c:v>
                </c:pt>
                <c:pt idx="43">
                  <c:v>635</c:v>
                </c:pt>
                <c:pt idx="44">
                  <c:v>645</c:v>
                </c:pt>
                <c:pt idx="45">
                  <c:v>655</c:v>
                </c:pt>
                <c:pt idx="46">
                  <c:v>665</c:v>
                </c:pt>
                <c:pt idx="47">
                  <c:v>675</c:v>
                </c:pt>
                <c:pt idx="48">
                  <c:v>685</c:v>
                </c:pt>
                <c:pt idx="49">
                  <c:v>695</c:v>
                </c:pt>
                <c:pt idx="50">
                  <c:v>705</c:v>
                </c:pt>
                <c:pt idx="51">
                  <c:v>715</c:v>
                </c:pt>
                <c:pt idx="52">
                  <c:v>725</c:v>
                </c:pt>
                <c:pt idx="53">
                  <c:v>735</c:v>
                </c:pt>
                <c:pt idx="54">
                  <c:v>745</c:v>
                </c:pt>
                <c:pt idx="55">
                  <c:v>755</c:v>
                </c:pt>
                <c:pt idx="56">
                  <c:v>765</c:v>
                </c:pt>
                <c:pt idx="57">
                  <c:v>775</c:v>
                </c:pt>
                <c:pt idx="58">
                  <c:v>785</c:v>
                </c:pt>
                <c:pt idx="59">
                  <c:v>795</c:v>
                </c:pt>
                <c:pt idx="60">
                  <c:v>805</c:v>
                </c:pt>
                <c:pt idx="61">
                  <c:v>815</c:v>
                </c:pt>
                <c:pt idx="62">
                  <c:v>825</c:v>
                </c:pt>
                <c:pt idx="63">
                  <c:v>835</c:v>
                </c:pt>
                <c:pt idx="64">
                  <c:v>845</c:v>
                </c:pt>
                <c:pt idx="65">
                  <c:v>855</c:v>
                </c:pt>
                <c:pt idx="66">
                  <c:v>865</c:v>
                </c:pt>
                <c:pt idx="67">
                  <c:v>875</c:v>
                </c:pt>
                <c:pt idx="68">
                  <c:v>885</c:v>
                </c:pt>
                <c:pt idx="69">
                  <c:v>895</c:v>
                </c:pt>
                <c:pt idx="70">
                  <c:v>905</c:v>
                </c:pt>
                <c:pt idx="71">
                  <c:v>915</c:v>
                </c:pt>
                <c:pt idx="72">
                  <c:v>925</c:v>
                </c:pt>
                <c:pt idx="73">
                  <c:v>935</c:v>
                </c:pt>
                <c:pt idx="74">
                  <c:v>945</c:v>
                </c:pt>
                <c:pt idx="75">
                  <c:v>955</c:v>
                </c:pt>
                <c:pt idx="76">
                  <c:v>965</c:v>
                </c:pt>
                <c:pt idx="77">
                  <c:v>975</c:v>
                </c:pt>
                <c:pt idx="78">
                  <c:v>985</c:v>
                </c:pt>
                <c:pt idx="79">
                  <c:v>995</c:v>
                </c:pt>
                <c:pt idx="80">
                  <c:v>1005</c:v>
                </c:pt>
                <c:pt idx="81">
                  <c:v>1015</c:v>
                </c:pt>
                <c:pt idx="82">
                  <c:v>1025</c:v>
                </c:pt>
                <c:pt idx="83">
                  <c:v>1035</c:v>
                </c:pt>
                <c:pt idx="84">
                  <c:v>1045</c:v>
                </c:pt>
                <c:pt idx="85">
                  <c:v>1055</c:v>
                </c:pt>
                <c:pt idx="86">
                  <c:v>1065</c:v>
                </c:pt>
                <c:pt idx="87">
                  <c:v>1075</c:v>
                </c:pt>
                <c:pt idx="88">
                  <c:v>1085</c:v>
                </c:pt>
                <c:pt idx="89">
                  <c:v>1095</c:v>
                </c:pt>
                <c:pt idx="90">
                  <c:v>1105</c:v>
                </c:pt>
                <c:pt idx="91">
                  <c:v>1115</c:v>
                </c:pt>
                <c:pt idx="92">
                  <c:v>1125</c:v>
                </c:pt>
                <c:pt idx="93">
                  <c:v>1135</c:v>
                </c:pt>
                <c:pt idx="94">
                  <c:v>1145</c:v>
                </c:pt>
                <c:pt idx="95">
                  <c:v>1155</c:v>
                </c:pt>
                <c:pt idx="96">
                  <c:v>1165</c:v>
                </c:pt>
                <c:pt idx="97">
                  <c:v>1175</c:v>
                </c:pt>
                <c:pt idx="98">
                  <c:v>1185</c:v>
                </c:pt>
                <c:pt idx="99">
                  <c:v>1195</c:v>
                </c:pt>
                <c:pt idx="100">
                  <c:v>1205</c:v>
                </c:pt>
                <c:pt idx="101">
                  <c:v>1215</c:v>
                </c:pt>
                <c:pt idx="102">
                  <c:v>1225</c:v>
                </c:pt>
                <c:pt idx="103">
                  <c:v>1235</c:v>
                </c:pt>
                <c:pt idx="104">
                  <c:v>1245</c:v>
                </c:pt>
                <c:pt idx="105">
                  <c:v>1255</c:v>
                </c:pt>
                <c:pt idx="106">
                  <c:v>1265</c:v>
                </c:pt>
                <c:pt idx="107">
                  <c:v>1275</c:v>
                </c:pt>
                <c:pt idx="108">
                  <c:v>1285</c:v>
                </c:pt>
                <c:pt idx="109">
                  <c:v>1295</c:v>
                </c:pt>
                <c:pt idx="110">
                  <c:v>1305</c:v>
                </c:pt>
                <c:pt idx="111">
                  <c:v>1315</c:v>
                </c:pt>
                <c:pt idx="112">
                  <c:v>1325</c:v>
                </c:pt>
                <c:pt idx="113">
                  <c:v>1335</c:v>
                </c:pt>
                <c:pt idx="114">
                  <c:v>1345</c:v>
                </c:pt>
                <c:pt idx="115">
                  <c:v>1355</c:v>
                </c:pt>
                <c:pt idx="116">
                  <c:v>1365</c:v>
                </c:pt>
                <c:pt idx="117">
                  <c:v>1375</c:v>
                </c:pt>
                <c:pt idx="118">
                  <c:v>1385</c:v>
                </c:pt>
                <c:pt idx="119">
                  <c:v>1395</c:v>
                </c:pt>
                <c:pt idx="120">
                  <c:v>1405</c:v>
                </c:pt>
                <c:pt idx="121">
                  <c:v>1415</c:v>
                </c:pt>
                <c:pt idx="122">
                  <c:v>1425</c:v>
                </c:pt>
                <c:pt idx="123">
                  <c:v>1435</c:v>
                </c:pt>
                <c:pt idx="124">
                  <c:v>1445</c:v>
                </c:pt>
                <c:pt idx="125">
                  <c:v>1455</c:v>
                </c:pt>
                <c:pt idx="126">
                  <c:v>1465</c:v>
                </c:pt>
                <c:pt idx="127">
                  <c:v>1475</c:v>
                </c:pt>
                <c:pt idx="128">
                  <c:v>1485</c:v>
                </c:pt>
                <c:pt idx="129">
                  <c:v>1495</c:v>
                </c:pt>
                <c:pt idx="130">
                  <c:v>1505</c:v>
                </c:pt>
                <c:pt idx="131">
                  <c:v>1515</c:v>
                </c:pt>
                <c:pt idx="132">
                  <c:v>1525</c:v>
                </c:pt>
                <c:pt idx="133">
                  <c:v>1535</c:v>
                </c:pt>
                <c:pt idx="134">
                  <c:v>1545</c:v>
                </c:pt>
                <c:pt idx="135">
                  <c:v>1555</c:v>
                </c:pt>
                <c:pt idx="136">
                  <c:v>1565</c:v>
                </c:pt>
                <c:pt idx="137">
                  <c:v>1575</c:v>
                </c:pt>
                <c:pt idx="138">
                  <c:v>1585</c:v>
                </c:pt>
                <c:pt idx="139">
                  <c:v>1595</c:v>
                </c:pt>
                <c:pt idx="140">
                  <c:v>1605</c:v>
                </c:pt>
                <c:pt idx="141">
                  <c:v>1615</c:v>
                </c:pt>
                <c:pt idx="142">
                  <c:v>1625</c:v>
                </c:pt>
                <c:pt idx="143">
                  <c:v>1635</c:v>
                </c:pt>
                <c:pt idx="144">
                  <c:v>1645</c:v>
                </c:pt>
                <c:pt idx="145">
                  <c:v>1655</c:v>
                </c:pt>
                <c:pt idx="146">
                  <c:v>1665</c:v>
                </c:pt>
                <c:pt idx="147">
                  <c:v>1675</c:v>
                </c:pt>
                <c:pt idx="148">
                  <c:v>1685</c:v>
                </c:pt>
                <c:pt idx="149">
                  <c:v>1695</c:v>
                </c:pt>
                <c:pt idx="150">
                  <c:v>1705</c:v>
                </c:pt>
                <c:pt idx="151">
                  <c:v>1715</c:v>
                </c:pt>
                <c:pt idx="152">
                  <c:v>1725</c:v>
                </c:pt>
                <c:pt idx="153">
                  <c:v>1735</c:v>
                </c:pt>
                <c:pt idx="154">
                  <c:v>1745</c:v>
                </c:pt>
                <c:pt idx="155">
                  <c:v>1755</c:v>
                </c:pt>
                <c:pt idx="156">
                  <c:v>1765</c:v>
                </c:pt>
                <c:pt idx="157">
                  <c:v>1775</c:v>
                </c:pt>
                <c:pt idx="158">
                  <c:v>1785</c:v>
                </c:pt>
                <c:pt idx="159">
                  <c:v>1795</c:v>
                </c:pt>
                <c:pt idx="160">
                  <c:v>1805</c:v>
                </c:pt>
                <c:pt idx="161">
                  <c:v>1815</c:v>
                </c:pt>
                <c:pt idx="162">
                  <c:v>1825</c:v>
                </c:pt>
                <c:pt idx="163">
                  <c:v>1835</c:v>
                </c:pt>
                <c:pt idx="164">
                  <c:v>1845</c:v>
                </c:pt>
                <c:pt idx="165">
                  <c:v>1855</c:v>
                </c:pt>
                <c:pt idx="166">
                  <c:v>1865</c:v>
                </c:pt>
                <c:pt idx="167">
                  <c:v>1875</c:v>
                </c:pt>
                <c:pt idx="168">
                  <c:v>1885</c:v>
                </c:pt>
                <c:pt idx="169">
                  <c:v>1895</c:v>
                </c:pt>
                <c:pt idx="170">
                  <c:v>1905</c:v>
                </c:pt>
                <c:pt idx="171">
                  <c:v>1915</c:v>
                </c:pt>
                <c:pt idx="172">
                  <c:v>1925</c:v>
                </c:pt>
                <c:pt idx="173">
                  <c:v>1935</c:v>
                </c:pt>
                <c:pt idx="174">
                  <c:v>1945</c:v>
                </c:pt>
                <c:pt idx="175">
                  <c:v>1955</c:v>
                </c:pt>
                <c:pt idx="176">
                  <c:v>1965</c:v>
                </c:pt>
                <c:pt idx="177">
                  <c:v>1975</c:v>
                </c:pt>
                <c:pt idx="178">
                  <c:v>1985</c:v>
                </c:pt>
                <c:pt idx="179">
                  <c:v>1995</c:v>
                </c:pt>
                <c:pt idx="180">
                  <c:v>2005</c:v>
                </c:pt>
              </c:numCache>
            </c:numRef>
          </c:xVal>
          <c:yVal>
            <c:numRef>
              <c:f>'Fig7'!$C$7:$C$187</c:f>
              <c:numCache>
                <c:formatCode>0</c:formatCode>
                <c:ptCount val="181"/>
                <c:pt idx="0">
                  <c:v>1.357</c:v>
                </c:pt>
                <c:pt idx="1">
                  <c:v>1.5819999999999999</c:v>
                </c:pt>
                <c:pt idx="2">
                  <c:v>1.579</c:v>
                </c:pt>
                <c:pt idx="3">
                  <c:v>1.948</c:v>
                </c:pt>
                <c:pt idx="4">
                  <c:v>2.21</c:v>
                </c:pt>
                <c:pt idx="5">
                  <c:v>2.544</c:v>
                </c:pt>
                <c:pt idx="6">
                  <c:v>4.1230000000000002</c:v>
                </c:pt>
                <c:pt idx="7">
                  <c:v>4.1420000000000003</c:v>
                </c:pt>
                <c:pt idx="8">
                  <c:v>5.1689999999999996</c:v>
                </c:pt>
                <c:pt idx="9">
                  <c:v>5.5069999999999997</c:v>
                </c:pt>
                <c:pt idx="10">
                  <c:v>6.4030000000000005</c:v>
                </c:pt>
                <c:pt idx="11">
                  <c:v>5.798</c:v>
                </c:pt>
                <c:pt idx="12">
                  <c:v>7.1259999999999994</c:v>
                </c:pt>
                <c:pt idx="13">
                  <c:v>10.39</c:v>
                </c:pt>
                <c:pt idx="14">
                  <c:v>13.12</c:v>
                </c:pt>
                <c:pt idx="15">
                  <c:v>11.819999999999999</c:v>
                </c:pt>
                <c:pt idx="16">
                  <c:v>14.65</c:v>
                </c:pt>
                <c:pt idx="17">
                  <c:v>20.58</c:v>
                </c:pt>
                <c:pt idx="18">
                  <c:v>25.91</c:v>
                </c:pt>
                <c:pt idx="19">
                  <c:v>30.64</c:v>
                </c:pt>
                <c:pt idx="20">
                  <c:v>32.99</c:v>
                </c:pt>
                <c:pt idx="21">
                  <c:v>35.54</c:v>
                </c:pt>
                <c:pt idx="22">
                  <c:v>37.370000000000005</c:v>
                </c:pt>
                <c:pt idx="23">
                  <c:v>35.82</c:v>
                </c:pt>
                <c:pt idx="24">
                  <c:v>43.970000000000006</c:v>
                </c:pt>
                <c:pt idx="25">
                  <c:v>47.36</c:v>
                </c:pt>
                <c:pt idx="26">
                  <c:v>48.04</c:v>
                </c:pt>
                <c:pt idx="27">
                  <c:v>51.46</c:v>
                </c:pt>
                <c:pt idx="28">
                  <c:v>62.480000000000004</c:v>
                </c:pt>
                <c:pt idx="29">
                  <c:v>62.2</c:v>
                </c:pt>
                <c:pt idx="30">
                  <c:v>62.120000000000005</c:v>
                </c:pt>
                <c:pt idx="31">
                  <c:v>53.220000000000006</c:v>
                </c:pt>
                <c:pt idx="32">
                  <c:v>54.800000000000004</c:v>
                </c:pt>
                <c:pt idx="33">
                  <c:v>60.95</c:v>
                </c:pt>
                <c:pt idx="34">
                  <c:v>60.710000000000008</c:v>
                </c:pt>
                <c:pt idx="35">
                  <c:v>61.71</c:v>
                </c:pt>
                <c:pt idx="36">
                  <c:v>61.259999999999991</c:v>
                </c:pt>
                <c:pt idx="37">
                  <c:v>60.38</c:v>
                </c:pt>
                <c:pt idx="38">
                  <c:v>63.129999999999995</c:v>
                </c:pt>
                <c:pt idx="39">
                  <c:v>63.580000000000005</c:v>
                </c:pt>
                <c:pt idx="40">
                  <c:v>67.94</c:v>
                </c:pt>
                <c:pt idx="41">
                  <c:v>69.28</c:v>
                </c:pt>
                <c:pt idx="42">
                  <c:v>73.16</c:v>
                </c:pt>
                <c:pt idx="43">
                  <c:v>73.5</c:v>
                </c:pt>
                <c:pt idx="44">
                  <c:v>76.63000000000001</c:v>
                </c:pt>
                <c:pt idx="45">
                  <c:v>74.900000000000006</c:v>
                </c:pt>
                <c:pt idx="46">
                  <c:v>73.89</c:v>
                </c:pt>
                <c:pt idx="47">
                  <c:v>65.88000000000001</c:v>
                </c:pt>
                <c:pt idx="48">
                  <c:v>62.61</c:v>
                </c:pt>
                <c:pt idx="49">
                  <c:v>61.71</c:v>
                </c:pt>
                <c:pt idx="50">
                  <c:v>60.62</c:v>
                </c:pt>
                <c:pt idx="51">
                  <c:v>64.850000000000009</c:v>
                </c:pt>
                <c:pt idx="52">
                  <c:v>68.400000000000006</c:v>
                </c:pt>
                <c:pt idx="53">
                  <c:v>67.179999999999993</c:v>
                </c:pt>
                <c:pt idx="54">
                  <c:v>68.069999999999993</c:v>
                </c:pt>
                <c:pt idx="55">
                  <c:v>71.239999999999995</c:v>
                </c:pt>
                <c:pt idx="56">
                  <c:v>75.08</c:v>
                </c:pt>
                <c:pt idx="57">
                  <c:v>82.64</c:v>
                </c:pt>
                <c:pt idx="58">
                  <c:v>94.75</c:v>
                </c:pt>
                <c:pt idx="59">
                  <c:v>108.3</c:v>
                </c:pt>
                <c:pt idx="60">
                  <c:v>126.5</c:v>
                </c:pt>
                <c:pt idx="61">
                  <c:v>120.60000000000001</c:v>
                </c:pt>
                <c:pt idx="62">
                  <c:v>102.3</c:v>
                </c:pt>
                <c:pt idx="63">
                  <c:v>76.490000000000009</c:v>
                </c:pt>
                <c:pt idx="64">
                  <c:v>67.23</c:v>
                </c:pt>
                <c:pt idx="65">
                  <c:v>59.97</c:v>
                </c:pt>
                <c:pt idx="66">
                  <c:v>64.89</c:v>
                </c:pt>
                <c:pt idx="67">
                  <c:v>63.220000000000006</c:v>
                </c:pt>
                <c:pt idx="68">
                  <c:v>63.25</c:v>
                </c:pt>
                <c:pt idx="69">
                  <c:v>60.81</c:v>
                </c:pt>
                <c:pt idx="70">
                  <c:v>53.93</c:v>
                </c:pt>
                <c:pt idx="71">
                  <c:v>51.61</c:v>
                </c:pt>
                <c:pt idx="72">
                  <c:v>54.34</c:v>
                </c:pt>
                <c:pt idx="73">
                  <c:v>54.97</c:v>
                </c:pt>
                <c:pt idx="74">
                  <c:v>60.160000000000004</c:v>
                </c:pt>
                <c:pt idx="75">
                  <c:v>68.41</c:v>
                </c:pt>
                <c:pt idx="76">
                  <c:v>72.19</c:v>
                </c:pt>
                <c:pt idx="77">
                  <c:v>71.48</c:v>
                </c:pt>
                <c:pt idx="78">
                  <c:v>63.75</c:v>
                </c:pt>
                <c:pt idx="79">
                  <c:v>51.1</c:v>
                </c:pt>
                <c:pt idx="80">
                  <c:v>43.47</c:v>
                </c:pt>
                <c:pt idx="81">
                  <c:v>48.410000000000004</c:v>
                </c:pt>
                <c:pt idx="82">
                  <c:v>66.699999999999989</c:v>
                </c:pt>
                <c:pt idx="83">
                  <c:v>65.239999999999995</c:v>
                </c:pt>
                <c:pt idx="84">
                  <c:v>45.470000000000006</c:v>
                </c:pt>
                <c:pt idx="85">
                  <c:v>30.180000000000003</c:v>
                </c:pt>
                <c:pt idx="86">
                  <c:v>36.270000000000003</c:v>
                </c:pt>
                <c:pt idx="87">
                  <c:v>46.63</c:v>
                </c:pt>
                <c:pt idx="88">
                  <c:v>51.580000000000005</c:v>
                </c:pt>
                <c:pt idx="89">
                  <c:v>65.27</c:v>
                </c:pt>
                <c:pt idx="90">
                  <c:v>74.760000000000005</c:v>
                </c:pt>
                <c:pt idx="91">
                  <c:v>77.509999999999991</c:v>
                </c:pt>
                <c:pt idx="92">
                  <c:v>64.490000000000009</c:v>
                </c:pt>
                <c:pt idx="93">
                  <c:v>57.940000000000005</c:v>
                </c:pt>
                <c:pt idx="94">
                  <c:v>74.64</c:v>
                </c:pt>
                <c:pt idx="95">
                  <c:v>72.679999999999993</c:v>
                </c:pt>
                <c:pt idx="96">
                  <c:v>49.660000000000004</c:v>
                </c:pt>
                <c:pt idx="97">
                  <c:v>29.42</c:v>
                </c:pt>
                <c:pt idx="98">
                  <c:v>33.75</c:v>
                </c:pt>
                <c:pt idx="99">
                  <c:v>38.379999999999995</c:v>
                </c:pt>
                <c:pt idx="100">
                  <c:v>38.4</c:v>
                </c:pt>
                <c:pt idx="101">
                  <c:v>31.11</c:v>
                </c:pt>
                <c:pt idx="102">
                  <c:v>22.46</c:v>
                </c:pt>
                <c:pt idx="103">
                  <c:v>20.5</c:v>
                </c:pt>
                <c:pt idx="104">
                  <c:v>21.369999999999997</c:v>
                </c:pt>
                <c:pt idx="105">
                  <c:v>24.91</c:v>
                </c:pt>
                <c:pt idx="106">
                  <c:v>29.23</c:v>
                </c:pt>
                <c:pt idx="107">
                  <c:v>30.209999999999997</c:v>
                </c:pt>
                <c:pt idx="108">
                  <c:v>25.9</c:v>
                </c:pt>
                <c:pt idx="109">
                  <c:v>21.369999999999997</c:v>
                </c:pt>
                <c:pt idx="110">
                  <c:v>18.239999999999998</c:v>
                </c:pt>
                <c:pt idx="111">
                  <c:v>26.55</c:v>
                </c:pt>
                <c:pt idx="112">
                  <c:v>29.3</c:v>
                </c:pt>
                <c:pt idx="113">
                  <c:v>24.01</c:v>
                </c:pt>
                <c:pt idx="114">
                  <c:v>18.279999999999998</c:v>
                </c:pt>
                <c:pt idx="115">
                  <c:v>14.850000000000001</c:v>
                </c:pt>
                <c:pt idx="116">
                  <c:v>14.73</c:v>
                </c:pt>
                <c:pt idx="117">
                  <c:v>16.330000000000002</c:v>
                </c:pt>
                <c:pt idx="118">
                  <c:v>18.860000000000003</c:v>
                </c:pt>
                <c:pt idx="119">
                  <c:v>25.259999999999998</c:v>
                </c:pt>
                <c:pt idx="120">
                  <c:v>27.82</c:v>
                </c:pt>
                <c:pt idx="121">
                  <c:v>29.04</c:v>
                </c:pt>
                <c:pt idx="122">
                  <c:v>27.12</c:v>
                </c:pt>
                <c:pt idx="123">
                  <c:v>23.04</c:v>
                </c:pt>
                <c:pt idx="124">
                  <c:v>22.560000000000002</c:v>
                </c:pt>
                <c:pt idx="125">
                  <c:v>23.380000000000003</c:v>
                </c:pt>
                <c:pt idx="126">
                  <c:v>24.21</c:v>
                </c:pt>
                <c:pt idx="127">
                  <c:v>24.220000000000002</c:v>
                </c:pt>
                <c:pt idx="128">
                  <c:v>20.73</c:v>
                </c:pt>
                <c:pt idx="129">
                  <c:v>17.7</c:v>
                </c:pt>
                <c:pt idx="130">
                  <c:v>14.97</c:v>
                </c:pt>
                <c:pt idx="131">
                  <c:v>13.399999999999999</c:v>
                </c:pt>
                <c:pt idx="132">
                  <c:v>12.450000000000001</c:v>
                </c:pt>
                <c:pt idx="133">
                  <c:v>11.75</c:v>
                </c:pt>
                <c:pt idx="134">
                  <c:v>10.49</c:v>
                </c:pt>
                <c:pt idx="135">
                  <c:v>10.050000000000001</c:v>
                </c:pt>
                <c:pt idx="136">
                  <c:v>9.5359999999999996</c:v>
                </c:pt>
                <c:pt idx="137">
                  <c:v>9.3290000000000006</c:v>
                </c:pt>
                <c:pt idx="138">
                  <c:v>8.9779999999999998</c:v>
                </c:pt>
                <c:pt idx="139">
                  <c:v>8.8309999999999995</c:v>
                </c:pt>
                <c:pt idx="140">
                  <c:v>8.6010000000000009</c:v>
                </c:pt>
                <c:pt idx="141">
                  <c:v>8.3349999999999991</c:v>
                </c:pt>
                <c:pt idx="142">
                  <c:v>8.077</c:v>
                </c:pt>
                <c:pt idx="143">
                  <c:v>7.8929999999999998</c:v>
                </c:pt>
                <c:pt idx="144">
                  <c:v>7.6370000000000005</c:v>
                </c:pt>
                <c:pt idx="145">
                  <c:v>7.5439999999999996</c:v>
                </c:pt>
                <c:pt idx="146">
                  <c:v>7.4609999999999994</c:v>
                </c:pt>
                <c:pt idx="147">
                  <c:v>7.3239999999999998</c:v>
                </c:pt>
                <c:pt idx="148">
                  <c:v>7.0200000000000005</c:v>
                </c:pt>
                <c:pt idx="149">
                  <c:v>6.9640000000000004</c:v>
                </c:pt>
                <c:pt idx="150">
                  <c:v>6.5780000000000003</c:v>
                </c:pt>
                <c:pt idx="151">
                  <c:v>6.3709999999999996</c:v>
                </c:pt>
                <c:pt idx="152">
                  <c:v>6.1749999999999998</c:v>
                </c:pt>
                <c:pt idx="153">
                  <c:v>5.8500000000000005</c:v>
                </c:pt>
                <c:pt idx="154">
                  <c:v>5.5979999999999999</c:v>
                </c:pt>
                <c:pt idx="155">
                  <c:v>5.43</c:v>
                </c:pt>
                <c:pt idx="156">
                  <c:v>5.2309999999999999</c:v>
                </c:pt>
                <c:pt idx="157">
                  <c:v>5.1100000000000003</c:v>
                </c:pt>
                <c:pt idx="158">
                  <c:v>4.9989999999999997</c:v>
                </c:pt>
                <c:pt idx="159">
                  <c:v>4.9120000000000008</c:v>
                </c:pt>
                <c:pt idx="160">
                  <c:v>4.7829999999999995</c:v>
                </c:pt>
                <c:pt idx="161">
                  <c:v>4.7150000000000007</c:v>
                </c:pt>
                <c:pt idx="162">
                  <c:v>4.7090000000000005</c:v>
                </c:pt>
                <c:pt idx="163">
                  <c:v>4.7370000000000001</c:v>
                </c:pt>
                <c:pt idx="164">
                  <c:v>4.7649999999999997</c:v>
                </c:pt>
                <c:pt idx="165">
                  <c:v>4.7539999999999996</c:v>
                </c:pt>
                <c:pt idx="166">
                  <c:v>4.6349999999999998</c:v>
                </c:pt>
                <c:pt idx="167">
                  <c:v>4.5629999999999997</c:v>
                </c:pt>
                <c:pt idx="168">
                  <c:v>4.5489999999999995</c:v>
                </c:pt>
                <c:pt idx="169">
                  <c:v>4.53</c:v>
                </c:pt>
                <c:pt idx="170">
                  <c:v>4.4619999999999997</c:v>
                </c:pt>
                <c:pt idx="171">
                  <c:v>4.3699999999999992</c:v>
                </c:pt>
                <c:pt idx="172">
                  <c:v>4.3360000000000003</c:v>
                </c:pt>
                <c:pt idx="173">
                  <c:v>4.3090000000000002</c:v>
                </c:pt>
                <c:pt idx="174">
                  <c:v>4.2919999999999998</c:v>
                </c:pt>
                <c:pt idx="175">
                  <c:v>4.3569999999999993</c:v>
                </c:pt>
                <c:pt idx="176">
                  <c:v>4.452</c:v>
                </c:pt>
                <c:pt idx="177">
                  <c:v>4.4990000000000006</c:v>
                </c:pt>
                <c:pt idx="178">
                  <c:v>4.6639999999999997</c:v>
                </c:pt>
                <c:pt idx="179">
                  <c:v>4.9180000000000001</c:v>
                </c:pt>
                <c:pt idx="180">
                  <c:v>5.0760000000000005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27D-4E31-8381-0DAB972CD0EE}"/>
            </c:ext>
          </c:extLst>
        </c:ser>
        <c:ser>
          <c:idx val="0"/>
          <c:order val="2"/>
          <c:tx>
            <c:strRef>
              <c:f>'Fig7'!$B$6</c:f>
              <c:strCache>
                <c:ptCount val="1"/>
                <c:pt idx="0">
                  <c:v>Business-as-usual (no LLCs)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'Fig7'!$A$7:$A$187</c:f>
              <c:numCache>
                <c:formatCode>General</c:formatCode>
                <c:ptCount val="181"/>
                <c:pt idx="0">
                  <c:v>205</c:v>
                </c:pt>
                <c:pt idx="1">
                  <c:v>215</c:v>
                </c:pt>
                <c:pt idx="2">
                  <c:v>225</c:v>
                </c:pt>
                <c:pt idx="3">
                  <c:v>235</c:v>
                </c:pt>
                <c:pt idx="4">
                  <c:v>245</c:v>
                </c:pt>
                <c:pt idx="5">
                  <c:v>255</c:v>
                </c:pt>
                <c:pt idx="6">
                  <c:v>265</c:v>
                </c:pt>
                <c:pt idx="7">
                  <c:v>275</c:v>
                </c:pt>
                <c:pt idx="8">
                  <c:v>285</c:v>
                </c:pt>
                <c:pt idx="9">
                  <c:v>295</c:v>
                </c:pt>
                <c:pt idx="10">
                  <c:v>305</c:v>
                </c:pt>
                <c:pt idx="11">
                  <c:v>315</c:v>
                </c:pt>
                <c:pt idx="12">
                  <c:v>325</c:v>
                </c:pt>
                <c:pt idx="13">
                  <c:v>335</c:v>
                </c:pt>
                <c:pt idx="14">
                  <c:v>345</c:v>
                </c:pt>
                <c:pt idx="15">
                  <c:v>355</c:v>
                </c:pt>
                <c:pt idx="16">
                  <c:v>365</c:v>
                </c:pt>
                <c:pt idx="17">
                  <c:v>375</c:v>
                </c:pt>
                <c:pt idx="18">
                  <c:v>385</c:v>
                </c:pt>
                <c:pt idx="19">
                  <c:v>395</c:v>
                </c:pt>
                <c:pt idx="20">
                  <c:v>405</c:v>
                </c:pt>
                <c:pt idx="21">
                  <c:v>415</c:v>
                </c:pt>
                <c:pt idx="22">
                  <c:v>425</c:v>
                </c:pt>
                <c:pt idx="23">
                  <c:v>435</c:v>
                </c:pt>
                <c:pt idx="24">
                  <c:v>445</c:v>
                </c:pt>
                <c:pt idx="25">
                  <c:v>455</c:v>
                </c:pt>
                <c:pt idx="26">
                  <c:v>465</c:v>
                </c:pt>
                <c:pt idx="27">
                  <c:v>475</c:v>
                </c:pt>
                <c:pt idx="28">
                  <c:v>485</c:v>
                </c:pt>
                <c:pt idx="29">
                  <c:v>495</c:v>
                </c:pt>
                <c:pt idx="30">
                  <c:v>505</c:v>
                </c:pt>
                <c:pt idx="31">
                  <c:v>515</c:v>
                </c:pt>
                <c:pt idx="32">
                  <c:v>525</c:v>
                </c:pt>
                <c:pt idx="33">
                  <c:v>535</c:v>
                </c:pt>
                <c:pt idx="34">
                  <c:v>545</c:v>
                </c:pt>
                <c:pt idx="35">
                  <c:v>555</c:v>
                </c:pt>
                <c:pt idx="36">
                  <c:v>565</c:v>
                </c:pt>
                <c:pt idx="37">
                  <c:v>575</c:v>
                </c:pt>
                <c:pt idx="38">
                  <c:v>585</c:v>
                </c:pt>
                <c:pt idx="39">
                  <c:v>595</c:v>
                </c:pt>
                <c:pt idx="40">
                  <c:v>605</c:v>
                </c:pt>
                <c:pt idx="41">
                  <c:v>615</c:v>
                </c:pt>
                <c:pt idx="42">
                  <c:v>625</c:v>
                </c:pt>
                <c:pt idx="43">
                  <c:v>635</c:v>
                </c:pt>
                <c:pt idx="44">
                  <c:v>645</c:v>
                </c:pt>
                <c:pt idx="45">
                  <c:v>655</c:v>
                </c:pt>
                <c:pt idx="46">
                  <c:v>665</c:v>
                </c:pt>
                <c:pt idx="47">
                  <c:v>675</c:v>
                </c:pt>
                <c:pt idx="48">
                  <c:v>685</c:v>
                </c:pt>
                <c:pt idx="49">
                  <c:v>695</c:v>
                </c:pt>
                <c:pt idx="50">
                  <c:v>705</c:v>
                </c:pt>
                <c:pt idx="51">
                  <c:v>715</c:v>
                </c:pt>
                <c:pt idx="52">
                  <c:v>725</c:v>
                </c:pt>
                <c:pt idx="53">
                  <c:v>735</c:v>
                </c:pt>
                <c:pt idx="54">
                  <c:v>745</c:v>
                </c:pt>
                <c:pt idx="55">
                  <c:v>755</c:v>
                </c:pt>
                <c:pt idx="56">
                  <c:v>765</c:v>
                </c:pt>
                <c:pt idx="57">
                  <c:v>775</c:v>
                </c:pt>
                <c:pt idx="58">
                  <c:v>785</c:v>
                </c:pt>
                <c:pt idx="59">
                  <c:v>795</c:v>
                </c:pt>
                <c:pt idx="60">
                  <c:v>805</c:v>
                </c:pt>
                <c:pt idx="61">
                  <c:v>815</c:v>
                </c:pt>
                <c:pt idx="62">
                  <c:v>825</c:v>
                </c:pt>
                <c:pt idx="63">
                  <c:v>835</c:v>
                </c:pt>
                <c:pt idx="64">
                  <c:v>845</c:v>
                </c:pt>
                <c:pt idx="65">
                  <c:v>855</c:v>
                </c:pt>
                <c:pt idx="66">
                  <c:v>865</c:v>
                </c:pt>
                <c:pt idx="67">
                  <c:v>875</c:v>
                </c:pt>
                <c:pt idx="68">
                  <c:v>885</c:v>
                </c:pt>
                <c:pt idx="69">
                  <c:v>895</c:v>
                </c:pt>
                <c:pt idx="70">
                  <c:v>905</c:v>
                </c:pt>
                <c:pt idx="71">
                  <c:v>915</c:v>
                </c:pt>
                <c:pt idx="72">
                  <c:v>925</c:v>
                </c:pt>
                <c:pt idx="73">
                  <c:v>935</c:v>
                </c:pt>
                <c:pt idx="74">
                  <c:v>945</c:v>
                </c:pt>
                <c:pt idx="75">
                  <c:v>955</c:v>
                </c:pt>
                <c:pt idx="76">
                  <c:v>965</c:v>
                </c:pt>
                <c:pt idx="77">
                  <c:v>975</c:v>
                </c:pt>
                <c:pt idx="78">
                  <c:v>985</c:v>
                </c:pt>
                <c:pt idx="79">
                  <c:v>995</c:v>
                </c:pt>
                <c:pt idx="80">
                  <c:v>1005</c:v>
                </c:pt>
                <c:pt idx="81">
                  <c:v>1015</c:v>
                </c:pt>
                <c:pt idx="82">
                  <c:v>1025</c:v>
                </c:pt>
                <c:pt idx="83">
                  <c:v>1035</c:v>
                </c:pt>
                <c:pt idx="84">
                  <c:v>1045</c:v>
                </c:pt>
                <c:pt idx="85">
                  <c:v>1055</c:v>
                </c:pt>
                <c:pt idx="86">
                  <c:v>1065</c:v>
                </c:pt>
                <c:pt idx="87">
                  <c:v>1075</c:v>
                </c:pt>
                <c:pt idx="88">
                  <c:v>1085</c:v>
                </c:pt>
                <c:pt idx="89">
                  <c:v>1095</c:v>
                </c:pt>
                <c:pt idx="90">
                  <c:v>1105</c:v>
                </c:pt>
                <c:pt idx="91">
                  <c:v>1115</c:v>
                </c:pt>
                <c:pt idx="92">
                  <c:v>1125</c:v>
                </c:pt>
                <c:pt idx="93">
                  <c:v>1135</c:v>
                </c:pt>
                <c:pt idx="94">
                  <c:v>1145</c:v>
                </c:pt>
                <c:pt idx="95">
                  <c:v>1155</c:v>
                </c:pt>
                <c:pt idx="96">
                  <c:v>1165</c:v>
                </c:pt>
                <c:pt idx="97">
                  <c:v>1175</c:v>
                </c:pt>
                <c:pt idx="98">
                  <c:v>1185</c:v>
                </c:pt>
                <c:pt idx="99">
                  <c:v>1195</c:v>
                </c:pt>
                <c:pt idx="100">
                  <c:v>1205</c:v>
                </c:pt>
                <c:pt idx="101">
                  <c:v>1215</c:v>
                </c:pt>
                <c:pt idx="102">
                  <c:v>1225</c:v>
                </c:pt>
                <c:pt idx="103">
                  <c:v>1235</c:v>
                </c:pt>
                <c:pt idx="104">
                  <c:v>1245</c:v>
                </c:pt>
                <c:pt idx="105">
                  <c:v>1255</c:v>
                </c:pt>
                <c:pt idx="106">
                  <c:v>1265</c:v>
                </c:pt>
                <c:pt idx="107">
                  <c:v>1275</c:v>
                </c:pt>
                <c:pt idx="108">
                  <c:v>1285</c:v>
                </c:pt>
                <c:pt idx="109">
                  <c:v>1295</c:v>
                </c:pt>
                <c:pt idx="110">
                  <c:v>1305</c:v>
                </c:pt>
                <c:pt idx="111">
                  <c:v>1315</c:v>
                </c:pt>
                <c:pt idx="112">
                  <c:v>1325</c:v>
                </c:pt>
                <c:pt idx="113">
                  <c:v>1335</c:v>
                </c:pt>
                <c:pt idx="114">
                  <c:v>1345</c:v>
                </c:pt>
                <c:pt idx="115">
                  <c:v>1355</c:v>
                </c:pt>
                <c:pt idx="116">
                  <c:v>1365</c:v>
                </c:pt>
                <c:pt idx="117">
                  <c:v>1375</c:v>
                </c:pt>
                <c:pt idx="118">
                  <c:v>1385</c:v>
                </c:pt>
                <c:pt idx="119">
                  <c:v>1395</c:v>
                </c:pt>
                <c:pt idx="120">
                  <c:v>1405</c:v>
                </c:pt>
                <c:pt idx="121">
                  <c:v>1415</c:v>
                </c:pt>
                <c:pt idx="122">
                  <c:v>1425</c:v>
                </c:pt>
                <c:pt idx="123">
                  <c:v>1435</c:v>
                </c:pt>
                <c:pt idx="124">
                  <c:v>1445</c:v>
                </c:pt>
                <c:pt idx="125">
                  <c:v>1455</c:v>
                </c:pt>
                <c:pt idx="126">
                  <c:v>1465</c:v>
                </c:pt>
                <c:pt idx="127">
                  <c:v>1475</c:v>
                </c:pt>
                <c:pt idx="128">
                  <c:v>1485</c:v>
                </c:pt>
                <c:pt idx="129">
                  <c:v>1495</c:v>
                </c:pt>
                <c:pt idx="130">
                  <c:v>1505</c:v>
                </c:pt>
                <c:pt idx="131">
                  <c:v>1515</c:v>
                </c:pt>
                <c:pt idx="132">
                  <c:v>1525</c:v>
                </c:pt>
                <c:pt idx="133">
                  <c:v>1535</c:v>
                </c:pt>
                <c:pt idx="134">
                  <c:v>1545</c:v>
                </c:pt>
                <c:pt idx="135">
                  <c:v>1555</c:v>
                </c:pt>
                <c:pt idx="136">
                  <c:v>1565</c:v>
                </c:pt>
                <c:pt idx="137">
                  <c:v>1575</c:v>
                </c:pt>
                <c:pt idx="138">
                  <c:v>1585</c:v>
                </c:pt>
                <c:pt idx="139">
                  <c:v>1595</c:v>
                </c:pt>
                <c:pt idx="140">
                  <c:v>1605</c:v>
                </c:pt>
                <c:pt idx="141">
                  <c:v>1615</c:v>
                </c:pt>
                <c:pt idx="142">
                  <c:v>1625</c:v>
                </c:pt>
                <c:pt idx="143">
                  <c:v>1635</c:v>
                </c:pt>
                <c:pt idx="144">
                  <c:v>1645</c:v>
                </c:pt>
                <c:pt idx="145">
                  <c:v>1655</c:v>
                </c:pt>
                <c:pt idx="146">
                  <c:v>1665</c:v>
                </c:pt>
                <c:pt idx="147">
                  <c:v>1675</c:v>
                </c:pt>
                <c:pt idx="148">
                  <c:v>1685</c:v>
                </c:pt>
                <c:pt idx="149">
                  <c:v>1695</c:v>
                </c:pt>
                <c:pt idx="150">
                  <c:v>1705</c:v>
                </c:pt>
                <c:pt idx="151">
                  <c:v>1715</c:v>
                </c:pt>
                <c:pt idx="152">
                  <c:v>1725</c:v>
                </c:pt>
                <c:pt idx="153">
                  <c:v>1735</c:v>
                </c:pt>
                <c:pt idx="154">
                  <c:v>1745</c:v>
                </c:pt>
                <c:pt idx="155">
                  <c:v>1755</c:v>
                </c:pt>
                <c:pt idx="156">
                  <c:v>1765</c:v>
                </c:pt>
                <c:pt idx="157">
                  <c:v>1775</c:v>
                </c:pt>
                <c:pt idx="158">
                  <c:v>1785</c:v>
                </c:pt>
                <c:pt idx="159">
                  <c:v>1795</c:v>
                </c:pt>
                <c:pt idx="160">
                  <c:v>1805</c:v>
                </c:pt>
                <c:pt idx="161">
                  <c:v>1815</c:v>
                </c:pt>
                <c:pt idx="162">
                  <c:v>1825</c:v>
                </c:pt>
                <c:pt idx="163">
                  <c:v>1835</c:v>
                </c:pt>
                <c:pt idx="164">
                  <c:v>1845</c:v>
                </c:pt>
                <c:pt idx="165">
                  <c:v>1855</c:v>
                </c:pt>
                <c:pt idx="166">
                  <c:v>1865</c:v>
                </c:pt>
                <c:pt idx="167">
                  <c:v>1875</c:v>
                </c:pt>
                <c:pt idx="168">
                  <c:v>1885</c:v>
                </c:pt>
                <c:pt idx="169">
                  <c:v>1895</c:v>
                </c:pt>
                <c:pt idx="170">
                  <c:v>1905</c:v>
                </c:pt>
                <c:pt idx="171">
                  <c:v>1915</c:v>
                </c:pt>
                <c:pt idx="172">
                  <c:v>1925</c:v>
                </c:pt>
                <c:pt idx="173">
                  <c:v>1935</c:v>
                </c:pt>
                <c:pt idx="174">
                  <c:v>1945</c:v>
                </c:pt>
                <c:pt idx="175">
                  <c:v>1955</c:v>
                </c:pt>
                <c:pt idx="176">
                  <c:v>1965</c:v>
                </c:pt>
                <c:pt idx="177">
                  <c:v>1975</c:v>
                </c:pt>
                <c:pt idx="178">
                  <c:v>1985</c:v>
                </c:pt>
                <c:pt idx="179">
                  <c:v>1995</c:v>
                </c:pt>
                <c:pt idx="180">
                  <c:v>2005</c:v>
                </c:pt>
              </c:numCache>
            </c:numRef>
          </c:xVal>
          <c:yVal>
            <c:numRef>
              <c:f>'Fig7'!$B$7:$B$187</c:f>
              <c:numCache>
                <c:formatCode>0</c:formatCode>
                <c:ptCount val="181"/>
                <c:pt idx="0">
                  <c:v>0.4556</c:v>
                </c:pt>
                <c:pt idx="1">
                  <c:v>0.50479999999999992</c:v>
                </c:pt>
                <c:pt idx="2">
                  <c:v>0.43559999999999999</c:v>
                </c:pt>
                <c:pt idx="3">
                  <c:v>0.51</c:v>
                </c:pt>
                <c:pt idx="4">
                  <c:v>0.53610000000000002</c:v>
                </c:pt>
                <c:pt idx="5">
                  <c:v>0.68179999999999996</c:v>
                </c:pt>
                <c:pt idx="6">
                  <c:v>0.91190000000000004</c:v>
                </c:pt>
                <c:pt idx="7">
                  <c:v>0.82650000000000001</c:v>
                </c:pt>
                <c:pt idx="8">
                  <c:v>0.85609999999999997</c:v>
                </c:pt>
                <c:pt idx="9">
                  <c:v>0.90910000000000002</c:v>
                </c:pt>
                <c:pt idx="10">
                  <c:v>0.94400000000000006</c:v>
                </c:pt>
                <c:pt idx="11">
                  <c:v>0.91949999999999998</c:v>
                </c:pt>
                <c:pt idx="12">
                  <c:v>0.95299999999999996</c:v>
                </c:pt>
                <c:pt idx="13">
                  <c:v>0.97780000000000011</c:v>
                </c:pt>
                <c:pt idx="14">
                  <c:v>1.367</c:v>
                </c:pt>
                <c:pt idx="15">
                  <c:v>1.484</c:v>
                </c:pt>
                <c:pt idx="16">
                  <c:v>1.86</c:v>
                </c:pt>
                <c:pt idx="17">
                  <c:v>2.0690000000000004</c:v>
                </c:pt>
                <c:pt idx="18">
                  <c:v>1.655</c:v>
                </c:pt>
                <c:pt idx="19">
                  <c:v>2.0609999999999999</c:v>
                </c:pt>
                <c:pt idx="20">
                  <c:v>2.2290000000000001</c:v>
                </c:pt>
                <c:pt idx="21">
                  <c:v>2.6480000000000001</c:v>
                </c:pt>
                <c:pt idx="22">
                  <c:v>3.3090000000000002</c:v>
                </c:pt>
                <c:pt idx="23">
                  <c:v>3.456</c:v>
                </c:pt>
                <c:pt idx="24">
                  <c:v>4.0329999999999995</c:v>
                </c:pt>
                <c:pt idx="25">
                  <c:v>4.8900000000000006</c:v>
                </c:pt>
                <c:pt idx="26">
                  <c:v>5.798</c:v>
                </c:pt>
                <c:pt idx="27">
                  <c:v>8.43</c:v>
                </c:pt>
                <c:pt idx="28">
                  <c:v>13.1</c:v>
                </c:pt>
                <c:pt idx="29">
                  <c:v>13.459999999999999</c:v>
                </c:pt>
                <c:pt idx="30">
                  <c:v>13.17</c:v>
                </c:pt>
                <c:pt idx="31">
                  <c:v>8.2439999999999998</c:v>
                </c:pt>
                <c:pt idx="32">
                  <c:v>7.5590000000000002</c:v>
                </c:pt>
                <c:pt idx="33">
                  <c:v>8.6610000000000014</c:v>
                </c:pt>
                <c:pt idx="34">
                  <c:v>9.2910000000000004</c:v>
                </c:pt>
                <c:pt idx="35">
                  <c:v>9.984</c:v>
                </c:pt>
                <c:pt idx="36">
                  <c:v>11.54</c:v>
                </c:pt>
                <c:pt idx="37">
                  <c:v>12.959999999999999</c:v>
                </c:pt>
                <c:pt idx="38">
                  <c:v>13.91</c:v>
                </c:pt>
                <c:pt idx="39">
                  <c:v>14.53</c:v>
                </c:pt>
                <c:pt idx="40">
                  <c:v>16.779999999999998</c:v>
                </c:pt>
                <c:pt idx="41">
                  <c:v>17.21</c:v>
                </c:pt>
                <c:pt idx="42">
                  <c:v>18.369999999999997</c:v>
                </c:pt>
                <c:pt idx="43">
                  <c:v>19.16</c:v>
                </c:pt>
                <c:pt idx="44">
                  <c:v>21.130000000000003</c:v>
                </c:pt>
                <c:pt idx="45">
                  <c:v>22.55</c:v>
                </c:pt>
                <c:pt idx="46">
                  <c:v>23.97</c:v>
                </c:pt>
                <c:pt idx="47">
                  <c:v>26</c:v>
                </c:pt>
                <c:pt idx="48">
                  <c:v>25.47</c:v>
                </c:pt>
                <c:pt idx="49">
                  <c:v>26.59</c:v>
                </c:pt>
                <c:pt idx="50">
                  <c:v>26.86</c:v>
                </c:pt>
                <c:pt idx="51">
                  <c:v>29.62</c:v>
                </c:pt>
                <c:pt idx="52">
                  <c:v>31.529999999999998</c:v>
                </c:pt>
                <c:pt idx="53">
                  <c:v>32.31</c:v>
                </c:pt>
                <c:pt idx="54">
                  <c:v>34.959999999999994</c:v>
                </c:pt>
                <c:pt idx="55">
                  <c:v>38.75</c:v>
                </c:pt>
                <c:pt idx="56">
                  <c:v>42.120000000000005</c:v>
                </c:pt>
                <c:pt idx="57">
                  <c:v>43.760000000000005</c:v>
                </c:pt>
                <c:pt idx="58">
                  <c:v>42.99</c:v>
                </c:pt>
                <c:pt idx="59">
                  <c:v>41.14</c:v>
                </c:pt>
                <c:pt idx="60">
                  <c:v>39.290000000000006</c:v>
                </c:pt>
                <c:pt idx="61">
                  <c:v>40.47</c:v>
                </c:pt>
                <c:pt idx="62">
                  <c:v>42.370000000000005</c:v>
                </c:pt>
                <c:pt idx="63">
                  <c:v>42.410000000000004</c:v>
                </c:pt>
                <c:pt idx="64">
                  <c:v>42.879999999999995</c:v>
                </c:pt>
                <c:pt idx="65">
                  <c:v>40.369999999999997</c:v>
                </c:pt>
                <c:pt idx="66">
                  <c:v>37.380000000000003</c:v>
                </c:pt>
                <c:pt idx="67">
                  <c:v>34.959999999999994</c:v>
                </c:pt>
                <c:pt idx="68">
                  <c:v>33.409999999999997</c:v>
                </c:pt>
                <c:pt idx="69">
                  <c:v>31.160000000000004</c:v>
                </c:pt>
                <c:pt idx="70">
                  <c:v>29.119999999999997</c:v>
                </c:pt>
                <c:pt idx="71">
                  <c:v>27.970000000000002</c:v>
                </c:pt>
                <c:pt idx="72">
                  <c:v>26.93</c:v>
                </c:pt>
                <c:pt idx="73">
                  <c:v>25.97</c:v>
                </c:pt>
                <c:pt idx="74">
                  <c:v>25.47</c:v>
                </c:pt>
                <c:pt idx="75">
                  <c:v>25.07</c:v>
                </c:pt>
                <c:pt idx="76">
                  <c:v>24.52</c:v>
                </c:pt>
                <c:pt idx="77">
                  <c:v>24.47</c:v>
                </c:pt>
                <c:pt idx="78">
                  <c:v>24.1</c:v>
                </c:pt>
                <c:pt idx="79">
                  <c:v>22.45</c:v>
                </c:pt>
                <c:pt idx="80">
                  <c:v>20.240000000000002</c:v>
                </c:pt>
                <c:pt idx="81">
                  <c:v>18.16</c:v>
                </c:pt>
                <c:pt idx="82">
                  <c:v>16.149999999999999</c:v>
                </c:pt>
                <c:pt idx="83">
                  <c:v>15.08</c:v>
                </c:pt>
                <c:pt idx="84">
                  <c:v>14.28</c:v>
                </c:pt>
                <c:pt idx="85">
                  <c:v>13.23</c:v>
                </c:pt>
                <c:pt idx="86">
                  <c:v>12.91</c:v>
                </c:pt>
                <c:pt idx="87">
                  <c:v>12.19</c:v>
                </c:pt>
                <c:pt idx="88">
                  <c:v>11.86</c:v>
                </c:pt>
                <c:pt idx="89">
                  <c:v>11.16</c:v>
                </c:pt>
                <c:pt idx="90">
                  <c:v>10.130000000000001</c:v>
                </c:pt>
                <c:pt idx="91">
                  <c:v>9.2099999999999991</c:v>
                </c:pt>
                <c:pt idx="92">
                  <c:v>8.5670000000000002</c:v>
                </c:pt>
                <c:pt idx="93">
                  <c:v>8.0009999999999994</c:v>
                </c:pt>
                <c:pt idx="94">
                  <c:v>7.4619999999999989</c:v>
                </c:pt>
                <c:pt idx="95">
                  <c:v>7.298</c:v>
                </c:pt>
                <c:pt idx="96">
                  <c:v>7.1520000000000001</c:v>
                </c:pt>
                <c:pt idx="97">
                  <c:v>7.2549999999999999</c:v>
                </c:pt>
                <c:pt idx="98">
                  <c:v>7.0789999999999997</c:v>
                </c:pt>
                <c:pt idx="99">
                  <c:v>6.5979999999999999</c:v>
                </c:pt>
                <c:pt idx="100">
                  <c:v>6.35</c:v>
                </c:pt>
                <c:pt idx="101">
                  <c:v>6.1929999999999996</c:v>
                </c:pt>
                <c:pt idx="102">
                  <c:v>6.423</c:v>
                </c:pt>
                <c:pt idx="103">
                  <c:v>7.12</c:v>
                </c:pt>
                <c:pt idx="104">
                  <c:v>8.4109999999999996</c:v>
                </c:pt>
                <c:pt idx="105">
                  <c:v>9.1199999999999992</c:v>
                </c:pt>
                <c:pt idx="106">
                  <c:v>9.1489999999999991</c:v>
                </c:pt>
                <c:pt idx="107">
                  <c:v>9.0050000000000008</c:v>
                </c:pt>
                <c:pt idx="108">
                  <c:v>8.2940000000000005</c:v>
                </c:pt>
                <c:pt idx="109">
                  <c:v>7.5949999999999998</c:v>
                </c:pt>
                <c:pt idx="110">
                  <c:v>6.6340000000000003</c:v>
                </c:pt>
                <c:pt idx="111">
                  <c:v>5.6850000000000005</c:v>
                </c:pt>
                <c:pt idx="112">
                  <c:v>4.9820000000000002</c:v>
                </c:pt>
                <c:pt idx="113">
                  <c:v>5.0149999999999997</c:v>
                </c:pt>
                <c:pt idx="114">
                  <c:v>5.0119999999999996</c:v>
                </c:pt>
                <c:pt idx="115">
                  <c:v>5.0760000000000005</c:v>
                </c:pt>
                <c:pt idx="116">
                  <c:v>5.56</c:v>
                </c:pt>
                <c:pt idx="117">
                  <c:v>6.2710000000000008</c:v>
                </c:pt>
                <c:pt idx="118">
                  <c:v>7.0090000000000003</c:v>
                </c:pt>
                <c:pt idx="119">
                  <c:v>8.7850000000000001</c:v>
                </c:pt>
                <c:pt idx="120">
                  <c:v>11.65</c:v>
                </c:pt>
                <c:pt idx="121">
                  <c:v>13.15</c:v>
                </c:pt>
                <c:pt idx="122">
                  <c:v>12.15</c:v>
                </c:pt>
                <c:pt idx="123">
                  <c:v>10.86</c:v>
                </c:pt>
                <c:pt idx="124">
                  <c:v>10.620000000000001</c:v>
                </c:pt>
                <c:pt idx="125">
                  <c:v>12.33</c:v>
                </c:pt>
                <c:pt idx="126">
                  <c:v>14.040000000000001</c:v>
                </c:pt>
                <c:pt idx="127">
                  <c:v>15.34</c:v>
                </c:pt>
                <c:pt idx="128">
                  <c:v>15.209999999999999</c:v>
                </c:pt>
                <c:pt idx="129">
                  <c:v>13.49</c:v>
                </c:pt>
                <c:pt idx="130">
                  <c:v>11.64</c:v>
                </c:pt>
                <c:pt idx="131">
                  <c:v>10.08</c:v>
                </c:pt>
                <c:pt idx="132">
                  <c:v>9.141</c:v>
                </c:pt>
                <c:pt idx="133">
                  <c:v>8.4489999999999998</c:v>
                </c:pt>
                <c:pt idx="134">
                  <c:v>7.21</c:v>
                </c:pt>
                <c:pt idx="135">
                  <c:v>6.7809999999999997</c:v>
                </c:pt>
                <c:pt idx="136">
                  <c:v>6.2690000000000001</c:v>
                </c:pt>
                <c:pt idx="137">
                  <c:v>6.0680000000000005</c:v>
                </c:pt>
                <c:pt idx="138">
                  <c:v>5.7239999999999993</c:v>
                </c:pt>
                <c:pt idx="139">
                  <c:v>5.5750000000000002</c:v>
                </c:pt>
                <c:pt idx="140">
                  <c:v>5.359</c:v>
                </c:pt>
                <c:pt idx="141">
                  <c:v>5.1070000000000002</c:v>
                </c:pt>
                <c:pt idx="142">
                  <c:v>4.8630000000000004</c:v>
                </c:pt>
                <c:pt idx="143">
                  <c:v>4.6800000000000006</c:v>
                </c:pt>
                <c:pt idx="144">
                  <c:v>4.43</c:v>
                </c:pt>
                <c:pt idx="145">
                  <c:v>4.351</c:v>
                </c:pt>
                <c:pt idx="146">
                  <c:v>4.282</c:v>
                </c:pt>
                <c:pt idx="147">
                  <c:v>4.1509999999999998</c:v>
                </c:pt>
                <c:pt idx="148">
                  <c:v>3.8529999999999998</c:v>
                </c:pt>
                <c:pt idx="149">
                  <c:v>3.8110000000000004</c:v>
                </c:pt>
                <c:pt idx="150">
                  <c:v>3.4379999999999997</c:v>
                </c:pt>
                <c:pt idx="151">
                  <c:v>3.2370000000000001</c:v>
                </c:pt>
                <c:pt idx="152">
                  <c:v>3.05</c:v>
                </c:pt>
                <c:pt idx="153">
                  <c:v>2.7310000000000003</c:v>
                </c:pt>
                <c:pt idx="154">
                  <c:v>2.4769999999999999</c:v>
                </c:pt>
                <c:pt idx="155">
                  <c:v>2.3220000000000001</c:v>
                </c:pt>
                <c:pt idx="156">
                  <c:v>2.137</c:v>
                </c:pt>
                <c:pt idx="157">
                  <c:v>2.0289999999999999</c:v>
                </c:pt>
                <c:pt idx="158">
                  <c:v>1.931</c:v>
                </c:pt>
                <c:pt idx="159">
                  <c:v>1.853</c:v>
                </c:pt>
                <c:pt idx="160">
                  <c:v>1.7649999999999999</c:v>
                </c:pt>
                <c:pt idx="161">
                  <c:v>1.7100000000000002</c:v>
                </c:pt>
                <c:pt idx="162">
                  <c:v>1.7010000000000001</c:v>
                </c:pt>
                <c:pt idx="163">
                  <c:v>1.7410000000000001</c:v>
                </c:pt>
                <c:pt idx="164">
                  <c:v>1.782</c:v>
                </c:pt>
                <c:pt idx="165">
                  <c:v>1.776</c:v>
                </c:pt>
                <c:pt idx="166">
                  <c:v>1.7249999999999999</c:v>
                </c:pt>
                <c:pt idx="167">
                  <c:v>1.647</c:v>
                </c:pt>
                <c:pt idx="168">
                  <c:v>1.63</c:v>
                </c:pt>
                <c:pt idx="169">
                  <c:v>1.623</c:v>
                </c:pt>
                <c:pt idx="170">
                  <c:v>1.5940000000000001</c:v>
                </c:pt>
                <c:pt idx="171">
                  <c:v>1.5329999999999999</c:v>
                </c:pt>
                <c:pt idx="172">
                  <c:v>1.5110000000000001</c:v>
                </c:pt>
                <c:pt idx="173">
                  <c:v>1.4869999999999999</c:v>
                </c:pt>
                <c:pt idx="174">
                  <c:v>1.4570000000000001</c:v>
                </c:pt>
                <c:pt idx="175">
                  <c:v>1.534</c:v>
                </c:pt>
                <c:pt idx="176">
                  <c:v>1.6219999999999999</c:v>
                </c:pt>
                <c:pt idx="177">
                  <c:v>1.6600000000000001</c:v>
                </c:pt>
                <c:pt idx="178">
                  <c:v>1.837</c:v>
                </c:pt>
                <c:pt idx="179">
                  <c:v>2.089</c:v>
                </c:pt>
                <c:pt idx="180">
                  <c:v>2.258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27D-4E31-8381-0DAB972CD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691784"/>
        <c:axId val="271692568"/>
      </c:scatterChart>
      <c:valAx>
        <c:axId val="271691784"/>
        <c:scaling>
          <c:orientation val="minMax"/>
          <c:max val="1800"/>
          <c:min val="2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altitude  (km)</a:t>
                </a:r>
              </a:p>
            </c:rich>
          </c:tx>
          <c:layout>
            <c:manualLayout>
              <c:xMode val="edge"/>
              <c:yMode val="edge"/>
              <c:x val="0.39931893375713357"/>
              <c:y val="0.908813030724100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92568"/>
        <c:crosses val="autoZero"/>
        <c:crossBetween val="midCat"/>
        <c:majorUnit val="200"/>
        <c:minorUnit val="100"/>
      </c:valAx>
      <c:valAx>
        <c:axId val="271692568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spatial density  (#/ 10^9 km^3)</a:t>
                </a:r>
              </a:p>
            </c:rich>
          </c:tx>
          <c:layout>
            <c:manualLayout>
              <c:xMode val="edge"/>
              <c:yMode val="edge"/>
              <c:x val="2.2018348623853212E-2"/>
              <c:y val="0.2085187586845762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917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139591489611285"/>
          <c:y val="2.9938365142373732E-2"/>
          <c:w val="0.39960041318271727"/>
          <c:h val="0.37202762877780771"/>
        </c:manualLayout>
      </c:layout>
      <c:overlay val="0"/>
      <c:spPr>
        <a:solidFill>
          <a:schemeClr val="bg1"/>
        </a:solidFill>
        <a:ln>
          <a:solidFill>
            <a:schemeClr val="bg1">
              <a:lumMod val="8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5" tIns="46413" rIns="92825" bIns="46413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5" tIns="46413" rIns="92825" bIns="46413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5" tIns="46413" rIns="92825" bIns="46413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25" tIns="46413" rIns="92825" bIns="46413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07BD810-02CE-4E31-AB7F-E8953BAE6EE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76804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t" anchorCtr="0" compatLnSpc="1">
            <a:prstTxWarp prst="textNoShape">
              <a:avLst/>
            </a:prstTxWarp>
          </a:bodyPr>
          <a:lstStyle>
            <a:lvl1pPr algn="l" defTabSz="9112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728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46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t" anchorCtr="0" compatLnSpc="1">
            <a:prstTxWarp prst="textNoShape">
              <a:avLst/>
            </a:prstTxWarp>
          </a:bodyPr>
          <a:lstStyle>
            <a:lvl1pPr algn="r" defTabSz="9112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403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9988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19600"/>
            <a:ext cx="51847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9728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b" anchorCtr="0" compatLnSpc="1">
            <a:prstTxWarp prst="textNoShape">
              <a:avLst/>
            </a:prstTxWarp>
          </a:bodyPr>
          <a:lstStyle>
            <a:lvl1pPr algn="l" defTabSz="9112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728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39200"/>
            <a:ext cx="3046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96" tIns="45548" rIns="91096" bIns="45548" numCol="1" anchor="b" anchorCtr="0" compatLnSpc="1">
            <a:prstTxWarp prst="textNoShape">
              <a:avLst/>
            </a:prstTxWarp>
          </a:bodyPr>
          <a:lstStyle>
            <a:lvl1pPr algn="r" defTabSz="91122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F51CD05-575F-4F30-BE9D-AA4BDE70CC1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5355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0DBBD2-8DCF-4896-98CF-063D779B8C58}" type="slidenum">
              <a:rPr lang="en-US" altLang="en-US" smtClean="0"/>
              <a:pPr/>
              <a:t>1</a:t>
            </a:fld>
            <a:endParaRPr lang="en-US" alt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5161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51CD05-575F-4F30-BE9D-AA4BDE70CC1D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747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660400" y="0"/>
            <a:ext cx="8026400" cy="1143000"/>
          </a:xfrm>
          <a:prstGeom prst="rect">
            <a:avLst/>
          </a:prstGeom>
        </p:spPr>
        <p:txBody>
          <a:bodyPr anchor="ctr"/>
          <a:lstStyle/>
          <a:p>
            <a:pPr algn="ctr" eaLnBrk="0" hangingPunct="0">
              <a:defRPr/>
            </a:pPr>
            <a:endParaRPr lang="en-US" sz="3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661988" y="1447800"/>
            <a:ext cx="8099425" cy="49784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800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277318"/>
            <a:ext cx="8610599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5763" y="0"/>
            <a:ext cx="2024062" cy="6426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0"/>
            <a:ext cx="5922963" cy="6426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61988" y="1447800"/>
            <a:ext cx="8097837" cy="4978400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86313" y="1447800"/>
            <a:ext cx="3973512" cy="241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86313" y="4013200"/>
            <a:ext cx="3973512" cy="241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660400" y="0"/>
            <a:ext cx="8026400" cy="1143000"/>
          </a:xfrm>
          <a:prstGeom prst="rect">
            <a:avLst/>
          </a:prstGeom>
        </p:spPr>
        <p:txBody>
          <a:bodyPr anchor="ctr"/>
          <a:lstStyle/>
          <a:p>
            <a:pPr algn="ctr" eaLnBrk="0" hangingPunct="0">
              <a:defRPr/>
            </a:pPr>
            <a:endParaRPr lang="en-US" sz="3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 bwMode="auto">
          <a:xfrm>
            <a:off x="661988" y="1447800"/>
            <a:ext cx="8099425" cy="49784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800" dirty="0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375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0948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45777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97081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1087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52148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5919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09224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41008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74400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5763" y="0"/>
            <a:ext cx="2024062" cy="6426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0"/>
            <a:ext cx="5922963" cy="6426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2456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11931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61988" y="1447800"/>
            <a:ext cx="8097837" cy="4978400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25514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6313" y="1447800"/>
            <a:ext cx="3973512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94133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0"/>
            <a:ext cx="8026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447800"/>
            <a:ext cx="3971925" cy="4978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86313" y="1447800"/>
            <a:ext cx="3973512" cy="241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86313" y="4013200"/>
            <a:ext cx="3973512" cy="241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399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18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vmlDrawing" Target="../drawings/vmlDrawing2.v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40876" y="0"/>
            <a:ext cx="71481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2287" y="1277318"/>
            <a:ext cx="8099425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3044" name="Rectangle 4"/>
          <p:cNvSpPr>
            <a:spLocks noChangeArrowheads="1"/>
          </p:cNvSpPr>
          <p:nvPr/>
        </p:nvSpPr>
        <p:spPr bwMode="auto">
          <a:xfrm>
            <a:off x="1439863" y="239713"/>
            <a:ext cx="6846887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hangingPunct="0">
              <a:defRPr/>
            </a:pPr>
            <a:endParaRPr 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4277801" y="6470650"/>
            <a:ext cx="4655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baseline="0" dirty="0">
                <a:solidFill>
                  <a:schemeClr val="tx1"/>
                </a:solidFill>
                <a:latin typeface="Arial" charset="0"/>
              </a:rPr>
              <a:t>NASA/CNES CA Short Course | SEP 2020 | </a:t>
            </a:r>
            <a:fld id="{CE85CD8F-0A14-4882-8D17-95C970A51BDF}" type="slidenum">
              <a:rPr lang="en-US" sz="1200" smtClean="0">
                <a:solidFill>
                  <a:schemeClr val="tx1"/>
                </a:solidFill>
                <a:latin typeface="Arial" charset="0"/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3058" name="Rectangle 18"/>
          <p:cNvSpPr>
            <a:spLocks noChangeArrowheads="1"/>
          </p:cNvSpPr>
          <p:nvPr/>
        </p:nvSpPr>
        <p:spPr bwMode="auto">
          <a:xfrm>
            <a:off x="0" y="1112838"/>
            <a:ext cx="9144000" cy="42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graphicFrame>
        <p:nvGraphicFramePr>
          <p:cNvPr id="1026" name="Object 24"/>
          <p:cNvGraphicFramePr>
            <a:graphicFrameLocks noChangeAspect="1"/>
          </p:cNvGraphicFramePr>
          <p:nvPr/>
        </p:nvGraphicFramePr>
        <p:xfrm>
          <a:off x="-87926" y="87920"/>
          <a:ext cx="1081454" cy="95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4" r:id="rId18" imgW="7392432" imgH="6542857" progId="">
                  <p:embed/>
                </p:oleObj>
              </mc:Choice>
              <mc:Fallback>
                <p:oleObj r:id="rId18" imgW="7392432" imgH="6542857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7926" y="87920"/>
                        <a:ext cx="1081454" cy="95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CARA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815340" y="0"/>
            <a:ext cx="1101382" cy="11013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091" r:id="rId2"/>
    <p:sldLayoutId id="2147484092" r:id="rId3"/>
    <p:sldLayoutId id="2147484093" r:id="rId4"/>
    <p:sldLayoutId id="2147484094" r:id="rId5"/>
    <p:sldLayoutId id="2147484095" r:id="rId6"/>
    <p:sldLayoutId id="2147484096" r:id="rId7"/>
    <p:sldLayoutId id="2147484097" r:id="rId8"/>
    <p:sldLayoutId id="2147484098" r:id="rId9"/>
    <p:sldLayoutId id="2147484099" r:id="rId10"/>
    <p:sldLayoutId id="2147484100" r:id="rId11"/>
    <p:sldLayoutId id="2147484101" r:id="rId12"/>
    <p:sldLayoutId id="2147484102" r:id="rId13"/>
    <p:sldLayoutId id="2147484103" r:id="rId14"/>
    <p:sldLayoutId id="2147484104" r:id="rId15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164592" indent="-164592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7200" indent="-173736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749808" indent="-173736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40876" y="0"/>
            <a:ext cx="714814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447800"/>
            <a:ext cx="8099425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3044" name="Rectangle 4"/>
          <p:cNvSpPr>
            <a:spLocks noChangeArrowheads="1"/>
          </p:cNvSpPr>
          <p:nvPr/>
        </p:nvSpPr>
        <p:spPr bwMode="auto">
          <a:xfrm>
            <a:off x="1439863" y="239713"/>
            <a:ext cx="6846887" cy="339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hangingPunct="0">
              <a:defRPr/>
            </a:pPr>
            <a:endParaRPr 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5319347" y="6470650"/>
            <a:ext cx="36135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200" dirty="0">
                <a:solidFill>
                  <a:srgbClr val="000000"/>
                </a:solidFill>
                <a:latin typeface="Arial" charset="0"/>
              </a:rPr>
              <a:t>N. Sabey | ERB | 18 Jun 2013 | </a:t>
            </a:r>
            <a:fld id="{CE85CD8F-0A14-4882-8D17-95C970A51BDF}" type="slidenum">
              <a:rPr lang="en-US" sz="1200" smtClean="0">
                <a:solidFill>
                  <a:srgbClr val="000000"/>
                </a:solidFill>
                <a:latin typeface="Arial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43058" name="Rectangle 18"/>
          <p:cNvSpPr>
            <a:spLocks noChangeArrowheads="1"/>
          </p:cNvSpPr>
          <p:nvPr/>
        </p:nvSpPr>
        <p:spPr bwMode="auto">
          <a:xfrm>
            <a:off x="0" y="1112838"/>
            <a:ext cx="9144000" cy="42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/>
          </a:p>
        </p:txBody>
      </p:sp>
      <p:graphicFrame>
        <p:nvGraphicFramePr>
          <p:cNvPr id="1026" name="Object 24"/>
          <p:cNvGraphicFramePr>
            <a:graphicFrameLocks noChangeAspect="1"/>
          </p:cNvGraphicFramePr>
          <p:nvPr/>
        </p:nvGraphicFramePr>
        <p:xfrm>
          <a:off x="-87926" y="87920"/>
          <a:ext cx="1081454" cy="95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8" r:id="rId18" imgW="7392432" imgH="6542857" progId="">
                  <p:embed/>
                </p:oleObj>
              </mc:Choice>
              <mc:Fallback>
                <p:oleObj r:id="rId18" imgW="7392432" imgH="654285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7926" y="87920"/>
                        <a:ext cx="1081454" cy="95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ailogo.bmp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34815" y="6409593"/>
            <a:ext cx="1363980" cy="327660"/>
          </a:xfrm>
          <a:prstGeom prst="rect">
            <a:avLst/>
          </a:prstGeom>
        </p:spPr>
      </p:pic>
      <p:pic>
        <p:nvPicPr>
          <p:cNvPr id="1030" name="Picture 6" descr="C:\Users\Nick Sabey\Documents\Inkscape\CARA_Concept3\CARA_Logo_300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65" y="0"/>
            <a:ext cx="1097280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36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119" r:id="rId13"/>
    <p:sldLayoutId id="2147484120" r:id="rId14"/>
    <p:sldLayoutId id="2147484121" r:id="rId15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space.i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"/>
            <a:ext cx="9144000" cy="633045"/>
          </a:xfrm>
          <a:solidFill>
            <a:srgbClr val="FFFFFF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en-US" altLang="en-US" dirty="0"/>
              <a:t>Conjunction Assessment Risk Analysis</a:t>
            </a:r>
          </a:p>
        </p:txBody>
      </p:sp>
      <p:sp>
        <p:nvSpPr>
          <p:cNvPr id="5123" name="Rectangle 20"/>
          <p:cNvSpPr>
            <a:spLocks noChangeArrowheads="1"/>
          </p:cNvSpPr>
          <p:nvPr/>
        </p:nvSpPr>
        <p:spPr bwMode="auto">
          <a:xfrm>
            <a:off x="660400" y="0"/>
            <a:ext cx="8026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6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6" name="Subtitle 4"/>
          <p:cNvSpPr>
            <a:spLocks noGrp="1"/>
          </p:cNvSpPr>
          <p:nvPr>
            <p:ph type="subTitle" idx="4294967295"/>
          </p:nvPr>
        </p:nvSpPr>
        <p:spPr>
          <a:xfrm>
            <a:off x="0" y="5421549"/>
            <a:ext cx="9144000" cy="1159747"/>
          </a:xfrm>
        </p:spPr>
        <p:txBody>
          <a:bodyPr>
            <a:noAutofit/>
          </a:bodyPr>
          <a:lstStyle/>
          <a:p>
            <a:pPr marL="0" indent="0" algn="ctr">
              <a:buFontTx/>
              <a:buNone/>
              <a:defRPr/>
            </a:pPr>
            <a:endParaRPr lang="en-US" sz="2200" dirty="0"/>
          </a:p>
          <a:p>
            <a:pPr marL="0" indent="0" algn="ctr">
              <a:buFontTx/>
              <a:buNone/>
              <a:defRPr/>
            </a:pPr>
            <a:r>
              <a:rPr lang="en-US" sz="2200" dirty="0"/>
              <a:t>Lauri Newman</a:t>
            </a:r>
          </a:p>
          <a:p>
            <a:pPr marL="0" indent="0" algn="ctr">
              <a:buFontTx/>
              <a:buNone/>
              <a:defRPr/>
            </a:pPr>
            <a:r>
              <a:rPr lang="en-US" sz="2200" b="0" i="1" dirty="0"/>
              <a:t>NASA CARA</a:t>
            </a:r>
          </a:p>
        </p:txBody>
      </p:sp>
      <p:sp>
        <p:nvSpPr>
          <p:cNvPr id="5127" name="TextBox 6"/>
          <p:cNvSpPr txBox="1">
            <a:spLocks noChangeArrowheads="1"/>
          </p:cNvSpPr>
          <p:nvPr/>
        </p:nvSpPr>
        <p:spPr bwMode="auto">
          <a:xfrm>
            <a:off x="0" y="6316663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graphicFrame>
        <p:nvGraphicFramePr>
          <p:cNvPr id="7" name="Object 24"/>
          <p:cNvGraphicFramePr>
            <a:graphicFrameLocks noChangeAspect="1"/>
          </p:cNvGraphicFramePr>
          <p:nvPr/>
        </p:nvGraphicFramePr>
        <p:xfrm>
          <a:off x="0" y="703384"/>
          <a:ext cx="3400187" cy="3006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8" r:id="rId4" imgW="7392432" imgH="6542857" progId="">
                  <p:embed/>
                </p:oleObj>
              </mc:Choice>
              <mc:Fallback>
                <p:oleObj r:id="rId4" imgW="7392432" imgH="6542857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03384"/>
                        <a:ext cx="3400187" cy="30069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CARA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49546" y="1958339"/>
            <a:ext cx="3167577" cy="31675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54515" y="1055077"/>
            <a:ext cx="378948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Collision Avoidance “Short Course”</a:t>
            </a:r>
          </a:p>
          <a:p>
            <a:endParaRPr lang="en-US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Part III:  CA in Changing Space Flight Environment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5" name="Title 1"/>
          <p:cNvSpPr>
            <a:spLocks noGrp="1"/>
          </p:cNvSpPr>
          <p:nvPr>
            <p:ph type="title"/>
          </p:nvPr>
        </p:nvSpPr>
        <p:spPr>
          <a:xfrm>
            <a:off x="1902606" y="0"/>
            <a:ext cx="7148147" cy="1143000"/>
          </a:xfrm>
        </p:spPr>
        <p:txBody>
          <a:bodyPr/>
          <a:lstStyle/>
          <a:p>
            <a:r>
              <a:rPr lang="en-US" dirty="0"/>
              <a:t>Changing Space Environment</a:t>
            </a:r>
          </a:p>
        </p:txBody>
      </p:sp>
      <p:sp>
        <p:nvSpPr>
          <p:cNvPr id="50278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Space environment has been changing, and will continue to evolve rapidly over the next few years due to the following drivers:</a:t>
            </a:r>
          </a:p>
          <a:p>
            <a:pPr lvl="1"/>
            <a:r>
              <a:rPr lang="en-US" dirty="0"/>
              <a:t>Space Fence</a:t>
            </a:r>
          </a:p>
          <a:p>
            <a:pPr lvl="1"/>
            <a:r>
              <a:rPr lang="en-US" dirty="0"/>
              <a:t>Large constellations</a:t>
            </a:r>
          </a:p>
          <a:p>
            <a:pPr lvl="1"/>
            <a:r>
              <a:rPr lang="en-US" dirty="0"/>
              <a:t>Maneuver Plan Streamlining</a:t>
            </a:r>
          </a:p>
          <a:p>
            <a:pPr lvl="1"/>
            <a:r>
              <a:rPr lang="en-US" dirty="0"/>
              <a:t>Increasing on-board autonomy</a:t>
            </a:r>
          </a:p>
          <a:p>
            <a:pPr lvl="1"/>
            <a:r>
              <a:rPr lang="en-US" dirty="0"/>
              <a:t>New space actors</a:t>
            </a:r>
          </a:p>
          <a:p>
            <a:pPr lvl="1"/>
            <a:r>
              <a:rPr lang="en-US" dirty="0"/>
              <a:t>SmallSat proliferation</a:t>
            </a:r>
          </a:p>
          <a:p>
            <a:pPr marL="283464" lvl="1" indent="0">
              <a:buNone/>
            </a:pPr>
            <a:endParaRPr lang="en-US" dirty="0"/>
          </a:p>
          <a:p>
            <a:r>
              <a:rPr lang="en-US" dirty="0"/>
              <a:t>CA practices will need to evolve to meet growing needs</a:t>
            </a:r>
          </a:p>
          <a:p>
            <a:pPr lvl="1"/>
            <a:r>
              <a:rPr lang="en-US" dirty="0"/>
              <a:t>New methodologies</a:t>
            </a:r>
          </a:p>
          <a:p>
            <a:pPr lvl="1"/>
            <a:r>
              <a:rPr lang="en-US" dirty="0"/>
              <a:t>Best practices</a:t>
            </a:r>
          </a:p>
          <a:p>
            <a:pPr lvl="1"/>
            <a:r>
              <a:rPr lang="en-US" dirty="0"/>
              <a:t>Data sharing</a:t>
            </a:r>
          </a:p>
          <a:p>
            <a:pPr lvl="1"/>
            <a:r>
              <a:rPr lang="en-US" dirty="0"/>
              <a:t>Orbital registry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080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094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New Sensor:</a:t>
            </a:r>
            <a:br>
              <a:rPr lang="en-US" dirty="0"/>
            </a:br>
            <a:r>
              <a:rPr lang="en-US" dirty="0"/>
              <a:t>Space Fence (SF)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03" y="1309355"/>
            <a:ext cx="6173271" cy="499868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Space Surveillance Network (SSN) sensor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Equatorial phased-array S-Band sensor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track to better than 5 cm (SSN capability 10 cm)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Initial Operations Capability achieved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Objects discovered by SF soon to be introduced into CA enterprise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Expected impact on CA</a:t>
            </a:r>
          </a:p>
          <a:p>
            <a:pPr lvl="1"/>
            <a:r>
              <a:rPr lang="en-US" dirty="0"/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ncreased quantity of new objects</a:t>
            </a:r>
          </a:p>
          <a:p>
            <a:pPr lvl="2"/>
            <a:r>
              <a:rPr lang="en-US" dirty="0"/>
              <a:t>Overall CA workload increase estimate:  25% at first; potentially as much as 100% after 1-2 years’ operation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Quality of maintenance ODs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Newly-discovered objects that can be tracked regularly should have reasonably good ODs</a:t>
            </a:r>
          </a:p>
          <a:p>
            <a:pPr lvl="2"/>
            <a:r>
              <a:rPr lang="en-US" dirty="0"/>
              <a:t>Objects on edge of detection may have quality issues and create data actionability problems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/>
              <a:t>Workload increases will be felt both by CA practitioners and individual missions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9218" name="Picture 2" descr="Kwajalein Atoll ">
            <a:extLst>
              <a:ext uri="{FF2B5EF4-FFF2-40B4-BE49-F238E27FC236}">
                <a16:creationId xmlns:a16="http://schemas.microsoft.com/office/drawing/2014/main" xmlns="" id="{424AE676-6243-473D-BE37-E5F020134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774" y="1729238"/>
            <a:ext cx="2778257" cy="161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992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4359678"/>
            <a:ext cx="9144000" cy="2130171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r>
              <a:rPr lang="en-US" sz="2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Current CA workload is large and expected to grow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Across the LEO fleet, NASA CARA sees about 700 unique conjunctions each month</a:t>
            </a:r>
          </a:p>
          <a:p>
            <a:pPr lvl="1"/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About one conjunction per month per LEO spacecraft requires further analysis and mitigation planning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Requires ~1 staff week of work for the CARA team for risk assessment as well as support from the mission flight operations team for maneuver planning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Only about 15% of analyzed events result in a maneuver</a:t>
            </a:r>
          </a:p>
          <a:p>
            <a:pPr lvl="1"/>
            <a:endParaRPr lang="en-US" sz="2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Workload-Space Fence and Large Constellations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3320405" y="1173778"/>
            <a:ext cx="6254044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rgbClr val="990099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Unique Events within 0.5x5x5-km Volume by Object Type, LEO</a:t>
            </a:r>
          </a:p>
        </p:txBody>
      </p:sp>
      <p:sp>
        <p:nvSpPr>
          <p:cNvPr id="10" name="Rectangle 9"/>
          <p:cNvSpPr/>
          <p:nvPr/>
        </p:nvSpPr>
        <p:spPr>
          <a:xfrm>
            <a:off x="-513888" y="1173778"/>
            <a:ext cx="4157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Predicted Tracked Object Density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Altitude in 2030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xmlns="" id="{256D580F-F1C0-AA44-A546-6B4221D11C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7556721"/>
              </p:ext>
            </p:extLst>
          </p:nvPr>
        </p:nvGraphicFramePr>
        <p:xfrm>
          <a:off x="97905" y="1640600"/>
          <a:ext cx="3042859" cy="2486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64C20BD-121F-4317-9B29-D226BB4B8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244" y="1412306"/>
            <a:ext cx="5648748" cy="29950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7906" y="3990346"/>
            <a:ext cx="255230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*Prepared by The Aerospace Corporation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456312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5331" y="1634321"/>
            <a:ext cx="4617013" cy="4567888"/>
          </a:xfrm>
        </p:spPr>
        <p:txBody>
          <a:bodyPr>
            <a:normAutofit fontScale="70000" lnSpcReduction="20000"/>
          </a:bodyPr>
          <a:lstStyle/>
          <a:p>
            <a:r>
              <a:rPr lang="en-US" sz="2900" dirty="0"/>
              <a:t>Planned large constellations will add thousands of objects to catalog</a:t>
            </a:r>
          </a:p>
          <a:p>
            <a:pPr lvl="1"/>
            <a:r>
              <a:rPr lang="en-US" sz="2600" dirty="0"/>
              <a:t>Analysis of some proposed constellations has indicated a fresh conjunction event every 3 days vs 1-2 fresh events/month in current operations</a:t>
            </a:r>
          </a:p>
          <a:p>
            <a:r>
              <a:rPr lang="en-US" sz="2800" dirty="0"/>
              <a:t>Operations impact is large</a:t>
            </a:r>
          </a:p>
          <a:p>
            <a:pPr lvl="1"/>
            <a:r>
              <a:rPr lang="en-US" sz="2600" dirty="0"/>
              <a:t>Effort to analyze the data will require more manpower </a:t>
            </a:r>
          </a:p>
          <a:p>
            <a:pPr lvl="1"/>
            <a:r>
              <a:rPr lang="en-US" sz="2600" dirty="0"/>
              <a:t>Hopefully the development of robust automated risk assessment tools will follow to reduce operations impact</a:t>
            </a:r>
          </a:p>
          <a:p>
            <a:r>
              <a:rPr lang="en-US" sz="2800" dirty="0"/>
              <a:t>Current constellation information available at </a:t>
            </a:r>
            <a:r>
              <a:rPr lang="en-US" dirty="0"/>
              <a:t> </a:t>
            </a:r>
            <a:r>
              <a:rPr lang="en-US" u="sng" dirty="0">
                <a:hlinkClick r:id="rId3"/>
              </a:rPr>
              <a:t>https://www.newspace.im/</a:t>
            </a:r>
            <a:endParaRPr lang="en-US" dirty="0"/>
          </a:p>
          <a:p>
            <a:endParaRPr lang="en-US" sz="2800" dirty="0"/>
          </a:p>
          <a:p>
            <a:pPr lvl="1"/>
            <a:endParaRPr lang="en-US" sz="2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Constellations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7323" y="5911715"/>
            <a:ext cx="415302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+mj-lt"/>
              </a:rPr>
              <a:t>Table excerpted from Shepperd, Ryan, “How Big is Big? </a:t>
            </a:r>
            <a:r>
              <a:rPr lang="en-US" sz="1200" dirty="0">
                <a:solidFill>
                  <a:schemeClr val="tx1"/>
                </a:solidFill>
              </a:rPr>
              <a:t>Better Metrics for Defining Constellation Size regarding Space Sustainability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,” International CA Workshop, Paris, France, June 2019. </a:t>
            </a:r>
          </a:p>
        </p:txBody>
      </p:sp>
      <p:sp>
        <p:nvSpPr>
          <p:cNvPr id="7" name="Rectangle 6"/>
          <p:cNvSpPr/>
          <p:nvPr/>
        </p:nvSpPr>
        <p:spPr>
          <a:xfrm>
            <a:off x="5054752" y="1071295"/>
            <a:ext cx="36623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Planned LEO Constellations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xmlns="" id="{C2B8B8A1-DD3A-415B-9CC4-D9891214F4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5575080"/>
              </p:ext>
            </p:extLst>
          </p:nvPr>
        </p:nvGraphicFramePr>
        <p:xfrm>
          <a:off x="4772342" y="1471405"/>
          <a:ext cx="4171311" cy="4893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79634">
                  <a:extLst>
                    <a:ext uri="{9D8B030D-6E8A-4147-A177-3AD203B41FA5}">
                      <a16:colId xmlns:a16="http://schemas.microsoft.com/office/drawing/2014/main" xmlns="" val="390849464"/>
                    </a:ext>
                  </a:extLst>
                </a:gridCol>
                <a:gridCol w="779127">
                  <a:extLst>
                    <a:ext uri="{9D8B030D-6E8A-4147-A177-3AD203B41FA5}">
                      <a16:colId xmlns:a16="http://schemas.microsoft.com/office/drawing/2014/main" xmlns="" val="3886576129"/>
                    </a:ext>
                  </a:extLst>
                </a:gridCol>
                <a:gridCol w="1062259">
                  <a:extLst>
                    <a:ext uri="{9D8B030D-6E8A-4147-A177-3AD203B41FA5}">
                      <a16:colId xmlns:a16="http://schemas.microsoft.com/office/drawing/2014/main" xmlns="" val="3392030472"/>
                    </a:ext>
                  </a:extLst>
                </a:gridCol>
                <a:gridCol w="1150291">
                  <a:extLst>
                    <a:ext uri="{9D8B030D-6E8A-4147-A177-3AD203B41FA5}">
                      <a16:colId xmlns:a16="http://schemas.microsoft.com/office/drawing/2014/main" xmlns="" val="1153068707"/>
                    </a:ext>
                  </a:extLst>
                </a:gridCol>
              </a:tblGrid>
              <a:tr h="463578">
                <a:tc>
                  <a:txBody>
                    <a:bodyPr/>
                    <a:lstStyle/>
                    <a:p>
                      <a:r>
                        <a:rPr lang="en-US" sz="10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Altitude (km)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Inclination (deg)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1820371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22434496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Starlink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79257525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OneWeb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8359962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Hongyan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99313561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Iridium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82971534"/>
                  </a:ext>
                </a:extLst>
              </a:tr>
              <a:tr h="398962">
                <a:tc>
                  <a:txBody>
                    <a:bodyPr/>
                    <a:lstStyle/>
                    <a:p>
                      <a:r>
                        <a:rPr lang="en-US" sz="1000" dirty="0"/>
                        <a:t>GlobalStar Block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5483112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Amazon Kuiper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6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630,</a:t>
                      </a:r>
                      <a:r>
                        <a:rPr lang="en-US" sz="1000" baseline="0" dirty="0"/>
                        <a:t> 6</a:t>
                      </a:r>
                      <a:r>
                        <a:rPr lang="en-US" sz="1000" dirty="0"/>
                        <a:t>10, 590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51.9, 42, 33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58184174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Telesat Polar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1207090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O3B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8063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848386"/>
                  </a:ext>
                </a:extLst>
              </a:tr>
              <a:tr h="398962">
                <a:tc>
                  <a:txBody>
                    <a:bodyPr/>
                    <a:lstStyle/>
                    <a:p>
                      <a:r>
                        <a:rPr lang="en-US" sz="1000" dirty="0"/>
                        <a:t>Telesat Inclined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56099723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Envisat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17485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Hongyun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1140935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Synspective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69364486"/>
                  </a:ext>
                </a:extLst>
              </a:tr>
              <a:tr h="398962">
                <a:tc>
                  <a:txBody>
                    <a:bodyPr/>
                    <a:lstStyle/>
                    <a:p>
                      <a:r>
                        <a:rPr lang="en-US" sz="1000" dirty="0"/>
                        <a:t>Orbcomm Block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61300374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Flock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~489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0671841"/>
                  </a:ext>
                </a:extLst>
              </a:tr>
              <a:tr h="248712">
                <a:tc>
                  <a:txBody>
                    <a:bodyPr/>
                    <a:lstStyle/>
                    <a:p>
                      <a:r>
                        <a:rPr lang="en-US" sz="1000" dirty="0"/>
                        <a:t>Lemur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~496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6437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327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88AB24-0177-4E90-A112-BFE49E5A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Trending Concern:</a:t>
            </a:r>
            <a:br>
              <a:rPr lang="en-US" dirty="0"/>
            </a:br>
            <a:r>
              <a:rPr lang="en-US" dirty="0"/>
              <a:t>Maneuver Ephemerides Not Screened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502A16-AFA8-4028-A11E-8EC84CC71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Desire among satellite O/Os to streamline CA process</a:t>
            </a:r>
          </a:p>
          <a:p>
            <a:pPr lvl="1"/>
            <a:r>
              <a:rPr lang="en-US" dirty="0"/>
              <a:t>Understandable, given additional expected CA loading</a:t>
            </a:r>
          </a:p>
          <a:p>
            <a:r>
              <a:rPr lang="en-US" dirty="0"/>
              <a:t>Use collected CDMs to screen maneuver plans in-house, instead of using pre-maneuver screenings by 18 SPCS to save time</a:t>
            </a:r>
          </a:p>
          <a:p>
            <a:pPr lvl="1"/>
            <a:r>
              <a:rPr lang="en-US" dirty="0"/>
              <a:t>If screening volume large enough, all possible conjunctions, even with primary ephemeris altered due to a maneuver, should be represented by CDMs</a:t>
            </a:r>
          </a:p>
          <a:p>
            <a:pPr lvl="1"/>
            <a:r>
              <a:rPr lang="en-US" dirty="0"/>
              <a:t>Can use state and covariance information in current CDM set to perform equivalent of maneuver screening </a:t>
            </a:r>
          </a:p>
          <a:p>
            <a:r>
              <a:rPr lang="en-US" dirty="0"/>
              <a:t>Issue:  ignores potential maneuvers of other primary objects</a:t>
            </a:r>
          </a:p>
          <a:p>
            <a:pPr lvl="1"/>
            <a:r>
              <a:rPr lang="en-US" dirty="0"/>
              <a:t>“Regular” screenings consider only the submitted primary ephemeris or DoD primary solution against remainder of catalogue</a:t>
            </a:r>
          </a:p>
          <a:p>
            <a:pPr lvl="1"/>
            <a:r>
              <a:rPr lang="en-US" dirty="0"/>
              <a:t>“Ephemeris on ephemeris” screenings are conducted in order to consider potential maneuvers of secondary objects, but only if ephemeris submitted</a:t>
            </a:r>
          </a:p>
          <a:p>
            <a:pPr lvl="1"/>
            <a:r>
              <a:rPr lang="en-US" dirty="0" smtClean="0"/>
              <a:t>Not screening maneuver ephemerides thus </a:t>
            </a:r>
            <a:r>
              <a:rPr lang="en-US" dirty="0"/>
              <a:t>leaves category of potential secondary objects (</a:t>
            </a:r>
            <a:r>
              <a:rPr lang="en-US" i="1" dirty="0"/>
              <a:t>i.e., </a:t>
            </a:r>
            <a:r>
              <a:rPr lang="en-US" dirty="0"/>
              <a:t>other primaries) unaddressed</a:t>
            </a:r>
          </a:p>
        </p:txBody>
      </p:sp>
    </p:spTree>
    <p:extLst>
      <p:ext uri="{BB962C8B-B14F-4D97-AF65-F5344CB8AC3E}">
        <p14:creationId xmlns:p14="http://schemas.microsoft.com/office/powerpoint/2010/main" val="3479145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0461B3-5D4F-4EEE-9AF8-37D01702A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Trending Concern:</a:t>
            </a:r>
            <a:br>
              <a:rPr lang="en-US" dirty="0"/>
            </a:br>
            <a:r>
              <a:rPr lang="en-US" dirty="0"/>
              <a:t>Autonomous, On-Board 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7D34A5-FADE-44F7-9CBF-2AA42C9EB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satellite operators have implemented autonomous, </a:t>
            </a:r>
            <a:br>
              <a:rPr lang="en-US" dirty="0"/>
            </a:br>
            <a:r>
              <a:rPr lang="en-US" dirty="0"/>
              <a:t>on-board CA</a:t>
            </a:r>
          </a:p>
          <a:p>
            <a:pPr lvl="1"/>
            <a:r>
              <a:rPr lang="en-US" dirty="0"/>
              <a:t>Use 18 SPCS CDMs uploaded at regular intervals</a:t>
            </a:r>
          </a:p>
          <a:p>
            <a:pPr lvl="1"/>
            <a:r>
              <a:rPr lang="en-US" dirty="0"/>
              <a:t>On-board algorithms identify and plan needed maneuvers autonomously</a:t>
            </a:r>
          </a:p>
          <a:p>
            <a:pPr lvl="1"/>
            <a:r>
              <a:rPr lang="en-US" dirty="0"/>
              <a:t>No notifications to anyone about intended maneuvers in advance</a:t>
            </a:r>
          </a:p>
          <a:p>
            <a:r>
              <a:rPr lang="en-US" dirty="0"/>
              <a:t>Issue 1:  Cannot know maneuver intentions of other spacecraft</a:t>
            </a:r>
          </a:p>
          <a:p>
            <a:pPr lvl="1"/>
            <a:r>
              <a:rPr lang="en-US" dirty="0"/>
              <a:t>Maneuver plans often changed with little lead time</a:t>
            </a:r>
          </a:p>
          <a:p>
            <a:pPr lvl="1"/>
            <a:r>
              <a:rPr lang="en-US" dirty="0"/>
              <a:t>Presently O/Os work together to address such situations; impossible here</a:t>
            </a:r>
          </a:p>
          <a:p>
            <a:r>
              <a:rPr lang="en-US" dirty="0"/>
              <a:t>Issue 2:  “Kantian Universality” failure</a:t>
            </a:r>
          </a:p>
          <a:p>
            <a:pPr lvl="1"/>
            <a:r>
              <a:rPr lang="en-US" dirty="0"/>
              <a:t>One must act only in a manner that can become a universal law</a:t>
            </a:r>
          </a:p>
          <a:p>
            <a:pPr lvl="1"/>
            <a:r>
              <a:rPr lang="en-US" dirty="0"/>
              <a:t>Cannot have more than one constellation with insular, autonomous CA</a:t>
            </a:r>
          </a:p>
          <a:p>
            <a:pPr lvl="2"/>
            <a:r>
              <a:rPr lang="en-US" dirty="0"/>
              <a:t>If two satellites autonomously reacting to avoid collision with each other, and neither knows how the other is planning to react, no way to know whether a collision is being avoided</a:t>
            </a:r>
          </a:p>
          <a:p>
            <a:pPr lvl="2"/>
            <a:r>
              <a:rPr lang="en-US" dirty="0"/>
              <a:t>Result might be for both satellites to maneuver into each other</a:t>
            </a:r>
          </a:p>
        </p:txBody>
      </p:sp>
    </p:spTree>
    <p:extLst>
      <p:ext uri="{BB962C8B-B14F-4D97-AF65-F5344CB8AC3E}">
        <p14:creationId xmlns:p14="http://schemas.microsoft.com/office/powerpoint/2010/main" val="755858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space environment today is very different from a decade ago and continues to evolve very rapidly</a:t>
            </a:r>
          </a:p>
          <a:p>
            <a:pPr lvl="1"/>
            <a:r>
              <a:rPr lang="en-US" dirty="0"/>
              <a:t>Historically, space operations were domain of large governmental entities.</a:t>
            </a:r>
          </a:p>
          <a:p>
            <a:pPr lvl="1"/>
            <a:r>
              <a:rPr lang="en-US" dirty="0"/>
              <a:t>Commercial space operators are becoming commonplace and have different business models than government actors</a:t>
            </a:r>
          </a:p>
          <a:p>
            <a:pPr lvl="1"/>
            <a:r>
              <a:rPr lang="en-US" dirty="0"/>
              <a:t>CubeSats are cost effective and accessible for everyone, even down to elementary schools</a:t>
            </a:r>
          </a:p>
          <a:p>
            <a:r>
              <a:rPr lang="en-US" dirty="0"/>
              <a:t>Challenge in educating new space actors on best practices and availability of data and tools</a:t>
            </a:r>
          </a:p>
          <a:p>
            <a:r>
              <a:rPr lang="en-US" dirty="0"/>
              <a:t>May require space “regionalization” rules</a:t>
            </a:r>
          </a:p>
          <a:p>
            <a:pPr lvl="1"/>
            <a:r>
              <a:rPr lang="en-US" dirty="0"/>
              <a:t>E.g., altitude &lt; 350km a “Wild West” region for cubesats with little flight dynamics experience or orbital control</a:t>
            </a:r>
          </a:p>
          <a:p>
            <a:pPr lvl="1"/>
            <a:r>
              <a:rPr lang="en-US" dirty="0"/>
              <a:t>Allows inexperienced actors to access space without threatening high-value assets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Space Actors</a:t>
            </a:r>
          </a:p>
        </p:txBody>
      </p:sp>
    </p:spTree>
    <p:extLst>
      <p:ext uri="{BB962C8B-B14F-4D97-AF65-F5344CB8AC3E}">
        <p14:creationId xmlns:p14="http://schemas.microsoft.com/office/powerpoint/2010/main" val="4172072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SmallSat</a:t>
            </a:r>
            <a:r>
              <a:rPr lang="en-US" dirty="0"/>
              <a:t> Proliferation:</a:t>
            </a:r>
            <a:br>
              <a:rPr lang="en-US" dirty="0"/>
            </a:br>
            <a:r>
              <a:rPr lang="en-US" dirty="0"/>
              <a:t>Small Doesn’t Mean “Safe”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satellites can destroy large satellites and create large debris clouds as effectively as pieces of debris</a:t>
            </a:r>
          </a:p>
          <a:p>
            <a:r>
              <a:rPr lang="en-US" dirty="0"/>
              <a:t>Small satellites must be tracked in order to prevent collisions</a:t>
            </a:r>
          </a:p>
          <a:p>
            <a:pPr lvl="1"/>
            <a:r>
              <a:rPr lang="en-US" dirty="0"/>
              <a:t>Small satellites harder to track, and some below regular tracking threshold</a:t>
            </a:r>
          </a:p>
          <a:p>
            <a:pPr lvl="1"/>
            <a:r>
              <a:rPr lang="en-US" dirty="0"/>
              <a:t>Many small satellite operators do not compute their own ephemeris and rely on TLEs, making SSN tracking essential to their position determination</a:t>
            </a:r>
          </a:p>
          <a:p>
            <a:r>
              <a:rPr lang="en-US" dirty="0"/>
              <a:t>Maneuverable small satellites must have their maneuvers screened</a:t>
            </a:r>
          </a:p>
          <a:p>
            <a:pPr lvl="1"/>
            <a:r>
              <a:rPr lang="en-US" dirty="0"/>
              <a:t>CA not effective if screenings cannot be performed against intended trajectories</a:t>
            </a:r>
          </a:p>
          <a:p>
            <a:r>
              <a:rPr lang="en-US" dirty="0"/>
              <a:t>In short, it is a fallacy that small, cheap satellites do not require CA</a:t>
            </a:r>
          </a:p>
          <a:p>
            <a:pPr lvl="1"/>
            <a:r>
              <a:rPr lang="en-US" dirty="0"/>
              <a:t>In fact, in many respects more dangerous than traditional satellites</a:t>
            </a:r>
          </a:p>
        </p:txBody>
      </p:sp>
    </p:spTree>
    <p:extLst>
      <p:ext uri="{BB962C8B-B14F-4D97-AF65-F5344CB8AC3E}">
        <p14:creationId xmlns:p14="http://schemas.microsoft.com/office/powerpoint/2010/main" val="1738288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Methodologies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Potential new CA paradigms to handle workload</a:t>
            </a:r>
          </a:p>
          <a:p>
            <a:pPr lvl="1"/>
            <a:r>
              <a:rPr lang="en-US" dirty="0"/>
              <a:t>CA remediation against “grouped” events using an aggregate Pc</a:t>
            </a:r>
          </a:p>
          <a:p>
            <a:pPr lvl="1"/>
            <a:r>
              <a:rPr lang="en-US" dirty="0"/>
              <a:t>Station-keeping burn strategy to minimize conjunction risk, without actually remediating individual events unless an extremely high Pc</a:t>
            </a:r>
          </a:p>
          <a:p>
            <a:pPr lvl="1"/>
            <a:r>
              <a:rPr lang="en-US" dirty="0"/>
              <a:t>Consideration of consequence in addition to risk to determine which events to remediate—already moving towards implementation at NASA</a:t>
            </a:r>
          </a:p>
          <a:p>
            <a:r>
              <a:rPr lang="en-US" dirty="0"/>
              <a:t>Automation/artificial intelligence</a:t>
            </a:r>
          </a:p>
          <a:p>
            <a:pPr lvl="1"/>
            <a:r>
              <a:rPr lang="en-US" dirty="0"/>
              <a:t>Investigate methods to automate more of the process while retain key safety elements</a:t>
            </a:r>
          </a:p>
          <a:p>
            <a:pPr lvl="1"/>
            <a:r>
              <a:rPr lang="en-US" dirty="0"/>
              <a:t>Determine usefulness of machine learning, neural nets, etc. in decision-making</a:t>
            </a:r>
          </a:p>
          <a:p>
            <a:pPr lvl="1"/>
            <a:r>
              <a:rPr lang="en-US" dirty="0"/>
              <a:t>Enterprise difficult because CA lacks “truth” data—very few collisions actually take place</a:t>
            </a:r>
          </a:p>
          <a:p>
            <a:pPr lvl="1"/>
            <a:r>
              <a:rPr lang="en-US" dirty="0"/>
              <a:t>NASA initial CA AI / machine learning studies show little improvement</a:t>
            </a:r>
          </a:p>
        </p:txBody>
      </p:sp>
    </p:spTree>
    <p:extLst>
      <p:ext uri="{BB962C8B-B14F-4D97-AF65-F5344CB8AC3E}">
        <p14:creationId xmlns:p14="http://schemas.microsoft.com/office/powerpoint/2010/main" val="178591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 industry is evolving rapidly</a:t>
            </a:r>
          </a:p>
          <a:p>
            <a:r>
              <a:rPr lang="en-US" dirty="0"/>
              <a:t>Guidelines/standards are needed to enable healthy growth</a:t>
            </a:r>
          </a:p>
          <a:p>
            <a:pPr lvl="1"/>
            <a:r>
              <a:rPr lang="en-US" dirty="0"/>
              <a:t>Safety of Flight best practices should be adapted universally</a:t>
            </a:r>
          </a:p>
          <a:p>
            <a:r>
              <a:rPr lang="en-US" dirty="0"/>
              <a:t>Sources of existing best practices:</a:t>
            </a:r>
          </a:p>
          <a:p>
            <a:pPr lvl="2"/>
            <a:r>
              <a:rPr lang="en-US" sz="1800" dirty="0"/>
              <a:t>Best practices for 18 SPCS support are available on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Space-Track.org </a:t>
            </a:r>
            <a:r>
              <a:rPr lang="en-US" sz="1800" dirty="0"/>
              <a:t> website</a:t>
            </a:r>
          </a:p>
          <a:p>
            <a:pPr lvl="2"/>
            <a:r>
              <a:rPr lang="en-US" sz="1800" dirty="0"/>
              <a:t>Secure World Foundation publishes “Handbook for New Actors in Space”</a:t>
            </a:r>
          </a:p>
          <a:p>
            <a:pPr lvl="2"/>
            <a:r>
              <a:rPr lang="en-US" sz="1800" dirty="0"/>
              <a:t>Best practices for satellite operations at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Spacesafety.org</a:t>
            </a:r>
            <a:r>
              <a:rPr lang="en-US" sz="1800" dirty="0"/>
              <a:t> </a:t>
            </a:r>
          </a:p>
          <a:p>
            <a:pPr lvl="2"/>
            <a:r>
              <a:rPr lang="en-US" sz="1800" dirty="0"/>
              <a:t>CONFERS publishes best practices for Proximity ops</a:t>
            </a:r>
          </a:p>
          <a:p>
            <a:pPr lvl="2"/>
            <a:r>
              <a:rPr lang="en-US" sz="1800" dirty="0"/>
              <a:t>NASA to publish CA best practices Handbook in </a:t>
            </a:r>
            <a:r>
              <a:rPr lang="en-US" sz="1800" dirty="0" smtClean="0"/>
              <a:t>late October</a:t>
            </a:r>
            <a:r>
              <a:rPr lang="en-US" sz="1800" dirty="0"/>
              <a:t>; contains analysis describing the technical/scientific foundations of best practices</a:t>
            </a:r>
          </a:p>
          <a:p>
            <a:pPr lvl="1"/>
            <a:r>
              <a:rPr lang="en-US" dirty="0"/>
              <a:t>AIAA has a Space Traffic Management working-group to investigate various topics.  One is best practices.  </a:t>
            </a:r>
          </a:p>
          <a:p>
            <a:pPr lvl="2"/>
            <a:r>
              <a:rPr lang="en-US" dirty="0"/>
              <a:t>For information contact Dan Oltrogge / AGI or Moriba Jah / UT Austin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74988" y="6096"/>
            <a:ext cx="7148147" cy="1143000"/>
          </a:xfrm>
        </p:spPr>
        <p:txBody>
          <a:bodyPr/>
          <a:lstStyle/>
          <a:p>
            <a:r>
              <a:rPr lang="en-US" dirty="0"/>
              <a:t>Best Practices</a:t>
            </a:r>
          </a:p>
        </p:txBody>
      </p:sp>
    </p:spTree>
    <p:extLst>
      <p:ext uri="{BB962C8B-B14F-4D97-AF65-F5344CB8AC3E}">
        <p14:creationId xmlns:p14="http://schemas.microsoft.com/office/powerpoint/2010/main" val="2847207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742" y="7553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Importance of Data Sharing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289" y="1317032"/>
            <a:ext cx="8860831" cy="5423294"/>
          </a:xfrm>
        </p:spPr>
        <p:txBody>
          <a:bodyPr>
            <a:normAutofit/>
          </a:bodyPr>
          <a:lstStyle/>
          <a:p>
            <a:r>
              <a:rPr lang="en-US" dirty="0"/>
              <a:t>Many spacecraft now using electric propulsion and/or automated onboard maneuver planning and execution</a:t>
            </a:r>
          </a:p>
          <a:p>
            <a:pPr lvl="1"/>
            <a:r>
              <a:rPr lang="en-US" sz="1600" dirty="0"/>
              <a:t>Currently-maintained RSO catalog will lack up-to-date data on these satellites’ locations</a:t>
            </a:r>
          </a:p>
          <a:p>
            <a:r>
              <a:rPr lang="en-US" dirty="0"/>
              <a:t>Missions will need to share powered flight ephemerides to all for CA  </a:t>
            </a:r>
          </a:p>
          <a:p>
            <a:pPr lvl="1"/>
            <a:r>
              <a:rPr lang="en-US" sz="1600" dirty="0"/>
              <a:t>Without shared data, other operators have no way to tell where these assets are</a:t>
            </a:r>
          </a:p>
          <a:p>
            <a:pPr lvl="1"/>
            <a:r>
              <a:rPr lang="en-US" sz="1600" dirty="0"/>
              <a:t>Users would have to change their practice to screen these ephemerides against their own instead of relying solely on 18 SPCS</a:t>
            </a:r>
          </a:p>
          <a:p>
            <a:pPr lvl="1"/>
            <a:r>
              <a:rPr lang="en-US" sz="1600" dirty="0"/>
              <a:t>Sharing should be through a trusted/protected mechanism, like Space-Track.org or SDA</a:t>
            </a:r>
          </a:p>
          <a:p>
            <a:pPr lvl="1"/>
            <a:r>
              <a:rPr lang="en-US" sz="1600" dirty="0"/>
              <a:t>Missions will have to have mechanism for screening these ephemerides</a:t>
            </a:r>
          </a:p>
          <a:p>
            <a:r>
              <a:rPr lang="en-US" dirty="0"/>
              <a:t>Issues</a:t>
            </a:r>
          </a:p>
          <a:p>
            <a:pPr lvl="1"/>
            <a:r>
              <a:rPr lang="en-US" sz="1600" dirty="0"/>
              <a:t>How does an operator know that another operator exists, or know where to find ephemeris data for other assets?</a:t>
            </a:r>
          </a:p>
          <a:p>
            <a:pPr lvl="1"/>
            <a:r>
              <a:rPr lang="en-US" sz="1600" dirty="0"/>
              <a:t>Many mission consider their ephemerides proprietary.  This should never be the case, as this data is needed for flight safety and does not protect anything by being withheld.</a:t>
            </a:r>
          </a:p>
          <a:p>
            <a:pPr lvl="1"/>
            <a:endParaRPr lang="en-US" sz="2100" dirty="0"/>
          </a:p>
          <a:p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8585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Orbital Registry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247"/>
            <a:ext cx="8963025" cy="5399314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Propose an “Orbital Registry” service as part of STM that would:</a:t>
            </a:r>
          </a:p>
          <a:p>
            <a:pPr lvl="1"/>
            <a:r>
              <a:rPr lang="en-US" sz="1900" b="1" i="1" u="sng" dirty="0"/>
              <a:t>Deconflict orbital placement</a:t>
            </a:r>
            <a:r>
              <a:rPr lang="en-US" sz="1900" dirty="0"/>
              <a:t>:  provide evaluation of mission orbit selection during design phase to determine impact from close approach perspective and offer trade space of alternative orbits</a:t>
            </a:r>
          </a:p>
          <a:p>
            <a:pPr lvl="2"/>
            <a:r>
              <a:rPr lang="en-US" sz="1900" dirty="0"/>
              <a:t>Similar to filing flight plans; during license evaluation is too late to change orbit selection – should be during design</a:t>
            </a:r>
          </a:p>
          <a:p>
            <a:pPr lvl="3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Tweaking orbits by a few km can make a big difference in reducing the number of close approaches with neighbors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1900" dirty="0"/>
              <a:t>Allows for advance notice of potential co-locations so that they can be avoided or managed smartly.</a:t>
            </a:r>
          </a:p>
          <a:p>
            <a:pPr lvl="1"/>
            <a:r>
              <a:rPr lang="en-US" sz="1900" b="1" i="1" u="sng" dirty="0"/>
              <a:t>Maintain database of operator contact information</a:t>
            </a:r>
          </a:p>
          <a:p>
            <a:pPr lvl="1"/>
            <a:r>
              <a:rPr lang="en-US" sz="1900" b="1" i="1" u="sng" dirty="0"/>
              <a:t>Enable protected data sharing</a:t>
            </a:r>
            <a:r>
              <a:rPr lang="en-US" sz="1900" dirty="0"/>
              <a:t>:  Sharing ephemerides is critical for powered flight/low-thrust modelling.  Operators need to be ensured that their sensitive data is protected.  </a:t>
            </a:r>
          </a:p>
          <a:p>
            <a:pPr lvl="2"/>
            <a:r>
              <a:rPr lang="en-US" sz="1900" dirty="0"/>
              <a:t>Centralized screening service would allow trusted agent to do this screening while keeping data secure</a:t>
            </a:r>
          </a:p>
          <a:p>
            <a:pPr lvl="1"/>
            <a:r>
              <a:rPr lang="en-US" sz="1900" b="1" i="1" u="sng" dirty="0"/>
              <a:t>Provide access to best practices/guidelines  </a:t>
            </a:r>
          </a:p>
          <a:p>
            <a:pPr lvl="2"/>
            <a:r>
              <a:rPr lang="en-US" sz="1900" dirty="0" smtClean="0"/>
              <a:t>Links to multiple sources in one place for easy access</a:t>
            </a:r>
            <a:endParaRPr lang="en-US" sz="1900" dirty="0"/>
          </a:p>
          <a:p>
            <a:pPr lvl="1"/>
            <a:endParaRPr lang="en-US" sz="1800" dirty="0"/>
          </a:p>
          <a:p>
            <a:pPr lvl="1"/>
            <a:endParaRPr lang="en-US" dirty="0"/>
          </a:p>
          <a:p>
            <a:endParaRPr lang="en-US" sz="2400" dirty="0"/>
          </a:p>
          <a:p>
            <a:endParaRPr lang="en-US" sz="2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487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9338" y="1375967"/>
            <a:ext cx="8965324" cy="465075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Exciting growth offers opportunities that will change society, but needs to be done safely to ensure that we have continued use of the space environment for future generations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References:</a:t>
            </a:r>
          </a:p>
          <a:p>
            <a:pPr lvl="1"/>
            <a:r>
              <a:rPr lang="en-US" dirty="0"/>
              <a:t>The Aerospace Corporation, “</a:t>
            </a:r>
            <a:r>
              <a:rPr lang="en-US" i="1" dirty="0"/>
              <a:t>Space Traffic Management In The Age of New Space</a:t>
            </a:r>
            <a:r>
              <a:rPr lang="en-US" b="1" i="1" cap="all" dirty="0"/>
              <a:t>”</a:t>
            </a:r>
          </a:p>
          <a:p>
            <a:pPr lvl="2"/>
            <a:r>
              <a:rPr lang="en-US" dirty="0"/>
              <a:t>https://aerospace.org/sites/default/files/2018-05/SpaceTrafficMgmt_0.pdf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191466184"/>
      </p:ext>
    </p:extLst>
  </p:cSld>
  <p:clrMapOvr>
    <a:masterClrMapping/>
  </p:clrMapOvr>
</p:sld>
</file>

<file path=ppt/theme/theme1.xml><?xml version="1.0" encoding="utf-8"?>
<a:theme xmlns:a="http://schemas.openxmlformats.org/drawingml/2006/main" name="1_presentationtemplate (3)">
  <a:themeElements>
    <a:clrScheme name="presentationtemplate (3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template (3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template (3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resentationtemplate (3)">
  <a:themeElements>
    <a:clrScheme name="presentationtemplate (3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template (3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template (3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77371</TotalTime>
  <Words>1480</Words>
  <Application>Microsoft Office PowerPoint</Application>
  <PresentationFormat>Letter Paper (8.5x11 in)</PresentationFormat>
  <Paragraphs>227</Paragraphs>
  <Slides>14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</vt:lpstr>
      <vt:lpstr>Times New Roman</vt:lpstr>
      <vt:lpstr>1_presentationtemplate (3)</vt:lpstr>
      <vt:lpstr>2_presentationtemplate (3)</vt:lpstr>
      <vt:lpstr>Conjunction Assessment Risk Analysis</vt:lpstr>
      <vt:lpstr>Changing Space Environment</vt:lpstr>
      <vt:lpstr>New Sensor: Space Fence (SF)</vt:lpstr>
      <vt:lpstr>Increasing Workload-Space Fence and Large Constellations</vt:lpstr>
      <vt:lpstr>Large Constellations</vt:lpstr>
      <vt:lpstr>Trending Concern: Maneuver Ephemerides Not Screened</vt:lpstr>
      <vt:lpstr>Trending Concern: Autonomous, On-Board CA</vt:lpstr>
      <vt:lpstr>New Space Actors</vt:lpstr>
      <vt:lpstr>SmallSat Proliferation: Small Doesn’t Mean “Safe”</vt:lpstr>
      <vt:lpstr>New Methodologies</vt:lpstr>
      <vt:lpstr>Best Practices</vt:lpstr>
      <vt:lpstr>Importance of Data Sharing</vt:lpstr>
      <vt:lpstr>Orbital Registry</vt:lpstr>
      <vt:lpstr>Summary</vt:lpstr>
    </vt:vector>
  </TitlesOfParts>
  <Company>NASA/GSFC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lnewman</dc:creator>
  <cp:lastModifiedBy>Marbley, Paul T. (GSFC-5900)</cp:lastModifiedBy>
  <cp:revision>1842</cp:revision>
  <cp:lastPrinted>2015-01-25T18:14:24Z</cp:lastPrinted>
  <dcterms:created xsi:type="dcterms:W3CDTF">2002-09-16T19:02:30Z</dcterms:created>
  <dcterms:modified xsi:type="dcterms:W3CDTF">2020-08-11T13:45:08Z</dcterms:modified>
</cp:coreProperties>
</file>