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  <p:sldMasterId id="2147483664" r:id="rId6"/>
    <p:sldMasterId id="2147483676" r:id="rId7"/>
  </p:sldMasterIdLst>
  <p:notesMasterIdLst>
    <p:notesMasterId r:id="rId28"/>
  </p:notesMasterIdLst>
  <p:sldIdLst>
    <p:sldId id="1005" r:id="rId8"/>
    <p:sldId id="260" r:id="rId9"/>
    <p:sldId id="1016" r:id="rId10"/>
    <p:sldId id="1029" r:id="rId11"/>
    <p:sldId id="1013" r:id="rId12"/>
    <p:sldId id="1007" r:id="rId13"/>
    <p:sldId id="1017" r:id="rId14"/>
    <p:sldId id="1009" r:id="rId15"/>
    <p:sldId id="1019" r:id="rId16"/>
    <p:sldId id="1020" r:id="rId17"/>
    <p:sldId id="1022" r:id="rId18"/>
    <p:sldId id="1021" r:id="rId19"/>
    <p:sldId id="1012" r:id="rId20"/>
    <p:sldId id="1023" r:id="rId21"/>
    <p:sldId id="1024" r:id="rId22"/>
    <p:sldId id="1027" r:id="rId23"/>
    <p:sldId id="1031" r:id="rId24"/>
    <p:sldId id="1025" r:id="rId25"/>
    <p:sldId id="1030" r:id="rId26"/>
    <p:sldId id="1010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ghoubi, Darius F. (MSFC-EV41)" initials="YDF(" lastIdx="42" clrIdx="1">
    <p:extLst>
      <p:ext uri="{19B8F6BF-5375-455C-9EA6-DF929625EA0E}">
        <p15:presenceInfo xmlns:p15="http://schemas.microsoft.com/office/powerpoint/2012/main" userId="S-1-5-21-330711430-3775241029-4075259233-819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AF8400"/>
    <a:srgbClr val="E8E8ED"/>
    <a:srgbClr val="CDCDDA"/>
    <a:srgbClr val="FFEAD5"/>
    <a:srgbClr val="E1F4FF"/>
    <a:srgbClr val="FFD9B3"/>
    <a:srgbClr val="FFFFE7"/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0" autoAdjust="0"/>
    <p:restoredTop sz="96932"/>
  </p:normalViewPr>
  <p:slideViewPr>
    <p:cSldViewPr snapToGrid="0" snapToObjects="1">
      <p:cViewPr varScale="1">
        <p:scale>
          <a:sx n="128" d="100"/>
          <a:sy n="128" d="100"/>
        </p:scale>
        <p:origin x="7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6434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60DE00B4-054C-4E5D-BCD8-BB77731A9DBB}" type="datetimeFigureOut">
              <a:rPr lang="en-US" smtClean="0"/>
              <a:t>8/24/20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98FDE223-F09F-4CB3-9B6E-969B0E645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27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774" y="1149833"/>
            <a:ext cx="10990765" cy="1403461"/>
          </a:xfrm>
        </p:spPr>
        <p:txBody>
          <a:bodyPr wrap="square">
            <a:sp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5540" y="6570666"/>
            <a:ext cx="856461" cy="28733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72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4294" y="914400"/>
            <a:ext cx="11905306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slide bulleted list</a:t>
            </a:r>
          </a:p>
          <a:p>
            <a:pPr lvl="1"/>
            <a:r>
              <a:rPr lang="en-US"/>
              <a:t>Second </a:t>
            </a:r>
            <a:r>
              <a:rPr lang="en-US" dirty="0"/>
              <a:t>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</p:spTree>
    <p:extLst>
      <p:ext uri="{BB962C8B-B14F-4D97-AF65-F5344CB8AC3E}">
        <p14:creationId xmlns:p14="http://schemas.microsoft.com/office/powerpoint/2010/main" val="39412406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24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9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91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8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9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0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2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70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25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8F1284-F8C6-4317-8B57-90AA22203013}" type="datetimeFigureOut">
              <a:rPr lang="en-US" smtClean="0"/>
              <a:t>8/24/20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62958-B08B-4C36-8324-E2C66998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84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0" y="1029556"/>
            <a:ext cx="10287000" cy="49444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10544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0" y="1029556"/>
            <a:ext cx="10287000" cy="49444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0" y="1676400"/>
            <a:ext cx="11404600" cy="44958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buSzPct val="100000"/>
              <a:defRPr sz="2000"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636880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ines,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0" y="1676400"/>
            <a:ext cx="11404600" cy="38862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buSzPct val="100000"/>
              <a:defRPr sz="2000"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/>
              <a:buChar char="•"/>
              <a:defRPr sz="20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0" y="1029556"/>
            <a:ext cx="10287000" cy="49444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356BE8-584D-E645-89B4-A2AA7207AC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400" y="5715000"/>
            <a:ext cx="11404600" cy="381000"/>
          </a:xfrm>
          <a:prstGeom prst="rect">
            <a:avLst/>
          </a:prstGeom>
        </p:spPr>
        <p:txBody>
          <a:bodyPr lIns="64291" tIns="32146" rIns="64291" bIns="32146"/>
          <a:lstStyle>
            <a:lvl1pPr marL="187489" indent="0" algn="r">
              <a:buNone/>
              <a:defRPr sz="2000" i="1">
                <a:solidFill>
                  <a:srgbClr val="D40000"/>
                </a:solidFill>
                <a:latin typeface="Helvetica"/>
              </a:defRPr>
            </a:lvl1pPr>
            <a:lvl3pPr marL="812448" indent="0" algn="r">
              <a:buFontTx/>
              <a:buNone/>
              <a:defRPr sz="2200" b="0" i="1" baseline="0">
                <a:solidFill>
                  <a:srgbClr val="D4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426409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0" y="1029556"/>
            <a:ext cx="10287000" cy="49444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06400" y="5715000"/>
            <a:ext cx="11404600" cy="381000"/>
          </a:xfrm>
          <a:prstGeom prst="rect">
            <a:avLst/>
          </a:prstGeom>
        </p:spPr>
        <p:txBody>
          <a:bodyPr lIns="64291" tIns="32146" rIns="64291" bIns="32146"/>
          <a:lstStyle>
            <a:lvl1pPr marL="187489" indent="0" algn="r">
              <a:buNone/>
              <a:defRPr sz="2000" i="1">
                <a:solidFill>
                  <a:srgbClr val="D40000"/>
                </a:solidFill>
                <a:latin typeface="Helvetica"/>
              </a:defRPr>
            </a:lvl1pPr>
            <a:lvl3pPr marL="812448" indent="0" algn="r">
              <a:buFontTx/>
              <a:buNone/>
              <a:defRPr sz="2200" b="0" i="1" baseline="0">
                <a:solidFill>
                  <a:srgbClr val="D4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427047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3806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202" y="25400"/>
            <a:ext cx="873336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6917" y="1143000"/>
            <a:ext cx="115824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17500" y="6578070"/>
            <a:ext cx="878733" cy="27589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 rot="10800000" flipH="1">
            <a:off x="3864" y="876436"/>
            <a:ext cx="12187767" cy="26855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1350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34" name="Rectangle 7"/>
          <p:cNvSpPr>
            <a:spLocks noChangeArrowheads="1"/>
          </p:cNvSpPr>
          <p:nvPr/>
        </p:nvSpPr>
        <p:spPr bwMode="auto">
          <a:xfrm rot="10800000" flipH="1">
            <a:off x="-2116" y="711203"/>
            <a:ext cx="12198351" cy="14533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78000">
                <a:schemeClr val="accent5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825" dirty="0">
                <a:solidFill>
                  <a:prstClr val="white"/>
                </a:solidFill>
                <a:latin typeface="Helvetica Light"/>
                <a:ea typeface="Helvetica Light"/>
                <a:cs typeface="Helvetica Light"/>
              </a:rPr>
              <a:t>Mars</a:t>
            </a:r>
            <a:r>
              <a:rPr lang="en-US" sz="825" baseline="0" dirty="0">
                <a:solidFill>
                  <a:prstClr val="white"/>
                </a:solidFill>
                <a:latin typeface="Helvetica Light"/>
                <a:ea typeface="Helvetica Light"/>
                <a:cs typeface="Helvetica Light"/>
              </a:rPr>
              <a:t> Ascent Vehicle</a:t>
            </a:r>
            <a:endParaRPr lang="en-US" sz="825" dirty="0">
              <a:solidFill>
                <a:prstClr val="white"/>
              </a:solidFill>
              <a:latin typeface="Helvetica Light"/>
              <a:ea typeface="Helvetica Light"/>
              <a:cs typeface="Helvetica Light"/>
            </a:endParaRPr>
          </a:p>
        </p:txBody>
      </p:sp>
      <p:pic>
        <p:nvPicPr>
          <p:cNvPr id="12" name="Picture 11" descr="NASA insignia2Color.ep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0354" y="38339"/>
            <a:ext cx="866514" cy="6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2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2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100">
          <a:solidFill>
            <a:srgbClr val="800000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100">
          <a:solidFill>
            <a:srgbClr val="800000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100">
          <a:solidFill>
            <a:srgbClr val="800000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100">
          <a:solidFill>
            <a:srgbClr val="800000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35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05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rgbClr val="004080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rgbClr val="004080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rgbClr val="004080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rgbClr val="004080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25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>
            <a:extLst>
              <a:ext uri="{FF2B5EF4-FFF2-40B4-BE49-F238E27FC236}">
                <a16:creationId xmlns:a16="http://schemas.microsoft.com/office/drawing/2014/main" id="{D7C327FC-AF85-8B43-9E15-E62EB7E70028}"/>
              </a:ext>
            </a:extLst>
          </p:cNvPr>
          <p:cNvSpPr>
            <a:spLocks/>
          </p:cNvSpPr>
          <p:nvPr/>
        </p:nvSpPr>
        <p:spPr bwMode="auto">
          <a:xfrm>
            <a:off x="368300" y="6172203"/>
            <a:ext cx="3608917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l" eaLnBrk="1" hangingPunct="1"/>
            <a:r>
              <a:rPr lang="en-US" altLang="en-US" sz="800" dirty="0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For More Information, Contact: </a:t>
            </a:r>
            <a:r>
              <a:rPr lang="en-US" altLang="en-US" sz="800" dirty="0" err="1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YourEmailHere@jpl.nasa.gov</a:t>
            </a:r>
            <a:endParaRPr lang="en-US" altLang="en-US" sz="800" dirty="0">
              <a:solidFill>
                <a:schemeClr val="tx1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sp>
        <p:nvSpPr>
          <p:cNvPr id="2053" name="Rectangle 7">
            <a:extLst>
              <a:ext uri="{FF2B5EF4-FFF2-40B4-BE49-F238E27FC236}">
                <a16:creationId xmlns:a16="http://schemas.microsoft.com/office/drawing/2014/main" id="{A2201EB3-B4FF-D345-825C-446D39E101D9}"/>
              </a:ext>
            </a:extLst>
          </p:cNvPr>
          <p:cNvSpPr>
            <a:spLocks/>
          </p:cNvSpPr>
          <p:nvPr/>
        </p:nvSpPr>
        <p:spPr bwMode="auto">
          <a:xfrm>
            <a:off x="406402" y="228600"/>
            <a:ext cx="8464551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l" eaLnBrk="1" hangingPunct="1"/>
            <a:r>
              <a:rPr lang="en-US" altLang="en-US" sz="11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National Aeronautics and Space Administration</a:t>
            </a:r>
          </a:p>
          <a:p>
            <a:pPr algn="l" eaLnBrk="1" hangingPunct="1"/>
            <a:r>
              <a:rPr lang="en-US" altLang="en-US" sz="1100" dirty="0">
                <a:solidFill>
                  <a:srgbClr val="AB001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Jet Propulsion Laboratory / Marshall Space Flight Center</a:t>
            </a:r>
          </a:p>
        </p:txBody>
      </p:sp>
      <p:sp>
        <p:nvSpPr>
          <p:cNvPr id="2055" name="Rectangle 9">
            <a:extLst>
              <a:ext uri="{FF2B5EF4-FFF2-40B4-BE49-F238E27FC236}">
                <a16:creationId xmlns:a16="http://schemas.microsoft.com/office/drawing/2014/main" id="{DA284EA8-FE62-4243-95EC-09E470F83430}"/>
              </a:ext>
            </a:extLst>
          </p:cNvPr>
          <p:cNvSpPr>
            <a:spLocks/>
          </p:cNvSpPr>
          <p:nvPr/>
        </p:nvSpPr>
        <p:spPr bwMode="auto">
          <a:xfrm>
            <a:off x="406402" y="712791"/>
            <a:ext cx="8464551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l" eaLnBrk="1" hangingPunct="1"/>
            <a:r>
              <a:rPr lang="en-US" altLang="en-US" sz="1100" b="1" i="1" dirty="0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Mars Ascent Vehicle Study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0BBD74DF-88BD-F14E-9B62-2101F5326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055" y="206430"/>
            <a:ext cx="78581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150412-6ED3-CC49-9A70-2FF0AC06E5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l="27585" t="23891" r="24139" b="14039"/>
          <a:stretch/>
        </p:blipFill>
        <p:spPr>
          <a:xfrm>
            <a:off x="685800" y="990600"/>
            <a:ext cx="5334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2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554038" indent="-366713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24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801688" indent="-30162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5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1082675" indent="-26987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1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373188" indent="-247650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674813" indent="-236538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1997641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6pPr>
      <a:lvl7pPr marL="2319047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7pPr>
      <a:lvl8pPr marL="2640456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8pPr>
      <a:lvl9pPr marL="2961864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emf"/><Relationship Id="rId3" Type="http://schemas.openxmlformats.org/officeDocument/2006/relationships/image" Target="../media/image21.emf"/><Relationship Id="rId21" Type="http://schemas.openxmlformats.org/officeDocument/2006/relationships/image" Target="../media/image39.pn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jpg"/><Relationship Id="rId7" Type="http://schemas.microsoft.com/office/2007/relationships/hdphoto" Target="../media/hdphoto1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png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67.jpeg"/><Relationship Id="rId3" Type="http://schemas.openxmlformats.org/officeDocument/2006/relationships/image" Target="../media/image2.jpeg"/><Relationship Id="rId7" Type="http://schemas.openxmlformats.org/officeDocument/2006/relationships/image" Target="../media/image64.jpeg"/><Relationship Id="rId12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7.png"/><Relationship Id="rId5" Type="http://schemas.openxmlformats.org/officeDocument/2006/relationships/image" Target="../media/image18.png"/><Relationship Id="rId10" Type="http://schemas.openxmlformats.org/officeDocument/2006/relationships/image" Target="../media/image66.jpeg"/><Relationship Id="rId4" Type="http://schemas.openxmlformats.org/officeDocument/2006/relationships/image" Target="../media/image16.png"/><Relationship Id="rId9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248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44904" y="93785"/>
            <a:ext cx="8309548" cy="2046065"/>
          </a:xfrm>
        </p:spPr>
        <p:txBody>
          <a:bodyPr/>
          <a:lstStyle/>
          <a:p>
            <a:pPr algn="l"/>
            <a:r>
              <a:rPr lang="en-US" sz="4800" dirty="0">
                <a:solidFill>
                  <a:srgbClr val="FFC000"/>
                </a:solidFill>
                <a:latin typeface="Britannic Bold" panose="020B0903060703020204" pitchFamily="34" charset="0"/>
              </a:rPr>
              <a:t>Emerging Technologies for Mars Exploration: Mars Ascent Vehicle</a:t>
            </a:r>
            <a:endParaRPr lang="en-US" sz="4800" b="1" dirty="0">
              <a:solidFill>
                <a:srgbClr val="FFC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44905" y="2491138"/>
            <a:ext cx="9144000" cy="1825124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FFC000"/>
                </a:solidFill>
                <a:latin typeface="Britannic Bold" panose="020B0903060703020204" pitchFamily="34" charset="0"/>
              </a:rPr>
              <a:t>Darius Yaghoubi</a:t>
            </a:r>
          </a:p>
          <a:p>
            <a:pPr algn="l"/>
            <a:endParaRPr lang="en-US" dirty="0">
              <a:solidFill>
                <a:srgbClr val="FFC000"/>
              </a:solidFill>
              <a:latin typeface="Britannic Bold" panose="020B0903060703020204" pitchFamily="34" charset="0"/>
            </a:endParaRPr>
          </a:p>
          <a:p>
            <a:pPr algn="l"/>
            <a:r>
              <a:rPr lang="en-US" dirty="0">
                <a:solidFill>
                  <a:srgbClr val="FFC000"/>
                </a:solidFill>
                <a:latin typeface="Britannic Bold" panose="020B0903060703020204" pitchFamily="34" charset="0"/>
              </a:rPr>
              <a:t>AIAA Next Gen Technical Symposium</a:t>
            </a:r>
          </a:p>
          <a:p>
            <a:pPr algn="l"/>
            <a:r>
              <a:rPr lang="en-US" dirty="0">
                <a:solidFill>
                  <a:srgbClr val="FFC000"/>
                </a:solidFill>
                <a:latin typeface="Britannic Bold" panose="020B0903060703020204" pitchFamily="34" charset="0"/>
              </a:rPr>
              <a:t>September 4, 2020</a:t>
            </a:r>
          </a:p>
        </p:txBody>
      </p:sp>
    </p:spTree>
    <p:extLst>
      <p:ext uri="{BB962C8B-B14F-4D97-AF65-F5344CB8AC3E}">
        <p14:creationId xmlns:p14="http://schemas.microsoft.com/office/powerpoint/2010/main" val="2088540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962032" y="668338"/>
            <a:ext cx="9730596" cy="5964071"/>
          </a:xfrm>
          <a:prstGeom prst="rect">
            <a:avLst/>
          </a:prstGeom>
        </p:spPr>
      </p:pic>
      <p:sp>
        <p:nvSpPr>
          <p:cNvPr id="6145" name="Title 1">
            <a:extLst>
              <a:ext uri="{FF2B5EF4-FFF2-40B4-BE49-F238E27FC236}">
                <a16:creationId xmlns:a16="http://schemas.microsoft.com/office/drawing/2014/main" id="{60BEA04F-39AD-5341-9F47-E57F270B6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2" y="25400"/>
            <a:ext cx="9665417" cy="642938"/>
          </a:xfrm>
        </p:spPr>
        <p:txBody>
          <a:bodyPr/>
          <a:lstStyle/>
          <a:p>
            <a:r>
              <a:rPr lang="en-US" dirty="0"/>
              <a:t>What is MAV? How does it fit into the Mars Sample Return Architecture?</a:t>
            </a:r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70568" y="1105356"/>
            <a:ext cx="700014" cy="323165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pPr algn="ctr" defTabSz="457200"/>
            <a:r>
              <a:rPr lang="en-US" b="1" dirty="0">
                <a:solidFill>
                  <a:srgbClr val="003399"/>
                </a:solidFill>
                <a:latin typeface="Calibri"/>
              </a:rPr>
              <a:t>MAV</a:t>
            </a:r>
          </a:p>
        </p:txBody>
      </p:sp>
      <p:cxnSp>
        <p:nvCxnSpPr>
          <p:cNvPr id="8" name="Straight Arrow Connector 7"/>
          <p:cNvCxnSpPr>
            <a:endCxn id="7" idx="7"/>
          </p:cNvCxnSpPr>
          <p:nvPr/>
        </p:nvCxnSpPr>
        <p:spPr bwMode="auto">
          <a:xfrm flipH="1">
            <a:off x="8688436" y="1284687"/>
            <a:ext cx="316295" cy="156288"/>
          </a:xfrm>
          <a:prstGeom prst="straightConnector1">
            <a:avLst/>
          </a:prstGeom>
          <a:noFill/>
          <a:ln w="25400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0" y="6596390"/>
            <a:ext cx="457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Pre-decisional. Subject to change. For planning and discussion purposes only.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952194">
            <a:off x="7879719" y="1626096"/>
            <a:ext cx="136777" cy="61390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 bwMode="auto">
          <a:xfrm>
            <a:off x="7639957" y="1284688"/>
            <a:ext cx="1228369" cy="1067195"/>
          </a:xfrm>
          <a:prstGeom prst="ellipse">
            <a:avLst/>
          </a:prstGeom>
          <a:noFill/>
          <a:ln w="44450" cap="flat" cmpd="sng" algn="ctr">
            <a:solidFill>
              <a:srgbClr val="003399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18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MAV Ascent Mission Operations</a:t>
            </a:r>
            <a:endParaRPr lang="en-US" sz="2200" dirty="0"/>
          </a:p>
        </p:txBody>
      </p:sp>
      <p:cxnSp>
        <p:nvCxnSpPr>
          <p:cNvPr id="74" name="Straight Connector 73"/>
          <p:cNvCxnSpPr>
            <a:stCxn id="153" idx="3"/>
          </p:cNvCxnSpPr>
          <p:nvPr/>
        </p:nvCxnSpPr>
        <p:spPr bwMode="auto">
          <a:xfrm flipV="1">
            <a:off x="8405193" y="1813377"/>
            <a:ext cx="2661140" cy="139053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76" name="Picture 75" descr="MSR_ARM_deployed4.jpg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10824177" y="1389311"/>
            <a:ext cx="1136086" cy="744769"/>
          </a:xfrm>
          <a:prstGeom prst="rect">
            <a:avLst/>
          </a:prstGeom>
        </p:spPr>
      </p:pic>
      <p:grpSp>
        <p:nvGrpSpPr>
          <p:cNvPr id="77" name="Group 76"/>
          <p:cNvGrpSpPr/>
          <p:nvPr/>
        </p:nvGrpSpPr>
        <p:grpSpPr>
          <a:xfrm>
            <a:off x="1119700" y="1975608"/>
            <a:ext cx="7084931" cy="3563001"/>
            <a:chOff x="1066802" y="2184627"/>
            <a:chExt cx="8334531" cy="3563001"/>
          </a:xfrm>
        </p:grpSpPr>
        <p:sp>
          <p:nvSpPr>
            <p:cNvPr id="78" name="Freeform 77"/>
            <p:cNvSpPr/>
            <p:nvPr/>
          </p:nvSpPr>
          <p:spPr bwMode="auto">
            <a:xfrm>
              <a:off x="1066802" y="2184627"/>
              <a:ext cx="3938904" cy="3563001"/>
            </a:xfrm>
            <a:custGeom>
              <a:avLst/>
              <a:gdLst>
                <a:gd name="connsiteX0" fmla="*/ 0 w 10252129"/>
                <a:gd name="connsiteY0" fmla="*/ 4247603 h 4247603"/>
                <a:gd name="connsiteX1" fmla="*/ 883404 w 10252129"/>
                <a:gd name="connsiteY1" fmla="*/ 2070091 h 4247603"/>
                <a:gd name="connsiteX2" fmla="*/ 3456122 w 10252129"/>
                <a:gd name="connsiteY2" fmla="*/ 690742 h 4247603"/>
                <a:gd name="connsiteX3" fmla="*/ 8206353 w 10252129"/>
                <a:gd name="connsiteY3" fmla="*/ 109556 h 4247603"/>
                <a:gd name="connsiteX4" fmla="*/ 10252129 w 10252129"/>
                <a:gd name="connsiteY4" fmla="*/ 1067 h 4247603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8206353 w 10252129"/>
                <a:gd name="connsiteY3" fmla="*/ 108489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60914 w 10252129"/>
                <a:gd name="connsiteY3" fmla="*/ 128134 h 4246536"/>
                <a:gd name="connsiteX4" fmla="*/ 10252129 w 10252129"/>
                <a:gd name="connsiteY4" fmla="*/ 0 h 424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2129" h="4246536">
                  <a:moveTo>
                    <a:pt x="0" y="4246536"/>
                  </a:moveTo>
                  <a:cubicBezTo>
                    <a:pt x="153692" y="3454185"/>
                    <a:pt x="307384" y="2661834"/>
                    <a:pt x="883404" y="2069024"/>
                  </a:cubicBezTo>
                  <a:cubicBezTo>
                    <a:pt x="1459424" y="1476214"/>
                    <a:pt x="2376537" y="1013157"/>
                    <a:pt x="3456122" y="689675"/>
                  </a:cubicBezTo>
                  <a:cubicBezTo>
                    <a:pt x="4535707" y="366193"/>
                    <a:pt x="6274741" y="219833"/>
                    <a:pt x="7360914" y="128134"/>
                  </a:cubicBezTo>
                  <a:cubicBezTo>
                    <a:pt x="8447087" y="36435"/>
                    <a:pt x="9214388" y="20018"/>
                    <a:pt x="10252129" y="0"/>
                  </a:cubicBezTo>
                </a:path>
              </a:pathLst>
            </a:custGeom>
            <a:noFill/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cxnSp>
          <p:nvCxnSpPr>
            <p:cNvPr id="79" name="Straight Connector 78"/>
            <p:cNvCxnSpPr>
              <a:stCxn id="78" idx="4"/>
            </p:cNvCxnSpPr>
            <p:nvPr/>
          </p:nvCxnSpPr>
          <p:spPr bwMode="auto">
            <a:xfrm>
              <a:off x="5005706" y="2184627"/>
              <a:ext cx="4395627" cy="0"/>
            </a:xfrm>
            <a:prstGeom prst="lin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82" name="Straight Connector 81"/>
          <p:cNvCxnSpPr/>
          <p:nvPr/>
        </p:nvCxnSpPr>
        <p:spPr bwMode="auto">
          <a:xfrm>
            <a:off x="1081729" y="6351076"/>
            <a:ext cx="10761504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1139749" y="619867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4" name="Straight Connector 83"/>
          <p:cNvCxnSpPr/>
          <p:nvPr/>
        </p:nvCxnSpPr>
        <p:spPr bwMode="auto">
          <a:xfrm>
            <a:off x="2127292" y="619867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5" name="Straight Connector 84"/>
          <p:cNvCxnSpPr/>
          <p:nvPr/>
        </p:nvCxnSpPr>
        <p:spPr bwMode="auto">
          <a:xfrm>
            <a:off x="3906816" y="619867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8130100" y="619756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/>
          <p:nvPr/>
        </p:nvCxnSpPr>
        <p:spPr bwMode="auto">
          <a:xfrm>
            <a:off x="11843233" y="619756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8" name="Straight Connector 87"/>
          <p:cNvCxnSpPr/>
          <p:nvPr/>
        </p:nvCxnSpPr>
        <p:spPr bwMode="auto">
          <a:xfrm>
            <a:off x="9774592" y="619756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92" name="Group 91"/>
          <p:cNvGrpSpPr/>
          <p:nvPr/>
        </p:nvGrpSpPr>
        <p:grpSpPr>
          <a:xfrm>
            <a:off x="1528433" y="4975252"/>
            <a:ext cx="2679906" cy="872047"/>
            <a:chOff x="102788" y="833558"/>
            <a:chExt cx="2679906" cy="872047"/>
          </a:xfrm>
        </p:grpSpPr>
        <p:sp>
          <p:nvSpPr>
            <p:cNvPr id="93" name="TextBox 92"/>
            <p:cNvSpPr txBox="1"/>
            <p:nvPr/>
          </p:nvSpPr>
          <p:spPr>
            <a:xfrm>
              <a:off x="463148" y="905386"/>
              <a:ext cx="2319546" cy="8002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Launch and 1</a:t>
              </a:r>
              <a:r>
                <a:rPr lang="en-US" sz="12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Burn to Burnout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VECTOR launch*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stage SRM 1 burn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Max Q at ~T+20-50s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SRM 1 burnout</a:t>
              </a:r>
            </a:p>
          </p:txBody>
        </p:sp>
        <p:sp>
          <p:nvSpPr>
            <p:cNvPr id="94" name="Oval 93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1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2095758" y="3220873"/>
            <a:ext cx="2672956" cy="1179824"/>
            <a:chOff x="102788" y="833558"/>
            <a:chExt cx="2672956" cy="1179824"/>
          </a:xfrm>
        </p:grpSpPr>
        <p:sp>
          <p:nvSpPr>
            <p:cNvPr id="96" name="TextBox 95"/>
            <p:cNvSpPr txBox="1"/>
            <p:nvPr/>
          </p:nvSpPr>
          <p:spPr>
            <a:xfrm>
              <a:off x="463147" y="905386"/>
              <a:ext cx="2312597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Coast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Depart sensible atmosphere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Orient vehicle for 1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stage and MPA fairing separation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Separate 1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stage and MPA fairing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Reorient vehicle prior to burn 2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Activate TVC 2</a:t>
              </a:r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2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3759146" y="990722"/>
            <a:ext cx="1812104" cy="718159"/>
            <a:chOff x="102788" y="833558"/>
            <a:chExt cx="1812104" cy="718159"/>
          </a:xfrm>
        </p:grpSpPr>
        <p:sp>
          <p:nvSpPr>
            <p:cNvPr id="99" name="TextBox 98"/>
            <p:cNvSpPr txBox="1"/>
            <p:nvPr/>
          </p:nvSpPr>
          <p:spPr>
            <a:xfrm>
              <a:off x="463147" y="905386"/>
              <a:ext cx="145174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Burn to Burnout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stage SRM 2 burn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Periapsis raise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SRM 2 burnout</a:t>
              </a:r>
            </a:p>
          </p:txBody>
        </p:sp>
        <p:sp>
          <p:nvSpPr>
            <p:cNvPr id="100" name="Oval 99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3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064461" y="2206623"/>
            <a:ext cx="2447724" cy="718159"/>
            <a:chOff x="102788" y="833558"/>
            <a:chExt cx="2447724" cy="718159"/>
          </a:xfrm>
        </p:grpSpPr>
        <p:sp>
          <p:nvSpPr>
            <p:cNvPr id="102" name="TextBox 101"/>
            <p:cNvSpPr txBox="1"/>
            <p:nvPr/>
          </p:nvSpPr>
          <p:spPr>
            <a:xfrm>
              <a:off x="463148" y="905386"/>
              <a:ext cx="208736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2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rd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Burn to Cut-off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Post-2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burnout transients wait*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stage OTT burn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OTT cut-off</a:t>
              </a:r>
            </a:p>
          </p:txBody>
        </p:sp>
        <p:sp>
          <p:nvSpPr>
            <p:cNvPr id="103" name="Oval 102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4</a:t>
              </a: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8022102" y="990722"/>
            <a:ext cx="2341161" cy="718159"/>
            <a:chOff x="102788" y="833558"/>
            <a:chExt cx="2341161" cy="718159"/>
          </a:xfrm>
        </p:grpSpPr>
        <p:sp>
          <p:nvSpPr>
            <p:cNvPr id="105" name="TextBox 104"/>
            <p:cNvSpPr txBox="1"/>
            <p:nvPr/>
          </p:nvSpPr>
          <p:spPr>
            <a:xfrm>
              <a:off x="463148" y="905386"/>
              <a:ext cx="1980801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OS Payload Delivery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Orient vehicle for OS release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MAV transmit final IMU state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MAV enable telemetry beacon</a:t>
              </a:r>
            </a:p>
          </p:txBody>
        </p:sp>
        <p:sp>
          <p:nvSpPr>
            <p:cNvPr id="106" name="Oval 105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5</a:t>
              </a: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9775921" y="2206623"/>
            <a:ext cx="1626258" cy="288913"/>
            <a:chOff x="463148" y="833558"/>
            <a:chExt cx="1626258" cy="288913"/>
          </a:xfrm>
        </p:grpSpPr>
        <p:sp>
          <p:nvSpPr>
            <p:cNvPr id="108" name="TextBox 107"/>
            <p:cNvSpPr txBox="1"/>
            <p:nvPr/>
          </p:nvSpPr>
          <p:spPr>
            <a:xfrm>
              <a:off x="463148" y="905386"/>
              <a:ext cx="128548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OS/ERO Capture</a:t>
              </a:r>
            </a:p>
          </p:txBody>
        </p:sp>
        <p:sp>
          <p:nvSpPr>
            <p:cNvPr id="109" name="Oval 108"/>
            <p:cNvSpPr/>
            <p:nvPr/>
          </p:nvSpPr>
          <p:spPr bwMode="auto">
            <a:xfrm>
              <a:off x="1800493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6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340693" y="6200775"/>
            <a:ext cx="585655" cy="307584"/>
            <a:chOff x="1746321" y="6200775"/>
            <a:chExt cx="612000" cy="307584"/>
          </a:xfrm>
        </p:grpSpPr>
        <p:sp>
          <p:nvSpPr>
            <p:cNvPr id="112" name="TextBox 111"/>
            <p:cNvSpPr txBox="1"/>
            <p:nvPr/>
          </p:nvSpPr>
          <p:spPr>
            <a:xfrm>
              <a:off x="1746321" y="6200775"/>
              <a:ext cx="612000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r>
                <a:rPr kumimoji="0" lang="en-US" sz="1019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</a:t>
              </a: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Burn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746321" y="6351521"/>
              <a:ext cx="611997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~60 – 80s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509187" y="6196457"/>
            <a:ext cx="1015734" cy="311902"/>
            <a:chOff x="2940715" y="6196457"/>
            <a:chExt cx="1015734" cy="311902"/>
          </a:xfrm>
        </p:grpSpPr>
        <p:sp>
          <p:nvSpPr>
            <p:cNvPr id="115" name="TextBox 114"/>
            <p:cNvSpPr txBox="1"/>
            <p:nvPr/>
          </p:nvSpPr>
          <p:spPr>
            <a:xfrm>
              <a:off x="2962360" y="6196457"/>
              <a:ext cx="972445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Coast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940715" y="6351521"/>
              <a:ext cx="1015734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~</a:t>
              </a: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39</a:t>
              </a: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 – 530s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557290" y="6196457"/>
            <a:ext cx="972445" cy="311902"/>
            <a:chOff x="5630096" y="6196457"/>
            <a:chExt cx="972445" cy="311902"/>
          </a:xfrm>
        </p:grpSpPr>
        <p:sp>
          <p:nvSpPr>
            <p:cNvPr id="118" name="TextBox 117"/>
            <p:cNvSpPr txBox="1"/>
            <p:nvPr/>
          </p:nvSpPr>
          <p:spPr>
            <a:xfrm>
              <a:off x="5630096" y="6196457"/>
              <a:ext cx="972445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en-US" sz="1019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nd</a:t>
              </a: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Burn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690626" y="6351521"/>
              <a:ext cx="852238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~20 – 30s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8175019" y="6196457"/>
            <a:ext cx="1541820" cy="311902"/>
            <a:chOff x="7648497" y="6196457"/>
            <a:chExt cx="1541820" cy="311902"/>
          </a:xfrm>
        </p:grpSpPr>
        <p:sp>
          <p:nvSpPr>
            <p:cNvPr id="121" name="TextBox 120"/>
            <p:cNvSpPr txBox="1"/>
            <p:nvPr/>
          </p:nvSpPr>
          <p:spPr>
            <a:xfrm>
              <a:off x="7678109" y="6196457"/>
              <a:ext cx="1482596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Prep for OS Separation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48497" y="6351521"/>
              <a:ext cx="1541820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~Minutes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10411347" y="6196457"/>
            <a:ext cx="795130" cy="311902"/>
            <a:chOff x="10297509" y="6196457"/>
            <a:chExt cx="795130" cy="311902"/>
          </a:xfrm>
        </p:grpSpPr>
        <p:sp>
          <p:nvSpPr>
            <p:cNvPr id="124" name="TextBox 123"/>
            <p:cNvSpPr txBox="1"/>
            <p:nvPr/>
          </p:nvSpPr>
          <p:spPr>
            <a:xfrm>
              <a:off x="10327123" y="6196457"/>
              <a:ext cx="735902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Loiter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0297509" y="6351521"/>
              <a:ext cx="795130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~Days</a:t>
              </a:r>
            </a:p>
          </p:txBody>
        </p:sp>
      </p:grpSp>
      <p:grpSp>
        <p:nvGrpSpPr>
          <p:cNvPr id="148" name="Group 147"/>
          <p:cNvGrpSpPr/>
          <p:nvPr/>
        </p:nvGrpSpPr>
        <p:grpSpPr>
          <a:xfrm rot="16836581">
            <a:off x="481998" y="4287041"/>
            <a:ext cx="1566178" cy="711178"/>
            <a:chOff x="5339977" y="3968927"/>
            <a:chExt cx="1245826" cy="565711"/>
          </a:xfrm>
        </p:grpSpPr>
        <p:pic>
          <p:nvPicPr>
            <p:cNvPr id="140" name="Picture 13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9977" y="3968927"/>
              <a:ext cx="594616" cy="565711"/>
            </a:xfrm>
            <a:prstGeom prst="rect">
              <a:avLst/>
            </a:prstGeom>
          </p:spPr>
        </p:pic>
        <p:pic>
          <p:nvPicPr>
            <p:cNvPr id="144" name="Picture 143"/>
            <p:cNvPicPr>
              <a:picLocks noChangeAspect="1"/>
            </p:cNvPicPr>
            <p:nvPr/>
          </p:nvPicPr>
          <p:blipFill>
            <a:blip r:embed="rId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6372" y="4137208"/>
              <a:ext cx="749431" cy="180314"/>
            </a:xfrm>
            <a:prstGeom prst="rect">
              <a:avLst/>
            </a:prstGeom>
          </p:spPr>
        </p:pic>
      </p:grpSp>
      <p:pic>
        <p:nvPicPr>
          <p:cNvPr id="145" name="Picture 144"/>
          <p:cNvPicPr>
            <a:picLocks noChangeAspect="1"/>
          </p:cNvPicPr>
          <p:nvPr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68110">
            <a:off x="1548939" y="2714498"/>
            <a:ext cx="942140" cy="226680"/>
          </a:xfrm>
          <a:prstGeom prst="rect">
            <a:avLst/>
          </a:prstGeom>
        </p:spPr>
      </p:pic>
      <p:grpSp>
        <p:nvGrpSpPr>
          <p:cNvPr id="151" name="Group 150"/>
          <p:cNvGrpSpPr/>
          <p:nvPr/>
        </p:nvGrpSpPr>
        <p:grpSpPr>
          <a:xfrm>
            <a:off x="3704258" y="1723237"/>
            <a:ext cx="900074" cy="556758"/>
            <a:chOff x="7853555" y="3769049"/>
            <a:chExt cx="900074" cy="556758"/>
          </a:xfrm>
        </p:grpSpPr>
        <p:pic>
          <p:nvPicPr>
            <p:cNvPr id="149" name="Picture 14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3555" y="3769049"/>
              <a:ext cx="585206" cy="556758"/>
            </a:xfrm>
            <a:prstGeom prst="rect">
              <a:avLst/>
            </a:prstGeom>
          </p:spPr>
        </p:pic>
        <p:pic>
          <p:nvPicPr>
            <p:cNvPr id="147" name="Picture 146"/>
            <p:cNvPicPr>
              <a:picLocks noChangeAspect="1"/>
            </p:cNvPicPr>
            <p:nvPr/>
          </p:nvPicPr>
          <p:blipFill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5803" y="3937099"/>
              <a:ext cx="427826" cy="158480"/>
            </a:xfrm>
            <a:prstGeom prst="rect">
              <a:avLst/>
            </a:prstGeom>
          </p:spPr>
        </p:pic>
      </p:grpSp>
      <p:grpSp>
        <p:nvGrpSpPr>
          <p:cNvPr id="160" name="Group 159"/>
          <p:cNvGrpSpPr/>
          <p:nvPr/>
        </p:nvGrpSpPr>
        <p:grpSpPr>
          <a:xfrm>
            <a:off x="2685379" y="1719530"/>
            <a:ext cx="481317" cy="1442552"/>
            <a:chOff x="2981807" y="1716773"/>
            <a:chExt cx="481317" cy="1442552"/>
          </a:xfrm>
        </p:grpSpPr>
        <p:pic>
          <p:nvPicPr>
            <p:cNvPr id="131" name="Picture 130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86741" flipH="1">
              <a:off x="2981807" y="1716773"/>
              <a:ext cx="139168" cy="75566"/>
            </a:xfrm>
            <a:prstGeom prst="rect">
              <a:avLst/>
            </a:prstGeom>
          </p:spPr>
        </p:pic>
        <p:pic>
          <p:nvPicPr>
            <p:cNvPr id="146" name="Picture 145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0000">
              <a:off x="3038272" y="2734473"/>
              <a:ext cx="626516" cy="223188"/>
            </a:xfrm>
            <a:prstGeom prst="rect">
              <a:avLst/>
            </a:prstGeom>
          </p:spPr>
        </p:pic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0000">
              <a:off x="2968371" y="2163343"/>
              <a:ext cx="438510" cy="164582"/>
            </a:xfrm>
            <a:prstGeom prst="rect">
              <a:avLst/>
            </a:prstGeom>
          </p:spPr>
        </p:pic>
      </p:grpSp>
      <p:pic>
        <p:nvPicPr>
          <p:cNvPr id="153" name="Picture 15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8112">
            <a:off x="7967472" y="1885513"/>
            <a:ext cx="438309" cy="165920"/>
          </a:xfrm>
          <a:prstGeom prst="rect">
            <a:avLst/>
          </a:prstGeom>
        </p:spPr>
      </p:pic>
      <p:pic>
        <p:nvPicPr>
          <p:cNvPr id="154" name="Picture 153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8112">
            <a:off x="9533950" y="1830818"/>
            <a:ext cx="155564" cy="121746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8112">
            <a:off x="11052270" y="1738932"/>
            <a:ext cx="155564" cy="121746"/>
          </a:xfrm>
          <a:prstGeom prst="rect">
            <a:avLst/>
          </a:prstGeom>
        </p:spPr>
      </p:pic>
      <p:grpSp>
        <p:nvGrpSpPr>
          <p:cNvPr id="159" name="Group 158"/>
          <p:cNvGrpSpPr/>
          <p:nvPr/>
        </p:nvGrpSpPr>
        <p:grpSpPr>
          <a:xfrm>
            <a:off x="6011425" y="1752330"/>
            <a:ext cx="438510" cy="420907"/>
            <a:chOff x="5896929" y="1752330"/>
            <a:chExt cx="438510" cy="420907"/>
          </a:xfrm>
        </p:grpSpPr>
        <p:pic>
          <p:nvPicPr>
            <p:cNvPr id="157" name="Picture 156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65494">
              <a:off x="5936909" y="1752330"/>
              <a:ext cx="242218" cy="230443"/>
            </a:xfrm>
            <a:prstGeom prst="rect">
              <a:avLst/>
            </a:prstGeom>
          </p:spPr>
        </p:pic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334506" flipV="1">
              <a:off x="5936909" y="1942794"/>
              <a:ext cx="242218" cy="230443"/>
            </a:xfrm>
            <a:prstGeom prst="rect">
              <a:avLst/>
            </a:prstGeom>
          </p:spPr>
        </p:pic>
        <p:pic>
          <p:nvPicPr>
            <p:cNvPr id="155" name="Picture 154"/>
            <p:cNvPicPr>
              <a:picLocks noChangeAspect="1"/>
            </p:cNvPicPr>
            <p:nvPr/>
          </p:nvPicPr>
          <p:blipFill>
            <a:blip r:embed="rId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6929" y="1885513"/>
              <a:ext cx="438510" cy="164582"/>
            </a:xfrm>
            <a:prstGeom prst="rect">
              <a:avLst/>
            </a:prstGeom>
          </p:spPr>
        </p:pic>
      </p:grpSp>
      <p:cxnSp>
        <p:nvCxnSpPr>
          <p:cNvPr id="161" name="Straight Connector 160"/>
          <p:cNvCxnSpPr/>
          <p:nvPr/>
        </p:nvCxnSpPr>
        <p:spPr bwMode="auto">
          <a:xfrm>
            <a:off x="6180209" y="6197566"/>
            <a:ext cx="0" cy="30480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62" name="Group 161"/>
          <p:cNvGrpSpPr/>
          <p:nvPr/>
        </p:nvGrpSpPr>
        <p:grpSpPr>
          <a:xfrm>
            <a:off x="6348323" y="6196457"/>
            <a:ext cx="1613664" cy="311902"/>
            <a:chOff x="5309487" y="6196457"/>
            <a:chExt cx="1613664" cy="311902"/>
          </a:xfrm>
        </p:grpSpPr>
        <p:sp>
          <p:nvSpPr>
            <p:cNvPr id="163" name="TextBox 162"/>
            <p:cNvSpPr txBox="1"/>
            <p:nvPr/>
          </p:nvSpPr>
          <p:spPr>
            <a:xfrm>
              <a:off x="5309487" y="6196457"/>
              <a:ext cx="1613664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en-US" sz="1019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rd</a:t>
              </a: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Burn (*incl.</a:t>
              </a:r>
              <a:r>
                <a:rPr kumimoji="0" lang="en-US" sz="1019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trans. wait)</a:t>
              </a:r>
              <a:endParaRPr kumimoji="0" lang="en-US" sz="101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5690626" y="6351521"/>
              <a:ext cx="852238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~0 – </a:t>
              </a:r>
              <a:r>
                <a:rPr lang="en-US" sz="1019" b="1" noProof="0" dirty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13</a:t>
              </a: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r>
                <a:rPr kumimoji="0" lang="en-US" sz="1019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</a:t>
              </a:r>
            </a:p>
          </p:txBody>
        </p:sp>
      </p:grpSp>
      <p:sp>
        <p:nvSpPr>
          <p:cNvPr id="169" name="Rectangle 168">
            <a:extLst>
              <a:ext uri="{FF2B5EF4-FFF2-40B4-BE49-F238E27FC236}">
                <a16:creationId xmlns:a16="http://schemas.microsoft.com/office/drawing/2014/main" id="{A78C599B-A474-874E-9435-8629E38575C5}"/>
              </a:ext>
            </a:extLst>
          </p:cNvPr>
          <p:cNvSpPr/>
          <p:nvPr/>
        </p:nvSpPr>
        <p:spPr>
          <a:xfrm>
            <a:off x="9821844" y="6678889"/>
            <a:ext cx="1968489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*Conceptual elements shown. Not to scale.</a:t>
            </a:r>
          </a:p>
        </p:txBody>
      </p:sp>
      <p:pic>
        <p:nvPicPr>
          <p:cNvPr id="171" name="Picture 4" descr="https://images.assetsdelivery.com/compings_v2/morphart/morphart1904/morphart190400170.jpg"/>
          <p:cNvPicPr>
            <a:picLocks noChangeAspect="1" noChangeArrowheads="1"/>
          </p:cNvPicPr>
          <p:nvPr/>
        </p:nvPicPr>
        <p:blipFill rotWithShape="1">
          <a:blip r:embed="rId1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37" t="12447" r="11818" b="12887"/>
          <a:stretch/>
        </p:blipFill>
        <p:spPr bwMode="auto">
          <a:xfrm>
            <a:off x="1035184" y="6244781"/>
            <a:ext cx="209130" cy="2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17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00" y="5528286"/>
            <a:ext cx="1512280" cy="562442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7155155" y="4636319"/>
            <a:ext cx="4510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Primary Mission: Launch ~0.5kg of Mars into a circular orbit of 343km @ 27</a:t>
            </a:r>
            <a:r>
              <a:rPr lang="en-US" sz="2000" baseline="30000" dirty="0"/>
              <a:t>o</a:t>
            </a:r>
            <a:r>
              <a:rPr lang="en-US" sz="2000" dirty="0"/>
              <a:t> inclination</a:t>
            </a:r>
          </a:p>
        </p:txBody>
      </p:sp>
    </p:spTree>
    <p:extLst>
      <p:ext uri="{BB962C8B-B14F-4D97-AF65-F5344CB8AC3E}">
        <p14:creationId xmlns:p14="http://schemas.microsoft.com/office/powerpoint/2010/main" val="233735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4" y="914399"/>
            <a:ext cx="11905306" cy="37030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Preliminary concepts for a Mars Ascent Vehicle were examined to varying levels of configuration and fidelity as far back as the 1970s.</a:t>
            </a:r>
          </a:p>
          <a:p>
            <a:pPr marL="187325" indent="0">
              <a:buNone/>
            </a:pPr>
            <a:endParaRPr lang="en-US" dirty="0"/>
          </a:p>
          <a:p>
            <a:r>
              <a:rPr lang="en-US" dirty="0"/>
              <a:t>Current concept has evolved over the past ~25 years with multiple studies, each with independent assumptions on key mission parameters.</a:t>
            </a:r>
          </a:p>
          <a:p>
            <a:endParaRPr lang="en-US" dirty="0"/>
          </a:p>
          <a:p>
            <a:r>
              <a:rPr lang="en-US" dirty="0"/>
              <a:t>Most MAV concepts developed by JPL up until recent iterations, being developed by MSFC.</a:t>
            </a:r>
          </a:p>
          <a:p>
            <a:endParaRPr lang="en-US" dirty="0"/>
          </a:p>
          <a:p>
            <a:r>
              <a:rPr lang="en-US" dirty="0"/>
              <a:t>Current MAV study began in 2017 as part of the Mars Sample Return Campaign, initially visualized with a hybrid propulsion system.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 History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0D1F86-7361-4F4F-836F-8C27B0939B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5" t="11617" r="1313" b="12765"/>
          <a:stretch/>
        </p:blipFill>
        <p:spPr>
          <a:xfrm rot="16200000">
            <a:off x="322737" y="5321047"/>
            <a:ext cx="2143133" cy="65500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242DAD-034F-7043-9A88-4F237DB1B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 rot="5400000">
            <a:off x="1240893" y="5200368"/>
            <a:ext cx="1955896" cy="89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1mav02">
            <a:extLst>
              <a:ext uri="{FF2B5EF4-FFF2-40B4-BE49-F238E27FC236}">
                <a16:creationId xmlns:a16="http://schemas.microsoft.com/office/drawing/2014/main" id="{6F05AF45-D515-424A-9415-C345DE24B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27" y="4681993"/>
            <a:ext cx="738573" cy="20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mav1">
            <a:extLst>
              <a:ext uri="{FF2B5EF4-FFF2-40B4-BE49-F238E27FC236}">
                <a16:creationId xmlns:a16="http://schemas.microsoft.com/office/drawing/2014/main" id="{75BDB546-7043-0947-A500-03E13CB06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94546" y="5423362"/>
            <a:ext cx="2017957" cy="53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96D2F7-05FA-E147-A6EC-DF44DF06E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337814" y="5579632"/>
            <a:ext cx="2026389" cy="230990"/>
          </a:xfrm>
          <a:prstGeom prst="rect">
            <a:avLst/>
          </a:prstGeom>
        </p:spPr>
      </p:pic>
      <p:pic>
        <p:nvPicPr>
          <p:cNvPr id="21" name="Picture 2" descr="\\astdfs.ast.lmco.com\Data\SES\Advanced_Planetary\Working_Space\Hartley\MAV\Images_20110517\MAV_MProp-Solid_Cutaway.jpg">
            <a:extLst>
              <a:ext uri="{FF2B5EF4-FFF2-40B4-BE49-F238E27FC236}">
                <a16:creationId xmlns:a16="http://schemas.microsoft.com/office/drawing/2014/main" id="{D5D747F5-7836-8048-B3A3-FE59BD282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3736285" y="5498678"/>
            <a:ext cx="2026391" cy="392898"/>
          </a:xfrm>
          <a:prstGeom prst="rect">
            <a:avLst/>
          </a:prstGeom>
          <a:noFill/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11358553-FC51-6748-94B6-210A33455D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grayscl/>
          </a:blip>
          <a:srcRect l="4412" t="32747" r="5858" b="37493"/>
          <a:stretch/>
        </p:blipFill>
        <p:spPr bwMode="auto">
          <a:xfrm rot="5400000">
            <a:off x="4184965" y="5485455"/>
            <a:ext cx="2013428" cy="406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25180B9D-B5F6-4741-9638-878D96ADF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610" y="4681930"/>
            <a:ext cx="482254" cy="2019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E5BE068-D95C-7742-BAC8-B06ACA81AB47}"/>
              </a:ext>
            </a:extLst>
          </p:cNvPr>
          <p:cNvGrpSpPr>
            <a:grpSpLocks noChangeAspect="1"/>
          </p:cNvGrpSpPr>
          <p:nvPr/>
        </p:nvGrpSpPr>
        <p:grpSpPr>
          <a:xfrm>
            <a:off x="9952293" y="4775702"/>
            <a:ext cx="921416" cy="1825883"/>
            <a:chOff x="9360720" y="1538279"/>
            <a:chExt cx="1017488" cy="201625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C558B07-28E6-3849-A11E-9EA60A706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595488" y="2332106"/>
              <a:ext cx="1987664" cy="4572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2F47B63-FBE8-EE4A-8DEE-5AE767786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186054" y="2313310"/>
              <a:ext cx="1967186" cy="417123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758EA86-A02E-084C-8380-D1FDEB899D18}"/>
              </a:ext>
            </a:extLst>
          </p:cNvPr>
          <p:cNvSpPr txBox="1"/>
          <p:nvPr/>
        </p:nvSpPr>
        <p:spPr>
          <a:xfrm>
            <a:off x="11304197" y="4734537"/>
            <a:ext cx="99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Baseline SSGG Concept, 6/2020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74EB84-C255-3447-A9DC-9B9AC252A900}"/>
              </a:ext>
            </a:extLst>
          </p:cNvPr>
          <p:cNvGrpSpPr/>
          <p:nvPr/>
        </p:nvGrpSpPr>
        <p:grpSpPr>
          <a:xfrm>
            <a:off x="5862742" y="4614760"/>
            <a:ext cx="2672497" cy="2182649"/>
            <a:chOff x="6781800" y="1439914"/>
            <a:chExt cx="2672497" cy="2182649"/>
          </a:xfrm>
        </p:grpSpPr>
        <p:pic>
          <p:nvPicPr>
            <p:cNvPr id="34" name="Picture 4">
              <a:extLst>
                <a:ext uri="{FF2B5EF4-FFF2-40B4-BE49-F238E27FC236}">
                  <a16:creationId xmlns:a16="http://schemas.microsoft.com/office/drawing/2014/main" id="{4497D42C-970A-8340-8797-D500F52D576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81800" y="1944768"/>
              <a:ext cx="347923" cy="1601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7C0AEC38-1D46-2B49-94DE-47CFDB12A5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535769" y="1510526"/>
              <a:ext cx="364590" cy="2112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4AC8EBFA-FE79-4B4D-87F9-218025977A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41610" y="1946527"/>
              <a:ext cx="354364" cy="1601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4">
              <a:extLst>
                <a:ext uri="{FF2B5EF4-FFF2-40B4-BE49-F238E27FC236}">
                  <a16:creationId xmlns:a16="http://schemas.microsoft.com/office/drawing/2014/main" id="{06EB678B-EE2D-A444-912C-55FB4D6019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01839" y="1944768"/>
              <a:ext cx="381930" cy="1601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4">
              <a:extLst>
                <a:ext uri="{FF2B5EF4-FFF2-40B4-BE49-F238E27FC236}">
                  <a16:creationId xmlns:a16="http://schemas.microsoft.com/office/drawing/2014/main" id="{3ADA5EBB-6ECF-1140-B3B2-D3F9DB9E7F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820573" y="1945076"/>
              <a:ext cx="377487" cy="1601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4">
              <a:extLst>
                <a:ext uri="{FF2B5EF4-FFF2-40B4-BE49-F238E27FC236}">
                  <a16:creationId xmlns:a16="http://schemas.microsoft.com/office/drawing/2014/main" id="{F70E5E97-F48C-974F-9CC3-7D6C1AE9C9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075211" y="1804170"/>
              <a:ext cx="379776" cy="1702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43F2545-4E78-BC4B-B4D7-95F68E6120CA}"/>
                </a:ext>
              </a:extLst>
            </p:cNvPr>
            <p:cNvGrpSpPr/>
            <p:nvPr/>
          </p:nvGrpSpPr>
          <p:grpSpPr>
            <a:xfrm>
              <a:off x="8277846" y="1439914"/>
              <a:ext cx="1176451" cy="2057960"/>
              <a:chOff x="7371997" y="4415883"/>
              <a:chExt cx="1176451" cy="2057960"/>
            </a:xfrm>
          </p:grpSpPr>
          <p:pic>
            <p:nvPicPr>
              <p:cNvPr id="41" name="Picture 4">
                <a:extLst>
                  <a:ext uri="{FF2B5EF4-FFF2-40B4-BE49-F238E27FC236}">
                    <a16:creationId xmlns:a16="http://schemas.microsoft.com/office/drawing/2014/main" id="{91EE8630-3B3E-9C45-977C-21DEFCA542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371997" y="4888934"/>
                <a:ext cx="404527" cy="1581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4">
                <a:extLst>
                  <a:ext uri="{FF2B5EF4-FFF2-40B4-BE49-F238E27FC236}">
                    <a16:creationId xmlns:a16="http://schemas.microsoft.com/office/drawing/2014/main" id="{2916AF68-9373-DF4B-A7A9-FAC995B884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9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606954" y="4415883"/>
                <a:ext cx="509439" cy="205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4">
                <a:extLst>
                  <a:ext uri="{FF2B5EF4-FFF2-40B4-BE49-F238E27FC236}">
                    <a16:creationId xmlns:a16="http://schemas.microsoft.com/office/drawing/2014/main" id="{1FBAEA99-DCF6-864B-A372-BAAFDEC244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920386" y="4858673"/>
                <a:ext cx="422170" cy="1593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4">
                <a:extLst>
                  <a:ext uri="{FF2B5EF4-FFF2-40B4-BE49-F238E27FC236}">
                    <a16:creationId xmlns:a16="http://schemas.microsoft.com/office/drawing/2014/main" id="{0EF62EBA-76FA-D64F-84E2-84E7063647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1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170960" y="4450178"/>
                <a:ext cx="377488" cy="2022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B1A9EC7-B3F8-BE40-AA91-A4A46E1BAE1F}"/>
              </a:ext>
            </a:extLst>
          </p:cNvPr>
          <p:cNvGrpSpPr>
            <a:grpSpLocks noChangeAspect="1"/>
          </p:cNvGrpSpPr>
          <p:nvPr/>
        </p:nvGrpSpPr>
        <p:grpSpPr>
          <a:xfrm>
            <a:off x="9009676" y="4614760"/>
            <a:ext cx="901566" cy="2036636"/>
            <a:chOff x="6682953" y="1117194"/>
            <a:chExt cx="2287512" cy="5167488"/>
          </a:xfrm>
        </p:grpSpPr>
        <p:pic>
          <p:nvPicPr>
            <p:cNvPr id="50" name="Picture 1" descr="../../../../Desktop/Screen%20Shot%202017-06-05%20at%208.12.04%20">
              <a:extLst>
                <a:ext uri="{FF2B5EF4-FFF2-40B4-BE49-F238E27FC236}">
                  <a16:creationId xmlns:a16="http://schemas.microsoft.com/office/drawing/2014/main" id="{726C2335-6005-8345-9C2B-F38C4DD9A1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11"/>
            <a:stretch/>
          </p:blipFill>
          <p:spPr bwMode="auto">
            <a:xfrm>
              <a:off x="7769448" y="1117194"/>
              <a:ext cx="1201017" cy="5167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Content Placeholder 3">
              <a:extLst>
                <a:ext uri="{FF2B5EF4-FFF2-40B4-BE49-F238E27FC236}">
                  <a16:creationId xmlns:a16="http://schemas.microsoft.com/office/drawing/2014/main" id="{ACEEF894-CF7C-3440-959C-92C77E8F55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1" r="350"/>
            <a:stretch/>
          </p:blipFill>
          <p:spPr bwMode="auto">
            <a:xfrm rot="5400000">
              <a:off x="4904962" y="3530370"/>
              <a:ext cx="4532303" cy="976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24"/>
          <a:srcRect t="10791" b="13780"/>
          <a:stretch/>
        </p:blipFill>
        <p:spPr>
          <a:xfrm rot="16200000">
            <a:off x="10226824" y="5440581"/>
            <a:ext cx="1942487" cy="40252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25"/>
          <a:srcRect l="49167" t="21587" r="41468" b="14159"/>
          <a:stretch/>
        </p:blipFill>
        <p:spPr>
          <a:xfrm>
            <a:off x="8529148" y="4681930"/>
            <a:ext cx="450349" cy="1931158"/>
          </a:xfrm>
          <a:prstGeom prst="rect">
            <a:avLst/>
          </a:prstGeom>
        </p:spPr>
      </p:pic>
      <p:pic>
        <p:nvPicPr>
          <p:cNvPr id="56" name="Content Placeholder 6">
            <a:extLst>
              <a:ext uri="{FF2B5EF4-FFF2-40B4-BE49-F238E27FC236}">
                <a16:creationId xmlns:a16="http://schemas.microsoft.com/office/drawing/2014/main" id="{C6AC634B-11AA-CD47-9262-45A9945C3369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b="56027"/>
          <a:stretch/>
        </p:blipFill>
        <p:spPr>
          <a:xfrm>
            <a:off x="-16369" y="5458129"/>
            <a:ext cx="1131420" cy="600239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9388609" y="6669545"/>
            <a:ext cx="1934908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Images not to scale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58EA86-A02E-084C-8380-D1FDEB899D18}"/>
              </a:ext>
            </a:extLst>
          </p:cNvPr>
          <p:cNvSpPr txBox="1"/>
          <p:nvPr/>
        </p:nvSpPr>
        <p:spPr>
          <a:xfrm>
            <a:off x="9353600" y="4133133"/>
            <a:ext cx="2004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MSFC Ownership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8482628" y="4140614"/>
            <a:ext cx="3664662" cy="2554745"/>
          </a:xfrm>
          <a:prstGeom prst="rect">
            <a:avLst/>
          </a:prstGeom>
          <a:solidFill>
            <a:srgbClr val="0070C0">
              <a:alpha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6" name="Picture 10">
            <a:extLst>
              <a:ext uri="{FF2B5EF4-FFF2-40B4-BE49-F238E27FC236}">
                <a16:creationId xmlns:a16="http://schemas.microsoft.com/office/drawing/2014/main" id="{79472108-31E2-D64C-ACF0-20225BCFA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7" r="22397"/>
          <a:stretch>
            <a:fillRect/>
          </a:stretch>
        </p:blipFill>
        <p:spPr bwMode="auto">
          <a:xfrm>
            <a:off x="3764150" y="4681931"/>
            <a:ext cx="430447" cy="199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20664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9124" y="2247900"/>
            <a:ext cx="9440592" cy="41534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MAV Physical Architecture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87" y="1014766"/>
            <a:ext cx="1266739" cy="5685595"/>
          </a:xfrm>
          <a:prstGeom prst="rect">
            <a:avLst/>
          </a:prstGeom>
        </p:spPr>
      </p:pic>
      <p:sp>
        <p:nvSpPr>
          <p:cNvPr id="74" name="Content Placeholder 1"/>
          <p:cNvSpPr>
            <a:spLocks noGrp="1"/>
          </p:cNvSpPr>
          <p:nvPr>
            <p:ph idx="1"/>
          </p:nvPr>
        </p:nvSpPr>
        <p:spPr>
          <a:xfrm>
            <a:off x="1818274" y="1014766"/>
            <a:ext cx="6639926" cy="3112641"/>
          </a:xfrm>
        </p:spPr>
        <p:txBody>
          <a:bodyPr>
            <a:normAutofit fontScale="62500" lnSpcReduction="20000"/>
          </a:bodyPr>
          <a:lstStyle/>
          <a:p>
            <a:pPr marL="187325" indent="0">
              <a:buNone/>
            </a:pPr>
            <a:r>
              <a:rPr lang="en-US" sz="2500" dirty="0"/>
              <a:t>Mars Ascent System (MAS) consists of:</a:t>
            </a:r>
          </a:p>
          <a:p>
            <a:endParaRPr lang="en-US" dirty="0"/>
          </a:p>
          <a:p>
            <a:r>
              <a:rPr lang="en-US" dirty="0"/>
              <a:t>Mars Ascent Vehicle (MAV)</a:t>
            </a:r>
          </a:p>
          <a:p>
            <a:pPr lvl="1"/>
            <a:r>
              <a:rPr lang="en-US" dirty="0"/>
              <a:t>Two-stage (guided, guided) solid motor vehicle</a:t>
            </a:r>
          </a:p>
          <a:p>
            <a:pPr lvl="1"/>
            <a:r>
              <a:rPr lang="en-US" dirty="0"/>
              <a:t>Pyrotechnic stage separation</a:t>
            </a:r>
          </a:p>
          <a:p>
            <a:pPr lvl="1"/>
            <a:r>
              <a:rPr lang="en-US" dirty="0"/>
              <a:t>Electrical-mechanical Thrust Vector Control (TVC)</a:t>
            </a:r>
          </a:p>
          <a:p>
            <a:pPr lvl="1"/>
            <a:r>
              <a:rPr lang="en-US" dirty="0"/>
              <a:t>Monopropellant Reaction Control System (RCS) with orbital trim capability</a:t>
            </a:r>
          </a:p>
          <a:p>
            <a:endParaRPr lang="en-US" dirty="0"/>
          </a:p>
          <a:p>
            <a:r>
              <a:rPr lang="en-US" dirty="0"/>
              <a:t>MAV Payload Assembly (MPA)</a:t>
            </a:r>
          </a:p>
          <a:p>
            <a:pPr lvl="1"/>
            <a:r>
              <a:rPr lang="en-US" dirty="0" err="1"/>
              <a:t>Ejectable</a:t>
            </a:r>
            <a:r>
              <a:rPr lang="en-US" dirty="0"/>
              <a:t> fairing</a:t>
            </a:r>
          </a:p>
          <a:p>
            <a:pPr lvl="1"/>
            <a:r>
              <a:rPr lang="en-US" dirty="0"/>
              <a:t>Orbital Sample (OS)</a:t>
            </a:r>
          </a:p>
          <a:p>
            <a:pPr lvl="1"/>
            <a:endParaRPr lang="en-US" dirty="0"/>
          </a:p>
          <a:p>
            <a:r>
              <a:rPr lang="en-US" dirty="0"/>
              <a:t>Approximately 3m long, 60cm wide</a:t>
            </a:r>
          </a:p>
          <a:p>
            <a:pPr lvl="2"/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4475937" y="6029238"/>
            <a:ext cx="1491342" cy="153888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defTabSz="685783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00" kern="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Stage</a:t>
            </a:r>
          </a:p>
        </p:txBody>
      </p:sp>
      <p:sp>
        <p:nvSpPr>
          <p:cNvPr id="78" name="Right Brace 77"/>
          <p:cNvSpPr/>
          <p:nvPr/>
        </p:nvSpPr>
        <p:spPr bwMode="auto">
          <a:xfrm rot="4293401">
            <a:off x="5082822" y="3436131"/>
            <a:ext cx="152400" cy="4779926"/>
          </a:xfrm>
          <a:prstGeom prst="rightBrace">
            <a:avLst>
              <a:gd name="adj1" fmla="val 47395"/>
              <a:gd name="adj2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79" name="Group 78"/>
          <p:cNvGrpSpPr/>
          <p:nvPr/>
        </p:nvGrpSpPr>
        <p:grpSpPr>
          <a:xfrm rot="4293401">
            <a:off x="8630000" y="3434870"/>
            <a:ext cx="428483" cy="2620627"/>
            <a:chOff x="3693727" y="925048"/>
            <a:chExt cx="428483" cy="1777542"/>
          </a:xfrm>
        </p:grpSpPr>
        <p:sp>
          <p:nvSpPr>
            <p:cNvPr id="80" name="TextBox 79"/>
            <p:cNvSpPr txBox="1"/>
            <p:nvPr/>
          </p:nvSpPr>
          <p:spPr>
            <a:xfrm rot="17306599">
              <a:off x="3767968" y="1750870"/>
              <a:ext cx="554595" cy="15388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defTabSz="685783"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kern="0" baseline="300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0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Stage</a:t>
              </a:r>
            </a:p>
          </p:txBody>
        </p:sp>
        <p:sp>
          <p:nvSpPr>
            <p:cNvPr id="81" name="Right Brace 80"/>
            <p:cNvSpPr/>
            <p:nvPr/>
          </p:nvSpPr>
          <p:spPr bwMode="auto">
            <a:xfrm>
              <a:off x="3693727" y="925048"/>
              <a:ext cx="152400" cy="1777542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 rot="4293401">
            <a:off x="10805105" y="3057151"/>
            <a:ext cx="422487" cy="1895845"/>
            <a:chOff x="3693727" y="925048"/>
            <a:chExt cx="422487" cy="1777542"/>
          </a:xfrm>
        </p:grpSpPr>
        <p:sp>
          <p:nvSpPr>
            <p:cNvPr id="83" name="TextBox 82"/>
            <p:cNvSpPr txBox="1"/>
            <p:nvPr/>
          </p:nvSpPr>
          <p:spPr>
            <a:xfrm rot="17306599">
              <a:off x="3349190" y="1789426"/>
              <a:ext cx="1380159" cy="15388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defTabSz="685783"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MPA</a:t>
              </a:r>
            </a:p>
          </p:txBody>
        </p:sp>
        <p:sp>
          <p:nvSpPr>
            <p:cNvPr id="84" name="Right Brace 83"/>
            <p:cNvSpPr/>
            <p:nvPr/>
          </p:nvSpPr>
          <p:spPr bwMode="auto">
            <a:xfrm>
              <a:off x="3693727" y="925048"/>
              <a:ext cx="152400" cy="1777542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0254801" y="2392975"/>
            <a:ext cx="817638" cy="153888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defTabSz="685783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1726355" y="2386274"/>
            <a:ext cx="569428" cy="307777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defTabSz="685783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MPA</a:t>
            </a:r>
          </a:p>
          <a:p>
            <a:pPr defTabSz="685783">
              <a:defRPr/>
            </a:pPr>
            <a:r>
              <a:rPr lang="en-US" sz="1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Fairing</a:t>
            </a:r>
          </a:p>
        </p:txBody>
      </p:sp>
    </p:spTree>
    <p:extLst>
      <p:ext uri="{BB962C8B-B14F-4D97-AF65-F5344CB8AC3E}">
        <p14:creationId xmlns:p14="http://schemas.microsoft.com/office/powerpoint/2010/main" val="395840404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23892" y="6596390"/>
            <a:ext cx="57601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 are pre-decisional and subject to change. For planning and discussion purposes only.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77229"/>
            <a:ext cx="10253128" cy="4924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  <a:cs typeface="+mn-cs"/>
              </a:rPr>
              <a:t>MAV: A system built on unique design constraints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>
              <a:ln>
                <a:solidFill>
                  <a:schemeClr val="tx1"/>
                </a:solidFill>
              </a:ln>
              <a:solidFill>
                <a:srgbClr val="FFC000"/>
              </a:solidFill>
              <a:latin typeface="Britannic Bold" pitchFamily="34" charset="0"/>
            </a:endParaRP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  <a:cs typeface="+mn-cs"/>
              </a:rPr>
              <a:t>Never done before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MAV is a payload before its mission begins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  <a:cs typeface="+mn-cs"/>
              </a:rPr>
              <a:t>Orbit window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Martian environment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Remote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Temperature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Atmosphere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Radiation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Dust</a:t>
            </a:r>
            <a:endParaRPr lang="en-US" sz="2600" b="1" dirty="0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5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 Overall Design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791" b="13780"/>
          <a:stretch/>
        </p:blipFill>
        <p:spPr>
          <a:xfrm>
            <a:off x="612639" y="2593835"/>
            <a:ext cx="10869120" cy="22523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61406" y="2454683"/>
            <a:ext cx="625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MPA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32597" y="4622449"/>
            <a:ext cx="929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Avionics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02918" y="2343502"/>
            <a:ext cx="524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71571" y="1916583"/>
            <a:ext cx="1911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RCS Propellant Tank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3140" y="5658224"/>
            <a:ext cx="2110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Second Stage SRM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4515" y="4679230"/>
            <a:ext cx="2110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Separation 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5952" y="2156373"/>
            <a:ext cx="194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Lander Attach Points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040" y="5655776"/>
            <a:ext cx="1464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First Stage SRM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0690" y="4950662"/>
            <a:ext cx="146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Aft Aero Ramp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77405" y="1359051"/>
            <a:ext cx="2110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Forward Structure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 flipV="1">
            <a:off x="3089439" y="4768310"/>
            <a:ext cx="257610" cy="198367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0"/>
          </p:cNvCxnSpPr>
          <p:nvPr/>
        </p:nvCxnSpPr>
        <p:spPr bwMode="auto">
          <a:xfrm flipV="1">
            <a:off x="5100406" y="4768310"/>
            <a:ext cx="0" cy="887466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 flipH="1">
            <a:off x="3717986" y="2473307"/>
            <a:ext cx="948905" cy="848781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>
            <a:off x="6397114" y="2512779"/>
            <a:ext cx="976180" cy="745492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6659592" y="4204315"/>
            <a:ext cx="86265" cy="474231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2"/>
          </p:cNvCxnSpPr>
          <p:nvPr/>
        </p:nvCxnSpPr>
        <p:spPr bwMode="auto">
          <a:xfrm flipH="1">
            <a:off x="8601075" y="1697605"/>
            <a:ext cx="131407" cy="1234784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1" idx="0"/>
          </p:cNvCxnSpPr>
          <p:nvPr/>
        </p:nvCxnSpPr>
        <p:spPr bwMode="auto">
          <a:xfrm flipV="1">
            <a:off x="7628217" y="4505325"/>
            <a:ext cx="0" cy="1152899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2"/>
          </p:cNvCxnSpPr>
          <p:nvPr/>
        </p:nvCxnSpPr>
        <p:spPr bwMode="auto">
          <a:xfrm flipH="1">
            <a:off x="9028074" y="2682056"/>
            <a:ext cx="137148" cy="515042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2"/>
          </p:cNvCxnSpPr>
          <p:nvPr/>
        </p:nvCxnSpPr>
        <p:spPr bwMode="auto">
          <a:xfrm flipH="1">
            <a:off x="9409604" y="2255137"/>
            <a:ext cx="617910" cy="1274303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0"/>
          </p:cNvCxnSpPr>
          <p:nvPr/>
        </p:nvCxnSpPr>
        <p:spPr bwMode="auto">
          <a:xfrm flipH="1" flipV="1">
            <a:off x="9983058" y="4000092"/>
            <a:ext cx="114066" cy="622357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 bwMode="auto">
          <a:xfrm flipH="1">
            <a:off x="11120666" y="2745260"/>
            <a:ext cx="275556" cy="414808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74275" y="2229393"/>
            <a:ext cx="194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Electromechanically Actuated TVC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22098" y="2682056"/>
            <a:ext cx="275743" cy="348986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433471" y="5052600"/>
            <a:ext cx="1189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Orbital Trim Thrusters</a:t>
            </a:r>
          </a:p>
        </p:txBody>
      </p:sp>
      <p:cxnSp>
        <p:nvCxnSpPr>
          <p:cNvPr id="64" name="Straight Arrow Connector 63"/>
          <p:cNvCxnSpPr/>
          <p:nvPr/>
        </p:nvCxnSpPr>
        <p:spPr bwMode="auto">
          <a:xfrm flipH="1" flipV="1">
            <a:off x="8203434" y="4347290"/>
            <a:ext cx="460351" cy="670494"/>
          </a:xfrm>
          <a:prstGeom prst="straightConnector1">
            <a:avLst/>
          </a:prstGeom>
          <a:ln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45560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t="10791" b="13780"/>
          <a:stretch/>
        </p:blipFill>
        <p:spPr>
          <a:xfrm>
            <a:off x="603047" y="2367379"/>
            <a:ext cx="10869120" cy="22523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Emerging Technologies, Innovations, and Challenges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6596390"/>
            <a:ext cx="457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Pre-decisional. Subject to change. For planning and discussion purposes only.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5794" y="4554502"/>
            <a:ext cx="2005980" cy="1521471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 bwMode="auto">
          <a:xfrm>
            <a:off x="2106503" y="3045117"/>
            <a:ext cx="999006" cy="867927"/>
          </a:xfrm>
          <a:prstGeom prst="ellipse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2286000" y="3913044"/>
            <a:ext cx="190500" cy="612901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0059" y="6105159"/>
            <a:ext cx="256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TVC Supersonic </a:t>
            </a:r>
            <a:r>
              <a:rPr lang="en-US" dirty="0" err="1"/>
              <a:t>Splitline</a:t>
            </a:r>
            <a:r>
              <a:rPr lang="en-US" dirty="0"/>
              <a:t>*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" b="8721"/>
          <a:stretch/>
        </p:blipFill>
        <p:spPr>
          <a:xfrm>
            <a:off x="8879331" y="940279"/>
            <a:ext cx="2986723" cy="1757738"/>
          </a:xfrm>
          <a:prstGeom prst="rect">
            <a:avLst/>
          </a:prstGeom>
        </p:spPr>
      </p:pic>
      <p:sp>
        <p:nvSpPr>
          <p:cNvPr id="47" name="Oval 46"/>
          <p:cNvSpPr/>
          <p:nvPr/>
        </p:nvSpPr>
        <p:spPr bwMode="auto">
          <a:xfrm>
            <a:off x="9583057" y="2952455"/>
            <a:ext cx="1228253" cy="1067095"/>
          </a:xfrm>
          <a:prstGeom prst="ellipse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 flipH="1">
            <a:off x="10372693" y="2543397"/>
            <a:ext cx="99775" cy="385539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495368" y="983900"/>
            <a:ext cx="141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IMU options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7902216" y="2639331"/>
            <a:ext cx="665479" cy="1613493"/>
          </a:xfrm>
          <a:prstGeom prst="ellipse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58" name="Straight Arrow Connector 57"/>
          <p:cNvCxnSpPr>
            <a:stCxn id="61" idx="0"/>
            <a:endCxn id="57" idx="4"/>
          </p:cNvCxnSpPr>
          <p:nvPr/>
        </p:nvCxnSpPr>
        <p:spPr bwMode="auto">
          <a:xfrm flipH="1" flipV="1">
            <a:off x="8234956" y="4252824"/>
            <a:ext cx="303607" cy="1568689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427334" y="5821513"/>
            <a:ext cx="222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Orbital Trim Thrusters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 flipV="1">
            <a:off x="6418053" y="4252824"/>
            <a:ext cx="341247" cy="448248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4566027" y="4674254"/>
            <a:ext cx="2457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Separation system capable of handling lateral loads</a:t>
            </a:r>
          </a:p>
        </p:txBody>
      </p:sp>
      <p:cxnSp>
        <p:nvCxnSpPr>
          <p:cNvPr id="66" name="Straight Arrow Connector 65"/>
          <p:cNvCxnSpPr/>
          <p:nvPr/>
        </p:nvCxnSpPr>
        <p:spPr bwMode="auto">
          <a:xfrm flipH="1">
            <a:off x="5140970" y="2286000"/>
            <a:ext cx="489084" cy="514795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 bwMode="auto">
          <a:xfrm>
            <a:off x="7002155" y="2286000"/>
            <a:ext cx="622145" cy="62727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204876" y="1532441"/>
            <a:ext cx="2222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SRMs withstanding extreme temperature gradients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58792" y="1008575"/>
            <a:ext cx="449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11275" algn="l"/>
                <a:tab pos="1604963" algn="l"/>
              </a:tabLst>
            </a:pPr>
            <a:r>
              <a:rPr lang="en-US" dirty="0"/>
              <a:t>Not pictured: Cabling and umbilical options</a:t>
            </a:r>
            <a:br>
              <a:rPr lang="en-US" dirty="0"/>
            </a:br>
            <a:r>
              <a:rPr lang="en-US" dirty="0"/>
              <a:t>	Beacon functionality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427334" y="6590686"/>
            <a:ext cx="47641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*Image Credit: http://up-ship.com/blog/wp-content/uploads/2016/05/ssslnozzle.jpg </a:t>
            </a:r>
          </a:p>
        </p:txBody>
      </p:sp>
      <p:cxnSp>
        <p:nvCxnSpPr>
          <p:cNvPr id="26" name="Straight Arrow Connector 25"/>
          <p:cNvCxnSpPr>
            <a:stCxn id="27" idx="0"/>
          </p:cNvCxnSpPr>
          <p:nvPr/>
        </p:nvCxnSpPr>
        <p:spPr bwMode="auto">
          <a:xfrm flipH="1" flipV="1">
            <a:off x="9583057" y="4002399"/>
            <a:ext cx="597400" cy="869438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069228" y="4871837"/>
            <a:ext cx="2222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Hydrazine RCS propellant must not freeze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 flipH="1" flipV="1">
            <a:off x="3683480" y="4088924"/>
            <a:ext cx="1055574" cy="1987049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 flipV="1">
            <a:off x="6547449" y="4002401"/>
            <a:ext cx="1144062" cy="2044392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0" y="5904149"/>
            <a:ext cx="2222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VECTOR launch mechanism attach points</a:t>
            </a:r>
          </a:p>
        </p:txBody>
      </p:sp>
    </p:spTree>
    <p:extLst>
      <p:ext uri="{BB962C8B-B14F-4D97-AF65-F5344CB8AC3E}">
        <p14:creationId xmlns:p14="http://schemas.microsoft.com/office/powerpoint/2010/main" val="1301980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MAV-SRL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7" b="4453"/>
          <a:stretch/>
        </p:blipFill>
        <p:spPr>
          <a:xfrm>
            <a:off x="2769078" y="1327141"/>
            <a:ext cx="6305910" cy="5153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6790" y="6458734"/>
            <a:ext cx="161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SRL, post-EDL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25076" y="1173354"/>
            <a:ext cx="1115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SFR, stowed (JPL)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7096804" y="1481131"/>
            <a:ext cx="753234" cy="484114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38649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MAV-SRL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4" b="8993"/>
          <a:stretch/>
        </p:blipFill>
        <p:spPr>
          <a:xfrm>
            <a:off x="134294" y="1337094"/>
            <a:ext cx="11628408" cy="4894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6976" y="6406551"/>
            <a:ext cx="2897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SRL, Surface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49903" y="5438932"/>
            <a:ext cx="163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Sample Transfer Arm (ESA)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3606189" y="4287328"/>
            <a:ext cx="295830" cy="1168697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58699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74" y="938212"/>
            <a:ext cx="8410575" cy="49815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MAV-SRL Interface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49946" y="6120196"/>
            <a:ext cx="3363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SRL Cross-section, MAV Stowed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7420" y="4430218"/>
            <a:ext cx="163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Sample Transfer Arm (ESA)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1423706" y="3733800"/>
            <a:ext cx="295830" cy="713511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489057" y="1753123"/>
            <a:ext cx="1637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SFR Deployment Mechanism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9489058" y="1303854"/>
            <a:ext cx="448572" cy="449269"/>
          </a:xfrm>
          <a:prstGeom prst="straightConnector1">
            <a:avLst/>
          </a:prstGeom>
          <a:ln w="38100">
            <a:solidFill>
              <a:srgbClr val="002060"/>
            </a:solidFill>
            <a:headEnd type="none" w="med" len="med"/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83568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MAV-SRL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5" b="5660"/>
          <a:stretch/>
        </p:blipFill>
        <p:spPr>
          <a:xfrm>
            <a:off x="1231419" y="914399"/>
            <a:ext cx="9404951" cy="57453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6976" y="6406551"/>
            <a:ext cx="2897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SRL, Pre-Launch</a:t>
            </a:r>
          </a:p>
        </p:txBody>
      </p:sp>
    </p:spTree>
    <p:extLst>
      <p:ext uri="{BB962C8B-B14F-4D97-AF65-F5344CB8AC3E}">
        <p14:creationId xmlns:p14="http://schemas.microsoft.com/office/powerpoint/2010/main" val="232291275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Content Placeholder 1"/>
          <p:cNvSpPr txBox="1">
            <a:spLocks/>
          </p:cNvSpPr>
          <p:nvPr/>
        </p:nvSpPr>
        <p:spPr>
          <a:xfrm>
            <a:off x="134294" y="914400"/>
            <a:ext cx="11905306" cy="2045020"/>
          </a:xfrm>
          <a:prstGeom prst="rect">
            <a:avLst/>
          </a:prstGeom>
        </p:spPr>
        <p:txBody>
          <a:bodyPr lIns="64291" tIns="32146" rIns="64291" bIns="32146">
            <a:normAutofit lnSpcReduction="10000"/>
          </a:bodyPr>
          <a:lstStyle>
            <a:lvl1pPr marL="554038" indent="-366713" algn="l" rtl="0" eaLnBrk="0" fontAlgn="base" hangingPunct="0">
              <a:spcBef>
                <a:spcPts val="638"/>
              </a:spcBef>
              <a:spcAft>
                <a:spcPct val="0"/>
              </a:spcAft>
              <a:buSzPct val="100000"/>
              <a:buFont typeface="Gill Sans" panose="020B0502020104020203" pitchFamily="34" charset="-79"/>
              <a:buChar char="•"/>
              <a:defRPr sz="24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  <a:sym typeface="Helvetica Neue" panose="02000503000000020004" pitchFamily="2" charset="0"/>
              </a:defRPr>
            </a:lvl1pPr>
            <a:lvl2pPr marL="803520" indent="-303552" algn="l" rtl="0" eaLnBrk="0" fontAlgn="base" hangingPunct="0">
              <a:spcBef>
                <a:spcPts val="638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  <a:sym typeface="Helvetica Neue" panose="02000503000000020004" pitchFamily="2" charset="0"/>
              </a:defRPr>
            </a:lvl2pPr>
            <a:lvl3pPr marL="1083637" indent="-271188" algn="l" rtl="0" eaLnBrk="0" fontAlgn="base" hangingPunct="0">
              <a:spcBef>
                <a:spcPts val="638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  <a:sym typeface="Helvetica Neue" panose="02000503000000020004" pitchFamily="2" charset="0"/>
              </a:defRPr>
            </a:lvl3pPr>
            <a:lvl4pPr marL="1374911" indent="-249983" algn="l" rtl="0" eaLnBrk="0" fontAlgn="base" hangingPunct="0">
              <a:spcBef>
                <a:spcPts val="638"/>
              </a:spcBef>
              <a:spcAft>
                <a:spcPct val="0"/>
              </a:spcAft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  <a:sym typeface="Helvetica Neue" panose="02000503000000020004" pitchFamily="2" charset="0"/>
              </a:defRPr>
            </a:lvl4pPr>
            <a:lvl5pPr marL="1676231" indent="-238825" algn="l" rtl="0" eaLnBrk="0" fontAlgn="base" hangingPunct="0">
              <a:spcBef>
                <a:spcPts val="638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  <a:sym typeface="Helvetica Neue" panose="02000503000000020004" pitchFamily="2" charset="0"/>
              </a:defRPr>
            </a:lvl5pPr>
            <a:lvl6pPr marL="1997641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6pPr>
            <a:lvl7pPr marL="2319047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7pPr>
            <a:lvl8pPr marL="2640456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8pPr>
            <a:lvl9pPr marL="2961864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9pPr>
          </a:lstStyle>
          <a:p>
            <a:pPr marL="403225" marR="0" lvl="0" indent="-215900" algn="l" defTabSz="914400" rtl="0" eaLnBrk="0" fontAlgn="base" latinLnBrk="0" hangingPunct="0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buClrTx/>
              <a:buSzPct val="100000"/>
              <a:buFont typeface="Gill Sans" panose="020B0502020104020203" pitchFamily="34" charset="-79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Helvetica Neue" panose="02000503000000020004" pitchFamily="2" charset="0"/>
              </a:rPr>
              <a:t>Launch rail system originally assumed. This presented issues with EDL loads and dust.</a:t>
            </a:r>
          </a:p>
          <a:p>
            <a:pPr marL="403225" marR="0" lvl="0" indent="-215900" algn="l" defTabSz="914400" rtl="0" eaLnBrk="0" fontAlgn="base" latinLnBrk="0" hangingPunct="0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buClrTx/>
              <a:buSzPct val="100000"/>
              <a:buFont typeface="Gill Sans" panose="020B0502020104020203" pitchFamily="34" charset="-79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Helvetica Neue" panose="02000503000000020004" pitchFamily="2" charset="0"/>
              </a:rPr>
              <a:t>Vertically Ejected, Controlled Tip-Off Rate (VECTOR) adopted to mitigate issues.</a:t>
            </a:r>
          </a:p>
          <a:p>
            <a:pPr marL="403225" marR="0" lvl="0" indent="-215900" algn="l" defTabSz="914400" rtl="0" eaLnBrk="0" fontAlgn="base" latinLnBrk="0" hangingPunct="0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buClrTx/>
              <a:buSzPct val="100000"/>
              <a:buFont typeface="Gill Sans" panose="020B0502020104020203" pitchFamily="34" charset="-79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Helvetica Neue" panose="02000503000000020004" pitchFamily="2" charset="0"/>
              </a:rPr>
              <a:t>0.37g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Helvetica Neue" panose="02000503000000020004" pitchFamily="2" charset="0"/>
              </a:rPr>
              <a:t>accel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Helvetica Neue" panose="02000503000000020004" pitchFamily="2" charset="0"/>
              </a:rPr>
              <a:t> field, no substantial atmosphere or dynamic environments. Two bodies are similar in mass (2:1).</a:t>
            </a:r>
          </a:p>
        </p:txBody>
      </p:sp>
      <p:sp>
        <p:nvSpPr>
          <p:cNvPr id="28" name="Title 2"/>
          <p:cNvSpPr txBox="1">
            <a:spLocks/>
          </p:cNvSpPr>
          <p:nvPr/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i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  <a:sym typeface="Helvetica Neue" panose="02000503000000020004" pitchFamily="2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panose="02000503000000020004" pitchFamily="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panose="02000503000000020004" pitchFamily="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panose="02000503000000020004" pitchFamily="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panose="02000503000000020004" pitchFamily="2" charset="0"/>
              </a:defRPr>
            </a:lvl5pPr>
            <a:lvl6pPr marL="321407" algn="l" rtl="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charset="0"/>
              </a:defRPr>
            </a:lvl6pPr>
            <a:lvl7pPr marL="642816" algn="l" rtl="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charset="0"/>
              </a:defRPr>
            </a:lvl7pPr>
            <a:lvl8pPr marL="964224" algn="l" rtl="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charset="0"/>
              </a:defRPr>
            </a:lvl8pPr>
            <a:lvl9pPr marL="1285631" algn="l" rtl="0" fontAlgn="base">
              <a:spcBef>
                <a:spcPct val="0"/>
              </a:spcBef>
              <a:spcAft>
                <a:spcPct val="0"/>
              </a:spcAft>
              <a:defRPr sz="2400" i="1">
                <a:solidFill>
                  <a:srgbClr val="D40000"/>
                </a:solidFill>
                <a:latin typeface="Helvetica Neue" charset="0"/>
                <a:ea typeface="ヒラギノ角ゴ ProN W3" charset="0"/>
                <a:cs typeface="ヒラギノ角ゴ ProN W3" charset="0"/>
                <a:sym typeface="Helvetica Neue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Helvetica Neue" panose="02000503000000020004" pitchFamily="2" charset="0"/>
              </a:rPr>
              <a:t>SRL and MAV: VECTOR Launch Mechanism</a:t>
            </a:r>
          </a:p>
        </p:txBody>
      </p:sp>
      <p:pic>
        <p:nvPicPr>
          <p:cNvPr id="29" name="Scissor_Launch (Converted)">
            <a:hlinkClick r:id="" action="ppaction://media"/>
            <a:extLst>
              <a:ext uri="{FF2B5EF4-FFF2-40B4-BE49-F238E27FC236}">
                <a16:creationId xmlns:a16="http://schemas.microsoft.com/office/drawing/2014/main" id="{F112D47A-6040-754E-958D-50355C16A5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71303" y="3505200"/>
            <a:ext cx="4180505" cy="3109467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 flipH="1">
            <a:off x="400994" y="4212682"/>
            <a:ext cx="6705600" cy="2401985"/>
            <a:chOff x="1148086" y="3454334"/>
            <a:chExt cx="9501986" cy="340366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FD3437-BEE0-FF4D-AE5D-5E11808B72C4}"/>
                </a:ext>
              </a:extLst>
            </p:cNvPr>
            <p:cNvSpPr/>
            <p:nvPr/>
          </p:nvSpPr>
          <p:spPr>
            <a:xfrm>
              <a:off x="7261412" y="5865503"/>
              <a:ext cx="1963270" cy="268941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Gill Sans" panose="020B0502020104020203" pitchFamily="34" charset="-79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FF52A45-1668-DB4E-94FE-6E35CFCDACAA}"/>
                </a:ext>
              </a:extLst>
            </p:cNvPr>
            <p:cNvGrpSpPr/>
            <p:nvPr/>
          </p:nvGrpSpPr>
          <p:grpSpPr>
            <a:xfrm>
              <a:off x="6641550" y="5853954"/>
              <a:ext cx="572279" cy="1004047"/>
              <a:chOff x="2732937" y="5707934"/>
              <a:chExt cx="572279" cy="1004047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C8623E8-3A22-1A4F-BA76-9B264934B262}"/>
                  </a:ext>
                </a:extLst>
              </p:cNvPr>
              <p:cNvSpPr/>
              <p:nvPr/>
            </p:nvSpPr>
            <p:spPr>
              <a:xfrm rot="18447940">
                <a:off x="2743200" y="6149966"/>
                <a:ext cx="1004047" cy="119984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sym typeface="Gill Sans" panose="020B0502020104020203" pitchFamily="34" charset="-79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E9B5FEE-FB8A-E346-93E0-D215E22C382C}"/>
                  </a:ext>
                </a:extLst>
              </p:cNvPr>
              <p:cNvSpPr/>
              <p:nvPr/>
            </p:nvSpPr>
            <p:spPr>
              <a:xfrm rot="994811">
                <a:off x="2732937" y="6494422"/>
                <a:ext cx="537881" cy="150321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sym typeface="Gill Sans" panose="020B0502020104020203" pitchFamily="34" charset="-79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0AFDEDF-5DAC-A544-8AEA-8FA0CD82896B}"/>
                </a:ext>
              </a:extLst>
            </p:cNvPr>
            <p:cNvGrpSpPr/>
            <p:nvPr/>
          </p:nvGrpSpPr>
          <p:grpSpPr>
            <a:xfrm flipH="1">
              <a:off x="9244343" y="5846203"/>
              <a:ext cx="572279" cy="1004047"/>
              <a:chOff x="2732937" y="5707934"/>
              <a:chExt cx="572279" cy="1004047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4985E8A-B0ED-574D-A6F1-16BB1B95F63D}"/>
                  </a:ext>
                </a:extLst>
              </p:cNvPr>
              <p:cNvSpPr/>
              <p:nvPr/>
            </p:nvSpPr>
            <p:spPr>
              <a:xfrm rot="18447940">
                <a:off x="2743200" y="6149966"/>
                <a:ext cx="1004047" cy="119984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sym typeface="Gill Sans" panose="020B0502020104020203" pitchFamily="34" charset="-79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25892AE-97FB-F44C-B2BC-F1828876C703}"/>
                  </a:ext>
                </a:extLst>
              </p:cNvPr>
              <p:cNvSpPr/>
              <p:nvPr/>
            </p:nvSpPr>
            <p:spPr>
              <a:xfrm rot="994811">
                <a:off x="2732937" y="6494422"/>
                <a:ext cx="537881" cy="150321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"/>
                  <a:sym typeface="Gill Sans" panose="020B0502020104020203" pitchFamily="34" charset="-79"/>
                </a:endParaRPr>
              </a:p>
            </p:txBody>
          </p:sp>
        </p:grpSp>
        <p:pic>
          <p:nvPicPr>
            <p:cNvPr id="38" name="Picture 2" descr="Image result for martian">
              <a:extLst>
                <a:ext uri="{FF2B5EF4-FFF2-40B4-BE49-F238E27FC236}">
                  <a16:creationId xmlns:a16="http://schemas.microsoft.com/office/drawing/2014/main" id="{636104C6-CDAC-0347-8D26-6DB08468F9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086" y="3454334"/>
              <a:ext cx="2894799" cy="2894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C42964C-B469-3B4E-9549-DF6653BEB7D5}"/>
                </a:ext>
              </a:extLst>
            </p:cNvPr>
            <p:cNvSpPr/>
            <p:nvPr/>
          </p:nvSpPr>
          <p:spPr>
            <a:xfrm>
              <a:off x="1524001" y="6096001"/>
              <a:ext cx="9126071" cy="744071"/>
            </a:xfrm>
            <a:custGeom>
              <a:avLst/>
              <a:gdLst>
                <a:gd name="connsiteX0" fmla="*/ 0 w 9126071"/>
                <a:gd name="connsiteY0" fmla="*/ 71718 h 744071"/>
                <a:gd name="connsiteX1" fmla="*/ 62753 w 9126071"/>
                <a:gd name="connsiteY1" fmla="*/ 89647 h 744071"/>
                <a:gd name="connsiteX2" fmla="*/ 98612 w 9126071"/>
                <a:gd name="connsiteY2" fmla="*/ 98612 h 744071"/>
                <a:gd name="connsiteX3" fmla="*/ 161365 w 9126071"/>
                <a:gd name="connsiteY3" fmla="*/ 116541 h 744071"/>
                <a:gd name="connsiteX4" fmla="*/ 268941 w 9126071"/>
                <a:gd name="connsiteY4" fmla="*/ 107576 h 744071"/>
                <a:gd name="connsiteX5" fmla="*/ 322729 w 9126071"/>
                <a:gd name="connsiteY5" fmla="*/ 89647 h 744071"/>
                <a:gd name="connsiteX6" fmla="*/ 349624 w 9126071"/>
                <a:gd name="connsiteY6" fmla="*/ 98612 h 744071"/>
                <a:gd name="connsiteX7" fmla="*/ 367553 w 9126071"/>
                <a:gd name="connsiteY7" fmla="*/ 125506 h 744071"/>
                <a:gd name="connsiteX8" fmla="*/ 421341 w 9126071"/>
                <a:gd name="connsiteY8" fmla="*/ 170329 h 744071"/>
                <a:gd name="connsiteX9" fmla="*/ 502024 w 9126071"/>
                <a:gd name="connsiteY9" fmla="*/ 152400 h 744071"/>
                <a:gd name="connsiteX10" fmla="*/ 528918 w 9126071"/>
                <a:gd name="connsiteY10" fmla="*/ 143435 h 744071"/>
                <a:gd name="connsiteX11" fmla="*/ 555812 w 9126071"/>
                <a:gd name="connsiteY11" fmla="*/ 125506 h 744071"/>
                <a:gd name="connsiteX12" fmla="*/ 600635 w 9126071"/>
                <a:gd name="connsiteY12" fmla="*/ 134471 h 744071"/>
                <a:gd name="connsiteX13" fmla="*/ 627529 w 9126071"/>
                <a:gd name="connsiteY13" fmla="*/ 143435 h 744071"/>
                <a:gd name="connsiteX14" fmla="*/ 690282 w 9126071"/>
                <a:gd name="connsiteY14" fmla="*/ 134471 h 744071"/>
                <a:gd name="connsiteX15" fmla="*/ 717176 w 9126071"/>
                <a:gd name="connsiteY15" fmla="*/ 125506 h 744071"/>
                <a:gd name="connsiteX16" fmla="*/ 753035 w 9126071"/>
                <a:gd name="connsiteY16" fmla="*/ 80682 h 744071"/>
                <a:gd name="connsiteX17" fmla="*/ 770965 w 9126071"/>
                <a:gd name="connsiteY17" fmla="*/ 62753 h 744071"/>
                <a:gd name="connsiteX18" fmla="*/ 824753 w 9126071"/>
                <a:gd name="connsiteY18" fmla="*/ 71718 h 744071"/>
                <a:gd name="connsiteX19" fmla="*/ 860612 w 9126071"/>
                <a:gd name="connsiteY19" fmla="*/ 62753 h 744071"/>
                <a:gd name="connsiteX20" fmla="*/ 905435 w 9126071"/>
                <a:gd name="connsiteY20" fmla="*/ 53788 h 744071"/>
                <a:gd name="connsiteX21" fmla="*/ 941294 w 9126071"/>
                <a:gd name="connsiteY21" fmla="*/ 62753 h 744071"/>
                <a:gd name="connsiteX22" fmla="*/ 950259 w 9126071"/>
                <a:gd name="connsiteY22" fmla="*/ 89647 h 744071"/>
                <a:gd name="connsiteX23" fmla="*/ 959224 w 9126071"/>
                <a:gd name="connsiteY23" fmla="*/ 125506 h 744071"/>
                <a:gd name="connsiteX24" fmla="*/ 1004047 w 9126071"/>
                <a:gd name="connsiteY24" fmla="*/ 179294 h 744071"/>
                <a:gd name="connsiteX25" fmla="*/ 1030941 w 9126071"/>
                <a:gd name="connsiteY25" fmla="*/ 188259 h 744071"/>
                <a:gd name="connsiteX26" fmla="*/ 1093694 w 9126071"/>
                <a:gd name="connsiteY26" fmla="*/ 179294 h 744071"/>
                <a:gd name="connsiteX27" fmla="*/ 1165412 w 9126071"/>
                <a:gd name="connsiteY27" fmla="*/ 125506 h 744071"/>
                <a:gd name="connsiteX28" fmla="*/ 1219200 w 9126071"/>
                <a:gd name="connsiteY28" fmla="*/ 98612 h 744071"/>
                <a:gd name="connsiteX29" fmla="*/ 1237129 w 9126071"/>
                <a:gd name="connsiteY29" fmla="*/ 80682 h 744071"/>
                <a:gd name="connsiteX30" fmla="*/ 1299882 w 9126071"/>
                <a:gd name="connsiteY30" fmla="*/ 98612 h 744071"/>
                <a:gd name="connsiteX31" fmla="*/ 1335741 w 9126071"/>
                <a:gd name="connsiteY31" fmla="*/ 53788 h 744071"/>
                <a:gd name="connsiteX32" fmla="*/ 1353671 w 9126071"/>
                <a:gd name="connsiteY32" fmla="*/ 0 h 744071"/>
                <a:gd name="connsiteX33" fmla="*/ 1380565 w 9126071"/>
                <a:gd name="connsiteY33" fmla="*/ 17929 h 744071"/>
                <a:gd name="connsiteX34" fmla="*/ 1416424 w 9126071"/>
                <a:gd name="connsiteY34" fmla="*/ 53788 h 744071"/>
                <a:gd name="connsiteX35" fmla="*/ 1640541 w 9126071"/>
                <a:gd name="connsiteY35" fmla="*/ 53788 h 744071"/>
                <a:gd name="connsiteX36" fmla="*/ 1694329 w 9126071"/>
                <a:gd name="connsiteY36" fmla="*/ 71718 h 744071"/>
                <a:gd name="connsiteX37" fmla="*/ 1748118 w 9126071"/>
                <a:gd name="connsiteY37" fmla="*/ 62753 h 744071"/>
                <a:gd name="connsiteX38" fmla="*/ 1775012 w 9126071"/>
                <a:gd name="connsiteY38" fmla="*/ 53788 h 744071"/>
                <a:gd name="connsiteX39" fmla="*/ 1882588 w 9126071"/>
                <a:gd name="connsiteY39" fmla="*/ 44824 h 744071"/>
                <a:gd name="connsiteX40" fmla="*/ 1909482 w 9126071"/>
                <a:gd name="connsiteY40" fmla="*/ 35859 h 744071"/>
                <a:gd name="connsiteX41" fmla="*/ 1936376 w 9126071"/>
                <a:gd name="connsiteY41" fmla="*/ 17929 h 744071"/>
                <a:gd name="connsiteX42" fmla="*/ 1981200 w 9126071"/>
                <a:gd name="connsiteY42" fmla="*/ 26894 h 744071"/>
                <a:gd name="connsiteX43" fmla="*/ 1999129 w 9126071"/>
                <a:gd name="connsiteY43" fmla="*/ 44824 h 744071"/>
                <a:gd name="connsiteX44" fmla="*/ 2178424 w 9126071"/>
                <a:gd name="connsiteY44" fmla="*/ 26894 h 744071"/>
                <a:gd name="connsiteX45" fmla="*/ 2259106 w 9126071"/>
                <a:gd name="connsiteY45" fmla="*/ 35859 h 744071"/>
                <a:gd name="connsiteX46" fmla="*/ 2286000 w 9126071"/>
                <a:gd name="connsiteY46" fmla="*/ 44824 h 744071"/>
                <a:gd name="connsiteX47" fmla="*/ 2330824 w 9126071"/>
                <a:gd name="connsiteY47" fmla="*/ 35859 h 744071"/>
                <a:gd name="connsiteX48" fmla="*/ 2393576 w 9126071"/>
                <a:gd name="connsiteY48" fmla="*/ 44824 h 744071"/>
                <a:gd name="connsiteX49" fmla="*/ 2411506 w 9126071"/>
                <a:gd name="connsiteY49" fmla="*/ 125506 h 744071"/>
                <a:gd name="connsiteX50" fmla="*/ 2483224 w 9126071"/>
                <a:gd name="connsiteY50" fmla="*/ 152400 h 744071"/>
                <a:gd name="connsiteX51" fmla="*/ 2662518 w 9126071"/>
                <a:gd name="connsiteY51" fmla="*/ 152400 h 744071"/>
                <a:gd name="connsiteX52" fmla="*/ 2680447 w 9126071"/>
                <a:gd name="connsiteY52" fmla="*/ 179294 h 744071"/>
                <a:gd name="connsiteX53" fmla="*/ 2850776 w 9126071"/>
                <a:gd name="connsiteY53" fmla="*/ 206188 h 744071"/>
                <a:gd name="connsiteX54" fmla="*/ 2922494 w 9126071"/>
                <a:gd name="connsiteY54" fmla="*/ 259976 h 744071"/>
                <a:gd name="connsiteX55" fmla="*/ 2958353 w 9126071"/>
                <a:gd name="connsiteY55" fmla="*/ 268941 h 744071"/>
                <a:gd name="connsiteX56" fmla="*/ 3021106 w 9126071"/>
                <a:gd name="connsiteY56" fmla="*/ 259976 h 744071"/>
                <a:gd name="connsiteX57" fmla="*/ 3083859 w 9126071"/>
                <a:gd name="connsiteY57" fmla="*/ 242047 h 744071"/>
                <a:gd name="connsiteX58" fmla="*/ 3164541 w 9126071"/>
                <a:gd name="connsiteY58" fmla="*/ 268941 h 744071"/>
                <a:gd name="connsiteX59" fmla="*/ 3191435 w 9126071"/>
                <a:gd name="connsiteY59" fmla="*/ 277906 h 744071"/>
                <a:gd name="connsiteX60" fmla="*/ 3236259 w 9126071"/>
                <a:gd name="connsiteY60" fmla="*/ 295835 h 744071"/>
                <a:gd name="connsiteX61" fmla="*/ 3272118 w 9126071"/>
                <a:gd name="connsiteY61" fmla="*/ 304800 h 744071"/>
                <a:gd name="connsiteX62" fmla="*/ 3299012 w 9126071"/>
                <a:gd name="connsiteY62" fmla="*/ 313765 h 744071"/>
                <a:gd name="connsiteX63" fmla="*/ 3379694 w 9126071"/>
                <a:gd name="connsiteY63" fmla="*/ 277906 h 744071"/>
                <a:gd name="connsiteX64" fmla="*/ 3603812 w 9126071"/>
                <a:gd name="connsiteY64" fmla="*/ 295835 h 744071"/>
                <a:gd name="connsiteX65" fmla="*/ 3639671 w 9126071"/>
                <a:gd name="connsiteY65" fmla="*/ 313765 h 744071"/>
                <a:gd name="connsiteX66" fmla="*/ 3774141 w 9126071"/>
                <a:gd name="connsiteY66" fmla="*/ 358588 h 744071"/>
                <a:gd name="connsiteX67" fmla="*/ 3908612 w 9126071"/>
                <a:gd name="connsiteY67" fmla="*/ 349624 h 744071"/>
                <a:gd name="connsiteX68" fmla="*/ 3971365 w 9126071"/>
                <a:gd name="connsiteY68" fmla="*/ 349624 h 744071"/>
                <a:gd name="connsiteX69" fmla="*/ 3998259 w 9126071"/>
                <a:gd name="connsiteY69" fmla="*/ 367553 h 744071"/>
                <a:gd name="connsiteX70" fmla="*/ 4025153 w 9126071"/>
                <a:gd name="connsiteY70" fmla="*/ 376518 h 744071"/>
                <a:gd name="connsiteX71" fmla="*/ 4069976 w 9126071"/>
                <a:gd name="connsiteY71" fmla="*/ 394447 h 744071"/>
                <a:gd name="connsiteX72" fmla="*/ 4105835 w 9126071"/>
                <a:gd name="connsiteY72" fmla="*/ 403412 h 744071"/>
                <a:gd name="connsiteX73" fmla="*/ 4132729 w 9126071"/>
                <a:gd name="connsiteY73" fmla="*/ 412376 h 744071"/>
                <a:gd name="connsiteX74" fmla="*/ 4231341 w 9126071"/>
                <a:gd name="connsiteY74" fmla="*/ 403412 h 744071"/>
                <a:gd name="connsiteX75" fmla="*/ 4294094 w 9126071"/>
                <a:gd name="connsiteY75" fmla="*/ 385482 h 744071"/>
                <a:gd name="connsiteX76" fmla="*/ 4383741 w 9126071"/>
                <a:gd name="connsiteY76" fmla="*/ 394447 h 744071"/>
                <a:gd name="connsiteX77" fmla="*/ 4410635 w 9126071"/>
                <a:gd name="connsiteY77" fmla="*/ 412376 h 744071"/>
                <a:gd name="connsiteX78" fmla="*/ 4482353 w 9126071"/>
                <a:gd name="connsiteY78" fmla="*/ 466165 h 744071"/>
                <a:gd name="connsiteX79" fmla="*/ 4634753 w 9126071"/>
                <a:gd name="connsiteY79" fmla="*/ 484094 h 744071"/>
                <a:gd name="connsiteX80" fmla="*/ 4724400 w 9126071"/>
                <a:gd name="connsiteY80" fmla="*/ 502024 h 744071"/>
                <a:gd name="connsiteX81" fmla="*/ 4805082 w 9126071"/>
                <a:gd name="connsiteY81" fmla="*/ 537882 h 744071"/>
                <a:gd name="connsiteX82" fmla="*/ 4930588 w 9126071"/>
                <a:gd name="connsiteY82" fmla="*/ 555812 h 744071"/>
                <a:gd name="connsiteX83" fmla="*/ 4984376 w 9126071"/>
                <a:gd name="connsiteY83" fmla="*/ 573741 h 744071"/>
                <a:gd name="connsiteX84" fmla="*/ 5011271 w 9126071"/>
                <a:gd name="connsiteY84" fmla="*/ 582706 h 744071"/>
                <a:gd name="connsiteX85" fmla="*/ 5002306 w 9126071"/>
                <a:gd name="connsiteY85" fmla="*/ 618565 h 744071"/>
                <a:gd name="connsiteX86" fmla="*/ 5118847 w 9126071"/>
                <a:gd name="connsiteY86" fmla="*/ 654424 h 744071"/>
                <a:gd name="connsiteX87" fmla="*/ 5145741 w 9126071"/>
                <a:gd name="connsiteY87" fmla="*/ 672353 h 744071"/>
                <a:gd name="connsiteX88" fmla="*/ 5199529 w 9126071"/>
                <a:gd name="connsiteY88" fmla="*/ 690282 h 744071"/>
                <a:gd name="connsiteX89" fmla="*/ 5226424 w 9126071"/>
                <a:gd name="connsiteY89" fmla="*/ 699247 h 744071"/>
                <a:gd name="connsiteX90" fmla="*/ 5280212 w 9126071"/>
                <a:gd name="connsiteY90" fmla="*/ 717176 h 744071"/>
                <a:gd name="connsiteX91" fmla="*/ 5307106 w 9126071"/>
                <a:gd name="connsiteY91" fmla="*/ 726141 h 744071"/>
                <a:gd name="connsiteX92" fmla="*/ 5504329 w 9126071"/>
                <a:gd name="connsiteY92" fmla="*/ 744071 h 744071"/>
                <a:gd name="connsiteX93" fmla="*/ 5979459 w 9126071"/>
                <a:gd name="connsiteY93" fmla="*/ 726141 h 744071"/>
                <a:gd name="connsiteX94" fmla="*/ 6015318 w 9126071"/>
                <a:gd name="connsiteY94" fmla="*/ 717176 h 744071"/>
                <a:gd name="connsiteX95" fmla="*/ 6104965 w 9126071"/>
                <a:gd name="connsiteY95" fmla="*/ 708212 h 744071"/>
                <a:gd name="connsiteX96" fmla="*/ 6311153 w 9126071"/>
                <a:gd name="connsiteY96" fmla="*/ 708212 h 744071"/>
                <a:gd name="connsiteX97" fmla="*/ 6329082 w 9126071"/>
                <a:gd name="connsiteY97" fmla="*/ 690282 h 744071"/>
                <a:gd name="connsiteX98" fmla="*/ 6355976 w 9126071"/>
                <a:gd name="connsiteY98" fmla="*/ 636494 h 744071"/>
                <a:gd name="connsiteX99" fmla="*/ 6382871 w 9126071"/>
                <a:gd name="connsiteY99" fmla="*/ 645459 h 744071"/>
                <a:gd name="connsiteX100" fmla="*/ 6409765 w 9126071"/>
                <a:gd name="connsiteY100" fmla="*/ 672353 h 744071"/>
                <a:gd name="connsiteX101" fmla="*/ 6436659 w 9126071"/>
                <a:gd name="connsiteY101" fmla="*/ 681318 h 744071"/>
                <a:gd name="connsiteX102" fmla="*/ 6589059 w 9126071"/>
                <a:gd name="connsiteY102" fmla="*/ 672353 h 744071"/>
                <a:gd name="connsiteX103" fmla="*/ 6660776 w 9126071"/>
                <a:gd name="connsiteY103" fmla="*/ 663388 h 744071"/>
                <a:gd name="connsiteX104" fmla="*/ 6687671 w 9126071"/>
                <a:gd name="connsiteY104" fmla="*/ 645459 h 744071"/>
                <a:gd name="connsiteX105" fmla="*/ 6741459 w 9126071"/>
                <a:gd name="connsiteY105" fmla="*/ 663388 h 744071"/>
                <a:gd name="connsiteX106" fmla="*/ 6741459 w 9126071"/>
                <a:gd name="connsiteY106" fmla="*/ 645459 h 744071"/>
                <a:gd name="connsiteX107" fmla="*/ 6705600 w 9126071"/>
                <a:gd name="connsiteY107" fmla="*/ 627529 h 744071"/>
                <a:gd name="connsiteX108" fmla="*/ 6795247 w 9126071"/>
                <a:gd name="connsiteY108" fmla="*/ 591671 h 744071"/>
                <a:gd name="connsiteX109" fmla="*/ 6875929 w 9126071"/>
                <a:gd name="connsiteY109" fmla="*/ 609600 h 744071"/>
                <a:gd name="connsiteX110" fmla="*/ 6902824 w 9126071"/>
                <a:gd name="connsiteY110" fmla="*/ 627529 h 744071"/>
                <a:gd name="connsiteX111" fmla="*/ 6929718 w 9126071"/>
                <a:gd name="connsiteY111" fmla="*/ 636494 h 744071"/>
                <a:gd name="connsiteX112" fmla="*/ 6983506 w 9126071"/>
                <a:gd name="connsiteY112" fmla="*/ 627529 h 744071"/>
                <a:gd name="connsiteX113" fmla="*/ 7010400 w 9126071"/>
                <a:gd name="connsiteY113" fmla="*/ 618565 h 744071"/>
                <a:gd name="connsiteX114" fmla="*/ 7109012 w 9126071"/>
                <a:gd name="connsiteY114" fmla="*/ 627529 h 744071"/>
                <a:gd name="connsiteX115" fmla="*/ 7126941 w 9126071"/>
                <a:gd name="connsiteY115" fmla="*/ 654424 h 744071"/>
                <a:gd name="connsiteX116" fmla="*/ 7153835 w 9126071"/>
                <a:gd name="connsiteY116" fmla="*/ 663388 h 744071"/>
                <a:gd name="connsiteX117" fmla="*/ 7306235 w 9126071"/>
                <a:gd name="connsiteY117" fmla="*/ 672353 h 744071"/>
                <a:gd name="connsiteX118" fmla="*/ 7440706 w 9126071"/>
                <a:gd name="connsiteY118" fmla="*/ 690282 h 744071"/>
                <a:gd name="connsiteX119" fmla="*/ 7575176 w 9126071"/>
                <a:gd name="connsiteY119" fmla="*/ 681318 h 744071"/>
                <a:gd name="connsiteX120" fmla="*/ 7620000 w 9126071"/>
                <a:gd name="connsiteY120" fmla="*/ 690282 h 744071"/>
                <a:gd name="connsiteX121" fmla="*/ 7673788 w 9126071"/>
                <a:gd name="connsiteY121" fmla="*/ 717176 h 744071"/>
                <a:gd name="connsiteX122" fmla="*/ 7808259 w 9126071"/>
                <a:gd name="connsiteY122" fmla="*/ 726141 h 744071"/>
                <a:gd name="connsiteX123" fmla="*/ 7871012 w 9126071"/>
                <a:gd name="connsiteY123" fmla="*/ 708212 h 744071"/>
                <a:gd name="connsiteX124" fmla="*/ 7906871 w 9126071"/>
                <a:gd name="connsiteY124" fmla="*/ 717176 h 744071"/>
                <a:gd name="connsiteX125" fmla="*/ 7960659 w 9126071"/>
                <a:gd name="connsiteY125" fmla="*/ 726141 h 744071"/>
                <a:gd name="connsiteX126" fmla="*/ 8086165 w 9126071"/>
                <a:gd name="connsiteY126" fmla="*/ 726141 h 744071"/>
                <a:gd name="connsiteX127" fmla="*/ 8148918 w 9126071"/>
                <a:gd name="connsiteY127" fmla="*/ 717176 h 744071"/>
                <a:gd name="connsiteX128" fmla="*/ 8283388 w 9126071"/>
                <a:gd name="connsiteY128" fmla="*/ 717176 h 744071"/>
                <a:gd name="connsiteX129" fmla="*/ 8337176 w 9126071"/>
                <a:gd name="connsiteY129" fmla="*/ 708212 h 744071"/>
                <a:gd name="connsiteX130" fmla="*/ 8507506 w 9126071"/>
                <a:gd name="connsiteY130" fmla="*/ 708212 h 744071"/>
                <a:gd name="connsiteX131" fmla="*/ 8543365 w 9126071"/>
                <a:gd name="connsiteY131" fmla="*/ 699247 h 744071"/>
                <a:gd name="connsiteX132" fmla="*/ 8704729 w 9126071"/>
                <a:gd name="connsiteY132" fmla="*/ 690282 h 744071"/>
                <a:gd name="connsiteX133" fmla="*/ 8776447 w 9126071"/>
                <a:gd name="connsiteY133" fmla="*/ 681318 h 744071"/>
                <a:gd name="connsiteX134" fmla="*/ 8892988 w 9126071"/>
                <a:gd name="connsiteY134" fmla="*/ 672353 h 744071"/>
                <a:gd name="connsiteX135" fmla="*/ 8901953 w 9126071"/>
                <a:gd name="connsiteY135" fmla="*/ 645459 h 744071"/>
                <a:gd name="connsiteX136" fmla="*/ 8919882 w 9126071"/>
                <a:gd name="connsiteY136" fmla="*/ 627529 h 744071"/>
                <a:gd name="connsiteX137" fmla="*/ 8973671 w 9126071"/>
                <a:gd name="connsiteY137" fmla="*/ 618565 h 744071"/>
                <a:gd name="connsiteX138" fmla="*/ 9027459 w 9126071"/>
                <a:gd name="connsiteY138" fmla="*/ 573741 h 744071"/>
                <a:gd name="connsiteX139" fmla="*/ 9036424 w 9126071"/>
                <a:gd name="connsiteY139" fmla="*/ 546847 h 744071"/>
                <a:gd name="connsiteX140" fmla="*/ 9063318 w 9126071"/>
                <a:gd name="connsiteY140" fmla="*/ 537882 h 744071"/>
                <a:gd name="connsiteX141" fmla="*/ 9126071 w 9126071"/>
                <a:gd name="connsiteY141" fmla="*/ 493059 h 744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9126071" h="744071">
                  <a:moveTo>
                    <a:pt x="0" y="71718"/>
                  </a:moveTo>
                  <a:lnTo>
                    <a:pt x="62753" y="89647"/>
                  </a:lnTo>
                  <a:cubicBezTo>
                    <a:pt x="74640" y="92889"/>
                    <a:pt x="86765" y="95227"/>
                    <a:pt x="98612" y="98612"/>
                  </a:cubicBezTo>
                  <a:cubicBezTo>
                    <a:pt x="188639" y="124333"/>
                    <a:pt x="49263" y="88515"/>
                    <a:pt x="161365" y="116541"/>
                  </a:cubicBezTo>
                  <a:cubicBezTo>
                    <a:pt x="197224" y="113553"/>
                    <a:pt x="233448" y="113492"/>
                    <a:pt x="268941" y="107576"/>
                  </a:cubicBezTo>
                  <a:cubicBezTo>
                    <a:pt x="287583" y="104469"/>
                    <a:pt x="322729" y="89647"/>
                    <a:pt x="322729" y="89647"/>
                  </a:cubicBezTo>
                  <a:cubicBezTo>
                    <a:pt x="331694" y="92635"/>
                    <a:pt x="342245" y="92709"/>
                    <a:pt x="349624" y="98612"/>
                  </a:cubicBezTo>
                  <a:cubicBezTo>
                    <a:pt x="358037" y="105343"/>
                    <a:pt x="360656" y="117229"/>
                    <a:pt x="367553" y="125506"/>
                  </a:cubicBezTo>
                  <a:cubicBezTo>
                    <a:pt x="389123" y="151390"/>
                    <a:pt x="394897" y="152700"/>
                    <a:pt x="421341" y="170329"/>
                  </a:cubicBezTo>
                  <a:cubicBezTo>
                    <a:pt x="452158" y="164166"/>
                    <a:pt x="472478" y="160842"/>
                    <a:pt x="502024" y="152400"/>
                  </a:cubicBezTo>
                  <a:cubicBezTo>
                    <a:pt x="511110" y="149804"/>
                    <a:pt x="520466" y="147661"/>
                    <a:pt x="528918" y="143435"/>
                  </a:cubicBezTo>
                  <a:cubicBezTo>
                    <a:pt x="538555" y="138617"/>
                    <a:pt x="546847" y="131482"/>
                    <a:pt x="555812" y="125506"/>
                  </a:cubicBezTo>
                  <a:cubicBezTo>
                    <a:pt x="570753" y="128494"/>
                    <a:pt x="585853" y="130776"/>
                    <a:pt x="600635" y="134471"/>
                  </a:cubicBezTo>
                  <a:cubicBezTo>
                    <a:pt x="609802" y="136763"/>
                    <a:pt x="618079" y="143435"/>
                    <a:pt x="627529" y="143435"/>
                  </a:cubicBezTo>
                  <a:cubicBezTo>
                    <a:pt x="648659" y="143435"/>
                    <a:pt x="669364" y="137459"/>
                    <a:pt x="690282" y="134471"/>
                  </a:cubicBezTo>
                  <a:cubicBezTo>
                    <a:pt x="699247" y="131483"/>
                    <a:pt x="709073" y="130368"/>
                    <a:pt x="717176" y="125506"/>
                  </a:cubicBezTo>
                  <a:cubicBezTo>
                    <a:pt x="733828" y="115515"/>
                    <a:pt x="741758" y="94778"/>
                    <a:pt x="753035" y="80682"/>
                  </a:cubicBezTo>
                  <a:cubicBezTo>
                    <a:pt x="758315" y="74082"/>
                    <a:pt x="764988" y="68729"/>
                    <a:pt x="770965" y="62753"/>
                  </a:cubicBezTo>
                  <a:cubicBezTo>
                    <a:pt x="788894" y="65741"/>
                    <a:pt x="806576" y="71718"/>
                    <a:pt x="824753" y="71718"/>
                  </a:cubicBezTo>
                  <a:cubicBezTo>
                    <a:pt x="837074" y="71718"/>
                    <a:pt x="848585" y="65426"/>
                    <a:pt x="860612" y="62753"/>
                  </a:cubicBezTo>
                  <a:cubicBezTo>
                    <a:pt x="875486" y="59448"/>
                    <a:pt x="890494" y="56776"/>
                    <a:pt x="905435" y="53788"/>
                  </a:cubicBezTo>
                  <a:cubicBezTo>
                    <a:pt x="917388" y="56776"/>
                    <a:pt x="931673" y="55056"/>
                    <a:pt x="941294" y="62753"/>
                  </a:cubicBezTo>
                  <a:cubicBezTo>
                    <a:pt x="948673" y="68656"/>
                    <a:pt x="947663" y="80561"/>
                    <a:pt x="950259" y="89647"/>
                  </a:cubicBezTo>
                  <a:cubicBezTo>
                    <a:pt x="953644" y="101494"/>
                    <a:pt x="954371" y="114181"/>
                    <a:pt x="959224" y="125506"/>
                  </a:cubicBezTo>
                  <a:cubicBezTo>
                    <a:pt x="965839" y="140941"/>
                    <a:pt x="991123" y="170678"/>
                    <a:pt x="1004047" y="179294"/>
                  </a:cubicBezTo>
                  <a:cubicBezTo>
                    <a:pt x="1011910" y="184536"/>
                    <a:pt x="1021976" y="185271"/>
                    <a:pt x="1030941" y="188259"/>
                  </a:cubicBezTo>
                  <a:cubicBezTo>
                    <a:pt x="1051859" y="185271"/>
                    <a:pt x="1073972" y="186879"/>
                    <a:pt x="1093694" y="179294"/>
                  </a:cubicBezTo>
                  <a:cubicBezTo>
                    <a:pt x="1153920" y="156130"/>
                    <a:pt x="1132478" y="151853"/>
                    <a:pt x="1165412" y="125506"/>
                  </a:cubicBezTo>
                  <a:cubicBezTo>
                    <a:pt x="1190241" y="105643"/>
                    <a:pt x="1190792" y="108081"/>
                    <a:pt x="1219200" y="98612"/>
                  </a:cubicBezTo>
                  <a:cubicBezTo>
                    <a:pt x="1225176" y="92635"/>
                    <a:pt x="1228792" y="82072"/>
                    <a:pt x="1237129" y="80682"/>
                  </a:cubicBezTo>
                  <a:cubicBezTo>
                    <a:pt x="1244634" y="79431"/>
                    <a:pt x="1290077" y="95344"/>
                    <a:pt x="1299882" y="98612"/>
                  </a:cubicBezTo>
                  <a:cubicBezTo>
                    <a:pt x="1314785" y="83709"/>
                    <a:pt x="1326693" y="74145"/>
                    <a:pt x="1335741" y="53788"/>
                  </a:cubicBezTo>
                  <a:cubicBezTo>
                    <a:pt x="1343417" y="36518"/>
                    <a:pt x="1353671" y="0"/>
                    <a:pt x="1353671" y="0"/>
                  </a:cubicBezTo>
                  <a:cubicBezTo>
                    <a:pt x="1362636" y="5976"/>
                    <a:pt x="1372385" y="10917"/>
                    <a:pt x="1380565" y="17929"/>
                  </a:cubicBezTo>
                  <a:cubicBezTo>
                    <a:pt x="1393400" y="28930"/>
                    <a:pt x="1416424" y="53788"/>
                    <a:pt x="1416424" y="53788"/>
                  </a:cubicBezTo>
                  <a:cubicBezTo>
                    <a:pt x="1515980" y="42727"/>
                    <a:pt x="1520976" y="37484"/>
                    <a:pt x="1640541" y="53788"/>
                  </a:cubicBezTo>
                  <a:cubicBezTo>
                    <a:pt x="1659267" y="56342"/>
                    <a:pt x="1694329" y="71718"/>
                    <a:pt x="1694329" y="71718"/>
                  </a:cubicBezTo>
                  <a:cubicBezTo>
                    <a:pt x="1712259" y="68730"/>
                    <a:pt x="1730374" y="66696"/>
                    <a:pt x="1748118" y="62753"/>
                  </a:cubicBezTo>
                  <a:cubicBezTo>
                    <a:pt x="1757343" y="60703"/>
                    <a:pt x="1765645" y="55037"/>
                    <a:pt x="1775012" y="53788"/>
                  </a:cubicBezTo>
                  <a:cubicBezTo>
                    <a:pt x="1810679" y="49032"/>
                    <a:pt x="1846729" y="47812"/>
                    <a:pt x="1882588" y="44824"/>
                  </a:cubicBezTo>
                  <a:cubicBezTo>
                    <a:pt x="1891553" y="41836"/>
                    <a:pt x="1901030" y="40085"/>
                    <a:pt x="1909482" y="35859"/>
                  </a:cubicBezTo>
                  <a:cubicBezTo>
                    <a:pt x="1919119" y="31040"/>
                    <a:pt x="1925685" y="19265"/>
                    <a:pt x="1936376" y="17929"/>
                  </a:cubicBezTo>
                  <a:cubicBezTo>
                    <a:pt x="1951496" y="16039"/>
                    <a:pt x="1966259" y="23906"/>
                    <a:pt x="1981200" y="26894"/>
                  </a:cubicBezTo>
                  <a:cubicBezTo>
                    <a:pt x="1987176" y="32871"/>
                    <a:pt x="1990702" y="44176"/>
                    <a:pt x="1999129" y="44824"/>
                  </a:cubicBezTo>
                  <a:cubicBezTo>
                    <a:pt x="2012619" y="45862"/>
                    <a:pt x="2156817" y="29295"/>
                    <a:pt x="2178424" y="26894"/>
                  </a:cubicBezTo>
                  <a:cubicBezTo>
                    <a:pt x="2205318" y="29882"/>
                    <a:pt x="2232415" y="31410"/>
                    <a:pt x="2259106" y="35859"/>
                  </a:cubicBezTo>
                  <a:cubicBezTo>
                    <a:pt x="2268427" y="37413"/>
                    <a:pt x="2276550" y="44824"/>
                    <a:pt x="2286000" y="44824"/>
                  </a:cubicBezTo>
                  <a:cubicBezTo>
                    <a:pt x="2301237" y="44824"/>
                    <a:pt x="2315883" y="38847"/>
                    <a:pt x="2330824" y="35859"/>
                  </a:cubicBezTo>
                  <a:cubicBezTo>
                    <a:pt x="2351741" y="38847"/>
                    <a:pt x="2377674" y="30910"/>
                    <a:pt x="2393576" y="44824"/>
                  </a:cubicBezTo>
                  <a:cubicBezTo>
                    <a:pt x="2425658" y="72896"/>
                    <a:pt x="2385582" y="99583"/>
                    <a:pt x="2411506" y="125506"/>
                  </a:cubicBezTo>
                  <a:cubicBezTo>
                    <a:pt x="2427132" y="141131"/>
                    <a:pt x="2463215" y="147398"/>
                    <a:pt x="2483224" y="152400"/>
                  </a:cubicBezTo>
                  <a:cubicBezTo>
                    <a:pt x="2498778" y="151289"/>
                    <a:pt x="2622867" y="132575"/>
                    <a:pt x="2662518" y="152400"/>
                  </a:cubicBezTo>
                  <a:cubicBezTo>
                    <a:pt x="2672155" y="157218"/>
                    <a:pt x="2670810" y="174476"/>
                    <a:pt x="2680447" y="179294"/>
                  </a:cubicBezTo>
                  <a:cubicBezTo>
                    <a:pt x="2720792" y="199467"/>
                    <a:pt x="2812535" y="202712"/>
                    <a:pt x="2850776" y="206188"/>
                  </a:cubicBezTo>
                  <a:cubicBezTo>
                    <a:pt x="2870690" y="226102"/>
                    <a:pt x="2895461" y="253218"/>
                    <a:pt x="2922494" y="259976"/>
                  </a:cubicBezTo>
                  <a:lnTo>
                    <a:pt x="2958353" y="268941"/>
                  </a:lnTo>
                  <a:cubicBezTo>
                    <a:pt x="2979271" y="265953"/>
                    <a:pt x="3000317" y="263756"/>
                    <a:pt x="3021106" y="259976"/>
                  </a:cubicBezTo>
                  <a:cubicBezTo>
                    <a:pt x="3045878" y="255472"/>
                    <a:pt x="3060811" y="249730"/>
                    <a:pt x="3083859" y="242047"/>
                  </a:cubicBezTo>
                  <a:lnTo>
                    <a:pt x="3164541" y="268941"/>
                  </a:lnTo>
                  <a:cubicBezTo>
                    <a:pt x="3173506" y="271929"/>
                    <a:pt x="3182661" y="274397"/>
                    <a:pt x="3191435" y="277906"/>
                  </a:cubicBezTo>
                  <a:cubicBezTo>
                    <a:pt x="3206376" y="283882"/>
                    <a:pt x="3220993" y="290746"/>
                    <a:pt x="3236259" y="295835"/>
                  </a:cubicBezTo>
                  <a:cubicBezTo>
                    <a:pt x="3247948" y="299731"/>
                    <a:pt x="3260271" y="301415"/>
                    <a:pt x="3272118" y="304800"/>
                  </a:cubicBezTo>
                  <a:cubicBezTo>
                    <a:pt x="3281204" y="307396"/>
                    <a:pt x="3290047" y="310777"/>
                    <a:pt x="3299012" y="313765"/>
                  </a:cubicBezTo>
                  <a:cubicBezTo>
                    <a:pt x="3363021" y="292428"/>
                    <a:pt x="3337075" y="306318"/>
                    <a:pt x="3379694" y="277906"/>
                  </a:cubicBezTo>
                  <a:cubicBezTo>
                    <a:pt x="3478541" y="310856"/>
                    <a:pt x="3330840" y="264338"/>
                    <a:pt x="3603812" y="295835"/>
                  </a:cubicBezTo>
                  <a:cubicBezTo>
                    <a:pt x="3617088" y="297367"/>
                    <a:pt x="3627388" y="308501"/>
                    <a:pt x="3639671" y="313765"/>
                  </a:cubicBezTo>
                  <a:cubicBezTo>
                    <a:pt x="3730490" y="352688"/>
                    <a:pt x="3703901" y="344541"/>
                    <a:pt x="3774141" y="358588"/>
                  </a:cubicBezTo>
                  <a:cubicBezTo>
                    <a:pt x="3818965" y="355600"/>
                    <a:pt x="3863964" y="354585"/>
                    <a:pt x="3908612" y="349624"/>
                  </a:cubicBezTo>
                  <a:cubicBezTo>
                    <a:pt x="3970939" y="342699"/>
                    <a:pt x="3895379" y="330627"/>
                    <a:pt x="3971365" y="349624"/>
                  </a:cubicBezTo>
                  <a:cubicBezTo>
                    <a:pt x="3980330" y="355600"/>
                    <a:pt x="3988622" y="362735"/>
                    <a:pt x="3998259" y="367553"/>
                  </a:cubicBezTo>
                  <a:cubicBezTo>
                    <a:pt x="4006711" y="371779"/>
                    <a:pt x="4016305" y="373200"/>
                    <a:pt x="4025153" y="376518"/>
                  </a:cubicBezTo>
                  <a:cubicBezTo>
                    <a:pt x="4040220" y="382168"/>
                    <a:pt x="4054710" y="389358"/>
                    <a:pt x="4069976" y="394447"/>
                  </a:cubicBezTo>
                  <a:cubicBezTo>
                    <a:pt x="4081665" y="398343"/>
                    <a:pt x="4093988" y="400027"/>
                    <a:pt x="4105835" y="403412"/>
                  </a:cubicBezTo>
                  <a:cubicBezTo>
                    <a:pt x="4114921" y="406008"/>
                    <a:pt x="4123764" y="409388"/>
                    <a:pt x="4132729" y="412376"/>
                  </a:cubicBezTo>
                  <a:cubicBezTo>
                    <a:pt x="4165600" y="409388"/>
                    <a:pt x="4198624" y="407774"/>
                    <a:pt x="4231341" y="403412"/>
                  </a:cubicBezTo>
                  <a:cubicBezTo>
                    <a:pt x="4250102" y="400911"/>
                    <a:pt x="4275656" y="391628"/>
                    <a:pt x="4294094" y="385482"/>
                  </a:cubicBezTo>
                  <a:cubicBezTo>
                    <a:pt x="4323976" y="388470"/>
                    <a:pt x="4354479" y="387694"/>
                    <a:pt x="4383741" y="394447"/>
                  </a:cubicBezTo>
                  <a:cubicBezTo>
                    <a:pt x="4394239" y="396870"/>
                    <a:pt x="4402222" y="405645"/>
                    <a:pt x="4410635" y="412376"/>
                  </a:cubicBezTo>
                  <a:cubicBezTo>
                    <a:pt x="4435441" y="432221"/>
                    <a:pt x="4442847" y="459581"/>
                    <a:pt x="4482353" y="466165"/>
                  </a:cubicBezTo>
                  <a:cubicBezTo>
                    <a:pt x="4568698" y="480555"/>
                    <a:pt x="4518039" y="473483"/>
                    <a:pt x="4634753" y="484094"/>
                  </a:cubicBezTo>
                  <a:cubicBezTo>
                    <a:pt x="4664635" y="490071"/>
                    <a:pt x="4699044" y="485120"/>
                    <a:pt x="4724400" y="502024"/>
                  </a:cubicBezTo>
                  <a:cubicBezTo>
                    <a:pt x="4754856" y="522328"/>
                    <a:pt x="4762409" y="530770"/>
                    <a:pt x="4805082" y="537882"/>
                  </a:cubicBezTo>
                  <a:cubicBezTo>
                    <a:pt x="4882635" y="550808"/>
                    <a:pt x="4840834" y="544592"/>
                    <a:pt x="4930588" y="555812"/>
                  </a:cubicBezTo>
                  <a:lnTo>
                    <a:pt x="4984376" y="573741"/>
                  </a:lnTo>
                  <a:lnTo>
                    <a:pt x="5011271" y="582706"/>
                  </a:lnTo>
                  <a:cubicBezTo>
                    <a:pt x="5008283" y="594659"/>
                    <a:pt x="5000564" y="606368"/>
                    <a:pt x="5002306" y="618565"/>
                  </a:cubicBezTo>
                  <a:cubicBezTo>
                    <a:pt x="5009696" y="670299"/>
                    <a:pt x="5097878" y="652518"/>
                    <a:pt x="5118847" y="654424"/>
                  </a:cubicBezTo>
                  <a:cubicBezTo>
                    <a:pt x="5127812" y="660400"/>
                    <a:pt x="5135895" y="667977"/>
                    <a:pt x="5145741" y="672353"/>
                  </a:cubicBezTo>
                  <a:cubicBezTo>
                    <a:pt x="5163011" y="680029"/>
                    <a:pt x="5181600" y="684306"/>
                    <a:pt x="5199529" y="690282"/>
                  </a:cubicBezTo>
                  <a:lnTo>
                    <a:pt x="5226424" y="699247"/>
                  </a:lnTo>
                  <a:lnTo>
                    <a:pt x="5280212" y="717176"/>
                  </a:lnTo>
                  <a:cubicBezTo>
                    <a:pt x="5289177" y="720164"/>
                    <a:pt x="5297751" y="724805"/>
                    <a:pt x="5307106" y="726141"/>
                  </a:cubicBezTo>
                  <a:cubicBezTo>
                    <a:pt x="5414330" y="741459"/>
                    <a:pt x="5348776" y="733700"/>
                    <a:pt x="5504329" y="744071"/>
                  </a:cubicBezTo>
                  <a:cubicBezTo>
                    <a:pt x="5726425" y="716308"/>
                    <a:pt x="5457537" y="747445"/>
                    <a:pt x="5979459" y="726141"/>
                  </a:cubicBezTo>
                  <a:cubicBezTo>
                    <a:pt x="5991770" y="725639"/>
                    <a:pt x="6003121" y="718918"/>
                    <a:pt x="6015318" y="717176"/>
                  </a:cubicBezTo>
                  <a:cubicBezTo>
                    <a:pt x="6045048" y="712929"/>
                    <a:pt x="6075083" y="711200"/>
                    <a:pt x="6104965" y="708212"/>
                  </a:cubicBezTo>
                  <a:cubicBezTo>
                    <a:pt x="6184123" y="715408"/>
                    <a:pt x="6230960" y="725396"/>
                    <a:pt x="6311153" y="708212"/>
                  </a:cubicBezTo>
                  <a:cubicBezTo>
                    <a:pt x="6319417" y="706441"/>
                    <a:pt x="6323106" y="696259"/>
                    <a:pt x="6329082" y="690282"/>
                  </a:cubicBezTo>
                  <a:cubicBezTo>
                    <a:pt x="6332856" y="678961"/>
                    <a:pt x="6342609" y="641841"/>
                    <a:pt x="6355976" y="636494"/>
                  </a:cubicBezTo>
                  <a:cubicBezTo>
                    <a:pt x="6364750" y="632984"/>
                    <a:pt x="6373906" y="642471"/>
                    <a:pt x="6382871" y="645459"/>
                  </a:cubicBezTo>
                  <a:cubicBezTo>
                    <a:pt x="6391836" y="654424"/>
                    <a:pt x="6399216" y="665320"/>
                    <a:pt x="6409765" y="672353"/>
                  </a:cubicBezTo>
                  <a:cubicBezTo>
                    <a:pt x="6417628" y="677595"/>
                    <a:pt x="6427209" y="681318"/>
                    <a:pt x="6436659" y="681318"/>
                  </a:cubicBezTo>
                  <a:cubicBezTo>
                    <a:pt x="6487547" y="681318"/>
                    <a:pt x="6538259" y="675341"/>
                    <a:pt x="6589059" y="672353"/>
                  </a:cubicBezTo>
                  <a:cubicBezTo>
                    <a:pt x="6612965" y="669365"/>
                    <a:pt x="6637533" y="669727"/>
                    <a:pt x="6660776" y="663388"/>
                  </a:cubicBezTo>
                  <a:cubicBezTo>
                    <a:pt x="6671171" y="660553"/>
                    <a:pt x="6676897" y="645459"/>
                    <a:pt x="6687671" y="645459"/>
                  </a:cubicBezTo>
                  <a:cubicBezTo>
                    <a:pt x="6706570" y="645459"/>
                    <a:pt x="6741459" y="663388"/>
                    <a:pt x="6741459" y="663388"/>
                  </a:cubicBezTo>
                  <a:cubicBezTo>
                    <a:pt x="6798834" y="649045"/>
                    <a:pt x="6779708" y="659803"/>
                    <a:pt x="6741459" y="645459"/>
                  </a:cubicBezTo>
                  <a:cubicBezTo>
                    <a:pt x="6728946" y="640766"/>
                    <a:pt x="6717553" y="633506"/>
                    <a:pt x="6705600" y="627529"/>
                  </a:cubicBezTo>
                  <a:cubicBezTo>
                    <a:pt x="6772066" y="605374"/>
                    <a:pt x="6742484" y="618052"/>
                    <a:pt x="6795247" y="591671"/>
                  </a:cubicBezTo>
                  <a:cubicBezTo>
                    <a:pt x="6803232" y="593268"/>
                    <a:pt x="6864845" y="604850"/>
                    <a:pt x="6875929" y="609600"/>
                  </a:cubicBezTo>
                  <a:cubicBezTo>
                    <a:pt x="6885832" y="613844"/>
                    <a:pt x="6893187" y="622711"/>
                    <a:pt x="6902824" y="627529"/>
                  </a:cubicBezTo>
                  <a:cubicBezTo>
                    <a:pt x="6911276" y="631755"/>
                    <a:pt x="6920753" y="633506"/>
                    <a:pt x="6929718" y="636494"/>
                  </a:cubicBezTo>
                  <a:cubicBezTo>
                    <a:pt x="6947647" y="633506"/>
                    <a:pt x="6965762" y="631472"/>
                    <a:pt x="6983506" y="627529"/>
                  </a:cubicBezTo>
                  <a:cubicBezTo>
                    <a:pt x="6992731" y="625479"/>
                    <a:pt x="7000950" y="618565"/>
                    <a:pt x="7010400" y="618565"/>
                  </a:cubicBezTo>
                  <a:cubicBezTo>
                    <a:pt x="7043406" y="618565"/>
                    <a:pt x="7076141" y="624541"/>
                    <a:pt x="7109012" y="627529"/>
                  </a:cubicBezTo>
                  <a:cubicBezTo>
                    <a:pt x="7114988" y="636494"/>
                    <a:pt x="7118528" y="647693"/>
                    <a:pt x="7126941" y="654424"/>
                  </a:cubicBezTo>
                  <a:cubicBezTo>
                    <a:pt x="7134320" y="660327"/>
                    <a:pt x="7144432" y="662448"/>
                    <a:pt x="7153835" y="663388"/>
                  </a:cubicBezTo>
                  <a:cubicBezTo>
                    <a:pt x="7204470" y="668451"/>
                    <a:pt x="7255497" y="668450"/>
                    <a:pt x="7306235" y="672353"/>
                  </a:cubicBezTo>
                  <a:cubicBezTo>
                    <a:pt x="7367358" y="677055"/>
                    <a:pt x="7385500" y="681082"/>
                    <a:pt x="7440706" y="690282"/>
                  </a:cubicBezTo>
                  <a:cubicBezTo>
                    <a:pt x="7485529" y="687294"/>
                    <a:pt x="7530253" y="681318"/>
                    <a:pt x="7575176" y="681318"/>
                  </a:cubicBezTo>
                  <a:cubicBezTo>
                    <a:pt x="7590413" y="681318"/>
                    <a:pt x="7605733" y="684932"/>
                    <a:pt x="7620000" y="690282"/>
                  </a:cubicBezTo>
                  <a:cubicBezTo>
                    <a:pt x="7657542" y="704360"/>
                    <a:pt x="7634230" y="712781"/>
                    <a:pt x="7673788" y="717176"/>
                  </a:cubicBezTo>
                  <a:cubicBezTo>
                    <a:pt x="7718436" y="722137"/>
                    <a:pt x="7763435" y="723153"/>
                    <a:pt x="7808259" y="726141"/>
                  </a:cubicBezTo>
                  <a:cubicBezTo>
                    <a:pt x="7820944" y="721912"/>
                    <a:pt x="7859751" y="708212"/>
                    <a:pt x="7871012" y="708212"/>
                  </a:cubicBezTo>
                  <a:cubicBezTo>
                    <a:pt x="7883333" y="708212"/>
                    <a:pt x="7894789" y="714760"/>
                    <a:pt x="7906871" y="717176"/>
                  </a:cubicBezTo>
                  <a:cubicBezTo>
                    <a:pt x="7924695" y="720741"/>
                    <a:pt x="7942730" y="723153"/>
                    <a:pt x="7960659" y="726141"/>
                  </a:cubicBezTo>
                  <a:cubicBezTo>
                    <a:pt x="8088998" y="704750"/>
                    <a:pt x="7929096" y="726141"/>
                    <a:pt x="8086165" y="726141"/>
                  </a:cubicBezTo>
                  <a:cubicBezTo>
                    <a:pt x="8107295" y="726141"/>
                    <a:pt x="8128000" y="720164"/>
                    <a:pt x="8148918" y="717176"/>
                  </a:cubicBezTo>
                  <a:cubicBezTo>
                    <a:pt x="8217630" y="694274"/>
                    <a:pt x="8137147" y="717176"/>
                    <a:pt x="8283388" y="717176"/>
                  </a:cubicBezTo>
                  <a:cubicBezTo>
                    <a:pt x="8301565" y="717176"/>
                    <a:pt x="8319247" y="711200"/>
                    <a:pt x="8337176" y="708212"/>
                  </a:cubicBezTo>
                  <a:cubicBezTo>
                    <a:pt x="8416607" y="724097"/>
                    <a:pt x="8384751" y="721851"/>
                    <a:pt x="8507506" y="708212"/>
                  </a:cubicBezTo>
                  <a:cubicBezTo>
                    <a:pt x="8519752" y="706851"/>
                    <a:pt x="8531095" y="700363"/>
                    <a:pt x="8543365" y="699247"/>
                  </a:cubicBezTo>
                  <a:cubicBezTo>
                    <a:pt x="8597015" y="694370"/>
                    <a:pt x="8650941" y="693270"/>
                    <a:pt x="8704729" y="690282"/>
                  </a:cubicBezTo>
                  <a:cubicBezTo>
                    <a:pt x="8728635" y="687294"/>
                    <a:pt x="8752464" y="683602"/>
                    <a:pt x="8776447" y="681318"/>
                  </a:cubicBezTo>
                  <a:cubicBezTo>
                    <a:pt x="8815233" y="677624"/>
                    <a:pt x="8855525" y="683057"/>
                    <a:pt x="8892988" y="672353"/>
                  </a:cubicBezTo>
                  <a:cubicBezTo>
                    <a:pt x="8902074" y="669757"/>
                    <a:pt x="8897091" y="653562"/>
                    <a:pt x="8901953" y="645459"/>
                  </a:cubicBezTo>
                  <a:cubicBezTo>
                    <a:pt x="8906301" y="638211"/>
                    <a:pt x="8911968" y="630497"/>
                    <a:pt x="8919882" y="627529"/>
                  </a:cubicBezTo>
                  <a:cubicBezTo>
                    <a:pt x="8936902" y="621147"/>
                    <a:pt x="8955741" y="621553"/>
                    <a:pt x="8973671" y="618565"/>
                  </a:cubicBezTo>
                  <a:cubicBezTo>
                    <a:pt x="8993515" y="605335"/>
                    <a:pt x="9013654" y="594448"/>
                    <a:pt x="9027459" y="573741"/>
                  </a:cubicBezTo>
                  <a:cubicBezTo>
                    <a:pt x="9032701" y="565878"/>
                    <a:pt x="9029742" y="553529"/>
                    <a:pt x="9036424" y="546847"/>
                  </a:cubicBezTo>
                  <a:cubicBezTo>
                    <a:pt x="9043106" y="540165"/>
                    <a:pt x="9055058" y="542471"/>
                    <a:pt x="9063318" y="537882"/>
                  </a:cubicBezTo>
                  <a:cubicBezTo>
                    <a:pt x="9106297" y="514005"/>
                    <a:pt x="9104679" y="514451"/>
                    <a:pt x="9126071" y="493059"/>
                  </a:cubicBezTo>
                </a:path>
              </a:pathLst>
            </a:custGeom>
            <a:noFill/>
            <a:ln w="44450" cap="flat" cmpd="sng" algn="ctr">
              <a:solidFill>
                <a:srgbClr val="B06B3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Gill Sans" panose="020B0502020104020203" pitchFamily="34" charset="-79"/>
              </a:endParaRP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F33A115A-AD3D-4846-9F76-B9CDA561E8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250" t="33333" r="35000" b="16000"/>
          <a:stretch/>
        </p:blipFill>
        <p:spPr>
          <a:xfrm rot="3456277">
            <a:off x="1623322" y="5120736"/>
            <a:ext cx="891895" cy="118919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33A115A-AD3D-4846-9F76-B9CDA561E8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250" t="33333" r="35000" b="16000"/>
          <a:stretch/>
        </p:blipFill>
        <p:spPr>
          <a:xfrm rot="3169933">
            <a:off x="1613370" y="4720415"/>
            <a:ext cx="891895" cy="118919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33A115A-AD3D-4846-9F76-B9CDA561E8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250" t="33333" r="35000" b="16000"/>
          <a:stretch/>
        </p:blipFill>
        <p:spPr>
          <a:xfrm rot="2675682">
            <a:off x="1561761" y="4314213"/>
            <a:ext cx="891895" cy="1189193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7B240FA9-B2B6-CD45-B7DB-82698138932E}"/>
              </a:ext>
            </a:extLst>
          </p:cNvPr>
          <p:cNvGrpSpPr/>
          <p:nvPr/>
        </p:nvGrpSpPr>
        <p:grpSpPr>
          <a:xfrm rot="3317808">
            <a:off x="1507916" y="3608766"/>
            <a:ext cx="870051" cy="1735411"/>
            <a:chOff x="1705137" y="4158894"/>
            <a:chExt cx="765157" cy="1526189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82439B0E-0DE5-8744-9A60-D3672B78A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1250" t="33333" r="35000" b="16000"/>
            <a:stretch/>
          </p:blipFill>
          <p:spPr>
            <a:xfrm rot="20341460">
              <a:off x="1765449" y="4158894"/>
              <a:ext cx="704845" cy="939793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58DDF0C-7D22-5847-960E-1A2288BC5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819005">
              <a:off x="1684746" y="5060882"/>
              <a:ext cx="644592" cy="603809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240FA9-B2B6-CD45-B7DB-82698138932E}"/>
              </a:ext>
            </a:extLst>
          </p:cNvPr>
          <p:cNvGrpSpPr/>
          <p:nvPr/>
        </p:nvGrpSpPr>
        <p:grpSpPr>
          <a:xfrm rot="2560105">
            <a:off x="3617008" y="2958211"/>
            <a:ext cx="870051" cy="1735411"/>
            <a:chOff x="1705137" y="4158894"/>
            <a:chExt cx="765157" cy="1526189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82439B0E-0DE5-8744-9A60-D3672B78A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1250" t="33333" r="35000" b="16000"/>
            <a:stretch/>
          </p:blipFill>
          <p:spPr>
            <a:xfrm rot="20341460">
              <a:off x="1765449" y="4158894"/>
              <a:ext cx="704845" cy="939793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58DDF0C-7D22-5847-960E-1A2288BC5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819005">
              <a:off x="1684746" y="5060882"/>
              <a:ext cx="644592" cy="603809"/>
            </a:xfrm>
            <a:prstGeom prst="rect">
              <a:avLst/>
            </a:prstGeom>
          </p:spPr>
        </p:pic>
      </p:grpSp>
      <p:sp>
        <p:nvSpPr>
          <p:cNvPr id="58" name="TextBox 57"/>
          <p:cNvSpPr txBox="1"/>
          <p:nvPr/>
        </p:nvSpPr>
        <p:spPr>
          <a:xfrm>
            <a:off x="10919256" y="5307606"/>
            <a:ext cx="589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yeet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1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remove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  <p:bldLst>
      <p:bldP spid="58" grpId="0"/>
      <p:bldP spid="5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4" y="914400"/>
            <a:ext cx="11905306" cy="2622430"/>
          </a:xfrm>
        </p:spPr>
        <p:txBody>
          <a:bodyPr/>
          <a:lstStyle/>
          <a:p>
            <a:r>
              <a:rPr lang="en-US" dirty="0"/>
              <a:t>Initial constraints from SRL level were overly ambitious with regard to mass and volume.</a:t>
            </a:r>
          </a:p>
          <a:p>
            <a:r>
              <a:rPr lang="en-US" dirty="0"/>
              <a:t>A number of volumetric “pinch points” exist within </a:t>
            </a:r>
            <a:r>
              <a:rPr lang="en-US" dirty="0" err="1"/>
              <a:t>aeroshell</a:t>
            </a:r>
            <a:r>
              <a:rPr lang="en-US" dirty="0"/>
              <a:t>.</a:t>
            </a:r>
          </a:p>
          <a:p>
            <a:r>
              <a:rPr lang="en-US" dirty="0"/>
              <a:t>Heritage missions (MSL) saw mass growth up to 60% due to increases in rover size.</a:t>
            </a:r>
          </a:p>
          <a:p>
            <a:r>
              <a:rPr lang="en-US" dirty="0"/>
              <a:t>Current baseline enclosed SRL design does not have enough margin to accommodate growth of this kind.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Concept: SSGU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3390900"/>
            <a:ext cx="83248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915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Recognize all opportunities and minimize threats?</a:t>
            </a:r>
          </a:p>
          <a:p>
            <a:pPr lvl="1"/>
            <a:r>
              <a:rPr lang="en-US" dirty="0"/>
              <a:t>Will reduce mass but not significantly</a:t>
            </a:r>
          </a:p>
          <a:p>
            <a:pPr lvl="1"/>
            <a:r>
              <a:rPr lang="en-US" dirty="0"/>
              <a:t>Likely will not affect volume</a:t>
            </a:r>
          </a:p>
          <a:p>
            <a:r>
              <a:rPr lang="en-US" dirty="0"/>
              <a:t>Redesign motors?</a:t>
            </a:r>
          </a:p>
          <a:p>
            <a:pPr lvl="1"/>
            <a:r>
              <a:rPr lang="en-US" dirty="0"/>
              <a:t>Higher </a:t>
            </a:r>
            <a:r>
              <a:rPr lang="en-US" dirty="0" err="1"/>
              <a:t>Isp</a:t>
            </a:r>
            <a:r>
              <a:rPr lang="en-US" dirty="0"/>
              <a:t> would mean less propellant</a:t>
            </a:r>
          </a:p>
          <a:p>
            <a:pPr lvl="1"/>
            <a:r>
              <a:rPr lang="en-US" dirty="0"/>
              <a:t>Higher efficiency nozzles = higher </a:t>
            </a:r>
            <a:r>
              <a:rPr lang="en-US" dirty="0" err="1"/>
              <a:t>Isp</a:t>
            </a:r>
            <a:endParaRPr lang="en-US" dirty="0"/>
          </a:p>
          <a:p>
            <a:pPr lvl="1"/>
            <a:r>
              <a:rPr lang="en-US" dirty="0"/>
              <a:t>We are already at about as efficient as we can get…</a:t>
            </a:r>
          </a:p>
          <a:p>
            <a:r>
              <a:rPr lang="en-US" dirty="0"/>
              <a:t>New propulsion system all together?</a:t>
            </a:r>
          </a:p>
          <a:p>
            <a:pPr lvl="1"/>
            <a:r>
              <a:rPr lang="en-US" dirty="0"/>
              <a:t>It would reduce the mass, volume reduction maybe</a:t>
            </a:r>
          </a:p>
          <a:p>
            <a:pPr lvl="1"/>
            <a:r>
              <a:rPr lang="en-US" dirty="0"/>
              <a:t>Already had a number of full-fledged analysis cycles that showed moving away from solid propulsion is just too risky</a:t>
            </a:r>
          </a:p>
          <a:p>
            <a:r>
              <a:rPr lang="en-US" dirty="0">
                <a:solidFill>
                  <a:srgbClr val="00B050"/>
                </a:solidFill>
              </a:rPr>
              <a:t>Redistribute mass: Utilize gear ratio between dry mass and propellant to place as much mass from the second stage onto the first stage as possible.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4294" y="66273"/>
            <a:ext cx="7239000" cy="646844"/>
          </a:xfrm>
        </p:spPr>
        <p:txBody>
          <a:bodyPr/>
          <a:lstStyle/>
          <a:p>
            <a:r>
              <a:rPr lang="en-US" dirty="0"/>
              <a:t>How can we reduce mass/volume?</a:t>
            </a:r>
          </a:p>
        </p:txBody>
      </p:sp>
    </p:spTree>
    <p:extLst>
      <p:ext uri="{BB962C8B-B14F-4D97-AF65-F5344CB8AC3E}">
        <p14:creationId xmlns:p14="http://schemas.microsoft.com/office/powerpoint/2010/main" val="185813202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4294" y="115156"/>
            <a:ext cx="9121470" cy="646844"/>
          </a:xfrm>
        </p:spPr>
        <p:txBody>
          <a:bodyPr>
            <a:normAutofit fontScale="90000"/>
          </a:bodyPr>
          <a:lstStyle/>
          <a:p>
            <a:r>
              <a:rPr lang="en-US" dirty="0"/>
              <a:t>Guided-Guided vs Guided-Unguided Hardware Architecture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DDA9D0-19CC-2040-9E09-48F9FE324C7B}"/>
              </a:ext>
            </a:extLst>
          </p:cNvPr>
          <p:cNvGrpSpPr/>
          <p:nvPr/>
        </p:nvGrpSpPr>
        <p:grpSpPr>
          <a:xfrm>
            <a:off x="2893325" y="4218623"/>
            <a:ext cx="1138764" cy="2291378"/>
            <a:chOff x="1124907" y="3477712"/>
            <a:chExt cx="1347806" cy="3329711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1ACF4C88-92F0-AA49-B233-D01BA664E0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84638" y="5977376"/>
              <a:ext cx="828338" cy="830047"/>
            </a:xfrm>
            <a:custGeom>
              <a:avLst/>
              <a:gdLst>
                <a:gd name="T0" fmla="*/ 310 w 21600"/>
                <a:gd name="T1" fmla="*/ 174 h 21600"/>
                <a:gd name="T2" fmla="*/ 177 w 21600"/>
                <a:gd name="T3" fmla="*/ 348 h 21600"/>
                <a:gd name="T4" fmla="*/ 44 w 21600"/>
                <a:gd name="T5" fmla="*/ 174 h 21600"/>
                <a:gd name="T6" fmla="*/ 17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31 h 21600"/>
                <a:gd name="T14" fmla="*/ 17085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627E381-1495-3541-B647-4EF35D12EC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77398" y="4707681"/>
              <a:ext cx="1242823" cy="13478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6C986C2-8C9B-C147-9320-9EA5B2392E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77397" y="3425222"/>
              <a:ext cx="1242823" cy="13478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8D897C1-1989-6647-AB42-985C123325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37129" y="4086270"/>
              <a:ext cx="1323364" cy="1347804"/>
            </a:xfrm>
            <a:prstGeom prst="rect">
              <a:avLst/>
            </a:prstGeom>
            <a:solidFill>
              <a:srgbClr val="D9D9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49E231-EDD5-0B4A-AA05-62CF93ACB3E7}"/>
              </a:ext>
            </a:extLst>
          </p:cNvPr>
          <p:cNvGrpSpPr/>
          <p:nvPr/>
        </p:nvGrpSpPr>
        <p:grpSpPr>
          <a:xfrm>
            <a:off x="2968632" y="2753262"/>
            <a:ext cx="1009546" cy="1370488"/>
            <a:chOff x="1042370" y="3934726"/>
            <a:chExt cx="1545629" cy="2872697"/>
          </a:xfrm>
        </p:grpSpPr>
        <p:sp>
          <p:nvSpPr>
            <p:cNvPr id="11" name="AutoShape 5">
              <a:extLst>
                <a:ext uri="{FF2B5EF4-FFF2-40B4-BE49-F238E27FC236}">
                  <a16:creationId xmlns:a16="http://schemas.microsoft.com/office/drawing/2014/main" id="{D5CA2586-9FCD-9C46-8790-271CD7A3EB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401016" y="5977375"/>
              <a:ext cx="828338" cy="830048"/>
            </a:xfrm>
            <a:custGeom>
              <a:avLst/>
              <a:gdLst>
                <a:gd name="T0" fmla="*/ 310 w 21600"/>
                <a:gd name="T1" fmla="*/ 174 h 21600"/>
                <a:gd name="T2" fmla="*/ 177 w 21600"/>
                <a:gd name="T3" fmla="*/ 348 h 21600"/>
                <a:gd name="T4" fmla="*/ 44 w 21600"/>
                <a:gd name="T5" fmla="*/ 174 h 21600"/>
                <a:gd name="T6" fmla="*/ 17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31 h 21600"/>
                <a:gd name="T14" fmla="*/ 17085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B614088-D203-FE4D-B7A2-4ECBC9992F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81049" y="4196047"/>
              <a:ext cx="2068272" cy="154562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28E5F0-DF3E-BC44-8502-12EA8F8A50A7}"/>
              </a:ext>
            </a:extLst>
          </p:cNvPr>
          <p:cNvGrpSpPr/>
          <p:nvPr/>
        </p:nvGrpSpPr>
        <p:grpSpPr>
          <a:xfrm>
            <a:off x="6660388" y="3982441"/>
            <a:ext cx="1138764" cy="2456131"/>
            <a:chOff x="1124907" y="3477712"/>
            <a:chExt cx="1347806" cy="3329711"/>
          </a:xfrm>
        </p:grpSpPr>
        <p:sp>
          <p:nvSpPr>
            <p:cNvPr id="14" name="AutoShape 5">
              <a:extLst>
                <a:ext uri="{FF2B5EF4-FFF2-40B4-BE49-F238E27FC236}">
                  <a16:creationId xmlns:a16="http://schemas.microsoft.com/office/drawing/2014/main" id="{3DE84B98-1066-614B-8BA2-E86FDF7541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84638" y="5977376"/>
              <a:ext cx="828338" cy="830047"/>
            </a:xfrm>
            <a:custGeom>
              <a:avLst/>
              <a:gdLst>
                <a:gd name="T0" fmla="*/ 310 w 21600"/>
                <a:gd name="T1" fmla="*/ 174 h 21600"/>
                <a:gd name="T2" fmla="*/ 177 w 21600"/>
                <a:gd name="T3" fmla="*/ 348 h 21600"/>
                <a:gd name="T4" fmla="*/ 44 w 21600"/>
                <a:gd name="T5" fmla="*/ 174 h 21600"/>
                <a:gd name="T6" fmla="*/ 17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31 h 21600"/>
                <a:gd name="T14" fmla="*/ 17085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FB375D-74DF-554B-B3C6-E8E3455124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77398" y="4707681"/>
              <a:ext cx="1242823" cy="13478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81878FE-A542-5146-A11B-A2963AB6ED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77397" y="3425222"/>
              <a:ext cx="1242823" cy="13478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4D44E4E-4D9D-834D-B793-AE00CAB7CA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37129" y="4086270"/>
              <a:ext cx="1323364" cy="1347804"/>
            </a:xfrm>
            <a:prstGeom prst="rect">
              <a:avLst/>
            </a:prstGeom>
            <a:solidFill>
              <a:srgbClr val="D9D9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FDDE92-CD68-CD4B-9834-E0A0F963E047}"/>
              </a:ext>
            </a:extLst>
          </p:cNvPr>
          <p:cNvGrpSpPr/>
          <p:nvPr/>
        </p:nvGrpSpPr>
        <p:grpSpPr>
          <a:xfrm>
            <a:off x="6848364" y="2037101"/>
            <a:ext cx="762813" cy="938800"/>
            <a:chOff x="1124906" y="4549804"/>
            <a:chExt cx="1088070" cy="2129728"/>
          </a:xfrm>
        </p:grpSpPr>
        <p:sp>
          <p:nvSpPr>
            <p:cNvPr id="19" name="AutoShape 5">
              <a:extLst>
                <a:ext uri="{FF2B5EF4-FFF2-40B4-BE49-F238E27FC236}">
                  <a16:creationId xmlns:a16="http://schemas.microsoft.com/office/drawing/2014/main" id="{44F665EA-021C-0741-B2A7-146BF3FEC1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254772" y="5849485"/>
              <a:ext cx="828338" cy="830047"/>
            </a:xfrm>
            <a:custGeom>
              <a:avLst/>
              <a:gdLst>
                <a:gd name="T0" fmla="*/ 310 w 21600"/>
                <a:gd name="T1" fmla="*/ 174 h 21600"/>
                <a:gd name="T2" fmla="*/ 177 w 21600"/>
                <a:gd name="T3" fmla="*/ 348 h 21600"/>
                <a:gd name="T4" fmla="*/ 44 w 21600"/>
                <a:gd name="T5" fmla="*/ 174 h 21600"/>
                <a:gd name="T6" fmla="*/ 17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31 h 21600"/>
                <a:gd name="T14" fmla="*/ 17085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42CB953-DA0B-174B-8E86-8B7B2180D5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942345" y="4732365"/>
              <a:ext cx="1453191" cy="10880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6AB2190-2345-CB4D-8503-39ECB5E8282A}"/>
              </a:ext>
            </a:extLst>
          </p:cNvPr>
          <p:cNvSpPr txBox="1"/>
          <p:nvPr/>
        </p:nvSpPr>
        <p:spPr>
          <a:xfrm rot="16200000">
            <a:off x="1430974" y="3642204"/>
            <a:ext cx="101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SSGG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331CFE-E82C-694E-B183-4279893926F4}"/>
              </a:ext>
            </a:extLst>
          </p:cNvPr>
          <p:cNvSpPr/>
          <p:nvPr/>
        </p:nvSpPr>
        <p:spPr bwMode="auto">
          <a:xfrm>
            <a:off x="6959251" y="3657807"/>
            <a:ext cx="541039" cy="2685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0E1206-39A8-9E45-B10C-4C55DCD9C0B6}"/>
              </a:ext>
            </a:extLst>
          </p:cNvPr>
          <p:cNvGrpSpPr/>
          <p:nvPr/>
        </p:nvGrpSpPr>
        <p:grpSpPr>
          <a:xfrm>
            <a:off x="6575247" y="3041310"/>
            <a:ext cx="1309047" cy="586991"/>
            <a:chOff x="3588981" y="3082231"/>
            <a:chExt cx="1309047" cy="58699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81E28B-092D-FB43-A9A1-78B66531B36F}"/>
                </a:ext>
              </a:extLst>
            </p:cNvPr>
            <p:cNvGrpSpPr/>
            <p:nvPr/>
          </p:nvGrpSpPr>
          <p:grpSpPr>
            <a:xfrm>
              <a:off x="4611072" y="3202938"/>
              <a:ext cx="286956" cy="365541"/>
              <a:chOff x="6199415" y="3532566"/>
              <a:chExt cx="286956" cy="365541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B2E19D7-2734-1B40-B133-E7ACDE6FA6CD}"/>
                  </a:ext>
                </a:extLst>
              </p:cNvPr>
              <p:cNvSpPr/>
              <p:nvPr/>
            </p:nvSpPr>
            <p:spPr bwMode="auto">
              <a:xfrm>
                <a:off x="6199415" y="3609975"/>
                <a:ext cx="212144" cy="20808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43" name="AutoShape 5">
                <a:extLst>
                  <a:ext uri="{FF2B5EF4-FFF2-40B4-BE49-F238E27FC236}">
                    <a16:creationId xmlns:a16="http://schemas.microsoft.com/office/drawing/2014/main" id="{F749B1FA-5FFF-A541-B4B3-2921E2C3A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252405" y="3823295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AutoShape 5">
                <a:extLst>
                  <a:ext uri="{FF2B5EF4-FFF2-40B4-BE49-F238E27FC236}">
                    <a16:creationId xmlns:a16="http://schemas.microsoft.com/office/drawing/2014/main" id="{D0581583-8895-6E44-BD23-A1C8CF525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395882" y="3676610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5" name="AutoShape 5">
                <a:extLst>
                  <a:ext uri="{FF2B5EF4-FFF2-40B4-BE49-F238E27FC236}">
                    <a16:creationId xmlns:a16="http://schemas.microsoft.com/office/drawing/2014/main" id="{4229A0B5-6F64-2340-A08D-41A40E161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2405" y="3532566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FC58004-9FDD-F748-BECC-7B5852656BF5}"/>
                </a:ext>
              </a:extLst>
            </p:cNvPr>
            <p:cNvGrpSpPr/>
            <p:nvPr/>
          </p:nvGrpSpPr>
          <p:grpSpPr>
            <a:xfrm rot="10800000">
              <a:off x="3588981" y="3202937"/>
              <a:ext cx="286956" cy="365541"/>
              <a:chOff x="6199415" y="3532566"/>
              <a:chExt cx="286956" cy="365541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17C2D51-A620-EA4A-AD2E-5929E3100397}"/>
                  </a:ext>
                </a:extLst>
              </p:cNvPr>
              <p:cNvSpPr/>
              <p:nvPr/>
            </p:nvSpPr>
            <p:spPr bwMode="auto">
              <a:xfrm>
                <a:off x="6199415" y="3609975"/>
                <a:ext cx="212144" cy="20808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39" name="AutoShape 5">
                <a:extLst>
                  <a:ext uri="{FF2B5EF4-FFF2-40B4-BE49-F238E27FC236}">
                    <a16:creationId xmlns:a16="http://schemas.microsoft.com/office/drawing/2014/main" id="{0D59AB62-2BA0-E140-96BD-27F69752C3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252405" y="3823295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0" name="AutoShape 5">
                <a:extLst>
                  <a:ext uri="{FF2B5EF4-FFF2-40B4-BE49-F238E27FC236}">
                    <a16:creationId xmlns:a16="http://schemas.microsoft.com/office/drawing/2014/main" id="{A49346A2-E41D-1C47-89B5-55A989183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395882" y="3676610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AutoShape 5">
                <a:extLst>
                  <a:ext uri="{FF2B5EF4-FFF2-40B4-BE49-F238E27FC236}">
                    <a16:creationId xmlns:a16="http://schemas.microsoft.com/office/drawing/2014/main" id="{88F60AEA-9F1E-314C-98D5-9E4CEC8A0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2405" y="3532566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A5E846A-4785-AD4A-8E7A-6EDE0BC9D405}"/>
                </a:ext>
              </a:extLst>
            </p:cNvPr>
            <p:cNvSpPr/>
            <p:nvPr/>
          </p:nvSpPr>
          <p:spPr bwMode="auto">
            <a:xfrm>
              <a:off x="3943564" y="3082231"/>
              <a:ext cx="614518" cy="586991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D4522C6-886F-E341-82CD-9B73A98D27EE}"/>
              </a:ext>
            </a:extLst>
          </p:cNvPr>
          <p:cNvGrpSpPr/>
          <p:nvPr/>
        </p:nvGrpSpPr>
        <p:grpSpPr>
          <a:xfrm>
            <a:off x="2808184" y="2259189"/>
            <a:ext cx="1309047" cy="459423"/>
            <a:chOff x="1367262" y="1924077"/>
            <a:chExt cx="1309047" cy="45942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5794901-21D4-2D4A-AD32-1E7A00AB3019}"/>
                </a:ext>
              </a:extLst>
            </p:cNvPr>
            <p:cNvGrpSpPr/>
            <p:nvPr/>
          </p:nvGrpSpPr>
          <p:grpSpPr>
            <a:xfrm>
              <a:off x="2389353" y="1971018"/>
              <a:ext cx="286956" cy="365541"/>
              <a:chOff x="6199415" y="3532566"/>
              <a:chExt cx="286956" cy="365541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5491B70-085A-FA47-BBA6-08F962FF1DE7}"/>
                  </a:ext>
                </a:extLst>
              </p:cNvPr>
              <p:cNvSpPr/>
              <p:nvPr/>
            </p:nvSpPr>
            <p:spPr bwMode="auto">
              <a:xfrm>
                <a:off x="6199415" y="3609975"/>
                <a:ext cx="212144" cy="20808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55" name="AutoShape 5">
                <a:extLst>
                  <a:ext uri="{FF2B5EF4-FFF2-40B4-BE49-F238E27FC236}">
                    <a16:creationId xmlns:a16="http://schemas.microsoft.com/office/drawing/2014/main" id="{A96B8287-F948-1444-9C1D-8BB0D273A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252405" y="3823295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6" name="AutoShape 5">
                <a:extLst>
                  <a:ext uri="{FF2B5EF4-FFF2-40B4-BE49-F238E27FC236}">
                    <a16:creationId xmlns:a16="http://schemas.microsoft.com/office/drawing/2014/main" id="{ECD6053D-386E-A944-8B0A-A84397424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395882" y="3676610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7" name="AutoShape 5">
                <a:extLst>
                  <a:ext uri="{FF2B5EF4-FFF2-40B4-BE49-F238E27FC236}">
                    <a16:creationId xmlns:a16="http://schemas.microsoft.com/office/drawing/2014/main" id="{E3637E9A-2767-6443-9C89-E9B962FF6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2405" y="3532566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51304D5-C910-C54A-9612-7AC24037707F}"/>
                </a:ext>
              </a:extLst>
            </p:cNvPr>
            <p:cNvGrpSpPr/>
            <p:nvPr/>
          </p:nvGrpSpPr>
          <p:grpSpPr>
            <a:xfrm rot="10800000">
              <a:off x="1367262" y="1971017"/>
              <a:ext cx="286956" cy="365541"/>
              <a:chOff x="6199415" y="3532566"/>
              <a:chExt cx="286956" cy="36554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FA56F98-CA62-9C45-95D4-563114E72D22}"/>
                  </a:ext>
                </a:extLst>
              </p:cNvPr>
              <p:cNvSpPr/>
              <p:nvPr/>
            </p:nvSpPr>
            <p:spPr bwMode="auto">
              <a:xfrm>
                <a:off x="6199415" y="3609975"/>
                <a:ext cx="212144" cy="20808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51" name="AutoShape 5">
                <a:extLst>
                  <a:ext uri="{FF2B5EF4-FFF2-40B4-BE49-F238E27FC236}">
                    <a16:creationId xmlns:a16="http://schemas.microsoft.com/office/drawing/2014/main" id="{168E0961-C82F-FC44-A723-E46F35512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252405" y="3823295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AutoShape 5">
                <a:extLst>
                  <a:ext uri="{FF2B5EF4-FFF2-40B4-BE49-F238E27FC236}">
                    <a16:creationId xmlns:a16="http://schemas.microsoft.com/office/drawing/2014/main" id="{C1DB30F5-7AEF-D54F-B7AA-C59592713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395882" y="3676610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3" name="AutoShape 5">
                <a:extLst>
                  <a:ext uri="{FF2B5EF4-FFF2-40B4-BE49-F238E27FC236}">
                    <a16:creationId xmlns:a16="http://schemas.microsoft.com/office/drawing/2014/main" id="{83F04316-53CE-534C-AD8F-477D8D382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2405" y="3532566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7A8FBD6-CB7B-E642-AE58-9424C7932B4C}"/>
                </a:ext>
              </a:extLst>
            </p:cNvPr>
            <p:cNvSpPr/>
            <p:nvPr/>
          </p:nvSpPr>
          <p:spPr bwMode="auto">
            <a:xfrm>
              <a:off x="1754027" y="1924077"/>
              <a:ext cx="545057" cy="459423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58" name="Oval 57">
            <a:extLst>
              <a:ext uri="{FF2B5EF4-FFF2-40B4-BE49-F238E27FC236}">
                <a16:creationId xmlns:a16="http://schemas.microsoft.com/office/drawing/2014/main" id="{6F91E89E-6A0F-224F-BC26-A22BB7751C2B}"/>
              </a:ext>
            </a:extLst>
          </p:cNvPr>
          <p:cNvSpPr/>
          <p:nvPr/>
        </p:nvSpPr>
        <p:spPr bwMode="auto">
          <a:xfrm>
            <a:off x="3209137" y="1358942"/>
            <a:ext cx="507141" cy="459423"/>
          </a:xfrm>
          <a:prstGeom prst="ellipse">
            <a:avLst/>
          </a:prstGeom>
          <a:solidFill>
            <a:srgbClr val="FEE68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2F1DBF3-40AF-7143-AE38-33B209B33C9B}"/>
              </a:ext>
            </a:extLst>
          </p:cNvPr>
          <p:cNvSpPr/>
          <p:nvPr/>
        </p:nvSpPr>
        <p:spPr>
          <a:xfrm rot="16200000">
            <a:off x="5741221" y="351949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SSGU</a:t>
            </a:r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C6F30C2-77F0-814C-9D88-95ABC890D57A}"/>
              </a:ext>
            </a:extLst>
          </p:cNvPr>
          <p:cNvGrpSpPr/>
          <p:nvPr/>
        </p:nvGrpSpPr>
        <p:grpSpPr>
          <a:xfrm>
            <a:off x="6663004" y="1522682"/>
            <a:ext cx="1133532" cy="459423"/>
            <a:chOff x="3689630" y="1589004"/>
            <a:chExt cx="1133532" cy="459423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272AC41-4996-2E42-A01F-D47EF16A388A}"/>
                </a:ext>
              </a:extLst>
            </p:cNvPr>
            <p:cNvSpPr/>
            <p:nvPr/>
          </p:nvSpPr>
          <p:spPr bwMode="auto">
            <a:xfrm>
              <a:off x="4011002" y="1589004"/>
              <a:ext cx="507141" cy="459423"/>
            </a:xfrm>
            <a:prstGeom prst="ellipse">
              <a:avLst/>
            </a:prstGeom>
            <a:solidFill>
              <a:srgbClr val="FEE68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9E8AACE-4A13-624F-AB7A-244AACD33A88}"/>
                </a:ext>
              </a:extLst>
            </p:cNvPr>
            <p:cNvSpPr/>
            <p:nvPr/>
          </p:nvSpPr>
          <p:spPr bwMode="auto">
            <a:xfrm>
              <a:off x="4600217" y="1715511"/>
              <a:ext cx="222945" cy="20640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9EFBAC5-70D2-4E46-B024-31617D3FE82F}"/>
                </a:ext>
              </a:extLst>
            </p:cNvPr>
            <p:cNvSpPr/>
            <p:nvPr/>
          </p:nvSpPr>
          <p:spPr bwMode="auto">
            <a:xfrm>
              <a:off x="3689630" y="1715511"/>
              <a:ext cx="222945" cy="20640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CB20A6BF-7C4D-2C48-8952-D0AFDB83EB92}"/>
              </a:ext>
            </a:extLst>
          </p:cNvPr>
          <p:cNvSpPr/>
          <p:nvPr/>
        </p:nvSpPr>
        <p:spPr bwMode="auto">
          <a:xfrm>
            <a:off x="3192188" y="1923235"/>
            <a:ext cx="541039" cy="2685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65" name="Straight Connector 64"/>
          <p:cNvCxnSpPr/>
          <p:nvPr/>
        </p:nvCxnSpPr>
        <p:spPr bwMode="auto">
          <a:xfrm>
            <a:off x="2700345" y="4177702"/>
            <a:ext cx="1587605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6492849" y="3010350"/>
            <a:ext cx="1587605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Pie 70"/>
          <p:cNvSpPr/>
          <p:nvPr/>
        </p:nvSpPr>
        <p:spPr bwMode="auto">
          <a:xfrm>
            <a:off x="3199808" y="1067913"/>
            <a:ext cx="524090" cy="524090"/>
          </a:xfrm>
          <a:prstGeom prst="pie">
            <a:avLst>
              <a:gd name="adj1" fmla="val 10820848"/>
              <a:gd name="adj2" fmla="val 34903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2" name="Pie 71"/>
          <p:cNvSpPr/>
          <p:nvPr/>
        </p:nvSpPr>
        <p:spPr bwMode="auto">
          <a:xfrm>
            <a:off x="6977548" y="1221726"/>
            <a:ext cx="524090" cy="524090"/>
          </a:xfrm>
          <a:prstGeom prst="pie">
            <a:avLst>
              <a:gd name="adj1" fmla="val 10820848"/>
              <a:gd name="adj2" fmla="val 34903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9101980" y="1724446"/>
            <a:ext cx="2840019" cy="4255739"/>
            <a:chOff x="7540508" y="1724446"/>
            <a:chExt cx="2840019" cy="4255739"/>
          </a:xfrm>
        </p:grpSpPr>
        <p:sp>
          <p:nvSpPr>
            <p:cNvPr id="22" name="AutoShape 5">
              <a:extLst>
                <a:ext uri="{FF2B5EF4-FFF2-40B4-BE49-F238E27FC236}">
                  <a16:creationId xmlns:a16="http://schemas.microsoft.com/office/drawing/2014/main" id="{142CB58C-AF47-D646-B049-F52AD4ECCE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677614" y="3353811"/>
              <a:ext cx="541039" cy="395993"/>
            </a:xfrm>
            <a:custGeom>
              <a:avLst/>
              <a:gdLst>
                <a:gd name="T0" fmla="*/ 310 w 21600"/>
                <a:gd name="T1" fmla="*/ 174 h 21600"/>
                <a:gd name="T2" fmla="*/ 177 w 21600"/>
                <a:gd name="T3" fmla="*/ 348 h 21600"/>
                <a:gd name="T4" fmla="*/ 44 w 21600"/>
                <a:gd name="T5" fmla="*/ 174 h 21600"/>
                <a:gd name="T6" fmla="*/ 17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31 h 21600"/>
                <a:gd name="T14" fmla="*/ 17085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11EFE50-8BE5-AA4E-8DE1-C9DC9035DA52}"/>
                </a:ext>
              </a:extLst>
            </p:cNvPr>
            <p:cNvSpPr txBox="1"/>
            <p:nvPr/>
          </p:nvSpPr>
          <p:spPr>
            <a:xfrm>
              <a:off x="8350830" y="1732868"/>
              <a:ext cx="2029697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Arial" panose="020B0604020202020204" pitchFamily="34" charset="0"/>
                  <a:cs typeface="Arial" panose="020B0604020202020204" pitchFamily="34" charset="0"/>
                </a:rPr>
                <a:t>Legend:</a:t>
              </a:r>
            </a:p>
            <a:p>
              <a:endParaRPr lang="en-US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MPA Fairing</a:t>
              </a:r>
            </a:p>
            <a:p>
              <a:r>
                <a:rPr lang="en-US" u="sng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MPA/OS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Static Nozzle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TVC Nozzle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Avionics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RCS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Spin &amp;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Despin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992D4C75-BA13-D74D-B855-5314389C3B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677614" y="3895131"/>
              <a:ext cx="541039" cy="395993"/>
            </a:xfrm>
            <a:custGeom>
              <a:avLst/>
              <a:gdLst>
                <a:gd name="T0" fmla="*/ 310 w 21600"/>
                <a:gd name="T1" fmla="*/ 174 h 21600"/>
                <a:gd name="T2" fmla="*/ 177 w 21600"/>
                <a:gd name="T3" fmla="*/ 348 h 21600"/>
                <a:gd name="T4" fmla="*/ 44 w 21600"/>
                <a:gd name="T5" fmla="*/ 174 h 21600"/>
                <a:gd name="T6" fmla="*/ 17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31 h 21600"/>
                <a:gd name="T14" fmla="*/ 17085 w 21600"/>
                <a:gd name="T15" fmla="*/ 1713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97CF84-A0C5-7743-A417-97D56D31BE7C}"/>
                </a:ext>
              </a:extLst>
            </p:cNvPr>
            <p:cNvSpPr/>
            <p:nvPr/>
          </p:nvSpPr>
          <p:spPr bwMode="auto">
            <a:xfrm>
              <a:off x="7677614" y="4553114"/>
              <a:ext cx="541039" cy="2685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40264BC-54C4-FE41-84BF-E1A85D6F4958}"/>
                </a:ext>
              </a:extLst>
            </p:cNvPr>
            <p:cNvGrpSpPr/>
            <p:nvPr/>
          </p:nvGrpSpPr>
          <p:grpSpPr>
            <a:xfrm>
              <a:off x="7804655" y="5034878"/>
              <a:ext cx="286956" cy="365541"/>
              <a:chOff x="6199415" y="3532566"/>
              <a:chExt cx="286956" cy="36554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7C7E86C-CC25-8F45-9197-A7DE113E23D2}"/>
                  </a:ext>
                </a:extLst>
              </p:cNvPr>
              <p:cNvSpPr/>
              <p:nvPr/>
            </p:nvSpPr>
            <p:spPr bwMode="auto">
              <a:xfrm>
                <a:off x="6199415" y="3609975"/>
                <a:ext cx="212144" cy="20808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28" name="AutoShape 5">
                <a:extLst>
                  <a:ext uri="{FF2B5EF4-FFF2-40B4-BE49-F238E27FC236}">
                    <a16:creationId xmlns:a16="http://schemas.microsoft.com/office/drawing/2014/main" id="{A8CA8D9E-DAC3-2E48-AAF7-3A67B9DAA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6252405" y="3823295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9" name="AutoShape 5">
                <a:extLst>
                  <a:ext uri="{FF2B5EF4-FFF2-40B4-BE49-F238E27FC236}">
                    <a16:creationId xmlns:a16="http://schemas.microsoft.com/office/drawing/2014/main" id="{A6AA0004-27EA-6F4F-B2C0-DAC6E91DD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395882" y="3676610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" name="AutoShape 5">
                <a:extLst>
                  <a:ext uri="{FF2B5EF4-FFF2-40B4-BE49-F238E27FC236}">
                    <a16:creationId xmlns:a16="http://schemas.microsoft.com/office/drawing/2014/main" id="{741F3EBA-CA7D-B046-A146-86EBA64A2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2405" y="3532566"/>
                <a:ext cx="106165" cy="74812"/>
              </a:xfrm>
              <a:custGeom>
                <a:avLst/>
                <a:gdLst>
                  <a:gd name="T0" fmla="*/ 310 w 21600"/>
                  <a:gd name="T1" fmla="*/ 174 h 21600"/>
                  <a:gd name="T2" fmla="*/ 177 w 21600"/>
                  <a:gd name="T3" fmla="*/ 348 h 21600"/>
                  <a:gd name="T4" fmla="*/ 44 w 21600"/>
                  <a:gd name="T5" fmla="*/ 174 h 21600"/>
                  <a:gd name="T6" fmla="*/ 17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531 h 21600"/>
                  <a:gd name="T14" fmla="*/ 17085 w 21600"/>
                  <a:gd name="T15" fmla="*/ 1713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340C623-B9C4-2D4B-B34C-A0BCF84280EF}"/>
                </a:ext>
              </a:extLst>
            </p:cNvPr>
            <p:cNvSpPr/>
            <p:nvPr/>
          </p:nvSpPr>
          <p:spPr bwMode="auto">
            <a:xfrm>
              <a:off x="7822903" y="5657118"/>
              <a:ext cx="222945" cy="20640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A39A982-EFCC-2C49-BB53-5DE3C0CC7970}"/>
                </a:ext>
              </a:extLst>
            </p:cNvPr>
            <p:cNvSpPr/>
            <p:nvPr/>
          </p:nvSpPr>
          <p:spPr bwMode="auto">
            <a:xfrm>
              <a:off x="7540508" y="1724446"/>
              <a:ext cx="2549562" cy="425573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73" name="Pie 72"/>
            <p:cNvSpPr/>
            <p:nvPr/>
          </p:nvSpPr>
          <p:spPr bwMode="auto">
            <a:xfrm>
              <a:off x="7697444" y="2297519"/>
              <a:ext cx="524090" cy="524090"/>
            </a:xfrm>
            <a:prstGeom prst="pie">
              <a:avLst>
                <a:gd name="adj1" fmla="val 10820848"/>
                <a:gd name="adj2" fmla="val 34903"/>
              </a:avLst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F91E89E-6A0F-224F-BC26-A22BB7751C2B}"/>
                </a:ext>
              </a:extLst>
            </p:cNvPr>
            <p:cNvSpPr/>
            <p:nvPr/>
          </p:nvSpPr>
          <p:spPr bwMode="auto">
            <a:xfrm>
              <a:off x="7694292" y="2708151"/>
              <a:ext cx="507141" cy="459423"/>
            </a:xfrm>
            <a:prstGeom prst="ellipse">
              <a:avLst/>
            </a:prstGeom>
            <a:solidFill>
              <a:srgbClr val="FEE68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35861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014" y="3408336"/>
            <a:ext cx="1037536" cy="85628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SSGU Architecture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9174">
            <a:off x="4841721" y="3578979"/>
            <a:ext cx="5027478" cy="299048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491590" y="5905185"/>
            <a:ext cx="1118507" cy="16158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50" kern="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Stage</a:t>
            </a:r>
          </a:p>
        </p:txBody>
      </p:sp>
      <p:sp>
        <p:nvSpPr>
          <p:cNvPr id="30" name="Right Brace 29"/>
          <p:cNvSpPr/>
          <p:nvPr/>
        </p:nvSpPr>
        <p:spPr bwMode="auto">
          <a:xfrm rot="4293401">
            <a:off x="6955374" y="3872492"/>
            <a:ext cx="85309" cy="3840751"/>
          </a:xfrm>
          <a:prstGeom prst="rightBrace">
            <a:avLst>
              <a:gd name="adj1" fmla="val 47395"/>
              <a:gd name="adj2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68580" tIns="34291" rIns="68580" bIns="34291" numCol="1" rtlCol="0" anchor="ctr" anchorCtr="0" compatLnSpc="1">
            <a:prstTxWarp prst="textNoShape">
              <a:avLst/>
            </a:prstTxWarp>
          </a:bodyPr>
          <a:lstStyle/>
          <a:p>
            <a:pPr defTabSz="685725"/>
            <a:endParaRPr lang="en-US" sz="751"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 rot="4293401">
            <a:off x="9518809" y="4517334"/>
            <a:ext cx="337495" cy="990110"/>
            <a:chOff x="3693727" y="925048"/>
            <a:chExt cx="449991" cy="1777542"/>
          </a:xfrm>
        </p:grpSpPr>
        <p:sp>
          <p:nvSpPr>
            <p:cNvPr id="32" name="TextBox 31"/>
            <p:cNvSpPr txBox="1"/>
            <p:nvPr/>
          </p:nvSpPr>
          <p:spPr>
            <a:xfrm rot="17306599">
              <a:off x="3511563" y="1583485"/>
              <a:ext cx="1048867" cy="21544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50" kern="0" baseline="300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Stage</a:t>
              </a:r>
            </a:p>
          </p:txBody>
        </p:sp>
        <p:sp>
          <p:nvSpPr>
            <p:cNvPr id="33" name="Right Brace 32"/>
            <p:cNvSpPr/>
            <p:nvPr/>
          </p:nvSpPr>
          <p:spPr bwMode="auto">
            <a:xfrm>
              <a:off x="3693727" y="925048"/>
              <a:ext cx="152400" cy="1777542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1" rIns="68580" bIns="34291" numCol="1" rtlCol="0" anchor="ctr" anchorCtr="0" compatLnSpc="1">
              <a:prstTxWarp prst="textNoShape">
                <a:avLst/>
              </a:prstTxWarp>
            </a:bodyPr>
            <a:lstStyle/>
            <a:p>
              <a:pPr defTabSz="685725"/>
              <a:endParaRPr lang="en-US" sz="105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 rot="4293401">
            <a:off x="10906499" y="3646545"/>
            <a:ext cx="503444" cy="1906888"/>
            <a:chOff x="3693727" y="720534"/>
            <a:chExt cx="671255" cy="1982056"/>
          </a:xfrm>
        </p:grpSpPr>
        <p:sp>
          <p:nvSpPr>
            <p:cNvPr id="35" name="TextBox 34"/>
            <p:cNvSpPr txBox="1"/>
            <p:nvPr/>
          </p:nvSpPr>
          <p:spPr>
            <a:xfrm rot="17306599">
              <a:off x="3567181" y="1302892"/>
              <a:ext cx="1380159" cy="21544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MPA</a:t>
              </a:r>
            </a:p>
          </p:txBody>
        </p:sp>
        <p:sp>
          <p:nvSpPr>
            <p:cNvPr id="36" name="Right Brace 35"/>
            <p:cNvSpPr/>
            <p:nvPr/>
          </p:nvSpPr>
          <p:spPr bwMode="auto">
            <a:xfrm>
              <a:off x="3693727" y="925048"/>
              <a:ext cx="152400" cy="1777542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1" rIns="68580" bIns="34291" numCol="1" rtlCol="0" anchor="ctr" anchorCtr="0" compatLnSpc="1">
              <a:prstTxWarp prst="textNoShape">
                <a:avLst/>
              </a:prstTxWarp>
            </a:bodyPr>
            <a:lstStyle/>
            <a:p>
              <a:pPr defTabSz="685725"/>
              <a:endParaRPr lang="en-US" sz="105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341381" y="3475607"/>
            <a:ext cx="613229" cy="16158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54610" y="3152442"/>
            <a:ext cx="427071" cy="32316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MPA</a:t>
            </a:r>
          </a:p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Fairing</a:t>
            </a:r>
          </a:p>
        </p:txBody>
      </p:sp>
      <p:sp>
        <p:nvSpPr>
          <p:cNvPr id="39" name="Content Placeholder 1"/>
          <p:cNvSpPr txBox="1">
            <a:spLocks/>
          </p:cNvSpPr>
          <p:nvPr/>
        </p:nvSpPr>
        <p:spPr bwMode="auto">
          <a:xfrm>
            <a:off x="3060555" y="1208276"/>
            <a:ext cx="6609401" cy="340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/>
              <a:t>SSGU Mars Ascent System (MAS) consists of:</a:t>
            </a:r>
          </a:p>
          <a:p>
            <a:pPr marL="0" indent="0">
              <a:buNone/>
            </a:pPr>
            <a:endParaRPr lang="en-US" kern="0" dirty="0"/>
          </a:p>
          <a:p>
            <a:r>
              <a:rPr lang="en-US" kern="0" dirty="0"/>
              <a:t>Mars Ascent Vehicle (MAV)</a:t>
            </a:r>
          </a:p>
          <a:p>
            <a:pPr lvl="1"/>
            <a:r>
              <a:rPr lang="en-US" kern="0" dirty="0"/>
              <a:t>Two-stage (guided, unguided) solid motor vehicle</a:t>
            </a:r>
          </a:p>
          <a:p>
            <a:pPr lvl="1"/>
            <a:r>
              <a:rPr lang="en-US" kern="0" dirty="0"/>
              <a:t>Pyrotechnic stage separation</a:t>
            </a:r>
          </a:p>
          <a:p>
            <a:pPr lvl="1"/>
            <a:r>
              <a:rPr lang="en-US" kern="0" dirty="0"/>
              <a:t>Electrical-mechanical Thrust Vector Control (TVC) on 1</a:t>
            </a:r>
            <a:r>
              <a:rPr lang="en-US" kern="0" baseline="30000" dirty="0"/>
              <a:t>st</a:t>
            </a:r>
            <a:r>
              <a:rPr lang="en-US" kern="0" dirty="0"/>
              <a:t> stage</a:t>
            </a:r>
          </a:p>
          <a:p>
            <a:pPr lvl="1"/>
            <a:r>
              <a:rPr lang="en-US" kern="0" dirty="0"/>
              <a:t>2x Spin Motors and 2x De-spin motors on 2</a:t>
            </a:r>
            <a:r>
              <a:rPr lang="en-US" kern="0" baseline="30000" dirty="0"/>
              <a:t>nd</a:t>
            </a:r>
            <a:r>
              <a:rPr lang="en-US" kern="0" dirty="0"/>
              <a:t> stage, enabling spin stabilization</a:t>
            </a:r>
          </a:p>
          <a:p>
            <a:pPr lvl="1"/>
            <a:r>
              <a:rPr lang="en-US" kern="0" dirty="0"/>
              <a:t>Monopropellant Reaction Control System (RCS)</a:t>
            </a:r>
          </a:p>
          <a:p>
            <a:r>
              <a:rPr lang="en-US" kern="0" dirty="0"/>
              <a:t>MAV Payload Assembly (MPA)</a:t>
            </a:r>
          </a:p>
          <a:p>
            <a:pPr lvl="1"/>
            <a:r>
              <a:rPr lang="en-US" kern="0" dirty="0" err="1"/>
              <a:t>Ejectable</a:t>
            </a:r>
            <a:r>
              <a:rPr lang="en-US" kern="0" dirty="0"/>
              <a:t> fairing</a:t>
            </a:r>
          </a:p>
          <a:p>
            <a:pPr lvl="1"/>
            <a:r>
              <a:rPr lang="en-US" kern="0" dirty="0"/>
              <a:t>Orbital Sample (OS)</a:t>
            </a:r>
          </a:p>
          <a:p>
            <a:r>
              <a:rPr lang="en-US" kern="0" dirty="0"/>
              <a:t>Approximately 2.8m long, 50cm wide</a:t>
            </a:r>
          </a:p>
          <a:p>
            <a:pPr lvl="2"/>
            <a:endParaRPr lang="en-US" kern="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803DE3B-EC59-4736-B5CA-A849F33EDF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" b="1285"/>
          <a:stretch/>
        </p:blipFill>
        <p:spPr>
          <a:xfrm>
            <a:off x="1522310" y="3024996"/>
            <a:ext cx="2124496" cy="3108753"/>
          </a:xfrm>
          <a:prstGeom prst="rect">
            <a:avLst/>
          </a:prstGeom>
        </p:spPr>
      </p:pic>
      <p:pic>
        <p:nvPicPr>
          <p:cNvPr id="49" name="Picture 2" descr="image005">
            <a:extLst>
              <a:ext uri="{FF2B5EF4-FFF2-40B4-BE49-F238E27FC236}">
                <a16:creationId xmlns:a16="http://schemas.microsoft.com/office/drawing/2014/main" id="{017D68E3-4D63-43CC-8CA1-00BA9CCC4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73"/>
          <a:stretch/>
        </p:blipFill>
        <p:spPr bwMode="auto">
          <a:xfrm rot="16200000">
            <a:off x="-2014051" y="3056320"/>
            <a:ext cx="5302957" cy="119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651" b="86047" l="2980" r="97974">
                        <a14:foregroundMark x1="93504" y1="58372" x2="93504" y2="58372"/>
                        <a14:foregroundMark x1="95888" y1="58372" x2="95888" y2="58372"/>
                        <a14:foregroundMark x1="98033" y1="59070" x2="98033" y2="59070"/>
                        <a14:foregroundMark x1="83969" y1="59070" x2="83969" y2="59070"/>
                        <a14:foregroundMark x1="62336" y1="64651" x2="62336" y2="64651"/>
                        <a14:foregroundMark x1="41478" y1="66977" x2="41478" y2="66977"/>
                        <a14:foregroundMark x1="16448" y1="53721" x2="16448" y2="53721"/>
                        <a14:foregroundMark x1="14064" y1="61395" x2="14064" y2="61395"/>
                        <a14:foregroundMark x1="12872" y1="50698" x2="12872" y2="50698"/>
                        <a14:foregroundMark x1="7330" y1="67674" x2="7330" y2="67674"/>
                        <a14:foregroundMark x1="2980" y1="66047" x2="2980" y2="66047"/>
                        <a14:foregroundMark x1="19130" y1="86279" x2="19130" y2="86279"/>
                        <a14:foregroundMark x1="17878" y1="24651" x2="17878" y2="24651"/>
                        <a14:backgroundMark x1="8343" y1="84651" x2="8343" y2="84651"/>
                        <a14:backgroundMark x1="1132" y1="44419" x2="1132" y2="44419"/>
                      </a14:backgroundRemoval>
                    </a14:imgEffect>
                  </a14:imgLayer>
                </a14:imgProps>
              </a:ext>
            </a:extLst>
          </a:blip>
          <a:srcRect l="1431" t="19631" r="835" b="8330"/>
          <a:stretch/>
        </p:blipFill>
        <p:spPr>
          <a:xfrm rot="16200000">
            <a:off x="-529804" y="3648410"/>
            <a:ext cx="4247405" cy="80225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147" b="89706" l="9565" r="89565">
                        <a14:foregroundMark x1="35652" y1="18382" x2="35652" y2="18382"/>
                        <a14:foregroundMark x1="26957" y1="12500" x2="26957" y2="12500"/>
                        <a14:foregroundMark x1="22609" y1="5147" x2="22609" y2="5147"/>
                        <a14:foregroundMark x1="86957" y1="41912" x2="86957" y2="41912"/>
                        <a14:backgroundMark x1="86957" y1="14706" x2="86957" y2="14706"/>
                        <a14:backgroundMark x1="79130" y1="76471" x2="79130" y2="76471"/>
                        <a14:backgroundMark x1="17391" y1="73529" x2="17391" y2="73529"/>
                        <a14:backgroundMark x1="13913" y1="2206" x2="13913" y2="2206"/>
                        <a14:backgroundMark x1="76522" y1="2206" x2="76522" y2="22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3891" y="3747485"/>
            <a:ext cx="633043" cy="7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651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2"/>
          <p:cNvSpPr>
            <a:spLocks noGrp="1"/>
          </p:cNvSpPr>
          <p:nvPr>
            <p:ph type="title"/>
          </p:nvPr>
        </p:nvSpPr>
        <p:spPr>
          <a:xfrm>
            <a:off x="152400" y="25400"/>
            <a:ext cx="6550025" cy="642938"/>
          </a:xfrm>
        </p:spPr>
        <p:txBody>
          <a:bodyPr/>
          <a:lstStyle/>
          <a:p>
            <a:r>
              <a:rPr lang="en-US" dirty="0"/>
              <a:t>How Does SSGU Work?</a:t>
            </a:r>
          </a:p>
        </p:txBody>
      </p:sp>
      <p:pic>
        <p:nvPicPr>
          <p:cNvPr id="175" name="Picture 174" descr="MSR_ARM_deployed4.jp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10734752" y="1485190"/>
            <a:ext cx="1136086" cy="744769"/>
          </a:xfrm>
          <a:prstGeom prst="rect">
            <a:avLst/>
          </a:prstGeom>
        </p:spPr>
      </p:pic>
      <p:grpSp>
        <p:nvGrpSpPr>
          <p:cNvPr id="176" name="Group 175"/>
          <p:cNvGrpSpPr/>
          <p:nvPr/>
        </p:nvGrpSpPr>
        <p:grpSpPr>
          <a:xfrm>
            <a:off x="1030275" y="2071487"/>
            <a:ext cx="9941704" cy="3563001"/>
            <a:chOff x="1066802" y="2184627"/>
            <a:chExt cx="11695166" cy="3563001"/>
          </a:xfrm>
        </p:grpSpPr>
        <p:sp>
          <p:nvSpPr>
            <p:cNvPr id="177" name="Freeform 176"/>
            <p:cNvSpPr/>
            <p:nvPr/>
          </p:nvSpPr>
          <p:spPr bwMode="auto">
            <a:xfrm>
              <a:off x="1066802" y="2184627"/>
              <a:ext cx="3938904" cy="3563001"/>
            </a:xfrm>
            <a:custGeom>
              <a:avLst/>
              <a:gdLst>
                <a:gd name="connsiteX0" fmla="*/ 0 w 10252129"/>
                <a:gd name="connsiteY0" fmla="*/ 4247603 h 4247603"/>
                <a:gd name="connsiteX1" fmla="*/ 883404 w 10252129"/>
                <a:gd name="connsiteY1" fmla="*/ 2070091 h 4247603"/>
                <a:gd name="connsiteX2" fmla="*/ 3456122 w 10252129"/>
                <a:gd name="connsiteY2" fmla="*/ 690742 h 4247603"/>
                <a:gd name="connsiteX3" fmla="*/ 8206353 w 10252129"/>
                <a:gd name="connsiteY3" fmla="*/ 109556 h 4247603"/>
                <a:gd name="connsiteX4" fmla="*/ 10252129 w 10252129"/>
                <a:gd name="connsiteY4" fmla="*/ 1067 h 4247603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8206353 w 10252129"/>
                <a:gd name="connsiteY3" fmla="*/ 108489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60914 w 10252129"/>
                <a:gd name="connsiteY3" fmla="*/ 128134 h 4246536"/>
                <a:gd name="connsiteX4" fmla="*/ 10252129 w 10252129"/>
                <a:gd name="connsiteY4" fmla="*/ 0 h 424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2129" h="4246536">
                  <a:moveTo>
                    <a:pt x="0" y="4246536"/>
                  </a:moveTo>
                  <a:cubicBezTo>
                    <a:pt x="153692" y="3454185"/>
                    <a:pt x="307384" y="2661834"/>
                    <a:pt x="883404" y="2069024"/>
                  </a:cubicBezTo>
                  <a:cubicBezTo>
                    <a:pt x="1459424" y="1476214"/>
                    <a:pt x="2376537" y="1013157"/>
                    <a:pt x="3456122" y="689675"/>
                  </a:cubicBezTo>
                  <a:cubicBezTo>
                    <a:pt x="4535707" y="366193"/>
                    <a:pt x="6274741" y="219833"/>
                    <a:pt x="7360914" y="128134"/>
                  </a:cubicBezTo>
                  <a:cubicBezTo>
                    <a:pt x="8447087" y="36435"/>
                    <a:pt x="9214388" y="20018"/>
                    <a:pt x="10252129" y="0"/>
                  </a:cubicBezTo>
                </a:path>
              </a:pathLst>
            </a:custGeom>
            <a:noFill/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8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cxnSp>
          <p:nvCxnSpPr>
            <p:cNvPr id="178" name="Straight Connector 177"/>
            <p:cNvCxnSpPr>
              <a:stCxn id="177" idx="4"/>
            </p:cNvCxnSpPr>
            <p:nvPr/>
          </p:nvCxnSpPr>
          <p:spPr bwMode="auto">
            <a:xfrm>
              <a:off x="5005706" y="2184627"/>
              <a:ext cx="7756262" cy="0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179" name="Straight Connector 178"/>
          <p:cNvCxnSpPr/>
          <p:nvPr/>
        </p:nvCxnSpPr>
        <p:spPr bwMode="auto">
          <a:xfrm>
            <a:off x="992304" y="6446955"/>
            <a:ext cx="10761504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0" name="Straight Connector 179"/>
          <p:cNvCxnSpPr/>
          <p:nvPr/>
        </p:nvCxnSpPr>
        <p:spPr bwMode="auto">
          <a:xfrm>
            <a:off x="1050324" y="6294555"/>
            <a:ext cx="0" cy="304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1" name="Straight Connector 180"/>
          <p:cNvCxnSpPr/>
          <p:nvPr/>
        </p:nvCxnSpPr>
        <p:spPr bwMode="auto">
          <a:xfrm>
            <a:off x="2037867" y="6294555"/>
            <a:ext cx="0" cy="304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2" name="Straight Connector 181"/>
          <p:cNvCxnSpPr/>
          <p:nvPr/>
        </p:nvCxnSpPr>
        <p:spPr bwMode="auto">
          <a:xfrm>
            <a:off x="6556072" y="6294555"/>
            <a:ext cx="0" cy="304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3" name="Straight Connector 182"/>
          <p:cNvCxnSpPr/>
          <p:nvPr/>
        </p:nvCxnSpPr>
        <p:spPr bwMode="auto">
          <a:xfrm>
            <a:off x="11753808" y="6293445"/>
            <a:ext cx="0" cy="304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4" name="Straight Connector 183"/>
          <p:cNvCxnSpPr/>
          <p:nvPr/>
        </p:nvCxnSpPr>
        <p:spPr bwMode="auto">
          <a:xfrm>
            <a:off x="11009193" y="6293445"/>
            <a:ext cx="0" cy="304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85" name="Group 184"/>
          <p:cNvGrpSpPr/>
          <p:nvPr/>
        </p:nvGrpSpPr>
        <p:grpSpPr>
          <a:xfrm>
            <a:off x="1439008" y="5071131"/>
            <a:ext cx="3141571" cy="872047"/>
            <a:chOff x="102788" y="833558"/>
            <a:chExt cx="3141571" cy="872047"/>
          </a:xfrm>
        </p:grpSpPr>
        <p:sp>
          <p:nvSpPr>
            <p:cNvPr id="186" name="TextBox 185"/>
            <p:cNvSpPr txBox="1"/>
            <p:nvPr/>
          </p:nvSpPr>
          <p:spPr>
            <a:xfrm>
              <a:off x="463148" y="905386"/>
              <a:ext cx="2781211" cy="8002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Launch and 1</a:t>
              </a:r>
              <a:r>
                <a:rPr kumimoji="0" lang="en-US" sz="1200" b="1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Burn to Burnout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VECTOR launch*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1</a:t>
              </a:r>
              <a:r>
                <a:rPr kumimoji="0" lang="en-US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SRM 1 burn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Max Q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SRM 1 burnout</a:t>
              </a:r>
            </a:p>
          </p:txBody>
        </p:sp>
        <p:sp>
          <p:nvSpPr>
            <p:cNvPr id="187" name="Oval 186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1</a:t>
              </a: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1890080" y="3257298"/>
            <a:ext cx="3031152" cy="872047"/>
            <a:chOff x="102788" y="833558"/>
            <a:chExt cx="3031152" cy="872047"/>
          </a:xfrm>
        </p:grpSpPr>
        <p:sp>
          <p:nvSpPr>
            <p:cNvPr id="189" name="TextBox 188"/>
            <p:cNvSpPr txBox="1"/>
            <p:nvPr/>
          </p:nvSpPr>
          <p:spPr>
            <a:xfrm>
              <a:off x="463147" y="905386"/>
              <a:ext cx="2670793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Coast and MPA Fairing Separation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Depart sensible atmosphere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Orient vehicle for MPA fairing separation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Separate MPA fairing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Reorient vehicle back to flight vector</a:t>
              </a:r>
            </a:p>
          </p:txBody>
        </p:sp>
        <p:sp>
          <p:nvSpPr>
            <p:cNvPr id="190" name="Oval 189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2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6411616" y="2393750"/>
            <a:ext cx="1881421" cy="1395267"/>
            <a:chOff x="102788" y="833558"/>
            <a:chExt cx="1881421" cy="1395267"/>
          </a:xfrm>
        </p:grpSpPr>
        <p:sp>
          <p:nvSpPr>
            <p:cNvPr id="192" name="TextBox 191"/>
            <p:cNvSpPr txBox="1"/>
            <p:nvPr/>
          </p:nvSpPr>
          <p:spPr>
            <a:xfrm>
              <a:off x="463147" y="905386"/>
              <a:ext cx="1521062" cy="13234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2</a:t>
              </a:r>
              <a:r>
                <a:rPr kumimoji="0" lang="en-US" sz="1200" b="1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Burn to Burnout and Spin-Down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2</a:t>
              </a:r>
              <a:r>
                <a:rPr kumimoji="0" lang="en-US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 SRM 2 burn to burnout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Post-2</a:t>
              </a:r>
              <a:r>
                <a:rPr kumimoji="0" lang="en-US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burnout transients wait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De-spin motor burn</a:t>
              </a:r>
            </a:p>
          </p:txBody>
        </p:sp>
        <p:sp>
          <p:nvSpPr>
            <p:cNvPr id="193" name="Oval 192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4</a:t>
              </a: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8597512" y="876517"/>
            <a:ext cx="1921898" cy="872047"/>
            <a:chOff x="102788" y="833558"/>
            <a:chExt cx="1921898" cy="872047"/>
          </a:xfrm>
        </p:grpSpPr>
        <p:sp>
          <p:nvSpPr>
            <p:cNvPr id="195" name="TextBox 194"/>
            <p:cNvSpPr txBox="1"/>
            <p:nvPr/>
          </p:nvSpPr>
          <p:spPr>
            <a:xfrm>
              <a:off x="463148" y="905386"/>
              <a:ext cx="1561538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OS Payload Delivery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MAV 2</a:t>
              </a:r>
              <a:r>
                <a:rPr kumimoji="0" lang="en-US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stage-commanded OS release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MAV 2</a:t>
              </a:r>
              <a:r>
                <a:rPr kumimoji="0" lang="en-US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stage-enabled beacon telemetering</a:t>
              </a:r>
            </a:p>
          </p:txBody>
        </p:sp>
        <p:sp>
          <p:nvSpPr>
            <p:cNvPr id="196" name="Oval 195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5</a:t>
              </a:r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9686496" y="2393750"/>
            <a:ext cx="1626258" cy="288913"/>
            <a:chOff x="463148" y="833558"/>
            <a:chExt cx="1626258" cy="288913"/>
          </a:xfrm>
        </p:grpSpPr>
        <p:sp>
          <p:nvSpPr>
            <p:cNvPr id="198" name="TextBox 197"/>
            <p:cNvSpPr txBox="1"/>
            <p:nvPr/>
          </p:nvSpPr>
          <p:spPr>
            <a:xfrm>
              <a:off x="463148" y="905386"/>
              <a:ext cx="128548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OS/ERO Capture</a:t>
              </a:r>
            </a:p>
          </p:txBody>
        </p:sp>
        <p:sp>
          <p:nvSpPr>
            <p:cNvPr id="199" name="Oval 198"/>
            <p:cNvSpPr/>
            <p:nvPr/>
          </p:nvSpPr>
          <p:spPr bwMode="auto">
            <a:xfrm>
              <a:off x="1800493" y="833558"/>
              <a:ext cx="288913" cy="28891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6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1251268" y="6296654"/>
            <a:ext cx="585655" cy="307584"/>
            <a:chOff x="1746321" y="6200775"/>
            <a:chExt cx="612000" cy="307584"/>
          </a:xfrm>
        </p:grpSpPr>
        <p:sp>
          <p:nvSpPr>
            <p:cNvPr id="201" name="TextBox 200"/>
            <p:cNvSpPr txBox="1"/>
            <p:nvPr/>
          </p:nvSpPr>
          <p:spPr>
            <a:xfrm>
              <a:off x="1746321" y="6200775"/>
              <a:ext cx="612000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1</a:t>
              </a:r>
              <a:r>
                <a:rPr lang="en-US" sz="1019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 Burn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1746321" y="6351521"/>
              <a:ext cx="611997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~65 – 85s</a:t>
              </a:r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3158610" y="6292336"/>
            <a:ext cx="2276718" cy="313676"/>
            <a:chOff x="2940715" y="6196457"/>
            <a:chExt cx="1015734" cy="313676"/>
          </a:xfrm>
        </p:grpSpPr>
        <p:sp>
          <p:nvSpPr>
            <p:cNvPr id="204" name="TextBox 203"/>
            <p:cNvSpPr txBox="1"/>
            <p:nvPr/>
          </p:nvSpPr>
          <p:spPr>
            <a:xfrm>
              <a:off x="2962360" y="6196457"/>
              <a:ext cx="972445" cy="313676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Coast, Spin-Up, and Staging</a:t>
              </a: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2940715" y="6351521"/>
              <a:ext cx="1015734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~340 – 430s</a:t>
              </a:r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6832250" y="6292336"/>
            <a:ext cx="1720764" cy="313676"/>
            <a:chOff x="5630096" y="6196457"/>
            <a:chExt cx="972445" cy="313676"/>
          </a:xfrm>
        </p:grpSpPr>
        <p:sp>
          <p:nvSpPr>
            <p:cNvPr id="207" name="TextBox 206"/>
            <p:cNvSpPr txBox="1"/>
            <p:nvPr/>
          </p:nvSpPr>
          <p:spPr>
            <a:xfrm>
              <a:off x="5630096" y="6196457"/>
              <a:ext cx="972445" cy="313676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2</a:t>
              </a:r>
              <a:r>
                <a:rPr lang="en-US" sz="1019" b="1" baseline="30000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nd</a:t>
              </a: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 Burn and Spin-Down</a:t>
              </a: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5690626" y="6351521"/>
              <a:ext cx="852238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~35s</a:t>
              </a: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11104085" y="6292336"/>
            <a:ext cx="554832" cy="311902"/>
            <a:chOff x="10417658" y="6196457"/>
            <a:chExt cx="554832" cy="311902"/>
          </a:xfrm>
        </p:grpSpPr>
        <p:sp>
          <p:nvSpPr>
            <p:cNvPr id="210" name="TextBox 209"/>
            <p:cNvSpPr txBox="1"/>
            <p:nvPr/>
          </p:nvSpPr>
          <p:spPr>
            <a:xfrm>
              <a:off x="10417658" y="6196457"/>
              <a:ext cx="554832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Loiter</a:t>
              </a: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10417658" y="6351521"/>
              <a:ext cx="554832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~Days</a:t>
              </a:r>
            </a:p>
          </p:txBody>
        </p:sp>
      </p:grpSp>
      <p:pic>
        <p:nvPicPr>
          <p:cNvPr id="212" name="Picture 2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813" y="2018180"/>
            <a:ext cx="155564" cy="121746"/>
          </a:xfrm>
          <a:prstGeom prst="rect">
            <a:avLst/>
          </a:prstGeom>
        </p:spPr>
      </p:pic>
      <p:pic>
        <p:nvPicPr>
          <p:cNvPr id="213" name="Picture 2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6305" y="2018180"/>
            <a:ext cx="155564" cy="121746"/>
          </a:xfrm>
          <a:prstGeom prst="rect">
            <a:avLst/>
          </a:prstGeom>
        </p:spPr>
      </p:pic>
      <p:cxnSp>
        <p:nvCxnSpPr>
          <p:cNvPr id="214" name="Straight Connector 213"/>
          <p:cNvCxnSpPr/>
          <p:nvPr/>
        </p:nvCxnSpPr>
        <p:spPr bwMode="auto">
          <a:xfrm>
            <a:off x="8829192" y="6255373"/>
            <a:ext cx="0" cy="304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15" name="Group 214"/>
          <p:cNvGrpSpPr/>
          <p:nvPr/>
        </p:nvGrpSpPr>
        <p:grpSpPr>
          <a:xfrm>
            <a:off x="9073995" y="6291449"/>
            <a:ext cx="1690396" cy="468740"/>
            <a:chOff x="5613300" y="6196457"/>
            <a:chExt cx="1006038" cy="468740"/>
          </a:xfrm>
        </p:grpSpPr>
        <p:sp>
          <p:nvSpPr>
            <p:cNvPr id="216" name="TextBox 215"/>
            <p:cNvSpPr txBox="1"/>
            <p:nvPr/>
          </p:nvSpPr>
          <p:spPr>
            <a:xfrm>
              <a:off x="5613300" y="6196457"/>
              <a:ext cx="1006038" cy="15683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OS Release</a:t>
              </a: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5690626" y="6351521"/>
              <a:ext cx="852238" cy="313676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1019" b="1" dirty="0">
                  <a:solidFill>
                    <a:prstClr val="black"/>
                  </a:solidFill>
                  <a:latin typeface="Arial" panose="020B0604020202020204" pitchFamily="34" charset="0"/>
                  <a:ea typeface="ヒラギノ角ゴ ProN W3"/>
                  <a:cs typeface="Arial" panose="020B0604020202020204" pitchFamily="34" charset="0"/>
                  <a:sym typeface="Gill Sans" panose="020B0502020104020203" pitchFamily="34" charset="-79"/>
                </a:rPr>
                <a:t>~ TBD [Minutes]</a:t>
              </a:r>
            </a:p>
          </p:txBody>
        </p:sp>
      </p:grpSp>
      <p:sp>
        <p:nvSpPr>
          <p:cNvPr id="218" name="Rectangle 217">
            <a:extLst>
              <a:ext uri="{FF2B5EF4-FFF2-40B4-BE49-F238E27FC236}">
                <a16:creationId xmlns:a16="http://schemas.microsoft.com/office/drawing/2014/main" id="{A78C599B-A474-874E-9435-8629E38575C5}"/>
              </a:ext>
            </a:extLst>
          </p:cNvPr>
          <p:cNvSpPr/>
          <p:nvPr/>
        </p:nvSpPr>
        <p:spPr>
          <a:xfrm>
            <a:off x="9732419" y="6717206"/>
            <a:ext cx="1968489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panose="020B0300000000000000" pitchFamily="34" charset="-128"/>
                <a:cs typeface="Arial" panose="020B0604020202020204" pitchFamily="34" charset="0"/>
                <a:sym typeface="Gill Sans" panose="020B0502020104020203" pitchFamily="34" charset="-79"/>
              </a:rPr>
              <a:t>*Conceptual elements shown. Not to scale.</a:t>
            </a:r>
          </a:p>
        </p:txBody>
      </p:sp>
      <p:pic>
        <p:nvPicPr>
          <p:cNvPr id="219" name="Picture 4" descr="https://images.assetsdelivery.com/compings_v2/morphart/morphart1904/morphart190400170.jpg"/>
          <p:cNvPicPr>
            <a:picLocks noChangeAspect="1" noChangeArrowheads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37" t="12447" r="11818" b="12887"/>
          <a:stretch/>
        </p:blipFill>
        <p:spPr bwMode="auto">
          <a:xfrm>
            <a:off x="945759" y="6340660"/>
            <a:ext cx="209130" cy="20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2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225" y="5624165"/>
            <a:ext cx="1512280" cy="562442"/>
          </a:xfrm>
          <a:prstGeom prst="rect">
            <a:avLst/>
          </a:prstGeom>
        </p:spPr>
      </p:pic>
      <p:pic>
        <p:nvPicPr>
          <p:cNvPr id="221" name="Picture 220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3"/>
          <a:stretch/>
        </p:blipFill>
        <p:spPr>
          <a:xfrm>
            <a:off x="4587741" y="1960548"/>
            <a:ext cx="947796" cy="223748"/>
          </a:xfrm>
          <a:prstGeom prst="rect">
            <a:avLst/>
          </a:prstGeom>
        </p:spPr>
      </p:pic>
      <p:grpSp>
        <p:nvGrpSpPr>
          <p:cNvPr id="222" name="Group 221"/>
          <p:cNvGrpSpPr/>
          <p:nvPr/>
        </p:nvGrpSpPr>
        <p:grpSpPr>
          <a:xfrm rot="592028">
            <a:off x="879624" y="3939135"/>
            <a:ext cx="558235" cy="1702131"/>
            <a:chOff x="144916" y="2834648"/>
            <a:chExt cx="711178" cy="2168473"/>
          </a:xfrm>
        </p:grpSpPr>
        <p:pic>
          <p:nvPicPr>
            <p:cNvPr id="223" name="Picture 2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26747" y="4273774"/>
              <a:ext cx="747516" cy="711178"/>
            </a:xfrm>
            <a:prstGeom prst="rect">
              <a:avLst/>
            </a:prstGeom>
          </p:spPr>
        </p:pic>
        <p:grpSp>
          <p:nvGrpSpPr>
            <p:cNvPr id="224" name="Group 223"/>
            <p:cNvGrpSpPr/>
            <p:nvPr/>
          </p:nvGrpSpPr>
          <p:grpSpPr>
            <a:xfrm rot="16200000">
              <a:off x="-321127" y="3474127"/>
              <a:ext cx="1564251" cy="285293"/>
              <a:chOff x="241386" y="4178905"/>
              <a:chExt cx="9597682" cy="1750458"/>
            </a:xfrm>
          </p:grpSpPr>
          <p:pic>
            <p:nvPicPr>
              <p:cNvPr id="225" name="Picture 22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26" name="Picture 225"/>
              <p:cNvPicPr>
                <a:picLocks noChangeAspect="1"/>
              </p:cNvPicPr>
              <p:nvPr/>
            </p:nvPicPr>
            <p:blipFill>
              <a:blip r:embed="rId7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  <p:grpSp>
        <p:nvGrpSpPr>
          <p:cNvPr id="227" name="Group 226"/>
          <p:cNvGrpSpPr/>
          <p:nvPr/>
        </p:nvGrpSpPr>
        <p:grpSpPr>
          <a:xfrm>
            <a:off x="6379557" y="1880085"/>
            <a:ext cx="619261" cy="437024"/>
            <a:chOff x="2875604" y="842611"/>
            <a:chExt cx="788924" cy="556758"/>
          </a:xfrm>
        </p:grpSpPr>
        <p:pic>
          <p:nvPicPr>
            <p:cNvPr id="228" name="Picture 22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5604" y="842611"/>
              <a:ext cx="585206" cy="556758"/>
            </a:xfrm>
            <a:prstGeom prst="rect">
              <a:avLst/>
            </a:prstGeom>
          </p:spPr>
        </p:pic>
        <p:grpSp>
          <p:nvGrpSpPr>
            <p:cNvPr id="229" name="Group 228"/>
            <p:cNvGrpSpPr/>
            <p:nvPr/>
          </p:nvGrpSpPr>
          <p:grpSpPr>
            <a:xfrm>
              <a:off x="3309416" y="971061"/>
              <a:ext cx="355112" cy="227074"/>
              <a:chOff x="4694534" y="809895"/>
              <a:chExt cx="2178838" cy="1393246"/>
            </a:xfrm>
          </p:grpSpPr>
          <p:pic>
            <p:nvPicPr>
              <p:cNvPr id="230" name="Picture 229"/>
              <p:cNvPicPr>
                <a:picLocks noChangeAspect="1"/>
              </p:cNvPicPr>
              <p:nvPr/>
            </p:nvPicPr>
            <p:blipFill rotWithShape="1">
              <a:blip r:embed="rId9"/>
              <a:srcRect l="1" t="1" r="60514" b="-1"/>
              <a:stretch/>
            </p:blipFill>
            <p:spPr>
              <a:xfrm>
                <a:off x="6516002" y="828421"/>
                <a:ext cx="357370" cy="1349652"/>
              </a:xfrm>
              <a:prstGeom prst="rect">
                <a:avLst/>
              </a:prstGeom>
            </p:spPr>
          </p:pic>
          <p:pic>
            <p:nvPicPr>
              <p:cNvPr id="231" name="Picture 230"/>
              <p:cNvPicPr>
                <a:picLocks noChangeAspect="1"/>
              </p:cNvPicPr>
              <p:nvPr/>
            </p:nvPicPr>
            <p:blipFill>
              <a:blip r:embed="rId10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</p:grpSp>
      <p:grpSp>
        <p:nvGrpSpPr>
          <p:cNvPr id="232" name="Group 231"/>
          <p:cNvGrpSpPr/>
          <p:nvPr/>
        </p:nvGrpSpPr>
        <p:grpSpPr>
          <a:xfrm rot="2673044">
            <a:off x="3497618" y="1674658"/>
            <a:ext cx="549226" cy="1197000"/>
            <a:chOff x="1725799" y="2461206"/>
            <a:chExt cx="549226" cy="1197000"/>
          </a:xfrm>
        </p:grpSpPr>
        <p:pic>
          <p:nvPicPr>
            <p:cNvPr id="233" name="Picture 232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72533" flipV="1">
              <a:off x="1788877" y="2589307"/>
              <a:ext cx="242218" cy="230443"/>
            </a:xfrm>
            <a:prstGeom prst="rect">
              <a:avLst/>
            </a:prstGeom>
          </p:spPr>
        </p:pic>
        <p:grpSp>
          <p:nvGrpSpPr>
            <p:cNvPr id="234" name="Group 233"/>
            <p:cNvGrpSpPr/>
            <p:nvPr/>
          </p:nvGrpSpPr>
          <p:grpSpPr>
            <a:xfrm rot="18455076">
              <a:off x="1239269" y="2947736"/>
              <a:ext cx="1197000" cy="223939"/>
              <a:chOff x="241386" y="4178905"/>
              <a:chExt cx="9356534" cy="1750458"/>
            </a:xfrm>
          </p:grpSpPr>
          <p:pic>
            <p:nvPicPr>
              <p:cNvPr id="236" name="Picture 235"/>
              <p:cNvPicPr>
                <a:picLocks noChangeAspect="1"/>
              </p:cNvPicPr>
              <p:nvPr/>
            </p:nvPicPr>
            <p:blipFill rotWithShape="1">
              <a:blip r:embed="rId9"/>
              <a:srcRect l="1" t="1" r="26643" b="-1"/>
              <a:stretch/>
            </p:blipFill>
            <p:spPr>
              <a:xfrm>
                <a:off x="8933997" y="4368278"/>
                <a:ext cx="663923" cy="1349658"/>
              </a:xfrm>
              <a:prstGeom prst="rect">
                <a:avLst/>
              </a:prstGeom>
            </p:spPr>
          </p:pic>
          <p:pic>
            <p:nvPicPr>
              <p:cNvPr id="237" name="Picture 236"/>
              <p:cNvPicPr>
                <a:picLocks noChangeAspect="1"/>
              </p:cNvPicPr>
              <p:nvPr/>
            </p:nvPicPr>
            <p:blipFill>
              <a:blip r:embed="rId7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  <p:pic>
          <p:nvPicPr>
            <p:cNvPr id="235" name="Picture 234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859759">
              <a:off x="2032807" y="2777234"/>
              <a:ext cx="242218" cy="230443"/>
            </a:xfrm>
            <a:prstGeom prst="rect">
              <a:avLst/>
            </a:prstGeom>
          </p:spPr>
        </p:pic>
      </p:grpSp>
      <p:grpSp>
        <p:nvGrpSpPr>
          <p:cNvPr id="238" name="Group 237"/>
          <p:cNvGrpSpPr/>
          <p:nvPr/>
        </p:nvGrpSpPr>
        <p:grpSpPr>
          <a:xfrm rot="655444">
            <a:off x="1855350" y="1632673"/>
            <a:ext cx="773870" cy="1461264"/>
            <a:chOff x="1669857" y="1757407"/>
            <a:chExt cx="773870" cy="1461264"/>
          </a:xfrm>
        </p:grpSpPr>
        <p:pic>
          <p:nvPicPr>
            <p:cNvPr id="239" name="Picture 238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272192" flipH="1">
              <a:off x="1669857" y="1757407"/>
              <a:ext cx="139168" cy="75566"/>
            </a:xfrm>
            <a:prstGeom prst="rect">
              <a:avLst/>
            </a:prstGeom>
          </p:spPr>
        </p:pic>
        <p:grpSp>
          <p:nvGrpSpPr>
            <p:cNvPr id="240" name="Group 239"/>
            <p:cNvGrpSpPr/>
            <p:nvPr/>
          </p:nvGrpSpPr>
          <p:grpSpPr>
            <a:xfrm rot="14035141">
              <a:off x="1733258" y="2508201"/>
              <a:ext cx="1197000" cy="223939"/>
              <a:chOff x="241386" y="4178905"/>
              <a:chExt cx="9356534" cy="1750458"/>
            </a:xfrm>
          </p:grpSpPr>
          <p:pic>
            <p:nvPicPr>
              <p:cNvPr id="241" name="Picture 240"/>
              <p:cNvPicPr>
                <a:picLocks noChangeAspect="1"/>
              </p:cNvPicPr>
              <p:nvPr/>
            </p:nvPicPr>
            <p:blipFill rotWithShape="1">
              <a:blip r:embed="rId9"/>
              <a:srcRect l="1" t="1" r="26643" b="-1"/>
              <a:stretch/>
            </p:blipFill>
            <p:spPr>
              <a:xfrm>
                <a:off x="8933997" y="4368278"/>
                <a:ext cx="663923" cy="1349658"/>
              </a:xfrm>
              <a:prstGeom prst="rect">
                <a:avLst/>
              </a:prstGeom>
            </p:spPr>
          </p:pic>
          <p:pic>
            <p:nvPicPr>
              <p:cNvPr id="242" name="Picture 241"/>
              <p:cNvPicPr>
                <a:picLocks noChangeAspect="1"/>
              </p:cNvPicPr>
              <p:nvPr/>
            </p:nvPicPr>
            <p:blipFill>
              <a:blip r:embed="rId7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  <p:grpSp>
        <p:nvGrpSpPr>
          <p:cNvPr id="243" name="Group 242"/>
          <p:cNvGrpSpPr/>
          <p:nvPr/>
        </p:nvGrpSpPr>
        <p:grpSpPr>
          <a:xfrm rot="18667092">
            <a:off x="1185443" y="2946212"/>
            <a:ext cx="1227850" cy="223939"/>
            <a:chOff x="241386" y="4178905"/>
            <a:chExt cx="9597682" cy="1750458"/>
          </a:xfrm>
        </p:grpSpPr>
        <p:pic>
          <p:nvPicPr>
            <p:cNvPr id="244" name="Picture 24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33984" y="4368274"/>
              <a:ext cx="905084" cy="1349656"/>
            </a:xfrm>
            <a:prstGeom prst="rect">
              <a:avLst/>
            </a:prstGeom>
          </p:spPr>
        </p:pic>
        <p:pic>
          <p:nvPicPr>
            <p:cNvPr id="245" name="Picture 244"/>
            <p:cNvPicPr>
              <a:picLocks noChangeAspect="1"/>
            </p:cNvPicPr>
            <p:nvPr/>
          </p:nvPicPr>
          <p:blipFill>
            <a:blip r:embed="rId7" cstate="hq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86" y="4178905"/>
              <a:ext cx="8911422" cy="1750458"/>
            </a:xfrm>
            <a:prstGeom prst="rect">
              <a:avLst/>
            </a:prstGeom>
          </p:spPr>
        </p:pic>
      </p:grpSp>
      <p:grpSp>
        <p:nvGrpSpPr>
          <p:cNvPr id="246" name="Group 245"/>
          <p:cNvGrpSpPr/>
          <p:nvPr/>
        </p:nvGrpSpPr>
        <p:grpSpPr>
          <a:xfrm>
            <a:off x="5605568" y="1812637"/>
            <a:ext cx="297089" cy="517631"/>
            <a:chOff x="6564172" y="1707232"/>
            <a:chExt cx="297089" cy="517631"/>
          </a:xfrm>
        </p:grpSpPr>
        <p:pic>
          <p:nvPicPr>
            <p:cNvPr id="247" name="Picture 246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6624931" y="1713119"/>
              <a:ext cx="242218" cy="230443"/>
            </a:xfrm>
            <a:prstGeom prst="rect">
              <a:avLst/>
            </a:prstGeom>
          </p:spPr>
        </p:pic>
        <p:grpSp>
          <p:nvGrpSpPr>
            <p:cNvPr id="248" name="Group 247"/>
            <p:cNvGrpSpPr/>
            <p:nvPr/>
          </p:nvGrpSpPr>
          <p:grpSpPr>
            <a:xfrm>
              <a:off x="6564172" y="1880109"/>
              <a:ext cx="293828" cy="178240"/>
              <a:chOff x="4694534" y="809895"/>
              <a:chExt cx="2296758" cy="1393246"/>
            </a:xfrm>
          </p:grpSpPr>
          <p:pic>
            <p:nvPicPr>
              <p:cNvPr id="250" name="Picture 249"/>
              <p:cNvPicPr>
                <a:picLocks noChangeAspect="1"/>
              </p:cNvPicPr>
              <p:nvPr/>
            </p:nvPicPr>
            <p:blipFill rotWithShape="1">
              <a:blip r:embed="rId9"/>
              <a:srcRect t="1" r="47486"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251" name="Picture 250"/>
              <p:cNvPicPr>
                <a:picLocks noChangeAspect="1"/>
              </p:cNvPicPr>
              <p:nvPr/>
            </p:nvPicPr>
            <p:blipFill>
              <a:blip r:embed="rId10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249" name="Picture 248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24931" y="1988532"/>
              <a:ext cx="242218" cy="230443"/>
            </a:xfrm>
            <a:prstGeom prst="rect">
              <a:avLst/>
            </a:prstGeom>
          </p:spPr>
        </p:pic>
      </p:grpSp>
      <p:grpSp>
        <p:nvGrpSpPr>
          <p:cNvPr id="252" name="Group 251"/>
          <p:cNvGrpSpPr/>
          <p:nvPr/>
        </p:nvGrpSpPr>
        <p:grpSpPr>
          <a:xfrm>
            <a:off x="3035608" y="876517"/>
            <a:ext cx="2892408" cy="872047"/>
            <a:chOff x="102788" y="833558"/>
            <a:chExt cx="2892408" cy="872047"/>
          </a:xfrm>
        </p:grpSpPr>
        <p:sp>
          <p:nvSpPr>
            <p:cNvPr id="253" name="TextBox 252"/>
            <p:cNvSpPr txBox="1"/>
            <p:nvPr/>
          </p:nvSpPr>
          <p:spPr>
            <a:xfrm>
              <a:off x="463147" y="905386"/>
              <a:ext cx="2532049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Spin-Ups and Staging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Use RCS to conduct low-speed spin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Conduct angular momentum correction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Separate 1</a:t>
              </a:r>
              <a:r>
                <a:rPr kumimoji="0" lang="en-US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st</a:t>
              </a: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stage</a:t>
              </a:r>
            </a:p>
            <a:p>
              <a:pPr marL="171450" marR="0" lvl="0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Hi-speed spin motor burn</a:t>
              </a:r>
            </a:p>
          </p:txBody>
        </p:sp>
        <p:sp>
          <p:nvSpPr>
            <p:cNvPr id="254" name="Oval 253"/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3</a:t>
              </a:r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7753310" y="1812637"/>
            <a:ext cx="297089" cy="517631"/>
            <a:chOff x="6564172" y="1707232"/>
            <a:chExt cx="297089" cy="517631"/>
          </a:xfrm>
        </p:grpSpPr>
        <p:pic>
          <p:nvPicPr>
            <p:cNvPr id="256" name="Picture 255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24931" y="1988532"/>
              <a:ext cx="242218" cy="230443"/>
            </a:xfrm>
            <a:prstGeom prst="rect">
              <a:avLst/>
            </a:prstGeom>
          </p:spPr>
        </p:pic>
        <p:grpSp>
          <p:nvGrpSpPr>
            <p:cNvPr id="257" name="Group 256"/>
            <p:cNvGrpSpPr/>
            <p:nvPr/>
          </p:nvGrpSpPr>
          <p:grpSpPr>
            <a:xfrm>
              <a:off x="6564172" y="1880109"/>
              <a:ext cx="293828" cy="178240"/>
              <a:chOff x="4694534" y="809895"/>
              <a:chExt cx="2296758" cy="1393246"/>
            </a:xfrm>
          </p:grpSpPr>
          <p:pic>
            <p:nvPicPr>
              <p:cNvPr id="259" name="Picture 258"/>
              <p:cNvPicPr>
                <a:picLocks noChangeAspect="1"/>
              </p:cNvPicPr>
              <p:nvPr/>
            </p:nvPicPr>
            <p:blipFill rotWithShape="1">
              <a:blip r:embed="rId9"/>
              <a:srcRect t="1" r="47486"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260" name="Picture 259"/>
              <p:cNvPicPr>
                <a:picLocks noChangeAspect="1"/>
              </p:cNvPicPr>
              <p:nvPr/>
            </p:nvPicPr>
            <p:blipFill>
              <a:blip r:embed="rId10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258" name="Picture 257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6624931" y="1713119"/>
              <a:ext cx="242218" cy="230443"/>
            </a:xfrm>
            <a:prstGeom prst="rect">
              <a:avLst/>
            </a:prstGeom>
          </p:spPr>
        </p:pic>
      </p:grpSp>
      <p:grpSp>
        <p:nvGrpSpPr>
          <p:cNvPr id="261" name="Group 260"/>
          <p:cNvGrpSpPr/>
          <p:nvPr/>
        </p:nvGrpSpPr>
        <p:grpSpPr>
          <a:xfrm>
            <a:off x="8596168" y="1986764"/>
            <a:ext cx="278743" cy="178240"/>
            <a:chOff x="4694534" y="809895"/>
            <a:chExt cx="2178838" cy="1393246"/>
          </a:xfrm>
        </p:grpSpPr>
        <p:pic>
          <p:nvPicPr>
            <p:cNvPr id="262" name="Picture 261"/>
            <p:cNvPicPr>
              <a:picLocks noChangeAspect="1"/>
            </p:cNvPicPr>
            <p:nvPr/>
          </p:nvPicPr>
          <p:blipFill rotWithShape="1">
            <a:blip r:embed="rId9"/>
            <a:srcRect l="1" t="1" r="60514" b="-1"/>
            <a:stretch/>
          </p:blipFill>
          <p:spPr>
            <a:xfrm>
              <a:off x="6516002" y="828421"/>
              <a:ext cx="357370" cy="1349652"/>
            </a:xfrm>
            <a:prstGeom prst="rect">
              <a:avLst/>
            </a:prstGeom>
          </p:spPr>
        </p:pic>
        <p:pic>
          <p:nvPicPr>
            <p:cNvPr id="263" name="Picture 262"/>
            <p:cNvPicPr>
              <a:picLocks noChangeAspect="1"/>
            </p:cNvPicPr>
            <p:nvPr/>
          </p:nvPicPr>
          <p:blipFill>
            <a:blip r:embed="rId10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4534" y="809895"/>
              <a:ext cx="1967620" cy="1393246"/>
            </a:xfrm>
            <a:prstGeom prst="rect">
              <a:avLst/>
            </a:prstGeom>
          </p:spPr>
        </p:pic>
      </p:grpSp>
      <p:grpSp>
        <p:nvGrpSpPr>
          <p:cNvPr id="264" name="Group 263"/>
          <p:cNvGrpSpPr/>
          <p:nvPr/>
        </p:nvGrpSpPr>
        <p:grpSpPr>
          <a:xfrm>
            <a:off x="8630070" y="3138946"/>
            <a:ext cx="3123738" cy="2460292"/>
            <a:chOff x="8382462" y="3588248"/>
            <a:chExt cx="3123738" cy="2460292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78C599B-A474-874E-9435-8629E38575C5}"/>
                </a:ext>
              </a:extLst>
            </p:cNvPr>
            <p:cNvSpPr/>
            <p:nvPr/>
          </p:nvSpPr>
          <p:spPr>
            <a:xfrm>
              <a:off x="8764460" y="5740763"/>
              <a:ext cx="2335576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*Vertical Egress, Controlled Tip-Off Rate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(VECTOR) SRL MAV-launch mechanism</a:t>
              </a:r>
            </a:p>
          </p:txBody>
        </p:sp>
        <p:pic>
          <p:nvPicPr>
            <p:cNvPr id="266" name="Picture 2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18119" y="5036772"/>
              <a:ext cx="1641230" cy="610401"/>
            </a:xfrm>
            <a:prstGeom prst="rect">
              <a:avLst/>
            </a:prstGeom>
          </p:spPr>
        </p:pic>
        <p:sp>
          <p:nvSpPr>
            <p:cNvPr id="267" name="Rectangle 266"/>
            <p:cNvSpPr/>
            <p:nvPr/>
          </p:nvSpPr>
          <p:spPr bwMode="auto">
            <a:xfrm>
              <a:off x="8382462" y="3588248"/>
              <a:ext cx="3123738" cy="2129655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268" name="Group 267"/>
            <p:cNvGrpSpPr/>
            <p:nvPr/>
          </p:nvGrpSpPr>
          <p:grpSpPr>
            <a:xfrm rot="18995546">
              <a:off x="10734188" y="3917460"/>
              <a:ext cx="604642" cy="110276"/>
              <a:chOff x="241386" y="4178905"/>
              <a:chExt cx="9597682" cy="1750458"/>
            </a:xfrm>
          </p:grpSpPr>
          <p:pic>
            <p:nvPicPr>
              <p:cNvPr id="284" name="Picture 28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85" name="Picture 284"/>
              <p:cNvPicPr>
                <a:picLocks noChangeAspect="1"/>
              </p:cNvPicPr>
              <p:nvPr/>
            </p:nvPicPr>
            <p:blipFill>
              <a:blip r:embed="rId13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  <p:grpSp>
          <p:nvGrpSpPr>
            <p:cNvPr id="269" name="Group 268"/>
            <p:cNvGrpSpPr/>
            <p:nvPr/>
          </p:nvGrpSpPr>
          <p:grpSpPr>
            <a:xfrm rot="20724419">
              <a:off x="9242874" y="4814878"/>
              <a:ext cx="604642" cy="110276"/>
              <a:chOff x="241386" y="4178905"/>
              <a:chExt cx="9597682" cy="1750458"/>
            </a:xfrm>
          </p:grpSpPr>
          <p:pic>
            <p:nvPicPr>
              <p:cNvPr id="282" name="Picture 28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83" name="Picture 282"/>
              <p:cNvPicPr>
                <a:picLocks noChangeAspect="1"/>
              </p:cNvPicPr>
              <p:nvPr/>
            </p:nvPicPr>
            <p:blipFill>
              <a:blip r:embed="rId13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  <p:grpSp>
          <p:nvGrpSpPr>
            <p:cNvPr id="270" name="Group 269"/>
            <p:cNvGrpSpPr/>
            <p:nvPr/>
          </p:nvGrpSpPr>
          <p:grpSpPr>
            <a:xfrm rot="21104189">
              <a:off x="9250989" y="4981634"/>
              <a:ext cx="604642" cy="110276"/>
              <a:chOff x="241386" y="4178905"/>
              <a:chExt cx="9597682" cy="1750458"/>
            </a:xfrm>
          </p:grpSpPr>
          <p:pic>
            <p:nvPicPr>
              <p:cNvPr id="280" name="Picture 27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81" name="Picture 280"/>
              <p:cNvPicPr>
                <a:picLocks noChangeAspect="1"/>
              </p:cNvPicPr>
              <p:nvPr/>
            </p:nvPicPr>
            <p:blipFill>
              <a:blip r:embed="rId13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  <p:grpSp>
          <p:nvGrpSpPr>
            <p:cNvPr id="271" name="Group 270"/>
            <p:cNvGrpSpPr/>
            <p:nvPr/>
          </p:nvGrpSpPr>
          <p:grpSpPr>
            <a:xfrm rot="20242623">
              <a:off x="9270942" y="4676951"/>
              <a:ext cx="604642" cy="110276"/>
              <a:chOff x="241386" y="4178905"/>
              <a:chExt cx="9597682" cy="1750458"/>
            </a:xfrm>
          </p:grpSpPr>
          <p:pic>
            <p:nvPicPr>
              <p:cNvPr id="278" name="Picture 277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79" name="Picture 278"/>
              <p:cNvPicPr>
                <a:picLocks noChangeAspect="1"/>
              </p:cNvPicPr>
              <p:nvPr/>
            </p:nvPicPr>
            <p:blipFill>
              <a:blip r:embed="rId13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  <p:grpSp>
          <p:nvGrpSpPr>
            <p:cNvPr id="272" name="Group 271"/>
            <p:cNvGrpSpPr/>
            <p:nvPr/>
          </p:nvGrpSpPr>
          <p:grpSpPr>
            <a:xfrm rot="19868779">
              <a:off x="9562340" y="4489875"/>
              <a:ext cx="604642" cy="110276"/>
              <a:chOff x="241386" y="4178905"/>
              <a:chExt cx="9597682" cy="1750458"/>
            </a:xfrm>
          </p:grpSpPr>
          <p:pic>
            <p:nvPicPr>
              <p:cNvPr id="276" name="Picture 27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77" name="Picture 276"/>
              <p:cNvPicPr>
                <a:picLocks noChangeAspect="1"/>
              </p:cNvPicPr>
              <p:nvPr/>
            </p:nvPicPr>
            <p:blipFill>
              <a:blip r:embed="rId13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  <p:grpSp>
          <p:nvGrpSpPr>
            <p:cNvPr id="273" name="Group 272"/>
            <p:cNvGrpSpPr/>
            <p:nvPr/>
          </p:nvGrpSpPr>
          <p:grpSpPr>
            <a:xfrm rot="19436221">
              <a:off x="10136041" y="4236659"/>
              <a:ext cx="604642" cy="110276"/>
              <a:chOff x="241386" y="4178905"/>
              <a:chExt cx="9597682" cy="1750458"/>
            </a:xfrm>
          </p:grpSpPr>
          <p:pic>
            <p:nvPicPr>
              <p:cNvPr id="274" name="Picture 27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275" name="Picture 274"/>
              <p:cNvPicPr>
                <a:picLocks noChangeAspect="1"/>
              </p:cNvPicPr>
              <p:nvPr/>
            </p:nvPicPr>
            <p:blipFill>
              <a:blip r:embed="rId13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5207705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65557" y="1082444"/>
            <a:ext cx="10609167" cy="5532119"/>
            <a:chOff x="303247" y="987553"/>
            <a:chExt cx="10609167" cy="5532119"/>
          </a:xfrm>
        </p:grpSpPr>
        <p:grpSp>
          <p:nvGrpSpPr>
            <p:cNvPr id="30" name="Group 29"/>
            <p:cNvGrpSpPr/>
            <p:nvPr/>
          </p:nvGrpSpPr>
          <p:grpSpPr>
            <a:xfrm>
              <a:off x="303247" y="987553"/>
              <a:ext cx="10609167" cy="5532119"/>
              <a:chOff x="303247" y="987553"/>
              <a:chExt cx="10609167" cy="5532119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3247" y="987553"/>
                <a:ext cx="10609167" cy="5532119"/>
              </a:xfrm>
              <a:prstGeom prst="rect">
                <a:avLst/>
              </a:prstGeom>
            </p:spPr>
          </p:pic>
          <p:sp>
            <p:nvSpPr>
              <p:cNvPr id="22" name="TextBox 21"/>
              <p:cNvSpPr txBox="1"/>
              <p:nvPr/>
            </p:nvSpPr>
            <p:spPr>
              <a:xfrm rot="19923065">
                <a:off x="8624290" y="1616735"/>
                <a:ext cx="740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876BF"/>
                    </a:solidFill>
                  </a:rPr>
                  <a:t>0 rpm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446210">
                <a:off x="10025267" y="2924519"/>
                <a:ext cx="740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DB5E27"/>
                    </a:solidFill>
                  </a:rPr>
                  <a:t>2 rpm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704873">
                <a:off x="9929311" y="4233550"/>
                <a:ext cx="7409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EDB120"/>
                    </a:solidFill>
                  </a:rPr>
                  <a:t>5 rpm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704873">
                <a:off x="9117941" y="5767796"/>
                <a:ext cx="8579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7030A0"/>
                    </a:solidFill>
                  </a:rPr>
                  <a:t>10 rpm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20680674">
                <a:off x="7432823" y="4813902"/>
                <a:ext cx="8579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77AC30"/>
                    </a:solidFill>
                  </a:rPr>
                  <a:t>20 rpm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735136" y="4919878"/>
                <a:ext cx="8579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4DBEEE"/>
                    </a:solidFill>
                  </a:rPr>
                  <a:t>50 rpm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 bwMode="auto">
            <a:xfrm>
              <a:off x="785302" y="5684325"/>
              <a:ext cx="10001659" cy="0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Title 2"/>
          <p:cNvSpPr>
            <a:spLocks noGrp="1"/>
          </p:cNvSpPr>
          <p:nvPr>
            <p:ph type="title"/>
          </p:nvPr>
        </p:nvSpPr>
        <p:spPr>
          <a:xfrm>
            <a:off x="152400" y="25400"/>
            <a:ext cx="6550025" cy="642938"/>
          </a:xfrm>
        </p:spPr>
        <p:txBody>
          <a:bodyPr/>
          <a:lstStyle/>
          <a:p>
            <a:r>
              <a:rPr lang="en-US" sz="2400" dirty="0"/>
              <a:t>Effect of S1 Spin on Initial Angular Error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72676" y="1382819"/>
            <a:ext cx="57721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The separation impacts a non-trivial tip off rate (~0.5 </a:t>
            </a:r>
            <a:r>
              <a:rPr lang="en-US" sz="1600" dirty="0" err="1">
                <a:solidFill>
                  <a:srgbClr val="002060"/>
                </a:solidFill>
              </a:rPr>
              <a:t>deg</a:t>
            </a:r>
            <a:r>
              <a:rPr lang="en-US" sz="1600" dirty="0">
                <a:solidFill>
                  <a:srgbClr val="002060"/>
                </a:solidFill>
              </a:rPr>
              <a:t>/s)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For SSGG, this is trivially corrected with the RCS system prior to S2 ignition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For SSGU, there is no sensing or control for effect and it becomes part of the dispersions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05916" y="3478566"/>
            <a:ext cx="34624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sz="1600" dirty="0">
                <a:solidFill>
                  <a:srgbClr val="002060"/>
                </a:solidFill>
              </a:rPr>
              <a:t>Spinning the first stage a little bit (5-10rpm) using S1 RCS system and choosing ignition time based on nutation behavior controls initial angular error</a:t>
            </a:r>
          </a:p>
        </p:txBody>
      </p:sp>
    </p:spTree>
    <p:extLst>
      <p:ext uri="{BB962C8B-B14F-4D97-AF65-F5344CB8AC3E}">
        <p14:creationId xmlns:p14="http://schemas.microsoft.com/office/powerpoint/2010/main" val="223596048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48"/>
            <a:ext cx="12191999" cy="68519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77229"/>
            <a:ext cx="7010252" cy="4647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Looking to the future…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ln>
                <a:solidFill>
                  <a:schemeClr val="tx1"/>
                </a:solidFill>
              </a:ln>
              <a:solidFill>
                <a:srgbClr val="FFC000"/>
              </a:solidFill>
              <a:latin typeface="Britannic Bold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Perseverance: July 2020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MAV Launch, Earth: July 2026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MAV Arrival, Mars: 2028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MAV Launch, Mars: 2029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Martian Samples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	Returned to Earth: 2031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latin typeface="Britannic Bold" pitchFamily="34" charset="0"/>
              </a:rPr>
              <a:t>- 	Crewed Mars Mission: Late 2030s?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0231" y="6608730"/>
            <a:ext cx="39817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Steve Burg, https://www.artstation.com/artwork/nyaLr</a:t>
            </a:r>
          </a:p>
        </p:txBody>
      </p:sp>
    </p:spTree>
    <p:extLst>
      <p:ext uri="{BB962C8B-B14F-4D97-AF65-F5344CB8AC3E}">
        <p14:creationId xmlns:p14="http://schemas.microsoft.com/office/powerpoint/2010/main" val="2739956464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JPL-MFO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MSL_CDR_PPT_Template_V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sic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C9F5C73DABA34E893AF03DB4D3914E" ma:contentTypeVersion="8" ma:contentTypeDescription="Create a new document." ma:contentTypeScope="" ma:versionID="5cf8075303e5a7efd7dd51e1c75fb95f">
  <xsd:schema xmlns:xsd="http://www.w3.org/2001/XMLSchema" xmlns:xs="http://www.w3.org/2001/XMLSchema" xmlns:p="http://schemas.microsoft.com/office/2006/metadata/properties" xmlns:ns1="http://schemas.microsoft.com/sharepoint/v3" xmlns:ns2="ce204e60-067e-4038-94f2-854b39719b5c" xmlns:ns3="3f1e7afc-562e-4f22-ab96-6e0a4fb11dcb" targetNamespace="http://schemas.microsoft.com/office/2006/metadata/properties" ma:root="true" ma:fieldsID="7ebd170916ef3b635e2d53d9b9677a84" ns1:_="" ns2:_="" ns3:_="">
    <xsd:import namespace="http://schemas.microsoft.com/sharepoint/v3"/>
    <xsd:import namespace="ce204e60-067e-4038-94f2-854b39719b5c"/>
    <xsd:import namespace="3f1e7afc-562e-4f22-ab96-6e0a4fb11dc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 ma:readOnly="fals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4e60-067e-4038-94f2-854b39719b5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e7afc-562e-4f22-ab96-6e0a4fb11dc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ce204e60-067e-4038-94f2-854b39719b5c">4SDW4C4EAYDZ-240-10962</_dlc_DocId>
    <_dlc_DocIdUrl xmlns="ce204e60-067e-4038-94f2-854b39719b5c">
      <Url>https://sharepoint.msfc.nasa.gov/sites/sciencetech/ST20/MAV/_layouts/15/DocIdRedir.aspx?ID=4SDW4C4EAYDZ-240-10962</Url>
      <Description>4SDW4C4EAYDZ-240-10962</Description>
    </_dlc_DocIdUrl>
  </documentManagement>
</p:properties>
</file>

<file path=customXml/itemProps1.xml><?xml version="1.0" encoding="utf-8"?>
<ds:datastoreItem xmlns:ds="http://schemas.openxmlformats.org/officeDocument/2006/customXml" ds:itemID="{367B8DE5-C0F1-477F-B682-E9592E091EE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866E4E4-558A-459B-A3FD-7B9F1DF137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204e60-067e-4038-94f2-854b39719b5c"/>
    <ds:schemaRef ds:uri="3f1e7afc-562e-4f22-ab96-6e0a4fb11d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F10873-67D7-4525-BE71-CBF3C24491D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4A5AE82-807F-4884-A0D8-D2B7215239FE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ce204e60-067e-4038-94f2-854b39719b5c"/>
    <ds:schemaRef ds:uri="http://schemas.microsoft.com/office/2006/documentManagement/types"/>
    <ds:schemaRef ds:uri="3f1e7afc-562e-4f22-ab96-6e0a4fb11dcb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83584</TotalTime>
  <Words>1278</Words>
  <Application>Microsoft Macintosh PowerPoint</Application>
  <PresentationFormat>Widescreen</PresentationFormat>
  <Paragraphs>258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Arial</vt:lpstr>
      <vt:lpstr>Arial Narrow</vt:lpstr>
      <vt:lpstr>Britannic Bold</vt:lpstr>
      <vt:lpstr>Calibri</vt:lpstr>
      <vt:lpstr>Calibri Light</vt:lpstr>
      <vt:lpstr>Courier New</vt:lpstr>
      <vt:lpstr>Gill Sans</vt:lpstr>
      <vt:lpstr>Helvetica</vt:lpstr>
      <vt:lpstr>Helvetica Light</vt:lpstr>
      <vt:lpstr>Helvetica Neue</vt:lpstr>
      <vt:lpstr>Wingdings</vt:lpstr>
      <vt:lpstr>JPL-MFO</vt:lpstr>
      <vt:lpstr>Custom Design</vt:lpstr>
      <vt:lpstr>Basic</vt:lpstr>
      <vt:lpstr>Emerging Technologies for Mars Exploration: Mars Ascent Vehicle</vt:lpstr>
      <vt:lpstr>What is MAV? How does it fit into the Mars Sample Return Architecture?</vt:lpstr>
      <vt:lpstr>MAV Ascent Mission Operations</vt:lpstr>
      <vt:lpstr>MAV History</vt:lpstr>
      <vt:lpstr>MAV Physical Architecture</vt:lpstr>
      <vt:lpstr>PowerPoint Presentation</vt:lpstr>
      <vt:lpstr>MAV Overall Design</vt:lpstr>
      <vt:lpstr>Emerging Technologies, Innovations, and Challenges</vt:lpstr>
      <vt:lpstr>MAV-SRL Interface</vt:lpstr>
      <vt:lpstr>MAV-SRL Interface</vt:lpstr>
      <vt:lpstr>MAV-SRL Interface</vt:lpstr>
      <vt:lpstr>MAV-SRL Interface</vt:lpstr>
      <vt:lpstr>PowerPoint Presentation</vt:lpstr>
      <vt:lpstr>Preliminary Concept: SSGU</vt:lpstr>
      <vt:lpstr>How can we reduce mass/volume?</vt:lpstr>
      <vt:lpstr>Guided-Guided vs Guided-Unguided Hardware Architecture</vt:lpstr>
      <vt:lpstr>Preliminary SSGU Architecture</vt:lpstr>
      <vt:lpstr>How Does SSGU Work?</vt:lpstr>
      <vt:lpstr>Effect of S1 Spin on Initial Angular Error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Narmore, Kimberly A. (MSFC-IS02)</cp:lastModifiedBy>
  <cp:revision>420</cp:revision>
  <cp:lastPrinted>2019-12-23T17:14:12Z</cp:lastPrinted>
  <dcterms:created xsi:type="dcterms:W3CDTF">2018-10-01T14:35:12Z</dcterms:created>
  <dcterms:modified xsi:type="dcterms:W3CDTF">2020-08-24T15:59:30Z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0x010100A4C9F5C73DABA34E893AF03DB4D3914E</vt:lpwstr>
  </property>
  <property fmtid="{D5CDD505-2E9C-101B-9397-08002B2CF9AE}" pid="3" name="_dlc_DocIdItemGuid">
    <vt:lpwstr>e24cc7f4-9dc0-45a1-b0a0-d8db724c8c96</vt:lpwstr>
  </property>
</Properties>
</file>