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68" r:id="rId5"/>
    <p:sldId id="1731" r:id="rId6"/>
    <p:sldId id="1723" r:id="rId7"/>
    <p:sldId id="380" r:id="rId8"/>
    <p:sldId id="378" r:id="rId9"/>
    <p:sldId id="1725" r:id="rId10"/>
    <p:sldId id="1733" r:id="rId11"/>
    <p:sldId id="1698" r:id="rId12"/>
    <p:sldId id="1670" r:id="rId13"/>
    <p:sldId id="1683" r:id="rId14"/>
    <p:sldId id="287" r:id="rId15"/>
    <p:sldId id="677" r:id="rId16"/>
    <p:sldId id="699" r:id="rId17"/>
    <p:sldId id="284" r:id="rId18"/>
    <p:sldId id="1734" r:id="rId19"/>
    <p:sldId id="751" r:id="rId20"/>
    <p:sldId id="309" r:id="rId21"/>
    <p:sldId id="311" r:id="rId22"/>
    <p:sldId id="729" r:id="rId23"/>
    <p:sldId id="315" r:id="rId24"/>
    <p:sldId id="1710" r:id="rId25"/>
    <p:sldId id="1727" r:id="rId26"/>
    <p:sldId id="173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66C3114-A2D4-4F7D-A747-CA4730AC72AD}">
          <p14:sldIdLst>
            <p14:sldId id="268"/>
            <p14:sldId id="1731"/>
            <p14:sldId id="1723"/>
            <p14:sldId id="380"/>
            <p14:sldId id="378"/>
            <p14:sldId id="1725"/>
            <p14:sldId id="1733"/>
            <p14:sldId id="1698"/>
            <p14:sldId id="1670"/>
            <p14:sldId id="1683"/>
            <p14:sldId id="287"/>
            <p14:sldId id="677"/>
            <p14:sldId id="699"/>
            <p14:sldId id="284"/>
            <p14:sldId id="1734"/>
            <p14:sldId id="751"/>
            <p14:sldId id="309"/>
            <p14:sldId id="311"/>
            <p14:sldId id="729"/>
            <p14:sldId id="315"/>
            <p14:sldId id="1710"/>
            <p14:sldId id="1727"/>
            <p14:sldId id="17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12" userDrawn="1">
          <p15:clr>
            <a:srgbClr val="A4A3A4"/>
          </p15:clr>
        </p15:guide>
        <p15:guide id="2" pos="47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berly Ennico Smith" initials="KES" lastIdx="35" clrIdx="0">
    <p:extLst>
      <p:ext uri="{19B8F6BF-5375-455C-9EA6-DF929625EA0E}">
        <p15:presenceInfo xmlns:p15="http://schemas.microsoft.com/office/powerpoint/2012/main" userId="Kimberly Ennico Smit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C1D4"/>
    <a:srgbClr val="31415A"/>
    <a:srgbClr val="96BEC7"/>
    <a:srgbClr val="9BB2C6"/>
    <a:srgbClr val="A4B2CB"/>
    <a:srgbClr val="94A0B7"/>
    <a:srgbClr val="61B6CF"/>
    <a:srgbClr val="65A7D0"/>
    <a:srgbClr val="3ED4F0"/>
    <a:srgbClr val="00C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85" autoAdjust="0"/>
    <p:restoredTop sz="95597" autoAdjust="0"/>
  </p:normalViewPr>
  <p:slideViewPr>
    <p:cSldViewPr snapToGrid="0" snapToObjects="1">
      <p:cViewPr varScale="1">
        <p:scale>
          <a:sx n="130" d="100"/>
          <a:sy n="130" d="100"/>
        </p:scale>
        <p:origin x="192" y="208"/>
      </p:cViewPr>
      <p:guideLst>
        <p:guide orient="horz" pos="1512"/>
        <p:guide pos="47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-3138"/>
    </p:cViewPr>
  </p:sorterViewPr>
  <p:notesViewPr>
    <p:cSldViewPr snapToGrid="0" snapToObjects="1" showGuides="1">
      <p:cViewPr varScale="1">
        <p:scale>
          <a:sx n="182" d="100"/>
          <a:sy n="182" d="100"/>
        </p:scale>
        <p:origin x="468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acolapre\Desktop\RESOLVE\NIR%20Spec\11%20I&amp;T\GRC%20Drill%20Test%20May%202016\NIRVSS_Soil_Tube2_May_26_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44850684372067"/>
          <c:y val="6.6997429557721783E-2"/>
          <c:w val="0.75645509720090021"/>
          <c:h val="0.70923480289789687"/>
        </c:manualLayout>
      </c:layout>
      <c:scatterChart>
        <c:scatterStyle val="lineMarker"/>
        <c:varyColors val="0"/>
        <c:ser>
          <c:idx val="0"/>
          <c:order val="0"/>
          <c:tx>
            <c:v>Bite 1</c:v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Sheet2!$HM$2:$LH$2</c:f>
              <c:numCache>
                <c:formatCode>General</c:formatCode>
                <c:ptCount val="100"/>
                <c:pt idx="0">
                  <c:v>1595.723999</c:v>
                </c:pt>
                <c:pt idx="1">
                  <c:v>1604.4320070000001</c:v>
                </c:pt>
                <c:pt idx="2">
                  <c:v>1613.1311040000001</c:v>
                </c:pt>
                <c:pt idx="3">
                  <c:v>1621.8210449999999</c:v>
                </c:pt>
                <c:pt idx="4">
                  <c:v>1630.501587</c:v>
                </c:pt>
                <c:pt idx="5">
                  <c:v>1639.172607</c:v>
                </c:pt>
                <c:pt idx="6">
                  <c:v>1647.8339840000001</c:v>
                </c:pt>
                <c:pt idx="7">
                  <c:v>1656.485596</c:v>
                </c:pt>
                <c:pt idx="8">
                  <c:v>1665.1273189999999</c:v>
                </c:pt>
                <c:pt idx="9">
                  <c:v>1673.7589109999999</c:v>
                </c:pt>
                <c:pt idx="10">
                  <c:v>1682.380249</c:v>
                </c:pt>
                <c:pt idx="11">
                  <c:v>1690.9913329999999</c:v>
                </c:pt>
                <c:pt idx="12">
                  <c:v>1699.591919</c:v>
                </c:pt>
                <c:pt idx="13">
                  <c:v>1708.181885</c:v>
                </c:pt>
                <c:pt idx="14">
                  <c:v>1716.7611079999999</c:v>
                </c:pt>
                <c:pt idx="15">
                  <c:v>1725.3294679999999</c:v>
                </c:pt>
                <c:pt idx="16">
                  <c:v>1733.886841</c:v>
                </c:pt>
                <c:pt idx="17">
                  <c:v>1742.4332280000001</c:v>
                </c:pt>
                <c:pt idx="18">
                  <c:v>1750.9682620000001</c:v>
                </c:pt>
                <c:pt idx="19">
                  <c:v>1759.491943</c:v>
                </c:pt>
                <c:pt idx="20">
                  <c:v>1768.0042719999999</c:v>
                </c:pt>
                <c:pt idx="21">
                  <c:v>1776.505005</c:v>
                </c:pt>
                <c:pt idx="22">
                  <c:v>1784.9941409999999</c:v>
                </c:pt>
                <c:pt idx="23">
                  <c:v>1793.471436</c:v>
                </c:pt>
                <c:pt idx="24">
                  <c:v>1801.9368899999999</c:v>
                </c:pt>
                <c:pt idx="25">
                  <c:v>1810.390259</c:v>
                </c:pt>
                <c:pt idx="26">
                  <c:v>1818.8316649999999</c:v>
                </c:pt>
                <c:pt idx="27">
                  <c:v>1827.2608640000001</c:v>
                </c:pt>
                <c:pt idx="28">
                  <c:v>1835.6777340000001</c:v>
                </c:pt>
                <c:pt idx="29">
                  <c:v>1844.082275</c:v>
                </c:pt>
                <c:pt idx="30">
                  <c:v>1852.474365</c:v>
                </c:pt>
                <c:pt idx="31">
                  <c:v>1860.8538820000001</c:v>
                </c:pt>
                <c:pt idx="32">
                  <c:v>1869.2208250000001</c:v>
                </c:pt>
                <c:pt idx="33">
                  <c:v>1877.5749510000001</c:v>
                </c:pt>
                <c:pt idx="34">
                  <c:v>1885.916138</c:v>
                </c:pt>
                <c:pt idx="35">
                  <c:v>1894.2445070000001</c:v>
                </c:pt>
                <c:pt idx="36">
                  <c:v>1902.559937</c:v>
                </c:pt>
                <c:pt idx="37">
                  <c:v>1910.862183</c:v>
                </c:pt>
                <c:pt idx="38">
                  <c:v>1919.151245</c:v>
                </c:pt>
                <c:pt idx="39">
                  <c:v>1927.4270019999999</c:v>
                </c:pt>
                <c:pt idx="40">
                  <c:v>1935.689453</c:v>
                </c:pt>
                <c:pt idx="41">
                  <c:v>1943.9384769999999</c:v>
                </c:pt>
                <c:pt idx="42">
                  <c:v>1952.1739500000001</c:v>
                </c:pt>
                <c:pt idx="43">
                  <c:v>1960.3957519999999</c:v>
                </c:pt>
                <c:pt idx="44">
                  <c:v>1968.604004</c:v>
                </c:pt>
                <c:pt idx="45">
                  <c:v>1976.7983400000001</c:v>
                </c:pt>
                <c:pt idx="46">
                  <c:v>1984.9788820000001</c:v>
                </c:pt>
                <c:pt idx="47">
                  <c:v>1993.1455080000001</c:v>
                </c:pt>
                <c:pt idx="48">
                  <c:v>2001.298096</c:v>
                </c:pt>
                <c:pt idx="49">
                  <c:v>2009.4366460000001</c:v>
                </c:pt>
                <c:pt idx="50">
                  <c:v>2017.560913</c:v>
                </c:pt>
                <c:pt idx="51">
                  <c:v>2025.6708980000001</c:v>
                </c:pt>
                <c:pt idx="52">
                  <c:v>2033.7666019999999</c:v>
                </c:pt>
                <c:pt idx="53">
                  <c:v>2041.8479</c:v>
                </c:pt>
                <c:pt idx="54">
                  <c:v>2049.9145509999998</c:v>
                </c:pt>
                <c:pt idx="55">
                  <c:v>2057.966797</c:v>
                </c:pt>
                <c:pt idx="56">
                  <c:v>2066.0041500000002</c:v>
                </c:pt>
                <c:pt idx="57">
                  <c:v>2074.0268550000001</c:v>
                </c:pt>
                <c:pt idx="58">
                  <c:v>2082.0346679999998</c:v>
                </c:pt>
                <c:pt idx="59">
                  <c:v>2090.0275879999999</c:v>
                </c:pt>
                <c:pt idx="60">
                  <c:v>2098.0053710000002</c:v>
                </c:pt>
                <c:pt idx="61">
                  <c:v>2105.968018</c:v>
                </c:pt>
                <c:pt idx="62">
                  <c:v>2113.9155270000001</c:v>
                </c:pt>
                <c:pt idx="63">
                  <c:v>2121.8479000000002</c:v>
                </c:pt>
                <c:pt idx="64">
                  <c:v>2129.7646479999999</c:v>
                </c:pt>
                <c:pt idx="65">
                  <c:v>2137.6660160000001</c:v>
                </c:pt>
                <c:pt idx="66">
                  <c:v>2145.5517580000001</c:v>
                </c:pt>
                <c:pt idx="67">
                  <c:v>2153.421875</c:v>
                </c:pt>
                <c:pt idx="68">
                  <c:v>2161.2761230000001</c:v>
                </c:pt>
                <c:pt idx="69">
                  <c:v>2169.1145019999999</c:v>
                </c:pt>
                <c:pt idx="70">
                  <c:v>2176.9370119999999</c:v>
                </c:pt>
                <c:pt idx="71">
                  <c:v>2184.7434079999998</c:v>
                </c:pt>
                <c:pt idx="72">
                  <c:v>2192.5334469999998</c:v>
                </c:pt>
                <c:pt idx="73">
                  <c:v>2200.3073730000001</c:v>
                </c:pt>
                <c:pt idx="74">
                  <c:v>2208.0649410000001</c:v>
                </c:pt>
                <c:pt idx="75">
                  <c:v>2215.8059079999998</c:v>
                </c:pt>
                <c:pt idx="76">
                  <c:v>2223.5302729999999</c:v>
                </c:pt>
                <c:pt idx="77">
                  <c:v>2231.2380370000001</c:v>
                </c:pt>
                <c:pt idx="78">
                  <c:v>2238.9289549999999</c:v>
                </c:pt>
                <c:pt idx="79">
                  <c:v>2246.6027829999998</c:v>
                </c:pt>
                <c:pt idx="80">
                  <c:v>2254.2595209999999</c:v>
                </c:pt>
                <c:pt idx="81">
                  <c:v>2261.8991700000001</c:v>
                </c:pt>
                <c:pt idx="82">
                  <c:v>2269.5214839999999</c:v>
                </c:pt>
                <c:pt idx="83">
                  <c:v>2277.126221</c:v>
                </c:pt>
                <c:pt idx="84">
                  <c:v>2284.7133789999998</c:v>
                </c:pt>
                <c:pt idx="85">
                  <c:v>2292.2827149999998</c:v>
                </c:pt>
                <c:pt idx="86">
                  <c:v>2299.8344729999999</c:v>
                </c:pt>
                <c:pt idx="87">
                  <c:v>2307.3679200000001</c:v>
                </c:pt>
                <c:pt idx="88">
                  <c:v>2314.8835450000001</c:v>
                </c:pt>
                <c:pt idx="89">
                  <c:v>2322.380615</c:v>
                </c:pt>
                <c:pt idx="90">
                  <c:v>2329.859375</c:v>
                </c:pt>
                <c:pt idx="91">
                  <c:v>2337.3195799999999</c:v>
                </c:pt>
                <c:pt idx="92">
                  <c:v>2344.7609859999998</c:v>
                </c:pt>
                <c:pt idx="93">
                  <c:v>2352.1833499999998</c:v>
                </c:pt>
                <c:pt idx="94">
                  <c:v>2359.5866700000001</c:v>
                </c:pt>
                <c:pt idx="95">
                  <c:v>2366.9709469999998</c:v>
                </c:pt>
                <c:pt idx="96">
                  <c:v>2374.335693</c:v>
                </c:pt>
                <c:pt idx="97">
                  <c:v>2381.6809079999998</c:v>
                </c:pt>
                <c:pt idx="98">
                  <c:v>2389.0063479999999</c:v>
                </c:pt>
                <c:pt idx="99">
                  <c:v>2396.311768</c:v>
                </c:pt>
              </c:numCache>
            </c:numRef>
          </c:xVal>
          <c:yVal>
            <c:numRef>
              <c:f>Sheet2!$HM$9:$LH$9</c:f>
              <c:numCache>
                <c:formatCode>General</c:formatCode>
                <c:ptCount val="100"/>
                <c:pt idx="1">
                  <c:v>1.0900478020937261</c:v>
                </c:pt>
                <c:pt idx="2">
                  <c:v>1.0907129094612855</c:v>
                </c:pt>
                <c:pt idx="3">
                  <c:v>1.0872625880797091</c:v>
                </c:pt>
                <c:pt idx="4">
                  <c:v>1.0856460400421835</c:v>
                </c:pt>
                <c:pt idx="5">
                  <c:v>1.0858898698021928</c:v>
                </c:pt>
                <c:pt idx="6">
                  <c:v>1.0853503297052944</c:v>
                </c:pt>
                <c:pt idx="7">
                  <c:v>1.0846886040054045</c:v>
                </c:pt>
                <c:pt idx="8">
                  <c:v>1.084399474171952</c:v>
                </c:pt>
                <c:pt idx="9">
                  <c:v>1.0817326266282112</c:v>
                </c:pt>
                <c:pt idx="10">
                  <c:v>1.0787182224701377</c:v>
                </c:pt>
                <c:pt idx="11">
                  <c:v>1.0769478178179115</c:v>
                </c:pt>
                <c:pt idx="12">
                  <c:v>1.0748432138954838</c:v>
                </c:pt>
                <c:pt idx="13">
                  <c:v>1.0714757009607674</c:v>
                </c:pt>
                <c:pt idx="14">
                  <c:v>1.0690404080418279</c:v>
                </c:pt>
                <c:pt idx="15">
                  <c:v>1.0676489847724639</c:v>
                </c:pt>
                <c:pt idx="16">
                  <c:v>1.0681480790509046</c:v>
                </c:pt>
                <c:pt idx="17">
                  <c:v>1.0667872626357682</c:v>
                </c:pt>
                <c:pt idx="18">
                  <c:v>1.0644098804036752</c:v>
                </c:pt>
                <c:pt idx="19">
                  <c:v>1.0628790429533865</c:v>
                </c:pt>
                <c:pt idx="20">
                  <c:v>1.0636492331605389</c:v>
                </c:pt>
                <c:pt idx="21">
                  <c:v>1.0640589666517728</c:v>
                </c:pt>
                <c:pt idx="22">
                  <c:v>1.0652559667999619</c:v>
                </c:pt>
                <c:pt idx="23">
                  <c:v>1.0653425774730889</c:v>
                </c:pt>
                <c:pt idx="24">
                  <c:v>1.0665243502878687</c:v>
                </c:pt>
                <c:pt idx="25">
                  <c:v>1.0673252222441882</c:v>
                </c:pt>
                <c:pt idx="26">
                  <c:v>1.0684269746262949</c:v>
                </c:pt>
                <c:pt idx="27">
                  <c:v>1.0695611516178787</c:v>
                </c:pt>
                <c:pt idx="28">
                  <c:v>1.0678927492846</c:v>
                </c:pt>
                <c:pt idx="29">
                  <c:v>1.0668552670542761</c:v>
                </c:pt>
                <c:pt idx="30">
                  <c:v>1.0637484718391772</c:v>
                </c:pt>
                <c:pt idx="31">
                  <c:v>1.0625359757782025</c:v>
                </c:pt>
                <c:pt idx="32">
                  <c:v>1.0622904605437442</c:v>
                </c:pt>
                <c:pt idx="33">
                  <c:v>1.0646317382587387</c:v>
                </c:pt>
                <c:pt idx="34">
                  <c:v>1.0653846894233903</c:v>
                </c:pt>
                <c:pt idx="35">
                  <c:v>1.0634951465996936</c:v>
                </c:pt>
                <c:pt idx="36">
                  <c:v>1.060178112104156</c:v>
                </c:pt>
                <c:pt idx="37">
                  <c:v>1.0566310725471892</c:v>
                </c:pt>
                <c:pt idx="38">
                  <c:v>1.0558847636612692</c:v>
                </c:pt>
                <c:pt idx="39">
                  <c:v>1.0547321216136458</c:v>
                </c:pt>
                <c:pt idx="40">
                  <c:v>1.0549649108822206</c:v>
                </c:pt>
                <c:pt idx="41">
                  <c:v>1.0529656929854347</c:v>
                </c:pt>
                <c:pt idx="42">
                  <c:v>1.0508954026905974</c:v>
                </c:pt>
                <c:pt idx="43">
                  <c:v>1.0479500741324468</c:v>
                </c:pt>
                <c:pt idx="44">
                  <c:v>1.0452355734496681</c:v>
                </c:pt>
                <c:pt idx="45">
                  <c:v>1.0441319690797934</c:v>
                </c:pt>
                <c:pt idx="46">
                  <c:v>1.0435920981502693</c:v>
                </c:pt>
                <c:pt idx="47">
                  <c:v>1.0427472708218506</c:v>
                </c:pt>
                <c:pt idx="48">
                  <c:v>1.0417172131147763</c:v>
                </c:pt>
                <c:pt idx="49">
                  <c:v>1.041274318553147</c:v>
                </c:pt>
                <c:pt idx="50">
                  <c:v>1.0414993332115061</c:v>
                </c:pt>
                <c:pt idx="51">
                  <c:v>1.0427187697770033</c:v>
                </c:pt>
                <c:pt idx="52">
                  <c:v>1.0447009165285781</c:v>
                </c:pt>
                <c:pt idx="53">
                  <c:v>1.0448600484627955</c:v>
                </c:pt>
                <c:pt idx="54">
                  <c:v>1.0439392657636821</c:v>
                </c:pt>
                <c:pt idx="55">
                  <c:v>1.0424015550478709</c:v>
                </c:pt>
                <c:pt idx="56">
                  <c:v>1.0431035328369618</c:v>
                </c:pt>
                <c:pt idx="57">
                  <c:v>1.0449209568132583</c:v>
                </c:pt>
                <c:pt idx="58">
                  <c:v>1.0479476640803314</c:v>
                </c:pt>
                <c:pt idx="59">
                  <c:v>1.0488515287705173</c:v>
                </c:pt>
                <c:pt idx="60">
                  <c:v>1.0501342869700421</c:v>
                </c:pt>
                <c:pt idx="61">
                  <c:v>1.0492875062644167</c:v>
                </c:pt>
                <c:pt idx="62">
                  <c:v>1.0502241821738341</c:v>
                </c:pt>
                <c:pt idx="63">
                  <c:v>1.0493202725796411</c:v>
                </c:pt>
                <c:pt idx="64">
                  <c:v>1.0497785024759214</c:v>
                </c:pt>
                <c:pt idx="65">
                  <c:v>1.0507827185590244</c:v>
                </c:pt>
                <c:pt idx="66">
                  <c:v>1.0525201051104593</c:v>
                </c:pt>
                <c:pt idx="67">
                  <c:v>1.0529318866315196</c:v>
                </c:pt>
                <c:pt idx="68">
                  <c:v>1.0528543545166711</c:v>
                </c:pt>
                <c:pt idx="69">
                  <c:v>1.0542331614955678</c:v>
                </c:pt>
                <c:pt idx="70">
                  <c:v>1.0562516026633064</c:v>
                </c:pt>
                <c:pt idx="71">
                  <c:v>1.0570450044550979</c:v>
                </c:pt>
                <c:pt idx="72">
                  <c:v>1.0567069825282305</c:v>
                </c:pt>
                <c:pt idx="73">
                  <c:v>1.0571473196790755</c:v>
                </c:pt>
                <c:pt idx="74">
                  <c:v>1.0573017532409024</c:v>
                </c:pt>
                <c:pt idx="75">
                  <c:v>1.0564922410743822</c:v>
                </c:pt>
                <c:pt idx="76">
                  <c:v>1.0562851868472301</c:v>
                </c:pt>
                <c:pt idx="77">
                  <c:v>1.0570873430168604</c:v>
                </c:pt>
                <c:pt idx="78">
                  <c:v>1.058836696717302</c:v>
                </c:pt>
                <c:pt idx="79">
                  <c:v>1.0606023493653787</c:v>
                </c:pt>
                <c:pt idx="80">
                  <c:v>1.0603937482392474</c:v>
                </c:pt>
                <c:pt idx="81">
                  <c:v>1.0588307171501148</c:v>
                </c:pt>
                <c:pt idx="82">
                  <c:v>1.0566887906238327</c:v>
                </c:pt>
                <c:pt idx="83">
                  <c:v>1.0570110783250659</c:v>
                </c:pt>
                <c:pt idx="84">
                  <c:v>1.0588529633178461</c:v>
                </c:pt>
                <c:pt idx="85">
                  <c:v>1.0583928121294652</c:v>
                </c:pt>
                <c:pt idx="86">
                  <c:v>1.0590355175445454</c:v>
                </c:pt>
                <c:pt idx="87">
                  <c:v>1.0599040443956904</c:v>
                </c:pt>
                <c:pt idx="88">
                  <c:v>1.0586491334056924</c:v>
                </c:pt>
                <c:pt idx="89">
                  <c:v>1.0580750915226129</c:v>
                </c:pt>
                <c:pt idx="90">
                  <c:v>1.0558773571891107</c:v>
                </c:pt>
                <c:pt idx="91">
                  <c:v>1.0571670999157599</c:v>
                </c:pt>
                <c:pt idx="92">
                  <c:v>1.0574702968064529</c:v>
                </c:pt>
                <c:pt idx="93">
                  <c:v>1.0589767607146605</c:v>
                </c:pt>
                <c:pt idx="94">
                  <c:v>1.062083467224741</c:v>
                </c:pt>
                <c:pt idx="95">
                  <c:v>1.0617171436637924</c:v>
                </c:pt>
                <c:pt idx="96">
                  <c:v>1.0598498063149551</c:v>
                </c:pt>
                <c:pt idx="97">
                  <c:v>1.0560061653979362</c:v>
                </c:pt>
                <c:pt idx="98">
                  <c:v>1.0547175379727234</c:v>
                </c:pt>
                <c:pt idx="99">
                  <c:v>1.0583449391531392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7C6-4171-9C22-F17A65B64190}"/>
            </c:ext>
          </c:extLst>
        </c:ser>
        <c:ser>
          <c:idx val="1"/>
          <c:order val="1"/>
          <c:tx>
            <c:v>Bite 2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Sheet2!$HM$2:$LH$2</c:f>
              <c:numCache>
                <c:formatCode>General</c:formatCode>
                <c:ptCount val="100"/>
                <c:pt idx="0">
                  <c:v>1595.723999</c:v>
                </c:pt>
                <c:pt idx="1">
                  <c:v>1604.4320070000001</c:v>
                </c:pt>
                <c:pt idx="2">
                  <c:v>1613.1311040000001</c:v>
                </c:pt>
                <c:pt idx="3">
                  <c:v>1621.8210449999999</c:v>
                </c:pt>
                <c:pt idx="4">
                  <c:v>1630.501587</c:v>
                </c:pt>
                <c:pt idx="5">
                  <c:v>1639.172607</c:v>
                </c:pt>
                <c:pt idx="6">
                  <c:v>1647.8339840000001</c:v>
                </c:pt>
                <c:pt idx="7">
                  <c:v>1656.485596</c:v>
                </c:pt>
                <c:pt idx="8">
                  <c:v>1665.1273189999999</c:v>
                </c:pt>
                <c:pt idx="9">
                  <c:v>1673.7589109999999</c:v>
                </c:pt>
                <c:pt idx="10">
                  <c:v>1682.380249</c:v>
                </c:pt>
                <c:pt idx="11">
                  <c:v>1690.9913329999999</c:v>
                </c:pt>
                <c:pt idx="12">
                  <c:v>1699.591919</c:v>
                </c:pt>
                <c:pt idx="13">
                  <c:v>1708.181885</c:v>
                </c:pt>
                <c:pt idx="14">
                  <c:v>1716.7611079999999</c:v>
                </c:pt>
                <c:pt idx="15">
                  <c:v>1725.3294679999999</c:v>
                </c:pt>
                <c:pt idx="16">
                  <c:v>1733.886841</c:v>
                </c:pt>
                <c:pt idx="17">
                  <c:v>1742.4332280000001</c:v>
                </c:pt>
                <c:pt idx="18">
                  <c:v>1750.9682620000001</c:v>
                </c:pt>
                <c:pt idx="19">
                  <c:v>1759.491943</c:v>
                </c:pt>
                <c:pt idx="20">
                  <c:v>1768.0042719999999</c:v>
                </c:pt>
                <c:pt idx="21">
                  <c:v>1776.505005</c:v>
                </c:pt>
                <c:pt idx="22">
                  <c:v>1784.9941409999999</c:v>
                </c:pt>
                <c:pt idx="23">
                  <c:v>1793.471436</c:v>
                </c:pt>
                <c:pt idx="24">
                  <c:v>1801.9368899999999</c:v>
                </c:pt>
                <c:pt idx="25">
                  <c:v>1810.390259</c:v>
                </c:pt>
                <c:pt idx="26">
                  <c:v>1818.8316649999999</c:v>
                </c:pt>
                <c:pt idx="27">
                  <c:v>1827.2608640000001</c:v>
                </c:pt>
                <c:pt idx="28">
                  <c:v>1835.6777340000001</c:v>
                </c:pt>
                <c:pt idx="29">
                  <c:v>1844.082275</c:v>
                </c:pt>
                <c:pt idx="30">
                  <c:v>1852.474365</c:v>
                </c:pt>
                <c:pt idx="31">
                  <c:v>1860.8538820000001</c:v>
                </c:pt>
                <c:pt idx="32">
                  <c:v>1869.2208250000001</c:v>
                </c:pt>
                <c:pt idx="33">
                  <c:v>1877.5749510000001</c:v>
                </c:pt>
                <c:pt idx="34">
                  <c:v>1885.916138</c:v>
                </c:pt>
                <c:pt idx="35">
                  <c:v>1894.2445070000001</c:v>
                </c:pt>
                <c:pt idx="36">
                  <c:v>1902.559937</c:v>
                </c:pt>
                <c:pt idx="37">
                  <c:v>1910.862183</c:v>
                </c:pt>
                <c:pt idx="38">
                  <c:v>1919.151245</c:v>
                </c:pt>
                <c:pt idx="39">
                  <c:v>1927.4270019999999</c:v>
                </c:pt>
                <c:pt idx="40">
                  <c:v>1935.689453</c:v>
                </c:pt>
                <c:pt idx="41">
                  <c:v>1943.9384769999999</c:v>
                </c:pt>
                <c:pt idx="42">
                  <c:v>1952.1739500000001</c:v>
                </c:pt>
                <c:pt idx="43">
                  <c:v>1960.3957519999999</c:v>
                </c:pt>
                <c:pt idx="44">
                  <c:v>1968.604004</c:v>
                </c:pt>
                <c:pt idx="45">
                  <c:v>1976.7983400000001</c:v>
                </c:pt>
                <c:pt idx="46">
                  <c:v>1984.9788820000001</c:v>
                </c:pt>
                <c:pt idx="47">
                  <c:v>1993.1455080000001</c:v>
                </c:pt>
                <c:pt idx="48">
                  <c:v>2001.298096</c:v>
                </c:pt>
                <c:pt idx="49">
                  <c:v>2009.4366460000001</c:v>
                </c:pt>
                <c:pt idx="50">
                  <c:v>2017.560913</c:v>
                </c:pt>
                <c:pt idx="51">
                  <c:v>2025.6708980000001</c:v>
                </c:pt>
                <c:pt idx="52">
                  <c:v>2033.7666019999999</c:v>
                </c:pt>
                <c:pt idx="53">
                  <c:v>2041.8479</c:v>
                </c:pt>
                <c:pt idx="54">
                  <c:v>2049.9145509999998</c:v>
                </c:pt>
                <c:pt idx="55">
                  <c:v>2057.966797</c:v>
                </c:pt>
                <c:pt idx="56">
                  <c:v>2066.0041500000002</c:v>
                </c:pt>
                <c:pt idx="57">
                  <c:v>2074.0268550000001</c:v>
                </c:pt>
                <c:pt idx="58">
                  <c:v>2082.0346679999998</c:v>
                </c:pt>
                <c:pt idx="59">
                  <c:v>2090.0275879999999</c:v>
                </c:pt>
                <c:pt idx="60">
                  <c:v>2098.0053710000002</c:v>
                </c:pt>
                <c:pt idx="61">
                  <c:v>2105.968018</c:v>
                </c:pt>
                <c:pt idx="62">
                  <c:v>2113.9155270000001</c:v>
                </c:pt>
                <c:pt idx="63">
                  <c:v>2121.8479000000002</c:v>
                </c:pt>
                <c:pt idx="64">
                  <c:v>2129.7646479999999</c:v>
                </c:pt>
                <c:pt idx="65">
                  <c:v>2137.6660160000001</c:v>
                </c:pt>
                <c:pt idx="66">
                  <c:v>2145.5517580000001</c:v>
                </c:pt>
                <c:pt idx="67">
                  <c:v>2153.421875</c:v>
                </c:pt>
                <c:pt idx="68">
                  <c:v>2161.2761230000001</c:v>
                </c:pt>
                <c:pt idx="69">
                  <c:v>2169.1145019999999</c:v>
                </c:pt>
                <c:pt idx="70">
                  <c:v>2176.9370119999999</c:v>
                </c:pt>
                <c:pt idx="71">
                  <c:v>2184.7434079999998</c:v>
                </c:pt>
                <c:pt idx="72">
                  <c:v>2192.5334469999998</c:v>
                </c:pt>
                <c:pt idx="73">
                  <c:v>2200.3073730000001</c:v>
                </c:pt>
                <c:pt idx="74">
                  <c:v>2208.0649410000001</c:v>
                </c:pt>
                <c:pt idx="75">
                  <c:v>2215.8059079999998</c:v>
                </c:pt>
                <c:pt idx="76">
                  <c:v>2223.5302729999999</c:v>
                </c:pt>
                <c:pt idx="77">
                  <c:v>2231.2380370000001</c:v>
                </c:pt>
                <c:pt idx="78">
                  <c:v>2238.9289549999999</c:v>
                </c:pt>
                <c:pt idx="79">
                  <c:v>2246.6027829999998</c:v>
                </c:pt>
                <c:pt idx="80">
                  <c:v>2254.2595209999999</c:v>
                </c:pt>
                <c:pt idx="81">
                  <c:v>2261.8991700000001</c:v>
                </c:pt>
                <c:pt idx="82">
                  <c:v>2269.5214839999999</c:v>
                </c:pt>
                <c:pt idx="83">
                  <c:v>2277.126221</c:v>
                </c:pt>
                <c:pt idx="84">
                  <c:v>2284.7133789999998</c:v>
                </c:pt>
                <c:pt idx="85">
                  <c:v>2292.2827149999998</c:v>
                </c:pt>
                <c:pt idx="86">
                  <c:v>2299.8344729999999</c:v>
                </c:pt>
                <c:pt idx="87">
                  <c:v>2307.3679200000001</c:v>
                </c:pt>
                <c:pt idx="88">
                  <c:v>2314.8835450000001</c:v>
                </c:pt>
                <c:pt idx="89">
                  <c:v>2322.380615</c:v>
                </c:pt>
                <c:pt idx="90">
                  <c:v>2329.859375</c:v>
                </c:pt>
                <c:pt idx="91">
                  <c:v>2337.3195799999999</c:v>
                </c:pt>
                <c:pt idx="92">
                  <c:v>2344.7609859999998</c:v>
                </c:pt>
                <c:pt idx="93">
                  <c:v>2352.1833499999998</c:v>
                </c:pt>
                <c:pt idx="94">
                  <c:v>2359.5866700000001</c:v>
                </c:pt>
                <c:pt idx="95">
                  <c:v>2366.9709469999998</c:v>
                </c:pt>
                <c:pt idx="96">
                  <c:v>2374.335693</c:v>
                </c:pt>
                <c:pt idx="97">
                  <c:v>2381.6809079999998</c:v>
                </c:pt>
                <c:pt idx="98">
                  <c:v>2389.0063479999999</c:v>
                </c:pt>
                <c:pt idx="99">
                  <c:v>2396.311768</c:v>
                </c:pt>
              </c:numCache>
            </c:numRef>
          </c:xVal>
          <c:yVal>
            <c:numRef>
              <c:f>Sheet2!$HM$13:$LH$13</c:f>
              <c:numCache>
                <c:formatCode>General</c:formatCode>
                <c:ptCount val="100"/>
                <c:pt idx="1">
                  <c:v>1.0885775450805146</c:v>
                </c:pt>
                <c:pt idx="2">
                  <c:v>1.0995640388972132</c:v>
                </c:pt>
                <c:pt idx="3">
                  <c:v>1.0916603072520867</c:v>
                </c:pt>
                <c:pt idx="4">
                  <c:v>1.0888752032320808</c:v>
                </c:pt>
                <c:pt idx="5">
                  <c:v>1.0867994289871554</c:v>
                </c:pt>
                <c:pt idx="6">
                  <c:v>1.0861726649253722</c:v>
                </c:pt>
                <c:pt idx="7">
                  <c:v>1.0882244116160538</c:v>
                </c:pt>
                <c:pt idx="8">
                  <c:v>1.0878703567348638</c:v>
                </c:pt>
                <c:pt idx="9">
                  <c:v>1.0862105925049048</c:v>
                </c:pt>
                <c:pt idx="10">
                  <c:v>1.0815248587228847</c:v>
                </c:pt>
                <c:pt idx="11">
                  <c:v>1.0790207590604843</c:v>
                </c:pt>
                <c:pt idx="12">
                  <c:v>1.0762615538375138</c:v>
                </c:pt>
                <c:pt idx="13">
                  <c:v>1.0723265992821425</c:v>
                </c:pt>
                <c:pt idx="14">
                  <c:v>1.0695948453865127</c:v>
                </c:pt>
                <c:pt idx="15">
                  <c:v>1.0678098305953263</c:v>
                </c:pt>
                <c:pt idx="16">
                  <c:v>1.0681191656940021</c:v>
                </c:pt>
                <c:pt idx="17">
                  <c:v>1.0664996145756385</c:v>
                </c:pt>
                <c:pt idx="18">
                  <c:v>1.0636860556462324</c:v>
                </c:pt>
                <c:pt idx="19">
                  <c:v>1.0617452990049723</c:v>
                </c:pt>
                <c:pt idx="20">
                  <c:v>1.0624019312865587</c:v>
                </c:pt>
                <c:pt idx="21">
                  <c:v>1.0623923259427652</c:v>
                </c:pt>
                <c:pt idx="22">
                  <c:v>1.0635489670422651</c:v>
                </c:pt>
                <c:pt idx="23">
                  <c:v>1.0636689925044431</c:v>
                </c:pt>
                <c:pt idx="24">
                  <c:v>1.0651042837312872</c:v>
                </c:pt>
                <c:pt idx="25">
                  <c:v>1.0654496497059356</c:v>
                </c:pt>
                <c:pt idx="26">
                  <c:v>1.0664341295421835</c:v>
                </c:pt>
                <c:pt idx="27">
                  <c:v>1.067699653221845</c:v>
                </c:pt>
                <c:pt idx="28">
                  <c:v>1.0663166134610933</c:v>
                </c:pt>
                <c:pt idx="29">
                  <c:v>1.0650853371832312</c:v>
                </c:pt>
                <c:pt idx="30">
                  <c:v>1.0617249702360467</c:v>
                </c:pt>
                <c:pt idx="31">
                  <c:v>1.0599593293596896</c:v>
                </c:pt>
                <c:pt idx="32">
                  <c:v>1.0595544729456405</c:v>
                </c:pt>
                <c:pt idx="33">
                  <c:v>1.061789402971695</c:v>
                </c:pt>
                <c:pt idx="34">
                  <c:v>1.0620344833306741</c:v>
                </c:pt>
                <c:pt idx="35">
                  <c:v>1.0591427326220513</c:v>
                </c:pt>
                <c:pt idx="36">
                  <c:v>1.053619462813552</c:v>
                </c:pt>
                <c:pt idx="37">
                  <c:v>1.0476161916549291</c:v>
                </c:pt>
                <c:pt idx="38">
                  <c:v>1.0432980588340113</c:v>
                </c:pt>
                <c:pt idx="39">
                  <c:v>1.0386432384234379</c:v>
                </c:pt>
                <c:pt idx="40">
                  <c:v>1.035334887534366</c:v>
                </c:pt>
                <c:pt idx="41">
                  <c:v>1.0300199851349943</c:v>
                </c:pt>
                <c:pt idx="42">
                  <c:v>1.024499484707041</c:v>
                </c:pt>
                <c:pt idx="43">
                  <c:v>1.0180832509507793</c:v>
                </c:pt>
                <c:pt idx="44">
                  <c:v>1.0122666312546766</c:v>
                </c:pt>
                <c:pt idx="45">
                  <c:v>1.0092251919497803</c:v>
                </c:pt>
                <c:pt idx="46">
                  <c:v>1.0072751999434211</c:v>
                </c:pt>
                <c:pt idx="47">
                  <c:v>1.0056022548945691</c:v>
                </c:pt>
                <c:pt idx="48">
                  <c:v>1.0039655890979298</c:v>
                </c:pt>
                <c:pt idx="49">
                  <c:v>1.004247691564663</c:v>
                </c:pt>
                <c:pt idx="50">
                  <c:v>1.0051229732027718</c:v>
                </c:pt>
                <c:pt idx="51">
                  <c:v>1.0081870784118541</c:v>
                </c:pt>
                <c:pt idx="52">
                  <c:v>1.0115654529714497</c:v>
                </c:pt>
                <c:pt idx="53">
                  <c:v>1.0137916001514755</c:v>
                </c:pt>
                <c:pt idx="54">
                  <c:v>1.014174540236892</c:v>
                </c:pt>
                <c:pt idx="55">
                  <c:v>1.0142170696006205</c:v>
                </c:pt>
                <c:pt idx="56">
                  <c:v>1.016957541535265</c:v>
                </c:pt>
                <c:pt idx="57">
                  <c:v>1.022116694600907</c:v>
                </c:pt>
                <c:pt idx="58">
                  <c:v>1.0290303574233111</c:v>
                </c:pt>
                <c:pt idx="59">
                  <c:v>1.0343284105394572</c:v>
                </c:pt>
                <c:pt idx="60">
                  <c:v>1.0397284186631641</c:v>
                </c:pt>
                <c:pt idx="61">
                  <c:v>1.0431594272198668</c:v>
                </c:pt>
                <c:pt idx="62">
                  <c:v>1.047879691797081</c:v>
                </c:pt>
                <c:pt idx="63">
                  <c:v>1.050657341901144</c:v>
                </c:pt>
                <c:pt idx="64">
                  <c:v>1.0544416663522325</c:v>
                </c:pt>
                <c:pt idx="65">
                  <c:v>1.0587890533552187</c:v>
                </c:pt>
                <c:pt idx="66">
                  <c:v>1.0626225235988909</c:v>
                </c:pt>
                <c:pt idx="67">
                  <c:v>1.0650743933028177</c:v>
                </c:pt>
                <c:pt idx="68">
                  <c:v>1.0668585818056326</c:v>
                </c:pt>
                <c:pt idx="69">
                  <c:v>1.0702032550804661</c:v>
                </c:pt>
                <c:pt idx="70">
                  <c:v>1.0733632201190157</c:v>
                </c:pt>
                <c:pt idx="71">
                  <c:v>1.0746694812821831</c:v>
                </c:pt>
                <c:pt idx="72">
                  <c:v>1.0755410365006455</c:v>
                </c:pt>
                <c:pt idx="73">
                  <c:v>1.0770070593820282</c:v>
                </c:pt>
                <c:pt idx="74">
                  <c:v>1.0781076841636941</c:v>
                </c:pt>
                <c:pt idx="75">
                  <c:v>1.0776536476611831</c:v>
                </c:pt>
                <c:pt idx="76">
                  <c:v>1.0785068246887206</c:v>
                </c:pt>
                <c:pt idx="77">
                  <c:v>1.0796434838232774</c:v>
                </c:pt>
                <c:pt idx="78">
                  <c:v>1.0820245928755208</c:v>
                </c:pt>
                <c:pt idx="79">
                  <c:v>1.0833431103213995</c:v>
                </c:pt>
                <c:pt idx="80">
                  <c:v>1.0829605133933562</c:v>
                </c:pt>
                <c:pt idx="81">
                  <c:v>1.0809390410680175</c:v>
                </c:pt>
                <c:pt idx="82">
                  <c:v>1.0776325694550426</c:v>
                </c:pt>
                <c:pt idx="83">
                  <c:v>1.0771297315199784</c:v>
                </c:pt>
                <c:pt idx="84">
                  <c:v>1.0777295258341264</c:v>
                </c:pt>
                <c:pt idx="85">
                  <c:v>1.0772161912933864</c:v>
                </c:pt>
                <c:pt idx="86">
                  <c:v>1.0775130333757195</c:v>
                </c:pt>
                <c:pt idx="87">
                  <c:v>1.0772730595325304</c:v>
                </c:pt>
                <c:pt idx="88">
                  <c:v>1.0748729364989293</c:v>
                </c:pt>
                <c:pt idx="89">
                  <c:v>1.072831961034469</c:v>
                </c:pt>
                <c:pt idx="90">
                  <c:v>1.070313070610857</c:v>
                </c:pt>
                <c:pt idx="91">
                  <c:v>1.0710578987399588</c:v>
                </c:pt>
                <c:pt idx="92">
                  <c:v>1.0718218276006635</c:v>
                </c:pt>
                <c:pt idx="93">
                  <c:v>1.0725466904305243</c:v>
                </c:pt>
                <c:pt idx="94">
                  <c:v>1.074274431422545</c:v>
                </c:pt>
                <c:pt idx="95">
                  <c:v>1.0722862769487154</c:v>
                </c:pt>
                <c:pt idx="96">
                  <c:v>1.0700414455152101</c:v>
                </c:pt>
                <c:pt idx="97">
                  <c:v>1.0660555505039062</c:v>
                </c:pt>
                <c:pt idx="98">
                  <c:v>1.0648063486597461</c:v>
                </c:pt>
                <c:pt idx="99">
                  <c:v>1.0688331163290503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7C6-4171-9C22-F17A65B64190}"/>
            </c:ext>
          </c:extLst>
        </c:ser>
        <c:ser>
          <c:idx val="2"/>
          <c:order val="2"/>
          <c:tx>
            <c:v>Bite 3</c:v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Sheet2!$LI$2:$PC$2</c:f>
              <c:numCache>
                <c:formatCode>General</c:formatCode>
                <c:ptCount val="99"/>
                <c:pt idx="0">
                  <c:v>2311</c:v>
                </c:pt>
                <c:pt idx="1">
                  <c:v>2322.8000000000002</c:v>
                </c:pt>
                <c:pt idx="2">
                  <c:v>2334.5</c:v>
                </c:pt>
                <c:pt idx="3">
                  <c:v>2346.3000000000002</c:v>
                </c:pt>
                <c:pt idx="4">
                  <c:v>2358</c:v>
                </c:pt>
                <c:pt idx="5">
                  <c:v>2369.8000000000002</c:v>
                </c:pt>
                <c:pt idx="6">
                  <c:v>2381.5</c:v>
                </c:pt>
                <c:pt idx="7">
                  <c:v>2393.1999999999998</c:v>
                </c:pt>
                <c:pt idx="8">
                  <c:v>2404.9</c:v>
                </c:pt>
                <c:pt idx="9">
                  <c:v>2416.6</c:v>
                </c:pt>
                <c:pt idx="10">
                  <c:v>2428.1999999999998</c:v>
                </c:pt>
                <c:pt idx="11">
                  <c:v>2439.9</c:v>
                </c:pt>
                <c:pt idx="12">
                  <c:v>2451.5</c:v>
                </c:pt>
                <c:pt idx="13">
                  <c:v>2463.1</c:v>
                </c:pt>
                <c:pt idx="14">
                  <c:v>2474.6999999999998</c:v>
                </c:pt>
                <c:pt idx="15">
                  <c:v>2486.3000000000002</c:v>
                </c:pt>
                <c:pt idx="16">
                  <c:v>2497.9</c:v>
                </c:pt>
                <c:pt idx="17">
                  <c:v>2509.4</c:v>
                </c:pt>
                <c:pt idx="18">
                  <c:v>2521</c:v>
                </c:pt>
                <c:pt idx="19">
                  <c:v>2532.5</c:v>
                </c:pt>
                <c:pt idx="20">
                  <c:v>2544</c:v>
                </c:pt>
                <c:pt idx="21">
                  <c:v>2555.5</c:v>
                </c:pt>
                <c:pt idx="22">
                  <c:v>2566.9</c:v>
                </c:pt>
                <c:pt idx="23">
                  <c:v>2578.4</c:v>
                </c:pt>
                <c:pt idx="24">
                  <c:v>2589.8000000000002</c:v>
                </c:pt>
                <c:pt idx="25">
                  <c:v>2601.3000000000002</c:v>
                </c:pt>
                <c:pt idx="26">
                  <c:v>2612.6999999999998</c:v>
                </c:pt>
                <c:pt idx="27">
                  <c:v>2624.1</c:v>
                </c:pt>
                <c:pt idx="28">
                  <c:v>2635.4</c:v>
                </c:pt>
                <c:pt idx="29">
                  <c:v>2646.8</c:v>
                </c:pt>
                <c:pt idx="30">
                  <c:v>2658.1</c:v>
                </c:pt>
                <c:pt idx="31">
                  <c:v>2669.4</c:v>
                </c:pt>
                <c:pt idx="32">
                  <c:v>2680.7</c:v>
                </c:pt>
                <c:pt idx="33">
                  <c:v>2692</c:v>
                </c:pt>
                <c:pt idx="34">
                  <c:v>2703.3</c:v>
                </c:pt>
                <c:pt idx="35">
                  <c:v>2714.5</c:v>
                </c:pt>
                <c:pt idx="36">
                  <c:v>2725.7</c:v>
                </c:pt>
                <c:pt idx="37">
                  <c:v>2737</c:v>
                </c:pt>
                <c:pt idx="38">
                  <c:v>2748.1</c:v>
                </c:pt>
                <c:pt idx="39">
                  <c:v>2759.3</c:v>
                </c:pt>
                <c:pt idx="40">
                  <c:v>2770.5</c:v>
                </c:pt>
                <c:pt idx="41">
                  <c:v>2781.6</c:v>
                </c:pt>
                <c:pt idx="42">
                  <c:v>2792.7</c:v>
                </c:pt>
                <c:pt idx="43">
                  <c:v>2803.8</c:v>
                </c:pt>
                <c:pt idx="44">
                  <c:v>2814.9</c:v>
                </c:pt>
                <c:pt idx="45">
                  <c:v>2825.9</c:v>
                </c:pt>
                <c:pt idx="46">
                  <c:v>2837</c:v>
                </c:pt>
                <c:pt idx="47">
                  <c:v>2848</c:v>
                </c:pt>
                <c:pt idx="48">
                  <c:v>2859</c:v>
                </c:pt>
                <c:pt idx="49">
                  <c:v>2870</c:v>
                </c:pt>
                <c:pt idx="50">
                  <c:v>2880.9</c:v>
                </c:pt>
                <c:pt idx="51">
                  <c:v>2891.9</c:v>
                </c:pt>
                <c:pt idx="52">
                  <c:v>2902.8</c:v>
                </c:pt>
                <c:pt idx="53">
                  <c:v>2913.7</c:v>
                </c:pt>
                <c:pt idx="54">
                  <c:v>2924.6</c:v>
                </c:pt>
                <c:pt idx="55">
                  <c:v>2935.4</c:v>
                </c:pt>
                <c:pt idx="56">
                  <c:v>2946.3</c:v>
                </c:pt>
                <c:pt idx="57">
                  <c:v>2957.1</c:v>
                </c:pt>
                <c:pt idx="58">
                  <c:v>2967.9</c:v>
                </c:pt>
                <c:pt idx="59">
                  <c:v>2978.6</c:v>
                </c:pt>
                <c:pt idx="60">
                  <c:v>2989.4</c:v>
                </c:pt>
                <c:pt idx="61">
                  <c:v>3000.1</c:v>
                </c:pt>
                <c:pt idx="62">
                  <c:v>3010.8</c:v>
                </c:pt>
                <c:pt idx="63">
                  <c:v>3021.5</c:v>
                </c:pt>
                <c:pt idx="64">
                  <c:v>3032.2</c:v>
                </c:pt>
                <c:pt idx="65">
                  <c:v>3042.8</c:v>
                </c:pt>
                <c:pt idx="66">
                  <c:v>3053.5</c:v>
                </c:pt>
                <c:pt idx="67">
                  <c:v>3064.1</c:v>
                </c:pt>
                <c:pt idx="68">
                  <c:v>3074.6</c:v>
                </c:pt>
                <c:pt idx="69">
                  <c:v>3085.2</c:v>
                </c:pt>
                <c:pt idx="70">
                  <c:v>3095.7</c:v>
                </c:pt>
                <c:pt idx="71">
                  <c:v>3106.3</c:v>
                </c:pt>
                <c:pt idx="72">
                  <c:v>3116.7</c:v>
                </c:pt>
                <c:pt idx="73">
                  <c:v>3127.2</c:v>
                </c:pt>
                <c:pt idx="74">
                  <c:v>3137.7</c:v>
                </c:pt>
                <c:pt idx="75">
                  <c:v>3148.1</c:v>
                </c:pt>
                <c:pt idx="76">
                  <c:v>3158.5</c:v>
                </c:pt>
                <c:pt idx="77">
                  <c:v>3168.9</c:v>
                </c:pt>
                <c:pt idx="78">
                  <c:v>3179.2</c:v>
                </c:pt>
                <c:pt idx="79">
                  <c:v>3189.5</c:v>
                </c:pt>
                <c:pt idx="80">
                  <c:v>3199.9</c:v>
                </c:pt>
                <c:pt idx="81">
                  <c:v>3210.1</c:v>
                </c:pt>
                <c:pt idx="82">
                  <c:v>3220.4</c:v>
                </c:pt>
                <c:pt idx="83">
                  <c:v>3230.6</c:v>
                </c:pt>
                <c:pt idx="84">
                  <c:v>3240.8</c:v>
                </c:pt>
                <c:pt idx="85">
                  <c:v>3251</c:v>
                </c:pt>
                <c:pt idx="86">
                  <c:v>3261.2</c:v>
                </c:pt>
                <c:pt idx="87">
                  <c:v>3271.3</c:v>
                </c:pt>
                <c:pt idx="88">
                  <c:v>3281.4</c:v>
                </c:pt>
                <c:pt idx="89">
                  <c:v>3291.5</c:v>
                </c:pt>
                <c:pt idx="90">
                  <c:v>3301.6</c:v>
                </c:pt>
                <c:pt idx="91">
                  <c:v>3311.6</c:v>
                </c:pt>
                <c:pt idx="92">
                  <c:v>3321.6</c:v>
                </c:pt>
                <c:pt idx="93">
                  <c:v>3331.6</c:v>
                </c:pt>
                <c:pt idx="94">
                  <c:v>3341.6</c:v>
                </c:pt>
                <c:pt idx="95">
                  <c:v>3351.5</c:v>
                </c:pt>
                <c:pt idx="96">
                  <c:v>3361.4</c:v>
                </c:pt>
                <c:pt idx="97">
                  <c:v>3371.3</c:v>
                </c:pt>
                <c:pt idx="98">
                  <c:v>3381.1</c:v>
                </c:pt>
              </c:numCache>
            </c:numRef>
          </c:xVal>
          <c:yVal>
            <c:numRef>
              <c:f>Sheet2!$LI$9:$PC$9</c:f>
              <c:numCache>
                <c:formatCode>General</c:formatCode>
                <c:ptCount val="99"/>
                <c:pt idx="0">
                  <c:v>1.061369470666502</c:v>
                </c:pt>
                <c:pt idx="1">
                  <c:v>1.0651954842410185</c:v>
                </c:pt>
                <c:pt idx="2">
                  <c:v>1.0637811971840303</c:v>
                </c:pt>
                <c:pt idx="3">
                  <c:v>1.0622121734161789</c:v>
                </c:pt>
                <c:pt idx="4">
                  <c:v>1.0621599259329992</c:v>
                </c:pt>
                <c:pt idx="5">
                  <c:v>1.0618540045023195</c:v>
                </c:pt>
                <c:pt idx="6">
                  <c:v>1.0618614147168179</c:v>
                </c:pt>
                <c:pt idx="7">
                  <c:v>1.0596471036521491</c:v>
                </c:pt>
                <c:pt idx="8">
                  <c:v>1.0586024798403819</c:v>
                </c:pt>
                <c:pt idx="9">
                  <c:v>1.0591301913969435</c:v>
                </c:pt>
                <c:pt idx="10">
                  <c:v>1.0602723074050411</c:v>
                </c:pt>
                <c:pt idx="11">
                  <c:v>1.0607111453289011</c:v>
                </c:pt>
                <c:pt idx="12">
                  <c:v>1.0581951363227784</c:v>
                </c:pt>
                <c:pt idx="13">
                  <c:v>1.0559158264515645</c:v>
                </c:pt>
                <c:pt idx="14">
                  <c:v>1.0555332982982539</c:v>
                </c:pt>
                <c:pt idx="15">
                  <c:v>1.0584165810396942</c:v>
                </c:pt>
                <c:pt idx="16">
                  <c:v>1.0607307891194118</c:v>
                </c:pt>
                <c:pt idx="17">
                  <c:v>1.061512266800017</c:v>
                </c:pt>
                <c:pt idx="18">
                  <c:v>1.0600302911554966</c:v>
                </c:pt>
                <c:pt idx="19">
                  <c:v>1.0576645016608137</c:v>
                </c:pt>
                <c:pt idx="20">
                  <c:v>1.0551673479343393</c:v>
                </c:pt>
                <c:pt idx="21">
                  <c:v>1.0539467411645256</c:v>
                </c:pt>
                <c:pt idx="22">
                  <c:v>1.0528127368514331</c:v>
                </c:pt>
                <c:pt idx="23">
                  <c:v>1.050958947392701</c:v>
                </c:pt>
                <c:pt idx="24">
                  <c:v>1.0495192899562789</c:v>
                </c:pt>
                <c:pt idx="25">
                  <c:v>1.050912801205963</c:v>
                </c:pt>
                <c:pt idx="26">
                  <c:v>1.0542148966654703</c:v>
                </c:pt>
                <c:pt idx="27">
                  <c:v>1.0592815052276625</c:v>
                </c:pt>
                <c:pt idx="28">
                  <c:v>1.0643570583591482</c:v>
                </c:pt>
                <c:pt idx="29">
                  <c:v>1.0736818171236859</c:v>
                </c:pt>
                <c:pt idx="30">
                  <c:v>1.0834345211085392</c:v>
                </c:pt>
                <c:pt idx="31">
                  <c:v>1.0982932406596759</c:v>
                </c:pt>
                <c:pt idx="32">
                  <c:v>1.109314749220397</c:v>
                </c:pt>
                <c:pt idx="33">
                  <c:v>1.1150411538468405</c:v>
                </c:pt>
                <c:pt idx="34">
                  <c:v>1.1089157338577673</c:v>
                </c:pt>
                <c:pt idx="35">
                  <c:v>1.1011215843448767</c:v>
                </c:pt>
                <c:pt idx="36">
                  <c:v>1.0942463309074641</c:v>
                </c:pt>
                <c:pt idx="37">
                  <c:v>1.0922107491399242</c:v>
                </c:pt>
                <c:pt idx="38">
                  <c:v>1.0924712777498422</c:v>
                </c:pt>
                <c:pt idx="39">
                  <c:v>1.0905876457877772</c:v>
                </c:pt>
                <c:pt idx="40">
                  <c:v>1.0911500332037207</c:v>
                </c:pt>
                <c:pt idx="41">
                  <c:v>1.0866093129559105</c:v>
                </c:pt>
                <c:pt idx="42">
                  <c:v>1.0882187349935952</c:v>
                </c:pt>
                <c:pt idx="43">
                  <c:v>1.0752218277041872</c:v>
                </c:pt>
                <c:pt idx="44">
                  <c:v>1.0727274732426924</c:v>
                </c:pt>
                <c:pt idx="45">
                  <c:v>1.0626807856593465</c:v>
                </c:pt>
                <c:pt idx="46">
                  <c:v>1.0622425110284108</c:v>
                </c:pt>
                <c:pt idx="47">
                  <c:v>1.0595138609838886</c:v>
                </c:pt>
                <c:pt idx="48">
                  <c:v>1.0580880262522128</c:v>
                </c:pt>
                <c:pt idx="49">
                  <c:v>1.0586455580723295</c:v>
                </c:pt>
                <c:pt idx="50">
                  <c:v>1.049170315349877</c:v>
                </c:pt>
                <c:pt idx="51">
                  <c:v>1.0452880587340303</c:v>
                </c:pt>
                <c:pt idx="52">
                  <c:v>1.0393923136405929</c:v>
                </c:pt>
                <c:pt idx="53">
                  <c:v>1.0398075898285368</c:v>
                </c:pt>
                <c:pt idx="54">
                  <c:v>1.0410683803555658</c:v>
                </c:pt>
                <c:pt idx="55">
                  <c:v>1.0391301604287728</c:v>
                </c:pt>
                <c:pt idx="56">
                  <c:v>1.0328473803392211</c:v>
                </c:pt>
                <c:pt idx="57">
                  <c:v>1.0271856527159358</c:v>
                </c:pt>
                <c:pt idx="58">
                  <c:v>1.0228922839259171</c:v>
                </c:pt>
                <c:pt idx="59">
                  <c:v>1.0172005661366947</c:v>
                </c:pt>
                <c:pt idx="60">
                  <c:v>1.0093926141011542</c:v>
                </c:pt>
                <c:pt idx="61">
                  <c:v>1.0111144302192316</c:v>
                </c:pt>
                <c:pt idx="62">
                  <c:v>1.0111399522477076</c:v>
                </c:pt>
                <c:pt idx="63">
                  <c:v>1.0081988804296116</c:v>
                </c:pt>
                <c:pt idx="64">
                  <c:v>0.99855773649329793</c:v>
                </c:pt>
                <c:pt idx="65">
                  <c:v>1.0016397823664585</c:v>
                </c:pt>
                <c:pt idx="66">
                  <c:v>1.0021436438541269</c:v>
                </c:pt>
                <c:pt idx="67">
                  <c:v>1.0094859694807425</c:v>
                </c:pt>
                <c:pt idx="68">
                  <c:v>1.0047520915858756</c:v>
                </c:pt>
                <c:pt idx="69">
                  <c:v>1.0072966819806224</c:v>
                </c:pt>
                <c:pt idx="70">
                  <c:v>1.0034889188498886</c:v>
                </c:pt>
                <c:pt idx="71">
                  <c:v>1.0046012861551785</c:v>
                </c:pt>
                <c:pt idx="72">
                  <c:v>0.99907822434488291</c:v>
                </c:pt>
                <c:pt idx="73">
                  <c:v>0.99725255751858155</c:v>
                </c:pt>
                <c:pt idx="74">
                  <c:v>0.98270675691253373</c:v>
                </c:pt>
                <c:pt idx="75">
                  <c:v>0.98290738873783712</c:v>
                </c:pt>
                <c:pt idx="76">
                  <c:v>0.97809407167148477</c:v>
                </c:pt>
                <c:pt idx="77">
                  <c:v>0.99031080303295782</c:v>
                </c:pt>
                <c:pt idx="78">
                  <c:v>0.99218359339282725</c:v>
                </c:pt>
                <c:pt idx="79">
                  <c:v>0.99649251226513991</c:v>
                </c:pt>
                <c:pt idx="80">
                  <c:v>0.98914948807656566</c:v>
                </c:pt>
                <c:pt idx="81">
                  <c:v>0.97983670079637175</c:v>
                </c:pt>
                <c:pt idx="82">
                  <c:v>0.97822396606960027</c:v>
                </c:pt>
                <c:pt idx="83">
                  <c:v>0.98771377287505524</c:v>
                </c:pt>
                <c:pt idx="84">
                  <c:v>1.00475297021775</c:v>
                </c:pt>
                <c:pt idx="85">
                  <c:v>1.0111896436388459</c:v>
                </c:pt>
                <c:pt idx="86">
                  <c:v>1.007409182501094</c:v>
                </c:pt>
                <c:pt idx="87">
                  <c:v>0.99321576487185448</c:v>
                </c:pt>
                <c:pt idx="88">
                  <c:v>0.99670267383699951</c:v>
                </c:pt>
                <c:pt idx="89">
                  <c:v>1.0101495436242409</c:v>
                </c:pt>
                <c:pt idx="90">
                  <c:v>1.024757456844668</c:v>
                </c:pt>
                <c:pt idx="91">
                  <c:v>1.0052975680717489</c:v>
                </c:pt>
                <c:pt idx="92">
                  <c:v>1.0074254108928309</c:v>
                </c:pt>
                <c:pt idx="93">
                  <c:v>1.0465180923519191</c:v>
                </c:pt>
                <c:pt idx="94">
                  <c:v>1.0466387611067607</c:v>
                </c:pt>
                <c:pt idx="95">
                  <c:v>1.0426002052001822</c:v>
                </c:pt>
                <c:pt idx="96">
                  <c:v>1.0632538499475854</c:v>
                </c:pt>
                <c:pt idx="97">
                  <c:v>1.0892931379773125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7C6-4171-9C22-F17A65B64190}"/>
            </c:ext>
          </c:extLst>
        </c:ser>
        <c:ser>
          <c:idx val="3"/>
          <c:order val="3"/>
          <c:tx>
            <c:v>Bite 3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Sheet2!$LI$2:$PC$2</c:f>
              <c:numCache>
                <c:formatCode>General</c:formatCode>
                <c:ptCount val="99"/>
                <c:pt idx="0">
                  <c:v>2311</c:v>
                </c:pt>
                <c:pt idx="1">
                  <c:v>2322.8000000000002</c:v>
                </c:pt>
                <c:pt idx="2">
                  <c:v>2334.5</c:v>
                </c:pt>
                <c:pt idx="3">
                  <c:v>2346.3000000000002</c:v>
                </c:pt>
                <c:pt idx="4">
                  <c:v>2358</c:v>
                </c:pt>
                <c:pt idx="5">
                  <c:v>2369.8000000000002</c:v>
                </c:pt>
                <c:pt idx="6">
                  <c:v>2381.5</c:v>
                </c:pt>
                <c:pt idx="7">
                  <c:v>2393.1999999999998</c:v>
                </c:pt>
                <c:pt idx="8">
                  <c:v>2404.9</c:v>
                </c:pt>
                <c:pt idx="9">
                  <c:v>2416.6</c:v>
                </c:pt>
                <c:pt idx="10">
                  <c:v>2428.1999999999998</c:v>
                </c:pt>
                <c:pt idx="11">
                  <c:v>2439.9</c:v>
                </c:pt>
                <c:pt idx="12">
                  <c:v>2451.5</c:v>
                </c:pt>
                <c:pt idx="13">
                  <c:v>2463.1</c:v>
                </c:pt>
                <c:pt idx="14">
                  <c:v>2474.6999999999998</c:v>
                </c:pt>
                <c:pt idx="15">
                  <c:v>2486.3000000000002</c:v>
                </c:pt>
                <c:pt idx="16">
                  <c:v>2497.9</c:v>
                </c:pt>
                <c:pt idx="17">
                  <c:v>2509.4</c:v>
                </c:pt>
                <c:pt idx="18">
                  <c:v>2521</c:v>
                </c:pt>
                <c:pt idx="19">
                  <c:v>2532.5</c:v>
                </c:pt>
                <c:pt idx="20">
                  <c:v>2544</c:v>
                </c:pt>
                <c:pt idx="21">
                  <c:v>2555.5</c:v>
                </c:pt>
                <c:pt idx="22">
                  <c:v>2566.9</c:v>
                </c:pt>
                <c:pt idx="23">
                  <c:v>2578.4</c:v>
                </c:pt>
                <c:pt idx="24">
                  <c:v>2589.8000000000002</c:v>
                </c:pt>
                <c:pt idx="25">
                  <c:v>2601.3000000000002</c:v>
                </c:pt>
                <c:pt idx="26">
                  <c:v>2612.6999999999998</c:v>
                </c:pt>
                <c:pt idx="27">
                  <c:v>2624.1</c:v>
                </c:pt>
                <c:pt idx="28">
                  <c:v>2635.4</c:v>
                </c:pt>
                <c:pt idx="29">
                  <c:v>2646.8</c:v>
                </c:pt>
                <c:pt idx="30">
                  <c:v>2658.1</c:v>
                </c:pt>
                <c:pt idx="31">
                  <c:v>2669.4</c:v>
                </c:pt>
                <c:pt idx="32">
                  <c:v>2680.7</c:v>
                </c:pt>
                <c:pt idx="33">
                  <c:v>2692</c:v>
                </c:pt>
                <c:pt idx="34">
                  <c:v>2703.3</c:v>
                </c:pt>
                <c:pt idx="35">
                  <c:v>2714.5</c:v>
                </c:pt>
                <c:pt idx="36">
                  <c:v>2725.7</c:v>
                </c:pt>
                <c:pt idx="37">
                  <c:v>2737</c:v>
                </c:pt>
                <c:pt idx="38">
                  <c:v>2748.1</c:v>
                </c:pt>
                <c:pt idx="39">
                  <c:v>2759.3</c:v>
                </c:pt>
                <c:pt idx="40">
                  <c:v>2770.5</c:v>
                </c:pt>
                <c:pt idx="41">
                  <c:v>2781.6</c:v>
                </c:pt>
                <c:pt idx="42">
                  <c:v>2792.7</c:v>
                </c:pt>
                <c:pt idx="43">
                  <c:v>2803.8</c:v>
                </c:pt>
                <c:pt idx="44">
                  <c:v>2814.9</c:v>
                </c:pt>
                <c:pt idx="45">
                  <c:v>2825.9</c:v>
                </c:pt>
                <c:pt idx="46">
                  <c:v>2837</c:v>
                </c:pt>
                <c:pt idx="47">
                  <c:v>2848</c:v>
                </c:pt>
                <c:pt idx="48">
                  <c:v>2859</c:v>
                </c:pt>
                <c:pt idx="49">
                  <c:v>2870</c:v>
                </c:pt>
                <c:pt idx="50">
                  <c:v>2880.9</c:v>
                </c:pt>
                <c:pt idx="51">
                  <c:v>2891.9</c:v>
                </c:pt>
                <c:pt idx="52">
                  <c:v>2902.8</c:v>
                </c:pt>
                <c:pt idx="53">
                  <c:v>2913.7</c:v>
                </c:pt>
                <c:pt idx="54">
                  <c:v>2924.6</c:v>
                </c:pt>
                <c:pt idx="55">
                  <c:v>2935.4</c:v>
                </c:pt>
                <c:pt idx="56">
                  <c:v>2946.3</c:v>
                </c:pt>
                <c:pt idx="57">
                  <c:v>2957.1</c:v>
                </c:pt>
                <c:pt idx="58">
                  <c:v>2967.9</c:v>
                </c:pt>
                <c:pt idx="59">
                  <c:v>2978.6</c:v>
                </c:pt>
                <c:pt idx="60">
                  <c:v>2989.4</c:v>
                </c:pt>
                <c:pt idx="61">
                  <c:v>3000.1</c:v>
                </c:pt>
                <c:pt idx="62">
                  <c:v>3010.8</c:v>
                </c:pt>
                <c:pt idx="63">
                  <c:v>3021.5</c:v>
                </c:pt>
                <c:pt idx="64">
                  <c:v>3032.2</c:v>
                </c:pt>
                <c:pt idx="65">
                  <c:v>3042.8</c:v>
                </c:pt>
                <c:pt idx="66">
                  <c:v>3053.5</c:v>
                </c:pt>
                <c:pt idx="67">
                  <c:v>3064.1</c:v>
                </c:pt>
                <c:pt idx="68">
                  <c:v>3074.6</c:v>
                </c:pt>
                <c:pt idx="69">
                  <c:v>3085.2</c:v>
                </c:pt>
                <c:pt idx="70">
                  <c:v>3095.7</c:v>
                </c:pt>
                <c:pt idx="71">
                  <c:v>3106.3</c:v>
                </c:pt>
                <c:pt idx="72">
                  <c:v>3116.7</c:v>
                </c:pt>
                <c:pt idx="73">
                  <c:v>3127.2</c:v>
                </c:pt>
                <c:pt idx="74">
                  <c:v>3137.7</c:v>
                </c:pt>
                <c:pt idx="75">
                  <c:v>3148.1</c:v>
                </c:pt>
                <c:pt idx="76">
                  <c:v>3158.5</c:v>
                </c:pt>
                <c:pt idx="77">
                  <c:v>3168.9</c:v>
                </c:pt>
                <c:pt idx="78">
                  <c:v>3179.2</c:v>
                </c:pt>
                <c:pt idx="79">
                  <c:v>3189.5</c:v>
                </c:pt>
                <c:pt idx="80">
                  <c:v>3199.9</c:v>
                </c:pt>
                <c:pt idx="81">
                  <c:v>3210.1</c:v>
                </c:pt>
                <c:pt idx="82">
                  <c:v>3220.4</c:v>
                </c:pt>
                <c:pt idx="83">
                  <c:v>3230.6</c:v>
                </c:pt>
                <c:pt idx="84">
                  <c:v>3240.8</c:v>
                </c:pt>
                <c:pt idx="85">
                  <c:v>3251</c:v>
                </c:pt>
                <c:pt idx="86">
                  <c:v>3261.2</c:v>
                </c:pt>
                <c:pt idx="87">
                  <c:v>3271.3</c:v>
                </c:pt>
                <c:pt idx="88">
                  <c:v>3281.4</c:v>
                </c:pt>
                <c:pt idx="89">
                  <c:v>3291.5</c:v>
                </c:pt>
                <c:pt idx="90">
                  <c:v>3301.6</c:v>
                </c:pt>
                <c:pt idx="91">
                  <c:v>3311.6</c:v>
                </c:pt>
                <c:pt idx="92">
                  <c:v>3321.6</c:v>
                </c:pt>
                <c:pt idx="93">
                  <c:v>3331.6</c:v>
                </c:pt>
                <c:pt idx="94">
                  <c:v>3341.6</c:v>
                </c:pt>
                <c:pt idx="95">
                  <c:v>3351.5</c:v>
                </c:pt>
                <c:pt idx="96">
                  <c:v>3361.4</c:v>
                </c:pt>
                <c:pt idx="97">
                  <c:v>3371.3</c:v>
                </c:pt>
                <c:pt idx="98">
                  <c:v>3381.1</c:v>
                </c:pt>
              </c:numCache>
            </c:numRef>
          </c:xVal>
          <c:yVal>
            <c:numRef>
              <c:f>Sheet2!$LI$13:$PC$13</c:f>
              <c:numCache>
                <c:formatCode>General</c:formatCode>
                <c:ptCount val="99"/>
                <c:pt idx="0">
                  <c:v>1.0739472516824915</c:v>
                </c:pt>
                <c:pt idx="1">
                  <c:v>1.0779735022021157</c:v>
                </c:pt>
                <c:pt idx="2">
                  <c:v>1.0771096193109537</c:v>
                </c:pt>
                <c:pt idx="3">
                  <c:v>1.0754936008692475</c:v>
                </c:pt>
                <c:pt idx="4">
                  <c:v>1.0748830845888406</c:v>
                </c:pt>
                <c:pt idx="5">
                  <c:v>1.0743084247201331</c:v>
                </c:pt>
                <c:pt idx="6">
                  <c:v>1.0734176015529793</c:v>
                </c:pt>
                <c:pt idx="7">
                  <c:v>1.0726429987208286</c:v>
                </c:pt>
                <c:pt idx="8">
                  <c:v>1.0710587743583659</c:v>
                </c:pt>
                <c:pt idx="9">
                  <c:v>1.0716796795112176</c:v>
                </c:pt>
                <c:pt idx="10">
                  <c:v>1.0722690947965881</c:v>
                </c:pt>
                <c:pt idx="11">
                  <c:v>1.0718572964615818</c:v>
                </c:pt>
                <c:pt idx="12">
                  <c:v>1.0697694616580271</c:v>
                </c:pt>
                <c:pt idx="13">
                  <c:v>1.0678515791996344</c:v>
                </c:pt>
                <c:pt idx="14">
                  <c:v>1.0696237678741503</c:v>
                </c:pt>
                <c:pt idx="15">
                  <c:v>1.0721334552977282</c:v>
                </c:pt>
                <c:pt idx="16">
                  <c:v>1.074756006430579</c:v>
                </c:pt>
                <c:pt idx="17">
                  <c:v>1.0741226134659492</c:v>
                </c:pt>
                <c:pt idx="18">
                  <c:v>1.0732323974130511</c:v>
                </c:pt>
                <c:pt idx="19">
                  <c:v>1.0712180572693017</c:v>
                </c:pt>
                <c:pt idx="20">
                  <c:v>1.0693385377297098</c:v>
                </c:pt>
                <c:pt idx="21">
                  <c:v>1.0685366464830814</c:v>
                </c:pt>
                <c:pt idx="22">
                  <c:v>1.0684908042167383</c:v>
                </c:pt>
                <c:pt idx="23">
                  <c:v>1.0671628511216311</c:v>
                </c:pt>
                <c:pt idx="24">
                  <c:v>1.0644892132468045</c:v>
                </c:pt>
                <c:pt idx="25">
                  <c:v>1.0638998503768178</c:v>
                </c:pt>
                <c:pt idx="26">
                  <c:v>1.0668885918240523</c:v>
                </c:pt>
                <c:pt idx="27">
                  <c:v>1.0706161168038755</c:v>
                </c:pt>
                <c:pt idx="28">
                  <c:v>1.0733172417674788</c:v>
                </c:pt>
                <c:pt idx="29">
                  <c:v>1.0797930216557745</c:v>
                </c:pt>
                <c:pt idx="30">
                  <c:v>1.0881801306300989</c:v>
                </c:pt>
                <c:pt idx="31">
                  <c:v>1.0982555570170691</c:v>
                </c:pt>
                <c:pt idx="32">
                  <c:v>1.1020153880993409</c:v>
                </c:pt>
                <c:pt idx="33">
                  <c:v>1.0961620236473448</c:v>
                </c:pt>
                <c:pt idx="34">
                  <c:v>1.0796226264141653</c:v>
                </c:pt>
                <c:pt idx="35">
                  <c:v>1.0602593549705366</c:v>
                </c:pt>
                <c:pt idx="36">
                  <c:v>1.0407823305724169</c:v>
                </c:pt>
                <c:pt idx="37">
                  <c:v>1.0258880247136375</c:v>
                </c:pt>
                <c:pt idx="38">
                  <c:v>1.0128887803651703</c:v>
                </c:pt>
                <c:pt idx="39">
                  <c:v>1.0013456806618548</c:v>
                </c:pt>
                <c:pt idx="40">
                  <c:v>0.99279307141153739</c:v>
                </c:pt>
                <c:pt idx="41">
                  <c:v>0.97649409835908518</c:v>
                </c:pt>
                <c:pt idx="42">
                  <c:v>0.96353530713997226</c:v>
                </c:pt>
                <c:pt idx="43">
                  <c:v>0.9429536080715728</c:v>
                </c:pt>
                <c:pt idx="44">
                  <c:v>0.93643086683163823</c:v>
                </c:pt>
                <c:pt idx="45">
                  <c:v>0.92114222649982691</c:v>
                </c:pt>
                <c:pt idx="46">
                  <c:v>0.90835177058276528</c:v>
                </c:pt>
                <c:pt idx="47">
                  <c:v>0.89106781004044411</c:v>
                </c:pt>
                <c:pt idx="48">
                  <c:v>0.88297756483135148</c:v>
                </c:pt>
                <c:pt idx="49">
                  <c:v>0.87462203204415767</c:v>
                </c:pt>
                <c:pt idx="50">
                  <c:v>0.85835936790965928</c:v>
                </c:pt>
                <c:pt idx="51">
                  <c:v>0.84709808077166882</c:v>
                </c:pt>
                <c:pt idx="52">
                  <c:v>0.83645160006498587</c:v>
                </c:pt>
                <c:pt idx="53">
                  <c:v>0.83780866267763476</c:v>
                </c:pt>
                <c:pt idx="54">
                  <c:v>0.83675552601608771</c:v>
                </c:pt>
                <c:pt idx="55">
                  <c:v>0.83350079940518607</c:v>
                </c:pt>
                <c:pt idx="56">
                  <c:v>0.82511999708145456</c:v>
                </c:pt>
                <c:pt idx="57">
                  <c:v>0.81232048010994651</c:v>
                </c:pt>
                <c:pt idx="58">
                  <c:v>0.81434697543340506</c:v>
                </c:pt>
                <c:pt idx="59">
                  <c:v>0.81258193745067109</c:v>
                </c:pt>
                <c:pt idx="60">
                  <c:v>0.81232476686905464</c:v>
                </c:pt>
                <c:pt idx="61">
                  <c:v>0.8079358397170967</c:v>
                </c:pt>
                <c:pt idx="62">
                  <c:v>0.80225182993888156</c:v>
                </c:pt>
                <c:pt idx="63">
                  <c:v>0.795262112826019</c:v>
                </c:pt>
                <c:pt idx="64">
                  <c:v>0.78025752354188149</c:v>
                </c:pt>
                <c:pt idx="65">
                  <c:v>0.78071676582325011</c:v>
                </c:pt>
                <c:pt idx="66">
                  <c:v>0.77522144786983516</c:v>
                </c:pt>
                <c:pt idx="67">
                  <c:v>0.7798455524520489</c:v>
                </c:pt>
                <c:pt idx="68">
                  <c:v>0.77257247056963685</c:v>
                </c:pt>
                <c:pt idx="69">
                  <c:v>0.77453346335352313</c:v>
                </c:pt>
                <c:pt idx="70">
                  <c:v>0.7722082618088878</c:v>
                </c:pt>
                <c:pt idx="71">
                  <c:v>0.77115401838928943</c:v>
                </c:pt>
                <c:pt idx="72">
                  <c:v>0.76571624535897331</c:v>
                </c:pt>
                <c:pt idx="73">
                  <c:v>0.75951040031844474</c:v>
                </c:pt>
                <c:pt idx="74">
                  <c:v>0.74866861301656273</c:v>
                </c:pt>
                <c:pt idx="75">
                  <c:v>0.74794803073436178</c:v>
                </c:pt>
                <c:pt idx="76">
                  <c:v>0.74592811168829176</c:v>
                </c:pt>
                <c:pt idx="77">
                  <c:v>0.7513442193624994</c:v>
                </c:pt>
                <c:pt idx="78">
                  <c:v>0.75751953595391608</c:v>
                </c:pt>
                <c:pt idx="79">
                  <c:v>0.76215290485719234</c:v>
                </c:pt>
                <c:pt idx="80">
                  <c:v>0.76390997259666593</c:v>
                </c:pt>
                <c:pt idx="81">
                  <c:v>0.74586492858802222</c:v>
                </c:pt>
                <c:pt idx="82">
                  <c:v>0.74287877233673305</c:v>
                </c:pt>
                <c:pt idx="83">
                  <c:v>0.74210636599381286</c:v>
                </c:pt>
                <c:pt idx="84">
                  <c:v>0.76535418917802056</c:v>
                </c:pt>
                <c:pt idx="85">
                  <c:v>0.77257375748003743</c:v>
                </c:pt>
                <c:pt idx="86">
                  <c:v>0.77728619523525733</c:v>
                </c:pt>
                <c:pt idx="87">
                  <c:v>0.7685817229945674</c:v>
                </c:pt>
                <c:pt idx="88">
                  <c:v>0.76764477423701871</c:v>
                </c:pt>
                <c:pt idx="89">
                  <c:v>0.80419319500984932</c:v>
                </c:pt>
                <c:pt idx="90">
                  <c:v>0.83497783733071695</c:v>
                </c:pt>
                <c:pt idx="91">
                  <c:v>0.81682278344830817</c:v>
                </c:pt>
                <c:pt idx="92">
                  <c:v>0.81084411180015625</c:v>
                </c:pt>
                <c:pt idx="93">
                  <c:v>0.75879096191337425</c:v>
                </c:pt>
                <c:pt idx="94">
                  <c:v>0.7465402231600784</c:v>
                </c:pt>
                <c:pt idx="95">
                  <c:v>0.65793888958676716</c:v>
                </c:pt>
                <c:pt idx="96">
                  <c:v>0.70805076128439381</c:v>
                </c:pt>
                <c:pt idx="97">
                  <c:v>0.69912937311568157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7C6-4171-9C22-F17A65B64190}"/>
            </c:ext>
          </c:extLst>
        </c:ser>
        <c:ser>
          <c:idx val="4"/>
          <c:order val="4"/>
          <c:tx>
            <c:v>Bite 3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Sheet2!$HM$2:$LH$2</c:f>
              <c:numCache>
                <c:formatCode>General</c:formatCode>
                <c:ptCount val="100"/>
                <c:pt idx="0">
                  <c:v>1595.723999</c:v>
                </c:pt>
                <c:pt idx="1">
                  <c:v>1604.4320070000001</c:v>
                </c:pt>
                <c:pt idx="2">
                  <c:v>1613.1311040000001</c:v>
                </c:pt>
                <c:pt idx="3">
                  <c:v>1621.8210449999999</c:v>
                </c:pt>
                <c:pt idx="4">
                  <c:v>1630.501587</c:v>
                </c:pt>
                <c:pt idx="5">
                  <c:v>1639.172607</c:v>
                </c:pt>
                <c:pt idx="6">
                  <c:v>1647.8339840000001</c:v>
                </c:pt>
                <c:pt idx="7">
                  <c:v>1656.485596</c:v>
                </c:pt>
                <c:pt idx="8">
                  <c:v>1665.1273189999999</c:v>
                </c:pt>
                <c:pt idx="9">
                  <c:v>1673.7589109999999</c:v>
                </c:pt>
                <c:pt idx="10">
                  <c:v>1682.380249</c:v>
                </c:pt>
                <c:pt idx="11">
                  <c:v>1690.9913329999999</c:v>
                </c:pt>
                <c:pt idx="12">
                  <c:v>1699.591919</c:v>
                </c:pt>
                <c:pt idx="13">
                  <c:v>1708.181885</c:v>
                </c:pt>
                <c:pt idx="14">
                  <c:v>1716.7611079999999</c:v>
                </c:pt>
                <c:pt idx="15">
                  <c:v>1725.3294679999999</c:v>
                </c:pt>
                <c:pt idx="16">
                  <c:v>1733.886841</c:v>
                </c:pt>
                <c:pt idx="17">
                  <c:v>1742.4332280000001</c:v>
                </c:pt>
                <c:pt idx="18">
                  <c:v>1750.9682620000001</c:v>
                </c:pt>
                <c:pt idx="19">
                  <c:v>1759.491943</c:v>
                </c:pt>
                <c:pt idx="20">
                  <c:v>1768.0042719999999</c:v>
                </c:pt>
                <c:pt idx="21">
                  <c:v>1776.505005</c:v>
                </c:pt>
                <c:pt idx="22">
                  <c:v>1784.9941409999999</c:v>
                </c:pt>
                <c:pt idx="23">
                  <c:v>1793.471436</c:v>
                </c:pt>
                <c:pt idx="24">
                  <c:v>1801.9368899999999</c:v>
                </c:pt>
                <c:pt idx="25">
                  <c:v>1810.390259</c:v>
                </c:pt>
                <c:pt idx="26">
                  <c:v>1818.8316649999999</c:v>
                </c:pt>
                <c:pt idx="27">
                  <c:v>1827.2608640000001</c:v>
                </c:pt>
                <c:pt idx="28">
                  <c:v>1835.6777340000001</c:v>
                </c:pt>
                <c:pt idx="29">
                  <c:v>1844.082275</c:v>
                </c:pt>
                <c:pt idx="30">
                  <c:v>1852.474365</c:v>
                </c:pt>
                <c:pt idx="31">
                  <c:v>1860.8538820000001</c:v>
                </c:pt>
                <c:pt idx="32">
                  <c:v>1869.2208250000001</c:v>
                </c:pt>
                <c:pt idx="33">
                  <c:v>1877.5749510000001</c:v>
                </c:pt>
                <c:pt idx="34">
                  <c:v>1885.916138</c:v>
                </c:pt>
                <c:pt idx="35">
                  <c:v>1894.2445070000001</c:v>
                </c:pt>
                <c:pt idx="36">
                  <c:v>1902.559937</c:v>
                </c:pt>
                <c:pt idx="37">
                  <c:v>1910.862183</c:v>
                </c:pt>
                <c:pt idx="38">
                  <c:v>1919.151245</c:v>
                </c:pt>
                <c:pt idx="39">
                  <c:v>1927.4270019999999</c:v>
                </c:pt>
                <c:pt idx="40">
                  <c:v>1935.689453</c:v>
                </c:pt>
                <c:pt idx="41">
                  <c:v>1943.9384769999999</c:v>
                </c:pt>
                <c:pt idx="42">
                  <c:v>1952.1739500000001</c:v>
                </c:pt>
                <c:pt idx="43">
                  <c:v>1960.3957519999999</c:v>
                </c:pt>
                <c:pt idx="44">
                  <c:v>1968.604004</c:v>
                </c:pt>
                <c:pt idx="45">
                  <c:v>1976.7983400000001</c:v>
                </c:pt>
                <c:pt idx="46">
                  <c:v>1984.9788820000001</c:v>
                </c:pt>
                <c:pt idx="47">
                  <c:v>1993.1455080000001</c:v>
                </c:pt>
                <c:pt idx="48">
                  <c:v>2001.298096</c:v>
                </c:pt>
                <c:pt idx="49">
                  <c:v>2009.4366460000001</c:v>
                </c:pt>
                <c:pt idx="50">
                  <c:v>2017.560913</c:v>
                </c:pt>
                <c:pt idx="51">
                  <c:v>2025.6708980000001</c:v>
                </c:pt>
                <c:pt idx="52">
                  <c:v>2033.7666019999999</c:v>
                </c:pt>
                <c:pt idx="53">
                  <c:v>2041.8479</c:v>
                </c:pt>
                <c:pt idx="54">
                  <c:v>2049.9145509999998</c:v>
                </c:pt>
                <c:pt idx="55">
                  <c:v>2057.966797</c:v>
                </c:pt>
                <c:pt idx="56">
                  <c:v>2066.0041500000002</c:v>
                </c:pt>
                <c:pt idx="57">
                  <c:v>2074.0268550000001</c:v>
                </c:pt>
                <c:pt idx="58">
                  <c:v>2082.0346679999998</c:v>
                </c:pt>
                <c:pt idx="59">
                  <c:v>2090.0275879999999</c:v>
                </c:pt>
                <c:pt idx="60">
                  <c:v>2098.0053710000002</c:v>
                </c:pt>
                <c:pt idx="61">
                  <c:v>2105.968018</c:v>
                </c:pt>
                <c:pt idx="62">
                  <c:v>2113.9155270000001</c:v>
                </c:pt>
                <c:pt idx="63">
                  <c:v>2121.8479000000002</c:v>
                </c:pt>
                <c:pt idx="64">
                  <c:v>2129.7646479999999</c:v>
                </c:pt>
                <c:pt idx="65">
                  <c:v>2137.6660160000001</c:v>
                </c:pt>
                <c:pt idx="66">
                  <c:v>2145.5517580000001</c:v>
                </c:pt>
                <c:pt idx="67">
                  <c:v>2153.421875</c:v>
                </c:pt>
                <c:pt idx="68">
                  <c:v>2161.2761230000001</c:v>
                </c:pt>
                <c:pt idx="69">
                  <c:v>2169.1145019999999</c:v>
                </c:pt>
                <c:pt idx="70">
                  <c:v>2176.9370119999999</c:v>
                </c:pt>
                <c:pt idx="71">
                  <c:v>2184.7434079999998</c:v>
                </c:pt>
                <c:pt idx="72">
                  <c:v>2192.5334469999998</c:v>
                </c:pt>
                <c:pt idx="73">
                  <c:v>2200.3073730000001</c:v>
                </c:pt>
                <c:pt idx="74">
                  <c:v>2208.0649410000001</c:v>
                </c:pt>
                <c:pt idx="75">
                  <c:v>2215.8059079999998</c:v>
                </c:pt>
                <c:pt idx="76">
                  <c:v>2223.5302729999999</c:v>
                </c:pt>
                <c:pt idx="77">
                  <c:v>2231.2380370000001</c:v>
                </c:pt>
                <c:pt idx="78">
                  <c:v>2238.9289549999999</c:v>
                </c:pt>
                <c:pt idx="79">
                  <c:v>2246.6027829999998</c:v>
                </c:pt>
                <c:pt idx="80">
                  <c:v>2254.2595209999999</c:v>
                </c:pt>
                <c:pt idx="81">
                  <c:v>2261.8991700000001</c:v>
                </c:pt>
                <c:pt idx="82">
                  <c:v>2269.5214839999999</c:v>
                </c:pt>
                <c:pt idx="83">
                  <c:v>2277.126221</c:v>
                </c:pt>
                <c:pt idx="84">
                  <c:v>2284.7133789999998</c:v>
                </c:pt>
                <c:pt idx="85">
                  <c:v>2292.2827149999998</c:v>
                </c:pt>
                <c:pt idx="86">
                  <c:v>2299.8344729999999</c:v>
                </c:pt>
                <c:pt idx="87">
                  <c:v>2307.3679200000001</c:v>
                </c:pt>
                <c:pt idx="88">
                  <c:v>2314.8835450000001</c:v>
                </c:pt>
                <c:pt idx="89">
                  <c:v>2322.380615</c:v>
                </c:pt>
                <c:pt idx="90">
                  <c:v>2329.859375</c:v>
                </c:pt>
                <c:pt idx="91">
                  <c:v>2337.3195799999999</c:v>
                </c:pt>
                <c:pt idx="92">
                  <c:v>2344.7609859999998</c:v>
                </c:pt>
                <c:pt idx="93">
                  <c:v>2352.1833499999998</c:v>
                </c:pt>
                <c:pt idx="94">
                  <c:v>2359.5866700000001</c:v>
                </c:pt>
                <c:pt idx="95">
                  <c:v>2366.9709469999998</c:v>
                </c:pt>
                <c:pt idx="96">
                  <c:v>2374.335693</c:v>
                </c:pt>
                <c:pt idx="97">
                  <c:v>2381.6809079999998</c:v>
                </c:pt>
                <c:pt idx="98">
                  <c:v>2389.0063479999999</c:v>
                </c:pt>
                <c:pt idx="99">
                  <c:v>2396.311768</c:v>
                </c:pt>
              </c:numCache>
            </c:numRef>
          </c:xVal>
          <c:yVal>
            <c:numRef>
              <c:f>Sheet2!$HM$17:$LH$17</c:f>
              <c:numCache>
                <c:formatCode>General</c:formatCode>
                <c:ptCount val="100"/>
                <c:pt idx="1">
                  <c:v>1.0856062310836634</c:v>
                </c:pt>
                <c:pt idx="2">
                  <c:v>1.108056507389231</c:v>
                </c:pt>
                <c:pt idx="3">
                  <c:v>1.0995747450787021</c:v>
                </c:pt>
                <c:pt idx="4">
                  <c:v>1.0916242717692937</c:v>
                </c:pt>
                <c:pt idx="5">
                  <c:v>1.0902917262778986</c:v>
                </c:pt>
                <c:pt idx="6">
                  <c:v>1.0896184326790763</c:v>
                </c:pt>
                <c:pt idx="7">
                  <c:v>1.0970785371421587</c:v>
                </c:pt>
                <c:pt idx="8">
                  <c:v>1.0963276613516302</c:v>
                </c:pt>
                <c:pt idx="9">
                  <c:v>1.0955011121152436</c:v>
                </c:pt>
                <c:pt idx="10">
                  <c:v>1.0877585645206962</c:v>
                </c:pt>
                <c:pt idx="11">
                  <c:v>1.0845544017813857</c:v>
                </c:pt>
                <c:pt idx="12">
                  <c:v>1.0815576758370342</c:v>
                </c:pt>
                <c:pt idx="13">
                  <c:v>1.076962944346431</c:v>
                </c:pt>
                <c:pt idx="14">
                  <c:v>1.0735904507782217</c:v>
                </c:pt>
                <c:pt idx="15">
                  <c:v>1.0705700927089097</c:v>
                </c:pt>
                <c:pt idx="16">
                  <c:v>1.0709472352475942</c:v>
                </c:pt>
                <c:pt idx="17">
                  <c:v>1.0689722134555208</c:v>
                </c:pt>
                <c:pt idx="18">
                  <c:v>1.0661846087475551</c:v>
                </c:pt>
                <c:pt idx="19">
                  <c:v>1.0635289547246813</c:v>
                </c:pt>
                <c:pt idx="20">
                  <c:v>1.0641705209913122</c:v>
                </c:pt>
                <c:pt idx="21">
                  <c:v>1.0644406115664586</c:v>
                </c:pt>
                <c:pt idx="22">
                  <c:v>1.0658039967027073</c:v>
                </c:pt>
                <c:pt idx="23">
                  <c:v>1.0655136539340815</c:v>
                </c:pt>
                <c:pt idx="24">
                  <c:v>1.0665798237134625</c:v>
                </c:pt>
                <c:pt idx="25">
                  <c:v>1.0672169102123459</c:v>
                </c:pt>
                <c:pt idx="26">
                  <c:v>1.0684096338460114</c:v>
                </c:pt>
                <c:pt idx="27">
                  <c:v>1.0700594923197722</c:v>
                </c:pt>
                <c:pt idx="28">
                  <c:v>1.068559501906295</c:v>
                </c:pt>
                <c:pt idx="29">
                  <c:v>1.0678755273432661</c:v>
                </c:pt>
                <c:pt idx="30">
                  <c:v>1.0649770640637231</c:v>
                </c:pt>
                <c:pt idx="31">
                  <c:v>1.063678629281432</c:v>
                </c:pt>
                <c:pt idx="32">
                  <c:v>1.0630445134257476</c:v>
                </c:pt>
                <c:pt idx="33">
                  <c:v>1.0644479577160098</c:v>
                </c:pt>
                <c:pt idx="34">
                  <c:v>1.0636635486018231</c:v>
                </c:pt>
                <c:pt idx="35">
                  <c:v>1.0592574499801006</c:v>
                </c:pt>
                <c:pt idx="36">
                  <c:v>1.0521070722952164</c:v>
                </c:pt>
                <c:pt idx="37">
                  <c:v>1.0436977464078696</c:v>
                </c:pt>
                <c:pt idx="38">
                  <c:v>1.0367578360429941</c:v>
                </c:pt>
                <c:pt idx="39">
                  <c:v>1.0283013380915556</c:v>
                </c:pt>
                <c:pt idx="40">
                  <c:v>1.0218649775790829</c:v>
                </c:pt>
                <c:pt idx="41">
                  <c:v>1.0127665833773447</c:v>
                </c:pt>
                <c:pt idx="42">
                  <c:v>1.0048218899162327</c:v>
                </c:pt>
                <c:pt idx="43">
                  <c:v>0.99507668841104835</c:v>
                </c:pt>
                <c:pt idx="44">
                  <c:v>0.98691491419102972</c:v>
                </c:pt>
                <c:pt idx="45">
                  <c:v>0.98111376804245098</c:v>
                </c:pt>
                <c:pt idx="46">
                  <c:v>0.97761017292152486</c:v>
                </c:pt>
                <c:pt idx="47">
                  <c:v>0.97480156037600352</c:v>
                </c:pt>
                <c:pt idx="48">
                  <c:v>0.97294541271542601</c:v>
                </c:pt>
                <c:pt idx="49">
                  <c:v>0.97349484148538801</c:v>
                </c:pt>
                <c:pt idx="50">
                  <c:v>0.97456302188213417</c:v>
                </c:pt>
                <c:pt idx="51">
                  <c:v>0.97761982114564761</c:v>
                </c:pt>
                <c:pt idx="52">
                  <c:v>0.98156496995963505</c:v>
                </c:pt>
                <c:pt idx="53">
                  <c:v>0.98421952487007347</c:v>
                </c:pt>
                <c:pt idx="54">
                  <c:v>0.98609677777144322</c:v>
                </c:pt>
                <c:pt idx="55">
                  <c:v>0.9879329924035013</c:v>
                </c:pt>
                <c:pt idx="56">
                  <c:v>0.99343587560247448</c:v>
                </c:pt>
                <c:pt idx="57">
                  <c:v>1.0004124656596329</c:v>
                </c:pt>
                <c:pt idx="58">
                  <c:v>1.0092477448787489</c:v>
                </c:pt>
                <c:pt idx="59">
                  <c:v>1.0169179473528862</c:v>
                </c:pt>
                <c:pt idx="60">
                  <c:v>1.0253050222899871</c:v>
                </c:pt>
                <c:pt idx="61">
                  <c:v>1.0318045377579415</c:v>
                </c:pt>
                <c:pt idx="62">
                  <c:v>1.0392168472338967</c:v>
                </c:pt>
                <c:pt idx="63">
                  <c:v>1.0444931672063609</c:v>
                </c:pt>
                <c:pt idx="64">
                  <c:v>1.0509308792343945</c:v>
                </c:pt>
                <c:pt idx="65">
                  <c:v>1.0572960779035296</c:v>
                </c:pt>
                <c:pt idx="66">
                  <c:v>1.0629634610047591</c:v>
                </c:pt>
                <c:pt idx="67">
                  <c:v>1.0672956170413987</c:v>
                </c:pt>
                <c:pt idx="68">
                  <c:v>1.0714481852183997</c:v>
                </c:pt>
                <c:pt idx="69">
                  <c:v>1.0776224495221287</c:v>
                </c:pt>
                <c:pt idx="70">
                  <c:v>1.0820081115076285</c:v>
                </c:pt>
                <c:pt idx="71">
                  <c:v>1.0843916085100733</c:v>
                </c:pt>
                <c:pt idx="72">
                  <c:v>1.0862002560202977</c:v>
                </c:pt>
                <c:pt idx="73">
                  <c:v>1.0885008654632069</c:v>
                </c:pt>
                <c:pt idx="74">
                  <c:v>1.090629876545367</c:v>
                </c:pt>
                <c:pt idx="75">
                  <c:v>1.0902752554372783</c:v>
                </c:pt>
                <c:pt idx="76">
                  <c:v>1.0908679034289617</c:v>
                </c:pt>
                <c:pt idx="77">
                  <c:v>1.0923118848372739</c:v>
                </c:pt>
                <c:pt idx="78">
                  <c:v>1.0950478229664429</c:v>
                </c:pt>
                <c:pt idx="79">
                  <c:v>1.0968937268367893</c:v>
                </c:pt>
                <c:pt idx="80">
                  <c:v>1.097396697727935</c:v>
                </c:pt>
                <c:pt idx="81">
                  <c:v>1.0960664915390528</c:v>
                </c:pt>
                <c:pt idx="82">
                  <c:v>1.0937604436550643</c:v>
                </c:pt>
                <c:pt idx="83">
                  <c:v>1.0920551019207334</c:v>
                </c:pt>
                <c:pt idx="84">
                  <c:v>1.0926029357582812</c:v>
                </c:pt>
                <c:pt idx="85">
                  <c:v>1.0915051436779011</c:v>
                </c:pt>
                <c:pt idx="86">
                  <c:v>1.0908225520888399</c:v>
                </c:pt>
                <c:pt idx="87">
                  <c:v>1.0896126847655356</c:v>
                </c:pt>
                <c:pt idx="88">
                  <c:v>1.0859700632315155</c:v>
                </c:pt>
                <c:pt idx="89">
                  <c:v>1.0833229848466661</c:v>
                </c:pt>
                <c:pt idx="90">
                  <c:v>1.0805307518991485</c:v>
                </c:pt>
                <c:pt idx="91">
                  <c:v>1.0816947782366055</c:v>
                </c:pt>
                <c:pt idx="92">
                  <c:v>1.0820066695007315</c:v>
                </c:pt>
                <c:pt idx="93">
                  <c:v>1.0822684879907429</c:v>
                </c:pt>
                <c:pt idx="94">
                  <c:v>1.0843908697631133</c:v>
                </c:pt>
                <c:pt idx="95">
                  <c:v>1.0835222653674357</c:v>
                </c:pt>
                <c:pt idx="96">
                  <c:v>1.0806893528006876</c:v>
                </c:pt>
                <c:pt idx="97">
                  <c:v>1.0776420291336557</c:v>
                </c:pt>
                <c:pt idx="98">
                  <c:v>1.0764298407809549</c:v>
                </c:pt>
                <c:pt idx="99">
                  <c:v>1.0800481069366377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7C6-4171-9C22-F17A65B64190}"/>
            </c:ext>
          </c:extLst>
        </c:ser>
        <c:ser>
          <c:idx val="5"/>
          <c:order val="5"/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Sheet2!$LI$2:$PC$2</c:f>
              <c:numCache>
                <c:formatCode>General</c:formatCode>
                <c:ptCount val="99"/>
                <c:pt idx="0">
                  <c:v>2311</c:v>
                </c:pt>
                <c:pt idx="1">
                  <c:v>2322.8000000000002</c:v>
                </c:pt>
                <c:pt idx="2">
                  <c:v>2334.5</c:v>
                </c:pt>
                <c:pt idx="3">
                  <c:v>2346.3000000000002</c:v>
                </c:pt>
                <c:pt idx="4">
                  <c:v>2358</c:v>
                </c:pt>
                <c:pt idx="5">
                  <c:v>2369.8000000000002</c:v>
                </c:pt>
                <c:pt idx="6">
                  <c:v>2381.5</c:v>
                </c:pt>
                <c:pt idx="7">
                  <c:v>2393.1999999999998</c:v>
                </c:pt>
                <c:pt idx="8">
                  <c:v>2404.9</c:v>
                </c:pt>
                <c:pt idx="9">
                  <c:v>2416.6</c:v>
                </c:pt>
                <c:pt idx="10">
                  <c:v>2428.1999999999998</c:v>
                </c:pt>
                <c:pt idx="11">
                  <c:v>2439.9</c:v>
                </c:pt>
                <c:pt idx="12">
                  <c:v>2451.5</c:v>
                </c:pt>
                <c:pt idx="13">
                  <c:v>2463.1</c:v>
                </c:pt>
                <c:pt idx="14">
                  <c:v>2474.6999999999998</c:v>
                </c:pt>
                <c:pt idx="15">
                  <c:v>2486.3000000000002</c:v>
                </c:pt>
                <c:pt idx="16">
                  <c:v>2497.9</c:v>
                </c:pt>
                <c:pt idx="17">
                  <c:v>2509.4</c:v>
                </c:pt>
                <c:pt idx="18">
                  <c:v>2521</c:v>
                </c:pt>
                <c:pt idx="19">
                  <c:v>2532.5</c:v>
                </c:pt>
                <c:pt idx="20">
                  <c:v>2544</c:v>
                </c:pt>
                <c:pt idx="21">
                  <c:v>2555.5</c:v>
                </c:pt>
                <c:pt idx="22">
                  <c:v>2566.9</c:v>
                </c:pt>
                <c:pt idx="23">
                  <c:v>2578.4</c:v>
                </c:pt>
                <c:pt idx="24">
                  <c:v>2589.8000000000002</c:v>
                </c:pt>
                <c:pt idx="25">
                  <c:v>2601.3000000000002</c:v>
                </c:pt>
                <c:pt idx="26">
                  <c:v>2612.6999999999998</c:v>
                </c:pt>
                <c:pt idx="27">
                  <c:v>2624.1</c:v>
                </c:pt>
                <c:pt idx="28">
                  <c:v>2635.4</c:v>
                </c:pt>
                <c:pt idx="29">
                  <c:v>2646.8</c:v>
                </c:pt>
                <c:pt idx="30">
                  <c:v>2658.1</c:v>
                </c:pt>
                <c:pt idx="31">
                  <c:v>2669.4</c:v>
                </c:pt>
                <c:pt idx="32">
                  <c:v>2680.7</c:v>
                </c:pt>
                <c:pt idx="33">
                  <c:v>2692</c:v>
                </c:pt>
                <c:pt idx="34">
                  <c:v>2703.3</c:v>
                </c:pt>
                <c:pt idx="35">
                  <c:v>2714.5</c:v>
                </c:pt>
                <c:pt idx="36">
                  <c:v>2725.7</c:v>
                </c:pt>
                <c:pt idx="37">
                  <c:v>2737</c:v>
                </c:pt>
                <c:pt idx="38">
                  <c:v>2748.1</c:v>
                </c:pt>
                <c:pt idx="39">
                  <c:v>2759.3</c:v>
                </c:pt>
                <c:pt idx="40">
                  <c:v>2770.5</c:v>
                </c:pt>
                <c:pt idx="41">
                  <c:v>2781.6</c:v>
                </c:pt>
                <c:pt idx="42">
                  <c:v>2792.7</c:v>
                </c:pt>
                <c:pt idx="43">
                  <c:v>2803.8</c:v>
                </c:pt>
                <c:pt idx="44">
                  <c:v>2814.9</c:v>
                </c:pt>
                <c:pt idx="45">
                  <c:v>2825.9</c:v>
                </c:pt>
                <c:pt idx="46">
                  <c:v>2837</c:v>
                </c:pt>
                <c:pt idx="47">
                  <c:v>2848</c:v>
                </c:pt>
                <c:pt idx="48">
                  <c:v>2859</c:v>
                </c:pt>
                <c:pt idx="49">
                  <c:v>2870</c:v>
                </c:pt>
                <c:pt idx="50">
                  <c:v>2880.9</c:v>
                </c:pt>
                <c:pt idx="51">
                  <c:v>2891.9</c:v>
                </c:pt>
                <c:pt idx="52">
                  <c:v>2902.8</c:v>
                </c:pt>
                <c:pt idx="53">
                  <c:v>2913.7</c:v>
                </c:pt>
                <c:pt idx="54">
                  <c:v>2924.6</c:v>
                </c:pt>
                <c:pt idx="55">
                  <c:v>2935.4</c:v>
                </c:pt>
                <c:pt idx="56">
                  <c:v>2946.3</c:v>
                </c:pt>
                <c:pt idx="57">
                  <c:v>2957.1</c:v>
                </c:pt>
                <c:pt idx="58">
                  <c:v>2967.9</c:v>
                </c:pt>
                <c:pt idx="59">
                  <c:v>2978.6</c:v>
                </c:pt>
                <c:pt idx="60">
                  <c:v>2989.4</c:v>
                </c:pt>
                <c:pt idx="61">
                  <c:v>3000.1</c:v>
                </c:pt>
                <c:pt idx="62">
                  <c:v>3010.8</c:v>
                </c:pt>
                <c:pt idx="63">
                  <c:v>3021.5</c:v>
                </c:pt>
                <c:pt idx="64">
                  <c:v>3032.2</c:v>
                </c:pt>
                <c:pt idx="65">
                  <c:v>3042.8</c:v>
                </c:pt>
                <c:pt idx="66">
                  <c:v>3053.5</c:v>
                </c:pt>
                <c:pt idx="67">
                  <c:v>3064.1</c:v>
                </c:pt>
                <c:pt idx="68">
                  <c:v>3074.6</c:v>
                </c:pt>
                <c:pt idx="69">
                  <c:v>3085.2</c:v>
                </c:pt>
                <c:pt idx="70">
                  <c:v>3095.7</c:v>
                </c:pt>
                <c:pt idx="71">
                  <c:v>3106.3</c:v>
                </c:pt>
                <c:pt idx="72">
                  <c:v>3116.7</c:v>
                </c:pt>
                <c:pt idx="73">
                  <c:v>3127.2</c:v>
                </c:pt>
                <c:pt idx="74">
                  <c:v>3137.7</c:v>
                </c:pt>
                <c:pt idx="75">
                  <c:v>3148.1</c:v>
                </c:pt>
                <c:pt idx="76">
                  <c:v>3158.5</c:v>
                </c:pt>
                <c:pt idx="77">
                  <c:v>3168.9</c:v>
                </c:pt>
                <c:pt idx="78">
                  <c:v>3179.2</c:v>
                </c:pt>
                <c:pt idx="79">
                  <c:v>3189.5</c:v>
                </c:pt>
                <c:pt idx="80">
                  <c:v>3199.9</c:v>
                </c:pt>
                <c:pt idx="81">
                  <c:v>3210.1</c:v>
                </c:pt>
                <c:pt idx="82">
                  <c:v>3220.4</c:v>
                </c:pt>
                <c:pt idx="83">
                  <c:v>3230.6</c:v>
                </c:pt>
                <c:pt idx="84">
                  <c:v>3240.8</c:v>
                </c:pt>
                <c:pt idx="85">
                  <c:v>3251</c:v>
                </c:pt>
                <c:pt idx="86">
                  <c:v>3261.2</c:v>
                </c:pt>
                <c:pt idx="87">
                  <c:v>3271.3</c:v>
                </c:pt>
                <c:pt idx="88">
                  <c:v>3281.4</c:v>
                </c:pt>
                <c:pt idx="89">
                  <c:v>3291.5</c:v>
                </c:pt>
                <c:pt idx="90">
                  <c:v>3301.6</c:v>
                </c:pt>
                <c:pt idx="91">
                  <c:v>3311.6</c:v>
                </c:pt>
                <c:pt idx="92">
                  <c:v>3321.6</c:v>
                </c:pt>
                <c:pt idx="93">
                  <c:v>3331.6</c:v>
                </c:pt>
                <c:pt idx="94">
                  <c:v>3341.6</c:v>
                </c:pt>
                <c:pt idx="95">
                  <c:v>3351.5</c:v>
                </c:pt>
                <c:pt idx="96">
                  <c:v>3361.4</c:v>
                </c:pt>
                <c:pt idx="97">
                  <c:v>3371.3</c:v>
                </c:pt>
                <c:pt idx="98">
                  <c:v>3381.1</c:v>
                </c:pt>
              </c:numCache>
            </c:numRef>
          </c:xVal>
          <c:yVal>
            <c:numRef>
              <c:f>Sheet2!$LI$17:$PC$17</c:f>
              <c:numCache>
                <c:formatCode>General</c:formatCode>
                <c:ptCount val="99"/>
                <c:pt idx="0">
                  <c:v>1.0813501449640059</c:v>
                </c:pt>
                <c:pt idx="1">
                  <c:v>1.0829181088470325</c:v>
                </c:pt>
                <c:pt idx="2">
                  <c:v>1.0822164073160991</c:v>
                </c:pt>
                <c:pt idx="3">
                  <c:v>1.0801318167084615</c:v>
                </c:pt>
                <c:pt idx="4">
                  <c:v>1.0806891953577911</c:v>
                </c:pt>
                <c:pt idx="5">
                  <c:v>1.0784692466060866</c:v>
                </c:pt>
                <c:pt idx="6">
                  <c:v>1.0774360815224997</c:v>
                </c:pt>
                <c:pt idx="7">
                  <c:v>1.0745067538506003</c:v>
                </c:pt>
                <c:pt idx="8">
                  <c:v>1.0731189696358105</c:v>
                </c:pt>
                <c:pt idx="9">
                  <c:v>1.0746234355865456</c:v>
                </c:pt>
                <c:pt idx="10">
                  <c:v>1.0748373980496777</c:v>
                </c:pt>
                <c:pt idx="11">
                  <c:v>1.0756604856911929</c:v>
                </c:pt>
                <c:pt idx="12">
                  <c:v>1.0729305566510481</c:v>
                </c:pt>
                <c:pt idx="13">
                  <c:v>1.073697659242224</c:v>
                </c:pt>
                <c:pt idx="14">
                  <c:v>1.074012086105631</c:v>
                </c:pt>
                <c:pt idx="15">
                  <c:v>1.0780762543242559</c:v>
                </c:pt>
                <c:pt idx="16">
                  <c:v>1.0803363289108268</c:v>
                </c:pt>
                <c:pt idx="17">
                  <c:v>1.0815332311496213</c:v>
                </c:pt>
                <c:pt idx="18">
                  <c:v>1.0807631678612311</c:v>
                </c:pt>
                <c:pt idx="19">
                  <c:v>1.0800101006522247</c:v>
                </c:pt>
                <c:pt idx="20">
                  <c:v>1.0795509702493102</c:v>
                </c:pt>
                <c:pt idx="21">
                  <c:v>1.0789283232987252</c:v>
                </c:pt>
                <c:pt idx="22">
                  <c:v>1.0784393100041811</c:v>
                </c:pt>
                <c:pt idx="23">
                  <c:v>1.0746891698995318</c:v>
                </c:pt>
                <c:pt idx="24">
                  <c:v>1.070701816231314</c:v>
                </c:pt>
                <c:pt idx="25">
                  <c:v>1.067993118403292</c:v>
                </c:pt>
                <c:pt idx="26">
                  <c:v>1.070477222964213</c:v>
                </c:pt>
                <c:pt idx="27">
                  <c:v>1.073978130385199</c:v>
                </c:pt>
                <c:pt idx="28">
                  <c:v>1.0727531219766711</c:v>
                </c:pt>
                <c:pt idx="29">
                  <c:v>1.0717928060860871</c:v>
                </c:pt>
                <c:pt idx="30">
                  <c:v>1.06949974180567</c:v>
                </c:pt>
                <c:pt idx="31">
                  <c:v>1.0723957954799284</c:v>
                </c:pt>
                <c:pt idx="32">
                  <c:v>1.0668832506049784</c:v>
                </c:pt>
                <c:pt idx="33">
                  <c:v>1.0550774616362044</c:v>
                </c:pt>
                <c:pt idx="34">
                  <c:v>1.0338484280331135</c:v>
                </c:pt>
                <c:pt idx="35">
                  <c:v>1.0088259961251786</c:v>
                </c:pt>
                <c:pt idx="36">
                  <c:v>0.98665563986947646</c:v>
                </c:pt>
                <c:pt idx="37">
                  <c:v>0.96653015878009541</c:v>
                </c:pt>
                <c:pt idx="38">
                  <c:v>0.94644972116442005</c:v>
                </c:pt>
                <c:pt idx="39">
                  <c:v>0.93006672505707388</c:v>
                </c:pt>
                <c:pt idx="40">
                  <c:v>0.91082174903874413</c:v>
                </c:pt>
                <c:pt idx="41">
                  <c:v>0.902414510176483</c:v>
                </c:pt>
                <c:pt idx="42">
                  <c:v>0.88010564934146485</c:v>
                </c:pt>
                <c:pt idx="43">
                  <c:v>0.86602311223993833</c:v>
                </c:pt>
                <c:pt idx="44">
                  <c:v>0.85596559537465733</c:v>
                </c:pt>
                <c:pt idx="45">
                  <c:v>0.83851989861579901</c:v>
                </c:pt>
                <c:pt idx="46">
                  <c:v>0.82533527502177917</c:v>
                </c:pt>
                <c:pt idx="47">
                  <c:v>0.80698547419683797</c:v>
                </c:pt>
                <c:pt idx="48">
                  <c:v>0.79728788596238331</c:v>
                </c:pt>
                <c:pt idx="49">
                  <c:v>0.78181926931864343</c:v>
                </c:pt>
                <c:pt idx="50">
                  <c:v>0.76189211170022408</c:v>
                </c:pt>
                <c:pt idx="51">
                  <c:v>0.75384378912299566</c:v>
                </c:pt>
                <c:pt idx="52">
                  <c:v>0.74912683910188338</c:v>
                </c:pt>
                <c:pt idx="53">
                  <c:v>0.74484447367800966</c:v>
                </c:pt>
                <c:pt idx="54">
                  <c:v>0.7453266272192528</c:v>
                </c:pt>
                <c:pt idx="55">
                  <c:v>0.73489768588488624</c:v>
                </c:pt>
                <c:pt idx="56">
                  <c:v>0.73051753909100159</c:v>
                </c:pt>
                <c:pt idx="57">
                  <c:v>0.72205832998855024</c:v>
                </c:pt>
                <c:pt idx="58">
                  <c:v>0.72561810334725318</c:v>
                </c:pt>
                <c:pt idx="59">
                  <c:v>0.72053870896861205</c:v>
                </c:pt>
                <c:pt idx="60">
                  <c:v>0.71466957997416936</c:v>
                </c:pt>
                <c:pt idx="61">
                  <c:v>0.70604922158080041</c:v>
                </c:pt>
                <c:pt idx="62">
                  <c:v>0.70112031979169043</c:v>
                </c:pt>
                <c:pt idx="63">
                  <c:v>0.68897090153674012</c:v>
                </c:pt>
                <c:pt idx="64">
                  <c:v>0.67569632130486157</c:v>
                </c:pt>
                <c:pt idx="65">
                  <c:v>0.67504474392715241</c:v>
                </c:pt>
                <c:pt idx="66">
                  <c:v>0.67070478882651585</c:v>
                </c:pt>
                <c:pt idx="67">
                  <c:v>0.67240825784799085</c:v>
                </c:pt>
                <c:pt idx="68">
                  <c:v>0.66553585428834383</c:v>
                </c:pt>
                <c:pt idx="69">
                  <c:v>0.66285297564049317</c:v>
                </c:pt>
                <c:pt idx="70">
                  <c:v>0.66249846710644722</c:v>
                </c:pt>
                <c:pt idx="71">
                  <c:v>0.65459686497217973</c:v>
                </c:pt>
                <c:pt idx="72">
                  <c:v>0.64946116671155496</c:v>
                </c:pt>
                <c:pt idx="73">
                  <c:v>0.64136171200149728</c:v>
                </c:pt>
                <c:pt idx="74">
                  <c:v>0.62771016715108574</c:v>
                </c:pt>
                <c:pt idx="75">
                  <c:v>0.62762937205772507</c:v>
                </c:pt>
                <c:pt idx="76">
                  <c:v>0.62188253164470197</c:v>
                </c:pt>
                <c:pt idx="77">
                  <c:v>0.63373901871059157</c:v>
                </c:pt>
                <c:pt idx="78">
                  <c:v>0.63775994506860434</c:v>
                </c:pt>
                <c:pt idx="79">
                  <c:v>0.64935483352046197</c:v>
                </c:pt>
                <c:pt idx="80">
                  <c:v>0.64509020148691365</c:v>
                </c:pt>
                <c:pt idx="81">
                  <c:v>0.63360265847735386</c:v>
                </c:pt>
                <c:pt idx="82">
                  <c:v>0.61630977243648333</c:v>
                </c:pt>
                <c:pt idx="83">
                  <c:v>0.62189840804092167</c:v>
                </c:pt>
                <c:pt idx="84">
                  <c:v>0.64037501888914317</c:v>
                </c:pt>
                <c:pt idx="85">
                  <c:v>0.669093240234511</c:v>
                </c:pt>
                <c:pt idx="86">
                  <c:v>0.66733029878926109</c:v>
                </c:pt>
                <c:pt idx="87">
                  <c:v>0.66366226440075593</c:v>
                </c:pt>
                <c:pt idx="88">
                  <c:v>0.65666948904290467</c:v>
                </c:pt>
                <c:pt idx="89">
                  <c:v>0.65779070262666195</c:v>
                </c:pt>
                <c:pt idx="90">
                  <c:v>0.67727323671362749</c:v>
                </c:pt>
                <c:pt idx="91">
                  <c:v>0.65677253924769019</c:v>
                </c:pt>
                <c:pt idx="92">
                  <c:v>0.69354273034479152</c:v>
                </c:pt>
                <c:pt idx="93">
                  <c:v>0.6733973386238441</c:v>
                </c:pt>
                <c:pt idx="94">
                  <c:v>0.6615303442438385</c:v>
                </c:pt>
                <c:pt idx="95">
                  <c:v>0.58045633453987111</c:v>
                </c:pt>
                <c:pt idx="96">
                  <c:v>0.56697755931069616</c:v>
                </c:pt>
                <c:pt idx="97">
                  <c:v>0.61065753886162855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7C6-4171-9C22-F17A65B64190}"/>
            </c:ext>
          </c:extLst>
        </c:ser>
        <c:ser>
          <c:idx val="6"/>
          <c:order val="6"/>
          <c:tx>
            <c:v>Bite 5-6</c:v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xVal>
            <c:numRef>
              <c:f>Sheet2!$HM$2:$LH$2</c:f>
              <c:numCache>
                <c:formatCode>General</c:formatCode>
                <c:ptCount val="100"/>
                <c:pt idx="0">
                  <c:v>1595.723999</c:v>
                </c:pt>
                <c:pt idx="1">
                  <c:v>1604.4320070000001</c:v>
                </c:pt>
                <c:pt idx="2">
                  <c:v>1613.1311040000001</c:v>
                </c:pt>
                <c:pt idx="3">
                  <c:v>1621.8210449999999</c:v>
                </c:pt>
                <c:pt idx="4">
                  <c:v>1630.501587</c:v>
                </c:pt>
                <c:pt idx="5">
                  <c:v>1639.172607</c:v>
                </c:pt>
                <c:pt idx="6">
                  <c:v>1647.8339840000001</c:v>
                </c:pt>
                <c:pt idx="7">
                  <c:v>1656.485596</c:v>
                </c:pt>
                <c:pt idx="8">
                  <c:v>1665.1273189999999</c:v>
                </c:pt>
                <c:pt idx="9">
                  <c:v>1673.7589109999999</c:v>
                </c:pt>
                <c:pt idx="10">
                  <c:v>1682.380249</c:v>
                </c:pt>
                <c:pt idx="11">
                  <c:v>1690.9913329999999</c:v>
                </c:pt>
                <c:pt idx="12">
                  <c:v>1699.591919</c:v>
                </c:pt>
                <c:pt idx="13">
                  <c:v>1708.181885</c:v>
                </c:pt>
                <c:pt idx="14">
                  <c:v>1716.7611079999999</c:v>
                </c:pt>
                <c:pt idx="15">
                  <c:v>1725.3294679999999</c:v>
                </c:pt>
                <c:pt idx="16">
                  <c:v>1733.886841</c:v>
                </c:pt>
                <c:pt idx="17">
                  <c:v>1742.4332280000001</c:v>
                </c:pt>
                <c:pt idx="18">
                  <c:v>1750.9682620000001</c:v>
                </c:pt>
                <c:pt idx="19">
                  <c:v>1759.491943</c:v>
                </c:pt>
                <c:pt idx="20">
                  <c:v>1768.0042719999999</c:v>
                </c:pt>
                <c:pt idx="21">
                  <c:v>1776.505005</c:v>
                </c:pt>
                <c:pt idx="22">
                  <c:v>1784.9941409999999</c:v>
                </c:pt>
                <c:pt idx="23">
                  <c:v>1793.471436</c:v>
                </c:pt>
                <c:pt idx="24">
                  <c:v>1801.9368899999999</c:v>
                </c:pt>
                <c:pt idx="25">
                  <c:v>1810.390259</c:v>
                </c:pt>
                <c:pt idx="26">
                  <c:v>1818.8316649999999</c:v>
                </c:pt>
                <c:pt idx="27">
                  <c:v>1827.2608640000001</c:v>
                </c:pt>
                <c:pt idx="28">
                  <c:v>1835.6777340000001</c:v>
                </c:pt>
                <c:pt idx="29">
                  <c:v>1844.082275</c:v>
                </c:pt>
                <c:pt idx="30">
                  <c:v>1852.474365</c:v>
                </c:pt>
                <c:pt idx="31">
                  <c:v>1860.8538820000001</c:v>
                </c:pt>
                <c:pt idx="32">
                  <c:v>1869.2208250000001</c:v>
                </c:pt>
                <c:pt idx="33">
                  <c:v>1877.5749510000001</c:v>
                </c:pt>
                <c:pt idx="34">
                  <c:v>1885.916138</c:v>
                </c:pt>
                <c:pt idx="35">
                  <c:v>1894.2445070000001</c:v>
                </c:pt>
                <c:pt idx="36">
                  <c:v>1902.559937</c:v>
                </c:pt>
                <c:pt idx="37">
                  <c:v>1910.862183</c:v>
                </c:pt>
                <c:pt idx="38">
                  <c:v>1919.151245</c:v>
                </c:pt>
                <c:pt idx="39">
                  <c:v>1927.4270019999999</c:v>
                </c:pt>
                <c:pt idx="40">
                  <c:v>1935.689453</c:v>
                </c:pt>
                <c:pt idx="41">
                  <c:v>1943.9384769999999</c:v>
                </c:pt>
                <c:pt idx="42">
                  <c:v>1952.1739500000001</c:v>
                </c:pt>
                <c:pt idx="43">
                  <c:v>1960.3957519999999</c:v>
                </c:pt>
                <c:pt idx="44">
                  <c:v>1968.604004</c:v>
                </c:pt>
                <c:pt idx="45">
                  <c:v>1976.7983400000001</c:v>
                </c:pt>
                <c:pt idx="46">
                  <c:v>1984.9788820000001</c:v>
                </c:pt>
                <c:pt idx="47">
                  <c:v>1993.1455080000001</c:v>
                </c:pt>
                <c:pt idx="48">
                  <c:v>2001.298096</c:v>
                </c:pt>
                <c:pt idx="49">
                  <c:v>2009.4366460000001</c:v>
                </c:pt>
                <c:pt idx="50">
                  <c:v>2017.560913</c:v>
                </c:pt>
                <c:pt idx="51">
                  <c:v>2025.6708980000001</c:v>
                </c:pt>
                <c:pt idx="52">
                  <c:v>2033.7666019999999</c:v>
                </c:pt>
                <c:pt idx="53">
                  <c:v>2041.8479</c:v>
                </c:pt>
                <c:pt idx="54">
                  <c:v>2049.9145509999998</c:v>
                </c:pt>
                <c:pt idx="55">
                  <c:v>2057.966797</c:v>
                </c:pt>
                <c:pt idx="56">
                  <c:v>2066.0041500000002</c:v>
                </c:pt>
                <c:pt idx="57">
                  <c:v>2074.0268550000001</c:v>
                </c:pt>
                <c:pt idx="58">
                  <c:v>2082.0346679999998</c:v>
                </c:pt>
                <c:pt idx="59">
                  <c:v>2090.0275879999999</c:v>
                </c:pt>
                <c:pt idx="60">
                  <c:v>2098.0053710000002</c:v>
                </c:pt>
                <c:pt idx="61">
                  <c:v>2105.968018</c:v>
                </c:pt>
                <c:pt idx="62">
                  <c:v>2113.9155270000001</c:v>
                </c:pt>
                <c:pt idx="63">
                  <c:v>2121.8479000000002</c:v>
                </c:pt>
                <c:pt idx="64">
                  <c:v>2129.7646479999999</c:v>
                </c:pt>
                <c:pt idx="65">
                  <c:v>2137.6660160000001</c:v>
                </c:pt>
                <c:pt idx="66">
                  <c:v>2145.5517580000001</c:v>
                </c:pt>
                <c:pt idx="67">
                  <c:v>2153.421875</c:v>
                </c:pt>
                <c:pt idx="68">
                  <c:v>2161.2761230000001</c:v>
                </c:pt>
                <c:pt idx="69">
                  <c:v>2169.1145019999999</c:v>
                </c:pt>
                <c:pt idx="70">
                  <c:v>2176.9370119999999</c:v>
                </c:pt>
                <c:pt idx="71">
                  <c:v>2184.7434079999998</c:v>
                </c:pt>
                <c:pt idx="72">
                  <c:v>2192.5334469999998</c:v>
                </c:pt>
                <c:pt idx="73">
                  <c:v>2200.3073730000001</c:v>
                </c:pt>
                <c:pt idx="74">
                  <c:v>2208.0649410000001</c:v>
                </c:pt>
                <c:pt idx="75">
                  <c:v>2215.8059079999998</c:v>
                </c:pt>
                <c:pt idx="76">
                  <c:v>2223.5302729999999</c:v>
                </c:pt>
                <c:pt idx="77">
                  <c:v>2231.2380370000001</c:v>
                </c:pt>
                <c:pt idx="78">
                  <c:v>2238.9289549999999</c:v>
                </c:pt>
                <c:pt idx="79">
                  <c:v>2246.6027829999998</c:v>
                </c:pt>
                <c:pt idx="80">
                  <c:v>2254.2595209999999</c:v>
                </c:pt>
                <c:pt idx="81">
                  <c:v>2261.8991700000001</c:v>
                </c:pt>
                <c:pt idx="82">
                  <c:v>2269.5214839999999</c:v>
                </c:pt>
                <c:pt idx="83">
                  <c:v>2277.126221</c:v>
                </c:pt>
                <c:pt idx="84">
                  <c:v>2284.7133789999998</c:v>
                </c:pt>
                <c:pt idx="85">
                  <c:v>2292.2827149999998</c:v>
                </c:pt>
                <c:pt idx="86">
                  <c:v>2299.8344729999999</c:v>
                </c:pt>
                <c:pt idx="87">
                  <c:v>2307.3679200000001</c:v>
                </c:pt>
                <c:pt idx="88">
                  <c:v>2314.8835450000001</c:v>
                </c:pt>
                <c:pt idx="89">
                  <c:v>2322.380615</c:v>
                </c:pt>
                <c:pt idx="90">
                  <c:v>2329.859375</c:v>
                </c:pt>
                <c:pt idx="91">
                  <c:v>2337.3195799999999</c:v>
                </c:pt>
                <c:pt idx="92">
                  <c:v>2344.7609859999998</c:v>
                </c:pt>
                <c:pt idx="93">
                  <c:v>2352.1833499999998</c:v>
                </c:pt>
                <c:pt idx="94">
                  <c:v>2359.5866700000001</c:v>
                </c:pt>
                <c:pt idx="95">
                  <c:v>2366.9709469999998</c:v>
                </c:pt>
                <c:pt idx="96">
                  <c:v>2374.335693</c:v>
                </c:pt>
                <c:pt idx="97">
                  <c:v>2381.6809079999998</c:v>
                </c:pt>
                <c:pt idx="98">
                  <c:v>2389.0063479999999</c:v>
                </c:pt>
                <c:pt idx="99">
                  <c:v>2396.311768</c:v>
                </c:pt>
              </c:numCache>
            </c:numRef>
          </c:xVal>
          <c:yVal>
            <c:numRef>
              <c:f>Sheet2!$HM$21:$LH$21</c:f>
              <c:numCache>
                <c:formatCode>General</c:formatCode>
                <c:ptCount val="100"/>
                <c:pt idx="1">
                  <c:v>1.1606661889813357</c:v>
                </c:pt>
                <c:pt idx="2">
                  <c:v>1.176495014592313</c:v>
                </c:pt>
                <c:pt idx="3">
                  <c:v>1.1478296416055205</c:v>
                </c:pt>
                <c:pt idx="4">
                  <c:v>1.1296833608050978</c:v>
                </c:pt>
                <c:pt idx="5">
                  <c:v>1.1296138082513438</c:v>
                </c:pt>
                <c:pt idx="6">
                  <c:v>1.1176027856022452</c:v>
                </c:pt>
                <c:pt idx="7">
                  <c:v>1.1213101743445397</c:v>
                </c:pt>
                <c:pt idx="8">
                  <c:v>1.1201725721641969</c:v>
                </c:pt>
                <c:pt idx="9">
                  <c:v>1.1228629654897249</c:v>
                </c:pt>
                <c:pt idx="10">
                  <c:v>1.1080122867832924</c:v>
                </c:pt>
                <c:pt idx="11">
                  <c:v>1.0999303682737687</c:v>
                </c:pt>
                <c:pt idx="12">
                  <c:v>1.0891678067411019</c:v>
                </c:pt>
                <c:pt idx="13">
                  <c:v>1.0803847815863838</c:v>
                </c:pt>
                <c:pt idx="14">
                  <c:v>1.0705549127330236</c:v>
                </c:pt>
                <c:pt idx="15">
                  <c:v>1.0679048550760182</c:v>
                </c:pt>
                <c:pt idx="16">
                  <c:v>1.0678933254401974</c:v>
                </c:pt>
                <c:pt idx="17">
                  <c:v>1.0657497467999022</c:v>
                </c:pt>
                <c:pt idx="18">
                  <c:v>1.0625073967603234</c:v>
                </c:pt>
                <c:pt idx="19">
                  <c:v>1.0565822769197217</c:v>
                </c:pt>
                <c:pt idx="20">
                  <c:v>1.0616108958672059</c:v>
                </c:pt>
                <c:pt idx="21">
                  <c:v>1.065137783612726</c:v>
                </c:pt>
                <c:pt idx="22">
                  <c:v>1.0682709778156161</c:v>
                </c:pt>
                <c:pt idx="23">
                  <c:v>1.0650364093725821</c:v>
                </c:pt>
                <c:pt idx="24">
                  <c:v>1.0630823731251711</c:v>
                </c:pt>
                <c:pt idx="25">
                  <c:v>1.0676970403292059</c:v>
                </c:pt>
                <c:pt idx="26">
                  <c:v>1.0722920622494394</c:v>
                </c:pt>
                <c:pt idx="27">
                  <c:v>1.0777195831373405</c:v>
                </c:pt>
                <c:pt idx="28">
                  <c:v>1.0768730150670582</c:v>
                </c:pt>
                <c:pt idx="29">
                  <c:v>1.0761882201626551</c:v>
                </c:pt>
                <c:pt idx="30">
                  <c:v>1.071346206347046</c:v>
                </c:pt>
                <c:pt idx="31">
                  <c:v>1.0658325543396965</c:v>
                </c:pt>
                <c:pt idx="32">
                  <c:v>1.0584002858997137</c:v>
                </c:pt>
                <c:pt idx="33">
                  <c:v>1.057833041128897</c:v>
                </c:pt>
                <c:pt idx="34">
                  <c:v>1.0585796749156871</c:v>
                </c:pt>
                <c:pt idx="35">
                  <c:v>1.058671776616207</c:v>
                </c:pt>
                <c:pt idx="36">
                  <c:v>1.0523626347949175</c:v>
                </c:pt>
                <c:pt idx="37">
                  <c:v>1.0417457686019107</c:v>
                </c:pt>
                <c:pt idx="38">
                  <c:v>1.0340235099440769</c:v>
                </c:pt>
                <c:pt idx="39">
                  <c:v>1.0258947160496723</c:v>
                </c:pt>
                <c:pt idx="40">
                  <c:v>1.0203295473927056</c:v>
                </c:pt>
                <c:pt idx="41">
                  <c:v>1.0116626474468005</c:v>
                </c:pt>
                <c:pt idx="42">
                  <c:v>1.0022019172478627</c:v>
                </c:pt>
                <c:pt idx="43">
                  <c:v>0.9946050546271078</c:v>
                </c:pt>
                <c:pt idx="44">
                  <c:v>0.9859764190382877</c:v>
                </c:pt>
                <c:pt idx="45">
                  <c:v>0.9836738604201738</c:v>
                </c:pt>
                <c:pt idx="46">
                  <c:v>0.97900390237139823</c:v>
                </c:pt>
                <c:pt idx="47">
                  <c:v>0.9759116924792931</c:v>
                </c:pt>
                <c:pt idx="48">
                  <c:v>0.9707103861037254</c:v>
                </c:pt>
                <c:pt idx="49">
                  <c:v>0.96923313244037956</c:v>
                </c:pt>
                <c:pt idx="50">
                  <c:v>0.96835586575661026</c:v>
                </c:pt>
                <c:pt idx="51">
                  <c:v>0.97222542541405266</c:v>
                </c:pt>
                <c:pt idx="52">
                  <c:v>0.97470787025346128</c:v>
                </c:pt>
                <c:pt idx="53">
                  <c:v>0.97717544416821001</c:v>
                </c:pt>
                <c:pt idx="54">
                  <c:v>0.97529360723805825</c:v>
                </c:pt>
                <c:pt idx="55">
                  <c:v>0.97088100600517269</c:v>
                </c:pt>
                <c:pt idx="56">
                  <c:v>0.96969001695319224</c:v>
                </c:pt>
                <c:pt idx="57">
                  <c:v>0.97491562513304986</c:v>
                </c:pt>
                <c:pt idx="58">
                  <c:v>0.98235625748558741</c:v>
                </c:pt>
                <c:pt idx="59">
                  <c:v>0.98765916029015022</c:v>
                </c:pt>
                <c:pt idx="60">
                  <c:v>0.98646969185978062</c:v>
                </c:pt>
                <c:pt idx="61">
                  <c:v>0.98979633284602864</c:v>
                </c:pt>
                <c:pt idx="62">
                  <c:v>0.99821691438780036</c:v>
                </c:pt>
                <c:pt idx="63">
                  <c:v>1.0040591710887741</c:v>
                </c:pt>
                <c:pt idx="64">
                  <c:v>1.0085171530238324</c:v>
                </c:pt>
                <c:pt idx="65">
                  <c:v>1.010427806346569</c:v>
                </c:pt>
                <c:pt idx="66">
                  <c:v>1.01646154740864</c:v>
                </c:pt>
                <c:pt idx="67">
                  <c:v>1.0185919745673286</c:v>
                </c:pt>
                <c:pt idx="68">
                  <c:v>1.0210987680460331</c:v>
                </c:pt>
                <c:pt idx="69">
                  <c:v>1.0277651927087834</c:v>
                </c:pt>
                <c:pt idx="70">
                  <c:v>1.0338043032700572</c:v>
                </c:pt>
                <c:pt idx="71">
                  <c:v>1.0368889299363255</c:v>
                </c:pt>
                <c:pt idx="72">
                  <c:v>1.0385605122241075</c:v>
                </c:pt>
                <c:pt idx="73">
                  <c:v>1.0381352687386223</c:v>
                </c:pt>
                <c:pt idx="74">
                  <c:v>1.0369319748136621</c:v>
                </c:pt>
                <c:pt idx="75">
                  <c:v>1.0358444996633034</c:v>
                </c:pt>
                <c:pt idx="76">
                  <c:v>1.0361343787270385</c:v>
                </c:pt>
                <c:pt idx="77">
                  <c:v>1.0372305784538633</c:v>
                </c:pt>
                <c:pt idx="78">
                  <c:v>1.0391176560046056</c:v>
                </c:pt>
                <c:pt idx="79">
                  <c:v>1.0423190294302249</c:v>
                </c:pt>
                <c:pt idx="80">
                  <c:v>1.0424981682857413</c:v>
                </c:pt>
                <c:pt idx="81">
                  <c:v>1.0371853118715313</c:v>
                </c:pt>
                <c:pt idx="82">
                  <c:v>1.0340658065536628</c:v>
                </c:pt>
                <c:pt idx="83">
                  <c:v>1.0345451350405872</c:v>
                </c:pt>
                <c:pt idx="84">
                  <c:v>1.0354689186031205</c:v>
                </c:pt>
                <c:pt idx="85">
                  <c:v>1.0347827316799778</c:v>
                </c:pt>
                <c:pt idx="86">
                  <c:v>1.0389635289733956</c:v>
                </c:pt>
                <c:pt idx="87">
                  <c:v>1.0454187814592819</c:v>
                </c:pt>
                <c:pt idx="88">
                  <c:v>1.0446605167642968</c:v>
                </c:pt>
                <c:pt idx="89">
                  <c:v>1.0430092499532859</c:v>
                </c:pt>
                <c:pt idx="90">
                  <c:v>1.0405386695405869</c:v>
                </c:pt>
                <c:pt idx="91">
                  <c:v>1.0435113370744444</c:v>
                </c:pt>
                <c:pt idx="92">
                  <c:v>1.0438854969934743</c:v>
                </c:pt>
                <c:pt idx="93">
                  <c:v>1.0416589535790923</c:v>
                </c:pt>
                <c:pt idx="94">
                  <c:v>1.0459704514121764</c:v>
                </c:pt>
                <c:pt idx="95">
                  <c:v>1.0446919112923609</c:v>
                </c:pt>
                <c:pt idx="96">
                  <c:v>1.0441990751760015</c:v>
                </c:pt>
                <c:pt idx="97">
                  <c:v>1.03971223572025</c:v>
                </c:pt>
                <c:pt idx="98">
                  <c:v>1.0337350177657816</c:v>
                </c:pt>
                <c:pt idx="99">
                  <c:v>1.0376504334062675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97C6-4171-9C22-F17A65B64190}"/>
            </c:ext>
          </c:extLst>
        </c:ser>
        <c:ser>
          <c:idx val="7"/>
          <c:order val="7"/>
          <c:spPr>
            <a:ln>
              <a:solidFill>
                <a:srgbClr val="FFC000"/>
              </a:solidFill>
            </a:ln>
          </c:spPr>
          <c:marker>
            <c:symbol val="none"/>
          </c:marker>
          <c:xVal>
            <c:numRef>
              <c:f>Sheet2!$LI$2:$PC$2</c:f>
              <c:numCache>
                <c:formatCode>General</c:formatCode>
                <c:ptCount val="99"/>
                <c:pt idx="0">
                  <c:v>2311</c:v>
                </c:pt>
                <c:pt idx="1">
                  <c:v>2322.8000000000002</c:v>
                </c:pt>
                <c:pt idx="2">
                  <c:v>2334.5</c:v>
                </c:pt>
                <c:pt idx="3">
                  <c:v>2346.3000000000002</c:v>
                </c:pt>
                <c:pt idx="4">
                  <c:v>2358</c:v>
                </c:pt>
                <c:pt idx="5">
                  <c:v>2369.8000000000002</c:v>
                </c:pt>
                <c:pt idx="6">
                  <c:v>2381.5</c:v>
                </c:pt>
                <c:pt idx="7">
                  <c:v>2393.1999999999998</c:v>
                </c:pt>
                <c:pt idx="8">
                  <c:v>2404.9</c:v>
                </c:pt>
                <c:pt idx="9">
                  <c:v>2416.6</c:v>
                </c:pt>
                <c:pt idx="10">
                  <c:v>2428.1999999999998</c:v>
                </c:pt>
                <c:pt idx="11">
                  <c:v>2439.9</c:v>
                </c:pt>
                <c:pt idx="12">
                  <c:v>2451.5</c:v>
                </c:pt>
                <c:pt idx="13">
                  <c:v>2463.1</c:v>
                </c:pt>
                <c:pt idx="14">
                  <c:v>2474.6999999999998</c:v>
                </c:pt>
                <c:pt idx="15">
                  <c:v>2486.3000000000002</c:v>
                </c:pt>
                <c:pt idx="16">
                  <c:v>2497.9</c:v>
                </c:pt>
                <c:pt idx="17">
                  <c:v>2509.4</c:v>
                </c:pt>
                <c:pt idx="18">
                  <c:v>2521</c:v>
                </c:pt>
                <c:pt idx="19">
                  <c:v>2532.5</c:v>
                </c:pt>
                <c:pt idx="20">
                  <c:v>2544</c:v>
                </c:pt>
                <c:pt idx="21">
                  <c:v>2555.5</c:v>
                </c:pt>
                <c:pt idx="22">
                  <c:v>2566.9</c:v>
                </c:pt>
                <c:pt idx="23">
                  <c:v>2578.4</c:v>
                </c:pt>
                <c:pt idx="24">
                  <c:v>2589.8000000000002</c:v>
                </c:pt>
                <c:pt idx="25">
                  <c:v>2601.3000000000002</c:v>
                </c:pt>
                <c:pt idx="26">
                  <c:v>2612.6999999999998</c:v>
                </c:pt>
                <c:pt idx="27">
                  <c:v>2624.1</c:v>
                </c:pt>
                <c:pt idx="28">
                  <c:v>2635.4</c:v>
                </c:pt>
                <c:pt idx="29">
                  <c:v>2646.8</c:v>
                </c:pt>
                <c:pt idx="30">
                  <c:v>2658.1</c:v>
                </c:pt>
                <c:pt idx="31">
                  <c:v>2669.4</c:v>
                </c:pt>
                <c:pt idx="32">
                  <c:v>2680.7</c:v>
                </c:pt>
                <c:pt idx="33">
                  <c:v>2692</c:v>
                </c:pt>
                <c:pt idx="34">
                  <c:v>2703.3</c:v>
                </c:pt>
                <c:pt idx="35">
                  <c:v>2714.5</c:v>
                </c:pt>
                <c:pt idx="36">
                  <c:v>2725.7</c:v>
                </c:pt>
                <c:pt idx="37">
                  <c:v>2737</c:v>
                </c:pt>
                <c:pt idx="38">
                  <c:v>2748.1</c:v>
                </c:pt>
                <c:pt idx="39">
                  <c:v>2759.3</c:v>
                </c:pt>
                <c:pt idx="40">
                  <c:v>2770.5</c:v>
                </c:pt>
                <c:pt idx="41">
                  <c:v>2781.6</c:v>
                </c:pt>
                <c:pt idx="42">
                  <c:v>2792.7</c:v>
                </c:pt>
                <c:pt idx="43">
                  <c:v>2803.8</c:v>
                </c:pt>
                <c:pt idx="44">
                  <c:v>2814.9</c:v>
                </c:pt>
                <c:pt idx="45">
                  <c:v>2825.9</c:v>
                </c:pt>
                <c:pt idx="46">
                  <c:v>2837</c:v>
                </c:pt>
                <c:pt idx="47">
                  <c:v>2848</c:v>
                </c:pt>
                <c:pt idx="48">
                  <c:v>2859</c:v>
                </c:pt>
                <c:pt idx="49">
                  <c:v>2870</c:v>
                </c:pt>
                <c:pt idx="50">
                  <c:v>2880.9</c:v>
                </c:pt>
                <c:pt idx="51">
                  <c:v>2891.9</c:v>
                </c:pt>
                <c:pt idx="52">
                  <c:v>2902.8</c:v>
                </c:pt>
                <c:pt idx="53">
                  <c:v>2913.7</c:v>
                </c:pt>
                <c:pt idx="54">
                  <c:v>2924.6</c:v>
                </c:pt>
                <c:pt idx="55">
                  <c:v>2935.4</c:v>
                </c:pt>
                <c:pt idx="56">
                  <c:v>2946.3</c:v>
                </c:pt>
                <c:pt idx="57">
                  <c:v>2957.1</c:v>
                </c:pt>
                <c:pt idx="58">
                  <c:v>2967.9</c:v>
                </c:pt>
                <c:pt idx="59">
                  <c:v>2978.6</c:v>
                </c:pt>
                <c:pt idx="60">
                  <c:v>2989.4</c:v>
                </c:pt>
                <c:pt idx="61">
                  <c:v>3000.1</c:v>
                </c:pt>
                <c:pt idx="62">
                  <c:v>3010.8</c:v>
                </c:pt>
                <c:pt idx="63">
                  <c:v>3021.5</c:v>
                </c:pt>
                <c:pt idx="64">
                  <c:v>3032.2</c:v>
                </c:pt>
                <c:pt idx="65">
                  <c:v>3042.8</c:v>
                </c:pt>
                <c:pt idx="66">
                  <c:v>3053.5</c:v>
                </c:pt>
                <c:pt idx="67">
                  <c:v>3064.1</c:v>
                </c:pt>
                <c:pt idx="68">
                  <c:v>3074.6</c:v>
                </c:pt>
                <c:pt idx="69">
                  <c:v>3085.2</c:v>
                </c:pt>
                <c:pt idx="70">
                  <c:v>3095.7</c:v>
                </c:pt>
                <c:pt idx="71">
                  <c:v>3106.3</c:v>
                </c:pt>
                <c:pt idx="72">
                  <c:v>3116.7</c:v>
                </c:pt>
                <c:pt idx="73">
                  <c:v>3127.2</c:v>
                </c:pt>
                <c:pt idx="74">
                  <c:v>3137.7</c:v>
                </c:pt>
                <c:pt idx="75">
                  <c:v>3148.1</c:v>
                </c:pt>
                <c:pt idx="76">
                  <c:v>3158.5</c:v>
                </c:pt>
                <c:pt idx="77">
                  <c:v>3168.9</c:v>
                </c:pt>
                <c:pt idx="78">
                  <c:v>3179.2</c:v>
                </c:pt>
                <c:pt idx="79">
                  <c:v>3189.5</c:v>
                </c:pt>
                <c:pt idx="80">
                  <c:v>3199.9</c:v>
                </c:pt>
                <c:pt idx="81">
                  <c:v>3210.1</c:v>
                </c:pt>
                <c:pt idx="82">
                  <c:v>3220.4</c:v>
                </c:pt>
                <c:pt idx="83">
                  <c:v>3230.6</c:v>
                </c:pt>
                <c:pt idx="84">
                  <c:v>3240.8</c:v>
                </c:pt>
                <c:pt idx="85">
                  <c:v>3251</c:v>
                </c:pt>
                <c:pt idx="86">
                  <c:v>3261.2</c:v>
                </c:pt>
                <c:pt idx="87">
                  <c:v>3271.3</c:v>
                </c:pt>
                <c:pt idx="88">
                  <c:v>3281.4</c:v>
                </c:pt>
                <c:pt idx="89">
                  <c:v>3291.5</c:v>
                </c:pt>
                <c:pt idx="90">
                  <c:v>3301.6</c:v>
                </c:pt>
                <c:pt idx="91">
                  <c:v>3311.6</c:v>
                </c:pt>
                <c:pt idx="92">
                  <c:v>3321.6</c:v>
                </c:pt>
                <c:pt idx="93">
                  <c:v>3331.6</c:v>
                </c:pt>
                <c:pt idx="94">
                  <c:v>3341.6</c:v>
                </c:pt>
                <c:pt idx="95">
                  <c:v>3351.5</c:v>
                </c:pt>
                <c:pt idx="96">
                  <c:v>3361.4</c:v>
                </c:pt>
                <c:pt idx="97">
                  <c:v>3371.3</c:v>
                </c:pt>
                <c:pt idx="98">
                  <c:v>3381.1</c:v>
                </c:pt>
              </c:numCache>
            </c:numRef>
          </c:xVal>
          <c:yVal>
            <c:numRef>
              <c:f>Sheet2!$LI$21:$PC$21</c:f>
              <c:numCache>
                <c:formatCode>General</c:formatCode>
                <c:ptCount val="99"/>
                <c:pt idx="0">
                  <c:v>1.0405843808472746</c:v>
                </c:pt>
                <c:pt idx="1">
                  <c:v>1.0492965057710151</c:v>
                </c:pt>
                <c:pt idx="2">
                  <c:v>1.0496815066088805</c:v>
                </c:pt>
                <c:pt idx="3">
                  <c:v>1.0491945743191102</c:v>
                </c:pt>
                <c:pt idx="4">
                  <c:v>1.0493739108975211</c:v>
                </c:pt>
                <c:pt idx="5">
                  <c:v>1.0461669922911316</c:v>
                </c:pt>
                <c:pt idx="6">
                  <c:v>1.0424030255594621</c:v>
                </c:pt>
                <c:pt idx="7">
                  <c:v>1.0386828413862261</c:v>
                </c:pt>
                <c:pt idx="8">
                  <c:v>1.0376386677496507</c:v>
                </c:pt>
                <c:pt idx="9">
                  <c:v>1.0407323730372411</c:v>
                </c:pt>
                <c:pt idx="10">
                  <c:v>1.0433033560816138</c:v>
                </c:pt>
                <c:pt idx="11">
                  <c:v>1.0433787652109177</c:v>
                </c:pt>
                <c:pt idx="12">
                  <c:v>1.0381341195336298</c:v>
                </c:pt>
                <c:pt idx="13">
                  <c:v>1.0328488819935706</c:v>
                </c:pt>
                <c:pt idx="14">
                  <c:v>1.0312695335742816</c:v>
                </c:pt>
                <c:pt idx="15">
                  <c:v>1.0326804240380467</c:v>
                </c:pt>
                <c:pt idx="16">
                  <c:v>1.0357663066749276</c:v>
                </c:pt>
                <c:pt idx="17">
                  <c:v>1.0379477361190004</c:v>
                </c:pt>
                <c:pt idx="18">
                  <c:v>1.0394673288557497</c:v>
                </c:pt>
                <c:pt idx="19">
                  <c:v>1.0373290751433173</c:v>
                </c:pt>
                <c:pt idx="20">
                  <c:v>1.0313498590727606</c:v>
                </c:pt>
                <c:pt idx="21">
                  <c:v>1.0246279059922492</c:v>
                </c:pt>
                <c:pt idx="22">
                  <c:v>1.0180926836325981</c:v>
                </c:pt>
                <c:pt idx="23">
                  <c:v>1.0146041292721579</c:v>
                </c:pt>
                <c:pt idx="24">
                  <c:v>1.0127063238526557</c:v>
                </c:pt>
                <c:pt idx="25">
                  <c:v>1.0163420936632213</c:v>
                </c:pt>
                <c:pt idx="26">
                  <c:v>1.0222818981446482</c:v>
                </c:pt>
                <c:pt idx="27">
                  <c:v>1.0303316411940313</c:v>
                </c:pt>
                <c:pt idx="28">
                  <c:v>1.0409028867046051</c:v>
                </c:pt>
                <c:pt idx="29">
                  <c:v>1.0612080970576119</c:v>
                </c:pt>
                <c:pt idx="30">
                  <c:v>1.0899359440638032</c:v>
                </c:pt>
                <c:pt idx="31">
                  <c:v>1.1216119278720746</c:v>
                </c:pt>
                <c:pt idx="32">
                  <c:v>1.138634694583142</c:v>
                </c:pt>
                <c:pt idx="33">
                  <c:v>1.1419982996631657</c:v>
                </c:pt>
                <c:pt idx="34">
                  <c:v>1.1311990640868677</c:v>
                </c:pt>
                <c:pt idx="35">
                  <c:v>1.1142170443167321</c:v>
                </c:pt>
                <c:pt idx="36">
                  <c:v>1.099397298435653</c:v>
                </c:pt>
                <c:pt idx="37">
                  <c:v>1.0895211060254171</c:v>
                </c:pt>
                <c:pt idx="38">
                  <c:v>1.0854992872855369</c:v>
                </c:pt>
                <c:pt idx="39">
                  <c:v>1.0727051001563943</c:v>
                </c:pt>
                <c:pt idx="40">
                  <c:v>1.063103346627942</c:v>
                </c:pt>
                <c:pt idx="41">
                  <c:v>1.0435337012339605</c:v>
                </c:pt>
                <c:pt idx="42">
                  <c:v>1.033019168697243</c:v>
                </c:pt>
                <c:pt idx="43">
                  <c:v>1.0086180198766654</c:v>
                </c:pt>
                <c:pt idx="44">
                  <c:v>1.0052668078666251</c:v>
                </c:pt>
                <c:pt idx="45">
                  <c:v>0.98900498028200412</c:v>
                </c:pt>
                <c:pt idx="46">
                  <c:v>0.98393016288974078</c:v>
                </c:pt>
                <c:pt idx="47">
                  <c:v>0.96806354051647447</c:v>
                </c:pt>
                <c:pt idx="48">
                  <c:v>0.96026694747776276</c:v>
                </c:pt>
                <c:pt idx="49">
                  <c:v>0.95216140398780269</c:v>
                </c:pt>
                <c:pt idx="50">
                  <c:v>0.93707021822705716</c:v>
                </c:pt>
                <c:pt idx="51">
                  <c:v>0.92694754800048995</c:v>
                </c:pt>
                <c:pt idx="52">
                  <c:v>0.92125308883310986</c:v>
                </c:pt>
                <c:pt idx="53">
                  <c:v>0.92256497102026247</c:v>
                </c:pt>
                <c:pt idx="54">
                  <c:v>0.92275786308445074</c:v>
                </c:pt>
                <c:pt idx="55">
                  <c:v>0.90687184920143071</c:v>
                </c:pt>
                <c:pt idx="56">
                  <c:v>0.89469016970737048</c:v>
                </c:pt>
                <c:pt idx="57">
                  <c:v>0.87976251354620905</c:v>
                </c:pt>
                <c:pt idx="58">
                  <c:v>0.87694622210517192</c:v>
                </c:pt>
                <c:pt idx="59">
                  <c:v>0.87307706627834192</c:v>
                </c:pt>
                <c:pt idx="60">
                  <c:v>0.86498049306818059</c:v>
                </c:pt>
                <c:pt idx="61">
                  <c:v>0.86427330515756118</c:v>
                </c:pt>
                <c:pt idx="62">
                  <c:v>0.85760643216415089</c:v>
                </c:pt>
                <c:pt idx="63">
                  <c:v>0.84958390995252442</c:v>
                </c:pt>
                <c:pt idx="64">
                  <c:v>0.83290989769962376</c:v>
                </c:pt>
                <c:pt idx="65">
                  <c:v>0.82301261915547164</c:v>
                </c:pt>
                <c:pt idx="66">
                  <c:v>0.81734573839263891</c:v>
                </c:pt>
                <c:pt idx="67">
                  <c:v>0.81841239597085957</c:v>
                </c:pt>
                <c:pt idx="68">
                  <c:v>0.81028069160511074</c:v>
                </c:pt>
                <c:pt idx="69">
                  <c:v>0.8061828623502153</c:v>
                </c:pt>
                <c:pt idx="70">
                  <c:v>0.80515214625827414</c:v>
                </c:pt>
                <c:pt idx="71">
                  <c:v>0.80187925729127907</c:v>
                </c:pt>
                <c:pt idx="72">
                  <c:v>0.79265908906216265</c:v>
                </c:pt>
                <c:pt idx="73">
                  <c:v>0.7768110047372293</c:v>
                </c:pt>
                <c:pt idx="74">
                  <c:v>0.75330001406818725</c:v>
                </c:pt>
                <c:pt idx="75">
                  <c:v>0.75695056570992325</c:v>
                </c:pt>
                <c:pt idx="76">
                  <c:v>0.7506036484887203</c:v>
                </c:pt>
                <c:pt idx="77">
                  <c:v>0.76882063611996843</c:v>
                </c:pt>
                <c:pt idx="78">
                  <c:v>0.76278793067976058</c:v>
                </c:pt>
                <c:pt idx="79">
                  <c:v>0.76431667259183733</c:v>
                </c:pt>
                <c:pt idx="80">
                  <c:v>0.7556211856545908</c:v>
                </c:pt>
                <c:pt idx="81">
                  <c:v>0.74976854045752228</c:v>
                </c:pt>
                <c:pt idx="82">
                  <c:v>0.75460338750617639</c:v>
                </c:pt>
                <c:pt idx="83">
                  <c:v>0.7593849714733224</c:v>
                </c:pt>
                <c:pt idx="84">
                  <c:v>0.76899506062999545</c:v>
                </c:pt>
                <c:pt idx="85">
                  <c:v>0.77415570417652846</c:v>
                </c:pt>
                <c:pt idx="86">
                  <c:v>0.76722210290070281</c:v>
                </c:pt>
                <c:pt idx="87">
                  <c:v>0.76443458108155482</c:v>
                </c:pt>
                <c:pt idx="88">
                  <c:v>0.76789357155598115</c:v>
                </c:pt>
                <c:pt idx="89">
                  <c:v>0.78898068002431188</c:v>
                </c:pt>
                <c:pt idx="90">
                  <c:v>0.78306738455469471</c:v>
                </c:pt>
                <c:pt idx="91">
                  <c:v>0.7766382708149796</c:v>
                </c:pt>
                <c:pt idx="92">
                  <c:v>0.76035617559563284</c:v>
                </c:pt>
                <c:pt idx="93">
                  <c:v>0.78691484924977806</c:v>
                </c:pt>
                <c:pt idx="94">
                  <c:v>0.75149116978292996</c:v>
                </c:pt>
                <c:pt idx="95">
                  <c:v>0.68154516862722936</c:v>
                </c:pt>
                <c:pt idx="96">
                  <c:v>0.59739931460887796</c:v>
                </c:pt>
                <c:pt idx="97">
                  <c:v>0.63322713960515842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97C6-4171-9C22-F17A65B64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7856896"/>
        <c:axId val="117863168"/>
      </c:scatterChart>
      <c:valAx>
        <c:axId val="117856896"/>
        <c:scaling>
          <c:orientation val="minMax"/>
          <c:max val="3400"/>
          <c:min val="1700"/>
        </c:scaling>
        <c:delete val="0"/>
        <c:axPos val="b"/>
        <c:title>
          <c:tx>
            <c:rich>
              <a:bodyPr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r>
                  <a:rPr lang="en-US" b="0">
                    <a:solidFill>
                      <a:schemeClr val="bg1"/>
                    </a:solidFill>
                  </a:rPr>
                  <a:t>Wavelength (nm)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17863168"/>
        <c:crosses val="autoZero"/>
        <c:crossBetween val="midCat"/>
      </c:valAx>
      <c:valAx>
        <c:axId val="117863168"/>
        <c:scaling>
          <c:orientation val="minMax"/>
          <c:max val="1.2"/>
          <c:min val="0.60000000000000009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>
                    <a:solidFill>
                      <a:schemeClr val="bg1"/>
                    </a:solidFill>
                  </a:defRPr>
                </a:pPr>
                <a:r>
                  <a:rPr lang="en-US" b="0">
                    <a:solidFill>
                      <a:schemeClr val="bg1"/>
                    </a:solidFill>
                  </a:rPr>
                  <a:t>Radiance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17856896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8223366733246393"/>
          <c:y val="0.38908566566840747"/>
          <c:w val="0.36629789200878193"/>
          <c:h val="0.31196808764922024"/>
        </c:manualLayout>
      </c:layout>
      <c:overlay val="0"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E18C2B-6679-2546-B791-B20FD025C3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5A91F-032D-3D45-889E-A964E92CDD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A5D0C-221B-D841-90A1-C281F38CA7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608D9-8FEA-2E4F-84AF-A88A614F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7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21C5E-14C9-E346-B1A7-E2CF4688A4C0}" type="datetimeFigureOut">
              <a:rPr lang="en-US" smtClean="0"/>
              <a:t>8/11/20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0CBE-288C-D84B-B11F-1B62224BD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7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01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is what we at HQ call the Swoosh chart.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It depicts all of the exploration elements that exist today, in development, or in the planning stages between now and 2024.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As you can see, VIPER is prominent in the human return strategy.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VIPER will perform the first lunar volatiles survey on the surface of the Moon.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78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8F2AB6-56C0-4EB4-B82A-C8395288546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0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38102-E8F4-49EE-B608-64524D1FB7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722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Level 1 and 2 requirements define the requirements that guide landing site selection.  The overlap of (1) plausible surface/subsurface volatiles, (2) safe and traversable terrain, (3) maximum direct-to-Earth communications access, and (4) maximum solar illumination, determine the areas of interest for landing site selection.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95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940A655-39C2-C440-8C78-A02FFEA9F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2CC95E-30A4-D744-8BC0-DDA2BE0BB564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7169023" y="2944143"/>
            <a:ext cx="4627386" cy="369332"/>
          </a:xfrm>
        </p:spPr>
        <p:txBody>
          <a:bodyPr wrap="square">
            <a:spAutoFit/>
          </a:bodyPr>
          <a:lstStyle>
            <a:lvl1pPr marL="0" indent="0" algn="r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D47075F-005D-B049-804E-5D4A16810F76}"/>
              </a:ext>
            </a:extLst>
          </p:cNvPr>
          <p:cNvGrpSpPr/>
          <p:nvPr userDrawn="1"/>
        </p:nvGrpSpPr>
        <p:grpSpPr>
          <a:xfrm>
            <a:off x="-473777" y="-14868"/>
            <a:ext cx="3197522" cy="6876906"/>
            <a:chOff x="-473777" y="-18943"/>
            <a:chExt cx="3197522" cy="68769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D3C9845-6142-6944-B4C8-7AE382A33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8943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00A4D2"/>
                </a:gs>
                <a:gs pos="1000">
                  <a:srgbClr val="006B9E"/>
                </a:gs>
              </a:gsLst>
              <a:lin ang="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B3286E11-BB68-E34C-B955-23C6473B3C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6B9E"/>
                </a:gs>
                <a:gs pos="70000">
                  <a:srgbClr val="0096C5"/>
                </a:gs>
              </a:gsLst>
              <a:lin ang="2159400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7391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5453" y="1104144"/>
            <a:ext cx="6678105" cy="646331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1939" y="2214710"/>
            <a:ext cx="6678104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9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4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291F45-8D6E-EE48-B4F9-41CA02F028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933700" cy="685800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DE2DF47A-D431-2C41-B382-D818556703BB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gradFill flip="none" rotWithShape="1">
            <a:gsLst>
              <a:gs pos="93000">
                <a:srgbClr val="113B4B"/>
              </a:gs>
              <a:gs pos="57000">
                <a:schemeClr val="tx1"/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4907" y="2214710"/>
            <a:ext cx="9251621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1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53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4AE79D-A007-E442-AC4D-609993DBC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DB86937-917B-E04B-88AB-241DA3F4DCBA}"/>
              </a:ext>
            </a:extLst>
          </p:cNvPr>
          <p:cNvGrpSpPr/>
          <p:nvPr userDrawn="1"/>
        </p:nvGrpSpPr>
        <p:grpSpPr>
          <a:xfrm>
            <a:off x="512725" y="-15373"/>
            <a:ext cx="4621246" cy="6873373"/>
            <a:chOff x="8077201" y="2376488"/>
            <a:chExt cx="2759074" cy="4103687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057F092E-2907-0A43-8235-FC20F769D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376488"/>
              <a:ext cx="1584325" cy="3670300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97000">
                  <a:srgbClr val="006B9E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90B7AEBF-B3C6-EA4D-B7C3-C52D74512B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7201" y="2382838"/>
              <a:ext cx="2268537" cy="40973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81000">
                  <a:srgbClr val="006B9E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41362DA-2B54-AD4B-825A-ED5BE2D56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5256213"/>
              <a:ext cx="542925" cy="1222375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00A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A96E796-C9A7-F94B-9804-98FCA10AF72E}"/>
              </a:ext>
            </a:extLst>
          </p:cNvPr>
          <p:cNvSpPr/>
          <p:nvPr userDrawn="1"/>
        </p:nvSpPr>
        <p:spPr>
          <a:xfrm>
            <a:off x="0" y="-15373"/>
            <a:ext cx="12192000" cy="6858000"/>
          </a:xfrm>
          <a:prstGeom prst="rect">
            <a:avLst/>
          </a:prstGeom>
          <a:solidFill>
            <a:srgbClr val="19405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EE6039-CCFF-D247-845A-44FF4F9D6D90}"/>
              </a:ext>
            </a:extLst>
          </p:cNvPr>
          <p:cNvSpPr/>
          <p:nvPr userDrawn="1"/>
        </p:nvSpPr>
        <p:spPr>
          <a:xfrm>
            <a:off x="0" y="182880"/>
            <a:ext cx="12192000" cy="6320739"/>
          </a:xfrm>
          <a:prstGeom prst="rect">
            <a:avLst/>
          </a:prstGeom>
          <a:gradFill flip="none" rotWithShape="1">
            <a:gsLst>
              <a:gs pos="93000">
                <a:srgbClr val="113B4B"/>
              </a:gs>
              <a:gs pos="54000">
                <a:schemeClr val="tx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30" y="2271860"/>
            <a:ext cx="10619923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71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38E2205-92B8-354B-9D44-3C0E6D3256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8447527-70EF-D040-8891-E6FBA1D9A7C3}"/>
              </a:ext>
            </a:extLst>
          </p:cNvPr>
          <p:cNvGrpSpPr/>
          <p:nvPr userDrawn="1"/>
        </p:nvGrpSpPr>
        <p:grpSpPr>
          <a:xfrm>
            <a:off x="516442" y="-15373"/>
            <a:ext cx="4621246" cy="6873373"/>
            <a:chOff x="8077201" y="2376488"/>
            <a:chExt cx="2759074" cy="4103687"/>
          </a:xfrm>
        </p:grpSpPr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4B407511-9026-994E-B861-0BBC16A864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376488"/>
              <a:ext cx="1584325" cy="3670300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97000">
                  <a:srgbClr val="006B9E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9A09F63E-F4C2-4F4B-AFB8-1F6FDC111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5256213"/>
              <a:ext cx="542925" cy="1222375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00A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DC588A4C-F17F-3441-AFD6-BEB6ED799D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7201" y="2382838"/>
              <a:ext cx="2268537" cy="40973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81000">
                  <a:srgbClr val="006B9E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A5B31-DD24-6F4F-861E-6302DC75C5CC}"/>
              </a:ext>
            </a:extLst>
          </p:cNvPr>
          <p:cNvSpPr/>
          <p:nvPr userDrawn="1"/>
        </p:nvSpPr>
        <p:spPr>
          <a:xfrm>
            <a:off x="0" y="-15373"/>
            <a:ext cx="12192000" cy="6858000"/>
          </a:xfrm>
          <a:prstGeom prst="rect">
            <a:avLst/>
          </a:prstGeom>
          <a:solidFill>
            <a:srgbClr val="19405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3EFFC5-5041-FA46-A5C7-EF57F760E1BD}"/>
              </a:ext>
            </a:extLst>
          </p:cNvPr>
          <p:cNvSpPr/>
          <p:nvPr userDrawn="1"/>
        </p:nvSpPr>
        <p:spPr>
          <a:xfrm>
            <a:off x="0" y="189365"/>
            <a:ext cx="12192000" cy="6320739"/>
          </a:xfrm>
          <a:prstGeom prst="rect">
            <a:avLst/>
          </a:prstGeom>
          <a:gradFill flip="none" rotWithShape="1">
            <a:gsLst>
              <a:gs pos="93000">
                <a:srgbClr val="113B4B"/>
              </a:gs>
              <a:gs pos="54000">
                <a:schemeClr val="tx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86" y="2214710"/>
            <a:ext cx="6169057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827146"/>
            <a:ext cx="6169058" cy="1200329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786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DE16976-1647-A749-93B5-1550BB8080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9963EB-3FD6-8842-A608-CF57453D46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1680543-65F1-2544-9982-76F2CA2B0DBD}"/>
              </a:ext>
            </a:extLst>
          </p:cNvPr>
          <p:cNvSpPr/>
          <p:nvPr userDrawn="1"/>
        </p:nvSpPr>
        <p:spPr>
          <a:xfrm>
            <a:off x="0" y="2621282"/>
            <a:ext cx="12192000" cy="1713654"/>
          </a:xfrm>
          <a:prstGeom prst="rect">
            <a:avLst/>
          </a:prstGeom>
          <a:gradFill flip="none" rotWithShape="1">
            <a:gsLst>
              <a:gs pos="99000">
                <a:srgbClr val="006B9E">
                  <a:alpha val="70000"/>
                </a:srgbClr>
              </a:gs>
              <a:gs pos="85000">
                <a:srgbClr val="00A4D2">
                  <a:alpha val="90000"/>
                </a:srgbClr>
              </a:gs>
              <a:gs pos="51000">
                <a:srgbClr val="00A0CE">
                  <a:alpha val="91000"/>
                </a:srgbClr>
              </a:gs>
              <a:gs pos="14000">
                <a:srgbClr val="00A4D2">
                  <a:alpha val="90000"/>
                </a:srgbClr>
              </a:gs>
              <a:gs pos="0">
                <a:srgbClr val="006B9E">
                  <a:alpha val="72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180594"/>
            <a:ext cx="10515600" cy="646331"/>
          </a:xfrm>
        </p:spPr>
        <p:txBody>
          <a:bodyPr anchor="ctr">
            <a:spAutoFit/>
          </a:bodyPr>
          <a:lstStyle>
            <a:lvl1pPr algn="ctr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88685A74-EB09-424A-AA9B-5418F2407945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33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AF7CA5-B3A2-C342-B398-400254ED824C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93000">
                <a:srgbClr val="113B4B"/>
              </a:gs>
              <a:gs pos="54000">
                <a:schemeClr val="tx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478" y="791910"/>
            <a:ext cx="9985020" cy="6463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89992BE1-4848-D943-B519-7D7229562BFA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6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AF7CA5-B3A2-C342-B398-400254ED824C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97000">
                <a:srgbClr val="9BB2C6">
                  <a:alpha val="37000"/>
                </a:srgbClr>
              </a:gs>
              <a:gs pos="54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478" y="791910"/>
            <a:ext cx="9910678" cy="646331"/>
          </a:xfrm>
        </p:spPr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fld id="{89992BE1-4848-D943-B519-7D7229562BFA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9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7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E2022B-032F-C245-A6C4-D8EDEE3CD65C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5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E534795-5F96-674F-9913-75A835B2AA8C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0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F57F9ED-D8AC-4447-8B49-413C94A1F07E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2F6A8A-D357-0B41-845F-58E66B141203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30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FD414-97F5-4349-956F-7065147EBD6A}" type="datetime1">
              <a:rPr lang="en-US" smtClean="0"/>
              <a:t>8/11/20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C929135-2F81-44F0-B181-9285F5E03056}" type="datetimeFigureOut">
              <a:rPr lang="en-US" smtClean="0"/>
              <a:t>8/11/20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F96DD736-3B45-4BA7-9E74-6710689C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581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99153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AF7CA5-B3A2-C342-B398-400254ED824C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93000">
                <a:srgbClr val="113B4B"/>
              </a:gs>
              <a:gs pos="54000">
                <a:schemeClr val="tx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11" y="202363"/>
            <a:ext cx="11887200" cy="64633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B12FBE12-C7F2-4CC2-B8E3-43B083144A47}" type="datetime1">
              <a:rPr lang="en-US" smtClean="0"/>
              <a:t>8/11/20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E4980ED-6D12-4B79-ADE4-6B729ADDBC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6411" y="1135016"/>
            <a:ext cx="11942108" cy="508481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3969208-0653-4BEA-B37B-BFBFEB28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52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7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10103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2044297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3" descr="Q:\ILN\Graphics\Logos\NASA_Meatball.png">
            <a:extLst>
              <a:ext uri="{FF2B5EF4-FFF2-40B4-BE49-F238E27FC236}">
                <a16:creationId xmlns:a16="http://schemas.microsoft.com/office/drawing/2014/main" id="{8F47AA67-2F17-3C46-BC90-D20F186D9E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46290" y="134892"/>
            <a:ext cx="856992" cy="70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627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12192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71860"/>
            <a:ext cx="10619923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3" descr="Q:\ILN\Graphics\Logos\NASA_Meatball.png">
            <a:extLst>
              <a:ext uri="{FF2B5EF4-FFF2-40B4-BE49-F238E27FC236}">
                <a16:creationId xmlns:a16="http://schemas.microsoft.com/office/drawing/2014/main" id="{8F47AA67-2F17-3C46-BC90-D20F186D9E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46290" y="134892"/>
            <a:ext cx="856992" cy="70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32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 (Dark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6A37DBF-7E9E-994F-B643-B0D443DAB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60" y="178800"/>
            <a:ext cx="10210800" cy="626744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3" descr="Q:\ILN\Graphics\Logos\NASA_Meatball.png">
            <a:extLst>
              <a:ext uri="{FF2B5EF4-FFF2-40B4-BE49-F238E27FC236}">
                <a16:creationId xmlns:a16="http://schemas.microsoft.com/office/drawing/2014/main" id="{CA975903-2B63-134F-93B8-0207E6B292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7175" y="96700"/>
            <a:ext cx="856992" cy="70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127024-DF80-6649-9658-030A63DCAC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8138" y="1077913"/>
            <a:ext cx="11461976" cy="518137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92CAFE3-6B7A-E144-8162-8D7AD0F32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7460" y="6356350"/>
            <a:ext cx="11462654" cy="365125"/>
          </a:xfrm>
        </p:spPr>
        <p:txBody>
          <a:bodyPr/>
          <a:lstStyle>
            <a:lvl1pPr algn="l">
              <a:defRPr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Information contained in this presentation is not subject to Export Controls (ITAR/EAR) </a:t>
            </a:r>
          </a:p>
        </p:txBody>
      </p:sp>
    </p:spTree>
    <p:extLst>
      <p:ext uri="{BB962C8B-B14F-4D97-AF65-F5344CB8AC3E}">
        <p14:creationId xmlns:p14="http://schemas.microsoft.com/office/powerpoint/2010/main" val="216223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81FD2BA-4C50-0B4F-A642-20322DE6FCD1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0"/>
            <a:ext cx="5168900" cy="6858000"/>
          </a:xfrm>
          <a:prstGeom prst="rect">
            <a:avLst/>
          </a:prstGeom>
        </p:spPr>
      </p:pic>
      <p:sp>
        <p:nvSpPr>
          <p:cNvPr id="19" name="Freeform 9">
            <a:extLst>
              <a:ext uri="{FF2B5EF4-FFF2-40B4-BE49-F238E27FC236}">
                <a16:creationId xmlns:a16="http://schemas.microsoft.com/office/drawing/2014/main" id="{A39346B6-6331-E24C-B042-35D45FE6E628}"/>
              </a:ext>
            </a:extLst>
          </p:cNvPr>
          <p:cNvSpPr>
            <a:spLocks/>
          </p:cNvSpPr>
          <p:nvPr userDrawn="1"/>
        </p:nvSpPr>
        <p:spPr bwMode="auto">
          <a:xfrm>
            <a:off x="-422655" y="541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15495C"/>
              </a:gs>
              <a:gs pos="0">
                <a:schemeClr val="tx1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Freeform 10">
            <a:extLst>
              <a:ext uri="{FF2B5EF4-FFF2-40B4-BE49-F238E27FC236}">
                <a16:creationId xmlns:a16="http://schemas.microsoft.com/office/drawing/2014/main" id="{DBD1FB51-2DD7-6D45-B41F-6F9CF070D72A}"/>
              </a:ext>
            </a:extLst>
          </p:cNvPr>
          <p:cNvSpPr>
            <a:spLocks/>
          </p:cNvSpPr>
          <p:nvPr userDrawn="1"/>
        </p:nvSpPr>
        <p:spPr bwMode="auto">
          <a:xfrm>
            <a:off x="1490927" y="2369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93000">
                <a:srgbClr val="0F3847"/>
              </a:gs>
              <a:gs pos="60000">
                <a:schemeClr val="tx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1C0D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265B34-5576-8945-9C09-BFD5396E40FC}" type="datetime1">
              <a:rPr lang="en-US" smtClean="0"/>
              <a:pPr/>
              <a:t>8/11/20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1C0D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50" r:id="rId2"/>
    <p:sldLayoutId id="2147483660" r:id="rId3"/>
    <p:sldLayoutId id="2147483662" r:id="rId4"/>
    <p:sldLayoutId id="2147483663" r:id="rId5"/>
    <p:sldLayoutId id="2147483651" r:id="rId6"/>
    <p:sldLayoutId id="2147483654" r:id="rId7"/>
    <p:sldLayoutId id="2147483666" r:id="rId8"/>
    <p:sldLayoutId id="2147483653" r:id="rId9"/>
    <p:sldLayoutId id="2147483656" r:id="rId10"/>
    <p:sldLayoutId id="2147483657" r:id="rId11"/>
    <p:sldLayoutId id="2147483658" r:id="rId12"/>
    <p:sldLayoutId id="2147483659" r:id="rId13"/>
    <p:sldLayoutId id="2147483667" r:id="rId14"/>
    <p:sldLayoutId id="2147483669" r:id="rId15"/>
    <p:sldLayoutId id="2147483670" r:id="rId16"/>
    <p:sldLayoutId id="2147483671" r:id="rId17"/>
    <p:sldLayoutId id="2147483672" r:id="rId18"/>
    <p:sldLayoutId id="2147483673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8BC1D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1B254E-A277-A14D-A5A7-826D96BB0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</a:t>
            </a:fld>
            <a:endParaRPr lang="en-US" dirty="0"/>
          </a:p>
        </p:txBody>
      </p:sp>
      <p:sp>
        <p:nvSpPr>
          <p:cNvPr id="35" name="Subtitle 34">
            <a:extLst>
              <a:ext uri="{FF2B5EF4-FFF2-40B4-BE49-F238E27FC236}">
                <a16:creationId xmlns:a16="http://schemas.microsoft.com/office/drawing/2014/main" id="{ACB3B62E-6966-F349-968E-FA8F01733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89523" y="3631574"/>
            <a:ext cx="5908777" cy="2831544"/>
          </a:xfr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3400" b="1" dirty="0">
                <a:solidFill>
                  <a:srgbClr val="AAB9D3"/>
                </a:solidFill>
              </a:rPr>
              <a:t>Chasing Volatiles, </a:t>
            </a:r>
          </a:p>
          <a:p>
            <a:pPr>
              <a:spcBef>
                <a:spcPts val="400"/>
              </a:spcBef>
            </a:pPr>
            <a:r>
              <a:rPr lang="en-US" sz="3400" b="1" dirty="0">
                <a:solidFill>
                  <a:srgbClr val="AAB9D3"/>
                </a:solidFill>
              </a:rPr>
              <a:t>Running From Shadows</a:t>
            </a:r>
          </a:p>
          <a:p>
            <a:pPr>
              <a:spcBef>
                <a:spcPts val="400"/>
              </a:spcBef>
            </a:pPr>
            <a:r>
              <a:rPr lang="en-US" sz="2400" dirty="0"/>
              <a:t>NASA  Ames Summer Series 2020</a:t>
            </a:r>
            <a:endParaRPr lang="en-US" b="1" dirty="0">
              <a:solidFill>
                <a:srgbClr val="95A1B7"/>
              </a:solidFill>
            </a:endParaRPr>
          </a:p>
          <a:p>
            <a:pPr>
              <a:spcBef>
                <a:spcPts val="400"/>
              </a:spcBef>
            </a:pPr>
            <a:endParaRPr lang="en-US" b="1" dirty="0">
              <a:solidFill>
                <a:srgbClr val="95A1B7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2000" dirty="0"/>
              <a:t>Ryan Vaughan, VIPER Mission Systems Engineer</a:t>
            </a:r>
          </a:p>
          <a:p>
            <a:pPr>
              <a:spcBef>
                <a:spcPts val="400"/>
              </a:spcBef>
            </a:pPr>
            <a:endParaRPr lang="en-US" sz="1400" dirty="0"/>
          </a:p>
          <a:p>
            <a:pPr>
              <a:spcBef>
                <a:spcPts val="400"/>
              </a:spcBef>
            </a:pPr>
            <a:r>
              <a:rPr lang="en-US" sz="1400" dirty="0"/>
              <a:t>August 13, 2020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EB92F40-DBC9-F34D-A3D2-AA9D461D5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9049" y="2306045"/>
            <a:ext cx="2525751" cy="5011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28B354-3852-B846-B7FF-259008858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730" y="1810702"/>
            <a:ext cx="1176763" cy="126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3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640FBC-82E8-4FCA-A31D-CD20C8C13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" y="9427"/>
            <a:ext cx="12184896" cy="683914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70EF0C-46FF-492E-B748-A44BDE6B6362}"/>
              </a:ext>
            </a:extLst>
          </p:cNvPr>
          <p:cNvSpPr txBox="1">
            <a:spLocks/>
          </p:cNvSpPr>
          <p:nvPr/>
        </p:nvSpPr>
        <p:spPr bwMode="auto">
          <a:xfrm>
            <a:off x="166749" y="-4582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Humans Return</a:t>
            </a:r>
            <a:r>
              <a:rPr kumimoji="0" lang="en-US" sz="3200" i="0" u="none" strike="noStrike" kern="1200" cap="none" spc="0" normalizeH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 by 2024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594846" y="4607858"/>
            <a:ext cx="3532094" cy="1658471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4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4322200" y="6307050"/>
            <a:ext cx="4717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* Not including launch or lander</a:t>
            </a:r>
          </a:p>
          <a:p>
            <a:r>
              <a:rPr lang="en-US" sz="1400" baseline="30000" dirty="0">
                <a:solidFill>
                  <a:schemeClr val="accent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</a:t>
            </a:r>
            <a:r>
              <a:rPr lang="en-US" sz="1400" dirty="0">
                <a:solidFill>
                  <a:schemeClr val="accent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Volatiles Investigating Polar Exploration Rover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D8A857D-C808-5848-8BD9-EEE7405B20A1}"/>
              </a:ext>
            </a:extLst>
          </p:cNvPr>
          <p:cNvGrpSpPr/>
          <p:nvPr/>
        </p:nvGrpSpPr>
        <p:grpSpPr>
          <a:xfrm>
            <a:off x="591128" y="900528"/>
            <a:ext cx="9286925" cy="1219200"/>
            <a:chOff x="380433" y="724803"/>
            <a:chExt cx="6965194" cy="914400"/>
          </a:xfrm>
        </p:grpSpPr>
        <p:sp>
          <p:nvSpPr>
            <p:cNvPr id="7" name="TextBox 6"/>
            <p:cNvSpPr txBox="1"/>
            <p:nvPr/>
          </p:nvSpPr>
          <p:spPr>
            <a:xfrm>
              <a:off x="2819400" y="758810"/>
              <a:ext cx="4526227" cy="823351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effectLst>
              <a:softEdge rad="38100"/>
            </a:effectLst>
          </p:spPr>
          <p:txBody>
            <a:bodyPr wrap="square" rtlCol="0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en-US" sz="2133" dirty="0">
                  <a:solidFill>
                    <a:srgbClr val="FFC000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Lunar Prospector </a:t>
              </a:r>
              <a:r>
                <a:rPr lang="en-US" sz="2133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(Launched 1998, $63M*)</a:t>
              </a:r>
            </a:p>
            <a:p>
              <a:pPr marL="342891" indent="-264577">
                <a:spcBef>
                  <a:spcPts val="400"/>
                </a:spcBef>
                <a:buFont typeface="Arial"/>
                <a:buChar char="•"/>
              </a:pPr>
              <a:r>
                <a:rPr lang="en-US" sz="1867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First global surface composition</a:t>
              </a:r>
            </a:p>
            <a:p>
              <a:pPr marL="342891" indent="-264577">
                <a:spcBef>
                  <a:spcPts val="400"/>
                </a:spcBef>
                <a:buFont typeface="Arial"/>
                <a:buChar char="•"/>
              </a:pPr>
              <a:r>
                <a:rPr lang="en-US" sz="1867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Polar volatiles &amp; global magnetic maps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D4FA1A2-B132-8A40-B5D1-1155EB0473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19000"/>
                      </a14:imgEffect>
                    </a14:imgLayer>
                  </a14:imgProps>
                </a:ext>
              </a:extLst>
            </a:blip>
            <a:srcRect l="4226" t="13256" r="-32" b="30361"/>
            <a:stretch/>
          </p:blipFill>
          <p:spPr>
            <a:xfrm>
              <a:off x="380433" y="724803"/>
              <a:ext cx="2286567" cy="914400"/>
            </a:xfrm>
            <a:prstGeom prst="rect">
              <a:avLst/>
            </a:prstGeom>
            <a:ln w="12700">
              <a:solidFill>
                <a:srgbClr val="FFC000"/>
              </a:solidFill>
            </a:ln>
          </p:spPr>
        </p:pic>
      </p:grpSp>
      <p:grpSp>
        <p:nvGrpSpPr>
          <p:cNvPr id="8" name="Group 7"/>
          <p:cNvGrpSpPr/>
          <p:nvPr/>
        </p:nvGrpSpPr>
        <p:grpSpPr>
          <a:xfrm>
            <a:off x="4096328" y="4987645"/>
            <a:ext cx="7386923" cy="1436419"/>
            <a:chOff x="4096328" y="5163129"/>
            <a:chExt cx="7386923" cy="1436419"/>
          </a:xfrm>
        </p:grpSpPr>
        <p:sp>
          <p:nvSpPr>
            <p:cNvPr id="13" name="Rectangle 12"/>
            <p:cNvSpPr/>
            <p:nvPr/>
          </p:nvSpPr>
          <p:spPr>
            <a:xfrm>
              <a:off x="7269018" y="5163129"/>
              <a:ext cx="4214233" cy="1436419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effectLst>
              <a:softEdge rad="38100"/>
            </a:effectLst>
          </p:spPr>
          <p:txBody>
            <a:bodyPr wrap="square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en-US" sz="2133" dirty="0">
                  <a:solidFill>
                    <a:srgbClr val="FFC000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VIPER</a:t>
              </a:r>
              <a:r>
                <a:rPr lang="en-US" sz="2133" baseline="30000" dirty="0">
                  <a:solidFill>
                    <a:srgbClr val="FFC000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1</a:t>
              </a:r>
              <a:r>
                <a:rPr lang="en-US" sz="2133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 (Launching FY23</a:t>
              </a:r>
              <a:r>
                <a:rPr lang="en-US" sz="2133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, ~$TBDM</a:t>
              </a:r>
              <a:r>
                <a:rPr lang="en-US" sz="2133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*)</a:t>
              </a:r>
            </a:p>
            <a:p>
              <a:pPr marL="342891" indent="-264577">
                <a:spcBef>
                  <a:spcPts val="400"/>
                </a:spcBef>
                <a:buFont typeface="Arial"/>
                <a:buChar char="•"/>
              </a:pPr>
              <a:r>
                <a:rPr lang="en-US" sz="1867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Robotic rover at lunar pole</a:t>
              </a:r>
            </a:p>
            <a:p>
              <a:pPr marL="342891" indent="-264577">
                <a:spcBef>
                  <a:spcPts val="400"/>
                </a:spcBef>
                <a:buFont typeface="Arial"/>
                <a:buChar char="•"/>
              </a:pPr>
              <a:r>
                <a:rPr lang="en-US" sz="1867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Resource mapping mission</a:t>
              </a:r>
            </a:p>
            <a:p>
              <a:pPr marL="342891" indent="-264577">
                <a:spcBef>
                  <a:spcPts val="400"/>
                </a:spcBef>
                <a:buFont typeface="Arial"/>
                <a:buChar char="•"/>
              </a:pPr>
              <a:r>
                <a:rPr lang="en-US" sz="1867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Commercial Lunar Payload Services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86" b="19367"/>
            <a:stretch/>
          </p:blipFill>
          <p:spPr>
            <a:xfrm>
              <a:off x="4096328" y="5294937"/>
              <a:ext cx="2913487" cy="1147053"/>
            </a:xfrm>
            <a:prstGeom prst="rect">
              <a:avLst/>
            </a:prstGeom>
            <a:ln w="12700">
              <a:solidFill>
                <a:srgbClr val="FFC000"/>
              </a:solidFill>
            </a:ln>
          </p:spPr>
        </p:pic>
      </p:grpSp>
      <p:grpSp>
        <p:nvGrpSpPr>
          <p:cNvPr id="9" name="Group 8"/>
          <p:cNvGrpSpPr/>
          <p:nvPr/>
        </p:nvGrpSpPr>
        <p:grpSpPr>
          <a:xfrm>
            <a:off x="3029527" y="3743971"/>
            <a:ext cx="7951646" cy="1158543"/>
            <a:chOff x="3029527" y="3707027"/>
            <a:chExt cx="7951646" cy="1158543"/>
          </a:xfrm>
        </p:grpSpPr>
        <p:sp>
          <p:nvSpPr>
            <p:cNvPr id="15" name="Rectangle 14"/>
            <p:cNvSpPr/>
            <p:nvPr/>
          </p:nvSpPr>
          <p:spPr>
            <a:xfrm>
              <a:off x="6110361" y="3742822"/>
              <a:ext cx="4870812" cy="1097801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effectLst>
              <a:softEdge rad="38100"/>
            </a:effectLst>
          </p:spPr>
          <p:txBody>
            <a:bodyPr wrap="square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en-US" sz="2133" dirty="0">
                  <a:solidFill>
                    <a:srgbClr val="FFC000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LADEE</a:t>
              </a:r>
              <a:r>
                <a:rPr lang="en-US" sz="2133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 (Launched 2013, $250M*)</a:t>
              </a:r>
            </a:p>
            <a:p>
              <a:pPr marL="342891" indent="-264577">
                <a:spcBef>
                  <a:spcPts val="400"/>
                </a:spcBef>
                <a:buFont typeface="Arial"/>
                <a:buChar char="•"/>
              </a:pPr>
              <a:r>
                <a:rPr lang="en-US" sz="1867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Lunar atmosphere and dust</a:t>
              </a:r>
            </a:p>
            <a:p>
              <a:pPr marL="342891" indent="-264577">
                <a:spcBef>
                  <a:spcPts val="400"/>
                </a:spcBef>
                <a:buFont typeface="Arial"/>
                <a:buChar char="•"/>
              </a:pPr>
              <a:r>
                <a:rPr lang="en-US" sz="1867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First deep space laser communication</a:t>
              </a:r>
            </a:p>
          </p:txBody>
        </p:sp>
        <p:pic>
          <p:nvPicPr>
            <p:cNvPr id="1026" name="Picture 2" descr="LADEE Fires Thrusters Artist's Concept 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04" b="22558"/>
            <a:stretch/>
          </p:blipFill>
          <p:spPr bwMode="auto">
            <a:xfrm>
              <a:off x="3029527" y="3707027"/>
              <a:ext cx="2863269" cy="1158543"/>
            </a:xfrm>
            <a:prstGeom prst="rect">
              <a:avLst/>
            </a:prstGeom>
            <a:noFill/>
            <a:ln w="12700">
              <a:solidFill>
                <a:srgbClr val="FFC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itle 1"/>
          <p:cNvSpPr txBox="1">
            <a:spLocks/>
          </p:cNvSpPr>
          <p:nvPr/>
        </p:nvSpPr>
        <p:spPr>
          <a:xfrm>
            <a:off x="960578" y="175488"/>
            <a:ext cx="10030692" cy="7445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00B0F0"/>
                </a:solidFill>
              </a:rPr>
              <a:t>NASA-ARC Low-cost Lunar Missions Portfolio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844975" y="2311914"/>
            <a:ext cx="8715745" cy="1215118"/>
            <a:chOff x="1844975" y="2311914"/>
            <a:chExt cx="8715745" cy="1215118"/>
          </a:xfrm>
        </p:grpSpPr>
        <p:sp>
          <p:nvSpPr>
            <p:cNvPr id="11" name="TextBox 10"/>
            <p:cNvSpPr txBox="1"/>
            <p:nvPr/>
          </p:nvSpPr>
          <p:spPr>
            <a:xfrm>
              <a:off x="5062284" y="2352622"/>
              <a:ext cx="5498436" cy="1097801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effectLst>
              <a:softEdge rad="38100"/>
            </a:effectLst>
          </p:spPr>
          <p:txBody>
            <a:bodyPr wrap="square" rtlCol="0">
              <a:spAutoFit/>
            </a:bodyPr>
            <a:lstStyle/>
            <a:p>
              <a:pPr>
                <a:spcBef>
                  <a:spcPts val="400"/>
                </a:spcBef>
              </a:pPr>
              <a:r>
                <a:rPr lang="en-US" sz="2133" dirty="0">
                  <a:solidFill>
                    <a:srgbClr val="FFC000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LCROSS</a:t>
              </a:r>
              <a:r>
                <a:rPr lang="en-US" sz="2133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 (Launched 2009, $79M*)</a:t>
              </a:r>
            </a:p>
            <a:p>
              <a:pPr marL="342891" indent="-264577">
                <a:spcBef>
                  <a:spcPts val="400"/>
                </a:spcBef>
                <a:buFont typeface="Arial"/>
                <a:buChar char="•"/>
              </a:pPr>
              <a:r>
                <a:rPr lang="en-US" sz="1867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Impacted lunar south pole</a:t>
              </a:r>
            </a:p>
            <a:p>
              <a:pPr marL="342891" indent="-264577">
                <a:spcBef>
                  <a:spcPts val="400"/>
                </a:spcBef>
                <a:buFont typeface="Arial"/>
                <a:buChar char="•"/>
              </a:pPr>
              <a:r>
                <a:rPr lang="en-US" sz="1867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Evidence for water ice in cold, shadowed regions</a:t>
              </a:r>
            </a:p>
          </p:txBody>
        </p:sp>
        <p:pic>
          <p:nvPicPr>
            <p:cNvPr id="3" name="Picture 2" descr="Image result for nasa lcross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755" b="27379"/>
            <a:stretch/>
          </p:blipFill>
          <p:spPr bwMode="auto">
            <a:xfrm>
              <a:off x="1844975" y="2311914"/>
              <a:ext cx="3047999" cy="1215118"/>
            </a:xfrm>
            <a:prstGeom prst="rect">
              <a:avLst/>
            </a:prstGeom>
            <a:noFill/>
            <a:ln w="12700">
              <a:solidFill>
                <a:srgbClr val="FFC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63703569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882CB-70EF-49E7-AE30-F3AB44E61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VIPER Science Objectives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AE1377-7281-4361-B89F-B1F496EEB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DFF2F5-5A28-4620-A93F-85609A19DF05}"/>
              </a:ext>
            </a:extLst>
          </p:cNvPr>
          <p:cNvSpPr/>
          <p:nvPr/>
        </p:nvSpPr>
        <p:spPr>
          <a:xfrm>
            <a:off x="965477" y="1650380"/>
            <a:ext cx="1045337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8BC1D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science objectives of the VIPER mission are to: </a:t>
            </a:r>
          </a:p>
          <a:p>
            <a:pPr lvl="1"/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• Characterize the distribution and physical state of lunar polar water and other volatiles in lunar cold traps and regolith to understand their origin </a:t>
            </a:r>
          </a:p>
          <a:p>
            <a:pPr lvl="1"/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lvl="1"/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• Provide the data necessary for NASA to evaluate the potential return of In-Situ Resource Utilization (ISRU) from the lunar polar regions </a:t>
            </a:r>
            <a:endParaRPr lang="en-US" sz="2800" b="0" i="0" u="none" strike="noStrike" dirty="0"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12E10F-8D0C-4AD7-B8AF-D378109D71C4}"/>
              </a:ext>
            </a:extLst>
          </p:cNvPr>
          <p:cNvSpPr txBox="1"/>
          <p:nvPr/>
        </p:nvSpPr>
        <p:spPr>
          <a:xfrm>
            <a:off x="210615" y="1436609"/>
            <a:ext cx="577678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Critical Observations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Volatile </a:t>
            </a:r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(concentration, including lateral and vertical extent and variability)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Volatile </a:t>
            </a:r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State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</a:t>
            </a:r>
            <a:r>
              <a:rPr lang="en-US" sz="20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OH, H</a:t>
            </a:r>
            <a:r>
              <a:rPr lang="en-US" sz="20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O, CO</a:t>
            </a:r>
            <a:r>
              <a:rPr lang="en-US" sz="20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Ice vs bound,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 and Correlation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including:</a:t>
            </a:r>
          </a:p>
          <a:p>
            <a:pPr marL="742950" lvl="1" indent="-285750">
              <a:buFont typeface="Arial" panose="020B0604020202020204" pitchFamily="34" charset="0"/>
              <a:buChar char="‒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Accessibility/Overburden: How much and type of material needing to be removed to get to ore?</a:t>
            </a:r>
          </a:p>
          <a:p>
            <a:pPr marL="742950" lvl="1" indent="-285750">
              <a:buFont typeface="Arial" panose="020B0604020202020204" pitchFamily="34" charset="0"/>
              <a:buChar char="‒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Environment: Sun/Shadow fraction, soil mechanics, trafficability, temperatures</a:t>
            </a:r>
          </a:p>
          <a:p>
            <a:pPr marL="742950" lvl="1" indent="-285750">
              <a:buFont typeface="Arial" panose="020B0604020202020204" pitchFamily="34" charset="0"/>
              <a:buChar char="‒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and Form vs Environment</a:t>
            </a:r>
          </a:p>
          <a:p>
            <a:pPr marL="742950" lvl="1" indent="-285750">
              <a:buFont typeface="Arial" panose="020B0604020202020204" pitchFamily="34" charset="0"/>
              <a:buChar char="‒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Extrapolates small scale distributions to global data sets, critical for developing “mineral/resource models”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731BEF-F56F-424D-91E2-56D80970F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465" y="1773360"/>
            <a:ext cx="5664590" cy="367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55D1A2-AF0F-46D9-92B4-F0840B258890}"/>
              </a:ext>
            </a:extLst>
          </p:cNvPr>
          <p:cNvSpPr txBox="1"/>
          <p:nvPr/>
        </p:nvSpPr>
        <p:spPr>
          <a:xfrm>
            <a:off x="9254404" y="5452941"/>
            <a:ext cx="2748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From “Committee for Mineral Reserves and International Reporting Standards, 2013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9644CF-D86E-4F87-90C0-52834336476B}"/>
              </a:ext>
            </a:extLst>
          </p:cNvPr>
          <p:cNvSpPr/>
          <p:nvPr/>
        </p:nvSpPr>
        <p:spPr bwMode="auto">
          <a:xfrm>
            <a:off x="6389517" y="2154360"/>
            <a:ext cx="2642243" cy="3048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pitchFamily="96" charset="0"/>
              <a:ea typeface="ＭＳ Ｐゴシック" pitchFamily="96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908425-8E27-48ED-A49B-50BD0C9738C6}"/>
              </a:ext>
            </a:extLst>
          </p:cNvPr>
          <p:cNvSpPr/>
          <p:nvPr/>
        </p:nvSpPr>
        <p:spPr bwMode="auto">
          <a:xfrm>
            <a:off x="6199464" y="1749914"/>
            <a:ext cx="3202883" cy="3675497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pitchFamily="96" charset="0"/>
              <a:ea typeface="ＭＳ Ｐゴシック" pitchFamily="96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96FE44-BFE8-443A-9F62-E9896BCEC016}"/>
              </a:ext>
            </a:extLst>
          </p:cNvPr>
          <p:cNvSpPr txBox="1"/>
          <p:nvPr/>
        </p:nvSpPr>
        <p:spPr>
          <a:xfrm>
            <a:off x="6389517" y="1404028"/>
            <a:ext cx="241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Lunar Polar Exploration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F1D308-F5C5-4063-94B4-B15E7F5905B3}"/>
              </a:ext>
            </a:extLst>
          </p:cNvPr>
          <p:cNvSpPr/>
          <p:nvPr/>
        </p:nvSpPr>
        <p:spPr>
          <a:xfrm>
            <a:off x="3164852" y="6206954"/>
            <a:ext cx="7096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Distribution.  Physical State.  Context.  Correlation.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E57605-6D95-4BA0-8553-EDA08E8F1427}"/>
              </a:ext>
            </a:extLst>
          </p:cNvPr>
          <p:cNvSpPr/>
          <p:nvPr/>
        </p:nvSpPr>
        <p:spPr>
          <a:xfrm>
            <a:off x="393451" y="378049"/>
            <a:ext cx="10549491" cy="5355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200" dirty="0">
                <a:solidFill>
                  <a:srgbClr val="8BC1D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Lunar Polar Volatile Exploration: Science and Exploration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E29BA86-CB60-454A-A92A-C825CB20B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2895600" y="3422073"/>
            <a:ext cx="1752600" cy="3908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Neue Black Condensed" pitchFamily="96" charset="0"/>
                <a:ea typeface="ＭＳ Ｐゴシック" pitchFamily="96" charset="-128"/>
              </a:rPr>
              <a:t>LCROSS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533400" y="3919832"/>
            <a:ext cx="3162300" cy="388938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Neue Black Condensed" pitchFamily="96" charset="0"/>
                <a:ea typeface="ＭＳ Ｐゴシック" pitchFamily="96" charset="-128"/>
              </a:rPr>
              <a:t>LRO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311238" y="3422699"/>
            <a:ext cx="1765211" cy="388938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Neue Black Condensed" pitchFamily="96" charset="0"/>
                <a:ea typeface="ＭＳ Ｐゴシック" pitchFamily="96" charset="-128"/>
              </a:rPr>
              <a:t>Lunar Prospector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152400" y="2926403"/>
            <a:ext cx="1752866" cy="36799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Neue Black Condensed" pitchFamily="96" charset="0"/>
                <a:ea typeface="ＭＳ Ｐゴシック" pitchFamily="96" charset="-128"/>
              </a:rPr>
              <a:t>Clementine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4495800" y="2926403"/>
            <a:ext cx="3657599" cy="363772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Helvetica Neue Black Condensed" pitchFamily="96" charset="0"/>
                <a:ea typeface="ＭＳ Ｐゴシック" pitchFamily="96" charset="-128"/>
              </a:rPr>
              <a:t>V I P E R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8001000" y="3469510"/>
            <a:ext cx="1981200" cy="369837"/>
          </a:xfrm>
          <a:prstGeom prst="rect">
            <a:avLst/>
          </a:prstGeom>
          <a:solidFill>
            <a:srgbClr val="008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Neue Black Condensed" pitchFamily="96" charset="0"/>
                <a:ea typeface="ＭＳ Ｐゴシック" pitchFamily="96" charset="-128"/>
              </a:rPr>
              <a:t>Industry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14602" y="5333343"/>
            <a:ext cx="7507061" cy="707886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400"/>
              </a:spcBef>
              <a:spcAft>
                <a:spcPts val="200"/>
              </a:spcAft>
            </a:pPr>
            <a:r>
              <a:rPr lang="en-US" sz="2000" dirty="0"/>
              <a:t>VIPER </a:t>
            </a:r>
            <a:r>
              <a:rPr lang="en-US" sz="2000" u="sng" dirty="0"/>
              <a:t>bridges</a:t>
            </a:r>
            <a:r>
              <a:rPr lang="en-US" sz="2000" dirty="0"/>
              <a:t> Government and Industry missions, addressing volatiles mapping, in support of the Economic opportunity of the Moon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9855200" y="3883513"/>
            <a:ext cx="1955800" cy="369837"/>
          </a:xfrm>
          <a:prstGeom prst="rect">
            <a:avLst/>
          </a:prstGeom>
          <a:solidFill>
            <a:srgbClr val="008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Neue Black Condensed" pitchFamily="96" charset="0"/>
                <a:ea typeface="ＭＳ Ｐゴシック" pitchFamily="96" charset="-128"/>
              </a:rPr>
              <a:t>Industry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1335" y="2609850"/>
            <a:ext cx="96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Missions: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335" y="876118"/>
            <a:ext cx="1492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US Lunar Goals:</a:t>
            </a:r>
          </a:p>
        </p:txBody>
      </p:sp>
      <p:sp>
        <p:nvSpPr>
          <p:cNvPr id="22" name="Down Arrow 21"/>
          <p:cNvSpPr/>
          <p:nvPr/>
        </p:nvSpPr>
        <p:spPr bwMode="auto">
          <a:xfrm>
            <a:off x="5867400" y="3515878"/>
            <a:ext cx="838200" cy="1665722"/>
          </a:xfrm>
          <a:prstGeom prst="downArrow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pitchFamily="96" charset="0"/>
              <a:ea typeface="ＭＳ Ｐゴシック" pitchFamily="96" charset="-128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14300" y="1216856"/>
            <a:ext cx="11963400" cy="1312984"/>
            <a:chOff x="114300" y="1216856"/>
            <a:chExt cx="11963400" cy="1312984"/>
          </a:xfrm>
        </p:grpSpPr>
        <p:sp>
          <p:nvSpPr>
            <p:cNvPr id="4" name="Rectangle 3"/>
            <p:cNvSpPr/>
            <p:nvPr/>
          </p:nvSpPr>
          <p:spPr bwMode="auto">
            <a:xfrm>
              <a:off x="114300" y="1216856"/>
              <a:ext cx="11963400" cy="1312984"/>
            </a:xfrm>
            <a:prstGeom prst="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dist="17961" dir="2700000" algn="ctr" rotWithShape="0">
                <a:schemeClr val="tx1">
                  <a:alpha val="74998"/>
                </a:scheme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Helvetica Neue Black Condensed" pitchFamily="96" charset="0"/>
                <a:ea typeface="ＭＳ Ｐゴシック" pitchFamily="96" charset="-128"/>
              </a:endParaRPr>
            </a:p>
          </p:txBody>
        </p:sp>
        <p:sp>
          <p:nvSpPr>
            <p:cNvPr id="7" name="Right Arrow 6"/>
            <p:cNvSpPr/>
            <p:nvPr/>
          </p:nvSpPr>
          <p:spPr bwMode="auto">
            <a:xfrm>
              <a:off x="266700" y="1310640"/>
              <a:ext cx="1905000" cy="1125416"/>
            </a:xfrm>
            <a:prstGeom prst="rightArrow">
              <a:avLst>
                <a:gd name="adj1" fmla="val 58929"/>
                <a:gd name="adj2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pitchFamily="112" charset="-128"/>
                </a:rPr>
                <a:t>Orbital Observations</a:t>
              </a:r>
              <a:endParaRPr lang="en-US" sz="1400" dirty="0">
                <a:latin typeface="Arial" charset="0"/>
                <a:ea typeface="ＭＳ Ｐゴシック" pitchFamily="112" charset="-128"/>
              </a:endParaRPr>
            </a:p>
          </p:txBody>
        </p:sp>
        <p:sp>
          <p:nvSpPr>
            <p:cNvPr id="8" name="Right Arrow 7"/>
            <p:cNvSpPr/>
            <p:nvPr/>
          </p:nvSpPr>
          <p:spPr bwMode="auto">
            <a:xfrm>
              <a:off x="2019300" y="1310640"/>
              <a:ext cx="1828800" cy="1125416"/>
            </a:xfrm>
            <a:prstGeom prst="rightArrow">
              <a:avLst>
                <a:gd name="adj1" fmla="val 58929"/>
                <a:gd name="adj2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pitchFamily="112" charset="-128"/>
                </a:rPr>
                <a:t>Orbital Prospecting</a:t>
              </a:r>
              <a:endParaRPr lang="en-US" sz="1400" dirty="0">
                <a:latin typeface="Arial" charset="0"/>
                <a:ea typeface="ＭＳ Ｐゴシック" pitchFamily="112" charset="-128"/>
              </a:endParaRPr>
            </a:p>
          </p:txBody>
        </p:sp>
        <p:sp>
          <p:nvSpPr>
            <p:cNvPr id="9" name="Right Arrow 8"/>
            <p:cNvSpPr/>
            <p:nvPr/>
          </p:nvSpPr>
          <p:spPr bwMode="auto">
            <a:xfrm>
              <a:off x="3695700" y="1310640"/>
              <a:ext cx="1752600" cy="1125416"/>
            </a:xfrm>
            <a:prstGeom prst="rightArrow">
              <a:avLst>
                <a:gd name="adj1" fmla="val 58929"/>
                <a:gd name="adj2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pitchFamily="112" charset="-128"/>
                </a:rPr>
                <a:t>Ground </a:t>
              </a:r>
              <a:r>
                <a:rPr lang="en-US" dirty="0" err="1">
                  <a:latin typeface="Arial" charset="0"/>
                  <a:ea typeface="ＭＳ Ｐゴシック" pitchFamily="112" charset="-128"/>
                </a:rPr>
                <a:t>Truthing</a:t>
              </a:r>
              <a:endParaRPr lang="en-US" sz="1400" dirty="0">
                <a:latin typeface="Arial" charset="0"/>
                <a:ea typeface="ＭＳ Ｐゴシック" pitchFamily="112" charset="-128"/>
              </a:endParaRPr>
            </a:p>
          </p:txBody>
        </p:sp>
        <p:sp>
          <p:nvSpPr>
            <p:cNvPr id="10" name="Right Arrow 9"/>
            <p:cNvSpPr/>
            <p:nvPr/>
          </p:nvSpPr>
          <p:spPr bwMode="auto">
            <a:xfrm>
              <a:off x="5295900" y="1310640"/>
              <a:ext cx="1752600" cy="1125416"/>
            </a:xfrm>
            <a:prstGeom prst="rightArrow">
              <a:avLst>
                <a:gd name="adj1" fmla="val 58929"/>
                <a:gd name="adj2" fmla="val 5000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pitchFamily="112" charset="-128"/>
                </a:rPr>
                <a:t>Ground Prospecting</a:t>
              </a:r>
              <a:endParaRPr lang="en-US" sz="1400" dirty="0">
                <a:latin typeface="Arial" charset="0"/>
                <a:ea typeface="ＭＳ Ｐゴシック" pitchFamily="112" charset="-128"/>
              </a:endParaRPr>
            </a:p>
          </p:txBody>
        </p:sp>
        <p:sp>
          <p:nvSpPr>
            <p:cNvPr id="11" name="Right Arrow 10"/>
            <p:cNvSpPr/>
            <p:nvPr/>
          </p:nvSpPr>
          <p:spPr bwMode="auto">
            <a:xfrm>
              <a:off x="6896100" y="1329053"/>
              <a:ext cx="1905000" cy="1125416"/>
            </a:xfrm>
            <a:prstGeom prst="rightArrow">
              <a:avLst>
                <a:gd name="adj1" fmla="val 58929"/>
                <a:gd name="adj2" fmla="val 50000"/>
              </a:avLst>
            </a:prstGeom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solidFill>
                    <a:schemeClr val="bg1"/>
                  </a:solidFill>
                  <a:latin typeface="Arial" charset="0"/>
                  <a:ea typeface="ＭＳ Ｐゴシック" pitchFamily="112" charset="-128"/>
                </a:rPr>
                <a:t>Resource Mapping</a:t>
              </a:r>
              <a:endParaRPr lang="en-US" sz="1400" dirty="0">
                <a:solidFill>
                  <a:schemeClr val="bg1"/>
                </a:solidFill>
                <a:latin typeface="Arial" charset="0"/>
                <a:ea typeface="ＭＳ Ｐゴシック" pitchFamily="112" charset="-128"/>
              </a:endParaRPr>
            </a:p>
          </p:txBody>
        </p:sp>
        <p:sp>
          <p:nvSpPr>
            <p:cNvPr id="12" name="Right Arrow 11"/>
            <p:cNvSpPr/>
            <p:nvPr/>
          </p:nvSpPr>
          <p:spPr bwMode="auto">
            <a:xfrm>
              <a:off x="8648700" y="1312304"/>
              <a:ext cx="1752600" cy="1125416"/>
            </a:xfrm>
            <a:prstGeom prst="rightArrow">
              <a:avLst>
                <a:gd name="adj1" fmla="val 58929"/>
                <a:gd name="adj2" fmla="val 50000"/>
              </a:avLst>
            </a:prstGeom>
            <a:solidFill>
              <a:schemeClr val="accent2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1400" dirty="0">
                <a:solidFill>
                  <a:schemeClr val="bg1"/>
                </a:solidFill>
                <a:latin typeface="Arial" charset="0"/>
                <a:ea typeface="ＭＳ Ｐゴシック" pitchFamily="112" charset="-128"/>
              </a:endParaRPr>
            </a:p>
          </p:txBody>
        </p:sp>
        <p:sp>
          <p:nvSpPr>
            <p:cNvPr id="17" name="Right Arrow 16"/>
            <p:cNvSpPr/>
            <p:nvPr/>
          </p:nvSpPr>
          <p:spPr bwMode="auto">
            <a:xfrm>
              <a:off x="10248481" y="1310640"/>
              <a:ext cx="1752600" cy="1125416"/>
            </a:xfrm>
            <a:prstGeom prst="rightArrow">
              <a:avLst>
                <a:gd name="adj1" fmla="val 58929"/>
                <a:gd name="adj2" fmla="val 50000"/>
              </a:avLst>
            </a:prstGeom>
            <a:solidFill>
              <a:schemeClr val="accent2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solidFill>
                    <a:schemeClr val="bg1"/>
                  </a:solidFill>
                  <a:latin typeface="Arial" charset="0"/>
                  <a:ea typeface="ＭＳ Ｐゴシック" pitchFamily="112" charset="-128"/>
                </a:rPr>
                <a:t>Bulk Production</a:t>
              </a:r>
              <a:endParaRPr lang="en-US" sz="1400" dirty="0">
                <a:solidFill>
                  <a:schemeClr val="bg1"/>
                </a:solidFill>
                <a:latin typeface="Arial" charset="0"/>
                <a:ea typeface="ＭＳ Ｐゴシック" pitchFamily="112" charset="-128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616822" y="1589615"/>
              <a:ext cx="1620957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charset="0"/>
                  <a:ea typeface="ＭＳ Ｐゴシック" pitchFamily="112" charset="-128"/>
                </a:rPr>
                <a:t>ISRU &amp; Mining 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charset="0"/>
                  <a:ea typeface="ＭＳ Ｐゴシック" pitchFamily="112" charset="-128"/>
                </a:rPr>
                <a:t>Demonstrations</a:t>
              </a:r>
            </a:p>
            <a:p>
              <a:pPr algn="ctr"/>
              <a:endParaRPr lang="en-US" sz="1600" dirty="0"/>
            </a:p>
          </p:txBody>
        </p:sp>
      </p:grpSp>
      <p:sp>
        <p:nvSpPr>
          <p:cNvPr id="24" name="Rectangle 23"/>
          <p:cNvSpPr/>
          <p:nvPr/>
        </p:nvSpPr>
        <p:spPr bwMode="auto">
          <a:xfrm>
            <a:off x="384133" y="4413007"/>
            <a:ext cx="2587667" cy="394522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dirty="0" err="1">
                <a:solidFill>
                  <a:schemeClr val="bg1"/>
                </a:solidFill>
              </a:rPr>
              <a:t>Chandrayaan</a:t>
            </a:r>
            <a:r>
              <a:rPr lang="en-US" dirty="0">
                <a:solidFill>
                  <a:schemeClr val="bg1"/>
                </a:solidFill>
              </a:rPr>
              <a:t>-I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Helvetica Neue Black Condensed" pitchFamily="96" charset="0"/>
              <a:ea typeface="ＭＳ Ｐゴシック" pitchFamily="96" charset="-128"/>
            </a:endParaRP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DC79D358-A2DB-A54F-9EA1-6751F53EB992}"/>
              </a:ext>
            </a:extLst>
          </p:cNvPr>
          <p:cNvSpPr txBox="1">
            <a:spLocks/>
          </p:cNvSpPr>
          <p:nvPr/>
        </p:nvSpPr>
        <p:spPr>
          <a:xfrm>
            <a:off x="1384303" y="222333"/>
            <a:ext cx="9311409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65CBF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>
                <a:solidFill>
                  <a:srgbClr val="71B6DC"/>
                </a:solidFill>
              </a:rPr>
              <a:t>The Big Picture of Lunar Resources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8656122" y="2929506"/>
            <a:ext cx="2982688" cy="369837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Helvetica Neue Black Condensed" pitchFamily="96" charset="0"/>
                <a:ea typeface="ＭＳ Ｐゴシック" pitchFamily="96" charset="-128"/>
              </a:rPr>
              <a:t>(future science missions)</a:t>
            </a:r>
          </a:p>
        </p:txBody>
      </p:sp>
      <p:cxnSp>
        <p:nvCxnSpPr>
          <p:cNvPr id="49" name="Straight Connector 48"/>
          <p:cNvCxnSpPr>
            <a:stCxn id="15" idx="3"/>
            <a:endCxn id="47" idx="1"/>
          </p:cNvCxnSpPr>
          <p:nvPr/>
        </p:nvCxnSpPr>
        <p:spPr>
          <a:xfrm>
            <a:off x="8153399" y="3108289"/>
            <a:ext cx="502723" cy="6136"/>
          </a:xfrm>
          <a:prstGeom prst="line">
            <a:avLst/>
          </a:prstGeom>
          <a:ln w="19050">
            <a:solidFill>
              <a:srgbClr val="65CBF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55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/>
      <p:bldP spid="22" grpId="0" animBg="1"/>
      <p:bldP spid="24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2019-10-25, VIPER REVEAL vids-01 (3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623" end="95.8827"/>
                </p14:media>
              </p:ext>
            </p:extLst>
          </p:nvPr>
        </p:nvPicPr>
        <p:blipFill rotWithShape="1">
          <a:blip r:embed="rId4"/>
          <a:srcRect r="66"/>
          <a:stretch>
            <a:fillRect/>
          </a:stretch>
        </p:blipFill>
        <p:spPr>
          <a:xfrm>
            <a:off x="1" y="-32513"/>
            <a:ext cx="12192000" cy="6862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280" y="20772"/>
            <a:ext cx="9985020" cy="646331"/>
          </a:xfrm>
        </p:spPr>
        <p:txBody>
          <a:bodyPr/>
          <a:lstStyle/>
          <a:p>
            <a:r>
              <a:rPr lang="en-US" sz="3200" kern="0" dirty="0"/>
              <a:t>VIPER Surface Segment (Rover + Instruments)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680690" y="1480174"/>
            <a:ext cx="24033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Subsurface excavation</a:t>
            </a:r>
          </a:p>
          <a:p>
            <a:r>
              <a:rPr lang="en-US" sz="14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TRIDENT Drill</a:t>
            </a:r>
            <a:endParaRPr lang="en-US" sz="1200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94141" y="4077937"/>
            <a:ext cx="2363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Prospecting                    </a:t>
            </a:r>
            <a:r>
              <a:rPr lang="en-US" sz="14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Neutron Spectrometer System (NSS) Instrument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20070" y="5384487"/>
            <a:ext cx="26813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Prospecting &amp; Evaluation </a:t>
            </a:r>
          </a:p>
          <a:p>
            <a:r>
              <a:rPr lang="en-US" sz="14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Near Infrared Volatiles Spectrometer System (NIRVSS) Instrument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44729" y="2985608"/>
            <a:ext cx="2297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Rover Control     </a:t>
            </a:r>
            <a:r>
              <a:rPr lang="en-US" sz="14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Flight Avionics (internal)</a:t>
            </a:r>
            <a:endParaRPr lang="en-US" sz="14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4083995" y="1757173"/>
            <a:ext cx="1859605" cy="39984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2750495" y="5404001"/>
            <a:ext cx="2667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Prospecting &amp; Evaluation </a:t>
            </a:r>
          </a:p>
          <a:p>
            <a:r>
              <a:rPr lang="en-US" sz="1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Spectrometer Observing Lunar Operations (</a:t>
            </a:r>
            <a:r>
              <a:rPr lang="en-US" sz="1400" b="1" dirty="0" err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MSolo</a:t>
            </a:r>
            <a:r>
              <a:rPr lang="en-US" sz="14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) Instrument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93220" y="2575724"/>
            <a:ext cx="20492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Power</a:t>
            </a:r>
          </a:p>
          <a:p>
            <a:r>
              <a:rPr lang="en-US" sz="14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Solar Array (3-sides)</a:t>
            </a:r>
            <a:endParaRPr lang="en-US" sz="1400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651921" y="1026157"/>
            <a:ext cx="21251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Vision &amp; </a:t>
            </a:r>
            <a:r>
              <a:rPr lang="en-US" sz="1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Comm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4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Camera/Antenna Mast</a:t>
            </a:r>
          </a:p>
        </p:txBody>
      </p:sp>
      <p:cxnSp>
        <p:nvCxnSpPr>
          <p:cNvPr id="24" name="Straight Arrow Connector 23"/>
          <p:cNvCxnSpPr>
            <a:stCxn id="23" idx="1"/>
          </p:cNvCxnSpPr>
          <p:nvPr/>
        </p:nvCxnSpPr>
        <p:spPr bwMode="auto">
          <a:xfrm flipH="1" flipV="1">
            <a:off x="6904785" y="993554"/>
            <a:ext cx="1747136" cy="309602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9250544" y="2047544"/>
            <a:ext cx="20492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Heat Rejection    </a:t>
            </a:r>
            <a:r>
              <a:rPr lang="en-US" sz="14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Radiator (on top)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7037614" y="1861457"/>
            <a:ext cx="620486" cy="391886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7" name="Straight Arrow Connector 16"/>
          <p:cNvCxnSpPr>
            <a:stCxn id="10" idx="1"/>
          </p:cNvCxnSpPr>
          <p:nvPr/>
        </p:nvCxnSpPr>
        <p:spPr bwMode="auto">
          <a:xfrm flipH="1" flipV="1">
            <a:off x="7658100" y="3139873"/>
            <a:ext cx="1686629" cy="122734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8" name="Straight Arrow Connector 47"/>
          <p:cNvCxnSpPr/>
          <p:nvPr/>
        </p:nvCxnSpPr>
        <p:spPr bwMode="auto">
          <a:xfrm flipH="1" flipV="1">
            <a:off x="6819089" y="3425036"/>
            <a:ext cx="1975511" cy="1048619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2" name="Straight Arrow Connector 11"/>
          <p:cNvCxnSpPr>
            <a:stCxn id="8" idx="1"/>
          </p:cNvCxnSpPr>
          <p:nvPr/>
        </p:nvCxnSpPr>
        <p:spPr bwMode="auto">
          <a:xfrm flipH="1" flipV="1">
            <a:off x="6488350" y="4450438"/>
            <a:ext cx="631720" cy="1426492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2" name="Straight Arrow Connector 21"/>
          <p:cNvCxnSpPr>
            <a:stCxn id="21" idx="3"/>
          </p:cNvCxnSpPr>
          <p:nvPr/>
        </p:nvCxnSpPr>
        <p:spPr bwMode="auto">
          <a:xfrm>
            <a:off x="3642472" y="2852723"/>
            <a:ext cx="981488" cy="517616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6" name="Straight Arrow Connector 15"/>
          <p:cNvCxnSpPr>
            <a:stCxn id="19" idx="3"/>
          </p:cNvCxnSpPr>
          <p:nvPr/>
        </p:nvCxnSpPr>
        <p:spPr bwMode="auto">
          <a:xfrm flipV="1">
            <a:off x="5417495" y="4540745"/>
            <a:ext cx="526105" cy="1355699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flipH="1" flipV="1">
            <a:off x="7649936" y="1853293"/>
            <a:ext cx="1592444" cy="463086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3131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433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9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4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9" grpId="0"/>
      <p:bldP spid="21" grpId="0"/>
      <p:bldP spid="2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270345" y="5980530"/>
            <a:ext cx="11615145" cy="49061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Helvetica Neue Black Condensed" pitchFamily="96" charset="0"/>
              <a:ea typeface="ＭＳ Ｐゴシック" pitchFamily="96" charset="-12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660464" y="1021706"/>
            <a:ext cx="3225026" cy="4964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Planetary Rovers &amp; VIPER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84" t="4256" r="3845" b="4353"/>
          <a:stretch/>
        </p:blipFill>
        <p:spPr>
          <a:xfrm>
            <a:off x="270345" y="1021706"/>
            <a:ext cx="8390119" cy="49641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7206" y="1852562"/>
            <a:ext cx="28456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http://</a:t>
            </a:r>
            <a:r>
              <a:rPr lang="en-US" sz="1000" dirty="0" err="1"/>
              <a:t>historicspacecraft.com</a:t>
            </a:r>
            <a:r>
              <a:rPr lang="en-US" sz="1000" dirty="0"/>
              <a:t>/</a:t>
            </a:r>
            <a:r>
              <a:rPr lang="en-US" sz="1000" dirty="0" err="1"/>
              <a:t>Probes_Mars.html</a:t>
            </a:r>
            <a:endParaRPr 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397206" y="1990291"/>
            <a:ext cx="1891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*includes instruments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88258" y="3357294"/>
            <a:ext cx="147502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0.6m x0.5m x0.3m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11kg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Top Speed: 5cm/s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83336" y="3297133"/>
            <a:ext cx="186914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1.6m x2.3m x1.5m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180kg*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Top Speed: 5cm/s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42979" y="3297133"/>
            <a:ext cx="205866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3.0m x2.8m x2.1m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900kg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Top Speed: 4cm/s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45963" y="5969254"/>
            <a:ext cx="208458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1.3M x1.6m x1.5m, 840kg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Top Speed: 55cm/s</a:t>
            </a:r>
          </a:p>
        </p:txBody>
      </p:sp>
      <p:pic>
        <p:nvPicPr>
          <p:cNvPr id="16" name="Picture 2" descr="Z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35"/>
          <a:stretch/>
        </p:blipFill>
        <p:spPr bwMode="auto">
          <a:xfrm>
            <a:off x="9950895" y="4388713"/>
            <a:ext cx="1602828" cy="129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710799" y="5967341"/>
            <a:ext cx="326404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1.3M x1.6m x1.5m, 840kg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Top Speed: 500cm/s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066563" y="5718976"/>
            <a:ext cx="1828319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Yutu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 (2013):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1.5m x1.1m, 140kg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</a:rPr>
              <a:t>5cm/s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564551" y="2966898"/>
            <a:ext cx="15167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Spirit &amp; Opportunity</a:t>
            </a:r>
            <a:endParaRPr lang="en-US" sz="1200" dirty="0"/>
          </a:p>
        </p:txBody>
      </p:sp>
      <p:sp>
        <p:nvSpPr>
          <p:cNvPr id="20" name="Rectangle 19"/>
          <p:cNvSpPr/>
          <p:nvPr/>
        </p:nvSpPr>
        <p:spPr>
          <a:xfrm>
            <a:off x="6820003" y="2955419"/>
            <a:ext cx="7809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Curiosity</a:t>
            </a:r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252AFA-5FB6-8749-9B3C-F3125938F0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8" t="19816" r="15611" b="20123"/>
          <a:stretch/>
        </p:blipFill>
        <p:spPr>
          <a:xfrm>
            <a:off x="8208098" y="4105049"/>
            <a:ext cx="1702175" cy="164845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ectangle 14"/>
          <p:cNvSpPr/>
          <p:nvPr/>
        </p:nvSpPr>
        <p:spPr>
          <a:xfrm>
            <a:off x="8083607" y="5995630"/>
            <a:ext cx="213072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</a:rPr>
              <a:t>1.5m x1.5m x2.0m, 430kg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</a:rPr>
              <a:t>Top Speed: 20cm/s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35495" y="5780838"/>
            <a:ext cx="102143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 (1970/1973):</a:t>
            </a:r>
            <a:endParaRPr lang="en-US" sz="1100" dirty="0"/>
          </a:p>
        </p:txBody>
      </p:sp>
      <p:sp>
        <p:nvSpPr>
          <p:cNvPr id="24" name="Rectangle 23"/>
          <p:cNvSpPr/>
          <p:nvPr/>
        </p:nvSpPr>
        <p:spPr>
          <a:xfrm>
            <a:off x="2730511" y="3132281"/>
            <a:ext cx="66877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 (1996):</a:t>
            </a:r>
            <a:endParaRPr lang="en-US" sz="1100" dirty="0"/>
          </a:p>
        </p:txBody>
      </p:sp>
      <p:sp>
        <p:nvSpPr>
          <p:cNvPr id="25" name="Rectangle 24"/>
          <p:cNvSpPr/>
          <p:nvPr/>
        </p:nvSpPr>
        <p:spPr>
          <a:xfrm>
            <a:off x="5294947" y="3141809"/>
            <a:ext cx="66877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 (2004):</a:t>
            </a:r>
            <a:endParaRPr lang="en-US" sz="1100" dirty="0"/>
          </a:p>
        </p:txBody>
      </p:sp>
      <p:sp>
        <p:nvSpPr>
          <p:cNvPr id="26" name="Rectangle 25"/>
          <p:cNvSpPr/>
          <p:nvPr/>
        </p:nvSpPr>
        <p:spPr>
          <a:xfrm>
            <a:off x="8121103" y="3131279"/>
            <a:ext cx="66877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 (2011):</a:t>
            </a:r>
            <a:endParaRPr lang="en-US" sz="1100" dirty="0"/>
          </a:p>
        </p:txBody>
      </p:sp>
      <p:sp>
        <p:nvSpPr>
          <p:cNvPr id="27" name="Rectangle 26"/>
          <p:cNvSpPr/>
          <p:nvPr/>
        </p:nvSpPr>
        <p:spPr>
          <a:xfrm>
            <a:off x="6496183" y="5789564"/>
            <a:ext cx="102143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 (1971/1972):</a:t>
            </a:r>
            <a:endParaRPr lang="en-US" sz="1100" dirty="0"/>
          </a:p>
        </p:txBody>
      </p:sp>
      <p:sp>
        <p:nvSpPr>
          <p:cNvPr id="28" name="Rectangle 27"/>
          <p:cNvSpPr/>
          <p:nvPr/>
        </p:nvSpPr>
        <p:spPr>
          <a:xfrm>
            <a:off x="8092999" y="5724569"/>
            <a:ext cx="1277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 VIPER</a:t>
            </a:r>
            <a:r>
              <a:rPr lang="en-US" sz="1100" b="1" dirty="0">
                <a:solidFill>
                  <a:srgbClr val="0070C0"/>
                </a:solidFill>
              </a:rPr>
              <a:t>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</a:rPr>
              <a:t>(2023):</a:t>
            </a:r>
            <a:endParaRPr lang="en-US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58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F0DDB-8322-A741-882C-1A73A245DF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51038" y="1461363"/>
            <a:ext cx="8074573" cy="4165243"/>
          </a:xfrm>
        </p:spPr>
        <p:txBody>
          <a:bodyPr/>
          <a:lstStyle/>
          <a:p>
            <a:pPr marL="285750" indent="-285750">
              <a:lnSpc>
                <a:spcPct val="85000"/>
              </a:lnSpc>
              <a:buSzPct val="100000"/>
              <a:buFont typeface="Arial" panose="020B0604020202020204" pitchFamily="34" charset="0"/>
              <a:buChar char="•"/>
              <a:tabLst>
                <a:tab pos="171450" algn="l"/>
              </a:tabLst>
            </a:pPr>
            <a:r>
              <a:rPr lang="en-US" b="1" dirty="0"/>
              <a:t>Mass:</a:t>
            </a:r>
            <a:r>
              <a:rPr lang="en-US" dirty="0"/>
              <a:t> ~430kg (950lbs)        </a:t>
            </a:r>
            <a:r>
              <a:rPr lang="en-US" b="1" dirty="0"/>
              <a:t>Power (peak):</a:t>
            </a:r>
            <a:r>
              <a:rPr lang="en-US" dirty="0"/>
              <a:t> ~450W</a:t>
            </a:r>
          </a:p>
          <a:p>
            <a:pPr marL="285750" indent="-285750">
              <a:lnSpc>
                <a:spcPct val="85000"/>
              </a:lnSpc>
              <a:buSzPct val="100000"/>
              <a:buFont typeface="Arial" panose="020B0604020202020204" pitchFamily="34" charset="0"/>
              <a:buChar char="•"/>
              <a:tabLst>
                <a:tab pos="171450" algn="l"/>
              </a:tabLst>
            </a:pPr>
            <a:r>
              <a:rPr lang="en-US" b="1" dirty="0" err="1"/>
              <a:t>Comms</a:t>
            </a:r>
            <a:r>
              <a:rPr lang="en-US" b="1" dirty="0"/>
              <a:t> (DTE</a:t>
            </a:r>
            <a:r>
              <a:rPr lang="en-US" baseline="30000" dirty="0"/>
              <a:t>1</a:t>
            </a:r>
            <a:r>
              <a:rPr lang="en-US" b="1" dirty="0"/>
              <a:t>):</a:t>
            </a:r>
            <a:r>
              <a:rPr lang="en-US" dirty="0"/>
              <a:t> X-band (230kbps hi-gain / 2kbps </a:t>
            </a:r>
            <a:r>
              <a:rPr lang="en-US" dirty="0" err="1"/>
              <a:t>omni</a:t>
            </a:r>
            <a:r>
              <a:rPr lang="en-US" dirty="0"/>
              <a:t>) </a:t>
            </a:r>
          </a:p>
          <a:p>
            <a:pPr marL="285750" indent="-285750">
              <a:lnSpc>
                <a:spcPct val="85000"/>
              </a:lnSpc>
              <a:buSzPct val="100000"/>
              <a:buFont typeface="Arial" panose="020B0604020202020204" pitchFamily="34" charset="0"/>
              <a:buChar char="•"/>
              <a:tabLst>
                <a:tab pos="171450" algn="l"/>
              </a:tabLst>
            </a:pPr>
            <a:r>
              <a:rPr lang="en-US" b="1" dirty="0" err="1"/>
              <a:t>Comms</a:t>
            </a:r>
            <a:r>
              <a:rPr lang="en-US" b="1" dirty="0"/>
              <a:t> network:</a:t>
            </a:r>
            <a:r>
              <a:rPr lang="en-US" dirty="0"/>
              <a:t> DSN 34m dishes</a:t>
            </a:r>
          </a:p>
          <a:p>
            <a:pPr>
              <a:lnSpc>
                <a:spcPct val="85000"/>
              </a:lnSpc>
              <a:buSzPct val="100000"/>
              <a:tabLst>
                <a:tab pos="171450" algn="l"/>
              </a:tabLst>
            </a:pPr>
            <a:r>
              <a:rPr lang="en-US" dirty="0"/>
              <a:t>				Canberra, Goldstone, Madrid</a:t>
            </a:r>
          </a:p>
          <a:p>
            <a:pPr marL="285750" indent="-285750">
              <a:lnSpc>
                <a:spcPct val="85000"/>
              </a:lnSpc>
              <a:buSzPct val="100000"/>
              <a:buFont typeface="Arial" panose="020B0604020202020204" pitchFamily="34" charset="0"/>
              <a:buChar char="•"/>
              <a:tabLst>
                <a:tab pos="171450" algn="l"/>
              </a:tabLst>
            </a:pPr>
            <a:r>
              <a:rPr lang="en-US" b="1" dirty="0"/>
              <a:t>Dimensions: </a:t>
            </a:r>
            <a:r>
              <a:rPr lang="en-US" dirty="0"/>
              <a:t> 1.5m x 1.5m x 2.5m (5ft x 5ft x 8ft)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Top Speed:</a:t>
            </a:r>
            <a:r>
              <a:rPr lang="en-US" dirty="0"/>
              <a:t> 20cm/s (0.5 MPH)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Prospecting Speed:</a:t>
            </a:r>
            <a:r>
              <a:rPr lang="en-US" dirty="0"/>
              <a:t> 10cm/s (4in/s)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Distance Travelled (goal):</a:t>
            </a:r>
            <a:r>
              <a:rPr lang="en-US" dirty="0"/>
              <a:t> 20km (~12mi)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Lunar delivery:</a:t>
            </a:r>
            <a:r>
              <a:rPr lang="en-US" dirty="0"/>
              <a:t> CLPS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u="sng" dirty="0"/>
              <a:t>commercial</a:t>
            </a:r>
            <a:r>
              <a:rPr lang="en-US" dirty="0"/>
              <a:t> contract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79D358-A2DB-A54F-9EA1-6751F53E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8509" y="-318316"/>
            <a:ext cx="6497051" cy="1754326"/>
          </a:xfrm>
        </p:spPr>
        <p:txBody>
          <a:bodyPr/>
          <a:lstStyle/>
          <a:p>
            <a:r>
              <a:rPr lang="en-US" sz="4000" dirty="0">
                <a:solidFill>
                  <a:srgbClr val="71B6DC"/>
                </a:solidFill>
              </a:rPr>
              <a:t>VIPER Performance Specs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60700" y="6182063"/>
            <a:ext cx="4341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  DTE = Direct-To-Earth</a:t>
            </a:r>
          </a:p>
          <a:p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 CLPS = Commercial Lunar Payload Services</a:t>
            </a:r>
          </a:p>
        </p:txBody>
      </p:sp>
    </p:spTree>
    <p:extLst>
      <p:ext uri="{BB962C8B-B14F-4D97-AF65-F5344CB8AC3E}">
        <p14:creationId xmlns:p14="http://schemas.microsoft.com/office/powerpoint/2010/main" val="286328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C79D358-A2DB-A54F-9EA1-6751F53E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8509" y="-41318"/>
            <a:ext cx="6283987" cy="1200329"/>
          </a:xfrm>
        </p:spPr>
        <p:txBody>
          <a:bodyPr/>
          <a:lstStyle/>
          <a:p>
            <a:r>
              <a:rPr lang="en-US" sz="4000" dirty="0">
                <a:solidFill>
                  <a:srgbClr val="71B6DC"/>
                </a:solidFill>
              </a:rPr>
              <a:t>VIPER Science Specs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76F0DDB-8322-A741-882C-1A73A245DF05}"/>
              </a:ext>
            </a:extLst>
          </p:cNvPr>
          <p:cNvSpPr txBox="1">
            <a:spLocks/>
          </p:cNvSpPr>
          <p:nvPr/>
        </p:nvSpPr>
        <p:spPr>
          <a:xfrm>
            <a:off x="3786139" y="1600430"/>
            <a:ext cx="8359251" cy="394467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Mission Duration: </a:t>
            </a:r>
            <a:r>
              <a:rPr lang="en-US" dirty="0"/>
              <a:t>100+ earth days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Instruments:</a:t>
            </a:r>
            <a:r>
              <a:rPr lang="en-US" dirty="0"/>
              <a:t> Neutron, Near-IR, and Mass Specs; 1m Drill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Detectable H2O Concentration:</a:t>
            </a:r>
            <a:r>
              <a:rPr lang="en-US" dirty="0"/>
              <a:t> 0.5% (by weight)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Drill Depth:</a:t>
            </a:r>
            <a:r>
              <a:rPr lang="en-US" dirty="0"/>
              <a:t> 1m (~3ft)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# of Surface Assays (drill sites):</a:t>
            </a:r>
            <a:r>
              <a:rPr lang="en-US" dirty="0"/>
              <a:t> 30-40 sites</a:t>
            </a:r>
            <a:r>
              <a:rPr lang="en-US" sz="2000" dirty="0"/>
              <a:t> (18 minimum)</a:t>
            </a: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Dark Survivability:</a:t>
            </a:r>
            <a:r>
              <a:rPr lang="en-US" dirty="0"/>
              <a:t> 96hrs</a:t>
            </a:r>
            <a:endParaRPr lang="en-U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PSR Working Duration:</a:t>
            </a:r>
            <a:r>
              <a:rPr lang="en-US" dirty="0"/>
              <a:t> 6hrs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Surface Traverse Plan baselined:</a:t>
            </a:r>
            <a:r>
              <a:rPr lang="en-US" dirty="0"/>
              <a:t> @CDR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66416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951" y="227817"/>
            <a:ext cx="9985020" cy="480131"/>
          </a:xfrm>
        </p:spPr>
        <p:txBody>
          <a:bodyPr/>
          <a:lstStyle/>
          <a:p>
            <a:r>
              <a:rPr lang="en-US" sz="2800" dirty="0"/>
              <a:t>VIPER Instruments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5325" y="3429310"/>
            <a:ext cx="84159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</a:rPr>
              <a:t>MSolo</a:t>
            </a:r>
            <a:r>
              <a:rPr lang="en-US" sz="1600" b="1" dirty="0">
                <a:solidFill>
                  <a:schemeClr val="bg1"/>
                </a:solidFill>
              </a:rPr>
              <a:t> (KSC, INFICON, NSF– SHREC Space Processor, &amp; Blue Sun – Virtual Machine Language)</a:t>
            </a:r>
          </a:p>
          <a:p>
            <a:r>
              <a:rPr lang="en-US" sz="1400" dirty="0">
                <a:solidFill>
                  <a:schemeClr val="bg1"/>
                </a:solidFill>
              </a:rPr>
              <a:t>PI: Janine Captain (NASA KSC)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Instrument Type:  </a:t>
            </a:r>
            <a:r>
              <a:rPr lang="en-US" sz="1400" dirty="0">
                <a:solidFill>
                  <a:schemeClr val="bg1"/>
                </a:solidFill>
              </a:rPr>
              <a:t>Quadrupole mass spectrometer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Key Measurements</a:t>
            </a:r>
            <a:r>
              <a:rPr lang="en-US" sz="1400" dirty="0">
                <a:solidFill>
                  <a:schemeClr val="bg1"/>
                </a:solidFill>
              </a:rPr>
              <a:t>: Identify low-molecular weight volatiles between 1-100 </a:t>
            </a:r>
            <a:r>
              <a:rPr lang="en-US" sz="1400" dirty="0" err="1">
                <a:solidFill>
                  <a:schemeClr val="bg1"/>
                </a:solidFill>
              </a:rPr>
              <a:t>amu</a:t>
            </a:r>
            <a:r>
              <a:rPr lang="en-US" sz="1400" dirty="0">
                <a:solidFill>
                  <a:schemeClr val="bg1"/>
                </a:solidFill>
              </a:rPr>
              <a:t>, unit mass resolution to measure isotopes including D/H and 0</a:t>
            </a:r>
            <a:r>
              <a:rPr lang="en-US" sz="1400" baseline="30000" dirty="0">
                <a:solidFill>
                  <a:schemeClr val="bg1"/>
                </a:solidFill>
              </a:rPr>
              <a:t>18/</a:t>
            </a:r>
            <a:r>
              <a:rPr lang="en-US" sz="1400" dirty="0">
                <a:solidFill>
                  <a:schemeClr val="bg1"/>
                </a:solidFill>
              </a:rPr>
              <a:t>0</a:t>
            </a:r>
            <a:r>
              <a:rPr lang="en-US" sz="1400" baseline="30000" dirty="0">
                <a:solidFill>
                  <a:schemeClr val="bg1"/>
                </a:solidFill>
              </a:rPr>
              <a:t>16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</a:rPr>
              <a:t>TRIDENT (Honeybee Robotics)</a:t>
            </a:r>
          </a:p>
          <a:p>
            <a:r>
              <a:rPr lang="en-US" sz="1600" dirty="0">
                <a:solidFill>
                  <a:schemeClr val="bg1"/>
                </a:solidFill>
              </a:rPr>
              <a:t>PI: Kris Zacny (Honeybee Robotics)</a:t>
            </a:r>
            <a:endParaRPr lang="en-US" sz="12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Instrument Type:  </a:t>
            </a:r>
            <a:r>
              <a:rPr lang="en-US" sz="1400" dirty="0">
                <a:solidFill>
                  <a:schemeClr val="bg1"/>
                </a:solidFill>
              </a:rPr>
              <a:t>1-meter percussive drill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Key Measurements</a:t>
            </a:r>
            <a:r>
              <a:rPr lang="en-US" sz="1400" dirty="0">
                <a:solidFill>
                  <a:schemeClr val="bg1"/>
                </a:solidFill>
              </a:rPr>
              <a:t>: Excavation of subsurface material to 100 cm; Subsurface temperature vs depth; Strength of regolith vs depth (info on ice-cemented ground vs. ice-soil mixture)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B45C3D-0B25-4349-8E51-4D6DF50B1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4983" y="833023"/>
            <a:ext cx="2239022" cy="14796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693330-CFE3-45C9-A51F-C13D0357F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4983" y="2312704"/>
            <a:ext cx="2239021" cy="13658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D57B01-AD61-4561-BDC7-7D27811D2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1317" y="3846977"/>
            <a:ext cx="1141843" cy="24959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9FC3C5-3CE7-4383-9FF8-6F2EA053D4B1}"/>
              </a:ext>
            </a:extLst>
          </p:cNvPr>
          <p:cNvSpPr/>
          <p:nvPr/>
        </p:nvSpPr>
        <p:spPr>
          <a:xfrm>
            <a:off x="505325" y="888264"/>
            <a:ext cx="8867275" cy="2441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NSS (NASA ARC/Lockheed Martin ATC)</a:t>
            </a:r>
          </a:p>
          <a:p>
            <a:r>
              <a:rPr lang="en-US" sz="1400" dirty="0">
                <a:solidFill>
                  <a:schemeClr val="bg1"/>
                </a:solidFill>
              </a:rPr>
              <a:t>PI: Rick Elphic (NASA ARC)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Instrument Type: </a:t>
            </a:r>
            <a:r>
              <a:rPr lang="en-US" alt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Two channel neutron spectrometer</a:t>
            </a:r>
            <a:endParaRPr lang="en-US" altLang="en-US" sz="1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750" indent="-285750">
              <a:spcBef>
                <a:spcPts val="443"/>
              </a:spcBef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Key Measurements: </a:t>
            </a:r>
            <a:r>
              <a:rPr lang="en-US" alt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NSS assesses hydrogen and bulk composition in the top meter of regolith, measuring down to 0.5% (</a:t>
            </a:r>
            <a:r>
              <a:rPr lang="en-US" altLang="en-US" sz="1400" dirty="0" err="1">
                <a:solidFill>
                  <a:schemeClr val="bg1"/>
                </a:solidFill>
                <a:cs typeface="Times New Roman" panose="02020603050405020304" pitchFamily="18" charset="0"/>
              </a:rPr>
              <a:t>wt</a:t>
            </a:r>
            <a:r>
              <a:rPr lang="en-US" alt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) WEH to 3</a:t>
            </a:r>
            <a:r>
              <a:rPr lang="en-US" altLang="en-US" sz="1400" dirty="0">
                <a:solidFill>
                  <a:schemeClr val="bg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s</a:t>
            </a:r>
            <a:r>
              <a:rPr lang="en-US" alt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 while roving</a:t>
            </a:r>
          </a:p>
          <a:p>
            <a:pPr>
              <a:spcBef>
                <a:spcPts val="443"/>
              </a:spcBef>
            </a:pP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</a:rPr>
              <a:t>NIRVSS (ARC, </a:t>
            </a:r>
            <a:r>
              <a:rPr lang="en-US" sz="1600" b="1" dirty="0" err="1">
                <a:solidFill>
                  <a:schemeClr val="bg1"/>
                </a:solidFill>
              </a:rPr>
              <a:t>Brimrose</a:t>
            </a:r>
            <a:r>
              <a:rPr lang="en-US" sz="1600" b="1" dirty="0">
                <a:solidFill>
                  <a:schemeClr val="bg1"/>
                </a:solidFill>
              </a:rPr>
              <a:t> Corporation)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PI: Anthony Colaprete (NASA ARC)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Instrument Type:  </a:t>
            </a:r>
            <a:r>
              <a:rPr lang="en-US" sz="1400" dirty="0">
                <a:solidFill>
                  <a:schemeClr val="bg1"/>
                </a:solidFill>
              </a:rPr>
              <a:t>NIR Spectrometer, 4Mpxl Imager with 7 banks of color LEDs, four channel thermal radiometer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</a:rPr>
              <a:t>Key Measurements</a:t>
            </a:r>
            <a:r>
              <a:rPr lang="en-US" sz="1400" dirty="0">
                <a:solidFill>
                  <a:schemeClr val="bg1"/>
                </a:solidFill>
              </a:rPr>
              <a:t>: Volatiles including H</a:t>
            </a:r>
            <a:r>
              <a:rPr lang="en-US" sz="1400" baseline="-25000" dirty="0">
                <a:solidFill>
                  <a:schemeClr val="bg1"/>
                </a:solidFill>
              </a:rPr>
              <a:t>2</a:t>
            </a:r>
            <a:r>
              <a:rPr lang="en-US" sz="1400" dirty="0">
                <a:solidFill>
                  <a:schemeClr val="bg1"/>
                </a:solidFill>
              </a:rPr>
              <a:t>O, OH, and CO</a:t>
            </a:r>
            <a:r>
              <a:rPr lang="en-US" sz="1400" baseline="-25000" dirty="0">
                <a:solidFill>
                  <a:schemeClr val="bg1"/>
                </a:solidFill>
              </a:rPr>
              <a:t>2</a:t>
            </a:r>
            <a:r>
              <a:rPr lang="en-US" sz="1400" dirty="0">
                <a:solidFill>
                  <a:schemeClr val="bg1"/>
                </a:solidFill>
              </a:rPr>
              <a:t> and, minerology, surface morphology and temperatures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BFC993-4D97-42A5-A302-7EDF46CA00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0325" y="3924905"/>
            <a:ext cx="2190008" cy="16425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D49275-4A5E-4160-9532-C3D7EDCD25DE}"/>
              </a:ext>
            </a:extLst>
          </p:cNvPr>
          <p:cNvSpPr txBox="1"/>
          <p:nvPr/>
        </p:nvSpPr>
        <p:spPr>
          <a:xfrm>
            <a:off x="10564264" y="771703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NSS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AA136-D00E-45BD-A947-58DEFFEBE2F6}"/>
              </a:ext>
            </a:extLst>
          </p:cNvPr>
          <p:cNvSpPr txBox="1"/>
          <p:nvPr/>
        </p:nvSpPr>
        <p:spPr>
          <a:xfrm>
            <a:off x="11205147" y="3404263"/>
            <a:ext cx="754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NIRVSS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124E4A-54ED-4423-A620-F73F73FF0D54}"/>
              </a:ext>
            </a:extLst>
          </p:cNvPr>
          <p:cNvSpPr txBox="1"/>
          <p:nvPr/>
        </p:nvSpPr>
        <p:spPr>
          <a:xfrm>
            <a:off x="8971828" y="5290412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/>
              <a:t>MSolo</a:t>
            </a:r>
            <a:endParaRPr lang="en-US" sz="1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F5CF10-53A6-44B4-B6A0-131C9E1A4455}"/>
              </a:ext>
            </a:extLst>
          </p:cNvPr>
          <p:cNvSpPr txBox="1"/>
          <p:nvPr/>
        </p:nvSpPr>
        <p:spPr>
          <a:xfrm>
            <a:off x="10312817" y="5816670"/>
            <a:ext cx="740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TRIDENT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8048B61C-571F-4B01-8599-5809F549E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5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0398"/>
            <a:ext cx="9985020" cy="646331"/>
          </a:xfrm>
        </p:spPr>
        <p:txBody>
          <a:bodyPr/>
          <a:lstStyle/>
          <a:p>
            <a:r>
              <a:rPr lang="en-US" dirty="0"/>
              <a:t>Sampling: Demonstration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8687" y="852349"/>
            <a:ext cx="115192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Multiple tests at GRC demonstrated the TRIDENT, </a:t>
            </a:r>
            <a:r>
              <a:rPr lang="en-US" sz="2000" b="1" dirty="0" err="1">
                <a:solidFill>
                  <a:schemeClr val="bg1"/>
                </a:solidFill>
              </a:rPr>
              <a:t>MSolo</a:t>
            </a:r>
            <a:r>
              <a:rPr lang="en-US" sz="2000" b="1" dirty="0">
                <a:solidFill>
                  <a:schemeClr val="bg1"/>
                </a:solidFill>
              </a:rPr>
              <a:t> and NIRVSS systems ability to capture samples at depth and identify water (at concentrations &lt;0.25%) in real-time</a:t>
            </a:r>
          </a:p>
        </p:txBody>
      </p:sp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663" y="2066194"/>
            <a:ext cx="4030655" cy="403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" name="TextBox 79"/>
          <p:cNvSpPr txBox="1"/>
          <p:nvPr/>
        </p:nvSpPr>
        <p:spPr>
          <a:xfrm>
            <a:off x="5146144" y="2046953"/>
            <a:ext cx="1526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DOC Composite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410, 740, 905nm</a:t>
            </a:r>
          </a:p>
        </p:txBody>
      </p:sp>
      <p:pic>
        <p:nvPicPr>
          <p:cNvPr id="8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"/>
          <a:stretch/>
        </p:blipFill>
        <p:spPr bwMode="auto">
          <a:xfrm>
            <a:off x="179818" y="2066195"/>
            <a:ext cx="3014319" cy="403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2" name="Chart 81"/>
          <p:cNvGraphicFramePr>
            <a:graphicFrameLocks/>
          </p:cNvGraphicFramePr>
          <p:nvPr>
            <p:extLst/>
          </p:nvPr>
        </p:nvGraphicFramePr>
        <p:xfrm>
          <a:off x="7709930" y="1830836"/>
          <a:ext cx="4017967" cy="2113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7" name="Picture 8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502" y="4234789"/>
            <a:ext cx="3609944" cy="21133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225" y="5450518"/>
            <a:ext cx="276550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TRIDENT installed at VF13 TCAV facility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431575" y="1675856"/>
            <a:ext cx="2574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NIRVSS  Spectra of cuttings piles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891382" y="3786458"/>
            <a:ext cx="3655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Water ice band depths calculated real time during VF13 testing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686D14A2-4275-4348-A919-BF21CB13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9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7435" y="84224"/>
            <a:ext cx="9521272" cy="609600"/>
          </a:xfrm>
        </p:spPr>
        <p:txBody>
          <a:bodyPr>
            <a:noAutofit/>
          </a:bodyPr>
          <a:lstStyle/>
          <a:p>
            <a:r>
              <a:rPr lang="en-US" sz="3200" dirty="0"/>
              <a:t>Spatial Proxies for Resource Maps and Models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0646" y="656572"/>
            <a:ext cx="557632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environmental factor is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a minimum temperatures (surface or subsurface) must be low enough to retain water 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environmental factors may include geophysical properties (e.g., association with craters of a certain size and age)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secondary is the ore extent, given regional data sets only extend to ~1 meter deep (i.e., neutron observations)</a:t>
            </a:r>
          </a:p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temperatures from the surface to 1 meter deep as primary surface proxy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environments defined based on the predicted thermal stability of ice with depth, the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Ice Stability Regions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(ISRs):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Dry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Temperatures in the top meter expected to be too warm for ice to be stable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Ice expected to be stable between 50-100 cm of the surface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Shallow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Ice expected to be stable within 50cm of surface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Ice expected to be stable at the surface (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within a Permanently Shadowed Region, PSR)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37607" y="737801"/>
            <a:ext cx="18710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Ice Stability Depth Map</a:t>
            </a:r>
            <a:endParaRPr lang="en-US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64AC36-D6A3-4373-8A0E-4F09574E122E}"/>
              </a:ext>
            </a:extLst>
          </p:cNvPr>
          <p:cNvSpPr txBox="1"/>
          <p:nvPr/>
        </p:nvSpPr>
        <p:spPr>
          <a:xfrm>
            <a:off x="8535967" y="2579502"/>
            <a:ext cx="1729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Ice Stability Region Map</a:t>
            </a:r>
            <a:endParaRPr lang="en-US" sz="1100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A973A862-BE14-4246-A1E9-04C5EB4D9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13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3164B8-F47F-9240-85FE-76BACAA9F012}"/>
              </a:ext>
            </a:extLst>
          </p:cNvPr>
          <p:cNvGrpSpPr/>
          <p:nvPr/>
        </p:nvGrpSpPr>
        <p:grpSpPr>
          <a:xfrm>
            <a:off x="5943600" y="1457630"/>
            <a:ext cx="6112932" cy="3760631"/>
            <a:chOff x="152400" y="2170089"/>
            <a:chExt cx="6877049" cy="4230710"/>
          </a:xfrm>
        </p:grpSpPr>
        <p:pic>
          <p:nvPicPr>
            <p:cNvPr id="12" name="Picture 11" descr="E6000_dice_perpective_mesh06[11].png">
              <a:extLst>
                <a:ext uri="{FF2B5EF4-FFF2-40B4-BE49-F238E27FC236}">
                  <a16:creationId xmlns:a16="http://schemas.microsoft.com/office/drawing/2014/main" id="{D383A81F-AD13-C14B-B225-44AFBA7BE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400" y="2170089"/>
              <a:ext cx="6857999" cy="423071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rgbClr val="000000"/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05531B2-58DD-A848-90BC-AE77BD71B2EE}"/>
                </a:ext>
              </a:extLst>
            </p:cNvPr>
            <p:cNvSpPr txBox="1"/>
            <p:nvPr/>
          </p:nvSpPr>
          <p:spPr>
            <a:xfrm>
              <a:off x="2724150" y="2543176"/>
              <a:ext cx="1990724" cy="727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Ice stable at surface (PSR)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14AFC1-BEF6-B54A-B0C5-AD8177B7FDA7}"/>
                </a:ext>
              </a:extLst>
            </p:cNvPr>
            <p:cNvSpPr txBox="1"/>
            <p:nvPr/>
          </p:nvSpPr>
          <p:spPr>
            <a:xfrm>
              <a:off x="457200" y="2743200"/>
              <a:ext cx="1924050" cy="727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Ice not stable at &lt;1m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2639202-7A6D-2C45-A372-601A9BE3788B}"/>
                </a:ext>
              </a:extLst>
            </p:cNvPr>
            <p:cNvCxnSpPr>
              <a:stCxn id="14" idx="2"/>
            </p:cNvCxnSpPr>
            <p:nvPr/>
          </p:nvCxnSpPr>
          <p:spPr bwMode="auto">
            <a:xfrm>
              <a:off x="1419225" y="3470322"/>
              <a:ext cx="638174" cy="1177878"/>
            </a:xfrm>
            <a:prstGeom prst="straightConnector1">
              <a:avLst/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>
              <a:outerShdw dist="17961" dir="2700000" algn="ctr" rotWithShape="0">
                <a:schemeClr val="tx1">
                  <a:alpha val="74998"/>
                </a:schemeClr>
              </a:outerShdw>
            </a:effectLst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6EDD540-9F2C-2A46-8805-C1967FC87AB8}"/>
                </a:ext>
              </a:extLst>
            </p:cNvPr>
            <p:cNvCxnSpPr>
              <a:stCxn id="13" idx="2"/>
            </p:cNvCxnSpPr>
            <p:nvPr/>
          </p:nvCxnSpPr>
          <p:spPr bwMode="auto">
            <a:xfrm>
              <a:off x="3719512" y="3270299"/>
              <a:ext cx="33338" cy="1073103"/>
            </a:xfrm>
            <a:prstGeom prst="straightConnector1">
              <a:avLst/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>
              <a:outerShdw dist="17961" dir="2700000" algn="ctr" rotWithShape="0">
                <a:schemeClr val="tx1">
                  <a:alpha val="74998"/>
                </a:schemeClr>
              </a:outerShdw>
            </a:effectLst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BA8E22A-65D6-9B4F-8F6F-AF003E75601A}"/>
                </a:ext>
              </a:extLst>
            </p:cNvPr>
            <p:cNvSpPr txBox="1"/>
            <p:nvPr/>
          </p:nvSpPr>
          <p:spPr>
            <a:xfrm>
              <a:off x="5038725" y="2286001"/>
              <a:ext cx="1990724" cy="727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Ice stable at shallow depths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EA1E028-7030-8F46-9393-AEACD2E7E60A}"/>
                </a:ext>
              </a:extLst>
            </p:cNvPr>
            <p:cNvCxnSpPr>
              <a:stCxn id="19" idx="2"/>
            </p:cNvCxnSpPr>
            <p:nvPr/>
          </p:nvCxnSpPr>
          <p:spPr bwMode="auto">
            <a:xfrm>
              <a:off x="6034087" y="3013124"/>
              <a:ext cx="719138" cy="1501728"/>
            </a:xfrm>
            <a:prstGeom prst="straightConnector1">
              <a:avLst/>
            </a:prstGeom>
            <a:noFill/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>
              <a:outerShdw dist="17961" dir="2700000" algn="ctr" rotWithShape="0">
                <a:schemeClr val="tx1">
                  <a:alpha val="74998"/>
                </a:scheme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78587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53" y="224986"/>
            <a:ext cx="9985020" cy="646331"/>
          </a:xfrm>
        </p:spPr>
        <p:txBody>
          <a:bodyPr/>
          <a:lstStyle/>
          <a:p>
            <a:r>
              <a:rPr lang="en-US" dirty="0">
                <a:latin typeface="Helvetica" pitchFamily="2" charset="0"/>
                <a:cs typeface="Arial" panose="020B0604020202020204" pitchFamily="34" charset="0"/>
              </a:rPr>
              <a:t>Where to Land?</a:t>
            </a:r>
          </a:p>
        </p:txBody>
      </p:sp>
      <p:sp>
        <p:nvSpPr>
          <p:cNvPr id="17" name="Oval 16"/>
          <p:cNvSpPr/>
          <p:nvPr/>
        </p:nvSpPr>
        <p:spPr>
          <a:xfrm>
            <a:off x="8075322" y="392229"/>
            <a:ext cx="2119745" cy="2119745"/>
          </a:xfrm>
          <a:prstGeom prst="ellipse">
            <a:avLst/>
          </a:prstGeom>
          <a:solidFill>
            <a:srgbClr val="FF0000">
              <a:alpha val="74902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286914" y="1134745"/>
            <a:ext cx="2119745" cy="2119745"/>
          </a:xfrm>
          <a:prstGeom prst="ellipse">
            <a:avLst/>
          </a:prstGeom>
          <a:solidFill>
            <a:srgbClr val="0000CC">
              <a:alpha val="60000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060601" y="1999790"/>
            <a:ext cx="2119745" cy="2119745"/>
          </a:xfrm>
          <a:prstGeom prst="ellipse">
            <a:avLst/>
          </a:prstGeom>
          <a:solidFill>
            <a:srgbClr val="FFFF00">
              <a:alpha val="50196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884513" y="1152064"/>
            <a:ext cx="2119745" cy="2119745"/>
          </a:xfrm>
          <a:prstGeom prst="ellipse">
            <a:avLst/>
          </a:prstGeom>
          <a:solidFill>
            <a:srgbClr val="008000">
              <a:alpha val="50196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15845" y="661307"/>
            <a:ext cx="184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Surface/Subsurface volatiles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30321" y="3331991"/>
            <a:ext cx="1843088" cy="28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 illumination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4329" y="2041354"/>
            <a:ext cx="1281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Traversable terrain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77731" y="1950865"/>
            <a:ext cx="1085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to Earth (DTE) comm</a:t>
            </a:r>
          </a:p>
        </p:txBody>
      </p:sp>
      <p:cxnSp>
        <p:nvCxnSpPr>
          <p:cNvPr id="25" name="Straight Arrow Connector 24"/>
          <p:cNvCxnSpPr>
            <a:cxnSpLocks/>
          </p:cNvCxnSpPr>
          <p:nvPr/>
        </p:nvCxnSpPr>
        <p:spPr>
          <a:xfrm flipV="1">
            <a:off x="7393858" y="2288593"/>
            <a:ext cx="1773627" cy="2283407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"/>
          <p:cNvSpPr txBox="1">
            <a:spLocks/>
          </p:cNvSpPr>
          <p:nvPr/>
        </p:nvSpPr>
        <p:spPr>
          <a:xfrm>
            <a:off x="5649390" y="4389727"/>
            <a:ext cx="6259542" cy="22152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/>
        </p:spPr>
        <p:txBody>
          <a:bodyPr/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1pPr>
            <a:lvl2pPr marL="460375" indent="-2333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2pPr>
            <a:lvl3pPr marL="687388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3pPr>
            <a:lvl4pPr marL="915988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4pPr>
            <a:lvl5pPr marL="1144588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5pPr>
            <a:lvl6pPr marL="16017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058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5161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9733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1450" lvl="1" indent="1588">
              <a:spcBef>
                <a:spcPts val="0"/>
              </a:spcBef>
              <a:spcAft>
                <a:spcPts val="300"/>
              </a:spcAft>
              <a:buFontTx/>
              <a:buNone/>
              <a:tabLst>
                <a:tab pos="1146175" algn="l"/>
              </a:tabLst>
            </a:pPr>
            <a:r>
              <a:rPr lang="en-US" b="1" kern="0" dirty="0">
                <a:latin typeface="Arial" panose="020B0604020202020204" pitchFamily="34" charset="0"/>
                <a:cs typeface="Arial" panose="020B0604020202020204" pitchFamily="34" charset="0"/>
              </a:rPr>
              <a:t>Candidate p</a:t>
            </a:r>
            <a:r>
              <a:rPr lang="en-US" sz="1800" b="1" kern="0" dirty="0">
                <a:latin typeface="Arial" panose="020B0604020202020204" pitchFamily="34" charset="0"/>
                <a:cs typeface="Arial" panose="020B0604020202020204" pitchFamily="34" charset="0"/>
              </a:rPr>
              <a:t>olar landing sites meet these four criteria:</a:t>
            </a:r>
            <a:endParaRPr lang="en-US" sz="8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lvl="2" indent="-223838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1146175" algn="l"/>
              </a:tabLst>
            </a:pPr>
            <a:r>
              <a:rPr 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Plausible surface/subsurface </a:t>
            </a: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olatiles </a:t>
            </a:r>
          </a:p>
          <a:p>
            <a:pPr marL="914400" lvl="3" indent="-223838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−"/>
              <a:tabLst>
                <a:tab pos="1146175" algn="l"/>
              </a:tabLst>
            </a:pPr>
            <a:endParaRPr lang="en-US" sz="4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lvl="2" indent="-223838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1146175" algn="l"/>
              </a:tabLst>
            </a:pPr>
            <a:r>
              <a:rPr 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Reasonable terrain for landing and traverse</a:t>
            </a:r>
          </a:p>
          <a:p>
            <a:pPr marL="625475" lvl="2" indent="-223838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1146175" algn="l"/>
              </a:tabLst>
            </a:pPr>
            <a:endParaRPr lang="en-US" sz="4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lvl="2" indent="-223838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1146175" algn="l"/>
              </a:tabLst>
            </a:pPr>
            <a:r>
              <a:rPr 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Direct view to Earth for communication</a:t>
            </a:r>
          </a:p>
          <a:p>
            <a:pPr marL="625475" lvl="2" indent="-223838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1146175" algn="l"/>
              </a:tabLst>
            </a:pPr>
            <a:endParaRPr lang="en-US" sz="4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lvl="2" indent="-223838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1146175" algn="l"/>
              </a:tabLst>
            </a:pPr>
            <a:r>
              <a:rPr 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Maximize sunlight for power </a:t>
            </a:r>
            <a:r>
              <a:rPr lang="en-US" sz="1800" i="1" kern="0" dirty="0">
                <a:latin typeface="Arial" panose="020B0604020202020204" pitchFamily="34" charset="0"/>
                <a:cs typeface="Arial" panose="020B0604020202020204" pitchFamily="34" charset="0"/>
              </a:rPr>
              <a:t>(including safe havens)</a:t>
            </a:r>
            <a:endParaRPr lang="en-US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 lvl="2" indent="-223838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1146175" algn="l"/>
              </a:tabLst>
            </a:pPr>
            <a:endParaRPr lang="en-US" sz="10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950" lvl="1" indent="-231775">
              <a:spcBef>
                <a:spcPts val="0"/>
              </a:spcBef>
              <a:spcAft>
                <a:spcPts val="300"/>
              </a:spcAft>
              <a:buFontTx/>
              <a:buNone/>
              <a:tabLst>
                <a:tab pos="1146175" algn="l"/>
              </a:tabLst>
            </a:pPr>
            <a:endParaRPr lang="en-US" sz="1600" b="1" kern="0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10B54D-9187-7A4A-9BA8-C13D9C1773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8" t="4493" r="20101" b="6666"/>
          <a:stretch/>
        </p:blipFill>
        <p:spPr>
          <a:xfrm>
            <a:off x="598268" y="1452102"/>
            <a:ext cx="4685239" cy="43577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9B01046-7F06-084A-B0BE-8C9D40735DB2}"/>
              </a:ext>
            </a:extLst>
          </p:cNvPr>
          <p:cNvSpPr txBox="1"/>
          <p:nvPr/>
        </p:nvSpPr>
        <p:spPr>
          <a:xfrm>
            <a:off x="3476450" y="1217741"/>
            <a:ext cx="139012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b="1" dirty="0"/>
              <a:t>South Pole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62CD342-BD98-E54D-AD3B-8F33AE76BF9D}"/>
              </a:ext>
            </a:extLst>
          </p:cNvPr>
          <p:cNvSpPr txBox="1"/>
          <p:nvPr/>
        </p:nvSpPr>
        <p:spPr>
          <a:xfrm>
            <a:off x="2094914" y="1598741"/>
            <a:ext cx="1057545" cy="40125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To Earth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81C66F5-EE46-2A47-8535-72E0FFA1B58F}"/>
              </a:ext>
            </a:extLst>
          </p:cNvPr>
          <p:cNvCxnSpPr/>
          <p:nvPr/>
        </p:nvCxnSpPr>
        <p:spPr>
          <a:xfrm flipH="1" flipV="1">
            <a:off x="2628314" y="1141541"/>
            <a:ext cx="3575" cy="44442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84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6411" y="313162"/>
            <a:ext cx="11887200" cy="424732"/>
          </a:xfrm>
        </p:spPr>
        <p:txBody>
          <a:bodyPr/>
          <a:lstStyle/>
          <a:p>
            <a:r>
              <a:rPr lang="en-US" sz="2400" b="1" dirty="0"/>
              <a:t>Shadows move at roughly the rover’s speed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6411" y="1899575"/>
            <a:ext cx="6142788" cy="3764624"/>
          </a:xfrm>
        </p:spPr>
        <p:txBody>
          <a:bodyPr>
            <a:noAutofit/>
          </a:bodyPr>
          <a:lstStyle/>
          <a:p>
            <a:pPr indent="-228594"/>
            <a:r>
              <a:rPr lang="en-US" sz="1600" dirty="0"/>
              <a:t>Near the pole, sun against topography casts long shadows</a:t>
            </a:r>
          </a:p>
          <a:p>
            <a:pPr indent="-228594"/>
            <a:endParaRPr lang="en-US" sz="1600" dirty="0"/>
          </a:p>
          <a:p>
            <a:pPr indent="-228594"/>
            <a:r>
              <a:rPr lang="en-US" sz="1600" dirty="0"/>
              <a:t>Similar radio shadows are cast when using a line-of-site radio link to ground stations </a:t>
            </a:r>
          </a:p>
          <a:p>
            <a:pPr indent="-228594"/>
            <a:endParaRPr lang="en-US" sz="1600" dirty="0"/>
          </a:p>
          <a:p>
            <a:pPr indent="-228594"/>
            <a:r>
              <a:rPr lang="en-US" sz="1600" dirty="0"/>
              <a:t>Sun and radio shadows move on a timescale similar to the time needed to take the required measurements</a:t>
            </a:r>
          </a:p>
          <a:p>
            <a:pPr marL="514356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Shadows cast by a peak 3.9 km away move at 1 cm/s</a:t>
            </a:r>
          </a:p>
          <a:p>
            <a:pPr indent="-228594"/>
            <a:endParaRPr lang="en-US" sz="1600" dirty="0"/>
          </a:p>
          <a:p>
            <a:pPr indent="-228594"/>
            <a:r>
              <a:rPr lang="en-US" sz="1600" dirty="0"/>
              <a:t>Therefore, traverse plans must plan to avoid moving shadows</a:t>
            </a:r>
          </a:p>
          <a:p>
            <a:pPr marL="533387" lvl="1" indent="-228594"/>
            <a:endParaRPr lang="en-US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6472516" y="5968999"/>
            <a:ext cx="5617883" cy="508001"/>
          </a:xfrm>
          <a:prstGeom prst="rect">
            <a:avLst/>
          </a:prstGeom>
          <a:noFill/>
        </p:spPr>
        <p:txBody>
          <a:bodyPr wrap="square" lIns="91438" tIns="45719" rIns="91438" bIns="45719" rtlCol="0">
            <a:noAutofit/>
          </a:bodyPr>
          <a:lstStyle/>
          <a:p>
            <a:r>
              <a:rPr lang="en-US" sz="1300" b="1" dirty="0">
                <a:solidFill>
                  <a:schemeClr val="bg1">
                    <a:lumMod val="85000"/>
                  </a:schemeClr>
                </a:solidFill>
              </a:rPr>
              <a:t>grayscale=amount of sunlight, 20 meter pixels, circles=drill sites;</a:t>
            </a:r>
          </a:p>
          <a:p>
            <a:r>
              <a:rPr lang="en-US" sz="1300" b="1" dirty="0">
                <a:solidFill>
                  <a:schemeClr val="bg1">
                    <a:lumMod val="85000"/>
                  </a:schemeClr>
                </a:solidFill>
              </a:rPr>
              <a:t>green=candidate landing site; red square=the rover,  Timespan = ~8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75" y="5974664"/>
            <a:ext cx="6284124" cy="812800"/>
          </a:xfrm>
          <a:prstGeom prst="rect">
            <a:avLst/>
          </a:prstGeom>
          <a:noFill/>
        </p:spPr>
        <p:txBody>
          <a:bodyPr wrap="square" lIns="91438" tIns="45719" rIns="91438" bIns="45719" rtlCol="0">
            <a:noAutofit/>
          </a:bodyPr>
          <a:lstStyle/>
          <a:p>
            <a:r>
              <a:rPr lang="en-US" sz="1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The movie shows a red square representing the rover moving as the shadows move.  The rover starts at the center of the green circles.  This example illustrates difficult sun and </a:t>
            </a:r>
            <a:r>
              <a:rPr lang="en-US" sz="12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comm</a:t>
            </a:r>
            <a:r>
              <a:rPr lang="en-US" sz="1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shadow constraints and meets all mission requirements, although it probably wouldn’t be selected given safer, multi-lunar day solutions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8183E2C-45F8-472B-A6AE-5FA50A32767C}"/>
              </a:ext>
            </a:extLst>
          </p:cNvPr>
          <p:cNvGrpSpPr/>
          <p:nvPr/>
        </p:nvGrpSpPr>
        <p:grpSpPr>
          <a:xfrm>
            <a:off x="748522" y="1151693"/>
            <a:ext cx="4534678" cy="665999"/>
            <a:chOff x="748522" y="1151693"/>
            <a:chExt cx="4534678" cy="66599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1169034-8B2E-4584-A68C-38B0AD26F8DC}"/>
                </a:ext>
              </a:extLst>
            </p:cNvPr>
            <p:cNvSpPr/>
            <p:nvPr/>
          </p:nvSpPr>
          <p:spPr>
            <a:xfrm>
              <a:off x="748522" y="1151693"/>
              <a:ext cx="4534678" cy="665998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933061" y="1203012"/>
              <a:ext cx="4165600" cy="614680"/>
              <a:chOff x="838200" y="1200150"/>
              <a:chExt cx="3124200" cy="461010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>
                <a:off x="1682577" y="1428750"/>
                <a:ext cx="422190" cy="2286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V="1">
                <a:off x="1175951" y="1428750"/>
                <a:ext cx="506627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Freeform 55"/>
              <p:cNvSpPr/>
              <p:nvPr/>
            </p:nvSpPr>
            <p:spPr>
              <a:xfrm flipH="1">
                <a:off x="876197" y="1276350"/>
                <a:ext cx="3086203" cy="384810"/>
              </a:xfrm>
              <a:custGeom>
                <a:avLst/>
                <a:gdLst>
                  <a:gd name="connsiteX0" fmla="*/ 0 w 2676519"/>
                  <a:gd name="connsiteY0" fmla="*/ 381000 h 384810"/>
                  <a:gd name="connsiteX1" fmla="*/ 2663190 w 2676519"/>
                  <a:gd name="connsiteY1" fmla="*/ 0 h 384810"/>
                  <a:gd name="connsiteX2" fmla="*/ 838200 w 2676519"/>
                  <a:gd name="connsiteY2" fmla="*/ 384810 h 384810"/>
                  <a:gd name="connsiteX0" fmla="*/ 0 w 2663190"/>
                  <a:gd name="connsiteY0" fmla="*/ 381000 h 384810"/>
                  <a:gd name="connsiteX1" fmla="*/ 2663190 w 2663190"/>
                  <a:gd name="connsiteY1" fmla="*/ 0 h 384810"/>
                  <a:gd name="connsiteX2" fmla="*/ 838200 w 2663190"/>
                  <a:gd name="connsiteY2" fmla="*/ 384810 h 384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63190" h="384810">
                    <a:moveTo>
                      <a:pt x="0" y="381000"/>
                    </a:moveTo>
                    <a:lnTo>
                      <a:pt x="2663190" y="0"/>
                    </a:lnTo>
                    <a:cubicBezTo>
                      <a:pt x="1750695" y="192405"/>
                      <a:pt x="1820545" y="192722"/>
                      <a:pt x="838200" y="384810"/>
                    </a:cubicBezTo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 flipH="1">
                <a:off x="838200" y="1200150"/>
                <a:ext cx="168876" cy="1524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1007076" y="1657350"/>
                <a:ext cx="295532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61CF9089-3DED-4CB2-A389-F7C5038FF12A}"/>
                </a:ext>
              </a:extLst>
            </p:cNvPr>
            <p:cNvSpPr/>
            <p:nvPr/>
          </p:nvSpPr>
          <p:spPr>
            <a:xfrm>
              <a:off x="1383396" y="1507812"/>
              <a:ext cx="1208603" cy="299374"/>
            </a:xfrm>
            <a:prstGeom prst="triangle">
              <a:avLst>
                <a:gd name="adj" fmla="val 548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258A471-4B3D-488A-BBA6-CBD3D05A7858}"/>
                </a:ext>
              </a:extLst>
            </p:cNvPr>
            <p:cNvSpPr/>
            <p:nvPr/>
          </p:nvSpPr>
          <p:spPr>
            <a:xfrm>
              <a:off x="2052638" y="1512094"/>
              <a:ext cx="1707356" cy="297656"/>
            </a:xfrm>
            <a:custGeom>
              <a:avLst/>
              <a:gdLst>
                <a:gd name="connsiteX0" fmla="*/ 564356 w 1707356"/>
                <a:gd name="connsiteY0" fmla="*/ 297656 h 297656"/>
                <a:gd name="connsiteX1" fmla="*/ 1707356 w 1707356"/>
                <a:gd name="connsiteY1" fmla="*/ 297656 h 297656"/>
                <a:gd name="connsiteX2" fmla="*/ 0 w 1707356"/>
                <a:gd name="connsiteY2" fmla="*/ 0 h 29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7356" h="297656">
                  <a:moveTo>
                    <a:pt x="564356" y="297656"/>
                  </a:moveTo>
                  <a:lnTo>
                    <a:pt x="1707356" y="297656"/>
                  </a:lnTo>
                  <a:lnTo>
                    <a:pt x="0" y="0"/>
                  </a:lnTo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A1301D-D285-4CAC-8380-AB7BADB49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15</a:t>
            </a:fld>
            <a:endParaRPr lang="en-US"/>
          </a:p>
        </p:txBody>
      </p:sp>
      <p:pic>
        <p:nvPicPr>
          <p:cNvPr id="18" name="shadow">
            <a:hlinkClick r:id="" action="ppaction://media"/>
            <a:extLst>
              <a:ext uri="{FF2B5EF4-FFF2-40B4-BE49-F238E27FC236}">
                <a16:creationId xmlns:a16="http://schemas.microsoft.com/office/drawing/2014/main" id="{2786AEFF-87B5-C544-8235-6EC541EA43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8328" t="31522" r="19825" b="13812"/>
          <a:stretch/>
        </p:blipFill>
        <p:spPr>
          <a:xfrm>
            <a:off x="6388840" y="864109"/>
            <a:ext cx="5713267" cy="497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6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B8D263F-72A5-4D3F-B162-1CC1C2698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 Made Good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329995-4FF0-4FD8-9624-953E2F86F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16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76C62E-7CAA-49C8-B0A7-D60C839DC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411" y="1135017"/>
            <a:ext cx="11096168" cy="403540"/>
          </a:xfrm>
        </p:spPr>
        <p:txBody>
          <a:bodyPr>
            <a:noAutofit/>
          </a:bodyPr>
          <a:lstStyle/>
          <a:p>
            <a:r>
              <a:rPr lang="en-US" sz="2000" dirty="0"/>
              <a:t>Speed Made Good (SMG)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Average speed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Accounts for all delays except recharging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Downlink stereo images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Images are processed to identify hazards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Driver selects the next, safe waypoint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Sometimes requests for more images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Commands are uplinked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The rover moves to the new waypoint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Includes margin to account for avoiding</a:t>
            </a:r>
            <a:br>
              <a:rPr lang="en-US" sz="2000" dirty="0"/>
            </a:br>
            <a:r>
              <a:rPr lang="en-US" sz="2000" dirty="0"/>
              <a:t>obstacles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Range used for traverse planning 0.7-1.0 cm/s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9EA7B5D-2533-4A0E-BFE2-89A7DDF97D8B}"/>
              </a:ext>
            </a:extLst>
          </p:cNvPr>
          <p:cNvGrpSpPr/>
          <p:nvPr/>
        </p:nvGrpSpPr>
        <p:grpSpPr>
          <a:xfrm>
            <a:off x="5976820" y="4157899"/>
            <a:ext cx="5116935" cy="1866627"/>
            <a:chOff x="2755949" y="1704810"/>
            <a:chExt cx="5116935" cy="186662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31EAA41-0933-4FD7-BED0-66E20B19C8C6}"/>
                </a:ext>
              </a:extLst>
            </p:cNvPr>
            <p:cNvGrpSpPr/>
            <p:nvPr/>
          </p:nvGrpSpPr>
          <p:grpSpPr>
            <a:xfrm>
              <a:off x="2755949" y="1704810"/>
              <a:ext cx="5116935" cy="1866627"/>
              <a:chOff x="2755949" y="1704810"/>
              <a:chExt cx="5116935" cy="1866627"/>
            </a:xfrm>
          </p:grpSpPr>
          <p:pic>
            <p:nvPicPr>
              <p:cNvPr id="5" name="Google Shape;67;p15">
                <a:extLst>
                  <a:ext uri="{FF2B5EF4-FFF2-40B4-BE49-F238E27FC236}">
                    <a16:creationId xmlns:a16="http://schemas.microsoft.com/office/drawing/2014/main" id="{271905A2-2B8A-41D5-BEE2-B0E5E0DAE7E5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r="11878" b="65246"/>
              <a:stretch/>
            </p:blipFill>
            <p:spPr>
              <a:xfrm>
                <a:off x="2755949" y="1704810"/>
                <a:ext cx="5116935" cy="129683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FB9C518-106A-4DFE-941C-A900A065D470}"/>
                  </a:ext>
                </a:extLst>
              </p:cNvPr>
              <p:cNvSpPr/>
              <p:nvPr/>
            </p:nvSpPr>
            <p:spPr>
              <a:xfrm>
                <a:off x="2755949" y="3001643"/>
                <a:ext cx="5116935" cy="56979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A83E20B-6D43-46B1-9171-ABEC53B1101A}"/>
                </a:ext>
              </a:extLst>
            </p:cNvPr>
            <p:cNvSpPr txBox="1"/>
            <p:nvPr/>
          </p:nvSpPr>
          <p:spPr>
            <a:xfrm>
              <a:off x="3976978" y="3194190"/>
              <a:ext cx="9288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10 cm/s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86BE8B-3DAB-41F2-AE77-AC1A2AECEEB0}"/>
                </a:ext>
              </a:extLst>
            </p:cNvPr>
            <p:cNvSpPr txBox="1"/>
            <p:nvPr/>
          </p:nvSpPr>
          <p:spPr>
            <a:xfrm>
              <a:off x="4946221" y="3196457"/>
              <a:ext cx="11426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Stationary</a:t>
              </a:r>
            </a:p>
          </p:txBody>
        </p:sp>
        <p:sp>
          <p:nvSpPr>
            <p:cNvPr id="28" name="Right Brace 27">
              <a:extLst>
                <a:ext uri="{FF2B5EF4-FFF2-40B4-BE49-F238E27FC236}">
                  <a16:creationId xmlns:a16="http://schemas.microsoft.com/office/drawing/2014/main" id="{885A8074-482A-43AA-B4BB-E5D2B857AE7E}"/>
                </a:ext>
              </a:extLst>
            </p:cNvPr>
            <p:cNvSpPr/>
            <p:nvPr/>
          </p:nvSpPr>
          <p:spPr>
            <a:xfrm rot="5400000">
              <a:off x="4358337" y="2683185"/>
              <a:ext cx="167615" cy="84655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ight Brace 29">
              <a:extLst>
                <a:ext uri="{FF2B5EF4-FFF2-40B4-BE49-F238E27FC236}">
                  <a16:creationId xmlns:a16="http://schemas.microsoft.com/office/drawing/2014/main" id="{01421A25-0B2A-438E-AB77-9EAF6C817A13}"/>
                </a:ext>
              </a:extLst>
            </p:cNvPr>
            <p:cNvSpPr/>
            <p:nvPr/>
          </p:nvSpPr>
          <p:spPr>
            <a:xfrm rot="5400000">
              <a:off x="5396904" y="2493135"/>
              <a:ext cx="167615" cy="1230575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375DCC9-F209-4A7E-83CA-3453731139AC}"/>
                </a:ext>
              </a:extLst>
            </p:cNvPr>
            <p:cNvCxnSpPr/>
            <p:nvPr/>
          </p:nvCxnSpPr>
          <p:spPr>
            <a:xfrm flipV="1">
              <a:off x="4865423" y="2135275"/>
              <a:ext cx="1" cy="828989"/>
            </a:xfrm>
            <a:prstGeom prst="line">
              <a:avLst/>
            </a:prstGeom>
            <a:ln>
              <a:solidFill>
                <a:srgbClr val="98989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4E1E8B9-E18B-44B1-ADC1-D0587C0984D4}"/>
                </a:ext>
              </a:extLst>
            </p:cNvPr>
            <p:cNvCxnSpPr/>
            <p:nvPr/>
          </p:nvCxnSpPr>
          <p:spPr>
            <a:xfrm flipV="1">
              <a:off x="4018865" y="2132853"/>
              <a:ext cx="1" cy="828989"/>
            </a:xfrm>
            <a:prstGeom prst="line">
              <a:avLst/>
            </a:prstGeom>
            <a:ln>
              <a:solidFill>
                <a:srgbClr val="98989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867D7BF-F8D5-4E59-A915-5680A869712F}"/>
                </a:ext>
              </a:extLst>
            </p:cNvPr>
            <p:cNvCxnSpPr/>
            <p:nvPr/>
          </p:nvCxnSpPr>
          <p:spPr>
            <a:xfrm flipV="1">
              <a:off x="6083406" y="2193512"/>
              <a:ext cx="1" cy="828989"/>
            </a:xfrm>
            <a:prstGeom prst="line">
              <a:avLst/>
            </a:prstGeom>
            <a:ln>
              <a:solidFill>
                <a:srgbClr val="98989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AD94381-6178-4B9A-92C0-395A5405FD70}"/>
              </a:ext>
            </a:extLst>
          </p:cNvPr>
          <p:cNvGrpSpPr/>
          <p:nvPr/>
        </p:nvGrpSpPr>
        <p:grpSpPr>
          <a:xfrm>
            <a:off x="5976820" y="1689728"/>
            <a:ext cx="5131324" cy="1866627"/>
            <a:chOff x="5962431" y="4299175"/>
            <a:chExt cx="5131324" cy="186662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6E6012F-14CF-45CB-93F2-633C47C03575}"/>
                </a:ext>
              </a:extLst>
            </p:cNvPr>
            <p:cNvGrpSpPr/>
            <p:nvPr/>
          </p:nvGrpSpPr>
          <p:grpSpPr>
            <a:xfrm>
              <a:off x="5976820" y="4299175"/>
              <a:ext cx="5116935" cy="1866627"/>
              <a:chOff x="395785" y="4627630"/>
              <a:chExt cx="5116935" cy="1866627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6117F6E-4AFF-4748-8B14-E75A66971022}"/>
                  </a:ext>
                </a:extLst>
              </p:cNvPr>
              <p:cNvSpPr/>
              <p:nvPr/>
            </p:nvSpPr>
            <p:spPr>
              <a:xfrm>
                <a:off x="395785" y="4627630"/>
                <a:ext cx="5116935" cy="1866627"/>
              </a:xfrm>
              <a:prstGeom prst="rect">
                <a:avLst/>
              </a:prstGeom>
              <a:solidFill>
                <a:srgbClr val="FFF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6F054849-D541-4609-8C3D-35C3692CE0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8535" y="4919500"/>
                <a:ext cx="4611434" cy="1310054"/>
              </a:xfrm>
              <a:prstGeom prst="rect">
                <a:avLst/>
              </a:prstGeom>
            </p:spPr>
          </p:pic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05DBDA5-CF20-4E63-B7EB-2605B2380103}"/>
                </a:ext>
              </a:extLst>
            </p:cNvPr>
            <p:cNvSpPr txBox="1"/>
            <p:nvPr/>
          </p:nvSpPr>
          <p:spPr>
            <a:xfrm>
              <a:off x="5962431" y="5796470"/>
              <a:ext cx="334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Rover Waypoints and Path Length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12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253E5-D6C3-43B3-9639-4B6B9D8E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Merging maps and operational constraints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8BC22E9-F982-4F60-A4AE-1BDFA9F04136}"/>
              </a:ext>
            </a:extLst>
          </p:cNvPr>
          <p:cNvSpPr txBox="1">
            <a:spLocks/>
          </p:cNvSpPr>
          <p:nvPr/>
        </p:nvSpPr>
        <p:spPr>
          <a:xfrm>
            <a:off x="228600" y="1150570"/>
            <a:ext cx="11582400" cy="10592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Traverse planning efficiency is enabled by generating maps that have operational constraints integrated into them</a:t>
            </a:r>
          </a:p>
          <a:p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Some examples</a:t>
            </a:r>
          </a:p>
        </p:txBody>
      </p:sp>
      <p:pic>
        <p:nvPicPr>
          <p:cNvPr id="6" name="Picture 8" descr="C:\RP\Presentations\2018-xx-xx-rp-closeout\images\hermite-a-time-to-shadow.png">
            <a:extLst>
              <a:ext uri="{FF2B5EF4-FFF2-40B4-BE49-F238E27FC236}">
                <a16:creationId xmlns:a16="http://schemas.microsoft.com/office/drawing/2014/main" id="{F47E31C7-E9F2-4924-897A-7A4D6465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99" y="2702257"/>
            <a:ext cx="1821321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5EF493-53CD-4AA6-A48B-63D8B18421D8}"/>
              </a:ext>
            </a:extLst>
          </p:cNvPr>
          <p:cNvSpPr txBox="1"/>
          <p:nvPr/>
        </p:nvSpPr>
        <p:spPr>
          <a:xfrm>
            <a:off x="4267200" y="4226257"/>
            <a:ext cx="1828800" cy="113876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95000"/>
                  </a:schemeClr>
                </a:solidFill>
              </a:rPr>
              <a:t>Sun Safety Margin (Time-dependent)</a:t>
            </a:r>
          </a:p>
          <a:p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Color pixels that will have less than 80% sun within 48 hours yellow and within 24 hours, red</a:t>
            </a:r>
          </a:p>
        </p:txBody>
      </p:sp>
      <p:pic>
        <p:nvPicPr>
          <p:cNvPr id="8" name="Picture 5" descr="C:\RP\Presentations\2018-xx-xx-rp-closeout\images\hermite-a-composite-and-psr.png">
            <a:extLst>
              <a:ext uri="{FF2B5EF4-FFF2-40B4-BE49-F238E27FC236}">
                <a16:creationId xmlns:a16="http://schemas.microsoft.com/office/drawing/2014/main" id="{A28BC12F-A985-4895-8881-C09D419FD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702257"/>
            <a:ext cx="1828800" cy="152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63D43B-B282-4A65-B664-ACFC5821D3BF}"/>
              </a:ext>
            </a:extLst>
          </p:cNvPr>
          <p:cNvSpPr txBox="1"/>
          <p:nvPr/>
        </p:nvSpPr>
        <p:spPr>
          <a:xfrm>
            <a:off x="2286000" y="4226257"/>
            <a:ext cx="182880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95000"/>
                  </a:schemeClr>
                </a:solidFill>
              </a:rPr>
              <a:t>Landing Sites</a:t>
            </a:r>
          </a:p>
          <a:p>
            <a:pPr algn="ctr"/>
            <a:r>
              <a:rPr lang="en-US" sz="1200" b="1" dirty="0">
                <a:solidFill>
                  <a:schemeClr val="bg1">
                    <a:lumMod val="95000"/>
                  </a:schemeClr>
                </a:solidFill>
              </a:rPr>
              <a:t>(Time-dependent)</a:t>
            </a:r>
          </a:p>
          <a:p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Green pixels lie at center of a 100 x 100 m landing error ellipse completely within slope limits of the lander that have sun and DSN access for at least 48 hours. </a:t>
            </a:r>
          </a:p>
          <a:p>
            <a:endParaRPr lang="en-US" sz="1050" b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Red pixels are in permanent shadow and have DSN station access</a:t>
            </a:r>
          </a:p>
        </p:txBody>
      </p:sp>
      <p:pic>
        <p:nvPicPr>
          <p:cNvPr id="10" name="Picture 4" descr="C:\RP\Presentations\2018-xx-xx-rp-closeout\images\hermite-a-lander-line-of-sight.png">
            <a:extLst>
              <a:ext uri="{FF2B5EF4-FFF2-40B4-BE49-F238E27FC236}">
                <a16:creationId xmlns:a16="http://schemas.microsoft.com/office/drawing/2014/main" id="{51D3B260-F2FA-4053-A63C-4613C5603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702257"/>
            <a:ext cx="1826662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97D034-DACB-43DF-B05A-4E6AB797F577}"/>
              </a:ext>
            </a:extLst>
          </p:cNvPr>
          <p:cNvSpPr txBox="1"/>
          <p:nvPr/>
        </p:nvSpPr>
        <p:spPr>
          <a:xfrm>
            <a:off x="6248400" y="4226257"/>
            <a:ext cx="1828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95000"/>
                  </a:schemeClr>
                </a:solidFill>
              </a:rPr>
              <a:t>Lander line-of-site (Varies with lander)</a:t>
            </a:r>
          </a:p>
          <a:p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Given a landing site, color map pixels with line-of-site between given lander and rover antenna heights</a:t>
            </a:r>
          </a:p>
        </p:txBody>
      </p:sp>
      <p:pic>
        <p:nvPicPr>
          <p:cNvPr id="12" name="Picture 2" descr="C:\RP\Presentations\2018-xx-xx-rp-closeout\images\site-slope.png">
            <a:extLst>
              <a:ext uri="{FF2B5EF4-FFF2-40B4-BE49-F238E27FC236}">
                <a16:creationId xmlns:a16="http://schemas.microsoft.com/office/drawing/2014/main" id="{3446D518-3FDE-4C9F-811C-D8256B4F5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02257"/>
            <a:ext cx="1876004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5104822-9B38-43FA-B139-1658A5080017}"/>
              </a:ext>
            </a:extLst>
          </p:cNvPr>
          <p:cNvSpPr txBox="1"/>
          <p:nvPr/>
        </p:nvSpPr>
        <p:spPr>
          <a:xfrm>
            <a:off x="152400" y="4226257"/>
            <a:ext cx="1981200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95000"/>
                  </a:schemeClr>
                </a:solidFill>
              </a:rPr>
              <a:t>Slope &amp; Navigability</a:t>
            </a:r>
          </a:p>
          <a:p>
            <a:pPr algn="ctr"/>
            <a:r>
              <a:rPr lang="en-US" sz="1200" b="1" dirty="0">
                <a:solidFill>
                  <a:schemeClr val="bg1">
                    <a:lumMod val="95000"/>
                  </a:schemeClr>
                </a:solidFill>
              </a:rPr>
              <a:t>(Static)</a:t>
            </a:r>
          </a:p>
          <a:p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Color map pixels within the slope limits of the lander (green) and of the rover (green and yellow).</a:t>
            </a:r>
          </a:p>
          <a:p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LOLA roughness and Diviner </a:t>
            </a:r>
            <a:r>
              <a:rPr lang="en-US" sz="1050" b="1" dirty="0" err="1">
                <a:solidFill>
                  <a:schemeClr val="bg1">
                    <a:lumMod val="95000"/>
                  </a:schemeClr>
                </a:solidFill>
              </a:rPr>
              <a:t>blockiness</a:t>
            </a:r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 products are also available</a:t>
            </a:r>
          </a:p>
        </p:txBody>
      </p:sp>
      <p:pic>
        <p:nvPicPr>
          <p:cNvPr id="14" name="Picture 3" descr="C:\RP\Presentations\2018-xx-xx-rp-closeout\images\site-dem-error.png">
            <a:extLst>
              <a:ext uri="{FF2B5EF4-FFF2-40B4-BE49-F238E27FC236}">
                <a16:creationId xmlns:a16="http://schemas.microsoft.com/office/drawing/2014/main" id="{D41142DF-8811-455B-97F2-208B31946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99" y="2702257"/>
            <a:ext cx="187600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9370AC0-80B2-4663-A240-CC9E30B653A2}"/>
              </a:ext>
            </a:extLst>
          </p:cNvPr>
          <p:cNvSpPr txBox="1"/>
          <p:nvPr/>
        </p:nvSpPr>
        <p:spPr>
          <a:xfrm>
            <a:off x="8153400" y="4226257"/>
            <a:ext cx="2057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95000"/>
                  </a:schemeClr>
                </a:solidFill>
              </a:rPr>
              <a:t>Earth </a:t>
            </a:r>
            <a:r>
              <a:rPr lang="en-US" sz="1200" b="1" dirty="0" err="1">
                <a:solidFill>
                  <a:schemeClr val="bg1">
                    <a:lumMod val="95000"/>
                  </a:schemeClr>
                </a:solidFill>
              </a:rPr>
              <a:t>Comm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</a:rPr>
              <a:t> Blockage (Time-dependent)</a:t>
            </a:r>
          </a:p>
          <a:p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Topographic maps generated from orbit have height errors, e.g., LOLA DEMs have a reported error of 1 m 1</a:t>
            </a:r>
            <a:r>
              <a:rPr lang="el-GR" sz="1050" b="1" dirty="0">
                <a:solidFill>
                  <a:schemeClr val="bg1">
                    <a:lumMod val="95000"/>
                  </a:schemeClr>
                </a:solidFill>
              </a:rPr>
              <a:t>σ</a:t>
            </a:r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. These errors could result in planning to move the rover to a location where DSN stations are blocked by terrain.  This map shows locations where the probability of the 2 </a:t>
            </a:r>
            <a:r>
              <a:rPr lang="en-US" sz="1050" b="1" dirty="0" err="1">
                <a:solidFill>
                  <a:schemeClr val="bg1">
                    <a:lumMod val="95000"/>
                  </a:schemeClr>
                </a:solidFill>
              </a:rPr>
              <a:t>deg</a:t>
            </a:r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 horizon safety margin being exceeded is above a given risk threshold</a:t>
            </a:r>
          </a:p>
        </p:txBody>
      </p:sp>
      <p:pic>
        <p:nvPicPr>
          <p:cNvPr id="16" name="Picture 10" descr="C:\RP\Presentations\2018-xx-xx-rp-closeout\images\site-isru-area.png">
            <a:extLst>
              <a:ext uri="{FF2B5EF4-FFF2-40B4-BE49-F238E27FC236}">
                <a16:creationId xmlns:a16="http://schemas.microsoft.com/office/drawing/2014/main" id="{EFB2229E-288F-48C1-B017-72992357A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2702257"/>
            <a:ext cx="187600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8F1D350-1FB1-455F-AAF4-8E1C891E27E0}"/>
              </a:ext>
            </a:extLst>
          </p:cNvPr>
          <p:cNvSpPr txBox="1"/>
          <p:nvPr/>
        </p:nvSpPr>
        <p:spPr>
          <a:xfrm>
            <a:off x="10210800" y="4226257"/>
            <a:ext cx="1981200" cy="1915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95000"/>
                  </a:schemeClr>
                </a:solidFill>
              </a:rPr>
              <a:t>ISRU Areas</a:t>
            </a:r>
            <a:br>
              <a:rPr lang="en-US" sz="12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200" b="1" dirty="0">
                <a:solidFill>
                  <a:schemeClr val="bg1">
                    <a:lumMod val="95000"/>
                  </a:schemeClr>
                </a:solidFill>
              </a:rPr>
              <a:t>(Static)</a:t>
            </a:r>
          </a:p>
          <a:p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Identify 60 x 60 meter areas that are predominantly one thermal environment and &lt; 5 </a:t>
            </a:r>
            <a:r>
              <a:rPr lang="en-US" sz="1050" b="1" dirty="0" err="1">
                <a:solidFill>
                  <a:schemeClr val="bg1">
                    <a:lumMod val="95000"/>
                  </a:schemeClr>
                </a:solidFill>
              </a:rPr>
              <a:t>deg</a:t>
            </a:r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 slope.  Each is large enough to generate 1000 kg of O</a:t>
            </a:r>
            <a:r>
              <a:rPr lang="en-US" sz="1050" b="1" baseline="-25000" dirty="0">
                <a:solidFill>
                  <a:schemeClr val="bg1">
                    <a:lumMod val="95000"/>
                  </a:schemeClr>
                </a:solidFill>
              </a:rPr>
              <a:t>2</a:t>
            </a:r>
            <a:r>
              <a:rPr lang="en-US" sz="1050" b="1" dirty="0">
                <a:solidFill>
                  <a:schemeClr val="bg1">
                    <a:lumMod val="95000"/>
                  </a:schemeClr>
                </a:solidFill>
              </a:rPr>
              <a:t> if 0.5% water and 10% extraction efficiency. These are candidate locations for doing the required measurements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4D145AF0-F2DA-4756-B4BD-EDDB04AEF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45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F479D7-B677-4F3C-978F-9627FA20C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Rover Performance Model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F9E1707-0BCE-4C8A-9ED6-283C7FE04AE0}"/>
              </a:ext>
            </a:extLst>
          </p:cNvPr>
          <p:cNvSpPr txBox="1">
            <a:spLocks/>
          </p:cNvSpPr>
          <p:nvPr/>
        </p:nvSpPr>
        <p:spPr>
          <a:xfrm>
            <a:off x="110012" y="1465463"/>
            <a:ext cx="7635823" cy="41299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95000"/>
                  </a:schemeClr>
                </a:solidFill>
              </a:rPr>
              <a:t>Traverse planning tools contain rover performance models covering alternatives as the rover’s design has matured.  Factors included are (not all in all models):</a:t>
            </a:r>
            <a:endParaRPr lang="en-US" sz="1800" b="1" dirty="0">
              <a:solidFill>
                <a:schemeClr val="bg1">
                  <a:lumMod val="95000"/>
                </a:schemeClr>
              </a:solidFill>
            </a:endParaRPr>
          </a:p>
          <a:p>
            <a:pPr marL="230188" indent="-111125">
              <a:tabLst>
                <a:tab pos="2055813" algn="l"/>
                <a:tab pos="4860925" algn="l"/>
              </a:tabLs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Model inputs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Solar cell efficiency	battery charge/discharge curve	component and heater loads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potential energy	wheel slip	driver decision delays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orientation policy	camera sun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keepout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zones	rover pose on slope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  <a:p>
            <a:pPr marL="230188" indent="-111125">
              <a:tabLst>
                <a:tab pos="2055813" algn="l"/>
                <a:tab pos="4860925" algn="l"/>
              </a:tabLst>
            </a:pPr>
            <a:r>
              <a:rPr lang="en-US" sz="1600" b="1" dirty="0">
                <a:solidFill>
                  <a:schemeClr val="bg1">
                    <a:lumMod val="95000"/>
                  </a:schemeClr>
                </a:solidFill>
              </a:rPr>
              <a:t>Activity Dictionary</a:t>
            </a:r>
            <a:br>
              <a:rPr lang="en-US" sz="16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Major modes the rover and payload can be in; each typically lasting 5-120 minutes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Gives power used and data generated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Determines the traverse planning level-of-detail</a:t>
            </a:r>
          </a:p>
          <a:p>
            <a:pPr marL="230188" indent="-111125">
              <a:tabLst>
                <a:tab pos="2055813" algn="l"/>
                <a:tab pos="4860925" algn="l"/>
              </a:tabLst>
            </a:pP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  <a:p>
            <a:pPr marL="230188" indent="-111125">
              <a:tabLst>
                <a:tab pos="2055813" algn="l"/>
                <a:tab pos="4860925" algn="l"/>
              </a:tabLs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Model outputs</a:t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(typical) 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</a:rPr>
              <a:t>battery state-of-charge,  time-to-shadow,  slope,  sun-fraction, surface temperature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673B05-9531-4EFD-AC6C-D2533F98C923}"/>
              </a:ext>
            </a:extLst>
          </p:cNvPr>
          <p:cNvGrpSpPr/>
          <p:nvPr/>
        </p:nvGrpSpPr>
        <p:grpSpPr>
          <a:xfrm>
            <a:off x="7666559" y="991506"/>
            <a:ext cx="4501351" cy="5485494"/>
            <a:chOff x="7690648" y="848694"/>
            <a:chExt cx="4501351" cy="54854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971144-DF94-4ED8-9ECE-72A050AB780A}"/>
                </a:ext>
              </a:extLst>
            </p:cNvPr>
            <p:cNvSpPr/>
            <p:nvPr/>
          </p:nvSpPr>
          <p:spPr>
            <a:xfrm>
              <a:off x="7690648" y="848694"/>
              <a:ext cx="4501351" cy="54854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DE7CBA0C-6172-4553-A7C9-FF9BCAB9A4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5229" y="2615423"/>
              <a:ext cx="1483453" cy="13820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3D404E8B-79B1-496B-A5F3-7854BC7238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8211" y="957388"/>
              <a:ext cx="2046826" cy="1615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A80332AB-5117-4AD1-ACBD-06DEA1DBA1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85037" y="999892"/>
              <a:ext cx="1913697" cy="15294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4C20755-3ECF-48D7-90FE-AB0C38DD8E7D}"/>
                </a:ext>
              </a:extLst>
            </p:cNvPr>
            <p:cNvGrpSpPr/>
            <p:nvPr/>
          </p:nvGrpSpPr>
          <p:grpSpPr>
            <a:xfrm>
              <a:off x="10189029" y="4328630"/>
              <a:ext cx="1828800" cy="1957864"/>
              <a:chOff x="8458200" y="2438400"/>
              <a:chExt cx="1828800" cy="1957864"/>
            </a:xfrm>
          </p:grpSpPr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id="{2521249B-AA17-45B8-8B74-16FC6B4090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8200" y="2438400"/>
                <a:ext cx="1695450" cy="12745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1162A6A-FCF5-485A-AC33-3C1430A61984}"/>
                  </a:ext>
                </a:extLst>
              </p:cNvPr>
              <p:cNvSpPr txBox="1"/>
              <p:nvPr/>
            </p:nvSpPr>
            <p:spPr>
              <a:xfrm>
                <a:off x="8534400" y="3657600"/>
                <a:ext cx="175260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b="1" dirty="0"/>
                  <a:t>Early human-in-loop sims point toward 40-50% obstacle avoidance overhead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AC3A844-4D23-4516-9402-0CB58B8FCC9D}"/>
                </a:ext>
              </a:extLst>
            </p:cNvPr>
            <p:cNvGrpSpPr/>
            <p:nvPr/>
          </p:nvGrpSpPr>
          <p:grpSpPr>
            <a:xfrm>
              <a:off x="7788224" y="2758411"/>
              <a:ext cx="2129011" cy="2816287"/>
              <a:chOff x="7460029" y="2986662"/>
              <a:chExt cx="2129011" cy="2816287"/>
            </a:xfrm>
          </p:grpSpPr>
          <p:pic>
            <p:nvPicPr>
              <p:cNvPr id="13" name="Picture 2">
                <a:extLst>
                  <a:ext uri="{FF2B5EF4-FFF2-40B4-BE49-F238E27FC236}">
                    <a16:creationId xmlns:a16="http://schemas.microsoft.com/office/drawing/2014/main" id="{FBB07AAF-440F-467D-B311-0BF14EFF36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60029" y="2986662"/>
                <a:ext cx="2129011" cy="25968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C7291AD-E628-42AA-B799-F2D80BC63897}"/>
                  </a:ext>
                </a:extLst>
              </p:cNvPr>
              <p:cNvSpPr txBox="1"/>
              <p:nvPr/>
            </p:nvSpPr>
            <p:spPr>
              <a:xfrm>
                <a:off x="7460029" y="5541339"/>
                <a:ext cx="212901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/>
                  <a:t>Activity Dictionary</a:t>
                </a:r>
              </a:p>
            </p:txBody>
          </p:sp>
        </p:grpSp>
      </p:grp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5092077E-4C8C-4657-852D-694C606AF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12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AE84C-4982-4FE1-ACCF-9239CF1B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Traverses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3A9363-2BF7-4654-98FC-1C6C79D57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370F2FF2-3DCE-41CF-BD36-8113BE1C625F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56409" y="1563394"/>
          <a:ext cx="3920060" cy="2425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8440">
                  <a:extLst>
                    <a:ext uri="{9D8B030D-6E8A-4147-A177-3AD203B41FA5}">
                      <a16:colId xmlns:a16="http://schemas.microsoft.com/office/drawing/2014/main" val="3706905957"/>
                    </a:ext>
                  </a:extLst>
                </a:gridCol>
                <a:gridCol w="891620">
                  <a:extLst>
                    <a:ext uri="{9D8B030D-6E8A-4147-A177-3AD203B41FA5}">
                      <a16:colId xmlns:a16="http://schemas.microsoft.com/office/drawing/2014/main" val="349339634"/>
                    </a:ext>
                  </a:extLst>
                </a:gridCol>
              </a:tblGrid>
              <a:tr h="404175">
                <a:tc>
                  <a:txBody>
                    <a:bodyPr/>
                    <a:lstStyle/>
                    <a:p>
                      <a:r>
                        <a:rPr lang="en-US" sz="1600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354354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r>
                        <a:rPr lang="en-US" sz="1600" dirty="0"/>
                        <a:t>PSR, ice depth =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592484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r>
                        <a:rPr lang="en-US" sz="1600" dirty="0"/>
                        <a:t>Shallow, ice depth (0, 0.5]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589E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616178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r>
                        <a:rPr lang="en-US" sz="1600" dirty="0"/>
                        <a:t>Deep, ice depth (0.5, 1]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E3E2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940828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r>
                        <a:rPr lang="en-US" sz="1600" dirty="0"/>
                        <a:t>Dry, ice depth (1, ∞] m, drivable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B4BA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625581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r>
                        <a:rPr lang="en-US" sz="1600" dirty="0"/>
                        <a:t>Dry, ice depth (1, ∞] m, too steep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C8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57071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FFD2113-3C91-4BE8-B998-F5AC196DD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448" y="1135016"/>
            <a:ext cx="7894071" cy="5084810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C493E74-739B-4423-BFDE-60051B4BF998}"/>
              </a:ext>
            </a:extLst>
          </p:cNvPr>
          <p:cNvSpPr txBox="1">
            <a:spLocks/>
          </p:cNvSpPr>
          <p:nvPr/>
        </p:nvSpPr>
        <p:spPr>
          <a:xfrm>
            <a:off x="156411" y="2751562"/>
            <a:ext cx="3920811" cy="135487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71955E8-EAF7-4206-9112-919BC97A624C}"/>
              </a:ext>
            </a:extLst>
          </p:cNvPr>
          <p:cNvSpPr txBox="1">
            <a:spLocks/>
          </p:cNvSpPr>
          <p:nvPr/>
        </p:nvSpPr>
        <p:spPr>
          <a:xfrm>
            <a:off x="156410" y="4806713"/>
            <a:ext cx="3920811" cy="135487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aphicFrame>
        <p:nvGraphicFramePr>
          <p:cNvPr id="13" name="Table 11">
            <a:extLst>
              <a:ext uri="{FF2B5EF4-FFF2-40B4-BE49-F238E27FC236}">
                <a16:creationId xmlns:a16="http://schemas.microsoft.com/office/drawing/2014/main" id="{7B01D718-894B-4BAC-B5D5-BBCADB05A48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56409" y="5007301"/>
          <a:ext cx="3920060" cy="1212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5999">
                  <a:extLst>
                    <a:ext uri="{9D8B030D-6E8A-4147-A177-3AD203B41FA5}">
                      <a16:colId xmlns:a16="http://schemas.microsoft.com/office/drawing/2014/main" val="3706905957"/>
                    </a:ext>
                  </a:extLst>
                </a:gridCol>
                <a:gridCol w="251088">
                  <a:extLst>
                    <a:ext uri="{9D8B030D-6E8A-4147-A177-3AD203B41FA5}">
                      <a16:colId xmlns:a16="http://schemas.microsoft.com/office/drawing/2014/main" val="349339634"/>
                    </a:ext>
                  </a:extLst>
                </a:gridCol>
                <a:gridCol w="326486">
                  <a:extLst>
                    <a:ext uri="{9D8B030D-6E8A-4147-A177-3AD203B41FA5}">
                      <a16:colId xmlns:a16="http://schemas.microsoft.com/office/drawing/2014/main" val="2501292188"/>
                    </a:ext>
                  </a:extLst>
                </a:gridCol>
                <a:gridCol w="326487">
                  <a:extLst>
                    <a:ext uri="{9D8B030D-6E8A-4147-A177-3AD203B41FA5}">
                      <a16:colId xmlns:a16="http://schemas.microsoft.com/office/drawing/2014/main" val="2380396397"/>
                    </a:ext>
                  </a:extLst>
                </a:gridCol>
              </a:tblGrid>
              <a:tr h="404175">
                <a:tc>
                  <a:txBody>
                    <a:bodyPr/>
                    <a:lstStyle/>
                    <a:p>
                      <a:r>
                        <a:rPr lang="en-US" sz="1600" dirty="0"/>
                        <a:t>Type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1600" dirty="0"/>
                        <a:t>Color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354354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r>
                        <a:rPr lang="en-US" sz="1600" dirty="0"/>
                        <a:t>[0, 24] hours of shadow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20035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r>
                        <a:rPr lang="en-US" sz="1600" dirty="0"/>
                        <a:t>(24, 96] hours of shadow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FF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F4050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rgbClr val="A51E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13454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00BA351-8DDF-4BA4-817E-8FB92692606C}"/>
              </a:ext>
            </a:extLst>
          </p:cNvPr>
          <p:cNvSpPr txBox="1"/>
          <p:nvPr/>
        </p:nvSpPr>
        <p:spPr>
          <a:xfrm>
            <a:off x="155655" y="1128884"/>
            <a:ext cx="3920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Thermal Environments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7752-151D-41CC-BCE3-502EEE6A48E8}"/>
              </a:ext>
            </a:extLst>
          </p:cNvPr>
          <p:cNvSpPr txBox="1"/>
          <p:nvPr/>
        </p:nvSpPr>
        <p:spPr>
          <a:xfrm>
            <a:off x="156411" y="4579731"/>
            <a:ext cx="3920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Lighting Environments</a:t>
            </a:r>
          </a:p>
        </p:txBody>
      </p:sp>
    </p:spTree>
    <p:extLst>
      <p:ext uri="{BB962C8B-B14F-4D97-AF65-F5344CB8AC3E}">
        <p14:creationId xmlns:p14="http://schemas.microsoft.com/office/powerpoint/2010/main" val="6003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46771E-CAF0-4797-AB98-6307FDD73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Traverse Near Nobile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CF9FDB-13DC-4BC3-BC84-DA50C2F1B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Information contained in this presentation is not subject to Export Controls (ITAR/EAR)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FAE365-19F9-4982-A295-7C036F95D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442" y="766461"/>
            <a:ext cx="9252230" cy="5589889"/>
          </a:xfrm>
          <a:prstGeom prst="rect">
            <a:avLst/>
          </a:prstGeom>
        </p:spPr>
      </p:pic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164987FF-485B-4155-BDE4-0F65F21BC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5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152400" y="5520183"/>
            <a:ext cx="3698240" cy="764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ＭＳ Ｐゴシック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96" charset="0"/>
                <a:ea typeface="ＭＳ Ｐゴシック" pitchFamily="96" charset="-128"/>
                <a:cs typeface="ＭＳ Ｐゴシック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96" charset="0"/>
                <a:ea typeface="ＭＳ Ｐゴシック" pitchFamily="96" charset="-128"/>
                <a:cs typeface="ＭＳ Ｐゴシック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96" charset="0"/>
                <a:ea typeface="ＭＳ Ｐゴシック" pitchFamily="96" charset="-128"/>
                <a:cs typeface="ＭＳ Ｐゴシック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96" charset="0"/>
                <a:ea typeface="ＭＳ Ｐゴシック" pitchFamily="96" charset="-128"/>
                <a:cs typeface="ＭＳ Ｐゴシック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96" charset="0"/>
                <a:ea typeface="ＭＳ Ｐゴシック" pitchFamily="96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96" charset="0"/>
                <a:ea typeface="ＭＳ Ｐゴシック" pitchFamily="96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96" charset="0"/>
                <a:ea typeface="ＭＳ Ｐゴシック" pitchFamily="96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96" charset="0"/>
                <a:ea typeface="ＭＳ Ｐゴシック" pitchFamily="96" charset="-128"/>
              </a:defRPr>
            </a:lvl9pPr>
          </a:lstStyle>
          <a:p>
            <a:r>
              <a:rPr lang="en-US" sz="2000" b="0" kern="0" dirty="0"/>
              <a:t>Rover </a:t>
            </a:r>
            <a:r>
              <a:rPr lang="en-US" sz="2000" b="0" dirty="0"/>
              <a:t>Driving Simulator </a:t>
            </a:r>
            <a:r>
              <a:rPr lang="en-US" sz="2000" b="0" kern="0" dirty="0"/>
              <a:t>Capability</a:t>
            </a:r>
          </a:p>
          <a:p>
            <a:r>
              <a:rPr lang="en-US" sz="2000" b="0" kern="0" dirty="0"/>
              <a:t>NASA-ARC Lunar Operations Lab</a:t>
            </a: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7431435" y="823884"/>
            <a:ext cx="4048124" cy="1900268"/>
          </a:xfrm>
          <a:prstGeom prst="rect">
            <a:avLst/>
          </a:prstGeom>
        </p:spPr>
        <p:txBody>
          <a:bodyPr/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1pPr>
            <a:lvl2pPr marL="460375" indent="-2333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2pPr>
            <a:lvl3pPr marL="687388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3pPr>
            <a:lvl4pPr marL="915988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4pPr>
            <a:lvl5pPr marL="1144588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5pPr>
            <a:lvl6pPr marL="16017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058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5161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9733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chemeClr val="bg1"/>
                </a:solidFill>
              </a:rPr>
              <a:t>Powerful, fully-synthetic, lunar terrain sim based on Digital Elevation Maps (DEM)</a:t>
            </a:r>
          </a:p>
          <a:p>
            <a:pPr lvl="1"/>
            <a:r>
              <a:rPr lang="en-US" kern="0" dirty="0">
                <a:solidFill>
                  <a:schemeClr val="bg1"/>
                </a:solidFill>
              </a:rPr>
              <a:t>Establishing driver decision-making times</a:t>
            </a:r>
            <a:endParaRPr lang="en-US" sz="2000" kern="0" dirty="0">
              <a:solidFill>
                <a:schemeClr val="bg1"/>
              </a:solidFill>
            </a:endParaRPr>
          </a:p>
        </p:txBody>
      </p:sp>
      <p:pic>
        <p:nvPicPr>
          <p:cNvPr id="5" name="test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43320" y="3207855"/>
            <a:ext cx="5775044" cy="3453703"/>
          </a:xfrm>
          <a:prstGeom prst="rect">
            <a:avLst/>
          </a:prstGeom>
        </p:spPr>
      </p:pic>
      <p:pic>
        <p:nvPicPr>
          <p:cNvPr id="6" name="Picture 5" descr="driving_tools_2017-09-05-b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1865"/>
            <a:ext cx="6740231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0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11" y="285835"/>
            <a:ext cx="7721588" cy="644815"/>
          </a:xfrm>
        </p:spPr>
        <p:txBody>
          <a:bodyPr/>
          <a:lstStyle/>
          <a:p>
            <a:r>
              <a:rPr lang="en-US" dirty="0"/>
              <a:t>Notables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B104B0E7-0325-41C5-9B6A-0267FF6FF28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9" name="2019-12-09, Testing at SLOPES, VIPER_GRC_SLOP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18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22680"/>
            <a:ext cx="12196839" cy="68607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31199" y="93361"/>
            <a:ext cx="3797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VIPER lunar-weight rover tested in lunar simulant soil bin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NASA-GRC, SLOPE laboratory</a:t>
            </a:r>
          </a:p>
        </p:txBody>
      </p:sp>
    </p:spTree>
    <p:extLst>
      <p:ext uri="{BB962C8B-B14F-4D97-AF65-F5344CB8AC3E}">
        <p14:creationId xmlns:p14="http://schemas.microsoft.com/office/powerpoint/2010/main" val="408662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E7FB29-DA0B-E846-962B-477A6387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5C95DB-B482-1244-8C1C-26B98010A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8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tent_x0020_Type xmlns="18a49498-c331-47f6-af9a-952c150a39f0">Reference Material</Content_x0020_Type>
    <Review_x0020_Date xmlns="18a49498-c331-47f6-af9a-952c150a39f0">2020-04-30</Review_x0020_Date>
    <IconOverlay xmlns="http://schemas.microsoft.com/sharepoint/v4" xsi:nil="true"/>
    <FINAL xmlns="18a49498-c331-47f6-af9a-952c150a39f0" xsi:nil="true"/>
    <Project_x0020_Area xmlns="18A49498-C331-47F6-AF9A-952C150A39F0">Project Management</Project_x0020_Area>
    <Review xmlns="18A49498-C331-47F6-AF9A-952C150A39F0">VIPER SnapShot</Review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8292B8E262BD42802980C9D7D081DE" ma:contentTypeVersion="2" ma:contentTypeDescription="Create a new document." ma:contentTypeScope="" ma:versionID="42ee7532c05e1854b052f2ffc14fcf0f">
  <xsd:schema xmlns:xsd="http://www.w3.org/2001/XMLSchema" xmlns:xs="http://www.w3.org/2001/XMLSchema" xmlns:p="http://schemas.microsoft.com/office/2006/metadata/properties" xmlns:ns2="18A49498-C331-47F6-AF9A-952C150A39F0" xmlns:ns3="70eeba7d-ab04-4e6f-983e-755fe9aef25b" xmlns:ns4="18a49498-c331-47f6-af9a-952c150a39f0" xmlns:ns5="http://schemas.microsoft.com/sharepoint/v4" targetNamespace="http://schemas.microsoft.com/office/2006/metadata/properties" ma:root="true" ma:fieldsID="386c90ba23e6d9939044ae8bcd11af47" ns2:_="" ns3:_="" ns4:_="" ns5:_="">
    <xsd:import namespace="18A49498-C331-47F6-AF9A-952C150A39F0"/>
    <xsd:import namespace="70eeba7d-ab04-4e6f-983e-755fe9aef25b"/>
    <xsd:import namespace="18a49498-c331-47f6-af9a-952c150a39f0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Review"/>
                <xsd:element ref="ns2:Project_x0020_Area" minOccurs="0"/>
                <xsd:element ref="ns3:SharedWithUsers" minOccurs="0"/>
                <xsd:element ref="ns4:Review_x0020_Date" minOccurs="0"/>
                <xsd:element ref="ns4:Content_x0020_Type" minOccurs="0"/>
                <xsd:element ref="ns5:IconOverlay" minOccurs="0"/>
                <xsd:element ref="ns4:FINA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A49498-C331-47F6-AF9A-952C150A39F0" elementFormDefault="qualified">
    <xsd:import namespace="http://schemas.microsoft.com/office/2006/documentManagement/types"/>
    <xsd:import namespace="http://schemas.microsoft.com/office/infopath/2007/PartnerControls"/>
    <xsd:element name="Review" ma:index="8" ma:displayName="Review" ma:default="VIPER SnapShot" ma:format="Dropdown" ma:internalName="Review">
      <xsd:simpleType>
        <xsd:restriction base="dms:Choice">
          <xsd:enumeration value="VRC (SRR)"/>
          <xsd:enumeration value="VIPER SnapShot"/>
          <xsd:enumeration value="PDR"/>
          <xsd:enumeration value="CDR"/>
          <xsd:enumeration value="SIR"/>
          <xsd:enumeration value="PSR"/>
        </xsd:restriction>
      </xsd:simpleType>
    </xsd:element>
    <xsd:element name="Project_x0020_Area" ma:index="9" nillable="true" ma:displayName="Project Area" ma:format="Dropdown" ma:internalName="Project_x0020_Area">
      <xsd:simpleType>
        <xsd:restriction base="dms:Choice">
          <xsd:enumeration value="TEMPLATE"/>
          <xsd:enumeration value="Project Management"/>
          <xsd:enumeration value="Systems Engineering"/>
          <xsd:enumeration value="Safety and Mission Assurance"/>
          <xsd:enumeration value="Science"/>
          <xsd:enumeration value="Msolo"/>
          <xsd:enumeration value="Drill"/>
          <xsd:enumeration value="NIRVSS"/>
          <xsd:enumeration value="NSS"/>
          <xsd:enumeration value="Rover"/>
          <xsd:enumeration value="MOS/GDS"/>
          <xsd:enumeration value="Integration and Tes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eeba7d-ab04-4e6f-983e-755fe9aef25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a49498-c331-47f6-af9a-952c150a39f0" elementFormDefault="qualified">
    <xsd:import namespace="http://schemas.microsoft.com/office/2006/documentManagement/types"/>
    <xsd:import namespace="http://schemas.microsoft.com/office/infopath/2007/PartnerControls"/>
    <xsd:element name="Review_x0020_Date" ma:index="11" nillable="true" ma:displayName="Review Date" ma:internalName="Review_x0020_Date">
      <xsd:simpleType>
        <xsd:restriction base="dms:Text">
          <xsd:maxLength value="255"/>
        </xsd:restriction>
      </xsd:simpleType>
    </xsd:element>
    <xsd:element name="Content_x0020_Type" ma:index="12" nillable="true" ma:displayName="Document Type" ma:format="Dropdown" ma:internalName="Content_x0020_Type">
      <xsd:simpleType>
        <xsd:union memberTypes="dms:Text">
          <xsd:simpleType>
            <xsd:restriction base="dms:Choice">
              <xsd:enumeration value="Plans"/>
              <xsd:enumeration value="ICDs"/>
              <xsd:enumeration value="Design Documents"/>
              <xsd:enumeration value="Risk Mgmt."/>
              <xsd:enumeration value="Reference Material"/>
              <xsd:enumeration value="Specifications"/>
              <xsd:enumeration value="Requirements"/>
              <xsd:enumeration value="PP&amp;C"/>
              <xsd:enumeration value="Report"/>
            </xsd:restriction>
          </xsd:simpleType>
        </xsd:union>
      </xsd:simpleType>
    </xsd:element>
    <xsd:element name="FINAL" ma:index="14" nillable="true" ma:displayName="FINAL" ma:description="Move to Final" ma:internalName="FINAL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3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DFC328-99D9-4D82-A70A-3C22A51DE9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F113BF-CC34-4DC6-878B-2F694FB39057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70eeba7d-ab04-4e6f-983e-755fe9aef25b"/>
    <ds:schemaRef ds:uri="18A49498-C331-47F6-AF9A-952C150A39F0"/>
    <ds:schemaRef ds:uri="http://schemas.microsoft.com/sharepoint/v4"/>
    <ds:schemaRef ds:uri="http://purl.org/dc/dcmitype/"/>
    <ds:schemaRef ds:uri="http://schemas.openxmlformats.org/package/2006/metadata/core-properties"/>
    <ds:schemaRef ds:uri="18a49498-c331-47f6-af9a-952c150a39f0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1AA50A0-A494-40CD-83D5-81AEFF5E32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A49498-C331-47F6-AF9A-952C150A39F0"/>
    <ds:schemaRef ds:uri="70eeba7d-ab04-4e6f-983e-755fe9aef25b"/>
    <ds:schemaRef ds:uri="18a49498-c331-47f6-af9a-952c150a39f0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21043</TotalTime>
  <Words>2010</Words>
  <Application>Microsoft Macintosh PowerPoint</Application>
  <PresentationFormat>Widescreen</PresentationFormat>
  <Paragraphs>300</Paragraphs>
  <Slides>23</Slides>
  <Notes>5</Notes>
  <HiddenSlides>0</HiddenSlides>
  <MMClips>4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ＭＳ Ｐゴシック</vt:lpstr>
      <vt:lpstr>ヒラギノ角ゴ Pro W3</vt:lpstr>
      <vt:lpstr>Arial</vt:lpstr>
      <vt:lpstr>Arial</vt:lpstr>
      <vt:lpstr>Arial Narrow</vt:lpstr>
      <vt:lpstr>Calibri</vt:lpstr>
      <vt:lpstr>Calibri Light</vt:lpstr>
      <vt:lpstr>Helvetica</vt:lpstr>
      <vt:lpstr>Helvetica Neue Black Condensed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VIPER Science Objectives</vt:lpstr>
      <vt:lpstr>PowerPoint Presentation</vt:lpstr>
      <vt:lpstr>PowerPoint Presentation</vt:lpstr>
      <vt:lpstr>VIPER Surface Segment (Rover + Instruments)</vt:lpstr>
      <vt:lpstr>Historical Planetary Rovers &amp; VIPER</vt:lpstr>
      <vt:lpstr>VIPER Performance Specs</vt:lpstr>
      <vt:lpstr>VIPER Science Specs</vt:lpstr>
      <vt:lpstr>VIPER Instruments</vt:lpstr>
      <vt:lpstr>Sampling: Demonstration</vt:lpstr>
      <vt:lpstr>Spatial Proxies for Resource Maps and Models</vt:lpstr>
      <vt:lpstr>Where to Land?</vt:lpstr>
      <vt:lpstr>Shadows move at roughly the rover’s speed </vt:lpstr>
      <vt:lpstr>Speed Made Good</vt:lpstr>
      <vt:lpstr>Merging maps and operational constraints</vt:lpstr>
      <vt:lpstr>Rover Performance Model</vt:lpstr>
      <vt:lpstr>Planning Traverses</vt:lpstr>
      <vt:lpstr>Example Traverse Near Nobile</vt:lpstr>
      <vt:lpstr>PowerPoint Presentation</vt:lpstr>
      <vt:lpstr>Notables</vt:lpstr>
      <vt:lpstr>Questions?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02 VIPER Science Overview</dc:title>
  <dc:creator>Microsoft Office User</dc:creator>
  <cp:lastModifiedBy>Vaughan, Ryan A. (ARC-RE)</cp:lastModifiedBy>
  <cp:revision>282</cp:revision>
  <dcterms:created xsi:type="dcterms:W3CDTF">2018-07-16T01:24:17Z</dcterms:created>
  <dcterms:modified xsi:type="dcterms:W3CDTF">2020-08-12T05:34:20Z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0x010100A08292B8E262BD42802980C9D7D081DE</vt:lpwstr>
  </property>
  <property fmtid="{D5CDD505-2E9C-101B-9397-08002B2CF9AE}" pid="3" name="Unknown">
    <vt:lpwstr>UPDATED</vt:lpwstr>
  </property>
  <property fmtid="{D5CDD505-2E9C-101B-9397-08002B2CF9AE}" pid="4" name="Template Description">
    <vt:lpwstr>VIPER PowerPoint Template </vt:lpwstr>
  </property>
  <property fmtid="{D5CDD505-2E9C-101B-9397-08002B2CF9AE}" pid="5" name="WorkflowChangePath">
    <vt:lpwstr>167a49fd-ee80-4ee7-86aa-1959673b2fa7,5;</vt:lpwstr>
  </property>
</Properties>
</file>