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7" r:id="rId7"/>
    <p:sldId id="258" r:id="rId8"/>
    <p:sldId id="259" r:id="rId9"/>
    <p:sldId id="262" r:id="rId10"/>
    <p:sldId id="260" r:id="rId11"/>
    <p:sldId id="261" r:id="rId12"/>
    <p:sldId id="263" r:id="rId13"/>
    <p:sldId id="264" r:id="rId14"/>
    <p:sldId id="265" r:id="rId15"/>
    <p:sldId id="266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Book Antiqu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Book Antiqu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Book Antiqu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Book Antiqu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Book Antiqua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Book Antiqua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Book Antiqua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Book Antiqua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Book Antiqu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MMS" initials="L" lastIdx="8" clrIdx="0"/>
  <p:cmAuthor id="1" name="Michelle Dickson" initials="MD" lastIdx="2" clrIdx="1"/>
  <p:cmAuthor id="2" name="Ryan Launius" initials="RL" lastIdx="1" clrIdx="2"/>
  <p:cmAuthor id="3" name="gsandoz" initials="g" lastIdx="2" clrIdx="3"/>
  <p:cmAuthor id="4" name="Angela Rodgers" initials="AR" lastIdx="1" clrIdx="4"/>
  <p:cmAuthor id="5" name="Joyce Schultz" initials="JS" lastIdx="8" clrIdx="5"/>
  <p:cmAuthor id="6" name="Lawless, Michelle (JSC-SD2)[WYLE INTEG. SCI. &amp; ENG.]" initials="LM(IS&amp;E" lastIdx="5" clrIdx="6"/>
  <p:cmAuthor id="7" name="Schade, Alissa {Zvada} (JSC-SD2)[WYLE INTEG. SCI. &amp; ENG.]" initials="SA{(IS&amp;E" lastIdx="6" clrIdx="7">
    <p:extLst>
      <p:ext uri="{19B8F6BF-5375-455C-9EA6-DF929625EA0E}">
        <p15:presenceInfo xmlns:p15="http://schemas.microsoft.com/office/powerpoint/2012/main" userId="S-1-5-21-330711430-3775241029-4075259233-509715" providerId="AD"/>
      </p:ext>
    </p:extLst>
  </p:cmAuthor>
  <p:cmAuthor id="8" name="Norwood, Kelly L. (JSC-SD2)[WYLE INTEG. SCI. &amp; ENG.]" initials="NKL(IS&amp;E" lastIdx="1" clrIdx="8">
    <p:extLst>
      <p:ext uri="{19B8F6BF-5375-455C-9EA6-DF929625EA0E}">
        <p15:presenceInfo xmlns:p15="http://schemas.microsoft.com/office/powerpoint/2012/main" userId="S-1-5-21-330711430-3775241029-4075259233-191560" providerId="AD"/>
      </p:ext>
    </p:extLst>
  </p:cmAuthor>
  <p:cmAuthor id="9" name="Humbert, Scott D. (JSC-SD2)[WYLE INTEG. SCI. &amp; ENG.]" initials="HSD(IS&amp;E" lastIdx="3" clrIdx="9">
    <p:extLst>
      <p:ext uri="{19B8F6BF-5375-455C-9EA6-DF929625EA0E}">
        <p15:presenceInfo xmlns:p15="http://schemas.microsoft.com/office/powerpoint/2012/main" userId="S-1-5-21-330711430-3775241029-4075259233-205086" providerId="AD"/>
      </p:ext>
    </p:extLst>
  </p:cmAuthor>
  <p:cmAuthor id="10" name="Torney, Susan E. (JSC-SD211)" initials="TSE(" lastIdx="4" clrIdx="10">
    <p:extLst>
      <p:ext uri="{19B8F6BF-5375-455C-9EA6-DF929625EA0E}">
        <p15:presenceInfo xmlns:p15="http://schemas.microsoft.com/office/powerpoint/2012/main" userId="S-1-5-21-330711430-3775241029-4075259233-30522" providerId="AD"/>
      </p:ext>
    </p:extLst>
  </p:cmAuthor>
  <p:cmAuthor id="11" name="Lawrence, Karen A. (JSC-SD2)[WYLE INTEG. SCI. &amp; ENG.]" initials="LKA(IS&amp;E" lastIdx="1" clrIdx="11">
    <p:extLst>
      <p:ext uri="{19B8F6BF-5375-455C-9EA6-DF929625EA0E}">
        <p15:presenceInfo xmlns:p15="http://schemas.microsoft.com/office/powerpoint/2012/main" userId="S-1-5-21-330711430-3775241029-4075259233-215723" providerId="AD"/>
      </p:ext>
    </p:extLst>
  </p:cmAuthor>
  <p:cmAuthor id="12" name="Godfrey, Logan (JSC-SD2)[WYLE INTEG. SCI. &amp; ENG.]" initials="GL(IS&amp;E" lastIdx="2" clrIdx="12">
    <p:extLst>
      <p:ext uri="{19B8F6BF-5375-455C-9EA6-DF929625EA0E}">
        <p15:presenceInfo xmlns:p15="http://schemas.microsoft.com/office/powerpoint/2012/main" userId="S-1-5-21-330711430-3775241029-4075259233-502121" providerId="AD"/>
      </p:ext>
    </p:extLst>
  </p:cmAuthor>
  <p:cmAuthor id="13" name="wtherrie" initials="w" lastIdx="4" clrIdx="13">
    <p:extLst>
      <p:ext uri="{19B8F6BF-5375-455C-9EA6-DF929625EA0E}">
        <p15:presenceInfo xmlns:p15="http://schemas.microsoft.com/office/powerpoint/2012/main" userId="wtherrie" providerId="None"/>
      </p:ext>
    </p:extLst>
  </p:cmAuthor>
  <p:cmAuthor id="14" name="Susan Hanley" initials="Susan" lastIdx="4" clrIdx="14">
    <p:extLst>
      <p:ext uri="{19B8F6BF-5375-455C-9EA6-DF929625EA0E}">
        <p15:presenceInfo xmlns:p15="http://schemas.microsoft.com/office/powerpoint/2012/main" userId="Susan Hanley" providerId="None"/>
      </p:ext>
    </p:extLst>
  </p:cmAuthor>
  <p:cmAuthor id="15" name="Sjol, Jessie R. (JSC-SA221)[WYLE INTEG. SCI. &amp; ENG.]" initials="SJR(IS&amp;E" lastIdx="5" clrIdx="15">
    <p:extLst>
      <p:ext uri="{19B8F6BF-5375-455C-9EA6-DF929625EA0E}">
        <p15:presenceInfo xmlns:p15="http://schemas.microsoft.com/office/powerpoint/2012/main" userId="S-1-5-21-330711430-3775241029-4075259233-665659" providerId="AD"/>
      </p:ext>
    </p:extLst>
  </p:cmAuthor>
  <p:cmAuthor id="16" name="Delaney, Margaret A. (JSC-SD3)[WYLE LABORATORIES, INC.]" initials="DMA(LI" lastIdx="1" clrIdx="16">
    <p:extLst>
      <p:ext uri="{19B8F6BF-5375-455C-9EA6-DF929625EA0E}">
        <p15:presenceInfo xmlns:p15="http://schemas.microsoft.com/office/powerpoint/2012/main" userId="S-1-5-21-330711430-3775241029-4075259233-204871" providerId="AD"/>
      </p:ext>
    </p:extLst>
  </p:cmAuthor>
  <p:cmAuthor id="17" name="Mason, Justin R. (JSC-SD2)[WYLE LABORATORIES, INC.]" initials="MJR(LI" lastIdx="11" clrIdx="17">
    <p:extLst>
      <p:ext uri="{19B8F6BF-5375-455C-9EA6-DF929625EA0E}">
        <p15:presenceInfo xmlns:p15="http://schemas.microsoft.com/office/powerpoint/2012/main" userId="S-1-5-21-330711430-3775241029-4075259233-606805" providerId="AD"/>
      </p:ext>
    </p:extLst>
  </p:cmAuthor>
  <p:cmAuthor id="18" name="NICHOLAS, EILEEN (JSC-SD2)[WYLE LABORATORIES, INC.]" initials="NE(LI" lastIdx="2" clrIdx="18">
    <p:extLst>
      <p:ext uri="{19B8F6BF-5375-455C-9EA6-DF929625EA0E}">
        <p15:presenceInfo xmlns:p15="http://schemas.microsoft.com/office/powerpoint/2012/main" userId="S-1-5-21-330711430-3775241029-4075259233-215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FF"/>
    <a:srgbClr val="FF0000"/>
    <a:srgbClr val="99CCFF"/>
    <a:srgbClr val="00B050"/>
    <a:srgbClr val="FFCCCC"/>
    <a:srgbClr val="BB9065"/>
    <a:srgbClr val="D60093"/>
    <a:srgbClr val="E8BD2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2629" autoAdjust="0"/>
  </p:normalViewPr>
  <p:slideViewPr>
    <p:cSldViewPr snapToGrid="0">
      <p:cViewPr varScale="1">
        <p:scale>
          <a:sx n="108" d="100"/>
          <a:sy n="108" d="100"/>
        </p:scale>
        <p:origin x="11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6331"/>
    </p:cViewPr>
  </p:sorterViewPr>
  <p:notesViewPr>
    <p:cSldViewPr snapToGrid="0">
      <p:cViewPr varScale="1">
        <p:scale>
          <a:sx n="78" d="100"/>
          <a:sy n="78" d="100"/>
        </p:scale>
        <p:origin x="-1986" y="-102"/>
      </p:cViewPr>
      <p:guideLst>
        <p:guide orient="horz" pos="2927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7" rIns="93017" bIns="46507" numCol="1" anchor="t" anchorCtr="0" compatLnSpc="1">
            <a:prstTxWarp prst="textNoShape">
              <a:avLst/>
            </a:prstTxWarp>
          </a:bodyPr>
          <a:lstStyle>
            <a:lvl1pPr defTabSz="931339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33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7" rIns="93017" bIns="46507" numCol="1" anchor="t" anchorCtr="0" compatLnSpc="1">
            <a:prstTxWarp prst="textNoShape">
              <a:avLst/>
            </a:prstTxWarp>
          </a:bodyPr>
          <a:lstStyle>
            <a:lvl1pPr algn="r" defTabSz="931339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883285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7" rIns="93017" bIns="46507" numCol="1" anchor="b" anchorCtr="0" compatLnSpc="1">
            <a:prstTxWarp prst="textNoShape">
              <a:avLst/>
            </a:prstTxWarp>
          </a:bodyPr>
          <a:lstStyle>
            <a:lvl1pPr defTabSz="931339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33" y="883285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7" tIns="46507" rIns="93017" bIns="46507" numCol="1" anchor="b" anchorCtr="0" compatLnSpc="1">
            <a:prstTxWarp prst="textNoShape">
              <a:avLst/>
            </a:prstTxWarp>
          </a:bodyPr>
          <a:lstStyle>
            <a:lvl1pPr algn="r" defTabSz="931339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fld id="{149F5EE3-55C7-4679-BF09-1A7DBF8635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9366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1"/>
            <a:ext cx="305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0" rIns="91504" bIns="4575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90" y="1"/>
            <a:ext cx="305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0" rIns="91504" bIns="4575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87388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9" y="4425953"/>
            <a:ext cx="51244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0" rIns="91504" bIns="45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8853489"/>
            <a:ext cx="305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0" rIns="91504" bIns="4575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90" y="8853489"/>
            <a:ext cx="305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0" rIns="91504" bIns="4575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pitchFamily="18" charset="0"/>
              </a:defRPr>
            </a:lvl1pPr>
          </a:lstStyle>
          <a:p>
            <a:pPr>
              <a:defRPr/>
            </a:pPr>
            <a:fld id="{6C7C9B59-475E-4689-9C41-4664B4681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835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D97E5-9489-4AC0-99E0-EAEBBE814116}" type="slidenum">
              <a:rPr lang="en-US" smtClean="0">
                <a:latin typeface="Book Antiqua" charset="0"/>
              </a:rPr>
              <a:pPr/>
              <a:t>1</a:t>
            </a:fld>
            <a:endParaRPr lang="en-US" dirty="0">
              <a:latin typeface="Book Antiqua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0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p Op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periment ops tit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 and P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xp op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94163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28800"/>
            <a:ext cx="40957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76E4-8122-4455-BB9E-DBBFF8D16E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uman research program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53" y="76201"/>
            <a:ext cx="915703" cy="9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019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66800"/>
            <a:ext cx="8342313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619250" y="649288"/>
            <a:ext cx="36385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5286375" y="503238"/>
            <a:ext cx="0" cy="5540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grpSp>
        <p:nvGrpSpPr>
          <p:cNvPr id="1030" name="Group 9"/>
          <p:cNvGrpSpPr>
            <a:grpSpLocks/>
          </p:cNvGrpSpPr>
          <p:nvPr/>
        </p:nvGrpSpPr>
        <p:grpSpPr bwMode="auto">
          <a:xfrm>
            <a:off x="271463" y="514350"/>
            <a:ext cx="8561387" cy="6038850"/>
            <a:chOff x="171" y="315"/>
            <a:chExt cx="5393" cy="3804"/>
          </a:xfrm>
        </p:grpSpPr>
        <p:grpSp>
          <p:nvGrpSpPr>
            <p:cNvPr id="1042" name="Group 10"/>
            <p:cNvGrpSpPr>
              <a:grpSpLocks/>
            </p:cNvGrpSpPr>
            <p:nvPr/>
          </p:nvGrpSpPr>
          <p:grpSpPr bwMode="auto">
            <a:xfrm>
              <a:off x="171" y="315"/>
              <a:ext cx="5393" cy="3804"/>
              <a:chOff x="171" y="315"/>
              <a:chExt cx="5393" cy="3804"/>
            </a:xfrm>
          </p:grpSpPr>
          <p:sp>
            <p:nvSpPr>
              <p:cNvPr id="1046" name="Rectangle 12"/>
              <p:cNvSpPr>
                <a:spLocks noChangeArrowheads="1"/>
              </p:cNvSpPr>
              <p:nvPr/>
            </p:nvSpPr>
            <p:spPr bwMode="auto">
              <a:xfrm>
                <a:off x="1017" y="315"/>
                <a:ext cx="4547" cy="349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5" name="Rectangle 11"/>
              <p:cNvSpPr>
                <a:spLocks noChangeArrowheads="1"/>
              </p:cNvSpPr>
              <p:nvPr/>
            </p:nvSpPr>
            <p:spPr bwMode="auto">
              <a:xfrm>
                <a:off x="171" y="665"/>
                <a:ext cx="5393" cy="3454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043" name="Line 13"/>
            <p:cNvSpPr>
              <a:spLocks noChangeShapeType="1"/>
            </p:cNvSpPr>
            <p:nvPr/>
          </p:nvSpPr>
          <p:spPr bwMode="auto">
            <a:xfrm>
              <a:off x="3330" y="487"/>
              <a:ext cx="222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4" name="Line 14"/>
            <p:cNvSpPr>
              <a:spLocks noChangeShapeType="1"/>
            </p:cNvSpPr>
            <p:nvPr/>
          </p:nvSpPr>
          <p:spPr bwMode="auto">
            <a:xfrm>
              <a:off x="4464" y="487"/>
              <a:ext cx="0" cy="17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8788400" y="6602413"/>
            <a:ext cx="3413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defTabSz="903288">
              <a:lnSpc>
                <a:spcPct val="108000"/>
              </a:lnSpc>
              <a:defRPr/>
            </a:pPr>
            <a:fld id="{A865BB74-80C6-4183-B2BE-503919DEB15F}" type="slidenum">
              <a:rPr lang="en-US" sz="1000" b="1">
                <a:latin typeface="Arial" charset="0"/>
              </a:rPr>
              <a:pPr algn="r" defTabSz="903288">
                <a:lnSpc>
                  <a:spcPct val="108000"/>
                </a:lnSpc>
                <a:defRPr/>
              </a:pPr>
              <a:t>‹#›</a:t>
            </a:fld>
            <a:endParaRPr lang="en-US" sz="1000" b="1" dirty="0">
              <a:latin typeface="Arial" charset="0"/>
            </a:endParaRPr>
          </a:p>
        </p:txBody>
      </p:sp>
      <p:sp>
        <p:nvSpPr>
          <p:cNvPr id="1032" name="Rectangle 16"/>
          <p:cNvSpPr>
            <a:spLocks noChangeArrowheads="1"/>
          </p:cNvSpPr>
          <p:nvPr/>
        </p:nvSpPr>
        <p:spPr bwMode="auto">
          <a:xfrm>
            <a:off x="5257800" y="781050"/>
            <a:ext cx="244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42313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Rectangle 19"/>
          <p:cNvSpPr>
            <a:spLocks noChangeArrowheads="1"/>
          </p:cNvSpPr>
          <p:nvPr userDrawn="1"/>
        </p:nvSpPr>
        <p:spPr bwMode="auto">
          <a:xfrm>
            <a:off x="7155921" y="793751"/>
            <a:ext cx="1607608" cy="2616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00000"/>
              <a:buFont typeface="Monotype Sorts" charset="2"/>
              <a:buNone/>
              <a:defRPr/>
            </a:pPr>
            <a:r>
              <a:rPr lang="en-US" sz="1100" baseline="0" dirty="0">
                <a:solidFill>
                  <a:schemeClr val="tx1"/>
                </a:solidFill>
                <a:latin typeface="Helvetica" charset="0"/>
                <a:cs typeface="Arial Unicode MS" charset="0"/>
              </a:rPr>
              <a:t>ISS R&amp;D 2020</a:t>
            </a:r>
            <a:endParaRPr lang="en-US" sz="1100" dirty="0">
              <a:solidFill>
                <a:schemeClr val="tx1"/>
              </a:solidFill>
              <a:latin typeface="Helvetica" charset="0"/>
              <a:cs typeface="Arial Unicode MS" charset="0"/>
            </a:endParaRPr>
          </a:p>
        </p:txBody>
      </p:sp>
      <p:sp>
        <p:nvSpPr>
          <p:cNvPr id="1036" name="Text Box 21"/>
          <p:cNvSpPr txBox="1">
            <a:spLocks noChangeArrowheads="1"/>
          </p:cNvSpPr>
          <p:nvPr userDrawn="1"/>
        </p:nvSpPr>
        <p:spPr bwMode="auto">
          <a:xfrm>
            <a:off x="5410200" y="3962400"/>
            <a:ext cx="1844675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Book Antiqua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Book Antiqua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Book Antiqua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Book Antiqua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Book Antiqu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9pPr>
          </a:lstStyle>
          <a:p>
            <a:pPr>
              <a:defRPr/>
            </a:pPr>
            <a:endParaRPr lang="en-US" sz="2800" dirty="0"/>
          </a:p>
        </p:txBody>
      </p:sp>
      <p:sp>
        <p:nvSpPr>
          <p:cNvPr id="1037" name="Rectangle 24"/>
          <p:cNvSpPr>
            <a:spLocks noChangeArrowheads="1"/>
          </p:cNvSpPr>
          <p:nvPr userDrawn="1"/>
        </p:nvSpPr>
        <p:spPr bwMode="auto">
          <a:xfrm>
            <a:off x="5507047" y="477949"/>
            <a:ext cx="3095095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Helvetica" charset="0"/>
              </a:rPr>
              <a:t>Human Research Program</a:t>
            </a:r>
          </a:p>
        </p:txBody>
      </p:sp>
      <p:sp>
        <p:nvSpPr>
          <p:cNvPr id="16411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41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0198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fld id="{89E1D8CE-E81A-4629-9584-27F71A167E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0" name="Text Box 29"/>
          <p:cNvSpPr txBox="1">
            <a:spLocks noChangeArrowheads="1"/>
          </p:cNvSpPr>
          <p:nvPr userDrawn="1"/>
        </p:nvSpPr>
        <p:spPr bwMode="auto">
          <a:xfrm>
            <a:off x="5525596" y="793424"/>
            <a:ext cx="1325563" cy="2619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Book Antiqua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Book Antiqua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Book Antiqua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Book Antiqua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Book Antiqu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/>
                </a:solidFill>
                <a:latin typeface="Helvetica" charset="0"/>
              </a:rPr>
              <a:t>Jonathan Kemp</a:t>
            </a:r>
          </a:p>
        </p:txBody>
      </p:sp>
      <p:sp>
        <p:nvSpPr>
          <p:cNvPr id="23" name="Text Box 20"/>
          <p:cNvSpPr txBox="1">
            <a:spLocks noChangeArrowheads="1"/>
          </p:cNvSpPr>
          <p:nvPr userDrawn="1"/>
        </p:nvSpPr>
        <p:spPr bwMode="auto">
          <a:xfrm>
            <a:off x="1631497" y="527959"/>
            <a:ext cx="365754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Book Antiqua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Book Antiqua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Book Antiqua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Book Antiqua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Book Antiqu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Book Antiqua" charset="0"/>
              </a:defRPr>
            </a:lvl9pPr>
          </a:lstStyle>
          <a:p>
            <a:pPr algn="ctr"/>
            <a:r>
              <a:rPr lang="en-US" sz="1400" dirty="0"/>
              <a:t>Remote Support of ISS Payload Operations During the COVID-19 Pandemic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68" r:id="rId2"/>
    <p:sldLayoutId id="2147485370" r:id="rId3"/>
    <p:sldLayoutId id="2147485360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461963" indent="-4619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§"/>
        <a:defRPr sz="1600">
          <a:solidFill>
            <a:schemeClr val="tx1"/>
          </a:solidFill>
          <a:latin typeface="+mn-lt"/>
        </a:defRPr>
      </a:lvl2pPr>
      <a:lvl3pPr marL="12049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9"/>
          <p:cNvSpPr txBox="1">
            <a:spLocks/>
          </p:cNvSpPr>
          <p:nvPr/>
        </p:nvSpPr>
        <p:spPr bwMode="auto">
          <a:xfrm>
            <a:off x="1273969" y="2444096"/>
            <a:ext cx="6400800" cy="1373301"/>
          </a:xfrm>
          <a:prstGeom prst="rect">
            <a:avLst/>
          </a:prstGeom>
          <a:ln w="28575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lIns="92075" tIns="46038" rIns="92075" bIns="46038"/>
          <a:lstStyle/>
          <a:p>
            <a:pPr algn="ctr"/>
            <a:r>
              <a:rPr lang="en-US" sz="2800" dirty="0"/>
              <a:t>Remote Support of ISS Payload Operations During the COVID-19 Pandemic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45870"/>
            <a:ext cx="8077200" cy="124587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Human Research Program (HRP)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cs typeface="Times New Roman" pitchFamily="18" charset="0"/>
              </a:rPr>
              <a:t>Research </a:t>
            </a:r>
            <a:r>
              <a:rPr lang="en-US" dirty="0">
                <a:cs typeface="Times New Roman" pitchFamily="18" charset="0"/>
              </a:rPr>
              <a:t>Operations and Integration (ROI)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cs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638800" y="7620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sz="1400" dirty="0"/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3422650" y="6580188"/>
            <a:ext cx="22129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903288">
              <a:lnSpc>
                <a:spcPct val="90000"/>
              </a:lnSpc>
            </a:pPr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Lyndon B. Johnson Space Center</a:t>
            </a:r>
          </a:p>
        </p:txBody>
      </p:sp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5773" y="3716562"/>
            <a:ext cx="2760054" cy="276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Screen real-estate is at a premium when remote</a:t>
            </a:r>
          </a:p>
          <a:p>
            <a:pPr lvl="1"/>
            <a:r>
              <a:rPr lang="en-US" dirty="0">
                <a:cs typeface="Arial"/>
              </a:rPr>
              <a:t>Monitors needed for commanding displays, </a:t>
            </a:r>
            <a:r>
              <a:rPr lang="en-US" dirty="0">
                <a:cs typeface="Arial"/>
              </a:rPr>
              <a:t>monitoring </a:t>
            </a:r>
            <a:r>
              <a:rPr lang="en-US" dirty="0">
                <a:cs typeface="Arial"/>
              </a:rPr>
              <a:t>telemetry</a:t>
            </a:r>
            <a:r>
              <a:rPr lang="en-US" dirty="0" smtClean="0">
                <a:cs typeface="Arial"/>
              </a:rPr>
              <a:t>, </a:t>
            </a:r>
            <a:r>
              <a:rPr lang="en-US" dirty="0">
                <a:cs typeface="Arial"/>
              </a:rPr>
              <a:t>live video feeds, audio loops, console logs, ground procedures, etc.</a:t>
            </a:r>
          </a:p>
          <a:p>
            <a:r>
              <a:rPr lang="en-US" dirty="0">
                <a:cs typeface="Arial"/>
              </a:rPr>
              <a:t>Technical certification for trainees is less hindered than originally thought, but console presence is harder for trainers to monitor and critique</a:t>
            </a:r>
          </a:p>
          <a:p>
            <a:r>
              <a:rPr lang="en-US" dirty="0">
                <a:cs typeface="Arial"/>
              </a:rPr>
              <a:t>Identify remote needs (video, audio, etc.) for every experiment as if it will be supported completely remotely early on</a:t>
            </a:r>
          </a:p>
          <a:p>
            <a:r>
              <a:rPr lang="en-US" dirty="0">
                <a:cs typeface="Arial"/>
              </a:rPr>
              <a:t>Redundancy of hardware such as mobile hotspots and supporting personnel is required due to unforeseen technical issues (power outages, VPN dropouts, unreliable internet connection, etc.)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11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828800"/>
            <a:ext cx="1398232" cy="4684713"/>
          </a:xfrm>
        </p:spPr>
        <p:txBody>
          <a:bodyPr/>
          <a:lstStyle/>
          <a:p>
            <a:r>
              <a:rPr lang="en-US" sz="1600" dirty="0"/>
              <a:t>DVICE</a:t>
            </a:r>
          </a:p>
          <a:p>
            <a:r>
              <a:rPr lang="en-US" sz="1600" dirty="0"/>
              <a:t>HOSC</a:t>
            </a:r>
          </a:p>
          <a:p>
            <a:r>
              <a:rPr lang="en-US" sz="1600" dirty="0"/>
              <a:t>IVoDS</a:t>
            </a:r>
          </a:p>
          <a:p>
            <a:r>
              <a:rPr lang="en-US" sz="1600" dirty="0"/>
              <a:t>HRF</a:t>
            </a:r>
          </a:p>
          <a:p>
            <a:r>
              <a:rPr lang="en-US" sz="1600" dirty="0"/>
              <a:t>HRP</a:t>
            </a:r>
          </a:p>
          <a:p>
            <a:r>
              <a:rPr lang="en-US" sz="1600" dirty="0"/>
              <a:t>ISS</a:t>
            </a:r>
          </a:p>
          <a:p>
            <a:r>
              <a:rPr lang="en-US" sz="1600" dirty="0"/>
              <a:t>JSC</a:t>
            </a:r>
          </a:p>
          <a:p>
            <a:r>
              <a:rPr lang="en-US" sz="1600" dirty="0"/>
              <a:t>MCC-H</a:t>
            </a:r>
          </a:p>
          <a:p>
            <a:r>
              <a:rPr lang="en-US" sz="1600" dirty="0"/>
              <a:t>MSFC</a:t>
            </a:r>
          </a:p>
          <a:p>
            <a:r>
              <a:rPr lang="en-US" sz="1600" dirty="0"/>
              <a:t>NASA</a:t>
            </a:r>
          </a:p>
          <a:p>
            <a:r>
              <a:rPr lang="en-US" sz="1600" dirty="0"/>
              <a:t>PII</a:t>
            </a:r>
          </a:p>
          <a:p>
            <a:r>
              <a:rPr lang="en-US" sz="1600" dirty="0"/>
              <a:t>POIC</a:t>
            </a:r>
          </a:p>
          <a:p>
            <a:r>
              <a:rPr lang="en-US" sz="1600" dirty="0"/>
              <a:t>PSE</a:t>
            </a:r>
          </a:p>
          <a:p>
            <a:r>
              <a:rPr lang="en-US" sz="1600" dirty="0"/>
              <a:t>ROI</a:t>
            </a:r>
          </a:p>
          <a:p>
            <a:r>
              <a:rPr lang="en-US" sz="1600" dirty="0"/>
              <a:t>S/G</a:t>
            </a:r>
          </a:p>
          <a:p>
            <a:r>
              <a:rPr lang="en-US" sz="1600" dirty="0"/>
              <a:t>VPN</a:t>
            </a:r>
          </a:p>
          <a:p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55433" y="1828800"/>
            <a:ext cx="6831367" cy="468471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Digital Voice Inter-Communications Equipment </a:t>
            </a:r>
          </a:p>
          <a:p>
            <a:pPr marL="0" indent="0">
              <a:buNone/>
            </a:pPr>
            <a:r>
              <a:rPr lang="en-US" sz="1600" dirty="0"/>
              <a:t>Huntsville Operations Support Center </a:t>
            </a:r>
          </a:p>
          <a:p>
            <a:pPr marL="0" indent="0">
              <a:buNone/>
            </a:pPr>
            <a:r>
              <a:rPr lang="en-US" sz="1600" dirty="0"/>
              <a:t>Internet Voice Distribution System</a:t>
            </a:r>
          </a:p>
          <a:p>
            <a:pPr marL="0" indent="0">
              <a:buNone/>
            </a:pPr>
            <a:r>
              <a:rPr lang="en-US" sz="1600" dirty="0"/>
              <a:t>Human Research Facility</a:t>
            </a:r>
          </a:p>
          <a:p>
            <a:pPr marL="0" indent="0">
              <a:buNone/>
            </a:pPr>
            <a:r>
              <a:rPr lang="en-US" sz="1600" dirty="0"/>
              <a:t>Human Research Program</a:t>
            </a:r>
          </a:p>
          <a:p>
            <a:pPr marL="0" indent="0">
              <a:buNone/>
            </a:pPr>
            <a:r>
              <a:rPr lang="en-US" sz="1600" dirty="0"/>
              <a:t>International Space Station</a:t>
            </a:r>
          </a:p>
          <a:p>
            <a:pPr marL="0" indent="0">
              <a:buNone/>
            </a:pPr>
            <a:r>
              <a:rPr lang="en-US" sz="1600" dirty="0"/>
              <a:t>Johnson Space Center</a:t>
            </a:r>
          </a:p>
          <a:p>
            <a:pPr marL="0" indent="0">
              <a:buNone/>
            </a:pPr>
            <a:r>
              <a:rPr lang="en-US" sz="1600" dirty="0"/>
              <a:t>Mission Control Center – Houston</a:t>
            </a:r>
          </a:p>
          <a:p>
            <a:pPr marL="0" indent="0">
              <a:buNone/>
            </a:pPr>
            <a:r>
              <a:rPr lang="en-US" sz="1600" dirty="0"/>
              <a:t>Marshall Space Flight Center</a:t>
            </a:r>
          </a:p>
          <a:p>
            <a:pPr marL="0" indent="0">
              <a:buNone/>
            </a:pPr>
            <a:r>
              <a:rPr lang="en-US" sz="1600" dirty="0"/>
              <a:t>National Aeronautics and Space Administration</a:t>
            </a:r>
          </a:p>
          <a:p>
            <a:pPr marL="0" indent="0">
              <a:buNone/>
            </a:pPr>
            <a:r>
              <a:rPr lang="en-US" sz="1600" dirty="0"/>
              <a:t>Personally Identifiable Information</a:t>
            </a:r>
          </a:p>
          <a:p>
            <a:pPr marL="0" indent="0">
              <a:buNone/>
            </a:pPr>
            <a:r>
              <a:rPr lang="en-US" sz="1600" dirty="0">
                <a:cs typeface="Arial"/>
              </a:rPr>
              <a:t>Payload Operations Integration Center</a:t>
            </a:r>
          </a:p>
          <a:p>
            <a:pPr marL="0" indent="0">
              <a:buNone/>
            </a:pPr>
            <a:r>
              <a:rPr lang="en-US" sz="1600" dirty="0">
                <a:cs typeface="Arial"/>
              </a:rPr>
              <a:t>Payload Systems Engineer</a:t>
            </a:r>
          </a:p>
          <a:p>
            <a:pPr marL="0" indent="0">
              <a:buNone/>
            </a:pPr>
            <a:r>
              <a:rPr lang="en-US" sz="1600" dirty="0">
                <a:cs typeface="Arial"/>
              </a:rPr>
              <a:t>Research Operations and Integration</a:t>
            </a:r>
          </a:p>
          <a:p>
            <a:pPr marL="0" indent="0">
              <a:buNone/>
            </a:pPr>
            <a:r>
              <a:rPr lang="en-US" sz="1600" dirty="0">
                <a:cs typeface="Arial"/>
              </a:rPr>
              <a:t>Space to Ground</a:t>
            </a:r>
          </a:p>
          <a:p>
            <a:pPr marL="0" indent="0">
              <a:buNone/>
            </a:pPr>
            <a:r>
              <a:rPr lang="en-US" sz="1600" dirty="0"/>
              <a:t>virtual private network</a:t>
            </a:r>
          </a:p>
        </p:txBody>
      </p:sp>
    </p:spTree>
    <p:extLst>
      <p:ext uri="{BB962C8B-B14F-4D97-AF65-F5344CB8AC3E}">
        <p14:creationId xmlns:p14="http://schemas.microsoft.com/office/powerpoint/2010/main" val="111731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Human Research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2369"/>
            <a:ext cx="8342313" cy="4871145"/>
          </a:xfrm>
        </p:spPr>
        <p:txBody>
          <a:bodyPr/>
          <a:lstStyle/>
          <a:p>
            <a:r>
              <a:rPr lang="en-US" sz="1700" dirty="0"/>
              <a:t>NASA-sponsored Human Life Sciences investigations</a:t>
            </a:r>
          </a:p>
          <a:p>
            <a:r>
              <a:rPr lang="en-US" sz="1700" dirty="0"/>
              <a:t>The Human Research Program’s (HRP) </a:t>
            </a:r>
            <a:r>
              <a:rPr lang="en-US" sz="1700" dirty="0" smtClean="0"/>
              <a:t>Research </a:t>
            </a:r>
            <a:r>
              <a:rPr lang="en-US" sz="1700" dirty="0"/>
              <a:t>Operations and Integration (ROI) element conducts the planning, implementation and closing of human research operations on-board the International Space Station (ISS)</a:t>
            </a:r>
          </a:p>
          <a:p>
            <a:r>
              <a:rPr lang="en-US" sz="1700" dirty="0"/>
              <a:t>Two Human Research Facility (HRF) Racks in </a:t>
            </a:r>
            <a:r>
              <a:rPr lang="en-US" sz="1700" dirty="0"/>
              <a:t>the </a:t>
            </a:r>
            <a:r>
              <a:rPr lang="en-US" sz="1700" i="1" dirty="0"/>
              <a:t>Columbus</a:t>
            </a:r>
            <a:r>
              <a:rPr lang="en-US" sz="1700" dirty="0"/>
              <a:t> module </a:t>
            </a:r>
            <a:r>
              <a:rPr lang="en-US" sz="1700" dirty="0" smtClean="0"/>
              <a:t>enable </a:t>
            </a:r>
            <a:r>
              <a:rPr lang="en-US" sz="1700" dirty="0"/>
              <a:t>HRP science as well as International Partner science, Rodent Research, and Med Ops activities</a:t>
            </a:r>
          </a:p>
          <a:p>
            <a:r>
              <a:rPr lang="en-US" sz="1700" dirty="0"/>
              <a:t>Managed from the Telescience Support Center (TSC) in Mission Control Center-Houston (MCC-H)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15100" y="4396805"/>
            <a:ext cx="1920240" cy="12669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9772" y="5368140"/>
            <a:ext cx="3250156" cy="9862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40650" y="5872324"/>
            <a:ext cx="99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9B4FF"/>
                </a:solidFill>
                <a:latin typeface="+mn-lt"/>
              </a:rPr>
              <a:t>JSC B30 TSC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57" y="4396805"/>
            <a:ext cx="1920240" cy="12801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Arc 7"/>
          <p:cNvSpPr/>
          <p:nvPr/>
        </p:nvSpPr>
        <p:spPr bwMode="auto">
          <a:xfrm flipV="1">
            <a:off x="5309577" y="5566728"/>
            <a:ext cx="2274570" cy="633462"/>
          </a:xfrm>
          <a:prstGeom prst="arc">
            <a:avLst/>
          </a:prstGeom>
          <a:noFill/>
          <a:ln w="28575" cap="flat" cmpd="sng" algn="ctr">
            <a:solidFill>
              <a:srgbClr val="69B4FF"/>
            </a:solidFill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Arc 8"/>
          <p:cNvSpPr/>
          <p:nvPr/>
        </p:nvSpPr>
        <p:spPr bwMode="auto">
          <a:xfrm flipH="1" flipV="1">
            <a:off x="1402913" y="5566728"/>
            <a:ext cx="2274570" cy="633462"/>
          </a:xfrm>
          <a:prstGeom prst="arc">
            <a:avLst/>
          </a:prstGeom>
          <a:noFill/>
          <a:ln w="28575" cap="flat" cmpd="sng" algn="ctr">
            <a:solidFill>
              <a:srgbClr val="69B4FF"/>
            </a:solidFill>
            <a:prstDash val="solid"/>
            <a:round/>
            <a:headEnd type="triangl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731770" y="4743450"/>
            <a:ext cx="35661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9B4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83563" y="5858970"/>
            <a:ext cx="994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9B4FF"/>
                </a:solidFill>
                <a:latin typeface="+mn-lt"/>
              </a:rPr>
              <a:t>ISS</a:t>
            </a:r>
          </a:p>
        </p:txBody>
      </p:sp>
    </p:spTree>
    <p:extLst>
      <p:ext uri="{BB962C8B-B14F-4D97-AF65-F5344CB8AC3E}">
        <p14:creationId xmlns:p14="http://schemas.microsoft.com/office/powerpoint/2010/main" val="355988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responded to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HRP ROI has an Emergency Management Plan that it uses to deploy personnel and equipment for various contingencies such as inclement weather.</a:t>
            </a:r>
          </a:p>
          <a:p>
            <a:pPr lvl="1"/>
            <a:r>
              <a:rPr lang="en-US" dirty="0"/>
              <a:t>The plan is tested on an annual basis to ensure it is ready for use</a:t>
            </a:r>
          </a:p>
          <a:p>
            <a:pPr lvl="2"/>
            <a:r>
              <a:rPr lang="en-US" dirty="0"/>
              <a:t>This includes monthly hardware checkouts during hurricane season</a:t>
            </a:r>
          </a:p>
          <a:p>
            <a:pPr lvl="1"/>
            <a:r>
              <a:rPr lang="en-US" dirty="0"/>
              <a:t>Successfully utilized during Hurricane Harvey in 2017</a:t>
            </a:r>
          </a:p>
          <a:p>
            <a:pPr lvl="1"/>
            <a:r>
              <a:rPr lang="en-US" dirty="0"/>
              <a:t>Only designed for one to two weeks of remote support</a:t>
            </a:r>
          </a:p>
          <a:p>
            <a:pPr lvl="1"/>
            <a:r>
              <a:rPr lang="en-US" dirty="0"/>
              <a:t>Significant modifications were required and deployed ad hoc to transition the remote support from temporary to indefinite</a:t>
            </a:r>
          </a:p>
          <a:p>
            <a:pPr lvl="2"/>
            <a:r>
              <a:rPr lang="en-US" dirty="0">
                <a:cs typeface="Arial"/>
              </a:rPr>
              <a:t>Both </a:t>
            </a:r>
            <a:r>
              <a:rPr lang="en-US" dirty="0">
                <a:cs typeface="Arial"/>
              </a:rPr>
              <a:t>in</a:t>
            </a:r>
            <a:r>
              <a:rPr lang="en-US" dirty="0">
                <a:cs typeface="Arial"/>
              </a:rPr>
              <a:t> how we communicate externally to the ISS, MCC-H, and Payload Operations Integration Center (POIC) as well as internally with our other team members</a:t>
            </a:r>
          </a:p>
          <a:p>
            <a:pPr lvl="2"/>
            <a:r>
              <a:rPr lang="en-US" dirty="0">
                <a:cs typeface="Arial"/>
              </a:rPr>
              <a:t>Includes a hybrid configuration for operating remote </a:t>
            </a:r>
            <a:r>
              <a:rPr lang="en-US" dirty="0">
                <a:cs typeface="Arial"/>
              </a:rPr>
              <a:t>in </a:t>
            </a:r>
            <a:r>
              <a:rPr lang="en-US" dirty="0">
                <a:cs typeface="Arial"/>
              </a:rPr>
              <a:t>conjunction </a:t>
            </a:r>
            <a:r>
              <a:rPr lang="en-US" dirty="0">
                <a:cs typeface="Arial"/>
              </a:rPr>
              <a:t>with limited personnel in </a:t>
            </a:r>
            <a:r>
              <a:rPr lang="en-US" dirty="0" smtClean="0">
                <a:cs typeface="Arial"/>
              </a:rPr>
              <a:t>TSC</a:t>
            </a:r>
            <a:endParaRPr lang="en-US" strike="sngStrike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6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Teams closes the gap due to lack of face-to-face internal communication</a:t>
            </a:r>
          </a:p>
          <a:p>
            <a:r>
              <a:rPr lang="en-US" dirty="0"/>
              <a:t>Use Microsoft Teams to create a group for each operation</a:t>
            </a:r>
          </a:p>
          <a:p>
            <a:pPr lvl="1"/>
            <a:r>
              <a:rPr lang="en-US" dirty="0">
                <a:cs typeface="Arial"/>
              </a:rPr>
              <a:t>NASA has approved this method of communication as secure for Personally Identifiable Information (PII)</a:t>
            </a:r>
          </a:p>
          <a:p>
            <a:pPr lvl="1"/>
            <a:r>
              <a:rPr lang="en-US" dirty="0">
                <a:cs typeface="Arial"/>
              </a:rPr>
              <a:t>HRF Payload Systems Engineers (PSEs) can share screens to the HRP ROI console team for telemetry and remote desktop</a:t>
            </a:r>
          </a:p>
          <a:p>
            <a:pPr lvl="1"/>
            <a:r>
              <a:rPr lang="en-US" dirty="0"/>
              <a:t>Reduce voice loop traffic by asking non-pressing questions or giving non-pressing actions</a:t>
            </a:r>
          </a:p>
          <a:p>
            <a:pPr lvl="1"/>
            <a:r>
              <a:rPr lang="en-US" dirty="0"/>
              <a:t>Microsoft Teams connection does not need a Virtual Private Network (VPN) connection to either JSC or MSFC</a:t>
            </a:r>
            <a:r>
              <a:rPr lang="en-US" dirty="0"/>
              <a:t>;</a:t>
            </a:r>
            <a:r>
              <a:rPr lang="en-US" dirty="0"/>
              <a:t> it can be used to inform other team members when technological issues arise such as a loss of VPN connection</a:t>
            </a:r>
          </a:p>
          <a:p>
            <a:pPr lvl="1"/>
            <a:r>
              <a:rPr lang="en-US" dirty="0">
                <a:ea typeface="+mj-lt"/>
                <a:cs typeface="+mj-lt"/>
              </a:rPr>
              <a:t>Boost team morale </a:t>
            </a:r>
            <a:r>
              <a:rPr lang="en-US" dirty="0"/>
              <a:t>by</a:t>
            </a:r>
            <a:r>
              <a:rPr lang="en-US" dirty="0">
                <a:ea typeface="+mj-lt"/>
                <a:cs typeface="+mj-lt"/>
              </a:rPr>
              <a:t> being able to chat with each other during Loss of Signals</a:t>
            </a:r>
          </a:p>
          <a:p>
            <a:r>
              <a:rPr lang="en-US" dirty="0">
                <a:ea typeface="+mj-lt"/>
                <a:cs typeface="+mj-lt"/>
              </a:rPr>
              <a:t>Microsoft Teams has also allowed communication with ground positions whose voice loops we cannot access with our remote audio system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5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Telemetry, </a:t>
            </a:r>
            <a:r>
              <a:rPr lang="en-US" dirty="0" smtClean="0"/>
              <a:t>Commanding </a:t>
            </a:r>
            <a:r>
              <a:rPr lang="en-US" dirty="0"/>
              <a:t>&amp; Data Downlink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7838"/>
            <a:ext cx="8342313" cy="4765675"/>
          </a:xfrm>
        </p:spPr>
        <p:txBody>
          <a:bodyPr/>
          <a:lstStyle/>
          <a:p>
            <a:r>
              <a:rPr lang="en-US" dirty="0"/>
              <a:t>Through the use of Huntsville Operations Support Center (HOSC) provided software and VPN, all telemetry, commanding, and data downlinking is virtually the same</a:t>
            </a:r>
          </a:p>
          <a:p>
            <a:r>
              <a:rPr lang="en-US" dirty="0"/>
              <a:t>HRF PSEs deploy Emergency Response Laptops for use at home to supplement our personal NASA computers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72" y="3539887"/>
            <a:ext cx="3557794" cy="2668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512999-E004-49B2-9FDE-589FC5DD4287}"/>
              </a:ext>
            </a:extLst>
          </p:cNvPr>
          <p:cNvSpPr txBox="1"/>
          <p:nvPr/>
        </p:nvSpPr>
        <p:spPr>
          <a:xfrm>
            <a:off x="2040311" y="6237594"/>
            <a:ext cx="109677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200" i="1" dirty="0"/>
              <a:t>TSC Console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F42D92A6-4B2C-4F9B-BF13-977648179F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105" y="3539675"/>
            <a:ext cx="3529013" cy="2673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5C7858-A976-41C3-A474-341F197B2737}"/>
              </a:ext>
            </a:extLst>
          </p:cNvPr>
          <p:cNvSpPr txBox="1"/>
          <p:nvPr/>
        </p:nvSpPr>
        <p:spPr>
          <a:xfrm>
            <a:off x="5960443" y="6237593"/>
            <a:ext cx="1197764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200" i="1" dirty="0"/>
              <a:t>Home Console</a:t>
            </a:r>
          </a:p>
        </p:txBody>
      </p:sp>
    </p:spTree>
    <p:extLst>
      <p:ext uri="{BB962C8B-B14F-4D97-AF65-F5344CB8AC3E}">
        <p14:creationId xmlns:p14="http://schemas.microsoft.com/office/powerpoint/2010/main" val="186102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142"/>
            <a:ext cx="5498123" cy="4684713"/>
          </a:xfrm>
        </p:spPr>
        <p:txBody>
          <a:bodyPr/>
          <a:lstStyle/>
          <a:p>
            <a:r>
              <a:rPr lang="en-US" dirty="0"/>
              <a:t>In lieu of Digital Voice Inter-Communications Equipment (DVICE) used on site in the TSC, we use Internet Voice Distribution System (IVoDS)</a:t>
            </a:r>
          </a:p>
          <a:p>
            <a:r>
              <a:rPr lang="en-US" dirty="0"/>
              <a:t>IVoDS is a software-based program that requires a user to connect to the JSC network via a VPN or to have their IP address whitelisted by POIC to be used on the MSFC VPN</a:t>
            </a:r>
          </a:p>
          <a:p>
            <a:r>
              <a:rPr lang="en-US" dirty="0"/>
              <a:t>We have limited voice loops on IVoDS compared to DVICE</a:t>
            </a:r>
          </a:p>
          <a:p>
            <a:r>
              <a:rPr lang="en-US" dirty="0"/>
              <a:t>Specialized conference line created to provide secure and standardized phone patches for private Space to Ground (S/G) communication with crew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06" r="11858" b="24406"/>
          <a:stretch/>
        </p:blipFill>
        <p:spPr>
          <a:xfrm>
            <a:off x="6337595" y="1571237"/>
            <a:ext cx="1791404" cy="2187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797" y="4168173"/>
            <a:ext cx="2744999" cy="2068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6123" y="374695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DVICE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6123" y="6236514"/>
            <a:ext cx="622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IVoDS</a:t>
            </a:r>
          </a:p>
        </p:txBody>
      </p:sp>
    </p:spTree>
    <p:extLst>
      <p:ext uri="{BB962C8B-B14F-4D97-AF65-F5344CB8AC3E}">
        <p14:creationId xmlns:p14="http://schemas.microsoft.com/office/powerpoint/2010/main" val="302016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HRF utilized HOSC Encrypted video to stream live, privatized video to all remote support personnel</a:t>
            </a:r>
          </a:p>
          <a:p>
            <a:r>
              <a:rPr lang="en-US" dirty="0">
                <a:cs typeface="Arial"/>
              </a:rPr>
              <a:t>HOSC Encrypted video streams over the web on a SharePoint site that payload users can access</a:t>
            </a:r>
          </a:p>
          <a:p>
            <a:r>
              <a:rPr lang="en-US" dirty="0">
                <a:cs typeface="Arial"/>
              </a:rPr>
              <a:t>Only users assigned and approved to certain account roles can view the video stream tied to those accounts</a:t>
            </a:r>
          </a:p>
          <a:p>
            <a:r>
              <a:rPr lang="en-US" dirty="0">
                <a:cs typeface="Arial"/>
              </a:rPr>
              <a:t>A three to six second lag is inherent when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      using HOSC Encrypted video. This is 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      manageable with </a:t>
            </a:r>
            <a:r>
              <a:rPr lang="en-US" dirty="0">
                <a:cs typeface="Arial"/>
              </a:rPr>
              <a:t>over the </a:t>
            </a:r>
            <a:r>
              <a:rPr lang="en-US" dirty="0">
                <a:cs typeface="Arial"/>
              </a:rPr>
              <a:t>shoulder </a:t>
            </a:r>
            <a:r>
              <a:rPr lang="en-US" dirty="0">
                <a:cs typeface="Arial"/>
              </a:rPr>
              <a:t>activities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      but makes any remote guidance from the </a:t>
            </a:r>
          </a:p>
          <a:p>
            <a:pPr marL="0" indent="0">
              <a:buNone/>
            </a:pPr>
            <a:r>
              <a:rPr lang="en-US" dirty="0">
                <a:cs typeface="Arial"/>
              </a:rPr>
              <a:t>      ground challenging. For this reason, </a:t>
            </a:r>
            <a:r>
              <a:rPr lang="en-US" dirty="0" smtClean="0">
                <a:cs typeface="Arial"/>
              </a:rPr>
              <a:t>remote </a:t>
            </a:r>
          </a:p>
          <a:p>
            <a:pPr marL="0" indent="0">
              <a:buNone/>
            </a:pPr>
            <a:r>
              <a:rPr lang="en-US" dirty="0" smtClean="0">
                <a:cs typeface="Arial"/>
              </a:rPr>
              <a:t>      guidance </a:t>
            </a:r>
            <a:r>
              <a:rPr lang="en-US" dirty="0">
                <a:cs typeface="Arial"/>
              </a:rPr>
              <a:t>operations are still done </a:t>
            </a:r>
            <a:r>
              <a:rPr lang="en-US" dirty="0" smtClean="0">
                <a:cs typeface="Arial"/>
              </a:rPr>
              <a:t>out </a:t>
            </a:r>
            <a:r>
              <a:rPr lang="en-US" dirty="0">
                <a:cs typeface="Arial"/>
              </a:rPr>
              <a:t>of </a:t>
            </a:r>
            <a:endParaRPr lang="en-US" dirty="0" smtClean="0">
              <a:cs typeface="Arial"/>
            </a:endParaRPr>
          </a:p>
          <a:p>
            <a:pPr marL="0" indent="0">
              <a:buNone/>
            </a:pPr>
            <a:r>
              <a:rPr lang="en-US" dirty="0">
                <a:cs typeface="Arial"/>
              </a:rPr>
              <a:t> </a:t>
            </a:r>
            <a:r>
              <a:rPr lang="en-US" dirty="0" smtClean="0">
                <a:cs typeface="Arial"/>
              </a:rPr>
              <a:t>     </a:t>
            </a:r>
            <a:r>
              <a:rPr lang="en-US" dirty="0" smtClean="0">
                <a:cs typeface="Arial"/>
              </a:rPr>
              <a:t>the </a:t>
            </a:r>
            <a:r>
              <a:rPr lang="en-US" dirty="0">
                <a:cs typeface="Arial"/>
              </a:rPr>
              <a:t>TSC.</a:t>
            </a:r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7AB115F-ECBA-4103-BAD7-190F18ECF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020" y="3702943"/>
            <a:ext cx="2564607" cy="2532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9A9AFF-16A4-47C6-9CC9-C3B3A8749E91}"/>
              </a:ext>
            </a:extLst>
          </p:cNvPr>
          <p:cNvSpPr txBox="1"/>
          <p:nvPr/>
        </p:nvSpPr>
        <p:spPr>
          <a:xfrm>
            <a:off x="6367547" y="6236514"/>
            <a:ext cx="1794530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200" i="1" dirty="0"/>
              <a:t>HOSC Encrypted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0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commute provides extra safety, time, and sleep after </a:t>
            </a:r>
            <a:r>
              <a:rPr lang="en-US" dirty="0"/>
              <a:t>overnight </a:t>
            </a:r>
            <a:r>
              <a:rPr lang="en-US" dirty="0"/>
              <a:t>console </a:t>
            </a:r>
            <a:r>
              <a:rPr lang="en-US" dirty="0"/>
              <a:t>sessions</a:t>
            </a:r>
          </a:p>
          <a:p>
            <a:r>
              <a:rPr lang="en-US" dirty="0"/>
              <a:t>Ability to perform on-orbit ops from anywhere</a:t>
            </a:r>
          </a:p>
          <a:p>
            <a:pPr lvl="1"/>
            <a:r>
              <a:rPr lang="en-US" dirty="0"/>
              <a:t>Simple operations (e.g., 10-minute crew conferences) are streamlined and more time efficient</a:t>
            </a:r>
          </a:p>
          <a:p>
            <a:r>
              <a:rPr lang="en-US" dirty="0"/>
              <a:t>New trainee learning is accelerated due to sink-or-swim</a:t>
            </a:r>
          </a:p>
          <a:p>
            <a:pPr lvl="1"/>
            <a:r>
              <a:rPr lang="en-US" dirty="0"/>
              <a:t>Team communication is forced to be more efficient (e.g., Failure-Impact-Workaround)</a:t>
            </a:r>
          </a:p>
          <a:p>
            <a:pPr lvl="1"/>
            <a:r>
              <a:rPr lang="en-US" dirty="0"/>
              <a:t>Ground Command Procedures are more </a:t>
            </a:r>
            <a:r>
              <a:rPr lang="en-US" dirty="0"/>
              <a:t>thorough and </a:t>
            </a:r>
            <a:r>
              <a:rPr lang="en-US" dirty="0"/>
              <a:t>concisely </a:t>
            </a:r>
            <a:r>
              <a:rPr lang="en-US" dirty="0"/>
              <a:t>written</a:t>
            </a:r>
          </a:p>
          <a:p>
            <a:r>
              <a:rPr lang="en-US" dirty="0"/>
              <a:t>Long-term remote support infrastructure and implementation plans are now in place</a:t>
            </a:r>
          </a:p>
          <a:p>
            <a:r>
              <a:rPr lang="en-US" dirty="0"/>
              <a:t>Better amenities at home such as coffee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0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of in-person, quick communication</a:t>
            </a:r>
          </a:p>
          <a:p>
            <a:r>
              <a:rPr lang="en-US" dirty="0"/>
              <a:t>Some audio loops with MCC-H personnel are not available remotely so use of Teams </a:t>
            </a:r>
            <a:r>
              <a:rPr lang="en-US" dirty="0"/>
              <a:t>is </a:t>
            </a:r>
            <a:r>
              <a:rPr lang="en-US" dirty="0"/>
              <a:t>required for communication</a:t>
            </a:r>
          </a:p>
          <a:p>
            <a:r>
              <a:rPr lang="en-US" dirty="0"/>
              <a:t>Difficulty in grading console presence of trainees</a:t>
            </a:r>
          </a:p>
          <a:p>
            <a:pPr lvl="1"/>
            <a:r>
              <a:rPr lang="en-US" dirty="0"/>
              <a:t>Only see end result reactions, not the thought and strategy that went into the decision-making process</a:t>
            </a:r>
          </a:p>
          <a:p>
            <a:r>
              <a:rPr lang="en-US" dirty="0"/>
              <a:t>Lack of nice-to-have equipment (e.g., multiple monitors/computers, high speed internet)</a:t>
            </a:r>
          </a:p>
          <a:p>
            <a:r>
              <a:rPr lang="en-US" dirty="0"/>
              <a:t>Multiple VPNs require either multiple laptops or sacrifices in capability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56970"/>
      </p:ext>
    </p:extLst>
  </p:cSld>
  <p:clrMapOvr>
    <a:masterClrMapping/>
  </p:clrMapOvr>
</p:sld>
</file>

<file path=ppt/theme/theme1.xml><?xml version="1.0" encoding="utf-8"?>
<a:theme xmlns:a="http://schemas.openxmlformats.org/drawingml/2006/main" name="HRF Logo pres">
  <a:themeElements>
    <a:clrScheme name="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F2F2F2"/>
      </a:accent1>
      <a:accent2>
        <a:srgbClr val="919191"/>
      </a:accent2>
      <a:accent3>
        <a:srgbClr val="FFFFFF"/>
      </a:accent3>
      <a:accent4>
        <a:srgbClr val="000000"/>
      </a:accent4>
      <a:accent5>
        <a:srgbClr val="F7F7F7"/>
      </a:accent5>
      <a:accent6>
        <a:srgbClr val="838383"/>
      </a:accent6>
      <a:hlink>
        <a:srgbClr val="DADADA"/>
      </a:hlink>
      <a:folHlink>
        <a:srgbClr val="676767"/>
      </a:folHlink>
    </a:clrScheme>
    <a:fontScheme name="HRF Logo p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HRF Logo pre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 Logo p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F Logo pre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 Logo pre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 Logo pre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 Logo pre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F Logo pre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>
  <documentManagement>
    <TaxCatchAll xmlns="329331cb-5daf-4852-9d8b-5e74950c0d54"/>
    <Restart_x0020_PubPress xmlns="29c68d2c-46c4-4be8-b3d0-d0b3b93f3a23">
      <Url xsi:nil="true"/>
      <Description xsi:nil="true"/>
    </Restart_x0020_PubPress>
    <Primary_x0020_Admin xmlns="29c68d2c-46c4-4be8-b3d0-d0b3b93f3a23">
      <UserInfo>
        <DisplayName>Martin, Byresia (JSC-SD111)[WYLE LABORATORIES, INC.]</DisplayName>
        <AccountId>1301</AccountId>
        <AccountType/>
      </UserInfo>
    </Primary_x0020_Admin>
    <Are_x0020_you_x0020_ready_x0020_to_x0020_Start_x0020_PubPress xmlns="29c68d2c-46c4-4be8-b3d0-d0b3b93f3a23">true</Are_x0020_you_x0020_ready_x0020_to_x0020_Start_x0020_PubPress>
    <TOM_x002f_Manage_x0020_Choice xmlns="29c68d2c-46c4-4be8-b3d0-d0b3b93f3a23" xsi:nil="true"/>
    <Requested_x0020_review_x0020_by_x0020_date xmlns="29c68d2c-46c4-4be8-b3d0-d0b3b93f3a23">2020-09-14T05:00:00+00:00</Requested_x0020_review_x0020_by_x0020_date>
    <Stage xmlns="29c68d2c-46c4-4be8-b3d0-d0b3b93f3a23">TRA</Stage>
    <PubManager xmlns="29c68d2c-46c4-4be8-b3d0-d0b3b93f3a23">
      <Url>https://hhpcls.sp.jsc.nasa.gov/Tools/PP/_layouts/15/wrkstat.aspx?List=29c68d2c-46c4-4be8-b3d0-d0b3b93f3a23&amp;WorkflowInstanceName=9b7c7b61-5183-4353-b293-41ab55df3c6b</Url>
      <Description>Send Email</Description>
    </PubManager>
    <TRA_x0020_Status xmlns="29c68d2c-46c4-4be8-b3d0-d0b3b93f3a23" xsi:nil="true"/>
    <DocumentSetDescription xmlns="http://schemas.microsoft.com/sharepoint/v3" xsi:nil="true"/>
    <Related_x0020_to_x0020_military_x0020_application xmlns="29c68d2c-46c4-4be8-b3d0-d0b3b93f3a23" xsi:nil="true"/>
    <Technical_x0020_Editor xmlns="29c68d2c-46c4-4be8-b3d0-d0b3b93f3a23">jeannie.l.nillen@nasa.gov</Technical_x0020_Editor>
    <Support_x0020_the_x0020_following_x0020_NASA_x0020_Program xmlns="29c68d2c-46c4-4be8-b3d0-d0b3b93f3a23" xsi:nil="true"/>
    <EC xmlns="29c68d2c-46c4-4be8-b3d0-d0b3b93f3a23">
      <UserInfo>
        <DisplayName>4669</DisplayName>
        <AccountId>4669</AccountId>
        <AccountType/>
      </UserInfo>
    </EC>
    <EC_x0020_Status xmlns="29c68d2c-46c4-4be8-b3d0-d0b3b93f3a23" xsi:nil="true"/>
    <All_x0020_Other_x0020_Authors_x0020_and_x0020_Agency_x002f_Company xmlns="29c68d2c-46c4-4be8-b3d0-d0b3b93f3a23" xsi:nil="true"/>
    <Author0 xmlns="29c68d2c-46c4-4be8-b3d0-d0b3b93f3a23">
      <UserInfo>
        <DisplayName>Kemp, Jonathan A. (JSC-SD2)[WYLE LABORATORIES, INC.]</DisplayName>
        <AccountId>2698</AccountId>
        <AccountType/>
      </UserInfo>
    </Author0>
    <Contain_x0020_detail_x0020_design_x002c__x0020_development_x002c__x0020_manufacturing_x0020_or_x0020_production_x0020_data xmlns="29c68d2c-46c4-4be8-b3d0-d0b3b93f3a23">Yes</Contain_x0020_detail_x0020_design_x002c__x0020_development_x002c__x0020_manufacturing_x0020_or_x0020_production_x0020_data>
    <Start_x0020_Pubpress xmlns="29c68d2c-46c4-4be8-b3d0-d0b3b93f3a23">
      <Url xsi:nil="true"/>
      <Description xsi:nil="true"/>
    </Start_x0020_Pubpress>
    <Website xmlns="29c68d2c-46c4-4be8-b3d0-d0b3b93f3a23" xsi:nil="true"/>
    <TRA xmlns="29c68d2c-46c4-4be8-b3d0-d0b3b93f3a23">
      <UserInfo>
        <DisplayName>Mason, Justin R. (JSC-SD2)[WYLE LABORATORIES, INC.]</DisplayName>
        <AccountId>2750</AccountId>
        <AccountType/>
      </UserInfo>
    </TRA>
    <PublishingExpirationDate xmlns="http://schemas.microsoft.com/sharepoint/v3" xsi:nil="true"/>
    <Publication_x0020_or_x0020_Organization xmlns="29c68d2c-46c4-4be8-b3d0-d0b3b93f3a23" xsi:nil="true"/>
    <Limited_x0020_until_x0020_Date xmlns="29c68d2c-46c4-4be8-b3d0-d0b3b93f3a23" xsi:nil="true"/>
    <TERA_x0020_Status xmlns="29c68d2c-46c4-4be8-b3d0-d0b3b93f3a23" xsi:nil="true"/>
    <Explain_x0020_information_x0020_contain_x0020_detail_x0020_design_x002c__x0020_development_x002c__x0020_manufacturing_x0020_or_x0020_production_x0020_data xmlns="29c68d2c-46c4-4be8-b3d0-d0b3b93f3a23" xsi:nil="true"/>
    <PublishingStartDate xmlns="http://schemas.microsoft.com/sharepoint/v3" xsi:nil="true"/>
    <StartDate xmlns="29c68d2c-46c4-4be8-b3d0-d0b3b93f3a23">2020-09-08T05:00:00+00:00</StartDate>
    <Charge_x0020_Number xmlns="29c68d2c-46c4-4be8-b3d0-d0b3b93f3a23">219935.03.00.HHPCQL.0.01382040</Charge_x0020_Number>
    <Distributed_x0020_Limitations xmlns="29c68d2c-46c4-4be8-b3d0-d0b3b93f3a23">U.S. Government agencies/agency contractors only</Distributed_x0020_Limitations>
    <Support_x0020_the_x0020_following_x0020_NASA_x0020_Program_x0020_Other xmlns="29c68d2c-46c4-4be8-b3d0-d0b3b93f3a23" xsi:nil="true"/>
    <TERA xmlns="29c68d2c-46c4-4be8-b3d0-d0b3b93f3a23">
      <UserInfo>
        <DisplayName>Kemp, Jonathan A. (JSC-SD2)[WYLE LABORATORIES, INC.]</DisplayName>
        <AccountId>2698</AccountId>
        <AccountType/>
      </UserInfo>
    </TERA>
    <TaxKeywordTaxHTField xmlns="329331cb-5daf-4852-9d8b-5e74950c0d54">
      <Terms xmlns="http://schemas.microsoft.com/office/infopath/2007/PartnerControls"/>
    </TaxKeywordTaxHTField>
    <Responsible_x0020_Organization xmlns="29c68d2c-46c4-4be8-b3d0-d0b3b93f3a23">SD (Flight and Medical Operations)</Responsible_x0020_Organization>
    <TOM_x002f_Manager xmlns="29c68d2c-46c4-4be8-b3d0-d0b3b93f3a23">
      <UserInfo>
        <DisplayName>Snyder, Timothy S. (JSC-SD2)[WYLE LABORATORIES, INC.]</DisplayName>
        <AccountId>1254</AccountId>
        <AccountType/>
      </UserInfo>
    </TOM_x002f_Manager>
    <Contract_x0020_Number xmlns="29c68d2c-46c4-4be8-b3d0-d0b3b93f3a23" xsi:nil="true"/>
    <DocSetID xmlns="29c68d2c-46c4-4be8-b3d0-d0b3b93f3a23" xsi:nil="true"/>
    <Author_x0020_Status xmlns="29c68d2c-46c4-4be8-b3d0-d0b3b93f3a2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ubPress Document" ma:contentTypeID="0x0101007A1EED61ED555541BBE9EFB66D0CA894" ma:contentTypeVersion="86" ma:contentTypeDescription="Create a new document." ma:contentTypeScope="" ma:versionID="dbe246e53e660c4f3e266f6fb0409450">
  <xsd:schema xmlns:xsd="http://www.w3.org/2001/XMLSchema" xmlns:xs="http://www.w3.org/2001/XMLSchema" xmlns:p="http://schemas.microsoft.com/office/2006/metadata/properties" xmlns:ns1="http://schemas.microsoft.com/sharepoint/v3" xmlns:ns2="329331cb-5daf-4852-9d8b-5e74950c0d54" xmlns:ns3="29c68d2c-46c4-4be8-b3d0-d0b3b93f3a23" targetNamespace="http://schemas.microsoft.com/office/2006/metadata/properties" ma:root="true" ma:fieldsID="f195e86a72aee3bd8f6baef5e4aaa387" ns1:_="" ns2:_="" ns3:_="">
    <xsd:import namespace="http://schemas.microsoft.com/sharepoint/v3"/>
    <xsd:import namespace="329331cb-5daf-4852-9d8b-5e74950c0d54"/>
    <xsd:import namespace="29c68d2c-46c4-4be8-b3d0-d0b3b93f3a2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Stage" minOccurs="0"/>
                <xsd:element ref="ns3:Technical_x0020_Editor" minOccurs="0"/>
                <xsd:element ref="ns3:TRA_x0020_Status" minOccurs="0"/>
                <xsd:element ref="ns3:TERA_x0020_Status" minOccurs="0"/>
                <xsd:element ref="ns3:EC_x0020_Status" minOccurs="0"/>
                <xsd:element ref="ns3:TOM_x002f_Manage_x0020_Choice" minOccurs="0"/>
                <xsd:element ref="ns3:StartDate" minOccurs="0"/>
                <xsd:element ref="ns3:Start_x0020_Pubpress" minOccurs="0"/>
                <xsd:element ref="ns3:Restart_x0020_PubPress" minOccurs="0"/>
                <xsd:element ref="ns3:Author0" minOccurs="0"/>
                <xsd:element ref="ns3:PubManager" minOccurs="0"/>
                <xsd:element ref="ns1:DocumentSetDescription" minOccurs="0"/>
                <xsd:element ref="ns3:All_x0020_Other_x0020_Authors_x0020_and_x0020_Agency_x002f_Company" minOccurs="0"/>
                <xsd:element ref="ns3:Charge_x0020_Number" minOccurs="0"/>
                <xsd:element ref="ns3:Contain_x0020_detail_x0020_design_x002c__x0020_development_x002c__x0020_manufacturing_x0020_or_x0020_production_x0020_data" minOccurs="0"/>
                <xsd:element ref="ns3:Contract_x0020_Number" minOccurs="0"/>
                <xsd:element ref="ns3:Distributed_x0020_Limitations" minOccurs="0"/>
                <xsd:element ref="ns3:DocSetID" minOccurs="0"/>
                <xsd:element ref="ns3:Responsible_x0020_Organization" minOccurs="0"/>
                <xsd:element ref="ns3:Publication_x0020_or_x0020_Organization" minOccurs="0"/>
                <xsd:element ref="ns3:Website" minOccurs="0"/>
                <xsd:element ref="ns3:Support_x0020_the_x0020_following_x0020_NASA_x0020_Program" minOccurs="0"/>
                <xsd:element ref="ns3:Support_x0020_the_x0020_following_x0020_NASA_x0020_Program_x0020_Other" minOccurs="0"/>
                <xsd:element ref="ns3:Related_x0020_to_x0020_military_x0020_application" minOccurs="0"/>
                <xsd:element ref="ns3:Explain_x0020_information_x0020_contain_x0020_detail_x0020_design_x002c__x0020_development_x002c__x0020_manufacturing_x0020_or_x0020_production_x0020_data" minOccurs="0"/>
                <xsd:element ref="ns3:Limited_x0020_until_x0020_Date" minOccurs="0"/>
                <xsd:element ref="ns3:Requested_x0020_review_x0020_by_x0020_date" minOccurs="0"/>
                <xsd:element ref="ns3:TRA" minOccurs="0"/>
                <xsd:element ref="ns3:EC" minOccurs="0"/>
                <xsd:element ref="ns3:TOM_x002f_Manager" minOccurs="0"/>
                <xsd:element ref="ns3:Primary_x0020_Admin" minOccurs="0"/>
                <xsd:element ref="ns3:Author_x0020_Status" minOccurs="0"/>
                <xsd:element ref="ns3:TERA" minOccurs="0"/>
                <xsd:element ref="ns2:TaxKeywordTaxHTField" minOccurs="0"/>
                <xsd:element ref="ns2:TaxCatchAll" minOccurs="0"/>
                <xsd:element ref="ns3:Are_x0020_you_x0020_ready_x0020_to_x0020_Start_x0020_PubP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  <xsd:element name="DocumentSetDescription" ma:index="24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331cb-5daf-4852-9d8b-5e74950c0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48" nillable="true" ma:taxonomy="true" ma:internalName="TaxKeywordTaxHTField" ma:taxonomyFieldName="TaxKeyword" ma:displayName="Enterprise Keywords" ma:fieldId="{23f27201-bee3-471e-b2e7-b64fd8b7ca38}" ma:taxonomyMulti="true" ma:sspId="6cc82dbc-69a5-4e8a-bdbd-5a288e1e957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49" nillable="true" ma:displayName="Taxonomy Catch All Column" ma:hidden="true" ma:list="{b26f93dc-6902-4512-91f8-166d4558bc6f}" ma:internalName="TaxCatchAll" ma:showField="CatchAllData" ma:web="329331cb-5daf-4852-9d8b-5e74950c0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68d2c-46c4-4be8-b3d0-d0b3b93f3a23" elementFormDefault="qualified">
    <xsd:import namespace="http://schemas.microsoft.com/office/2006/documentManagement/types"/>
    <xsd:import namespace="http://schemas.microsoft.com/office/infopath/2007/PartnerControls"/>
    <xsd:element name="Stage" ma:index="11" nillable="true" ma:displayName="Stage" ma:default="TRA" ma:format="Dropdown" ma:internalName="Stage">
      <xsd:simpleType>
        <xsd:restriction base="dms:Choice">
          <xsd:enumeration value="TRA"/>
          <xsd:enumeration value="Author TRA"/>
          <xsd:enumeration value="TERA"/>
          <xsd:enumeration value="Author TERA"/>
          <xsd:enumeration value="EC"/>
          <xsd:enumeration value="Rejected"/>
          <xsd:enumeration value="Author EC"/>
          <xsd:enumeration value="TOM"/>
          <xsd:enumeration value="Approved"/>
        </xsd:restriction>
      </xsd:simpleType>
    </xsd:element>
    <xsd:element name="Technical_x0020_Editor" ma:index="14" nillable="true" ma:displayName="TR Personnel" ma:default="jeannie.l.nillen@nasa.gov" ma:description="" ma:format="Dropdown" ma:hidden="true" ma:internalName="Technical_x0020_Editor" ma:readOnly="false">
      <xsd:simpleType>
        <xsd:restriction base="dms:Choice">
          <xsd:enumeration value="jeannie.l.nillen@nasa.gov"/>
          <xsd:enumeration value="kamel.a.takla@nasa.gov"/>
        </xsd:restriction>
      </xsd:simpleType>
    </xsd:element>
    <xsd:element name="TRA_x0020_Status" ma:index="15" nillable="true" ma:displayName="TRA Status" ma:description="" ma:format="Dropdown" ma:internalName="TRA_x0020_Status">
      <xsd:simpleType>
        <xsd:restriction base="dms:Choice">
          <xsd:enumeration value="Approved"/>
          <xsd:enumeration value="Approved with Redline"/>
        </xsd:restriction>
      </xsd:simpleType>
    </xsd:element>
    <xsd:element name="TERA_x0020_Status" ma:index="16" nillable="true" ma:displayName="TERA Status" ma:description="" ma:format="Dropdown" ma:internalName="TERA_x0020_Status">
      <xsd:simpleType>
        <xsd:restriction base="dms:Choice">
          <xsd:enumeration value="Approved"/>
          <xsd:enumeration value="Approved with Redline"/>
        </xsd:restriction>
      </xsd:simpleType>
    </xsd:element>
    <xsd:element name="EC_x0020_Status" ma:index="17" nillable="true" ma:displayName="EC Status" ma:description="" ma:format="Dropdown" ma:internalName="EC_x0020_Status">
      <xsd:simpleType>
        <xsd:restriction base="dms:Choice">
          <xsd:enumeration value="Approved"/>
          <xsd:enumeration value="Approved with Redline"/>
        </xsd:restriction>
      </xsd:simpleType>
    </xsd:element>
    <xsd:element name="TOM_x002f_Manage_x0020_Choice" ma:index="18" nillable="true" ma:displayName="TOM/Manage Status" ma:description="Only Stakeholder that can reject" ma:format="Dropdown" ma:internalName="TOM_x002f_Manage_x0020_Choice">
      <xsd:simpleType>
        <xsd:restriction base="dms:Choice">
          <xsd:enumeration value="Approved"/>
          <xsd:enumeration value="Reject"/>
        </xsd:restriction>
      </xsd:simpleType>
    </xsd:element>
    <xsd:element name="StartDate" ma:index="19" nillable="true" ma:displayName="StartDate" ma:description="Day Workflow Started" ma:format="DateOnly" ma:internalName="StartDate">
      <xsd:simpleType>
        <xsd:restriction base="dms:DateTime"/>
      </xsd:simpleType>
    </xsd:element>
    <xsd:element name="Start_x0020_Pubpress" ma:index="20" nillable="true" ma:displayName="Start Pubpress" ma:internalName="Start_x0020_Pubpres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tart_x0020_PubPress" ma:index="21" nillable="true" ma:displayName="Reset PubPress Fields" ma:internalName="Restart_x0020_PubPres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thor0" ma:index="22" nillable="true" ma:displayName="Author" ma:description="" ma:hidden="true" ma:list="UserInfo" ma:SharePointGroup="0" ma:internalName="Author0" ma:readOnly="false" ma:showField="User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Manager" ma:index="23" nillable="true" ma:displayName="PubManager" ma:internalName="PubManag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ll_x0020_Other_x0020_Authors_x0020_and_x0020_Agency_x002f_Company" ma:index="25" nillable="true" ma:displayName="All Other Authors and Agency/Company" ma:internalName="All_x0020_Other_x0020_Authors_x0020_and_x0020_Agency_x002f_Company">
      <xsd:simpleType>
        <xsd:restriction base="dms:Note">
          <xsd:maxLength value="255"/>
        </xsd:restriction>
      </xsd:simpleType>
    </xsd:element>
    <xsd:element name="Charge_x0020_Number" ma:index="26" nillable="true" ma:displayName="Charge Number" ma:hidden="true" ma:internalName="Charge_x0020_Number" ma:readOnly="false">
      <xsd:simpleType>
        <xsd:restriction base="dms:Text">
          <xsd:maxLength value="255"/>
        </xsd:restriction>
      </xsd:simpleType>
    </xsd:element>
    <xsd:element name="Contain_x0020_detail_x0020_design_x002c__x0020_development_x002c__x0020_manufacturing_x0020_or_x0020_production_x0020_data" ma:index="27" nillable="true" ma:displayName="Contain detail design, development, manufacturing or production data" ma:default="Yes" ma:format="Dropdown" ma:internalName="Contain_x0020_detail_x0020_design_x002c__x0020_development_x002c__x0020_manufacturing_x0020_or_x0020_production_x0020_data">
      <xsd:simpleType>
        <xsd:restriction base="dms:Choice">
          <xsd:enumeration value="Yes"/>
          <xsd:enumeration value="No"/>
        </xsd:restriction>
      </xsd:simpleType>
    </xsd:element>
    <xsd:element name="Contract_x0020_Number" ma:index="28" nillable="true" ma:displayName="Contract Number" ma:internalName="Contract_x0020_Number">
      <xsd:simpleType>
        <xsd:restriction base="dms:Text">
          <xsd:maxLength value="255"/>
        </xsd:restriction>
      </xsd:simpleType>
    </xsd:element>
    <xsd:element name="Distributed_x0020_Limitations" ma:index="29" nillable="true" ma:displayName="Distributed Limitations" ma:default="U.S. Government agencies/agency contractors only" ma:format="Dropdown" ma:internalName="Distributed_x0020_Limitations">
      <xsd:simpleType>
        <xsd:restriction base="dms:Choice">
          <xsd:enumeration value="U.S. Government agencies/agency contractors only"/>
          <xsd:enumeration value="U.S. Government agencies only"/>
          <xsd:enumeration value="NASA personnel and NASA contractors only"/>
          <xsd:enumeration value="NASA contractors and U.S. Government only"/>
          <xsd:enumeration value="NASA personnel only"/>
          <xsd:enumeration value="U.S. persons with need to know and signed NDA"/>
          <xsd:enumeration value="Available only with approval of issuing office"/>
          <xsd:enumeration value="Limited until date (mm/dd/yy)"/>
          <xsd:enumeration value="Publicly Available – No Limitations/Restrictions"/>
          <xsd:enumeration value="Only the Publisher"/>
          <xsd:enumeration value="Available only with approval of author"/>
        </xsd:restriction>
      </xsd:simpleType>
    </xsd:element>
    <xsd:element name="DocSetID" ma:index="30" nillable="true" ma:displayName="DocSetID" ma:internalName="DocSetID">
      <xsd:simpleType>
        <xsd:restriction base="dms:Text">
          <xsd:maxLength value="255"/>
        </xsd:restriction>
      </xsd:simpleType>
    </xsd:element>
    <xsd:element name="Responsible_x0020_Organization" ma:index="31" nillable="true" ma:displayName="Responsible Organization" ma:default="SA (Human Health Performance Contract)" ma:format="Dropdown" ma:internalName="Responsible_x0020_Organization">
      <xsd:simpleType>
        <xsd:restriction base="dms:Choice">
          <xsd:enumeration value="SA (Human Health Performance Contract)"/>
          <xsd:enumeration value="SD (Flight and Medical Operations)"/>
          <xsd:enumeration value="SF (Human Systems and Engineering)"/>
          <xsd:enumeration value="SK (Biomedical and Environmental Research)"/>
        </xsd:restriction>
      </xsd:simpleType>
    </xsd:element>
    <xsd:element name="Publication_x0020_or_x0020_Organization" ma:index="32" nillable="true" ma:displayName="Publication or Organization" ma:internalName="Publication_x0020_or_x0020_Organization">
      <xsd:simpleType>
        <xsd:restriction base="dms:Text">
          <xsd:maxLength value="255"/>
        </xsd:restriction>
      </xsd:simpleType>
    </xsd:element>
    <xsd:element name="Website" ma:index="33" nillable="true" ma:displayName="Website" ma:internalName="Website">
      <xsd:simpleType>
        <xsd:restriction base="dms:Text">
          <xsd:maxLength value="255"/>
        </xsd:restriction>
      </xsd:simpleType>
    </xsd:element>
    <xsd:element name="Support_x0020_the_x0020_following_x0020_NASA_x0020_Program" ma:index="34" nillable="true" ma:displayName="Support the following NASA Program" ma:format="Dropdown" ma:internalName="Support_x0020_the_x0020_following_x0020_NASA_x0020_Program">
      <xsd:simpleType>
        <xsd:restriction base="dms:Choice">
          <xsd:enumeration value="CHS"/>
          <xsd:enumeration value="DSG"/>
          <xsd:enumeration value="HRP"/>
          <xsd:enumeration value="MPCV"/>
          <xsd:enumeration value="Other(Please Specify)"/>
        </xsd:restriction>
      </xsd:simpleType>
    </xsd:element>
    <xsd:element name="Support_x0020_the_x0020_following_x0020_NASA_x0020_Program_x0020_Other" ma:index="35" nillable="true" ma:displayName="Support the following NASA Program Other" ma:internalName="Support_x0020_the_x0020_following_x0020_NASA_x0020_Program_x0020_Other">
      <xsd:simpleType>
        <xsd:restriction base="dms:Text">
          <xsd:maxLength value="255"/>
        </xsd:restriction>
      </xsd:simpleType>
    </xsd:element>
    <xsd:element name="Related_x0020_to_x0020_military_x0020_application" ma:index="36" nillable="true" ma:displayName="Related to military application" ma:format="Dropdown" ma:internalName="Related_x0020_to_x0020_military_x0020_application">
      <xsd:simpleType>
        <xsd:restriction base="dms:Choice">
          <xsd:enumeration value="Yes"/>
          <xsd:enumeration value="No"/>
        </xsd:restriction>
      </xsd:simpleType>
    </xsd:element>
    <xsd:element name="Explain_x0020_information_x0020_contain_x0020_detail_x0020_design_x002c__x0020_development_x002c__x0020_manufacturing_x0020_or_x0020_production_x0020_data" ma:index="37" nillable="true" ma:displayName="Explain" ma:description="Explain information contain detail design, development, manufacturing or production data" ma:internalName="Explain_x0020_information_x0020_contain_x0020_detail_x0020_design_x002c__x0020_development_x002c__x0020_manufacturing_x0020_or_x0020_production_x0020_data">
      <xsd:simpleType>
        <xsd:restriction base="dms:Note">
          <xsd:maxLength value="255"/>
        </xsd:restriction>
      </xsd:simpleType>
    </xsd:element>
    <xsd:element name="Limited_x0020_until_x0020_Date" ma:index="38" nillable="true" ma:displayName="Limited until Date" ma:format="DateOnly" ma:internalName="Limited_x0020_until_x0020_Date">
      <xsd:simpleType>
        <xsd:restriction base="dms:DateTime"/>
      </xsd:simpleType>
    </xsd:element>
    <xsd:element name="Requested_x0020_review_x0020_by_x0020_date" ma:index="39" nillable="true" ma:displayName="Author Need By" ma:description="The Date the author needs the PubPress completed by." ma:format="DateOnly" ma:internalName="Requested_x0020_review_x0020_by_x0020_date">
      <xsd:simpleType>
        <xsd:restriction base="dms:DateTime"/>
      </xsd:simpleType>
    </xsd:element>
    <xsd:element name="TRA" ma:index="40" nillable="true" ma:displayName="Technical Reviewer (TRA )" ma:description="" ma:hidden="true" ma:list="UserInfo" ma:SharePointGroup="0" ma:internalName="TRA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" ma:index="41" nillable="true" ma:displayName="EC" ma:description="" ma:hidden="true" ma:list="UserInfo" ma:SharePointGroup="0" ma:internalName="EC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OM_x002f_Manager" ma:index="42" nillable="true" ma:displayName="TOM/Manager" ma:description="" ma:hidden="true" ma:list="UserInfo" ma:SharePointGroup="0" ma:internalName="TOM_x002f_Manag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imary_x0020_Admin" ma:index="43" nillable="true" ma:displayName="Primary Admin" ma:hidden="true" ma:list="UserInfo" ma:SharePointGroup="0" ma:internalName="Primary_x0020_Admin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uthor_x0020_Status" ma:index="44" nillable="true" ma:displayName="Author Status" ma:description="" ma:format="Dropdown" ma:internalName="Author_x0020_Status">
      <xsd:simpleType>
        <xsd:restriction base="dms:Choice">
          <xsd:enumeration value="Approved"/>
          <xsd:enumeration value="Withdraw"/>
        </xsd:restriction>
      </xsd:simpleType>
    </xsd:element>
    <xsd:element name="TERA" ma:index="45" nillable="true" ma:displayName="Technical Editor (TERA)" ma:description="" ma:list="UserInfo" ma:SharePointGroup="0" ma:internalName="TERA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e_x0020_you_x0020_ready_x0020_to_x0020_Start_x0020_PubPress" ma:index="50" nillable="true" ma:displayName="Are you ready to Start PubPress" ma:default="0" ma:description="After you upload word document, select Yes." ma:internalName="Are_x0020_you_x0020_ready_x0020_to_x0020_Start_x0020_PubPress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4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7F718B-2C79-4504-AC29-01F3803E647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18EBBC6-386B-4AA0-99BD-27C7BFD61C47}">
  <ds:schemaRefs>
    <ds:schemaRef ds:uri="http://schemas.microsoft.com/office/2006/documentManagement/types"/>
    <ds:schemaRef ds:uri="http://purl.org/dc/terms/"/>
    <ds:schemaRef ds:uri="329331cb-5daf-4852-9d8b-5e74950c0d54"/>
    <ds:schemaRef ds:uri="http://schemas.microsoft.com/sharepoint/v3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9c68d2c-46c4-4be8-b3d0-d0b3b93f3a2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B46564-C379-4D0C-A482-F82EAEC959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9331cb-5daf-4852-9d8b-5e74950c0d54"/>
    <ds:schemaRef ds:uri="29c68d2c-46c4-4be8-b3d0-d0b3b93f3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507F8B3-937B-42C1-846C-8BA99C5409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117739</TotalTime>
  <Words>1011</Words>
  <Application>Microsoft Office PowerPoint</Application>
  <PresentationFormat>On-screen Show (4:3)</PresentationFormat>
  <Paragraphs>108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Arial</vt:lpstr>
      <vt:lpstr>Book Antiqua</vt:lpstr>
      <vt:lpstr>Helvetica</vt:lpstr>
      <vt:lpstr>Monotype Sorts</vt:lpstr>
      <vt:lpstr>Times New Roman</vt:lpstr>
      <vt:lpstr>Wingdings</vt:lpstr>
      <vt:lpstr>HRF Logo pres</vt:lpstr>
      <vt:lpstr>Human Research Program (HRP) Research Operations and Integration (ROI) </vt:lpstr>
      <vt:lpstr>What is the Human Research Program?</vt:lpstr>
      <vt:lpstr>How we responded to COVID-19</vt:lpstr>
      <vt:lpstr>Team Coordination</vt:lpstr>
      <vt:lpstr>Telemetry, Commanding &amp; Data Downlink</vt:lpstr>
      <vt:lpstr>Audio</vt:lpstr>
      <vt:lpstr>Video</vt:lpstr>
      <vt:lpstr>Advantages</vt:lpstr>
      <vt:lpstr>Disadvantages</vt:lpstr>
      <vt:lpstr>Lessons Learned</vt:lpstr>
      <vt:lpstr>Acronyms</vt:lpstr>
    </vt:vector>
  </TitlesOfParts>
  <Company>LMSO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 Status Briefing - Hopkins, Glover, and Walker</dc:title>
  <dc:creator>Lockheed Martin</dc:creator>
  <cp:lastModifiedBy>Kemp, Jonathan A. (JSC-SD2)[WYLE LABORATORIES, INC.]</cp:lastModifiedBy>
  <cp:revision>4822</cp:revision>
  <cp:lastPrinted>2018-01-24T17:32:34Z</cp:lastPrinted>
  <dcterms:created xsi:type="dcterms:W3CDTF">2001-07-11T20:03:16Z</dcterms:created>
  <dcterms:modified xsi:type="dcterms:W3CDTF">2020-09-08T16:04:18Z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ps Doc Type">
    <vt:lpwstr/>
  </property>
  <property fmtid="{D5CDD505-2E9C-101B-9397-08002B2CF9AE}" pid="3" name="ContentType">
    <vt:lpwstr>Document</vt:lpwstr>
  </property>
  <property fmtid="{D5CDD505-2E9C-101B-9397-08002B2CF9AE}" pid="4" name="WLP">
    <vt:lpwstr/>
  </property>
  <property fmtid="{D5CDD505-2E9C-101B-9397-08002B2CF9AE}" pid="5" name="Execution Date">
    <vt:lpwstr/>
  </property>
  <property fmtid="{D5CDD505-2E9C-101B-9397-08002B2CF9AE}" pid="6" name="ISSMP_FltType">
    <vt:lpwstr/>
  </property>
  <property fmtid="{D5CDD505-2E9C-101B-9397-08002B2CF9AE}" pid="7" name="ISSMP_FltPhase">
    <vt:lpwstr/>
  </property>
  <property fmtid="{D5CDD505-2E9C-101B-9397-08002B2CF9AE}" pid="8" name="Public Library">
    <vt:lpwstr>1</vt:lpwstr>
  </property>
  <property fmtid="{D5CDD505-2E9C-101B-9397-08002B2CF9AE}" pid="9" name="Flight">
    <vt:lpwstr/>
  </property>
  <property fmtid="{D5CDD505-2E9C-101B-9397-08002B2CF9AE}" pid="10" name="SpaceAgency">
    <vt:lpwstr/>
  </property>
  <property fmtid="{D5CDD505-2E9C-101B-9397-08002B2CF9AE}" pid="11" name="ISSMP_CrewType">
    <vt:lpwstr/>
  </property>
  <property fmtid="{D5CDD505-2E9C-101B-9397-08002B2CF9AE}" pid="12" name="Project">
    <vt:lpwstr>ISSMP</vt:lpwstr>
  </property>
  <property fmtid="{D5CDD505-2E9C-101B-9397-08002B2CF9AE}" pid="13" name="SIPHeaderWording">
    <vt:lpwstr/>
  </property>
  <property fmtid="{D5CDD505-2E9C-101B-9397-08002B2CF9AE}" pid="14" name="SIPLevel">
    <vt:lpwstr>0</vt:lpwstr>
  </property>
  <property fmtid="{D5CDD505-2E9C-101B-9397-08002B2CF9AE}" pid="15" name="Published Date">
    <vt:lpwstr/>
  </property>
  <property fmtid="{D5CDD505-2E9C-101B-9397-08002B2CF9AE}" pid="16" name="ContentTypeId">
    <vt:lpwstr>0x0101007A1EED61ED555541BBE9EFB66D0CA894</vt:lpwstr>
  </property>
  <property fmtid="{D5CDD505-2E9C-101B-9397-08002B2CF9AE}" pid="17" name="Function">
    <vt:lpwstr>Operations/Training</vt:lpwstr>
  </property>
  <property fmtid="{D5CDD505-2E9C-101B-9397-08002B2CF9AE}" pid="18" name="IIRD">
    <vt:lpwstr>false</vt:lpwstr>
  </property>
  <property fmtid="{D5CDD505-2E9C-101B-9397-08002B2CF9AE}" pid="19" name="Increment">
    <vt:lpwstr>Increment 31Increment 32Increment 33</vt:lpwstr>
  </property>
  <property fmtid="{D5CDD505-2E9C-101B-9397-08002B2CF9AE}" pid="20" name="Experiment">
    <vt:lpwstr>Int. CardiovascularIntegrated ImmuneJournalsKinematics-T2SelfTestSprintVO2max</vt:lpwstr>
  </property>
  <property fmtid="{D5CDD505-2E9C-101B-9397-08002B2CF9AE}" pid="21" name="CCB Controlled">
    <vt:lpwstr>false</vt:lpwstr>
  </property>
  <property fmtid="{D5CDD505-2E9C-101B-9397-08002B2CF9AE}" pid="22" name="OpsLeads Doc Type">
    <vt:lpwstr>Presentations</vt:lpwstr>
  </property>
  <property fmtid="{D5CDD505-2E9C-101B-9397-08002B2CF9AE}" pid="23" name="Document Author">
    <vt:lpwstr>ACCT02\jthaxton</vt:lpwstr>
  </property>
  <property fmtid="{D5CDD505-2E9C-101B-9397-08002B2CF9AE}" pid="24" name="Document Sensitivity">
    <vt:lpwstr>1</vt:lpwstr>
  </property>
  <property fmtid="{D5CDD505-2E9C-101B-9397-08002B2CF9AE}" pid="25" name="ThirdParty">
    <vt:lpwstr/>
  </property>
  <property fmtid="{D5CDD505-2E9C-101B-9397-08002B2CF9AE}" pid="26" name="OCI Restriction">
    <vt:bool>false</vt:bool>
  </property>
  <property fmtid="{D5CDD505-2E9C-101B-9397-08002B2CF9AE}" pid="27" name="OCI Additional Info">
    <vt:lpwstr/>
  </property>
  <property fmtid="{D5CDD505-2E9C-101B-9397-08002B2CF9AE}" pid="28" name="Allow Header Overwrite">
    <vt:bool>false</vt:bool>
  </property>
  <property fmtid="{D5CDD505-2E9C-101B-9397-08002B2CF9AE}" pid="29" name="Allow Footer Overwrite">
    <vt:bool>false</vt:bool>
  </property>
  <property fmtid="{D5CDD505-2E9C-101B-9397-08002B2CF9AE}" pid="30" name="Multiple Selected">
    <vt:lpwstr>-1</vt:lpwstr>
  </property>
  <property fmtid="{D5CDD505-2E9C-101B-9397-08002B2CF9AE}" pid="31" name="SIPLongWording">
    <vt:lpwstr/>
  </property>
  <property fmtid="{D5CDD505-2E9C-101B-9397-08002B2CF9AE}" pid="32" name="TaxKeyword">
    <vt:lpwstr/>
  </property>
  <property fmtid="{D5CDD505-2E9C-101B-9397-08002B2CF9AE}" pid="33" name="_docset_NoMedatataSyncRequired">
    <vt:lpwstr>False</vt:lpwstr>
  </property>
  <property fmtid="{D5CDD505-2E9C-101B-9397-08002B2CF9AE}" pid="34" name="Log">
    <vt:lpwstr>
8/13/2020  - Techical Review by  i:0ǵ.t|adfs|jakemp 
8/20/2020  - Techical Review by  i:0ǵ.t|adfs|jrmason1 
8/24/2020  - Techical Review by  i:0ǵ.t|adfs|jakemp 
9/8/2020  - Techical Review by  i:0ǵ.t|adfs|enichola 
9/8/2020  - Techical Review by  i:0ǵ.t|adfs|jakemp 
9/8/2020  - Techical Review by  i:0ǵ.t|adfs|enichola </vt:lpwstr>
  </property>
</Properties>
</file>