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1"/>
  </p:notesMasterIdLst>
  <p:sldIdLst>
    <p:sldId id="481" r:id="rId5"/>
    <p:sldId id="508" r:id="rId6"/>
    <p:sldId id="383" r:id="rId7"/>
    <p:sldId id="511" r:id="rId8"/>
    <p:sldId id="427" r:id="rId9"/>
    <p:sldId id="455" r:id="rId10"/>
    <p:sldId id="524" r:id="rId11"/>
    <p:sldId id="516" r:id="rId12"/>
    <p:sldId id="525" r:id="rId13"/>
    <p:sldId id="521" r:id="rId14"/>
    <p:sldId id="526" r:id="rId15"/>
    <p:sldId id="519" r:id="rId16"/>
    <p:sldId id="522" r:id="rId17"/>
    <p:sldId id="527" r:id="rId18"/>
    <p:sldId id="528" r:id="rId19"/>
    <p:sldId id="529" r:id="rId20"/>
    <p:sldId id="530" r:id="rId21"/>
    <p:sldId id="523" r:id="rId22"/>
    <p:sldId id="513" r:id="rId23"/>
    <p:sldId id="514" r:id="rId24"/>
    <p:sldId id="531" r:id="rId25"/>
    <p:sldId id="347" r:id="rId26"/>
    <p:sldId id="515" r:id="rId27"/>
    <p:sldId id="357" r:id="rId28"/>
    <p:sldId id="484" r:id="rId29"/>
    <p:sldId id="3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ailey, Melinda J. (JSC-SD)[WYLE INTEG. SCI. &amp; ENG.]" initials="HMJ(IS&amp;E" lastIdx="2" clrIdx="0">
    <p:extLst/>
  </p:cmAuthor>
  <p:cmAuthor id="3" name="Mcguire, Kerry M. (JSC-SF211)" initials="MKM(" lastIdx="5" clrIdx="1">
    <p:extLst>
      <p:ext uri="{19B8F6BF-5375-455C-9EA6-DF929625EA0E}">
        <p15:presenceInfo xmlns:p15="http://schemas.microsoft.com/office/powerpoint/2012/main" userId="S-1-5-21-330711430-3775241029-4075259233-176657" providerId="AD"/>
      </p:ext>
    </p:extLst>
  </p:cmAuthor>
  <p:cmAuthor id="4" name="Cohen, Jeffrey R. (JSC-SF311)[WYLE LABORATORIES, INC.]" initials="CJR(LI" lastIdx="5" clrIdx="2">
    <p:extLst>
      <p:ext uri="{19B8F6BF-5375-455C-9EA6-DF929625EA0E}">
        <p15:presenceInfo xmlns:p15="http://schemas.microsoft.com/office/powerpoint/2012/main" userId="S::jrcohen@ndc.nasa.gov::29a89fae-e15a-44b8-963f-c73955332b16" providerId="AD"/>
      </p:ext>
    </p:extLst>
  </p:cmAuthor>
  <p:cmAuthor id="5" name="Cohen, Jeffrey R. (JSC-SF311)[WYLE LABORATORIES, INC.]" initials="CI" lastIdx="4" clrIdx="3">
    <p:extLst>
      <p:ext uri="{19B8F6BF-5375-455C-9EA6-DF929625EA0E}">
        <p15:presenceInfo xmlns:p15="http://schemas.microsoft.com/office/powerpoint/2012/main" userId="SRCOHEN"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83" autoAdjust="0"/>
    <p:restoredTop sz="95332" autoAdjust="0"/>
  </p:normalViewPr>
  <p:slideViewPr>
    <p:cSldViewPr snapToGrid="0">
      <p:cViewPr varScale="1">
        <p:scale>
          <a:sx n="84" d="100"/>
          <a:sy n="84" d="100"/>
        </p:scale>
        <p:origin x="346" y="82"/>
      </p:cViewPr>
      <p:guideLst>
        <p:guide orient="horz" pos="2160"/>
        <p:guide pos="3840"/>
      </p:guideLst>
    </p:cSldViewPr>
  </p:slideViewPr>
  <p:notesTextViewPr>
    <p:cViewPr>
      <p:scale>
        <a:sx n="3" d="2"/>
        <a:sy n="3" d="2"/>
      </p:scale>
      <p:origin x="0" y="0"/>
    </p:cViewPr>
  </p:notesTextViewPr>
  <p:sorterViewPr>
    <p:cViewPr varScale="1">
      <p:scale>
        <a:sx n="1" d="1"/>
        <a:sy n="1" d="1"/>
      </p:scale>
      <p:origin x="0" y="-270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7EE019-B771-4D07-BA2F-8E4C3CB6D099}" type="datetimeFigureOut">
              <a:rPr lang="en-US"/>
              <a:t>8/14/2020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3924FE-D966-4C28-A3DD-B07CC9A08A26}" type="slidenum">
              <a:rPr lang="en-US"/>
              <a:t>‹#›</a:t>
            </a:fld>
            <a:endParaRPr lang="en-US"/>
          </a:p>
        </p:txBody>
      </p:sp>
    </p:spTree>
    <p:extLst>
      <p:ext uri="{BB962C8B-B14F-4D97-AF65-F5344CB8AC3E}">
        <p14:creationId xmlns:p14="http://schemas.microsoft.com/office/powerpoint/2010/main" val="3082278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Good afternoon</a:t>
            </a:r>
            <a:r>
              <a:rPr lang="en-US" baseline="0" dirty="0"/>
              <a:t> everyone. My name is Kerry and before we get into the main focus of the presentation in which we will be providing an example of “How” we are using Model Based Systems Engineering on a project we are currently working on, I am going to provide you the context so you have a better understanding of the “What” and “Why” behind our work. So let’s go on a little journey…</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a:t>
            </a:fld>
            <a:endParaRPr lang="en-US"/>
          </a:p>
        </p:txBody>
      </p:sp>
    </p:spTree>
    <p:extLst>
      <p:ext uri="{BB962C8B-B14F-4D97-AF65-F5344CB8AC3E}">
        <p14:creationId xmlns:p14="http://schemas.microsoft.com/office/powerpoint/2010/main" val="2730830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future</a:t>
            </a:r>
            <a:r>
              <a:rPr lang="en-US" baseline="0" dirty="0"/>
              <a:t> missions are changing the way in which we will practice medicine. For these missions we need to design the crew health and performance system as an integrated part of the vehicle system. </a:t>
            </a:r>
            <a:r>
              <a:rPr lang="en-US" baseline="0" dirty="0" err="1"/>
              <a:t>ExMC</a:t>
            </a:r>
            <a:r>
              <a:rPr lang="en-US" baseline="0" dirty="0"/>
              <a:t> is using a systems engineering approach to do this integration. </a:t>
            </a:r>
          </a:p>
          <a:p>
            <a:pPr marL="465887" lvl="1" defTabSz="465887"/>
            <a:endParaRPr lang="en-US" sz="2000" dirty="0"/>
          </a:p>
          <a:p>
            <a:pPr lvl="1"/>
            <a:endParaRPr lang="en-GB" sz="2000" dirty="0"/>
          </a:p>
          <a:p>
            <a:pPr lvl="1"/>
            <a:endParaRPr lang="en-GB" sz="2000" dirty="0"/>
          </a:p>
          <a:p>
            <a:endParaRPr lang="en-US" dirty="0"/>
          </a:p>
        </p:txBody>
      </p:sp>
      <p:sp>
        <p:nvSpPr>
          <p:cNvPr id="4" name="Slide Number Placeholder 3"/>
          <p:cNvSpPr>
            <a:spLocks noGrp="1"/>
          </p:cNvSpPr>
          <p:nvPr>
            <p:ph type="sldNum" sz="quarter" idx="10"/>
          </p:nvPr>
        </p:nvSpPr>
        <p:spPr/>
        <p:txBody>
          <a:bodyPr/>
          <a:lstStyle/>
          <a:p>
            <a:fld id="{55DA7DFD-65EF-954D-AC29-8768FD108DC5}" type="slidenum">
              <a:rPr lang="en-US" smtClean="0"/>
              <a:t>2</a:t>
            </a:fld>
            <a:endParaRPr lang="en-US"/>
          </a:p>
        </p:txBody>
      </p:sp>
    </p:spTree>
    <p:extLst>
      <p:ext uri="{BB962C8B-B14F-4D97-AF65-F5344CB8AC3E}">
        <p14:creationId xmlns:p14="http://schemas.microsoft.com/office/powerpoint/2010/main" val="854749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ExMC is guided by NASA STD 3001 to provide high level requirements for medical care as it scopes a medical system.  These standards dictate the level of care required and provide</a:t>
            </a:r>
            <a:r>
              <a:rPr lang="en-US" sz="1200" b="0" i="0" kern="1200" baseline="0" dirty="0">
                <a:solidFill>
                  <a:schemeClr val="tx1"/>
                </a:solidFill>
                <a:effectLst/>
                <a:latin typeface="+mn-lt"/>
                <a:ea typeface="+mn-ea"/>
                <a:cs typeface="+mn-cs"/>
              </a:rPr>
              <a:t> example capabilities</a:t>
            </a:r>
            <a:r>
              <a:rPr lang="en-US" sz="1200" b="0" i="0" kern="1200" dirty="0">
                <a:solidFill>
                  <a:schemeClr val="tx1"/>
                </a:solidFill>
                <a:effectLst/>
                <a:latin typeface="+mn-lt"/>
                <a:ea typeface="+mn-ea"/>
                <a:cs typeface="+mn-cs"/>
              </a:rPr>
              <a:t>, with levels delineated by distance from Earth and the duration of the mission.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3001, by design, leaves the medical capabilities for each level up to interpretation by the program that relies upon these requirements.  ExMC embarked on an exercise to define/interpret the 5 levels of care and provide concrete examples of actions for each level.  In some cases, the definitions</a:t>
            </a:r>
            <a:r>
              <a:rPr lang="en-US" sz="1200" b="0" i="0" kern="1200" baseline="0" dirty="0">
                <a:solidFill>
                  <a:schemeClr val="tx1"/>
                </a:solidFill>
                <a:effectLst/>
                <a:latin typeface="+mn-lt"/>
                <a:ea typeface="+mn-ea"/>
                <a:cs typeface="+mn-cs"/>
              </a:rPr>
              <a:t> were very similar to terrestrial interpretations of the capability, such as first aid.  In other cases, it relied upon the definition and example actions to fully articulate what the team’s interpretation of the capability truly was.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baseline="0" dirty="0">
              <a:solidFill>
                <a:schemeClr val="tx1"/>
              </a:solidFill>
              <a:effectLst/>
              <a:latin typeface="+mn-lt"/>
              <a:ea typeface="+mn-ea"/>
              <a:cs typeface="+mn-cs"/>
            </a:endParaRPr>
          </a:p>
          <a:p>
            <a:r>
              <a:rPr lang="en-US" dirty="0">
                <a:cs typeface="Arial" panose="020B0604020202020204" pitchFamily="34" charset="0"/>
              </a:rPr>
              <a:t>So what this means is that</a:t>
            </a:r>
          </a:p>
          <a:p>
            <a:pPr marL="589347" lvl="1" indent="-291179">
              <a:buFont typeface="Arial" panose="020B0604020202020204" pitchFamily="34" charset="0"/>
              <a:buChar char="•"/>
            </a:pPr>
            <a:r>
              <a:rPr lang="en-US" sz="1600" dirty="0">
                <a:cs typeface="Arial" panose="020B0604020202020204" pitchFamily="34" charset="0"/>
              </a:rPr>
              <a:t>Preventive strategies pre- and inflight are critical</a:t>
            </a:r>
          </a:p>
          <a:p>
            <a:pPr marL="589347" lvl="1" indent="-291179">
              <a:buFont typeface="Arial" panose="020B0604020202020204" pitchFamily="34" charset="0"/>
              <a:buChar char="•"/>
            </a:pPr>
            <a:r>
              <a:rPr lang="en-US" sz="1600" b="1" dirty="0">
                <a:cs typeface="Arial" panose="020B0604020202020204" pitchFamily="34" charset="0"/>
              </a:rPr>
              <a:t>Autonomous</a:t>
            </a:r>
            <a:r>
              <a:rPr lang="en-US" sz="1600" dirty="0">
                <a:cs typeface="Arial" panose="020B0604020202020204" pitchFamily="34" charset="0"/>
              </a:rPr>
              <a:t> advanced care will be necessary, with a bigger focus on Diagnosis, Treatment, Rehabilitation than current space-flight ops do today.</a:t>
            </a:r>
          </a:p>
          <a:p>
            <a:pPr marL="589347" lvl="1" indent="-291179" defTabSz="931774">
              <a:buFont typeface="Arial" panose="020B0604020202020204" pitchFamily="34" charset="0"/>
              <a:buChar char="•"/>
              <a:defRPr/>
            </a:pPr>
            <a:r>
              <a:rPr lang="en-US" sz="1600" dirty="0"/>
              <a:t>A crewmember with physician-level training will be important, as they will serve as the in-flight, primary caregiver of the crew. This is a paradigm shift from today’s operations.</a:t>
            </a:r>
          </a:p>
          <a:p>
            <a:pPr marL="1055234" lvl="2" indent="-291179" defTabSz="931774">
              <a:buFont typeface="Arial" panose="020B0604020202020204" pitchFamily="34" charset="0"/>
              <a:buChar char="•"/>
              <a:defRPr/>
            </a:pPr>
            <a:r>
              <a:rPr lang="en-US" sz="1600" dirty="0"/>
              <a:t>This physician astronaut will be </a:t>
            </a:r>
            <a:r>
              <a:rPr lang="en-US" sz="1600" dirty="0">
                <a:cs typeface="Arial" panose="020B0604020202020204" pitchFamily="34" charset="0"/>
              </a:rPr>
              <a:t>self-sufficient, autonomous from the ground, and will rely on ground support only for consults when needed and as </a:t>
            </a:r>
            <a:r>
              <a:rPr lang="en-US" sz="1600" dirty="0" err="1">
                <a:cs typeface="Arial" panose="020B0604020202020204" pitchFamily="34" charset="0"/>
              </a:rPr>
              <a:t>comm</a:t>
            </a:r>
            <a:r>
              <a:rPr lang="en-US" sz="1600" dirty="0">
                <a:cs typeface="Arial" panose="020B0604020202020204" pitchFamily="34" charset="0"/>
              </a:rPr>
              <a:t> is available.</a:t>
            </a:r>
            <a:endParaRPr lang="en-US" dirty="0"/>
          </a:p>
          <a:p>
            <a:pPr marL="123460" indent="-291179" defTabSz="931774">
              <a:buFont typeface="Arial" panose="020B0604020202020204" pitchFamily="34" charset="0"/>
              <a:buChar char="•"/>
              <a:defRPr/>
            </a:pPr>
            <a:r>
              <a:rPr lang="en-US" sz="1600" dirty="0"/>
              <a:t>Overall objective:</a:t>
            </a:r>
          </a:p>
          <a:p>
            <a:pPr marL="589347" lvl="1" indent="-291179" defTabSz="931774">
              <a:buFont typeface="Arial" panose="020B0604020202020204" pitchFamily="34" charset="0"/>
              <a:buChar char="•"/>
              <a:defRPr/>
            </a:pPr>
            <a:r>
              <a:rPr lang="en-US" sz="1600" dirty="0"/>
              <a:t>Prevent, diagnose and treat</a:t>
            </a:r>
            <a:endParaRPr lang="en-US" sz="1600" dirty="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defTabSz="931774">
              <a:defRPr/>
            </a:pPr>
            <a:endParaRPr lang="en-US" i="1" dirty="0"/>
          </a:p>
          <a:p>
            <a:pPr defTabSz="931774">
              <a:defRPr/>
            </a:pPr>
            <a:endParaRPr lang="en-US" i="1" dirty="0"/>
          </a:p>
          <a:p>
            <a:pPr defTabSz="931774">
              <a:defRPr/>
            </a:pPr>
            <a:endParaRPr lang="en-US" dirty="0"/>
          </a:p>
        </p:txBody>
      </p:sp>
      <p:sp>
        <p:nvSpPr>
          <p:cNvPr id="4" name="Slide Number Placeholder 3"/>
          <p:cNvSpPr>
            <a:spLocks noGrp="1"/>
          </p:cNvSpPr>
          <p:nvPr>
            <p:ph type="sldNum" sz="quarter" idx="10"/>
          </p:nvPr>
        </p:nvSpPr>
        <p:spPr/>
        <p:txBody>
          <a:bodyPr/>
          <a:lstStyle/>
          <a:p>
            <a:fld id="{71CE1FBC-C12A-4A77-A270-DD294AF8321C}" type="slidenum">
              <a:rPr lang="en-US" smtClean="0"/>
              <a:t>3</a:t>
            </a:fld>
            <a:endParaRPr lang="en-US"/>
          </a:p>
        </p:txBody>
      </p:sp>
    </p:spTree>
    <p:extLst>
      <p:ext uri="{BB962C8B-B14F-4D97-AF65-F5344CB8AC3E}">
        <p14:creationId xmlns:p14="http://schemas.microsoft.com/office/powerpoint/2010/main" val="1851812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900" b="1" i="1" dirty="0"/>
              <a:t>Systems</a:t>
            </a:r>
            <a:r>
              <a:rPr lang="en-US" sz="2900" b="1" i="1" baseline="0" dirty="0"/>
              <a:t> engineering is required </a:t>
            </a:r>
            <a:r>
              <a:rPr lang="en-US" sz="2900" b="1" i="1" dirty="0"/>
              <a:t>approach by the agency for vehicle development. </a:t>
            </a:r>
          </a:p>
          <a:p>
            <a:endParaRPr lang="en-US" sz="2900" b="1" i="1" dirty="0"/>
          </a:p>
          <a:p>
            <a:r>
              <a:rPr lang="en-US" sz="2900" b="1" i="1" dirty="0"/>
              <a:t>What is Systems Engineering?</a:t>
            </a:r>
          </a:p>
          <a:p>
            <a:r>
              <a:rPr lang="en-US" sz="2000" dirty="0"/>
              <a:t>A </a:t>
            </a:r>
            <a:r>
              <a:rPr lang="en-US" sz="2000" b="1" dirty="0"/>
              <a:t>methodical,</a:t>
            </a:r>
            <a:r>
              <a:rPr lang="en-US" sz="2000" b="0" dirty="0"/>
              <a:t> disciplined </a:t>
            </a:r>
            <a:r>
              <a:rPr lang="en-US" sz="2000" b="1" dirty="0"/>
              <a:t>and holistic approach for the design</a:t>
            </a:r>
            <a:r>
              <a:rPr lang="en-US" sz="2000" dirty="0"/>
              <a:t>, realization, technical </a:t>
            </a:r>
            <a:r>
              <a:rPr lang="en-US" sz="2000" b="1" dirty="0"/>
              <a:t>management, operations, and retirement of a system</a:t>
            </a:r>
          </a:p>
          <a:p>
            <a:endParaRPr lang="en-US" sz="2000" b="1" dirty="0"/>
          </a:p>
          <a:p>
            <a:r>
              <a:rPr lang="en-US" sz="2000" b="1" i="1" dirty="0"/>
              <a:t>What is a “System”?</a:t>
            </a:r>
            <a:endParaRPr lang="en-US" sz="2000" i="1" dirty="0"/>
          </a:p>
          <a:p>
            <a:r>
              <a:rPr lang="en-US" sz="1600" b="1" dirty="0"/>
              <a:t>Collection of different elements producing results not obtainable by elements alone </a:t>
            </a:r>
          </a:p>
          <a:p>
            <a:pPr lvl="1"/>
            <a:r>
              <a:rPr lang="en-US" sz="1600" b="1" dirty="0"/>
              <a:t>Elements</a:t>
            </a:r>
            <a:r>
              <a:rPr lang="en-US" sz="1600" dirty="0"/>
              <a:t> = people, hardware, software, facilities …</a:t>
            </a:r>
          </a:p>
          <a:p>
            <a:endParaRPr lang="en-US" sz="2000" b="1" i="1" dirty="0"/>
          </a:p>
          <a:p>
            <a:r>
              <a:rPr lang="en-US" sz="2000" b="1" i="1" dirty="0"/>
              <a:t>Systems Engineering IS:</a:t>
            </a:r>
            <a:endParaRPr lang="en-US" sz="2000" i="1" dirty="0"/>
          </a:p>
          <a:p>
            <a:pPr marL="285750" indent="-285750">
              <a:buFont typeface="Arial" panose="020B0604020202020204" pitchFamily="34" charset="0"/>
              <a:buChar char="•"/>
            </a:pPr>
            <a:r>
              <a:rPr lang="en-US" sz="1600" b="1" dirty="0"/>
              <a:t>a way of looking at the “big picture” when making technical decisions </a:t>
            </a:r>
          </a:p>
          <a:p>
            <a:pPr marL="285750" indent="-285750">
              <a:buFont typeface="Arial" panose="020B0604020202020204" pitchFamily="34" charset="0"/>
              <a:buChar char="•"/>
            </a:pPr>
            <a:r>
              <a:rPr lang="en-US" sz="1600" dirty="0"/>
              <a:t>a way of achieving functional, physical, and operational performance requirements </a:t>
            </a:r>
          </a:p>
          <a:p>
            <a:pPr marL="285750" indent="-285750">
              <a:buFont typeface="Arial" panose="020B0604020202020204" pitchFamily="34" charset="0"/>
              <a:buChar char="•"/>
            </a:pPr>
            <a:r>
              <a:rPr lang="en-US" sz="1600" b="1" dirty="0"/>
              <a:t>the art and science of developing a system within opposed constraints </a:t>
            </a:r>
          </a:p>
          <a:p>
            <a:pPr marL="285750" indent="-285750">
              <a:buFont typeface="Arial" panose="020B0604020202020204" pitchFamily="34" charset="0"/>
              <a:buChar char="•"/>
            </a:pPr>
            <a:r>
              <a:rPr lang="en-US" sz="1600" dirty="0"/>
              <a:t>a holistic, integrative discipline, wherein the contributions of e.g.,</a:t>
            </a:r>
          </a:p>
          <a:p>
            <a:pPr lvl="1"/>
            <a:r>
              <a:rPr lang="en-US" sz="1600" dirty="0"/>
              <a:t>structural engineers, electrical engineers, mechanism designers, power engineers, human factors engineers, and many more disciplines </a:t>
            </a:r>
            <a:r>
              <a:rPr lang="en-US" sz="1600" i="1" dirty="0"/>
              <a:t>(</a:t>
            </a:r>
            <a:r>
              <a:rPr lang="en-US" sz="1600" b="1" i="1" dirty="0"/>
              <a:t>medical</a:t>
            </a:r>
            <a:r>
              <a:rPr lang="en-US" sz="1600" b="1" i="1" dirty="0" smtClean="0"/>
              <a:t>!</a:t>
            </a:r>
            <a:r>
              <a:rPr lang="en-US" sz="1600" i="1" dirty="0" smtClean="0"/>
              <a:t>)</a:t>
            </a:r>
            <a:r>
              <a:rPr lang="en-US" sz="1600" i="1" baseline="0" dirty="0" smtClean="0"/>
              <a:t> </a:t>
            </a:r>
            <a:r>
              <a:rPr lang="en-US" sz="1600" dirty="0" smtClean="0"/>
              <a:t>are </a:t>
            </a:r>
            <a:r>
              <a:rPr lang="en-US" sz="1600" dirty="0"/>
              <a:t>evaluated and balanced… to produce a coherent whole that is </a:t>
            </a:r>
            <a:r>
              <a:rPr lang="en-US" sz="1600" b="1" dirty="0"/>
              <a:t>not dominated by the perspective of a single discipline</a:t>
            </a:r>
            <a:r>
              <a:rPr lang="en-US" sz="1600" dirty="0"/>
              <a:t>.</a:t>
            </a:r>
            <a:r>
              <a:rPr lang="en-US" sz="1600" baseline="30000" dirty="0"/>
              <a:t>2</a:t>
            </a:r>
            <a:r>
              <a:rPr lang="en-US" sz="1600" dirty="0"/>
              <a:t> </a:t>
            </a:r>
          </a:p>
          <a:p>
            <a:endParaRPr lang="en-US" sz="1600" dirty="0"/>
          </a:p>
          <a:p>
            <a:r>
              <a:rPr lang="en-US" sz="1600" dirty="0"/>
              <a:t>Other notes: </a:t>
            </a:r>
          </a:p>
          <a:p>
            <a:r>
              <a:rPr lang="en-US" sz="1600" dirty="0"/>
              <a:t>- Ensure human is not forgotten</a:t>
            </a:r>
          </a:p>
          <a:p>
            <a:r>
              <a:rPr lang="en-US" sz="1600" dirty="0"/>
              <a:t>- Speak in the language of other technical  - creates a common knowledge among sub-systems</a:t>
            </a:r>
          </a:p>
          <a:p>
            <a:endParaRPr lang="en-US" baseline="0" dirty="0"/>
          </a:p>
          <a:p>
            <a:r>
              <a:rPr lang="en-US" baseline="30000" dirty="0"/>
              <a:t>1</a:t>
            </a:r>
            <a:r>
              <a:rPr lang="en-US" dirty="0"/>
              <a:t>Rechtin, </a:t>
            </a:r>
            <a:r>
              <a:rPr lang="en-US" i="1" dirty="0"/>
              <a:t>Systems Architecting of Organizations: Why Eagles Can’t Swim</a:t>
            </a:r>
            <a:r>
              <a:rPr lang="en-US" dirty="0"/>
              <a:t>.</a:t>
            </a:r>
          </a:p>
          <a:p>
            <a:r>
              <a:rPr lang="en-US" baseline="30000" dirty="0"/>
              <a:t>2</a:t>
            </a:r>
            <a:r>
              <a:rPr lang="en-US" dirty="0"/>
              <a:t>Comments on systems engineering throughout the handbook’s Chapter 2.0 are extracted from the speech “System Engineering and the Two Cultures of Engineering” by Michael D. Griffin, previous NASA Administrator. </a:t>
            </a:r>
          </a:p>
          <a:p>
            <a:endParaRPr lang="en-US" dirty="0"/>
          </a:p>
        </p:txBody>
      </p:sp>
      <p:sp>
        <p:nvSpPr>
          <p:cNvPr id="4" name="Slide Number Placeholder 3"/>
          <p:cNvSpPr>
            <a:spLocks noGrp="1"/>
          </p:cNvSpPr>
          <p:nvPr>
            <p:ph type="sldNum" sz="quarter" idx="10"/>
          </p:nvPr>
        </p:nvSpPr>
        <p:spPr/>
        <p:txBody>
          <a:bodyPr/>
          <a:lstStyle/>
          <a:p>
            <a:fld id="{1809526A-FCB2-DF4E-8692-AD8D7F9E4B87}" type="slidenum">
              <a:rPr lang="en-US" smtClean="0"/>
              <a:t>4</a:t>
            </a:fld>
            <a:endParaRPr lang="en-US"/>
          </a:p>
        </p:txBody>
      </p:sp>
    </p:spTree>
    <p:extLst>
      <p:ext uri="{BB962C8B-B14F-4D97-AF65-F5344CB8AC3E}">
        <p14:creationId xmlns:p14="http://schemas.microsoft.com/office/powerpoint/2010/main" val="130330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disciplines and individuals ask different questions and use different terms. It is the</a:t>
            </a:r>
            <a:r>
              <a:rPr lang="en-US" baseline="0" dirty="0" smtClean="0"/>
              <a:t> role of the systems engineering to bridge these communication chasms for everyone to have a shared vision and path forward. That we act as a unit.</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5</a:t>
            </a:fld>
            <a:endParaRPr lang="en-US"/>
          </a:p>
        </p:txBody>
      </p:sp>
    </p:spTree>
    <p:extLst>
      <p:ext uri="{BB962C8B-B14F-4D97-AF65-F5344CB8AC3E}">
        <p14:creationId xmlns:p14="http://schemas.microsoft.com/office/powerpoint/2010/main" val="3476217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There are multiple ways that Systems Engineering process can be visualized. This is just one of them. No matter which you use the steps are the same. For each box you see in this waterfall method there are products that are produced. In the past these products were word documents and/or spreadsheets. Our team decided to take a more visual approach to these products. The same content will be presented but how we communicate it will be less “paper” based.</a:t>
            </a:r>
          </a:p>
          <a:p>
            <a:endParaRPr lang="en-US" baseline="0" dirty="0" smtClean="0"/>
          </a:p>
          <a:p>
            <a:r>
              <a:rPr lang="en-US" baseline="0" dirty="0" smtClean="0"/>
              <a:t>Something else our team is doing is taking a human-centric approach to design. For example, in our Concept of Operations. Which is a document that is defining what are the needs of this systems. We use scenarios that are short narratives from the perspective of the user. They portray how the user interacts/uses this systems. From these narratives is where we derive the functions of our system that will drive our requirements. </a:t>
            </a:r>
          </a:p>
          <a:p>
            <a:endParaRPr lang="en-US" baseline="0" dirty="0" smtClean="0"/>
          </a:p>
          <a:p>
            <a:r>
              <a:rPr lang="en-US" baseline="0" dirty="0" smtClean="0"/>
              <a:t>You may think being human-centric is a common practice and not always. Throughout this presentation we will provide you examples of how we are designing this medical system to meet the needs of its users.</a:t>
            </a:r>
            <a:endParaRPr lang="en-US" baseline="0" dirty="0"/>
          </a:p>
        </p:txBody>
      </p:sp>
      <p:sp>
        <p:nvSpPr>
          <p:cNvPr id="4" name="Slide Number Placeholder 3"/>
          <p:cNvSpPr>
            <a:spLocks noGrp="1"/>
          </p:cNvSpPr>
          <p:nvPr>
            <p:ph type="sldNum" sz="quarter" idx="10"/>
          </p:nvPr>
        </p:nvSpPr>
        <p:spPr/>
        <p:txBody>
          <a:bodyPr/>
          <a:lstStyle/>
          <a:p>
            <a:fld id="{1809526A-FCB2-DF4E-8692-AD8D7F9E4B87}" type="slidenum">
              <a:rPr lang="en-US" smtClean="0"/>
              <a:t>6</a:t>
            </a:fld>
            <a:endParaRPr lang="en-US"/>
          </a:p>
        </p:txBody>
      </p:sp>
    </p:spTree>
    <p:extLst>
      <p:ext uri="{BB962C8B-B14F-4D97-AF65-F5344CB8AC3E}">
        <p14:creationId xmlns:p14="http://schemas.microsoft.com/office/powerpoint/2010/main" val="4124931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point - Model </a:t>
            </a:r>
            <a:r>
              <a:rPr lang="en-US" dirty="0"/>
              <a:t>based Systems Engineering is Systems Engineering, the difference is that MBSE is more closely aligned with how Engineers and Technical People THINK. Let me give you an example, if I were to toss you a marker and ask you to describe a project you are working on, how many of you would come up to the white board and start writing paragraphs? None of you, of course not. You would draw a bunch of boxes and arrows to explain it. Because that is how we, that is, technical people think</a:t>
            </a:r>
            <a:r>
              <a:rPr lang="en-US" dirty="0" smtClean="0"/>
              <a:t>.</a:t>
            </a:r>
          </a:p>
          <a:p>
            <a:endParaRPr lang="en-US" dirty="0"/>
          </a:p>
          <a:p>
            <a:r>
              <a:rPr lang="en-US" dirty="0"/>
              <a:t>Second point – a document is out of date as soon as you print it</a:t>
            </a:r>
            <a:r>
              <a:rPr lang="en-US" dirty="0" smtClean="0"/>
              <a:t>.</a:t>
            </a:r>
          </a:p>
          <a:p>
            <a:endParaRPr lang="en-US" dirty="0"/>
          </a:p>
          <a:p>
            <a:r>
              <a:rPr lang="en-US" dirty="0"/>
              <a:t>Third point – Integrated – all artifacts in one place instead of lots of </a:t>
            </a:r>
            <a:r>
              <a:rPr lang="en-US" dirty="0" smtClean="0"/>
              <a:t>documents</a:t>
            </a:r>
          </a:p>
          <a:p>
            <a:endParaRPr lang="en-US" dirty="0"/>
          </a:p>
          <a:p>
            <a:r>
              <a:rPr lang="en-US" dirty="0"/>
              <a:t>Bottom line: MBSE is Systems Engineering that </a:t>
            </a:r>
            <a:r>
              <a:rPr lang="en-US" dirty="0" smtClean="0"/>
              <a:t>moves from a bunch of separate text based documents to an integrated, visual method for showing information</a:t>
            </a:r>
            <a:endParaRPr lang="en-US" dirty="0"/>
          </a:p>
        </p:txBody>
      </p:sp>
      <p:sp>
        <p:nvSpPr>
          <p:cNvPr id="4" name="Slide Number Placeholder 3"/>
          <p:cNvSpPr>
            <a:spLocks noGrp="1"/>
          </p:cNvSpPr>
          <p:nvPr>
            <p:ph type="sldNum" sz="quarter" idx="5"/>
          </p:nvPr>
        </p:nvSpPr>
        <p:spPr/>
        <p:txBody>
          <a:bodyPr/>
          <a:lstStyle/>
          <a:p>
            <a:fld id="{203924FE-D966-4C28-A3DD-B07CC9A08A26}" type="slidenum">
              <a:rPr lang="en-US" smtClean="0"/>
              <a:t>7</a:t>
            </a:fld>
            <a:endParaRPr lang="en-US"/>
          </a:p>
        </p:txBody>
      </p:sp>
    </p:spTree>
    <p:extLst>
      <p:ext uri="{BB962C8B-B14F-4D97-AF65-F5344CB8AC3E}">
        <p14:creationId xmlns:p14="http://schemas.microsoft.com/office/powerpoint/2010/main" val="2075576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for two very different purposes</a:t>
            </a:r>
          </a:p>
          <a:p>
            <a:r>
              <a:rPr lang="en-US" dirty="0"/>
              <a:t>Defining the foundation</a:t>
            </a:r>
          </a:p>
          <a:p>
            <a:r>
              <a:rPr lang="en-US" dirty="0"/>
              <a:t>Used dynamically with IMPACT to perform trade studies – the model provides source data</a:t>
            </a:r>
          </a:p>
          <a:p>
            <a:r>
              <a:rPr lang="en-US" dirty="0"/>
              <a:t>Bottom Line: the model is NOT just a specification tool, it can provide information as needed to other </a:t>
            </a:r>
            <a:r>
              <a:rPr lang="en-US" dirty="0" smtClean="0"/>
              <a:t>tools. It can be</a:t>
            </a:r>
            <a:r>
              <a:rPr lang="en-US" baseline="0" dirty="0" smtClean="0"/>
              <a:t> used independently or integrated with information from other sources.</a:t>
            </a:r>
            <a:endParaRPr lang="en-US" dirty="0"/>
          </a:p>
        </p:txBody>
      </p:sp>
      <p:sp>
        <p:nvSpPr>
          <p:cNvPr id="4" name="Slide Number Placeholder 3"/>
          <p:cNvSpPr>
            <a:spLocks noGrp="1"/>
          </p:cNvSpPr>
          <p:nvPr>
            <p:ph type="sldNum" sz="quarter" idx="10"/>
          </p:nvPr>
        </p:nvSpPr>
        <p:spPr/>
        <p:txBody>
          <a:bodyPr/>
          <a:lstStyle/>
          <a:p>
            <a:fld id="{203924FE-D966-4C28-A3DD-B07CC9A08A26}" type="slidenum">
              <a:rPr lang="en-US"/>
              <a:t>8</a:t>
            </a:fld>
            <a:endParaRPr lang="en-US"/>
          </a:p>
        </p:txBody>
      </p:sp>
    </p:spTree>
    <p:extLst>
      <p:ext uri="{BB962C8B-B14F-4D97-AF65-F5344CB8AC3E}">
        <p14:creationId xmlns:p14="http://schemas.microsoft.com/office/powerpoint/2010/main" val="4137036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 little more about our process. </a:t>
            </a:r>
          </a:p>
          <a:p>
            <a:r>
              <a:rPr lang="en-US" dirty="0"/>
              <a:t>We are modeling the knowledge SMEs provide. In our case, the SMEs are Clinicians – Nurses, Doctors, Pharmacists</a:t>
            </a:r>
          </a:p>
          <a:p>
            <a:endParaRPr lang="en-US" dirty="0"/>
          </a:p>
          <a:p>
            <a:r>
              <a:rPr lang="en-US" dirty="0"/>
              <a:t>There are different ways to organize. This is one. As things change, the organization changes, too. You should expect to reorganize, or refactor your model.</a:t>
            </a:r>
          </a:p>
          <a:p>
            <a:r>
              <a:rPr lang="en-US" dirty="0"/>
              <a:t>We are providing information for the </a:t>
            </a:r>
            <a:r>
              <a:rPr lang="en-US" dirty="0" err="1"/>
              <a:t>ConOps</a:t>
            </a:r>
            <a:r>
              <a:rPr lang="en-US" dirty="0"/>
              <a:t>. Our goal is to provide as much of the information you would find in a document-centric </a:t>
            </a:r>
            <a:r>
              <a:rPr lang="en-US" dirty="0" err="1"/>
              <a:t>ConOps</a:t>
            </a:r>
            <a:r>
              <a:rPr lang="en-US" dirty="0"/>
              <a:t> as possible. </a:t>
            </a:r>
          </a:p>
          <a:p>
            <a:r>
              <a:rPr lang="en-US" dirty="0"/>
              <a:t>We Identify Assumptions, Objectives, System Needs, System Goals</a:t>
            </a:r>
          </a:p>
          <a:p>
            <a:r>
              <a:rPr lang="en-US" dirty="0"/>
              <a:t>Identify Scenarios and provide a short text description</a:t>
            </a:r>
          </a:p>
          <a:p>
            <a:r>
              <a:rPr lang="en-US" dirty="0"/>
              <a:t>We build Activity Diagrams to show step by step what the Medical System has to do</a:t>
            </a:r>
          </a:p>
          <a:p>
            <a:r>
              <a:rPr lang="en-US" dirty="0"/>
              <a:t>IMPORTANT – Many systems treat people as actors that are external to the system. In our model, the human is IN the system, not an actor. You see the humans represented as swimlanes on the activity diagram</a:t>
            </a:r>
          </a:p>
        </p:txBody>
      </p:sp>
      <p:sp>
        <p:nvSpPr>
          <p:cNvPr id="4" name="Slide Number Placeholder 3"/>
          <p:cNvSpPr>
            <a:spLocks noGrp="1"/>
          </p:cNvSpPr>
          <p:nvPr>
            <p:ph type="sldNum" sz="quarter" idx="5"/>
          </p:nvPr>
        </p:nvSpPr>
        <p:spPr/>
        <p:txBody>
          <a:bodyPr/>
          <a:lstStyle/>
          <a:p>
            <a:fld id="{203924FE-D966-4C28-A3DD-B07CC9A08A26}" type="slidenum">
              <a:rPr lang="en-US" smtClean="0"/>
              <a:t>9</a:t>
            </a:fld>
            <a:endParaRPr lang="en-US"/>
          </a:p>
        </p:txBody>
      </p:sp>
    </p:spTree>
    <p:extLst>
      <p:ext uri="{BB962C8B-B14F-4D97-AF65-F5344CB8AC3E}">
        <p14:creationId xmlns:p14="http://schemas.microsoft.com/office/powerpoint/2010/main" val="849959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know what the System will do, we capture the requirements.</a:t>
            </a:r>
          </a:p>
          <a:p>
            <a:r>
              <a:rPr lang="en-US" dirty="0"/>
              <a:t>Typically people are trying to capture the requirements in tables or show traces as relationship diagrams.</a:t>
            </a:r>
          </a:p>
          <a:p>
            <a:r>
              <a:rPr lang="en-US" dirty="0"/>
              <a:t>These approaches show several ways to visualize the requirements and their traces. The key take away is that the information is in the model. How we show it is based on what user needs and prefers to see.</a:t>
            </a:r>
          </a:p>
          <a:p>
            <a:endParaRPr lang="en-US" dirty="0"/>
          </a:p>
          <a:p>
            <a:r>
              <a:rPr lang="en-US" dirty="0"/>
              <a:t>Along the same line, you don't tie your model to ONLY one tool or language. The goal is showing the information. The understanding is the key. We chose to use MagicDraw and SysML, but there are other ways to show the information. But you should use what makes sense for your environment.</a:t>
            </a:r>
          </a:p>
          <a:p>
            <a:endParaRPr lang="en-US" dirty="0"/>
          </a:p>
        </p:txBody>
      </p:sp>
      <p:sp>
        <p:nvSpPr>
          <p:cNvPr id="4" name="Slide Number Placeholder 3"/>
          <p:cNvSpPr>
            <a:spLocks noGrp="1"/>
          </p:cNvSpPr>
          <p:nvPr>
            <p:ph type="sldNum" sz="quarter" idx="10"/>
          </p:nvPr>
        </p:nvSpPr>
        <p:spPr/>
        <p:txBody>
          <a:bodyPr/>
          <a:lstStyle/>
          <a:p>
            <a:fld id="{203924FE-D966-4C28-A3DD-B07CC9A08A26}" type="slidenum">
              <a:rPr lang="en-US"/>
              <a:t>10</a:t>
            </a:fld>
            <a:endParaRPr lang="en-US"/>
          </a:p>
        </p:txBody>
      </p:sp>
    </p:spTree>
    <p:extLst>
      <p:ext uri="{BB962C8B-B14F-4D97-AF65-F5344CB8AC3E}">
        <p14:creationId xmlns:p14="http://schemas.microsoft.com/office/powerpoint/2010/main" val="1856469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typically capture requirements in tables or a spread sheet. It is what was easiest for our team. Similarly, one could use a requirements management tool, but you want to be sure those requirements get into your model for tracing.</a:t>
            </a:r>
          </a:p>
          <a:p>
            <a:r>
              <a:rPr lang="en-US" dirty="0"/>
              <a:t>We capture Level 2, 3, and 4 (also 5) requirements.</a:t>
            </a:r>
          </a:p>
          <a:p>
            <a:r>
              <a:rPr lang="en-US" dirty="0"/>
              <a:t>We trace requirements to specs and </a:t>
            </a:r>
            <a:r>
              <a:rPr lang="en-US" dirty="0" smtClean="0"/>
              <a:t>to different</a:t>
            </a:r>
            <a:r>
              <a:rPr lang="en-US" baseline="0" dirty="0" smtClean="0"/>
              <a:t> levels of requirements</a:t>
            </a:r>
            <a:endParaRPr lang="en-US" dirty="0"/>
          </a:p>
          <a:p>
            <a:r>
              <a:rPr lang="en-US" dirty="0"/>
              <a:t>In this table, and these images are from the same table, that I broke to fit on the slide, we show the requirement id, text, the rationale for the requirement, and the other requirements that the requirement traces from or to. Not shown in this view are the traces from clinical data to the requirements.</a:t>
            </a:r>
          </a:p>
          <a:p>
            <a:endParaRPr lang="en-US" dirty="0"/>
          </a:p>
          <a:p>
            <a:r>
              <a:rPr lang="en-US" dirty="0"/>
              <a:t>Having these traces makes it easy to see if a requirement or condition is missing. It also makes it easy to see how one requirement or term affects others. In a tool, that is relatively easy. It is much harder in a Word document.</a:t>
            </a:r>
          </a:p>
        </p:txBody>
      </p:sp>
      <p:sp>
        <p:nvSpPr>
          <p:cNvPr id="4" name="Slide Number Placeholder 3"/>
          <p:cNvSpPr>
            <a:spLocks noGrp="1"/>
          </p:cNvSpPr>
          <p:nvPr>
            <p:ph type="sldNum" sz="quarter" idx="5"/>
          </p:nvPr>
        </p:nvSpPr>
        <p:spPr/>
        <p:txBody>
          <a:bodyPr/>
          <a:lstStyle/>
          <a:p>
            <a:fld id="{203924FE-D966-4C28-A3DD-B07CC9A08A26}" type="slidenum">
              <a:rPr lang="en-US" smtClean="0"/>
              <a:t>11</a:t>
            </a:fld>
            <a:endParaRPr lang="en-US"/>
          </a:p>
        </p:txBody>
      </p:sp>
    </p:spTree>
    <p:extLst>
      <p:ext uri="{BB962C8B-B14F-4D97-AF65-F5344CB8AC3E}">
        <p14:creationId xmlns:p14="http://schemas.microsoft.com/office/powerpoint/2010/main" val="3144267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another view of the traces. The Clinicians and our customers use the traces to confirm the proper relationships between conditions and capabilities using a Relation Map like this one.</a:t>
            </a:r>
          </a:p>
        </p:txBody>
      </p:sp>
      <p:sp>
        <p:nvSpPr>
          <p:cNvPr id="4" name="Slide Number Placeholder 3"/>
          <p:cNvSpPr>
            <a:spLocks noGrp="1"/>
          </p:cNvSpPr>
          <p:nvPr>
            <p:ph type="sldNum" sz="quarter" idx="10"/>
          </p:nvPr>
        </p:nvSpPr>
        <p:spPr/>
        <p:txBody>
          <a:bodyPr/>
          <a:lstStyle/>
          <a:p>
            <a:fld id="{203924FE-D966-4C28-A3DD-B07CC9A08A26}" type="slidenum">
              <a:rPr lang="en-US"/>
              <a:t>12</a:t>
            </a:fld>
            <a:endParaRPr lang="en-US"/>
          </a:p>
        </p:txBody>
      </p:sp>
    </p:spTree>
    <p:extLst>
      <p:ext uri="{BB962C8B-B14F-4D97-AF65-F5344CB8AC3E}">
        <p14:creationId xmlns:p14="http://schemas.microsoft.com/office/powerpoint/2010/main" val="3197595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Enabling our customers to see what is in the model without having to open the model in a tool is a key requirement for our system.</a:t>
            </a:r>
          </a:p>
          <a:p>
            <a:r>
              <a:rPr lang="en-US" dirty="0"/>
              <a:t>We generate an HTML report from the model for our users to view the model contents that is important to them.</a:t>
            </a:r>
          </a:p>
          <a:p>
            <a:r>
              <a:rPr lang="en-US" dirty="0"/>
              <a:t>I’ll show these in more detail on the next few slides.</a:t>
            </a:r>
          </a:p>
          <a:p>
            <a:endParaRPr lang="en-US" dirty="0"/>
          </a:p>
          <a:p>
            <a:r>
              <a:rPr lang="en-US" dirty="0"/>
              <a:t>(only use this if the following slides not allowed)</a:t>
            </a:r>
          </a:p>
          <a:p>
            <a:r>
              <a:rPr lang="en-US" dirty="0"/>
              <a:t>This visualizes our process. Notice it does not look like the waterfall diagram, but it shows the same content and guides the user from source material, though our derivations, to the needed outputs</a:t>
            </a:r>
          </a:p>
        </p:txBody>
      </p:sp>
      <p:sp>
        <p:nvSpPr>
          <p:cNvPr id="4" name="Slide Number Placeholder 3"/>
          <p:cNvSpPr>
            <a:spLocks noGrp="1"/>
          </p:cNvSpPr>
          <p:nvPr>
            <p:ph type="sldNum" sz="quarter" idx="10"/>
          </p:nvPr>
        </p:nvSpPr>
        <p:spPr/>
        <p:txBody>
          <a:bodyPr/>
          <a:lstStyle/>
          <a:p>
            <a:fld id="{203924FE-D966-4C28-A3DD-B07CC9A08A26}" type="slidenum">
              <a:rPr lang="en-US"/>
              <a:t>13</a:t>
            </a:fld>
            <a:endParaRPr lang="en-US"/>
          </a:p>
        </p:txBody>
      </p:sp>
    </p:spTree>
    <p:extLst>
      <p:ext uri="{BB962C8B-B14F-4D97-AF65-F5344CB8AC3E}">
        <p14:creationId xmlns:p14="http://schemas.microsoft.com/office/powerpoint/2010/main" val="1849111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landing page of the HTML Report. The version of MagicDraw we are using has a report generator built in. </a:t>
            </a:r>
          </a:p>
          <a:p>
            <a:r>
              <a:rPr lang="en-US" dirty="0"/>
              <a:t>Notice that this isn’t a standard SysML diagram. It is a custom diagram and you will see several more of these. </a:t>
            </a:r>
          </a:p>
          <a:p>
            <a:r>
              <a:rPr lang="en-US" dirty="0"/>
              <a:t>We include information that the user needs to know to guide them through using the model report.</a:t>
            </a:r>
          </a:p>
          <a:p>
            <a:r>
              <a:rPr lang="en-US" dirty="0"/>
              <a:t>We also include an IBD showing the overall environment. This part of the diagram helps the user understand the context of the system.</a:t>
            </a:r>
          </a:p>
        </p:txBody>
      </p:sp>
      <p:sp>
        <p:nvSpPr>
          <p:cNvPr id="4" name="Slide Number Placeholder 3"/>
          <p:cNvSpPr>
            <a:spLocks noGrp="1"/>
          </p:cNvSpPr>
          <p:nvPr>
            <p:ph type="sldNum" sz="quarter" idx="5"/>
          </p:nvPr>
        </p:nvSpPr>
        <p:spPr/>
        <p:txBody>
          <a:bodyPr/>
          <a:lstStyle/>
          <a:p>
            <a:fld id="{203924FE-D966-4C28-A3DD-B07CC9A08A26}" type="slidenum">
              <a:rPr lang="en-US" smtClean="0"/>
              <a:t>14</a:t>
            </a:fld>
            <a:endParaRPr lang="en-US"/>
          </a:p>
        </p:txBody>
      </p:sp>
    </p:spTree>
    <p:extLst>
      <p:ext uri="{BB962C8B-B14F-4D97-AF65-F5344CB8AC3E}">
        <p14:creationId xmlns:p14="http://schemas.microsoft.com/office/powerpoint/2010/main" val="2874836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Row – Source information. These are links to external documents</a:t>
            </a:r>
          </a:p>
          <a:p>
            <a:r>
              <a:rPr lang="en-US" dirty="0"/>
              <a:t>Middle Row – Derived information. Center has requirements</a:t>
            </a:r>
          </a:p>
          <a:p>
            <a:r>
              <a:rPr lang="en-US" dirty="0"/>
              <a:t>Bottom Row – Output Information. Detailed functional analysis, the MEL, and the Resources</a:t>
            </a:r>
          </a:p>
          <a:p>
            <a:endParaRPr lang="en-US" dirty="0"/>
          </a:p>
          <a:p>
            <a:r>
              <a:rPr lang="en-US" dirty="0"/>
              <a:t>Note that this information is the same information shown on the waterfall diagram we saw earlier.</a:t>
            </a:r>
          </a:p>
          <a:p>
            <a:endParaRPr lang="en-US" dirty="0"/>
          </a:p>
          <a:p>
            <a:r>
              <a:rPr lang="en-US" dirty="0"/>
              <a:t>We are going to drill into the model by selecting one of the links, specifically, the link to the Medial System Requirements Relationships.</a:t>
            </a:r>
          </a:p>
        </p:txBody>
      </p:sp>
      <p:sp>
        <p:nvSpPr>
          <p:cNvPr id="4" name="Slide Number Placeholder 3"/>
          <p:cNvSpPr>
            <a:spLocks noGrp="1"/>
          </p:cNvSpPr>
          <p:nvPr>
            <p:ph type="sldNum" sz="quarter" idx="5"/>
          </p:nvPr>
        </p:nvSpPr>
        <p:spPr/>
        <p:txBody>
          <a:bodyPr/>
          <a:lstStyle/>
          <a:p>
            <a:fld id="{203924FE-D966-4C28-A3DD-B07CC9A08A26}" type="slidenum">
              <a:rPr lang="en-US" smtClean="0"/>
              <a:t>15</a:t>
            </a:fld>
            <a:endParaRPr lang="en-US"/>
          </a:p>
        </p:txBody>
      </p:sp>
    </p:spTree>
    <p:extLst>
      <p:ext uri="{BB962C8B-B14F-4D97-AF65-F5344CB8AC3E}">
        <p14:creationId xmlns:p14="http://schemas.microsoft.com/office/powerpoint/2010/main" val="10163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this is a custom diagram, not a SysML diagram. It has links to the requirements tables and to relationship maps.</a:t>
            </a:r>
          </a:p>
          <a:p>
            <a:r>
              <a:rPr lang="en-US" dirty="0"/>
              <a:t>We include the tables for level 2, 3, and 4. We also show the trace tables for the Medical System Functions to the requirements and the Clinical capabilities to the requirements. We saw an example of these tables earlier.</a:t>
            </a:r>
          </a:p>
          <a:p>
            <a:r>
              <a:rPr lang="en-US" dirty="0"/>
              <a:t>On the right side, we have the Medical System Requirements that are Levied on Other Habitat Systems.</a:t>
            </a:r>
          </a:p>
          <a:p>
            <a:endParaRPr lang="en-US" dirty="0"/>
          </a:p>
          <a:p>
            <a:r>
              <a:rPr lang="en-US" dirty="0"/>
              <a:t>Now let’s look at the Medical System Relationship Maps</a:t>
            </a:r>
          </a:p>
          <a:p>
            <a:endParaRPr lang="en-US" dirty="0"/>
          </a:p>
        </p:txBody>
      </p:sp>
      <p:sp>
        <p:nvSpPr>
          <p:cNvPr id="4" name="Slide Number Placeholder 3"/>
          <p:cNvSpPr>
            <a:spLocks noGrp="1"/>
          </p:cNvSpPr>
          <p:nvPr>
            <p:ph type="sldNum" sz="quarter" idx="5"/>
          </p:nvPr>
        </p:nvSpPr>
        <p:spPr/>
        <p:txBody>
          <a:bodyPr/>
          <a:lstStyle/>
          <a:p>
            <a:fld id="{203924FE-D966-4C28-A3DD-B07CC9A08A26}" type="slidenum">
              <a:rPr lang="en-US" smtClean="0"/>
              <a:t>16</a:t>
            </a:fld>
            <a:endParaRPr lang="en-US"/>
          </a:p>
        </p:txBody>
      </p:sp>
    </p:spTree>
    <p:extLst>
      <p:ext uri="{BB962C8B-B14F-4D97-AF65-F5344CB8AC3E}">
        <p14:creationId xmlns:p14="http://schemas.microsoft.com/office/powerpoint/2010/main" val="2109787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yet another custom, non-SysML diagram.</a:t>
            </a:r>
          </a:p>
          <a:p>
            <a:r>
              <a:rPr lang="en-US" dirty="0"/>
              <a:t>There are a lot of these relationship maps and we felt it was not beneficial for our audience to view all of them. Therefore, the Clinicians recommended a few examples. As you see in the box, there are many others in the model and we can produce others as needed. </a:t>
            </a:r>
          </a:p>
        </p:txBody>
      </p:sp>
      <p:sp>
        <p:nvSpPr>
          <p:cNvPr id="4" name="Slide Number Placeholder 3"/>
          <p:cNvSpPr>
            <a:spLocks noGrp="1"/>
          </p:cNvSpPr>
          <p:nvPr>
            <p:ph type="sldNum" sz="quarter" idx="5"/>
          </p:nvPr>
        </p:nvSpPr>
        <p:spPr/>
        <p:txBody>
          <a:bodyPr/>
          <a:lstStyle/>
          <a:p>
            <a:fld id="{203924FE-D966-4C28-A3DD-B07CC9A08A26}" type="slidenum">
              <a:rPr lang="en-US" smtClean="0"/>
              <a:t>17</a:t>
            </a:fld>
            <a:endParaRPr lang="en-US"/>
          </a:p>
        </p:txBody>
      </p:sp>
    </p:spTree>
    <p:extLst>
      <p:ext uri="{BB962C8B-B14F-4D97-AF65-F5344CB8AC3E}">
        <p14:creationId xmlns:p14="http://schemas.microsoft.com/office/powerpoint/2010/main" val="3442012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Sharing with Non-Modelers</a:t>
            </a:r>
          </a:p>
          <a:p>
            <a:r>
              <a:rPr lang="en-US" sz="1050" dirty="0"/>
              <a:t>Who Can Do the Work</a:t>
            </a:r>
          </a:p>
          <a:p>
            <a:pPr lvl="1" indent="-233045"/>
            <a:r>
              <a:rPr lang="en-US" sz="1050" dirty="0"/>
              <a:t>Student Interns</a:t>
            </a:r>
            <a:endParaRPr lang="en-US" sz="1050" dirty="0">
              <a:cs typeface="Arial"/>
            </a:endParaRPr>
          </a:p>
          <a:p>
            <a:pPr marL="687070" lvl="2"/>
            <a:r>
              <a:rPr lang="en-US" sz="1050" dirty="0">
                <a:cs typeface="Arial"/>
              </a:rPr>
              <a:t>Limited Time (typically 2-3 months)</a:t>
            </a:r>
            <a:endParaRPr lang="en-US" sz="1050" dirty="0">
              <a:solidFill>
                <a:schemeClr val="tx1"/>
              </a:solidFill>
            </a:endParaRPr>
          </a:p>
          <a:p>
            <a:pPr marL="687070" lvl="2"/>
            <a:r>
              <a:rPr lang="en-US" sz="1050" dirty="0">
                <a:cs typeface="Arial"/>
              </a:rPr>
              <a:t>Very Good at Coming Up to Speed, with Guidance</a:t>
            </a:r>
          </a:p>
          <a:p>
            <a:pPr lvl="1" indent="-233045"/>
            <a:r>
              <a:rPr lang="en-US" sz="1050" dirty="0"/>
              <a:t>Requirements Engineers</a:t>
            </a:r>
            <a:endParaRPr lang="en-US" sz="1050" dirty="0">
              <a:cs typeface="Arial"/>
            </a:endParaRPr>
          </a:p>
          <a:p>
            <a:pPr marL="687070" lvl="2"/>
            <a:r>
              <a:rPr lang="en-US" sz="1050" dirty="0">
                <a:cs typeface="Arial"/>
              </a:rPr>
              <a:t>SMEs to Capture/Write Requirements</a:t>
            </a:r>
            <a:endParaRPr lang="en-US" sz="1050" dirty="0"/>
          </a:p>
          <a:p>
            <a:pPr lvl="1" indent="-233045"/>
            <a:r>
              <a:rPr lang="en-US" sz="1050" dirty="0"/>
              <a:t>Modeling Systems Engineers</a:t>
            </a:r>
            <a:endParaRPr lang="en-US" sz="1050" dirty="0">
              <a:cs typeface="Arial"/>
            </a:endParaRPr>
          </a:p>
          <a:p>
            <a:r>
              <a:rPr lang="en-US" sz="1050" dirty="0"/>
              <a:t>Supporting Multiple Schedule Demands</a:t>
            </a:r>
          </a:p>
          <a:p>
            <a:pPr lvl="1" indent="-233045"/>
            <a:r>
              <a:rPr lang="en-US" sz="1050" dirty="0"/>
              <a:t>Challenging, But Very Doable</a:t>
            </a:r>
            <a:endParaRPr lang="en-US" sz="1050" dirty="0">
              <a:cs typeface="Arial"/>
            </a:endParaRPr>
          </a:p>
          <a:p>
            <a:pPr lvl="1" indent="-233045"/>
            <a:r>
              <a:rPr lang="en-US" sz="1050" dirty="0"/>
              <a:t>SE/Modeler Must be on Each Project Team to Keep Focus and Provide Deliverables</a:t>
            </a:r>
            <a:endParaRPr lang="en-US" sz="1050" dirty="0">
              <a:cs typeface="Arial"/>
            </a:endParaRPr>
          </a:p>
          <a:p>
            <a:r>
              <a:rPr lang="en-US" sz="1050" dirty="0"/>
              <a:t>Moving from Document Centric to Model Centric</a:t>
            </a:r>
          </a:p>
          <a:p>
            <a:pPr lvl="1" indent="-233045"/>
            <a:r>
              <a:rPr lang="en-US" sz="1050" dirty="0"/>
              <a:t>Some Work is Easier on Paper First</a:t>
            </a:r>
            <a:endParaRPr lang="en-US" sz="1050" dirty="0">
              <a:cs typeface="Arial"/>
            </a:endParaRPr>
          </a:p>
          <a:p>
            <a:pPr lvl="1" indent="-233045"/>
            <a:r>
              <a:rPr lang="en-US" sz="1050" dirty="0"/>
              <a:t>All Systems Engineers Need Some Modeling Training</a:t>
            </a:r>
            <a:endParaRPr lang="en-US" sz="1050" dirty="0">
              <a:cs typeface="Arial"/>
            </a:endParaRPr>
          </a:p>
          <a:p>
            <a:r>
              <a:rPr lang="en-US" sz="1050" dirty="0"/>
              <a:t>Expect to Reorganize (Refactor) the Model</a:t>
            </a:r>
          </a:p>
          <a:p>
            <a:r>
              <a:rPr lang="en-US" sz="1050" dirty="0"/>
              <a:t>Need Good Supporting Processes</a:t>
            </a:r>
          </a:p>
          <a:p>
            <a:pPr lvl="1" indent="-233045"/>
            <a:r>
              <a:rPr lang="en-US" sz="1050" dirty="0"/>
              <a:t>Change and Configuration Management</a:t>
            </a:r>
            <a:endParaRPr lang="en-US" sz="1050" dirty="0">
              <a:cs typeface="Arial"/>
            </a:endParaRPr>
          </a:p>
          <a:p>
            <a:pPr lvl="1" indent="-233045"/>
            <a:r>
              <a:rPr lang="en-US" sz="1050" dirty="0"/>
              <a:t>Requirements Management</a:t>
            </a:r>
            <a:endParaRPr lang="en-US" sz="1050" dirty="0">
              <a:cs typeface="Arial"/>
            </a:endParaRPr>
          </a:p>
          <a:p>
            <a:pPr lvl="1" indent="-233045"/>
            <a:r>
              <a:rPr lang="en-US" sz="1050" dirty="0"/>
              <a:t>Reviews</a:t>
            </a:r>
          </a:p>
        </p:txBody>
      </p:sp>
      <p:sp>
        <p:nvSpPr>
          <p:cNvPr id="4" name="Slide Number Placeholder 3"/>
          <p:cNvSpPr>
            <a:spLocks noGrp="1"/>
          </p:cNvSpPr>
          <p:nvPr>
            <p:ph type="sldNum" sz="quarter" idx="5"/>
          </p:nvPr>
        </p:nvSpPr>
        <p:spPr/>
        <p:txBody>
          <a:bodyPr/>
          <a:lstStyle/>
          <a:p>
            <a:fld id="{203924FE-D966-4C28-A3DD-B07CC9A08A26}" type="slidenum">
              <a:rPr lang="en-US" smtClean="0"/>
              <a:t>18</a:t>
            </a:fld>
            <a:endParaRPr lang="en-US"/>
          </a:p>
        </p:txBody>
      </p:sp>
    </p:spTree>
    <p:extLst>
      <p:ext uri="{BB962C8B-B14F-4D97-AF65-F5344CB8AC3E}">
        <p14:creationId xmlns:p14="http://schemas.microsoft.com/office/powerpoint/2010/main" val="3090110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09526A-FCB2-DF4E-8692-AD8D7F9E4B87}" type="slidenum">
              <a:rPr lang="en-US" smtClean="0"/>
              <a:t>19</a:t>
            </a:fld>
            <a:endParaRPr lang="en-US"/>
          </a:p>
        </p:txBody>
      </p:sp>
    </p:spTree>
    <p:extLst>
      <p:ext uri="{BB962C8B-B14F-4D97-AF65-F5344CB8AC3E}">
        <p14:creationId xmlns:p14="http://schemas.microsoft.com/office/powerpoint/2010/main" val="1455340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09526A-FCB2-DF4E-8692-AD8D7F9E4B87}" type="slidenum">
              <a:rPr lang="en-US" smtClean="0"/>
              <a:t>20</a:t>
            </a:fld>
            <a:endParaRPr lang="en-US"/>
          </a:p>
        </p:txBody>
      </p:sp>
    </p:spTree>
    <p:extLst>
      <p:ext uri="{BB962C8B-B14F-4D97-AF65-F5344CB8AC3E}">
        <p14:creationId xmlns:p14="http://schemas.microsoft.com/office/powerpoint/2010/main" val="2361961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09526A-FCB2-DF4E-8692-AD8D7F9E4B87}" type="slidenum">
              <a:rPr lang="en-US" smtClean="0"/>
              <a:t>23</a:t>
            </a:fld>
            <a:endParaRPr lang="en-US"/>
          </a:p>
        </p:txBody>
      </p:sp>
    </p:spTree>
    <p:extLst>
      <p:ext uri="{BB962C8B-B14F-4D97-AF65-F5344CB8AC3E}">
        <p14:creationId xmlns:p14="http://schemas.microsoft.com/office/powerpoint/2010/main" val="2756610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3924FE-D966-4C28-A3DD-B07CC9A08A26}" type="slidenum">
              <a:rPr lang="en-US" smtClean="0"/>
              <a:t>24</a:t>
            </a:fld>
            <a:endParaRPr lang="en-US"/>
          </a:p>
        </p:txBody>
      </p:sp>
    </p:spTree>
    <p:extLst>
      <p:ext uri="{BB962C8B-B14F-4D97-AF65-F5344CB8AC3E}">
        <p14:creationId xmlns:p14="http://schemas.microsoft.com/office/powerpoint/2010/main" val="3854550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 way we had showed the model. You can see how different this is from where we are now.</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25</a:t>
            </a:fld>
            <a:endParaRPr lang="en-US"/>
          </a:p>
        </p:txBody>
      </p:sp>
    </p:spTree>
    <p:extLst>
      <p:ext uri="{BB962C8B-B14F-4D97-AF65-F5344CB8AC3E}">
        <p14:creationId xmlns:p14="http://schemas.microsoft.com/office/powerpoint/2010/main" val="3864012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AA7CF82-33B0-4DB1-8402-C74595F23944}" type="slidenum">
              <a:rPr lang="en-US" altLang="en-US"/>
              <a:pPr/>
              <a:t>26</a:t>
            </a:fld>
            <a:endParaRPr lang="en-US" altLang="en-US"/>
          </a:p>
        </p:txBody>
      </p:sp>
      <p:sp>
        <p:nvSpPr>
          <p:cNvPr id="18433"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3465A4"/>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As</a:t>
            </a:r>
            <a:r>
              <a:rPr lang="en-US" i="0" baseline="0" dirty="0"/>
              <a:t> team embarked on this exercise, it was important for us to recognize factors that impact the level of care  as we wrote definitions and identified the example actions: (see “Level of Care Influences”)</a:t>
            </a:r>
            <a:endParaRPr lang="en-US" i="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For example, Capability at each of the Levels of care increases as the mission duration and distance from earth increases.  The definitions and example actions were written to show this graduation.  This is helpful when considering that planetary missions might include multiple</a:t>
            </a:r>
            <a:r>
              <a:rPr lang="en-US" sz="1200" i="0" strike="sngStrike" kern="1200" dirty="0">
                <a:solidFill>
                  <a:schemeClr val="tx1"/>
                </a:solidFill>
                <a:effectLst/>
                <a:latin typeface="+mn-lt"/>
                <a:ea typeface="+mn-ea"/>
                <a:cs typeface="+mn-cs"/>
              </a:rPr>
              <a:t> </a:t>
            </a:r>
            <a:r>
              <a:rPr lang="en-US" sz="1200" i="0" u="none" kern="1200" dirty="0">
                <a:solidFill>
                  <a:schemeClr val="tx1"/>
                </a:solidFill>
                <a:effectLst/>
                <a:latin typeface="+mn-lt"/>
                <a:ea typeface="+mn-ea"/>
                <a:cs typeface="+mn-cs"/>
              </a:rPr>
              <a:t>phases of varying levels of care and how those levels will change when transitioning between</a:t>
            </a:r>
            <a:r>
              <a:rPr lang="en-US" sz="1200" i="0" u="none" kern="1200" baseline="0" dirty="0">
                <a:solidFill>
                  <a:schemeClr val="tx1"/>
                </a:solidFill>
                <a:effectLst/>
                <a:latin typeface="+mn-lt"/>
                <a:ea typeface="+mn-ea"/>
                <a:cs typeface="+mn-cs"/>
              </a:rPr>
              <a:t> the </a:t>
            </a:r>
            <a:r>
              <a:rPr lang="en-US" sz="1200" i="0" u="none" kern="1200" dirty="0">
                <a:solidFill>
                  <a:schemeClr val="tx1"/>
                </a:solidFill>
                <a:effectLst/>
                <a:latin typeface="+mn-lt"/>
                <a:ea typeface="+mn-ea"/>
                <a:cs typeface="+mn-cs"/>
              </a:rPr>
              <a:t>phases.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u="none" kern="1200" dirty="0">
              <a:solidFill>
                <a:schemeClr val="tx1"/>
              </a:solidFill>
              <a:effectLst/>
              <a:latin typeface="+mn-lt"/>
              <a:ea typeface="+mn-ea"/>
              <a:cs typeface="+mn-cs"/>
            </a:endParaRPr>
          </a:p>
          <a:p>
            <a:endParaRPr lang="en-US" altLang="en-US" dirty="0"/>
          </a:p>
          <a:p>
            <a:endParaRPr lang="en-US" altLang="en-US" dirty="0"/>
          </a:p>
        </p:txBody>
      </p:sp>
    </p:spTree>
    <p:extLst>
      <p:ext uri="{BB962C8B-B14F-4D97-AF65-F5344CB8AC3E}">
        <p14:creationId xmlns:p14="http://schemas.microsoft.com/office/powerpoint/2010/main" val="1705302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9266" y="-14288"/>
            <a:ext cx="12255500" cy="6872288"/>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7" name="Line 36"/>
          <p:cNvSpPr>
            <a:spLocks noChangeShapeType="1"/>
          </p:cNvSpPr>
          <p:nvPr/>
        </p:nvSpPr>
        <p:spPr bwMode="auto">
          <a:xfrm>
            <a:off x="0" y="2062164"/>
            <a:ext cx="72136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5" name="Text Box 74"/>
          <p:cNvSpPr txBox="1">
            <a:spLocks noChangeArrowheads="1"/>
          </p:cNvSpPr>
          <p:nvPr/>
        </p:nvSpPr>
        <p:spPr bwMode="auto">
          <a:xfrm>
            <a:off x="624418" y="423864"/>
            <a:ext cx="8824383" cy="244475"/>
          </a:xfrm>
          <a:prstGeom prst="rect">
            <a:avLst/>
          </a:prstGeom>
          <a:noFill/>
          <a:ln>
            <a:noFill/>
          </a:ln>
          <a:extLst/>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7" name="Line 123"/>
          <p:cNvSpPr>
            <a:spLocks noChangeShapeType="1"/>
          </p:cNvSpPr>
          <p:nvPr/>
        </p:nvSpPr>
        <p:spPr bwMode="auto">
          <a:xfrm>
            <a:off x="0" y="2284414"/>
            <a:ext cx="67056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8" name="Line 124"/>
          <p:cNvSpPr>
            <a:spLocks noChangeShapeType="1"/>
          </p:cNvSpPr>
          <p:nvPr/>
        </p:nvSpPr>
        <p:spPr bwMode="auto">
          <a:xfrm>
            <a:off x="0" y="2516189"/>
            <a:ext cx="55880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2" name="Line 129"/>
          <p:cNvSpPr>
            <a:spLocks noChangeShapeType="1"/>
          </p:cNvSpPr>
          <p:nvPr/>
        </p:nvSpPr>
        <p:spPr bwMode="auto">
          <a:xfrm>
            <a:off x="0" y="3433764"/>
            <a:ext cx="43688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6" name="Line 134"/>
          <p:cNvSpPr>
            <a:spLocks noChangeShapeType="1"/>
          </p:cNvSpPr>
          <p:nvPr/>
        </p:nvSpPr>
        <p:spPr bwMode="auto">
          <a:xfrm>
            <a:off x="0" y="4344989"/>
            <a:ext cx="36576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7" name="Line 135"/>
          <p:cNvSpPr>
            <a:spLocks noChangeShapeType="1"/>
          </p:cNvSpPr>
          <p:nvPr/>
        </p:nvSpPr>
        <p:spPr bwMode="auto">
          <a:xfrm>
            <a:off x="0" y="4576764"/>
            <a:ext cx="38608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1" name="Line 140"/>
          <p:cNvSpPr>
            <a:spLocks noChangeShapeType="1"/>
          </p:cNvSpPr>
          <p:nvPr/>
        </p:nvSpPr>
        <p:spPr bwMode="auto">
          <a:xfrm>
            <a:off x="0" y="5484814"/>
            <a:ext cx="44704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2" name="Line 141"/>
          <p:cNvSpPr>
            <a:spLocks noChangeShapeType="1"/>
          </p:cNvSpPr>
          <p:nvPr/>
        </p:nvSpPr>
        <p:spPr bwMode="auto">
          <a:xfrm>
            <a:off x="0" y="5716589"/>
            <a:ext cx="47752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3" name="Line 142"/>
          <p:cNvSpPr>
            <a:spLocks noChangeShapeType="1"/>
          </p:cNvSpPr>
          <p:nvPr/>
        </p:nvSpPr>
        <p:spPr bwMode="auto">
          <a:xfrm>
            <a:off x="0" y="5948364"/>
            <a:ext cx="5080000" cy="1587"/>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36" name="Line 145"/>
          <p:cNvSpPr>
            <a:spLocks noChangeShapeType="1"/>
          </p:cNvSpPr>
          <p:nvPr/>
        </p:nvSpPr>
        <p:spPr bwMode="auto">
          <a:xfrm>
            <a:off x="0" y="6629400"/>
            <a:ext cx="61976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grpSp>
        <p:nvGrpSpPr>
          <p:cNvPr id="2" name="Group 158"/>
          <p:cNvGrpSpPr>
            <a:grpSpLocks/>
          </p:cNvGrpSpPr>
          <p:nvPr/>
        </p:nvGrpSpPr>
        <p:grpSpPr bwMode="auto">
          <a:xfrm>
            <a:off x="315384" y="1066800"/>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a:p>
        </p:txBody>
      </p:sp>
      <p:sp>
        <p:nvSpPr>
          <p:cNvPr id="66" name="Rectangle 131"/>
          <p:cNvSpPr>
            <a:spLocks noChangeArrowheads="1"/>
          </p:cNvSpPr>
          <p:nvPr/>
        </p:nvSpPr>
        <p:spPr bwMode="auto">
          <a:xfrm>
            <a:off x="508000" y="439738"/>
            <a:ext cx="3403117" cy="215444"/>
          </a:xfrm>
          <a:prstGeom prst="rect">
            <a:avLst/>
          </a:prstGeom>
          <a:noFill/>
          <a:ln w="9525">
            <a:noFill/>
            <a:miter lim="800000"/>
            <a:headEnd/>
            <a:tailEnd/>
          </a:ln>
        </p:spPr>
        <p:txBody>
          <a:bodyPr wrap="square">
            <a:spAutoFit/>
          </a:bodyPr>
          <a:lstStyle/>
          <a:p>
            <a:pPr eaLnBrk="0" hangingPunct="0">
              <a:spcBef>
                <a:spcPct val="50000"/>
              </a:spcBef>
              <a:defRPr/>
            </a:pPr>
            <a:r>
              <a:rPr lang="en-US" sz="800" dirty="0">
                <a:solidFill>
                  <a:srgbClr val="FFFFFF"/>
                </a:solidFill>
                <a:latin typeface="Helvetica" pitchFamily="34" charset="0"/>
              </a:rPr>
              <a:t>National Aeronautics and Space Administration</a:t>
            </a:r>
          </a:p>
        </p:txBody>
      </p:sp>
      <p:pic>
        <p:nvPicPr>
          <p:cNvPr id="67" name="Picture 67" descr="NASA insignia 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53699" y="239714"/>
            <a:ext cx="956733" cy="593725"/>
          </a:xfrm>
          <a:prstGeom prst="rect">
            <a:avLst/>
          </a:prstGeom>
          <a:noFill/>
          <a:ln w="9525">
            <a:noFill/>
            <a:miter lim="800000"/>
            <a:headEnd/>
            <a:tailEnd/>
          </a:ln>
        </p:spPr>
      </p:pic>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p>
        </p:txBody>
      </p:sp>
      <p:sp>
        <p:nvSpPr>
          <p:cNvPr id="8381" name="Rectangle 189"/>
          <p:cNvSpPr>
            <a:spLocks noGrp="1" noChangeArrowheads="1"/>
          </p:cNvSpPr>
          <p:nvPr>
            <p:ph type="subTitle" sz="quarter" idx="1"/>
          </p:nvPr>
        </p:nvSpPr>
        <p:spPr>
          <a:xfrm>
            <a:off x="592667" y="3767138"/>
            <a:ext cx="8128000" cy="1376362"/>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Click to edit Master subtitle style</a:t>
            </a:r>
          </a:p>
        </p:txBody>
      </p:sp>
    </p:spTree>
    <p:extLst>
      <p:ext uri="{BB962C8B-B14F-4D97-AF65-F5344CB8AC3E}">
        <p14:creationId xmlns:p14="http://schemas.microsoft.com/office/powerpoint/2010/main" val="361266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6"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solidFill>
                  <a:schemeClr val="tx1">
                    <a:lumMod val="95000"/>
                    <a:lumOff val="5000"/>
                  </a:schemeClr>
                </a:solidFill>
              </a:defRPr>
            </a:lvl1pPr>
            <a:lvl2pPr>
              <a:defRPr sz="1600">
                <a:solidFill>
                  <a:schemeClr val="tx1">
                    <a:lumMod val="95000"/>
                    <a:lumOff val="5000"/>
                  </a:schemeClr>
                </a:solidFill>
              </a:defRPr>
            </a:lvl2pPr>
            <a:lvl3pPr>
              <a:defRPr sz="1400">
                <a:solidFill>
                  <a:schemeClr val="tx1">
                    <a:lumMod val="95000"/>
                    <a:lumOff val="5000"/>
                  </a:schemeClr>
                </a:solidFill>
              </a:defRPr>
            </a:lvl3pPr>
            <a:lvl4pPr>
              <a:defRPr sz="1200">
                <a:solidFill>
                  <a:schemeClr val="tx1">
                    <a:lumMod val="95000"/>
                    <a:lumOff val="5000"/>
                  </a:schemeClr>
                </a:solidFill>
              </a:defRPr>
            </a:lvl4pPr>
            <a:lvl5pPr>
              <a:defRPr sz="1200">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800">
                <a:solidFill>
                  <a:schemeClr val="bg1"/>
                </a:solidFill>
              </a:defRPr>
            </a:lvl1pPr>
          </a:lstStyle>
          <a:p>
            <a:r>
              <a:rPr lang="en-US" dirty="0">
                <a:solidFill>
                  <a:srgbClr val="FFFFFF"/>
                </a:solidFill>
                <a:latin typeface="Helvetica" pitchFamily="34" charset="0"/>
              </a:rPr>
              <a:t>National Aeronautics and Space Administration</a:t>
            </a:r>
          </a:p>
        </p:txBody>
      </p:sp>
      <p:sp>
        <p:nvSpPr>
          <p:cNvPr id="10"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11"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6BE9692B-6899-41C0-B3E9-4952193339A3}"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1502918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1"/>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4"/>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6"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7F6290EF-6B7A-4CC3-93EE-77532C7427BA}"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100823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7"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latin typeface="+mn-lt"/>
              </a:defRPr>
            </a:lvl1pPr>
          </a:lstStyle>
          <a:p>
            <a:fld id="{D69C1F80-93C5-4DEC-9FB2-B3D806245515}" type="slidenum">
              <a:rPr lang="en-US" smtClean="0"/>
              <a:pPr/>
              <a:t>‹#›</a:t>
            </a:fld>
            <a:endParaRPr lang="en-US" sz="1000"/>
          </a:p>
        </p:txBody>
      </p:sp>
    </p:spTree>
    <p:extLst>
      <p:ext uri="{BB962C8B-B14F-4D97-AF65-F5344CB8AC3E}">
        <p14:creationId xmlns:p14="http://schemas.microsoft.com/office/powerpoint/2010/main" val="2599733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5"/>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641475"/>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8" name="Date Placeholder 9"/>
          <p:cNvSpPr>
            <a:spLocks noGrp="1"/>
          </p:cNvSpPr>
          <p:nvPr>
            <p:ph type="dt" sz="half" idx="11"/>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9" name="Slide Number Placeholder 10"/>
          <p:cNvSpPr>
            <a:spLocks noGrp="1"/>
          </p:cNvSpPr>
          <p:nvPr>
            <p:ph type="sldNum" sz="quarter" idx="12"/>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98A70AA8-900F-4D4B-A735-22E1C3C5EB1F}" type="slidenum">
              <a:rPr lang="en-US" smtClean="0"/>
              <a:pPr/>
              <a:t>‹#›</a:t>
            </a:fld>
            <a:endParaRPr lang="en-US" sz="1000">
              <a:latin typeface="Times New Roman" pitchFamily="1" charset="0"/>
            </a:endParaRPr>
          </a:p>
        </p:txBody>
      </p:sp>
      <p:sp>
        <p:nvSpPr>
          <p:cNvPr id="10" name="Title 1"/>
          <p:cNvSpPr>
            <a:spLocks noGrp="1"/>
          </p:cNvSpPr>
          <p:nvPr>
            <p:ph type="title"/>
          </p:nvPr>
        </p:nvSpPr>
        <p:spPr>
          <a:xfrm>
            <a:off x="1049867" y="152400"/>
            <a:ext cx="9618133" cy="609600"/>
          </a:xfrm>
        </p:spPr>
        <p:txBody>
          <a:bodyPr/>
          <a:lstStyle/>
          <a:p>
            <a:r>
              <a:rPr lang="en-US"/>
              <a:t>Click to edit Master title style</a:t>
            </a:r>
          </a:p>
        </p:txBody>
      </p:sp>
    </p:spTree>
    <p:extLst>
      <p:ext uri="{BB962C8B-B14F-4D97-AF65-F5344CB8AC3E}">
        <p14:creationId xmlns:p14="http://schemas.microsoft.com/office/powerpoint/2010/main" val="4290801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dirty="0"/>
              <a:t>Click to edit Master title style</a:t>
            </a:r>
          </a:p>
        </p:txBody>
      </p:sp>
      <p:sp>
        <p:nvSpPr>
          <p:cNvPr id="11"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800">
                <a:solidFill>
                  <a:schemeClr val="bg1"/>
                </a:solidFill>
              </a:defRPr>
            </a:lvl1pPr>
          </a:lstStyle>
          <a:p>
            <a:r>
              <a:rPr lang="en-US" dirty="0">
                <a:solidFill>
                  <a:srgbClr val="FFFFFF"/>
                </a:solidFill>
                <a:latin typeface="Helvetica" pitchFamily="34" charset="0"/>
              </a:rPr>
              <a:t>National Aeronautics and Space Administration</a:t>
            </a:r>
          </a:p>
        </p:txBody>
      </p:sp>
      <p:sp>
        <p:nvSpPr>
          <p:cNvPr id="12"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13"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6BE9692B-6899-41C0-B3E9-4952193339A3}"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253914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9"/>
          <p:cNvSpPr>
            <a:spLocks noGrp="1"/>
          </p:cNvSpPr>
          <p:nvPr>
            <p:ph type="dt" sz="half" idx="2"/>
          </p:nvPr>
        </p:nvSpPr>
        <p:spPr>
          <a:xfrm>
            <a:off x="6494171"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4"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B4CC938F-F4A8-4EF5-BCC6-E49C6988B2EB}" type="slidenum">
              <a:rPr lang="en-US" smtClean="0"/>
              <a:pPr/>
              <a:t>‹#›</a:t>
            </a:fld>
            <a:endParaRPr lang="en-US" sz="1000">
              <a:latin typeface="Times New Roman" pitchFamily="1" charset="0"/>
            </a:endParaRPr>
          </a:p>
        </p:txBody>
      </p:sp>
      <p:sp>
        <p:nvSpPr>
          <p:cNvPr id="5" name="Rectangle 131"/>
          <p:cNvSpPr>
            <a:spLocks noChangeArrowheads="1"/>
          </p:cNvSpPr>
          <p:nvPr userDrawn="1"/>
        </p:nvSpPr>
        <p:spPr bwMode="auto">
          <a:xfrm>
            <a:off x="0" y="6577732"/>
            <a:ext cx="3403117" cy="215444"/>
          </a:xfrm>
          <a:prstGeom prst="rect">
            <a:avLst/>
          </a:prstGeom>
          <a:noFill/>
          <a:ln w="9525">
            <a:noFill/>
            <a:miter lim="800000"/>
            <a:headEnd/>
            <a:tailEnd/>
          </a:ln>
        </p:spPr>
        <p:txBody>
          <a:bodyPr wrap="square">
            <a:spAutoFit/>
          </a:bodyPr>
          <a:lstStyle/>
          <a:p>
            <a:pPr eaLnBrk="0" hangingPunct="0">
              <a:spcBef>
                <a:spcPct val="50000"/>
              </a:spcBef>
              <a:defRPr/>
            </a:pPr>
            <a:r>
              <a:rPr lang="en-US" sz="800" dirty="0">
                <a:solidFill>
                  <a:srgbClr val="FFFFFF"/>
                </a:solidFill>
                <a:latin typeface="Helvetica" pitchFamily="34" charset="0"/>
              </a:rPr>
              <a:t>National Aeronautics and Space Administration</a:t>
            </a:r>
          </a:p>
        </p:txBody>
      </p:sp>
    </p:spTree>
    <p:extLst>
      <p:ext uri="{BB962C8B-B14F-4D97-AF65-F5344CB8AC3E}">
        <p14:creationId xmlns:p14="http://schemas.microsoft.com/office/powerpoint/2010/main" val="539510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6" name="Date Placeholder 9"/>
          <p:cNvSpPr>
            <a:spLocks noGrp="1"/>
          </p:cNvSpPr>
          <p:nvPr>
            <p:ph type="dt" sz="half" idx="10"/>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7"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1303648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6" name="Date Placeholder 9"/>
          <p:cNvSpPr>
            <a:spLocks noGrp="1"/>
          </p:cNvSpPr>
          <p:nvPr>
            <p:ph type="dt" sz="half" idx="10"/>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7"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2478843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5"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6"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397372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5"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6"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20194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7" name="Date Placeholder 9"/>
          <p:cNvSpPr>
            <a:spLocks noGrp="1"/>
          </p:cNvSpPr>
          <p:nvPr>
            <p:ph type="dt" sz="half" idx="11"/>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8"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7" y="152400"/>
            <a:ext cx="9618133" cy="609600"/>
          </a:xfrm>
        </p:spPr>
        <p:txBody>
          <a:bodyPr/>
          <a:lstStyle/>
          <a:p>
            <a:r>
              <a:rPr lang="en-US"/>
              <a:t>Click to edit Master title style</a:t>
            </a:r>
          </a:p>
        </p:txBody>
      </p:sp>
    </p:spTree>
    <p:extLst>
      <p:ext uri="{BB962C8B-B14F-4D97-AF65-F5344CB8AC3E}">
        <p14:creationId xmlns:p14="http://schemas.microsoft.com/office/powerpoint/2010/main" val="2901274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a:t>Click icon to add table</a:t>
            </a:r>
          </a:p>
        </p:txBody>
      </p:sp>
      <p:sp>
        <p:nvSpPr>
          <p:cNvPr id="4"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1200">
                <a:solidFill>
                  <a:schemeClr val="bg1"/>
                </a:solidFill>
              </a:defRPr>
            </a:lvl1pPr>
          </a:lstStyle>
          <a:p>
            <a:r>
              <a:rPr lang="en-US"/>
              <a:t>Context   Timelines   Tech Approach   Collaboration Opportunities</a:t>
            </a:r>
          </a:p>
        </p:txBody>
      </p:sp>
      <p:sp>
        <p:nvSpPr>
          <p:cNvPr id="5"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a:p>
        </p:txBody>
      </p:sp>
      <p:sp>
        <p:nvSpPr>
          <p:cNvPr id="6"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7" y="152400"/>
            <a:ext cx="9618133" cy="609600"/>
          </a:xfrm>
        </p:spPr>
        <p:txBody>
          <a:bodyPr/>
          <a:lstStyle/>
          <a:p>
            <a:r>
              <a:rPr lang="en-US"/>
              <a:t>Click to edit Master title style</a:t>
            </a:r>
          </a:p>
        </p:txBody>
      </p:sp>
    </p:spTree>
    <p:extLst>
      <p:ext uri="{BB962C8B-B14F-4D97-AF65-F5344CB8AC3E}">
        <p14:creationId xmlns:p14="http://schemas.microsoft.com/office/powerpoint/2010/main" val="149638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extLst>
              <a:ext uri="{28A0092B-C50C-407E-A947-70E740481C1C}">
                <a14:useLocalDpi xmlns:a14="http://schemas.microsoft.com/office/drawing/2010/main"/>
              </a:ext>
            </a:extLst>
          </a:blip>
          <a:srcRect/>
          <a:stretch>
            <a:fillRect/>
          </a:stretch>
        </p:blipFill>
        <p:spPr bwMode="auto">
          <a:xfrm>
            <a:off x="-14817" y="-23813"/>
            <a:ext cx="12206817" cy="879476"/>
          </a:xfrm>
          <a:prstGeom prst="rect">
            <a:avLst/>
          </a:prstGeom>
          <a:noFill/>
          <a:ln w="0">
            <a:solidFill>
              <a:schemeClr val="tx1"/>
            </a:solidFill>
            <a:miter lim="800000"/>
            <a:headEnd/>
            <a:tailEnd/>
          </a:ln>
        </p:spPr>
      </p:pic>
      <p:pic>
        <p:nvPicPr>
          <p:cNvPr id="8195" name="Picture 8" descr="Bottom.jpg"/>
          <p:cNvPicPr>
            <a:picLocks noChangeAspect="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0" y="6362701"/>
            <a:ext cx="12192000" cy="506413"/>
          </a:xfrm>
          <a:prstGeom prst="rect">
            <a:avLst/>
          </a:prstGeom>
          <a:noFill/>
          <a:ln w="9525">
            <a:no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197" name="Rectangle 73"/>
          <p:cNvSpPr>
            <a:spLocks noGrp="1" noChangeArrowheads="1"/>
          </p:cNvSpPr>
          <p:nvPr>
            <p:ph type="title"/>
          </p:nvPr>
        </p:nvSpPr>
        <p:spPr bwMode="auto">
          <a:xfrm>
            <a:off x="1049867"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8199" name="Picture 67" descr="NASA insignia RGB"/>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1084984" y="168276"/>
            <a:ext cx="956733" cy="593725"/>
          </a:xfrm>
          <a:prstGeom prst="rect">
            <a:avLst/>
          </a:prstGeom>
          <a:noFill/>
          <a:ln w="9525">
            <a:noFill/>
            <a:miter lim="800000"/>
            <a:headEnd/>
            <a:tailEnd/>
          </a:ln>
        </p:spPr>
      </p:pic>
      <p:sp>
        <p:nvSpPr>
          <p:cNvPr id="9" name="Footer Placeholder 8"/>
          <p:cNvSpPr>
            <a:spLocks noGrp="1"/>
          </p:cNvSpPr>
          <p:nvPr>
            <p:ph type="ftr" sz="quarter" idx="3"/>
          </p:nvPr>
        </p:nvSpPr>
        <p:spPr>
          <a:xfrm>
            <a:off x="2997200" y="6445251"/>
            <a:ext cx="8314267" cy="365125"/>
          </a:xfrm>
          <a:prstGeom prst="rect">
            <a:avLst/>
          </a:prstGeom>
        </p:spPr>
        <p:txBody>
          <a:bodyPr vert="horz" lIns="91440" tIns="45720" rIns="91440" bIns="45720" rtlCol="0" anchor="ctr"/>
          <a:lstStyle>
            <a:lvl1pPr algn="ctr">
              <a:defRPr sz="800">
                <a:solidFill>
                  <a:schemeClr val="bg1"/>
                </a:solidFill>
              </a:defRPr>
            </a:lvl1pPr>
          </a:lstStyle>
          <a:p>
            <a:r>
              <a:rPr lang="en-US" dirty="0">
                <a:solidFill>
                  <a:srgbClr val="FFFFFF"/>
                </a:solidFill>
                <a:latin typeface="Helvetica" pitchFamily="34" charset="0"/>
              </a:rPr>
              <a:t>National Aeronautics and Space Administration</a:t>
            </a:r>
          </a:p>
        </p:txBody>
      </p:sp>
      <p:sp>
        <p:nvSpPr>
          <p:cNvPr id="10" name="Date Placeholder 9"/>
          <p:cNvSpPr>
            <a:spLocks noGrp="1"/>
          </p:cNvSpPr>
          <p:nvPr>
            <p:ph type="dt" sz="half" idx="2"/>
          </p:nvPr>
        </p:nvSpPr>
        <p:spPr>
          <a:xfrm>
            <a:off x="67733" y="6454776"/>
            <a:ext cx="28448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11" name="Slide Number Placeholder 10"/>
          <p:cNvSpPr>
            <a:spLocks noGrp="1"/>
          </p:cNvSpPr>
          <p:nvPr>
            <p:ph type="sldNum" sz="quarter" idx="4"/>
          </p:nvPr>
        </p:nvSpPr>
        <p:spPr>
          <a:xfrm>
            <a:off x="11379200" y="6454776"/>
            <a:ext cx="745067" cy="365125"/>
          </a:xfrm>
          <a:prstGeom prst="rect">
            <a:avLst/>
          </a:prstGeom>
        </p:spPr>
        <p:txBody>
          <a:bodyPr vert="horz" lIns="91440" tIns="45720" rIns="91440" bIns="45720" rtlCol="0" anchor="ctr"/>
          <a:lstStyle>
            <a:lvl1pPr algn="r">
              <a:defRPr sz="1200">
                <a:solidFill>
                  <a:srgbClr val="FFFFFF"/>
                </a:solidFill>
              </a:defRPr>
            </a:lvl1pPr>
          </a:lstStyle>
          <a:p>
            <a:fld id="{6BE9692B-6899-41C0-B3E9-4952193339A3}" type="slidenum">
              <a:rPr lang="en-US" smtClean="0"/>
              <a:pPr/>
              <a:t>‹#›</a:t>
            </a:fld>
            <a:endParaRPr lang="en-US" sz="1000">
              <a:latin typeface="Times New Roman" pitchFamily="1" charset="0"/>
            </a:endParaRPr>
          </a:p>
        </p:txBody>
      </p:sp>
    </p:spTree>
    <p:extLst>
      <p:ext uri="{BB962C8B-B14F-4D97-AF65-F5344CB8AC3E}">
        <p14:creationId xmlns:p14="http://schemas.microsoft.com/office/powerpoint/2010/main" val="34000014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hdr="0" dt="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tiff"/></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48341" y="691129"/>
            <a:ext cx="10753827" cy="2030832"/>
          </a:xfrm>
        </p:spPr>
        <p:txBody>
          <a:bodyPr/>
          <a:lstStyle/>
          <a:p>
            <a:r>
              <a:rPr lang="en-US" dirty="0">
                <a:latin typeface="Arial" panose="020B0604020202020204" pitchFamily="34" charset="0"/>
                <a:cs typeface="Arial" panose="020B0604020202020204" pitchFamily="34" charset="0"/>
              </a:rPr>
              <a:t>Using MBSE on a Working Project</a:t>
            </a:r>
            <a:endParaRPr lang="en-US" sz="2800" dirty="0">
              <a:latin typeface="Arial" panose="020B0604020202020204" pitchFamily="34" charset="0"/>
              <a:cs typeface="Arial" panose="020B0604020202020204" pitchFamily="34" charset="0"/>
            </a:endParaRPr>
          </a:p>
        </p:txBody>
      </p:sp>
      <p:sp>
        <p:nvSpPr>
          <p:cNvPr id="6" name="Subtitle 5"/>
          <p:cNvSpPr>
            <a:spLocks noGrp="1"/>
          </p:cNvSpPr>
          <p:nvPr>
            <p:ph type="subTitle" sz="quarter" idx="1"/>
          </p:nvPr>
        </p:nvSpPr>
        <p:spPr>
          <a:xfrm>
            <a:off x="368825" y="2524125"/>
            <a:ext cx="11255620" cy="3636641"/>
          </a:xfrm>
        </p:spPr>
        <p:txBody>
          <a:bodyPr/>
          <a:lstStyle/>
          <a:p>
            <a:r>
              <a:rPr lang="en-US" sz="2000" b="0" dirty="0"/>
              <a:t>Presenters:</a:t>
            </a:r>
          </a:p>
          <a:p>
            <a:r>
              <a:rPr lang="en-US" sz="2000" b="0" dirty="0"/>
              <a:t>Kerry </a:t>
            </a:r>
            <a:r>
              <a:rPr lang="en-US" sz="2000" b="0" dirty="0" err="1"/>
              <a:t>McGuire,</a:t>
            </a:r>
            <a:r>
              <a:rPr lang="en-US" sz="2000" b="0" dirty="0"/>
              <a:t> PhD</a:t>
            </a:r>
          </a:p>
          <a:p>
            <a:r>
              <a:rPr lang="en-US" sz="2000" b="0"/>
              <a:t>Jeff </a:t>
            </a:r>
            <a:r>
              <a:rPr lang="en-US" sz="2000" b="0" smtClean="0"/>
              <a:t>Cohen, PE</a:t>
            </a:r>
            <a:endParaRPr lang="en-US" sz="2000" b="0" dirty="0"/>
          </a:p>
          <a:p>
            <a:r>
              <a:rPr lang="en-US" sz="2000" b="0" dirty="0">
                <a:latin typeface="+mn-lt"/>
              </a:rPr>
              <a:t> </a:t>
            </a:r>
          </a:p>
          <a:p>
            <a:r>
              <a:rPr lang="en-US" sz="2000" b="0" dirty="0">
                <a:latin typeface="+mn-lt"/>
              </a:rPr>
              <a:t>Moderator:</a:t>
            </a:r>
          </a:p>
          <a:p>
            <a:r>
              <a:rPr lang="en-US" sz="2000" b="0" dirty="0">
                <a:latin typeface="+mn-lt"/>
              </a:rPr>
              <a:t>Karen Weiland</a:t>
            </a:r>
          </a:p>
          <a:p>
            <a:endParaRPr lang="en-US" sz="2000" b="0" dirty="0">
              <a:latin typeface="+mn-lt"/>
            </a:endParaRPr>
          </a:p>
          <a:p>
            <a:r>
              <a:rPr lang="en-US" sz="2400" b="0" dirty="0">
                <a:latin typeface="+mn-lt"/>
              </a:rPr>
              <a:t>NESC Webinar – August 31, 2020</a:t>
            </a:r>
          </a:p>
        </p:txBody>
      </p:sp>
      <p:sp>
        <p:nvSpPr>
          <p:cNvPr id="2" name="TextBox 1"/>
          <p:cNvSpPr txBox="1"/>
          <p:nvPr/>
        </p:nvSpPr>
        <p:spPr>
          <a:xfrm>
            <a:off x="572612" y="6483118"/>
            <a:ext cx="1351652" cy="307777"/>
          </a:xfrm>
          <a:prstGeom prst="rect">
            <a:avLst/>
          </a:prstGeom>
          <a:noFill/>
        </p:spPr>
        <p:txBody>
          <a:bodyPr wrap="none" rtlCol="0">
            <a:spAutoFit/>
          </a:bodyPr>
          <a:lstStyle/>
          <a:p>
            <a:r>
              <a:rPr lang="en-US" sz="1400" dirty="0" err="1">
                <a:solidFill>
                  <a:schemeClr val="bg1"/>
                </a:solidFill>
              </a:rPr>
              <a:t>www.nasa.gov</a:t>
            </a:r>
            <a:endParaRPr lang="en-US" sz="1400" dirty="0">
              <a:solidFill>
                <a:schemeClr val="bg1"/>
              </a:solidFill>
            </a:endParaRPr>
          </a:p>
        </p:txBody>
      </p:sp>
    </p:spTree>
    <p:extLst>
      <p:ext uri="{BB962C8B-B14F-4D97-AF65-F5344CB8AC3E}">
        <p14:creationId xmlns:p14="http://schemas.microsoft.com/office/powerpoint/2010/main" val="31873383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712" y="180363"/>
            <a:ext cx="10167731" cy="385327"/>
          </a:xfrm>
        </p:spPr>
        <p:txBody>
          <a:bodyPr anchor="t"/>
          <a:lstStyle/>
          <a:p>
            <a:r>
              <a:rPr lang="en-US" dirty="0"/>
              <a:t>Exploration Missions </a:t>
            </a:r>
          </a:p>
        </p:txBody>
      </p:sp>
      <p:sp>
        <p:nvSpPr>
          <p:cNvPr id="4" name="Slide Number Placeholder 3"/>
          <p:cNvSpPr>
            <a:spLocks noGrp="1"/>
          </p:cNvSpPr>
          <p:nvPr>
            <p:ph type="sldNum" sz="quarter" idx="4294967295"/>
          </p:nvPr>
        </p:nvSpPr>
        <p:spPr/>
        <p:txBody>
          <a:bodyPr/>
          <a:lstStyle/>
          <a:p>
            <a:fld id="{6BD40628-8867-6849-AB56-2F3FFEA2A0E6}" type="slidenum">
              <a:rPr lang="en-US" smtClean="0"/>
              <a:t>2</a:t>
            </a:fld>
            <a:endParaRPr lang="en-US"/>
          </a:p>
        </p:txBody>
      </p:sp>
      <p:pic>
        <p:nvPicPr>
          <p:cNvPr id="5" name="Picture 4" descr="Screen Shot 2017-05-03 at 10.41.5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287" y="954155"/>
            <a:ext cx="8374984" cy="5297557"/>
          </a:xfrm>
          <a:prstGeom prst="rect">
            <a:avLst/>
          </a:prstGeom>
        </p:spPr>
      </p:pic>
      <p:sp>
        <p:nvSpPr>
          <p:cNvPr id="7" name="TextBox 6"/>
          <p:cNvSpPr txBox="1"/>
          <p:nvPr/>
        </p:nvSpPr>
        <p:spPr>
          <a:xfrm>
            <a:off x="9054548" y="954155"/>
            <a:ext cx="3011556" cy="424731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New challenges:</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Limited to no resupply</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Delayed communication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Limited to no evacuation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Unknown effects on crew health and performance</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Limited flight resources </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Increased crew autonomy</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750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961" y="24856"/>
            <a:ext cx="9575840" cy="783755"/>
          </a:xfrm>
        </p:spPr>
        <p:txBody>
          <a:bodyPr>
            <a:noAutofit/>
          </a:bodyPr>
          <a:lstStyle/>
          <a:p>
            <a:r>
              <a:rPr lang="en-US" dirty="0">
                <a:latin typeface="Helvetica" pitchFamily="34" charset="0"/>
              </a:rPr>
              <a:t>NASA-STD-3001 Levels of Care</a:t>
            </a:r>
          </a:p>
        </p:txBody>
      </p:sp>
      <p:sp>
        <p:nvSpPr>
          <p:cNvPr id="5" name="Slide Number Placeholder 4"/>
          <p:cNvSpPr>
            <a:spLocks noGrp="1"/>
          </p:cNvSpPr>
          <p:nvPr>
            <p:ph type="sldNum" sz="quarter" idx="4294967295"/>
          </p:nvPr>
        </p:nvSpPr>
        <p:spPr/>
        <p:txBody>
          <a:bodyPr/>
          <a:lstStyle/>
          <a:p>
            <a:fld id="{8F3A20BB-4456-D74C-81DF-F68867D2AAC8}" type="slidenum">
              <a:rPr lang="en-US" smtClean="0"/>
              <a:pPr/>
              <a:t>3</a:t>
            </a:fld>
            <a:endParaRPr lang="en-US"/>
          </a:p>
        </p:txBody>
      </p:sp>
      <p:sp>
        <p:nvSpPr>
          <p:cNvPr id="7" name="Rectangle 1"/>
          <p:cNvSpPr>
            <a:spLocks noChangeArrowheads="1"/>
          </p:cNvSpPr>
          <p:nvPr/>
        </p:nvSpPr>
        <p:spPr bwMode="auto">
          <a:xfrm>
            <a:off x="7006081" y="525359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Autonomous</a:t>
            </a:r>
          </a:p>
          <a:p>
            <a:pPr algn="ctr"/>
            <a:r>
              <a:rPr lang="en-US" altLang="en-US" sz="1633">
                <a:solidFill>
                  <a:schemeClr val="bg1"/>
                </a:solidFill>
              </a:rPr>
              <a:t>Advanced</a:t>
            </a:r>
          </a:p>
          <a:p>
            <a:pPr algn="ctr"/>
            <a:r>
              <a:rPr lang="en-US" altLang="en-US" sz="1633">
                <a:solidFill>
                  <a:schemeClr val="bg1"/>
                </a:solidFill>
              </a:rPr>
              <a:t>Life Support</a:t>
            </a:r>
          </a:p>
        </p:txBody>
      </p:sp>
      <p:sp>
        <p:nvSpPr>
          <p:cNvPr id="8" name="Rectangle 2"/>
          <p:cNvSpPr>
            <a:spLocks noChangeArrowheads="1"/>
          </p:cNvSpPr>
          <p:nvPr/>
        </p:nvSpPr>
        <p:spPr bwMode="auto">
          <a:xfrm>
            <a:off x="8747040" y="525359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Basic</a:t>
            </a:r>
          </a:p>
          <a:p>
            <a:pPr algn="ctr"/>
            <a:r>
              <a:rPr lang="en-US" altLang="en-US" sz="1633">
                <a:solidFill>
                  <a:schemeClr val="bg1"/>
                </a:solidFill>
              </a:rPr>
              <a:t>Surgical Care</a:t>
            </a:r>
          </a:p>
        </p:txBody>
      </p:sp>
      <p:sp>
        <p:nvSpPr>
          <p:cNvPr id="9" name="Rectangle 3"/>
          <p:cNvSpPr>
            <a:spLocks noChangeArrowheads="1"/>
          </p:cNvSpPr>
          <p:nvPr/>
        </p:nvSpPr>
        <p:spPr bwMode="auto">
          <a:xfrm>
            <a:off x="5256480" y="525359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Autonomous</a:t>
            </a:r>
          </a:p>
          <a:p>
            <a:pPr algn="ctr"/>
            <a:r>
              <a:rPr lang="en-US" altLang="en-US" sz="1633">
                <a:solidFill>
                  <a:schemeClr val="bg1"/>
                </a:solidFill>
              </a:rPr>
              <a:t>Ambulatory</a:t>
            </a:r>
          </a:p>
          <a:p>
            <a:pPr algn="ctr"/>
            <a:r>
              <a:rPr lang="en-US" altLang="en-US" sz="1633">
                <a:solidFill>
                  <a:schemeClr val="bg1"/>
                </a:solidFill>
              </a:rPr>
              <a:t>Care</a:t>
            </a:r>
          </a:p>
        </p:txBody>
      </p:sp>
      <p:sp>
        <p:nvSpPr>
          <p:cNvPr id="10" name="Rectangle 5"/>
          <p:cNvSpPr>
            <a:spLocks noChangeArrowheads="1"/>
          </p:cNvSpPr>
          <p:nvPr/>
        </p:nvSpPr>
        <p:spPr bwMode="auto">
          <a:xfrm>
            <a:off x="1689601" y="4258550"/>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4</a:t>
            </a:r>
          </a:p>
          <a:p>
            <a:pPr algn="ctr"/>
            <a:r>
              <a:rPr lang="en-US" altLang="en-US" sz="1633" dirty="0">
                <a:solidFill>
                  <a:schemeClr val="bg1"/>
                </a:solidFill>
              </a:rPr>
              <a:t>Lunar &gt;30d</a:t>
            </a:r>
          </a:p>
        </p:txBody>
      </p:sp>
      <p:sp>
        <p:nvSpPr>
          <p:cNvPr id="11" name="Rectangle 6"/>
          <p:cNvSpPr>
            <a:spLocks noChangeArrowheads="1"/>
          </p:cNvSpPr>
          <p:nvPr/>
        </p:nvSpPr>
        <p:spPr bwMode="auto">
          <a:xfrm>
            <a:off x="5263681" y="425855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Dental Care</a:t>
            </a:r>
          </a:p>
        </p:txBody>
      </p:sp>
      <p:sp>
        <p:nvSpPr>
          <p:cNvPr id="12" name="Rectangle 7"/>
          <p:cNvSpPr>
            <a:spLocks noChangeArrowheads="1"/>
          </p:cNvSpPr>
          <p:nvPr/>
        </p:nvSpPr>
        <p:spPr bwMode="auto">
          <a:xfrm>
            <a:off x="7006081" y="425855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Sustainable</a:t>
            </a:r>
          </a:p>
          <a:p>
            <a:pPr algn="ctr"/>
            <a:r>
              <a:rPr lang="en-US" altLang="en-US" sz="1633">
                <a:solidFill>
                  <a:schemeClr val="bg1"/>
                </a:solidFill>
              </a:rPr>
              <a:t>Advanced</a:t>
            </a:r>
          </a:p>
          <a:p>
            <a:pPr algn="ctr"/>
            <a:r>
              <a:rPr lang="en-US" altLang="en-US" sz="1633">
                <a:solidFill>
                  <a:schemeClr val="bg1"/>
                </a:solidFill>
              </a:rPr>
              <a:t>Life Support</a:t>
            </a:r>
          </a:p>
        </p:txBody>
      </p:sp>
      <p:sp>
        <p:nvSpPr>
          <p:cNvPr id="13" name="Rectangle 8"/>
          <p:cNvSpPr>
            <a:spLocks noChangeArrowheads="1"/>
          </p:cNvSpPr>
          <p:nvPr/>
        </p:nvSpPr>
        <p:spPr bwMode="auto">
          <a:xfrm>
            <a:off x="8747040" y="425855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Limited</a:t>
            </a:r>
          </a:p>
          <a:p>
            <a:pPr algn="ctr"/>
            <a:r>
              <a:rPr lang="en-US" altLang="en-US" sz="1633">
                <a:solidFill>
                  <a:schemeClr val="bg1"/>
                </a:solidFill>
              </a:rPr>
              <a:t>Surgical Care</a:t>
            </a:r>
          </a:p>
        </p:txBody>
      </p:sp>
      <p:sp>
        <p:nvSpPr>
          <p:cNvPr id="14" name="Rectangle 9"/>
          <p:cNvSpPr>
            <a:spLocks noChangeArrowheads="1"/>
          </p:cNvSpPr>
          <p:nvPr/>
        </p:nvSpPr>
        <p:spPr bwMode="auto">
          <a:xfrm>
            <a:off x="3521281" y="425855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Medical</a:t>
            </a:r>
          </a:p>
          <a:p>
            <a:pPr algn="ctr"/>
            <a:r>
              <a:rPr lang="en-US" altLang="en-US" sz="1633">
                <a:solidFill>
                  <a:schemeClr val="bg1"/>
                </a:solidFill>
              </a:rPr>
              <a:t>Imaging</a:t>
            </a:r>
          </a:p>
        </p:txBody>
      </p:sp>
      <p:sp>
        <p:nvSpPr>
          <p:cNvPr id="15" name="Rectangle 10"/>
          <p:cNvSpPr>
            <a:spLocks noChangeArrowheads="1"/>
          </p:cNvSpPr>
          <p:nvPr/>
        </p:nvSpPr>
        <p:spPr bwMode="auto">
          <a:xfrm>
            <a:off x="1689601" y="3262070"/>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3</a:t>
            </a:r>
          </a:p>
          <a:p>
            <a:pPr algn="ctr"/>
            <a:r>
              <a:rPr lang="en-US" altLang="en-US" sz="1633" dirty="0">
                <a:solidFill>
                  <a:schemeClr val="bg1"/>
                </a:solidFill>
              </a:rPr>
              <a:t>Post LEO &lt;30d</a:t>
            </a:r>
          </a:p>
        </p:txBody>
      </p:sp>
      <p:sp>
        <p:nvSpPr>
          <p:cNvPr id="16" name="Rectangle 11"/>
          <p:cNvSpPr>
            <a:spLocks noChangeArrowheads="1"/>
          </p:cNvSpPr>
          <p:nvPr/>
        </p:nvSpPr>
        <p:spPr bwMode="auto">
          <a:xfrm>
            <a:off x="1689601" y="5253591"/>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5</a:t>
            </a:r>
          </a:p>
          <a:p>
            <a:pPr algn="ctr"/>
            <a:r>
              <a:rPr lang="en-US" altLang="en-US" sz="1633" dirty="0">
                <a:solidFill>
                  <a:schemeClr val="bg1"/>
                </a:solidFill>
              </a:rPr>
              <a:t>Lunar/Planetary</a:t>
            </a:r>
          </a:p>
          <a:p>
            <a:pPr algn="ctr"/>
            <a:r>
              <a:rPr lang="en-US" altLang="en-US" sz="1633" dirty="0">
                <a:solidFill>
                  <a:schemeClr val="bg1"/>
                </a:solidFill>
              </a:rPr>
              <a:t>&gt;210d</a:t>
            </a:r>
          </a:p>
        </p:txBody>
      </p:sp>
      <p:sp>
        <p:nvSpPr>
          <p:cNvPr id="17" name="Rectangle 12"/>
          <p:cNvSpPr>
            <a:spLocks noChangeArrowheads="1"/>
          </p:cNvSpPr>
          <p:nvPr/>
        </p:nvSpPr>
        <p:spPr bwMode="auto">
          <a:xfrm>
            <a:off x="8739841" y="326207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Trauma</a:t>
            </a:r>
          </a:p>
          <a:p>
            <a:pPr algn="ctr"/>
            <a:r>
              <a:rPr lang="en-US" altLang="en-US" sz="1633">
                <a:solidFill>
                  <a:schemeClr val="bg1"/>
                </a:solidFill>
              </a:rPr>
              <a:t>Care</a:t>
            </a:r>
          </a:p>
        </p:txBody>
      </p:sp>
      <p:sp>
        <p:nvSpPr>
          <p:cNvPr id="18" name="Rectangle 13"/>
          <p:cNvSpPr>
            <a:spLocks noChangeArrowheads="1"/>
          </p:cNvSpPr>
          <p:nvPr/>
        </p:nvSpPr>
        <p:spPr bwMode="auto">
          <a:xfrm>
            <a:off x="5256480" y="326207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Limited</a:t>
            </a:r>
          </a:p>
          <a:p>
            <a:pPr algn="ctr"/>
            <a:r>
              <a:rPr lang="en-US" altLang="en-US" sz="1633">
                <a:solidFill>
                  <a:schemeClr val="bg1"/>
                </a:solidFill>
              </a:rPr>
              <a:t>Dental Care</a:t>
            </a:r>
          </a:p>
        </p:txBody>
      </p:sp>
      <p:sp>
        <p:nvSpPr>
          <p:cNvPr id="19" name="Rectangle 14"/>
          <p:cNvSpPr>
            <a:spLocks noChangeArrowheads="1"/>
          </p:cNvSpPr>
          <p:nvPr/>
        </p:nvSpPr>
        <p:spPr bwMode="auto">
          <a:xfrm>
            <a:off x="6998880" y="326207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Limited </a:t>
            </a:r>
          </a:p>
          <a:p>
            <a:pPr algn="ctr"/>
            <a:r>
              <a:rPr lang="en-US" altLang="en-US" sz="1633">
                <a:solidFill>
                  <a:schemeClr val="bg1"/>
                </a:solidFill>
              </a:rPr>
              <a:t>Advanced </a:t>
            </a:r>
          </a:p>
          <a:p>
            <a:pPr algn="ctr"/>
            <a:r>
              <a:rPr lang="en-US" altLang="en-US" sz="1633">
                <a:solidFill>
                  <a:schemeClr val="bg1"/>
                </a:solidFill>
              </a:rPr>
              <a:t>Life Support</a:t>
            </a:r>
          </a:p>
        </p:txBody>
      </p:sp>
      <p:sp>
        <p:nvSpPr>
          <p:cNvPr id="20" name="Rectangle 15"/>
          <p:cNvSpPr>
            <a:spLocks noChangeArrowheads="1"/>
          </p:cNvSpPr>
          <p:nvPr/>
        </p:nvSpPr>
        <p:spPr bwMode="auto">
          <a:xfrm>
            <a:off x="1689601" y="2267031"/>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2</a:t>
            </a:r>
          </a:p>
          <a:p>
            <a:pPr algn="ctr"/>
            <a:r>
              <a:rPr lang="en-US" altLang="en-US" sz="1633" dirty="0">
                <a:solidFill>
                  <a:schemeClr val="bg1"/>
                </a:solidFill>
              </a:rPr>
              <a:t>LEO &lt;30d</a:t>
            </a:r>
          </a:p>
        </p:txBody>
      </p:sp>
      <p:sp>
        <p:nvSpPr>
          <p:cNvPr id="21" name="Rectangle 16"/>
          <p:cNvSpPr>
            <a:spLocks noChangeArrowheads="1"/>
          </p:cNvSpPr>
          <p:nvPr/>
        </p:nvSpPr>
        <p:spPr bwMode="auto">
          <a:xfrm>
            <a:off x="6998880" y="226703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Private Video</a:t>
            </a:r>
          </a:p>
        </p:txBody>
      </p:sp>
      <p:sp>
        <p:nvSpPr>
          <p:cNvPr id="22" name="Rectangle 17"/>
          <p:cNvSpPr>
            <a:spLocks noChangeArrowheads="1"/>
          </p:cNvSpPr>
          <p:nvPr/>
        </p:nvSpPr>
        <p:spPr bwMode="auto">
          <a:xfrm>
            <a:off x="5256480" y="226703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Ambulatory</a:t>
            </a:r>
          </a:p>
          <a:p>
            <a:pPr algn="ctr"/>
            <a:r>
              <a:rPr lang="en-US" altLang="en-US" sz="1633">
                <a:solidFill>
                  <a:schemeClr val="bg1"/>
                </a:solidFill>
              </a:rPr>
              <a:t>Care</a:t>
            </a:r>
          </a:p>
        </p:txBody>
      </p:sp>
      <p:sp>
        <p:nvSpPr>
          <p:cNvPr id="23" name="Rectangle 18"/>
          <p:cNvSpPr>
            <a:spLocks noChangeArrowheads="1"/>
          </p:cNvSpPr>
          <p:nvPr/>
        </p:nvSpPr>
        <p:spPr bwMode="auto">
          <a:xfrm>
            <a:off x="8739841" y="226703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Private</a:t>
            </a:r>
          </a:p>
          <a:p>
            <a:pPr algn="ctr"/>
            <a:r>
              <a:rPr lang="en-US" altLang="en-US" sz="1633">
                <a:solidFill>
                  <a:schemeClr val="bg1"/>
                </a:solidFill>
              </a:rPr>
              <a:t>Telemedicine</a:t>
            </a:r>
          </a:p>
        </p:txBody>
      </p:sp>
      <p:sp>
        <p:nvSpPr>
          <p:cNvPr id="24" name="Rectangle 19"/>
          <p:cNvSpPr>
            <a:spLocks noChangeArrowheads="1"/>
          </p:cNvSpPr>
          <p:nvPr/>
        </p:nvSpPr>
        <p:spPr bwMode="auto">
          <a:xfrm>
            <a:off x="3514080" y="2267031"/>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a:solidFill>
                  <a:schemeClr val="bg1"/>
                </a:solidFill>
              </a:rPr>
              <a:t>Clinical</a:t>
            </a:r>
          </a:p>
          <a:p>
            <a:pPr algn="ctr"/>
            <a:r>
              <a:rPr lang="en-US" altLang="en-US" sz="1633">
                <a:solidFill>
                  <a:schemeClr val="bg1"/>
                </a:solidFill>
              </a:rPr>
              <a:t>Diagnostics</a:t>
            </a:r>
          </a:p>
        </p:txBody>
      </p:sp>
      <p:sp>
        <p:nvSpPr>
          <p:cNvPr id="25" name="Rectangle 20"/>
          <p:cNvSpPr>
            <a:spLocks noChangeArrowheads="1"/>
          </p:cNvSpPr>
          <p:nvPr/>
        </p:nvSpPr>
        <p:spPr bwMode="auto">
          <a:xfrm>
            <a:off x="1689601" y="1271990"/>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1</a:t>
            </a:r>
          </a:p>
          <a:p>
            <a:pPr algn="ctr"/>
            <a:r>
              <a:rPr lang="en-US" altLang="en-US" sz="1633" dirty="0">
                <a:solidFill>
                  <a:schemeClr val="bg1"/>
                </a:solidFill>
              </a:rPr>
              <a:t>LEO &lt;8d</a:t>
            </a:r>
          </a:p>
        </p:txBody>
      </p:sp>
      <p:sp>
        <p:nvSpPr>
          <p:cNvPr id="26" name="Rectangle 21"/>
          <p:cNvSpPr>
            <a:spLocks noChangeArrowheads="1"/>
          </p:cNvSpPr>
          <p:nvPr/>
        </p:nvSpPr>
        <p:spPr bwMode="auto">
          <a:xfrm>
            <a:off x="8739841" y="127199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dirty="0">
                <a:solidFill>
                  <a:schemeClr val="bg1"/>
                </a:solidFill>
              </a:rPr>
              <a:t>Private Audio</a:t>
            </a:r>
          </a:p>
        </p:txBody>
      </p:sp>
      <p:sp>
        <p:nvSpPr>
          <p:cNvPr id="27" name="Rectangle 22"/>
          <p:cNvSpPr>
            <a:spLocks noChangeArrowheads="1"/>
          </p:cNvSpPr>
          <p:nvPr/>
        </p:nvSpPr>
        <p:spPr bwMode="auto">
          <a:xfrm>
            <a:off x="3514080" y="1271990"/>
            <a:ext cx="1658880" cy="829440"/>
          </a:xfrm>
          <a:prstGeom prst="rect">
            <a:avLst/>
          </a:prstGeom>
          <a:solidFill>
            <a:srgbClr val="002060"/>
          </a:solidFill>
          <a:ln w="9525" cap="flat">
            <a:solidFill>
              <a:srgbClr val="002060"/>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dirty="0">
                <a:solidFill>
                  <a:schemeClr val="bg1"/>
                </a:solidFill>
              </a:rPr>
              <a:t>Space Motion </a:t>
            </a:r>
          </a:p>
          <a:p>
            <a:pPr algn="ctr"/>
            <a:r>
              <a:rPr lang="en-US" altLang="en-US" sz="1633" dirty="0">
                <a:solidFill>
                  <a:schemeClr val="bg1"/>
                </a:solidFill>
              </a:rPr>
              <a:t>Sickness</a:t>
            </a:r>
          </a:p>
        </p:txBody>
      </p:sp>
      <p:sp>
        <p:nvSpPr>
          <p:cNvPr id="28" name="Rectangle 23"/>
          <p:cNvSpPr>
            <a:spLocks noChangeArrowheads="1"/>
          </p:cNvSpPr>
          <p:nvPr/>
        </p:nvSpPr>
        <p:spPr bwMode="auto">
          <a:xfrm>
            <a:off x="5256480" y="127199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dirty="0">
                <a:solidFill>
                  <a:schemeClr val="bg1"/>
                </a:solidFill>
              </a:rPr>
              <a:t>First Aid /</a:t>
            </a:r>
          </a:p>
          <a:p>
            <a:pPr algn="ctr"/>
            <a:r>
              <a:rPr lang="en-US" altLang="en-US" sz="1633" dirty="0">
                <a:solidFill>
                  <a:schemeClr val="bg1"/>
                </a:solidFill>
              </a:rPr>
              <a:t>Anaphylaxis</a:t>
            </a:r>
          </a:p>
          <a:p>
            <a:pPr algn="ctr"/>
            <a:r>
              <a:rPr lang="en-US" altLang="en-US" sz="1633" dirty="0">
                <a:solidFill>
                  <a:schemeClr val="bg1"/>
                </a:solidFill>
              </a:rPr>
              <a:t>Response </a:t>
            </a:r>
          </a:p>
        </p:txBody>
      </p:sp>
      <p:sp>
        <p:nvSpPr>
          <p:cNvPr id="29" name="Rectangle 24"/>
          <p:cNvSpPr>
            <a:spLocks noChangeArrowheads="1"/>
          </p:cNvSpPr>
          <p:nvPr/>
        </p:nvSpPr>
        <p:spPr bwMode="auto">
          <a:xfrm>
            <a:off x="6998880" y="1271990"/>
            <a:ext cx="1658880" cy="829440"/>
          </a:xfrm>
          <a:prstGeom prst="rect">
            <a:avLst/>
          </a:prstGeom>
          <a:solidFill>
            <a:srgbClr val="002060"/>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dirty="0">
                <a:solidFill>
                  <a:schemeClr val="bg1"/>
                </a:solidFill>
              </a:rPr>
              <a:t>Basic Life</a:t>
            </a:r>
          </a:p>
          <a:p>
            <a:pPr algn="ctr"/>
            <a:r>
              <a:rPr lang="en-US" altLang="en-US" sz="1633" dirty="0">
                <a:solidFill>
                  <a:schemeClr val="bg1"/>
                </a:solidFill>
              </a:rPr>
              <a:t>Support</a:t>
            </a:r>
          </a:p>
        </p:txBody>
      </p:sp>
    </p:spTree>
    <p:extLst>
      <p:ext uri="{BB962C8B-B14F-4D97-AF65-F5344CB8AC3E}">
        <p14:creationId xmlns:p14="http://schemas.microsoft.com/office/powerpoint/2010/main" val="2000514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972675" y="6414900"/>
            <a:ext cx="2133600" cy="365125"/>
          </a:xfrm>
        </p:spPr>
        <p:txBody>
          <a:bodyPr/>
          <a:lstStyle/>
          <a:p>
            <a:fld id="{3523A342-A2D4-274F-911B-4A0C452F6ABB}" type="slidenum">
              <a:rPr lang="en-US" smtClean="0"/>
              <a:t>4</a:t>
            </a:fld>
            <a:endParaRPr lang="en-US" dirty="0"/>
          </a:p>
        </p:txBody>
      </p:sp>
      <p:pic>
        <p:nvPicPr>
          <p:cNvPr id="6" name="Picture 5" descr="SysEngCartoon.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805113" y="128148"/>
            <a:ext cx="5448300" cy="7019925"/>
          </a:xfrm>
          <a:prstGeom prst="rect">
            <a:avLst/>
          </a:prstGeom>
        </p:spPr>
      </p:pic>
      <p:sp>
        <p:nvSpPr>
          <p:cNvPr id="7" name="TextBox 6"/>
          <p:cNvSpPr txBox="1"/>
          <p:nvPr/>
        </p:nvSpPr>
        <p:spPr>
          <a:xfrm>
            <a:off x="4303061" y="6351242"/>
            <a:ext cx="4204997" cy="246221"/>
          </a:xfrm>
          <a:prstGeom prst="rect">
            <a:avLst/>
          </a:prstGeom>
          <a:noFill/>
        </p:spPr>
        <p:txBody>
          <a:bodyPr wrap="none" rtlCol="0">
            <a:spAutoFit/>
          </a:bodyPr>
          <a:lstStyle/>
          <a:p>
            <a:r>
              <a:rPr lang="en-US" sz="1000" dirty="0"/>
              <a:t>From “System Engineering at JPL” training course material, June 1991.</a:t>
            </a:r>
          </a:p>
        </p:txBody>
      </p:sp>
      <p:pic>
        <p:nvPicPr>
          <p:cNvPr id="3" name="Picture 2" descr="Screen Shot 2017-03-02 at 1.42.0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8999" y="4019549"/>
            <a:ext cx="1168309" cy="1955361"/>
          </a:xfrm>
          <a:prstGeom prst="rect">
            <a:avLst/>
          </a:prstGeom>
          <a:ln w="28575" cmpd="sng">
            <a:solidFill>
              <a:srgbClr val="FF0000"/>
            </a:solidFill>
          </a:ln>
        </p:spPr>
      </p:pic>
      <p:sp>
        <p:nvSpPr>
          <p:cNvPr id="2" name="Cloud Callout 1"/>
          <p:cNvSpPr/>
          <p:nvPr/>
        </p:nvSpPr>
        <p:spPr>
          <a:xfrm>
            <a:off x="8630029" y="3169581"/>
            <a:ext cx="1933469" cy="1416128"/>
          </a:xfrm>
          <a:prstGeom prst="cloudCallout">
            <a:avLst>
              <a:gd name="adj1" fmla="val -86312"/>
              <a:gd name="adj2" fmla="val 306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Crew health &amp; </a:t>
            </a:r>
          </a:p>
          <a:p>
            <a:pPr algn="ctr"/>
            <a:r>
              <a:rPr lang="en-US" sz="1400" dirty="0">
                <a:solidFill>
                  <a:schemeClr val="tx1"/>
                </a:solidFill>
              </a:rPr>
              <a:t>performance</a:t>
            </a:r>
          </a:p>
        </p:txBody>
      </p:sp>
      <p:sp>
        <p:nvSpPr>
          <p:cNvPr id="8" name="Title 1"/>
          <p:cNvSpPr>
            <a:spLocks noGrp="1"/>
          </p:cNvSpPr>
          <p:nvPr>
            <p:ph type="title"/>
          </p:nvPr>
        </p:nvSpPr>
        <p:spPr>
          <a:xfrm>
            <a:off x="301376" y="152400"/>
            <a:ext cx="10366625" cy="609600"/>
          </a:xfrm>
        </p:spPr>
        <p:txBody>
          <a:bodyPr/>
          <a:lstStyle/>
          <a:p>
            <a:r>
              <a:rPr lang="en-US" dirty="0"/>
              <a:t>What is Systems Engineering?</a:t>
            </a:r>
          </a:p>
        </p:txBody>
      </p:sp>
    </p:spTree>
    <p:extLst>
      <p:ext uri="{BB962C8B-B14F-4D97-AF65-F5344CB8AC3E}">
        <p14:creationId xmlns:p14="http://schemas.microsoft.com/office/powerpoint/2010/main" val="1986730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975" y="152400"/>
            <a:ext cx="10106026" cy="514350"/>
          </a:xfrm>
        </p:spPr>
        <p:txBody>
          <a:bodyPr/>
          <a:lstStyle/>
          <a:p>
            <a:r>
              <a:rPr lang="en-US" dirty="0"/>
              <a:t>Bridging the Communication Chasm</a:t>
            </a:r>
          </a:p>
        </p:txBody>
      </p:sp>
      <p:sp>
        <p:nvSpPr>
          <p:cNvPr id="5" name="Slide Number Placeholder 4"/>
          <p:cNvSpPr>
            <a:spLocks noGrp="1"/>
          </p:cNvSpPr>
          <p:nvPr>
            <p:ph type="sldNum" sz="quarter" idx="4"/>
          </p:nvPr>
        </p:nvSpPr>
        <p:spPr/>
        <p:txBody>
          <a:bodyPr/>
          <a:lstStyle/>
          <a:p>
            <a:fld id="{60E58D69-6F75-46EC-B381-A34C4F305958}" type="slidenum">
              <a:rPr lang="en-US" smtClean="0"/>
              <a:pPr/>
              <a:t>5</a:t>
            </a:fld>
            <a:endParaRPr lang="en-US" sz="1000" dirty="0"/>
          </a:p>
        </p:txBody>
      </p:sp>
      <p:sp>
        <p:nvSpPr>
          <p:cNvPr id="7" name="Content Placeholder 2"/>
          <p:cNvSpPr txBox="1">
            <a:spLocks/>
          </p:cNvSpPr>
          <p:nvPr/>
        </p:nvSpPr>
        <p:spPr bwMode="auto">
          <a:xfrm>
            <a:off x="561975" y="932329"/>
            <a:ext cx="11534774" cy="4876800"/>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400" kern="0" dirty="0"/>
              <a:t>Questions engineers ask…</a:t>
            </a:r>
          </a:p>
          <a:p>
            <a:r>
              <a:rPr lang="en-US" sz="2000" b="0" kern="0" dirty="0"/>
              <a:t>What do you need to bring? </a:t>
            </a:r>
          </a:p>
          <a:p>
            <a:r>
              <a:rPr lang="en-US" sz="2000" b="0" kern="0" dirty="0"/>
              <a:t>How much mass/power/volume/data?  </a:t>
            </a:r>
          </a:p>
          <a:p>
            <a:r>
              <a:rPr lang="en-US" sz="2000" b="0" kern="0" dirty="0"/>
              <a:t>How will you use it? How often?</a:t>
            </a:r>
          </a:p>
          <a:p>
            <a:r>
              <a:rPr lang="en-US" sz="2000" b="0" kern="0" dirty="0"/>
              <a:t>Who is going to use it? </a:t>
            </a:r>
          </a:p>
          <a:p>
            <a:r>
              <a:rPr lang="en-US" sz="2000" b="0" kern="0" dirty="0"/>
              <a:t>How do you make a medical decision?</a:t>
            </a:r>
          </a:p>
          <a:p>
            <a:r>
              <a:rPr lang="en-US" sz="2000" b="0" kern="0" dirty="0"/>
              <a:t>What medical events are you expecting?</a:t>
            </a:r>
          </a:p>
          <a:p>
            <a:r>
              <a:rPr lang="en-US" sz="2000" b="0" kern="0" dirty="0"/>
              <a:t>What skills do you need for each medical event? </a:t>
            </a:r>
          </a:p>
          <a:p>
            <a:r>
              <a:rPr lang="en-US" sz="2000" b="0" kern="0" dirty="0"/>
              <a:t>Are you sure you really need all that stuff? </a:t>
            </a:r>
          </a:p>
          <a:p>
            <a:r>
              <a:rPr lang="en-US" sz="2000" b="0" kern="0" dirty="0"/>
              <a:t>What happens if I take things out of your system?</a:t>
            </a:r>
          </a:p>
          <a:p>
            <a:endParaRPr lang="en-US" sz="2000" b="0" kern="0" dirty="0"/>
          </a:p>
          <a:p>
            <a:endParaRPr lang="en-US" sz="2000" b="0" kern="0" dirty="0"/>
          </a:p>
          <a:p>
            <a:pPr marL="0" indent="0">
              <a:buNone/>
            </a:pPr>
            <a:r>
              <a:rPr lang="en-US" sz="2400" dirty="0"/>
              <a:t>Questions doctors ask…</a:t>
            </a:r>
          </a:p>
          <a:p>
            <a:r>
              <a:rPr lang="en-US" sz="2000" b="0" dirty="0"/>
              <a:t>How do we do medicine in Exploration Missions?</a:t>
            </a:r>
          </a:p>
          <a:p>
            <a:r>
              <a:rPr lang="en-US" sz="2000" b="0" dirty="0"/>
              <a:t>What is likely to happen and how often?</a:t>
            </a:r>
          </a:p>
          <a:p>
            <a:r>
              <a:rPr lang="en-US" sz="2000" b="0" dirty="0"/>
              <a:t>What resources do we need and why? </a:t>
            </a:r>
          </a:p>
          <a:p>
            <a:r>
              <a:rPr lang="en-US" sz="2000" b="0" dirty="0"/>
              <a:t>How do we communicate to engineers? </a:t>
            </a:r>
          </a:p>
          <a:p>
            <a:endParaRPr lang="en-US" sz="2000" b="0" kern="0" dirty="0"/>
          </a:p>
          <a:p>
            <a:pPr marL="0" indent="0">
              <a:buFontTx/>
              <a:buNone/>
            </a:pPr>
            <a:endParaRPr lang="en-US" kern="0" dirty="0"/>
          </a:p>
        </p:txBody>
      </p:sp>
    </p:spTree>
    <p:extLst>
      <p:ext uri="{BB962C8B-B14F-4D97-AF65-F5344CB8AC3E}">
        <p14:creationId xmlns:p14="http://schemas.microsoft.com/office/powerpoint/2010/main" val="2886501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3103"/>
            <a:ext cx="10058400" cy="589007"/>
          </a:xfrm>
        </p:spPr>
        <p:txBody>
          <a:bodyPr/>
          <a:lstStyle/>
          <a:p>
            <a:r>
              <a:rPr lang="en-US" dirty="0" smtClean="0"/>
              <a:t>Systems Engineering Approach </a:t>
            </a:r>
            <a:r>
              <a:rPr lang="en-US" dirty="0"/>
              <a:t>to Get There</a:t>
            </a:r>
          </a:p>
        </p:txBody>
      </p:sp>
      <p:sp>
        <p:nvSpPr>
          <p:cNvPr id="29" name="Slide Number Placeholder 3"/>
          <p:cNvSpPr>
            <a:spLocks noGrp="1"/>
          </p:cNvSpPr>
          <p:nvPr>
            <p:ph type="sldNum" sz="quarter" idx="4294967295"/>
          </p:nvPr>
        </p:nvSpPr>
        <p:spPr>
          <a:xfrm>
            <a:off x="10871200" y="6492882"/>
            <a:ext cx="1320800" cy="365125"/>
          </a:xfrm>
          <a:prstGeom prst="rect">
            <a:avLst/>
          </a:prstGeom>
        </p:spPr>
        <p:txBody>
          <a:bodyPr/>
          <a:lstStyle/>
          <a:p>
            <a:pPr algn="r"/>
            <a:fld id="{6BD40628-8867-6849-AB56-2F3FFEA2A0E6}" type="slidenum">
              <a:rPr lang="en-US" sz="1400" smtClean="0">
                <a:solidFill>
                  <a:srgbClr val="FFFFFF"/>
                </a:solidFill>
              </a:rPr>
              <a:pPr algn="r"/>
              <a:t>6</a:t>
            </a:fld>
            <a:endParaRPr lang="en-US" sz="1400">
              <a:solidFill>
                <a:srgbClr val="FFFFFF"/>
              </a:solidFill>
            </a:endParaRPr>
          </a:p>
        </p:txBody>
      </p:sp>
      <p:grpSp>
        <p:nvGrpSpPr>
          <p:cNvPr id="4" name="Group 3"/>
          <p:cNvGrpSpPr/>
          <p:nvPr/>
        </p:nvGrpSpPr>
        <p:grpSpPr>
          <a:xfrm>
            <a:off x="85200" y="883920"/>
            <a:ext cx="11862960" cy="5466080"/>
            <a:chOff x="85200" y="787091"/>
            <a:chExt cx="11663357" cy="5881329"/>
          </a:xfrm>
        </p:grpSpPr>
        <p:pic>
          <p:nvPicPr>
            <p:cNvPr id="15" name="Picture 14" descr="Screen Shot 2017-03-24 at 3.04.01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341" y="2962423"/>
              <a:ext cx="1768162" cy="1651028"/>
            </a:xfrm>
            <a:prstGeom prst="rect">
              <a:avLst/>
            </a:prstGeom>
          </p:spPr>
        </p:pic>
        <p:sp>
          <p:nvSpPr>
            <p:cNvPr id="9" name="Rounded Rectangle 8"/>
            <p:cNvSpPr/>
            <p:nvPr/>
          </p:nvSpPr>
          <p:spPr>
            <a:xfrm>
              <a:off x="5883285" y="3839382"/>
              <a:ext cx="197415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Subsystem requirements &amp; architecture</a:t>
              </a:r>
            </a:p>
          </p:txBody>
        </p:sp>
        <p:sp>
          <p:nvSpPr>
            <p:cNvPr id="3" name="TextBox 2"/>
            <p:cNvSpPr txBox="1"/>
            <p:nvPr/>
          </p:nvSpPr>
          <p:spPr>
            <a:xfrm>
              <a:off x="4752063" y="5289484"/>
              <a:ext cx="3416393" cy="830997"/>
            </a:xfrm>
            <a:prstGeom prst="rect">
              <a:avLst/>
            </a:prstGeom>
            <a:noFill/>
          </p:spPr>
          <p:txBody>
            <a:bodyPr wrap="square" rtlCol="0">
              <a:spAutoFit/>
            </a:bodyPr>
            <a:lstStyle/>
            <a:p>
              <a:pPr algn="ctr"/>
              <a:r>
                <a:rPr lang="en-US" sz="1600" dirty="0"/>
                <a:t>Do we have the capabilities to meet the needs?</a:t>
              </a:r>
            </a:p>
            <a:p>
              <a:pPr algn="ctr"/>
              <a:r>
                <a:rPr lang="en-US" sz="1600" dirty="0"/>
                <a:t>Do we need altered allocations?</a:t>
              </a:r>
            </a:p>
          </p:txBody>
        </p:sp>
        <p:sp>
          <p:nvSpPr>
            <p:cNvPr id="7" name="Rounded Rectangle 6"/>
            <p:cNvSpPr/>
            <p:nvPr/>
          </p:nvSpPr>
          <p:spPr>
            <a:xfrm>
              <a:off x="4500115" y="3064616"/>
              <a:ext cx="1949820"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rPr>
                <a:t>Sy</a:t>
              </a:r>
              <a:r>
                <a:rPr lang="en-US" sz="1400" dirty="0"/>
                <a:t>stem requirements &amp; architecture</a:t>
              </a:r>
            </a:p>
          </p:txBody>
        </p:sp>
        <p:sp>
          <p:nvSpPr>
            <p:cNvPr id="20" name="Rounded Rectangle 19"/>
            <p:cNvSpPr/>
            <p:nvPr/>
          </p:nvSpPr>
          <p:spPr>
            <a:xfrm>
              <a:off x="85200" y="787091"/>
              <a:ext cx="1816085"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Stakeholder needs, goals</a:t>
              </a:r>
            </a:p>
          </p:txBody>
        </p:sp>
        <p:sp>
          <p:nvSpPr>
            <p:cNvPr id="21" name="Rounded Rectangle 20"/>
            <p:cNvSpPr/>
            <p:nvPr/>
          </p:nvSpPr>
          <p:spPr>
            <a:xfrm>
              <a:off x="1946744" y="803390"/>
              <a:ext cx="1550013"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NASA Standards</a:t>
              </a:r>
            </a:p>
          </p:txBody>
        </p:sp>
        <p:sp>
          <p:nvSpPr>
            <p:cNvPr id="27" name="Rounded Rectangle 26"/>
            <p:cNvSpPr/>
            <p:nvPr/>
          </p:nvSpPr>
          <p:spPr>
            <a:xfrm>
              <a:off x="1350327" y="1564158"/>
              <a:ext cx="1981236"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Program requirements &amp; architecture</a:t>
              </a:r>
            </a:p>
          </p:txBody>
        </p:sp>
        <p:sp>
          <p:nvSpPr>
            <p:cNvPr id="31" name="Rounded Rectangle 30"/>
            <p:cNvSpPr/>
            <p:nvPr/>
          </p:nvSpPr>
          <p:spPr>
            <a:xfrm>
              <a:off x="7003988" y="4581356"/>
              <a:ext cx="1820469"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Characterize system</a:t>
              </a:r>
            </a:p>
          </p:txBody>
        </p:sp>
        <p:sp>
          <p:nvSpPr>
            <p:cNvPr id="34" name="Rounded Rectangle 33"/>
            <p:cNvSpPr/>
            <p:nvPr/>
          </p:nvSpPr>
          <p:spPr>
            <a:xfrm>
              <a:off x="8162668" y="5336659"/>
              <a:ext cx="151926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Analyze &amp; trade</a:t>
              </a:r>
            </a:p>
          </p:txBody>
        </p:sp>
        <p:sp>
          <p:nvSpPr>
            <p:cNvPr id="35" name="Rounded Rectangle 34"/>
            <p:cNvSpPr/>
            <p:nvPr/>
          </p:nvSpPr>
          <p:spPr>
            <a:xfrm>
              <a:off x="9681931" y="6021976"/>
              <a:ext cx="1277132" cy="646444"/>
            </a:xfrm>
            <a:prstGeom prst="roundRect">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Design &amp; Build</a:t>
              </a:r>
            </a:p>
          </p:txBody>
        </p:sp>
        <p:pic>
          <p:nvPicPr>
            <p:cNvPr id="17" name="Picture 16" descr="Screen Shot 2017-03-24 at 3.01.20 P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63505" y="4609355"/>
              <a:ext cx="2281633" cy="963746"/>
            </a:xfrm>
            <a:prstGeom prst="rect">
              <a:avLst/>
            </a:prstGeom>
          </p:spPr>
        </p:pic>
        <p:pic>
          <p:nvPicPr>
            <p:cNvPr id="18" name="Pictur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559" y="4538638"/>
              <a:ext cx="2274800" cy="1125452"/>
            </a:xfrm>
            <a:prstGeom prst="rect">
              <a:avLst/>
            </a:prstGeom>
          </p:spPr>
        </p:pic>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582133" y="865239"/>
              <a:ext cx="1823869" cy="1541448"/>
            </a:xfrm>
            <a:prstGeom prst="rect">
              <a:avLst/>
            </a:prstGeom>
          </p:spPr>
        </p:pic>
        <p:pic>
          <p:nvPicPr>
            <p:cNvPr id="12" name="Picture 11" descr="Screen Shot 2017-08-08 at 4.16.20 PM.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2824" y="4931193"/>
              <a:ext cx="1585733" cy="1083056"/>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3494" y="5590402"/>
              <a:ext cx="4117657" cy="791689"/>
            </a:xfrm>
            <a:prstGeom prst="rect">
              <a:avLst/>
            </a:prstGeom>
          </p:spPr>
        </p:pic>
        <p:pic>
          <p:nvPicPr>
            <p:cNvPr id="25" name="Picture 2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965205" y="3235305"/>
              <a:ext cx="1308623" cy="1658689"/>
            </a:xfrm>
            <a:prstGeom prst="rect">
              <a:avLst/>
            </a:prstGeom>
          </p:spPr>
        </p:pic>
        <p:sp>
          <p:nvSpPr>
            <p:cNvPr id="6" name="Rounded Rectangle 5"/>
            <p:cNvSpPr/>
            <p:nvPr/>
          </p:nvSpPr>
          <p:spPr>
            <a:xfrm>
              <a:off x="2793939" y="2315979"/>
              <a:ext cx="1966188"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System functions &amp; behaviors</a:t>
              </a:r>
            </a:p>
          </p:txBody>
        </p:sp>
        <p:pic>
          <p:nvPicPr>
            <p:cNvPr id="28" name="Picture 27"/>
            <p:cNvPicPr/>
            <p:nvPr/>
          </p:nvPicPr>
          <p:blipFill>
            <a:blip r:embed="rId10" cstate="email">
              <a:extLst>
                <a:ext uri="{28A0092B-C50C-407E-A947-70E740481C1C}">
                  <a14:useLocalDpi xmlns:a14="http://schemas.microsoft.com/office/drawing/2010/main"/>
                </a:ext>
              </a:extLst>
            </a:blip>
            <a:stretch>
              <a:fillRect/>
            </a:stretch>
          </p:blipFill>
          <p:spPr>
            <a:xfrm>
              <a:off x="6555622" y="2376714"/>
              <a:ext cx="2152953" cy="1360714"/>
            </a:xfrm>
            <a:prstGeom prst="rect">
              <a:avLst/>
            </a:prstGeom>
          </p:spPr>
        </p:pic>
        <p:sp>
          <p:nvSpPr>
            <p:cNvPr id="23" name="TextBox 22"/>
            <p:cNvSpPr txBox="1"/>
            <p:nvPr/>
          </p:nvSpPr>
          <p:spPr>
            <a:xfrm>
              <a:off x="173192" y="3764133"/>
              <a:ext cx="2314337" cy="584776"/>
            </a:xfrm>
            <a:prstGeom prst="rect">
              <a:avLst/>
            </a:prstGeom>
            <a:noFill/>
          </p:spPr>
          <p:txBody>
            <a:bodyPr wrap="square" rtlCol="0">
              <a:spAutoFit/>
            </a:bodyPr>
            <a:lstStyle/>
            <a:p>
              <a:pPr algn="ctr"/>
              <a:r>
                <a:rPr lang="en-US" sz="1600" dirty="0"/>
                <a:t>Using Model-Based Systems Engineering:</a:t>
              </a:r>
            </a:p>
          </p:txBody>
        </p:sp>
      </p:grpSp>
    </p:spTree>
    <p:extLst>
      <p:ext uri="{BB962C8B-B14F-4D97-AF65-F5344CB8AC3E}">
        <p14:creationId xmlns:p14="http://schemas.microsoft.com/office/powerpoint/2010/main" val="3552030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A27C5D-A537-41E0-A65E-2D8A29330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168" y="2919513"/>
            <a:ext cx="1437294" cy="1679459"/>
          </a:xfrm>
          <a:prstGeom prst="rect">
            <a:avLst/>
          </a:prstGeom>
        </p:spPr>
      </p:pic>
      <p:sp>
        <p:nvSpPr>
          <p:cNvPr id="2" name="Title 1"/>
          <p:cNvSpPr>
            <a:spLocks noGrp="1"/>
          </p:cNvSpPr>
          <p:nvPr>
            <p:ph type="title"/>
          </p:nvPr>
        </p:nvSpPr>
        <p:spPr>
          <a:xfrm>
            <a:off x="609600" y="152400"/>
            <a:ext cx="10058401" cy="609600"/>
          </a:xfrm>
        </p:spPr>
        <p:txBody>
          <a:bodyPr/>
          <a:lstStyle/>
          <a:p>
            <a:r>
              <a:rPr lang="en-US" dirty="0"/>
              <a:t>What is MBSE?</a:t>
            </a:r>
          </a:p>
        </p:txBody>
      </p:sp>
      <p:sp>
        <p:nvSpPr>
          <p:cNvPr id="3" name="Content Placeholder 2"/>
          <p:cNvSpPr>
            <a:spLocks noGrp="1"/>
          </p:cNvSpPr>
          <p:nvPr>
            <p:ph idx="1"/>
          </p:nvPr>
        </p:nvSpPr>
        <p:spPr>
          <a:xfrm>
            <a:off x="352532" y="1066068"/>
            <a:ext cx="11248918" cy="1109667"/>
          </a:xfrm>
        </p:spPr>
        <p:txBody>
          <a:bodyPr/>
          <a:lstStyle/>
          <a:p>
            <a:pPr marL="0" indent="0" algn="ctr">
              <a:buNone/>
            </a:pPr>
            <a:r>
              <a:rPr lang="en-US" sz="2400" dirty="0"/>
              <a:t>Model Based Systems Engineering (MBSE)  </a:t>
            </a:r>
            <a:r>
              <a:rPr lang="en-US" sz="2400" u="sng" dirty="0"/>
              <a:t>IS</a:t>
            </a:r>
            <a:r>
              <a:rPr lang="en-US" sz="2400" dirty="0"/>
              <a:t> Systems Engineering</a:t>
            </a:r>
            <a:r>
              <a:rPr lang="en-US" sz="2400" dirty="0" smtClean="0"/>
              <a:t>!</a:t>
            </a:r>
            <a:endParaRPr lang="en-US" sz="2400" dirty="0"/>
          </a:p>
        </p:txBody>
      </p:sp>
      <p:sp>
        <p:nvSpPr>
          <p:cNvPr id="5" name="Slide Number Placeholder 4"/>
          <p:cNvSpPr>
            <a:spLocks noGrp="1"/>
          </p:cNvSpPr>
          <p:nvPr>
            <p:ph type="sldNum" sz="quarter" idx="4"/>
          </p:nvPr>
        </p:nvSpPr>
        <p:spPr/>
        <p:txBody>
          <a:bodyPr/>
          <a:lstStyle/>
          <a:p>
            <a:fld id="{6BE9692B-6899-41C0-B3E9-4952193339A3}" type="slidenum">
              <a:rPr lang="en-US" smtClean="0"/>
              <a:pPr/>
              <a:t>7</a:t>
            </a:fld>
            <a:endParaRPr lang="en-US" sz="1000">
              <a:latin typeface="Times New Roman" pitchFamily="1" charset="0"/>
            </a:endParaRPr>
          </a:p>
        </p:txBody>
      </p:sp>
      <p:sp>
        <p:nvSpPr>
          <p:cNvPr id="18" name="Content Placeholder 2">
            <a:extLst>
              <a:ext uri="{FF2B5EF4-FFF2-40B4-BE49-F238E27FC236}">
                <a16:creationId xmlns:a16="http://schemas.microsoft.com/office/drawing/2014/main" id="{1294939B-FE00-49C7-9B3B-76E89EDD5D34}"/>
              </a:ext>
            </a:extLst>
          </p:cNvPr>
          <p:cNvSpPr txBox="1">
            <a:spLocks/>
          </p:cNvSpPr>
          <p:nvPr/>
        </p:nvSpPr>
        <p:spPr bwMode="auto">
          <a:xfrm>
            <a:off x="609600" y="2479803"/>
            <a:ext cx="3905143" cy="4397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800" kern="0" dirty="0"/>
              <a:t>Difference:</a:t>
            </a:r>
            <a:r>
              <a:rPr lang="en-US" sz="2400" kern="0" dirty="0"/>
              <a:t>  </a:t>
            </a:r>
            <a:endParaRPr lang="en-US" sz="2400" kern="0" dirty="0" smtClean="0"/>
          </a:p>
          <a:p>
            <a:pPr marL="0" indent="0">
              <a:buNone/>
            </a:pPr>
            <a:r>
              <a:rPr lang="en-US" sz="2400" dirty="0" smtClean="0"/>
              <a:t>Moves </a:t>
            </a:r>
            <a:r>
              <a:rPr lang="en-US" sz="2400" dirty="0"/>
              <a:t>from a bunch of separate text based documents to an integrated, visual method for showing </a:t>
            </a:r>
            <a:r>
              <a:rPr lang="en-US" sz="2400" dirty="0" smtClean="0"/>
              <a:t>information</a:t>
            </a:r>
            <a:endParaRPr lang="en-US" sz="2400" dirty="0"/>
          </a:p>
        </p:txBody>
      </p:sp>
      <p:pic>
        <p:nvPicPr>
          <p:cNvPr id="22" name="Picture 21">
            <a:extLst>
              <a:ext uri="{FF2B5EF4-FFF2-40B4-BE49-F238E27FC236}">
                <a16:creationId xmlns:a16="http://schemas.microsoft.com/office/drawing/2014/main" id="{3D68ED1D-0993-41FD-B443-6DED8115F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192" y="2251632"/>
            <a:ext cx="3989258" cy="2809875"/>
          </a:xfrm>
          <a:prstGeom prst="rect">
            <a:avLst/>
          </a:prstGeom>
        </p:spPr>
      </p:pic>
      <p:sp>
        <p:nvSpPr>
          <p:cNvPr id="23" name="Arrow: Right 22">
            <a:extLst>
              <a:ext uri="{FF2B5EF4-FFF2-40B4-BE49-F238E27FC236}">
                <a16:creationId xmlns:a16="http://schemas.microsoft.com/office/drawing/2014/main" id="{91C43061-FCF1-4501-8352-55CA1FEED89B}"/>
              </a:ext>
            </a:extLst>
          </p:cNvPr>
          <p:cNvSpPr/>
          <p:nvPr/>
        </p:nvSpPr>
        <p:spPr bwMode="auto">
          <a:xfrm>
            <a:off x="6379123" y="3516926"/>
            <a:ext cx="978408" cy="484632"/>
          </a:xfrm>
          <a:prstGeom prst="rightArrow">
            <a:avLst/>
          </a:prstGeom>
          <a:solidFill>
            <a:srgbClr val="00B0F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3586970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0756-D0AD-4E76-A92A-64EDC22B1576}"/>
              </a:ext>
            </a:extLst>
          </p:cNvPr>
          <p:cNvSpPr>
            <a:spLocks noGrp="1"/>
          </p:cNvSpPr>
          <p:nvPr>
            <p:ph type="title"/>
          </p:nvPr>
        </p:nvSpPr>
        <p:spPr/>
        <p:txBody>
          <a:bodyPr/>
          <a:lstStyle/>
          <a:p>
            <a:r>
              <a:rPr lang="en-US" dirty="0" smtClean="0"/>
              <a:t>How is the Model Used?</a:t>
            </a:r>
            <a:endParaRPr lang="en-US" dirty="0"/>
          </a:p>
        </p:txBody>
      </p:sp>
      <p:sp>
        <p:nvSpPr>
          <p:cNvPr id="3" name="Content Placeholder 2">
            <a:extLst>
              <a:ext uri="{FF2B5EF4-FFF2-40B4-BE49-F238E27FC236}">
                <a16:creationId xmlns:a16="http://schemas.microsoft.com/office/drawing/2014/main" id="{E4ED0404-295E-4837-B591-B75B00B0A42F}"/>
              </a:ext>
            </a:extLst>
          </p:cNvPr>
          <p:cNvSpPr>
            <a:spLocks noGrp="1"/>
          </p:cNvSpPr>
          <p:nvPr>
            <p:ph idx="1"/>
            <p:extLst/>
          </p:nvPr>
        </p:nvSpPr>
        <p:spPr>
          <a:xfrm>
            <a:off x="301377" y="1600200"/>
            <a:ext cx="11604873" cy="3295650"/>
          </a:xfrm>
        </p:spPr>
        <p:txBody>
          <a:bodyPr numCol="2"/>
          <a:lstStyle/>
          <a:p>
            <a:pPr marL="0" indent="0">
              <a:buNone/>
            </a:pPr>
            <a:r>
              <a:rPr lang="en-US" dirty="0" smtClean="0"/>
              <a:t>The </a:t>
            </a:r>
            <a:r>
              <a:rPr lang="en-US" dirty="0"/>
              <a:t>Foundation(s)</a:t>
            </a:r>
          </a:p>
          <a:p>
            <a:pPr lvl="1" indent="-233045"/>
            <a:r>
              <a:rPr lang="en-US" dirty="0" smtClean="0"/>
              <a:t>Define the needs of a </a:t>
            </a:r>
            <a:r>
              <a:rPr lang="en-US" dirty="0"/>
              <a:t>m</a:t>
            </a:r>
            <a:r>
              <a:rPr lang="en-US" dirty="0" smtClean="0"/>
              <a:t>edical </a:t>
            </a:r>
            <a:r>
              <a:rPr lang="en-US" dirty="0"/>
              <a:t>s</a:t>
            </a:r>
            <a:r>
              <a:rPr lang="en-US" dirty="0" smtClean="0"/>
              <a:t>ystem </a:t>
            </a:r>
            <a:r>
              <a:rPr lang="en-US" dirty="0"/>
              <a:t>for </a:t>
            </a:r>
            <a:r>
              <a:rPr lang="en-US" dirty="0" smtClean="0"/>
              <a:t>a Level of Care</a:t>
            </a:r>
            <a:endParaRPr lang="en-US" dirty="0">
              <a:cs typeface="Arial"/>
            </a:endParaRPr>
          </a:p>
          <a:p>
            <a:pPr lvl="1" indent="-233045"/>
            <a:r>
              <a:rPr lang="en-US" dirty="0"/>
              <a:t>A </a:t>
            </a:r>
            <a:r>
              <a:rPr lang="en-US" dirty="0" smtClean="0"/>
              <a:t>place </a:t>
            </a:r>
            <a:r>
              <a:rPr lang="en-US" dirty="0"/>
              <a:t>for </a:t>
            </a:r>
            <a:r>
              <a:rPr lang="en-US" dirty="0" smtClean="0"/>
              <a:t>mission planners/engineers </a:t>
            </a:r>
            <a:r>
              <a:rPr lang="en-US" dirty="0"/>
              <a:t>to </a:t>
            </a:r>
            <a:r>
              <a:rPr lang="en-US" dirty="0" smtClean="0"/>
              <a:t>start </a:t>
            </a:r>
            <a:r>
              <a:rPr lang="en-US" dirty="0"/>
              <a:t>when </a:t>
            </a:r>
            <a:r>
              <a:rPr lang="en-US" dirty="0" smtClean="0"/>
              <a:t>defining </a:t>
            </a:r>
            <a:r>
              <a:rPr lang="en-US" dirty="0"/>
              <a:t>the m</a:t>
            </a:r>
            <a:r>
              <a:rPr lang="en-US" dirty="0" smtClean="0"/>
              <a:t>edical </a:t>
            </a:r>
            <a:r>
              <a:rPr lang="en-US" dirty="0"/>
              <a:t>s</a:t>
            </a:r>
            <a:r>
              <a:rPr lang="en-US" dirty="0" smtClean="0"/>
              <a:t>ystem </a:t>
            </a:r>
            <a:r>
              <a:rPr lang="en-US" dirty="0"/>
              <a:t>for an </a:t>
            </a:r>
            <a:r>
              <a:rPr lang="en-US" dirty="0" smtClean="0"/>
              <a:t>exploration </a:t>
            </a:r>
            <a:r>
              <a:rPr lang="en-US" dirty="0"/>
              <a:t>m</a:t>
            </a:r>
            <a:r>
              <a:rPr lang="en-US" dirty="0" smtClean="0"/>
              <a:t>ission</a:t>
            </a:r>
            <a:endParaRPr lang="en-US" dirty="0">
              <a:cs typeface="Arial"/>
            </a:endParaRPr>
          </a:p>
          <a:p>
            <a:pPr lvl="1" indent="-233045"/>
            <a:r>
              <a:rPr lang="en-US" dirty="0"/>
              <a:t>Examples</a:t>
            </a:r>
            <a:endParaRPr lang="en-US" dirty="0">
              <a:cs typeface="Arial"/>
            </a:endParaRPr>
          </a:p>
          <a:p>
            <a:pPr marL="687070" lvl="2"/>
            <a:r>
              <a:rPr lang="en-US" dirty="0"/>
              <a:t>Short </a:t>
            </a:r>
            <a:r>
              <a:rPr lang="en-US" dirty="0" smtClean="0"/>
              <a:t>Duration Lunar Orbit</a:t>
            </a:r>
            <a:endParaRPr lang="en-US" dirty="0">
              <a:cs typeface="Arial"/>
            </a:endParaRPr>
          </a:p>
          <a:p>
            <a:pPr marL="687070" lvl="2"/>
            <a:r>
              <a:rPr lang="en-US" dirty="0"/>
              <a:t>Long Duration Lunar Orbit and Lunar </a:t>
            </a:r>
            <a:r>
              <a:rPr lang="en-US" dirty="0" smtClean="0"/>
              <a:t>Surface</a:t>
            </a:r>
            <a:endParaRPr lang="en-US" dirty="0" smtClean="0">
              <a:cs typeface="Arial"/>
            </a:endParaRPr>
          </a:p>
          <a:p>
            <a:pPr marL="461645" lvl="2" indent="0">
              <a:buNone/>
            </a:pPr>
            <a:endParaRPr lang="en-US" dirty="0">
              <a:cs typeface="Arial"/>
            </a:endParaRPr>
          </a:p>
          <a:p>
            <a:pPr marL="687070" lvl="2"/>
            <a:endParaRPr lang="en-US" dirty="0" smtClean="0">
              <a:cs typeface="Arial"/>
            </a:endParaRPr>
          </a:p>
          <a:p>
            <a:pPr marL="687070" lvl="2"/>
            <a:endParaRPr lang="en-US" dirty="0" smtClean="0">
              <a:cs typeface="Arial"/>
            </a:endParaRPr>
          </a:p>
          <a:p>
            <a:pPr marL="687070" lvl="2"/>
            <a:endParaRPr lang="en-US" dirty="0">
              <a:cs typeface="Arial"/>
            </a:endParaRPr>
          </a:p>
          <a:p>
            <a:pPr marL="461645" lvl="2" indent="0">
              <a:buNone/>
            </a:pPr>
            <a:endParaRPr lang="en-US" dirty="0">
              <a:cs typeface="Arial"/>
            </a:endParaRPr>
          </a:p>
          <a:p>
            <a:pPr marL="0" indent="0">
              <a:buNone/>
            </a:pPr>
            <a:r>
              <a:rPr lang="en-US" dirty="0"/>
              <a:t>IMPACT</a:t>
            </a:r>
          </a:p>
          <a:p>
            <a:pPr lvl="1" indent="-233045"/>
            <a:r>
              <a:rPr lang="en-US" dirty="0" smtClean="0"/>
              <a:t>Perform </a:t>
            </a:r>
            <a:r>
              <a:rPr lang="en-US" dirty="0"/>
              <a:t>t</a:t>
            </a:r>
            <a:r>
              <a:rPr lang="en-US" dirty="0" smtClean="0"/>
              <a:t>rade </a:t>
            </a:r>
            <a:r>
              <a:rPr lang="en-US" dirty="0"/>
              <a:t>s</a:t>
            </a:r>
            <a:r>
              <a:rPr lang="en-US" dirty="0" smtClean="0"/>
              <a:t>tudies </a:t>
            </a:r>
            <a:r>
              <a:rPr lang="en-US" dirty="0"/>
              <a:t>on </a:t>
            </a:r>
            <a:r>
              <a:rPr lang="en-US" dirty="0" smtClean="0"/>
              <a:t>candidate </a:t>
            </a:r>
            <a:r>
              <a:rPr lang="en-US" dirty="0"/>
              <a:t>m</a:t>
            </a:r>
            <a:r>
              <a:rPr lang="en-US" dirty="0" smtClean="0"/>
              <a:t>edical systems</a:t>
            </a:r>
            <a:endParaRPr lang="en-US" dirty="0"/>
          </a:p>
          <a:p>
            <a:pPr lvl="1" indent="-233045"/>
            <a:r>
              <a:rPr lang="en-US" dirty="0">
                <a:cs typeface="Arial"/>
              </a:rPr>
              <a:t>Helps </a:t>
            </a:r>
            <a:r>
              <a:rPr lang="en-US" dirty="0" smtClean="0">
                <a:cs typeface="Arial"/>
              </a:rPr>
              <a:t>comparing </a:t>
            </a:r>
            <a:r>
              <a:rPr lang="en-US" dirty="0">
                <a:cs typeface="Arial"/>
              </a:rPr>
              <a:t>c</a:t>
            </a:r>
            <a:r>
              <a:rPr lang="en-US" dirty="0" smtClean="0">
                <a:cs typeface="Arial"/>
              </a:rPr>
              <a:t>andidate </a:t>
            </a:r>
            <a:r>
              <a:rPr lang="en-US" dirty="0">
                <a:cs typeface="Arial"/>
              </a:rPr>
              <a:t>m</a:t>
            </a:r>
            <a:r>
              <a:rPr lang="en-US" dirty="0" smtClean="0">
                <a:cs typeface="Arial"/>
              </a:rPr>
              <a:t>edical </a:t>
            </a:r>
            <a:r>
              <a:rPr lang="en-US" dirty="0">
                <a:cs typeface="Arial"/>
              </a:rPr>
              <a:t>s</a:t>
            </a:r>
            <a:r>
              <a:rPr lang="en-US" dirty="0" smtClean="0">
                <a:cs typeface="Arial"/>
              </a:rPr>
              <a:t>ystems </a:t>
            </a:r>
            <a:r>
              <a:rPr lang="en-US" dirty="0">
                <a:cs typeface="Arial"/>
              </a:rPr>
              <a:t>by </a:t>
            </a:r>
            <a:r>
              <a:rPr lang="en-US" dirty="0" smtClean="0">
                <a:cs typeface="Arial"/>
              </a:rPr>
              <a:t>mass</a:t>
            </a:r>
            <a:r>
              <a:rPr lang="en-US" dirty="0">
                <a:cs typeface="Arial"/>
              </a:rPr>
              <a:t>, </a:t>
            </a:r>
            <a:r>
              <a:rPr lang="en-US" dirty="0" smtClean="0">
                <a:cs typeface="Arial"/>
              </a:rPr>
              <a:t>volume</a:t>
            </a:r>
            <a:r>
              <a:rPr lang="en-US" dirty="0">
                <a:cs typeface="Arial"/>
              </a:rPr>
              <a:t>, and </a:t>
            </a:r>
            <a:r>
              <a:rPr lang="en-US" dirty="0" smtClean="0">
                <a:cs typeface="Arial"/>
              </a:rPr>
              <a:t>power</a:t>
            </a:r>
            <a:endParaRPr lang="en-US" dirty="0">
              <a:cs typeface="Arial"/>
            </a:endParaRPr>
          </a:p>
          <a:p>
            <a:pPr lvl="1" indent="-233045"/>
            <a:r>
              <a:rPr lang="en-US" dirty="0"/>
              <a:t>Model p</a:t>
            </a:r>
            <a:r>
              <a:rPr lang="en-US" dirty="0" smtClean="0"/>
              <a:t>rovides subset of content and relationships among</a:t>
            </a:r>
            <a:endParaRPr lang="en-US" dirty="0">
              <a:cs typeface="Arial"/>
            </a:endParaRPr>
          </a:p>
          <a:p>
            <a:pPr marL="687070" lvl="2"/>
            <a:r>
              <a:rPr lang="en-US" dirty="0"/>
              <a:t>Clinical Capabilities</a:t>
            </a:r>
            <a:endParaRPr lang="en-US" dirty="0">
              <a:cs typeface="Arial"/>
            </a:endParaRPr>
          </a:p>
          <a:p>
            <a:pPr marL="687070" lvl="2"/>
            <a:r>
              <a:rPr lang="en-US" dirty="0"/>
              <a:t>Clinical Conditions</a:t>
            </a:r>
            <a:endParaRPr lang="en-US" dirty="0">
              <a:cs typeface="Arial"/>
            </a:endParaRPr>
          </a:p>
          <a:p>
            <a:pPr marL="687070" lvl="2"/>
            <a:r>
              <a:rPr lang="en-US" dirty="0"/>
              <a:t>Clinical Resources</a:t>
            </a:r>
            <a:endParaRPr lang="en-US" dirty="0">
              <a:cs typeface="Arial"/>
            </a:endParaRPr>
          </a:p>
          <a:p>
            <a:pPr marL="687070" lvl="2"/>
            <a:r>
              <a:rPr lang="en-US" dirty="0"/>
              <a:t>Requirements</a:t>
            </a:r>
            <a:endParaRPr lang="en-US" dirty="0">
              <a:cs typeface="Arial"/>
            </a:endParaRPr>
          </a:p>
          <a:p>
            <a:pPr marL="687070" lvl="2"/>
            <a:endParaRPr lang="en-US" dirty="0">
              <a:cs typeface="Arial"/>
            </a:endParaRPr>
          </a:p>
          <a:p>
            <a:pPr lvl="1" indent="-233045"/>
            <a:endParaRPr lang="en-US" dirty="0">
              <a:cs typeface="Arial"/>
            </a:endParaRPr>
          </a:p>
        </p:txBody>
      </p:sp>
      <p:sp>
        <p:nvSpPr>
          <p:cNvPr id="5" name="Slide Number Placeholder 4">
            <a:extLst>
              <a:ext uri="{FF2B5EF4-FFF2-40B4-BE49-F238E27FC236}">
                <a16:creationId xmlns:a16="http://schemas.microsoft.com/office/drawing/2014/main" id="{01A41AF3-872C-437E-8F36-4BAE9AEFC752}"/>
              </a:ext>
            </a:extLst>
          </p:cNvPr>
          <p:cNvSpPr>
            <a:spLocks noGrp="1"/>
          </p:cNvSpPr>
          <p:nvPr>
            <p:ph type="sldNum" sz="quarter" idx="4"/>
          </p:nvPr>
        </p:nvSpPr>
        <p:spPr/>
        <p:txBody>
          <a:bodyPr/>
          <a:lstStyle/>
          <a:p>
            <a:fld id="{60E58D69-6F75-46EC-B381-A34C4F305958}" type="slidenum">
              <a:rPr lang="en-US" smtClean="0"/>
              <a:pPr/>
              <a:t>8</a:t>
            </a:fld>
            <a:endParaRPr lang="en-US" sz="1000" dirty="0"/>
          </a:p>
        </p:txBody>
      </p:sp>
    </p:spTree>
    <p:extLst>
      <p:ext uri="{BB962C8B-B14F-4D97-AF65-F5344CB8AC3E}">
        <p14:creationId xmlns:p14="http://schemas.microsoft.com/office/powerpoint/2010/main" val="24087490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54E300-0A37-470F-9A45-762832B939E6}"/>
              </a:ext>
            </a:extLst>
          </p:cNvPr>
          <p:cNvPicPr>
            <a:picLocks noChangeAspect="1"/>
          </p:cNvPicPr>
          <p:nvPr/>
        </p:nvPicPr>
        <p:blipFill>
          <a:blip r:embed="rId3"/>
          <a:stretch>
            <a:fillRect/>
          </a:stretch>
        </p:blipFill>
        <p:spPr>
          <a:xfrm>
            <a:off x="-5865" y="1792047"/>
            <a:ext cx="4143952" cy="3014718"/>
          </a:xfrm>
          <a:prstGeom prst="rect">
            <a:avLst/>
          </a:prstGeom>
        </p:spPr>
      </p:pic>
      <p:pic>
        <p:nvPicPr>
          <p:cNvPr id="9" name="Picture 8">
            <a:extLst>
              <a:ext uri="{FF2B5EF4-FFF2-40B4-BE49-F238E27FC236}">
                <a16:creationId xmlns:a16="http://schemas.microsoft.com/office/drawing/2014/main" id="{C686A9FD-F51A-4995-AEA0-55CE2C3D17D8}"/>
              </a:ext>
            </a:extLst>
          </p:cNvPr>
          <p:cNvPicPr>
            <a:picLocks noChangeAspect="1"/>
          </p:cNvPicPr>
          <p:nvPr/>
        </p:nvPicPr>
        <p:blipFill rotWithShape="1">
          <a:blip r:embed="rId4"/>
          <a:srcRect r="5482" b="22905"/>
          <a:stretch/>
        </p:blipFill>
        <p:spPr>
          <a:xfrm>
            <a:off x="4443808" y="3582727"/>
            <a:ext cx="7436811" cy="2600270"/>
          </a:xfrm>
          <a:prstGeom prst="rect">
            <a:avLst/>
          </a:prstGeom>
        </p:spPr>
      </p:pic>
      <p:sp>
        <p:nvSpPr>
          <p:cNvPr id="2" name="Title 1">
            <a:extLst>
              <a:ext uri="{FF2B5EF4-FFF2-40B4-BE49-F238E27FC236}">
                <a16:creationId xmlns:a16="http://schemas.microsoft.com/office/drawing/2014/main" id="{9ED3AB58-28E3-438F-9B91-E59E989C2DA8}"/>
              </a:ext>
            </a:extLst>
          </p:cNvPr>
          <p:cNvSpPr>
            <a:spLocks noGrp="1"/>
          </p:cNvSpPr>
          <p:nvPr>
            <p:ph type="title"/>
            <p:extLst/>
          </p:nvPr>
        </p:nvSpPr>
        <p:spPr/>
        <p:txBody>
          <a:bodyPr/>
          <a:lstStyle/>
          <a:p>
            <a:r>
              <a:rPr lang="en-US" dirty="0" smtClean="0">
                <a:cs typeface="Helvetica"/>
              </a:rPr>
              <a:t>How </a:t>
            </a:r>
            <a:r>
              <a:rPr lang="en-US" dirty="0">
                <a:cs typeface="Helvetica"/>
              </a:rPr>
              <a:t>D</a:t>
            </a:r>
            <a:r>
              <a:rPr lang="en-US" dirty="0" smtClean="0">
                <a:cs typeface="Helvetica"/>
              </a:rPr>
              <a:t>o </a:t>
            </a:r>
            <a:r>
              <a:rPr lang="en-US" dirty="0">
                <a:cs typeface="Helvetica"/>
              </a:rPr>
              <a:t>Y</a:t>
            </a:r>
            <a:r>
              <a:rPr lang="en-US" dirty="0" smtClean="0">
                <a:cs typeface="Helvetica"/>
              </a:rPr>
              <a:t>ou Visually </a:t>
            </a:r>
            <a:r>
              <a:rPr lang="en-US" dirty="0">
                <a:cs typeface="Helvetica"/>
              </a:rPr>
              <a:t>R</a:t>
            </a:r>
            <a:r>
              <a:rPr lang="en-US" dirty="0" smtClean="0">
                <a:cs typeface="Helvetica"/>
              </a:rPr>
              <a:t>epresent a </a:t>
            </a:r>
            <a:r>
              <a:rPr lang="en-US" dirty="0" err="1" smtClean="0">
                <a:cs typeface="Helvetica"/>
              </a:rPr>
              <a:t>ConOps</a:t>
            </a:r>
            <a:r>
              <a:rPr lang="en-US" dirty="0" smtClean="0">
                <a:cs typeface="Helvetica"/>
              </a:rPr>
              <a:t>?</a:t>
            </a:r>
            <a:endParaRPr lang="en-US" dirty="0"/>
          </a:p>
        </p:txBody>
      </p:sp>
      <p:sp>
        <p:nvSpPr>
          <p:cNvPr id="5" name="Slide Number Placeholder 4">
            <a:extLst>
              <a:ext uri="{FF2B5EF4-FFF2-40B4-BE49-F238E27FC236}">
                <a16:creationId xmlns:a16="http://schemas.microsoft.com/office/drawing/2014/main" id="{91C640F1-17E5-4875-A78B-94D267F79B7A}"/>
              </a:ext>
            </a:extLst>
          </p:cNvPr>
          <p:cNvSpPr>
            <a:spLocks noGrp="1"/>
          </p:cNvSpPr>
          <p:nvPr>
            <p:ph type="sldNum" sz="quarter" idx="4"/>
          </p:nvPr>
        </p:nvSpPr>
        <p:spPr/>
        <p:txBody>
          <a:bodyPr/>
          <a:lstStyle/>
          <a:p>
            <a:fld id="{6BE9692B-6899-41C0-B3E9-4952193339A3}" type="slidenum">
              <a:rPr lang="en-US" smtClean="0"/>
              <a:pPr/>
              <a:t>9</a:t>
            </a:fld>
            <a:endParaRPr lang="en-US" sz="1000">
              <a:latin typeface="Times New Roman" pitchFamily="1" charset="0"/>
            </a:endParaRPr>
          </a:p>
        </p:txBody>
      </p:sp>
      <p:pic>
        <p:nvPicPr>
          <p:cNvPr id="7" name="Picture 6">
            <a:extLst>
              <a:ext uri="{FF2B5EF4-FFF2-40B4-BE49-F238E27FC236}">
                <a16:creationId xmlns:a16="http://schemas.microsoft.com/office/drawing/2014/main" id="{1FA45E4D-999A-4D72-94EE-0F473F7D43FD}"/>
              </a:ext>
            </a:extLst>
          </p:cNvPr>
          <p:cNvPicPr>
            <a:picLocks noChangeAspect="1"/>
          </p:cNvPicPr>
          <p:nvPr/>
        </p:nvPicPr>
        <p:blipFill rotWithShape="1">
          <a:blip r:embed="rId5"/>
          <a:srcRect t="14987" r="33287" b="5892"/>
          <a:stretch/>
        </p:blipFill>
        <p:spPr>
          <a:xfrm>
            <a:off x="3626583" y="1004067"/>
            <a:ext cx="1796588" cy="2181225"/>
          </a:xfrm>
          <a:prstGeom prst="rect">
            <a:avLst/>
          </a:prstGeom>
        </p:spPr>
      </p:pic>
      <p:pic>
        <p:nvPicPr>
          <p:cNvPr id="8" name="Picture 7">
            <a:extLst>
              <a:ext uri="{FF2B5EF4-FFF2-40B4-BE49-F238E27FC236}">
                <a16:creationId xmlns:a16="http://schemas.microsoft.com/office/drawing/2014/main" id="{217E3FE3-5146-4EA7-AA33-8513EAE7D38E}"/>
              </a:ext>
            </a:extLst>
          </p:cNvPr>
          <p:cNvPicPr>
            <a:picLocks noChangeAspect="1"/>
          </p:cNvPicPr>
          <p:nvPr/>
        </p:nvPicPr>
        <p:blipFill>
          <a:blip r:embed="rId6"/>
          <a:stretch>
            <a:fillRect/>
          </a:stretch>
        </p:blipFill>
        <p:spPr>
          <a:xfrm>
            <a:off x="5638800" y="1493259"/>
            <a:ext cx="6334125" cy="1959553"/>
          </a:xfrm>
          <a:prstGeom prst="rect">
            <a:avLst/>
          </a:prstGeom>
        </p:spPr>
      </p:pic>
      <p:sp>
        <p:nvSpPr>
          <p:cNvPr id="3" name="Right Arrow 2"/>
          <p:cNvSpPr/>
          <p:nvPr/>
        </p:nvSpPr>
        <p:spPr bwMode="auto">
          <a:xfrm rot="19429464">
            <a:off x="2968632" y="2352674"/>
            <a:ext cx="638175"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1" name="Right Arrow 10"/>
          <p:cNvSpPr/>
          <p:nvPr/>
        </p:nvSpPr>
        <p:spPr bwMode="auto">
          <a:xfrm>
            <a:off x="4223812" y="3198759"/>
            <a:ext cx="1329263"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2" name="Right Arrow 11"/>
          <p:cNvSpPr/>
          <p:nvPr/>
        </p:nvSpPr>
        <p:spPr bwMode="auto">
          <a:xfrm rot="1575983">
            <a:off x="2974876" y="4646348"/>
            <a:ext cx="638175"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1323845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9AC971-0CE4-4D50-AD7E-4F7E936AFA6D}"/>
              </a:ext>
            </a:extLst>
          </p:cNvPr>
          <p:cNvPicPr>
            <a:picLocks noChangeAspect="1"/>
          </p:cNvPicPr>
          <p:nvPr/>
        </p:nvPicPr>
        <p:blipFill>
          <a:blip r:embed="rId3"/>
          <a:stretch>
            <a:fillRect/>
          </a:stretch>
        </p:blipFill>
        <p:spPr>
          <a:xfrm>
            <a:off x="5619019" y="3466838"/>
            <a:ext cx="6096001" cy="2181487"/>
          </a:xfrm>
          <a:prstGeom prst="rect">
            <a:avLst/>
          </a:prstGeom>
        </p:spPr>
      </p:pic>
      <p:sp>
        <p:nvSpPr>
          <p:cNvPr id="2" name="Title 1">
            <a:extLst>
              <a:ext uri="{FF2B5EF4-FFF2-40B4-BE49-F238E27FC236}">
                <a16:creationId xmlns:a16="http://schemas.microsoft.com/office/drawing/2014/main" id="{CA2FFF91-8E59-432C-9CA6-3D0C8D50D491}"/>
              </a:ext>
            </a:extLst>
          </p:cNvPr>
          <p:cNvSpPr>
            <a:spLocks noGrp="1"/>
          </p:cNvSpPr>
          <p:nvPr>
            <p:ph type="title"/>
            <p:extLst/>
          </p:nvPr>
        </p:nvSpPr>
        <p:spPr/>
        <p:txBody>
          <a:bodyPr/>
          <a:lstStyle/>
          <a:p>
            <a:r>
              <a:rPr lang="en-US" dirty="0" smtClean="0"/>
              <a:t>How Do You </a:t>
            </a:r>
            <a:r>
              <a:rPr lang="en-US" dirty="0" smtClean="0">
                <a:cs typeface="Helvetica"/>
              </a:rPr>
              <a:t>Model Requirements?</a:t>
            </a:r>
            <a:endParaRPr lang="en-US" dirty="0"/>
          </a:p>
        </p:txBody>
      </p:sp>
      <p:sp>
        <p:nvSpPr>
          <p:cNvPr id="3" name="Content Placeholder 2">
            <a:extLst>
              <a:ext uri="{FF2B5EF4-FFF2-40B4-BE49-F238E27FC236}">
                <a16:creationId xmlns:a16="http://schemas.microsoft.com/office/drawing/2014/main" id="{A6741799-CDF1-485C-9F04-BE68EE87F8E7}"/>
              </a:ext>
            </a:extLst>
          </p:cNvPr>
          <p:cNvSpPr>
            <a:spLocks noGrp="1"/>
          </p:cNvSpPr>
          <p:nvPr>
            <p:ph idx="1"/>
            <p:extLst/>
          </p:nvPr>
        </p:nvSpPr>
        <p:spPr>
          <a:xfrm>
            <a:off x="301376" y="1219200"/>
            <a:ext cx="5373278" cy="4876800"/>
          </a:xfrm>
        </p:spPr>
        <p:txBody>
          <a:bodyPr/>
          <a:lstStyle/>
          <a:p>
            <a:pPr marL="0" indent="0">
              <a:buNone/>
            </a:pPr>
            <a:r>
              <a:rPr lang="en-US" dirty="0"/>
              <a:t>Requirement Sources and Types</a:t>
            </a:r>
          </a:p>
          <a:p>
            <a:r>
              <a:rPr lang="en-US" dirty="0"/>
              <a:t>NASA-STD-3001</a:t>
            </a:r>
          </a:p>
          <a:p>
            <a:r>
              <a:rPr lang="en-US" dirty="0"/>
              <a:t>Historical (ISS) Documents</a:t>
            </a:r>
          </a:p>
          <a:p>
            <a:r>
              <a:rPr lang="en-US" dirty="0"/>
              <a:t>Level 2, Level 3, Level 4, Level 5 Requirements</a:t>
            </a:r>
          </a:p>
          <a:p>
            <a:endParaRPr lang="en-US" dirty="0" smtClean="0"/>
          </a:p>
          <a:p>
            <a:endParaRPr lang="en-US" dirty="0"/>
          </a:p>
          <a:p>
            <a:pPr marL="0" indent="0">
              <a:buNone/>
            </a:pPr>
            <a:r>
              <a:rPr lang="en-US" dirty="0"/>
              <a:t>Tracing</a:t>
            </a:r>
          </a:p>
          <a:p>
            <a:r>
              <a:rPr lang="en-US" dirty="0"/>
              <a:t>Requirements to Parent Requirement</a:t>
            </a:r>
          </a:p>
          <a:p>
            <a:r>
              <a:rPr lang="en-US" dirty="0"/>
              <a:t>Functions to Requirement</a:t>
            </a:r>
          </a:p>
          <a:p>
            <a:r>
              <a:rPr lang="en-US" dirty="0"/>
              <a:t>Clinical Capabilities to Clinical Conditions</a:t>
            </a:r>
          </a:p>
          <a:p>
            <a:r>
              <a:rPr lang="en-US" dirty="0"/>
              <a:t>Clinical Resources to Clinical Capabilities</a:t>
            </a:r>
            <a:endParaRPr lang="en-US" dirty="0">
              <a:cs typeface="Arial"/>
            </a:endParaRPr>
          </a:p>
          <a:p>
            <a:pPr marL="0" indent="0">
              <a:buNone/>
            </a:pPr>
            <a:endParaRPr lang="en-US" sz="2400" dirty="0">
              <a:cs typeface="Arial"/>
            </a:endParaRPr>
          </a:p>
          <a:p>
            <a:pPr marL="0" indent="0">
              <a:buNone/>
            </a:pPr>
            <a:r>
              <a:rPr lang="en-US" sz="2400" dirty="0" smtClean="0">
                <a:cs typeface="Arial"/>
              </a:rPr>
              <a:t>Take away = There </a:t>
            </a:r>
            <a:r>
              <a:rPr lang="en-US" sz="2400" dirty="0">
                <a:cs typeface="Arial"/>
              </a:rPr>
              <a:t>isn't one </a:t>
            </a:r>
            <a:r>
              <a:rPr lang="en-US" sz="2400" dirty="0" smtClean="0">
                <a:cs typeface="Arial"/>
              </a:rPr>
              <a:t>way</a:t>
            </a:r>
            <a:endParaRPr lang="en-US" sz="2400" dirty="0">
              <a:cs typeface="Arial"/>
            </a:endParaRPr>
          </a:p>
        </p:txBody>
      </p:sp>
      <p:sp>
        <p:nvSpPr>
          <p:cNvPr id="5" name="Slide Number Placeholder 4">
            <a:extLst>
              <a:ext uri="{FF2B5EF4-FFF2-40B4-BE49-F238E27FC236}">
                <a16:creationId xmlns:a16="http://schemas.microsoft.com/office/drawing/2014/main" id="{3E17D359-83DD-4F14-9490-50E68F127D55}"/>
              </a:ext>
            </a:extLst>
          </p:cNvPr>
          <p:cNvSpPr>
            <a:spLocks noGrp="1"/>
          </p:cNvSpPr>
          <p:nvPr>
            <p:ph type="sldNum" sz="quarter" idx="4"/>
          </p:nvPr>
        </p:nvSpPr>
        <p:spPr/>
        <p:txBody>
          <a:bodyPr/>
          <a:lstStyle/>
          <a:p>
            <a:fld id="{60E58D69-6F75-46EC-B381-A34C4F305958}" type="slidenum">
              <a:rPr lang="en-US" smtClean="0"/>
              <a:pPr/>
              <a:t>10</a:t>
            </a:fld>
            <a:endParaRPr lang="en-US" sz="1000" dirty="0"/>
          </a:p>
        </p:txBody>
      </p:sp>
      <p:pic>
        <p:nvPicPr>
          <p:cNvPr id="6" name="Picture 5">
            <a:extLst>
              <a:ext uri="{FF2B5EF4-FFF2-40B4-BE49-F238E27FC236}">
                <a16:creationId xmlns:a16="http://schemas.microsoft.com/office/drawing/2014/main" id="{E76ADEAD-6075-4C28-8D1A-A6302C24A7A4}"/>
              </a:ext>
            </a:extLst>
          </p:cNvPr>
          <p:cNvPicPr>
            <a:picLocks noChangeAspect="1"/>
          </p:cNvPicPr>
          <p:nvPr/>
        </p:nvPicPr>
        <p:blipFill>
          <a:blip r:embed="rId4"/>
          <a:stretch>
            <a:fillRect/>
          </a:stretch>
        </p:blipFill>
        <p:spPr>
          <a:xfrm>
            <a:off x="5563385" y="1219200"/>
            <a:ext cx="6096000" cy="1601841"/>
          </a:xfrm>
          <a:prstGeom prst="rect">
            <a:avLst/>
          </a:prstGeom>
        </p:spPr>
      </p:pic>
    </p:spTree>
    <p:extLst>
      <p:ext uri="{BB962C8B-B14F-4D97-AF65-F5344CB8AC3E}">
        <p14:creationId xmlns:p14="http://schemas.microsoft.com/office/powerpoint/2010/main" val="3394261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A6E1-E78D-4729-AC5E-A66E8B8A6D20}"/>
              </a:ext>
            </a:extLst>
          </p:cNvPr>
          <p:cNvSpPr>
            <a:spLocks noGrp="1"/>
          </p:cNvSpPr>
          <p:nvPr>
            <p:ph type="title"/>
            <p:extLst/>
          </p:nvPr>
        </p:nvSpPr>
        <p:spPr/>
        <p:txBody>
          <a:bodyPr/>
          <a:lstStyle/>
          <a:p>
            <a:r>
              <a:rPr lang="en-US" dirty="0" smtClean="0">
                <a:cs typeface="Helvetica"/>
              </a:rPr>
              <a:t>What Requirement Information Is Modeled?</a:t>
            </a:r>
            <a:endParaRPr lang="en-US" dirty="0"/>
          </a:p>
        </p:txBody>
      </p:sp>
      <p:sp>
        <p:nvSpPr>
          <p:cNvPr id="5" name="Slide Number Placeholder 4">
            <a:extLst>
              <a:ext uri="{FF2B5EF4-FFF2-40B4-BE49-F238E27FC236}">
                <a16:creationId xmlns:a16="http://schemas.microsoft.com/office/drawing/2014/main" id="{6D1CA241-CE5C-4035-AF48-373A1956F445}"/>
              </a:ext>
            </a:extLst>
          </p:cNvPr>
          <p:cNvSpPr>
            <a:spLocks noGrp="1"/>
          </p:cNvSpPr>
          <p:nvPr>
            <p:ph type="sldNum" sz="quarter" idx="4"/>
          </p:nvPr>
        </p:nvSpPr>
        <p:spPr/>
        <p:txBody>
          <a:bodyPr/>
          <a:lstStyle/>
          <a:p>
            <a:fld id="{6BE9692B-6899-41C0-B3E9-4952193339A3}" type="slidenum">
              <a:rPr lang="en-US" smtClean="0"/>
              <a:pPr/>
              <a:t>11</a:t>
            </a:fld>
            <a:endParaRPr lang="en-US" sz="1000">
              <a:latin typeface="Times New Roman" pitchFamily="1" charset="0"/>
            </a:endParaRPr>
          </a:p>
        </p:txBody>
      </p:sp>
      <p:pic>
        <p:nvPicPr>
          <p:cNvPr id="6" name="Picture 5">
            <a:extLst>
              <a:ext uri="{FF2B5EF4-FFF2-40B4-BE49-F238E27FC236}">
                <a16:creationId xmlns:a16="http://schemas.microsoft.com/office/drawing/2014/main" id="{279C9A5A-1F59-492A-80A2-98B0A832D919}"/>
              </a:ext>
            </a:extLst>
          </p:cNvPr>
          <p:cNvPicPr>
            <a:picLocks noChangeAspect="1"/>
          </p:cNvPicPr>
          <p:nvPr/>
        </p:nvPicPr>
        <p:blipFill>
          <a:blip r:embed="rId3"/>
          <a:stretch>
            <a:fillRect/>
          </a:stretch>
        </p:blipFill>
        <p:spPr>
          <a:xfrm>
            <a:off x="301376" y="953113"/>
            <a:ext cx="7801280" cy="2875937"/>
          </a:xfrm>
          <a:prstGeom prst="rect">
            <a:avLst/>
          </a:prstGeom>
        </p:spPr>
      </p:pic>
      <p:pic>
        <p:nvPicPr>
          <p:cNvPr id="7" name="Picture 6">
            <a:extLst>
              <a:ext uri="{FF2B5EF4-FFF2-40B4-BE49-F238E27FC236}">
                <a16:creationId xmlns:a16="http://schemas.microsoft.com/office/drawing/2014/main" id="{0A689073-934D-48CC-9D3C-6AC5D3ADE9A3}"/>
              </a:ext>
            </a:extLst>
          </p:cNvPr>
          <p:cNvPicPr>
            <a:picLocks noChangeAspect="1"/>
          </p:cNvPicPr>
          <p:nvPr/>
        </p:nvPicPr>
        <p:blipFill>
          <a:blip r:embed="rId4"/>
          <a:stretch>
            <a:fillRect/>
          </a:stretch>
        </p:blipFill>
        <p:spPr>
          <a:xfrm>
            <a:off x="2757487" y="2876465"/>
            <a:ext cx="8621713" cy="3435334"/>
          </a:xfrm>
          <a:prstGeom prst="rect">
            <a:avLst/>
          </a:prstGeom>
        </p:spPr>
      </p:pic>
      <p:sp>
        <p:nvSpPr>
          <p:cNvPr id="8" name="TextBox 7"/>
          <p:cNvSpPr txBox="1"/>
          <p:nvPr>
            <p:extLst/>
          </p:nvPr>
        </p:nvSpPr>
        <p:spPr>
          <a:xfrm>
            <a:off x="8779726" y="1098419"/>
            <a:ext cx="3412273"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smtClean="0">
                <a:latin typeface="Calibri" panose="020F0502020204030204" pitchFamily="34" charset="0"/>
                <a:cs typeface="Calibri" panose="020F0502020204030204" pitchFamily="34" charset="0"/>
              </a:rPr>
              <a:t>Requirement id, text, rationale</a:t>
            </a:r>
            <a:endParaRPr lang="en-US" dirty="0"/>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Traces to </a:t>
            </a:r>
            <a:r>
              <a:rPr lang="en-US" dirty="0" smtClean="0">
                <a:latin typeface="Calibri" panose="020F0502020204030204" pitchFamily="34" charset="0"/>
                <a:cs typeface="Calibri" panose="020F0502020204030204" pitchFamily="34" charset="0"/>
              </a:rPr>
              <a:t>specifications</a:t>
            </a:r>
            <a:r>
              <a:rPr lang="en-US" dirty="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requirement levels, clinical </a:t>
            </a:r>
            <a:r>
              <a:rPr lang="en-US" dirty="0">
                <a:latin typeface="Calibri" panose="020F0502020204030204" pitchFamily="34" charset="0"/>
                <a:cs typeface="Calibri" panose="020F0502020204030204" pitchFamily="34" charset="0"/>
              </a:rPr>
              <a:t>d</a:t>
            </a:r>
            <a:r>
              <a:rPr lang="en-US" dirty="0" smtClean="0">
                <a:latin typeface="Calibri" panose="020F0502020204030204" pitchFamily="34" charset="0"/>
                <a:cs typeface="Calibri" panose="020F0502020204030204" pitchFamily="34" charset="0"/>
              </a:rPr>
              <a:t>ata</a:t>
            </a:r>
            <a:endParaRPr dirty="0"/>
          </a:p>
        </p:txBody>
      </p:sp>
      <p:sp>
        <p:nvSpPr>
          <p:cNvPr id="3" name="Down Arrow 2"/>
          <p:cNvSpPr/>
          <p:nvPr/>
        </p:nvSpPr>
        <p:spPr bwMode="auto">
          <a:xfrm rot="5400000">
            <a:off x="8231641" y="1065277"/>
            <a:ext cx="419100" cy="485384"/>
          </a:xfrm>
          <a:prstGeom prst="down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Down Arrow 8"/>
          <p:cNvSpPr/>
          <p:nvPr/>
        </p:nvSpPr>
        <p:spPr bwMode="auto">
          <a:xfrm>
            <a:off x="10066763" y="2246661"/>
            <a:ext cx="419100" cy="485384"/>
          </a:xfrm>
          <a:prstGeom prst="down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3860860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2DD856-2A6A-42EB-91B1-644901BEDEEA}"/>
              </a:ext>
            </a:extLst>
          </p:cNvPr>
          <p:cNvPicPr>
            <a:picLocks noChangeAspect="1"/>
          </p:cNvPicPr>
          <p:nvPr/>
        </p:nvPicPr>
        <p:blipFill>
          <a:blip r:embed="rId3"/>
          <a:stretch>
            <a:fillRect/>
          </a:stretch>
        </p:blipFill>
        <p:spPr>
          <a:xfrm>
            <a:off x="57817" y="1493984"/>
            <a:ext cx="6554073" cy="3756986"/>
          </a:xfrm>
          <a:prstGeom prst="rect">
            <a:avLst/>
          </a:prstGeom>
        </p:spPr>
      </p:pic>
      <p:sp>
        <p:nvSpPr>
          <p:cNvPr id="2" name="Title 1">
            <a:extLst>
              <a:ext uri="{FF2B5EF4-FFF2-40B4-BE49-F238E27FC236}">
                <a16:creationId xmlns:a16="http://schemas.microsoft.com/office/drawing/2014/main" id="{0630035B-6F02-49E2-9A65-B4A90BAE278A}"/>
              </a:ext>
            </a:extLst>
          </p:cNvPr>
          <p:cNvSpPr>
            <a:spLocks noGrp="1"/>
          </p:cNvSpPr>
          <p:nvPr>
            <p:ph type="title"/>
          </p:nvPr>
        </p:nvSpPr>
        <p:spPr/>
        <p:txBody>
          <a:bodyPr/>
          <a:lstStyle/>
          <a:p>
            <a:r>
              <a:rPr lang="en-US" dirty="0" smtClean="0"/>
              <a:t>How Have You Involved and </a:t>
            </a:r>
            <a:r>
              <a:rPr lang="en-US" dirty="0" smtClean="0"/>
              <a:t>Designed </a:t>
            </a:r>
            <a:r>
              <a:rPr lang="en-US" dirty="0" smtClean="0"/>
              <a:t>to Users?</a:t>
            </a:r>
            <a:endParaRPr lang="en-US" dirty="0"/>
          </a:p>
        </p:txBody>
      </p:sp>
      <p:sp>
        <p:nvSpPr>
          <p:cNvPr id="3" name="Content Placeholder 2">
            <a:extLst>
              <a:ext uri="{FF2B5EF4-FFF2-40B4-BE49-F238E27FC236}">
                <a16:creationId xmlns:a16="http://schemas.microsoft.com/office/drawing/2014/main" id="{39E874FC-E0C5-4A43-A672-A7D8468080B1}"/>
              </a:ext>
            </a:extLst>
          </p:cNvPr>
          <p:cNvSpPr>
            <a:spLocks noGrp="1"/>
          </p:cNvSpPr>
          <p:nvPr>
            <p:ph idx="1"/>
          </p:nvPr>
        </p:nvSpPr>
        <p:spPr>
          <a:xfrm>
            <a:off x="6611891" y="1016480"/>
            <a:ext cx="5334000" cy="4876800"/>
          </a:xfrm>
        </p:spPr>
        <p:txBody>
          <a:bodyPr/>
          <a:lstStyle/>
          <a:p>
            <a:pPr marL="0" indent="0">
              <a:buNone/>
            </a:pPr>
            <a:r>
              <a:rPr lang="en-US" dirty="0"/>
              <a:t>Goal is to </a:t>
            </a:r>
            <a:r>
              <a:rPr lang="en-US" dirty="0" smtClean="0"/>
              <a:t>capture and visualize </a:t>
            </a:r>
            <a:r>
              <a:rPr lang="en-US" dirty="0"/>
              <a:t>the </a:t>
            </a:r>
            <a:r>
              <a:rPr lang="en-US" dirty="0" smtClean="0"/>
              <a:t>information </a:t>
            </a:r>
            <a:r>
              <a:rPr lang="en-US" dirty="0"/>
              <a:t>p</a:t>
            </a:r>
            <a:r>
              <a:rPr lang="en-US" dirty="0" smtClean="0"/>
              <a:t>rovided </a:t>
            </a:r>
            <a:r>
              <a:rPr lang="en-US" dirty="0"/>
              <a:t>by s</a:t>
            </a:r>
            <a:r>
              <a:rPr lang="en-US" dirty="0" smtClean="0"/>
              <a:t>ubject </a:t>
            </a:r>
            <a:r>
              <a:rPr lang="en-US" dirty="0"/>
              <a:t>m</a:t>
            </a:r>
            <a:r>
              <a:rPr lang="en-US" dirty="0" smtClean="0"/>
              <a:t>atter </a:t>
            </a:r>
            <a:r>
              <a:rPr lang="en-US" dirty="0"/>
              <a:t>e</a:t>
            </a:r>
            <a:r>
              <a:rPr lang="en-US" dirty="0" smtClean="0"/>
              <a:t>xperts (e.g., Clinicians) and other sources to meet the needs of our users.</a:t>
            </a:r>
            <a:endParaRPr lang="en-US" dirty="0"/>
          </a:p>
          <a:p>
            <a:endParaRPr lang="en-US" dirty="0"/>
          </a:p>
          <a:p>
            <a:pPr marL="0" indent="0">
              <a:buNone/>
            </a:pPr>
            <a:r>
              <a:rPr lang="en-US" dirty="0"/>
              <a:t>Clinicians:</a:t>
            </a:r>
          </a:p>
          <a:p>
            <a:r>
              <a:rPr lang="en-US" dirty="0"/>
              <a:t>Identify the </a:t>
            </a:r>
            <a:r>
              <a:rPr lang="en-US" dirty="0" smtClean="0"/>
              <a:t>medical </a:t>
            </a:r>
            <a:r>
              <a:rPr lang="en-US" dirty="0"/>
              <a:t>c</a:t>
            </a:r>
            <a:r>
              <a:rPr lang="en-US" dirty="0" smtClean="0"/>
              <a:t>onditions </a:t>
            </a:r>
            <a:endParaRPr lang="en-US" dirty="0"/>
          </a:p>
          <a:p>
            <a:r>
              <a:rPr lang="en-US" dirty="0"/>
              <a:t>Map the </a:t>
            </a:r>
            <a:r>
              <a:rPr lang="en-US" dirty="0" smtClean="0"/>
              <a:t>treatment </a:t>
            </a:r>
            <a:r>
              <a:rPr lang="en-US" dirty="0"/>
              <a:t>of </a:t>
            </a:r>
            <a:r>
              <a:rPr lang="en-US" dirty="0" smtClean="0"/>
              <a:t>conditions </a:t>
            </a:r>
            <a:r>
              <a:rPr lang="en-US" dirty="0"/>
              <a:t>to the m</a:t>
            </a:r>
            <a:r>
              <a:rPr lang="en-US" dirty="0" smtClean="0"/>
              <a:t>edical capabilities</a:t>
            </a:r>
            <a:endParaRPr lang="en-US" dirty="0"/>
          </a:p>
          <a:p>
            <a:r>
              <a:rPr lang="en-US" dirty="0"/>
              <a:t>Identify </a:t>
            </a:r>
            <a:r>
              <a:rPr lang="en-US" dirty="0" smtClean="0"/>
              <a:t>medical </a:t>
            </a:r>
            <a:r>
              <a:rPr lang="en-US" dirty="0"/>
              <a:t>r</a:t>
            </a:r>
            <a:r>
              <a:rPr lang="en-US" dirty="0" smtClean="0"/>
              <a:t>esources </a:t>
            </a:r>
            <a:r>
              <a:rPr lang="en-US" dirty="0"/>
              <a:t>n</a:t>
            </a:r>
            <a:r>
              <a:rPr lang="en-US" dirty="0" smtClean="0"/>
              <a:t>eeded </a:t>
            </a:r>
            <a:r>
              <a:rPr lang="en-US" dirty="0"/>
              <a:t>by those </a:t>
            </a:r>
            <a:r>
              <a:rPr lang="en-US" dirty="0" smtClean="0"/>
              <a:t>capabilities </a:t>
            </a:r>
            <a:r>
              <a:rPr lang="en-US" dirty="0"/>
              <a:t>to </a:t>
            </a:r>
            <a:r>
              <a:rPr lang="en-US" dirty="0" smtClean="0"/>
              <a:t>treat </a:t>
            </a:r>
            <a:r>
              <a:rPr lang="en-US" dirty="0"/>
              <a:t>the </a:t>
            </a:r>
            <a:r>
              <a:rPr lang="en-US" dirty="0" smtClean="0"/>
              <a:t>conditions</a:t>
            </a:r>
            <a:endParaRPr lang="en-US" dirty="0"/>
          </a:p>
          <a:p>
            <a:pPr marL="0" indent="0">
              <a:buNone/>
            </a:pPr>
            <a:endParaRPr lang="en-US" dirty="0"/>
          </a:p>
          <a:p>
            <a:pPr marL="0" indent="0">
              <a:buNone/>
            </a:pPr>
            <a:r>
              <a:rPr lang="en-US" dirty="0"/>
              <a:t>Systems Engineers:</a:t>
            </a:r>
          </a:p>
          <a:p>
            <a:r>
              <a:rPr lang="en-US" dirty="0"/>
              <a:t>Import </a:t>
            </a:r>
            <a:r>
              <a:rPr lang="en-US" dirty="0" smtClean="0"/>
              <a:t>information </a:t>
            </a:r>
            <a:r>
              <a:rPr lang="en-US" dirty="0"/>
              <a:t>into a </a:t>
            </a:r>
            <a:r>
              <a:rPr lang="en-US" dirty="0" smtClean="0"/>
              <a:t>model</a:t>
            </a:r>
            <a:endParaRPr lang="en-US" dirty="0"/>
          </a:p>
          <a:p>
            <a:r>
              <a:rPr lang="en-US" dirty="0"/>
              <a:t>Show </a:t>
            </a:r>
            <a:r>
              <a:rPr lang="en-US" dirty="0" smtClean="0"/>
              <a:t>relation </a:t>
            </a:r>
            <a:r>
              <a:rPr lang="en-US" dirty="0"/>
              <a:t>m</a:t>
            </a:r>
            <a:r>
              <a:rPr lang="en-US" dirty="0" smtClean="0"/>
              <a:t>aps </a:t>
            </a:r>
            <a:r>
              <a:rPr lang="en-US" dirty="0"/>
              <a:t>that </a:t>
            </a:r>
            <a:r>
              <a:rPr lang="en-US" dirty="0" smtClean="0"/>
              <a:t>visualize </a:t>
            </a:r>
            <a:r>
              <a:rPr lang="en-US" dirty="0"/>
              <a:t>the </a:t>
            </a:r>
            <a:r>
              <a:rPr lang="en-US" dirty="0" smtClean="0"/>
              <a:t>traces </a:t>
            </a:r>
            <a:endParaRPr lang="en-US" dirty="0"/>
          </a:p>
          <a:p>
            <a:r>
              <a:rPr lang="en-US" dirty="0"/>
              <a:t>Derive and </a:t>
            </a:r>
            <a:r>
              <a:rPr lang="en-US" dirty="0" smtClean="0"/>
              <a:t>trace </a:t>
            </a:r>
            <a:r>
              <a:rPr lang="en-US" dirty="0"/>
              <a:t>r</a:t>
            </a:r>
            <a:r>
              <a:rPr lang="en-US" dirty="0" smtClean="0"/>
              <a:t>equirements</a:t>
            </a:r>
            <a:endParaRPr lang="en-US" dirty="0"/>
          </a:p>
        </p:txBody>
      </p:sp>
      <p:sp>
        <p:nvSpPr>
          <p:cNvPr id="5" name="Slide Number Placeholder 4">
            <a:extLst>
              <a:ext uri="{FF2B5EF4-FFF2-40B4-BE49-F238E27FC236}">
                <a16:creationId xmlns:a16="http://schemas.microsoft.com/office/drawing/2014/main" id="{96B397DD-E862-47BA-9A86-D5C367A57DDF}"/>
              </a:ext>
            </a:extLst>
          </p:cNvPr>
          <p:cNvSpPr>
            <a:spLocks noGrp="1"/>
          </p:cNvSpPr>
          <p:nvPr>
            <p:ph type="sldNum" sz="quarter" idx="4"/>
          </p:nvPr>
        </p:nvSpPr>
        <p:spPr/>
        <p:txBody>
          <a:bodyPr/>
          <a:lstStyle/>
          <a:p>
            <a:fld id="{60E58D69-6F75-46EC-B381-A34C4F305958}" type="slidenum">
              <a:rPr lang="en-US" smtClean="0"/>
              <a:pPr/>
              <a:t>12</a:t>
            </a:fld>
            <a:endParaRPr lang="en-US" sz="1000" dirty="0"/>
          </a:p>
        </p:txBody>
      </p:sp>
      <p:sp>
        <p:nvSpPr>
          <p:cNvPr id="6" name="TextBox 5">
            <a:extLst>
              <a:ext uri="{FF2B5EF4-FFF2-40B4-BE49-F238E27FC236}">
                <a16:creationId xmlns:a16="http://schemas.microsoft.com/office/drawing/2014/main" id="{F82A8F76-B73C-4030-8834-FC545A1C382E}"/>
              </a:ext>
            </a:extLst>
          </p:cNvPr>
          <p:cNvSpPr txBox="1"/>
          <p:nvPr/>
        </p:nvSpPr>
        <p:spPr>
          <a:xfrm>
            <a:off x="301375" y="5250970"/>
            <a:ext cx="6310515" cy="276999"/>
          </a:xfrm>
          <a:prstGeom prst="rect">
            <a:avLst/>
          </a:prstGeom>
          <a:noFill/>
        </p:spPr>
        <p:txBody>
          <a:bodyPr wrap="square" rtlCol="0">
            <a:spAutoFit/>
          </a:bodyPr>
          <a:lstStyle/>
          <a:p>
            <a:pPr algn="ctr"/>
            <a:r>
              <a:rPr lang="en-US" sz="1200" dirty="0">
                <a:latin typeface="Calibri" panose="020F0502020204030204" pitchFamily="34" charset="0"/>
                <a:cs typeface="Calibri" panose="020F0502020204030204" pitchFamily="34" charset="0"/>
              </a:rPr>
              <a:t>DISCLAIMER: This is a representative </a:t>
            </a:r>
            <a:r>
              <a:rPr lang="en-US" sz="1200" dirty="0" smtClean="0">
                <a:latin typeface="Calibri" panose="020F0502020204030204" pitchFamily="34" charset="0"/>
                <a:cs typeface="Calibri" panose="020F0502020204030204" pitchFamily="34" charset="0"/>
              </a:rPr>
              <a:t>example</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74453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0A389-A814-4E5B-A511-D3683BD348C3}"/>
              </a:ext>
            </a:extLst>
          </p:cNvPr>
          <p:cNvSpPr>
            <a:spLocks noGrp="1"/>
          </p:cNvSpPr>
          <p:nvPr>
            <p:ph type="title"/>
          </p:nvPr>
        </p:nvSpPr>
        <p:spPr/>
        <p:txBody>
          <a:bodyPr/>
          <a:lstStyle/>
          <a:p>
            <a:r>
              <a:rPr lang="en-US" dirty="0" smtClean="0"/>
              <a:t>How Do You Share To Modelers and Non-Modelers?</a:t>
            </a:r>
            <a:endParaRPr lang="en-US" dirty="0"/>
          </a:p>
        </p:txBody>
      </p:sp>
      <p:sp>
        <p:nvSpPr>
          <p:cNvPr id="5" name="Slide Number Placeholder 4">
            <a:extLst>
              <a:ext uri="{FF2B5EF4-FFF2-40B4-BE49-F238E27FC236}">
                <a16:creationId xmlns:a16="http://schemas.microsoft.com/office/drawing/2014/main" id="{D1BB875E-31F0-4FC4-A877-A4A381122741}"/>
              </a:ext>
            </a:extLst>
          </p:cNvPr>
          <p:cNvSpPr>
            <a:spLocks noGrp="1"/>
          </p:cNvSpPr>
          <p:nvPr>
            <p:ph type="sldNum" sz="quarter" idx="4"/>
          </p:nvPr>
        </p:nvSpPr>
        <p:spPr/>
        <p:txBody>
          <a:bodyPr/>
          <a:lstStyle/>
          <a:p>
            <a:fld id="{60E58D69-6F75-46EC-B381-A34C4F305958}" type="slidenum">
              <a:rPr lang="en-US" smtClean="0"/>
              <a:pPr/>
              <a:t>13</a:t>
            </a:fld>
            <a:endParaRPr lang="en-US" sz="1000" dirty="0"/>
          </a:p>
        </p:txBody>
      </p:sp>
      <p:pic>
        <p:nvPicPr>
          <p:cNvPr id="6" name="Picture 5">
            <a:extLst>
              <a:ext uri="{FF2B5EF4-FFF2-40B4-BE49-F238E27FC236}">
                <a16:creationId xmlns:a16="http://schemas.microsoft.com/office/drawing/2014/main" id="{D8D70C64-5D76-495B-A55A-C5FD65638F88}"/>
              </a:ext>
            </a:extLst>
          </p:cNvPr>
          <p:cNvPicPr>
            <a:picLocks noChangeAspect="1"/>
          </p:cNvPicPr>
          <p:nvPr/>
        </p:nvPicPr>
        <p:blipFill>
          <a:blip r:embed="rId3"/>
          <a:stretch>
            <a:fillRect/>
          </a:stretch>
        </p:blipFill>
        <p:spPr>
          <a:xfrm>
            <a:off x="409884" y="1969076"/>
            <a:ext cx="3545693" cy="2792843"/>
          </a:xfrm>
          <a:prstGeom prst="rect">
            <a:avLst/>
          </a:prstGeom>
        </p:spPr>
      </p:pic>
      <p:pic>
        <p:nvPicPr>
          <p:cNvPr id="4" name="Picture 3">
            <a:extLst>
              <a:ext uri="{FF2B5EF4-FFF2-40B4-BE49-F238E27FC236}">
                <a16:creationId xmlns:a16="http://schemas.microsoft.com/office/drawing/2014/main" id="{D42B8442-10BA-4149-9228-8CEA26AEEC53}"/>
              </a:ext>
            </a:extLst>
          </p:cNvPr>
          <p:cNvPicPr>
            <a:picLocks noChangeAspect="1"/>
          </p:cNvPicPr>
          <p:nvPr/>
        </p:nvPicPr>
        <p:blipFill rotWithShape="1">
          <a:blip r:embed="rId4"/>
          <a:srcRect l="3364" r="6216"/>
          <a:stretch/>
        </p:blipFill>
        <p:spPr>
          <a:xfrm>
            <a:off x="4101155" y="890588"/>
            <a:ext cx="4067175" cy="2792843"/>
          </a:xfrm>
          <a:prstGeom prst="rect">
            <a:avLst/>
          </a:prstGeom>
        </p:spPr>
      </p:pic>
      <p:pic>
        <p:nvPicPr>
          <p:cNvPr id="8" name="Picture 7">
            <a:extLst>
              <a:ext uri="{FF2B5EF4-FFF2-40B4-BE49-F238E27FC236}">
                <a16:creationId xmlns:a16="http://schemas.microsoft.com/office/drawing/2014/main" id="{9AE931CC-7DC2-46EF-8997-7A0440EE7953}"/>
              </a:ext>
            </a:extLst>
          </p:cNvPr>
          <p:cNvPicPr>
            <a:picLocks noChangeAspect="1"/>
          </p:cNvPicPr>
          <p:nvPr/>
        </p:nvPicPr>
        <p:blipFill rotWithShape="1">
          <a:blip r:embed="rId5"/>
          <a:srcRect l="16401" r="7265" b="4335"/>
          <a:stretch/>
        </p:blipFill>
        <p:spPr>
          <a:xfrm>
            <a:off x="8507111" y="1969076"/>
            <a:ext cx="2781300" cy="3028950"/>
          </a:xfrm>
          <a:prstGeom prst="rect">
            <a:avLst/>
          </a:prstGeom>
        </p:spPr>
      </p:pic>
      <p:pic>
        <p:nvPicPr>
          <p:cNvPr id="9" name="Picture 8">
            <a:extLst>
              <a:ext uri="{FF2B5EF4-FFF2-40B4-BE49-F238E27FC236}">
                <a16:creationId xmlns:a16="http://schemas.microsoft.com/office/drawing/2014/main" id="{0863B36A-42EF-48F8-8D3B-2EDB83613AFF}"/>
              </a:ext>
            </a:extLst>
          </p:cNvPr>
          <p:cNvPicPr>
            <a:picLocks noChangeAspect="1"/>
          </p:cNvPicPr>
          <p:nvPr/>
        </p:nvPicPr>
        <p:blipFill rotWithShape="1">
          <a:blip r:embed="rId6"/>
          <a:srcRect r="8385"/>
          <a:stretch/>
        </p:blipFill>
        <p:spPr>
          <a:xfrm>
            <a:off x="4610743" y="3812019"/>
            <a:ext cx="3047999" cy="2469194"/>
          </a:xfrm>
          <a:prstGeom prst="rect">
            <a:avLst/>
          </a:prstGeom>
        </p:spPr>
      </p:pic>
    </p:spTree>
    <p:extLst>
      <p:ext uri="{BB962C8B-B14F-4D97-AF65-F5344CB8AC3E}">
        <p14:creationId xmlns:p14="http://schemas.microsoft.com/office/powerpoint/2010/main" val="4008038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0868-9EF7-4CBA-8D8A-A8EBDDAE6AAB}"/>
              </a:ext>
            </a:extLst>
          </p:cNvPr>
          <p:cNvSpPr>
            <a:spLocks noGrp="1"/>
          </p:cNvSpPr>
          <p:nvPr>
            <p:ph type="title"/>
          </p:nvPr>
        </p:nvSpPr>
        <p:spPr/>
        <p:txBody>
          <a:bodyPr/>
          <a:lstStyle/>
          <a:p>
            <a:r>
              <a:rPr lang="en-US" dirty="0"/>
              <a:t>HTML Report – Landing Page</a:t>
            </a:r>
          </a:p>
        </p:txBody>
      </p:sp>
      <p:sp>
        <p:nvSpPr>
          <p:cNvPr id="3" name="Content Placeholder 2">
            <a:extLst>
              <a:ext uri="{FF2B5EF4-FFF2-40B4-BE49-F238E27FC236}">
                <a16:creationId xmlns:a16="http://schemas.microsoft.com/office/drawing/2014/main" id="{21AC5341-D862-47C8-9477-AA3910F7A0C9}"/>
              </a:ext>
            </a:extLst>
          </p:cNvPr>
          <p:cNvSpPr>
            <a:spLocks noGrp="1"/>
          </p:cNvSpPr>
          <p:nvPr>
            <p:ph idx="1"/>
          </p:nvPr>
        </p:nvSpPr>
        <p:spPr>
          <a:xfrm>
            <a:off x="523875" y="2851150"/>
            <a:ext cx="4076700" cy="1123950"/>
          </a:xfrm>
        </p:spPr>
        <p:txBody>
          <a:bodyPr/>
          <a:lstStyle/>
          <a:p>
            <a:r>
              <a:rPr lang="en-US" dirty="0"/>
              <a:t>Custom Page</a:t>
            </a:r>
          </a:p>
          <a:p>
            <a:r>
              <a:rPr lang="en-US" dirty="0"/>
              <a:t>Includes information to guide users</a:t>
            </a:r>
          </a:p>
        </p:txBody>
      </p:sp>
      <p:sp>
        <p:nvSpPr>
          <p:cNvPr id="4" name="Footer Placeholder 3">
            <a:extLst>
              <a:ext uri="{FF2B5EF4-FFF2-40B4-BE49-F238E27FC236}">
                <a16:creationId xmlns:a16="http://schemas.microsoft.com/office/drawing/2014/main" id="{B3C4902E-8245-49E8-AB49-9462180A523D}"/>
              </a:ext>
            </a:extLst>
          </p:cNvPr>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a:extLst>
              <a:ext uri="{FF2B5EF4-FFF2-40B4-BE49-F238E27FC236}">
                <a16:creationId xmlns:a16="http://schemas.microsoft.com/office/drawing/2014/main" id="{2A0FE2E0-2F63-484A-97C8-9923B12E368D}"/>
              </a:ext>
            </a:extLst>
          </p:cNvPr>
          <p:cNvSpPr>
            <a:spLocks noGrp="1"/>
          </p:cNvSpPr>
          <p:nvPr>
            <p:ph type="sldNum" sz="quarter" idx="4"/>
          </p:nvPr>
        </p:nvSpPr>
        <p:spPr/>
        <p:txBody>
          <a:bodyPr/>
          <a:lstStyle/>
          <a:p>
            <a:fld id="{6BE9692B-6899-41C0-B3E9-4952193339A3}" type="slidenum">
              <a:rPr lang="en-US" smtClean="0"/>
              <a:pPr/>
              <a:t>14</a:t>
            </a:fld>
            <a:endParaRPr lang="en-US" sz="1000">
              <a:latin typeface="Times New Roman" pitchFamily="1" charset="0"/>
            </a:endParaRPr>
          </a:p>
        </p:txBody>
      </p:sp>
      <p:pic>
        <p:nvPicPr>
          <p:cNvPr id="6" name="Picture 5">
            <a:extLst>
              <a:ext uri="{FF2B5EF4-FFF2-40B4-BE49-F238E27FC236}">
                <a16:creationId xmlns:a16="http://schemas.microsoft.com/office/drawing/2014/main" id="{B01B02C1-AB3F-4E54-91D0-536CBC7F2855}"/>
              </a:ext>
            </a:extLst>
          </p:cNvPr>
          <p:cNvPicPr>
            <a:picLocks noChangeAspect="1"/>
          </p:cNvPicPr>
          <p:nvPr/>
        </p:nvPicPr>
        <p:blipFill>
          <a:blip r:embed="rId3"/>
          <a:stretch>
            <a:fillRect/>
          </a:stretch>
        </p:blipFill>
        <p:spPr>
          <a:xfrm>
            <a:off x="5148954" y="1219200"/>
            <a:ext cx="6717079" cy="5010150"/>
          </a:xfrm>
          <a:prstGeom prst="rect">
            <a:avLst/>
          </a:prstGeom>
        </p:spPr>
      </p:pic>
    </p:spTree>
    <p:extLst>
      <p:ext uri="{BB962C8B-B14F-4D97-AF65-F5344CB8AC3E}">
        <p14:creationId xmlns:p14="http://schemas.microsoft.com/office/powerpoint/2010/main" val="1826442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7C8F6-8B02-403D-A96E-29CF509D044F}"/>
              </a:ext>
            </a:extLst>
          </p:cNvPr>
          <p:cNvSpPr>
            <a:spLocks noGrp="1"/>
          </p:cNvSpPr>
          <p:nvPr>
            <p:ph type="title"/>
          </p:nvPr>
        </p:nvSpPr>
        <p:spPr/>
        <p:txBody>
          <a:bodyPr/>
          <a:lstStyle/>
          <a:p>
            <a:r>
              <a:rPr lang="en-US" dirty="0"/>
              <a:t>HTML Report – System Page</a:t>
            </a:r>
          </a:p>
        </p:txBody>
      </p:sp>
      <p:sp>
        <p:nvSpPr>
          <p:cNvPr id="4" name="Footer Placeholder 3">
            <a:extLst>
              <a:ext uri="{FF2B5EF4-FFF2-40B4-BE49-F238E27FC236}">
                <a16:creationId xmlns:a16="http://schemas.microsoft.com/office/drawing/2014/main" id="{29E2E493-5696-4AEA-AF89-9B1091721C51}"/>
              </a:ext>
            </a:extLst>
          </p:cNvPr>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a:extLst>
              <a:ext uri="{FF2B5EF4-FFF2-40B4-BE49-F238E27FC236}">
                <a16:creationId xmlns:a16="http://schemas.microsoft.com/office/drawing/2014/main" id="{5914D8C1-CC62-4438-B19F-D56929DD277C}"/>
              </a:ext>
            </a:extLst>
          </p:cNvPr>
          <p:cNvSpPr>
            <a:spLocks noGrp="1"/>
          </p:cNvSpPr>
          <p:nvPr>
            <p:ph type="sldNum" sz="quarter" idx="4"/>
          </p:nvPr>
        </p:nvSpPr>
        <p:spPr/>
        <p:txBody>
          <a:bodyPr/>
          <a:lstStyle/>
          <a:p>
            <a:fld id="{6BE9692B-6899-41C0-B3E9-4952193339A3}" type="slidenum">
              <a:rPr lang="en-US" smtClean="0"/>
              <a:pPr/>
              <a:t>15</a:t>
            </a:fld>
            <a:endParaRPr lang="en-US" sz="1000">
              <a:latin typeface="Times New Roman" pitchFamily="1" charset="0"/>
            </a:endParaRPr>
          </a:p>
        </p:txBody>
      </p:sp>
      <p:pic>
        <p:nvPicPr>
          <p:cNvPr id="6" name="Picture 5">
            <a:extLst>
              <a:ext uri="{FF2B5EF4-FFF2-40B4-BE49-F238E27FC236}">
                <a16:creationId xmlns:a16="http://schemas.microsoft.com/office/drawing/2014/main" id="{1FD38E36-D96B-4B08-8AD9-19E5F4FA5E85}"/>
              </a:ext>
            </a:extLst>
          </p:cNvPr>
          <p:cNvPicPr>
            <a:picLocks noChangeAspect="1"/>
          </p:cNvPicPr>
          <p:nvPr/>
        </p:nvPicPr>
        <p:blipFill>
          <a:blip r:embed="rId3"/>
          <a:stretch>
            <a:fillRect/>
          </a:stretch>
        </p:blipFill>
        <p:spPr>
          <a:xfrm>
            <a:off x="174634" y="894951"/>
            <a:ext cx="6264266" cy="5417349"/>
          </a:xfrm>
          <a:prstGeom prst="rect">
            <a:avLst/>
          </a:prstGeom>
        </p:spPr>
      </p:pic>
      <p:sp>
        <p:nvSpPr>
          <p:cNvPr id="8" name="Content Placeholder 7">
            <a:extLst>
              <a:ext uri="{FF2B5EF4-FFF2-40B4-BE49-F238E27FC236}">
                <a16:creationId xmlns:a16="http://schemas.microsoft.com/office/drawing/2014/main" id="{AF75FAC0-390C-4BA6-BFFB-BE51970F6304}"/>
              </a:ext>
            </a:extLst>
          </p:cNvPr>
          <p:cNvSpPr>
            <a:spLocks noGrp="1"/>
          </p:cNvSpPr>
          <p:nvPr>
            <p:ph idx="1"/>
          </p:nvPr>
        </p:nvSpPr>
        <p:spPr>
          <a:xfrm>
            <a:off x="6858000" y="3008113"/>
            <a:ext cx="4591050" cy="1191024"/>
          </a:xfrm>
        </p:spPr>
        <p:txBody>
          <a:bodyPr/>
          <a:lstStyle/>
          <a:p>
            <a:r>
              <a:rPr lang="en-US" dirty="0"/>
              <a:t>Custom </a:t>
            </a:r>
            <a:r>
              <a:rPr lang="en-US" dirty="0" smtClean="0"/>
              <a:t>page </a:t>
            </a:r>
            <a:r>
              <a:rPr lang="en-US" dirty="0"/>
              <a:t>in the </a:t>
            </a:r>
            <a:r>
              <a:rPr lang="en-US" dirty="0" smtClean="0"/>
              <a:t>model</a:t>
            </a:r>
            <a:endParaRPr lang="en-US" dirty="0"/>
          </a:p>
          <a:p>
            <a:r>
              <a:rPr lang="en-US" dirty="0"/>
              <a:t>Links to </a:t>
            </a:r>
            <a:r>
              <a:rPr lang="en-US" dirty="0" smtClean="0"/>
              <a:t>information</a:t>
            </a:r>
            <a:endParaRPr lang="en-US" dirty="0"/>
          </a:p>
          <a:p>
            <a:r>
              <a:rPr lang="en-US" dirty="0"/>
              <a:t>One </a:t>
            </a:r>
            <a:r>
              <a:rPr lang="en-US" dirty="0" smtClean="0"/>
              <a:t>page </a:t>
            </a:r>
            <a:r>
              <a:rPr lang="en-US" dirty="0"/>
              <a:t>for </a:t>
            </a:r>
            <a:r>
              <a:rPr lang="en-US" dirty="0" smtClean="0"/>
              <a:t>each </a:t>
            </a:r>
            <a:r>
              <a:rPr lang="en-US" dirty="0"/>
              <a:t>(</a:t>
            </a:r>
            <a:r>
              <a:rPr lang="en-US" dirty="0" smtClean="0"/>
              <a:t>sub)system</a:t>
            </a:r>
            <a:endParaRPr lang="en-US" dirty="0"/>
          </a:p>
        </p:txBody>
      </p:sp>
    </p:spTree>
    <p:extLst>
      <p:ext uri="{BB962C8B-B14F-4D97-AF65-F5344CB8AC3E}">
        <p14:creationId xmlns:p14="http://schemas.microsoft.com/office/powerpoint/2010/main" val="3094425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F372E-D361-4DA0-8E21-8D8A2F526856}"/>
              </a:ext>
            </a:extLst>
          </p:cNvPr>
          <p:cNvSpPr>
            <a:spLocks noGrp="1"/>
          </p:cNvSpPr>
          <p:nvPr>
            <p:ph type="title"/>
          </p:nvPr>
        </p:nvSpPr>
        <p:spPr/>
        <p:txBody>
          <a:bodyPr/>
          <a:lstStyle/>
          <a:p>
            <a:r>
              <a:rPr lang="en-US" dirty="0"/>
              <a:t>HTML Report – Presenting Requirements</a:t>
            </a:r>
          </a:p>
        </p:txBody>
      </p:sp>
      <p:sp>
        <p:nvSpPr>
          <p:cNvPr id="3" name="Content Placeholder 2">
            <a:extLst>
              <a:ext uri="{FF2B5EF4-FFF2-40B4-BE49-F238E27FC236}">
                <a16:creationId xmlns:a16="http://schemas.microsoft.com/office/drawing/2014/main" id="{E965B88A-4DA1-416B-8F04-173E4FC5BDCE}"/>
              </a:ext>
            </a:extLst>
          </p:cNvPr>
          <p:cNvSpPr>
            <a:spLocks noGrp="1"/>
          </p:cNvSpPr>
          <p:nvPr>
            <p:ph idx="1"/>
          </p:nvPr>
        </p:nvSpPr>
        <p:spPr>
          <a:xfrm>
            <a:off x="301376" y="2825750"/>
            <a:ext cx="3614420" cy="1219200"/>
          </a:xfrm>
        </p:spPr>
        <p:txBody>
          <a:bodyPr/>
          <a:lstStyle/>
          <a:p>
            <a:r>
              <a:rPr lang="en-US" dirty="0"/>
              <a:t>Custom </a:t>
            </a:r>
            <a:r>
              <a:rPr lang="en-US" dirty="0" smtClean="0"/>
              <a:t>diagrams</a:t>
            </a:r>
            <a:endParaRPr lang="en-US" dirty="0"/>
          </a:p>
          <a:p>
            <a:r>
              <a:rPr lang="en-US" dirty="0"/>
              <a:t>Links to </a:t>
            </a:r>
            <a:r>
              <a:rPr lang="en-US" dirty="0" smtClean="0"/>
              <a:t>requirement </a:t>
            </a:r>
            <a:r>
              <a:rPr lang="en-US" dirty="0"/>
              <a:t>t</a:t>
            </a:r>
            <a:r>
              <a:rPr lang="en-US" dirty="0" smtClean="0"/>
              <a:t>ables</a:t>
            </a:r>
            <a:endParaRPr lang="en-US" dirty="0"/>
          </a:p>
          <a:p>
            <a:r>
              <a:rPr lang="en-US" dirty="0"/>
              <a:t>Links to </a:t>
            </a:r>
            <a:r>
              <a:rPr lang="en-US" dirty="0" smtClean="0"/>
              <a:t>relationship </a:t>
            </a:r>
            <a:r>
              <a:rPr lang="en-US" dirty="0"/>
              <a:t>m</a:t>
            </a:r>
            <a:r>
              <a:rPr lang="en-US" dirty="0" smtClean="0"/>
              <a:t>aps</a:t>
            </a:r>
            <a:endParaRPr lang="en-US" dirty="0"/>
          </a:p>
        </p:txBody>
      </p:sp>
      <p:sp>
        <p:nvSpPr>
          <p:cNvPr id="4" name="Footer Placeholder 3">
            <a:extLst>
              <a:ext uri="{FF2B5EF4-FFF2-40B4-BE49-F238E27FC236}">
                <a16:creationId xmlns:a16="http://schemas.microsoft.com/office/drawing/2014/main" id="{EAF2C9EF-5128-4378-BCD8-7C137A48B9CF}"/>
              </a:ext>
            </a:extLst>
          </p:cNvPr>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a:extLst>
              <a:ext uri="{FF2B5EF4-FFF2-40B4-BE49-F238E27FC236}">
                <a16:creationId xmlns:a16="http://schemas.microsoft.com/office/drawing/2014/main" id="{FF113E5F-EBE9-47DC-B881-05AB7FD4421F}"/>
              </a:ext>
            </a:extLst>
          </p:cNvPr>
          <p:cNvSpPr>
            <a:spLocks noGrp="1"/>
          </p:cNvSpPr>
          <p:nvPr>
            <p:ph type="sldNum" sz="quarter" idx="4"/>
          </p:nvPr>
        </p:nvSpPr>
        <p:spPr/>
        <p:txBody>
          <a:bodyPr/>
          <a:lstStyle/>
          <a:p>
            <a:fld id="{6BE9692B-6899-41C0-B3E9-4952193339A3}" type="slidenum">
              <a:rPr lang="en-US" smtClean="0"/>
              <a:pPr/>
              <a:t>16</a:t>
            </a:fld>
            <a:endParaRPr lang="en-US" sz="1000">
              <a:latin typeface="Times New Roman" pitchFamily="1" charset="0"/>
            </a:endParaRPr>
          </a:p>
        </p:txBody>
      </p:sp>
      <p:pic>
        <p:nvPicPr>
          <p:cNvPr id="7" name="Picture 6">
            <a:extLst>
              <a:ext uri="{FF2B5EF4-FFF2-40B4-BE49-F238E27FC236}">
                <a16:creationId xmlns:a16="http://schemas.microsoft.com/office/drawing/2014/main" id="{A3B556AD-C378-4F92-A9E6-D7CEDE11DB54}"/>
              </a:ext>
            </a:extLst>
          </p:cNvPr>
          <p:cNvPicPr>
            <a:picLocks noChangeAspect="1"/>
          </p:cNvPicPr>
          <p:nvPr/>
        </p:nvPicPr>
        <p:blipFill rotWithShape="1">
          <a:blip r:embed="rId3"/>
          <a:srcRect r="5255"/>
          <a:stretch/>
        </p:blipFill>
        <p:spPr>
          <a:xfrm>
            <a:off x="4528820" y="1098550"/>
            <a:ext cx="7053580" cy="4673600"/>
          </a:xfrm>
          <a:prstGeom prst="rect">
            <a:avLst/>
          </a:prstGeom>
        </p:spPr>
      </p:pic>
    </p:spTree>
    <p:extLst>
      <p:ext uri="{BB962C8B-B14F-4D97-AF65-F5344CB8AC3E}">
        <p14:creationId xmlns:p14="http://schemas.microsoft.com/office/powerpoint/2010/main" val="1545056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8AF8-2BCF-4E23-B5AC-409A7B753D64}"/>
              </a:ext>
            </a:extLst>
          </p:cNvPr>
          <p:cNvSpPr>
            <a:spLocks noGrp="1"/>
          </p:cNvSpPr>
          <p:nvPr>
            <p:ph type="title"/>
          </p:nvPr>
        </p:nvSpPr>
        <p:spPr/>
        <p:txBody>
          <a:bodyPr/>
          <a:lstStyle/>
          <a:p>
            <a:r>
              <a:rPr lang="en-US" dirty="0"/>
              <a:t>HTML Report – Medical Systems </a:t>
            </a:r>
            <a:r>
              <a:rPr lang="en-US" dirty="0" smtClean="0"/>
              <a:t>Relationship </a:t>
            </a:r>
            <a:r>
              <a:rPr lang="en-US" dirty="0"/>
              <a:t>Maps</a:t>
            </a:r>
          </a:p>
        </p:txBody>
      </p:sp>
      <p:sp>
        <p:nvSpPr>
          <p:cNvPr id="4" name="Footer Placeholder 3">
            <a:extLst>
              <a:ext uri="{FF2B5EF4-FFF2-40B4-BE49-F238E27FC236}">
                <a16:creationId xmlns:a16="http://schemas.microsoft.com/office/drawing/2014/main" id="{72687C50-668C-47AC-A7E0-9D71611312EA}"/>
              </a:ext>
            </a:extLst>
          </p:cNvPr>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a:extLst>
              <a:ext uri="{FF2B5EF4-FFF2-40B4-BE49-F238E27FC236}">
                <a16:creationId xmlns:a16="http://schemas.microsoft.com/office/drawing/2014/main" id="{5605F827-4B7D-4F53-B157-93448724C3B6}"/>
              </a:ext>
            </a:extLst>
          </p:cNvPr>
          <p:cNvSpPr>
            <a:spLocks noGrp="1"/>
          </p:cNvSpPr>
          <p:nvPr>
            <p:ph type="sldNum" sz="quarter" idx="4"/>
          </p:nvPr>
        </p:nvSpPr>
        <p:spPr/>
        <p:txBody>
          <a:bodyPr/>
          <a:lstStyle/>
          <a:p>
            <a:fld id="{6BE9692B-6899-41C0-B3E9-4952193339A3}" type="slidenum">
              <a:rPr lang="en-US" smtClean="0"/>
              <a:pPr/>
              <a:t>17</a:t>
            </a:fld>
            <a:endParaRPr lang="en-US" sz="1000">
              <a:latin typeface="Times New Roman" pitchFamily="1" charset="0"/>
            </a:endParaRPr>
          </a:p>
        </p:txBody>
      </p:sp>
      <p:pic>
        <p:nvPicPr>
          <p:cNvPr id="6" name="Picture 5">
            <a:extLst>
              <a:ext uri="{FF2B5EF4-FFF2-40B4-BE49-F238E27FC236}">
                <a16:creationId xmlns:a16="http://schemas.microsoft.com/office/drawing/2014/main" id="{018E9A80-09C5-4578-9DAC-856C96AFEE22}"/>
              </a:ext>
            </a:extLst>
          </p:cNvPr>
          <p:cNvPicPr>
            <a:picLocks noChangeAspect="1"/>
          </p:cNvPicPr>
          <p:nvPr/>
        </p:nvPicPr>
        <p:blipFill>
          <a:blip r:embed="rId3"/>
          <a:stretch>
            <a:fillRect/>
          </a:stretch>
        </p:blipFill>
        <p:spPr>
          <a:xfrm>
            <a:off x="895350" y="1620839"/>
            <a:ext cx="5495926" cy="3527423"/>
          </a:xfrm>
          <a:prstGeom prst="rect">
            <a:avLst/>
          </a:prstGeom>
        </p:spPr>
      </p:pic>
      <p:pic>
        <p:nvPicPr>
          <p:cNvPr id="7" name="Picture 6">
            <a:extLst>
              <a:ext uri="{FF2B5EF4-FFF2-40B4-BE49-F238E27FC236}">
                <a16:creationId xmlns:a16="http://schemas.microsoft.com/office/drawing/2014/main" id="{B30304ED-A417-40D7-9307-9389603AD7D6}"/>
              </a:ext>
            </a:extLst>
          </p:cNvPr>
          <p:cNvPicPr>
            <a:picLocks noChangeAspect="1"/>
          </p:cNvPicPr>
          <p:nvPr/>
        </p:nvPicPr>
        <p:blipFill>
          <a:blip r:embed="rId4"/>
          <a:stretch>
            <a:fillRect/>
          </a:stretch>
        </p:blipFill>
        <p:spPr>
          <a:xfrm>
            <a:off x="8007226" y="1835150"/>
            <a:ext cx="3832349" cy="3098798"/>
          </a:xfrm>
          <a:prstGeom prst="rect">
            <a:avLst/>
          </a:prstGeom>
        </p:spPr>
      </p:pic>
      <p:sp>
        <p:nvSpPr>
          <p:cNvPr id="3" name="Right Arrow 2"/>
          <p:cNvSpPr/>
          <p:nvPr/>
        </p:nvSpPr>
        <p:spPr bwMode="auto">
          <a:xfrm>
            <a:off x="6863661" y="3132137"/>
            <a:ext cx="937314" cy="504825"/>
          </a:xfrm>
          <a:prstGeom prst="right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2873380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FCECF0-5356-4A9B-AF67-C6960C547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525" y="1419225"/>
            <a:ext cx="4235450" cy="4248150"/>
          </a:xfrm>
          <a:prstGeom prst="rect">
            <a:avLst/>
          </a:prstGeom>
        </p:spPr>
      </p:pic>
      <p:sp>
        <p:nvSpPr>
          <p:cNvPr id="2" name="Title 1">
            <a:extLst>
              <a:ext uri="{FF2B5EF4-FFF2-40B4-BE49-F238E27FC236}">
                <a16:creationId xmlns:a16="http://schemas.microsoft.com/office/drawing/2014/main" id="{BA41BE7E-8CA2-406A-9559-24F622C4B9FD}"/>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F51211D4-E6B9-4985-9381-2B27FFD241C6}"/>
              </a:ext>
            </a:extLst>
          </p:cNvPr>
          <p:cNvSpPr>
            <a:spLocks noGrp="1"/>
          </p:cNvSpPr>
          <p:nvPr>
            <p:ph idx="1"/>
            <p:extLst/>
          </p:nvPr>
        </p:nvSpPr>
        <p:spPr>
          <a:xfrm>
            <a:off x="301376" y="1104900"/>
            <a:ext cx="5791197" cy="4876800"/>
          </a:xfrm>
        </p:spPr>
        <p:txBody>
          <a:bodyPr/>
          <a:lstStyle/>
          <a:p>
            <a:r>
              <a:rPr lang="en-US" dirty="0"/>
              <a:t>Sharing with </a:t>
            </a:r>
            <a:r>
              <a:rPr lang="en-US" dirty="0" smtClean="0"/>
              <a:t>non-modelers</a:t>
            </a:r>
          </a:p>
          <a:p>
            <a:endParaRPr lang="en-US" dirty="0"/>
          </a:p>
          <a:p>
            <a:r>
              <a:rPr lang="en-US" dirty="0"/>
              <a:t>Who </a:t>
            </a:r>
            <a:r>
              <a:rPr lang="en-US" dirty="0" smtClean="0"/>
              <a:t>can do </a:t>
            </a:r>
            <a:r>
              <a:rPr lang="en-US" dirty="0"/>
              <a:t>the w</a:t>
            </a:r>
            <a:r>
              <a:rPr lang="en-US" dirty="0" smtClean="0"/>
              <a:t>ork</a:t>
            </a:r>
          </a:p>
          <a:p>
            <a:endParaRPr lang="en-US" dirty="0"/>
          </a:p>
          <a:p>
            <a:r>
              <a:rPr lang="en-US" dirty="0" smtClean="0"/>
              <a:t>Supporting </a:t>
            </a:r>
            <a:r>
              <a:rPr lang="en-US" dirty="0"/>
              <a:t>m</a:t>
            </a:r>
            <a:r>
              <a:rPr lang="en-US" dirty="0" smtClean="0"/>
              <a:t>ultiple </a:t>
            </a:r>
            <a:r>
              <a:rPr lang="en-US" dirty="0"/>
              <a:t>s</a:t>
            </a:r>
            <a:r>
              <a:rPr lang="en-US" dirty="0" smtClean="0"/>
              <a:t>chedule </a:t>
            </a:r>
            <a:r>
              <a:rPr lang="en-US" dirty="0"/>
              <a:t>d</a:t>
            </a:r>
            <a:r>
              <a:rPr lang="en-US" dirty="0" smtClean="0"/>
              <a:t>emands</a:t>
            </a:r>
          </a:p>
          <a:p>
            <a:endParaRPr lang="en-US" dirty="0"/>
          </a:p>
          <a:p>
            <a:r>
              <a:rPr lang="en-US" dirty="0"/>
              <a:t>Model </a:t>
            </a:r>
            <a:r>
              <a:rPr lang="en-US" dirty="0" smtClean="0"/>
              <a:t>centric </a:t>
            </a:r>
            <a:r>
              <a:rPr lang="en-US" dirty="0"/>
              <a:t>r</a:t>
            </a:r>
            <a:r>
              <a:rPr lang="en-US" dirty="0" smtClean="0"/>
              <a:t>equires some </a:t>
            </a:r>
            <a:r>
              <a:rPr lang="en-US" dirty="0"/>
              <a:t>t</a:t>
            </a:r>
            <a:r>
              <a:rPr lang="en-US" dirty="0" smtClean="0"/>
              <a:t>raining</a:t>
            </a:r>
          </a:p>
          <a:p>
            <a:endParaRPr lang="en-US" dirty="0"/>
          </a:p>
          <a:p>
            <a:r>
              <a:rPr lang="en-US" dirty="0"/>
              <a:t>Expect to </a:t>
            </a:r>
            <a:r>
              <a:rPr lang="en-US" dirty="0" smtClean="0"/>
              <a:t>reorganize (refactor</a:t>
            </a:r>
            <a:r>
              <a:rPr lang="en-US" dirty="0"/>
              <a:t>) the m</a:t>
            </a:r>
            <a:r>
              <a:rPr lang="en-US" dirty="0" smtClean="0"/>
              <a:t>odel</a:t>
            </a:r>
          </a:p>
          <a:p>
            <a:endParaRPr lang="en-US" dirty="0"/>
          </a:p>
          <a:p>
            <a:r>
              <a:rPr lang="en-US" dirty="0" smtClean="0"/>
              <a:t>Need good </a:t>
            </a:r>
            <a:r>
              <a:rPr lang="en-US" dirty="0"/>
              <a:t>s</a:t>
            </a:r>
            <a:r>
              <a:rPr lang="en-US" dirty="0" smtClean="0"/>
              <a:t>upporting processes</a:t>
            </a:r>
          </a:p>
          <a:p>
            <a:endParaRPr lang="en-US" dirty="0"/>
          </a:p>
          <a:p>
            <a:r>
              <a:rPr lang="en-US" dirty="0" smtClean="0"/>
              <a:t>Have an architecture that supports future uses</a:t>
            </a:r>
          </a:p>
          <a:p>
            <a:endParaRPr lang="en-US" dirty="0"/>
          </a:p>
          <a:p>
            <a:r>
              <a:rPr lang="en-US" dirty="0" smtClean="0"/>
              <a:t>Create and use a model management plan</a:t>
            </a:r>
            <a:endParaRPr lang="en-US" dirty="0"/>
          </a:p>
        </p:txBody>
      </p:sp>
      <p:sp>
        <p:nvSpPr>
          <p:cNvPr id="5" name="Slide Number Placeholder 4">
            <a:extLst>
              <a:ext uri="{FF2B5EF4-FFF2-40B4-BE49-F238E27FC236}">
                <a16:creationId xmlns:a16="http://schemas.microsoft.com/office/drawing/2014/main" id="{14971BEE-17CC-4AE3-A96D-57CC09185FA6}"/>
              </a:ext>
            </a:extLst>
          </p:cNvPr>
          <p:cNvSpPr>
            <a:spLocks noGrp="1"/>
          </p:cNvSpPr>
          <p:nvPr>
            <p:ph type="sldNum" sz="quarter" idx="4"/>
          </p:nvPr>
        </p:nvSpPr>
        <p:spPr/>
        <p:txBody>
          <a:bodyPr/>
          <a:lstStyle/>
          <a:p>
            <a:fld id="{60E58D69-6F75-46EC-B381-A34C4F305958}" type="slidenum">
              <a:rPr lang="en-US" smtClean="0"/>
              <a:pPr/>
              <a:t>18</a:t>
            </a:fld>
            <a:endParaRPr lang="en-US" sz="1000" dirty="0"/>
          </a:p>
        </p:txBody>
      </p:sp>
    </p:spTree>
    <p:extLst>
      <p:ext uri="{BB962C8B-B14F-4D97-AF65-F5344CB8AC3E}">
        <p14:creationId xmlns:p14="http://schemas.microsoft.com/office/powerpoint/2010/main" val="328981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Applicable Documents</a:t>
            </a:r>
          </a:p>
        </p:txBody>
      </p:sp>
      <p:sp>
        <p:nvSpPr>
          <p:cNvPr id="3" name="Content Placeholder 2"/>
          <p:cNvSpPr>
            <a:spLocks noGrp="1"/>
          </p:cNvSpPr>
          <p:nvPr>
            <p:ph idx="1"/>
          </p:nvPr>
        </p:nvSpPr>
        <p:spPr/>
        <p:txBody>
          <a:bodyPr>
            <a:normAutofit/>
          </a:bodyPr>
          <a:lstStyle/>
          <a:p>
            <a:r>
              <a:rPr lang="en-US" b="1" dirty="0" smtClean="0"/>
              <a:t>NPR 7123.1C</a:t>
            </a:r>
            <a:r>
              <a:rPr lang="en-US" dirty="0"/>
              <a:t> </a:t>
            </a:r>
            <a:r>
              <a:rPr lang="en-US" dirty="0" smtClean="0"/>
              <a:t>– NASA Systems Engineering Handbook</a:t>
            </a:r>
          </a:p>
          <a:p>
            <a:endParaRPr lang="en-US" dirty="0" smtClean="0"/>
          </a:p>
          <a:p>
            <a:r>
              <a:rPr lang="en-US" dirty="0" smtClean="0"/>
              <a:t>JPR 7210.3C – Program/Project Management and Systems Engineering</a:t>
            </a:r>
          </a:p>
          <a:p>
            <a:endParaRPr lang="en-US" dirty="0" smtClean="0"/>
          </a:p>
          <a:p>
            <a:r>
              <a:rPr lang="en-US" dirty="0" smtClean="0"/>
              <a:t>SP 6105 rev2 – NASA Systems Engineering Handbook</a:t>
            </a:r>
          </a:p>
          <a:p>
            <a:endParaRPr lang="en-US" dirty="0"/>
          </a:p>
          <a:p>
            <a:r>
              <a:rPr lang="en-US" dirty="0" smtClean="0"/>
              <a:t>Expanded Guidance for NASA Systems Engineering – Volume 1 and 2</a:t>
            </a:r>
          </a:p>
          <a:p>
            <a:endParaRPr lang="en-US" dirty="0" smtClean="0"/>
          </a:p>
          <a:p>
            <a:r>
              <a:rPr lang="en-US" dirty="0" smtClean="0"/>
              <a:t>SP-2015-3079 – HSI Practitioners Guide</a:t>
            </a:r>
          </a:p>
          <a:p>
            <a:endParaRPr lang="en-US" dirty="0"/>
          </a:p>
          <a:p>
            <a:r>
              <a:rPr lang="en-US" dirty="0" smtClean="0"/>
              <a:t>NASA-STD-3001, Volume 1 – NASA Spaceflight Human-Systems Standard Volume 1</a:t>
            </a:r>
          </a:p>
          <a:p>
            <a:endParaRPr lang="en-US" dirty="0"/>
          </a:p>
          <a:p>
            <a:r>
              <a:rPr lang="en-US" dirty="0" smtClean="0"/>
              <a:t>TM 2017-219290 – Interpretation of NASA-STD-3001 Levels of Care for Exploration Medical System Development</a:t>
            </a:r>
            <a:endParaRPr lang="en-US" dirty="0"/>
          </a:p>
        </p:txBody>
      </p:sp>
      <p:sp>
        <p:nvSpPr>
          <p:cNvPr id="4" name="Slide Number Placeholder 3"/>
          <p:cNvSpPr>
            <a:spLocks noGrp="1"/>
          </p:cNvSpPr>
          <p:nvPr>
            <p:ph type="sldNum" sz="quarter" idx="4294967295"/>
          </p:nvPr>
        </p:nvSpPr>
        <p:spPr/>
        <p:txBody>
          <a:bodyPr/>
          <a:lstStyle/>
          <a:p>
            <a:fld id="{3523A342-A2D4-274F-911B-4A0C452F6ABB}" type="slidenum">
              <a:rPr lang="en-US" smtClean="0"/>
              <a:t>19</a:t>
            </a:fld>
            <a:endParaRPr lang="en-US"/>
          </a:p>
        </p:txBody>
      </p:sp>
    </p:spTree>
    <p:extLst>
      <p:ext uri="{BB962C8B-B14F-4D97-AF65-F5344CB8AC3E}">
        <p14:creationId xmlns:p14="http://schemas.microsoft.com/office/powerpoint/2010/main" val="4109332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ExMC System Engineering Publications</a:t>
            </a:r>
            <a:endParaRPr lang="en-US" dirty="0"/>
          </a:p>
        </p:txBody>
      </p:sp>
      <p:sp>
        <p:nvSpPr>
          <p:cNvPr id="3" name="Content Placeholder 2"/>
          <p:cNvSpPr>
            <a:spLocks noGrp="1"/>
          </p:cNvSpPr>
          <p:nvPr>
            <p:ph idx="1"/>
          </p:nvPr>
        </p:nvSpPr>
        <p:spPr>
          <a:xfrm>
            <a:off x="609599" y="1228725"/>
            <a:ext cx="10963275" cy="4876800"/>
          </a:xfrm>
        </p:spPr>
        <p:txBody>
          <a:bodyPr>
            <a:normAutofit/>
          </a:bodyPr>
          <a:lstStyle/>
          <a:p>
            <a:pPr marL="0" indent="0">
              <a:buNone/>
            </a:pPr>
            <a:r>
              <a:rPr lang="en-US" b="1" dirty="0" smtClean="0"/>
              <a:t>Concept of Operations</a:t>
            </a:r>
          </a:p>
          <a:p>
            <a:r>
              <a:rPr lang="en-US" b="0" dirty="0" smtClean="0"/>
              <a:t>HRP 48012 – Recommendation for a Medical System Concept of Operations for a Gateway Mission</a:t>
            </a:r>
          </a:p>
          <a:p>
            <a:r>
              <a:rPr lang="en-US" b="0" dirty="0" smtClean="0"/>
              <a:t>JSC 67070 - Medical </a:t>
            </a:r>
            <a:r>
              <a:rPr lang="en-US" b="0" dirty="0"/>
              <a:t>System Concept of Operations for Mars Exploration </a:t>
            </a:r>
            <a:r>
              <a:rPr lang="en-US" b="0" dirty="0" smtClean="0"/>
              <a:t>Missions</a:t>
            </a:r>
          </a:p>
          <a:p>
            <a:endParaRPr lang="en-US" dirty="0"/>
          </a:p>
          <a:p>
            <a:pPr marL="0" indent="0">
              <a:buNone/>
            </a:pPr>
            <a:r>
              <a:rPr lang="en-US" dirty="0" smtClean="0"/>
              <a:t>Conference Papers</a:t>
            </a:r>
          </a:p>
          <a:p>
            <a:r>
              <a:rPr lang="en-US" b="0" dirty="0" smtClean="0"/>
              <a:t>Amador, J., et al. (2020). Enabling </a:t>
            </a:r>
            <a:r>
              <a:rPr lang="en-US" b="0" dirty="0"/>
              <a:t>Space Exploration Medical System Development Using a Tool </a:t>
            </a:r>
            <a:r>
              <a:rPr lang="en-US" b="0" dirty="0" smtClean="0"/>
              <a:t>Ecosystem. </a:t>
            </a:r>
            <a:r>
              <a:rPr lang="en-US" b="0" i="1" dirty="0" smtClean="0"/>
              <a:t>IEEE Aerospace Conference</a:t>
            </a:r>
            <a:r>
              <a:rPr lang="en-US" b="0" dirty="0" smtClean="0"/>
              <a:t>. Big Sky, MT.</a:t>
            </a:r>
          </a:p>
          <a:p>
            <a:r>
              <a:rPr lang="en-US" b="0" dirty="0" err="1" smtClean="0"/>
              <a:t>Mindock</a:t>
            </a:r>
            <a:r>
              <a:rPr lang="en-US" b="0" dirty="0"/>
              <a:t>, J., et al. (2019). A Model-Based Systems Engineering Approach to Exploration Medical System Development. </a:t>
            </a:r>
            <a:r>
              <a:rPr lang="en-US" b="0" i="1" dirty="0"/>
              <a:t>IEEE Aerospace Conference. </a:t>
            </a:r>
            <a:r>
              <a:rPr lang="en-US" b="0" dirty="0"/>
              <a:t>Big Sky, MT. </a:t>
            </a:r>
            <a:endParaRPr lang="en-US" b="0" dirty="0" smtClean="0"/>
          </a:p>
          <a:p>
            <a:r>
              <a:rPr lang="en-US" b="0" dirty="0"/>
              <a:t>Antonsen, E., et al. (2018). Prototype Development of a </a:t>
            </a:r>
            <a:r>
              <a:rPr lang="en-US" b="0" dirty="0" err="1"/>
              <a:t>Tradespace</a:t>
            </a:r>
            <a:r>
              <a:rPr lang="en-US" b="0" dirty="0"/>
              <a:t> Analysis Tool for Spaceflight Medical Resources. </a:t>
            </a:r>
            <a:r>
              <a:rPr lang="en-US" b="0" i="1" dirty="0"/>
              <a:t>Aerospace Medicine and Human Performance</a:t>
            </a:r>
            <a:r>
              <a:rPr lang="en-US" b="0" dirty="0"/>
              <a:t>, 108-114. </a:t>
            </a:r>
          </a:p>
          <a:p>
            <a:r>
              <a:rPr lang="en-US" b="0" dirty="0" err="1" smtClean="0"/>
              <a:t>Mindock</a:t>
            </a:r>
            <a:r>
              <a:rPr lang="en-US" b="0" dirty="0"/>
              <a:t>, J., et al. (2017). Systems Engineering for Space Exploration Medical Capabilities. </a:t>
            </a:r>
            <a:r>
              <a:rPr lang="en-US" b="0" i="1" dirty="0"/>
              <a:t>Proceeding of the AIAA Space and </a:t>
            </a:r>
            <a:r>
              <a:rPr lang="en-US" b="0" i="1" dirty="0" err="1"/>
              <a:t>and</a:t>
            </a:r>
            <a:r>
              <a:rPr lang="en-US" b="0" i="1" dirty="0"/>
              <a:t> Astronautics Forum and Exposition. </a:t>
            </a:r>
            <a:endParaRPr lang="en-US" b="0" i="1" dirty="0" smtClean="0"/>
          </a:p>
          <a:p>
            <a:r>
              <a:rPr lang="en-US" b="0" dirty="0"/>
              <a:t>Canga, M., et al. (2016). A Strategic Approach to Medical Care for Exploration Missions. </a:t>
            </a:r>
            <a:r>
              <a:rPr lang="en-US" b="0" i="1" dirty="0"/>
              <a:t>International </a:t>
            </a:r>
            <a:r>
              <a:rPr lang="en-US" b="0" i="1" dirty="0" err="1"/>
              <a:t>Astronautical</a:t>
            </a:r>
            <a:r>
              <a:rPr lang="en-US" b="0" i="1" dirty="0"/>
              <a:t> Congress. </a:t>
            </a:r>
            <a:r>
              <a:rPr lang="en-US" b="0" dirty="0"/>
              <a:t>Guadalajara, Mexico. </a:t>
            </a:r>
          </a:p>
          <a:p>
            <a:endParaRPr lang="en-US" dirty="0"/>
          </a:p>
        </p:txBody>
      </p:sp>
      <p:sp>
        <p:nvSpPr>
          <p:cNvPr id="4" name="Slide Number Placeholder 3"/>
          <p:cNvSpPr>
            <a:spLocks noGrp="1"/>
          </p:cNvSpPr>
          <p:nvPr>
            <p:ph type="sldNum" sz="quarter" idx="4294967295"/>
          </p:nvPr>
        </p:nvSpPr>
        <p:spPr/>
        <p:txBody>
          <a:bodyPr/>
          <a:lstStyle/>
          <a:p>
            <a:fld id="{3523A342-A2D4-274F-911B-4A0C452F6ABB}" type="slidenum">
              <a:rPr lang="en-US" smtClean="0"/>
              <a:t>20</a:t>
            </a:fld>
            <a:endParaRPr lang="en-US"/>
          </a:p>
        </p:txBody>
      </p:sp>
    </p:spTree>
    <p:extLst>
      <p:ext uri="{BB962C8B-B14F-4D97-AF65-F5344CB8AC3E}">
        <p14:creationId xmlns:p14="http://schemas.microsoft.com/office/powerpoint/2010/main" val="29342280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B2D5851-232F-4AAB-913E-2265A560A9B4}"/>
              </a:ext>
            </a:extLst>
          </p:cNvPr>
          <p:cNvSpPr>
            <a:spLocks noGrp="1"/>
          </p:cNvSpPr>
          <p:nvPr>
            <p:ph type="title"/>
          </p:nvPr>
        </p:nvSpPr>
        <p:spPr/>
        <p:txBody>
          <a:bodyPr/>
          <a:lstStyle/>
          <a:p>
            <a:r>
              <a:rPr lang="en-US" dirty="0"/>
              <a:t>2020 NASA Systems Engineering Webinar Series</a:t>
            </a:r>
          </a:p>
        </p:txBody>
      </p:sp>
      <p:graphicFrame>
        <p:nvGraphicFramePr>
          <p:cNvPr id="10" name="Content Placeholder 9">
            <a:extLst>
              <a:ext uri="{FF2B5EF4-FFF2-40B4-BE49-F238E27FC236}">
                <a16:creationId xmlns:a16="http://schemas.microsoft.com/office/drawing/2014/main" id="{37EEF4FC-3038-478B-92B1-E3E6CAD25831}"/>
              </a:ext>
            </a:extLst>
          </p:cNvPr>
          <p:cNvGraphicFramePr>
            <a:graphicFrameLocks noGrp="1"/>
          </p:cNvGraphicFramePr>
          <p:nvPr>
            <p:ph idx="1"/>
            <p:extLst>
              <p:ext uri="{D42A27DB-BD31-4B8C-83A1-F6EECF244321}">
                <p14:modId xmlns:p14="http://schemas.microsoft.com/office/powerpoint/2010/main" val="2895697390"/>
              </p:ext>
            </p:extLst>
          </p:nvPr>
        </p:nvGraphicFramePr>
        <p:xfrm>
          <a:off x="363538" y="1431925"/>
          <a:ext cx="11452224" cy="2763520"/>
        </p:xfrm>
        <a:graphic>
          <a:graphicData uri="http://schemas.openxmlformats.org/drawingml/2006/table">
            <a:tbl>
              <a:tblPr firstRow="1" bandRow="1">
                <a:tableStyleId>{21E4AEA4-8DFA-4A89-87EB-49C32662AFE0}</a:tableStyleId>
              </a:tblPr>
              <a:tblGrid>
                <a:gridCol w="2080404">
                  <a:extLst>
                    <a:ext uri="{9D8B030D-6E8A-4147-A177-3AD203B41FA5}">
                      <a16:colId xmlns:a16="http://schemas.microsoft.com/office/drawing/2014/main" val="116460882"/>
                    </a:ext>
                  </a:extLst>
                </a:gridCol>
                <a:gridCol w="6080933">
                  <a:extLst>
                    <a:ext uri="{9D8B030D-6E8A-4147-A177-3AD203B41FA5}">
                      <a16:colId xmlns:a16="http://schemas.microsoft.com/office/drawing/2014/main" val="4262645518"/>
                    </a:ext>
                  </a:extLst>
                </a:gridCol>
                <a:gridCol w="3290887">
                  <a:extLst>
                    <a:ext uri="{9D8B030D-6E8A-4147-A177-3AD203B41FA5}">
                      <a16:colId xmlns:a16="http://schemas.microsoft.com/office/drawing/2014/main" val="3254927142"/>
                    </a:ext>
                  </a:extLst>
                </a:gridCol>
              </a:tblGrid>
              <a:tr h="370840">
                <a:tc>
                  <a:txBody>
                    <a:bodyPr/>
                    <a:lstStyle/>
                    <a:p>
                      <a:r>
                        <a:rPr lang="en-US" dirty="0"/>
                        <a:t>Date</a:t>
                      </a:r>
                    </a:p>
                  </a:txBody>
                  <a:tcPr/>
                </a:tc>
                <a:tc>
                  <a:txBody>
                    <a:bodyPr/>
                    <a:lstStyle/>
                    <a:p>
                      <a:r>
                        <a:rPr lang="en-US" dirty="0"/>
                        <a:t>Title</a:t>
                      </a:r>
                    </a:p>
                  </a:txBody>
                  <a:tcPr/>
                </a:tc>
                <a:tc>
                  <a:txBody>
                    <a:bodyPr/>
                    <a:lstStyle/>
                    <a:p>
                      <a:r>
                        <a:rPr lang="en-US" dirty="0"/>
                        <a:t>Presenter</a:t>
                      </a:r>
                    </a:p>
                  </a:txBody>
                  <a:tcPr/>
                </a:tc>
                <a:extLst>
                  <a:ext uri="{0D108BD9-81ED-4DB2-BD59-A6C34878D82A}">
                    <a16:rowId xmlns:a16="http://schemas.microsoft.com/office/drawing/2014/main" val="3421829563"/>
                  </a:ext>
                </a:extLst>
              </a:tr>
              <a:tr h="370840">
                <a:tc>
                  <a:txBody>
                    <a:bodyPr/>
                    <a:lstStyle/>
                    <a:p>
                      <a:r>
                        <a:rPr lang="en-US" dirty="0"/>
                        <a:t>June 8</a:t>
                      </a:r>
                      <a:r>
                        <a:rPr lang="en-US" baseline="30000" dirty="0"/>
                        <a:t>th</a:t>
                      </a:r>
                      <a:endParaRPr lang="en-US" dirty="0"/>
                    </a:p>
                  </a:txBody>
                  <a:tcPr/>
                </a:tc>
                <a:tc>
                  <a:txBody>
                    <a:bodyPr/>
                    <a:lstStyle/>
                    <a:p>
                      <a:r>
                        <a:rPr lang="en-US" dirty="0"/>
                        <a:t>How to Get Started Using MBSE: The Basics of What, How and Who</a:t>
                      </a:r>
                    </a:p>
                  </a:txBody>
                  <a:tcPr/>
                </a:tc>
                <a:tc>
                  <a:txBody>
                    <a:bodyPr/>
                    <a:lstStyle/>
                    <a:p>
                      <a:r>
                        <a:rPr lang="en-US" dirty="0"/>
                        <a:t>Trevor Grondin</a:t>
                      </a:r>
                    </a:p>
                  </a:txBody>
                  <a:tcPr/>
                </a:tc>
                <a:extLst>
                  <a:ext uri="{0D108BD9-81ED-4DB2-BD59-A6C34878D82A}">
                    <a16:rowId xmlns:a16="http://schemas.microsoft.com/office/drawing/2014/main" val="2291316926"/>
                  </a:ext>
                </a:extLst>
              </a:tr>
              <a:tr h="370840">
                <a:tc>
                  <a:txBody>
                    <a:bodyPr/>
                    <a:lstStyle/>
                    <a:p>
                      <a:r>
                        <a:rPr lang="en-US" dirty="0"/>
                        <a:t>July 20</a:t>
                      </a:r>
                      <a:r>
                        <a:rPr lang="en-US" baseline="30000" dirty="0"/>
                        <a:t>th</a:t>
                      </a:r>
                      <a:r>
                        <a:rPr lang="en-US" dirty="0"/>
                        <a:t> </a:t>
                      </a:r>
                    </a:p>
                  </a:txBody>
                  <a:tcPr/>
                </a:tc>
                <a:tc>
                  <a:txBody>
                    <a:bodyPr/>
                    <a:lstStyle/>
                    <a:p>
                      <a:r>
                        <a:rPr lang="en-US" dirty="0"/>
                        <a:t>Systems Engineering and Model Based Systems Engineering Stakeholder State of the Discipline</a:t>
                      </a:r>
                    </a:p>
                  </a:txBody>
                  <a:tcPr/>
                </a:tc>
                <a:tc>
                  <a:txBody>
                    <a:bodyPr/>
                    <a:lstStyle/>
                    <a:p>
                      <a:r>
                        <a:rPr lang="en-US" dirty="0"/>
                        <a:t>Jessica Knizhnik</a:t>
                      </a:r>
                    </a:p>
                  </a:txBody>
                  <a:tcPr/>
                </a:tc>
                <a:extLst>
                  <a:ext uri="{0D108BD9-81ED-4DB2-BD59-A6C34878D82A}">
                    <a16:rowId xmlns:a16="http://schemas.microsoft.com/office/drawing/2014/main" val="2388574213"/>
                  </a:ext>
                </a:extLst>
              </a:tr>
              <a:tr h="370840">
                <a:tc>
                  <a:txBody>
                    <a:bodyPr/>
                    <a:lstStyle/>
                    <a:p>
                      <a:r>
                        <a:rPr lang="en-US" dirty="0"/>
                        <a:t>August 17</a:t>
                      </a:r>
                      <a:r>
                        <a:rPr lang="en-US" baseline="30000" dirty="0"/>
                        <a:t>th</a:t>
                      </a:r>
                      <a:r>
                        <a:rPr lang="en-US" dirty="0"/>
                        <a:t> </a:t>
                      </a:r>
                    </a:p>
                  </a:txBody>
                  <a:tcPr/>
                </a:tc>
                <a:tc>
                  <a:txBody>
                    <a:bodyPr/>
                    <a:lstStyle/>
                    <a:p>
                      <a:r>
                        <a:rPr lang="en-US" dirty="0"/>
                        <a:t>An Innovative Jump Start for MBSE Tooling, NTL Results</a:t>
                      </a:r>
                    </a:p>
                  </a:txBody>
                  <a:tcPr/>
                </a:tc>
                <a:tc>
                  <a:txBody>
                    <a:bodyPr/>
                    <a:lstStyle/>
                    <a:p>
                      <a:r>
                        <a:rPr lang="en-US" dirty="0"/>
                        <a:t>Samantha Infeld</a:t>
                      </a:r>
                    </a:p>
                  </a:txBody>
                  <a:tcPr/>
                </a:tc>
                <a:extLst>
                  <a:ext uri="{0D108BD9-81ED-4DB2-BD59-A6C34878D82A}">
                    <a16:rowId xmlns:a16="http://schemas.microsoft.com/office/drawing/2014/main" val="4208985138"/>
                  </a:ext>
                </a:extLst>
              </a:tr>
              <a:tr h="370840">
                <a:tc>
                  <a:txBody>
                    <a:bodyPr/>
                    <a:lstStyle/>
                    <a:p>
                      <a:r>
                        <a:rPr lang="en-US" dirty="0"/>
                        <a:t>August 31</a:t>
                      </a:r>
                      <a:r>
                        <a:rPr lang="en-US" baseline="30000" dirty="0"/>
                        <a:t>st</a:t>
                      </a:r>
                      <a:endParaRPr lang="en-US" dirty="0"/>
                    </a:p>
                  </a:txBody>
                  <a:tcPr/>
                </a:tc>
                <a:tc>
                  <a:txBody>
                    <a:bodyPr/>
                    <a:lstStyle/>
                    <a:p>
                      <a:r>
                        <a:rPr lang="en-US" dirty="0"/>
                        <a:t>Using MBSE on a Working Project</a:t>
                      </a:r>
                    </a:p>
                  </a:txBody>
                  <a:tcPr/>
                </a:tc>
                <a:tc>
                  <a:txBody>
                    <a:bodyPr/>
                    <a:lstStyle/>
                    <a:p>
                      <a:r>
                        <a:rPr lang="en-US" dirty="0"/>
                        <a:t>Kerry </a:t>
                      </a:r>
                      <a:r>
                        <a:rPr lang="en-US" dirty="0" smtClean="0"/>
                        <a:t>McGuire and Jeff Cohen</a:t>
                      </a:r>
                      <a:endParaRPr lang="en-US" dirty="0"/>
                    </a:p>
                  </a:txBody>
                  <a:tcPr/>
                </a:tc>
                <a:extLst>
                  <a:ext uri="{0D108BD9-81ED-4DB2-BD59-A6C34878D82A}">
                    <a16:rowId xmlns:a16="http://schemas.microsoft.com/office/drawing/2014/main" val="130486258"/>
                  </a:ext>
                </a:extLst>
              </a:tr>
              <a:tr h="370840">
                <a:tc>
                  <a:txBody>
                    <a:bodyPr/>
                    <a:lstStyle/>
                    <a:p>
                      <a:r>
                        <a:rPr lang="en-US" dirty="0"/>
                        <a:t>September 14</a:t>
                      </a:r>
                      <a:r>
                        <a:rPr lang="en-US" baseline="30000" dirty="0"/>
                        <a:t>th</a:t>
                      </a:r>
                      <a:r>
                        <a:rPr lang="en-US" dirty="0"/>
                        <a:t> </a:t>
                      </a:r>
                    </a:p>
                  </a:txBody>
                  <a:tcPr/>
                </a:tc>
                <a:tc>
                  <a:txBody>
                    <a:bodyPr/>
                    <a:lstStyle/>
                    <a:p>
                      <a:r>
                        <a:rPr lang="en-US" dirty="0"/>
                        <a:t>MBSE to MIAMI to Implementation, An Overview</a:t>
                      </a:r>
                    </a:p>
                  </a:txBody>
                  <a:tcPr/>
                </a:tc>
                <a:tc>
                  <a:txBody>
                    <a:bodyPr/>
                    <a:lstStyle/>
                    <a:p>
                      <a:r>
                        <a:rPr lang="en-US" dirty="0"/>
                        <a:t>Jessica Knizhnik</a:t>
                      </a:r>
                    </a:p>
                  </a:txBody>
                  <a:tcPr/>
                </a:tc>
                <a:extLst>
                  <a:ext uri="{0D108BD9-81ED-4DB2-BD59-A6C34878D82A}">
                    <a16:rowId xmlns:a16="http://schemas.microsoft.com/office/drawing/2014/main" val="2097706767"/>
                  </a:ext>
                </a:extLst>
              </a:tr>
            </a:tbl>
          </a:graphicData>
        </a:graphic>
      </p:graphicFrame>
      <p:sp>
        <p:nvSpPr>
          <p:cNvPr id="7" name="Slide Number Placeholder 6">
            <a:extLst>
              <a:ext uri="{FF2B5EF4-FFF2-40B4-BE49-F238E27FC236}">
                <a16:creationId xmlns:a16="http://schemas.microsoft.com/office/drawing/2014/main" id="{BF863FFB-C635-4E81-AE24-CA698599067D}"/>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97E184-5773-4029-80CB-33EA8F990546}" type="slidenum">
              <a:rPr kumimoji="0" lang="en-US" sz="800" b="1" i="0" u="none" strike="noStrike" kern="1200" cap="none" spc="0" normalizeH="0" baseline="0" noProof="0" smtClean="0">
                <a:ln>
                  <a:noFill/>
                </a:ln>
                <a:solidFill>
                  <a:srgbClr val="FED915"/>
                </a:solidFill>
                <a:effectLst/>
                <a:uLnTx/>
                <a:uFillTx/>
                <a:latin typeface="Arial"/>
                <a:ea typeface="ＭＳ Ｐゴシック"/>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800" b="1" i="0" u="none" strike="noStrike" kern="1200" cap="none" spc="0" normalizeH="0" baseline="0" noProof="0">
              <a:ln>
                <a:noFill/>
              </a:ln>
              <a:solidFill>
                <a:srgbClr val="FED915"/>
              </a:solidFill>
              <a:effectLst/>
              <a:uLnTx/>
              <a:uFillTx/>
              <a:latin typeface="Arial"/>
              <a:ea typeface="ＭＳ Ｐゴシック"/>
            </a:endParaRPr>
          </a:p>
        </p:txBody>
      </p:sp>
      <p:pic>
        <p:nvPicPr>
          <p:cNvPr id="1026" name="Picture 2" descr="Green checkmark icon - Free green check mark icons">
            <a:extLst>
              <a:ext uri="{FF2B5EF4-FFF2-40B4-BE49-F238E27FC236}">
                <a16:creationId xmlns:a16="http://schemas.microsoft.com/office/drawing/2014/main" id="{9DE01828-68B4-472D-B8B2-99413E67DE69}"/>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1921" y="1834176"/>
            <a:ext cx="309259" cy="3092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Green checkmark icon - Free green check mark icons">
            <a:extLst>
              <a:ext uri="{FF2B5EF4-FFF2-40B4-BE49-F238E27FC236}">
                <a16:creationId xmlns:a16="http://schemas.microsoft.com/office/drawing/2014/main" id="{057736A9-39F0-49EA-85EE-B76B9B22166E}"/>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6376" y="2468714"/>
            <a:ext cx="309259" cy="3092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Green checkmark icon - Free green check mark icons">
            <a:extLst>
              <a:ext uri="{FF2B5EF4-FFF2-40B4-BE49-F238E27FC236}">
                <a16:creationId xmlns:a16="http://schemas.microsoft.com/office/drawing/2014/main" id="{057736A9-39F0-49EA-85EE-B76B9B22166E}"/>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6376" y="3103252"/>
            <a:ext cx="309259" cy="309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4846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p:cNvSpPr>
            <a:spLocks noGrp="1"/>
          </p:cNvSpPr>
          <p:nvPr>
            <p:ph type="sldNum" sz="quarter" idx="4"/>
          </p:nvPr>
        </p:nvSpPr>
        <p:spPr/>
        <p:txBody>
          <a:bodyPr/>
          <a:lstStyle/>
          <a:p>
            <a:fld id="{6BE9692B-6899-41C0-B3E9-4952193339A3}" type="slidenum">
              <a:rPr lang="en-US" smtClean="0"/>
              <a:pPr/>
              <a:t>22</a:t>
            </a:fld>
            <a:endParaRPr lang="en-US" sz="1000">
              <a:latin typeface="Times New Roman" pitchFamily="1" charset="0"/>
            </a:endParaRPr>
          </a:p>
        </p:txBody>
      </p:sp>
      <p:sp>
        <p:nvSpPr>
          <p:cNvPr id="6" name="TextBox 5"/>
          <p:cNvSpPr txBox="1"/>
          <p:nvPr/>
        </p:nvSpPr>
        <p:spPr>
          <a:xfrm>
            <a:off x="3982977" y="2461962"/>
            <a:ext cx="3909844" cy="1569660"/>
          </a:xfrm>
          <a:prstGeom prst="rect">
            <a:avLst/>
          </a:prstGeom>
          <a:noFill/>
        </p:spPr>
        <p:txBody>
          <a:bodyPr wrap="none" rtlCol="0">
            <a:spAutoFit/>
          </a:bodyPr>
          <a:lstStyle/>
          <a:p>
            <a:r>
              <a:rPr lang="en-US" sz="9600" b="1" dirty="0">
                <a:latin typeface="Calibri" panose="020F0502020204030204" pitchFamily="34" charset="0"/>
                <a:cs typeface="Calibri" panose="020F0502020204030204" pitchFamily="34" charset="0"/>
              </a:rPr>
              <a:t>Backup</a:t>
            </a:r>
          </a:p>
        </p:txBody>
      </p:sp>
    </p:spTree>
    <p:extLst>
      <p:ext uri="{BB962C8B-B14F-4D97-AF65-F5344CB8AC3E}">
        <p14:creationId xmlns:p14="http://schemas.microsoft.com/office/powerpoint/2010/main" val="4142781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19" y="-688"/>
            <a:ext cx="9631681" cy="710927"/>
          </a:xfrm>
        </p:spPr>
        <p:txBody>
          <a:bodyPr>
            <a:normAutofit/>
          </a:bodyPr>
          <a:lstStyle/>
          <a:p>
            <a:r>
              <a:rPr lang="en-US" dirty="0"/>
              <a:t>Systems Engineering</a:t>
            </a:r>
          </a:p>
        </p:txBody>
      </p:sp>
      <p:sp>
        <p:nvSpPr>
          <p:cNvPr id="3" name="Content Placeholder 2"/>
          <p:cNvSpPr>
            <a:spLocks noGrp="1"/>
          </p:cNvSpPr>
          <p:nvPr>
            <p:ph idx="1"/>
          </p:nvPr>
        </p:nvSpPr>
        <p:spPr>
          <a:xfrm>
            <a:off x="579119" y="1229782"/>
            <a:ext cx="11612880" cy="954542"/>
          </a:xfrm>
        </p:spPr>
        <p:txBody>
          <a:bodyPr>
            <a:noAutofit/>
          </a:bodyPr>
          <a:lstStyle/>
          <a:p>
            <a:pPr marL="0" indent="0">
              <a:buNone/>
            </a:pPr>
            <a:r>
              <a:rPr lang="en-US" sz="1400" dirty="0"/>
              <a:t>What is Systems Engineering?</a:t>
            </a:r>
          </a:p>
          <a:p>
            <a:r>
              <a:rPr lang="en-US" sz="1400" dirty="0"/>
              <a:t>A methodical, disciplined approach for the design, realization, technical management, operations, and retirement of a system</a:t>
            </a:r>
          </a:p>
          <a:p>
            <a:pPr marL="0" indent="0">
              <a:buNone/>
            </a:pPr>
            <a:endParaRPr lang="en-US" sz="1400" dirty="0"/>
          </a:p>
        </p:txBody>
      </p:sp>
      <p:sp>
        <p:nvSpPr>
          <p:cNvPr id="4" name="Slide Number Placeholder 3"/>
          <p:cNvSpPr>
            <a:spLocks noGrp="1"/>
          </p:cNvSpPr>
          <p:nvPr>
            <p:ph type="sldNum" sz="quarter" idx="4294967295"/>
          </p:nvPr>
        </p:nvSpPr>
        <p:spPr/>
        <p:txBody>
          <a:bodyPr/>
          <a:lstStyle/>
          <a:p>
            <a:fld id="{3523A342-A2D4-274F-911B-4A0C452F6ABB}" type="slidenum">
              <a:rPr lang="en-US" smtClean="0"/>
              <a:t>23</a:t>
            </a:fld>
            <a:endParaRPr lang="en-US"/>
          </a:p>
        </p:txBody>
      </p:sp>
      <p:sp>
        <p:nvSpPr>
          <p:cNvPr id="5" name="TextBox 4"/>
          <p:cNvSpPr txBox="1"/>
          <p:nvPr/>
        </p:nvSpPr>
        <p:spPr>
          <a:xfrm>
            <a:off x="4004654" y="912960"/>
            <a:ext cx="3789564" cy="307777"/>
          </a:xfrm>
          <a:prstGeom prst="rect">
            <a:avLst/>
          </a:prstGeom>
          <a:noFill/>
        </p:spPr>
        <p:txBody>
          <a:bodyPr wrap="none" rtlCol="0">
            <a:spAutoFit/>
          </a:bodyPr>
          <a:lstStyle/>
          <a:p>
            <a:r>
              <a:rPr lang="en-US" sz="1400" dirty="0"/>
              <a:t>From NASA Systems Engineering Handbook </a:t>
            </a:r>
          </a:p>
        </p:txBody>
      </p:sp>
      <p:sp>
        <p:nvSpPr>
          <p:cNvPr id="7" name="Rectangle 6"/>
          <p:cNvSpPr/>
          <p:nvPr/>
        </p:nvSpPr>
        <p:spPr>
          <a:xfrm>
            <a:off x="1784636" y="6422165"/>
            <a:ext cx="8229601" cy="461665"/>
          </a:xfrm>
          <a:prstGeom prst="rect">
            <a:avLst/>
          </a:prstGeom>
        </p:spPr>
        <p:txBody>
          <a:bodyPr wrap="square">
            <a:spAutoFit/>
          </a:bodyPr>
          <a:lstStyle/>
          <a:p>
            <a:r>
              <a:rPr lang="en-US" sz="800" baseline="30000" dirty="0"/>
              <a:t>1</a:t>
            </a:r>
            <a:r>
              <a:rPr lang="en-US" sz="800" dirty="0"/>
              <a:t>Rechtin, </a:t>
            </a:r>
            <a:r>
              <a:rPr lang="en-US" sz="800" i="1" dirty="0"/>
              <a:t>Systems Architecting of Organizations: Why Eagles Can’t Swim</a:t>
            </a:r>
            <a:r>
              <a:rPr lang="en-US" sz="800" dirty="0"/>
              <a:t>.</a:t>
            </a:r>
          </a:p>
          <a:p>
            <a:r>
              <a:rPr lang="en-US" sz="800" baseline="30000" dirty="0"/>
              <a:t>2</a:t>
            </a:r>
            <a:r>
              <a:rPr lang="en-US" sz="800" dirty="0"/>
              <a:t>Comments on systems engineering throughout the handbook’s Chapter 2.0 are extracted from the speech “System Engineering and the Two Cultures of Engineering” by Michael D. Griffin, previous NASA Administrator. </a:t>
            </a:r>
          </a:p>
        </p:txBody>
      </p:sp>
      <p:sp>
        <p:nvSpPr>
          <p:cNvPr id="8" name="Content Placeholder 2"/>
          <p:cNvSpPr txBox="1">
            <a:spLocks/>
          </p:cNvSpPr>
          <p:nvPr/>
        </p:nvSpPr>
        <p:spPr>
          <a:xfrm>
            <a:off x="579120" y="1940661"/>
            <a:ext cx="11612880" cy="132999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What is a “System”?</a:t>
            </a:r>
            <a:endParaRPr lang="en-US" sz="1400" dirty="0"/>
          </a:p>
          <a:p>
            <a:r>
              <a:rPr lang="en-US" sz="1400" dirty="0"/>
              <a:t>Collection of different elements producing results not obtainable by elements alone </a:t>
            </a:r>
          </a:p>
          <a:p>
            <a:pPr lvl="1"/>
            <a:r>
              <a:rPr lang="en-US" sz="1400" dirty="0"/>
              <a:t>Elements = people, hardware, software, facilities …</a:t>
            </a:r>
          </a:p>
          <a:p>
            <a:r>
              <a:rPr lang="en-US" sz="1400" dirty="0"/>
              <a:t>Value created by relationship among parts - how they are interconnected</a:t>
            </a:r>
          </a:p>
        </p:txBody>
      </p:sp>
      <p:sp>
        <p:nvSpPr>
          <p:cNvPr id="9" name="Content Placeholder 2"/>
          <p:cNvSpPr txBox="1">
            <a:spLocks/>
          </p:cNvSpPr>
          <p:nvPr/>
        </p:nvSpPr>
        <p:spPr>
          <a:xfrm>
            <a:off x="579119" y="3179220"/>
            <a:ext cx="11135360" cy="31515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t>Systems Engineering IS:</a:t>
            </a:r>
            <a:endParaRPr lang="en-US" sz="1400" dirty="0"/>
          </a:p>
          <a:p>
            <a:r>
              <a:rPr lang="en-US" sz="1400" dirty="0"/>
              <a:t>a way of looking at the “big picture” when making technical decisions </a:t>
            </a:r>
          </a:p>
          <a:p>
            <a:r>
              <a:rPr lang="en-US" sz="1400" dirty="0"/>
              <a:t>a way of achieving functional, physical, and operational performance requirements </a:t>
            </a:r>
          </a:p>
          <a:p>
            <a:r>
              <a:rPr lang="en-US" sz="1400" dirty="0"/>
              <a:t>the art and science of developing a system within opposed constraints </a:t>
            </a:r>
          </a:p>
          <a:p>
            <a:r>
              <a:rPr lang="en-US" sz="1400" dirty="0"/>
              <a:t>a holistic, integrative discipline, wherein the contributions of e.g.,</a:t>
            </a:r>
          </a:p>
          <a:p>
            <a:pPr lvl="1"/>
            <a:r>
              <a:rPr lang="en-US" sz="1400" dirty="0"/>
              <a:t>structural engineers, electrical engineers, mechanism designers, power engineers, human factors engineers, and many more disciplines </a:t>
            </a:r>
            <a:r>
              <a:rPr lang="en-US" sz="1400" i="1" dirty="0"/>
              <a:t>(</a:t>
            </a:r>
            <a:r>
              <a:rPr lang="en-US" sz="1400" b="1" i="1" dirty="0"/>
              <a:t>medical!</a:t>
            </a:r>
            <a:r>
              <a:rPr lang="en-US" sz="1400" i="1" dirty="0"/>
              <a:t>)</a:t>
            </a:r>
          </a:p>
          <a:p>
            <a:pPr marL="0" indent="0">
              <a:buNone/>
            </a:pPr>
            <a:r>
              <a:rPr lang="en-US" sz="1400" dirty="0"/>
              <a:t>	 are evaluated and balanced… to produce a coherent whole that is not dominated by the perspective of a single discipline. </a:t>
            </a:r>
          </a:p>
        </p:txBody>
      </p:sp>
    </p:spTree>
    <p:extLst>
      <p:ext uri="{BB962C8B-B14F-4D97-AF65-F5344CB8AC3E}">
        <p14:creationId xmlns:p14="http://schemas.microsoft.com/office/powerpoint/2010/main" val="40907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430" y="199969"/>
            <a:ext cx="10366625" cy="494819"/>
          </a:xfrm>
        </p:spPr>
        <p:txBody>
          <a:bodyPr/>
          <a:lstStyle/>
          <a:p>
            <a:r>
              <a:rPr lang="en-US" dirty="0"/>
              <a:t>Crew Health and Performance System Must…</a:t>
            </a:r>
          </a:p>
        </p:txBody>
      </p:sp>
      <p:sp>
        <p:nvSpPr>
          <p:cNvPr id="3" name="Content Placeholder 2"/>
          <p:cNvSpPr>
            <a:spLocks noGrp="1"/>
          </p:cNvSpPr>
          <p:nvPr>
            <p:ph idx="1"/>
          </p:nvPr>
        </p:nvSpPr>
        <p:spPr>
          <a:xfrm>
            <a:off x="1886450" y="946150"/>
            <a:ext cx="7728583" cy="4876800"/>
          </a:xfrm>
        </p:spPr>
        <p:txBody>
          <a:bodyPr/>
          <a:lstStyle/>
          <a:p>
            <a:r>
              <a:rPr lang="en-US" dirty="0"/>
              <a:t>Protect from environmental hazards</a:t>
            </a:r>
          </a:p>
          <a:p>
            <a:pPr lvl="1"/>
            <a:r>
              <a:rPr lang="en-US" dirty="0"/>
              <a:t>Radiation (SPE, GCR)</a:t>
            </a:r>
          </a:p>
          <a:p>
            <a:pPr lvl="1"/>
            <a:r>
              <a:rPr lang="en-US" dirty="0"/>
              <a:t>Noise, vibration, CO</a:t>
            </a:r>
            <a:r>
              <a:rPr lang="en-US" baseline="-25000" dirty="0"/>
              <a:t>2</a:t>
            </a:r>
            <a:r>
              <a:rPr lang="en-US" dirty="0"/>
              <a:t>, etc.</a:t>
            </a:r>
          </a:p>
          <a:p>
            <a:pPr lvl="1"/>
            <a:r>
              <a:rPr lang="en-US" dirty="0" err="1"/>
              <a:t>Microbiome</a:t>
            </a:r>
            <a:r>
              <a:rPr lang="en-US" dirty="0"/>
              <a:t> of the built environment</a:t>
            </a:r>
          </a:p>
          <a:p>
            <a:r>
              <a:rPr lang="en-US" dirty="0"/>
              <a:t>Keep healthy crew well</a:t>
            </a:r>
          </a:p>
          <a:p>
            <a:pPr lvl="1"/>
            <a:r>
              <a:rPr lang="en-US" dirty="0"/>
              <a:t>Exercise</a:t>
            </a:r>
          </a:p>
          <a:p>
            <a:pPr lvl="1"/>
            <a:r>
              <a:rPr lang="en-US" dirty="0"/>
              <a:t>Other physiological countermeasures</a:t>
            </a:r>
          </a:p>
          <a:p>
            <a:pPr lvl="1"/>
            <a:r>
              <a:rPr lang="en-US" dirty="0"/>
              <a:t>Food</a:t>
            </a:r>
          </a:p>
          <a:p>
            <a:pPr lvl="1"/>
            <a:r>
              <a:rPr lang="en-US" dirty="0"/>
              <a:t>Behavioral health</a:t>
            </a:r>
          </a:p>
          <a:p>
            <a:r>
              <a:rPr lang="en-US" dirty="0"/>
              <a:t>Prevent, diagnose, treat, manage long-term health care</a:t>
            </a:r>
          </a:p>
          <a:p>
            <a:pPr lvl="1"/>
            <a:r>
              <a:rPr lang="en-US" dirty="0"/>
              <a:t>Data system</a:t>
            </a:r>
          </a:p>
          <a:p>
            <a:pPr lvl="1"/>
            <a:r>
              <a:rPr lang="en-US" dirty="0"/>
              <a:t>Medical devices</a:t>
            </a:r>
          </a:p>
          <a:p>
            <a:pPr lvl="1"/>
            <a:r>
              <a:rPr lang="en-US" dirty="0"/>
              <a:t>Medical supplies</a:t>
            </a:r>
          </a:p>
          <a:p>
            <a:r>
              <a:rPr lang="en-US" dirty="0"/>
              <a:t>Support crew to accomplish mission tasks </a:t>
            </a:r>
          </a:p>
          <a:p>
            <a:pPr lvl="1"/>
            <a:r>
              <a:rPr lang="en-US" dirty="0"/>
              <a:t>Procedures</a:t>
            </a:r>
          </a:p>
          <a:p>
            <a:pPr lvl="1"/>
            <a:r>
              <a:rPr lang="en-US" dirty="0"/>
              <a:t>Training</a:t>
            </a:r>
          </a:p>
          <a:p>
            <a:pPr lvl="1"/>
            <a:r>
              <a:rPr lang="en-US" dirty="0"/>
              <a:t>User interfaces</a:t>
            </a:r>
          </a:p>
          <a:p>
            <a:pPr lvl="1"/>
            <a:endParaRPr lang="en-US" dirty="0"/>
          </a:p>
          <a:p>
            <a:endParaRPr lang="en-US" dirty="0"/>
          </a:p>
        </p:txBody>
      </p:sp>
      <p:sp>
        <p:nvSpPr>
          <p:cNvPr id="4" name="Slide Number Placeholder 3"/>
          <p:cNvSpPr>
            <a:spLocks noGrp="1"/>
          </p:cNvSpPr>
          <p:nvPr>
            <p:ph type="sldNum" sz="quarter" idx="4"/>
          </p:nvPr>
        </p:nvSpPr>
        <p:spPr/>
        <p:txBody>
          <a:bodyPr/>
          <a:lstStyle/>
          <a:p>
            <a:fld id="{60E58D69-6F75-46EC-B381-A34C4F305958}" type="slidenum">
              <a:rPr lang="en-US" smtClean="0"/>
              <a:pPr/>
              <a:t>24</a:t>
            </a:fld>
            <a:endParaRPr lang="en-US" sz="1000" dirty="0"/>
          </a:p>
        </p:txBody>
      </p:sp>
      <p:pic>
        <p:nvPicPr>
          <p:cNvPr id="7" name="Picture 6" descr="Screen Shot 2017-09-15 at 9.18.16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36166" y="2480908"/>
            <a:ext cx="1335863" cy="868854"/>
          </a:xfrm>
          <a:prstGeom prst="rect">
            <a:avLst/>
          </a:prstGeom>
        </p:spPr>
      </p:pic>
      <p:pic>
        <p:nvPicPr>
          <p:cNvPr id="9" name="Picture 8" descr="Screen Shot 2017-09-15 at 9.22.05 A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73628" y="5153879"/>
            <a:ext cx="1038117" cy="782570"/>
          </a:xfrm>
          <a:prstGeom prst="rect">
            <a:avLst/>
          </a:prstGeom>
        </p:spPr>
      </p:pic>
      <p:pic>
        <p:nvPicPr>
          <p:cNvPr id="10" name="Picture 9" descr="Screen Shot 2017-09-15 at 9.30.56 AM.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11855" y="3794470"/>
            <a:ext cx="1298500" cy="941502"/>
          </a:xfrm>
          <a:prstGeom prst="rect">
            <a:avLst/>
          </a:prstGeom>
        </p:spPr>
      </p:pic>
      <p:pic>
        <p:nvPicPr>
          <p:cNvPr id="8" name="Picture 7" descr="Screen Shot 2017-10-01 at 4.50.24 PM.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59263" y="1248848"/>
            <a:ext cx="1046856" cy="801003"/>
          </a:xfrm>
          <a:prstGeom prst="rect">
            <a:avLst/>
          </a:prstGeom>
        </p:spPr>
      </p:pic>
    </p:spTree>
    <p:extLst>
      <p:ext uri="{BB962C8B-B14F-4D97-AF65-F5344CB8AC3E}">
        <p14:creationId xmlns:p14="http://schemas.microsoft.com/office/powerpoint/2010/main" val="553222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3"/>
          <p:cNvSpPr>
            <a:spLocks noGrp="1"/>
          </p:cNvSpPr>
          <p:nvPr>
            <p:ph type="sldNum" sz="quarter" idx="4294967295"/>
          </p:nvPr>
        </p:nvSpPr>
        <p:spPr>
          <a:xfrm>
            <a:off x="10871200" y="6492882"/>
            <a:ext cx="1320800" cy="365125"/>
          </a:xfrm>
          <a:prstGeom prst="rect">
            <a:avLst/>
          </a:prstGeom>
        </p:spPr>
        <p:txBody>
          <a:bodyPr/>
          <a:lstStyle/>
          <a:p>
            <a:pPr algn="r"/>
            <a:fld id="{6BD40628-8867-6849-AB56-2F3FFEA2A0E6}" type="slidenum">
              <a:rPr lang="en-US" sz="1400" smtClean="0">
                <a:solidFill>
                  <a:srgbClr val="FFFFFF"/>
                </a:solidFill>
              </a:rPr>
              <a:pPr algn="r"/>
              <a:t>25</a:t>
            </a:fld>
            <a:endParaRPr lang="en-US" sz="1400" dirty="0">
              <a:solidFill>
                <a:srgbClr val="FFFFFF"/>
              </a:solidFill>
            </a:endParaRPr>
          </a:p>
        </p:txBody>
      </p:sp>
      <p:grpSp>
        <p:nvGrpSpPr>
          <p:cNvPr id="5" name="Group 4"/>
          <p:cNvGrpSpPr/>
          <p:nvPr/>
        </p:nvGrpSpPr>
        <p:grpSpPr>
          <a:xfrm>
            <a:off x="629016" y="983958"/>
            <a:ext cx="10871556" cy="5317473"/>
            <a:chOff x="722800" y="1148080"/>
            <a:chExt cx="10871556" cy="5317473"/>
          </a:xfrm>
        </p:grpSpPr>
        <p:sp>
          <p:nvSpPr>
            <p:cNvPr id="2" name="Rectangle 1"/>
            <p:cNvSpPr/>
            <p:nvPr/>
          </p:nvSpPr>
          <p:spPr>
            <a:xfrm>
              <a:off x="722800" y="1148080"/>
              <a:ext cx="10831713" cy="4227558"/>
            </a:xfrm>
            <a:prstGeom prst="rect">
              <a:avLst/>
            </a:prstGeom>
            <a:solidFill>
              <a:srgbClr val="A3E1E1"/>
            </a:solidFill>
            <a:ln>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p:nvSpPr>
          <p:spPr>
            <a:xfrm>
              <a:off x="914296" y="1624506"/>
              <a:ext cx="8452440" cy="2894574"/>
            </a:xfrm>
            <a:prstGeom prst="rect">
              <a:avLst/>
            </a:prstGeom>
            <a:solidFill>
              <a:schemeClr val="bg1"/>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3" name="TextBox 2"/>
            <p:cNvSpPr txBox="1"/>
            <p:nvPr/>
          </p:nvSpPr>
          <p:spPr>
            <a:xfrm>
              <a:off x="914301" y="1173575"/>
              <a:ext cx="1749773" cy="369332"/>
            </a:xfrm>
            <a:prstGeom prst="rect">
              <a:avLst/>
            </a:prstGeom>
            <a:noFill/>
          </p:spPr>
          <p:txBody>
            <a:bodyPr wrap="none" rtlCol="0">
              <a:spAutoFit/>
            </a:bodyPr>
            <a:lstStyle/>
            <a:p>
              <a:r>
                <a:rPr lang="en-US" dirty="0"/>
                <a:t>Habitat System</a:t>
              </a:r>
            </a:p>
          </p:txBody>
        </p:sp>
        <p:sp>
          <p:nvSpPr>
            <p:cNvPr id="8" name="Rectangle 7"/>
            <p:cNvSpPr/>
            <p:nvPr/>
          </p:nvSpPr>
          <p:spPr>
            <a:xfrm>
              <a:off x="743449" y="5506002"/>
              <a:ext cx="10850907" cy="959551"/>
            </a:xfrm>
            <a:prstGeom prst="rect">
              <a:avLst/>
            </a:prstGeom>
            <a:solidFill>
              <a:srgbClr val="D2FFD2"/>
            </a:solidFill>
            <a:ln>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972664" y="5533262"/>
              <a:ext cx="1788320" cy="369332"/>
            </a:xfrm>
            <a:prstGeom prst="rect">
              <a:avLst/>
            </a:prstGeom>
            <a:noFill/>
          </p:spPr>
          <p:txBody>
            <a:bodyPr wrap="none" rtlCol="0">
              <a:spAutoFit/>
            </a:bodyPr>
            <a:lstStyle/>
            <a:p>
              <a:r>
                <a:rPr lang="en-US" dirty="0"/>
                <a:t>Ground System</a:t>
              </a:r>
            </a:p>
          </p:txBody>
        </p:sp>
        <p:sp>
          <p:nvSpPr>
            <p:cNvPr id="12" name="Rectangle 11"/>
            <p:cNvSpPr/>
            <p:nvPr/>
          </p:nvSpPr>
          <p:spPr>
            <a:xfrm>
              <a:off x="9596791" y="1898966"/>
              <a:ext cx="1669783" cy="944989"/>
            </a:xfrm>
            <a:prstGeom prst="rect">
              <a:avLst/>
            </a:prstGeom>
            <a:solidFill>
              <a:schemeClr val="accent6">
                <a:lumMod val="20000"/>
                <a:lumOff val="80000"/>
              </a:schemeClr>
            </a:solidFill>
            <a:ln>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9577599" y="3014700"/>
              <a:ext cx="1669783" cy="919955"/>
            </a:xfrm>
            <a:prstGeom prst="rect">
              <a:avLst/>
            </a:prstGeom>
            <a:solidFill>
              <a:schemeClr val="accent6">
                <a:lumMod val="20000"/>
                <a:lumOff val="80000"/>
              </a:schemeClr>
            </a:solidFill>
            <a:ln>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14" name="TextBox 13"/>
            <p:cNvSpPr txBox="1"/>
            <p:nvPr/>
          </p:nvSpPr>
          <p:spPr>
            <a:xfrm>
              <a:off x="9643001" y="2019618"/>
              <a:ext cx="1643491" cy="707886"/>
            </a:xfrm>
            <a:prstGeom prst="rect">
              <a:avLst/>
            </a:prstGeom>
            <a:noFill/>
          </p:spPr>
          <p:txBody>
            <a:bodyPr wrap="square" rtlCol="0">
              <a:spAutoFit/>
            </a:bodyPr>
            <a:lstStyle/>
            <a:p>
              <a:pPr algn="ctr"/>
              <a:r>
                <a:rPr lang="en-US" sz="2000" dirty="0"/>
                <a:t>Crew as Caregiver </a:t>
              </a:r>
            </a:p>
          </p:txBody>
        </p:sp>
        <p:sp>
          <p:nvSpPr>
            <p:cNvPr id="15" name="TextBox 14"/>
            <p:cNvSpPr txBox="1"/>
            <p:nvPr/>
          </p:nvSpPr>
          <p:spPr>
            <a:xfrm>
              <a:off x="9603889" y="2992027"/>
              <a:ext cx="1643491" cy="1015663"/>
            </a:xfrm>
            <a:prstGeom prst="rect">
              <a:avLst/>
            </a:prstGeom>
            <a:noFill/>
          </p:spPr>
          <p:txBody>
            <a:bodyPr wrap="square" rtlCol="0">
              <a:spAutoFit/>
            </a:bodyPr>
            <a:lstStyle/>
            <a:p>
              <a:pPr algn="ctr"/>
              <a:r>
                <a:rPr lang="en-US" sz="2000" dirty="0"/>
                <a:t>Crew as Explorer or Patient </a:t>
              </a:r>
            </a:p>
          </p:txBody>
        </p:sp>
        <p:sp>
          <p:nvSpPr>
            <p:cNvPr id="17" name="Rectangle 16"/>
            <p:cNvSpPr/>
            <p:nvPr/>
          </p:nvSpPr>
          <p:spPr>
            <a:xfrm>
              <a:off x="914295" y="4648390"/>
              <a:ext cx="1436449" cy="574037"/>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Structures</a:t>
              </a:r>
            </a:p>
          </p:txBody>
        </p:sp>
        <p:sp>
          <p:nvSpPr>
            <p:cNvPr id="18" name="Rectangle 17"/>
            <p:cNvSpPr/>
            <p:nvPr/>
          </p:nvSpPr>
          <p:spPr>
            <a:xfrm>
              <a:off x="2802681" y="4630988"/>
              <a:ext cx="1469811" cy="591432"/>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Avionics &amp; Software</a:t>
              </a:r>
            </a:p>
          </p:txBody>
        </p:sp>
        <p:sp>
          <p:nvSpPr>
            <p:cNvPr id="19" name="Rectangle 18"/>
            <p:cNvSpPr/>
            <p:nvPr/>
          </p:nvSpPr>
          <p:spPr>
            <a:xfrm>
              <a:off x="4724425" y="4630989"/>
              <a:ext cx="1621595" cy="615270"/>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Guidance, Navigation and Control</a:t>
              </a:r>
            </a:p>
          </p:txBody>
        </p:sp>
        <p:sp>
          <p:nvSpPr>
            <p:cNvPr id="20" name="Rectangle 19"/>
            <p:cNvSpPr/>
            <p:nvPr/>
          </p:nvSpPr>
          <p:spPr>
            <a:xfrm>
              <a:off x="6797953" y="4630988"/>
              <a:ext cx="1316043" cy="615270"/>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Comm &amp; Tracking</a:t>
              </a:r>
            </a:p>
          </p:txBody>
        </p:sp>
        <p:sp>
          <p:nvSpPr>
            <p:cNvPr id="21" name="Rectangle 20"/>
            <p:cNvSpPr/>
            <p:nvPr/>
          </p:nvSpPr>
          <p:spPr>
            <a:xfrm>
              <a:off x="8565933" y="4630988"/>
              <a:ext cx="1316043" cy="615270"/>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Power</a:t>
              </a:r>
            </a:p>
          </p:txBody>
        </p:sp>
        <p:sp>
          <p:nvSpPr>
            <p:cNvPr id="22" name="Rectangle 21"/>
            <p:cNvSpPr/>
            <p:nvPr/>
          </p:nvSpPr>
          <p:spPr>
            <a:xfrm>
              <a:off x="10333909" y="4630988"/>
              <a:ext cx="1044267" cy="615270"/>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etc.</a:t>
              </a:r>
            </a:p>
          </p:txBody>
        </p:sp>
        <p:sp>
          <p:nvSpPr>
            <p:cNvPr id="24" name="TextBox 23"/>
            <p:cNvSpPr txBox="1"/>
            <p:nvPr/>
          </p:nvSpPr>
          <p:spPr>
            <a:xfrm>
              <a:off x="3279834" y="1660128"/>
              <a:ext cx="3634504" cy="400110"/>
            </a:xfrm>
            <a:prstGeom prst="rect">
              <a:avLst/>
            </a:prstGeom>
            <a:noFill/>
          </p:spPr>
          <p:txBody>
            <a:bodyPr wrap="none" rtlCol="0">
              <a:spAutoFit/>
            </a:bodyPr>
            <a:lstStyle/>
            <a:p>
              <a:pPr algn="ctr"/>
              <a:r>
                <a:rPr lang="en-US" sz="2000" dirty="0"/>
                <a:t>Crew Health and Performance</a:t>
              </a:r>
            </a:p>
          </p:txBody>
        </p:sp>
        <p:sp>
          <p:nvSpPr>
            <p:cNvPr id="29" name="Rectangle 28"/>
            <p:cNvSpPr/>
            <p:nvPr/>
          </p:nvSpPr>
          <p:spPr>
            <a:xfrm>
              <a:off x="5023867" y="2084367"/>
              <a:ext cx="2187391" cy="1514237"/>
            </a:xfrm>
            <a:prstGeom prst="rect">
              <a:avLst/>
            </a:prstGeom>
            <a:solidFill>
              <a:schemeClr val="bg1"/>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30" name="TextBox 29"/>
            <p:cNvSpPr txBox="1"/>
            <p:nvPr/>
          </p:nvSpPr>
          <p:spPr>
            <a:xfrm>
              <a:off x="4991463" y="2084199"/>
              <a:ext cx="2143665" cy="707886"/>
            </a:xfrm>
            <a:prstGeom prst="rect">
              <a:avLst/>
            </a:prstGeom>
            <a:noFill/>
          </p:spPr>
          <p:txBody>
            <a:bodyPr wrap="square" rtlCol="0">
              <a:spAutoFit/>
            </a:bodyPr>
            <a:lstStyle/>
            <a:p>
              <a:r>
                <a:rPr lang="en-US" sz="2000" dirty="0"/>
                <a:t>Environmental Health</a:t>
              </a:r>
            </a:p>
          </p:txBody>
        </p:sp>
        <p:sp>
          <p:nvSpPr>
            <p:cNvPr id="31" name="Rectangle 30"/>
            <p:cNvSpPr/>
            <p:nvPr/>
          </p:nvSpPr>
          <p:spPr>
            <a:xfrm>
              <a:off x="1143000" y="2074605"/>
              <a:ext cx="3701143" cy="1523999"/>
            </a:xfrm>
            <a:prstGeom prst="rect">
              <a:avLst/>
            </a:prstGeom>
            <a:solidFill>
              <a:schemeClr val="bg1"/>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32" name="Rectangle 31"/>
            <p:cNvSpPr/>
            <p:nvPr/>
          </p:nvSpPr>
          <p:spPr>
            <a:xfrm>
              <a:off x="7420429" y="2070495"/>
              <a:ext cx="1730494" cy="1528109"/>
            </a:xfrm>
            <a:prstGeom prst="rect">
              <a:avLst/>
            </a:prstGeom>
            <a:solidFill>
              <a:srgbClr val="FFFFFF"/>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33" name="TextBox 32"/>
            <p:cNvSpPr txBox="1"/>
            <p:nvPr/>
          </p:nvSpPr>
          <p:spPr>
            <a:xfrm>
              <a:off x="7474857" y="2107407"/>
              <a:ext cx="1676066" cy="707886"/>
            </a:xfrm>
            <a:prstGeom prst="rect">
              <a:avLst/>
            </a:prstGeom>
            <a:noFill/>
          </p:spPr>
          <p:txBody>
            <a:bodyPr wrap="square" rtlCol="0">
              <a:spAutoFit/>
            </a:bodyPr>
            <a:lstStyle/>
            <a:p>
              <a:r>
                <a:rPr lang="en-US" sz="2000" dirty="0"/>
                <a:t>Crew Performance</a:t>
              </a:r>
            </a:p>
          </p:txBody>
        </p:sp>
        <p:sp>
          <p:nvSpPr>
            <p:cNvPr id="34" name="TextBox 33"/>
            <p:cNvSpPr txBox="1"/>
            <p:nvPr/>
          </p:nvSpPr>
          <p:spPr>
            <a:xfrm>
              <a:off x="1191226" y="2065469"/>
              <a:ext cx="2170549" cy="707886"/>
            </a:xfrm>
            <a:prstGeom prst="rect">
              <a:avLst/>
            </a:prstGeom>
            <a:noFill/>
          </p:spPr>
          <p:txBody>
            <a:bodyPr wrap="square" rtlCol="0">
              <a:spAutoFit/>
            </a:bodyPr>
            <a:lstStyle/>
            <a:p>
              <a:r>
                <a:rPr lang="en-US" sz="2000" dirty="0"/>
                <a:t>Crew Health</a:t>
              </a:r>
            </a:p>
            <a:p>
              <a:r>
                <a:rPr lang="en-US" sz="2000" dirty="0"/>
                <a:t>and Wellness</a:t>
              </a:r>
            </a:p>
          </p:txBody>
        </p:sp>
        <p:pic>
          <p:nvPicPr>
            <p:cNvPr id="37" name="Picture 36" descr="Screen Shot 2017-09-15 at 9.18.16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9706" y="2909259"/>
              <a:ext cx="797524" cy="604238"/>
            </a:xfrm>
            <a:prstGeom prst="rect">
              <a:avLst/>
            </a:prstGeom>
          </p:spPr>
        </p:pic>
        <p:pic>
          <p:nvPicPr>
            <p:cNvPr id="38" name="Picture 37" descr="Screen Shot 2017-09-15 at 9.22.05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7553" y="2956457"/>
              <a:ext cx="620537" cy="544908"/>
            </a:xfrm>
            <a:prstGeom prst="rect">
              <a:avLst/>
            </a:prstGeom>
          </p:spPr>
        </p:pic>
        <p:pic>
          <p:nvPicPr>
            <p:cNvPr id="36" name="Picture 35" descr="Screen Shot 2017-10-01 at 4.50.24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7671" y="2962324"/>
              <a:ext cx="614984" cy="548139"/>
            </a:xfrm>
            <a:prstGeom prst="rect">
              <a:avLst/>
            </a:prstGeom>
          </p:spPr>
        </p:pic>
        <p:sp>
          <p:nvSpPr>
            <p:cNvPr id="35" name="Rectangle 34"/>
            <p:cNvSpPr/>
            <p:nvPr/>
          </p:nvSpPr>
          <p:spPr>
            <a:xfrm>
              <a:off x="5637220" y="5639065"/>
              <a:ext cx="1212365" cy="615270"/>
            </a:xfrm>
            <a:prstGeom prst="rect">
              <a:avLst/>
            </a:prstGeom>
            <a:solidFill>
              <a:schemeClr val="bg1">
                <a:lumMod val="85000"/>
              </a:schemeClr>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MedOps</a:t>
              </a:r>
            </a:p>
          </p:txBody>
        </p:sp>
        <p:sp>
          <p:nvSpPr>
            <p:cNvPr id="26" name="Rectangle 25"/>
            <p:cNvSpPr/>
            <p:nvPr/>
          </p:nvSpPr>
          <p:spPr>
            <a:xfrm>
              <a:off x="2896239" y="2814013"/>
              <a:ext cx="1862659" cy="679242"/>
            </a:xfrm>
            <a:prstGeom prst="rect">
              <a:avLst/>
            </a:prstGeom>
            <a:solidFill>
              <a:srgbClr val="CD4B11"/>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27" name="TextBox 26"/>
            <p:cNvSpPr txBox="1"/>
            <p:nvPr/>
          </p:nvSpPr>
          <p:spPr>
            <a:xfrm>
              <a:off x="3649912" y="2948560"/>
              <a:ext cx="1068447" cy="400110"/>
            </a:xfrm>
            <a:prstGeom prst="rect">
              <a:avLst/>
            </a:prstGeom>
            <a:noFill/>
          </p:spPr>
          <p:txBody>
            <a:bodyPr wrap="none" rtlCol="0">
              <a:spAutoFit/>
            </a:bodyPr>
            <a:lstStyle/>
            <a:p>
              <a:r>
                <a:rPr lang="en-US" sz="2000" dirty="0"/>
                <a:t>Medical</a:t>
              </a:r>
            </a:p>
          </p:txBody>
        </p:sp>
        <p:pic>
          <p:nvPicPr>
            <p:cNvPr id="39" name="Picture 38" descr="Screen Shot 2017-09-15 at 9.30.56 A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1756" y="2869423"/>
              <a:ext cx="672621" cy="568106"/>
            </a:xfrm>
            <a:prstGeom prst="rect">
              <a:avLst/>
            </a:prstGeom>
          </p:spPr>
        </p:pic>
        <p:sp>
          <p:nvSpPr>
            <p:cNvPr id="43" name="Rectangle 42"/>
            <p:cNvSpPr/>
            <p:nvPr/>
          </p:nvSpPr>
          <p:spPr>
            <a:xfrm>
              <a:off x="1147730" y="3760972"/>
              <a:ext cx="8007807" cy="595529"/>
            </a:xfrm>
            <a:prstGeom prst="rect">
              <a:avLst/>
            </a:prstGeom>
            <a:solidFill>
              <a:schemeClr val="bg1"/>
            </a:solid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rgbClr val="000000"/>
                </a:solidFill>
              </a:endParaRPr>
            </a:p>
          </p:txBody>
        </p:sp>
        <p:sp>
          <p:nvSpPr>
            <p:cNvPr id="45" name="TextBox 44"/>
            <p:cNvSpPr txBox="1"/>
            <p:nvPr/>
          </p:nvSpPr>
          <p:spPr>
            <a:xfrm>
              <a:off x="2883844" y="3877405"/>
              <a:ext cx="4247527" cy="400110"/>
            </a:xfrm>
            <a:prstGeom prst="rect">
              <a:avLst/>
            </a:prstGeom>
            <a:noFill/>
          </p:spPr>
          <p:txBody>
            <a:bodyPr wrap="none" rtlCol="0">
              <a:spAutoFit/>
            </a:bodyPr>
            <a:lstStyle/>
            <a:p>
              <a:r>
                <a:rPr lang="en-US" sz="2000" dirty="0"/>
                <a:t>Crew Health and Performance Data</a:t>
              </a:r>
            </a:p>
          </p:txBody>
        </p:sp>
        <p:pic>
          <p:nvPicPr>
            <p:cNvPr id="6" name="Picture 5" descr="Screen Shot 2019-01-16 at 10.59.56 A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31156" y="3793961"/>
              <a:ext cx="605003" cy="561789"/>
            </a:xfrm>
            <a:prstGeom prst="rect">
              <a:avLst/>
            </a:prstGeom>
          </p:spPr>
        </p:pic>
      </p:grpSp>
      <p:sp>
        <p:nvSpPr>
          <p:cNvPr id="4" name="Title 3"/>
          <p:cNvSpPr>
            <a:spLocks noGrp="1"/>
          </p:cNvSpPr>
          <p:nvPr>
            <p:ph type="title"/>
          </p:nvPr>
        </p:nvSpPr>
        <p:spPr>
          <a:xfrm>
            <a:off x="629016" y="69474"/>
            <a:ext cx="10366625" cy="609600"/>
          </a:xfrm>
        </p:spPr>
        <p:txBody>
          <a:bodyPr/>
          <a:lstStyle/>
          <a:p>
            <a:r>
              <a:rPr lang="en-US" dirty="0"/>
              <a:t>Applying Systems Engineering to Support CHP Integration</a:t>
            </a:r>
          </a:p>
        </p:txBody>
      </p:sp>
    </p:spTree>
    <p:extLst>
      <p:ext uri="{BB962C8B-B14F-4D97-AF65-F5344CB8AC3E}">
        <p14:creationId xmlns:p14="http://schemas.microsoft.com/office/powerpoint/2010/main" val="4376886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3" name="Group 22"/>
          <p:cNvGrpSpPr/>
          <p:nvPr/>
        </p:nvGrpSpPr>
        <p:grpSpPr>
          <a:xfrm>
            <a:off x="109746" y="1649865"/>
            <a:ext cx="1658880" cy="4713289"/>
            <a:chOff x="165601" y="1850354"/>
            <a:chExt cx="1658880" cy="4983667"/>
          </a:xfrm>
        </p:grpSpPr>
        <p:sp>
          <p:nvSpPr>
            <p:cNvPr id="9221" name="Rectangle 5"/>
            <p:cNvSpPr>
              <a:spLocks noChangeArrowheads="1"/>
            </p:cNvSpPr>
            <p:nvPr/>
          </p:nvSpPr>
          <p:spPr bwMode="auto">
            <a:xfrm>
              <a:off x="165601" y="4994132"/>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4</a:t>
              </a:r>
            </a:p>
            <a:p>
              <a:pPr algn="ctr"/>
              <a:r>
                <a:rPr lang="en-US" altLang="en-US" sz="1633" dirty="0">
                  <a:solidFill>
                    <a:schemeClr val="bg1"/>
                  </a:solidFill>
                </a:rPr>
                <a:t>Lunar &gt;30d</a:t>
              </a:r>
            </a:p>
          </p:txBody>
        </p:sp>
        <p:sp>
          <p:nvSpPr>
            <p:cNvPr id="9226" name="Rectangle 10"/>
            <p:cNvSpPr>
              <a:spLocks noChangeArrowheads="1"/>
            </p:cNvSpPr>
            <p:nvPr/>
          </p:nvSpPr>
          <p:spPr bwMode="auto">
            <a:xfrm>
              <a:off x="165601" y="3946206"/>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3</a:t>
              </a:r>
            </a:p>
            <a:p>
              <a:pPr algn="ctr"/>
              <a:r>
                <a:rPr lang="en-US" altLang="en-US" sz="1633" dirty="0">
                  <a:solidFill>
                    <a:schemeClr val="bg1"/>
                  </a:solidFill>
                </a:rPr>
                <a:t>Post LEO &lt;30d</a:t>
              </a:r>
            </a:p>
          </p:txBody>
        </p:sp>
        <p:sp>
          <p:nvSpPr>
            <p:cNvPr id="9227" name="Rectangle 11"/>
            <p:cNvSpPr>
              <a:spLocks noChangeArrowheads="1"/>
            </p:cNvSpPr>
            <p:nvPr/>
          </p:nvSpPr>
          <p:spPr bwMode="auto">
            <a:xfrm>
              <a:off x="165601" y="6004581"/>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endParaRPr lang="en-US" altLang="en-US" sz="1633" b="1" dirty="0">
                <a:solidFill>
                  <a:schemeClr val="bg1"/>
                </a:solidFill>
              </a:endParaRPr>
            </a:p>
            <a:p>
              <a:pPr algn="ctr"/>
              <a:r>
                <a:rPr lang="en-US" altLang="en-US" sz="1633" b="1" dirty="0">
                  <a:solidFill>
                    <a:schemeClr val="bg1"/>
                  </a:solidFill>
                </a:rPr>
                <a:t>Level 5</a:t>
              </a:r>
            </a:p>
            <a:p>
              <a:pPr algn="ctr"/>
              <a:r>
                <a:rPr lang="en-US" altLang="en-US" sz="1633" dirty="0">
                  <a:solidFill>
                    <a:schemeClr val="bg1"/>
                  </a:solidFill>
                </a:rPr>
                <a:t>Lunar/Planetary</a:t>
              </a:r>
            </a:p>
            <a:p>
              <a:pPr algn="ctr"/>
              <a:r>
                <a:rPr lang="en-US" altLang="en-US" sz="1633" dirty="0">
                  <a:solidFill>
                    <a:schemeClr val="bg1"/>
                  </a:solidFill>
                </a:rPr>
                <a:t>&gt;210d</a:t>
              </a:r>
            </a:p>
            <a:p>
              <a:pPr algn="ctr"/>
              <a:endParaRPr lang="en-US" altLang="en-US" sz="1633" b="1" dirty="0">
                <a:solidFill>
                  <a:schemeClr val="bg1"/>
                </a:solidFill>
              </a:endParaRPr>
            </a:p>
          </p:txBody>
        </p:sp>
        <p:sp>
          <p:nvSpPr>
            <p:cNvPr id="9231" name="Rectangle 15"/>
            <p:cNvSpPr>
              <a:spLocks noChangeArrowheads="1"/>
            </p:cNvSpPr>
            <p:nvPr/>
          </p:nvSpPr>
          <p:spPr bwMode="auto">
            <a:xfrm>
              <a:off x="165601" y="2898280"/>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2</a:t>
              </a:r>
            </a:p>
            <a:p>
              <a:pPr algn="ctr"/>
              <a:r>
                <a:rPr lang="en-US" altLang="en-US" sz="1633" dirty="0">
                  <a:solidFill>
                    <a:schemeClr val="bg1"/>
                  </a:solidFill>
                </a:rPr>
                <a:t>LEO &lt;30d</a:t>
              </a:r>
            </a:p>
          </p:txBody>
        </p:sp>
        <p:sp>
          <p:nvSpPr>
            <p:cNvPr id="9236" name="Rectangle 20"/>
            <p:cNvSpPr>
              <a:spLocks noChangeArrowheads="1"/>
            </p:cNvSpPr>
            <p:nvPr/>
          </p:nvSpPr>
          <p:spPr bwMode="auto">
            <a:xfrm>
              <a:off x="165601" y="1850354"/>
              <a:ext cx="1658880" cy="829440"/>
            </a:xfrm>
            <a:prstGeom prst="rect">
              <a:avLst/>
            </a:prstGeom>
            <a:solidFill>
              <a:schemeClr val="tx1"/>
            </a:solidFill>
            <a:ln w="9525" cap="flat">
              <a:solidFill>
                <a:srgbClr val="3465A4"/>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solidFill>
                    <a:schemeClr val="bg1"/>
                  </a:solidFill>
                </a:rPr>
                <a:t>Level 1</a:t>
              </a:r>
            </a:p>
            <a:p>
              <a:pPr algn="ctr"/>
              <a:r>
                <a:rPr lang="en-US" altLang="en-US" sz="1633" dirty="0">
                  <a:solidFill>
                    <a:schemeClr val="bg1"/>
                  </a:solidFill>
                </a:rPr>
                <a:t>LEO &lt;8d</a:t>
              </a:r>
            </a:p>
          </p:txBody>
        </p:sp>
      </p:grpSp>
      <p:sp>
        <p:nvSpPr>
          <p:cNvPr id="26" name="Title 1"/>
          <p:cNvSpPr>
            <a:spLocks noGrp="1"/>
          </p:cNvSpPr>
          <p:nvPr>
            <p:ph type="title"/>
          </p:nvPr>
        </p:nvSpPr>
        <p:spPr>
          <a:xfrm>
            <a:off x="542925" y="104833"/>
            <a:ext cx="8103706" cy="606880"/>
          </a:xfrm>
        </p:spPr>
        <p:txBody>
          <a:bodyPr/>
          <a:lstStyle/>
          <a:p>
            <a:r>
              <a:rPr lang="en-US" dirty="0">
                <a:latin typeface="Helvetica" pitchFamily="34" charset="0"/>
              </a:rPr>
              <a:t>Level of Care Capabilities</a:t>
            </a:r>
          </a:p>
        </p:txBody>
      </p:sp>
      <p:grpSp>
        <p:nvGrpSpPr>
          <p:cNvPr id="5" name="Group 4"/>
          <p:cNvGrpSpPr/>
          <p:nvPr/>
        </p:nvGrpSpPr>
        <p:grpSpPr>
          <a:xfrm>
            <a:off x="1931076" y="944332"/>
            <a:ext cx="1611282" cy="5467390"/>
            <a:chOff x="1857238" y="1227347"/>
            <a:chExt cx="1611282" cy="5467390"/>
          </a:xfrm>
        </p:grpSpPr>
        <p:grpSp>
          <p:nvGrpSpPr>
            <p:cNvPr id="9" name="Group 8"/>
            <p:cNvGrpSpPr/>
            <p:nvPr/>
          </p:nvGrpSpPr>
          <p:grpSpPr>
            <a:xfrm>
              <a:off x="2096433" y="2053914"/>
              <a:ext cx="1048213" cy="4640823"/>
              <a:chOff x="2297151" y="2009310"/>
              <a:chExt cx="1048213" cy="4640823"/>
            </a:xfrm>
          </p:grpSpPr>
          <p:sp>
            <p:nvSpPr>
              <p:cNvPr id="30" name="TextBox 29"/>
              <p:cNvSpPr txBox="1"/>
              <p:nvPr/>
            </p:nvSpPr>
            <p:spPr>
              <a:xfrm>
                <a:off x="2319452" y="2009310"/>
                <a:ext cx="1025912" cy="461665"/>
              </a:xfrm>
              <a:prstGeom prst="rect">
                <a:avLst/>
              </a:prstGeom>
              <a:noFill/>
            </p:spPr>
            <p:txBody>
              <a:bodyPr wrap="square" rtlCol="0">
                <a:spAutoFit/>
              </a:bodyPr>
              <a:lstStyle/>
              <a:p>
                <a:pPr algn="ctr"/>
                <a:r>
                  <a:rPr lang="en-US" sz="2400" dirty="0">
                    <a:latin typeface="Helvetica" pitchFamily="34" charset="0"/>
                  </a:rPr>
                  <a:t>Low</a:t>
                </a:r>
              </a:p>
            </p:txBody>
          </p:sp>
          <p:sp>
            <p:nvSpPr>
              <p:cNvPr id="31" name="TextBox 30"/>
              <p:cNvSpPr txBox="1"/>
              <p:nvPr/>
            </p:nvSpPr>
            <p:spPr>
              <a:xfrm>
                <a:off x="2297151" y="6188468"/>
                <a:ext cx="1025912" cy="461665"/>
              </a:xfrm>
              <a:prstGeom prst="rect">
                <a:avLst/>
              </a:prstGeom>
              <a:noFill/>
            </p:spPr>
            <p:txBody>
              <a:bodyPr wrap="square" rtlCol="0">
                <a:spAutoFit/>
              </a:bodyPr>
              <a:lstStyle/>
              <a:p>
                <a:pPr algn="ctr"/>
                <a:r>
                  <a:rPr lang="en-US" sz="2400" dirty="0">
                    <a:latin typeface="Helvetica" pitchFamily="34" charset="0"/>
                  </a:rPr>
                  <a:t>High</a:t>
                </a:r>
              </a:p>
            </p:txBody>
          </p:sp>
          <p:cxnSp>
            <p:nvCxnSpPr>
              <p:cNvPr id="6" name="Straight Arrow Connector 5"/>
              <p:cNvCxnSpPr>
                <a:stCxn id="30" idx="2"/>
              </p:cNvCxnSpPr>
              <p:nvPr/>
            </p:nvCxnSpPr>
            <p:spPr>
              <a:xfrm>
                <a:off x="2832408" y="2470975"/>
                <a:ext cx="0" cy="3717493"/>
              </a:xfrm>
              <a:prstGeom prst="straightConnector1">
                <a:avLst/>
              </a:prstGeom>
              <a:ln w="3810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
          <p:nvSpPr>
            <p:cNvPr id="65" name="Rectangle 20"/>
            <p:cNvSpPr>
              <a:spLocks noChangeArrowheads="1"/>
            </p:cNvSpPr>
            <p:nvPr/>
          </p:nvSpPr>
          <p:spPr bwMode="auto">
            <a:xfrm>
              <a:off x="1857238" y="1227347"/>
              <a:ext cx="1611282" cy="667611"/>
            </a:xfrm>
            <a:prstGeom prst="rect">
              <a:avLst/>
            </a:prstGeom>
            <a:solidFill>
              <a:schemeClr val="accent3">
                <a:lumMod val="60000"/>
                <a:lumOff val="40000"/>
              </a:schemeClr>
            </a:solidFill>
            <a:ln w="9525" cap="flat">
              <a:solidFill>
                <a:schemeClr val="accent3"/>
              </a:solidFill>
              <a:round/>
              <a:headEnd/>
              <a:tailEnd/>
            </a:ln>
            <a:effectLs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t>Mission </a:t>
              </a:r>
            </a:p>
            <a:p>
              <a:pPr algn="ctr"/>
              <a:r>
                <a:rPr lang="en-US" altLang="en-US" sz="1633" b="1" dirty="0"/>
                <a:t>Risk</a:t>
              </a:r>
              <a:endParaRPr lang="en-US" altLang="en-US" sz="1633" dirty="0"/>
            </a:p>
          </p:txBody>
        </p:sp>
      </p:grpSp>
      <p:grpSp>
        <p:nvGrpSpPr>
          <p:cNvPr id="8" name="Group 7"/>
          <p:cNvGrpSpPr/>
          <p:nvPr/>
        </p:nvGrpSpPr>
        <p:grpSpPr>
          <a:xfrm>
            <a:off x="3481278" y="917989"/>
            <a:ext cx="1895708" cy="5490405"/>
            <a:chOff x="3374782" y="1201003"/>
            <a:chExt cx="1895708" cy="5490405"/>
          </a:xfrm>
        </p:grpSpPr>
        <p:grpSp>
          <p:nvGrpSpPr>
            <p:cNvPr id="4" name="Group 3"/>
            <p:cNvGrpSpPr/>
            <p:nvPr/>
          </p:nvGrpSpPr>
          <p:grpSpPr>
            <a:xfrm>
              <a:off x="3374782" y="1201003"/>
              <a:ext cx="1895708" cy="5490405"/>
              <a:chOff x="3374782" y="1201003"/>
              <a:chExt cx="1895708" cy="5490405"/>
            </a:xfrm>
          </p:grpSpPr>
          <p:sp>
            <p:nvSpPr>
              <p:cNvPr id="28" name="TextBox 27"/>
              <p:cNvSpPr txBox="1"/>
              <p:nvPr/>
            </p:nvSpPr>
            <p:spPr>
              <a:xfrm>
                <a:off x="3374782" y="1201003"/>
                <a:ext cx="1895708" cy="461665"/>
              </a:xfrm>
              <a:prstGeom prst="rect">
                <a:avLst/>
              </a:prstGeom>
              <a:noFill/>
            </p:spPr>
            <p:txBody>
              <a:bodyPr wrap="square" rtlCol="0">
                <a:spAutoFit/>
              </a:bodyPr>
              <a:lstStyle/>
              <a:p>
                <a:pPr algn="ctr"/>
                <a:endParaRPr lang="en-US" sz="2400" dirty="0"/>
              </a:p>
            </p:txBody>
          </p:sp>
          <p:grpSp>
            <p:nvGrpSpPr>
              <p:cNvPr id="39" name="Group 38"/>
              <p:cNvGrpSpPr/>
              <p:nvPr/>
            </p:nvGrpSpPr>
            <p:grpSpPr>
              <a:xfrm>
                <a:off x="3838815" y="2050585"/>
                <a:ext cx="1048213" cy="4640823"/>
                <a:chOff x="2297151" y="2009310"/>
                <a:chExt cx="1048213" cy="4640823"/>
              </a:xfrm>
            </p:grpSpPr>
            <p:sp>
              <p:nvSpPr>
                <p:cNvPr id="40" name="TextBox 39"/>
                <p:cNvSpPr txBox="1"/>
                <p:nvPr/>
              </p:nvSpPr>
              <p:spPr>
                <a:xfrm>
                  <a:off x="2319452" y="2009310"/>
                  <a:ext cx="1025912" cy="461665"/>
                </a:xfrm>
                <a:prstGeom prst="rect">
                  <a:avLst/>
                </a:prstGeom>
                <a:noFill/>
              </p:spPr>
              <p:txBody>
                <a:bodyPr wrap="square" rtlCol="0">
                  <a:spAutoFit/>
                </a:bodyPr>
                <a:lstStyle/>
                <a:p>
                  <a:pPr algn="ctr"/>
                  <a:r>
                    <a:rPr lang="en-US" sz="2400" dirty="0">
                      <a:latin typeface="Helvetica" pitchFamily="34" charset="0"/>
                    </a:rPr>
                    <a:t>Low</a:t>
                  </a:r>
                </a:p>
              </p:txBody>
            </p:sp>
            <p:sp>
              <p:nvSpPr>
                <p:cNvPr id="41" name="TextBox 40"/>
                <p:cNvSpPr txBox="1"/>
                <p:nvPr/>
              </p:nvSpPr>
              <p:spPr>
                <a:xfrm>
                  <a:off x="2297151" y="6188468"/>
                  <a:ext cx="1025912" cy="461665"/>
                </a:xfrm>
                <a:prstGeom prst="rect">
                  <a:avLst/>
                </a:prstGeom>
                <a:noFill/>
              </p:spPr>
              <p:txBody>
                <a:bodyPr wrap="square" rtlCol="0">
                  <a:spAutoFit/>
                </a:bodyPr>
                <a:lstStyle/>
                <a:p>
                  <a:pPr algn="ctr"/>
                  <a:r>
                    <a:rPr lang="en-US" sz="2400" dirty="0">
                      <a:latin typeface="Helvetica" pitchFamily="34" charset="0"/>
                    </a:rPr>
                    <a:t>High</a:t>
                  </a:r>
                </a:p>
              </p:txBody>
            </p:sp>
            <p:cxnSp>
              <p:nvCxnSpPr>
                <p:cNvPr id="42" name="Straight Arrow Connector 41"/>
                <p:cNvCxnSpPr>
                  <a:stCxn id="40" idx="2"/>
                </p:cNvCxnSpPr>
                <p:nvPr/>
              </p:nvCxnSpPr>
              <p:spPr>
                <a:xfrm>
                  <a:off x="2832408" y="2470975"/>
                  <a:ext cx="0" cy="3717493"/>
                </a:xfrm>
                <a:prstGeom prst="straightConnector1">
                  <a:avLst/>
                </a:prstGeom>
                <a:ln w="3810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grpSp>
        <p:sp>
          <p:nvSpPr>
            <p:cNvPr id="67" name="Rectangle 20"/>
            <p:cNvSpPr>
              <a:spLocks noChangeArrowheads="1"/>
            </p:cNvSpPr>
            <p:nvPr/>
          </p:nvSpPr>
          <p:spPr bwMode="auto">
            <a:xfrm>
              <a:off x="3548700" y="1219047"/>
              <a:ext cx="1677254" cy="667611"/>
            </a:xfrm>
            <a:prstGeom prst="rect">
              <a:avLst/>
            </a:prstGeom>
            <a:solidFill>
              <a:schemeClr val="accent3">
                <a:lumMod val="60000"/>
                <a:lumOff val="40000"/>
              </a:schemeClr>
            </a:solidFill>
            <a:ln w="9525" cap="flat">
              <a:solidFill>
                <a:schemeClr val="accent3"/>
              </a:solidFill>
              <a:round/>
              <a:headEnd/>
              <a:tailEnd/>
            </a:ln>
            <a:effectLs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t>In Flight </a:t>
              </a:r>
            </a:p>
            <a:p>
              <a:pPr algn="ctr"/>
              <a:r>
                <a:rPr lang="en-US" altLang="en-US" sz="1633" b="1" dirty="0"/>
                <a:t> Capability</a:t>
              </a:r>
              <a:endParaRPr lang="en-US" altLang="en-US" sz="1633" dirty="0"/>
            </a:p>
          </p:txBody>
        </p:sp>
      </p:grpSp>
      <p:grpSp>
        <p:nvGrpSpPr>
          <p:cNvPr id="7" name="Group 6"/>
          <p:cNvGrpSpPr/>
          <p:nvPr/>
        </p:nvGrpSpPr>
        <p:grpSpPr>
          <a:xfrm>
            <a:off x="5023795" y="917760"/>
            <a:ext cx="2386361" cy="5511694"/>
            <a:chOff x="4966285" y="1184446"/>
            <a:chExt cx="2386361" cy="5511694"/>
          </a:xfrm>
        </p:grpSpPr>
        <p:grpSp>
          <p:nvGrpSpPr>
            <p:cNvPr id="3" name="Group 2"/>
            <p:cNvGrpSpPr/>
            <p:nvPr/>
          </p:nvGrpSpPr>
          <p:grpSpPr>
            <a:xfrm>
              <a:off x="4966285" y="1184446"/>
              <a:ext cx="2386361" cy="5511694"/>
              <a:chOff x="4982614" y="1184446"/>
              <a:chExt cx="2386361" cy="5511694"/>
            </a:xfrm>
          </p:grpSpPr>
          <p:sp>
            <p:nvSpPr>
              <p:cNvPr id="29" name="TextBox 28"/>
              <p:cNvSpPr txBox="1"/>
              <p:nvPr/>
            </p:nvSpPr>
            <p:spPr>
              <a:xfrm>
                <a:off x="4982614" y="1184446"/>
                <a:ext cx="2386361" cy="461665"/>
              </a:xfrm>
              <a:prstGeom prst="rect">
                <a:avLst/>
              </a:prstGeom>
              <a:noFill/>
            </p:spPr>
            <p:txBody>
              <a:bodyPr wrap="square" rtlCol="0">
                <a:spAutoFit/>
              </a:bodyPr>
              <a:lstStyle/>
              <a:p>
                <a:pPr algn="ctr"/>
                <a:endParaRPr lang="en-US" sz="2400" dirty="0"/>
              </a:p>
            </p:txBody>
          </p:sp>
          <p:grpSp>
            <p:nvGrpSpPr>
              <p:cNvPr id="43" name="Group 42"/>
              <p:cNvGrpSpPr/>
              <p:nvPr/>
            </p:nvGrpSpPr>
            <p:grpSpPr>
              <a:xfrm>
                <a:off x="5733332" y="2055317"/>
                <a:ext cx="1048213" cy="4640823"/>
                <a:chOff x="2297151" y="2009310"/>
                <a:chExt cx="1048213" cy="4640823"/>
              </a:xfrm>
            </p:grpSpPr>
            <p:sp>
              <p:nvSpPr>
                <p:cNvPr id="44" name="TextBox 43"/>
                <p:cNvSpPr txBox="1"/>
                <p:nvPr/>
              </p:nvSpPr>
              <p:spPr>
                <a:xfrm>
                  <a:off x="2319452" y="2009310"/>
                  <a:ext cx="1025912" cy="461665"/>
                </a:xfrm>
                <a:prstGeom prst="rect">
                  <a:avLst/>
                </a:prstGeom>
                <a:noFill/>
              </p:spPr>
              <p:txBody>
                <a:bodyPr wrap="square" rtlCol="0">
                  <a:spAutoFit/>
                </a:bodyPr>
                <a:lstStyle/>
                <a:p>
                  <a:pPr algn="ctr"/>
                  <a:r>
                    <a:rPr lang="en-US" sz="2400" dirty="0">
                      <a:latin typeface="Helvetica" pitchFamily="34" charset="0"/>
                    </a:rPr>
                    <a:t>Low</a:t>
                  </a:r>
                </a:p>
              </p:txBody>
            </p:sp>
            <p:sp>
              <p:nvSpPr>
                <p:cNvPr id="45" name="TextBox 44"/>
                <p:cNvSpPr txBox="1"/>
                <p:nvPr/>
              </p:nvSpPr>
              <p:spPr>
                <a:xfrm>
                  <a:off x="2297151" y="6188468"/>
                  <a:ext cx="1025912" cy="461665"/>
                </a:xfrm>
                <a:prstGeom prst="rect">
                  <a:avLst/>
                </a:prstGeom>
                <a:noFill/>
              </p:spPr>
              <p:txBody>
                <a:bodyPr wrap="square" rtlCol="0">
                  <a:spAutoFit/>
                </a:bodyPr>
                <a:lstStyle/>
                <a:p>
                  <a:pPr algn="ctr"/>
                  <a:r>
                    <a:rPr lang="en-US" sz="2400" dirty="0">
                      <a:latin typeface="Helvetica" pitchFamily="34" charset="0"/>
                    </a:rPr>
                    <a:t>High</a:t>
                  </a:r>
                </a:p>
              </p:txBody>
            </p:sp>
            <p:cxnSp>
              <p:nvCxnSpPr>
                <p:cNvPr id="46" name="Straight Arrow Connector 45"/>
                <p:cNvCxnSpPr>
                  <a:stCxn id="44" idx="2"/>
                </p:cNvCxnSpPr>
                <p:nvPr/>
              </p:nvCxnSpPr>
              <p:spPr>
                <a:xfrm>
                  <a:off x="2832408" y="2470975"/>
                  <a:ext cx="0" cy="3717493"/>
                </a:xfrm>
                <a:prstGeom prst="straightConnector1">
                  <a:avLst/>
                </a:prstGeom>
                <a:ln w="3810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grpSp>
        <p:sp>
          <p:nvSpPr>
            <p:cNvPr id="68" name="Rectangle 20"/>
            <p:cNvSpPr>
              <a:spLocks noChangeArrowheads="1"/>
            </p:cNvSpPr>
            <p:nvPr/>
          </p:nvSpPr>
          <p:spPr bwMode="auto">
            <a:xfrm>
              <a:off x="5380634" y="1219045"/>
              <a:ext cx="1756145" cy="667611"/>
            </a:xfrm>
            <a:prstGeom prst="rect">
              <a:avLst/>
            </a:prstGeom>
            <a:solidFill>
              <a:schemeClr val="accent3">
                <a:lumMod val="60000"/>
                <a:lumOff val="40000"/>
              </a:schemeClr>
            </a:solidFill>
            <a:ln w="9525" cap="flat">
              <a:solidFill>
                <a:schemeClr val="accent3"/>
              </a:solidFill>
              <a:round/>
              <a:headEnd/>
              <a:tailEnd/>
            </a:ln>
            <a:effectLs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t>In Flight </a:t>
              </a:r>
            </a:p>
            <a:p>
              <a:pPr algn="ctr"/>
              <a:r>
                <a:rPr lang="en-US" altLang="en-US" sz="1633" b="1" dirty="0"/>
                <a:t> Decision Making</a:t>
              </a:r>
              <a:endParaRPr lang="en-US" altLang="en-US" sz="1633" dirty="0"/>
            </a:p>
          </p:txBody>
        </p:sp>
      </p:grpSp>
      <p:grpSp>
        <p:nvGrpSpPr>
          <p:cNvPr id="10" name="Group 9"/>
          <p:cNvGrpSpPr/>
          <p:nvPr/>
        </p:nvGrpSpPr>
        <p:grpSpPr>
          <a:xfrm>
            <a:off x="7310337" y="956019"/>
            <a:ext cx="1797664" cy="5446751"/>
            <a:chOff x="7269157" y="1222704"/>
            <a:chExt cx="1797664" cy="5446751"/>
          </a:xfrm>
        </p:grpSpPr>
        <p:grpSp>
          <p:nvGrpSpPr>
            <p:cNvPr id="2" name="Group 1"/>
            <p:cNvGrpSpPr/>
            <p:nvPr/>
          </p:nvGrpSpPr>
          <p:grpSpPr>
            <a:xfrm>
              <a:off x="7438742" y="1289156"/>
              <a:ext cx="1628079" cy="5380299"/>
              <a:chOff x="7438742" y="1338143"/>
              <a:chExt cx="1628079" cy="5380299"/>
            </a:xfrm>
          </p:grpSpPr>
          <p:grpSp>
            <p:nvGrpSpPr>
              <p:cNvPr id="19" name="Group 18"/>
              <p:cNvGrpSpPr/>
              <p:nvPr/>
            </p:nvGrpSpPr>
            <p:grpSpPr>
              <a:xfrm>
                <a:off x="7438742" y="1338143"/>
                <a:ext cx="1628079" cy="5380299"/>
                <a:chOff x="3345364" y="1269832"/>
                <a:chExt cx="1628079" cy="5380299"/>
              </a:xfrm>
            </p:grpSpPr>
            <p:sp>
              <p:nvSpPr>
                <p:cNvPr id="27" name="TextBox 26"/>
                <p:cNvSpPr txBox="1"/>
                <p:nvPr/>
              </p:nvSpPr>
              <p:spPr>
                <a:xfrm>
                  <a:off x="3345364" y="1269832"/>
                  <a:ext cx="1628079" cy="461665"/>
                </a:xfrm>
                <a:prstGeom prst="rect">
                  <a:avLst/>
                </a:prstGeom>
                <a:noFill/>
              </p:spPr>
              <p:txBody>
                <a:bodyPr wrap="square" rtlCol="0">
                  <a:spAutoFit/>
                </a:bodyPr>
                <a:lstStyle/>
                <a:p>
                  <a:endParaRPr lang="en-US" sz="2400" dirty="0"/>
                </a:p>
              </p:txBody>
            </p:sp>
            <p:grpSp>
              <p:nvGrpSpPr>
                <p:cNvPr id="47" name="Group 46"/>
                <p:cNvGrpSpPr/>
                <p:nvPr/>
              </p:nvGrpSpPr>
              <p:grpSpPr>
                <a:xfrm>
                  <a:off x="3610270" y="2009308"/>
                  <a:ext cx="1068927" cy="4640823"/>
                  <a:chOff x="2254136" y="2009310"/>
                  <a:chExt cx="1068927" cy="4640823"/>
                </a:xfrm>
              </p:grpSpPr>
              <p:sp>
                <p:nvSpPr>
                  <p:cNvPr id="48" name="TextBox 47"/>
                  <p:cNvSpPr txBox="1"/>
                  <p:nvPr/>
                </p:nvSpPr>
                <p:spPr>
                  <a:xfrm>
                    <a:off x="2254136" y="2009310"/>
                    <a:ext cx="1025912" cy="461665"/>
                  </a:xfrm>
                  <a:prstGeom prst="rect">
                    <a:avLst/>
                  </a:prstGeom>
                  <a:noFill/>
                </p:spPr>
                <p:txBody>
                  <a:bodyPr wrap="square" rtlCol="0">
                    <a:spAutoFit/>
                  </a:bodyPr>
                  <a:lstStyle/>
                  <a:p>
                    <a:pPr algn="ctr"/>
                    <a:r>
                      <a:rPr lang="en-US" sz="2400" dirty="0">
                        <a:latin typeface="Helvetica" pitchFamily="34" charset="0"/>
                      </a:rPr>
                      <a:t>High</a:t>
                    </a:r>
                  </a:p>
                </p:txBody>
              </p:sp>
              <p:sp>
                <p:nvSpPr>
                  <p:cNvPr id="49" name="TextBox 48"/>
                  <p:cNvSpPr txBox="1"/>
                  <p:nvPr/>
                </p:nvSpPr>
                <p:spPr>
                  <a:xfrm>
                    <a:off x="2297151" y="6188468"/>
                    <a:ext cx="1025912" cy="461665"/>
                  </a:xfrm>
                  <a:prstGeom prst="rect">
                    <a:avLst/>
                  </a:prstGeom>
                  <a:noFill/>
                </p:spPr>
                <p:txBody>
                  <a:bodyPr wrap="square" rtlCol="0">
                    <a:spAutoFit/>
                  </a:bodyPr>
                  <a:lstStyle/>
                  <a:p>
                    <a:pPr algn="ctr"/>
                    <a:r>
                      <a:rPr lang="en-US" sz="2400" dirty="0">
                        <a:latin typeface="Helvetica" pitchFamily="34" charset="0"/>
                      </a:rPr>
                      <a:t>Low</a:t>
                    </a:r>
                  </a:p>
                </p:txBody>
              </p:sp>
            </p:grpSp>
          </p:grpSp>
          <p:cxnSp>
            <p:nvCxnSpPr>
              <p:cNvPr id="51" name="Straight Arrow Connector 50"/>
              <p:cNvCxnSpPr/>
              <p:nvPr/>
            </p:nvCxnSpPr>
            <p:spPr>
              <a:xfrm flipV="1">
                <a:off x="8203794" y="2539286"/>
                <a:ext cx="0" cy="3533608"/>
              </a:xfrm>
              <a:prstGeom prst="straightConnector1">
                <a:avLst/>
              </a:prstGeom>
              <a:ln w="3810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pSp>
        <p:sp>
          <p:nvSpPr>
            <p:cNvPr id="69" name="Rectangle 20"/>
            <p:cNvSpPr>
              <a:spLocks noChangeArrowheads="1"/>
            </p:cNvSpPr>
            <p:nvPr/>
          </p:nvSpPr>
          <p:spPr bwMode="auto">
            <a:xfrm>
              <a:off x="7269157" y="1222704"/>
              <a:ext cx="1756145" cy="667611"/>
            </a:xfrm>
            <a:prstGeom prst="rect">
              <a:avLst/>
            </a:prstGeom>
            <a:solidFill>
              <a:schemeClr val="accent3">
                <a:lumMod val="60000"/>
                <a:lumOff val="40000"/>
              </a:schemeClr>
            </a:solidFill>
            <a:ln w="9525" cap="flat">
              <a:solidFill>
                <a:schemeClr val="accent3"/>
              </a:solidFill>
              <a:round/>
              <a:headEnd/>
              <a:tailEnd/>
            </a:ln>
            <a:effectLst/>
            <a:extLst/>
          </p:spPr>
          <p:txBody>
            <a:bodyPr wrap="none" lIns="81638" tIns="53260" rIns="81638" bIns="40819" anchor="ctr"/>
            <a:lstStyle>
              <a:lvl1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1pPr>
              <a:lvl2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2pPr>
              <a:lvl3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3pPr>
              <a:lvl4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4pPr>
              <a:lvl5pPr>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5pPr>
              <a:lvl6pPr marL="25146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6pPr>
              <a:lvl7pPr marL="29718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7pPr>
              <a:lvl8pPr marL="34290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8pPr>
              <a:lvl9pPr marL="3886200" indent="-228600" defTabSz="457200" fontAlgn="base" hangingPunct="0">
                <a:lnSpc>
                  <a:spcPct val="94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Lst>
                <a:defRPr>
                  <a:solidFill>
                    <a:srgbClr val="000000"/>
                  </a:solidFill>
                  <a:latin typeface="Arial" panose="020B0604020202020204" pitchFamily="34" charset="0"/>
                  <a:ea typeface="Droid Sans Fallback" charset="0"/>
                  <a:cs typeface="Droid Sans Fallback" charset="0"/>
                </a:defRPr>
              </a:lvl9pPr>
            </a:lstStyle>
            <a:p>
              <a:pPr algn="ctr"/>
              <a:r>
                <a:rPr lang="en-US" altLang="en-US" sz="1633" b="1" dirty="0"/>
                <a:t>Med Evac</a:t>
              </a:r>
            </a:p>
            <a:p>
              <a:pPr algn="ctr"/>
              <a:r>
                <a:rPr lang="en-US" altLang="en-US" sz="1633" b="1" dirty="0"/>
                <a:t>Capability</a:t>
              </a:r>
              <a:endParaRPr lang="en-US" altLang="en-US" sz="1633" dirty="0"/>
            </a:p>
          </p:txBody>
        </p:sp>
      </p:grpSp>
      <p:sp>
        <p:nvSpPr>
          <p:cNvPr id="50" name="Content Placeholder 1"/>
          <p:cNvSpPr>
            <a:spLocks noGrp="1"/>
          </p:cNvSpPr>
          <p:nvPr>
            <p:ph idx="1"/>
          </p:nvPr>
        </p:nvSpPr>
        <p:spPr>
          <a:xfrm>
            <a:off x="9066482" y="2454830"/>
            <a:ext cx="3103802" cy="3266303"/>
          </a:xfrm>
        </p:spPr>
        <p:txBody>
          <a:bodyPr/>
          <a:lstStyle/>
          <a:p>
            <a:pPr marL="0" indent="0">
              <a:buNone/>
            </a:pPr>
            <a:r>
              <a:rPr lang="en-US" sz="1200" u="sng" dirty="0">
                <a:latin typeface="Helvetica" pitchFamily="34" charset="0"/>
              </a:rPr>
              <a:t>Level of Care Influencers</a:t>
            </a:r>
          </a:p>
          <a:p>
            <a:r>
              <a:rPr lang="en-US" sz="1200" b="0" dirty="0">
                <a:latin typeface="Helvetica" pitchFamily="34" charset="0"/>
              </a:rPr>
              <a:t>Mission and Objectives</a:t>
            </a:r>
          </a:p>
          <a:p>
            <a:r>
              <a:rPr lang="en-US" sz="1200" b="0" dirty="0">
                <a:latin typeface="Helvetica" pitchFamily="34" charset="0"/>
              </a:rPr>
              <a:t>Risk</a:t>
            </a:r>
          </a:p>
          <a:p>
            <a:r>
              <a:rPr lang="en-US" sz="1200" b="0" dirty="0">
                <a:latin typeface="Helvetica" pitchFamily="34" charset="0"/>
              </a:rPr>
              <a:t>Duration</a:t>
            </a:r>
          </a:p>
          <a:p>
            <a:r>
              <a:rPr lang="en-US" sz="1200" b="0" dirty="0">
                <a:latin typeface="Helvetica" pitchFamily="34" charset="0"/>
              </a:rPr>
              <a:t>Time to Definitive Care</a:t>
            </a:r>
          </a:p>
          <a:p>
            <a:r>
              <a:rPr lang="en-US" sz="1200" b="0" dirty="0">
                <a:latin typeface="Helvetica" pitchFamily="34" charset="0"/>
              </a:rPr>
              <a:t>Health and Performance</a:t>
            </a:r>
          </a:p>
          <a:p>
            <a:r>
              <a:rPr lang="en-US" sz="1200" b="0" dirty="0">
                <a:latin typeface="Helvetica" pitchFamily="34" charset="0"/>
              </a:rPr>
              <a:t>Level of Training for Medical Provider</a:t>
            </a:r>
          </a:p>
          <a:p>
            <a:r>
              <a:rPr lang="en-US" sz="1200" b="0" dirty="0">
                <a:latin typeface="Helvetica" pitchFamily="34" charset="0"/>
              </a:rPr>
              <a:t>Technology and  Medical Advances</a:t>
            </a:r>
          </a:p>
        </p:txBody>
      </p:sp>
    </p:spTree>
    <p:extLst>
      <p:ext uri="{BB962C8B-B14F-4D97-AF65-F5344CB8AC3E}">
        <p14:creationId xmlns:p14="http://schemas.microsoft.com/office/powerpoint/2010/main" val="27484334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arth-Moon-May2012_HRP">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noFill/>
        <a:ln w="9525" cap="flat" cmpd="sng" algn="ctr">
          <a:solidFill>
            <a:schemeClr val="tx1"/>
          </a:solidFill>
          <a:prstDash val="solid"/>
          <a:round/>
          <a:headEnd type="none" w="med" len="med"/>
          <a:tailEnd type="none" w="med" len="med"/>
        </a:ln>
        <a:effectLst/>
      </a:spPr>
      <a:bodyPr/>
      <a:lstStyle/>
    </a:lnDef>
    <a:txDef>
      <a:spPr>
        <a:noFill/>
      </a:spPr>
      <a:bodyPr wrap="square" rtlCol="0">
        <a:spAutoFit/>
      </a:bodyPr>
      <a:lstStyle>
        <a:defPPr>
          <a:defRPr dirty="0">
            <a:latin typeface="Calibri" panose="020F0502020204030204" pitchFamily="34" charset="0"/>
            <a:cs typeface="Calibri" panose="020F0502020204030204" pitchFamily="34" charset="0"/>
          </a:defRPr>
        </a:defPPr>
      </a:lstStyle>
    </a:tx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tination xmlns="e69bcc35-3454-4d00-b728-0da0df3826cd">NESC</Destination>
    <Category xmlns="e69bcc35-3454-4d00-b728-0da0df3826cd">Using MBSE on a working project</Category>
    <Document_x0020_Type xmlns="e69bcc35-3454-4d00-b728-0da0df3826cd">Presentation</Document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9DA3D926281C4EBF199E061BA44E03" ma:contentTypeVersion="4" ma:contentTypeDescription="Create a new document." ma:contentTypeScope="" ma:versionID="f2b6cad67cf32b23509796cc79e05f17">
  <xsd:schema xmlns:xsd="http://www.w3.org/2001/XMLSchema" xmlns:xs="http://www.w3.org/2001/XMLSchema" xmlns:p="http://schemas.microsoft.com/office/2006/metadata/properties" xmlns:ns2="e69bcc35-3454-4d00-b728-0da0df3826cd" xmlns:ns3="997c64ff-f6df-4b5c-b143-07ccfcdee38f" targetNamespace="http://schemas.microsoft.com/office/2006/metadata/properties" ma:root="true" ma:fieldsID="89af46b4856ba737502d09be4e061f4e" ns2:_="" ns3:_="">
    <xsd:import namespace="e69bcc35-3454-4d00-b728-0da0df3826cd"/>
    <xsd:import namespace="997c64ff-f6df-4b5c-b143-07ccfcdee38f"/>
    <xsd:element name="properties">
      <xsd:complexType>
        <xsd:sequence>
          <xsd:element name="documentManagement">
            <xsd:complexType>
              <xsd:all>
                <xsd:element ref="ns2:Category"/>
                <xsd:element ref="ns2:Document_x0020_Type" minOccurs="0"/>
                <xsd:element ref="ns2:Destin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bcc35-3454-4d00-b728-0da0df3826cd" elementFormDefault="qualified">
    <xsd:import namespace="http://schemas.microsoft.com/office/2006/documentManagement/types"/>
    <xsd:import namespace="http://schemas.microsoft.com/office/infopath/2007/PartnerControls"/>
    <xsd:element name="Category" ma:index="1" ma:displayName="Topic" ma:default="Bridging the Gap Between Engineering and Medicine" ma:format="Dropdown" ma:internalName="Category">
      <xsd:simpleType>
        <xsd:union memberTypes="dms:Text">
          <xsd:simpleType>
            <xsd:restriction base="dms:Choice">
              <xsd:enumeration value="Bridging the Gap Between Engineering and Medicine"/>
              <xsd:enumeration value="Deep Space Habitat"/>
              <xsd:enumeration value="Draft"/>
              <xsd:enumeration value="ExMC SE Architecture Overview"/>
              <xsd:enumeration value="ExMC SE ConOps"/>
              <xsd:enumeration value="ExMC SE Overview"/>
              <xsd:enumeration value="ExMC SE Trade Study Tools OV"/>
              <xsd:enumeration value="Final"/>
              <xsd:enumeration value="Guidelines"/>
              <xsd:enumeration value="Level of Care"/>
              <xsd:enumeration value="MBSE"/>
              <xsd:enumeration value="MBSE Approach"/>
              <xsd:enumeration value="MBSE Manuscript"/>
              <xsd:enumeration value="Medical Capabilities Definition"/>
              <xsd:enumeration value="Modeling"/>
              <xsd:enumeration value="Paper - Final"/>
              <xsd:enumeration value="SE Intro"/>
              <xsd:enumeration value="SE Tech Dev"/>
              <xsd:enumeration value="Systems Engineering for Space Exploration Medical Capabilities"/>
              <xsd:enumeration value="Template"/>
              <xsd:enumeration value="SE Overview &amp; Update"/>
              <xsd:enumeration value="Clinical Medical System Recommendations"/>
              <xsd:enumeration value="Trade Space Analysis Tools: Pilot Project"/>
            </xsd:restriction>
          </xsd:simpleType>
        </xsd:union>
      </xsd:simpleType>
    </xsd:element>
    <xsd:element name="Document_x0020_Type" ma:index="2" nillable="true" ma:displayName="Document Type" ma:default="Abstract - Draft" ma:format="Dropdown" ma:internalName="Document_x0020_Type">
      <xsd:simpleType>
        <xsd:restriction base="dms:Choice">
          <xsd:enumeration value="Abstract - Draft"/>
          <xsd:enumeration value="Abstract - Final"/>
          <xsd:enumeration value="Manuscript"/>
          <xsd:enumeration value="Paper"/>
          <xsd:enumeration value="Paper - Draft"/>
          <xsd:enumeration value="Paper - Final"/>
          <xsd:enumeration value="Planning"/>
          <xsd:enumeration value="Presentation"/>
        </xsd:restriction>
      </xsd:simpleType>
    </xsd:element>
    <xsd:element name="Destination" ma:index="3" nillable="true" ma:displayName="Destination" ma:format="Dropdown" ma:internalName="Destination">
      <xsd:simpleType>
        <xsd:union memberTypes="dms:Text">
          <xsd:simpleType>
            <xsd:restriction base="dms:Choice">
              <xsd:enumeration value="AIAA (2017)"/>
              <xsd:enumeration value="AsMA (2019)"/>
              <xsd:enumeration value="IAC (2017)"/>
              <xsd:enumeration value="IEEE 2018"/>
              <xsd:enumeration value="IWS (2017)"/>
              <xsd:enumeration value="IWS (2018)"/>
              <xsd:enumeration value="IWS (2019)"/>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997c64ff-f6df-4b5c-b143-07ccfcdee38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56A940-E43D-496F-A0F4-1558365B6F85}">
  <ds:schemaRefs>
    <ds:schemaRef ds:uri="http://purl.org/dc/terms/"/>
    <ds:schemaRef ds:uri="http://purl.org/dc/elements/1.1/"/>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997c64ff-f6df-4b5c-b143-07ccfcdee38f"/>
    <ds:schemaRef ds:uri="e69bcc35-3454-4d00-b728-0da0df3826cd"/>
    <ds:schemaRef ds:uri="http://schemas.microsoft.com/office/2006/metadata/properties"/>
  </ds:schemaRefs>
</ds:datastoreItem>
</file>

<file path=customXml/itemProps2.xml><?xml version="1.0" encoding="utf-8"?>
<ds:datastoreItem xmlns:ds="http://schemas.openxmlformats.org/officeDocument/2006/customXml" ds:itemID="{7BD4404D-1FC6-4578-A3A6-30E192EE6FAC}">
  <ds:schemaRefs>
    <ds:schemaRef ds:uri="http://schemas.microsoft.com/sharepoint/v3/contenttype/forms"/>
  </ds:schemaRefs>
</ds:datastoreItem>
</file>

<file path=customXml/itemProps3.xml><?xml version="1.0" encoding="utf-8"?>
<ds:datastoreItem xmlns:ds="http://schemas.openxmlformats.org/officeDocument/2006/customXml" ds:itemID="{135CEC26-EA7E-46B7-8EF0-1B722F8695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bcc35-3454-4d00-b728-0da0df3826cd"/>
    <ds:schemaRef ds:uri="997c64ff-f6df-4b5c-b143-07ccfcdee3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4131</TotalTime>
  <Words>3812</Words>
  <Application>Microsoft Office PowerPoint</Application>
  <PresentationFormat>Widescreen</PresentationFormat>
  <Paragraphs>509</Paragraphs>
  <Slides>26</Slides>
  <Notes>24</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ＭＳ Ｐゴシック</vt:lpstr>
      <vt:lpstr>ＭＳ Ｐゴシック</vt:lpstr>
      <vt:lpstr>Arial</vt:lpstr>
      <vt:lpstr>Calibri</vt:lpstr>
      <vt:lpstr>Droid Sans Fallback</vt:lpstr>
      <vt:lpstr>Helvetica</vt:lpstr>
      <vt:lpstr>Helvetica Neue Black Condensed</vt:lpstr>
      <vt:lpstr>Times New Roman</vt:lpstr>
      <vt:lpstr>ヒラギノ角ゴ Pro W3</vt:lpstr>
      <vt:lpstr>Earth-Moon-May2012_HRP</vt:lpstr>
      <vt:lpstr>Using MBSE on a Working Project</vt:lpstr>
      <vt:lpstr>Exploration Missions </vt:lpstr>
      <vt:lpstr>NASA-STD-3001 Levels of Care</vt:lpstr>
      <vt:lpstr>What is Systems Engineering?</vt:lpstr>
      <vt:lpstr>Bridging the Communication Chasm</vt:lpstr>
      <vt:lpstr>Systems Engineering Approach to Get There</vt:lpstr>
      <vt:lpstr>What is MBSE?</vt:lpstr>
      <vt:lpstr>How is the Model Used?</vt:lpstr>
      <vt:lpstr>How Do You Visually Represent a ConOps?</vt:lpstr>
      <vt:lpstr>How Do You Model Requirements?</vt:lpstr>
      <vt:lpstr>What Requirement Information Is Modeled?</vt:lpstr>
      <vt:lpstr>How Have You Involved and Designed to Users?</vt:lpstr>
      <vt:lpstr>How Do You Share To Modelers and Non-Modelers?</vt:lpstr>
      <vt:lpstr>HTML Report – Landing Page</vt:lpstr>
      <vt:lpstr>HTML Report – System Page</vt:lpstr>
      <vt:lpstr>HTML Report – Presenting Requirements</vt:lpstr>
      <vt:lpstr>HTML Report – Medical Systems Relationship Maps</vt:lpstr>
      <vt:lpstr>Lessons Learned</vt:lpstr>
      <vt:lpstr>Applicable Documents</vt:lpstr>
      <vt:lpstr>ExMC System Engineering Publications</vt:lpstr>
      <vt:lpstr>2020 NASA Systems Engineering Webinar Series</vt:lpstr>
      <vt:lpstr>PowerPoint Presentation</vt:lpstr>
      <vt:lpstr>Systems Engineering</vt:lpstr>
      <vt:lpstr>Crew Health and Performance System Must…</vt:lpstr>
      <vt:lpstr>Applying Systems Engineering to Support CHP Integration</vt:lpstr>
      <vt:lpstr>Level of Care Capabilities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Hailey, Melinda J. (JSC-SF)[WYLE LABORATORIES, INC.]</dc:creator>
  <cp:lastModifiedBy>Mcguire, Kerry M. (JSC-SF211)</cp:lastModifiedBy>
  <cp:revision>206</cp:revision>
  <dcterms:created xsi:type="dcterms:W3CDTF">2012-07-27T01:16:44Z</dcterms:created>
  <dcterms:modified xsi:type="dcterms:W3CDTF">2020-08-14T22:32:30Z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0x010100499DA3D926281C4EBF199E061BA44E03</vt:lpwstr>
  </property>
</Properties>
</file>