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Lst>
  <p:notesMasterIdLst>
    <p:notesMasterId r:id="rId11"/>
  </p:notesMasterIdLst>
  <p:sldIdLst>
    <p:sldId id="256" r:id="rId2"/>
    <p:sldId id="326" r:id="rId3"/>
    <p:sldId id="571" r:id="rId4"/>
    <p:sldId id="572" r:id="rId5"/>
    <p:sldId id="387" r:id="rId6"/>
    <p:sldId id="560" r:id="rId7"/>
    <p:sldId id="644" r:id="rId8"/>
    <p:sldId id="637" r:id="rId9"/>
    <p:sldId id="297" r:id="rId10"/>
  </p:sldIdLst>
  <p:sldSz cx="9144000" cy="5143500" type="screen16x9"/>
  <p:notesSz cx="6858000" cy="9144000"/>
  <p:defaultText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88"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0FF"/>
    <a:srgbClr val="009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67"/>
    <p:restoredTop sz="84773"/>
  </p:normalViewPr>
  <p:slideViewPr>
    <p:cSldViewPr snapToGrid="0" snapToObjects="1" showGuides="1">
      <p:cViewPr varScale="1">
        <p:scale>
          <a:sx n="122" d="100"/>
          <a:sy n="122" d="100"/>
        </p:scale>
        <p:origin x="1544" y="184"/>
      </p:cViewPr>
      <p:guideLst>
        <p:guide orient="horz" pos="588"/>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0FD7E-D7BD-C440-899B-44D2D34D1CE3}" type="datetimeFigureOut">
              <a:rPr lang="en-US" smtClean="0"/>
              <a:t>8/12/20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72412-D5AD-CB4F-A15E-9B4DE491CA93}" type="slidenum">
              <a:rPr lang="en-US" smtClean="0"/>
              <a:t>‹#›</a:t>
            </a:fld>
            <a:endParaRPr lang="en-US"/>
          </a:p>
        </p:txBody>
      </p:sp>
    </p:spTree>
    <p:extLst>
      <p:ext uri="{BB962C8B-B14F-4D97-AF65-F5344CB8AC3E}">
        <p14:creationId xmlns:p14="http://schemas.microsoft.com/office/powerpoint/2010/main" val="1560239458"/>
      </p:ext>
    </p:extLst>
  </p:cSld>
  <p:clrMap bg1="lt1" tx1="dk1" bg2="lt2" tx2="dk2" accent1="accent1" accent2="accent2" accent3="accent3" accent4="accent4" accent5="accent5" accent6="accent6" hlink="hlink" folHlink="folHlink"/>
  <p:notesStyle>
    <a:lvl1pPr marL="0" algn="l" defTabSz="685783" rtl="0" eaLnBrk="1" latinLnBrk="0" hangingPunct="1">
      <a:defRPr sz="900" kern="1200">
        <a:solidFill>
          <a:schemeClr val="tx1"/>
        </a:solidFill>
        <a:latin typeface="+mn-lt"/>
        <a:ea typeface="+mn-ea"/>
        <a:cs typeface="+mn-cs"/>
      </a:defRPr>
    </a:lvl1pPr>
    <a:lvl2pPr marL="342892" algn="l" defTabSz="685783" rtl="0" eaLnBrk="1" latinLnBrk="0" hangingPunct="1">
      <a:defRPr sz="900" kern="1200">
        <a:solidFill>
          <a:schemeClr val="tx1"/>
        </a:solidFill>
        <a:latin typeface="+mn-lt"/>
        <a:ea typeface="+mn-ea"/>
        <a:cs typeface="+mn-cs"/>
      </a:defRPr>
    </a:lvl2pPr>
    <a:lvl3pPr marL="685783" algn="l" defTabSz="685783" rtl="0" eaLnBrk="1" latinLnBrk="0" hangingPunct="1">
      <a:defRPr sz="900" kern="1200">
        <a:solidFill>
          <a:schemeClr val="tx1"/>
        </a:solidFill>
        <a:latin typeface="+mn-lt"/>
        <a:ea typeface="+mn-ea"/>
        <a:cs typeface="+mn-cs"/>
      </a:defRPr>
    </a:lvl3pPr>
    <a:lvl4pPr marL="1028675" algn="l" defTabSz="685783" rtl="0" eaLnBrk="1" latinLnBrk="0" hangingPunct="1">
      <a:defRPr sz="900" kern="1200">
        <a:solidFill>
          <a:schemeClr val="tx1"/>
        </a:solidFill>
        <a:latin typeface="+mn-lt"/>
        <a:ea typeface="+mn-ea"/>
        <a:cs typeface="+mn-cs"/>
      </a:defRPr>
    </a:lvl4pPr>
    <a:lvl5pPr marL="1371566" algn="l" defTabSz="685783" rtl="0" eaLnBrk="1" latinLnBrk="0" hangingPunct="1">
      <a:defRPr sz="900" kern="1200">
        <a:solidFill>
          <a:schemeClr val="tx1"/>
        </a:solidFill>
        <a:latin typeface="+mn-lt"/>
        <a:ea typeface="+mn-ea"/>
        <a:cs typeface="+mn-cs"/>
      </a:defRPr>
    </a:lvl5pPr>
    <a:lvl6pPr marL="1714457" algn="l" defTabSz="685783" rtl="0" eaLnBrk="1" latinLnBrk="0" hangingPunct="1">
      <a:defRPr sz="900" kern="1200">
        <a:solidFill>
          <a:schemeClr val="tx1"/>
        </a:solidFill>
        <a:latin typeface="+mn-lt"/>
        <a:ea typeface="+mn-ea"/>
        <a:cs typeface="+mn-cs"/>
      </a:defRPr>
    </a:lvl6pPr>
    <a:lvl7pPr marL="2057348" algn="l" defTabSz="685783" rtl="0" eaLnBrk="1" latinLnBrk="0" hangingPunct="1">
      <a:defRPr sz="900" kern="1200">
        <a:solidFill>
          <a:schemeClr val="tx1"/>
        </a:solidFill>
        <a:latin typeface="+mn-lt"/>
        <a:ea typeface="+mn-ea"/>
        <a:cs typeface="+mn-cs"/>
      </a:defRPr>
    </a:lvl7pPr>
    <a:lvl8pPr marL="2400240" algn="l" defTabSz="685783" rtl="0" eaLnBrk="1" latinLnBrk="0" hangingPunct="1">
      <a:defRPr sz="900" kern="1200">
        <a:solidFill>
          <a:schemeClr val="tx1"/>
        </a:solidFill>
        <a:latin typeface="+mn-lt"/>
        <a:ea typeface="+mn-ea"/>
        <a:cs typeface="+mn-cs"/>
      </a:defRPr>
    </a:lvl8pPr>
    <a:lvl9pPr marL="2743132" algn="l" defTabSz="685783"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Font typeface="Wingdings" charset="2"/>
              <a:buNone/>
            </a:pPr>
            <a:r>
              <a:rPr lang="en-US" sz="1200" dirty="0"/>
              <a:t>The GEOS Composition Forecast system was many years in the making; we run a coupled version of the GEOS model with the GEOS-Chem chemistry module. This capability is a successful result of MAP-funded research aligning with GMAO’s Core work.  We started in early 2017 with our first experimental GEOS-CF forecast system, and in late 2018 shared the forecasts as images only on the GMAO FLUID website and last September we released the forecast and analysis data to the public.  Next slide.</a:t>
            </a:r>
            <a:br>
              <a:rPr lang="en-US" sz="1200" dirty="0"/>
            </a:br>
            <a:endParaRPr lang="en-US" dirty="0"/>
          </a:p>
          <a:p>
            <a:pPr marL="0" indent="0">
              <a:buFont typeface="Wingdings" charset="2"/>
              <a:buNone/>
            </a:pPr>
            <a:br>
              <a:rPr lang="en-US" sz="1200" dirty="0"/>
            </a:br>
            <a:r>
              <a:rPr lang="en-US" sz="1200" dirty="0"/>
              <a:t>	</a:t>
            </a:r>
          </a:p>
        </p:txBody>
      </p:sp>
      <p:sp>
        <p:nvSpPr>
          <p:cNvPr id="4" name="Slide Number Placeholder 3"/>
          <p:cNvSpPr>
            <a:spLocks noGrp="1"/>
          </p:cNvSpPr>
          <p:nvPr>
            <p:ph type="sldNum" sz="quarter" idx="10"/>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5623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59556" indent="-259556"/>
            <a:r>
              <a:rPr lang="en-US" sz="900" dirty="0"/>
              <a:t>GEOS-Chem is a state-of-the science chemistry transport model maintained by the Harvard folks with a global community of developers and users.  It’s a complex chemistry model, with full t</a:t>
            </a:r>
            <a:r>
              <a:rPr lang="en-US" sz="900" dirty="0">
                <a:solidFill>
                  <a:schemeClr val="bg2">
                    <a:lumMod val="10000"/>
                  </a:schemeClr>
                </a:solidFill>
                <a:latin typeface="Arial" charset="0"/>
                <a:cs typeface="Arial" charset="0"/>
              </a:rPr>
              <a:t>ropospheric and Stratospheric chemistry with about </a:t>
            </a:r>
            <a:r>
              <a:rPr lang="en-US" sz="900" dirty="0">
                <a:solidFill>
                  <a:schemeClr val="bg2">
                    <a:lumMod val="10000"/>
                  </a:schemeClr>
                </a:solidFill>
                <a:latin typeface="Arial" charset="0"/>
                <a:ea typeface="Arial" charset="0"/>
                <a:cs typeface="Arial" charset="0"/>
              </a:rPr>
              <a:t>250 reactive species and over 700 reactions in the version 12 that we are running. These images are from two SVS animations produced last year,  illustrating surface ozone in the top right, and in the animation, we can see the diurnal cycle of surface ozone, with highest concentrations in white during the day close to urban centers and near forest fires, while at night the ozone is low in these urban areas due to NOx titration.  </a:t>
            </a:r>
            <a:br>
              <a:rPr lang="en-US" sz="900" dirty="0">
                <a:solidFill>
                  <a:schemeClr val="bg2">
                    <a:lumMod val="10000"/>
                  </a:schemeClr>
                </a:solidFill>
                <a:latin typeface="Arial" charset="0"/>
                <a:ea typeface="Arial" charset="0"/>
                <a:cs typeface="Arial" charset="0"/>
              </a:rPr>
            </a:br>
            <a:br>
              <a:rPr lang="en-US" sz="900" dirty="0">
                <a:solidFill>
                  <a:schemeClr val="bg2">
                    <a:lumMod val="10000"/>
                  </a:schemeClr>
                </a:solidFill>
                <a:latin typeface="Arial" charset="0"/>
                <a:ea typeface="Arial" charset="0"/>
                <a:cs typeface="Arial" charset="0"/>
              </a:rPr>
            </a:br>
            <a:r>
              <a:rPr lang="en-US" sz="900" dirty="0">
                <a:solidFill>
                  <a:schemeClr val="bg2">
                    <a:lumMod val="10000"/>
                  </a:schemeClr>
                </a:solidFill>
                <a:latin typeface="Arial" charset="0"/>
                <a:ea typeface="Arial" charset="0"/>
                <a:cs typeface="Arial" charset="0"/>
              </a:rPr>
              <a:t>The animation captured in the bottom left highlights the complexity of the GEOS-Chem chemistry, showing 96 species that play a part either directly or indirectly in simulating ozone chemistry.  The bottom left shows just a few of these different species and you can see the interaction with the large-scale synoptic weather systems, as well as evidence for the emission sources like the ship tracks. Next slide.</a:t>
            </a:r>
            <a:endParaRPr lang="en-US" dirty="0"/>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0772412-D5AD-CB4F-A15E-9B4DE491C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334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Font typeface="Wingdings" pitchFamily="2" charset="2"/>
              <a:buNone/>
            </a:pPr>
            <a:r>
              <a:rPr lang="en-US" sz="900" dirty="0">
                <a:solidFill>
                  <a:schemeClr val="bg2">
                    <a:lumMod val="10000"/>
                  </a:schemeClr>
                </a:solidFill>
              </a:rPr>
              <a:t>Each day, starting around 3pm, we launch the GEOS-CF following the completion of the 12z GEOS-FPIT run.  This is because, in order to have the best initial conditions for our 5-day forecast, we first run a meteorological replay to GEOS-FPIT now with the GEOS-Chem chemistry.  We run the model at the highest spatial resolution of a global composition forecast system that we are aware of, at 0.25 degree, and now we have the chemistry on the same spatial and temporal resolutions as the meteorology.  Since the end of each replay simulation is the start of the next day’s simulation, we can stitch these together for a continuous dataset since January 2018.  We released to the public high-temporal frequency data with a focus on air quality, so we have surface level concentrations and meteorological fields at 15-minute intervals, which makes for great animations as highlighted in the previous slide, and also 1-hourly intervals again for surface diagnostics and 3D composition and meteorology limited to the troposphere and lower stratosphere.  Next slide.</a:t>
            </a:r>
          </a:p>
          <a:p>
            <a:pPr marL="0" indent="0">
              <a:lnSpc>
                <a:spcPct val="150000"/>
              </a:lnSpc>
              <a:buFont typeface="Wingdings" pitchFamily="2" charset="2"/>
              <a:buNone/>
            </a:pPr>
            <a:endParaRPr lang="en-US" sz="900" dirty="0">
              <a:solidFill>
                <a:schemeClr val="bg2">
                  <a:lumMod val="10000"/>
                </a:schemeClr>
              </a:solidFill>
            </a:endParaRPr>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349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But what goes into the model also helps us to correctly simulate air quality.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We use the monthly averages from HTAP v2.2 for the anthropogenic emissions, and several online parameterizations for things like dust, sea salt and biogenic emissions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To improve on the base emissions, we use a bunch of different scale factors, such as annual gridded scale factors based on satellite data to better capture sources and trends. Specifically, we use Fei Liu’s OMI-HTAP inventory.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Given COVID-19 era that we are living in right now, it is important to mention that our base year for emissions is 2018, and this was continued for 2019 and 2020, so any changes in anthropogenic emissions due to COVID-19 restrictions are not likely picked up by the model.  Next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0715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mn-lt"/>
                <a:ea typeface="+mn-ea"/>
                <a:cs typeface="+mn-cs"/>
              </a:rPr>
              <a:t>In addition, the monthly average anthropogenic emissions are broken down into hourly values using sector-specific day-of-week and diurnal scale factors.  This can be seen nicely in the example on the left of surface concentrations of NO2 over Europe.  On the bottom is a time series comparing the observations of NO2, shown in black, from Zurich, Switzerland obtained from </a:t>
            </a:r>
            <a:r>
              <a:rPr lang="en-US" sz="900" kern="1200" dirty="0" err="1">
                <a:solidFill>
                  <a:schemeClr val="tx1"/>
                </a:solidFill>
                <a:effectLst/>
                <a:latin typeface="+mn-lt"/>
                <a:ea typeface="+mn-ea"/>
                <a:cs typeface="+mn-cs"/>
              </a:rPr>
              <a:t>OpenAQ’s</a:t>
            </a:r>
            <a:r>
              <a:rPr lang="en-US" sz="900" kern="1200" dirty="0">
                <a:solidFill>
                  <a:schemeClr val="tx1"/>
                </a:solidFill>
                <a:effectLst/>
                <a:latin typeface="+mn-lt"/>
                <a:ea typeface="+mn-ea"/>
                <a:cs typeface="+mn-cs"/>
              </a:rPr>
              <a:t> database, and the daily GEOS-CF replay (in red) and 5-day forecast (transitioning to more yellow colors).  And what you can see, is the diurnal variability of the model agrees well with the observations, and we can see the flattening of the diurnal variability on Sundays October 22</a:t>
            </a:r>
            <a:r>
              <a:rPr lang="en-US" sz="900" kern="1200" baseline="30000" dirty="0">
                <a:solidFill>
                  <a:schemeClr val="tx1"/>
                </a:solidFill>
                <a:effectLst/>
                <a:latin typeface="+mn-lt"/>
                <a:ea typeface="+mn-ea"/>
                <a:cs typeface="+mn-cs"/>
              </a:rPr>
              <a:t>nd</a:t>
            </a:r>
            <a:r>
              <a:rPr lang="en-US" sz="900" kern="1200" dirty="0">
                <a:solidFill>
                  <a:schemeClr val="tx1"/>
                </a:solidFill>
                <a:effectLst/>
                <a:latin typeface="+mn-lt"/>
                <a:ea typeface="+mn-ea"/>
                <a:cs typeface="+mn-cs"/>
              </a:rPr>
              <a:t> and October 29</a:t>
            </a:r>
            <a:r>
              <a:rPr lang="en-US" sz="900" kern="1200" baseline="30000" dirty="0">
                <a:solidFill>
                  <a:schemeClr val="tx1"/>
                </a:solidFill>
                <a:effectLst/>
                <a:latin typeface="+mn-lt"/>
                <a:ea typeface="+mn-ea"/>
                <a:cs typeface="+mn-cs"/>
              </a:rPr>
              <a:t>th</a:t>
            </a:r>
            <a:r>
              <a:rPr lang="en-US" sz="900" kern="1200" dirty="0">
                <a:solidFill>
                  <a:schemeClr val="tx1"/>
                </a:solidFill>
                <a:effectLst/>
                <a:latin typeface="+mn-lt"/>
                <a:ea typeface="+mn-ea"/>
                <a:cs typeface="+mn-cs"/>
              </a:rPr>
              <a:t>.  Next slide, please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9517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there is no direct data assimilation of chemical species in the GEOS-CF system, there is near-real time information constraining parts of the system, even during this COVID-19 period.  We use the near-real time QFED to inform the system of biomass burning emissions.  On the right, is a MODIS image from Nov 2017, with the red dots indicating the fire locations. On the left, is a time series of PM2.5 for Delhi for this same time period.  In the forecasts, with persistence of the biomass burning emissions, there can be large discrepancies between the forecasted PM2.5 and the observed PM2.5, depending on the meteorological conditions and the fire intensity.</a:t>
            </a:r>
          </a:p>
          <a:p>
            <a:endParaRPr lang="en-US" dirty="0"/>
          </a:p>
          <a:p>
            <a:r>
              <a:rPr lang="en-US" dirty="0"/>
              <a:t>In order to take advantage of the established GEOS ozone data assimilation system before we could implement the das in the GEOS-CF, we devised a way to nudge only stratospheric ozone toward the GEOS FP assimilated O3, with the intention to keep our ozone in line with observations while still allowing GEOS-Chem to do its thing. We’ll show examples for the ozone later.  Next slide.</a:t>
            </a:r>
          </a:p>
        </p:txBody>
      </p:sp>
      <p:sp>
        <p:nvSpPr>
          <p:cNvPr id="4" name="Slide Number Placeholder 3"/>
          <p:cNvSpPr>
            <a:spLocks noGrp="1"/>
          </p:cNvSpPr>
          <p:nvPr>
            <p:ph type="sldNum" sz="quarter" idx="5"/>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E6BEC583-F4B1-834B-9486-C22126F4F1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4065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772412-D5AD-CB4F-A15E-9B4DE491CA93}" type="slidenum">
              <a:rPr lang="en-US" smtClean="0"/>
              <a:t>8</a:t>
            </a:fld>
            <a:endParaRPr lang="en-US"/>
          </a:p>
        </p:txBody>
      </p:sp>
    </p:spTree>
    <p:extLst>
      <p:ext uri="{BB962C8B-B14F-4D97-AF65-F5344CB8AC3E}">
        <p14:creationId xmlns:p14="http://schemas.microsoft.com/office/powerpoint/2010/main" val="3324825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1"/>
            <a:r>
              <a:rPr lang="en-US" dirty="0"/>
              <a:t> for January 2019 – present </a:t>
            </a:r>
          </a:p>
        </p:txBody>
      </p:sp>
      <p:sp>
        <p:nvSpPr>
          <p:cNvPr id="4" name="Slide Number Placeholder 3"/>
          <p:cNvSpPr>
            <a:spLocks noGrp="1"/>
          </p:cNvSpPr>
          <p:nvPr>
            <p:ph type="sldNum" sz="quarter" idx="10"/>
          </p:nvPr>
        </p:nvSpPr>
        <p:spPr/>
        <p:txBody>
          <a:bodyPr/>
          <a:lstStyle/>
          <a:p>
            <a:fld id="{E6BEC583-F4B1-834B-9486-C22126F4F188}" type="slidenum">
              <a:rPr lang="en-US" smtClean="0"/>
              <a:t>9</a:t>
            </a:fld>
            <a:endParaRPr lang="en-US"/>
          </a:p>
        </p:txBody>
      </p:sp>
    </p:spTree>
    <p:extLst>
      <p:ext uri="{BB962C8B-B14F-4D97-AF65-F5344CB8AC3E}">
        <p14:creationId xmlns:p14="http://schemas.microsoft.com/office/powerpoint/2010/main" val="1744277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p:txBody>
          <a:bodyPr/>
          <a:lstStyle/>
          <a:p>
            <a:fld id="{0928C017-443E-AF4D-BF60-AABF0A019BD6}" type="datetime1">
              <a:rPr lang="en-US" smtClean="0"/>
              <a:t>8/12/20</a:t>
            </a:fld>
            <a:endParaRPr lang="en-US"/>
          </a:p>
        </p:txBody>
      </p:sp>
      <p:sp>
        <p:nvSpPr>
          <p:cNvPr id="5" name="Slide Number Placeholder 4"/>
          <p:cNvSpPr>
            <a:spLocks noGrp="1"/>
          </p:cNvSpPr>
          <p:nvPr>
            <p:ph type="sldNum" sz="quarter" idx="12"/>
          </p:nvPr>
        </p:nvSpPr>
        <p:spPr/>
        <p:txBody>
          <a:bodyPr/>
          <a:lstStyle/>
          <a:p>
            <a:fld id="{77866434-3EB8-5B4B-842B-349C33B01C63}" type="slidenum">
              <a:rPr lang="en-US" smtClean="0"/>
              <a:t>‹#›</a:t>
            </a:fld>
            <a:endParaRPr lang="en-US"/>
          </a:p>
        </p:txBody>
      </p:sp>
      <p:sp>
        <p:nvSpPr>
          <p:cNvPr id="7" name="Text Placeholder 6"/>
          <p:cNvSpPr>
            <a:spLocks noGrp="1"/>
          </p:cNvSpPr>
          <p:nvPr>
            <p:ph type="body" sz="quarter" idx="13" hasCustomPrompt="1"/>
          </p:nvPr>
        </p:nvSpPr>
        <p:spPr>
          <a:xfrm>
            <a:off x="628650" y="1052981"/>
            <a:ext cx="7886700" cy="3523059"/>
          </a:xfr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646857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77866434-3EB8-5B4B-842B-349C33B01C63}" type="slidenum">
              <a:rPr lang="en-US" smtClean="0"/>
              <a:t>‹#›</a:t>
            </a:fld>
            <a:endParaRPr lang="en-US"/>
          </a:p>
        </p:txBody>
      </p:sp>
      <p:sp>
        <p:nvSpPr>
          <p:cNvPr id="4" name="Date Placeholder 3"/>
          <p:cNvSpPr>
            <a:spLocks noGrp="1"/>
          </p:cNvSpPr>
          <p:nvPr>
            <p:ph type="dt" sz="half" idx="11"/>
          </p:nvPr>
        </p:nvSpPr>
        <p:spPr/>
        <p:txBody>
          <a:bodyPr/>
          <a:lstStyle/>
          <a:p>
            <a:fld id="{F626AFBC-9E2E-E64F-A3D5-FD476D8FE480}" type="datetime1">
              <a:rPr lang="en-US" smtClean="0"/>
              <a:t>8/12/20</a:t>
            </a:fld>
            <a:endParaRPr lang="en-US"/>
          </a:p>
        </p:txBody>
      </p:sp>
    </p:spTree>
    <p:extLst>
      <p:ext uri="{BB962C8B-B14F-4D97-AF65-F5344CB8AC3E}">
        <p14:creationId xmlns:p14="http://schemas.microsoft.com/office/powerpoint/2010/main" val="26358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F947F8-8112-2E47-9486-19280345A4F3}" type="datetime1">
              <a:rPr lang="en-US" smtClean="0"/>
              <a:t>8/12/20</a:t>
            </a:fld>
            <a:endParaRPr lang="en-US"/>
          </a:p>
        </p:txBody>
      </p:sp>
      <p:sp>
        <p:nvSpPr>
          <p:cNvPr id="4" name="Slide Number Placeholder 3"/>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507408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841772"/>
            <a:ext cx="6858000" cy="1790700"/>
          </a:xfrm>
        </p:spPr>
        <p:txBody>
          <a:bodyPr anchor="ctr" anchorCtr="0">
            <a:normAutofit/>
          </a:bodyPr>
          <a:lstStyle>
            <a:lvl1pPr algn="ctr">
              <a:defRPr sz="3600"/>
            </a:lvl1pPr>
          </a:lstStyle>
          <a:p>
            <a:r>
              <a:rPr lang="en-US" dirty="0"/>
              <a:t>Click to Edit Title</a:t>
            </a:r>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Subtitle</a:t>
            </a:r>
          </a:p>
        </p:txBody>
      </p:sp>
      <p:sp>
        <p:nvSpPr>
          <p:cNvPr id="4" name="Date Placeholder 3"/>
          <p:cNvSpPr>
            <a:spLocks noGrp="1"/>
          </p:cNvSpPr>
          <p:nvPr>
            <p:ph type="dt" sz="half" idx="10"/>
          </p:nvPr>
        </p:nvSpPr>
        <p:spPr/>
        <p:txBody>
          <a:bodyPr/>
          <a:lstStyle/>
          <a:p>
            <a:fld id="{5B23E094-BBD0-B144-A035-4C325AFAEDF8}" type="datetime1">
              <a:rPr lang="en-US" smtClean="0"/>
              <a:t>8/12/20</a:t>
            </a:fld>
            <a:endParaRPr lang="en-US"/>
          </a:p>
        </p:txBody>
      </p:sp>
      <p:sp>
        <p:nvSpPr>
          <p:cNvPr id="6" name="Slide Number Placeholder 5"/>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630636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idx="1" hasCustomPrompt="1"/>
          </p:nvPr>
        </p:nvSpPr>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EF11D4B-CD49-D140-B5B6-C4601371B595}" type="datetime1">
              <a:rPr lang="en-US" smtClean="0"/>
              <a:t>8/12/20</a:t>
            </a:fld>
            <a:endParaRPr lang="en-US"/>
          </a:p>
        </p:txBody>
      </p:sp>
      <p:sp>
        <p:nvSpPr>
          <p:cNvPr id="6" name="Slide Number Placeholder 5"/>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3249178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67364" y="550333"/>
            <a:ext cx="2949178" cy="850392"/>
          </a:xfrm>
        </p:spPr>
        <p:txBody>
          <a:bodyPr anchor="t" anchorCtr="0">
            <a:normAutofit/>
          </a:bodyPr>
          <a:lstStyle>
            <a:lvl1pPr algn="l">
              <a:defRPr sz="1500"/>
            </a:lvl1pPr>
          </a:lstStyle>
          <a:p>
            <a:r>
              <a:rPr lang="en-US" dirty="0"/>
              <a:t>Click to Edit Title</a:t>
            </a:r>
          </a:p>
        </p:txBody>
      </p:sp>
      <p:sp>
        <p:nvSpPr>
          <p:cNvPr id="3" name="Picture Placeholder 2"/>
          <p:cNvSpPr>
            <a:spLocks noGrp="1"/>
          </p:cNvSpPr>
          <p:nvPr>
            <p:ph type="pic" idx="1" hasCustomPrompt="1"/>
          </p:nvPr>
        </p:nvSpPr>
        <p:spPr>
          <a:xfrm>
            <a:off x="506939" y="550333"/>
            <a:ext cx="4629150" cy="3851408"/>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r>
              <a:rPr lang="en-US" dirty="0"/>
              <a:t>Image</a:t>
            </a:r>
          </a:p>
        </p:txBody>
      </p:sp>
      <p:sp>
        <p:nvSpPr>
          <p:cNvPr id="4" name="Text Placeholder 3"/>
          <p:cNvSpPr>
            <a:spLocks noGrp="1"/>
          </p:cNvSpPr>
          <p:nvPr>
            <p:ph type="body" sz="half" idx="2" hasCustomPrompt="1"/>
          </p:nvPr>
        </p:nvSpPr>
        <p:spPr>
          <a:xfrm>
            <a:off x="5567364" y="1470355"/>
            <a:ext cx="2949178" cy="2931386"/>
          </a:xfrm>
        </p:spPr>
        <p:txBody>
          <a:bodyPr/>
          <a:lstStyle>
            <a:lvl1pPr marL="0" indent="0" algn="l">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dirty="0"/>
              <a:t>Click to edit text</a:t>
            </a:r>
          </a:p>
        </p:txBody>
      </p:sp>
      <p:sp>
        <p:nvSpPr>
          <p:cNvPr id="5" name="Date Placeholder 4"/>
          <p:cNvSpPr>
            <a:spLocks noGrp="1"/>
          </p:cNvSpPr>
          <p:nvPr>
            <p:ph type="dt" sz="half" idx="10"/>
          </p:nvPr>
        </p:nvSpPr>
        <p:spPr/>
        <p:txBody>
          <a:bodyPr/>
          <a:lstStyle/>
          <a:p>
            <a:fld id="{A9979A28-FB04-7447-90FB-E40D8A375EDD}" type="datetime1">
              <a:rPr lang="en-US" smtClean="0"/>
              <a:t>8/12/20</a:t>
            </a:fld>
            <a:endParaRPr lang="en-US"/>
          </a:p>
        </p:txBody>
      </p:sp>
      <p:sp>
        <p:nvSpPr>
          <p:cNvPr id="7" name="Slide Number Placeholder 6"/>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2763741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628650" y="1369219"/>
            <a:ext cx="3886200" cy="3263504"/>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29150" y="1369219"/>
            <a:ext cx="3886200" cy="3263504"/>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6136E780-864A-C941-B69A-CEB634AB705C}" type="datetime1">
              <a:rPr lang="en-US" smtClean="0"/>
              <a:t>8/12/20</a:t>
            </a:fld>
            <a:endParaRPr lang="en-US"/>
          </a:p>
        </p:txBody>
      </p:sp>
      <p:sp>
        <p:nvSpPr>
          <p:cNvPr id="7" name="Slide Number Placeholder 6"/>
          <p:cNvSpPr>
            <a:spLocks noGrp="1"/>
          </p:cNvSpPr>
          <p:nvPr>
            <p:ph type="sldNum" sz="quarter" idx="12"/>
          </p:nvPr>
        </p:nvSpPr>
        <p:spPr/>
        <p:txBody>
          <a:bodyPr/>
          <a:lstStyle/>
          <a:p>
            <a:fld id="{77866434-3EB8-5B4B-842B-349C33B01C63}" type="slidenum">
              <a:rPr lang="en-US" smtClean="0"/>
              <a:t>‹#›</a:t>
            </a:fld>
            <a:endParaRPr lang="en-US"/>
          </a:p>
        </p:txBody>
      </p:sp>
    </p:spTree>
    <p:extLst>
      <p:ext uri="{BB962C8B-B14F-4D97-AF65-F5344CB8AC3E}">
        <p14:creationId xmlns:p14="http://schemas.microsoft.com/office/powerpoint/2010/main" val="4025924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a:xfrm>
            <a:off x="6286502" y="4829709"/>
            <a:ext cx="2228849" cy="273844"/>
          </a:xfrm>
        </p:spPr>
        <p:txBody>
          <a:bodyPr/>
          <a:lstStyle/>
          <a:p>
            <a:fld id="{CE1B4C48-EB78-3542-B13F-D975F8E95C7F}" type="datetime1">
              <a:rPr lang="en-US" smtClean="0"/>
              <a:t>8/12/20</a:t>
            </a:fld>
            <a:endParaRPr lang="en-US" dirty="0"/>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8" name="Text Placeholder 7"/>
          <p:cNvSpPr>
            <a:spLocks noGrp="1"/>
          </p:cNvSpPr>
          <p:nvPr>
            <p:ph type="body" sz="quarter" idx="13" hasCustomPrompt="1"/>
          </p:nvPr>
        </p:nvSpPr>
        <p:spPr>
          <a:xfrm>
            <a:off x="628650" y="1206503"/>
            <a:ext cx="7886700" cy="3374231"/>
          </a:xfrm>
        </p:spPr>
        <p:txBody>
          <a:bodyPr/>
          <a:lstStyle>
            <a:lvl1pPr algn="ctr">
              <a:defRPr baseline="0"/>
            </a:lvl1pPr>
          </a:lstStyle>
          <a:p>
            <a:pPr lvl="0"/>
            <a:r>
              <a:rPr lang="en-US" dirty="0"/>
              <a:t>Click to edit text</a:t>
            </a:r>
          </a:p>
        </p:txBody>
      </p:sp>
    </p:spTree>
    <p:extLst>
      <p:ext uri="{BB962C8B-B14F-4D97-AF65-F5344CB8AC3E}">
        <p14:creationId xmlns:p14="http://schemas.microsoft.com/office/powerpoint/2010/main" val="3405809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37340"/>
            <a:ext cx="7886700" cy="615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054918"/>
            <a:ext cx="7886700" cy="34516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4791710"/>
            <a:ext cx="9144000" cy="351807"/>
          </a:xfrm>
          <a:prstGeom prst="rect">
            <a:avLst/>
          </a:prstGeom>
          <a:solidFill>
            <a:schemeClr val="tx1">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1800"/>
          </a:p>
        </p:txBody>
      </p:sp>
      <p:sp>
        <p:nvSpPr>
          <p:cNvPr id="9" name="TextBox 8"/>
          <p:cNvSpPr txBox="1"/>
          <p:nvPr/>
        </p:nvSpPr>
        <p:spPr>
          <a:xfrm>
            <a:off x="1014826" y="4848710"/>
            <a:ext cx="1935809" cy="176587"/>
          </a:xfrm>
          <a:prstGeom prst="rect">
            <a:avLst/>
          </a:prstGeom>
          <a:noFill/>
        </p:spPr>
        <p:txBody>
          <a:bodyPr wrap="square" lIns="0" tIns="0" rIns="0" bIns="0" rtlCol="0">
            <a:spAutoFit/>
          </a:bodyPr>
          <a:lstStyle/>
          <a:p>
            <a:pPr algn="l">
              <a:lnSpc>
                <a:spcPct val="90000"/>
              </a:lnSpc>
            </a:pPr>
            <a:r>
              <a:rPr lang="en-US" sz="675" b="1" i="0" dirty="0">
                <a:solidFill>
                  <a:schemeClr val="tx1">
                    <a:lumMod val="95000"/>
                  </a:schemeClr>
                </a:solidFill>
                <a:ea typeface="Arial Regular" charset="0"/>
              </a:rPr>
              <a:t>Global Modeling</a:t>
            </a:r>
            <a:r>
              <a:rPr lang="en-US" sz="675" b="1" i="0" baseline="0" dirty="0">
                <a:solidFill>
                  <a:schemeClr val="tx1">
                    <a:lumMod val="95000"/>
                  </a:schemeClr>
                </a:solidFill>
                <a:ea typeface="Arial Regular" charset="0"/>
              </a:rPr>
              <a:t> </a:t>
            </a:r>
            <a:r>
              <a:rPr lang="en-US" sz="675" b="1" i="0" dirty="0">
                <a:solidFill>
                  <a:schemeClr val="tx1">
                    <a:lumMod val="95000"/>
                  </a:schemeClr>
                </a:solidFill>
                <a:ea typeface="Arial Regular" charset="0"/>
              </a:rPr>
              <a:t>and</a:t>
            </a:r>
            <a:r>
              <a:rPr lang="en-US" sz="675" b="1" i="0" baseline="0" dirty="0">
                <a:solidFill>
                  <a:schemeClr val="tx1">
                    <a:lumMod val="95000"/>
                  </a:schemeClr>
                </a:solidFill>
                <a:ea typeface="Arial Regular" charset="0"/>
              </a:rPr>
              <a:t> </a:t>
            </a:r>
            <a:r>
              <a:rPr lang="en-US" sz="675" b="1" i="0" dirty="0">
                <a:solidFill>
                  <a:schemeClr val="tx1">
                    <a:lumMod val="95000"/>
                  </a:schemeClr>
                </a:solidFill>
                <a:ea typeface="Arial Regular" charset="0"/>
              </a:rPr>
              <a:t>Assimilation Office</a:t>
            </a:r>
          </a:p>
          <a:p>
            <a:pPr marL="0" marR="0" indent="0" algn="l" defTabSz="685783" rtl="0" eaLnBrk="1" fontAlgn="auto" latinLnBrk="0" hangingPunct="1">
              <a:lnSpc>
                <a:spcPct val="90000"/>
              </a:lnSpc>
              <a:spcBef>
                <a:spcPts val="0"/>
              </a:spcBef>
              <a:spcAft>
                <a:spcPts val="0"/>
              </a:spcAft>
              <a:buClrTx/>
              <a:buSzTx/>
              <a:buFontTx/>
              <a:buNone/>
              <a:tabLst/>
              <a:defRPr/>
            </a:pPr>
            <a:r>
              <a:rPr lang="en-US" sz="600" b="0" i="0" dirty="0">
                <a:solidFill>
                  <a:schemeClr val="tx1">
                    <a:lumMod val="95000"/>
                  </a:schemeClr>
                </a:solidFill>
                <a:ea typeface="Arial Regular" charset="0"/>
              </a:rPr>
              <a:t>gmao.gsfc.nasa.gov</a:t>
            </a:r>
          </a:p>
        </p:txBody>
      </p:sp>
      <p:sp>
        <p:nvSpPr>
          <p:cNvPr id="10" name="TextBox 9"/>
          <p:cNvSpPr txBox="1"/>
          <p:nvPr/>
        </p:nvSpPr>
        <p:spPr>
          <a:xfrm>
            <a:off x="154671" y="4837162"/>
            <a:ext cx="789718" cy="233910"/>
          </a:xfrm>
          <a:prstGeom prst="rect">
            <a:avLst/>
          </a:prstGeom>
          <a:noFill/>
          <a:ln w="6350">
            <a:solidFill>
              <a:schemeClr val="tx1">
                <a:lumMod val="95000"/>
              </a:schemeClr>
            </a:solidFill>
          </a:ln>
        </p:spPr>
        <p:txBody>
          <a:bodyPr wrap="square" lIns="0" tIns="0" rIns="0" bIns="0" rtlCol="0" anchor="ctr" anchorCtr="0">
            <a:spAutoFit/>
          </a:bodyPr>
          <a:lstStyle/>
          <a:p>
            <a:pPr algn="ctr">
              <a:lnSpc>
                <a:spcPct val="95000"/>
              </a:lnSpc>
            </a:pPr>
            <a:r>
              <a:rPr lang="en-US" sz="1600" b="1" i="0" dirty="0">
                <a:solidFill>
                  <a:schemeClr val="tx1">
                    <a:lumMod val="95000"/>
                  </a:schemeClr>
                </a:solidFill>
                <a:latin typeface="Arial" charset="0"/>
                <a:ea typeface="Arial" charset="0"/>
                <a:cs typeface="Arial" charset="0"/>
              </a:rPr>
              <a:t>GMAO</a:t>
            </a:r>
          </a:p>
        </p:txBody>
      </p:sp>
      <p:sp>
        <p:nvSpPr>
          <p:cNvPr id="6" name="Slide Number Placeholder 5"/>
          <p:cNvSpPr>
            <a:spLocks noGrp="1"/>
          </p:cNvSpPr>
          <p:nvPr>
            <p:ph type="sldNum" sz="quarter" idx="4"/>
          </p:nvPr>
        </p:nvSpPr>
        <p:spPr>
          <a:xfrm>
            <a:off x="8663026" y="4830693"/>
            <a:ext cx="398425"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77866434-3EB8-5B4B-842B-349C33B01C63}" type="slidenum">
              <a:rPr lang="en-US" smtClean="0"/>
              <a:t>‹#›</a:t>
            </a:fld>
            <a:endParaRPr lang="en-US"/>
          </a:p>
        </p:txBody>
      </p:sp>
      <p:sp>
        <p:nvSpPr>
          <p:cNvPr id="4" name="Date Placeholder 3"/>
          <p:cNvSpPr>
            <a:spLocks noGrp="1"/>
          </p:cNvSpPr>
          <p:nvPr>
            <p:ph type="dt" sz="half" idx="2"/>
          </p:nvPr>
        </p:nvSpPr>
        <p:spPr>
          <a:xfrm>
            <a:off x="7511022" y="4837185"/>
            <a:ext cx="1112132"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C909216F-2048-E047-88DC-91097BB68F0D}" type="datetime1">
              <a:rPr lang="en-US" smtClean="0"/>
              <a:t>8/12/20</a:t>
            </a:fld>
            <a:endParaRPr lang="en-US"/>
          </a:p>
        </p:txBody>
      </p:sp>
      <p:sp>
        <p:nvSpPr>
          <p:cNvPr id="11" name="Rectangle 10"/>
          <p:cNvSpPr>
            <a:spLocks noChangeArrowheads="1"/>
          </p:cNvSpPr>
          <p:nvPr/>
        </p:nvSpPr>
        <p:spPr bwMode="auto">
          <a:xfrm>
            <a:off x="107330" y="95938"/>
            <a:ext cx="2678343" cy="231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01883" tIns="50941" rIns="101883" bIns="5094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700"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593667" y="95937"/>
            <a:ext cx="431585" cy="36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14966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Lst>
  <p:hf hdr="0" ftr="0" dt="0"/>
  <p:txStyles>
    <p:titleStyle>
      <a:lvl1pPr algn="ctr" defTabSz="685783" rtl="0" eaLnBrk="1" latinLnBrk="0" hangingPunct="1">
        <a:lnSpc>
          <a:spcPct val="90000"/>
        </a:lnSpc>
        <a:spcBef>
          <a:spcPct val="0"/>
        </a:spcBef>
        <a:buNone/>
        <a:defRPr sz="2100" b="1" kern="1200">
          <a:solidFill>
            <a:srgbClr val="0070C0"/>
          </a:solidFill>
          <a:latin typeface="+mj-lt"/>
          <a:ea typeface="+mj-ea"/>
          <a:cs typeface="+mj-cs"/>
        </a:defRPr>
      </a:lvl1pPr>
    </p:titleStyle>
    <p:bodyStyle>
      <a:lvl1pPr marL="0" indent="0" algn="ctr" defTabSz="685783" rtl="0" eaLnBrk="1" latinLnBrk="0" hangingPunct="1">
        <a:lnSpc>
          <a:spcPct val="90000"/>
        </a:lnSpc>
        <a:spcBef>
          <a:spcPts val="750"/>
        </a:spcBef>
        <a:buFont typeface="Arial"/>
        <a:buNone/>
        <a:defRPr sz="1500" kern="1200">
          <a:solidFill>
            <a:schemeClr val="bg2">
              <a:lumMod val="10000"/>
            </a:schemeClr>
          </a:solidFill>
          <a:latin typeface="+mn-lt"/>
          <a:ea typeface="+mn-ea"/>
          <a:cs typeface="+mn-cs"/>
        </a:defRPr>
      </a:lvl1pPr>
      <a:lvl2pPr marL="205735" indent="-145730" algn="ctr" defTabSz="685783" rtl="0" eaLnBrk="1" latinLnBrk="0" hangingPunct="1">
        <a:lnSpc>
          <a:spcPct val="90000"/>
        </a:lnSpc>
        <a:spcBef>
          <a:spcPts val="375"/>
        </a:spcBef>
        <a:buFont typeface="Arial" charset="0"/>
        <a:buChar char="•"/>
        <a:defRPr sz="1350" kern="1200">
          <a:solidFill>
            <a:schemeClr val="bg2">
              <a:lumMod val="10000"/>
            </a:schemeClr>
          </a:solidFill>
          <a:latin typeface="+mn-lt"/>
          <a:ea typeface="+mn-ea"/>
          <a:cs typeface="+mn-cs"/>
        </a:defRPr>
      </a:lvl2pPr>
      <a:lvl3pPr marL="488621" indent="-145730" algn="ctr" defTabSz="685783" rtl="0" eaLnBrk="1" latinLnBrk="0" hangingPunct="1">
        <a:lnSpc>
          <a:spcPct val="90000"/>
        </a:lnSpc>
        <a:spcBef>
          <a:spcPts val="375"/>
        </a:spcBef>
        <a:buFont typeface="Arial" charset="0"/>
        <a:buChar char="•"/>
        <a:defRPr sz="1200" kern="1200">
          <a:solidFill>
            <a:schemeClr val="bg2">
              <a:lumMod val="10000"/>
            </a:schemeClr>
          </a:solidFill>
          <a:latin typeface="+mn-lt"/>
          <a:ea typeface="+mn-ea"/>
          <a:cs typeface="+mn-cs"/>
        </a:defRPr>
      </a:lvl3pPr>
      <a:lvl4pPr marL="968669" indent="-145730" algn="ctr" defTabSz="685783" rtl="0" eaLnBrk="1" latinLnBrk="0" hangingPunct="1">
        <a:lnSpc>
          <a:spcPct val="90000"/>
        </a:lnSpc>
        <a:spcBef>
          <a:spcPts val="375"/>
        </a:spcBef>
        <a:buFont typeface="Arial" charset="0"/>
        <a:buChar char="•"/>
        <a:defRPr sz="1050" kern="1200">
          <a:solidFill>
            <a:schemeClr val="bg2">
              <a:lumMod val="10000"/>
            </a:schemeClr>
          </a:solidFill>
          <a:latin typeface="+mn-lt"/>
          <a:ea typeface="+mn-ea"/>
          <a:cs typeface="+mn-cs"/>
        </a:defRPr>
      </a:lvl4pPr>
      <a:lvl5pPr marL="1225838" indent="-128585" algn="ctr" defTabSz="685783" rtl="0" eaLnBrk="1" latinLnBrk="0" hangingPunct="1">
        <a:lnSpc>
          <a:spcPct val="90000"/>
        </a:lnSpc>
        <a:spcBef>
          <a:spcPts val="375"/>
        </a:spcBef>
        <a:buFont typeface="Arial" charset="0"/>
        <a:buChar char="•"/>
        <a:defRPr sz="900" kern="1200">
          <a:solidFill>
            <a:schemeClr val="bg2">
              <a:lumMod val="10000"/>
            </a:schemeClr>
          </a:solidFill>
          <a:latin typeface="+mn-lt"/>
          <a:ea typeface="+mn-ea"/>
          <a:cs typeface="+mn-cs"/>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fluid.nccs.nasa.gov/cf/"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hyperlink" Target="http://fluid.nccs.nasa.gov/c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B5FD5-7BC7-594D-AD7C-4D4DFA2F5BFF}"/>
              </a:ext>
            </a:extLst>
          </p:cNvPr>
          <p:cNvSpPr>
            <a:spLocks noGrp="1"/>
          </p:cNvSpPr>
          <p:nvPr>
            <p:ph type="ctrTitle"/>
          </p:nvPr>
        </p:nvSpPr>
        <p:spPr>
          <a:xfrm>
            <a:off x="122747" y="241977"/>
            <a:ext cx="8898506" cy="1790700"/>
          </a:xfrm>
        </p:spPr>
        <p:txBody>
          <a:bodyPr>
            <a:normAutofit/>
          </a:bodyPr>
          <a:lstStyle/>
          <a:p>
            <a:r>
              <a:rPr lang="en-US" sz="2800" dirty="0"/>
              <a:t>NASA GEOS Composition Forecast System: “GEOS-CF”</a:t>
            </a:r>
          </a:p>
        </p:txBody>
      </p:sp>
      <p:sp>
        <p:nvSpPr>
          <p:cNvPr id="4" name="Text Placeholder 4">
            <a:extLst>
              <a:ext uri="{FF2B5EF4-FFF2-40B4-BE49-F238E27FC236}">
                <a16:creationId xmlns:a16="http://schemas.microsoft.com/office/drawing/2014/main" id="{F7723F33-9F56-B84C-B9D3-5E33EFA54A03}"/>
              </a:ext>
            </a:extLst>
          </p:cNvPr>
          <p:cNvSpPr txBox="1">
            <a:spLocks/>
          </p:cNvSpPr>
          <p:nvPr/>
        </p:nvSpPr>
        <p:spPr>
          <a:xfrm>
            <a:off x="146194" y="2032677"/>
            <a:ext cx="8875059" cy="2701325"/>
          </a:xfrm>
          <a:prstGeom prst="rect">
            <a:avLst/>
          </a:prstGeom>
        </p:spPr>
        <p:txBody>
          <a:bodyPr/>
          <a:lstStyle>
            <a:lvl1pPr marL="0" indent="0" algn="ctr" defTabSz="685800" rtl="0" eaLnBrk="1" latinLnBrk="0" hangingPunct="1">
              <a:lnSpc>
                <a:spcPct val="90000"/>
              </a:lnSpc>
              <a:spcBef>
                <a:spcPts val="750"/>
              </a:spcBef>
              <a:buFont typeface="Arial"/>
              <a:buNone/>
              <a:defRPr sz="1500" kern="1200">
                <a:solidFill>
                  <a:schemeClr val="bg2">
                    <a:lumMod val="10000"/>
                  </a:schemeClr>
                </a:solidFill>
                <a:latin typeface="+mn-lt"/>
                <a:ea typeface="+mn-ea"/>
                <a:cs typeface="+mn-cs"/>
              </a:defRPr>
            </a:lvl1pPr>
            <a:lvl2pPr marL="205740" indent="-145733" algn="ctr" defTabSz="685800" rtl="0" eaLnBrk="1" latinLnBrk="0" hangingPunct="1">
              <a:lnSpc>
                <a:spcPct val="90000"/>
              </a:lnSpc>
              <a:spcBef>
                <a:spcPts val="375"/>
              </a:spcBef>
              <a:buFont typeface="Arial" charset="0"/>
              <a:buChar char="•"/>
              <a:defRPr sz="1350" kern="1200">
                <a:solidFill>
                  <a:schemeClr val="bg2">
                    <a:lumMod val="10000"/>
                  </a:schemeClr>
                </a:solidFill>
                <a:latin typeface="+mn-lt"/>
                <a:ea typeface="+mn-ea"/>
                <a:cs typeface="+mn-cs"/>
              </a:defRPr>
            </a:lvl2pPr>
            <a:lvl3pPr marL="488633" indent="-145733" algn="ctr" defTabSz="685800" rtl="0" eaLnBrk="1" latinLnBrk="0" hangingPunct="1">
              <a:lnSpc>
                <a:spcPct val="90000"/>
              </a:lnSpc>
              <a:spcBef>
                <a:spcPts val="375"/>
              </a:spcBef>
              <a:buFont typeface="Arial" charset="0"/>
              <a:buChar char="•"/>
              <a:defRPr sz="1200" kern="1200">
                <a:solidFill>
                  <a:schemeClr val="bg2">
                    <a:lumMod val="10000"/>
                  </a:schemeClr>
                </a:solidFill>
                <a:latin typeface="+mn-lt"/>
                <a:ea typeface="+mn-ea"/>
                <a:cs typeface="+mn-cs"/>
              </a:defRPr>
            </a:lvl3pPr>
            <a:lvl4pPr marL="968693" indent="-145733" algn="ctr" defTabSz="685800" rtl="0" eaLnBrk="1" latinLnBrk="0" hangingPunct="1">
              <a:lnSpc>
                <a:spcPct val="90000"/>
              </a:lnSpc>
              <a:spcBef>
                <a:spcPts val="375"/>
              </a:spcBef>
              <a:buFont typeface="Arial" charset="0"/>
              <a:buChar char="•"/>
              <a:defRPr sz="1050" kern="1200">
                <a:solidFill>
                  <a:schemeClr val="bg2">
                    <a:lumMod val="10000"/>
                  </a:schemeClr>
                </a:solidFill>
                <a:latin typeface="+mn-lt"/>
                <a:ea typeface="+mn-ea"/>
                <a:cs typeface="+mn-cs"/>
              </a:defRPr>
            </a:lvl4pPr>
            <a:lvl5pPr marL="1225868" indent="-128588" algn="ctr" defTabSz="685800" rtl="0" eaLnBrk="1" latinLnBrk="0" hangingPunct="1">
              <a:lnSpc>
                <a:spcPct val="90000"/>
              </a:lnSpc>
              <a:spcBef>
                <a:spcPts val="375"/>
              </a:spcBef>
              <a:buFont typeface="Arial" charset="0"/>
              <a:buChar char="•"/>
              <a:defRPr sz="900" kern="1200">
                <a:solidFill>
                  <a:schemeClr val="bg2">
                    <a:lumMod val="10000"/>
                  </a:schemeClr>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r>
              <a:rPr lang="en-US" sz="2000" b="1" dirty="0"/>
              <a:t>K. Emma Knowland</a:t>
            </a:r>
          </a:p>
          <a:p>
            <a:r>
              <a:rPr lang="en-US" sz="1400" dirty="0"/>
              <a:t>USRA/GESTAR</a:t>
            </a:r>
          </a:p>
          <a:p>
            <a:r>
              <a:rPr lang="en-US" sz="1400" dirty="0"/>
              <a:t>NASA Global Modeling and Assimilation Office (GMAO)</a:t>
            </a:r>
          </a:p>
          <a:p>
            <a:endParaRPr lang="en-US" sz="1400" dirty="0"/>
          </a:p>
          <a:p>
            <a:pPr algn="l"/>
            <a:r>
              <a:rPr lang="en-US" sz="1400" b="1" dirty="0"/>
              <a:t>In collaboration with:</a:t>
            </a:r>
          </a:p>
          <a:p>
            <a:pPr algn="l"/>
            <a:r>
              <a:rPr lang="en-US" sz="1600" u="sng" dirty="0"/>
              <a:t>GMAO</a:t>
            </a:r>
            <a:r>
              <a:rPr lang="en-US" sz="1600" dirty="0"/>
              <a:t>: Christoph Keller, Lesley Ott, Steven Pawson, Pamela Wales</a:t>
            </a:r>
          </a:p>
          <a:p>
            <a:pPr algn="l"/>
            <a:r>
              <a:rPr lang="en-US" sz="1600" u="sng" dirty="0"/>
              <a:t>Atmospheric Chemistry and Dynamics Lab</a:t>
            </a:r>
            <a:r>
              <a:rPr lang="en-US" sz="1600" dirty="0"/>
              <a:t>: Bryan Duncan</a:t>
            </a:r>
          </a:p>
        </p:txBody>
      </p:sp>
      <p:pic>
        <p:nvPicPr>
          <p:cNvPr id="5" name="Picture 4">
            <a:extLst>
              <a:ext uri="{FF2B5EF4-FFF2-40B4-BE49-F238E27FC236}">
                <a16:creationId xmlns:a16="http://schemas.microsoft.com/office/drawing/2014/main" id="{CC7F06C1-9079-F94F-AE57-EB270CD109F5}"/>
              </a:ext>
            </a:extLst>
          </p:cNvPr>
          <p:cNvPicPr>
            <a:picLocks noChangeAspect="1"/>
          </p:cNvPicPr>
          <p:nvPr/>
        </p:nvPicPr>
        <p:blipFill>
          <a:blip r:embed="rId2"/>
          <a:stretch>
            <a:fillRect/>
          </a:stretch>
        </p:blipFill>
        <p:spPr>
          <a:xfrm>
            <a:off x="7188016" y="4262591"/>
            <a:ext cx="688016" cy="507985"/>
          </a:xfrm>
          <a:prstGeom prst="rect">
            <a:avLst/>
          </a:prstGeom>
        </p:spPr>
      </p:pic>
      <p:pic>
        <p:nvPicPr>
          <p:cNvPr id="6" name="Picture 5" descr="GESTAR_logo.png">
            <a:extLst>
              <a:ext uri="{FF2B5EF4-FFF2-40B4-BE49-F238E27FC236}">
                <a16:creationId xmlns:a16="http://schemas.microsoft.com/office/drawing/2014/main" id="{1A43B9A2-CA4F-6242-AB30-6C5C5B9CE987}"/>
              </a:ext>
            </a:extLst>
          </p:cNvPr>
          <p:cNvPicPr>
            <a:picLocks noChangeAspect="1"/>
          </p:cNvPicPr>
          <p:nvPr/>
        </p:nvPicPr>
        <p:blipFill>
          <a:blip r:embed="rId3" cstate="print"/>
          <a:stretch>
            <a:fillRect/>
          </a:stretch>
        </p:blipFill>
        <p:spPr>
          <a:xfrm>
            <a:off x="8068356" y="4262592"/>
            <a:ext cx="929450" cy="507985"/>
          </a:xfrm>
          <a:prstGeom prst="rect">
            <a:avLst/>
          </a:prstGeom>
          <a:noFill/>
        </p:spPr>
      </p:pic>
      <p:sp>
        <p:nvSpPr>
          <p:cNvPr id="7" name="TextBox 6">
            <a:extLst>
              <a:ext uri="{FF2B5EF4-FFF2-40B4-BE49-F238E27FC236}">
                <a16:creationId xmlns:a16="http://schemas.microsoft.com/office/drawing/2014/main" id="{1FB49EFE-3B58-944B-A50E-7BCB9DD64C25}"/>
              </a:ext>
            </a:extLst>
          </p:cNvPr>
          <p:cNvSpPr txBox="1"/>
          <p:nvPr/>
        </p:nvSpPr>
        <p:spPr>
          <a:xfrm>
            <a:off x="38100" y="4459039"/>
            <a:ext cx="9144000" cy="369332"/>
          </a:xfrm>
          <a:prstGeom prst="rect">
            <a:avLst/>
          </a:prstGeom>
          <a:noFill/>
        </p:spPr>
        <p:txBody>
          <a:bodyPr wrap="square" rtlCol="0">
            <a:spAutoFit/>
          </a:bodyPr>
          <a:lstStyle/>
          <a:p>
            <a:pPr algn="ctr"/>
            <a:r>
              <a:rPr lang="en-US" sz="1800" dirty="0">
                <a:solidFill>
                  <a:schemeClr val="bg2">
                    <a:lumMod val="10000"/>
                  </a:schemeClr>
                </a:solidFill>
              </a:rPr>
              <a:t>13 August 2020</a:t>
            </a:r>
          </a:p>
        </p:txBody>
      </p:sp>
    </p:spTree>
    <p:extLst>
      <p:ext uri="{BB962C8B-B14F-4D97-AF65-F5344CB8AC3E}">
        <p14:creationId xmlns:p14="http://schemas.microsoft.com/office/powerpoint/2010/main" val="2199418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39356"/>
            <a:ext cx="6858000" cy="784489"/>
          </a:xfrm>
        </p:spPr>
        <p:txBody>
          <a:bodyPr>
            <a:normAutofit/>
          </a:bodyPr>
          <a:lstStyle/>
          <a:p>
            <a:r>
              <a:rPr lang="en-US" sz="2800" dirty="0"/>
              <a:t>GEOS Composition Forecast</a:t>
            </a:r>
          </a:p>
        </p:txBody>
      </p:sp>
      <p:sp>
        <p:nvSpPr>
          <p:cNvPr id="3" name="Slide Number Placeholder 2">
            <a:extLst>
              <a:ext uri="{FF2B5EF4-FFF2-40B4-BE49-F238E27FC236}">
                <a16:creationId xmlns:a16="http://schemas.microsoft.com/office/drawing/2014/main" id="{88ECF752-F9FB-8A45-B2BC-BE0410A0F02A}"/>
              </a:ext>
            </a:extLst>
          </p:cNvPr>
          <p:cNvSpPr>
            <a:spLocks noGrp="1"/>
          </p:cNvSpPr>
          <p:nvPr>
            <p:ph type="sldNum" sz="quarter" idx="12"/>
          </p:nvPr>
        </p:nvSpPr>
        <p:spPr>
          <a:xfrm>
            <a:off x="8663026" y="4719861"/>
            <a:ext cx="398425" cy="273844"/>
          </a:xfrm>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2</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FBE1D5DD-482D-DE48-A112-CCFCE29E0868}"/>
              </a:ext>
            </a:extLst>
          </p:cNvPr>
          <p:cNvGrpSpPr/>
          <p:nvPr/>
        </p:nvGrpSpPr>
        <p:grpSpPr>
          <a:xfrm>
            <a:off x="322335" y="1344213"/>
            <a:ext cx="4805434" cy="1586492"/>
            <a:chOff x="284746" y="1140151"/>
            <a:chExt cx="6407245" cy="2115322"/>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746" y="1140151"/>
              <a:ext cx="2304434" cy="2021873"/>
            </a:xfrm>
            <a:prstGeom prst="rect">
              <a:avLst/>
            </a:prstGeom>
          </p:spPr>
        </p:pic>
        <p:sp>
          <p:nvSpPr>
            <p:cNvPr id="31" name="Oval 4"/>
            <p:cNvSpPr/>
            <p:nvPr/>
          </p:nvSpPr>
          <p:spPr>
            <a:xfrm>
              <a:off x="5379862" y="1411902"/>
              <a:ext cx="1312129" cy="13121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4293" tIns="54293" rIns="54293" bIns="54293" numCol="1" spcCol="1270" anchor="ctr" anchorCtr="0">
              <a:noAutofit/>
            </a:bodyPr>
            <a:lstStyle/>
            <a:p>
              <a:pPr marL="0" marR="0" lvl="0" indent="0" algn="ctr" defTabSz="1900190" rtl="0" eaLnBrk="1" fontAlgn="auto" latinLnBrk="0" hangingPunct="1">
                <a:lnSpc>
                  <a:spcPct val="90000"/>
                </a:lnSpc>
                <a:spcBef>
                  <a:spcPct val="0"/>
                </a:spcBef>
                <a:spcAft>
                  <a:spcPct val="35000"/>
                </a:spcAft>
                <a:buClrTx/>
                <a:buSzTx/>
                <a:buFontTx/>
                <a:buNone/>
                <a:tabLst/>
                <a:defRPr/>
              </a:pPr>
              <a:endParaRPr kumimoji="0" lang="en-US" sz="4275"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 name="Cross 4">
              <a:extLst>
                <a:ext uri="{FF2B5EF4-FFF2-40B4-BE49-F238E27FC236}">
                  <a16:creationId xmlns:a16="http://schemas.microsoft.com/office/drawing/2014/main" id="{D22B7446-D0F1-4D4E-88BB-EC6342864E5D}"/>
                </a:ext>
              </a:extLst>
            </p:cNvPr>
            <p:cNvSpPr/>
            <p:nvPr/>
          </p:nvSpPr>
          <p:spPr>
            <a:xfrm>
              <a:off x="3114930" y="2014830"/>
              <a:ext cx="1326383" cy="1240643"/>
            </a:xfrm>
            <a:prstGeom prst="plus">
              <a:avLst>
                <a:gd name="adj" fmla="val 394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14" name="Picture 13">
            <a:extLst>
              <a:ext uri="{FF2B5EF4-FFF2-40B4-BE49-F238E27FC236}">
                <a16:creationId xmlns:a16="http://schemas.microsoft.com/office/drawing/2014/main" id="{C8BDCF14-8FA2-194E-A7B9-1CF29DD6DAB0}"/>
              </a:ext>
            </a:extLst>
          </p:cNvPr>
          <p:cNvPicPr>
            <a:picLocks noChangeAspect="1"/>
          </p:cNvPicPr>
          <p:nvPr/>
        </p:nvPicPr>
        <p:blipFill>
          <a:blip r:embed="rId4"/>
          <a:stretch>
            <a:fillRect/>
          </a:stretch>
        </p:blipFill>
        <p:spPr>
          <a:xfrm>
            <a:off x="3810438" y="1164394"/>
            <a:ext cx="1633576" cy="1671654"/>
          </a:xfrm>
          <a:prstGeom prst="rect">
            <a:avLst/>
          </a:prstGeom>
        </p:spPr>
      </p:pic>
      <p:sp>
        <p:nvSpPr>
          <p:cNvPr id="15" name="Rectangle 14">
            <a:extLst>
              <a:ext uri="{FF2B5EF4-FFF2-40B4-BE49-F238E27FC236}">
                <a16:creationId xmlns:a16="http://schemas.microsoft.com/office/drawing/2014/main" id="{66592030-42FB-CC4D-B2C6-D6A9DC1D3292}"/>
              </a:ext>
            </a:extLst>
          </p:cNvPr>
          <p:cNvSpPr/>
          <p:nvPr/>
        </p:nvSpPr>
        <p:spPr>
          <a:xfrm>
            <a:off x="318009" y="2860618"/>
            <a:ext cx="1732652" cy="448009"/>
          </a:xfrm>
          <a:prstGeom prst="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GEOS NWP</a:t>
            </a:r>
          </a:p>
        </p:txBody>
      </p:sp>
      <p:sp>
        <p:nvSpPr>
          <p:cNvPr id="6" name="Right Arrow 5">
            <a:extLst>
              <a:ext uri="{FF2B5EF4-FFF2-40B4-BE49-F238E27FC236}">
                <a16:creationId xmlns:a16="http://schemas.microsoft.com/office/drawing/2014/main" id="{38AE55AB-4402-A541-B65E-0FEE047FBAB9}"/>
              </a:ext>
            </a:extLst>
          </p:cNvPr>
          <p:cNvSpPr/>
          <p:nvPr/>
        </p:nvSpPr>
        <p:spPr>
          <a:xfrm>
            <a:off x="5876544" y="2061220"/>
            <a:ext cx="987552" cy="77482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68D9A654-C210-1342-81AA-2932D0CD9736}"/>
              </a:ext>
            </a:extLst>
          </p:cNvPr>
          <p:cNvSpPr/>
          <p:nvPr/>
        </p:nvSpPr>
        <p:spPr>
          <a:xfrm>
            <a:off x="7106190" y="2194806"/>
            <a:ext cx="1955260" cy="60352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rPr>
              <a:t>GEOS - CF</a:t>
            </a:r>
          </a:p>
        </p:txBody>
      </p:sp>
      <p:grpSp>
        <p:nvGrpSpPr>
          <p:cNvPr id="8" name="Group 7">
            <a:extLst>
              <a:ext uri="{FF2B5EF4-FFF2-40B4-BE49-F238E27FC236}">
                <a16:creationId xmlns:a16="http://schemas.microsoft.com/office/drawing/2014/main" id="{94E5E4DA-8408-8B4D-890F-E017131E0B7D}"/>
              </a:ext>
            </a:extLst>
          </p:cNvPr>
          <p:cNvGrpSpPr/>
          <p:nvPr/>
        </p:nvGrpSpPr>
        <p:grpSpPr>
          <a:xfrm>
            <a:off x="3810439" y="2883064"/>
            <a:ext cx="1732652" cy="425563"/>
            <a:chOff x="3810438" y="2993895"/>
            <a:chExt cx="1732652" cy="425563"/>
          </a:xfrm>
        </p:grpSpPr>
        <p:sp>
          <p:nvSpPr>
            <p:cNvPr id="20" name="Rectangle 19">
              <a:extLst>
                <a:ext uri="{FF2B5EF4-FFF2-40B4-BE49-F238E27FC236}">
                  <a16:creationId xmlns:a16="http://schemas.microsoft.com/office/drawing/2014/main" id="{FF119FAD-634C-7343-9839-D7F017C03277}"/>
                </a:ext>
              </a:extLst>
            </p:cNvPr>
            <p:cNvSpPr/>
            <p:nvPr/>
          </p:nvSpPr>
          <p:spPr>
            <a:xfrm>
              <a:off x="3810438" y="2993895"/>
              <a:ext cx="1732652" cy="425563"/>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GEOS -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Chem</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21" name="Picture 20">
              <a:extLst>
                <a:ext uri="{FF2B5EF4-FFF2-40B4-BE49-F238E27FC236}">
                  <a16:creationId xmlns:a16="http://schemas.microsoft.com/office/drawing/2014/main" id="{E5F8C7B0-5F7E-4544-AC9F-22CD17B6B7F2}"/>
                </a:ext>
              </a:extLst>
            </p:cNvPr>
            <p:cNvPicPr>
              <a:picLocks noChangeAspect="1"/>
            </p:cNvPicPr>
            <p:nvPr/>
          </p:nvPicPr>
          <p:blipFill>
            <a:blip r:embed="rId5"/>
            <a:stretch>
              <a:fillRect/>
            </a:stretch>
          </p:blipFill>
          <p:spPr>
            <a:xfrm>
              <a:off x="3859974" y="3103218"/>
              <a:ext cx="1633577" cy="236322"/>
            </a:xfrm>
            <a:prstGeom prst="rect">
              <a:avLst/>
            </a:prstGeom>
          </p:spPr>
        </p:pic>
      </p:grpSp>
      <p:sp>
        <p:nvSpPr>
          <p:cNvPr id="22" name="TextBox 21">
            <a:extLst>
              <a:ext uri="{FF2B5EF4-FFF2-40B4-BE49-F238E27FC236}">
                <a16:creationId xmlns:a16="http://schemas.microsoft.com/office/drawing/2014/main" id="{0BAB2B27-1E42-CC42-B0B7-12317B556ECD}"/>
              </a:ext>
            </a:extLst>
          </p:cNvPr>
          <p:cNvSpPr txBox="1"/>
          <p:nvPr/>
        </p:nvSpPr>
        <p:spPr>
          <a:xfrm>
            <a:off x="148590" y="3637061"/>
            <a:ext cx="8912861" cy="638636"/>
          </a:xfrm>
          <a:prstGeom prst="rect">
            <a:avLst/>
          </a:prstGeom>
          <a:noFill/>
        </p:spPr>
        <p:txBody>
          <a:bodyPr wrap="square" rtlCol="0">
            <a:spAutoFit/>
          </a:bodyPr>
          <a:lstStyle/>
          <a:p>
            <a:pPr marL="331470" marR="45720" lvl="0" indent="-285750" algn="l" defTabSz="685783"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25-km global resolution analyses based on daily weather/emissions and daily five-day forecasts </a:t>
            </a:r>
          </a:p>
          <a:p>
            <a:pPr marL="331470" marR="45720" lvl="0" indent="-285750" algn="l" defTabSz="685783" rtl="0" eaLnBrk="1" fontAlgn="auto" latinLnBrk="0" hangingPunct="1">
              <a:lnSpc>
                <a:spcPct val="100000"/>
              </a:lnSpc>
              <a:spcBef>
                <a:spcPts val="30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Released to the community on September 17, 2019; products start on January 1, 2018</a:t>
            </a:r>
            <a:endParaRPr kumimoji="0" lang="en-US" sz="1400" b="0" i="0" u="none" strike="noStrike" kern="1200" cap="none" spc="0" normalizeH="0" baseline="0" noProof="0" dirty="0">
              <a:ln>
                <a:noFill/>
              </a:ln>
              <a:solidFill>
                <a:srgbClr val="E7E6E6">
                  <a:lumMod val="10000"/>
                </a:srgbClr>
              </a:solidFill>
              <a:effectLst/>
              <a:uLnTx/>
              <a:uFillTx/>
              <a:latin typeface="Calibri" panose="020F0502020204030204" pitchFamily="34" charset="0"/>
              <a:ea typeface="Times New Roman" pitchFamily="2" charset="0"/>
              <a:cs typeface="Calibri" panose="020F0502020204030204" pitchFamily="34" charset="0"/>
            </a:endParaRPr>
          </a:p>
        </p:txBody>
      </p:sp>
      <p:sp>
        <p:nvSpPr>
          <p:cNvPr id="16" name="TextBox 15">
            <a:extLst>
              <a:ext uri="{FF2B5EF4-FFF2-40B4-BE49-F238E27FC236}">
                <a16:creationId xmlns:a16="http://schemas.microsoft.com/office/drawing/2014/main" id="{D4207E1E-E798-C64B-B1EA-E1216D72C2BB}"/>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7" name="Rectangle 16">
            <a:extLst>
              <a:ext uri="{FF2B5EF4-FFF2-40B4-BE49-F238E27FC236}">
                <a16:creationId xmlns:a16="http://schemas.microsoft.com/office/drawing/2014/main" id="{ACD77611-8CCE-D044-9508-846D2B95B9BF}"/>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1127875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8B4A5CC-F222-9B4B-B3E8-9388F458A989}"/>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77866434-3EB8-5B4B-842B-349C33B01C63}"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3</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DDF057A3-B3E4-3F4E-882C-F4D8CF27EB8C}"/>
              </a:ext>
            </a:extLst>
          </p:cNvPr>
          <p:cNvPicPr>
            <a:picLocks noChangeAspect="1"/>
          </p:cNvPicPr>
          <p:nvPr/>
        </p:nvPicPr>
        <p:blipFill>
          <a:blip r:embed="rId3"/>
          <a:stretch>
            <a:fillRect/>
          </a:stretch>
        </p:blipFill>
        <p:spPr>
          <a:xfrm>
            <a:off x="3408680" y="0"/>
            <a:ext cx="5735320" cy="3226118"/>
          </a:xfrm>
          <a:prstGeom prst="rect">
            <a:avLst/>
          </a:prstGeom>
        </p:spPr>
      </p:pic>
      <p:pic>
        <p:nvPicPr>
          <p:cNvPr id="3" name="Picture 2">
            <a:extLst>
              <a:ext uri="{FF2B5EF4-FFF2-40B4-BE49-F238E27FC236}">
                <a16:creationId xmlns:a16="http://schemas.microsoft.com/office/drawing/2014/main" id="{3A1F84C4-7594-3348-BE7E-5ADADEF2B09E}"/>
              </a:ext>
            </a:extLst>
          </p:cNvPr>
          <p:cNvPicPr>
            <a:picLocks noChangeAspect="1"/>
          </p:cNvPicPr>
          <p:nvPr/>
        </p:nvPicPr>
        <p:blipFill>
          <a:blip r:embed="rId4"/>
          <a:stretch>
            <a:fillRect/>
          </a:stretch>
        </p:blipFill>
        <p:spPr>
          <a:xfrm>
            <a:off x="0" y="1694217"/>
            <a:ext cx="5489700" cy="3087956"/>
          </a:xfrm>
          <a:prstGeom prst="rect">
            <a:avLst/>
          </a:prstGeom>
        </p:spPr>
      </p:pic>
      <p:sp>
        <p:nvSpPr>
          <p:cNvPr id="9" name="Rectangle 8">
            <a:extLst>
              <a:ext uri="{FF2B5EF4-FFF2-40B4-BE49-F238E27FC236}">
                <a16:creationId xmlns:a16="http://schemas.microsoft.com/office/drawing/2014/main" id="{2E19CF56-607C-8446-AFD0-5A930D29A495}"/>
              </a:ext>
            </a:extLst>
          </p:cNvPr>
          <p:cNvSpPr/>
          <p:nvPr/>
        </p:nvSpPr>
        <p:spPr>
          <a:xfrm>
            <a:off x="-483941" y="924775"/>
            <a:ext cx="4188970" cy="707886"/>
          </a:xfrm>
          <a:prstGeom prst="rect">
            <a:avLst/>
          </a:prstGeom>
        </p:spPr>
        <p:txBody>
          <a:bodyPr wrap="square">
            <a:spAutoFit/>
          </a:bodyPr>
          <a:lstStyle/>
          <a:p>
            <a:pPr marL="685783" marR="0" lvl="1" indent="-222245"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250 Chemical Species </a:t>
            </a:r>
          </a:p>
          <a:p>
            <a:pPr marL="685783" marR="0" lvl="1" indent="-222245"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725 Chemical Reactions</a:t>
            </a:r>
          </a:p>
        </p:txBody>
      </p:sp>
      <p:grpSp>
        <p:nvGrpSpPr>
          <p:cNvPr id="11" name="Group 10">
            <a:extLst>
              <a:ext uri="{FF2B5EF4-FFF2-40B4-BE49-F238E27FC236}">
                <a16:creationId xmlns:a16="http://schemas.microsoft.com/office/drawing/2014/main" id="{91864333-E150-B141-B07F-58E9DA07F2A5}"/>
              </a:ext>
            </a:extLst>
          </p:cNvPr>
          <p:cNvGrpSpPr/>
          <p:nvPr/>
        </p:nvGrpSpPr>
        <p:grpSpPr>
          <a:xfrm>
            <a:off x="776599" y="447543"/>
            <a:ext cx="1732652" cy="425563"/>
            <a:chOff x="3924736" y="2997150"/>
            <a:chExt cx="1732652" cy="425563"/>
          </a:xfrm>
        </p:grpSpPr>
        <p:sp>
          <p:nvSpPr>
            <p:cNvPr id="12" name="Rectangle 11">
              <a:extLst>
                <a:ext uri="{FF2B5EF4-FFF2-40B4-BE49-F238E27FC236}">
                  <a16:creationId xmlns:a16="http://schemas.microsoft.com/office/drawing/2014/main" id="{19D4925B-C9B2-394B-8941-7F9F6D3AC889}"/>
                </a:ext>
              </a:extLst>
            </p:cNvPr>
            <p:cNvSpPr/>
            <p:nvPr/>
          </p:nvSpPr>
          <p:spPr>
            <a:xfrm>
              <a:off x="3924736" y="2997150"/>
              <a:ext cx="1732652" cy="425563"/>
            </a:xfrm>
            <a:prstGeom prst="rect">
              <a:avLst/>
            </a:prstGeom>
            <a:no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rPr>
                <a:t>GEOS - </a:t>
              </a:r>
              <a:r>
                <a:rPr kumimoji="0" lang="en-US" sz="1800" b="0" i="0" u="none" strike="noStrike" kern="1200" cap="none" spc="0" normalizeH="0" baseline="0" noProof="0" dirty="0" err="1">
                  <a:ln>
                    <a:noFill/>
                  </a:ln>
                  <a:solidFill>
                    <a:srgbClr val="FFFFFF"/>
                  </a:solidFill>
                  <a:effectLst/>
                  <a:uLnTx/>
                  <a:uFillTx/>
                  <a:latin typeface="Arial" panose="020B0604020202020204"/>
                  <a:ea typeface="+mn-ea"/>
                  <a:cs typeface="+mn-cs"/>
                </a:rPr>
                <a:t>Chem</a:t>
              </a: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6706E81C-9D41-A04C-9EF5-016D90A575F0}"/>
                </a:ext>
              </a:extLst>
            </p:cNvPr>
            <p:cNvPicPr>
              <a:picLocks noChangeAspect="1"/>
            </p:cNvPicPr>
            <p:nvPr/>
          </p:nvPicPr>
          <p:blipFill>
            <a:blip r:embed="rId5"/>
            <a:stretch>
              <a:fillRect/>
            </a:stretch>
          </p:blipFill>
          <p:spPr>
            <a:xfrm>
              <a:off x="3974273" y="3094065"/>
              <a:ext cx="1633577" cy="236322"/>
            </a:xfrm>
            <a:prstGeom prst="rect">
              <a:avLst/>
            </a:prstGeom>
          </p:spPr>
        </p:pic>
      </p:grpSp>
      <p:sp>
        <p:nvSpPr>
          <p:cNvPr id="14" name="TextBox 13">
            <a:extLst>
              <a:ext uri="{FF2B5EF4-FFF2-40B4-BE49-F238E27FC236}">
                <a16:creationId xmlns:a16="http://schemas.microsoft.com/office/drawing/2014/main" id="{908F4690-DE49-604F-A7BD-D8005C03D690}"/>
              </a:ext>
            </a:extLst>
          </p:cNvPr>
          <p:cNvSpPr txBox="1"/>
          <p:nvPr/>
        </p:nvSpPr>
        <p:spPr>
          <a:xfrm>
            <a:off x="5526786" y="3468045"/>
            <a:ext cx="3617215" cy="101566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GEOS-Chem v12</a:t>
            </a:r>
          </a:p>
          <a:p>
            <a:pPr marL="342892" marR="0" lvl="0" indent="-342892" algn="l" defTabSz="685783" rtl="0" eaLnBrk="1" fontAlgn="auto" latinLnBrk="0" hangingPunct="1">
              <a:lnSpc>
                <a:spcPct val="100000"/>
              </a:lnSpc>
              <a:spcBef>
                <a:spcPts val="0"/>
              </a:spcBef>
              <a:spcAft>
                <a:spcPts val="0"/>
              </a:spcAft>
              <a:buClrTx/>
              <a:buSzTx/>
              <a:buFont typeface="Wingdings" pitchFamily="2" charset="2"/>
              <a:buChar char="Ø"/>
              <a:tabLst/>
              <a:defRPr/>
            </a:pP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Tropospheric </a:t>
            </a:r>
            <a:r>
              <a:rPr kumimoji="0" lang="en-US" sz="2000" b="0" i="0" u="sng" strike="noStrike" kern="1200" cap="none" spc="0" normalizeH="0" baseline="0" noProof="0" dirty="0">
                <a:ln>
                  <a:noFill/>
                </a:ln>
                <a:solidFill>
                  <a:srgbClr val="E7E6E6">
                    <a:lumMod val="10000"/>
                  </a:srgbClr>
                </a:solidFill>
                <a:effectLst/>
                <a:uLnTx/>
                <a:uFillTx/>
                <a:latin typeface="Arial" panose="020B0604020202020204"/>
                <a:ea typeface="+mn-ea"/>
                <a:cs typeface="+mn-cs"/>
              </a:rPr>
              <a:t>and</a:t>
            </a:r>
            <a:r>
              <a:rPr kumimoji="0" lang="en-US" sz="20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Stratospheric chemistry</a:t>
            </a:r>
          </a:p>
        </p:txBody>
      </p:sp>
      <p:sp>
        <p:nvSpPr>
          <p:cNvPr id="10" name="TextBox 9">
            <a:extLst>
              <a:ext uri="{FF2B5EF4-FFF2-40B4-BE49-F238E27FC236}">
                <a16:creationId xmlns:a16="http://schemas.microsoft.com/office/drawing/2014/main" id="{12882C2F-29CB-D441-B3BF-5CA11231B818}"/>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 name="TextBox 1">
            <a:extLst>
              <a:ext uri="{FF2B5EF4-FFF2-40B4-BE49-F238E27FC236}">
                <a16:creationId xmlns:a16="http://schemas.microsoft.com/office/drawing/2014/main" id="{560AF61F-0FF2-8C41-B1E5-8938831EEE72}"/>
              </a:ext>
            </a:extLst>
          </p:cNvPr>
          <p:cNvSpPr txBox="1"/>
          <p:nvPr/>
        </p:nvSpPr>
        <p:spPr>
          <a:xfrm>
            <a:off x="-47596" y="1631780"/>
            <a:ext cx="2627587" cy="300082"/>
          </a:xfrm>
          <a:prstGeom prst="rect">
            <a:avLst/>
          </a:prstGeom>
          <a:noFill/>
        </p:spPr>
        <p:txBody>
          <a:bodyPr wrap="square" rtlCol="0">
            <a:spAutoFit/>
          </a:bodyPr>
          <a:lstStyle/>
          <a:p>
            <a:r>
              <a:rPr lang="en-US" u="sng" dirty="0"/>
              <a:t>https://</a:t>
            </a:r>
            <a:r>
              <a:rPr lang="en-US" u="sng" dirty="0" err="1"/>
              <a:t>svs.gsfc.nasa.gov</a:t>
            </a:r>
            <a:r>
              <a:rPr lang="en-US" u="sng" dirty="0"/>
              <a:t>/4754</a:t>
            </a:r>
          </a:p>
        </p:txBody>
      </p:sp>
      <p:sp>
        <p:nvSpPr>
          <p:cNvPr id="16" name="Rectangle 15">
            <a:extLst>
              <a:ext uri="{FF2B5EF4-FFF2-40B4-BE49-F238E27FC236}">
                <a16:creationId xmlns:a16="http://schemas.microsoft.com/office/drawing/2014/main" id="{59EFBBB4-0ABC-8C4E-A350-5EE004918729}"/>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1140383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A553B096-9798-414A-B5D9-43AC5A0624D1}"/>
              </a:ext>
            </a:extLst>
          </p:cNvPr>
          <p:cNvSpPr txBox="1">
            <a:spLocks/>
          </p:cNvSpPr>
          <p:nvPr/>
        </p:nvSpPr>
        <p:spPr>
          <a:xfrm>
            <a:off x="0" y="128632"/>
            <a:ext cx="9144001" cy="586885"/>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Arial" panose="020B0604020202020204"/>
                <a:ea typeface="+mj-ea"/>
                <a:cs typeface="+mj-cs"/>
              </a:rPr>
              <a:t>GEOS-CF Products</a:t>
            </a:r>
          </a:p>
        </p:txBody>
      </p:sp>
      <p:sp>
        <p:nvSpPr>
          <p:cNvPr id="24" name="TextBox 23">
            <a:extLst>
              <a:ext uri="{FF2B5EF4-FFF2-40B4-BE49-F238E27FC236}">
                <a16:creationId xmlns:a16="http://schemas.microsoft.com/office/drawing/2014/main" id="{2B107269-37BC-6C4D-8342-7FF48CB1CC88}"/>
              </a:ext>
            </a:extLst>
          </p:cNvPr>
          <p:cNvSpPr txBox="1"/>
          <p:nvPr/>
        </p:nvSpPr>
        <p:spPr>
          <a:xfrm>
            <a:off x="3657599" y="885086"/>
            <a:ext cx="5375563" cy="3891706"/>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One </a:t>
            </a:r>
            <a:r>
              <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5-day global forecast </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per day: </a:t>
            </a:r>
            <a:endPar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a:p>
            <a:pPr marL="600045" marR="0" lvl="1" indent="-245257"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1-day meteorological replay (“analysis”)</a:t>
            </a:r>
          </a:p>
          <a:p>
            <a:pPr marL="600045" marR="0" lvl="1" indent="-245257"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5-day forecast, initiated at 12Z</a:t>
            </a:r>
          </a:p>
          <a:p>
            <a:pPr marL="600045" marR="0" lvl="1" indent="-257162"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c360L72 resolution (0.25°), </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Arial" charset="0"/>
                <a:cs typeface="Arial" charset="0"/>
              </a:rPr>
              <a:t>~25x25 km</a:t>
            </a:r>
            <a:r>
              <a:rPr kumimoji="0" lang="en-US" sz="1600" b="0" i="0" u="none" strike="noStrike" kern="1200" cap="none" spc="0" normalizeH="0" baseline="30000" noProof="0" dirty="0">
                <a:ln>
                  <a:noFill/>
                </a:ln>
                <a:solidFill>
                  <a:srgbClr val="E7E6E6">
                    <a:lumMod val="10000"/>
                  </a:srgbClr>
                </a:solidFill>
                <a:effectLst/>
                <a:uLnTx/>
                <a:uFillTx/>
                <a:latin typeface="Arial" panose="020B0604020202020204"/>
                <a:ea typeface="Arial" charset="0"/>
                <a:cs typeface="Arial" charset="0"/>
              </a:rPr>
              <a:t>2</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72 layers </a:t>
            </a:r>
          </a:p>
          <a:p>
            <a:pPr marL="600045" marR="0" lvl="1" indent="-257162"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Chemistry: O</a:t>
            </a:r>
            <a:r>
              <a:rPr kumimoji="0" lang="en-US" sz="16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3</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NO</a:t>
            </a:r>
            <a:r>
              <a:rPr kumimoji="0" lang="en-US" sz="16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x</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CO, VOCs, PM, …</a:t>
            </a:r>
            <a:endPar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a:p>
            <a:pPr marL="600045" marR="0" lvl="1" indent="-257162" algn="l" defTabSz="685783" rtl="0" eaLnBrk="1" fontAlgn="auto" latinLnBrk="0" hangingPunct="1">
              <a:lnSpc>
                <a:spcPct val="114000"/>
              </a:lnSpc>
              <a:spcBef>
                <a:spcPts val="0"/>
              </a:spcBef>
              <a:spcAft>
                <a:spcPts val="600"/>
              </a:spcAft>
              <a:buClrTx/>
              <a:buSzTx/>
              <a:buFont typeface="Wingdings" charset="2"/>
              <a:buChar char="Ø"/>
              <a:tabLst/>
              <a:defRPr/>
            </a:pPr>
            <a:r>
              <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Meteorology: T, U, V, RH ....</a:t>
            </a:r>
          </a:p>
          <a:p>
            <a:pPr marL="0" marR="0" lvl="0" indent="-9" algn="l" defTabSz="685783" rtl="0" eaLnBrk="1" fontAlgn="auto" latinLnBrk="0" hangingPunct="1">
              <a:lnSpc>
                <a:spcPct val="114000"/>
              </a:lnSpc>
              <a:spcBef>
                <a:spcPts val="0"/>
              </a:spcBef>
              <a:spcAft>
                <a:spcPts val="600"/>
              </a:spcAft>
              <a:buClrTx/>
              <a:buSzTx/>
              <a:buFontTx/>
              <a:buNone/>
              <a:tabLst/>
              <a:defRPr/>
            </a:pPr>
            <a:r>
              <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Data distributed via OpenDAP and web link: </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15 minute </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“surface” fields</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1-hour</a:t>
            </a: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average and instantaneous 2D &amp; 3D</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Summary plots on “FLUID” website</a:t>
            </a:r>
          </a:p>
          <a:p>
            <a:pPr marL="600060" marR="0" lvl="1" indent="-257168" algn="l" defTabSz="685783" rtl="0" eaLnBrk="1" fontAlgn="auto" latinLnBrk="0" hangingPunct="1">
              <a:lnSpc>
                <a:spcPct val="114000"/>
              </a:lnSpc>
              <a:spcBef>
                <a:spcPts val="0"/>
              </a:spcBef>
              <a:spcAft>
                <a:spcPts val="600"/>
              </a:spcAft>
              <a:buClrTx/>
              <a:buSzTx/>
              <a:buFont typeface="Wingdings" charset="2"/>
              <a:buChar char="Ø"/>
              <a:tabLst/>
              <a:defRPr/>
            </a:pPr>
            <a:r>
              <a:rPr kumimoji="0" lang="en-U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Documentation in GMAO Office Note #17 </a:t>
            </a:r>
            <a:endParaRPr kumimoji="0" lang="is-IS" sz="16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E500F5BF-F828-9F41-835E-016F39A731DC}"/>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4</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1BBED419-6276-3648-9D8B-8239D08EA7DD}"/>
              </a:ext>
            </a:extLst>
          </p:cNvPr>
          <p:cNvSpPr txBox="1"/>
          <p:nvPr/>
        </p:nvSpPr>
        <p:spPr>
          <a:xfrm>
            <a:off x="146898" y="3881398"/>
            <a:ext cx="2159566" cy="276999"/>
          </a:xfrm>
          <a:prstGeom prst="rect">
            <a:avLst/>
          </a:prstGeom>
          <a:noFill/>
          <a:ln>
            <a:noFill/>
          </a:ln>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hlinkClick r:id="rId3"/>
              </a:rPr>
              <a:t>https://fluid.nccs.nasa.gov/cf/</a:t>
            </a:r>
            <a:endParaRPr kumimoji="0" lang="en-US" sz="12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8" name="Picture 17" descr="A screenshot of a cell phone&#10;&#10;Description automatically generated">
            <a:hlinkClick r:id="rId4"/>
            <a:extLst>
              <a:ext uri="{FF2B5EF4-FFF2-40B4-BE49-F238E27FC236}">
                <a16:creationId xmlns:a16="http://schemas.microsoft.com/office/drawing/2014/main" id="{E2409638-BC85-5B41-9C16-239A91895C11}"/>
              </a:ext>
            </a:extLst>
          </p:cNvPr>
          <p:cNvPicPr>
            <a:picLocks noChangeAspect="1"/>
          </p:cNvPicPr>
          <p:nvPr/>
        </p:nvPicPr>
        <p:blipFill>
          <a:blip r:embed="rId5"/>
          <a:stretch>
            <a:fillRect/>
          </a:stretch>
        </p:blipFill>
        <p:spPr>
          <a:xfrm>
            <a:off x="165364" y="1062179"/>
            <a:ext cx="3374059" cy="2762020"/>
          </a:xfrm>
          <a:prstGeom prst="rect">
            <a:avLst/>
          </a:prstGeom>
        </p:spPr>
      </p:pic>
      <p:sp>
        <p:nvSpPr>
          <p:cNvPr id="7" name="TextBox 6">
            <a:extLst>
              <a:ext uri="{FF2B5EF4-FFF2-40B4-BE49-F238E27FC236}">
                <a16:creationId xmlns:a16="http://schemas.microsoft.com/office/drawing/2014/main" id="{8E74DD81-5FEE-1C4E-B7A4-3D32A415F2FD}"/>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8" name="Rectangle 7">
            <a:extLst>
              <a:ext uri="{FF2B5EF4-FFF2-40B4-BE49-F238E27FC236}">
                <a16:creationId xmlns:a16="http://schemas.microsoft.com/office/drawing/2014/main" id="{408DF33A-C384-8A43-98AD-4254A6B09FC7}"/>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120802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FA8BB6-32AB-824E-9E97-F39B8964708A}"/>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5</a:t>
            </a:fld>
            <a:endParaRPr kumimoji="0" lang="en-US" sz="675"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13" name="Title 1">
            <a:extLst>
              <a:ext uri="{FF2B5EF4-FFF2-40B4-BE49-F238E27FC236}">
                <a16:creationId xmlns:a16="http://schemas.microsoft.com/office/drawing/2014/main" id="{8FDE7A7D-11B9-3742-B116-00157C39EED0}"/>
              </a:ext>
            </a:extLst>
          </p:cNvPr>
          <p:cNvSpPr txBox="1">
            <a:spLocks/>
          </p:cNvSpPr>
          <p:nvPr/>
        </p:nvSpPr>
        <p:spPr>
          <a:xfrm>
            <a:off x="0" y="110159"/>
            <a:ext cx="9143999" cy="583666"/>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Arial" panose="020B0604020202020204"/>
                <a:ea typeface="+mj-ea"/>
                <a:cs typeface="+mj-cs"/>
              </a:rPr>
              <a:t>Year-to-year emissions changes</a:t>
            </a:r>
          </a:p>
        </p:txBody>
      </p:sp>
      <p:sp>
        <p:nvSpPr>
          <p:cNvPr id="2" name="Rectangle 1">
            <a:extLst>
              <a:ext uri="{FF2B5EF4-FFF2-40B4-BE49-F238E27FC236}">
                <a16:creationId xmlns:a16="http://schemas.microsoft.com/office/drawing/2014/main" id="{894B57A5-8657-AD40-8C4C-7F8332CF1039}"/>
              </a:ext>
            </a:extLst>
          </p:cNvPr>
          <p:cNvSpPr/>
          <p:nvPr/>
        </p:nvSpPr>
        <p:spPr>
          <a:xfrm>
            <a:off x="5302597" y="3132763"/>
            <a:ext cx="3700708" cy="954107"/>
          </a:xfrm>
          <a:prstGeom prst="rect">
            <a:avLst/>
          </a:prstGeom>
        </p:spPr>
        <p:txBody>
          <a:bodyPr wrap="square">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A new emission inventory, OMI-HTAP</a:t>
            </a: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combines OMI-based SO</a:t>
            </a:r>
            <a:r>
              <a:rPr kumimoji="0" lang="en-US" sz="14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2</a:t>
            </a: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emissions for large sources and the bottom-up inventory, HTAP, for smaller sources.</a:t>
            </a:r>
          </a:p>
        </p:txBody>
      </p:sp>
      <p:sp>
        <p:nvSpPr>
          <p:cNvPr id="29" name="TextBox 28">
            <a:extLst>
              <a:ext uri="{FF2B5EF4-FFF2-40B4-BE49-F238E27FC236}">
                <a16:creationId xmlns:a16="http://schemas.microsoft.com/office/drawing/2014/main" id="{9A125719-6986-A046-A245-EB325F6CCD63}"/>
              </a:ext>
            </a:extLst>
          </p:cNvPr>
          <p:cNvSpPr txBox="1"/>
          <p:nvPr/>
        </p:nvSpPr>
        <p:spPr>
          <a:xfrm>
            <a:off x="5573334" y="4093295"/>
            <a:ext cx="3159234" cy="26161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7E6E6">
                    <a:lumMod val="10000"/>
                  </a:srgbClr>
                </a:solidFill>
                <a:effectLst/>
                <a:uLnTx/>
                <a:uFillTx/>
                <a:latin typeface="Arial" panose="020B0604020202020204"/>
                <a:ea typeface="+mn-ea"/>
                <a:cs typeface="Times New Roman" panose="02020603050405020304" pitchFamily="18" charset="0"/>
              </a:rPr>
              <a:t>Liu, F., et al., </a:t>
            </a:r>
            <a:r>
              <a:rPr kumimoji="0" lang="en-US" sz="1100" b="0" i="1" u="none" strike="noStrike" kern="1200" cap="none" spc="0" normalizeH="0" baseline="0" noProof="0" dirty="0">
                <a:ln>
                  <a:noFill/>
                </a:ln>
                <a:solidFill>
                  <a:srgbClr val="E7E6E6">
                    <a:lumMod val="10000"/>
                  </a:srgbClr>
                </a:solidFill>
                <a:effectLst/>
                <a:uLnTx/>
                <a:uFillTx/>
                <a:latin typeface="Arial" panose="020B0604020202020204"/>
                <a:ea typeface="+mn-ea"/>
                <a:cs typeface="Times New Roman" panose="02020603050405020304" pitchFamily="18" charset="0"/>
              </a:rPr>
              <a:t>Atmos. Chem. Phys., 18</a:t>
            </a:r>
            <a:r>
              <a:rPr kumimoji="0" lang="en-US" sz="1100" b="0" i="0" u="none" strike="noStrike" kern="1200" cap="none" spc="0" normalizeH="0" baseline="0" noProof="0" dirty="0">
                <a:ln>
                  <a:noFill/>
                </a:ln>
                <a:solidFill>
                  <a:srgbClr val="E7E6E6">
                    <a:lumMod val="10000"/>
                  </a:srgbClr>
                </a:solidFill>
                <a:effectLst/>
                <a:uLnTx/>
                <a:uFillTx/>
                <a:latin typeface="Arial" panose="020B0604020202020204"/>
                <a:ea typeface="+mn-ea"/>
                <a:cs typeface="Times New Roman" panose="02020603050405020304" pitchFamily="18" charset="0"/>
              </a:rPr>
              <a:t>, 2018</a:t>
            </a:r>
            <a:r>
              <a:rPr kumimoji="0" lang="en-US" sz="1100" b="0" i="0" u="none" strike="noStrike" kern="1200" cap="none" spc="0" normalizeH="0" baseline="0" noProof="0" dirty="0">
                <a:ln>
                  <a:noFill/>
                </a:ln>
                <a:solidFill>
                  <a:srgbClr val="FFFFFF"/>
                </a:solidFill>
                <a:effectLst/>
                <a:uLnTx/>
                <a:uFillTx/>
                <a:latin typeface="Arial" panose="020B0604020202020204"/>
                <a:ea typeface="+mn-ea"/>
                <a:cs typeface="Times New Roman" panose="02020603050405020304" pitchFamily="18" charset="0"/>
              </a:rPr>
              <a:t>.</a:t>
            </a:r>
          </a:p>
        </p:txBody>
      </p:sp>
      <p:grpSp>
        <p:nvGrpSpPr>
          <p:cNvPr id="5" name="Group 4">
            <a:extLst>
              <a:ext uri="{FF2B5EF4-FFF2-40B4-BE49-F238E27FC236}">
                <a16:creationId xmlns:a16="http://schemas.microsoft.com/office/drawing/2014/main" id="{72A56691-B71F-FC42-8404-8373E1AED90A}"/>
              </a:ext>
            </a:extLst>
          </p:cNvPr>
          <p:cNvGrpSpPr/>
          <p:nvPr/>
        </p:nvGrpSpPr>
        <p:grpSpPr>
          <a:xfrm>
            <a:off x="213206" y="2565876"/>
            <a:ext cx="4922038" cy="2099493"/>
            <a:chOff x="42064" y="1633326"/>
            <a:chExt cx="4922038" cy="2099493"/>
          </a:xfrm>
        </p:grpSpPr>
        <p:pic>
          <p:nvPicPr>
            <p:cNvPr id="19" name="图片 15">
              <a:extLst>
                <a:ext uri="{FF2B5EF4-FFF2-40B4-BE49-F238E27FC236}">
                  <a16:creationId xmlns:a16="http://schemas.microsoft.com/office/drawing/2014/main" id="{E0BFEF1A-A879-D644-9380-927A0AD7AC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32" r="1334" b="50000"/>
            <a:stretch/>
          </p:blipFill>
          <p:spPr>
            <a:xfrm>
              <a:off x="42064" y="1725533"/>
              <a:ext cx="4922038" cy="2007286"/>
            </a:xfrm>
            <a:prstGeom prst="rect">
              <a:avLst/>
            </a:prstGeom>
          </p:spPr>
        </p:pic>
        <p:sp>
          <p:nvSpPr>
            <p:cNvPr id="31" name="TextBox 30">
              <a:extLst>
                <a:ext uri="{FF2B5EF4-FFF2-40B4-BE49-F238E27FC236}">
                  <a16:creationId xmlns:a16="http://schemas.microsoft.com/office/drawing/2014/main" id="{57C0B228-8D83-2747-BD1D-B95BA1931F36}"/>
                </a:ext>
              </a:extLst>
            </p:cNvPr>
            <p:cNvSpPr txBox="1"/>
            <p:nvPr/>
          </p:nvSpPr>
          <p:spPr>
            <a:xfrm>
              <a:off x="197028" y="1633326"/>
              <a:ext cx="4572001" cy="307777"/>
            </a:xfrm>
            <a:prstGeom prst="rect">
              <a:avLst/>
            </a:prstGeom>
            <a:solidFill>
              <a:schemeClr val="bg2">
                <a:lumMod val="20000"/>
                <a:lumOff val="80000"/>
              </a:schemeClr>
            </a:solidFill>
            <a:ln w="12700">
              <a:solidFill>
                <a:schemeClr val="tx1"/>
              </a:solidFill>
            </a:ln>
          </p:spPr>
          <p:txBody>
            <a:bodyPr wrap="square" rtlCol="0">
              <a:sp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SO</a:t>
              </a:r>
              <a:r>
                <a:rPr kumimoji="0" lang="en-US" sz="14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2</a:t>
              </a:r>
              <a:r>
                <a:rPr kumimoji="0" lang="en-US" sz="14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emissions in the OMI-HTAP inventory</a:t>
              </a:r>
            </a:p>
          </p:txBody>
        </p:sp>
      </p:grpSp>
      <p:sp>
        <p:nvSpPr>
          <p:cNvPr id="6" name="Rectangle 5">
            <a:extLst>
              <a:ext uri="{FF2B5EF4-FFF2-40B4-BE49-F238E27FC236}">
                <a16:creationId xmlns:a16="http://schemas.microsoft.com/office/drawing/2014/main" id="{DF06DF14-F878-C84E-A804-0D397F8CAF95}"/>
              </a:ext>
            </a:extLst>
          </p:cNvPr>
          <p:cNvSpPr/>
          <p:nvPr/>
        </p:nvSpPr>
        <p:spPr>
          <a:xfrm>
            <a:off x="0" y="503980"/>
            <a:ext cx="8542537" cy="2165336"/>
          </a:xfrm>
          <a:prstGeom prst="rect">
            <a:avLst/>
          </a:prstGeom>
        </p:spPr>
        <p:txBody>
          <a:bodyPr wrap="square">
            <a:spAutoFit/>
          </a:bodyPr>
          <a:lstStyle/>
          <a:p>
            <a:r>
              <a:rPr lang="is-IS" sz="1800" dirty="0">
                <a:solidFill>
                  <a:schemeClr val="bg2">
                    <a:lumMod val="10000"/>
                  </a:schemeClr>
                </a:solidFill>
              </a:rPr>
              <a:t>Emissions:</a:t>
            </a:r>
          </a:p>
          <a:p>
            <a:pPr marL="600075" lvl="1" indent="-257175">
              <a:lnSpc>
                <a:spcPct val="114000"/>
              </a:lnSpc>
              <a:buFont typeface="Wingdings" pitchFamily="2" charset="2"/>
              <a:buChar char="Ø"/>
            </a:pPr>
            <a:r>
              <a:rPr lang="is-IS" sz="1800" dirty="0">
                <a:solidFill>
                  <a:schemeClr val="bg2">
                    <a:lumMod val="10000"/>
                  </a:schemeClr>
                </a:solidFill>
              </a:rPr>
              <a:t>HTAP (global bottom-up) for anthropogenic.</a:t>
            </a:r>
          </a:p>
          <a:p>
            <a:pPr marL="600075" lvl="1" indent="-257175">
              <a:lnSpc>
                <a:spcPct val="114000"/>
              </a:lnSpc>
              <a:buFont typeface="Wingdings" pitchFamily="2" charset="2"/>
              <a:buChar char="Ø"/>
            </a:pPr>
            <a:r>
              <a:rPr lang="is-IS" sz="1800" dirty="0">
                <a:solidFill>
                  <a:schemeClr val="bg2">
                    <a:lumMod val="10000"/>
                  </a:schemeClr>
                </a:solidFill>
              </a:rPr>
              <a:t>Online dust, sea salt, plant emissions</a:t>
            </a:r>
          </a:p>
          <a:p>
            <a:pPr marL="600075" lvl="1" indent="-257175">
              <a:lnSpc>
                <a:spcPct val="114000"/>
              </a:lnSpc>
              <a:buFont typeface="Wingdings" pitchFamily="2" charset="2"/>
              <a:buChar char="Ø"/>
            </a:pPr>
            <a:r>
              <a:rPr lang="en-US" sz="1800" dirty="0">
                <a:solidFill>
                  <a:srgbClr val="E7E6E6">
                    <a:lumMod val="10000"/>
                  </a:srgbClr>
                </a:solidFill>
              </a:rPr>
              <a:t>Annual gridded scale factors based on satellite data are applied to the emissions of CO (Oda et al., 2017) and SO</a:t>
            </a:r>
            <a:r>
              <a:rPr lang="en-US" sz="1800" baseline="-25000" dirty="0">
                <a:solidFill>
                  <a:srgbClr val="E7E6E6">
                    <a:lumMod val="10000"/>
                  </a:srgbClr>
                </a:solidFill>
              </a:rPr>
              <a:t>2</a:t>
            </a:r>
            <a:r>
              <a:rPr lang="en-US" sz="1800" dirty="0">
                <a:solidFill>
                  <a:srgbClr val="E7E6E6">
                    <a:lumMod val="10000"/>
                  </a:srgbClr>
                </a:solidFill>
              </a:rPr>
              <a:t> (Liu et al., 2018).</a:t>
            </a:r>
          </a:p>
          <a:p>
            <a:pPr marL="600075" lvl="1" indent="-257175">
              <a:lnSpc>
                <a:spcPct val="114000"/>
              </a:lnSpc>
              <a:buFont typeface="Wingdings" pitchFamily="2" charset="2"/>
              <a:buChar char="Ø"/>
            </a:pPr>
            <a:r>
              <a:rPr lang="en-US" sz="1800" dirty="0">
                <a:solidFill>
                  <a:srgbClr val="E7E6E6">
                    <a:lumMod val="10000"/>
                  </a:srgbClr>
                </a:solidFill>
              </a:rPr>
              <a:t>“Business-as-usual” assumed for 2020</a:t>
            </a:r>
          </a:p>
          <a:p>
            <a:pPr marL="600075" lvl="1" indent="-257175">
              <a:lnSpc>
                <a:spcPct val="114000"/>
              </a:lnSpc>
              <a:buFont typeface="Wingdings" pitchFamily="2" charset="2"/>
              <a:buChar char="Ø"/>
            </a:pPr>
            <a:endParaRPr lang="is-IS" dirty="0">
              <a:solidFill>
                <a:schemeClr val="bg2">
                  <a:lumMod val="10000"/>
                </a:schemeClr>
              </a:solidFill>
            </a:endParaRPr>
          </a:p>
        </p:txBody>
      </p:sp>
      <p:sp>
        <p:nvSpPr>
          <p:cNvPr id="10" name="TextBox 9">
            <a:extLst>
              <a:ext uri="{FF2B5EF4-FFF2-40B4-BE49-F238E27FC236}">
                <a16:creationId xmlns:a16="http://schemas.microsoft.com/office/drawing/2014/main" id="{CDA4AD1A-ED7E-B94F-BC9D-E2AA7174B147}"/>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11" name="Rectangle 10">
            <a:extLst>
              <a:ext uri="{FF2B5EF4-FFF2-40B4-BE49-F238E27FC236}">
                <a16:creationId xmlns:a16="http://schemas.microsoft.com/office/drawing/2014/main" id="{3981DE35-175F-A44E-A3DC-C4B1451BC03E}"/>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2609441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 up of text on a white background&#10;&#10;Description automatically generated">
            <a:extLst>
              <a:ext uri="{FF2B5EF4-FFF2-40B4-BE49-F238E27FC236}">
                <a16:creationId xmlns:a16="http://schemas.microsoft.com/office/drawing/2014/main" id="{1EF81137-F467-534A-91DB-10D4C0D92E2B}"/>
              </a:ext>
            </a:extLst>
          </p:cNvPr>
          <p:cNvPicPr>
            <a:picLocks noChangeAspect="1"/>
          </p:cNvPicPr>
          <p:nvPr/>
        </p:nvPicPr>
        <p:blipFill>
          <a:blip r:embed="rId3"/>
          <a:stretch>
            <a:fillRect/>
          </a:stretch>
        </p:blipFill>
        <p:spPr>
          <a:xfrm>
            <a:off x="227374" y="693700"/>
            <a:ext cx="4152900" cy="3657600"/>
          </a:xfrm>
          <a:prstGeom prst="rect">
            <a:avLst/>
          </a:prstGeom>
        </p:spPr>
      </p:pic>
      <p:sp>
        <p:nvSpPr>
          <p:cNvPr id="4" name="Slide Number Placeholder 3">
            <a:extLst>
              <a:ext uri="{FF2B5EF4-FFF2-40B4-BE49-F238E27FC236}">
                <a16:creationId xmlns:a16="http://schemas.microsoft.com/office/drawing/2014/main" id="{2CFA8BB6-32AB-824E-9E97-F39B8964708A}"/>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6</a:t>
            </a:fld>
            <a:endParaRPr kumimoji="0" lang="en-US" sz="675" b="0" i="0" u="none" strike="noStrike" kern="1200" cap="none" spc="0" normalizeH="0" baseline="0" noProof="0" dirty="0">
              <a:ln>
                <a:noFill/>
              </a:ln>
              <a:solidFill>
                <a:srgbClr val="FFFFFF">
                  <a:tint val="75000"/>
                </a:srgbClr>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2B107269-37BC-6C4D-8342-7FF48CB1CC88}"/>
              </a:ext>
            </a:extLst>
          </p:cNvPr>
          <p:cNvSpPr txBox="1"/>
          <p:nvPr/>
        </p:nvSpPr>
        <p:spPr>
          <a:xfrm>
            <a:off x="4407982" y="1096780"/>
            <a:ext cx="4508644" cy="3170099"/>
          </a:xfrm>
          <a:prstGeom prst="rect">
            <a:avLst/>
          </a:prstGeom>
          <a:noFill/>
        </p:spPr>
        <p:txBody>
          <a:bodyPr wrap="square" rtlCol="0">
            <a:spAutoFit/>
          </a:bodyPr>
          <a:lstStyle/>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Scale factors applied to emissions for diurnal and weekly variations</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These are clearly beneficial for surface NO</a:t>
            </a:r>
            <a:r>
              <a:rPr kumimoji="0" lang="en-US" sz="18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2</a:t>
            </a: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 analyses and forecasts</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Shown for Zurich  - weather and diurnal/weekly signals are prominent</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Surface observations obtained through emerging connection to OpenAQ (</a:t>
            </a:r>
            <a:r>
              <a:rPr kumimoji="0" lang="en-US" sz="1800" b="0" i="0" u="none" strike="noStrike" kern="1200" cap="none" spc="0" normalizeH="0" baseline="0" noProof="0" dirty="0" err="1">
                <a:ln>
                  <a:noFill/>
                </a:ln>
                <a:solidFill>
                  <a:srgbClr val="E7E6E6">
                    <a:lumMod val="10000"/>
                  </a:srgbClr>
                </a:solidFill>
                <a:effectLst/>
                <a:uLnTx/>
                <a:uFillTx/>
                <a:latin typeface="Arial" panose="020B0604020202020204"/>
                <a:ea typeface="+mn-ea"/>
                <a:cs typeface="+mn-cs"/>
              </a:rPr>
              <a:t>openaq.org</a:t>
            </a: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a:t>
            </a:r>
          </a:p>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endPar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endParaRPr>
          </a:p>
        </p:txBody>
      </p:sp>
      <p:sp>
        <p:nvSpPr>
          <p:cNvPr id="13" name="Title 1">
            <a:extLst>
              <a:ext uri="{FF2B5EF4-FFF2-40B4-BE49-F238E27FC236}">
                <a16:creationId xmlns:a16="http://schemas.microsoft.com/office/drawing/2014/main" id="{8FDE7A7D-11B9-3742-B116-00157C39EED0}"/>
              </a:ext>
            </a:extLst>
          </p:cNvPr>
          <p:cNvSpPr txBox="1">
            <a:spLocks/>
          </p:cNvSpPr>
          <p:nvPr/>
        </p:nvSpPr>
        <p:spPr>
          <a:xfrm>
            <a:off x="64655" y="82450"/>
            <a:ext cx="9079345" cy="784489"/>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srgbClr val="0070C0"/>
                </a:solidFill>
                <a:effectLst/>
                <a:uLnTx/>
                <a:uFillTx/>
                <a:latin typeface="Arial" panose="020B0604020202020204"/>
                <a:ea typeface="+mj-ea"/>
                <a:cs typeface="+mj-cs"/>
              </a:rPr>
              <a:t>Daily variations of emissions</a:t>
            </a:r>
          </a:p>
        </p:txBody>
      </p:sp>
      <p:cxnSp>
        <p:nvCxnSpPr>
          <p:cNvPr id="15" name="Straight Connector 14">
            <a:extLst>
              <a:ext uri="{FF2B5EF4-FFF2-40B4-BE49-F238E27FC236}">
                <a16:creationId xmlns:a16="http://schemas.microsoft.com/office/drawing/2014/main" id="{54AC91D6-68B6-3349-8988-30E9E8BD81DC}"/>
              </a:ext>
            </a:extLst>
          </p:cNvPr>
          <p:cNvCxnSpPr/>
          <p:nvPr/>
        </p:nvCxnSpPr>
        <p:spPr>
          <a:xfrm>
            <a:off x="781466" y="4394535"/>
            <a:ext cx="733425" cy="0"/>
          </a:xfrm>
          <a:prstGeom prst="line">
            <a:avLst/>
          </a:prstGeom>
          <a:ln w="381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144709F-3B0A-1143-A74E-6C63726B5664}"/>
              </a:ext>
            </a:extLst>
          </p:cNvPr>
          <p:cNvSpPr txBox="1"/>
          <p:nvPr/>
        </p:nvSpPr>
        <p:spPr>
          <a:xfrm>
            <a:off x="1505367" y="4256037"/>
            <a:ext cx="886781"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Observation</a:t>
            </a:r>
          </a:p>
        </p:txBody>
      </p:sp>
      <p:sp>
        <p:nvSpPr>
          <p:cNvPr id="17" name="TextBox 16">
            <a:extLst>
              <a:ext uri="{FF2B5EF4-FFF2-40B4-BE49-F238E27FC236}">
                <a16:creationId xmlns:a16="http://schemas.microsoft.com/office/drawing/2014/main" id="{A36535AB-FAD0-8045-8391-E95FD042F411}"/>
              </a:ext>
            </a:extLst>
          </p:cNvPr>
          <p:cNvSpPr txBox="1"/>
          <p:nvPr/>
        </p:nvSpPr>
        <p:spPr>
          <a:xfrm>
            <a:off x="3459507" y="4256037"/>
            <a:ext cx="777777"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GEOS-CF</a:t>
            </a:r>
          </a:p>
        </p:txBody>
      </p:sp>
      <p:cxnSp>
        <p:nvCxnSpPr>
          <p:cNvPr id="18" name="Straight Connector 17">
            <a:extLst>
              <a:ext uri="{FF2B5EF4-FFF2-40B4-BE49-F238E27FC236}">
                <a16:creationId xmlns:a16="http://schemas.microsoft.com/office/drawing/2014/main" id="{1BB047F8-7600-1744-96E9-7C38DDD2EC73}"/>
              </a:ext>
            </a:extLst>
          </p:cNvPr>
          <p:cNvCxnSpPr/>
          <p:nvPr/>
        </p:nvCxnSpPr>
        <p:spPr>
          <a:xfrm>
            <a:off x="2537732" y="4398910"/>
            <a:ext cx="152400" cy="0"/>
          </a:xfrm>
          <a:prstGeom prst="line">
            <a:avLst/>
          </a:prstGeom>
          <a:ln w="38100">
            <a:solidFill>
              <a:srgbClr val="E53923"/>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9E49D60-1974-5F43-B01A-830EFBF0D1DC}"/>
              </a:ext>
            </a:extLst>
          </p:cNvPr>
          <p:cNvCxnSpPr/>
          <p:nvPr/>
        </p:nvCxnSpPr>
        <p:spPr>
          <a:xfrm>
            <a:off x="2690132" y="4398910"/>
            <a:ext cx="152400" cy="0"/>
          </a:xfrm>
          <a:prstGeom prst="line">
            <a:avLst/>
          </a:prstGeom>
          <a:ln w="38100">
            <a:solidFill>
              <a:srgbClr val="F8610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6BBB361-6148-8E4A-AF7F-F20FBAE180D2}"/>
              </a:ext>
            </a:extLst>
          </p:cNvPr>
          <p:cNvCxnSpPr/>
          <p:nvPr/>
        </p:nvCxnSpPr>
        <p:spPr>
          <a:xfrm>
            <a:off x="2842532" y="4398910"/>
            <a:ext cx="152400" cy="0"/>
          </a:xfrm>
          <a:prstGeom prst="line">
            <a:avLst/>
          </a:prstGeom>
          <a:ln w="38100">
            <a:solidFill>
              <a:srgbClr val="F57F3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B5A4D87-B4B7-784A-AD2D-48FDF816FA32}"/>
              </a:ext>
            </a:extLst>
          </p:cNvPr>
          <p:cNvCxnSpPr/>
          <p:nvPr/>
        </p:nvCxnSpPr>
        <p:spPr>
          <a:xfrm>
            <a:off x="2994932" y="4398910"/>
            <a:ext cx="152400" cy="0"/>
          </a:xfrm>
          <a:prstGeom prst="line">
            <a:avLst/>
          </a:prstGeom>
          <a:ln w="38100">
            <a:solidFill>
              <a:srgbClr val="EB993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A37722A-B5C4-5549-A36E-F23944B026B6}"/>
              </a:ext>
            </a:extLst>
          </p:cNvPr>
          <p:cNvCxnSpPr/>
          <p:nvPr/>
        </p:nvCxnSpPr>
        <p:spPr>
          <a:xfrm>
            <a:off x="3147332" y="4398910"/>
            <a:ext cx="152400" cy="0"/>
          </a:xfrm>
          <a:prstGeom prst="line">
            <a:avLst/>
          </a:prstGeom>
          <a:ln w="38100">
            <a:solidFill>
              <a:srgbClr val="F9BB4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BF0A038-5313-014D-8B24-B05118A85F37}"/>
              </a:ext>
            </a:extLst>
          </p:cNvPr>
          <p:cNvCxnSpPr/>
          <p:nvPr/>
        </p:nvCxnSpPr>
        <p:spPr>
          <a:xfrm>
            <a:off x="3299732" y="4398910"/>
            <a:ext cx="152400" cy="0"/>
          </a:xfrm>
          <a:prstGeom prst="line">
            <a:avLst/>
          </a:prstGeom>
          <a:ln w="38100">
            <a:solidFill>
              <a:srgbClr val="F6D445"/>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022DFF4-EF28-864E-A8A1-CD83ABB28BA0}"/>
              </a:ext>
            </a:extLst>
          </p:cNvPr>
          <p:cNvSpPr txBox="1"/>
          <p:nvPr/>
        </p:nvSpPr>
        <p:spPr>
          <a:xfrm>
            <a:off x="2494900" y="4201478"/>
            <a:ext cx="1020836" cy="21929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0  +1 +2 +3 +4 +5</a:t>
            </a:r>
          </a:p>
        </p:txBody>
      </p:sp>
      <p:sp>
        <p:nvSpPr>
          <p:cNvPr id="19" name="TextBox 18">
            <a:extLst>
              <a:ext uri="{FF2B5EF4-FFF2-40B4-BE49-F238E27FC236}">
                <a16:creationId xmlns:a16="http://schemas.microsoft.com/office/drawing/2014/main" id="{93F369B8-D9A5-D64D-94F5-88424FB2AF84}"/>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0" name="Rectangle 19">
            <a:extLst>
              <a:ext uri="{FF2B5EF4-FFF2-40B4-BE49-F238E27FC236}">
                <a16:creationId xmlns:a16="http://schemas.microsoft.com/office/drawing/2014/main" id="{0789C3E0-8E6A-0441-8D42-D053E2C9DD76}"/>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2212877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FA8BB6-32AB-824E-9E97-F39B8964708A}"/>
              </a:ext>
            </a:extLst>
          </p:cNvPr>
          <p:cNvSpPr>
            <a:spLocks noGrp="1"/>
          </p:cNvSpPr>
          <p:nvPr>
            <p:ph type="sldNum" sz="quarter" idx="12"/>
          </p:nvPr>
        </p:nvSpPr>
        <p:spPr/>
        <p:txBody>
          <a:bodyPr/>
          <a:lstStyle/>
          <a:p>
            <a:pPr marL="0" marR="0" lvl="0" indent="0" algn="r" defTabSz="685783" rtl="0" eaLnBrk="1" fontAlgn="auto" latinLnBrk="0" hangingPunct="1">
              <a:lnSpc>
                <a:spcPct val="100000"/>
              </a:lnSpc>
              <a:spcBef>
                <a:spcPts val="0"/>
              </a:spcBef>
              <a:spcAft>
                <a:spcPts val="0"/>
              </a:spcAft>
              <a:buClrTx/>
              <a:buSzTx/>
              <a:buFontTx/>
              <a:buNone/>
              <a:tabLst/>
              <a:defRPr/>
            </a:pPr>
            <a:fld id="{BDB8D1E3-1DAE-664E-B350-75CA63E753F0}" type="slidenum">
              <a:rPr kumimoji="0" lang="en-US" sz="675"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685783" rtl="0" eaLnBrk="1" fontAlgn="auto" latinLnBrk="0" hangingPunct="1">
                <a:lnSpc>
                  <a:spcPct val="100000"/>
                </a:lnSpc>
                <a:spcBef>
                  <a:spcPts val="0"/>
                </a:spcBef>
                <a:spcAft>
                  <a:spcPts val="0"/>
                </a:spcAft>
                <a:buClrTx/>
                <a:buSzTx/>
                <a:buFontTx/>
                <a:buNone/>
                <a:tabLst/>
                <a:defRPr/>
              </a:pPr>
              <a:t>7</a:t>
            </a:fld>
            <a:endParaRPr kumimoji="0" lang="en-US" sz="675" b="0" i="0" u="none" strike="noStrike" kern="1200" cap="none" spc="0" normalizeH="0" baseline="0" noProof="0" dirty="0">
              <a:ln>
                <a:noFill/>
              </a:ln>
              <a:solidFill>
                <a:srgbClr val="FFFFFF">
                  <a:tint val="75000"/>
                </a:srgbClr>
              </a:solidFill>
              <a:effectLst/>
              <a:uLnTx/>
              <a:uFillTx/>
              <a:latin typeface="Arial" panose="020B0604020202020204"/>
              <a:ea typeface="+mn-ea"/>
              <a:cs typeface="+mn-cs"/>
            </a:endParaRPr>
          </a:p>
        </p:txBody>
      </p:sp>
      <p:sp>
        <p:nvSpPr>
          <p:cNvPr id="24" name="TextBox 23">
            <a:extLst>
              <a:ext uri="{FF2B5EF4-FFF2-40B4-BE49-F238E27FC236}">
                <a16:creationId xmlns:a16="http://schemas.microsoft.com/office/drawing/2014/main" id="{2B107269-37BC-6C4D-8342-7FF48CB1CC88}"/>
              </a:ext>
            </a:extLst>
          </p:cNvPr>
          <p:cNvSpPr txBox="1"/>
          <p:nvPr/>
        </p:nvSpPr>
        <p:spPr>
          <a:xfrm>
            <a:off x="-344613" y="813950"/>
            <a:ext cx="4916613" cy="646331"/>
          </a:xfrm>
          <a:prstGeom prst="rect">
            <a:avLst/>
          </a:prstGeom>
          <a:noFill/>
        </p:spPr>
        <p:txBody>
          <a:bodyPr wrap="square" rtlCol="0">
            <a:spAutoFit/>
          </a:bodyPr>
          <a:lstStyle/>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lang="en-US" sz="1800" dirty="0">
                <a:solidFill>
                  <a:srgbClr val="E7E6E6">
                    <a:lumMod val="10000"/>
                  </a:srgbClr>
                </a:solidFill>
                <a:latin typeface="Arial" panose="020B0604020202020204"/>
              </a:rPr>
              <a:t>Biomass burning emissions from near-real time QFED v2.5</a:t>
            </a:r>
          </a:p>
        </p:txBody>
      </p:sp>
      <p:sp>
        <p:nvSpPr>
          <p:cNvPr id="13" name="Title 1">
            <a:extLst>
              <a:ext uri="{FF2B5EF4-FFF2-40B4-BE49-F238E27FC236}">
                <a16:creationId xmlns:a16="http://schemas.microsoft.com/office/drawing/2014/main" id="{8FDE7A7D-11B9-3742-B116-00157C39EED0}"/>
              </a:ext>
            </a:extLst>
          </p:cNvPr>
          <p:cNvSpPr txBox="1">
            <a:spLocks/>
          </p:cNvSpPr>
          <p:nvPr/>
        </p:nvSpPr>
        <p:spPr>
          <a:xfrm>
            <a:off x="64655" y="82450"/>
            <a:ext cx="9079345" cy="784489"/>
          </a:xfrm>
          <a:prstGeom prst="rect">
            <a:avLst/>
          </a:prstGeom>
        </p:spPr>
        <p:txBody>
          <a:bodyPr vert="horz" lIns="68580" tIns="34290" rIns="68580" bIns="34290" rtlCol="0" anchor="ctr">
            <a:normAutofit/>
          </a:bodyPr>
          <a:lstStyle>
            <a:lvl1pPr algn="ctr" defTabSz="914400" rtl="0" eaLnBrk="1" latinLnBrk="0" hangingPunct="1">
              <a:lnSpc>
                <a:spcPct val="90000"/>
              </a:lnSpc>
              <a:spcBef>
                <a:spcPct val="0"/>
              </a:spcBef>
              <a:buNone/>
              <a:defRPr sz="2800" b="1" kern="1200">
                <a:solidFill>
                  <a:srgbClr val="0070C0"/>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000" b="1" i="0" u="none" strike="noStrike" kern="1200" cap="none" spc="0" normalizeH="0" baseline="0" noProof="0" dirty="0">
                <a:ln>
                  <a:noFill/>
                </a:ln>
                <a:solidFill>
                  <a:srgbClr val="0070C0"/>
                </a:solidFill>
                <a:effectLst/>
                <a:uLnTx/>
                <a:uFillTx/>
                <a:latin typeface="Arial" panose="020B0604020202020204"/>
                <a:ea typeface="+mj-ea"/>
                <a:cs typeface="+mj-cs"/>
              </a:rPr>
              <a:t>Near-real time updates from satellite data</a:t>
            </a:r>
          </a:p>
        </p:txBody>
      </p:sp>
      <p:sp>
        <p:nvSpPr>
          <p:cNvPr id="20" name="TextBox 19">
            <a:extLst>
              <a:ext uri="{FF2B5EF4-FFF2-40B4-BE49-F238E27FC236}">
                <a16:creationId xmlns:a16="http://schemas.microsoft.com/office/drawing/2014/main" id="{9CEA688C-6BFD-DD4F-95D5-02B0098DE411}"/>
              </a:ext>
            </a:extLst>
          </p:cNvPr>
          <p:cNvSpPr txBox="1"/>
          <p:nvPr/>
        </p:nvSpPr>
        <p:spPr>
          <a:xfrm>
            <a:off x="3269861" y="1516090"/>
            <a:ext cx="1291824" cy="461665"/>
          </a:xfrm>
          <a:prstGeom prst="rect">
            <a:avLst/>
          </a:prstGeom>
          <a:noFill/>
        </p:spPr>
        <p:txBody>
          <a:bodyPr wrap="square" rtlCol="0">
            <a:spAutoFit/>
          </a:bodyPr>
          <a:lstStyle/>
          <a:p>
            <a:pPr algn="ctr"/>
            <a:r>
              <a:rPr lang="en-US" sz="1200" dirty="0">
                <a:solidFill>
                  <a:schemeClr val="bg2">
                    <a:lumMod val="10000"/>
                  </a:schemeClr>
                </a:solidFill>
              </a:rPr>
              <a:t>MODIS fires Nov 01, 2017</a:t>
            </a:r>
          </a:p>
        </p:txBody>
      </p:sp>
      <p:grpSp>
        <p:nvGrpSpPr>
          <p:cNvPr id="8" name="Group 7">
            <a:extLst>
              <a:ext uri="{FF2B5EF4-FFF2-40B4-BE49-F238E27FC236}">
                <a16:creationId xmlns:a16="http://schemas.microsoft.com/office/drawing/2014/main" id="{82A82A7A-E6F6-C24F-AAB1-FB3A497A3612}"/>
              </a:ext>
            </a:extLst>
          </p:cNvPr>
          <p:cNvGrpSpPr/>
          <p:nvPr/>
        </p:nvGrpSpPr>
        <p:grpSpPr>
          <a:xfrm>
            <a:off x="-6944" y="1733668"/>
            <a:ext cx="4610100" cy="1991659"/>
            <a:chOff x="560070" y="2732450"/>
            <a:chExt cx="4610100" cy="1991659"/>
          </a:xfrm>
        </p:grpSpPr>
        <p:grpSp>
          <p:nvGrpSpPr>
            <p:cNvPr id="7" name="Group 6">
              <a:extLst>
                <a:ext uri="{FF2B5EF4-FFF2-40B4-BE49-F238E27FC236}">
                  <a16:creationId xmlns:a16="http://schemas.microsoft.com/office/drawing/2014/main" id="{D99A0D2A-788D-EC45-9344-248E9C5F77F3}"/>
                </a:ext>
              </a:extLst>
            </p:cNvPr>
            <p:cNvGrpSpPr/>
            <p:nvPr/>
          </p:nvGrpSpPr>
          <p:grpSpPr>
            <a:xfrm>
              <a:off x="560070" y="2732450"/>
              <a:ext cx="4610100" cy="1759024"/>
              <a:chOff x="560070" y="2732450"/>
              <a:chExt cx="4610100" cy="1759024"/>
            </a:xfrm>
          </p:grpSpPr>
          <p:pic>
            <p:nvPicPr>
              <p:cNvPr id="3" name="Picture 2" descr="A close up of a tool&#10;&#10;Description automatically generated">
                <a:extLst>
                  <a:ext uri="{FF2B5EF4-FFF2-40B4-BE49-F238E27FC236}">
                    <a16:creationId xmlns:a16="http://schemas.microsoft.com/office/drawing/2014/main" id="{E0B6B47C-1174-6F4C-840D-EFB029A6ADCA}"/>
                  </a:ext>
                </a:extLst>
              </p:cNvPr>
              <p:cNvPicPr>
                <a:picLocks noChangeAspect="1"/>
              </p:cNvPicPr>
              <p:nvPr/>
            </p:nvPicPr>
            <p:blipFill rotWithShape="1">
              <a:blip r:embed="rId3"/>
              <a:srcRect t="3953"/>
              <a:stretch/>
            </p:blipFill>
            <p:spPr>
              <a:xfrm>
                <a:off x="560070" y="2966719"/>
                <a:ext cx="4610100" cy="1524755"/>
              </a:xfrm>
              <a:prstGeom prst="rect">
                <a:avLst/>
              </a:prstGeom>
            </p:spPr>
          </p:pic>
          <p:sp>
            <p:nvSpPr>
              <p:cNvPr id="5" name="TextBox 4">
                <a:extLst>
                  <a:ext uri="{FF2B5EF4-FFF2-40B4-BE49-F238E27FC236}">
                    <a16:creationId xmlns:a16="http://schemas.microsoft.com/office/drawing/2014/main" id="{6A6FA0DD-3155-BA40-A202-A745A4BAF650}"/>
                  </a:ext>
                </a:extLst>
              </p:cNvPr>
              <p:cNvSpPr txBox="1"/>
              <p:nvPr/>
            </p:nvSpPr>
            <p:spPr>
              <a:xfrm>
                <a:off x="1630890" y="2732450"/>
                <a:ext cx="1666240" cy="276999"/>
              </a:xfrm>
              <a:prstGeom prst="rect">
                <a:avLst/>
              </a:prstGeom>
              <a:solidFill>
                <a:schemeClr val="bg1"/>
              </a:solidFill>
            </p:spPr>
            <p:txBody>
              <a:bodyPr wrap="square" rtlCol="0">
                <a:spAutoFit/>
              </a:bodyPr>
              <a:lstStyle/>
              <a:p>
                <a:r>
                  <a:rPr lang="en-US" sz="1200" dirty="0">
                    <a:solidFill>
                      <a:schemeClr val="bg2">
                        <a:lumMod val="10000"/>
                      </a:schemeClr>
                    </a:solidFill>
                  </a:rPr>
                  <a:t>Delhi, India Nov 2017</a:t>
                </a:r>
              </a:p>
            </p:txBody>
          </p:sp>
        </p:grpSp>
        <p:cxnSp>
          <p:nvCxnSpPr>
            <p:cNvPr id="28" name="Straight Connector 27">
              <a:extLst>
                <a:ext uri="{FF2B5EF4-FFF2-40B4-BE49-F238E27FC236}">
                  <a16:creationId xmlns:a16="http://schemas.microsoft.com/office/drawing/2014/main" id="{6274E899-41A4-B04C-8CC0-D10983B123DA}"/>
                </a:ext>
              </a:extLst>
            </p:cNvPr>
            <p:cNvCxnSpPr/>
            <p:nvPr/>
          </p:nvCxnSpPr>
          <p:spPr>
            <a:xfrm>
              <a:off x="1314866" y="4614398"/>
              <a:ext cx="733425" cy="0"/>
            </a:xfrm>
            <a:prstGeom prst="line">
              <a:avLst/>
            </a:prstGeom>
            <a:ln w="38100">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81CE57A-EF38-4A4C-B1B6-A205B37AC179}"/>
                </a:ext>
              </a:extLst>
            </p:cNvPr>
            <p:cNvSpPr txBox="1"/>
            <p:nvPr/>
          </p:nvSpPr>
          <p:spPr>
            <a:xfrm>
              <a:off x="2038767" y="4475900"/>
              <a:ext cx="886781"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Observation</a:t>
              </a:r>
            </a:p>
          </p:txBody>
        </p:sp>
        <p:sp>
          <p:nvSpPr>
            <p:cNvPr id="30" name="TextBox 29">
              <a:extLst>
                <a:ext uri="{FF2B5EF4-FFF2-40B4-BE49-F238E27FC236}">
                  <a16:creationId xmlns:a16="http://schemas.microsoft.com/office/drawing/2014/main" id="{5164BF23-F2D9-A842-98F4-C5EC74E3EB8E}"/>
                </a:ext>
              </a:extLst>
            </p:cNvPr>
            <p:cNvSpPr txBox="1"/>
            <p:nvPr/>
          </p:nvSpPr>
          <p:spPr>
            <a:xfrm>
              <a:off x="3992907" y="4475900"/>
              <a:ext cx="777777" cy="248209"/>
            </a:xfrm>
            <a:prstGeom prst="rect">
              <a:avLst/>
            </a:prstGeom>
            <a:noFill/>
          </p:spPr>
          <p:txBody>
            <a:bodyPr wrap="non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1013"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GEOS-CF</a:t>
              </a:r>
            </a:p>
          </p:txBody>
        </p:sp>
        <p:cxnSp>
          <p:nvCxnSpPr>
            <p:cNvPr id="31" name="Straight Connector 30">
              <a:extLst>
                <a:ext uri="{FF2B5EF4-FFF2-40B4-BE49-F238E27FC236}">
                  <a16:creationId xmlns:a16="http://schemas.microsoft.com/office/drawing/2014/main" id="{BFE82E67-F720-F24F-997C-726A5D9D03AA}"/>
                </a:ext>
              </a:extLst>
            </p:cNvPr>
            <p:cNvCxnSpPr/>
            <p:nvPr/>
          </p:nvCxnSpPr>
          <p:spPr>
            <a:xfrm>
              <a:off x="3071132" y="4618773"/>
              <a:ext cx="152400" cy="0"/>
            </a:xfrm>
            <a:prstGeom prst="line">
              <a:avLst/>
            </a:prstGeom>
            <a:ln w="38100">
              <a:solidFill>
                <a:srgbClr val="E53923"/>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062C3D0-728E-AB44-A9EA-79383BE96DCC}"/>
                </a:ext>
              </a:extLst>
            </p:cNvPr>
            <p:cNvCxnSpPr/>
            <p:nvPr/>
          </p:nvCxnSpPr>
          <p:spPr>
            <a:xfrm>
              <a:off x="3223532" y="4618773"/>
              <a:ext cx="152400" cy="0"/>
            </a:xfrm>
            <a:prstGeom prst="line">
              <a:avLst/>
            </a:prstGeom>
            <a:ln w="38100">
              <a:solidFill>
                <a:srgbClr val="F86104"/>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358517B-6026-4D49-9C0E-D0D32030A448}"/>
                </a:ext>
              </a:extLst>
            </p:cNvPr>
            <p:cNvCxnSpPr/>
            <p:nvPr/>
          </p:nvCxnSpPr>
          <p:spPr>
            <a:xfrm>
              <a:off x="3375932" y="4618773"/>
              <a:ext cx="152400" cy="0"/>
            </a:xfrm>
            <a:prstGeom prst="line">
              <a:avLst/>
            </a:prstGeom>
            <a:ln w="38100">
              <a:solidFill>
                <a:srgbClr val="F57F39"/>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9596F6B-D0AA-2749-9871-FCB256539309}"/>
                </a:ext>
              </a:extLst>
            </p:cNvPr>
            <p:cNvCxnSpPr/>
            <p:nvPr/>
          </p:nvCxnSpPr>
          <p:spPr>
            <a:xfrm>
              <a:off x="3528332" y="4618773"/>
              <a:ext cx="152400" cy="0"/>
            </a:xfrm>
            <a:prstGeom prst="line">
              <a:avLst/>
            </a:prstGeom>
            <a:ln w="38100">
              <a:solidFill>
                <a:srgbClr val="EB9939"/>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AB93AAD-3D5D-CC45-89C5-5944A18AED8A}"/>
                </a:ext>
              </a:extLst>
            </p:cNvPr>
            <p:cNvCxnSpPr/>
            <p:nvPr/>
          </p:nvCxnSpPr>
          <p:spPr>
            <a:xfrm>
              <a:off x="3680732" y="4618773"/>
              <a:ext cx="152400" cy="0"/>
            </a:xfrm>
            <a:prstGeom prst="line">
              <a:avLst/>
            </a:prstGeom>
            <a:ln w="38100">
              <a:solidFill>
                <a:srgbClr val="F9BB4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8A5F23C-4318-4147-8B5A-1C29BC921C36}"/>
                </a:ext>
              </a:extLst>
            </p:cNvPr>
            <p:cNvCxnSpPr/>
            <p:nvPr/>
          </p:nvCxnSpPr>
          <p:spPr>
            <a:xfrm>
              <a:off x="3833132" y="4618773"/>
              <a:ext cx="152400" cy="0"/>
            </a:xfrm>
            <a:prstGeom prst="line">
              <a:avLst/>
            </a:prstGeom>
            <a:ln w="38100">
              <a:solidFill>
                <a:srgbClr val="F6D445"/>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220DDA6A-D8B0-1E40-A335-4D51173A5244}"/>
                </a:ext>
              </a:extLst>
            </p:cNvPr>
            <p:cNvSpPr txBox="1"/>
            <p:nvPr/>
          </p:nvSpPr>
          <p:spPr>
            <a:xfrm>
              <a:off x="3028300" y="4421341"/>
              <a:ext cx="1020836" cy="219291"/>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en-US" sz="825"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0  +1 +2 +3 +4 +5</a:t>
              </a:r>
            </a:p>
          </p:txBody>
        </p:sp>
      </p:grpSp>
      <p:sp>
        <p:nvSpPr>
          <p:cNvPr id="21" name="TextBox 20">
            <a:extLst>
              <a:ext uri="{FF2B5EF4-FFF2-40B4-BE49-F238E27FC236}">
                <a16:creationId xmlns:a16="http://schemas.microsoft.com/office/drawing/2014/main" id="{82AC6002-BFB1-DE41-A27F-17C4A7E6AC3F}"/>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22" name="Rectangle 21">
            <a:extLst>
              <a:ext uri="{FF2B5EF4-FFF2-40B4-BE49-F238E27FC236}">
                <a16:creationId xmlns:a16="http://schemas.microsoft.com/office/drawing/2014/main" id="{362B64FA-D403-E448-A283-A3623B9696AC}"/>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
        <p:nvSpPr>
          <p:cNvPr id="23" name="TextBox 22">
            <a:extLst>
              <a:ext uri="{FF2B5EF4-FFF2-40B4-BE49-F238E27FC236}">
                <a16:creationId xmlns:a16="http://schemas.microsoft.com/office/drawing/2014/main" id="{5C8278B1-AA68-3A45-ACE2-09E02ECB6373}"/>
              </a:ext>
            </a:extLst>
          </p:cNvPr>
          <p:cNvSpPr txBox="1"/>
          <p:nvPr/>
        </p:nvSpPr>
        <p:spPr>
          <a:xfrm>
            <a:off x="4372501" y="827353"/>
            <a:ext cx="4824053" cy="646331"/>
          </a:xfrm>
          <a:prstGeom prst="rect">
            <a:avLst/>
          </a:prstGeom>
          <a:noFill/>
        </p:spPr>
        <p:txBody>
          <a:bodyPr wrap="square" rtlCol="0">
            <a:spAutoFit/>
          </a:bodyPr>
          <a:lstStyle/>
          <a:p>
            <a:pPr marL="600060" marR="0" lvl="1" indent="-257168" algn="l" defTabSz="685783" rtl="0" eaLnBrk="1" fontAlgn="auto" latinLnBrk="0" hangingPunct="1">
              <a:lnSpc>
                <a:spcPct val="100000"/>
              </a:lnSpc>
              <a:spcBef>
                <a:spcPts val="0"/>
              </a:spcBef>
              <a:spcAft>
                <a:spcPts val="600"/>
              </a:spcAft>
              <a:buClrTx/>
              <a:buSzTx/>
              <a:buFont typeface="Wingdings" charset="2"/>
              <a:buChar char="Ø"/>
              <a:tabLst/>
              <a:defRPr/>
            </a:pPr>
            <a:r>
              <a:rPr kumimoji="0" lang="en-US" sz="1800" b="0" i="0" u="none" strike="noStrike" kern="1200" cap="none" spc="0" normalizeH="0" baseline="0" noProof="0" dirty="0">
                <a:ln>
                  <a:noFill/>
                </a:ln>
                <a:solidFill>
                  <a:srgbClr val="E7E6E6">
                    <a:lumMod val="10000"/>
                  </a:srgbClr>
                </a:solidFill>
                <a:effectLst/>
                <a:uLnTx/>
                <a:uFillTx/>
                <a:latin typeface="Arial" panose="020B0604020202020204"/>
                <a:ea typeface="+mn-ea"/>
                <a:cs typeface="+mn-cs"/>
              </a:rPr>
              <a:t>GEOS-CF Stratospheric O</a:t>
            </a:r>
            <a:r>
              <a:rPr kumimoji="0" lang="en-US" sz="18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3 </a:t>
            </a:r>
            <a:r>
              <a:rPr kumimoji="0" lang="en-US" sz="1800" b="0" i="0" u="none" strike="noStrike" kern="1200" cap="none" spc="0" normalizeH="0" noProof="0" dirty="0">
                <a:ln>
                  <a:noFill/>
                </a:ln>
                <a:solidFill>
                  <a:srgbClr val="E7E6E6">
                    <a:lumMod val="10000"/>
                  </a:srgbClr>
                </a:solidFill>
                <a:effectLst/>
                <a:uLnTx/>
                <a:uFillTx/>
                <a:latin typeface="Arial" panose="020B0604020202020204"/>
                <a:ea typeface="+mn-ea"/>
                <a:cs typeface="+mn-cs"/>
              </a:rPr>
              <a:t>is weakly nudged to the GEOS FP assimilated O</a:t>
            </a:r>
            <a:r>
              <a:rPr kumimoji="0" lang="en-US" sz="1800" b="0" i="0" u="none" strike="noStrike" kern="1200" cap="none" spc="0" normalizeH="0" baseline="-25000" noProof="0" dirty="0">
                <a:ln>
                  <a:noFill/>
                </a:ln>
                <a:solidFill>
                  <a:srgbClr val="E7E6E6">
                    <a:lumMod val="10000"/>
                  </a:srgbClr>
                </a:solidFill>
                <a:effectLst/>
                <a:uLnTx/>
                <a:uFillTx/>
                <a:latin typeface="Arial" panose="020B0604020202020204"/>
                <a:ea typeface="+mn-ea"/>
                <a:cs typeface="+mn-cs"/>
              </a:rPr>
              <a:t>3</a:t>
            </a:r>
          </a:p>
        </p:txBody>
      </p:sp>
      <p:pic>
        <p:nvPicPr>
          <p:cNvPr id="25" name="Picture 24">
            <a:extLst>
              <a:ext uri="{FF2B5EF4-FFF2-40B4-BE49-F238E27FC236}">
                <a16:creationId xmlns:a16="http://schemas.microsoft.com/office/drawing/2014/main" id="{C50284F1-943D-7947-8794-45B75E3264DA}"/>
              </a:ext>
            </a:extLst>
          </p:cNvPr>
          <p:cNvPicPr>
            <a:picLocks noChangeAspect="1"/>
          </p:cNvPicPr>
          <p:nvPr/>
        </p:nvPicPr>
        <p:blipFill rotWithShape="1">
          <a:blip r:embed="rId4"/>
          <a:srcRect l="49450"/>
          <a:stretch/>
        </p:blipFill>
        <p:spPr>
          <a:xfrm>
            <a:off x="4850044" y="1806770"/>
            <a:ext cx="4160092" cy="1847088"/>
          </a:xfrm>
          <a:prstGeom prst="rect">
            <a:avLst/>
          </a:prstGeom>
        </p:spPr>
      </p:pic>
      <p:pic>
        <p:nvPicPr>
          <p:cNvPr id="19" name="Picture 18">
            <a:extLst>
              <a:ext uri="{FF2B5EF4-FFF2-40B4-BE49-F238E27FC236}">
                <a16:creationId xmlns:a16="http://schemas.microsoft.com/office/drawing/2014/main" id="{203A8352-69F0-0045-800C-32CA9439FFA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80176" y="1962995"/>
            <a:ext cx="1303211" cy="1428455"/>
          </a:xfrm>
          <a:prstGeom prst="rect">
            <a:avLst/>
          </a:prstGeom>
        </p:spPr>
      </p:pic>
    </p:spTree>
    <p:extLst>
      <p:ext uri="{BB962C8B-B14F-4D97-AF65-F5344CB8AC3E}">
        <p14:creationId xmlns:p14="http://schemas.microsoft.com/office/powerpoint/2010/main" val="3954811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66440-FBDE-9A47-A688-03C427E99A46}"/>
              </a:ext>
            </a:extLst>
          </p:cNvPr>
          <p:cNvSpPr>
            <a:spLocks noGrp="1"/>
          </p:cNvSpPr>
          <p:nvPr>
            <p:ph type="title"/>
          </p:nvPr>
        </p:nvSpPr>
        <p:spPr>
          <a:xfrm>
            <a:off x="636272" y="163145"/>
            <a:ext cx="7886700" cy="615156"/>
          </a:xfrm>
        </p:spPr>
        <p:txBody>
          <a:bodyPr/>
          <a:lstStyle/>
          <a:p>
            <a:r>
              <a:rPr lang="en-US" dirty="0"/>
              <a:t>Planned upgrades for GEOS-CF</a:t>
            </a:r>
          </a:p>
        </p:txBody>
      </p:sp>
      <p:sp>
        <p:nvSpPr>
          <p:cNvPr id="3" name="Slide Number Placeholder 2">
            <a:extLst>
              <a:ext uri="{FF2B5EF4-FFF2-40B4-BE49-F238E27FC236}">
                <a16:creationId xmlns:a16="http://schemas.microsoft.com/office/drawing/2014/main" id="{F6A8B0D3-76E6-ED48-8D86-6C4679997479}"/>
              </a:ext>
            </a:extLst>
          </p:cNvPr>
          <p:cNvSpPr>
            <a:spLocks noGrp="1"/>
          </p:cNvSpPr>
          <p:nvPr>
            <p:ph type="sldNum" sz="quarter" idx="12"/>
          </p:nvPr>
        </p:nvSpPr>
        <p:spPr/>
        <p:txBody>
          <a:bodyPr/>
          <a:lstStyle/>
          <a:p>
            <a:fld id="{BDB8D1E3-1DAE-664E-B350-75CA63E753F0}" type="slidenum">
              <a:rPr lang="en-US" smtClean="0"/>
              <a:t>8</a:t>
            </a:fld>
            <a:endParaRPr lang="en-US"/>
          </a:p>
        </p:txBody>
      </p:sp>
      <p:sp>
        <p:nvSpPr>
          <p:cNvPr id="4" name="Text Placeholder 3">
            <a:extLst>
              <a:ext uri="{FF2B5EF4-FFF2-40B4-BE49-F238E27FC236}">
                <a16:creationId xmlns:a16="http://schemas.microsoft.com/office/drawing/2014/main" id="{047D0E88-D82D-FC4C-A40A-4DDF35F88144}"/>
              </a:ext>
            </a:extLst>
          </p:cNvPr>
          <p:cNvSpPr>
            <a:spLocks noGrp="1"/>
          </p:cNvSpPr>
          <p:nvPr>
            <p:ph type="body" sz="quarter" idx="13"/>
          </p:nvPr>
        </p:nvSpPr>
        <p:spPr>
          <a:xfrm>
            <a:off x="470679" y="878606"/>
            <a:ext cx="8432801" cy="3715271"/>
          </a:xfrm>
        </p:spPr>
        <p:txBody>
          <a:bodyPr>
            <a:normAutofit lnSpcReduction="10000"/>
          </a:bodyPr>
          <a:lstStyle/>
          <a:p>
            <a:pPr marL="285750" indent="-285750" algn="l">
              <a:buFont typeface="Wingdings" pitchFamily="2" charset="2"/>
              <a:buChar char="Ø"/>
            </a:pPr>
            <a:r>
              <a:rPr lang="en-US" sz="1800" dirty="0"/>
              <a:t>Model update to GEOS-Chem v13.0</a:t>
            </a:r>
          </a:p>
          <a:p>
            <a:pPr marL="491485" lvl="1" indent="-285750" algn="l"/>
            <a:r>
              <a:rPr lang="en-US" sz="1650" dirty="0"/>
              <a:t>Improvements to ozone deposition</a:t>
            </a:r>
          </a:p>
          <a:p>
            <a:pPr marL="491485" lvl="1" indent="-285750" algn="l"/>
            <a:r>
              <a:rPr lang="en-US" sz="1650" dirty="0"/>
              <a:t>Updates to isoprene scheme ⇢ likely improve the summertime O</a:t>
            </a:r>
            <a:r>
              <a:rPr lang="en-US" sz="1650" baseline="-25000" dirty="0"/>
              <a:t>3 </a:t>
            </a:r>
            <a:r>
              <a:rPr lang="en-US" sz="1650" dirty="0"/>
              <a:t>high bias SE US</a:t>
            </a:r>
          </a:p>
          <a:p>
            <a:pPr marL="491485" lvl="1" indent="-285750" algn="l"/>
            <a:r>
              <a:rPr lang="en-US" sz="1650" dirty="0"/>
              <a:t>Updates to NO</a:t>
            </a:r>
            <a:r>
              <a:rPr lang="en-US" sz="1650" baseline="-25000" dirty="0"/>
              <a:t>3</a:t>
            </a:r>
            <a:r>
              <a:rPr lang="en-US" sz="1650" dirty="0"/>
              <a:t> washout ⇢ likely reduce PM2.5 bias</a:t>
            </a:r>
          </a:p>
          <a:p>
            <a:pPr marL="285750" indent="-285750" algn="l">
              <a:buFont typeface="Wingdings" pitchFamily="2" charset="2"/>
              <a:buChar char="Ø"/>
            </a:pPr>
            <a:r>
              <a:rPr lang="en-US" sz="1800" dirty="0"/>
              <a:t>Coupling GEOS-Chem aerosols with GOCART aerosols (ongoing R&amp;D)</a:t>
            </a:r>
          </a:p>
          <a:p>
            <a:pPr marL="491485" lvl="1" indent="-285750" algn="l">
              <a:buFont typeface="Arial" panose="020B0604020202020204" pitchFamily="34" charset="0"/>
              <a:buChar char="•"/>
            </a:pPr>
            <a:r>
              <a:rPr lang="en-US" sz="1650" dirty="0"/>
              <a:t>Aerosol data assimilation</a:t>
            </a:r>
          </a:p>
          <a:p>
            <a:pPr marL="491485" lvl="1" indent="-285750" algn="l">
              <a:buFont typeface="Arial" panose="020B0604020202020204" pitchFamily="34" charset="0"/>
              <a:buChar char="•"/>
            </a:pPr>
            <a:r>
              <a:rPr lang="en-US" sz="1650" dirty="0"/>
              <a:t>Climate interactions</a:t>
            </a:r>
          </a:p>
          <a:p>
            <a:pPr marL="285750" indent="-285750" algn="l">
              <a:buFont typeface="Wingdings" pitchFamily="2" charset="2"/>
              <a:buChar char="Ø"/>
            </a:pPr>
            <a:r>
              <a:rPr lang="en-US" sz="1800" dirty="0"/>
              <a:t>Chemical data assimilation system (ongoing R&amp;D)</a:t>
            </a:r>
          </a:p>
          <a:p>
            <a:pPr marL="491485" lvl="1" indent="-285750" algn="l">
              <a:buFont typeface="Arial" panose="020B0604020202020204" pitchFamily="34" charset="0"/>
              <a:buChar char="•"/>
            </a:pPr>
            <a:r>
              <a:rPr lang="en-US" sz="1650" dirty="0"/>
              <a:t>Multi-constituent assimilation with O</a:t>
            </a:r>
            <a:r>
              <a:rPr lang="en-US" sz="1650" baseline="-25000" dirty="0"/>
              <a:t>3</a:t>
            </a:r>
            <a:r>
              <a:rPr lang="en-US" sz="1650" dirty="0"/>
              <a:t>, CO, NO</a:t>
            </a:r>
            <a:r>
              <a:rPr lang="en-US" sz="1650" baseline="-25000" dirty="0"/>
              <a:t>2</a:t>
            </a:r>
            <a:r>
              <a:rPr lang="en-US" sz="1650" dirty="0"/>
              <a:t> </a:t>
            </a:r>
          </a:p>
          <a:p>
            <a:pPr marL="491485" lvl="1" indent="-285750" algn="l">
              <a:buFont typeface="Arial" panose="020B0604020202020204" pitchFamily="34" charset="0"/>
              <a:buChar char="•"/>
            </a:pPr>
            <a:r>
              <a:rPr lang="en-US" sz="1650" dirty="0"/>
              <a:t>Satellite-based emission scale factors (already tested for COVID-19 experiment)</a:t>
            </a:r>
          </a:p>
          <a:p>
            <a:pPr marL="285750" indent="-285750" algn="l">
              <a:buFont typeface="Wingdings" pitchFamily="2" charset="2"/>
              <a:buChar char="Ø"/>
            </a:pPr>
            <a:r>
              <a:rPr lang="en-US" sz="1800" dirty="0"/>
              <a:t>Meteorology update to GEOS-FP </a:t>
            </a:r>
          </a:p>
          <a:p>
            <a:pPr marL="491485" lvl="1" indent="-285750" algn="l">
              <a:buFont typeface="Arial" panose="020B0604020202020204" pitchFamily="34" charset="0"/>
              <a:buChar char="•"/>
            </a:pPr>
            <a:r>
              <a:rPr lang="en-US" sz="1650" dirty="0"/>
              <a:t>Alignment to transport, convection, PBL (etc.) in most recent GEOS systems </a:t>
            </a:r>
          </a:p>
          <a:p>
            <a:pPr marL="491485" lvl="1" indent="-285750" algn="l">
              <a:buFont typeface="Arial" panose="020B0604020202020204" pitchFamily="34" charset="0"/>
              <a:buChar char="•"/>
            </a:pPr>
            <a:r>
              <a:rPr lang="en-US" sz="1650" dirty="0"/>
              <a:t>Potential for higher spatial resolution</a:t>
            </a:r>
          </a:p>
          <a:p>
            <a:pPr marL="491485" lvl="1" indent="-285750" algn="l">
              <a:buFont typeface="Wingdings" pitchFamily="2" charset="2"/>
              <a:buChar char="Ø"/>
            </a:pPr>
            <a:endParaRPr lang="en-US" sz="1650" dirty="0"/>
          </a:p>
          <a:p>
            <a:pPr lvl="1" indent="0" algn="l">
              <a:buNone/>
            </a:pPr>
            <a:endParaRPr lang="en-US" sz="1650" dirty="0"/>
          </a:p>
        </p:txBody>
      </p:sp>
      <p:sp>
        <p:nvSpPr>
          <p:cNvPr id="5" name="TextBox 4">
            <a:extLst>
              <a:ext uri="{FF2B5EF4-FFF2-40B4-BE49-F238E27FC236}">
                <a16:creationId xmlns:a16="http://schemas.microsoft.com/office/drawing/2014/main" id="{5DABB27D-CB4B-254E-88A7-55E2F8F060ED}"/>
              </a:ext>
            </a:extLst>
          </p:cNvPr>
          <p:cNvSpPr txBox="1"/>
          <p:nvPr/>
        </p:nvSpPr>
        <p:spPr>
          <a:xfrm>
            <a:off x="6707766" y="4794488"/>
            <a:ext cx="1955260" cy="369332"/>
          </a:xfrm>
          <a:prstGeom prst="rect">
            <a:avLst/>
          </a:prstGeom>
          <a:noFill/>
        </p:spPr>
        <p:txBody>
          <a:bodyPr wrap="square" rtlCol="0">
            <a:spAutoFit/>
          </a:bodyPr>
          <a:lstStyle/>
          <a:p>
            <a:pPr algn="r"/>
            <a:r>
              <a:rPr lang="de-CH" altLang="x-none" sz="900" b="1" dirty="0" err="1">
                <a:solidFill>
                  <a:schemeClr val="bg1"/>
                </a:solidFill>
                <a:latin typeface="Arial" charset="0"/>
              </a:rPr>
              <a:t>k.e.knowland@nasa.gov</a:t>
            </a:r>
            <a:r>
              <a:rPr lang="de-CH" altLang="x-none" sz="900" b="1" dirty="0">
                <a:solidFill>
                  <a:schemeClr val="bg1"/>
                </a:solidFill>
                <a:latin typeface="Arial" charset="0"/>
              </a:rPr>
              <a:t>  </a:t>
            </a:r>
            <a:r>
              <a:rPr lang="de-CH" altLang="x-none" sz="900" b="1" dirty="0" err="1">
                <a:solidFill>
                  <a:schemeClr val="bg1"/>
                </a:solidFill>
                <a:latin typeface="Arial" charset="0"/>
              </a:rPr>
              <a:t>christoph.a.keller@nasa.gov</a:t>
            </a:r>
            <a:endParaRPr lang="en-US" sz="900" dirty="0">
              <a:solidFill>
                <a:schemeClr val="bg1"/>
              </a:solidFill>
            </a:endParaRPr>
          </a:p>
        </p:txBody>
      </p:sp>
      <p:sp>
        <p:nvSpPr>
          <p:cNvPr id="6" name="Rectangle 5">
            <a:extLst>
              <a:ext uri="{FF2B5EF4-FFF2-40B4-BE49-F238E27FC236}">
                <a16:creationId xmlns:a16="http://schemas.microsoft.com/office/drawing/2014/main" id="{E3E3661A-1831-D542-A6C5-70DA713FB9B0}"/>
              </a:ext>
            </a:extLst>
          </p:cNvPr>
          <p:cNvSpPr/>
          <p:nvPr/>
        </p:nvSpPr>
        <p:spPr>
          <a:xfrm>
            <a:off x="2823399" y="4844271"/>
            <a:ext cx="3512447" cy="246221"/>
          </a:xfrm>
          <a:prstGeom prst="rect">
            <a:avLst/>
          </a:prstGeom>
        </p:spPr>
        <p:txBody>
          <a:bodyPr wrap="square">
            <a:spAutoFit/>
          </a:bodyPr>
          <a:lstStyle/>
          <a:p>
            <a:r>
              <a:rPr lang="en-US" sz="1000" u="sng" dirty="0"/>
              <a:t>https://gmao.gsfc.nasa.gov/</a:t>
            </a:r>
            <a:r>
              <a:rPr lang="en-US" sz="1000" u="sng" dirty="0" err="1"/>
              <a:t>weather_prediction</a:t>
            </a:r>
            <a:r>
              <a:rPr lang="en-US" sz="1000" u="sng" dirty="0"/>
              <a:t>/GEOS-CF/</a:t>
            </a:r>
          </a:p>
        </p:txBody>
      </p:sp>
    </p:spTree>
    <p:extLst>
      <p:ext uri="{BB962C8B-B14F-4D97-AF65-F5344CB8AC3E}">
        <p14:creationId xmlns:p14="http://schemas.microsoft.com/office/powerpoint/2010/main" val="4290055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8" y="62135"/>
            <a:ext cx="5915025" cy="784489"/>
          </a:xfrm>
        </p:spPr>
        <p:txBody>
          <a:bodyPr>
            <a:normAutofit/>
          </a:bodyPr>
          <a:lstStyle/>
          <a:p>
            <a:r>
              <a:rPr lang="en-US" sz="2800" dirty="0"/>
              <a:t>Summary of GEOS-CF Status</a:t>
            </a:r>
          </a:p>
        </p:txBody>
      </p:sp>
      <p:sp>
        <p:nvSpPr>
          <p:cNvPr id="11" name="Slide Number Placeholder 2">
            <a:extLst>
              <a:ext uri="{FF2B5EF4-FFF2-40B4-BE49-F238E27FC236}">
                <a16:creationId xmlns:a16="http://schemas.microsoft.com/office/drawing/2014/main" id="{59A17584-30A6-4044-B2F4-F3D8A2328DF9}"/>
              </a:ext>
            </a:extLst>
          </p:cNvPr>
          <p:cNvSpPr>
            <a:spLocks noGrp="1"/>
          </p:cNvSpPr>
          <p:nvPr>
            <p:ph type="sldNum" sz="quarter" idx="12"/>
          </p:nvPr>
        </p:nvSpPr>
        <p:spPr/>
        <p:txBody>
          <a:bodyPr/>
          <a:lstStyle/>
          <a:p>
            <a:fld id="{BDB8D1E3-1DAE-664E-B350-75CA63E753F0}" type="slidenum">
              <a:rPr lang="en-US" smtClean="0"/>
              <a:t>9</a:t>
            </a:fld>
            <a:endParaRPr lang="en-US"/>
          </a:p>
        </p:txBody>
      </p:sp>
      <p:sp>
        <p:nvSpPr>
          <p:cNvPr id="3" name="Text Placeholder 2"/>
          <p:cNvSpPr>
            <a:spLocks noGrp="1"/>
          </p:cNvSpPr>
          <p:nvPr>
            <p:ph type="body" sz="quarter" idx="13"/>
          </p:nvPr>
        </p:nvSpPr>
        <p:spPr>
          <a:xfrm>
            <a:off x="320819" y="764928"/>
            <a:ext cx="8502362" cy="3805387"/>
          </a:xfrm>
        </p:spPr>
        <p:txBody>
          <a:bodyPr>
            <a:noAutofit/>
          </a:bodyPr>
          <a:lstStyle/>
          <a:p>
            <a:pPr marL="285750" indent="-285750" algn="l">
              <a:spcAft>
                <a:spcPts val="600"/>
              </a:spcAft>
              <a:buFont typeface="Wingdings" pitchFamily="2" charset="2"/>
              <a:buChar char="Ø"/>
            </a:pPr>
            <a:r>
              <a:rPr lang="en-US" sz="1800" dirty="0"/>
              <a:t>GEOS-CF daily global composition forecasts at 25km resolution are generated in near-real time:</a:t>
            </a:r>
          </a:p>
          <a:p>
            <a:pPr marL="462903" lvl="1" indent="-257168" algn="l">
              <a:spcAft>
                <a:spcPts val="600"/>
              </a:spcAft>
            </a:pPr>
            <a:r>
              <a:rPr lang="en-US" sz="1600" dirty="0"/>
              <a:t>High-resolution “Analysis” fields are available since January 2018 </a:t>
            </a:r>
          </a:p>
          <a:p>
            <a:pPr marL="462903" lvl="1" indent="-257168" algn="l">
              <a:spcAft>
                <a:spcPts val="600"/>
              </a:spcAft>
            </a:pPr>
            <a:r>
              <a:rPr lang="en-US" sz="1600" dirty="0"/>
              <a:t>Forecasts remain available on data servers for two weeks </a:t>
            </a:r>
          </a:p>
          <a:p>
            <a:pPr marL="462903" lvl="1" indent="-257168" algn="l">
              <a:spcAft>
                <a:spcPts val="600"/>
              </a:spcAft>
            </a:pPr>
            <a:r>
              <a:rPr lang="en-US" sz="1600" dirty="0"/>
              <a:t>The forecasts of the five most-requested surface pollutants (O</a:t>
            </a:r>
            <a:r>
              <a:rPr lang="en-US" sz="1600" baseline="-25000" dirty="0"/>
              <a:t>3</a:t>
            </a:r>
            <a:r>
              <a:rPr lang="en-US" sz="1600" dirty="0"/>
              <a:t>, NO</a:t>
            </a:r>
            <a:r>
              <a:rPr lang="en-US" sz="1600" baseline="-25000" dirty="0"/>
              <a:t>2</a:t>
            </a:r>
            <a:r>
              <a:rPr lang="en-US" sz="1600" dirty="0"/>
              <a:t>, CO, PM2.5, and SO</a:t>
            </a:r>
            <a:r>
              <a:rPr lang="en-US" sz="1600" baseline="-25000" dirty="0"/>
              <a:t>2</a:t>
            </a:r>
            <a:r>
              <a:rPr lang="en-US" sz="1600" dirty="0"/>
              <a:t> ) – remain accessible via data servers for January 2019-present</a:t>
            </a:r>
          </a:p>
          <a:p>
            <a:pPr marL="285750" indent="-285750" algn="l">
              <a:spcAft>
                <a:spcPts val="600"/>
              </a:spcAft>
              <a:buFont typeface="Wingdings" pitchFamily="2" charset="2"/>
              <a:buChar char="Ø"/>
            </a:pPr>
            <a:r>
              <a:rPr lang="en-US" sz="1800" dirty="0"/>
              <a:t>Forecast visualizations and links to data available at: </a:t>
            </a:r>
            <a:r>
              <a:rPr lang="en-US" sz="1800" u="sng" dirty="0" err="1">
                <a:solidFill>
                  <a:srgbClr val="0096FF"/>
                </a:solidFill>
              </a:rPr>
              <a:t>fluid.nccs.nasa.gov</a:t>
            </a:r>
            <a:r>
              <a:rPr lang="en-US" sz="1800" u="sng" dirty="0">
                <a:solidFill>
                  <a:srgbClr val="0096FF"/>
                </a:solidFill>
              </a:rPr>
              <a:t>/</a:t>
            </a:r>
            <a:r>
              <a:rPr lang="en-US" sz="1800" u="sng" dirty="0" err="1">
                <a:solidFill>
                  <a:srgbClr val="0096FF"/>
                </a:solidFill>
              </a:rPr>
              <a:t>cf</a:t>
            </a:r>
            <a:endParaRPr lang="en-US" sz="1800" u="sng" dirty="0">
              <a:solidFill>
                <a:srgbClr val="0096FF"/>
              </a:solidFill>
            </a:endParaRPr>
          </a:p>
          <a:p>
            <a:pPr marL="285750" indent="-285750" algn="l">
              <a:spcAft>
                <a:spcPts val="600"/>
              </a:spcAft>
              <a:buFont typeface="Wingdings" pitchFamily="2" charset="2"/>
              <a:buChar char="Ø"/>
            </a:pPr>
            <a:r>
              <a:rPr lang="en-US" sz="1800" dirty="0"/>
              <a:t>Emerging applications users, including: </a:t>
            </a:r>
          </a:p>
          <a:p>
            <a:pPr marL="462903" lvl="1" indent="-257168" algn="l">
              <a:spcAft>
                <a:spcPts val="600"/>
              </a:spcAft>
            </a:pPr>
            <a:r>
              <a:rPr lang="en-US" sz="1600" dirty="0"/>
              <a:t>NASA field missions (SCOAPE, FIREX-AQ, ACT-America) </a:t>
            </a:r>
          </a:p>
          <a:p>
            <a:pPr marL="462903" lvl="1" indent="-257168" algn="l">
              <a:spcAft>
                <a:spcPts val="600"/>
              </a:spcAft>
            </a:pPr>
            <a:r>
              <a:rPr lang="en-US" sz="1600" dirty="0"/>
              <a:t>Daily alerts sent to NASA </a:t>
            </a:r>
            <a:r>
              <a:rPr lang="en-US" sz="1600" dirty="0" err="1"/>
              <a:t>TOLNet</a:t>
            </a:r>
            <a:r>
              <a:rPr lang="en-US" sz="1600" dirty="0"/>
              <a:t> lidar teams (Matt Johnson, NASA/Ames)</a:t>
            </a:r>
          </a:p>
          <a:p>
            <a:pPr marL="462903" lvl="1" indent="-257168" algn="l">
              <a:spcAft>
                <a:spcPts val="600"/>
              </a:spcAft>
            </a:pPr>
            <a:r>
              <a:rPr lang="en-US" sz="1600" dirty="0"/>
              <a:t>TEMPO a priori for trace </a:t>
            </a:r>
            <a:r>
              <a:rPr lang="en-US" sz="1600"/>
              <a:t>gas product</a:t>
            </a:r>
            <a:endParaRPr lang="en-US" sz="1600" dirty="0"/>
          </a:p>
        </p:txBody>
      </p:sp>
    </p:spTree>
    <p:extLst>
      <p:ext uri="{BB962C8B-B14F-4D97-AF65-F5344CB8AC3E}">
        <p14:creationId xmlns:p14="http://schemas.microsoft.com/office/powerpoint/2010/main" val="2937912804"/>
      </p:ext>
    </p:extLst>
  </p:cSld>
  <p:clrMapOvr>
    <a:masterClrMapping/>
  </p:clrMapOvr>
</p:sld>
</file>

<file path=ppt/theme/theme1.xml><?xml version="1.0" encoding="utf-8"?>
<a:theme xmlns:a="http://schemas.openxmlformats.org/drawingml/2006/main" name="GMAO-light-template-16x9">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59795</TotalTime>
  <Words>1857</Words>
  <Application>Microsoft Macintosh PowerPoint</Application>
  <PresentationFormat>On-screen Show (16:9)</PresentationFormat>
  <Paragraphs>127</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Wingdings</vt:lpstr>
      <vt:lpstr>GMAO-light-template-16x9</vt:lpstr>
      <vt:lpstr>NASA GEOS Composition Forecast System: “GEOS-CF”</vt:lpstr>
      <vt:lpstr>GEOS Composition Forecast</vt:lpstr>
      <vt:lpstr>PowerPoint Presentation</vt:lpstr>
      <vt:lpstr>PowerPoint Presentation</vt:lpstr>
      <vt:lpstr>PowerPoint Presentation</vt:lpstr>
      <vt:lpstr>PowerPoint Presentation</vt:lpstr>
      <vt:lpstr>PowerPoint Presentation</vt:lpstr>
      <vt:lpstr>Planned upgrades for GEOS-CF</vt:lpstr>
      <vt:lpstr>Summary of GEOS-CF Status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 Quality Forecasts using the NASA GEOS Composition Modeling and Data Assimilation System </dc:title>
  <dc:creator>Knowland, Emma (GSFC-610.1)[UNIVERSITIES SPACE RESEARCH ASSOCIATION]</dc:creator>
  <cp:lastModifiedBy>Knowland, Emma (GSFC-610.1)[UNIVERSITIES SPACE RESEARCH ASSOCIATION]</cp:lastModifiedBy>
  <cp:revision>325</cp:revision>
  <dcterms:created xsi:type="dcterms:W3CDTF">2019-04-01T17:05:06Z</dcterms:created>
  <dcterms:modified xsi:type="dcterms:W3CDTF">2020-08-12T19:58:05Z</dcterms:modified>
</cp:coreProperties>
</file>