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83"/>
  </p:normalViewPr>
  <p:slideViewPr>
    <p:cSldViewPr snapToGrid="0" snapToObjects="1">
      <p:cViewPr varScale="1">
        <p:scale>
          <a:sx n="102" d="100"/>
          <a:sy n="102" d="100"/>
        </p:scale>
        <p:origin x="7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4CA5-89FC-4444-BF2B-C6F9C971D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5493A-86C4-D24A-8BEE-B6891581F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4D233-088C-A64D-A3AA-7D8F8615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6FAFC-A91B-0C4B-AC70-839EFFB10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DD97A-D499-7643-BCFA-4F12AB7A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F1280-F2BA-4646-8205-ED6B310F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4EFE5-2358-1B49-8D31-11E2CAB25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C454D-6487-914E-AB24-AAB4E805B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D24DA-002C-6445-A2F0-A4FFC493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B7E99-EA5B-6346-8E96-5BD48A88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1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BAFF-FA69-CC49-AC1D-218AEE251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75AC3-5B1F-C245-A6CA-746CD2205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0D769-4BF3-934E-98E6-D08D47A87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EED78-E151-6C42-A377-A5007BCEA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8B5DF-468D-3048-ACB5-07A3886C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4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9674-0782-324A-93F4-C10162EF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95827-0253-CE43-B122-97D775D9A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89280-02AB-0047-941E-EAC063584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3897A-1FCB-5A41-A357-34ADEDE09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80847-4637-BB49-AB87-BE7D21A4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3E9A4-2EAC-DB4E-A7A5-312A9CEE4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8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CEC6D-CEB0-A347-B8F8-C5A20FA9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90E59-1931-224D-AB0D-56CCA2BB2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8BA53-D4DF-B948-9985-D281465DD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E5B8D4-2AC3-344E-9A67-2A454156B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7E1223-116F-FC4A-A368-6CD95399D7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D91711-B9F2-524C-BA68-EA2445F7E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A22FF-F719-B749-BF03-44E5B6063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6941F-BB65-DD4B-975E-2D0062633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3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7134-15F2-C64F-BBEB-AE98922DB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E21435-7DAA-7242-876D-E32C93693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03756-5356-0A49-A78B-072D3B50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28E3BF-A4C4-D346-BB35-1EC3C094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15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F3C319-FAD3-2848-A344-E73DE4F3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12A2E2-2F72-E64B-BF86-45AD268B4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3888D-6E1D-E542-87C5-92E2AF2BF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2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667D4-2E45-3849-BD5D-67084921D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D5F86-59FE-9346-B4E8-9192B6C14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8945A-27E2-7240-B8D2-83B09E742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2EED8-45EE-164B-969A-11B1288A7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7AB13-E2C8-C046-B06F-5134B279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1B372-41F1-944F-88D9-E420226D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016E-AAD4-184C-9026-A772AE019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19B88-3001-2C41-934D-67189FC3B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C592A-2459-6247-B107-0549A8481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82F55-D78D-6A48-B52B-57C171666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0112A-C81C-684C-86BB-91EF230F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F9DD4-05C9-784C-AC18-9D3BEA9F8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3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E45E-1E5E-3149-956C-E0B445D5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E51E3-8815-A540-AB9B-66A030F0E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D7A15-6A27-D949-8DED-22E4CBAB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DE7DB-882D-6442-9ECE-C8011699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94F20-81C8-EE4E-ADE3-E4C240ED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1A4289-92EB-5344-8924-25C6955193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BD10A-4A1E-CD42-896D-238830063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16A8A-A766-C147-A256-391186E8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ECC4F-415C-8343-96A2-48A3E161C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D7ACF-9224-B246-99B6-C1FC149FD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82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302490-2714-6046-827D-8916C30BB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1A303-BC3F-3B49-8CCD-938D62F71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91EBB-AEF1-114C-877D-1B0C8C4BB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C9652-D8F9-2A49-8891-FC12540B34B4}" type="datetimeFigureOut">
              <a:rPr lang="en-US" smtClean="0"/>
              <a:t>8/19/20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DA957-48ED-B14B-9D21-20E655924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B4400-8969-9747-B2B5-068B12DFB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2A194-2829-254F-B50F-AE61C2569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9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5/JTECH-D-20-0005.1" TargetMode="External"/><Relationship Id="rId2" Type="http://schemas.openxmlformats.org/officeDocument/2006/relationships/hyperlink" Target="http://dx.doi.org/10.5067/RELAMPAGO/LMA/DATA10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hyperlink" Target="https://doi.org/10.1029/2020EA001111" TargetMode="External"/><Relationship Id="rId4" Type="http://schemas.openxmlformats.org/officeDocument/2006/relationships/hyperlink" Target="https://doi.org/10.1029/2020GL0888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AC00B4-9FE5-8148-AFDE-54DACC68511E}"/>
              </a:ext>
            </a:extLst>
          </p:cNvPr>
          <p:cNvSpPr txBox="1"/>
          <p:nvPr/>
        </p:nvSpPr>
        <p:spPr>
          <a:xfrm>
            <a:off x="450938" y="350729"/>
            <a:ext cx="94228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GLM Validation with the RELAMPAGO Lightning Mapping Array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Timothy Lang –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NASA Marshall Space Flight Center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CE1987-2ED3-D741-B2FD-11D2DC109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889" y="350729"/>
            <a:ext cx="1443568" cy="1200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0F6EDC-B157-B341-8961-F88B36051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849" y="2837881"/>
            <a:ext cx="1430900" cy="143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1BBCE1-1957-1C45-B067-3C9E21900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0247" y="1652350"/>
            <a:ext cx="1694747" cy="1084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C0A61F-B3AD-BB49-BA7E-55CE199CB0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8" t="10197" r="8584" b="10565"/>
          <a:stretch/>
        </p:blipFill>
        <p:spPr>
          <a:xfrm>
            <a:off x="450938" y="1782053"/>
            <a:ext cx="4503333" cy="44174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EC7B64-F5CD-D344-864C-753768F0FC20}"/>
              </a:ext>
            </a:extLst>
          </p:cNvPr>
          <p:cNvSpPr txBox="1"/>
          <p:nvPr/>
        </p:nvSpPr>
        <p:spPr>
          <a:xfrm>
            <a:off x="4954271" y="2275502"/>
            <a:ext cx="52140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11-station LMA near Cordoba, Argentina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Ops 8 Nov 2018 – 19 Apr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Primarily funded by GOES-R, deployed by MSFC &amp;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Supported NSF/DOE/NASA/NOAA/ Argentina/Brazil RELAMPAGO-CACTI field campaign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85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A371F9-5D8F-CB4C-8317-C4C375227AB7}"/>
              </a:ext>
            </a:extLst>
          </p:cNvPr>
          <p:cNvSpPr txBox="1"/>
          <p:nvPr/>
        </p:nvSpPr>
        <p:spPr>
          <a:xfrm>
            <a:off x="443498" y="428178"/>
            <a:ext cx="61952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Focus on lightning within 100 km of LMA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71 case days – Full thunderstorm spectrum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LMA source data processed to flashes using lmatools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Flash-level GLM-16 from L2 LCFA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Unit of comparison: 10-minute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Thresholding: 25-km distance and +/- 500 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Allowing 1 GLM flash to correspond to multiple LMA flashes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Day = 11-22 UTC; Night = 00-08:30 UTC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3FBD44-6A95-7E41-B07E-16B1277D2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16703"/>
            <a:ext cx="5866383" cy="45729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EAFCFB-85CE-254D-8B4E-C0702CFD7FEE}"/>
              </a:ext>
            </a:extLst>
          </p:cNvPr>
          <p:cNvSpPr txBox="1"/>
          <p:nvPr/>
        </p:nvSpPr>
        <p:spPr>
          <a:xfrm>
            <a:off x="6202875" y="947371"/>
            <a:ext cx="508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RELAMPAGO LMA FED – Whole Deployment</a:t>
            </a:r>
          </a:p>
        </p:txBody>
      </p:sp>
    </p:spTree>
    <p:extLst>
      <p:ext uri="{BB962C8B-B14F-4D97-AF65-F5344CB8AC3E}">
        <p14:creationId xmlns:p14="http://schemas.microsoft.com/office/powerpoint/2010/main" val="316852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D25BF77-386E-1B43-BF28-E0EA86B0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420538"/>
              </p:ext>
            </p:extLst>
          </p:nvPr>
        </p:nvGraphicFramePr>
        <p:xfrm>
          <a:off x="4220360" y="1021080"/>
          <a:ext cx="7415408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809">
                  <a:extLst>
                    <a:ext uri="{9D8B030D-6E8A-4147-A177-3AD203B41FA5}">
                      <a16:colId xmlns:a16="http://schemas.microsoft.com/office/drawing/2014/main" val="906186809"/>
                    </a:ext>
                  </a:extLst>
                </a:gridCol>
                <a:gridCol w="1010993">
                  <a:extLst>
                    <a:ext uri="{9D8B030D-6E8A-4147-A177-3AD203B41FA5}">
                      <a16:colId xmlns:a16="http://schemas.microsoft.com/office/drawing/2014/main" val="3714168298"/>
                    </a:ext>
                  </a:extLst>
                </a:gridCol>
                <a:gridCol w="1076642">
                  <a:extLst>
                    <a:ext uri="{9D8B030D-6E8A-4147-A177-3AD203B41FA5}">
                      <a16:colId xmlns:a16="http://schemas.microsoft.com/office/drawing/2014/main" val="4010805526"/>
                    </a:ext>
                  </a:extLst>
                </a:gridCol>
                <a:gridCol w="1102901">
                  <a:extLst>
                    <a:ext uri="{9D8B030D-6E8A-4147-A177-3AD203B41FA5}">
                      <a16:colId xmlns:a16="http://schemas.microsoft.com/office/drawing/2014/main" val="3472779904"/>
                    </a:ext>
                  </a:extLst>
                </a:gridCol>
                <a:gridCol w="2232063">
                  <a:extLst>
                    <a:ext uri="{9D8B030D-6E8A-4147-A177-3AD203B41FA5}">
                      <a16:colId xmlns:a16="http://schemas.microsoft.com/office/drawing/2014/main" val="493509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0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GLM Detection 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10+ LMA pts (2% less for 3+ pts)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024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GLM/LMA</a:t>
                      </a:r>
                    </a:p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Flash Rate Correlation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3+ LMA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837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Correlation of DE w/ TFR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3+ LMA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8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Correlation of DE w/ Points per LMA Flash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3+ LMA 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077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Correlation of DE w/ Flash Altitude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Influence of stratiform lightning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723366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1A74D71-4E80-CE48-BEE7-50999B089DA9}"/>
              </a:ext>
            </a:extLst>
          </p:cNvPr>
          <p:cNvSpPr txBox="1"/>
          <p:nvPr/>
        </p:nvSpPr>
        <p:spPr>
          <a:xfrm>
            <a:off x="556232" y="1021080"/>
            <a:ext cx="30512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Overall good GLM performance in north-central Argentina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 negatively correlated with flash rate – implications for usage in case studies (see next slide)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(Spearman rank correlations significance</a:t>
            </a:r>
          </a:p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p &lt;&lt; 0.01)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288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C76128C-389E-634C-BDD3-E10DB783A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160" y="457200"/>
            <a:ext cx="4800600" cy="5760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2F69C3-ED4F-D641-9FA0-DE53609F7A4B}"/>
              </a:ext>
            </a:extLst>
          </p:cNvPr>
          <p:cNvSpPr txBox="1"/>
          <p:nvPr/>
        </p:nvSpPr>
        <p:spPr>
          <a:xfrm>
            <a:off x="356490" y="6212910"/>
            <a:ext cx="5429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Anomalous storm – Low-altitude convective flashes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95BFF-535F-2048-9BE6-FB62A2B30865}"/>
              </a:ext>
            </a:extLst>
          </p:cNvPr>
          <p:cNvSpPr txBox="1"/>
          <p:nvPr/>
        </p:nvSpPr>
        <p:spPr>
          <a:xfrm>
            <a:off x="5925541" y="6212910"/>
            <a:ext cx="6253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Severe convection – Small flashes, increase in DE @ dusk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D9F7C6-C92E-7B4E-A920-4B6C6A6D7571}"/>
              </a:ext>
            </a:extLst>
          </p:cNvPr>
          <p:cNvSpPr txBox="1"/>
          <p:nvPr/>
        </p:nvSpPr>
        <p:spPr>
          <a:xfrm>
            <a:off x="2437264" y="14467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5 Dec 2018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427741-51F0-B046-B38A-C80EF6C4A527}"/>
              </a:ext>
            </a:extLst>
          </p:cNvPr>
          <p:cNvSpPr txBox="1"/>
          <p:nvPr/>
        </p:nvSpPr>
        <p:spPr>
          <a:xfrm>
            <a:off x="8324948" y="14467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25 Jan 2019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0E75CA-A28A-F44C-9553-4157A7F94014}"/>
              </a:ext>
            </a:extLst>
          </p:cNvPr>
          <p:cNvSpPr txBox="1"/>
          <p:nvPr/>
        </p:nvSpPr>
        <p:spPr>
          <a:xfrm rot="16200000">
            <a:off x="-32947" y="117224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GLM 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2FB39A-E89B-924A-A7A0-986396513E29}"/>
              </a:ext>
            </a:extLst>
          </p:cNvPr>
          <p:cNvSpPr txBox="1"/>
          <p:nvPr/>
        </p:nvSpPr>
        <p:spPr>
          <a:xfrm rot="16200000">
            <a:off x="-347339" y="3012232"/>
            <a:ext cx="171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LMA Rate/Size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8BB18B-54E3-664B-B5C3-5C53CD924EBC}"/>
              </a:ext>
            </a:extLst>
          </p:cNvPr>
          <p:cNvSpPr txBox="1"/>
          <p:nvPr/>
        </p:nvSpPr>
        <p:spPr>
          <a:xfrm rot="16200000">
            <a:off x="24762" y="494793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Altitude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4A1292-2CD7-7843-812B-25A360E15490}"/>
              </a:ext>
            </a:extLst>
          </p:cNvPr>
          <p:cNvSpPr txBox="1"/>
          <p:nvPr/>
        </p:nvSpPr>
        <p:spPr>
          <a:xfrm rot="16200000">
            <a:off x="5932802" y="117224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GLM 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B45087-BA7C-5F44-B019-F55A934398A9}"/>
              </a:ext>
            </a:extLst>
          </p:cNvPr>
          <p:cNvSpPr txBox="1"/>
          <p:nvPr/>
        </p:nvSpPr>
        <p:spPr>
          <a:xfrm rot="16200000">
            <a:off x="5618410" y="3012232"/>
            <a:ext cx="1710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LMA Rate/Size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0DC454-9731-8743-8DDD-11B706C22A9E}"/>
              </a:ext>
            </a:extLst>
          </p:cNvPr>
          <p:cNvSpPr txBox="1"/>
          <p:nvPr/>
        </p:nvSpPr>
        <p:spPr>
          <a:xfrm rot="16200000">
            <a:off x="5990511" y="494793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Altitude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988AAD5-5CE1-F146-A8BF-B9BBBE8BA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42" y="457200"/>
            <a:ext cx="4800600" cy="5760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9DF6AB-FA83-A448-8EC2-3D2BB35B642A}"/>
              </a:ext>
            </a:extLst>
          </p:cNvPr>
          <p:cNvSpPr txBox="1"/>
          <p:nvPr/>
        </p:nvSpPr>
        <p:spPr>
          <a:xfrm>
            <a:off x="9492343" y="4066339"/>
            <a:ext cx="1269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LMA to 6 stns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6F2EB5-8DC7-1C4E-AECC-23ED7031C019}"/>
              </a:ext>
            </a:extLst>
          </p:cNvPr>
          <p:cNvCxnSpPr/>
          <p:nvPr/>
        </p:nvCxnSpPr>
        <p:spPr>
          <a:xfrm flipH="1" flipV="1">
            <a:off x="9202057" y="3898405"/>
            <a:ext cx="602783" cy="153888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1703C83-84C0-C94F-93AF-F0B1EE74F114}"/>
              </a:ext>
            </a:extLst>
          </p:cNvPr>
          <p:cNvCxnSpPr>
            <a:cxnSpLocks/>
          </p:cNvCxnSpPr>
          <p:nvPr/>
        </p:nvCxnSpPr>
        <p:spPr>
          <a:xfrm flipV="1">
            <a:off x="9856335" y="3814439"/>
            <a:ext cx="0" cy="251900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74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5639A6-17F2-0B4E-B522-6DC0F345773A}"/>
              </a:ext>
            </a:extLst>
          </p:cNvPr>
          <p:cNvSpPr txBox="1"/>
          <p:nvPr/>
        </p:nvSpPr>
        <p:spPr>
          <a:xfrm>
            <a:off x="348236" y="163541"/>
            <a:ext cx="52466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Despite favorable bulk statistics, RELAMPAGO LMA provides significant evidence that GLM detection efficiency degrades in intense, high-flash-rate convection, as well as anomalous storms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Sensitivity study – Halving match criteria to 250 ms &amp; 12.5 km gives 65% night &amp; 57% day DE (60% overall)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RELAMPAGO LMA data available @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http://dx.doi.org/10.5067/RELAMPAGO/LMA/DATA101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634171-86CA-6948-A103-EE7DE4C823AA}"/>
              </a:ext>
            </a:extLst>
          </p:cNvPr>
          <p:cNvSpPr txBox="1"/>
          <p:nvPr/>
        </p:nvSpPr>
        <p:spPr>
          <a:xfrm>
            <a:off x="6507675" y="147003"/>
            <a:ext cx="4301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RELAMPAGO LMA FED – 25 Jan 2019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795492-E19E-8642-BF12-DE663009C54E}"/>
              </a:ext>
            </a:extLst>
          </p:cNvPr>
          <p:cNvSpPr txBox="1"/>
          <p:nvPr/>
        </p:nvSpPr>
        <p:spPr>
          <a:xfrm>
            <a:off x="348236" y="4857153"/>
            <a:ext cx="1149552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RELAMPAGO LMA References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Lang, T. J., and Coauthors, The RELAMPAGO Lightning Mapping Array: Overview and initial comparison to the Geostationary Lightning Mapper.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J. Atmos. Oceanic Technol.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doi: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https://doi.org/10.1175/JTECH-D-20-0005.1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Peterson, M. J., Lang, T. J., Bruning, E. C., Albrecht, R., Blakeslee, R. J., Lyons, W. A., et al. (2020). New WMO Certified Megaflash Lightning Extremes for Flash Distance (709 km) and Duration (16.73 seconds) recorded from Space.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Geophysical Research Letters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47, e2020GL088888.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https://doi.org/10.1029/2020GL088888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Zhu, Y., Bitzer, P., Stewart, M., Podgorny, S., Corredor, D., Burchfield, J., et al. (2020). Huntsville Alabama Marx Meter Array 2: Upgrade and capability.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Earth and Space Science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7, e2020EA001111.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https://doi.org/10.1029/2020EA001111</a:t>
            </a:r>
            <a:endParaRPr lang="en-US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Borque, P., L. Vidal, M. Rugna, T. J. Lang, M. G. Nicora, and S. W. Nesbitt (2020). Distinctive Signals in 1-minute Observations of Overshooting Tops and Lightning Activity in a Severe Supercell Thunderstorm. Conditionally accepted in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Geophysical Research: Atmospheres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A6674B-04CB-1843-8E78-AE875F3380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65151"/>
            <a:ext cx="5625537" cy="461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63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610</Words>
  <Application>Microsoft Macintosh PowerPoint</Application>
  <PresentationFormat>Widescreen</PresentationFormat>
  <Paragraphs>93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Lang, Timothy J. (MSFC-ST11)</dc:creator>
  <cp:lastModifiedBy>Lang, Timothy J. (MSFC-ST11)</cp:lastModifiedBy>
  <cp:revision>21</cp:revision>
  <dcterms:created xsi:type="dcterms:W3CDTF">2020-08-13T17:56:54Z</dcterms:created>
  <dcterms:modified xsi:type="dcterms:W3CDTF">2020-08-19T12:25:20Z</dcterms:modified>
</cp:coreProperties>
</file>