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8" r:id="rId1"/>
  </p:sldMasterIdLst>
  <p:notesMasterIdLst>
    <p:notesMasterId r:id="rId8"/>
  </p:notesMasterIdLst>
  <p:sldIdLst>
    <p:sldId id="256" r:id="rId2"/>
    <p:sldId id="4115" r:id="rId3"/>
    <p:sldId id="4063" r:id="rId4"/>
    <p:sldId id="289" r:id="rId5"/>
    <p:sldId id="4146" r:id="rId6"/>
    <p:sldId id="40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ATZ, JONATHAN L. (GRC-LCC0)" initials="KJL(" lastIdx="12" clrIdx="0">
    <p:extLst>
      <p:ext uri="{19B8F6BF-5375-455C-9EA6-DF929625EA0E}">
        <p15:presenceInfo xmlns:p15="http://schemas.microsoft.com/office/powerpoint/2012/main" userId="S-1-5-21-330711430-3775241029-4075259233-5783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0000FF"/>
    <a:srgbClr val="B9D4ED"/>
    <a:srgbClr val="CCECFF"/>
    <a:srgbClr val="0066FF"/>
    <a:srgbClr val="00CC00"/>
    <a:srgbClr val="33CC33"/>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01" autoAdjust="0"/>
    <p:restoredTop sz="94663"/>
  </p:normalViewPr>
  <p:slideViewPr>
    <p:cSldViewPr>
      <p:cViewPr varScale="1">
        <p:scale>
          <a:sx n="112" d="100"/>
          <a:sy n="112" d="100"/>
        </p:scale>
        <p:origin x="1104" y="200"/>
      </p:cViewPr>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42A7A221-FC30-46D4-90AB-5EA1D8A75EE0}" type="datetimeFigureOut">
              <a:rPr lang="en-US" smtClean="0"/>
              <a:pPr/>
              <a:t>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6B43ADA2-F454-48DF-9B22-36DFBB74C56B}" type="slidenum">
              <a:rPr lang="en-US" smtClean="0"/>
              <a:pPr/>
              <a:t>‹#›</a:t>
            </a:fld>
            <a:endParaRPr lang="en-US" dirty="0"/>
          </a:p>
        </p:txBody>
      </p:sp>
    </p:spTree>
    <p:extLst>
      <p:ext uri="{BB962C8B-B14F-4D97-AF65-F5344CB8AC3E}">
        <p14:creationId xmlns:p14="http://schemas.microsoft.com/office/powerpoint/2010/main" val="1000869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fontAlgn="base" hangingPunct="0">
              <a:spcBef>
                <a:spcPct val="0"/>
              </a:spcBef>
              <a:spcAft>
                <a:spcPct val="0"/>
              </a:spcAft>
            </a:pPr>
            <a:r>
              <a:rPr lang="en-US" sz="2400" b="1" u="sng" dirty="0">
                <a:latin typeface="Times New Roman" panose="02020603050405020304" pitchFamily="18" charset="0"/>
                <a:cs typeface="Times New Roman" panose="02020603050405020304" pitchFamily="18" charset="0"/>
              </a:rPr>
              <a:t>Proposed Technical Challenges Address Needs for Critical Commitment 3.1</a:t>
            </a:r>
          </a:p>
          <a:p>
            <a:pPr marL="342900" indent="-342900" eaLnBrk="0" fontAlgn="base" hangingPunct="0">
              <a:spcBef>
                <a:spcPct val="0"/>
              </a:spcBef>
              <a:spcAft>
                <a:spcPct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TC 10.1: Focused Technologies for EAP Demo</a:t>
            </a:r>
          </a:p>
          <a:p>
            <a:pPr marL="800100" lvl="1" indent="-342900" eaLnBrk="0" fontAlgn="base" hangingPunct="0">
              <a:spcBef>
                <a:spcPct val="0"/>
              </a:spcBef>
              <a:spcAft>
                <a:spcPct val="0"/>
              </a:spcAf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Focuses on a practical demonstration of the electrical portions of a vehicle’s electrified </a:t>
            </a:r>
            <a:r>
              <a:rPr lang="en-US" sz="2400" b="1" i="1" u="sng" dirty="0">
                <a:latin typeface="Times New Roman" panose="02020603050405020304" pitchFamily="18" charset="0"/>
                <a:cs typeface="Times New Roman" panose="02020603050405020304" pitchFamily="18" charset="0"/>
              </a:rPr>
              <a:t>powertrain</a:t>
            </a:r>
          </a:p>
          <a:p>
            <a:pPr marL="342900" indent="-342900" eaLnBrk="0" fontAlgn="base" hangingPunct="0">
              <a:spcBef>
                <a:spcPct val="0"/>
              </a:spcBef>
              <a:spcAft>
                <a:spcPct val="0"/>
              </a:spcAft>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TC 14.1: Turbofan Power Extraction</a:t>
            </a:r>
          </a:p>
          <a:p>
            <a:pPr marL="800100" lvl="1" indent="-342900" eaLnBrk="0" fontAlgn="base" hangingPunct="0">
              <a:spcBef>
                <a:spcPct val="0"/>
              </a:spcBef>
              <a:spcAft>
                <a:spcPct val="0"/>
              </a:spcAft>
              <a:buFont typeface="Arial" panose="020B0604020202020204" pitchFamily="34" charset="0"/>
              <a:buChar char="•"/>
            </a:pPr>
            <a:r>
              <a:rPr lang="en-US" sz="2400" i="1" dirty="0">
                <a:latin typeface="Times New Roman" panose="02020603050405020304" pitchFamily="18" charset="0"/>
                <a:cs typeface="Times New Roman" panose="02020603050405020304" pitchFamily="18" charset="0"/>
              </a:rPr>
              <a:t>Focuses on the demonstration of turbofan </a:t>
            </a:r>
            <a:r>
              <a:rPr lang="en-US" sz="2400" b="1" i="1" u="sng" dirty="0">
                <a:latin typeface="Times New Roman" panose="02020603050405020304" pitchFamily="18" charset="0"/>
                <a:cs typeface="Times New Roman" panose="02020603050405020304" pitchFamily="18" charset="0"/>
              </a:rPr>
              <a:t>power extraction </a:t>
            </a:r>
            <a:r>
              <a:rPr lang="en-US" sz="2400" i="1" dirty="0">
                <a:latin typeface="Times New Roman" panose="02020603050405020304" pitchFamily="18" charset="0"/>
                <a:cs typeface="Times New Roman" panose="02020603050405020304" pitchFamily="18" charset="0"/>
              </a:rPr>
              <a:t>with sufficient thrust, efficiency, operability, and durability to enable EAP concepts</a:t>
            </a:r>
            <a:endParaRPr lang="en-US" alt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634E410-7213-3140-9F6B-41BEA2C91651}" type="slidenum">
              <a:rPr lang="en-US" smtClean="0"/>
              <a:t>2</a:t>
            </a:fld>
            <a:endParaRPr lang="en-US"/>
          </a:p>
        </p:txBody>
      </p:sp>
    </p:spTree>
    <p:extLst>
      <p:ext uri="{BB962C8B-B14F-4D97-AF65-F5344CB8AC3E}">
        <p14:creationId xmlns:p14="http://schemas.microsoft.com/office/powerpoint/2010/main" val="2850388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a:t>
            </a:r>
          </a:p>
          <a:p>
            <a:pPr lvl="1"/>
            <a:r>
              <a:rPr lang="en-US" dirty="0"/>
              <a:t>Growing need for integrated tools that enable a faster assessment of changes in dynamic modes of operation and their impact on system level design.</a:t>
            </a:r>
          </a:p>
          <a:p>
            <a:pPr lvl="1"/>
            <a:endParaRPr lang="en-US" dirty="0"/>
          </a:p>
          <a:p>
            <a:r>
              <a:rPr lang="en-US" dirty="0"/>
              <a:t>Future  Work:</a:t>
            </a:r>
          </a:p>
          <a:p>
            <a:pPr lvl="1"/>
            <a:r>
              <a:rPr lang="en-US" dirty="0"/>
              <a:t>Continue to develop dynamic modeling tools to provide a common controls modeling environment, integrating propulsion, power, and thermal systems.</a:t>
            </a:r>
          </a:p>
          <a:p>
            <a:pPr lvl="1"/>
            <a:r>
              <a:rPr lang="en-US" dirty="0"/>
              <a:t>Verify concepts and algorithms in hardware in the loop demonstrations.</a:t>
            </a:r>
          </a:p>
          <a:p>
            <a:pPr lvl="1"/>
            <a:r>
              <a:rPr lang="en-US" dirty="0"/>
              <a:t>Push relevant technology into flight demonstration to reduce risk of technology being adopted by industry partners.</a:t>
            </a:r>
          </a:p>
          <a:p>
            <a:endParaRPr lang="en-US" dirty="0"/>
          </a:p>
        </p:txBody>
      </p:sp>
      <p:sp>
        <p:nvSpPr>
          <p:cNvPr id="4" name="Slide Number Placeholder 3"/>
          <p:cNvSpPr>
            <a:spLocks noGrp="1"/>
          </p:cNvSpPr>
          <p:nvPr>
            <p:ph type="sldNum" sz="quarter" idx="10"/>
          </p:nvPr>
        </p:nvSpPr>
        <p:spPr/>
        <p:txBody>
          <a:bodyPr/>
          <a:lstStyle/>
          <a:p>
            <a:fld id="{B3487B84-E221-704E-B6D3-8618DA2DEADA}" type="slidenum">
              <a:rPr lang="en-US" smtClean="0"/>
              <a:t>3</a:t>
            </a:fld>
            <a:endParaRPr lang="en-US"/>
          </a:p>
        </p:txBody>
      </p:sp>
    </p:spTree>
    <p:extLst>
      <p:ext uri="{BB962C8B-B14F-4D97-AF65-F5344CB8AC3E}">
        <p14:creationId xmlns:p14="http://schemas.microsoft.com/office/powerpoint/2010/main" val="187500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endParaRPr lang="en-US" sz="1200" b="0" i="0" u="none" strike="noStrike" dirty="0">
              <a:effectLst/>
              <a:latin typeface="Arial" panose="020B0604020202020204" pitchFamily="34" charset="0"/>
            </a:endParaRPr>
          </a:p>
          <a:p>
            <a:pPr rtl="0" eaLnBrk="1" fontAlgn="t" latinLnBrk="0" hangingPunct="1"/>
            <a:r>
              <a:rPr lang="en-US" sz="1200" b="1" i="0" u="none" strike="noStrike" kern="1200" dirty="0">
                <a:solidFill>
                  <a:schemeClr val="tx1"/>
                </a:solidFill>
                <a:effectLst/>
                <a:latin typeface="Arial" panose="020B0604020202020204" pitchFamily="34" charset="0"/>
                <a:ea typeface="+mn-ea"/>
                <a:cs typeface="+mn-cs"/>
              </a:rPr>
              <a:t>GTF Control</a:t>
            </a:r>
            <a:endParaRPr lang="en-US" sz="1200" b="0" i="0" u="none" strike="noStrike" dirty="0">
              <a:effectLst/>
              <a:latin typeface="Arial" panose="020B0604020202020204" pitchFamily="34" charset="0"/>
            </a:endParaRPr>
          </a:p>
          <a:p>
            <a:pPr rtl="0" eaLnBrk="1" fontAlgn="t" latinLnBrk="0" hangingPunct="1"/>
            <a:r>
              <a:rPr lang="en-US" sz="1200" b="1" i="0" u="none" strike="noStrike" kern="1200" dirty="0" err="1">
                <a:solidFill>
                  <a:schemeClr val="tx1"/>
                </a:solidFill>
                <a:effectLst/>
                <a:latin typeface="Arial" panose="020B0604020202020204" pitchFamily="34" charset="0"/>
                <a:ea typeface="+mn-ea"/>
                <a:cs typeface="+mn-cs"/>
              </a:rPr>
              <a:t>Tailfan</a:t>
            </a:r>
            <a:r>
              <a:rPr lang="en-US" sz="1200" b="1" i="0" u="none" strike="noStrike" kern="1200" dirty="0">
                <a:solidFill>
                  <a:schemeClr val="tx1"/>
                </a:solidFill>
                <a:effectLst/>
                <a:latin typeface="Arial" panose="020B0604020202020204" pitchFamily="34" charset="0"/>
                <a:ea typeface="+mn-ea"/>
                <a:cs typeface="+mn-cs"/>
              </a:rPr>
              <a:t> Control</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Power schedule</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baseline="0" dirty="0">
                <a:solidFill>
                  <a:schemeClr val="tx1"/>
                </a:solidFill>
                <a:effectLst/>
                <a:latin typeface="Arial" panose="020B0604020202020204" pitchFamily="34" charset="0"/>
                <a:ea typeface="+mn-ea"/>
                <a:cs typeface="+mn-cs"/>
              </a:rPr>
              <a:t>Power Lever Angle (PLA) commands target fan speed (N1)</a:t>
            </a:r>
            <a:endParaRPr lang="en-US" sz="1200" b="0" i="0" u="none" strike="noStrike" dirty="0">
              <a:effectLst/>
              <a:latin typeface="Arial" panose="020B0604020202020204" pitchFamily="34" charset="0"/>
            </a:endParaRPr>
          </a:p>
          <a:p>
            <a:pPr rtl="0" eaLnBrk="1" fontAlgn="auto" latinLnBrk="0" hangingPunct="1"/>
            <a:r>
              <a:rPr lang="en-US" sz="1200" b="0" i="0" u="none" strike="noStrike" kern="1200" baseline="0" dirty="0">
                <a:solidFill>
                  <a:schemeClr val="tx1"/>
                </a:solidFill>
                <a:effectLst/>
                <a:latin typeface="Arial" panose="020B0604020202020204" pitchFamily="34" charset="0"/>
                <a:ea typeface="+mn-ea"/>
                <a:cs typeface="+mn-cs"/>
              </a:rPr>
              <a:t>Power Lever Angle (PLA) commands target fan speed (N1)</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Primary control loop</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baseline="0" dirty="0">
                <a:solidFill>
                  <a:schemeClr val="tx1"/>
                </a:solidFill>
                <a:effectLst/>
                <a:latin typeface="Arial" panose="020B0604020202020204" pitchFamily="34" charset="0"/>
                <a:ea typeface="+mn-ea"/>
                <a:cs typeface="+mn-cs"/>
              </a:rPr>
              <a:t>Modulates fuel flow (</a:t>
            </a:r>
            <a:r>
              <a:rPr lang="en-US" sz="1200" b="0" i="0" u="none" strike="noStrike" kern="1200" baseline="0" dirty="0" err="1">
                <a:solidFill>
                  <a:schemeClr val="tx1"/>
                </a:solidFill>
                <a:effectLst/>
                <a:latin typeface="Arial" panose="020B0604020202020204" pitchFamily="34" charset="0"/>
                <a:ea typeface="+mn-ea"/>
                <a:cs typeface="+mn-cs"/>
              </a:rPr>
              <a:t>Wf</a:t>
            </a:r>
            <a:r>
              <a:rPr lang="en-US" sz="1200" b="0" i="0" u="none" strike="noStrike" kern="1200" baseline="0" dirty="0">
                <a:solidFill>
                  <a:schemeClr val="tx1"/>
                </a:solidFill>
                <a:effectLst/>
                <a:latin typeface="Arial" panose="020B0604020202020204" pitchFamily="34" charset="0"/>
                <a:ea typeface="+mn-ea"/>
                <a:cs typeface="+mn-cs"/>
              </a:rPr>
              <a:t>) to achieve target N1</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baseline="0" dirty="0">
                <a:solidFill>
                  <a:schemeClr val="tx1"/>
                </a:solidFill>
                <a:effectLst/>
                <a:latin typeface="Arial" panose="020B0604020202020204" pitchFamily="34" charset="0"/>
                <a:ea typeface="+mn-ea"/>
                <a:cs typeface="+mn-cs"/>
              </a:rPr>
              <a:t>Modulates motor power to achieve target N1</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Transient control schedule</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err="1">
                <a:solidFill>
                  <a:schemeClr val="tx1"/>
                </a:solidFill>
                <a:effectLst/>
                <a:latin typeface="Arial" panose="020B0604020202020204" pitchFamily="34" charset="0"/>
                <a:ea typeface="+mn-ea"/>
                <a:cs typeface="+mn-cs"/>
              </a:rPr>
              <a:t>Wf</a:t>
            </a:r>
            <a:r>
              <a:rPr lang="en-US" sz="1200" b="0" i="0" u="none" strike="noStrike" kern="1200" dirty="0">
                <a:solidFill>
                  <a:schemeClr val="tx1"/>
                </a:solidFill>
                <a:effectLst/>
                <a:latin typeface="Arial" panose="020B0604020202020204" pitchFamily="34" charset="0"/>
                <a:ea typeface="+mn-ea"/>
                <a:cs typeface="+mn-cs"/>
              </a:rPr>
              <a:t>/Ps3 vs N1</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N1dot vs N1 </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Variable geometry</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Variable Area Fan Nozzle (VAFN)</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Variable</a:t>
            </a:r>
            <a:r>
              <a:rPr lang="en-US" sz="1200" b="0" i="0" u="none" strike="noStrike" kern="1200" baseline="0" dirty="0">
                <a:solidFill>
                  <a:schemeClr val="tx1"/>
                </a:solidFill>
                <a:effectLst/>
                <a:latin typeface="Arial" panose="020B0604020202020204" pitchFamily="34" charset="0"/>
                <a:ea typeface="+mn-ea"/>
                <a:cs typeface="+mn-cs"/>
              </a:rPr>
              <a:t> Bleed Valve (VBV)</a:t>
            </a:r>
            <a:endParaRPr lang="en-US" sz="1200" b="0" i="0" u="none" strike="noStrike" dirty="0">
              <a:effectLst/>
              <a:latin typeface="Arial" panose="020B0604020202020204" pitchFamily="34" charset="0"/>
            </a:endParaRPr>
          </a:p>
          <a:p>
            <a:pPr rtl="0" eaLnBrk="1" fontAlgn="auto" latinLnBrk="0" hangingPunct="1"/>
            <a:r>
              <a:rPr lang="en-US" sz="1200" b="0" i="0" u="none" strike="noStrike" kern="1200" dirty="0">
                <a:solidFill>
                  <a:schemeClr val="tx1"/>
                </a:solidFill>
                <a:effectLst/>
                <a:latin typeface="Arial" panose="020B0604020202020204" pitchFamily="34" charset="0"/>
                <a:ea typeface="+mn-ea"/>
                <a:cs typeface="+mn-cs"/>
              </a:rPr>
              <a:t>Variable Area Fan Nozzle (VAFN)</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Control limits</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Speeds,</a:t>
            </a:r>
            <a:r>
              <a:rPr lang="en-US" sz="1200" b="0" i="0" u="none" strike="noStrike" kern="1200" baseline="0" dirty="0">
                <a:solidFill>
                  <a:schemeClr val="tx1"/>
                </a:solidFill>
                <a:effectLst/>
                <a:latin typeface="Arial" panose="020B0604020202020204" pitchFamily="34" charset="0"/>
                <a:ea typeface="+mn-ea"/>
                <a:cs typeface="+mn-cs"/>
              </a:rPr>
              <a:t> fuel flow, </a:t>
            </a:r>
            <a:r>
              <a:rPr lang="en-US" sz="1200" b="0" i="0" u="none" strike="noStrike" kern="1200" baseline="0" dirty="0" err="1">
                <a:solidFill>
                  <a:schemeClr val="tx1"/>
                </a:solidFill>
                <a:effectLst/>
                <a:latin typeface="Arial" panose="020B0604020202020204" pitchFamily="34" charset="0"/>
                <a:ea typeface="+mn-ea"/>
                <a:cs typeface="+mn-cs"/>
              </a:rPr>
              <a:t>Wf</a:t>
            </a:r>
            <a:r>
              <a:rPr lang="en-US" sz="1200" b="0" i="0" u="none" strike="noStrike" kern="1200" baseline="0" dirty="0">
                <a:solidFill>
                  <a:schemeClr val="tx1"/>
                </a:solidFill>
                <a:effectLst/>
                <a:latin typeface="Arial" panose="020B0604020202020204" pitchFamily="34" charset="0"/>
                <a:ea typeface="+mn-ea"/>
                <a:cs typeface="+mn-cs"/>
              </a:rPr>
              <a:t>/Ps3</a:t>
            </a:r>
            <a:endParaRPr lang="en-US" sz="1200" b="0" i="0" u="none" strike="noStrike" dirty="0">
              <a:effectLst/>
              <a:latin typeface="Arial" panose="020B0604020202020204" pitchFamily="34" charset="0"/>
            </a:endParaRPr>
          </a:p>
          <a:p>
            <a:pPr rtl="0" eaLnBrk="1" fontAlgn="ctr" latinLnBrk="0" hangingPunct="1"/>
            <a:r>
              <a:rPr lang="en-US" sz="1200" b="0" i="0" u="none" strike="noStrike" kern="1200" dirty="0">
                <a:solidFill>
                  <a:schemeClr val="tx1"/>
                </a:solidFill>
                <a:effectLst/>
                <a:latin typeface="Arial" panose="020B0604020202020204" pitchFamily="34" charset="0"/>
                <a:ea typeface="+mn-ea"/>
                <a:cs typeface="+mn-cs"/>
              </a:rPr>
              <a:t>Speed,</a:t>
            </a:r>
            <a:r>
              <a:rPr lang="en-US" sz="1200" b="0" i="0" u="none" strike="noStrike" kern="1200" baseline="0" dirty="0">
                <a:solidFill>
                  <a:schemeClr val="tx1"/>
                </a:solidFill>
                <a:effectLst/>
                <a:latin typeface="Arial" panose="020B0604020202020204" pitchFamily="34" charset="0"/>
                <a:ea typeface="+mn-ea"/>
                <a:cs typeface="+mn-cs"/>
              </a:rPr>
              <a:t> motor power</a:t>
            </a:r>
            <a:endParaRPr lang="en-US" sz="12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B43ADA2-F454-48DF-9B22-36DFBB74C56B}" type="slidenum">
              <a:rPr lang="en-US" smtClean="0"/>
              <a:pPr/>
              <a:t>4</a:t>
            </a:fld>
            <a:endParaRPr lang="en-US" dirty="0"/>
          </a:p>
        </p:txBody>
      </p:sp>
    </p:spTree>
    <p:extLst>
      <p:ext uri="{BB962C8B-B14F-4D97-AF65-F5344CB8AC3E}">
        <p14:creationId xmlns:p14="http://schemas.microsoft.com/office/powerpoint/2010/main" val="1502033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56285" lvl="1" indent="-286385">
              <a:lnSpc>
                <a:spcPct val="100000"/>
              </a:lnSpc>
              <a:spcBef>
                <a:spcPts val="395"/>
              </a:spcBef>
              <a:buChar char="–"/>
              <a:tabLst>
                <a:tab pos="756285" algn="l"/>
                <a:tab pos="756920" algn="l"/>
              </a:tabLst>
            </a:pPr>
            <a:r>
              <a:rPr lang="en-US" sz="1600" spc="-5" dirty="0">
                <a:latin typeface="Arial"/>
                <a:cs typeface="Arial"/>
              </a:rPr>
              <a:t>Design cruise Mach number increased from 0.7 to</a:t>
            </a:r>
            <a:r>
              <a:rPr lang="en-US" sz="1600" spc="70" dirty="0">
                <a:latin typeface="Arial"/>
                <a:cs typeface="Arial"/>
              </a:rPr>
              <a:t> </a:t>
            </a:r>
            <a:r>
              <a:rPr lang="en-US" sz="1600" spc="-5" dirty="0">
                <a:latin typeface="Arial"/>
                <a:cs typeface="Arial"/>
              </a:rPr>
              <a:t>0.785</a:t>
            </a:r>
            <a:endParaRPr lang="en-US" sz="1600" dirty="0">
              <a:latin typeface="Arial"/>
              <a:cs typeface="Arial"/>
            </a:endParaRPr>
          </a:p>
          <a:p>
            <a:pPr marL="756285" lvl="1" indent="-286385">
              <a:lnSpc>
                <a:spcPct val="100000"/>
              </a:lnSpc>
              <a:spcBef>
                <a:spcPts val="385"/>
              </a:spcBef>
              <a:buChar char="–"/>
              <a:tabLst>
                <a:tab pos="756285" algn="l"/>
                <a:tab pos="756920" algn="l"/>
              </a:tabLst>
            </a:pPr>
            <a:r>
              <a:rPr lang="en-US" sz="1600" spc="-5" dirty="0">
                <a:latin typeface="Arial"/>
                <a:cs typeface="Arial"/>
              </a:rPr>
              <a:t>Modified </a:t>
            </a:r>
            <a:r>
              <a:rPr lang="en-US" sz="1600" spc="-10" dirty="0">
                <a:latin typeface="Arial"/>
                <a:cs typeface="Arial"/>
              </a:rPr>
              <a:t>wing </a:t>
            </a:r>
            <a:r>
              <a:rPr lang="en-US" sz="1600" spc="-5" dirty="0">
                <a:latin typeface="Arial"/>
                <a:cs typeface="Arial"/>
              </a:rPr>
              <a:t>sweep angle to accommodate increased Mach</a:t>
            </a:r>
            <a:r>
              <a:rPr lang="en-US" sz="1600" spc="65" dirty="0">
                <a:latin typeface="Arial"/>
                <a:cs typeface="Arial"/>
              </a:rPr>
              <a:t> </a:t>
            </a:r>
            <a:r>
              <a:rPr lang="en-US" sz="1600" spc="-5" dirty="0">
                <a:latin typeface="Arial"/>
                <a:cs typeface="Arial"/>
              </a:rPr>
              <a:t>number</a:t>
            </a:r>
            <a:endParaRPr lang="en-US" sz="1600" dirty="0">
              <a:latin typeface="Arial"/>
              <a:cs typeface="Arial"/>
            </a:endParaRPr>
          </a:p>
          <a:p>
            <a:pPr marL="756285" lvl="1" indent="-286385">
              <a:lnSpc>
                <a:spcPct val="100000"/>
              </a:lnSpc>
              <a:spcBef>
                <a:spcPts val="385"/>
              </a:spcBef>
              <a:buChar char="–"/>
              <a:tabLst>
                <a:tab pos="756285" algn="l"/>
                <a:tab pos="756920" algn="l"/>
              </a:tabLst>
            </a:pPr>
            <a:r>
              <a:rPr lang="en-US" sz="1600" spc="-5" dirty="0">
                <a:latin typeface="Arial"/>
                <a:cs typeface="Arial"/>
              </a:rPr>
              <a:t>Using NASA Glenn N+3 geared turbofan</a:t>
            </a:r>
            <a:r>
              <a:rPr lang="en-US" sz="1600" spc="25" dirty="0">
                <a:latin typeface="Arial"/>
                <a:cs typeface="Arial"/>
              </a:rPr>
              <a:t> </a:t>
            </a:r>
            <a:r>
              <a:rPr lang="en-US" sz="1600" spc="-5" dirty="0">
                <a:latin typeface="Arial"/>
                <a:cs typeface="Arial"/>
              </a:rPr>
              <a:t>model</a:t>
            </a:r>
            <a:endParaRPr lang="en-US" sz="1600" dirty="0">
              <a:latin typeface="Arial"/>
              <a:cs typeface="Arial"/>
            </a:endParaRPr>
          </a:p>
          <a:p>
            <a:pPr marL="756285" lvl="1" indent="-286385">
              <a:lnSpc>
                <a:spcPct val="100000"/>
              </a:lnSpc>
              <a:spcBef>
                <a:spcPts val="384"/>
              </a:spcBef>
              <a:buChar char="–"/>
              <a:tabLst>
                <a:tab pos="756285" algn="l"/>
                <a:tab pos="756920" algn="l"/>
              </a:tabLst>
            </a:pPr>
            <a:r>
              <a:rPr lang="en-US" sz="1600" spc="-5" dirty="0">
                <a:latin typeface="Arial"/>
                <a:cs typeface="Arial"/>
              </a:rPr>
              <a:t>Empirical estimates for propulsion weight replaced by WATE++</a:t>
            </a:r>
            <a:r>
              <a:rPr lang="en-US" sz="1600" spc="85" dirty="0">
                <a:latin typeface="Arial"/>
                <a:cs typeface="Arial"/>
              </a:rPr>
              <a:t> </a:t>
            </a:r>
            <a:r>
              <a:rPr lang="en-US" sz="1600" spc="-5" dirty="0">
                <a:latin typeface="Arial"/>
                <a:cs typeface="Arial"/>
              </a:rPr>
              <a:t>analysis</a:t>
            </a:r>
            <a:endParaRPr lang="en-US" sz="1600" dirty="0">
              <a:latin typeface="Arial"/>
              <a:cs typeface="Arial"/>
            </a:endParaRPr>
          </a:p>
          <a:p>
            <a:pPr marL="756285" lvl="1" indent="-286385">
              <a:lnSpc>
                <a:spcPct val="100000"/>
              </a:lnSpc>
              <a:spcBef>
                <a:spcPts val="380"/>
              </a:spcBef>
              <a:buChar char="–"/>
              <a:tabLst>
                <a:tab pos="756285" algn="l"/>
                <a:tab pos="756920" algn="l"/>
              </a:tabLst>
            </a:pPr>
            <a:r>
              <a:rPr lang="en-US" sz="1600" spc="-5" dirty="0">
                <a:latin typeface="Arial"/>
                <a:cs typeface="Arial"/>
              </a:rPr>
              <a:t>Improved weight estimates of thermal management</a:t>
            </a:r>
            <a:r>
              <a:rPr lang="en-US" sz="1600" spc="110" dirty="0">
                <a:latin typeface="Arial"/>
                <a:cs typeface="Arial"/>
              </a:rPr>
              <a:t> </a:t>
            </a:r>
            <a:r>
              <a:rPr lang="en-US" sz="1600" spc="-10" dirty="0">
                <a:latin typeface="Arial"/>
                <a:cs typeface="Arial"/>
              </a:rPr>
              <a:t>system</a:t>
            </a:r>
            <a:endParaRPr lang="en-US" sz="1600" dirty="0">
              <a:latin typeface="Arial"/>
              <a:cs typeface="Arial"/>
            </a:endParaRPr>
          </a:p>
          <a:p>
            <a:pPr marL="756285" lvl="1" indent="-286385">
              <a:lnSpc>
                <a:spcPct val="100000"/>
              </a:lnSpc>
              <a:spcBef>
                <a:spcPts val="390"/>
              </a:spcBef>
              <a:buChar char="–"/>
              <a:tabLst>
                <a:tab pos="756285" algn="l"/>
                <a:tab pos="756920" algn="l"/>
              </a:tabLst>
            </a:pPr>
            <a:r>
              <a:rPr lang="en-US" sz="1600" spc="-5" dirty="0">
                <a:latin typeface="Arial"/>
                <a:cs typeface="Arial"/>
              </a:rPr>
              <a:t>Onboard voltage increased from 750 to 1000</a:t>
            </a:r>
            <a:r>
              <a:rPr lang="en-US" sz="1600" spc="65" dirty="0">
                <a:latin typeface="Arial"/>
                <a:cs typeface="Arial"/>
              </a:rPr>
              <a:t> </a:t>
            </a:r>
            <a:r>
              <a:rPr lang="en-US" sz="1600" spc="-5" dirty="0">
                <a:latin typeface="Arial"/>
                <a:cs typeface="Arial"/>
              </a:rPr>
              <a:t>volts</a:t>
            </a:r>
            <a:endParaRPr lang="en-US" sz="1600" dirty="0">
              <a:latin typeface="Arial"/>
              <a:cs typeface="Arial"/>
            </a:endParaRPr>
          </a:p>
          <a:p>
            <a:pPr marL="756285" lvl="1" indent="-286385">
              <a:lnSpc>
                <a:spcPct val="100000"/>
              </a:lnSpc>
              <a:spcBef>
                <a:spcPts val="384"/>
              </a:spcBef>
              <a:buChar char="–"/>
              <a:tabLst>
                <a:tab pos="756285" algn="l"/>
                <a:tab pos="756920" algn="l"/>
              </a:tabLst>
            </a:pPr>
            <a:r>
              <a:rPr lang="en-US" sz="1600" spc="-5" dirty="0">
                <a:latin typeface="Arial"/>
                <a:cs typeface="Arial"/>
              </a:rPr>
              <a:t>Underwing engine fan pressure ratio decreased from 1.45 to</a:t>
            </a:r>
            <a:r>
              <a:rPr lang="en-US" sz="1600" spc="110" dirty="0">
                <a:latin typeface="Arial"/>
                <a:cs typeface="Arial"/>
              </a:rPr>
              <a:t> </a:t>
            </a:r>
            <a:r>
              <a:rPr lang="en-US" sz="1600" spc="-5" dirty="0">
                <a:latin typeface="Arial"/>
                <a:cs typeface="Arial"/>
              </a:rPr>
              <a:t>1.3</a:t>
            </a:r>
            <a:endParaRPr lang="en-US" sz="1600" dirty="0">
              <a:latin typeface="Arial"/>
              <a:cs typeface="Arial"/>
            </a:endParaRPr>
          </a:p>
          <a:p>
            <a:pPr marL="756285" lvl="1" indent="-286385">
              <a:lnSpc>
                <a:spcPct val="100000"/>
              </a:lnSpc>
              <a:spcBef>
                <a:spcPts val="380"/>
              </a:spcBef>
              <a:buChar char="–"/>
              <a:tabLst>
                <a:tab pos="756285" algn="l"/>
                <a:tab pos="756920" algn="l"/>
              </a:tabLst>
            </a:pPr>
            <a:r>
              <a:rPr lang="en-US" sz="1600" spc="-5" dirty="0">
                <a:latin typeface="Arial"/>
                <a:cs typeface="Arial"/>
              </a:rPr>
              <a:t>Modified mission constraints to provide comparable performance to</a:t>
            </a:r>
            <a:r>
              <a:rPr lang="en-US" sz="1600" spc="80" dirty="0">
                <a:latin typeface="Arial"/>
                <a:cs typeface="Arial"/>
              </a:rPr>
              <a:t> </a:t>
            </a:r>
            <a:r>
              <a:rPr lang="en-US" sz="1600" spc="-5" dirty="0">
                <a:latin typeface="Arial"/>
                <a:cs typeface="Arial"/>
              </a:rPr>
              <a:t>N3CC</a:t>
            </a:r>
            <a:endParaRPr lang="en-US" sz="1600" dirty="0">
              <a:latin typeface="Arial"/>
              <a:cs typeface="Arial"/>
            </a:endParaRPr>
          </a:p>
          <a:p>
            <a:pPr marL="756285" lvl="1" indent="-286385">
              <a:lnSpc>
                <a:spcPct val="100000"/>
              </a:lnSpc>
              <a:spcBef>
                <a:spcPts val="385"/>
              </a:spcBef>
              <a:buChar char="–"/>
              <a:tabLst>
                <a:tab pos="756285" algn="l"/>
                <a:tab pos="756920" algn="l"/>
              </a:tabLst>
            </a:pPr>
            <a:r>
              <a:rPr lang="en-US" sz="1600" dirty="0">
                <a:latin typeface="Arial"/>
                <a:cs typeface="Arial"/>
              </a:rPr>
              <a:t>All </a:t>
            </a:r>
            <a:r>
              <a:rPr lang="en-US" sz="1600" spc="-5" dirty="0">
                <a:latin typeface="Arial"/>
                <a:cs typeface="Arial"/>
              </a:rPr>
              <a:t>other assumptions and methods unchanged from previous</a:t>
            </a:r>
            <a:r>
              <a:rPr lang="en-US" sz="1600" spc="60" dirty="0">
                <a:latin typeface="Arial"/>
                <a:cs typeface="Arial"/>
              </a:rPr>
              <a:t> </a:t>
            </a:r>
            <a:r>
              <a:rPr lang="en-US" sz="1600" spc="-5" dirty="0">
                <a:latin typeface="Arial"/>
                <a:cs typeface="Arial"/>
              </a:rPr>
              <a:t>analysis</a:t>
            </a:r>
            <a:endParaRPr lang="en-US" sz="1600" dirty="0">
              <a:latin typeface="Arial"/>
              <a:cs typeface="Arial"/>
            </a:endParaRPr>
          </a:p>
          <a:p>
            <a:endParaRPr lang="en-US" dirty="0"/>
          </a:p>
          <a:p>
            <a:endParaRPr lang="en-US" dirty="0"/>
          </a:p>
        </p:txBody>
      </p:sp>
      <p:sp>
        <p:nvSpPr>
          <p:cNvPr id="4" name="Slide Number Placeholder 3"/>
          <p:cNvSpPr>
            <a:spLocks noGrp="1"/>
          </p:cNvSpPr>
          <p:nvPr>
            <p:ph type="sldNum" sz="quarter" idx="5"/>
          </p:nvPr>
        </p:nvSpPr>
        <p:spPr/>
        <p:txBody>
          <a:bodyPr/>
          <a:lstStyle/>
          <a:p>
            <a:fld id="{6B43ADA2-F454-48DF-9B22-36DFBB74C56B}" type="slidenum">
              <a:rPr lang="en-US" smtClean="0"/>
              <a:pPr/>
              <a:t>5</a:t>
            </a:fld>
            <a:endParaRPr lang="en-US" dirty="0"/>
          </a:p>
        </p:txBody>
      </p:sp>
    </p:spTree>
    <p:extLst>
      <p:ext uri="{BB962C8B-B14F-4D97-AF65-F5344CB8AC3E}">
        <p14:creationId xmlns:p14="http://schemas.microsoft.com/office/powerpoint/2010/main" val="1417891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E5C6-52C9-A24F-A5FD-968D6315B61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275CB34-8333-D44A-BEF2-21BA5A2432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3DC08C-1E0C-1845-8A07-C9D4E29DE44B}"/>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5" name="Footer Placeholder 4">
            <a:extLst>
              <a:ext uri="{FF2B5EF4-FFF2-40B4-BE49-F238E27FC236}">
                <a16:creationId xmlns:a16="http://schemas.microsoft.com/office/drawing/2014/main" id="{039DF201-35D4-D245-987E-568D9E6CA6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E96957-7CEC-A747-A2A9-8B8468CF0604}"/>
              </a:ext>
            </a:extLst>
          </p:cNvPr>
          <p:cNvSpPr>
            <a:spLocks noGrp="1"/>
          </p:cNvSpPr>
          <p:nvPr>
            <p:ph type="sldNum" sz="quarter" idx="12"/>
          </p:nvPr>
        </p:nvSpPr>
        <p:spPr/>
        <p:txBody>
          <a:bodyPr/>
          <a:lstStyle/>
          <a:p>
            <a:fld id="{4937DF84-4122-4005-BBE2-D8B75B40218B}" type="slidenum">
              <a:rPr lang="en-US" smtClean="0"/>
              <a:t>‹#›</a:t>
            </a:fld>
            <a:endParaRPr lang="en-US"/>
          </a:p>
        </p:txBody>
      </p:sp>
      <p:cxnSp>
        <p:nvCxnSpPr>
          <p:cNvPr id="7" name="Straight Connector 6">
            <a:extLst>
              <a:ext uri="{FF2B5EF4-FFF2-40B4-BE49-F238E27FC236}">
                <a16:creationId xmlns:a16="http://schemas.microsoft.com/office/drawing/2014/main" id="{6E1036E4-C7BE-0342-8837-D458682DE814}"/>
              </a:ext>
            </a:extLst>
          </p:cNvPr>
          <p:cNvCxnSpPr/>
          <p:nvPr userDrawn="1"/>
        </p:nvCxnSpPr>
        <p:spPr bwMode="auto">
          <a:xfrm>
            <a:off x="939800" y="3543300"/>
            <a:ext cx="9804400"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2648803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BA28-272A-574E-8D70-BEA4953891A4}"/>
              </a:ext>
            </a:extLst>
          </p:cNvPr>
          <p:cNvSpPr>
            <a:spLocks noGrp="1"/>
          </p:cNvSpPr>
          <p:nvPr>
            <p:ph type="title"/>
          </p:nvPr>
        </p:nvSpPr>
        <p:spPr>
          <a:xfrm>
            <a:off x="162910" y="123278"/>
            <a:ext cx="10515600" cy="1325563"/>
          </a:xfrm>
          <a:prstGeom prst="rect">
            <a:avLst/>
          </a:prstGeo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7F2E63B6-E1B1-FD44-B5CB-CC66D285F3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35C73-DE3E-9E46-BDE2-11B7BE5C96C7}"/>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dirty="0"/>
          </a:p>
        </p:txBody>
      </p:sp>
      <p:sp>
        <p:nvSpPr>
          <p:cNvPr id="5" name="Footer Placeholder 4">
            <a:extLst>
              <a:ext uri="{FF2B5EF4-FFF2-40B4-BE49-F238E27FC236}">
                <a16:creationId xmlns:a16="http://schemas.microsoft.com/office/drawing/2014/main" id="{0389AC87-EC1F-A04C-8368-FA6403FEFC7D}"/>
              </a:ext>
            </a:extLst>
          </p:cNvPr>
          <p:cNvSpPr>
            <a:spLocks noGrp="1"/>
          </p:cNvSpPr>
          <p:nvPr>
            <p:ph type="ftr" sz="quarter" idx="11"/>
          </p:nvPr>
        </p:nvSpPr>
        <p:spPr>
          <a:xfrm>
            <a:off x="4038600" y="6356350"/>
            <a:ext cx="4114800" cy="365125"/>
          </a:xfrm>
          <a:prstGeom prst="rect">
            <a:avLst/>
          </a:prstGeom>
        </p:spPr>
        <p:txBody>
          <a:bodyPr/>
          <a:lstStyle/>
          <a:p>
            <a:r>
              <a:rPr lang="en-US" dirty="0" err="1"/>
              <a:t>www.nasa.gov</a:t>
            </a:r>
            <a:endParaRPr lang="en-US" dirty="0"/>
          </a:p>
        </p:txBody>
      </p:sp>
      <p:sp>
        <p:nvSpPr>
          <p:cNvPr id="6" name="Slide Number Placeholder 5">
            <a:extLst>
              <a:ext uri="{FF2B5EF4-FFF2-40B4-BE49-F238E27FC236}">
                <a16:creationId xmlns:a16="http://schemas.microsoft.com/office/drawing/2014/main" id="{C0AEEB00-0B00-C049-AD1F-F75DAC129F1D}"/>
              </a:ext>
            </a:extLst>
          </p:cNvPr>
          <p:cNvSpPr>
            <a:spLocks noGrp="1"/>
          </p:cNvSpPr>
          <p:nvPr>
            <p:ph type="sldNum" sz="quarter" idx="12"/>
          </p:nvPr>
        </p:nvSpPr>
        <p:spPr/>
        <p:txBody>
          <a:bodyPr/>
          <a:lstStyle/>
          <a:p>
            <a:fld id="{4937DF84-4122-4005-BBE2-D8B75B40218B}" type="slidenum">
              <a:rPr lang="en-US" smtClean="0"/>
              <a:t>‹#›</a:t>
            </a:fld>
            <a:endParaRPr lang="en-US"/>
          </a:p>
        </p:txBody>
      </p:sp>
      <p:cxnSp>
        <p:nvCxnSpPr>
          <p:cNvPr id="7" name="Straight Connector 6">
            <a:extLst>
              <a:ext uri="{FF2B5EF4-FFF2-40B4-BE49-F238E27FC236}">
                <a16:creationId xmlns:a16="http://schemas.microsoft.com/office/drawing/2014/main" id="{9A0650D5-F71C-D34F-BFAB-3F8DA8D324D3}"/>
              </a:ext>
            </a:extLst>
          </p:cNvPr>
          <p:cNvCxnSpPr/>
          <p:nvPr userDrawn="1"/>
        </p:nvCxnSpPr>
        <p:spPr bwMode="auto">
          <a:xfrm>
            <a:off x="152400" y="1123950"/>
            <a:ext cx="11963400"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313047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F9EA-41DD-964F-B70D-8018FD0FE04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D633DD-5052-7C44-9848-044E0E754D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DA7EC1-F5EE-A24A-9C5A-B4068F96612F}"/>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5" name="Footer Placeholder 4">
            <a:extLst>
              <a:ext uri="{FF2B5EF4-FFF2-40B4-BE49-F238E27FC236}">
                <a16:creationId xmlns:a16="http://schemas.microsoft.com/office/drawing/2014/main" id="{31CF74B3-E608-4A42-B54C-044DC89B479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0F4C343-81BF-BC43-A0E5-FD3020DF72CC}"/>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264767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9640-4CCE-7249-95CD-E342CE1D30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BD809F4-C0B3-1546-B212-81C3EFAEC1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A496E6-2BE0-774C-A080-B3B367547C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80339-42BA-8645-8068-35541C1B1626}"/>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6" name="Footer Placeholder 5">
            <a:extLst>
              <a:ext uri="{FF2B5EF4-FFF2-40B4-BE49-F238E27FC236}">
                <a16:creationId xmlns:a16="http://schemas.microsoft.com/office/drawing/2014/main" id="{946F11DB-4BCC-E347-821F-2D7D21FEBB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DEC38B6-9D16-F241-8FEA-370116BB36AF}"/>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4177850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57DE-AA06-5D40-974D-D66C08535F4F}"/>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06EC757-C16C-E745-9830-D003E969CF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9DF5F2-840B-F543-AA64-35604F800E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938EA2-DEF8-694A-8608-15FEDC9A8E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7CEAFD-D773-DC49-BA09-3F033B6BD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6A74B4-0041-8743-8DE6-7491F0E9B2A7}"/>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8" name="Footer Placeholder 7">
            <a:extLst>
              <a:ext uri="{FF2B5EF4-FFF2-40B4-BE49-F238E27FC236}">
                <a16:creationId xmlns:a16="http://schemas.microsoft.com/office/drawing/2014/main" id="{A484B5D9-27B6-3F46-A19D-7992F510D1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7607218-81B2-2B44-9BE5-5B860F8EBEC5}"/>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2533405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B0B99-FA4D-1140-8828-335B3A13F64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BC46549-87A7-4C41-8575-8C2043AA0745}"/>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4" name="Footer Placeholder 3">
            <a:extLst>
              <a:ext uri="{FF2B5EF4-FFF2-40B4-BE49-F238E27FC236}">
                <a16:creationId xmlns:a16="http://schemas.microsoft.com/office/drawing/2014/main" id="{B834E34D-E197-2542-8077-CF588DDF73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AE19AF2-29BC-7E4D-906D-C25275668CD6}"/>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3928152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62C6E1-15C9-FD4D-84FE-014A7CF90AF4}"/>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3" name="Footer Placeholder 2">
            <a:extLst>
              <a:ext uri="{FF2B5EF4-FFF2-40B4-BE49-F238E27FC236}">
                <a16:creationId xmlns:a16="http://schemas.microsoft.com/office/drawing/2014/main" id="{B10B26D0-BE14-9F41-A314-C9D30C387A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87B4B07-BF6F-634F-8060-D21791E0AE54}"/>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1330629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E9BE3-ABDF-5348-9570-DE9D77C93FB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1DE56-71E2-5A43-9FDF-CD9D2F1196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ACCF4D-0DFF-E941-814C-659A5B1490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4798C9-399A-3E49-984A-26E6F0717BC8}"/>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6" name="Footer Placeholder 5">
            <a:extLst>
              <a:ext uri="{FF2B5EF4-FFF2-40B4-BE49-F238E27FC236}">
                <a16:creationId xmlns:a16="http://schemas.microsoft.com/office/drawing/2014/main" id="{63DAA917-FF64-584B-B94A-ED0B302F88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64CC02F-739F-124E-8312-FD1A58E17C62}"/>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4083034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A6D6-E10D-C041-A76C-6659F2B0474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2FC88B-FBE5-CC40-AB0A-807704E17D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0767AE-F5B4-704C-8C03-90BD759F0C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4AAE-4863-554B-A998-1A2D16CE312E}"/>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6" name="Footer Placeholder 5">
            <a:extLst>
              <a:ext uri="{FF2B5EF4-FFF2-40B4-BE49-F238E27FC236}">
                <a16:creationId xmlns:a16="http://schemas.microsoft.com/office/drawing/2014/main" id="{EE2C30C5-F85A-9B4A-8DAD-8901C146CC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8A8C1CC-962A-AD45-A4A7-CA347BBCC511}"/>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233289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2AFB-C465-ED45-B460-C943961CF3A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EF0B53-8777-114A-BCD9-7C4482F1AF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D968A4-D757-4D47-A65C-1C337BBD70A8}"/>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5" name="Footer Placeholder 4">
            <a:extLst>
              <a:ext uri="{FF2B5EF4-FFF2-40B4-BE49-F238E27FC236}">
                <a16:creationId xmlns:a16="http://schemas.microsoft.com/office/drawing/2014/main" id="{91A0834C-CB99-514E-9B82-ED8B004387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CB82093-1026-7548-8244-4CCDAA30336B}"/>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163968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A07355-0A1A-ED4D-9605-CCFA6572EE91}"/>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A85BC-A737-F848-BDC3-E101EB5DD5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2794BE-91B8-EC40-8369-6EC184EB63ED}"/>
              </a:ext>
            </a:extLst>
          </p:cNvPr>
          <p:cNvSpPr>
            <a:spLocks noGrp="1"/>
          </p:cNvSpPr>
          <p:nvPr>
            <p:ph type="dt" sz="half" idx="10"/>
          </p:nvPr>
        </p:nvSpPr>
        <p:spPr>
          <a:xfrm>
            <a:off x="838200" y="6356350"/>
            <a:ext cx="2743200" cy="365125"/>
          </a:xfrm>
          <a:prstGeom prst="rect">
            <a:avLst/>
          </a:prstGeom>
        </p:spPr>
        <p:txBody>
          <a:bodyPr/>
          <a:lstStyle/>
          <a:p>
            <a:fld id="{1221547F-98DA-41B8-8BC3-842EDD7FE57E}" type="datetimeFigureOut">
              <a:rPr lang="en-US" smtClean="0"/>
              <a:t>8/20/20</a:t>
            </a:fld>
            <a:endParaRPr lang="en-US"/>
          </a:p>
        </p:txBody>
      </p:sp>
      <p:sp>
        <p:nvSpPr>
          <p:cNvPr id="5" name="Footer Placeholder 4">
            <a:extLst>
              <a:ext uri="{FF2B5EF4-FFF2-40B4-BE49-F238E27FC236}">
                <a16:creationId xmlns:a16="http://schemas.microsoft.com/office/drawing/2014/main" id="{95D6DA4F-2B0D-C442-B999-A8231D796A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7B0767F-D52C-AD4D-94FD-1664BAF7E649}"/>
              </a:ext>
            </a:extLst>
          </p:cNvPr>
          <p:cNvSpPr>
            <a:spLocks noGrp="1"/>
          </p:cNvSpPr>
          <p:nvPr>
            <p:ph type="sldNum" sz="quarter" idx="12"/>
          </p:nvPr>
        </p:nvSpPr>
        <p:spPr/>
        <p:txBody>
          <a:bodyPr/>
          <a:lstStyle/>
          <a:p>
            <a:fld id="{4937DF84-4122-4005-BBE2-D8B75B40218B}" type="slidenum">
              <a:rPr lang="en-US" smtClean="0"/>
              <a:t>‹#›</a:t>
            </a:fld>
            <a:endParaRPr lang="en-US"/>
          </a:p>
        </p:txBody>
      </p:sp>
    </p:spTree>
    <p:extLst>
      <p:ext uri="{BB962C8B-B14F-4D97-AF65-F5344CB8AC3E}">
        <p14:creationId xmlns:p14="http://schemas.microsoft.com/office/powerpoint/2010/main" val="4260360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6916DC-A562-1844-A4A1-9AA6636AE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DDC10DA2-31F1-2D42-B322-F1DB1F4F0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7DF84-4122-4005-BBE2-D8B75B40218B}" type="slidenum">
              <a:rPr lang="en-US" smtClean="0"/>
              <a:t>‹#›</a:t>
            </a:fld>
            <a:endParaRPr lang="en-US"/>
          </a:p>
        </p:txBody>
      </p:sp>
      <p:pic>
        <p:nvPicPr>
          <p:cNvPr id="8" name="Picture 7">
            <a:extLst>
              <a:ext uri="{FF2B5EF4-FFF2-40B4-BE49-F238E27FC236}">
                <a16:creationId xmlns:a16="http://schemas.microsoft.com/office/drawing/2014/main" id="{8A601CBD-7297-994B-88C4-8D359E649DF1}"/>
              </a:ext>
            </a:extLst>
          </p:cNvPr>
          <p:cNvPicPr>
            <a:picLocks noChangeAspect="1"/>
          </p:cNvPicPr>
          <p:nvPr/>
        </p:nvPicPr>
        <p:blipFill>
          <a:blip r:embed="rId13"/>
          <a:stretch>
            <a:fillRect/>
          </a:stretch>
        </p:blipFill>
        <p:spPr>
          <a:xfrm>
            <a:off x="10938550" y="117476"/>
            <a:ext cx="1060562" cy="881592"/>
          </a:xfrm>
          <a:prstGeom prst="rect">
            <a:avLst/>
          </a:prstGeom>
        </p:spPr>
      </p:pic>
      <p:sp>
        <p:nvSpPr>
          <p:cNvPr id="10" name="Footer Placeholder 9">
            <a:extLst>
              <a:ext uri="{FF2B5EF4-FFF2-40B4-BE49-F238E27FC236}">
                <a16:creationId xmlns:a16="http://schemas.microsoft.com/office/drawing/2014/main" id="{7786C2C5-17B4-6340-ABFA-77B2939EC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1" name="Date Placeholder 10">
            <a:extLst>
              <a:ext uri="{FF2B5EF4-FFF2-40B4-BE49-F238E27FC236}">
                <a16:creationId xmlns:a16="http://schemas.microsoft.com/office/drawing/2014/main" id="{71955508-B1D9-244C-A177-28F44B0AD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1547F-98DA-41B8-8BC3-842EDD7FE57E}" type="datetimeFigureOut">
              <a:rPr lang="en-US" smtClean="0"/>
              <a:t>8/20/20</a:t>
            </a:fld>
            <a:endParaRPr lang="en-US"/>
          </a:p>
        </p:txBody>
      </p:sp>
      <p:sp>
        <p:nvSpPr>
          <p:cNvPr id="12" name="Title Placeholder 11">
            <a:extLst>
              <a:ext uri="{FF2B5EF4-FFF2-40B4-BE49-F238E27FC236}">
                <a16:creationId xmlns:a16="http://schemas.microsoft.com/office/drawing/2014/main" id="{27060DF5-1277-2649-A0D4-043424BDF2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314706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00200" y="1295400"/>
            <a:ext cx="8839200" cy="1795463"/>
          </a:xfrm>
        </p:spPr>
        <p:txBody>
          <a:bodyPr>
            <a:normAutofit/>
          </a:bodyPr>
          <a:lstStyle/>
          <a:p>
            <a:r>
              <a:rPr lang="en-US" sz="3600" b="1" dirty="0">
                <a:latin typeface="+mn-lt"/>
              </a:rPr>
              <a:t>NASA Electrified Aircraft </a:t>
            </a:r>
            <a:br>
              <a:rPr lang="en-US" sz="3600" b="1" dirty="0">
                <a:latin typeface="+mn-lt"/>
              </a:rPr>
            </a:br>
            <a:r>
              <a:rPr lang="en-US" sz="3600" b="1" dirty="0">
                <a:latin typeface="+mn-lt"/>
              </a:rPr>
              <a:t>Propulsion Control</a:t>
            </a:r>
          </a:p>
        </p:txBody>
      </p:sp>
      <p:sp>
        <p:nvSpPr>
          <p:cNvPr id="5" name="Subtitle 4"/>
          <p:cNvSpPr>
            <a:spLocks noGrp="1"/>
          </p:cNvSpPr>
          <p:nvPr>
            <p:ph type="subTitle" idx="1"/>
          </p:nvPr>
        </p:nvSpPr>
        <p:spPr>
          <a:xfrm>
            <a:off x="1524000" y="3525838"/>
            <a:ext cx="9144000" cy="1655762"/>
          </a:xfrm>
        </p:spPr>
        <p:txBody>
          <a:bodyPr>
            <a:noAutofit/>
          </a:bodyPr>
          <a:lstStyle/>
          <a:p>
            <a:pPr>
              <a:spcBef>
                <a:spcPts val="600"/>
              </a:spcBef>
            </a:pPr>
            <a:r>
              <a:rPr lang="en-US" sz="1600" b="1" dirty="0"/>
              <a:t>Joseph W. Connolly</a:t>
            </a:r>
          </a:p>
          <a:p>
            <a:pPr>
              <a:spcBef>
                <a:spcPts val="600"/>
              </a:spcBef>
            </a:pPr>
            <a:r>
              <a:rPr lang="en-US" sz="1600" dirty="0"/>
              <a:t>NASA Glenn Research Center</a:t>
            </a:r>
          </a:p>
          <a:p>
            <a:pPr>
              <a:spcBef>
                <a:spcPts val="600"/>
              </a:spcBef>
            </a:pPr>
            <a:endParaRPr lang="en-US" sz="1600" dirty="0"/>
          </a:p>
          <a:p>
            <a:pPr>
              <a:spcBef>
                <a:spcPts val="600"/>
              </a:spcBef>
            </a:pPr>
            <a:r>
              <a:rPr lang="en-US" sz="1600" dirty="0"/>
              <a:t>Propulsion and Power Systems Alliance</a:t>
            </a:r>
          </a:p>
          <a:p>
            <a:pPr>
              <a:spcBef>
                <a:spcPts val="600"/>
              </a:spcBef>
            </a:pPr>
            <a:r>
              <a:rPr lang="en-US" sz="1600" dirty="0"/>
              <a:t>Virtual Meeting</a:t>
            </a:r>
          </a:p>
          <a:p>
            <a:pPr>
              <a:spcBef>
                <a:spcPts val="600"/>
              </a:spcBef>
            </a:pPr>
            <a:r>
              <a:rPr lang="en-US" sz="1600" dirty="0"/>
              <a:t>August 26</a:t>
            </a:r>
            <a:r>
              <a:rPr lang="en-US" sz="1600" baseline="30000" dirty="0"/>
              <a:t>th</a:t>
            </a:r>
            <a:r>
              <a:rPr lang="en-US" sz="1600" dirty="0"/>
              <a:t>, 2020</a:t>
            </a:r>
          </a:p>
        </p:txBody>
      </p:sp>
      <p:sp>
        <p:nvSpPr>
          <p:cNvPr id="6" name="Date Placeholder 3">
            <a:extLst>
              <a:ext uri="{FF2B5EF4-FFF2-40B4-BE49-F238E27FC236}">
                <a16:creationId xmlns:a16="http://schemas.microsoft.com/office/drawing/2014/main" id="{7F5D0FB0-5AB2-354E-B6C5-CE59A675D963}"/>
              </a:ext>
            </a:extLst>
          </p:cNvPr>
          <p:cNvSpPr>
            <a:spLocks noGrp="1"/>
          </p:cNvSpPr>
          <p:nvPr>
            <p:ph type="dt" sz="half" idx="10"/>
          </p:nvPr>
        </p:nvSpPr>
        <p:spPr>
          <a:xfrm>
            <a:off x="838200" y="6356350"/>
            <a:ext cx="2743200" cy="365125"/>
          </a:xfrm>
        </p:spPr>
        <p:txBody>
          <a:bodyPr/>
          <a:lstStyle/>
          <a:p>
            <a:r>
              <a:rPr lang="en-US" dirty="0"/>
              <a:t>NASA Glenn Research Center</a:t>
            </a:r>
          </a:p>
        </p:txBody>
      </p:sp>
      <p:sp>
        <p:nvSpPr>
          <p:cNvPr id="7" name="Footer Placeholder 4">
            <a:extLst>
              <a:ext uri="{FF2B5EF4-FFF2-40B4-BE49-F238E27FC236}">
                <a16:creationId xmlns:a16="http://schemas.microsoft.com/office/drawing/2014/main" id="{F25BF5A5-97A8-734B-AF48-1C931BFA24F6}"/>
              </a:ext>
            </a:extLst>
          </p:cNvPr>
          <p:cNvSpPr>
            <a:spLocks noGrp="1"/>
          </p:cNvSpPr>
          <p:nvPr>
            <p:ph type="ftr" sz="quarter" idx="11"/>
          </p:nvPr>
        </p:nvSpPr>
        <p:spPr>
          <a:xfrm>
            <a:off x="4038600" y="6356350"/>
            <a:ext cx="4114800" cy="365125"/>
          </a:xfrm>
        </p:spPr>
        <p:txBody>
          <a:bodyPr/>
          <a:lstStyle/>
          <a:p>
            <a:r>
              <a:rPr lang="en-US" dirty="0" err="1"/>
              <a:t>www.nasa.gov</a:t>
            </a:r>
            <a:endParaRPr lang="en-US" dirty="0"/>
          </a:p>
        </p:txBody>
      </p:sp>
      <p:sp>
        <p:nvSpPr>
          <p:cNvPr id="8" name="Slide Number Placeholder 5">
            <a:extLst>
              <a:ext uri="{FF2B5EF4-FFF2-40B4-BE49-F238E27FC236}">
                <a16:creationId xmlns:a16="http://schemas.microsoft.com/office/drawing/2014/main" id="{8F2696E8-086D-6F4D-9740-A0230C5EBBBF}"/>
              </a:ext>
            </a:extLst>
          </p:cNvPr>
          <p:cNvSpPr>
            <a:spLocks noGrp="1"/>
          </p:cNvSpPr>
          <p:nvPr>
            <p:ph type="sldNum" sz="quarter" idx="12"/>
          </p:nvPr>
        </p:nvSpPr>
        <p:spPr>
          <a:xfrm>
            <a:off x="8610600" y="6356350"/>
            <a:ext cx="2743200" cy="365125"/>
          </a:xfrm>
        </p:spPr>
        <p:txBody>
          <a:bodyPr/>
          <a:lstStyle/>
          <a:p>
            <a:fld id="{84B04594-06CD-A148-8B90-E0CB5D6D5DA4}" type="slidenum">
              <a:rPr lang="en-US" smtClean="0"/>
              <a:t>1</a:t>
            </a:fld>
            <a:endParaRPr lang="en-US" dirty="0"/>
          </a:p>
        </p:txBody>
      </p:sp>
      <p:sp>
        <p:nvSpPr>
          <p:cNvPr id="2" name="TextBox 1">
            <a:extLst>
              <a:ext uri="{FF2B5EF4-FFF2-40B4-BE49-F238E27FC236}">
                <a16:creationId xmlns:a16="http://schemas.microsoft.com/office/drawing/2014/main" id="{6424762A-D859-BF4C-BD25-82271E8820EC}"/>
              </a:ext>
            </a:extLst>
          </p:cNvPr>
          <p:cNvSpPr txBox="1"/>
          <p:nvPr/>
        </p:nvSpPr>
        <p:spPr>
          <a:xfrm>
            <a:off x="1816257" y="5288756"/>
            <a:ext cx="8407085" cy="1231106"/>
          </a:xfrm>
          <a:prstGeom prst="rect">
            <a:avLst/>
          </a:prstGeom>
          <a:noFill/>
        </p:spPr>
        <p:txBody>
          <a:bodyPr wrap="square" rtlCol="0">
            <a:spAutoFit/>
          </a:bodyPr>
          <a:lstStyle/>
          <a:p>
            <a:pPr algn="ctr"/>
            <a:r>
              <a:rPr lang="en-US" sz="1400" dirty="0"/>
              <a:t>NOTICE FOR COPYRIGHTED INFORMATION</a:t>
            </a:r>
          </a:p>
          <a:p>
            <a:pPr algn="ctr"/>
            <a:r>
              <a:rPr lang="en-US" sz="1200" dirty="0"/>
              <a:t>This is a work of the United States Government authored as part of the official duties of employee(s) of the National Aeronautics and Space Administration.  No copyright is claimed in the United States under Title 17, U.S. Code.  All other rights are reserved by the United States Government.  Any publisher accepting this work for publication acknowledges that the United States Government retains a nonexclusive, irrevocable, worldwide license to prepare derivative works, publish or reproduce the published form of this work, or allow others to do so, for United States Government purposes.</a:t>
            </a:r>
          </a:p>
        </p:txBody>
      </p:sp>
    </p:spTree>
    <p:extLst>
      <p:ext uri="{BB962C8B-B14F-4D97-AF65-F5344CB8AC3E}">
        <p14:creationId xmlns:p14="http://schemas.microsoft.com/office/powerpoint/2010/main" val="3192679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11679633" y="6587242"/>
            <a:ext cx="512367" cy="270759"/>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CAC2C42-C125-254E-87D4-784D7796358A}" type="slidenum">
              <a:rPr lang="en-US" smtClean="0">
                <a:solidFill>
                  <a:srgbClr val="000000">
                    <a:tint val="75000"/>
                  </a:srgbClr>
                </a:solidFill>
                <a:latin typeface="Times New Roman" panose="02020603050405020304" pitchFamily="18" charset="0"/>
                <a:cs typeface="Times New Roman" panose="02020603050405020304" pitchFamily="18" charset="0"/>
              </a:rPr>
              <a:pPr/>
              <a:t>2</a:t>
            </a:fld>
            <a:endParaRPr lang="en-US" dirty="0">
              <a:solidFill>
                <a:prstClr val="black">
                  <a:tint val="75000"/>
                </a:prstClr>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idx="4294967295"/>
          </p:nvPr>
        </p:nvSpPr>
        <p:spPr>
          <a:xfrm>
            <a:off x="615175" y="229009"/>
            <a:ext cx="10397396" cy="663575"/>
          </a:xfrm>
          <a:prstGeom prst="rect">
            <a:avLst/>
          </a:prstGeom>
        </p:spPr>
        <p:txBody>
          <a:bodyPr>
            <a:noAutofit/>
          </a:bodyPr>
          <a:lstStyle/>
          <a:p>
            <a:r>
              <a:rPr lang="en-US" sz="3200" b="1" dirty="0">
                <a:cs typeface="Times New Roman" panose="02020603050405020304" pitchFamily="18" charset="0"/>
              </a:rPr>
              <a:t>Aeronautics Research Mission Directorate Drivers</a:t>
            </a:r>
          </a:p>
        </p:txBody>
      </p:sp>
      <p:graphicFrame>
        <p:nvGraphicFramePr>
          <p:cNvPr id="6" name="Table 5"/>
          <p:cNvGraphicFramePr>
            <a:graphicFrameLocks noGrp="1"/>
          </p:cNvGraphicFramePr>
          <p:nvPr>
            <p:extLst>
              <p:ext uri="{D42A27DB-BD31-4B8C-83A1-F6EECF244321}">
                <p14:modId xmlns:p14="http://schemas.microsoft.com/office/powerpoint/2010/main" val="3958374404"/>
              </p:ext>
            </p:extLst>
          </p:nvPr>
        </p:nvGraphicFramePr>
        <p:xfrm>
          <a:off x="429208" y="1016441"/>
          <a:ext cx="11147616" cy="1955359"/>
        </p:xfrm>
        <a:graphic>
          <a:graphicData uri="http://schemas.openxmlformats.org/drawingml/2006/table">
            <a:tbl>
              <a:tblPr firstRow="1" firstCol="1" bandRow="1"/>
              <a:tblGrid>
                <a:gridCol w="5306929">
                  <a:extLst>
                    <a:ext uri="{9D8B030D-6E8A-4147-A177-3AD203B41FA5}">
                      <a16:colId xmlns:a16="http://schemas.microsoft.com/office/drawing/2014/main" val="20000"/>
                    </a:ext>
                  </a:extLst>
                </a:gridCol>
                <a:gridCol w="5840687">
                  <a:extLst>
                    <a:ext uri="{9D8B030D-6E8A-4147-A177-3AD203B41FA5}">
                      <a16:colId xmlns:a16="http://schemas.microsoft.com/office/drawing/2014/main" val="20001"/>
                    </a:ext>
                  </a:extLst>
                </a:gridCol>
              </a:tblGrid>
              <a:tr h="275094">
                <a:tc>
                  <a:txBody>
                    <a:bodyPr/>
                    <a:lstStyle/>
                    <a:p>
                      <a:pPr marL="0" marR="0" algn="ctr">
                        <a:spcBef>
                          <a:spcPts val="0"/>
                        </a:spcBef>
                        <a:spcAft>
                          <a:spcPts val="6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Strategic Thrust 3</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tc>
                  <a:txBody>
                    <a:bodyPr/>
                    <a:lstStyle/>
                    <a:p>
                      <a:pPr marL="0" marR="0" algn="ctr">
                        <a:spcBef>
                          <a:spcPts val="0"/>
                        </a:spcBef>
                        <a:spcAft>
                          <a:spcPts val="6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Critical Commitment 3.1</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F8F"/>
                    </a:solidFill>
                  </a:tcPr>
                </a:tc>
                <a:extLst>
                  <a:ext uri="{0D108BD9-81ED-4DB2-BD59-A6C34878D82A}">
                    <a16:rowId xmlns:a16="http://schemas.microsoft.com/office/drawing/2014/main" val="10000"/>
                  </a:ext>
                </a:extLst>
              </a:tr>
              <a:tr h="1650559">
                <a:tc>
                  <a:txBody>
                    <a:bodyPr/>
                    <a:lstStyle/>
                    <a:p>
                      <a:pPr marL="0" marR="0">
                        <a:spcBef>
                          <a:spcPts val="0"/>
                        </a:spcBef>
                        <a:spcAft>
                          <a:spcPts val="6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Ultra-Efficient Subsonic Transports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Realize revolutionary improvements in economics and environmental performance for subsonic transports with opportunities to transition to alternative propulsion and energy.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6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Demonstrate technologies for practical vehicle-level integration of high-power (1MW+) electrified aircraft propulsion systems with advanced airframe systems for initial applications to small transport aircraft.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Date Placeholder 3">
            <a:extLst>
              <a:ext uri="{FF2B5EF4-FFF2-40B4-BE49-F238E27FC236}">
                <a16:creationId xmlns:a16="http://schemas.microsoft.com/office/drawing/2014/main" id="{6FD2B187-651C-1B40-B917-D7096660652E}"/>
              </a:ext>
            </a:extLst>
          </p:cNvPr>
          <p:cNvSpPr>
            <a:spLocks noGrp="1"/>
          </p:cNvSpPr>
          <p:nvPr>
            <p:ph type="dt" sz="half" idx="10"/>
          </p:nvPr>
        </p:nvSpPr>
        <p:spPr>
          <a:xfrm>
            <a:off x="838200" y="6356350"/>
            <a:ext cx="2743200" cy="365125"/>
          </a:xfrm>
        </p:spPr>
        <p:txBody>
          <a:bodyPr/>
          <a:lstStyle/>
          <a:p>
            <a:r>
              <a:rPr lang="en-US" dirty="0"/>
              <a:t>NASA Glenn Research Center</a:t>
            </a:r>
          </a:p>
        </p:txBody>
      </p:sp>
      <p:sp>
        <p:nvSpPr>
          <p:cNvPr id="8" name="Footer Placeholder 4">
            <a:extLst>
              <a:ext uri="{FF2B5EF4-FFF2-40B4-BE49-F238E27FC236}">
                <a16:creationId xmlns:a16="http://schemas.microsoft.com/office/drawing/2014/main" id="{3417C4D4-222F-5749-81BE-EBA6C07DD1C9}"/>
              </a:ext>
            </a:extLst>
          </p:cNvPr>
          <p:cNvSpPr>
            <a:spLocks noGrp="1"/>
          </p:cNvSpPr>
          <p:nvPr>
            <p:ph type="ftr" sz="quarter" idx="11"/>
          </p:nvPr>
        </p:nvSpPr>
        <p:spPr>
          <a:xfrm>
            <a:off x="4038600" y="6356350"/>
            <a:ext cx="4114800" cy="365125"/>
          </a:xfrm>
        </p:spPr>
        <p:txBody>
          <a:bodyPr/>
          <a:lstStyle/>
          <a:p>
            <a:r>
              <a:rPr lang="en-US" dirty="0" err="1"/>
              <a:t>www.nasa.gov</a:t>
            </a:r>
            <a:endParaRPr lang="en-US" dirty="0"/>
          </a:p>
        </p:txBody>
      </p:sp>
      <p:sp>
        <p:nvSpPr>
          <p:cNvPr id="9" name="Slide Number Placeholder 5">
            <a:extLst>
              <a:ext uri="{FF2B5EF4-FFF2-40B4-BE49-F238E27FC236}">
                <a16:creationId xmlns:a16="http://schemas.microsoft.com/office/drawing/2014/main" id="{1842CAF0-0B65-7440-AA96-9A2D7CC49284}"/>
              </a:ext>
            </a:extLst>
          </p:cNvPr>
          <p:cNvSpPr>
            <a:spLocks noGrp="1"/>
          </p:cNvSpPr>
          <p:nvPr>
            <p:ph type="sldNum" sz="quarter" idx="12"/>
          </p:nvPr>
        </p:nvSpPr>
        <p:spPr>
          <a:xfrm>
            <a:off x="8610600" y="6356350"/>
            <a:ext cx="2743200" cy="365125"/>
          </a:xfrm>
        </p:spPr>
        <p:txBody>
          <a:bodyPr/>
          <a:lstStyle/>
          <a:p>
            <a:fld id="{84B04594-06CD-A148-8B90-E0CB5D6D5DA4}" type="slidenum">
              <a:rPr lang="en-US" smtClean="0"/>
              <a:t>2</a:t>
            </a:fld>
            <a:endParaRPr lang="en-US" dirty="0"/>
          </a:p>
        </p:txBody>
      </p:sp>
      <p:sp>
        <p:nvSpPr>
          <p:cNvPr id="5" name="TextBox 4">
            <a:extLst>
              <a:ext uri="{FF2B5EF4-FFF2-40B4-BE49-F238E27FC236}">
                <a16:creationId xmlns:a16="http://schemas.microsoft.com/office/drawing/2014/main" id="{15902A39-3425-834B-A50D-490828142033}"/>
              </a:ext>
            </a:extLst>
          </p:cNvPr>
          <p:cNvSpPr txBox="1"/>
          <p:nvPr/>
        </p:nvSpPr>
        <p:spPr>
          <a:xfrm>
            <a:off x="241040" y="2949696"/>
            <a:ext cx="11950960" cy="984885"/>
          </a:xfrm>
          <a:prstGeom prst="rect">
            <a:avLst/>
          </a:prstGeom>
          <a:noFill/>
        </p:spPr>
        <p:txBody>
          <a:bodyPr wrap="square" rtlCol="0">
            <a:spAutoFit/>
          </a:bodyPr>
          <a:lstStyle/>
          <a:p>
            <a:pPr marL="342900" indent="-342900">
              <a:buFont typeface="Arial" panose="020B0604020202020204" pitchFamily="34" charset="0"/>
              <a:buChar char="•"/>
            </a:pPr>
            <a:r>
              <a:rPr lang="en-US" sz="2000" dirty="0"/>
              <a:t>Electrified Aircraft Propulsion (EAP) architectures require a high level of propulsion, power, and thermal system integration to realize benefits at the vehicle level. </a:t>
            </a:r>
          </a:p>
          <a:p>
            <a:endParaRPr lang="en-US" dirty="0"/>
          </a:p>
        </p:txBody>
      </p:sp>
      <p:sp>
        <p:nvSpPr>
          <p:cNvPr id="10" name="Content Placeholder 2">
            <a:extLst>
              <a:ext uri="{FF2B5EF4-FFF2-40B4-BE49-F238E27FC236}">
                <a16:creationId xmlns:a16="http://schemas.microsoft.com/office/drawing/2014/main" id="{C0EAA1B0-2024-0241-B83D-8C7D705F13F4}"/>
              </a:ext>
            </a:extLst>
          </p:cNvPr>
          <p:cNvSpPr txBox="1">
            <a:spLocks/>
          </p:cNvSpPr>
          <p:nvPr/>
        </p:nvSpPr>
        <p:spPr>
          <a:xfrm>
            <a:off x="749300" y="3815626"/>
            <a:ext cx="3200400" cy="1431001"/>
          </a:xfrm>
          <a:prstGeom prst="rect">
            <a:avLst/>
          </a:prstGeom>
          <a:solidFill>
            <a:schemeClr val="accent1">
              <a:lumMod val="20000"/>
              <a:lumOff val="80000"/>
            </a:schemeClr>
          </a:solid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t>Transformative Aeronautics Concepts Program</a:t>
            </a:r>
          </a:p>
          <a:p>
            <a:pPr lvl="1"/>
            <a:r>
              <a:rPr lang="en-US" sz="1800"/>
              <a:t>Transformational Tools and Technologies</a:t>
            </a:r>
            <a:endParaRPr lang="en-US" sz="1800" dirty="0"/>
          </a:p>
        </p:txBody>
      </p:sp>
      <p:sp>
        <p:nvSpPr>
          <p:cNvPr id="11" name="Date Placeholder 3">
            <a:extLst>
              <a:ext uri="{FF2B5EF4-FFF2-40B4-BE49-F238E27FC236}">
                <a16:creationId xmlns:a16="http://schemas.microsoft.com/office/drawing/2014/main" id="{E37B29E5-AF45-7342-BAEF-4942F66EFAD3}"/>
              </a:ext>
            </a:extLst>
          </p:cNvPr>
          <p:cNvSpPr txBox="1">
            <a:spLocks/>
          </p:cNvSpPr>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NASA Glenn Research Center</a:t>
            </a:r>
          </a:p>
        </p:txBody>
      </p:sp>
      <p:sp>
        <p:nvSpPr>
          <p:cNvPr id="12" name="Footer Placeholder 4">
            <a:extLst>
              <a:ext uri="{FF2B5EF4-FFF2-40B4-BE49-F238E27FC236}">
                <a16:creationId xmlns:a16="http://schemas.microsoft.com/office/drawing/2014/main" id="{B6C1FF1F-DA6E-AF4F-9BB1-6EA7ED3C0794}"/>
              </a:ext>
            </a:extLst>
          </p:cNvPr>
          <p:cNvSpPr txBox="1">
            <a:spLocks/>
          </p:cNvSpPr>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a:t>
            </a:r>
          </a:p>
        </p:txBody>
      </p:sp>
      <p:sp>
        <p:nvSpPr>
          <p:cNvPr id="13" name="Slide Number Placeholder 5">
            <a:extLst>
              <a:ext uri="{FF2B5EF4-FFF2-40B4-BE49-F238E27FC236}">
                <a16:creationId xmlns:a16="http://schemas.microsoft.com/office/drawing/2014/main" id="{F63681FB-AC80-7A47-A3A5-8C51DBDBAF6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B04594-06CD-A148-8B90-E0CB5D6D5DA4}" type="slidenum">
              <a:rPr lang="en-US" smtClean="0"/>
              <a:pPr/>
              <a:t>2</a:t>
            </a:fld>
            <a:endParaRPr lang="en-US"/>
          </a:p>
        </p:txBody>
      </p:sp>
      <p:sp>
        <p:nvSpPr>
          <p:cNvPr id="14" name="Content Placeholder 2">
            <a:extLst>
              <a:ext uri="{FF2B5EF4-FFF2-40B4-BE49-F238E27FC236}">
                <a16:creationId xmlns:a16="http://schemas.microsoft.com/office/drawing/2014/main" id="{068FDF5E-8FBC-DF41-9D89-AF610B47F6CB}"/>
              </a:ext>
            </a:extLst>
          </p:cNvPr>
          <p:cNvSpPr txBox="1">
            <a:spLocks/>
          </p:cNvSpPr>
          <p:nvPr/>
        </p:nvSpPr>
        <p:spPr>
          <a:xfrm>
            <a:off x="4565650" y="3820660"/>
            <a:ext cx="3200400" cy="1431003"/>
          </a:xfrm>
          <a:prstGeom prst="rect">
            <a:avLst/>
          </a:prstGeom>
          <a:solidFill>
            <a:schemeClr val="accent1">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Advanced Air vehicles Program</a:t>
            </a:r>
          </a:p>
          <a:p>
            <a:pPr lvl="1"/>
            <a:r>
              <a:rPr lang="en-US" sz="1800" dirty="0"/>
              <a:t>Advanced Air Transport Technologies</a:t>
            </a:r>
          </a:p>
        </p:txBody>
      </p:sp>
      <p:sp>
        <p:nvSpPr>
          <p:cNvPr id="15" name="Content Placeholder 2">
            <a:extLst>
              <a:ext uri="{FF2B5EF4-FFF2-40B4-BE49-F238E27FC236}">
                <a16:creationId xmlns:a16="http://schemas.microsoft.com/office/drawing/2014/main" id="{EA8E759A-90FD-2948-81AE-DB69FC80FD7B}"/>
              </a:ext>
            </a:extLst>
          </p:cNvPr>
          <p:cNvSpPr txBox="1">
            <a:spLocks/>
          </p:cNvSpPr>
          <p:nvPr/>
        </p:nvSpPr>
        <p:spPr>
          <a:xfrm>
            <a:off x="8382000" y="3820661"/>
            <a:ext cx="3200400" cy="1431002"/>
          </a:xfrm>
          <a:prstGeom prst="rect">
            <a:avLst/>
          </a:prstGeom>
          <a:solidFill>
            <a:schemeClr val="accent1">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Integrated Aviation Systems Program</a:t>
            </a:r>
          </a:p>
          <a:p>
            <a:pPr lvl="1"/>
            <a:r>
              <a:rPr lang="en-US" sz="1800" dirty="0"/>
              <a:t>Electrified Powertrain Flight Demonstration</a:t>
            </a:r>
          </a:p>
        </p:txBody>
      </p:sp>
      <p:sp>
        <p:nvSpPr>
          <p:cNvPr id="16" name="Right Arrow 15">
            <a:extLst>
              <a:ext uri="{FF2B5EF4-FFF2-40B4-BE49-F238E27FC236}">
                <a16:creationId xmlns:a16="http://schemas.microsoft.com/office/drawing/2014/main" id="{AD8FEF40-7D5F-0544-9898-D602478973B7}"/>
              </a:ext>
            </a:extLst>
          </p:cNvPr>
          <p:cNvSpPr/>
          <p:nvPr/>
        </p:nvSpPr>
        <p:spPr>
          <a:xfrm>
            <a:off x="3949700" y="4349069"/>
            <a:ext cx="748004" cy="7464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581C887E-A384-744A-A130-277CC08D1364}"/>
              </a:ext>
            </a:extLst>
          </p:cNvPr>
          <p:cNvSpPr/>
          <p:nvPr/>
        </p:nvSpPr>
        <p:spPr>
          <a:xfrm>
            <a:off x="7766050" y="4349069"/>
            <a:ext cx="748004" cy="7464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58CD1D22-5A88-634C-9C06-C0CB38DFD2D8}"/>
              </a:ext>
            </a:extLst>
          </p:cNvPr>
          <p:cNvGrpSpPr/>
          <p:nvPr/>
        </p:nvGrpSpPr>
        <p:grpSpPr>
          <a:xfrm>
            <a:off x="2043014" y="5248146"/>
            <a:ext cx="8108691" cy="1209932"/>
            <a:chOff x="2043014" y="4684476"/>
            <a:chExt cx="8108691" cy="1209932"/>
          </a:xfrm>
        </p:grpSpPr>
        <p:sp>
          <p:nvSpPr>
            <p:cNvPr id="19" name="Rectangle 18">
              <a:extLst>
                <a:ext uri="{FF2B5EF4-FFF2-40B4-BE49-F238E27FC236}">
                  <a16:creationId xmlns:a16="http://schemas.microsoft.com/office/drawing/2014/main" id="{9DB55A3F-680A-F64B-8459-E00D4A8665ED}"/>
                </a:ext>
              </a:extLst>
            </p:cNvPr>
            <p:cNvSpPr/>
            <p:nvPr/>
          </p:nvSpPr>
          <p:spPr>
            <a:xfrm>
              <a:off x="9815803" y="4699061"/>
              <a:ext cx="335902" cy="1048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F6148AF9-5D97-104F-BCE4-832A29B900E2}"/>
                </a:ext>
              </a:extLst>
            </p:cNvPr>
            <p:cNvSpPr/>
            <p:nvPr/>
          </p:nvSpPr>
          <p:spPr>
            <a:xfrm rot="16200000">
              <a:off x="5701304" y="4705950"/>
              <a:ext cx="646330" cy="603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Bent-Up Arrow 20">
              <a:extLst>
                <a:ext uri="{FF2B5EF4-FFF2-40B4-BE49-F238E27FC236}">
                  <a16:creationId xmlns:a16="http://schemas.microsoft.com/office/drawing/2014/main" id="{ADD11076-B8B7-764F-8F80-2EC1319E5959}"/>
                </a:ext>
              </a:extLst>
            </p:cNvPr>
            <p:cNvSpPr/>
            <p:nvPr/>
          </p:nvSpPr>
          <p:spPr>
            <a:xfrm flipH="1">
              <a:off x="2043014" y="4684476"/>
              <a:ext cx="8108691" cy="1209932"/>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14F9A28A-20D8-BE41-A3E8-B339EF608E03}"/>
              </a:ext>
            </a:extLst>
          </p:cNvPr>
          <p:cNvSpPr txBox="1"/>
          <p:nvPr/>
        </p:nvSpPr>
        <p:spPr>
          <a:xfrm>
            <a:off x="363255" y="5262731"/>
            <a:ext cx="1544012" cy="923330"/>
          </a:xfrm>
          <a:prstGeom prst="rect">
            <a:avLst/>
          </a:prstGeom>
          <a:noFill/>
        </p:spPr>
        <p:txBody>
          <a:bodyPr wrap="none" rtlCol="0">
            <a:spAutoFit/>
          </a:bodyPr>
          <a:lstStyle/>
          <a:p>
            <a:r>
              <a:rPr lang="en-US" dirty="0"/>
              <a:t>FY18-19</a:t>
            </a:r>
          </a:p>
          <a:p>
            <a:r>
              <a:rPr lang="en-US" dirty="0"/>
              <a:t>Controls</a:t>
            </a:r>
          </a:p>
          <a:p>
            <a:r>
              <a:rPr lang="en-US" dirty="0"/>
              <a:t>Development</a:t>
            </a:r>
          </a:p>
        </p:txBody>
      </p:sp>
      <p:sp>
        <p:nvSpPr>
          <p:cNvPr id="23" name="TextBox 22">
            <a:extLst>
              <a:ext uri="{FF2B5EF4-FFF2-40B4-BE49-F238E27FC236}">
                <a16:creationId xmlns:a16="http://schemas.microsoft.com/office/drawing/2014/main" id="{3B4B8494-90EB-834C-BEB1-C01BC00C24FE}"/>
              </a:ext>
            </a:extLst>
          </p:cNvPr>
          <p:cNvSpPr txBox="1"/>
          <p:nvPr/>
        </p:nvSpPr>
        <p:spPr>
          <a:xfrm>
            <a:off x="3564779" y="5262731"/>
            <a:ext cx="2172390" cy="923330"/>
          </a:xfrm>
          <a:prstGeom prst="rect">
            <a:avLst/>
          </a:prstGeom>
          <a:noFill/>
        </p:spPr>
        <p:txBody>
          <a:bodyPr wrap="none" rtlCol="0">
            <a:spAutoFit/>
          </a:bodyPr>
          <a:lstStyle/>
          <a:p>
            <a:r>
              <a:rPr lang="en-US" dirty="0"/>
              <a:t>FY20-23 </a:t>
            </a:r>
          </a:p>
          <a:p>
            <a:r>
              <a:rPr lang="en-US" dirty="0"/>
              <a:t>Controls Hardware </a:t>
            </a:r>
          </a:p>
          <a:p>
            <a:r>
              <a:rPr lang="en-US" dirty="0"/>
              <a:t>Component Test</a:t>
            </a:r>
          </a:p>
        </p:txBody>
      </p:sp>
      <p:sp>
        <p:nvSpPr>
          <p:cNvPr id="24" name="TextBox 23">
            <a:extLst>
              <a:ext uri="{FF2B5EF4-FFF2-40B4-BE49-F238E27FC236}">
                <a16:creationId xmlns:a16="http://schemas.microsoft.com/office/drawing/2014/main" id="{0BB42C9A-CE8B-EF40-85DC-06892CF655EC}"/>
              </a:ext>
            </a:extLst>
          </p:cNvPr>
          <p:cNvSpPr txBox="1"/>
          <p:nvPr/>
        </p:nvSpPr>
        <p:spPr>
          <a:xfrm>
            <a:off x="10185560" y="5252928"/>
            <a:ext cx="2246543" cy="923330"/>
          </a:xfrm>
          <a:prstGeom prst="rect">
            <a:avLst/>
          </a:prstGeom>
          <a:noFill/>
        </p:spPr>
        <p:txBody>
          <a:bodyPr wrap="square" rtlCol="0">
            <a:spAutoFit/>
          </a:bodyPr>
          <a:lstStyle/>
          <a:p>
            <a:r>
              <a:rPr lang="en-US" dirty="0"/>
              <a:t>Potential Controls Technology for Parallel Hybrid</a:t>
            </a:r>
          </a:p>
        </p:txBody>
      </p:sp>
      <p:sp>
        <p:nvSpPr>
          <p:cNvPr id="25" name="Right Arrow 24">
            <a:extLst>
              <a:ext uri="{FF2B5EF4-FFF2-40B4-BE49-F238E27FC236}">
                <a16:creationId xmlns:a16="http://schemas.microsoft.com/office/drawing/2014/main" id="{B0AC421E-2B4D-A242-8577-87D8CA4717A2}"/>
              </a:ext>
            </a:extLst>
          </p:cNvPr>
          <p:cNvSpPr/>
          <p:nvPr/>
        </p:nvSpPr>
        <p:spPr>
          <a:xfrm rot="5400000">
            <a:off x="5715740" y="5575643"/>
            <a:ext cx="617455" cy="603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849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185680" y="1098697"/>
            <a:ext cx="8049479" cy="4547758"/>
            <a:chOff x="2909455" y="1909460"/>
            <a:chExt cx="8049479" cy="4013220"/>
          </a:xfrm>
        </p:grpSpPr>
        <p:cxnSp>
          <p:nvCxnSpPr>
            <p:cNvPr id="20" name="Straight Connector 19"/>
            <p:cNvCxnSpPr/>
            <p:nvPr/>
          </p:nvCxnSpPr>
          <p:spPr>
            <a:xfrm>
              <a:off x="2909455" y="1923308"/>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050143" y="1909460"/>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181595" y="1914080"/>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349990" y="1909468"/>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499920" y="1914087"/>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631372" y="1918707"/>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753588" y="1923327"/>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0958934" y="1918711"/>
              <a:ext cx="0" cy="3999353"/>
            </a:xfrm>
            <a:prstGeom prst="line">
              <a:avLst/>
            </a:prstGeom>
            <a:ln w="635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7" name="Chevron 56"/>
          <p:cNvSpPr/>
          <p:nvPr/>
        </p:nvSpPr>
        <p:spPr>
          <a:xfrm>
            <a:off x="7902121" y="1660899"/>
            <a:ext cx="2038268"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Modeling of control system redundancy</a:t>
            </a:r>
          </a:p>
        </p:txBody>
      </p:sp>
      <p:sp>
        <p:nvSpPr>
          <p:cNvPr id="70" name="Chevron 69"/>
          <p:cNvSpPr/>
          <p:nvPr/>
        </p:nvSpPr>
        <p:spPr>
          <a:xfrm>
            <a:off x="6944214" y="4231169"/>
            <a:ext cx="3933336"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Integrated EAP fault detection and  accommodation approaches</a:t>
            </a:r>
          </a:p>
        </p:txBody>
      </p:sp>
      <p:sp>
        <p:nvSpPr>
          <p:cNvPr id="128" name="Freeform 127"/>
          <p:cNvSpPr/>
          <p:nvPr/>
        </p:nvSpPr>
        <p:spPr>
          <a:xfrm>
            <a:off x="8797387" y="2017655"/>
            <a:ext cx="853977" cy="2215776"/>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66BBB3-DF79-904F-B590-9CFCB64C2B68}"/>
              </a:ext>
            </a:extLst>
          </p:cNvPr>
          <p:cNvSpPr>
            <a:spLocks noGrp="1"/>
          </p:cNvSpPr>
          <p:nvPr>
            <p:ph type="title"/>
          </p:nvPr>
        </p:nvSpPr>
        <p:spPr>
          <a:xfrm>
            <a:off x="641977" y="34734"/>
            <a:ext cx="10515600" cy="1128389"/>
          </a:xfrm>
        </p:spPr>
        <p:txBody>
          <a:bodyPr>
            <a:normAutofit/>
          </a:bodyPr>
          <a:lstStyle/>
          <a:p>
            <a:r>
              <a:rPr lang="en-US" sz="3200" b="1" dirty="0"/>
              <a:t>EAP Control Technology Roadmap</a:t>
            </a:r>
          </a:p>
        </p:txBody>
      </p:sp>
      <p:sp>
        <p:nvSpPr>
          <p:cNvPr id="3" name="Date Placeholder 2">
            <a:extLst>
              <a:ext uri="{FF2B5EF4-FFF2-40B4-BE49-F238E27FC236}">
                <a16:creationId xmlns:a16="http://schemas.microsoft.com/office/drawing/2014/main" id="{7A50BFF3-8413-0449-AA9A-37FB66D06825}"/>
              </a:ext>
            </a:extLst>
          </p:cNvPr>
          <p:cNvSpPr>
            <a:spLocks noGrp="1"/>
          </p:cNvSpPr>
          <p:nvPr>
            <p:ph type="dt" sz="half" idx="10"/>
          </p:nvPr>
        </p:nvSpPr>
        <p:spPr/>
        <p:txBody>
          <a:bodyPr/>
          <a:lstStyle/>
          <a:p>
            <a:r>
              <a:rPr lang="en-US"/>
              <a:t>NASA Glenn Research Center</a:t>
            </a:r>
          </a:p>
        </p:txBody>
      </p:sp>
      <p:sp>
        <p:nvSpPr>
          <p:cNvPr id="4" name="Footer Placeholder 3">
            <a:extLst>
              <a:ext uri="{FF2B5EF4-FFF2-40B4-BE49-F238E27FC236}">
                <a16:creationId xmlns:a16="http://schemas.microsoft.com/office/drawing/2014/main" id="{981B5BF3-4EA7-F04D-8496-6098A283993F}"/>
              </a:ext>
            </a:extLst>
          </p:cNvPr>
          <p:cNvSpPr>
            <a:spLocks noGrp="1"/>
          </p:cNvSpPr>
          <p:nvPr>
            <p:ph type="ftr" sz="quarter" idx="11"/>
          </p:nvPr>
        </p:nvSpPr>
        <p:spPr/>
        <p:txBody>
          <a:bodyPr/>
          <a:lstStyle/>
          <a:p>
            <a:r>
              <a:rPr lang="en-US" dirty="0"/>
              <a:t>www.nasa.gov</a:t>
            </a:r>
          </a:p>
        </p:txBody>
      </p:sp>
      <p:sp>
        <p:nvSpPr>
          <p:cNvPr id="5" name="Slide Number Placeholder 4">
            <a:extLst>
              <a:ext uri="{FF2B5EF4-FFF2-40B4-BE49-F238E27FC236}">
                <a16:creationId xmlns:a16="http://schemas.microsoft.com/office/drawing/2014/main" id="{1B46E6BA-9352-484C-AD24-DD9EA23375F7}"/>
              </a:ext>
            </a:extLst>
          </p:cNvPr>
          <p:cNvSpPr>
            <a:spLocks noGrp="1"/>
          </p:cNvSpPr>
          <p:nvPr>
            <p:ph type="sldNum" sz="quarter" idx="12"/>
          </p:nvPr>
        </p:nvSpPr>
        <p:spPr/>
        <p:txBody>
          <a:bodyPr/>
          <a:lstStyle/>
          <a:p>
            <a:fld id="{84B04594-06CD-A148-8B90-E0CB5D6D5DA4}" type="slidenum">
              <a:rPr lang="en-US" smtClean="0"/>
              <a:t>3</a:t>
            </a:fld>
            <a:endParaRPr lang="en-US" dirty="0"/>
          </a:p>
        </p:txBody>
      </p:sp>
      <p:sp>
        <p:nvSpPr>
          <p:cNvPr id="6" name="Rectangle 5"/>
          <p:cNvSpPr/>
          <p:nvPr/>
        </p:nvSpPr>
        <p:spPr>
          <a:xfrm>
            <a:off x="535569" y="1207691"/>
            <a:ext cx="2329337" cy="910742"/>
          </a:xfrm>
          <a:prstGeom prst="rect">
            <a:avLst/>
          </a:prstGeom>
          <a:solidFill>
            <a:srgbClr val="71717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a:solidFill>
                  <a:schemeClr val="bg1"/>
                </a:solidFill>
              </a:rPr>
              <a:t>Dynamic Modeling and Control Design Tools </a:t>
            </a:r>
          </a:p>
        </p:txBody>
      </p:sp>
      <p:sp>
        <p:nvSpPr>
          <p:cNvPr id="8" name="Rectangle 7"/>
          <p:cNvSpPr/>
          <p:nvPr/>
        </p:nvSpPr>
        <p:spPr>
          <a:xfrm>
            <a:off x="535569" y="2457100"/>
            <a:ext cx="2303004" cy="704203"/>
          </a:xfrm>
          <a:prstGeom prst="rect">
            <a:avLst/>
          </a:prstGeom>
          <a:solidFill>
            <a:srgbClr val="71717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a:solidFill>
                  <a:schemeClr val="bg1"/>
                </a:solidFill>
              </a:rPr>
              <a:t>EAP Control Strategies</a:t>
            </a:r>
          </a:p>
        </p:txBody>
      </p:sp>
      <p:sp>
        <p:nvSpPr>
          <p:cNvPr id="9" name="Rectangle 8"/>
          <p:cNvSpPr/>
          <p:nvPr/>
        </p:nvSpPr>
        <p:spPr>
          <a:xfrm>
            <a:off x="535534" y="3336184"/>
            <a:ext cx="2327143" cy="929388"/>
          </a:xfrm>
          <a:prstGeom prst="rect">
            <a:avLst/>
          </a:prstGeom>
          <a:solidFill>
            <a:srgbClr val="71717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a:solidFill>
                  <a:schemeClr val="bg1"/>
                </a:solidFill>
              </a:rPr>
              <a:t>Fault Management &amp; Certification</a:t>
            </a:r>
          </a:p>
        </p:txBody>
      </p:sp>
      <p:grpSp>
        <p:nvGrpSpPr>
          <p:cNvPr id="31" name="Group 30"/>
          <p:cNvGrpSpPr/>
          <p:nvPr/>
        </p:nvGrpSpPr>
        <p:grpSpPr>
          <a:xfrm>
            <a:off x="3364553" y="5977298"/>
            <a:ext cx="721672" cy="353261"/>
            <a:chOff x="3220564" y="6040581"/>
            <a:chExt cx="721672" cy="353261"/>
          </a:xfrm>
        </p:grpSpPr>
        <p:sp>
          <p:nvSpPr>
            <p:cNvPr id="22" name="TextBox 21"/>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FY2019</a:t>
              </a:r>
            </a:p>
          </p:txBody>
        </p:sp>
        <p:sp>
          <p:nvSpPr>
            <p:cNvPr id="30" name="Isosceles Triangle 29"/>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33" name="Group 32"/>
          <p:cNvGrpSpPr/>
          <p:nvPr/>
        </p:nvGrpSpPr>
        <p:grpSpPr>
          <a:xfrm>
            <a:off x="4543425" y="5977298"/>
            <a:ext cx="721672" cy="353261"/>
            <a:chOff x="3220564" y="6040581"/>
            <a:chExt cx="721672" cy="353261"/>
          </a:xfrm>
        </p:grpSpPr>
        <p:sp>
          <p:nvSpPr>
            <p:cNvPr id="34" name="TextBox 33"/>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FY2020</a:t>
              </a:r>
            </a:p>
          </p:txBody>
        </p:sp>
        <p:sp>
          <p:nvSpPr>
            <p:cNvPr id="35" name="Isosceles Triangle 34"/>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36" name="Group 35"/>
          <p:cNvGrpSpPr/>
          <p:nvPr/>
        </p:nvGrpSpPr>
        <p:grpSpPr>
          <a:xfrm>
            <a:off x="5650714" y="5977298"/>
            <a:ext cx="721672" cy="353261"/>
            <a:chOff x="3220564" y="6040581"/>
            <a:chExt cx="721672" cy="353261"/>
          </a:xfrm>
        </p:grpSpPr>
        <p:sp>
          <p:nvSpPr>
            <p:cNvPr id="37" name="TextBox 36"/>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FY2021</a:t>
              </a:r>
            </a:p>
          </p:txBody>
        </p:sp>
        <p:sp>
          <p:nvSpPr>
            <p:cNvPr id="38" name="Isosceles Triangle 37"/>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39" name="Group 38"/>
          <p:cNvGrpSpPr/>
          <p:nvPr/>
        </p:nvGrpSpPr>
        <p:grpSpPr>
          <a:xfrm>
            <a:off x="6907933" y="5977298"/>
            <a:ext cx="721672" cy="353261"/>
            <a:chOff x="3220564" y="6040581"/>
            <a:chExt cx="721672" cy="353261"/>
          </a:xfrm>
        </p:grpSpPr>
        <p:sp>
          <p:nvSpPr>
            <p:cNvPr id="40" name="TextBox 39"/>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FY2022</a:t>
              </a:r>
            </a:p>
          </p:txBody>
        </p:sp>
        <p:sp>
          <p:nvSpPr>
            <p:cNvPr id="41" name="Isosceles Triangle 40"/>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42" name="Group 41"/>
          <p:cNvGrpSpPr/>
          <p:nvPr/>
        </p:nvGrpSpPr>
        <p:grpSpPr>
          <a:xfrm>
            <a:off x="8019679" y="5977298"/>
            <a:ext cx="721672" cy="353261"/>
            <a:chOff x="3220564" y="6040581"/>
            <a:chExt cx="721672" cy="353261"/>
          </a:xfrm>
        </p:grpSpPr>
        <p:sp>
          <p:nvSpPr>
            <p:cNvPr id="43" name="TextBox 42"/>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FY2023</a:t>
              </a:r>
            </a:p>
          </p:txBody>
        </p:sp>
        <p:sp>
          <p:nvSpPr>
            <p:cNvPr id="44" name="Isosceles Triangle 43"/>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45" name="Group 44"/>
          <p:cNvGrpSpPr/>
          <p:nvPr/>
        </p:nvGrpSpPr>
        <p:grpSpPr>
          <a:xfrm>
            <a:off x="9104495" y="5977298"/>
            <a:ext cx="721672" cy="353261"/>
            <a:chOff x="3220564" y="6040581"/>
            <a:chExt cx="721672" cy="353261"/>
          </a:xfrm>
        </p:grpSpPr>
        <p:sp>
          <p:nvSpPr>
            <p:cNvPr id="46" name="TextBox 45"/>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FY2024</a:t>
              </a:r>
            </a:p>
          </p:txBody>
        </p:sp>
        <p:sp>
          <p:nvSpPr>
            <p:cNvPr id="47" name="Isosceles Triangle 46"/>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grpSp>
        <p:nvGrpSpPr>
          <p:cNvPr id="48" name="Group 47"/>
          <p:cNvGrpSpPr/>
          <p:nvPr/>
        </p:nvGrpSpPr>
        <p:grpSpPr>
          <a:xfrm>
            <a:off x="10304149" y="5977298"/>
            <a:ext cx="721672" cy="353261"/>
            <a:chOff x="3220564" y="6040581"/>
            <a:chExt cx="721672" cy="353261"/>
          </a:xfrm>
        </p:grpSpPr>
        <p:sp>
          <p:nvSpPr>
            <p:cNvPr id="49" name="TextBox 48"/>
            <p:cNvSpPr txBox="1"/>
            <p:nvPr/>
          </p:nvSpPr>
          <p:spPr>
            <a:xfrm>
              <a:off x="3220564" y="6116843"/>
              <a:ext cx="721672" cy="276999"/>
            </a:xfrm>
            <a:prstGeom prst="rect">
              <a:avLst/>
            </a:prstGeom>
            <a:noFill/>
          </p:spPr>
          <p:txBody>
            <a:bodyPr wrap="none" rtlCol="0">
              <a:spAutoFit/>
            </a:bodyPr>
            <a:lstStyle/>
            <a:p>
              <a:r>
                <a:rPr lang="en-US" sz="1200" b="1" dirty="0">
                  <a:solidFill>
                    <a:schemeClr val="bg2">
                      <a:lumMod val="75000"/>
                    </a:schemeClr>
                  </a:solidFill>
                </a:rPr>
                <a:t>FY2025</a:t>
              </a:r>
            </a:p>
          </p:txBody>
        </p:sp>
        <p:sp>
          <p:nvSpPr>
            <p:cNvPr id="50" name="Isosceles Triangle 49"/>
            <p:cNvSpPr/>
            <p:nvPr/>
          </p:nvSpPr>
          <p:spPr>
            <a:xfrm>
              <a:off x="3509817" y="6040581"/>
              <a:ext cx="145473" cy="103970"/>
            </a:xfrm>
            <a:prstGeom prst="triangl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75000"/>
                  </a:schemeClr>
                </a:solidFill>
              </a:endParaRPr>
            </a:p>
          </p:txBody>
        </p:sp>
      </p:grpSp>
      <p:sp>
        <p:nvSpPr>
          <p:cNvPr id="7" name="Chevron 6"/>
          <p:cNvSpPr/>
          <p:nvPr/>
        </p:nvSpPr>
        <p:spPr>
          <a:xfrm>
            <a:off x="5013673" y="2062714"/>
            <a:ext cx="3039948"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Component degradation modeling and system fault modeling</a:t>
            </a:r>
          </a:p>
        </p:txBody>
      </p:sp>
      <p:sp>
        <p:nvSpPr>
          <p:cNvPr id="51" name="Chevron 50"/>
          <p:cNvSpPr/>
          <p:nvPr/>
        </p:nvSpPr>
        <p:spPr>
          <a:xfrm>
            <a:off x="3057088" y="1657086"/>
            <a:ext cx="1460756"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Linearization process</a:t>
            </a:r>
          </a:p>
        </p:txBody>
      </p:sp>
      <p:sp>
        <p:nvSpPr>
          <p:cNvPr id="54" name="Chevron 53"/>
          <p:cNvSpPr/>
          <p:nvPr/>
        </p:nvSpPr>
        <p:spPr>
          <a:xfrm>
            <a:off x="3182904" y="2073107"/>
            <a:ext cx="1851744"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Real-time model generation process</a:t>
            </a:r>
          </a:p>
        </p:txBody>
      </p:sp>
      <p:sp>
        <p:nvSpPr>
          <p:cNvPr id="55" name="Chevron 54"/>
          <p:cNvSpPr/>
          <p:nvPr/>
        </p:nvSpPr>
        <p:spPr>
          <a:xfrm>
            <a:off x="4484887" y="1660899"/>
            <a:ext cx="3469500"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Integration of thermal management models</a:t>
            </a:r>
          </a:p>
        </p:txBody>
      </p:sp>
      <p:sp>
        <p:nvSpPr>
          <p:cNvPr id="58" name="Chevron 57"/>
          <p:cNvSpPr/>
          <p:nvPr/>
        </p:nvSpPr>
        <p:spPr>
          <a:xfrm>
            <a:off x="3004011" y="1207690"/>
            <a:ext cx="6949614"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Tools for dynamic modeling of EAP systems</a:t>
            </a:r>
          </a:p>
        </p:txBody>
      </p:sp>
      <p:sp>
        <p:nvSpPr>
          <p:cNvPr id="63" name="Chevron 62"/>
          <p:cNvSpPr/>
          <p:nvPr/>
        </p:nvSpPr>
        <p:spPr>
          <a:xfrm>
            <a:off x="3145341" y="2521666"/>
            <a:ext cx="3920938"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Turbine Electrified Energy Management (TEEM)</a:t>
            </a:r>
          </a:p>
        </p:txBody>
      </p:sp>
      <p:sp>
        <p:nvSpPr>
          <p:cNvPr id="64" name="Chevron 63"/>
          <p:cNvSpPr/>
          <p:nvPr/>
        </p:nvSpPr>
        <p:spPr>
          <a:xfrm>
            <a:off x="3861041" y="2915867"/>
            <a:ext cx="3205238"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Optimal Energy Management for Hybrid Electric Designs</a:t>
            </a:r>
          </a:p>
        </p:txBody>
      </p:sp>
      <p:sp>
        <p:nvSpPr>
          <p:cNvPr id="67" name="Chevron 66"/>
          <p:cNvSpPr/>
          <p:nvPr/>
        </p:nvSpPr>
        <p:spPr>
          <a:xfrm>
            <a:off x="3876675" y="4233431"/>
            <a:ext cx="2525057"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Functional hazard assessment of EAP systems</a:t>
            </a:r>
          </a:p>
        </p:txBody>
      </p:sp>
      <p:sp>
        <p:nvSpPr>
          <p:cNvPr id="68" name="Chevron 67"/>
          <p:cNvSpPr/>
          <p:nvPr/>
        </p:nvSpPr>
        <p:spPr>
          <a:xfrm>
            <a:off x="3161485" y="3843428"/>
            <a:ext cx="2647162"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Define thrust  control interface between aircraft and EAP</a:t>
            </a:r>
          </a:p>
        </p:txBody>
      </p:sp>
      <p:sp>
        <p:nvSpPr>
          <p:cNvPr id="69" name="Chevron 68"/>
          <p:cNvSpPr/>
          <p:nvPr/>
        </p:nvSpPr>
        <p:spPr>
          <a:xfrm>
            <a:off x="5808647" y="3850230"/>
            <a:ext cx="3118000"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EAP fault detection approaches</a:t>
            </a:r>
          </a:p>
        </p:txBody>
      </p:sp>
      <p:sp>
        <p:nvSpPr>
          <p:cNvPr id="71" name="Rectangle 70"/>
          <p:cNvSpPr/>
          <p:nvPr/>
        </p:nvSpPr>
        <p:spPr>
          <a:xfrm>
            <a:off x="528035" y="4424494"/>
            <a:ext cx="2351722" cy="1151554"/>
          </a:xfrm>
          <a:prstGeom prst="rect">
            <a:avLst/>
          </a:prstGeom>
          <a:solidFill>
            <a:srgbClr val="71717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a:solidFill>
                  <a:schemeClr val="bg1"/>
                </a:solidFill>
              </a:rPr>
              <a:t>Real-Time Simulation and HIL Testing</a:t>
            </a:r>
          </a:p>
        </p:txBody>
      </p:sp>
      <p:sp>
        <p:nvSpPr>
          <p:cNvPr id="72" name="5-Point Star 71"/>
          <p:cNvSpPr>
            <a:spLocks noChangeAspect="1"/>
          </p:cNvSpPr>
          <p:nvPr/>
        </p:nvSpPr>
        <p:spPr>
          <a:xfrm>
            <a:off x="4939254" y="5341582"/>
            <a:ext cx="329341" cy="286513"/>
          </a:xfrm>
          <a:prstGeom prst="star5">
            <a:avLst/>
          </a:prstGeom>
          <a:solidFill>
            <a:srgbClr val="5A8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5-Point Star 72"/>
          <p:cNvSpPr>
            <a:spLocks noChangeAspect="1"/>
          </p:cNvSpPr>
          <p:nvPr/>
        </p:nvSpPr>
        <p:spPr>
          <a:xfrm>
            <a:off x="5732128" y="5361496"/>
            <a:ext cx="329341" cy="301845"/>
          </a:xfrm>
          <a:prstGeom prst="star5">
            <a:avLst/>
          </a:prstGeom>
          <a:solidFill>
            <a:srgbClr val="5A8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5-Point Star 74"/>
          <p:cNvSpPr>
            <a:spLocks noChangeAspect="1"/>
          </p:cNvSpPr>
          <p:nvPr/>
        </p:nvSpPr>
        <p:spPr>
          <a:xfrm>
            <a:off x="8257494" y="5326877"/>
            <a:ext cx="329341" cy="301845"/>
          </a:xfrm>
          <a:prstGeom prst="star5">
            <a:avLst/>
          </a:prstGeom>
          <a:solidFill>
            <a:srgbClr val="5A8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5-Point Star 75"/>
          <p:cNvSpPr>
            <a:spLocks noChangeAspect="1"/>
          </p:cNvSpPr>
          <p:nvPr/>
        </p:nvSpPr>
        <p:spPr>
          <a:xfrm>
            <a:off x="9051300" y="5344588"/>
            <a:ext cx="329341" cy="301845"/>
          </a:xfrm>
          <a:prstGeom prst="star5">
            <a:avLst>
              <a:gd name="adj" fmla="val 12574"/>
              <a:gd name="hf" fmla="val 105146"/>
              <a:gd name="vf" fmla="val 110557"/>
            </a:avLst>
          </a:prstGeom>
          <a:solidFill>
            <a:srgbClr val="5A8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flipV="1">
            <a:off x="5921044" y="4135440"/>
            <a:ext cx="559947" cy="19598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100"/>
          <p:cNvSpPr/>
          <p:nvPr/>
        </p:nvSpPr>
        <p:spPr>
          <a:xfrm>
            <a:off x="8500863" y="4031460"/>
            <a:ext cx="559947" cy="19598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101"/>
          <p:cNvSpPr/>
          <p:nvPr/>
        </p:nvSpPr>
        <p:spPr>
          <a:xfrm flipV="1">
            <a:off x="6218264" y="4425010"/>
            <a:ext cx="1557881" cy="98043"/>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102"/>
          <p:cNvSpPr/>
          <p:nvPr/>
        </p:nvSpPr>
        <p:spPr>
          <a:xfrm>
            <a:off x="7702252" y="1946447"/>
            <a:ext cx="696282" cy="76988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104"/>
          <p:cNvSpPr/>
          <p:nvPr/>
        </p:nvSpPr>
        <p:spPr>
          <a:xfrm>
            <a:off x="7492212" y="2337564"/>
            <a:ext cx="595308" cy="1565972"/>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hevron 64"/>
          <p:cNvSpPr/>
          <p:nvPr/>
        </p:nvSpPr>
        <p:spPr>
          <a:xfrm>
            <a:off x="7125668" y="2746500"/>
            <a:ext cx="4114440"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Integrated EAP Control for Efficiency, Operability, Stability, and Thermal Management</a:t>
            </a:r>
          </a:p>
        </p:txBody>
      </p:sp>
      <p:sp>
        <p:nvSpPr>
          <p:cNvPr id="66" name="Chevron 65"/>
          <p:cNvSpPr/>
          <p:nvPr/>
        </p:nvSpPr>
        <p:spPr>
          <a:xfrm>
            <a:off x="4776062" y="3316364"/>
            <a:ext cx="3653563" cy="353029"/>
          </a:xfrm>
          <a:prstGeom prst="chevron">
            <a:avLst/>
          </a:prstGeom>
          <a:solidFill>
            <a:srgbClr val="5A8C3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Novel cycle engine control </a:t>
            </a:r>
          </a:p>
        </p:txBody>
      </p:sp>
      <p:sp>
        <p:nvSpPr>
          <p:cNvPr id="98" name="Freeform 97"/>
          <p:cNvSpPr/>
          <p:nvPr/>
        </p:nvSpPr>
        <p:spPr>
          <a:xfrm flipV="1">
            <a:off x="6880784" y="2974872"/>
            <a:ext cx="559947" cy="19598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flipV="1">
            <a:off x="7376281" y="3011562"/>
            <a:ext cx="298891" cy="33067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103"/>
          <p:cNvSpPr/>
          <p:nvPr/>
        </p:nvSpPr>
        <p:spPr>
          <a:xfrm>
            <a:off x="6863941" y="2641547"/>
            <a:ext cx="559947" cy="195981"/>
          </a:xfrm>
          <a:custGeom>
            <a:avLst/>
            <a:gdLst>
              <a:gd name="connsiteX0" fmla="*/ 0 w 809625"/>
              <a:gd name="connsiteY0" fmla="*/ 0 h 266700"/>
              <a:gd name="connsiteX1" fmla="*/ 323850 w 809625"/>
              <a:gd name="connsiteY1" fmla="*/ 47625 h 266700"/>
              <a:gd name="connsiteX2" fmla="*/ 809625 w 809625"/>
              <a:gd name="connsiteY2" fmla="*/ 266700 h 266700"/>
            </a:gdLst>
            <a:ahLst/>
            <a:cxnLst>
              <a:cxn ang="0">
                <a:pos x="connsiteX0" y="connsiteY0"/>
              </a:cxn>
              <a:cxn ang="0">
                <a:pos x="connsiteX1" y="connsiteY1"/>
              </a:cxn>
              <a:cxn ang="0">
                <a:pos x="connsiteX2" y="connsiteY2"/>
              </a:cxn>
            </a:cxnLst>
            <a:rect l="l" t="t" r="r" b="b"/>
            <a:pathLst>
              <a:path w="809625" h="266700">
                <a:moveTo>
                  <a:pt x="0" y="0"/>
                </a:moveTo>
                <a:cubicBezTo>
                  <a:pt x="94456" y="1587"/>
                  <a:pt x="188913" y="3175"/>
                  <a:pt x="323850" y="47625"/>
                </a:cubicBezTo>
                <a:cubicBezTo>
                  <a:pt x="458787" y="92075"/>
                  <a:pt x="634206" y="179387"/>
                  <a:pt x="809625" y="266700"/>
                </a:cubicBezTo>
              </a:path>
            </a:pathLst>
          </a:custGeom>
          <a:noFill/>
          <a:ln w="31750">
            <a:solidFill>
              <a:schemeClr val="accent1">
                <a:lumMod val="60000"/>
                <a:lumOff val="40000"/>
              </a:schemeClr>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0" name="Straight Arrow Connector 129"/>
          <p:cNvCxnSpPr>
            <a:stCxn id="68" idx="0"/>
          </p:cNvCxnSpPr>
          <p:nvPr/>
        </p:nvCxnSpPr>
        <p:spPr>
          <a:xfrm flipV="1">
            <a:off x="4396809" y="3561319"/>
            <a:ext cx="662158" cy="282109"/>
          </a:xfrm>
          <a:prstGeom prst="straightConnector1">
            <a:avLst/>
          </a:prstGeom>
          <a:ln w="31750">
            <a:solidFill>
              <a:schemeClr val="accent1">
                <a:lumMod val="60000"/>
                <a:lumOff val="40000"/>
              </a:schemeClr>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68" idx="0"/>
          </p:cNvCxnSpPr>
          <p:nvPr/>
        </p:nvCxnSpPr>
        <p:spPr>
          <a:xfrm flipV="1">
            <a:off x="4396809" y="3191824"/>
            <a:ext cx="117100" cy="651604"/>
          </a:xfrm>
          <a:prstGeom prst="straightConnector1">
            <a:avLst/>
          </a:prstGeom>
          <a:ln w="31750">
            <a:solidFill>
              <a:schemeClr val="accent1">
                <a:lumMod val="60000"/>
                <a:lumOff val="40000"/>
              </a:schemeClr>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68" idx="0"/>
          </p:cNvCxnSpPr>
          <p:nvPr/>
        </p:nvCxnSpPr>
        <p:spPr>
          <a:xfrm flipH="1" flipV="1">
            <a:off x="4031378" y="2814877"/>
            <a:ext cx="365431" cy="1028551"/>
          </a:xfrm>
          <a:prstGeom prst="straightConnector1">
            <a:avLst/>
          </a:prstGeom>
          <a:ln w="31750">
            <a:solidFill>
              <a:schemeClr val="accent1">
                <a:lumMod val="60000"/>
                <a:lumOff val="40000"/>
              </a:schemeClr>
            </a:solidFill>
            <a:tailEnd type="triangle"/>
          </a:ln>
          <a:effectLst>
            <a:glow rad="38100">
              <a:schemeClr val="bg1"/>
            </a:glow>
          </a:effectLst>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4380172" y="4857725"/>
            <a:ext cx="6436121" cy="307777"/>
          </a:xfrm>
          <a:prstGeom prst="rect">
            <a:avLst/>
          </a:prstGeom>
          <a:solidFill>
            <a:schemeClr val="bg1"/>
          </a:solidFill>
        </p:spPr>
        <p:txBody>
          <a:bodyPr wrap="none" rtlCol="0">
            <a:spAutoFit/>
          </a:bodyPr>
          <a:lstStyle/>
          <a:p>
            <a:r>
              <a:rPr lang="en-US" sz="1400" i="1" dirty="0">
                <a:solidFill>
                  <a:schemeClr val="tx1">
                    <a:lumMod val="50000"/>
                    <a:lumOff val="50000"/>
                  </a:schemeClr>
                </a:solidFill>
              </a:rPr>
              <a:t>Real-time simulation and hardware-in-the-loop testing of EAP control strategies</a:t>
            </a:r>
          </a:p>
        </p:txBody>
      </p:sp>
      <p:cxnSp>
        <p:nvCxnSpPr>
          <p:cNvPr id="143" name="Straight Arrow Connector 142"/>
          <p:cNvCxnSpPr/>
          <p:nvPr/>
        </p:nvCxnSpPr>
        <p:spPr>
          <a:xfrm flipH="1">
            <a:off x="5352285" y="5113930"/>
            <a:ext cx="205710" cy="174902"/>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H="1">
            <a:off x="5963145" y="5147643"/>
            <a:ext cx="143439" cy="155891"/>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flipH="1">
            <a:off x="7704425" y="5116285"/>
            <a:ext cx="143439" cy="155891"/>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cxnSpLocks/>
          </p:cNvCxnSpPr>
          <p:nvPr/>
        </p:nvCxnSpPr>
        <p:spPr>
          <a:xfrm>
            <a:off x="8993427" y="5134462"/>
            <a:ext cx="67383" cy="15437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cxnSpLocks/>
          </p:cNvCxnSpPr>
          <p:nvPr/>
        </p:nvCxnSpPr>
        <p:spPr>
          <a:xfrm>
            <a:off x="8249594" y="5127507"/>
            <a:ext cx="114061" cy="161325"/>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465DB5-4BB0-1B49-89AF-8A01BD465485}"/>
              </a:ext>
            </a:extLst>
          </p:cNvPr>
          <p:cNvSpPr txBox="1"/>
          <p:nvPr/>
        </p:nvSpPr>
        <p:spPr>
          <a:xfrm>
            <a:off x="834587" y="1719537"/>
            <a:ext cx="1595309" cy="400110"/>
          </a:xfrm>
          <a:prstGeom prst="rect">
            <a:avLst/>
          </a:prstGeom>
          <a:noFill/>
        </p:spPr>
        <p:txBody>
          <a:bodyPr wrap="none" rtlCol="0">
            <a:spAutoFit/>
          </a:bodyPr>
          <a:lstStyle/>
          <a:p>
            <a:r>
              <a:rPr lang="en-US" sz="2000" b="1" dirty="0">
                <a:solidFill>
                  <a:schemeClr val="bg1"/>
                </a:solidFill>
              </a:rPr>
              <a:t>TTT Project</a:t>
            </a:r>
          </a:p>
        </p:txBody>
      </p:sp>
      <p:sp>
        <p:nvSpPr>
          <p:cNvPr id="78" name="TextBox 77">
            <a:extLst>
              <a:ext uri="{FF2B5EF4-FFF2-40B4-BE49-F238E27FC236}">
                <a16:creationId xmlns:a16="http://schemas.microsoft.com/office/drawing/2014/main" id="{5D709B38-611C-6047-9EE4-F3969D57B0E9}"/>
              </a:ext>
            </a:extLst>
          </p:cNvPr>
          <p:cNvSpPr txBox="1"/>
          <p:nvPr/>
        </p:nvSpPr>
        <p:spPr>
          <a:xfrm>
            <a:off x="548566" y="2770222"/>
            <a:ext cx="2332883" cy="400110"/>
          </a:xfrm>
          <a:prstGeom prst="rect">
            <a:avLst/>
          </a:prstGeom>
          <a:noFill/>
        </p:spPr>
        <p:txBody>
          <a:bodyPr wrap="none" rtlCol="0">
            <a:spAutoFit/>
          </a:bodyPr>
          <a:lstStyle/>
          <a:p>
            <a:r>
              <a:rPr lang="en-US" sz="2000" b="1" dirty="0">
                <a:solidFill>
                  <a:schemeClr val="bg1"/>
                </a:solidFill>
              </a:rPr>
              <a:t>AATT/TTT Project</a:t>
            </a:r>
          </a:p>
        </p:txBody>
      </p:sp>
      <p:sp>
        <p:nvSpPr>
          <p:cNvPr id="79" name="TextBox 78">
            <a:extLst>
              <a:ext uri="{FF2B5EF4-FFF2-40B4-BE49-F238E27FC236}">
                <a16:creationId xmlns:a16="http://schemas.microsoft.com/office/drawing/2014/main" id="{66087AA7-C831-D84F-9D32-D35B835CCD2B}"/>
              </a:ext>
            </a:extLst>
          </p:cNvPr>
          <p:cNvSpPr txBox="1"/>
          <p:nvPr/>
        </p:nvSpPr>
        <p:spPr>
          <a:xfrm>
            <a:off x="809873" y="3875380"/>
            <a:ext cx="1791068" cy="400110"/>
          </a:xfrm>
          <a:prstGeom prst="rect">
            <a:avLst/>
          </a:prstGeom>
          <a:noFill/>
        </p:spPr>
        <p:txBody>
          <a:bodyPr wrap="none" rtlCol="0">
            <a:spAutoFit/>
          </a:bodyPr>
          <a:lstStyle/>
          <a:p>
            <a:r>
              <a:rPr lang="en-US" sz="2000" b="1" dirty="0">
                <a:solidFill>
                  <a:schemeClr val="bg1"/>
                </a:solidFill>
              </a:rPr>
              <a:t>AATT Project</a:t>
            </a:r>
          </a:p>
        </p:txBody>
      </p:sp>
      <p:sp>
        <p:nvSpPr>
          <p:cNvPr id="80" name="TextBox 79">
            <a:extLst>
              <a:ext uri="{FF2B5EF4-FFF2-40B4-BE49-F238E27FC236}">
                <a16:creationId xmlns:a16="http://schemas.microsoft.com/office/drawing/2014/main" id="{CCBAE6E5-8502-DF41-8B37-EDCCDFA90B95}"/>
              </a:ext>
            </a:extLst>
          </p:cNvPr>
          <p:cNvSpPr txBox="1"/>
          <p:nvPr/>
        </p:nvSpPr>
        <p:spPr>
          <a:xfrm>
            <a:off x="456811" y="5076349"/>
            <a:ext cx="2547685" cy="400110"/>
          </a:xfrm>
          <a:prstGeom prst="rect">
            <a:avLst/>
          </a:prstGeom>
          <a:noFill/>
        </p:spPr>
        <p:txBody>
          <a:bodyPr wrap="none" rtlCol="0">
            <a:spAutoFit/>
          </a:bodyPr>
          <a:lstStyle/>
          <a:p>
            <a:r>
              <a:rPr lang="en-US" sz="2000" b="1" dirty="0">
                <a:solidFill>
                  <a:schemeClr val="bg1"/>
                </a:solidFill>
              </a:rPr>
              <a:t>EPFD/AATT Project</a:t>
            </a:r>
          </a:p>
        </p:txBody>
      </p:sp>
      <p:sp>
        <p:nvSpPr>
          <p:cNvPr id="82" name="5-Point Star 81">
            <a:extLst>
              <a:ext uri="{FF2B5EF4-FFF2-40B4-BE49-F238E27FC236}">
                <a16:creationId xmlns:a16="http://schemas.microsoft.com/office/drawing/2014/main" id="{B49A2ABA-C2EB-0B42-B514-3BB8F860CA81}"/>
              </a:ext>
            </a:extLst>
          </p:cNvPr>
          <p:cNvSpPr>
            <a:spLocks noChangeAspect="1"/>
          </p:cNvSpPr>
          <p:nvPr/>
        </p:nvSpPr>
        <p:spPr>
          <a:xfrm>
            <a:off x="9538559" y="5713584"/>
            <a:ext cx="329341" cy="30184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5-Point Star 82">
            <a:extLst>
              <a:ext uri="{FF2B5EF4-FFF2-40B4-BE49-F238E27FC236}">
                <a16:creationId xmlns:a16="http://schemas.microsoft.com/office/drawing/2014/main" id="{41E05E98-CCD4-C74B-9563-895802457EA6}"/>
              </a:ext>
            </a:extLst>
          </p:cNvPr>
          <p:cNvSpPr>
            <a:spLocks noChangeAspect="1"/>
          </p:cNvSpPr>
          <p:nvPr/>
        </p:nvSpPr>
        <p:spPr>
          <a:xfrm>
            <a:off x="7419090" y="5320483"/>
            <a:ext cx="329341" cy="301845"/>
          </a:xfrm>
          <a:prstGeom prst="star5">
            <a:avLst/>
          </a:prstGeom>
          <a:solidFill>
            <a:srgbClr val="5A8C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5-Point Star 83">
            <a:extLst>
              <a:ext uri="{FF2B5EF4-FFF2-40B4-BE49-F238E27FC236}">
                <a16:creationId xmlns:a16="http://schemas.microsoft.com/office/drawing/2014/main" id="{BEFEC2EB-DBA3-3447-BEAA-122FEB8AF927}"/>
              </a:ext>
            </a:extLst>
          </p:cNvPr>
          <p:cNvSpPr>
            <a:spLocks noChangeAspect="1"/>
          </p:cNvSpPr>
          <p:nvPr/>
        </p:nvSpPr>
        <p:spPr>
          <a:xfrm>
            <a:off x="8396840" y="5681234"/>
            <a:ext cx="329341" cy="301845"/>
          </a:xfrm>
          <a:prstGeom prst="star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0E870F6-C400-874F-80EF-641E9220950E}"/>
              </a:ext>
            </a:extLst>
          </p:cNvPr>
          <p:cNvSpPr txBox="1"/>
          <p:nvPr/>
        </p:nvSpPr>
        <p:spPr>
          <a:xfrm>
            <a:off x="447417" y="5670496"/>
            <a:ext cx="3055635" cy="923330"/>
          </a:xfrm>
          <a:prstGeom prst="rect">
            <a:avLst/>
          </a:prstGeom>
          <a:noFill/>
        </p:spPr>
        <p:txBody>
          <a:bodyPr wrap="square" rtlCol="0">
            <a:spAutoFit/>
          </a:bodyPr>
          <a:lstStyle/>
          <a:p>
            <a:r>
              <a:rPr lang="en-US" b="1" dirty="0">
                <a:solidFill>
                  <a:schemeClr val="accent6">
                    <a:lumMod val="75000"/>
                  </a:schemeClr>
                </a:solidFill>
              </a:rPr>
              <a:t>Controls HIL, </a:t>
            </a:r>
            <a:r>
              <a:rPr lang="en-US" b="1" dirty="0">
                <a:solidFill>
                  <a:schemeClr val="accent1"/>
                </a:solidFill>
              </a:rPr>
              <a:t>AATT, </a:t>
            </a:r>
            <a:r>
              <a:rPr lang="en-US" b="1" dirty="0">
                <a:solidFill>
                  <a:srgbClr val="FF0000"/>
                </a:solidFill>
              </a:rPr>
              <a:t>EPFD </a:t>
            </a:r>
            <a:r>
              <a:rPr lang="en-US" b="1" dirty="0"/>
              <a:t>Potential Demos</a:t>
            </a:r>
          </a:p>
          <a:p>
            <a:endParaRPr lang="en-US" b="1" dirty="0">
              <a:solidFill>
                <a:schemeClr val="accent1"/>
              </a:solidFill>
            </a:endParaRPr>
          </a:p>
        </p:txBody>
      </p:sp>
      <p:sp>
        <p:nvSpPr>
          <p:cNvPr id="86" name="5-Point Star 85">
            <a:extLst>
              <a:ext uri="{FF2B5EF4-FFF2-40B4-BE49-F238E27FC236}">
                <a16:creationId xmlns:a16="http://schemas.microsoft.com/office/drawing/2014/main" id="{E066CDDC-1620-894E-B917-BB4C96315757}"/>
              </a:ext>
            </a:extLst>
          </p:cNvPr>
          <p:cNvSpPr>
            <a:spLocks noChangeAspect="1"/>
          </p:cNvSpPr>
          <p:nvPr/>
        </p:nvSpPr>
        <p:spPr>
          <a:xfrm>
            <a:off x="6705509" y="5711571"/>
            <a:ext cx="329341" cy="301845"/>
          </a:xfrm>
          <a:prstGeom prst="star5">
            <a:avLst>
              <a:gd name="adj" fmla="val 22360"/>
              <a:gd name="hf" fmla="val 105146"/>
              <a:gd name="vf" fmla="val 1105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5539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
            <a:ext cx="10515600" cy="815975"/>
          </a:xfrm>
        </p:spPr>
        <p:txBody>
          <a:bodyPr>
            <a:normAutofit/>
          </a:bodyPr>
          <a:lstStyle/>
          <a:p>
            <a:r>
              <a:rPr lang="en-US" sz="3200" dirty="0"/>
              <a:t>Simple Distributed Propulsion Concept Overview</a:t>
            </a:r>
          </a:p>
        </p:txBody>
      </p:sp>
      <p:sp>
        <p:nvSpPr>
          <p:cNvPr id="3" name="Content Placeholder 2"/>
          <p:cNvSpPr>
            <a:spLocks noGrp="1"/>
          </p:cNvSpPr>
          <p:nvPr>
            <p:ph idx="1"/>
          </p:nvPr>
        </p:nvSpPr>
        <p:spPr>
          <a:xfrm>
            <a:off x="800100" y="4343400"/>
            <a:ext cx="10477500" cy="2209800"/>
          </a:xfrm>
        </p:spPr>
        <p:txBody>
          <a:bodyPr>
            <a:normAutofit fontScale="62500" lnSpcReduction="20000"/>
          </a:bodyPr>
          <a:lstStyle/>
          <a:p>
            <a:pPr marL="0" indent="0">
              <a:buNone/>
            </a:pPr>
            <a:r>
              <a:rPr lang="en-US" b="1" dirty="0"/>
              <a:t>NASA </a:t>
            </a:r>
            <a:r>
              <a:rPr lang="en-US" b="1" u="sng" dirty="0"/>
              <a:t>S</a:t>
            </a:r>
            <a:r>
              <a:rPr lang="en-US" b="1" dirty="0"/>
              <a:t>ingle-aisle </a:t>
            </a:r>
            <a:r>
              <a:rPr lang="en-US" b="1" u="sng" dirty="0"/>
              <a:t>T</a:t>
            </a:r>
            <a:r>
              <a:rPr lang="en-US" b="1" dirty="0"/>
              <a:t>urboelectric </a:t>
            </a:r>
            <a:r>
              <a:rPr lang="en-US" b="1" u="sng" dirty="0" err="1"/>
              <a:t>A</a:t>
            </a:r>
            <a:r>
              <a:rPr lang="en-US" b="1" dirty="0" err="1"/>
              <a:t>i</a:t>
            </a:r>
            <a:r>
              <a:rPr lang="en-US" b="1" u="sng" dirty="0" err="1"/>
              <a:t>RC</a:t>
            </a:r>
            <a:r>
              <a:rPr lang="en-US" b="1" dirty="0" err="1"/>
              <a:t>raft</a:t>
            </a:r>
            <a:r>
              <a:rPr lang="en-US" b="1" dirty="0"/>
              <a:t> with </a:t>
            </a:r>
            <a:r>
              <a:rPr lang="en-US" b="1" u="sng" dirty="0"/>
              <a:t>A</a:t>
            </a:r>
            <a:r>
              <a:rPr lang="en-US" b="1" dirty="0"/>
              <a:t>ft </a:t>
            </a:r>
            <a:r>
              <a:rPr lang="en-US" b="1" u="sng" dirty="0"/>
              <a:t>B</a:t>
            </a:r>
            <a:r>
              <a:rPr lang="en-US" b="1" dirty="0"/>
              <a:t>oundary </a:t>
            </a:r>
            <a:r>
              <a:rPr lang="en-US" b="1" u="sng" dirty="0"/>
              <a:t>L</a:t>
            </a:r>
            <a:r>
              <a:rPr lang="en-US" b="1" dirty="0"/>
              <a:t>ayer </a:t>
            </a:r>
            <a:r>
              <a:rPr lang="en-US" b="1" dirty="0" err="1"/>
              <a:t>propulsor</a:t>
            </a:r>
            <a:r>
              <a:rPr lang="en-US" b="1" dirty="0"/>
              <a:t> (STARC-ABL)</a:t>
            </a:r>
          </a:p>
          <a:p>
            <a:r>
              <a:rPr lang="en-US" dirty="0"/>
              <a:t>Two wing-mounted geared turbofan engines produce thrust and supply mechanical offtake power to generate electricity</a:t>
            </a:r>
          </a:p>
          <a:p>
            <a:r>
              <a:rPr lang="en-US" dirty="0"/>
              <a:t>Generators and rectifiers convert mechanical power into electricity</a:t>
            </a:r>
          </a:p>
          <a:p>
            <a:r>
              <a:rPr lang="en-US" dirty="0"/>
              <a:t>Electricity transferred over two parallel power buses</a:t>
            </a:r>
          </a:p>
          <a:p>
            <a:r>
              <a:rPr lang="en-US" dirty="0"/>
              <a:t>Inverter and motors convert electricity into mechanical power supplied </a:t>
            </a:r>
            <a:r>
              <a:rPr lang="en-US"/>
              <a:t>to tail fan </a:t>
            </a:r>
            <a:r>
              <a:rPr lang="en-US" dirty="0"/>
              <a:t>propulsor</a:t>
            </a:r>
          </a:p>
          <a:p>
            <a:r>
              <a:rPr lang="en-US" dirty="0"/>
              <a:t>Tail fan propulsor applies boundary layer ingestion for increased propulsive efficiency</a:t>
            </a:r>
          </a:p>
        </p:txBody>
      </p:sp>
      <p:pic>
        <p:nvPicPr>
          <p:cNvPr id="4" name="Picture 3"/>
          <p:cNvPicPr>
            <a:picLocks noChangeAspect="1"/>
          </p:cNvPicPr>
          <p:nvPr/>
        </p:nvPicPr>
        <p:blipFill>
          <a:blip r:embed="rId3"/>
          <a:stretch>
            <a:fillRect/>
          </a:stretch>
        </p:blipFill>
        <p:spPr>
          <a:xfrm>
            <a:off x="4343400" y="1181100"/>
            <a:ext cx="6629401" cy="3069228"/>
          </a:xfrm>
          <a:prstGeom prst="rect">
            <a:avLst/>
          </a:prstGeom>
        </p:spPr>
      </p:pic>
      <p:grpSp>
        <p:nvGrpSpPr>
          <p:cNvPr id="22" name="Group 21"/>
          <p:cNvGrpSpPr>
            <a:grpSpLocks noChangeAspect="1"/>
          </p:cNvGrpSpPr>
          <p:nvPr/>
        </p:nvGrpSpPr>
        <p:grpSpPr>
          <a:xfrm rot="16200000">
            <a:off x="483162" y="806795"/>
            <a:ext cx="3000214" cy="3737940"/>
            <a:chOff x="876300" y="1143000"/>
            <a:chExt cx="2819400" cy="3335764"/>
          </a:xfrm>
        </p:grpSpPr>
        <p:pic>
          <p:nvPicPr>
            <p:cNvPr id="23" name="Picture 22"/>
            <p:cNvPicPr>
              <a:picLocks noChangeAspect="1"/>
            </p:cNvPicPr>
            <p:nvPr/>
          </p:nvPicPr>
          <p:blipFill>
            <a:blip r:embed="rId4"/>
            <a:stretch>
              <a:fillRect/>
            </a:stretch>
          </p:blipFill>
          <p:spPr>
            <a:xfrm>
              <a:off x="876300" y="1143000"/>
              <a:ext cx="2819400" cy="3197499"/>
            </a:xfrm>
            <a:prstGeom prst="rect">
              <a:avLst/>
            </a:prstGeom>
          </p:spPr>
        </p:pic>
        <p:sp>
          <p:nvSpPr>
            <p:cNvPr id="24" name="TextBox 23"/>
            <p:cNvSpPr txBox="1"/>
            <p:nvPr/>
          </p:nvSpPr>
          <p:spPr>
            <a:xfrm rot="5400000">
              <a:off x="1182103" y="1500884"/>
              <a:ext cx="748454" cy="347073"/>
            </a:xfrm>
            <a:prstGeom prst="rect">
              <a:avLst/>
            </a:prstGeom>
            <a:noFill/>
          </p:spPr>
          <p:txBody>
            <a:bodyPr wrap="none" rtlCol="0">
              <a:spAutoFit/>
            </a:bodyPr>
            <a:lstStyle/>
            <a:p>
              <a:r>
                <a:rPr lang="en-US" b="1" dirty="0"/>
                <a:t>GTF 1</a:t>
              </a:r>
            </a:p>
          </p:txBody>
        </p:sp>
        <p:sp>
          <p:nvSpPr>
            <p:cNvPr id="25" name="TextBox 24"/>
            <p:cNvSpPr txBox="1"/>
            <p:nvPr/>
          </p:nvSpPr>
          <p:spPr>
            <a:xfrm rot="5400000">
              <a:off x="2685630" y="1500884"/>
              <a:ext cx="748454" cy="347073"/>
            </a:xfrm>
            <a:prstGeom prst="rect">
              <a:avLst/>
            </a:prstGeom>
            <a:noFill/>
          </p:spPr>
          <p:txBody>
            <a:bodyPr wrap="none" rtlCol="0">
              <a:spAutoFit/>
            </a:bodyPr>
            <a:lstStyle/>
            <a:p>
              <a:r>
                <a:rPr lang="en-US" b="1" dirty="0"/>
                <a:t>GTF 2</a:t>
              </a:r>
            </a:p>
          </p:txBody>
        </p:sp>
        <p:sp>
          <p:nvSpPr>
            <p:cNvPr id="26" name="TextBox 25"/>
            <p:cNvSpPr txBox="1"/>
            <p:nvPr/>
          </p:nvSpPr>
          <p:spPr>
            <a:xfrm rot="5400000">
              <a:off x="2193963" y="3898584"/>
              <a:ext cx="813286" cy="347073"/>
            </a:xfrm>
            <a:prstGeom prst="rect">
              <a:avLst/>
            </a:prstGeom>
            <a:noFill/>
          </p:spPr>
          <p:txBody>
            <a:bodyPr wrap="none" rtlCol="0">
              <a:spAutoFit/>
            </a:bodyPr>
            <a:lstStyle/>
            <a:p>
              <a:r>
                <a:rPr lang="en-US" b="1" dirty="0" err="1"/>
                <a:t>Tailfan</a:t>
              </a:r>
              <a:endParaRPr lang="en-US" b="1" dirty="0"/>
            </a:p>
          </p:txBody>
        </p:sp>
        <p:sp>
          <p:nvSpPr>
            <p:cNvPr id="27" name="TextBox 26"/>
            <p:cNvSpPr txBox="1"/>
            <p:nvPr/>
          </p:nvSpPr>
          <p:spPr>
            <a:xfrm rot="5400000">
              <a:off x="932078" y="3331900"/>
              <a:ext cx="1327254" cy="347073"/>
            </a:xfrm>
            <a:prstGeom prst="rect">
              <a:avLst/>
            </a:prstGeom>
            <a:noFill/>
          </p:spPr>
          <p:txBody>
            <a:bodyPr wrap="square" rtlCol="0">
              <a:spAutoFit/>
            </a:bodyPr>
            <a:lstStyle/>
            <a:p>
              <a:pPr algn="ctr"/>
              <a:r>
                <a:rPr lang="en-US" b="1" dirty="0" err="1"/>
                <a:t>Pwr</a:t>
              </a:r>
              <a:r>
                <a:rPr lang="en-US" b="1" dirty="0"/>
                <a:t> Sys 1</a:t>
              </a:r>
            </a:p>
          </p:txBody>
        </p:sp>
        <p:sp>
          <p:nvSpPr>
            <p:cNvPr id="28" name="TextBox 27"/>
            <p:cNvSpPr txBox="1"/>
            <p:nvPr/>
          </p:nvSpPr>
          <p:spPr>
            <a:xfrm rot="5400000">
              <a:off x="2321976" y="3323641"/>
              <a:ext cx="1207771" cy="347073"/>
            </a:xfrm>
            <a:prstGeom prst="rect">
              <a:avLst/>
            </a:prstGeom>
            <a:noFill/>
          </p:spPr>
          <p:txBody>
            <a:bodyPr wrap="square" rtlCol="0">
              <a:spAutoFit/>
            </a:bodyPr>
            <a:lstStyle/>
            <a:p>
              <a:pPr algn="ctr"/>
              <a:r>
                <a:rPr lang="en-US" b="1" dirty="0" err="1"/>
                <a:t>Pwr</a:t>
              </a:r>
              <a:r>
                <a:rPr lang="en-US" b="1" dirty="0"/>
                <a:t> Sys 2</a:t>
              </a:r>
            </a:p>
          </p:txBody>
        </p:sp>
        <p:cxnSp>
          <p:nvCxnSpPr>
            <p:cNvPr id="29" name="Straight Arrow Connector 28"/>
            <p:cNvCxnSpPr>
              <a:cxnSpLocks/>
              <a:stCxn id="27" idx="0"/>
            </p:cNvCxnSpPr>
            <p:nvPr/>
          </p:nvCxnSpPr>
          <p:spPr>
            <a:xfrm rot="5400000" flipH="1" flipV="1">
              <a:off x="1833077" y="3189811"/>
              <a:ext cx="251790" cy="3794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a:stCxn id="28" idx="2"/>
            </p:cNvCxnSpPr>
            <p:nvPr/>
          </p:nvCxnSpPr>
          <p:spPr>
            <a:xfrm rot="5400000" flipH="1">
              <a:off x="2478840" y="3223694"/>
              <a:ext cx="243532" cy="303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Right Arrow 18"/>
          <p:cNvSpPr/>
          <p:nvPr/>
        </p:nvSpPr>
        <p:spPr>
          <a:xfrm>
            <a:off x="3677454" y="2573536"/>
            <a:ext cx="696682" cy="2044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3">
            <a:extLst>
              <a:ext uri="{FF2B5EF4-FFF2-40B4-BE49-F238E27FC236}">
                <a16:creationId xmlns:a16="http://schemas.microsoft.com/office/drawing/2014/main" id="{DF98F834-3F7B-824D-85E5-E2520C686506}"/>
              </a:ext>
            </a:extLst>
          </p:cNvPr>
          <p:cNvSpPr>
            <a:spLocks noGrp="1"/>
          </p:cNvSpPr>
          <p:nvPr>
            <p:ph type="dt" sz="half" idx="10"/>
          </p:nvPr>
        </p:nvSpPr>
        <p:spPr>
          <a:xfrm>
            <a:off x="838200" y="6356350"/>
            <a:ext cx="2743200" cy="365125"/>
          </a:xfrm>
        </p:spPr>
        <p:txBody>
          <a:bodyPr/>
          <a:lstStyle/>
          <a:p>
            <a:r>
              <a:rPr lang="en-US" dirty="0"/>
              <a:t>NASA Glenn Research Center</a:t>
            </a:r>
          </a:p>
        </p:txBody>
      </p:sp>
      <p:sp>
        <p:nvSpPr>
          <p:cNvPr id="16" name="Footer Placeholder 4">
            <a:extLst>
              <a:ext uri="{FF2B5EF4-FFF2-40B4-BE49-F238E27FC236}">
                <a16:creationId xmlns:a16="http://schemas.microsoft.com/office/drawing/2014/main" id="{8CD34C8C-70E6-EB45-B65E-D34478C22BE9}"/>
              </a:ext>
            </a:extLst>
          </p:cNvPr>
          <p:cNvSpPr>
            <a:spLocks noGrp="1"/>
          </p:cNvSpPr>
          <p:nvPr>
            <p:ph type="ftr" sz="quarter" idx="11"/>
          </p:nvPr>
        </p:nvSpPr>
        <p:spPr>
          <a:xfrm>
            <a:off x="4038600" y="6356350"/>
            <a:ext cx="4114800" cy="365125"/>
          </a:xfrm>
        </p:spPr>
        <p:txBody>
          <a:bodyPr/>
          <a:lstStyle/>
          <a:p>
            <a:r>
              <a:rPr lang="en-US" dirty="0" err="1"/>
              <a:t>www.nasa.gov</a:t>
            </a:r>
            <a:endParaRPr lang="en-US" dirty="0"/>
          </a:p>
        </p:txBody>
      </p:sp>
      <p:sp>
        <p:nvSpPr>
          <p:cNvPr id="17" name="Slide Number Placeholder 5">
            <a:extLst>
              <a:ext uri="{FF2B5EF4-FFF2-40B4-BE49-F238E27FC236}">
                <a16:creationId xmlns:a16="http://schemas.microsoft.com/office/drawing/2014/main" id="{C4914092-5982-DF4B-9170-D1A3618EF96F}"/>
              </a:ext>
            </a:extLst>
          </p:cNvPr>
          <p:cNvSpPr>
            <a:spLocks noGrp="1"/>
          </p:cNvSpPr>
          <p:nvPr>
            <p:ph type="sldNum" sz="quarter" idx="12"/>
          </p:nvPr>
        </p:nvSpPr>
        <p:spPr>
          <a:xfrm>
            <a:off x="8610600" y="6356350"/>
            <a:ext cx="2743200" cy="365125"/>
          </a:xfrm>
        </p:spPr>
        <p:txBody>
          <a:bodyPr/>
          <a:lstStyle/>
          <a:p>
            <a:fld id="{84B04594-06CD-A148-8B90-E0CB5D6D5DA4}" type="slidenum">
              <a:rPr lang="en-US" smtClean="0"/>
              <a:t>4</a:t>
            </a:fld>
            <a:endParaRPr lang="en-US" dirty="0"/>
          </a:p>
        </p:txBody>
      </p:sp>
    </p:spTree>
    <p:extLst>
      <p:ext uri="{BB962C8B-B14F-4D97-AF65-F5344CB8AC3E}">
        <p14:creationId xmlns:p14="http://schemas.microsoft.com/office/powerpoint/2010/main" val="383756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726BB-C049-0749-A0B0-5ABC84ED5CFB}"/>
              </a:ext>
            </a:extLst>
          </p:cNvPr>
          <p:cNvSpPr>
            <a:spLocks noGrp="1"/>
          </p:cNvSpPr>
          <p:nvPr>
            <p:ph type="title"/>
          </p:nvPr>
        </p:nvSpPr>
        <p:spPr/>
        <p:txBody>
          <a:bodyPr/>
          <a:lstStyle/>
          <a:p>
            <a:r>
              <a:rPr lang="en-US" dirty="0"/>
              <a:t>STARC-ABL Architecture</a:t>
            </a:r>
          </a:p>
        </p:txBody>
      </p:sp>
      <p:sp>
        <p:nvSpPr>
          <p:cNvPr id="4" name="object 4">
            <a:extLst>
              <a:ext uri="{FF2B5EF4-FFF2-40B4-BE49-F238E27FC236}">
                <a16:creationId xmlns:a16="http://schemas.microsoft.com/office/drawing/2014/main" id="{327E0E32-60A8-D443-8599-E6EFE5F81ABE}"/>
              </a:ext>
            </a:extLst>
          </p:cNvPr>
          <p:cNvSpPr/>
          <p:nvPr/>
        </p:nvSpPr>
        <p:spPr>
          <a:xfrm>
            <a:off x="3657600" y="3314700"/>
            <a:ext cx="7242048" cy="5120640"/>
          </a:xfrm>
          <a:prstGeom prst="rect">
            <a:avLst/>
          </a:prstGeom>
          <a:blipFill>
            <a:blip r:embed="rId3" cstate="print"/>
            <a:stretch>
              <a:fillRect l="-764" t="-36672" r="764" b="37414"/>
            </a:stretch>
          </a:blipFill>
        </p:spPr>
        <p:txBody>
          <a:bodyPr wrap="square" lIns="0" tIns="0" rIns="0" bIns="0" rtlCol="0"/>
          <a:lstStyle/>
          <a:p>
            <a:endParaRPr dirty="0"/>
          </a:p>
        </p:txBody>
      </p:sp>
      <p:sp>
        <p:nvSpPr>
          <p:cNvPr id="5" name="object 5">
            <a:extLst>
              <a:ext uri="{FF2B5EF4-FFF2-40B4-BE49-F238E27FC236}">
                <a16:creationId xmlns:a16="http://schemas.microsoft.com/office/drawing/2014/main" id="{BD4364F4-AB3A-5543-805E-E7913EEE564F}"/>
              </a:ext>
            </a:extLst>
          </p:cNvPr>
          <p:cNvSpPr/>
          <p:nvPr/>
        </p:nvSpPr>
        <p:spPr>
          <a:xfrm>
            <a:off x="6649552" y="5439156"/>
            <a:ext cx="2657475" cy="949325"/>
          </a:xfrm>
          <a:custGeom>
            <a:avLst/>
            <a:gdLst/>
            <a:ahLst/>
            <a:cxnLst/>
            <a:rect l="l" t="t" r="r" b="b"/>
            <a:pathLst>
              <a:path w="2657475" h="949325">
                <a:moveTo>
                  <a:pt x="0" y="949058"/>
                </a:moveTo>
                <a:lnTo>
                  <a:pt x="239775" y="949058"/>
                </a:lnTo>
                <a:lnTo>
                  <a:pt x="239775" y="0"/>
                </a:lnTo>
                <a:lnTo>
                  <a:pt x="2657221" y="0"/>
                </a:lnTo>
              </a:path>
            </a:pathLst>
          </a:custGeom>
          <a:ln w="38100">
            <a:solidFill>
              <a:srgbClr val="FF0000"/>
            </a:solidFill>
          </a:ln>
        </p:spPr>
        <p:txBody>
          <a:bodyPr wrap="square" lIns="0" tIns="0" rIns="0" bIns="0" rtlCol="0"/>
          <a:lstStyle/>
          <a:p>
            <a:endParaRPr/>
          </a:p>
        </p:txBody>
      </p:sp>
      <p:sp>
        <p:nvSpPr>
          <p:cNvPr id="6" name="object 6">
            <a:extLst>
              <a:ext uri="{FF2B5EF4-FFF2-40B4-BE49-F238E27FC236}">
                <a16:creationId xmlns:a16="http://schemas.microsoft.com/office/drawing/2014/main" id="{8101E9BF-930C-6149-92D2-FC9200B7E115}"/>
              </a:ext>
            </a:extLst>
          </p:cNvPr>
          <p:cNvSpPr/>
          <p:nvPr/>
        </p:nvSpPr>
        <p:spPr>
          <a:xfrm>
            <a:off x="6649552" y="4166615"/>
            <a:ext cx="2657475" cy="960755"/>
          </a:xfrm>
          <a:custGeom>
            <a:avLst/>
            <a:gdLst/>
            <a:ahLst/>
            <a:cxnLst/>
            <a:rect l="l" t="t" r="r" b="b"/>
            <a:pathLst>
              <a:path w="2657475" h="960754">
                <a:moveTo>
                  <a:pt x="0" y="0"/>
                </a:moveTo>
                <a:lnTo>
                  <a:pt x="249681" y="0"/>
                </a:lnTo>
                <a:lnTo>
                  <a:pt x="249681" y="960247"/>
                </a:lnTo>
                <a:lnTo>
                  <a:pt x="2657221" y="960247"/>
                </a:lnTo>
              </a:path>
            </a:pathLst>
          </a:custGeom>
          <a:ln w="38100">
            <a:solidFill>
              <a:srgbClr val="FF0000"/>
            </a:solidFill>
          </a:ln>
        </p:spPr>
        <p:txBody>
          <a:bodyPr wrap="square" lIns="0" tIns="0" rIns="0" bIns="0" rtlCol="0"/>
          <a:lstStyle/>
          <a:p>
            <a:endParaRPr/>
          </a:p>
        </p:txBody>
      </p:sp>
      <p:sp>
        <p:nvSpPr>
          <p:cNvPr id="7" name="object 7">
            <a:extLst>
              <a:ext uri="{FF2B5EF4-FFF2-40B4-BE49-F238E27FC236}">
                <a16:creationId xmlns:a16="http://schemas.microsoft.com/office/drawing/2014/main" id="{C68DE41F-BE90-A54D-BA3A-AF24CA00042C}"/>
              </a:ext>
            </a:extLst>
          </p:cNvPr>
          <p:cNvSpPr/>
          <p:nvPr/>
        </p:nvSpPr>
        <p:spPr>
          <a:xfrm>
            <a:off x="9556583" y="5267706"/>
            <a:ext cx="250190" cy="0"/>
          </a:xfrm>
          <a:custGeom>
            <a:avLst/>
            <a:gdLst/>
            <a:ahLst/>
            <a:cxnLst/>
            <a:rect l="l" t="t" r="r" b="b"/>
            <a:pathLst>
              <a:path w="250190">
                <a:moveTo>
                  <a:pt x="0" y="0"/>
                </a:moveTo>
                <a:lnTo>
                  <a:pt x="249681" y="0"/>
                </a:lnTo>
              </a:path>
            </a:pathLst>
          </a:custGeom>
          <a:ln w="76200">
            <a:solidFill>
              <a:srgbClr val="000000"/>
            </a:solidFill>
          </a:ln>
        </p:spPr>
        <p:txBody>
          <a:bodyPr wrap="square" lIns="0" tIns="0" rIns="0" bIns="0" rtlCol="0"/>
          <a:lstStyle/>
          <a:p>
            <a:endParaRPr/>
          </a:p>
        </p:txBody>
      </p:sp>
      <p:sp>
        <p:nvSpPr>
          <p:cNvPr id="8" name="object 8">
            <a:extLst>
              <a:ext uri="{FF2B5EF4-FFF2-40B4-BE49-F238E27FC236}">
                <a16:creationId xmlns:a16="http://schemas.microsoft.com/office/drawing/2014/main" id="{EC57DD34-E24D-DC4C-A5E9-14C165E5A6B3}"/>
              </a:ext>
            </a:extLst>
          </p:cNvPr>
          <p:cNvSpPr/>
          <p:nvPr/>
        </p:nvSpPr>
        <p:spPr>
          <a:xfrm>
            <a:off x="9206825" y="5077967"/>
            <a:ext cx="350520" cy="381000"/>
          </a:xfrm>
          <a:custGeom>
            <a:avLst/>
            <a:gdLst/>
            <a:ahLst/>
            <a:cxnLst/>
            <a:rect l="l" t="t" r="r" b="b"/>
            <a:pathLst>
              <a:path w="350520" h="381000">
                <a:moveTo>
                  <a:pt x="0" y="381000"/>
                </a:moveTo>
                <a:lnTo>
                  <a:pt x="350520" y="381000"/>
                </a:lnTo>
                <a:lnTo>
                  <a:pt x="350520" y="0"/>
                </a:lnTo>
                <a:lnTo>
                  <a:pt x="0" y="0"/>
                </a:lnTo>
                <a:lnTo>
                  <a:pt x="0" y="381000"/>
                </a:lnTo>
                <a:close/>
              </a:path>
            </a:pathLst>
          </a:custGeom>
          <a:solidFill>
            <a:srgbClr val="000000"/>
          </a:solidFill>
        </p:spPr>
        <p:txBody>
          <a:bodyPr wrap="square" lIns="0" tIns="0" rIns="0" bIns="0" rtlCol="0"/>
          <a:lstStyle/>
          <a:p>
            <a:endParaRPr/>
          </a:p>
        </p:txBody>
      </p:sp>
      <p:sp>
        <p:nvSpPr>
          <p:cNvPr id="9" name="object 9">
            <a:extLst>
              <a:ext uri="{FF2B5EF4-FFF2-40B4-BE49-F238E27FC236}">
                <a16:creationId xmlns:a16="http://schemas.microsoft.com/office/drawing/2014/main" id="{03B19F65-F3EC-8F4E-B041-0BA8B6EF0830}"/>
              </a:ext>
            </a:extLst>
          </p:cNvPr>
          <p:cNvSpPr/>
          <p:nvPr/>
        </p:nvSpPr>
        <p:spPr>
          <a:xfrm>
            <a:off x="9206825" y="5077967"/>
            <a:ext cx="350520" cy="381000"/>
          </a:xfrm>
          <a:custGeom>
            <a:avLst/>
            <a:gdLst/>
            <a:ahLst/>
            <a:cxnLst/>
            <a:rect l="l" t="t" r="r" b="b"/>
            <a:pathLst>
              <a:path w="350520" h="381000">
                <a:moveTo>
                  <a:pt x="0" y="381000"/>
                </a:moveTo>
                <a:lnTo>
                  <a:pt x="350520" y="381000"/>
                </a:lnTo>
                <a:lnTo>
                  <a:pt x="350520" y="0"/>
                </a:lnTo>
                <a:lnTo>
                  <a:pt x="0" y="0"/>
                </a:lnTo>
                <a:lnTo>
                  <a:pt x="0" y="381000"/>
                </a:lnTo>
                <a:close/>
              </a:path>
            </a:pathLst>
          </a:custGeom>
          <a:ln w="25908">
            <a:solidFill>
              <a:srgbClr val="000000"/>
            </a:solidFill>
          </a:ln>
        </p:spPr>
        <p:txBody>
          <a:bodyPr wrap="square" lIns="0" tIns="0" rIns="0" bIns="0" rtlCol="0"/>
          <a:lstStyle/>
          <a:p>
            <a:endParaRPr/>
          </a:p>
        </p:txBody>
      </p:sp>
      <p:sp>
        <p:nvSpPr>
          <p:cNvPr id="10" name="object 10">
            <a:extLst>
              <a:ext uri="{FF2B5EF4-FFF2-40B4-BE49-F238E27FC236}">
                <a16:creationId xmlns:a16="http://schemas.microsoft.com/office/drawing/2014/main" id="{42D7E4C1-8B72-7040-A9D6-BC5B908750CE}"/>
              </a:ext>
            </a:extLst>
          </p:cNvPr>
          <p:cNvSpPr/>
          <p:nvPr/>
        </p:nvSpPr>
        <p:spPr>
          <a:xfrm>
            <a:off x="6649552" y="4213859"/>
            <a:ext cx="2557780" cy="963294"/>
          </a:xfrm>
          <a:custGeom>
            <a:avLst/>
            <a:gdLst/>
            <a:ahLst/>
            <a:cxnLst/>
            <a:rect l="l" t="t" r="r" b="b"/>
            <a:pathLst>
              <a:path w="2557779" h="963295">
                <a:moveTo>
                  <a:pt x="0" y="0"/>
                </a:moveTo>
                <a:lnTo>
                  <a:pt x="197230" y="0"/>
                </a:lnTo>
                <a:lnTo>
                  <a:pt x="197230" y="962786"/>
                </a:lnTo>
                <a:lnTo>
                  <a:pt x="2557399" y="962786"/>
                </a:lnTo>
              </a:path>
            </a:pathLst>
          </a:custGeom>
          <a:ln w="38099">
            <a:solidFill>
              <a:srgbClr val="000000"/>
            </a:solidFill>
          </a:ln>
        </p:spPr>
        <p:txBody>
          <a:bodyPr wrap="square" lIns="0" tIns="0" rIns="0" bIns="0" rtlCol="0"/>
          <a:lstStyle/>
          <a:p>
            <a:endParaRPr/>
          </a:p>
        </p:txBody>
      </p:sp>
      <p:sp>
        <p:nvSpPr>
          <p:cNvPr id="11" name="object 11">
            <a:extLst>
              <a:ext uri="{FF2B5EF4-FFF2-40B4-BE49-F238E27FC236}">
                <a16:creationId xmlns:a16="http://schemas.microsoft.com/office/drawing/2014/main" id="{518285D7-097B-C44F-AA5F-0FDA93E50F0F}"/>
              </a:ext>
            </a:extLst>
          </p:cNvPr>
          <p:cNvSpPr/>
          <p:nvPr/>
        </p:nvSpPr>
        <p:spPr>
          <a:xfrm>
            <a:off x="6649552" y="5387340"/>
            <a:ext cx="2557780" cy="935990"/>
          </a:xfrm>
          <a:custGeom>
            <a:avLst/>
            <a:gdLst/>
            <a:ahLst/>
            <a:cxnLst/>
            <a:rect l="l" t="t" r="r" b="b"/>
            <a:pathLst>
              <a:path w="2557779" h="935990">
                <a:moveTo>
                  <a:pt x="0" y="935901"/>
                </a:moveTo>
                <a:lnTo>
                  <a:pt x="188467" y="935901"/>
                </a:lnTo>
                <a:lnTo>
                  <a:pt x="188467" y="0"/>
                </a:lnTo>
                <a:lnTo>
                  <a:pt x="2557399" y="0"/>
                </a:lnTo>
              </a:path>
            </a:pathLst>
          </a:custGeom>
          <a:ln w="38100">
            <a:solidFill>
              <a:srgbClr val="000000"/>
            </a:solidFill>
          </a:ln>
        </p:spPr>
        <p:txBody>
          <a:bodyPr wrap="square" lIns="0" tIns="0" rIns="0" bIns="0" rtlCol="0"/>
          <a:lstStyle/>
          <a:p>
            <a:endParaRPr/>
          </a:p>
        </p:txBody>
      </p:sp>
      <p:graphicFrame>
        <p:nvGraphicFramePr>
          <p:cNvPr id="12" name="object 12">
            <a:extLst>
              <a:ext uri="{FF2B5EF4-FFF2-40B4-BE49-F238E27FC236}">
                <a16:creationId xmlns:a16="http://schemas.microsoft.com/office/drawing/2014/main" id="{10F6CF19-4830-2741-AF01-4CAA12317BEB}"/>
              </a:ext>
            </a:extLst>
          </p:cNvPr>
          <p:cNvGraphicFramePr>
            <a:graphicFrameLocks noGrp="1"/>
          </p:cNvGraphicFramePr>
          <p:nvPr>
            <p:extLst>
              <p:ext uri="{D42A27DB-BD31-4B8C-83A1-F6EECF244321}">
                <p14:modId xmlns:p14="http://schemas.microsoft.com/office/powerpoint/2010/main" val="576988346"/>
              </p:ext>
            </p:extLst>
          </p:nvPr>
        </p:nvGraphicFramePr>
        <p:xfrm>
          <a:off x="83004" y="4534662"/>
          <a:ext cx="3764279" cy="1524000"/>
        </p:xfrm>
        <a:graphic>
          <a:graphicData uri="http://schemas.openxmlformats.org/drawingml/2006/table">
            <a:tbl>
              <a:tblPr firstRow="1" bandRow="1">
                <a:tableStyleId>{2D5ABB26-0587-4C30-8999-92F81FD0307C}</a:tableStyleId>
              </a:tblPr>
              <a:tblGrid>
                <a:gridCol w="1264285">
                  <a:extLst>
                    <a:ext uri="{9D8B030D-6E8A-4147-A177-3AD203B41FA5}">
                      <a16:colId xmlns:a16="http://schemas.microsoft.com/office/drawing/2014/main" val="20000"/>
                    </a:ext>
                  </a:extLst>
                </a:gridCol>
                <a:gridCol w="1342390">
                  <a:extLst>
                    <a:ext uri="{9D8B030D-6E8A-4147-A177-3AD203B41FA5}">
                      <a16:colId xmlns:a16="http://schemas.microsoft.com/office/drawing/2014/main" val="20001"/>
                    </a:ext>
                  </a:extLst>
                </a:gridCol>
                <a:gridCol w="1157604">
                  <a:extLst>
                    <a:ext uri="{9D8B030D-6E8A-4147-A177-3AD203B41FA5}">
                      <a16:colId xmlns:a16="http://schemas.microsoft.com/office/drawing/2014/main" val="20002"/>
                    </a:ext>
                  </a:extLst>
                </a:gridCol>
              </a:tblGrid>
              <a:tr h="304800">
                <a:tc>
                  <a:txBody>
                    <a:bodyPr/>
                    <a:lstStyle/>
                    <a:p>
                      <a:pPr marL="29845" algn="ctr">
                        <a:lnSpc>
                          <a:spcPct val="100000"/>
                        </a:lnSpc>
                        <a:spcBef>
                          <a:spcPts val="315"/>
                        </a:spcBef>
                      </a:pPr>
                      <a:r>
                        <a:rPr sz="1400" b="1" spc="-5" dirty="0">
                          <a:latin typeface="Arial"/>
                          <a:cs typeface="Arial"/>
                        </a:rPr>
                        <a:t>Component</a:t>
                      </a:r>
                      <a:endParaRPr sz="1400">
                        <a:latin typeface="Arial"/>
                        <a:cs typeface="Arial"/>
                      </a:endParaRPr>
                    </a:p>
                  </a:txBody>
                  <a:tcPr marL="0" marR="0" marT="40005" marB="0">
                    <a:lnT w="12700">
                      <a:solidFill>
                        <a:srgbClr val="2C2C89"/>
                      </a:solidFill>
                      <a:prstDash val="solid"/>
                    </a:lnT>
                    <a:lnB w="12700">
                      <a:solidFill>
                        <a:srgbClr val="2C2C89"/>
                      </a:solidFill>
                      <a:prstDash val="solid"/>
                    </a:lnB>
                  </a:tcPr>
                </a:tc>
                <a:tc>
                  <a:txBody>
                    <a:bodyPr/>
                    <a:lstStyle/>
                    <a:p>
                      <a:pPr marR="6350" algn="ctr">
                        <a:lnSpc>
                          <a:spcPct val="100000"/>
                        </a:lnSpc>
                        <a:spcBef>
                          <a:spcPts val="315"/>
                        </a:spcBef>
                      </a:pPr>
                      <a:r>
                        <a:rPr sz="1400" b="1" spc="-5" dirty="0">
                          <a:latin typeface="Arial"/>
                          <a:cs typeface="Arial"/>
                        </a:rPr>
                        <a:t>Spec</a:t>
                      </a:r>
                      <a:r>
                        <a:rPr sz="1400" b="1" spc="-40" dirty="0">
                          <a:latin typeface="Arial"/>
                          <a:cs typeface="Arial"/>
                        </a:rPr>
                        <a:t> </a:t>
                      </a:r>
                      <a:r>
                        <a:rPr sz="1400" b="1" dirty="0">
                          <a:latin typeface="Arial"/>
                          <a:cs typeface="Arial"/>
                        </a:rPr>
                        <a:t>Pwr/Wt</a:t>
                      </a:r>
                      <a:endParaRPr sz="1400" dirty="0">
                        <a:latin typeface="Arial"/>
                        <a:cs typeface="Arial"/>
                      </a:endParaRPr>
                    </a:p>
                  </a:txBody>
                  <a:tcPr marL="0" marR="0" marT="40005" marB="0">
                    <a:lnT w="12700">
                      <a:solidFill>
                        <a:srgbClr val="2C2C89"/>
                      </a:solidFill>
                      <a:prstDash val="solid"/>
                    </a:lnT>
                    <a:lnB w="12700">
                      <a:solidFill>
                        <a:srgbClr val="2C2C89"/>
                      </a:solidFill>
                      <a:prstDash val="solid"/>
                    </a:lnB>
                  </a:tcPr>
                </a:tc>
                <a:tc>
                  <a:txBody>
                    <a:bodyPr/>
                    <a:lstStyle/>
                    <a:p>
                      <a:pPr marR="32384" algn="ctr">
                        <a:lnSpc>
                          <a:spcPct val="100000"/>
                        </a:lnSpc>
                        <a:spcBef>
                          <a:spcPts val="315"/>
                        </a:spcBef>
                      </a:pPr>
                      <a:r>
                        <a:rPr sz="1400" b="1" spc="-5" dirty="0">
                          <a:latin typeface="Arial"/>
                          <a:cs typeface="Arial"/>
                        </a:rPr>
                        <a:t>Efficiency</a:t>
                      </a:r>
                      <a:endParaRPr sz="1400">
                        <a:latin typeface="Arial"/>
                        <a:cs typeface="Arial"/>
                      </a:endParaRPr>
                    </a:p>
                  </a:txBody>
                  <a:tcPr marL="0" marR="0" marT="40005" marB="0">
                    <a:lnT w="12700">
                      <a:solidFill>
                        <a:srgbClr val="2C2C89"/>
                      </a:solidFill>
                      <a:prstDash val="solid"/>
                    </a:lnT>
                    <a:lnB w="12700">
                      <a:solidFill>
                        <a:srgbClr val="2C2C89"/>
                      </a:solidFill>
                      <a:prstDash val="solid"/>
                    </a:lnB>
                  </a:tcPr>
                </a:tc>
                <a:extLst>
                  <a:ext uri="{0D108BD9-81ED-4DB2-BD59-A6C34878D82A}">
                    <a16:rowId xmlns:a16="http://schemas.microsoft.com/office/drawing/2014/main" val="10000"/>
                  </a:ext>
                </a:extLst>
              </a:tr>
              <a:tr h="304800">
                <a:tc>
                  <a:txBody>
                    <a:bodyPr/>
                    <a:lstStyle/>
                    <a:p>
                      <a:pPr marL="31115" algn="ctr">
                        <a:lnSpc>
                          <a:spcPct val="100000"/>
                        </a:lnSpc>
                        <a:spcBef>
                          <a:spcPts val="320"/>
                        </a:spcBef>
                      </a:pPr>
                      <a:r>
                        <a:rPr sz="1400" dirty="0">
                          <a:latin typeface="Arial"/>
                          <a:cs typeface="Arial"/>
                        </a:rPr>
                        <a:t>Generator</a:t>
                      </a:r>
                      <a:endParaRPr sz="1400">
                        <a:latin typeface="Arial"/>
                        <a:cs typeface="Arial"/>
                      </a:endParaRPr>
                    </a:p>
                  </a:txBody>
                  <a:tcPr marL="0" marR="0" marT="40640" marB="0">
                    <a:lnT w="12700">
                      <a:solidFill>
                        <a:srgbClr val="2C2C89"/>
                      </a:solidFill>
                      <a:prstDash val="solid"/>
                    </a:lnT>
                    <a:solidFill>
                      <a:srgbClr val="2C2C89">
                        <a:alpha val="19999"/>
                      </a:srgbClr>
                    </a:solidFill>
                  </a:tcPr>
                </a:tc>
                <a:tc>
                  <a:txBody>
                    <a:bodyPr/>
                    <a:lstStyle/>
                    <a:p>
                      <a:pPr marR="8255" algn="ctr">
                        <a:lnSpc>
                          <a:spcPct val="100000"/>
                        </a:lnSpc>
                        <a:spcBef>
                          <a:spcPts val="320"/>
                        </a:spcBef>
                      </a:pPr>
                      <a:r>
                        <a:rPr sz="1400" dirty="0">
                          <a:latin typeface="Arial"/>
                          <a:cs typeface="Arial"/>
                        </a:rPr>
                        <a:t>8</a:t>
                      </a:r>
                      <a:r>
                        <a:rPr sz="1400" spc="-20" dirty="0">
                          <a:latin typeface="Arial"/>
                          <a:cs typeface="Arial"/>
                        </a:rPr>
                        <a:t> </a:t>
                      </a:r>
                      <a:r>
                        <a:rPr sz="1400" dirty="0">
                          <a:latin typeface="Arial"/>
                          <a:cs typeface="Arial"/>
                        </a:rPr>
                        <a:t>hp/lb</a:t>
                      </a:r>
                      <a:endParaRPr sz="1400">
                        <a:latin typeface="Arial"/>
                        <a:cs typeface="Arial"/>
                      </a:endParaRPr>
                    </a:p>
                  </a:txBody>
                  <a:tcPr marL="0" marR="0" marT="40640" marB="0">
                    <a:lnT w="12700">
                      <a:solidFill>
                        <a:srgbClr val="2C2C89"/>
                      </a:solidFill>
                      <a:prstDash val="solid"/>
                    </a:lnT>
                    <a:solidFill>
                      <a:srgbClr val="2C2C89">
                        <a:alpha val="19999"/>
                      </a:srgbClr>
                    </a:solidFill>
                  </a:tcPr>
                </a:tc>
                <a:tc>
                  <a:txBody>
                    <a:bodyPr/>
                    <a:lstStyle/>
                    <a:p>
                      <a:pPr marR="38100" algn="ctr">
                        <a:lnSpc>
                          <a:spcPct val="100000"/>
                        </a:lnSpc>
                        <a:spcBef>
                          <a:spcPts val="320"/>
                        </a:spcBef>
                      </a:pPr>
                      <a:r>
                        <a:rPr sz="1400" spc="-5" dirty="0">
                          <a:latin typeface="Arial"/>
                          <a:cs typeface="Arial"/>
                        </a:rPr>
                        <a:t>96%</a:t>
                      </a:r>
                      <a:endParaRPr sz="1400">
                        <a:latin typeface="Arial"/>
                        <a:cs typeface="Arial"/>
                      </a:endParaRPr>
                    </a:p>
                  </a:txBody>
                  <a:tcPr marL="0" marR="0" marT="40640" marB="0">
                    <a:lnT w="12700">
                      <a:solidFill>
                        <a:srgbClr val="2C2C89"/>
                      </a:solidFill>
                      <a:prstDash val="solid"/>
                    </a:lnT>
                    <a:solidFill>
                      <a:srgbClr val="2C2C89">
                        <a:alpha val="19999"/>
                      </a:srgbClr>
                    </a:solidFill>
                  </a:tcPr>
                </a:tc>
                <a:extLst>
                  <a:ext uri="{0D108BD9-81ED-4DB2-BD59-A6C34878D82A}">
                    <a16:rowId xmlns:a16="http://schemas.microsoft.com/office/drawing/2014/main" val="10001"/>
                  </a:ext>
                </a:extLst>
              </a:tr>
              <a:tr h="304800">
                <a:tc>
                  <a:txBody>
                    <a:bodyPr/>
                    <a:lstStyle/>
                    <a:p>
                      <a:pPr marL="29845" algn="ctr">
                        <a:lnSpc>
                          <a:spcPct val="100000"/>
                        </a:lnSpc>
                        <a:spcBef>
                          <a:spcPts val="320"/>
                        </a:spcBef>
                      </a:pPr>
                      <a:r>
                        <a:rPr sz="1400" dirty="0">
                          <a:latin typeface="Arial"/>
                          <a:cs typeface="Arial"/>
                        </a:rPr>
                        <a:t>Motor</a:t>
                      </a:r>
                      <a:endParaRPr sz="1400">
                        <a:latin typeface="Arial"/>
                        <a:cs typeface="Arial"/>
                      </a:endParaRPr>
                    </a:p>
                  </a:txBody>
                  <a:tcPr marL="0" marR="0" marT="40640" marB="0"/>
                </a:tc>
                <a:tc>
                  <a:txBody>
                    <a:bodyPr/>
                    <a:lstStyle/>
                    <a:p>
                      <a:pPr marR="8255" algn="ctr">
                        <a:lnSpc>
                          <a:spcPct val="100000"/>
                        </a:lnSpc>
                        <a:spcBef>
                          <a:spcPts val="320"/>
                        </a:spcBef>
                      </a:pPr>
                      <a:r>
                        <a:rPr sz="1400" dirty="0">
                          <a:latin typeface="Arial"/>
                          <a:cs typeface="Arial"/>
                        </a:rPr>
                        <a:t>8</a:t>
                      </a:r>
                      <a:r>
                        <a:rPr sz="1400" spc="-20" dirty="0">
                          <a:latin typeface="Arial"/>
                          <a:cs typeface="Arial"/>
                        </a:rPr>
                        <a:t> </a:t>
                      </a:r>
                      <a:r>
                        <a:rPr sz="1400" dirty="0">
                          <a:latin typeface="Arial"/>
                          <a:cs typeface="Arial"/>
                        </a:rPr>
                        <a:t>hp/lb</a:t>
                      </a:r>
                    </a:p>
                  </a:txBody>
                  <a:tcPr marL="0" marR="0" marT="40640" marB="0"/>
                </a:tc>
                <a:tc>
                  <a:txBody>
                    <a:bodyPr/>
                    <a:lstStyle/>
                    <a:p>
                      <a:pPr marR="38100" algn="ctr">
                        <a:lnSpc>
                          <a:spcPct val="100000"/>
                        </a:lnSpc>
                        <a:spcBef>
                          <a:spcPts val="320"/>
                        </a:spcBef>
                      </a:pPr>
                      <a:r>
                        <a:rPr sz="1400" spc="-5" dirty="0">
                          <a:latin typeface="Arial"/>
                          <a:cs typeface="Arial"/>
                        </a:rPr>
                        <a:t>96%</a:t>
                      </a:r>
                      <a:endParaRPr sz="1400">
                        <a:latin typeface="Arial"/>
                        <a:cs typeface="Arial"/>
                      </a:endParaRPr>
                    </a:p>
                  </a:txBody>
                  <a:tcPr marL="0" marR="0" marT="40640" marB="0"/>
                </a:tc>
                <a:extLst>
                  <a:ext uri="{0D108BD9-81ED-4DB2-BD59-A6C34878D82A}">
                    <a16:rowId xmlns:a16="http://schemas.microsoft.com/office/drawing/2014/main" val="10002"/>
                  </a:ext>
                </a:extLst>
              </a:tr>
              <a:tr h="304800">
                <a:tc>
                  <a:txBody>
                    <a:bodyPr/>
                    <a:lstStyle/>
                    <a:p>
                      <a:pPr marL="31115" algn="ctr">
                        <a:lnSpc>
                          <a:spcPct val="100000"/>
                        </a:lnSpc>
                        <a:spcBef>
                          <a:spcPts val="320"/>
                        </a:spcBef>
                      </a:pPr>
                      <a:r>
                        <a:rPr sz="1400" spc="-5" dirty="0">
                          <a:latin typeface="Arial"/>
                          <a:cs typeface="Arial"/>
                        </a:rPr>
                        <a:t>Inverter</a:t>
                      </a:r>
                      <a:endParaRPr sz="1400">
                        <a:latin typeface="Arial"/>
                        <a:cs typeface="Arial"/>
                      </a:endParaRPr>
                    </a:p>
                  </a:txBody>
                  <a:tcPr marL="0" marR="0" marT="40640" marB="0">
                    <a:solidFill>
                      <a:srgbClr val="2C2C89">
                        <a:alpha val="19999"/>
                      </a:srgbClr>
                    </a:solidFill>
                  </a:tcPr>
                </a:tc>
                <a:tc>
                  <a:txBody>
                    <a:bodyPr/>
                    <a:lstStyle/>
                    <a:p>
                      <a:pPr marR="8890" algn="ctr">
                        <a:lnSpc>
                          <a:spcPct val="100000"/>
                        </a:lnSpc>
                        <a:spcBef>
                          <a:spcPts val="320"/>
                        </a:spcBef>
                      </a:pPr>
                      <a:r>
                        <a:rPr sz="1400" dirty="0">
                          <a:latin typeface="Arial"/>
                          <a:cs typeface="Arial"/>
                        </a:rPr>
                        <a:t>10</a:t>
                      </a:r>
                      <a:r>
                        <a:rPr sz="1400" spc="-35" dirty="0">
                          <a:latin typeface="Arial"/>
                          <a:cs typeface="Arial"/>
                        </a:rPr>
                        <a:t> </a:t>
                      </a:r>
                      <a:r>
                        <a:rPr sz="1400" dirty="0">
                          <a:latin typeface="Arial"/>
                          <a:cs typeface="Arial"/>
                        </a:rPr>
                        <a:t>hp/lb</a:t>
                      </a:r>
                    </a:p>
                  </a:txBody>
                  <a:tcPr marL="0" marR="0" marT="40640" marB="0">
                    <a:solidFill>
                      <a:srgbClr val="2C2C89">
                        <a:alpha val="19999"/>
                      </a:srgbClr>
                    </a:solidFill>
                  </a:tcPr>
                </a:tc>
                <a:tc>
                  <a:txBody>
                    <a:bodyPr/>
                    <a:lstStyle/>
                    <a:p>
                      <a:pPr marR="38100" algn="ctr">
                        <a:lnSpc>
                          <a:spcPct val="100000"/>
                        </a:lnSpc>
                        <a:spcBef>
                          <a:spcPts val="320"/>
                        </a:spcBef>
                      </a:pPr>
                      <a:r>
                        <a:rPr sz="1400" spc="-5" dirty="0">
                          <a:latin typeface="Arial"/>
                          <a:cs typeface="Arial"/>
                        </a:rPr>
                        <a:t>98%</a:t>
                      </a:r>
                      <a:endParaRPr sz="1400" dirty="0">
                        <a:latin typeface="Arial"/>
                        <a:cs typeface="Arial"/>
                      </a:endParaRPr>
                    </a:p>
                  </a:txBody>
                  <a:tcPr marL="0" marR="0" marT="40640" marB="0">
                    <a:solidFill>
                      <a:srgbClr val="2C2C89">
                        <a:alpha val="19999"/>
                      </a:srgbClr>
                    </a:solidFill>
                  </a:tcPr>
                </a:tc>
                <a:extLst>
                  <a:ext uri="{0D108BD9-81ED-4DB2-BD59-A6C34878D82A}">
                    <a16:rowId xmlns:a16="http://schemas.microsoft.com/office/drawing/2014/main" val="10003"/>
                  </a:ext>
                </a:extLst>
              </a:tr>
              <a:tr h="304800">
                <a:tc>
                  <a:txBody>
                    <a:bodyPr/>
                    <a:lstStyle/>
                    <a:p>
                      <a:pPr marL="29845" algn="ctr">
                        <a:lnSpc>
                          <a:spcPct val="100000"/>
                        </a:lnSpc>
                        <a:spcBef>
                          <a:spcPts val="320"/>
                        </a:spcBef>
                      </a:pPr>
                      <a:r>
                        <a:rPr sz="1400" spc="-5" dirty="0">
                          <a:latin typeface="Arial"/>
                          <a:cs typeface="Arial"/>
                        </a:rPr>
                        <a:t>Cable</a:t>
                      </a:r>
                      <a:endParaRPr sz="1400">
                        <a:latin typeface="Arial"/>
                        <a:cs typeface="Arial"/>
                      </a:endParaRPr>
                    </a:p>
                  </a:txBody>
                  <a:tcPr marL="0" marR="0" marT="40640" marB="0">
                    <a:lnB w="12700">
                      <a:solidFill>
                        <a:srgbClr val="2C2C89"/>
                      </a:solidFill>
                      <a:prstDash val="solid"/>
                    </a:lnB>
                  </a:tcPr>
                </a:tc>
                <a:tc>
                  <a:txBody>
                    <a:bodyPr/>
                    <a:lstStyle/>
                    <a:p>
                      <a:pPr marL="321945">
                        <a:lnSpc>
                          <a:spcPct val="100000"/>
                        </a:lnSpc>
                        <a:spcBef>
                          <a:spcPts val="320"/>
                        </a:spcBef>
                      </a:pPr>
                      <a:r>
                        <a:rPr sz="1400" dirty="0">
                          <a:latin typeface="Arial"/>
                          <a:cs typeface="Arial"/>
                        </a:rPr>
                        <a:t>3.9</a:t>
                      </a:r>
                      <a:r>
                        <a:rPr sz="1400" spc="-35" dirty="0">
                          <a:latin typeface="Arial"/>
                          <a:cs typeface="Arial"/>
                        </a:rPr>
                        <a:t> </a:t>
                      </a:r>
                      <a:r>
                        <a:rPr sz="1400" dirty="0">
                          <a:latin typeface="Arial"/>
                          <a:cs typeface="Arial"/>
                        </a:rPr>
                        <a:t>kg/m</a:t>
                      </a:r>
                      <a:endParaRPr sz="1400">
                        <a:latin typeface="Arial"/>
                        <a:cs typeface="Arial"/>
                      </a:endParaRPr>
                    </a:p>
                  </a:txBody>
                  <a:tcPr marL="0" marR="0" marT="40640" marB="0">
                    <a:lnB w="12700">
                      <a:solidFill>
                        <a:srgbClr val="2C2C89"/>
                      </a:solidFill>
                      <a:prstDash val="solid"/>
                    </a:lnB>
                  </a:tcPr>
                </a:tc>
                <a:tc>
                  <a:txBody>
                    <a:bodyPr/>
                    <a:lstStyle/>
                    <a:p>
                      <a:pPr marR="38100" algn="ctr">
                        <a:lnSpc>
                          <a:spcPct val="100000"/>
                        </a:lnSpc>
                        <a:spcBef>
                          <a:spcPts val="320"/>
                        </a:spcBef>
                      </a:pPr>
                      <a:r>
                        <a:rPr sz="1400" dirty="0">
                          <a:latin typeface="Arial"/>
                          <a:cs typeface="Arial"/>
                        </a:rPr>
                        <a:t>99.6%</a:t>
                      </a:r>
                    </a:p>
                  </a:txBody>
                  <a:tcPr marL="0" marR="0" marT="40640" marB="0">
                    <a:lnB w="12700">
                      <a:solidFill>
                        <a:srgbClr val="2C2C89"/>
                      </a:solidFill>
                      <a:prstDash val="solid"/>
                    </a:lnB>
                  </a:tcPr>
                </a:tc>
                <a:extLst>
                  <a:ext uri="{0D108BD9-81ED-4DB2-BD59-A6C34878D82A}">
                    <a16:rowId xmlns:a16="http://schemas.microsoft.com/office/drawing/2014/main" val="10004"/>
                  </a:ext>
                </a:extLst>
              </a:tr>
            </a:tbl>
          </a:graphicData>
        </a:graphic>
      </p:graphicFrame>
      <p:sp>
        <p:nvSpPr>
          <p:cNvPr id="13" name="object 15">
            <a:extLst>
              <a:ext uri="{FF2B5EF4-FFF2-40B4-BE49-F238E27FC236}">
                <a16:creationId xmlns:a16="http://schemas.microsoft.com/office/drawing/2014/main" id="{C703EEC7-2FDD-8F4C-9708-8D5BC32DDA0E}"/>
              </a:ext>
            </a:extLst>
          </p:cNvPr>
          <p:cNvSpPr txBox="1"/>
          <p:nvPr/>
        </p:nvSpPr>
        <p:spPr>
          <a:xfrm>
            <a:off x="8267700" y="3544062"/>
            <a:ext cx="2631948" cy="289823"/>
          </a:xfrm>
          <a:prstGeom prst="rect">
            <a:avLst/>
          </a:prstGeom>
        </p:spPr>
        <p:txBody>
          <a:bodyPr vert="horz" wrap="square" lIns="0" tIns="12700" rIns="0" bIns="0" rtlCol="0">
            <a:spAutoFit/>
          </a:bodyPr>
          <a:lstStyle/>
          <a:p>
            <a:pPr marL="184785" indent="-172085">
              <a:lnSpc>
                <a:spcPct val="100000"/>
              </a:lnSpc>
              <a:spcBef>
                <a:spcPts val="100"/>
              </a:spcBef>
              <a:buChar char="•"/>
              <a:tabLst>
                <a:tab pos="185420" algn="l"/>
              </a:tabLst>
            </a:pPr>
            <a:r>
              <a:rPr dirty="0">
                <a:solidFill>
                  <a:srgbClr val="0000FF"/>
                </a:solidFill>
                <a:cs typeface="Arial"/>
              </a:rPr>
              <a:t>1.25 </a:t>
            </a:r>
            <a:r>
              <a:rPr spc="-5" dirty="0">
                <a:solidFill>
                  <a:srgbClr val="0000FF"/>
                </a:solidFill>
                <a:cs typeface="Arial"/>
              </a:rPr>
              <a:t>FPR </a:t>
            </a:r>
            <a:r>
              <a:rPr dirty="0">
                <a:solidFill>
                  <a:srgbClr val="0000FF"/>
                </a:solidFill>
                <a:cs typeface="Arial"/>
              </a:rPr>
              <a:t>Electric</a:t>
            </a:r>
            <a:r>
              <a:rPr spc="-105" dirty="0">
                <a:solidFill>
                  <a:srgbClr val="0000FF"/>
                </a:solidFill>
                <a:cs typeface="Arial"/>
              </a:rPr>
              <a:t> </a:t>
            </a:r>
            <a:r>
              <a:rPr spc="-5" dirty="0">
                <a:solidFill>
                  <a:srgbClr val="0000FF"/>
                </a:solidFill>
                <a:cs typeface="Arial"/>
              </a:rPr>
              <a:t>Fan</a:t>
            </a:r>
            <a:endParaRPr dirty="0">
              <a:cs typeface="Arial"/>
            </a:endParaRPr>
          </a:p>
        </p:txBody>
      </p:sp>
      <p:sp>
        <p:nvSpPr>
          <p:cNvPr id="14" name="object 16">
            <a:extLst>
              <a:ext uri="{FF2B5EF4-FFF2-40B4-BE49-F238E27FC236}">
                <a16:creationId xmlns:a16="http://schemas.microsoft.com/office/drawing/2014/main" id="{F9D6DEC0-E370-5C45-BD69-57AFC454B41D}"/>
              </a:ext>
            </a:extLst>
          </p:cNvPr>
          <p:cNvSpPr txBox="1"/>
          <p:nvPr/>
        </p:nvSpPr>
        <p:spPr>
          <a:xfrm>
            <a:off x="3924300" y="3505200"/>
            <a:ext cx="2405721" cy="1120820"/>
          </a:xfrm>
          <a:prstGeom prst="rect">
            <a:avLst/>
          </a:prstGeom>
        </p:spPr>
        <p:txBody>
          <a:bodyPr vert="horz" wrap="square" lIns="0" tIns="12700" rIns="0" bIns="0" rtlCol="0">
            <a:spAutoFit/>
          </a:bodyPr>
          <a:lstStyle/>
          <a:p>
            <a:pPr marL="184785" indent="-172085">
              <a:lnSpc>
                <a:spcPct val="100000"/>
              </a:lnSpc>
              <a:spcBef>
                <a:spcPts val="100"/>
              </a:spcBef>
              <a:buChar char="•"/>
              <a:tabLst>
                <a:tab pos="185420" algn="l"/>
              </a:tabLst>
            </a:pPr>
            <a:r>
              <a:rPr dirty="0">
                <a:solidFill>
                  <a:srgbClr val="0000FF"/>
                </a:solidFill>
                <a:cs typeface="Arial"/>
              </a:rPr>
              <a:t>1.3 </a:t>
            </a:r>
            <a:r>
              <a:rPr spc="-5" dirty="0">
                <a:solidFill>
                  <a:srgbClr val="0000FF"/>
                </a:solidFill>
                <a:cs typeface="Arial"/>
              </a:rPr>
              <a:t>FPR</a:t>
            </a:r>
            <a:r>
              <a:rPr spc="-60" dirty="0">
                <a:solidFill>
                  <a:srgbClr val="0000FF"/>
                </a:solidFill>
                <a:cs typeface="Arial"/>
              </a:rPr>
              <a:t> </a:t>
            </a:r>
            <a:r>
              <a:rPr dirty="0">
                <a:solidFill>
                  <a:srgbClr val="0000FF"/>
                </a:solidFill>
                <a:cs typeface="Arial"/>
              </a:rPr>
              <a:t>engines</a:t>
            </a:r>
            <a:endParaRPr dirty="0">
              <a:cs typeface="Arial"/>
            </a:endParaRPr>
          </a:p>
          <a:p>
            <a:pPr marL="184785" indent="-172085">
              <a:lnSpc>
                <a:spcPct val="100000"/>
              </a:lnSpc>
              <a:spcBef>
                <a:spcPts val="5"/>
              </a:spcBef>
              <a:buChar char="•"/>
              <a:tabLst>
                <a:tab pos="185420" algn="l"/>
              </a:tabLst>
            </a:pPr>
            <a:r>
              <a:rPr dirty="0">
                <a:solidFill>
                  <a:srgbClr val="0000FF"/>
                </a:solidFill>
                <a:cs typeface="Arial"/>
              </a:rPr>
              <a:t>2000 </a:t>
            </a:r>
            <a:r>
              <a:rPr spc="-5" dirty="0">
                <a:solidFill>
                  <a:srgbClr val="0000FF"/>
                </a:solidFill>
                <a:cs typeface="Arial"/>
              </a:rPr>
              <a:t>HP </a:t>
            </a:r>
            <a:r>
              <a:rPr dirty="0">
                <a:solidFill>
                  <a:srgbClr val="0000FF"/>
                </a:solidFill>
                <a:cs typeface="Arial"/>
              </a:rPr>
              <a:t>(1.4</a:t>
            </a:r>
            <a:r>
              <a:rPr spc="-125" dirty="0">
                <a:solidFill>
                  <a:srgbClr val="0000FF"/>
                </a:solidFill>
                <a:cs typeface="Arial"/>
              </a:rPr>
              <a:t> </a:t>
            </a:r>
            <a:r>
              <a:rPr dirty="0">
                <a:solidFill>
                  <a:srgbClr val="0000FF"/>
                </a:solidFill>
                <a:cs typeface="Arial"/>
              </a:rPr>
              <a:t>MW)</a:t>
            </a:r>
            <a:endParaRPr dirty="0">
              <a:cs typeface="Arial"/>
            </a:endParaRPr>
          </a:p>
          <a:p>
            <a:pPr marL="184785">
              <a:lnSpc>
                <a:spcPct val="100000"/>
              </a:lnSpc>
            </a:pPr>
            <a:r>
              <a:rPr dirty="0">
                <a:solidFill>
                  <a:srgbClr val="0000FF"/>
                </a:solidFill>
                <a:cs typeface="Arial"/>
              </a:rPr>
              <a:t>generator</a:t>
            </a:r>
            <a:endParaRPr dirty="0">
              <a:cs typeface="Arial"/>
            </a:endParaRPr>
          </a:p>
          <a:p>
            <a:pPr marL="184785" indent="-172085">
              <a:lnSpc>
                <a:spcPct val="100000"/>
              </a:lnSpc>
              <a:buChar char="•"/>
              <a:tabLst>
                <a:tab pos="185420" algn="l"/>
              </a:tabLst>
            </a:pPr>
            <a:r>
              <a:rPr dirty="0">
                <a:solidFill>
                  <a:srgbClr val="0000FF"/>
                </a:solidFill>
                <a:cs typeface="Arial"/>
              </a:rPr>
              <a:t>57 inch</a:t>
            </a:r>
            <a:r>
              <a:rPr spc="-55" dirty="0">
                <a:solidFill>
                  <a:srgbClr val="0000FF"/>
                </a:solidFill>
                <a:cs typeface="Arial"/>
              </a:rPr>
              <a:t> </a:t>
            </a:r>
            <a:r>
              <a:rPr dirty="0">
                <a:solidFill>
                  <a:srgbClr val="0000FF"/>
                </a:solidFill>
                <a:cs typeface="Arial"/>
              </a:rPr>
              <a:t>fan</a:t>
            </a:r>
            <a:endParaRPr dirty="0">
              <a:cs typeface="Arial"/>
            </a:endParaRPr>
          </a:p>
        </p:txBody>
      </p:sp>
      <p:sp>
        <p:nvSpPr>
          <p:cNvPr id="26" name="object 28">
            <a:extLst>
              <a:ext uri="{FF2B5EF4-FFF2-40B4-BE49-F238E27FC236}">
                <a16:creationId xmlns:a16="http://schemas.microsoft.com/office/drawing/2014/main" id="{E738AF8E-6E19-EA44-9653-30A1E9FA0844}"/>
              </a:ext>
            </a:extLst>
          </p:cNvPr>
          <p:cNvSpPr/>
          <p:nvPr/>
        </p:nvSpPr>
        <p:spPr>
          <a:xfrm>
            <a:off x="5422732" y="6234683"/>
            <a:ext cx="748665" cy="222885"/>
          </a:xfrm>
          <a:custGeom>
            <a:avLst/>
            <a:gdLst/>
            <a:ahLst/>
            <a:cxnLst/>
            <a:rect l="l" t="t" r="r" b="b"/>
            <a:pathLst>
              <a:path w="748664" h="222884">
                <a:moveTo>
                  <a:pt x="111252" y="0"/>
                </a:moveTo>
                <a:lnTo>
                  <a:pt x="0" y="111251"/>
                </a:lnTo>
                <a:lnTo>
                  <a:pt x="111252" y="222503"/>
                </a:lnTo>
                <a:lnTo>
                  <a:pt x="111252" y="166877"/>
                </a:lnTo>
                <a:lnTo>
                  <a:pt x="748284" y="166877"/>
                </a:lnTo>
                <a:lnTo>
                  <a:pt x="748284" y="55625"/>
                </a:lnTo>
                <a:lnTo>
                  <a:pt x="111252" y="55625"/>
                </a:lnTo>
                <a:lnTo>
                  <a:pt x="111252" y="0"/>
                </a:lnTo>
                <a:close/>
              </a:path>
            </a:pathLst>
          </a:custGeom>
          <a:solidFill>
            <a:srgbClr val="0000FF"/>
          </a:solidFill>
        </p:spPr>
        <p:txBody>
          <a:bodyPr wrap="square" lIns="0" tIns="0" rIns="0" bIns="0" rtlCol="0"/>
          <a:lstStyle/>
          <a:p>
            <a:endParaRPr/>
          </a:p>
        </p:txBody>
      </p:sp>
      <p:sp>
        <p:nvSpPr>
          <p:cNvPr id="27" name="object 29">
            <a:extLst>
              <a:ext uri="{FF2B5EF4-FFF2-40B4-BE49-F238E27FC236}">
                <a16:creationId xmlns:a16="http://schemas.microsoft.com/office/drawing/2014/main" id="{6500B3D5-0FCB-7C47-A6D8-77F20E52A9A8}"/>
              </a:ext>
            </a:extLst>
          </p:cNvPr>
          <p:cNvSpPr/>
          <p:nvPr/>
        </p:nvSpPr>
        <p:spPr>
          <a:xfrm>
            <a:off x="5422732" y="6234683"/>
            <a:ext cx="748665" cy="222885"/>
          </a:xfrm>
          <a:custGeom>
            <a:avLst/>
            <a:gdLst/>
            <a:ahLst/>
            <a:cxnLst/>
            <a:rect l="l" t="t" r="r" b="b"/>
            <a:pathLst>
              <a:path w="748664" h="222884">
                <a:moveTo>
                  <a:pt x="748284" y="166877"/>
                </a:moveTo>
                <a:lnTo>
                  <a:pt x="111252" y="166877"/>
                </a:lnTo>
                <a:lnTo>
                  <a:pt x="111252" y="222503"/>
                </a:lnTo>
                <a:lnTo>
                  <a:pt x="0" y="111251"/>
                </a:lnTo>
                <a:lnTo>
                  <a:pt x="111252" y="0"/>
                </a:lnTo>
                <a:lnTo>
                  <a:pt x="111252" y="55625"/>
                </a:lnTo>
                <a:lnTo>
                  <a:pt x="748284" y="55625"/>
                </a:lnTo>
                <a:lnTo>
                  <a:pt x="748284" y="166877"/>
                </a:lnTo>
                <a:close/>
              </a:path>
            </a:pathLst>
          </a:custGeom>
          <a:ln w="25908">
            <a:solidFill>
              <a:srgbClr val="0000FF"/>
            </a:solidFill>
          </a:ln>
        </p:spPr>
        <p:txBody>
          <a:bodyPr wrap="square" lIns="0" tIns="0" rIns="0" bIns="0" rtlCol="0"/>
          <a:lstStyle/>
          <a:p>
            <a:endParaRPr/>
          </a:p>
        </p:txBody>
      </p:sp>
      <p:sp>
        <p:nvSpPr>
          <p:cNvPr id="28" name="object 30">
            <a:extLst>
              <a:ext uri="{FF2B5EF4-FFF2-40B4-BE49-F238E27FC236}">
                <a16:creationId xmlns:a16="http://schemas.microsoft.com/office/drawing/2014/main" id="{2A19883A-9B7D-644C-B47B-D62D7353135B}"/>
              </a:ext>
            </a:extLst>
          </p:cNvPr>
          <p:cNvSpPr/>
          <p:nvPr/>
        </p:nvSpPr>
        <p:spPr>
          <a:xfrm>
            <a:off x="10566233" y="5157215"/>
            <a:ext cx="748665" cy="222885"/>
          </a:xfrm>
          <a:custGeom>
            <a:avLst/>
            <a:gdLst/>
            <a:ahLst/>
            <a:cxnLst/>
            <a:rect l="l" t="t" r="r" b="b"/>
            <a:pathLst>
              <a:path w="748665" h="222885">
                <a:moveTo>
                  <a:pt x="111251" y="0"/>
                </a:moveTo>
                <a:lnTo>
                  <a:pt x="0" y="111252"/>
                </a:lnTo>
                <a:lnTo>
                  <a:pt x="111251" y="222504"/>
                </a:lnTo>
                <a:lnTo>
                  <a:pt x="111251" y="166878"/>
                </a:lnTo>
                <a:lnTo>
                  <a:pt x="748283" y="166878"/>
                </a:lnTo>
                <a:lnTo>
                  <a:pt x="748283" y="55626"/>
                </a:lnTo>
                <a:lnTo>
                  <a:pt x="111251" y="55626"/>
                </a:lnTo>
                <a:lnTo>
                  <a:pt x="111251" y="0"/>
                </a:lnTo>
                <a:close/>
              </a:path>
            </a:pathLst>
          </a:custGeom>
          <a:solidFill>
            <a:srgbClr val="0000FF"/>
          </a:solidFill>
        </p:spPr>
        <p:txBody>
          <a:bodyPr wrap="square" lIns="0" tIns="0" rIns="0" bIns="0" rtlCol="0"/>
          <a:lstStyle/>
          <a:p>
            <a:endParaRPr/>
          </a:p>
        </p:txBody>
      </p:sp>
      <p:sp>
        <p:nvSpPr>
          <p:cNvPr id="29" name="object 31">
            <a:extLst>
              <a:ext uri="{FF2B5EF4-FFF2-40B4-BE49-F238E27FC236}">
                <a16:creationId xmlns:a16="http://schemas.microsoft.com/office/drawing/2014/main" id="{6681A06E-86B9-0A4B-931E-0BED00BDE9AD}"/>
              </a:ext>
            </a:extLst>
          </p:cNvPr>
          <p:cNvSpPr/>
          <p:nvPr/>
        </p:nvSpPr>
        <p:spPr>
          <a:xfrm>
            <a:off x="10566233" y="5157215"/>
            <a:ext cx="748665" cy="222885"/>
          </a:xfrm>
          <a:custGeom>
            <a:avLst/>
            <a:gdLst/>
            <a:ahLst/>
            <a:cxnLst/>
            <a:rect l="l" t="t" r="r" b="b"/>
            <a:pathLst>
              <a:path w="748665" h="222885">
                <a:moveTo>
                  <a:pt x="748283" y="166878"/>
                </a:moveTo>
                <a:lnTo>
                  <a:pt x="111251" y="166878"/>
                </a:lnTo>
                <a:lnTo>
                  <a:pt x="111251" y="222504"/>
                </a:lnTo>
                <a:lnTo>
                  <a:pt x="0" y="111252"/>
                </a:lnTo>
                <a:lnTo>
                  <a:pt x="111251" y="0"/>
                </a:lnTo>
                <a:lnTo>
                  <a:pt x="111251" y="55626"/>
                </a:lnTo>
                <a:lnTo>
                  <a:pt x="748283" y="55626"/>
                </a:lnTo>
                <a:lnTo>
                  <a:pt x="748283" y="166878"/>
                </a:lnTo>
                <a:close/>
              </a:path>
            </a:pathLst>
          </a:custGeom>
          <a:ln w="25908">
            <a:solidFill>
              <a:srgbClr val="0000FF"/>
            </a:solidFill>
          </a:ln>
        </p:spPr>
        <p:txBody>
          <a:bodyPr wrap="square" lIns="0" tIns="0" rIns="0" bIns="0" rtlCol="0"/>
          <a:lstStyle/>
          <a:p>
            <a:endParaRPr/>
          </a:p>
        </p:txBody>
      </p:sp>
      <p:sp>
        <p:nvSpPr>
          <p:cNvPr id="30" name="object 32">
            <a:extLst>
              <a:ext uri="{FF2B5EF4-FFF2-40B4-BE49-F238E27FC236}">
                <a16:creationId xmlns:a16="http://schemas.microsoft.com/office/drawing/2014/main" id="{BB190B34-E99E-4345-ABC6-096C1E1A60E0}"/>
              </a:ext>
            </a:extLst>
          </p:cNvPr>
          <p:cNvSpPr txBox="1"/>
          <p:nvPr/>
        </p:nvSpPr>
        <p:spPr>
          <a:xfrm>
            <a:off x="4417696" y="5975669"/>
            <a:ext cx="1307551" cy="566822"/>
          </a:xfrm>
          <a:prstGeom prst="rect">
            <a:avLst/>
          </a:prstGeom>
        </p:spPr>
        <p:txBody>
          <a:bodyPr vert="horz" wrap="square" lIns="0" tIns="12700" rIns="0" bIns="0" rtlCol="0">
            <a:spAutoFit/>
          </a:bodyPr>
          <a:lstStyle/>
          <a:p>
            <a:pPr marL="165100" marR="5080" indent="-152400">
              <a:lnSpc>
                <a:spcPct val="100000"/>
              </a:lnSpc>
              <a:spcBef>
                <a:spcPts val="100"/>
              </a:spcBef>
            </a:pPr>
            <a:r>
              <a:rPr dirty="0">
                <a:solidFill>
                  <a:srgbClr val="0000FF"/>
                </a:solidFill>
                <a:cs typeface="Arial"/>
              </a:rPr>
              <a:t>1/3</a:t>
            </a:r>
            <a:r>
              <a:rPr spc="-110" dirty="0">
                <a:solidFill>
                  <a:srgbClr val="0000FF"/>
                </a:solidFill>
                <a:cs typeface="Arial"/>
              </a:rPr>
              <a:t> </a:t>
            </a:r>
            <a:r>
              <a:rPr dirty="0">
                <a:solidFill>
                  <a:srgbClr val="0000FF"/>
                </a:solidFill>
                <a:cs typeface="Arial"/>
              </a:rPr>
              <a:t>Cruise  Thrust</a:t>
            </a:r>
            <a:endParaRPr dirty="0">
              <a:cs typeface="Arial"/>
            </a:endParaRPr>
          </a:p>
        </p:txBody>
      </p:sp>
      <p:sp>
        <p:nvSpPr>
          <p:cNvPr id="31" name="object 33">
            <a:extLst>
              <a:ext uri="{FF2B5EF4-FFF2-40B4-BE49-F238E27FC236}">
                <a16:creationId xmlns:a16="http://schemas.microsoft.com/office/drawing/2014/main" id="{E8F36981-FB76-D047-B314-F7AFEE81830D}"/>
              </a:ext>
            </a:extLst>
          </p:cNvPr>
          <p:cNvSpPr txBox="1"/>
          <p:nvPr/>
        </p:nvSpPr>
        <p:spPr>
          <a:xfrm>
            <a:off x="7328535" y="3848862"/>
            <a:ext cx="4787265" cy="2505814"/>
          </a:xfrm>
          <a:prstGeom prst="rect">
            <a:avLst/>
          </a:prstGeom>
        </p:spPr>
        <p:txBody>
          <a:bodyPr vert="horz" wrap="square" lIns="0" tIns="12700" rIns="0" bIns="0" rtlCol="0">
            <a:spAutoFit/>
          </a:bodyPr>
          <a:lstStyle/>
          <a:p>
            <a:pPr marL="1133475" indent="-172720">
              <a:lnSpc>
                <a:spcPct val="100000"/>
              </a:lnSpc>
              <a:spcBef>
                <a:spcPts val="100"/>
              </a:spcBef>
              <a:buChar char="•"/>
              <a:tabLst>
                <a:tab pos="1133475" algn="l"/>
              </a:tabLst>
            </a:pPr>
            <a:r>
              <a:rPr dirty="0">
                <a:solidFill>
                  <a:srgbClr val="0000FF"/>
                </a:solidFill>
                <a:cs typeface="Arial"/>
              </a:rPr>
              <a:t>3500 </a:t>
            </a:r>
            <a:r>
              <a:rPr spc="-5" dirty="0">
                <a:solidFill>
                  <a:srgbClr val="0000FF"/>
                </a:solidFill>
                <a:cs typeface="Arial"/>
              </a:rPr>
              <a:t>HP </a:t>
            </a:r>
            <a:r>
              <a:rPr dirty="0">
                <a:solidFill>
                  <a:srgbClr val="0000FF"/>
                </a:solidFill>
                <a:cs typeface="Arial"/>
              </a:rPr>
              <a:t>(2.6 MW)</a:t>
            </a:r>
            <a:r>
              <a:rPr spc="-105" dirty="0">
                <a:solidFill>
                  <a:srgbClr val="0000FF"/>
                </a:solidFill>
                <a:cs typeface="Arial"/>
              </a:rPr>
              <a:t> </a:t>
            </a:r>
            <a:r>
              <a:rPr dirty="0">
                <a:solidFill>
                  <a:srgbClr val="0000FF"/>
                </a:solidFill>
                <a:cs typeface="Arial"/>
              </a:rPr>
              <a:t>motor</a:t>
            </a:r>
            <a:endParaRPr dirty="0">
              <a:cs typeface="Arial"/>
            </a:endParaRPr>
          </a:p>
          <a:p>
            <a:pPr marL="1133475" indent="-172720">
              <a:lnSpc>
                <a:spcPct val="100000"/>
              </a:lnSpc>
              <a:spcBef>
                <a:spcPts val="5"/>
              </a:spcBef>
              <a:buChar char="•"/>
              <a:tabLst>
                <a:tab pos="1133475" algn="l"/>
              </a:tabLst>
            </a:pPr>
            <a:r>
              <a:rPr dirty="0">
                <a:solidFill>
                  <a:srgbClr val="0000FF"/>
                </a:solidFill>
                <a:cs typeface="Arial"/>
              </a:rPr>
              <a:t>77 inch</a:t>
            </a:r>
            <a:r>
              <a:rPr spc="-45" dirty="0">
                <a:solidFill>
                  <a:srgbClr val="0000FF"/>
                </a:solidFill>
                <a:cs typeface="Arial"/>
              </a:rPr>
              <a:t> </a:t>
            </a:r>
            <a:r>
              <a:rPr dirty="0">
                <a:solidFill>
                  <a:srgbClr val="0000FF"/>
                </a:solidFill>
                <a:cs typeface="Arial"/>
              </a:rPr>
              <a:t>fan</a:t>
            </a:r>
            <a:endParaRPr dirty="0">
              <a:cs typeface="Arial"/>
            </a:endParaRPr>
          </a:p>
          <a:p>
            <a:pPr>
              <a:lnSpc>
                <a:spcPct val="100000"/>
              </a:lnSpc>
              <a:spcBef>
                <a:spcPts val="35"/>
              </a:spcBef>
            </a:pPr>
            <a:endParaRPr dirty="0">
              <a:cs typeface="Times New Roman"/>
            </a:endParaRPr>
          </a:p>
          <a:p>
            <a:pPr marL="4116070" marR="5080" indent="-152400">
              <a:lnSpc>
                <a:spcPct val="100000"/>
              </a:lnSpc>
            </a:pPr>
            <a:r>
              <a:rPr lang="en-US" dirty="0">
                <a:solidFill>
                  <a:srgbClr val="0000FF"/>
                </a:solidFill>
                <a:cs typeface="Arial"/>
              </a:rPr>
              <a:t>     </a:t>
            </a:r>
            <a:r>
              <a:rPr dirty="0">
                <a:solidFill>
                  <a:srgbClr val="0000FF"/>
                </a:solidFill>
                <a:cs typeface="Arial"/>
              </a:rPr>
              <a:t>1/3</a:t>
            </a:r>
            <a:r>
              <a:rPr spc="-110" dirty="0">
                <a:solidFill>
                  <a:srgbClr val="0000FF"/>
                </a:solidFill>
                <a:cs typeface="Arial"/>
              </a:rPr>
              <a:t> </a:t>
            </a:r>
            <a:r>
              <a:rPr dirty="0">
                <a:solidFill>
                  <a:srgbClr val="0000FF"/>
                </a:solidFill>
                <a:cs typeface="Arial"/>
              </a:rPr>
              <a:t>Cruise  Thrust</a:t>
            </a:r>
            <a:endParaRPr dirty="0">
              <a:cs typeface="Arial"/>
            </a:endParaRPr>
          </a:p>
          <a:p>
            <a:pPr>
              <a:lnSpc>
                <a:spcPct val="100000"/>
              </a:lnSpc>
              <a:spcBef>
                <a:spcPts val="10"/>
              </a:spcBef>
            </a:pPr>
            <a:endParaRPr dirty="0">
              <a:cs typeface="Times New Roman"/>
            </a:endParaRPr>
          </a:p>
          <a:p>
            <a:pPr marL="184785" indent="-172085">
              <a:lnSpc>
                <a:spcPct val="100000"/>
              </a:lnSpc>
              <a:buChar char="•"/>
              <a:tabLst>
                <a:tab pos="185420" algn="l"/>
              </a:tabLst>
            </a:pPr>
            <a:r>
              <a:rPr dirty="0">
                <a:solidFill>
                  <a:srgbClr val="0000FF"/>
                </a:solidFill>
                <a:cs typeface="Arial"/>
              </a:rPr>
              <a:t>90% </a:t>
            </a:r>
            <a:r>
              <a:rPr spc="-5" dirty="0">
                <a:solidFill>
                  <a:srgbClr val="0000FF"/>
                </a:solidFill>
                <a:cs typeface="Arial"/>
              </a:rPr>
              <a:t>efficient</a:t>
            </a:r>
            <a:r>
              <a:rPr spc="-55" dirty="0">
                <a:solidFill>
                  <a:srgbClr val="0000FF"/>
                </a:solidFill>
                <a:cs typeface="Arial"/>
              </a:rPr>
              <a:t> </a:t>
            </a:r>
            <a:r>
              <a:rPr spc="-5" dirty="0">
                <a:solidFill>
                  <a:srgbClr val="0000FF"/>
                </a:solidFill>
                <a:cs typeface="Arial"/>
              </a:rPr>
              <a:t>transmission</a:t>
            </a:r>
            <a:endParaRPr dirty="0">
              <a:cs typeface="Arial"/>
            </a:endParaRPr>
          </a:p>
          <a:p>
            <a:pPr marL="184785" indent="-172085">
              <a:lnSpc>
                <a:spcPct val="100000"/>
              </a:lnSpc>
              <a:buChar char="•"/>
              <a:tabLst>
                <a:tab pos="185420" algn="l"/>
              </a:tabLst>
            </a:pPr>
            <a:r>
              <a:rPr dirty="0">
                <a:solidFill>
                  <a:srgbClr val="0000FF"/>
                </a:solidFill>
                <a:cs typeface="Arial"/>
              </a:rPr>
              <a:t>1000 </a:t>
            </a:r>
            <a:r>
              <a:rPr spc="-20" dirty="0">
                <a:solidFill>
                  <a:srgbClr val="0000FF"/>
                </a:solidFill>
                <a:cs typeface="Arial"/>
              </a:rPr>
              <a:t>Volt </a:t>
            </a:r>
            <a:r>
              <a:rPr dirty="0">
                <a:solidFill>
                  <a:srgbClr val="0000FF"/>
                </a:solidFill>
                <a:cs typeface="Arial"/>
              </a:rPr>
              <a:t>electrical</a:t>
            </a:r>
            <a:r>
              <a:rPr spc="-65" dirty="0">
                <a:solidFill>
                  <a:srgbClr val="0000FF"/>
                </a:solidFill>
                <a:cs typeface="Arial"/>
              </a:rPr>
              <a:t> </a:t>
            </a:r>
            <a:r>
              <a:rPr spc="-5" dirty="0">
                <a:solidFill>
                  <a:srgbClr val="0000FF"/>
                </a:solidFill>
                <a:cs typeface="Arial"/>
              </a:rPr>
              <a:t>system</a:t>
            </a:r>
            <a:endParaRPr dirty="0">
              <a:cs typeface="Arial"/>
            </a:endParaRPr>
          </a:p>
        </p:txBody>
      </p:sp>
      <p:sp>
        <p:nvSpPr>
          <p:cNvPr id="32" name="object 34">
            <a:extLst>
              <a:ext uri="{FF2B5EF4-FFF2-40B4-BE49-F238E27FC236}">
                <a16:creationId xmlns:a16="http://schemas.microsoft.com/office/drawing/2014/main" id="{44606214-E352-3D49-A983-A531FAFEB97D}"/>
              </a:ext>
            </a:extLst>
          </p:cNvPr>
          <p:cNvSpPr txBox="1"/>
          <p:nvPr/>
        </p:nvSpPr>
        <p:spPr>
          <a:xfrm>
            <a:off x="162910" y="4167313"/>
            <a:ext cx="355917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Electrical Component</a:t>
            </a:r>
            <a:r>
              <a:rPr sz="1800" spc="-55" dirty="0">
                <a:latin typeface="Arial"/>
                <a:cs typeface="Arial"/>
              </a:rPr>
              <a:t> </a:t>
            </a:r>
            <a:r>
              <a:rPr sz="1800" spc="-5" dirty="0">
                <a:latin typeface="Arial"/>
                <a:cs typeface="Arial"/>
              </a:rPr>
              <a:t>Assumptions</a:t>
            </a:r>
            <a:endParaRPr sz="1800" dirty="0">
              <a:latin typeface="Arial"/>
              <a:cs typeface="Arial"/>
            </a:endParaRPr>
          </a:p>
        </p:txBody>
      </p:sp>
      <p:sp>
        <p:nvSpPr>
          <p:cNvPr id="33" name="TextBox 32">
            <a:extLst>
              <a:ext uri="{FF2B5EF4-FFF2-40B4-BE49-F238E27FC236}">
                <a16:creationId xmlns:a16="http://schemas.microsoft.com/office/drawing/2014/main" id="{857E13AC-C039-184B-9517-7487DA690C38}"/>
              </a:ext>
            </a:extLst>
          </p:cNvPr>
          <p:cNvSpPr txBox="1"/>
          <p:nvPr/>
        </p:nvSpPr>
        <p:spPr>
          <a:xfrm>
            <a:off x="299416" y="1104900"/>
            <a:ext cx="11625883"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STARC-ABL design in NPSS and converted to MATLAB® Simulink®</a:t>
            </a:r>
          </a:p>
          <a:p>
            <a:pPr marL="742950" lvl="1" indent="-285750">
              <a:buFont typeface="Arial" panose="020B0604020202020204" pitchFamily="34" charset="0"/>
              <a:buChar char="•"/>
            </a:pPr>
            <a:r>
              <a:rPr lang="en-US" sz="2000" dirty="0"/>
              <a:t>Turbomachinery coded in Toolbox for Modeling and Analysis of Thermodynamic Systems</a:t>
            </a:r>
          </a:p>
          <a:p>
            <a:pPr marL="742950" lvl="1" indent="-285750">
              <a:buFont typeface="Arial" panose="020B0604020202020204" pitchFamily="34" charset="0"/>
              <a:buChar char="•"/>
            </a:pPr>
            <a:r>
              <a:rPr lang="en-US" sz="2000" dirty="0"/>
              <a:t>Electrical component coded using a power flow modeling approach</a:t>
            </a:r>
          </a:p>
          <a:p>
            <a:pPr marL="742950" lvl="1" indent="-285750">
              <a:buFont typeface="Arial" panose="020B0604020202020204" pitchFamily="34" charset="0"/>
              <a:buChar char="•"/>
            </a:pPr>
            <a:r>
              <a:rPr lang="en-US" sz="2000" dirty="0"/>
              <a:t>Separate controllers for each GTF and the </a:t>
            </a:r>
            <a:r>
              <a:rPr lang="en-US" sz="2000" dirty="0" err="1"/>
              <a:t>Tailfan</a:t>
            </a: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Initial architecture contained no energy storage, controls and failure analysis could require minimal energy storage for bus stability and transient optimization.</a:t>
            </a:r>
          </a:p>
        </p:txBody>
      </p:sp>
      <p:sp>
        <p:nvSpPr>
          <p:cNvPr id="34" name="Date Placeholder 3">
            <a:extLst>
              <a:ext uri="{FF2B5EF4-FFF2-40B4-BE49-F238E27FC236}">
                <a16:creationId xmlns:a16="http://schemas.microsoft.com/office/drawing/2014/main" id="{ACF5EA03-A04C-874F-9EE7-FFE8EEFF5A01}"/>
              </a:ext>
            </a:extLst>
          </p:cNvPr>
          <p:cNvSpPr>
            <a:spLocks noGrp="1"/>
          </p:cNvSpPr>
          <p:nvPr>
            <p:ph type="dt" sz="half" idx="10"/>
          </p:nvPr>
        </p:nvSpPr>
        <p:spPr>
          <a:xfrm>
            <a:off x="838200" y="6356350"/>
            <a:ext cx="2743200" cy="365125"/>
          </a:xfrm>
        </p:spPr>
        <p:txBody>
          <a:bodyPr/>
          <a:lstStyle/>
          <a:p>
            <a:r>
              <a:rPr lang="en-US" dirty="0"/>
              <a:t>NASA Glenn Research Center</a:t>
            </a:r>
          </a:p>
        </p:txBody>
      </p:sp>
      <p:sp>
        <p:nvSpPr>
          <p:cNvPr id="35" name="Footer Placeholder 4">
            <a:extLst>
              <a:ext uri="{FF2B5EF4-FFF2-40B4-BE49-F238E27FC236}">
                <a16:creationId xmlns:a16="http://schemas.microsoft.com/office/drawing/2014/main" id="{6C1A0810-D47A-FC46-86EE-D3C6AFE28F03}"/>
              </a:ext>
            </a:extLst>
          </p:cNvPr>
          <p:cNvSpPr>
            <a:spLocks noGrp="1"/>
          </p:cNvSpPr>
          <p:nvPr>
            <p:ph type="ftr" sz="quarter" idx="11"/>
          </p:nvPr>
        </p:nvSpPr>
        <p:spPr>
          <a:xfrm>
            <a:off x="4038600" y="6356350"/>
            <a:ext cx="4114800" cy="365125"/>
          </a:xfrm>
        </p:spPr>
        <p:txBody>
          <a:bodyPr/>
          <a:lstStyle/>
          <a:p>
            <a:r>
              <a:rPr lang="en-US" dirty="0" err="1"/>
              <a:t>www.nasa.gov</a:t>
            </a:r>
            <a:endParaRPr lang="en-US" dirty="0"/>
          </a:p>
        </p:txBody>
      </p:sp>
      <p:sp>
        <p:nvSpPr>
          <p:cNvPr id="36" name="Slide Number Placeholder 5">
            <a:extLst>
              <a:ext uri="{FF2B5EF4-FFF2-40B4-BE49-F238E27FC236}">
                <a16:creationId xmlns:a16="http://schemas.microsoft.com/office/drawing/2014/main" id="{52920F48-9D63-4D4D-9802-0E6B5261A6B6}"/>
              </a:ext>
            </a:extLst>
          </p:cNvPr>
          <p:cNvSpPr>
            <a:spLocks noGrp="1"/>
          </p:cNvSpPr>
          <p:nvPr>
            <p:ph type="sldNum" sz="quarter" idx="12"/>
          </p:nvPr>
        </p:nvSpPr>
        <p:spPr>
          <a:xfrm>
            <a:off x="8610600" y="6356350"/>
            <a:ext cx="2743200" cy="365125"/>
          </a:xfrm>
        </p:spPr>
        <p:txBody>
          <a:bodyPr/>
          <a:lstStyle/>
          <a:p>
            <a:fld id="{84B04594-06CD-A148-8B90-E0CB5D6D5DA4}" type="slidenum">
              <a:rPr lang="en-US" smtClean="0"/>
              <a:t>5</a:t>
            </a:fld>
            <a:endParaRPr lang="en-US" dirty="0"/>
          </a:p>
        </p:txBody>
      </p:sp>
    </p:spTree>
    <p:extLst>
      <p:ext uri="{BB962C8B-B14F-4D97-AF65-F5344CB8AC3E}">
        <p14:creationId xmlns:p14="http://schemas.microsoft.com/office/powerpoint/2010/main" val="591931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95BA-0E6C-C54F-B77A-0E7E99D1EF0B}"/>
              </a:ext>
            </a:extLst>
          </p:cNvPr>
          <p:cNvSpPr>
            <a:spLocks noGrp="1"/>
          </p:cNvSpPr>
          <p:nvPr>
            <p:ph type="title"/>
          </p:nvPr>
        </p:nvSpPr>
        <p:spPr/>
        <p:txBody>
          <a:bodyPr>
            <a:normAutofit/>
          </a:bodyPr>
          <a:lstStyle/>
          <a:p>
            <a:r>
              <a:rPr lang="en-US" sz="3200" dirty="0"/>
              <a:t>References</a:t>
            </a:r>
          </a:p>
        </p:txBody>
      </p:sp>
      <p:sp>
        <p:nvSpPr>
          <p:cNvPr id="3" name="Content Placeholder 2">
            <a:extLst>
              <a:ext uri="{FF2B5EF4-FFF2-40B4-BE49-F238E27FC236}">
                <a16:creationId xmlns:a16="http://schemas.microsoft.com/office/drawing/2014/main" id="{725B13E9-BA68-9A43-B4AD-1FCC3EC7D12D}"/>
              </a:ext>
            </a:extLst>
          </p:cNvPr>
          <p:cNvSpPr>
            <a:spLocks noGrp="1"/>
          </p:cNvSpPr>
          <p:nvPr>
            <p:ph idx="1"/>
          </p:nvPr>
        </p:nvSpPr>
        <p:spPr>
          <a:xfrm>
            <a:off x="457200" y="1257300"/>
            <a:ext cx="11239500" cy="5181600"/>
          </a:xfrm>
        </p:spPr>
        <p:txBody>
          <a:bodyPr>
            <a:normAutofit fontScale="85000" lnSpcReduction="10000"/>
          </a:bodyPr>
          <a:lstStyle/>
          <a:p>
            <a:pPr lvl="0"/>
            <a:r>
              <a:rPr lang="en-US" dirty="0"/>
              <a:t>EAP Fault Management:</a:t>
            </a:r>
          </a:p>
          <a:p>
            <a:pPr lvl="1"/>
            <a:r>
              <a:rPr lang="en-US" dirty="0"/>
              <a:t>Simon, D. L., Connolly, J. W. “Electrified Aircraft Propulsion Systems: Gas Turbine Control Considerations for the Mitigation of Potential Failure Modes and Hazards”, ASME Turbo Expo 2020, GT2020-15945.</a:t>
            </a:r>
          </a:p>
          <a:p>
            <a:pPr lvl="1"/>
            <a:r>
              <a:rPr lang="en-US" dirty="0"/>
              <a:t>Simon, D. L., Connolly, J. W. Culley, D. E. “Control Technology Needs for Electrified Aircraft Propulsion Systems” Journal of Engineering for Gas Turbines and Power, 2019, Vol.142.</a:t>
            </a:r>
          </a:p>
          <a:p>
            <a:endParaRPr lang="en-US" dirty="0"/>
          </a:p>
          <a:p>
            <a:r>
              <a:rPr lang="en-US" dirty="0"/>
              <a:t>EAP TEEM Control:</a:t>
            </a:r>
          </a:p>
          <a:p>
            <a:pPr lvl="1"/>
            <a:r>
              <a:rPr lang="en-US" dirty="0"/>
              <a:t>Culley, Kratz, Thomas, “Turbine Electrified Energy Management  (TEEM) for Enabling More Efficient Engine Designs” AIAA 2018-4798</a:t>
            </a:r>
          </a:p>
          <a:p>
            <a:pPr lvl="1"/>
            <a:r>
              <a:rPr lang="en-US" dirty="0"/>
              <a:t>Kratz, Culley, Thomas “A Control Strategy for Turbine Electrified Energy Management” AIAA 2019-4499</a:t>
            </a:r>
          </a:p>
          <a:p>
            <a:endParaRPr lang="en-US" dirty="0"/>
          </a:p>
          <a:p>
            <a:r>
              <a:rPr lang="en-US" dirty="0"/>
              <a:t>EAP Optimal Control:</a:t>
            </a:r>
          </a:p>
          <a:p>
            <a:pPr lvl="1"/>
            <a:r>
              <a:rPr lang="en-US" dirty="0"/>
              <a:t>Accepted: Richter, Connolly, Simon, “Optimal Control and Energy Management for Hybrid Gas-Electric Propulsion” Journal of Engineering for Gas Turbines and Power, Vol. TBD 2020 </a:t>
            </a:r>
          </a:p>
        </p:txBody>
      </p:sp>
      <p:sp>
        <p:nvSpPr>
          <p:cNvPr id="4" name="Date Placeholder 3">
            <a:extLst>
              <a:ext uri="{FF2B5EF4-FFF2-40B4-BE49-F238E27FC236}">
                <a16:creationId xmlns:a16="http://schemas.microsoft.com/office/drawing/2014/main" id="{85A23A6E-6080-F445-BB2E-B84AE0C6FDB9}"/>
              </a:ext>
            </a:extLst>
          </p:cNvPr>
          <p:cNvSpPr>
            <a:spLocks noGrp="1"/>
          </p:cNvSpPr>
          <p:nvPr>
            <p:ph type="dt" sz="half" idx="10"/>
          </p:nvPr>
        </p:nvSpPr>
        <p:spPr>
          <a:xfrm>
            <a:off x="838200" y="6356350"/>
            <a:ext cx="2743200" cy="365125"/>
          </a:xfrm>
        </p:spPr>
        <p:txBody>
          <a:bodyPr/>
          <a:lstStyle/>
          <a:p>
            <a:r>
              <a:rPr lang="en-US" dirty="0"/>
              <a:t>NASA Glenn Research Center</a:t>
            </a:r>
          </a:p>
        </p:txBody>
      </p:sp>
      <p:sp>
        <p:nvSpPr>
          <p:cNvPr id="5" name="Footer Placeholder 4">
            <a:extLst>
              <a:ext uri="{FF2B5EF4-FFF2-40B4-BE49-F238E27FC236}">
                <a16:creationId xmlns:a16="http://schemas.microsoft.com/office/drawing/2014/main" id="{7EF1EDF7-30E1-C844-9D70-6FFFB5BDDFBA}"/>
              </a:ext>
            </a:extLst>
          </p:cNvPr>
          <p:cNvSpPr>
            <a:spLocks noGrp="1"/>
          </p:cNvSpPr>
          <p:nvPr>
            <p:ph type="ftr" sz="quarter" idx="11"/>
          </p:nvPr>
        </p:nvSpPr>
        <p:spPr>
          <a:xfrm>
            <a:off x="4038600" y="6356350"/>
            <a:ext cx="4114800" cy="365125"/>
          </a:xfrm>
        </p:spPr>
        <p:txBody>
          <a:bodyPr/>
          <a:lstStyle/>
          <a:p>
            <a:r>
              <a:rPr lang="en-US" dirty="0" err="1"/>
              <a:t>www.nasa.gov</a:t>
            </a:r>
            <a:endParaRPr lang="en-US" dirty="0"/>
          </a:p>
        </p:txBody>
      </p:sp>
      <p:sp>
        <p:nvSpPr>
          <p:cNvPr id="6" name="Slide Number Placeholder 5">
            <a:extLst>
              <a:ext uri="{FF2B5EF4-FFF2-40B4-BE49-F238E27FC236}">
                <a16:creationId xmlns:a16="http://schemas.microsoft.com/office/drawing/2014/main" id="{68880E0E-89F7-5040-9CDA-C50A525A5FDA}"/>
              </a:ext>
            </a:extLst>
          </p:cNvPr>
          <p:cNvSpPr>
            <a:spLocks noGrp="1"/>
          </p:cNvSpPr>
          <p:nvPr>
            <p:ph type="sldNum" sz="quarter" idx="12"/>
          </p:nvPr>
        </p:nvSpPr>
        <p:spPr>
          <a:xfrm>
            <a:off x="8610600" y="6356350"/>
            <a:ext cx="2743200" cy="365125"/>
          </a:xfrm>
        </p:spPr>
        <p:txBody>
          <a:bodyPr/>
          <a:lstStyle/>
          <a:p>
            <a:fld id="{84B04594-06CD-A148-8B90-E0CB5D6D5DA4}" type="slidenum">
              <a:rPr lang="en-US" smtClean="0"/>
              <a:t>6</a:t>
            </a:fld>
            <a:endParaRPr lang="en-US" dirty="0"/>
          </a:p>
        </p:txBody>
      </p:sp>
    </p:spTree>
    <p:extLst>
      <p:ext uri="{BB962C8B-B14F-4D97-AF65-F5344CB8AC3E}">
        <p14:creationId xmlns:p14="http://schemas.microsoft.com/office/powerpoint/2010/main" val="3059814325"/>
      </p:ext>
    </p:extLst>
  </p:cSld>
  <p:clrMapOvr>
    <a:masterClrMapping/>
  </p:clrMapOvr>
</p:sld>
</file>

<file path=ppt/theme/theme1.xml><?xml version="1.0" encoding="utf-8"?>
<a:theme xmlns:a="http://schemas.openxmlformats.org/drawingml/2006/main" name="nasa_jwc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_jwc1" id="{44D72C9C-1423-B84B-A4D2-9C956814ED53}" vid="{1340180D-B7AC-6D4C-B3D9-A36394A2A8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nasa_jwc1</Template>
  <TotalTime>12093</TotalTime>
  <Words>1195</Words>
  <Application>Microsoft Macintosh PowerPoint</Application>
  <PresentationFormat>Widescreen</PresentationFormat>
  <Paragraphs>185</Paragraphs>
  <Slides>6</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Times New Roman</vt:lpstr>
      <vt:lpstr>nasa_jwc1</vt:lpstr>
      <vt:lpstr>NASA Electrified Aircraft  Propulsion Control</vt:lpstr>
      <vt:lpstr>Aeronautics Research Mission Directorate Drivers</vt:lpstr>
      <vt:lpstr>EAP Control Technology Roadmap</vt:lpstr>
      <vt:lpstr>Simple Distributed Propulsion Concept Overview</vt:lpstr>
      <vt:lpstr>STARC-ABL Architecture</vt:lpstr>
      <vt:lpstr>References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Turbine Control-Based Fault Management for Electrified Aircraft Propulsion Systems</dc:title>
  <dc:creator>Simon, Donald L. (GRC-LCC0)</dc:creator>
  <cp:lastModifiedBy>Connolly, Joseph W. (GRC-LCC0)</cp:lastModifiedBy>
  <cp:revision>254</cp:revision>
  <dcterms:created xsi:type="dcterms:W3CDTF">2019-08-09T17:09:29Z</dcterms:created>
  <dcterms:modified xsi:type="dcterms:W3CDTF">2020-08-20T12:30:52Z</dcterms:modified>
</cp:coreProperties>
</file>