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7"/>
  </p:notesMasterIdLst>
  <p:handoutMasterIdLst>
    <p:handoutMasterId r:id="rId48"/>
  </p:handoutMasterIdLst>
  <p:sldIdLst>
    <p:sldId id="256" r:id="rId2"/>
    <p:sldId id="4678" r:id="rId3"/>
    <p:sldId id="5001" r:id="rId4"/>
    <p:sldId id="4846" r:id="rId5"/>
    <p:sldId id="5320" r:id="rId6"/>
    <p:sldId id="5130" r:id="rId7"/>
    <p:sldId id="5348" r:id="rId8"/>
    <p:sldId id="5176" r:id="rId9"/>
    <p:sldId id="5341" r:id="rId10"/>
    <p:sldId id="5355" r:id="rId11"/>
    <p:sldId id="4949" r:id="rId12"/>
    <p:sldId id="4779" r:id="rId13"/>
    <p:sldId id="5342" r:id="rId14"/>
    <p:sldId id="262" r:id="rId15"/>
    <p:sldId id="5318" r:id="rId16"/>
    <p:sldId id="5340" r:id="rId17"/>
    <p:sldId id="5323" r:id="rId18"/>
    <p:sldId id="5316" r:id="rId19"/>
    <p:sldId id="5326" r:id="rId20"/>
    <p:sldId id="5310" r:id="rId21"/>
    <p:sldId id="5339" r:id="rId22"/>
    <p:sldId id="5327" r:id="rId23"/>
    <p:sldId id="5278" r:id="rId24"/>
    <p:sldId id="3756" r:id="rId25"/>
    <p:sldId id="5226" r:id="rId26"/>
    <p:sldId id="5253" r:id="rId27"/>
    <p:sldId id="5356" r:id="rId28"/>
    <p:sldId id="5336" r:id="rId29"/>
    <p:sldId id="5357" r:id="rId30"/>
    <p:sldId id="5333" r:id="rId31"/>
    <p:sldId id="5334" r:id="rId32"/>
    <p:sldId id="5208" r:id="rId33"/>
    <p:sldId id="5117" r:id="rId34"/>
    <p:sldId id="5148" r:id="rId35"/>
    <p:sldId id="5249" r:id="rId36"/>
    <p:sldId id="5244" r:id="rId37"/>
    <p:sldId id="5351" r:id="rId38"/>
    <p:sldId id="5352" r:id="rId39"/>
    <p:sldId id="5287" r:id="rId40"/>
    <p:sldId id="5212" r:id="rId41"/>
    <p:sldId id="5324" r:id="rId42"/>
    <p:sldId id="5315" r:id="rId43"/>
    <p:sldId id="5304" r:id="rId44"/>
    <p:sldId id="5350" r:id="rId45"/>
    <p:sldId id="4938" r:id="rId46"/>
  </p:sldIdLst>
  <p:sldSz cx="9144000" cy="5143500" type="screen16x9"/>
  <p:notesSz cx="6858000" cy="9620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urrent Environment" id="{D0A2708B-D767-0D48-AB3A-0823402BB1E3}">
          <p14:sldIdLst>
            <p14:sldId id="256"/>
            <p14:sldId id="4678"/>
            <p14:sldId id="5001"/>
            <p14:sldId id="4846"/>
            <p14:sldId id="5320"/>
            <p14:sldId id="5130"/>
            <p14:sldId id="5348"/>
          </p14:sldIdLst>
        </p14:section>
        <p14:section name="Phase1 to Phase 2" id="{DFEF1939-DFB9-AE4B-BBA5-4B47A097ABC3}">
          <p14:sldIdLst>
            <p14:sldId id="5176"/>
            <p14:sldId id="5341"/>
            <p14:sldId id="5355"/>
            <p14:sldId id="4949"/>
          </p14:sldIdLst>
        </p14:section>
        <p14:section name="New Way Forward" id="{23316794-24BC-7C4B-BD36-A53CB7309571}">
          <p14:sldIdLst>
            <p14:sldId id="4779"/>
            <p14:sldId id="5342"/>
          </p14:sldIdLst>
        </p14:section>
        <p14:section name="Phase 2 focus areas" id="{3CED099C-D963-8040-BB69-B08F8063BCFE}">
          <p14:sldIdLst>
            <p14:sldId id="262"/>
            <p14:sldId id="5318"/>
            <p14:sldId id="5340"/>
            <p14:sldId id="5323"/>
            <p14:sldId id="5316"/>
            <p14:sldId id="5326"/>
          </p14:sldIdLst>
        </p14:section>
        <p14:section name="DIP-TS" id="{A72842B8-7D7B-1A46-A95A-5E3B4BFB3688}">
          <p14:sldIdLst>
            <p14:sldId id="5310"/>
            <p14:sldId id="5339"/>
            <p14:sldId id="5327"/>
            <p14:sldId id="5278"/>
          </p14:sldIdLst>
        </p14:section>
        <p14:section name="Urban Air Mobility" id="{5F5A5379-471C-5342-8035-CDA33294842F}">
          <p14:sldIdLst>
            <p14:sldId id="3756"/>
            <p14:sldId id="5226"/>
            <p14:sldId id="5253"/>
            <p14:sldId id="5356"/>
            <p14:sldId id="5336"/>
            <p14:sldId id="5357"/>
            <p14:sldId id="5333"/>
            <p14:sldId id="5334"/>
          </p14:sldIdLst>
        </p14:section>
        <p14:section name="Cargo" id="{2421E639-EB71-C944-8B28-F2DB5BA12787}">
          <p14:sldIdLst>
            <p14:sldId id="5208"/>
            <p14:sldId id="5117"/>
            <p14:sldId id="5148"/>
            <p14:sldId id="5249"/>
            <p14:sldId id="5244"/>
          </p14:sldIdLst>
        </p14:section>
        <p14:section name="xTM" id="{57B31C4C-1723-2D47-B1E7-6DE5B8C0084D}">
          <p14:sldIdLst>
            <p14:sldId id="5351"/>
            <p14:sldId id="5352"/>
            <p14:sldId id="5287"/>
            <p14:sldId id="5212"/>
            <p14:sldId id="5324"/>
          </p14:sldIdLst>
        </p14:section>
        <p14:section name="Programmatics" id="{49A99CC0-809B-D440-B190-4BB161B28B98}">
          <p14:sldIdLst>
            <p14:sldId id="5315"/>
            <p14:sldId id="5304"/>
          </p14:sldIdLst>
        </p14:section>
        <p14:section name="Summary" id="{2730D21E-8A0D-7C46-B1D9-0931DEB8361B}">
          <p14:sldIdLst>
            <p14:sldId id="5350"/>
            <p14:sldId id="49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harine Lee" initials="KL" lastIdx="4" clrIdx="0"/>
  <p:cmAuthor id="1" name="Barmore, Bryan E. (LARC-D318)" initials="BBE(" lastIdx="12" clrIdx="1"/>
  <p:cmAuthor id="2" name="Paul Lee" initials="pl" lastIdx="2" clrIdx="2"/>
  <p:cmAuthor id="3" name="ODIN" initials="" lastIdx="13" clrIdx="3"/>
  <p:cmAuthor id="4" name="william chan" initials="wc" lastIdx="2" clrIdx="4"/>
  <p:cmAuthor id="5" name="Bryan Barmore" initials="BB" lastIdx="43" clrIdx="5"/>
  <p:cmAuthor id="6" name="Microsoft Office User" initials="Office" lastIdx="22" clrIdx="6"/>
  <p:cmAuthor id="7" name="Microsoft Office User" initials="Office [2]" lastIdx="1" clrIdx="7"/>
  <p:cmAuthor id="8" name="Microsoft Office User" initials="Office [3]" lastIdx="1" clrIdx="8"/>
  <p:cmAuthor id="9" name="Microsoft Office User" initials="Office [4]" lastIdx="1" clrIdx="9"/>
  <p:cmAuthor id="10" name="Barmore" initials="B" lastIdx="1" clrIdx="10"/>
  <p:cmAuthor id="11" name="Barmore" initials="B [2]" lastIdx="1" clrIdx="11"/>
  <p:cmAuthor id="12" name="Barmore, Bryan E. (LARC-E1A)" initials="BBE(" lastIdx="17" clrIdx="12">
    <p:extLst>
      <p:ext uri="{19B8F6BF-5375-455C-9EA6-DF929625EA0E}">
        <p15:presenceInfo xmlns:p15="http://schemas.microsoft.com/office/powerpoint/2012/main" userId="S::bbarmore@ndc.nasa.gov::4beabd82-b657-4e66-af57-8f86d9082e93" providerId="AD"/>
      </p:ext>
    </p:extLst>
  </p:cmAuthor>
  <p:cmAuthor id="13" name="Thipphavong, David P. (ARC-AF)" initials="T(" lastIdx="2" clrIdx="13">
    <p:extLst>
      <p:ext uri="{19B8F6BF-5375-455C-9EA6-DF929625EA0E}">
        <p15:presenceInfo xmlns:p15="http://schemas.microsoft.com/office/powerpoint/2012/main" userId="S::dthippha@ndc.nasa.gov::d056579a-579d-45d5-b6fe-e6f370ccd6dd" providerId="AD"/>
      </p:ext>
    </p:extLst>
  </p:cmAuthor>
  <p:cmAuthor id="14" name="Ponthieux, Joseph G. (LARC-E1A)[LITES II]" initials="PJG(I" lastIdx="1" clrIdx="14">
    <p:extLst>
      <p:ext uri="{19B8F6BF-5375-455C-9EA6-DF929625EA0E}">
        <p15:presenceInfo xmlns:p15="http://schemas.microsoft.com/office/powerpoint/2012/main" userId="S-1-5-21-330711430-3775241029-4075259233-79436" providerId="AD"/>
      </p:ext>
    </p:extLst>
  </p:cmAuthor>
  <p:cmAuthor id="15" name="Madson, Mike D. (ARC-AT)" initials="M(" lastIdx="3" clrIdx="15">
    <p:extLst>
      <p:ext uri="{19B8F6BF-5375-455C-9EA6-DF929625EA0E}">
        <p15:presenceInfo xmlns:p15="http://schemas.microsoft.com/office/powerpoint/2012/main" userId="S::mmadson@ndc.nasa.gov::2e442acf-b8b4-4676-8ff7-0d6451e942ec" providerId="AD"/>
      </p:ext>
    </p:extLst>
  </p:cmAuthor>
  <p:cmAuthor id="16" name="Witzberger, Kevin E. (ARC-AF)" initials="W(" lastIdx="16" clrIdx="16">
    <p:extLst>
      <p:ext uri="{19B8F6BF-5375-455C-9EA6-DF929625EA0E}">
        <p15:presenceInfo xmlns:p15="http://schemas.microsoft.com/office/powerpoint/2012/main" userId="S::kwitzber@ndc.nasa.gov::2ba14412-69d9-4844-ac86-2e24ebe11360" providerId="AD"/>
      </p:ext>
    </p:extLst>
  </p:cmAuthor>
  <p:cmAuthor id="17" name="Chan, William N. (ARC-A)" initials="CWN(" lastIdx="21" clrIdx="17">
    <p:extLst>
      <p:ext uri="{19B8F6BF-5375-455C-9EA6-DF929625EA0E}">
        <p15:presenceInfo xmlns:p15="http://schemas.microsoft.com/office/powerpoint/2012/main" userId="S::wnchan@ndc.nasa.gov::7421d93b-0541-45f0-a714-c906104278d8" providerId="AD"/>
      </p:ext>
    </p:extLst>
  </p:cmAuthor>
  <p:cmAuthor id="18" name="Corzo, Roxana (ARC-AT)[WYLE LABS]" initials="CR(L" lastIdx="1" clrIdx="18">
    <p:extLst>
      <p:ext uri="{19B8F6BF-5375-455C-9EA6-DF929625EA0E}">
        <p15:presenceInfo xmlns:p15="http://schemas.microsoft.com/office/powerpoint/2012/main" userId="S-1-5-21-330711430-3775241029-4075259233-824768" providerId="AD"/>
      </p:ext>
    </p:extLst>
  </p:cmAuthor>
  <p:cmAuthor id="19" name="Rios, Joseph (ARC-AFO)" initials="R(" lastIdx="1" clrIdx="19">
    <p:extLst>
      <p:ext uri="{19B8F6BF-5375-455C-9EA6-DF929625EA0E}">
        <p15:presenceInfo xmlns:p15="http://schemas.microsoft.com/office/powerpoint/2012/main" userId="S::jlrios@ndc.nasa.gov::7b4eef8b-6a8b-4707-a865-be002eadede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F0FA"/>
    <a:srgbClr val="ABC1D5"/>
    <a:srgbClr val="D6C1C8"/>
    <a:srgbClr val="D6AEBB"/>
    <a:srgbClr val="B994A0"/>
    <a:srgbClr val="9AB994"/>
    <a:srgbClr val="B0F4DE"/>
    <a:srgbClr val="093D92"/>
    <a:srgbClr val="B9B693"/>
    <a:srgbClr val="BA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04"/>
    <p:restoredTop sz="73697" autoAdjust="0"/>
  </p:normalViewPr>
  <p:slideViewPr>
    <p:cSldViewPr snapToGrid="0">
      <p:cViewPr varScale="1">
        <p:scale>
          <a:sx n="61" d="100"/>
          <a:sy n="61" d="100"/>
        </p:scale>
        <p:origin x="1304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90339B-6983-DF45-B781-9B7D54483A06}" type="datetimeFigureOut">
              <a:rPr lang="en-US" smtClean="0"/>
              <a:pPr/>
              <a:t>8/18/2020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2FFDBDF-EE2F-774D-9705-B4A8B4DF0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48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722CE48-6344-447F-807F-0791761DCECF}" type="datetimeFigureOut">
              <a:rPr lang="en-US" smtClean="0"/>
              <a:pPr/>
              <a:t>8/18/2020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9FF2B9-9815-4E82-99A1-55DA67C6BC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06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82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3251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2941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530975" y="4778375"/>
            <a:ext cx="22944138" cy="12906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/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11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530975" y="4778375"/>
            <a:ext cx="22944138" cy="12906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lvl="0"/>
            <a:endParaRPr lang="en-US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187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530975" y="4778375"/>
            <a:ext cx="22944138" cy="12906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5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33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7502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9FF2B9-9815-4E82-99A1-55DA67C6BCE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57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6065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53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82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1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69496-883E-A149-B23D-395693F29C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608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83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8571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703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53338" y="2808288"/>
            <a:ext cx="24904701" cy="1400810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51206400" indent="-51206400"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88804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177609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2664134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355217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defTabSz="1756068">
              <a:defRPr/>
            </a:pPr>
            <a:fld id="{E0546C57-D2D2-4940-A249-4A1DF5565776}" type="slidenum">
              <a:rPr lang="en-US" sz="2300">
                <a:solidFill>
                  <a:srgbClr val="000000"/>
                </a:solidFill>
                <a:latin typeface="Arial" charset="0"/>
              </a:rPr>
              <a:pPr defTabSz="1756068">
                <a:defRPr/>
              </a:pPr>
              <a:t>19</a:t>
            </a:fld>
            <a:endParaRPr lang="en-US" sz="2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114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73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5243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12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23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1220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200" b="0" i="0" u="non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756068">
              <a:defRPr/>
            </a:pPr>
            <a:fld id="{DF9FF2B9-9815-4E82-99A1-55DA67C6BCE8}" type="slidenum">
              <a:rPr lang="en-US">
                <a:solidFill>
                  <a:prstClr val="black"/>
                </a:solidFill>
                <a:latin typeface="Calibri"/>
              </a:rPr>
              <a:pPr defTabSz="1756068">
                <a:defRPr/>
              </a:pPr>
              <a:t>24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110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D238B1-1031-431A-9FC2-D0E9D6DA9C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017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849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rgbClr val="DCDEE0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6427DE-07CF-4D78-8674-80AD577F70D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4992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5622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2C459-B7EF-4440-8CDF-F9D1DF0F155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653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59493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latin typeface="Arial" panose="020B06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0410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01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128533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10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1774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1774">
                <a:defRPr/>
              </a:pPr>
              <a:t>35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33897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1792" lvl="1">
              <a:lnSpc>
                <a:spcPct val="120000"/>
              </a:lnSpc>
            </a:pP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96668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4087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906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53338" y="2808288"/>
            <a:ext cx="24904701" cy="14008100"/>
          </a:xfrm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51206400" indent="-51206400"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888043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1776092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2664134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355217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defTabSz="1756068">
              <a:defRPr/>
            </a:pPr>
            <a:fld id="{E0546C57-D2D2-4940-A249-4A1DF5565776}" type="slidenum">
              <a:rPr lang="en-US" sz="2300">
                <a:solidFill>
                  <a:srgbClr val="000000"/>
                </a:solidFill>
                <a:latin typeface="Arial" charset="0"/>
              </a:rPr>
              <a:pPr defTabSz="1756068">
                <a:defRPr/>
              </a:pPr>
              <a:t>41</a:t>
            </a:fld>
            <a:endParaRPr lang="en-US" sz="230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8285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82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3777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9700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91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3182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2563A6-4F14-7F4A-83F1-1BB2074D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107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8" y="720264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9130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979FAD-3D35-5045-8D86-B5699BBA1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137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688EBCC-3F08-854E-A650-F8CB9D4E2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86100" y="4936556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 sz="750" b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59519FA-E0EE-4B4E-A728-2396B6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4936556"/>
            <a:ext cx="2133600" cy="171450"/>
          </a:xfrm>
          <a:prstGeom prst="rect">
            <a:avLst/>
          </a:prstGeom>
        </p:spPr>
        <p:txBody>
          <a:bodyPr/>
          <a:lstStyle>
            <a:lvl1pPr algn="r">
              <a:defRPr sz="7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F0E9893-8FB3-409C-B448-4EC2BA0532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51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00100"/>
            <a:ext cx="8458200" cy="4057650"/>
          </a:xfrm>
        </p:spPr>
        <p:txBody>
          <a:bodyPr/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5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028700" indent="-216694"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41822" indent="-216694">
              <a:buFont typeface="Arial" panose="020B0604020202020204" pitchFamily="34" charset="0"/>
              <a:buChar char="»"/>
              <a:tabLst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0" y="4914900"/>
            <a:ext cx="2133600" cy="17145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86100" y="4914900"/>
            <a:ext cx="2895600" cy="171450"/>
          </a:xfrm>
          <a:prstGeom prst="rect">
            <a:avLst/>
          </a:prstGeom>
        </p:spPr>
        <p:txBody>
          <a:bodyPr/>
          <a:lstStyle>
            <a:lvl1pPr>
              <a:defRPr sz="75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9400" y="4914900"/>
            <a:ext cx="2133600" cy="171450"/>
          </a:xfrm>
          <a:prstGeom prst="rect">
            <a:avLst/>
          </a:prstGeom>
        </p:spPr>
        <p:txBody>
          <a:bodyPr/>
          <a:lstStyle>
            <a:lvl1pPr>
              <a:defRPr sz="7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4801" y="141685"/>
            <a:ext cx="7886700" cy="473202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>
            <a:lvl1pPr algn="l"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016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819" y="720265"/>
            <a:ext cx="8642561" cy="3874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DCFA5-B82E-E04F-B228-DF8DFE8540A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7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xfrm>
            <a:off x="8602703" y="4752243"/>
            <a:ext cx="219786" cy="16365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33849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microsoft.com/office/2007/relationships/hdphoto" Target="../media/hdphoto2.wdp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17" Type="http://schemas.microsoft.com/office/2007/relationships/hdphoto" Target="../media/hdphoto3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tiff"/><Relationship Id="rId10" Type="http://schemas.openxmlformats.org/officeDocument/2006/relationships/image" Target="../media/image1.png"/><Relationship Id="rId19" Type="http://schemas.microsoft.com/office/2007/relationships/hdphoto" Target="../media/hdphoto4.wdp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3.png"/><Relationship Id="rId22" Type="http://schemas.openxmlformats.org/officeDocument/2006/relationships/image" Target="../media/image9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lide_sky.jpg"/>
          <p:cNvPicPr>
            <a:picLocks noChangeAspect="1"/>
          </p:cNvPicPr>
          <p:nvPr userDrawn="1"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57" y="4"/>
            <a:ext cx="9150959" cy="5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2" cstate="email">
            <a:lum bright="70000" contrast="-70000"/>
            <a:alphaModFix amt="44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5200" y="0"/>
            <a:ext cx="1524000" cy="685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14" cstate="email">
            <a:lum bright="70000" contrast="-70000"/>
            <a:alphaModFix amt="4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171450"/>
            <a:ext cx="1158240" cy="5429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 cstate="email">
            <a:duotone>
              <a:schemeClr val="bg2">
                <a:shade val="45000"/>
                <a:satMod val="135000"/>
              </a:schemeClr>
              <a:prstClr val="white"/>
            </a:duotone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165515"/>
            <a:ext cx="553402" cy="415052"/>
          </a:xfrm>
          <a:prstGeom prst="rect">
            <a:avLst/>
          </a:prstGeom>
        </p:spPr>
      </p:pic>
      <p:pic>
        <p:nvPicPr>
          <p:cNvPr id="20" name="Content Placeholder 3"/>
          <p:cNvPicPr>
            <a:picLocks noChangeAspect="1"/>
          </p:cNvPicPr>
          <p:nvPr userDrawn="1"/>
        </p:nvPicPr>
        <p:blipFill>
          <a:blip r:embed="rId16" cstate="email">
            <a:duotone>
              <a:schemeClr val="bg2">
                <a:shade val="45000"/>
                <a:satMod val="135000"/>
              </a:schemeClr>
              <a:prstClr val="white"/>
            </a:duotone>
            <a:alphaModFix amt="47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3250" r="96000">
                        <a14:foregroundMark x1="15750" y1="38500" x2="15750" y2="38500"/>
                        <a14:foregroundMark x1="15750" y1="38500" x2="15750" y2="38500"/>
                        <a14:foregroundMark x1="19375" y1="36500" x2="19375" y2="36500"/>
                        <a14:foregroundMark x1="15500" y1="27833" x2="15500" y2="27833"/>
                        <a14:foregroundMark x1="7250" y1="26833" x2="7250" y2="26833"/>
                        <a14:backgroundMark x1="65375" y1="75333" x2="65375" y2="75333"/>
                        <a14:backgroundMark x1="62250" y1="68333" x2="62250" y2="68333"/>
                        <a14:backgroundMark x1="69375" y1="62333" x2="69375" y2="62333"/>
                        <a14:backgroundMark x1="50750" y1="67333" x2="50750" y2="6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4114" y="171450"/>
            <a:ext cx="753981" cy="424115"/>
          </a:xfrm>
          <a:prstGeom prst="rect">
            <a:avLst/>
          </a:prstGeom>
        </p:spPr>
      </p:pic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3721" y="75280"/>
            <a:ext cx="8229600" cy="45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068" y="102374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854845" y="4980995"/>
            <a:ext cx="319319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t> </a:t>
            </a:r>
            <a:fld id="{D44AAE72-5488-4E80-8FD1-D7DF62C285B2}" type="slidenum">
              <a:rPr lang="en-US" sz="750">
                <a:solidFill>
                  <a:prstClr val="black"/>
                </a:solidFill>
                <a:latin typeface="Calibri" charset="0"/>
                <a:cs typeface="Arial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750">
              <a:solidFill>
                <a:prstClr val="black"/>
              </a:solidFill>
              <a:latin typeface="Calibri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94960" y="4977425"/>
            <a:ext cx="1279517" cy="207749"/>
          </a:xfrm>
          <a:prstGeom prst="rect">
            <a:avLst/>
          </a:prstGeom>
          <a:noFill/>
        </p:spPr>
        <p:txBody>
          <a:bodyPr wrap="non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50" b="1">
                <a:solidFill>
                  <a:srgbClr val="FF0000"/>
                </a:solidFill>
                <a:latin typeface="Calibri" pitchFamily="-109" charset="0"/>
              </a:rPr>
              <a:t>For NASA Internal Use Only</a:t>
            </a:r>
          </a:p>
        </p:txBody>
      </p:sp>
      <p:pic>
        <p:nvPicPr>
          <p:cNvPr id="11" name="Picture 10" descr="slide_sky.jpg"/>
          <p:cNvPicPr>
            <a:picLocks noChangeAspect="1"/>
          </p:cNvPicPr>
          <p:nvPr userDrawn="1"/>
        </p:nvPicPr>
        <p:blipFill>
          <a:blip r:embed="rId18" cstate="email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914900"/>
            <a:ext cx="9150959" cy="22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Slide Number Placeholder 3"/>
          <p:cNvSpPr txBox="1">
            <a:spLocks/>
          </p:cNvSpPr>
          <p:nvPr userDrawn="1"/>
        </p:nvSpPr>
        <p:spPr>
          <a:xfrm>
            <a:off x="6457950" y="4869657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887866-80AC-2F42-9AD1-8EE3C236D8D8}" type="slidenum">
              <a:rPr lang="en-US" sz="900" smtClean="0">
                <a:solidFill>
                  <a:schemeClr val="bg1"/>
                </a:solidFill>
              </a:rPr>
              <a:pPr/>
              <a:t>‹#›</a:t>
            </a:fld>
            <a:endParaRPr lang="en-US" sz="90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 cstate="email">
            <a:lum bright="70000" contrast="-70000"/>
            <a:alphaModFix amt="5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201" y="171450"/>
            <a:ext cx="853917" cy="434697"/>
          </a:xfrm>
          <a:prstGeom prst="rect">
            <a:avLst/>
          </a:prstGeom>
          <a:effectLst/>
          <a:scene3d>
            <a:camera prst="orthographicFront">
              <a:rot lat="0" lon="9000000" rev="0"/>
            </a:camera>
            <a:lightRig rig="threePt" dir="t"/>
          </a:scene3d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1" cstate="email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600" y="-26799"/>
            <a:ext cx="762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A694353-5638-2F4E-ABCC-11BE269004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585137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200" i="1">
                <a:solidFill>
                  <a:prstClr val="black"/>
                </a:solidFill>
                <a:latin typeface="Arial" pitchFamily="-109" charset="0"/>
                <a:ea typeface="Arial" pitchFamily="-109" charset="0"/>
                <a:cs typeface="Arial" pitchFamily="-109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2A75FD5-14A8-D442-B00A-5F22AEDDD5D9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6" y="7185"/>
            <a:ext cx="670021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9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93" r:id="rId7"/>
    <p:sldLayoutId id="2147483697" r:id="rId8"/>
  </p:sldLayoutIdLst>
  <p:hf sldNum="0" hdr="0" ftr="0" dt="0"/>
  <p:txStyles>
    <p:titleStyle>
      <a:lvl1pPr algn="ctr" defTabSz="342900" rtl="0" eaLnBrk="1" fontAlgn="base" hangingPunct="1">
        <a:spcBef>
          <a:spcPct val="0"/>
        </a:spcBef>
        <a:spcAft>
          <a:spcPct val="0"/>
        </a:spcAft>
        <a:defRPr lang="en-US" sz="2100" b="1" kern="1200" dirty="0">
          <a:solidFill>
            <a:srgbClr val="FFFFFF"/>
          </a:solidFill>
          <a:effectLst>
            <a:outerShdw blurRad="114300" dist="88900" dir="2700000" algn="tl" rotWithShape="0">
              <a:prstClr val="black">
                <a:alpha val="75000"/>
              </a:prstClr>
            </a:outerShdw>
          </a:effectLst>
          <a:latin typeface="Arial" charset="0"/>
          <a:ea typeface="+mj-ea"/>
          <a:cs typeface="ＭＳ Ｐゴシック"/>
        </a:defRPr>
      </a:lvl1pPr>
      <a:lvl2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342900" rtl="0" eaLnBrk="1" fontAlgn="base" hangingPunct="1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3429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defTabSz="342900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8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gif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emf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tiff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26" Type="http://schemas.openxmlformats.org/officeDocument/2006/relationships/tags" Target="../tags/tag25.xml"/><Relationship Id="rId21" Type="http://schemas.openxmlformats.org/officeDocument/2006/relationships/tags" Target="../tags/tag20.xml"/><Relationship Id="rId34" Type="http://schemas.openxmlformats.org/officeDocument/2006/relationships/tags" Target="../tags/tag33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image" Target="../media/image38.emf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0" Type="http://schemas.openxmlformats.org/officeDocument/2006/relationships/tags" Target="../tags/tag19.xml"/><Relationship Id="rId29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oleObject" Target="../embeddings/oleObject1.bin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notesSlide" Target="../notesSlides/notesSlide22.xml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31" Type="http://schemas.openxmlformats.org/officeDocument/2006/relationships/tags" Target="../tags/tag30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slideLayout" Target="../slideLayouts/slideLayout4.xml"/><Relationship Id="rId8" Type="http://schemas.openxmlformats.org/officeDocument/2006/relationships/tags" Target="../tags/tag7.xml"/><Relationship Id="rId3" Type="http://schemas.openxmlformats.org/officeDocument/2006/relationships/tags" Target="../tags/tag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44.jpe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tags" Target="../tags/tag51.xml"/><Relationship Id="rId3" Type="http://schemas.openxmlformats.org/officeDocument/2006/relationships/tags" Target="../tags/tag36.xml"/><Relationship Id="rId21" Type="http://schemas.openxmlformats.org/officeDocument/2006/relationships/tags" Target="../tags/tag54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tags" Target="../tags/tag50.xml"/><Relationship Id="rId2" Type="http://schemas.openxmlformats.org/officeDocument/2006/relationships/tags" Target="../tags/tag35.xml"/><Relationship Id="rId16" Type="http://schemas.openxmlformats.org/officeDocument/2006/relationships/tags" Target="../tags/tag49.xml"/><Relationship Id="rId20" Type="http://schemas.openxmlformats.org/officeDocument/2006/relationships/tags" Target="../tags/tag53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tags" Target="../tags/tag48.xml"/><Relationship Id="rId23" Type="http://schemas.openxmlformats.org/officeDocument/2006/relationships/notesSlide" Target="../notesSlides/notesSlide29.xml"/><Relationship Id="rId10" Type="http://schemas.openxmlformats.org/officeDocument/2006/relationships/tags" Target="../tags/tag43.xml"/><Relationship Id="rId19" Type="http://schemas.openxmlformats.org/officeDocument/2006/relationships/tags" Target="../tags/tag52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4.emf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56.png"/><Relationship Id="rId18" Type="http://schemas.openxmlformats.org/officeDocument/2006/relationships/image" Target="../media/image62.png"/><Relationship Id="rId3" Type="http://schemas.openxmlformats.org/officeDocument/2006/relationships/image" Target="../media/image49.png"/><Relationship Id="rId7" Type="http://schemas.openxmlformats.org/officeDocument/2006/relationships/image" Target="../media/image66.png"/><Relationship Id="rId12" Type="http://schemas.openxmlformats.org/officeDocument/2006/relationships/image" Target="../media/image55.png"/><Relationship Id="rId17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4.png"/><Relationship Id="rId5" Type="http://schemas.openxmlformats.org/officeDocument/2006/relationships/image" Target="../media/image65.png"/><Relationship Id="rId15" Type="http://schemas.openxmlformats.org/officeDocument/2006/relationships/image" Target="../media/image58.png"/><Relationship Id="rId10" Type="http://schemas.openxmlformats.org/officeDocument/2006/relationships/image" Target="../media/image67.png"/><Relationship Id="rId19" Type="http://schemas.openxmlformats.org/officeDocument/2006/relationships/image" Target="../media/image59.png"/><Relationship Id="rId4" Type="http://schemas.openxmlformats.org/officeDocument/2006/relationships/image" Target="../media/image50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image" Target="../media/image70.png"/><Relationship Id="rId2" Type="http://schemas.openxmlformats.org/officeDocument/2006/relationships/tags" Target="../tags/tag55.xml"/><Relationship Id="rId1" Type="http://schemas.openxmlformats.org/officeDocument/2006/relationships/vmlDrawing" Target="../drawings/vmlDrawing2.vml"/><Relationship Id="rId6" Type="http://schemas.openxmlformats.org/officeDocument/2006/relationships/tags" Target="../tags/tag59.xml"/><Relationship Id="rId11" Type="http://schemas.openxmlformats.org/officeDocument/2006/relationships/image" Target="../media/image38.emf"/><Relationship Id="rId5" Type="http://schemas.openxmlformats.org/officeDocument/2006/relationships/tags" Target="../tags/tag58.xml"/><Relationship Id="rId10" Type="http://schemas.openxmlformats.org/officeDocument/2006/relationships/oleObject" Target="../embeddings/oleObject2.bin"/><Relationship Id="rId4" Type="http://schemas.openxmlformats.org/officeDocument/2006/relationships/tags" Target="../tags/tag57.xml"/><Relationship Id="rId9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7" Type="http://schemas.openxmlformats.org/officeDocument/2006/relationships/image" Target="../media/image70.png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tif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F555DC-D6EB-F64E-93AF-B5C396E41D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8000" contras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64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BCFE0C-267C-6E4C-816A-F05D9063A880}"/>
              </a:ext>
            </a:extLst>
          </p:cNvPr>
          <p:cNvSpPr txBox="1"/>
          <p:nvPr/>
        </p:nvSpPr>
        <p:spPr>
          <a:xfrm>
            <a:off x="96509" y="2504255"/>
            <a:ext cx="6444343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000">
                <a:solidFill>
                  <a:srgbClr val="7BDBFF"/>
                </a:solidFill>
                <a:latin typeface="Calibri"/>
                <a:cs typeface="Calibri"/>
              </a:rPr>
              <a:t>ATM</a:t>
            </a:r>
            <a:r>
              <a:rPr lang="en-US" sz="3000">
                <a:solidFill>
                  <a:srgbClr val="7BDBFF"/>
                </a:solidFill>
              </a:rPr>
              <a:t>-</a:t>
            </a:r>
            <a:r>
              <a:rPr lang="en-US" sz="3000" b="1">
                <a:solidFill>
                  <a:srgbClr val="7BDBFF"/>
                </a:solidFill>
                <a:latin typeface="Segoe Print"/>
                <a:cs typeface="Sinhala Sangam MN" panose="02000000000000000000" pitchFamily="2" charset="0"/>
              </a:rPr>
              <a:t>X</a:t>
            </a:r>
            <a:endParaRPr lang="en-US" sz="3000">
              <a:solidFill>
                <a:srgbClr val="7BDBFF"/>
              </a:solidFill>
              <a:latin typeface="Segoe Print"/>
              <a:cs typeface="Sinhala Sangam MN" panose="02000000000000000000" pitchFamily="2" charset="0"/>
            </a:endParaRPr>
          </a:p>
          <a:p>
            <a:r>
              <a:rPr lang="en-US" sz="2700">
                <a:solidFill>
                  <a:srgbClr val="FFFF00"/>
                </a:solidFill>
              </a:rPr>
              <a:t>Air Traffic Management – </a:t>
            </a:r>
            <a:r>
              <a:rPr lang="en-US" sz="2700" err="1">
                <a:solidFill>
                  <a:srgbClr val="FFFF00"/>
                </a:solidFill>
              </a:rPr>
              <a:t>eXploration</a:t>
            </a:r>
          </a:p>
          <a:p>
            <a:r>
              <a:rPr lang="en-US" sz="2700">
                <a:solidFill>
                  <a:srgbClr val="FFFF00"/>
                </a:solidFill>
              </a:rPr>
              <a:t>KDP-CA</a:t>
            </a:r>
          </a:p>
          <a:p>
            <a:r>
              <a:rPr lang="en-US" sz="2000">
                <a:solidFill>
                  <a:srgbClr val="FFFF00"/>
                </a:solidFill>
              </a:rPr>
              <a:t>July 14th, 2020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900267-49B1-444A-B362-5DBDA13FAA8F}"/>
              </a:ext>
            </a:extLst>
          </p:cNvPr>
          <p:cNvSpPr txBox="1"/>
          <p:nvPr/>
        </p:nvSpPr>
        <p:spPr>
          <a:xfrm>
            <a:off x="96509" y="4256224"/>
            <a:ext cx="4765061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200">
                <a:solidFill>
                  <a:srgbClr val="33CCCC"/>
                </a:solidFill>
              </a:rPr>
              <a:t>William N. Chan, Project Manager</a:t>
            </a:r>
            <a:br>
              <a:rPr lang="en-US" sz="1200">
                <a:solidFill>
                  <a:srgbClr val="33CCCC"/>
                </a:solidFill>
              </a:rPr>
            </a:br>
            <a:r>
              <a:rPr lang="en-US" sz="1200">
                <a:solidFill>
                  <a:srgbClr val="33CCCC"/>
                </a:solidFill>
              </a:rPr>
              <a:t>Mike </a:t>
            </a:r>
            <a:r>
              <a:rPr lang="en-US" sz="1200" err="1">
                <a:solidFill>
                  <a:srgbClr val="33CCCC"/>
                </a:solidFill>
              </a:rPr>
              <a:t>Madson</a:t>
            </a:r>
            <a:r>
              <a:rPr lang="en-US" sz="1200">
                <a:solidFill>
                  <a:srgbClr val="33CCCC"/>
                </a:solidFill>
              </a:rPr>
              <a:t>, Deputy Project Manager</a:t>
            </a:r>
            <a:br>
              <a:rPr lang="en-US" sz="1200">
                <a:solidFill>
                  <a:srgbClr val="33CCCC"/>
                </a:solidFill>
              </a:rPr>
            </a:br>
            <a:r>
              <a:rPr lang="en-US" sz="1200">
                <a:solidFill>
                  <a:srgbClr val="33CCCC"/>
                </a:solidFill>
              </a:rPr>
              <a:t>Bryan Barmore, Ph.D., Deputy Project Manager for Technology</a:t>
            </a:r>
          </a:p>
          <a:p>
            <a:r>
              <a:rPr lang="en-US" sz="1200">
                <a:solidFill>
                  <a:srgbClr val="33CCCC"/>
                </a:solidFill>
              </a:rPr>
              <a:t>Kevin </a:t>
            </a:r>
            <a:r>
              <a:rPr lang="en-US" sz="1200" err="1">
                <a:solidFill>
                  <a:srgbClr val="33CCCC"/>
                </a:solidFill>
              </a:rPr>
              <a:t>Witzberger</a:t>
            </a:r>
            <a:r>
              <a:rPr lang="en-US" sz="1200">
                <a:solidFill>
                  <a:srgbClr val="33CCCC"/>
                </a:solidFill>
              </a:rPr>
              <a:t>, Phase 2 Planning</a:t>
            </a:r>
            <a:endParaRPr lang="en-US" sz="1200">
              <a:cs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893BE6-D834-C843-8D4E-E39B6A339B5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331" y="107854"/>
            <a:ext cx="501110" cy="41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93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06633"/>
            <a:ext cx="9143999" cy="431140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A5F3A16-EF3A-3E43-87ED-29B394AAC14A}"/>
              </a:ext>
            </a:extLst>
          </p:cNvPr>
          <p:cNvSpPr txBox="1">
            <a:spLocks/>
          </p:cNvSpPr>
          <p:nvPr/>
        </p:nvSpPr>
        <p:spPr>
          <a:xfrm>
            <a:off x="612182" y="109652"/>
            <a:ext cx="8178080" cy="374880"/>
          </a:xfrm>
          <a:prstGeom prst="rect">
            <a:avLst/>
          </a:prstGeom>
        </p:spPr>
        <p:txBody>
          <a:bodyPr/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err="1">
                <a:solidFill>
                  <a:schemeClr val="bg1"/>
                </a:solidFill>
                <a:latin typeface="Arial"/>
              </a:rPr>
              <a:t>NextGen</a:t>
            </a:r>
            <a:r>
              <a:rPr lang="en-US">
                <a:solidFill>
                  <a:schemeClr val="bg1"/>
                </a:solidFill>
                <a:latin typeface="Arial"/>
              </a:rPr>
              <a:t> Vision for 2025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72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>
            <a:extLst>
              <a:ext uri="{FF2B5EF4-FFF2-40B4-BE49-F238E27FC236}">
                <a16:creationId xmlns:a16="http://schemas.microsoft.com/office/drawing/2014/main" id="{298AA5A2-62A1-0348-A576-617577DC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99" y="123000"/>
            <a:ext cx="8178080" cy="37488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</a:rPr>
              <a:t>Future NAS with More Diverse Operations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C0E1A-2177-5B40-A3C9-B8F4F8A25C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692"/>
            <a:ext cx="9144000" cy="43316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78E9C-2D62-284A-8A1A-0336975623EE}"/>
              </a:ext>
            </a:extLst>
          </p:cNvPr>
          <p:cNvSpPr txBox="1"/>
          <p:nvPr/>
        </p:nvSpPr>
        <p:spPr>
          <a:xfrm>
            <a:off x="1398892" y="4159798"/>
            <a:ext cx="1470148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Low Altitude Urban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48711E-D854-DC45-AB5A-4A0586890457}"/>
              </a:ext>
            </a:extLst>
          </p:cNvPr>
          <p:cNvSpPr txBox="1"/>
          <p:nvPr/>
        </p:nvSpPr>
        <p:spPr>
          <a:xfrm>
            <a:off x="878607" y="1301526"/>
            <a:ext cx="884092" cy="61293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 dirty="0"/>
              <a:t>Launch Vehicle</a:t>
            </a:r>
          </a:p>
          <a:p>
            <a:r>
              <a:rPr lang="en-US" dirty="0"/>
              <a:t>Operations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581ADE-0A59-BC40-B2D2-72EDE3EFC9E6}"/>
              </a:ext>
            </a:extLst>
          </p:cNvPr>
          <p:cNvSpPr txBox="1"/>
          <p:nvPr/>
        </p:nvSpPr>
        <p:spPr>
          <a:xfrm>
            <a:off x="2869040" y="1121503"/>
            <a:ext cx="726078" cy="4426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00"/>
              <a:t>High Altitude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FE1D01-A0D8-504D-8556-B1810C0FA350}"/>
              </a:ext>
            </a:extLst>
          </p:cNvPr>
          <p:cNvSpPr txBox="1"/>
          <p:nvPr/>
        </p:nvSpPr>
        <p:spPr>
          <a:xfrm>
            <a:off x="6692487" y="2907721"/>
            <a:ext cx="920168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Commercial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16192-66EA-4942-A505-E0182F78A766}"/>
              </a:ext>
            </a:extLst>
          </p:cNvPr>
          <p:cNvSpPr txBox="1"/>
          <p:nvPr/>
        </p:nvSpPr>
        <p:spPr>
          <a:xfrm>
            <a:off x="5338816" y="2199510"/>
            <a:ext cx="864760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Supersonic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C5BF95-398B-9F4C-87D4-97C3C7DE6FE8}"/>
              </a:ext>
            </a:extLst>
          </p:cNvPr>
          <p:cNvSpPr txBox="1"/>
          <p:nvPr/>
        </p:nvSpPr>
        <p:spPr>
          <a:xfrm>
            <a:off x="7012975" y="4555931"/>
            <a:ext cx="864760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Small UAS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CFC2B4-1DB6-ED40-9B70-CB073FBB27C2}"/>
              </a:ext>
            </a:extLst>
          </p:cNvPr>
          <p:cNvSpPr txBox="1"/>
          <p:nvPr/>
        </p:nvSpPr>
        <p:spPr>
          <a:xfrm>
            <a:off x="4801339" y="3657562"/>
            <a:ext cx="864760" cy="4426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General Aviation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E908D8-E290-5043-8D4E-8E4DF2B1C99B}"/>
              </a:ext>
            </a:extLst>
          </p:cNvPr>
          <p:cNvSpPr txBox="1"/>
          <p:nvPr/>
        </p:nvSpPr>
        <p:spPr>
          <a:xfrm>
            <a:off x="820501" y="3400384"/>
            <a:ext cx="864760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Regional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DE2FB8-7D3E-E84B-98C0-C59D1554454A}"/>
              </a:ext>
            </a:extLst>
          </p:cNvPr>
          <p:cNvSpPr txBox="1"/>
          <p:nvPr/>
        </p:nvSpPr>
        <p:spPr>
          <a:xfrm>
            <a:off x="3513329" y="2627305"/>
            <a:ext cx="864760" cy="27241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101600" dist="50800" dir="5400000" sx="110000" sy="110000" algn="ctr" rotWithShape="0">
              <a:schemeClr val="tx1">
                <a:lumMod val="75000"/>
                <a:lumOff val="25000"/>
              </a:scheme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00"/>
            </a:lvl1pPr>
          </a:lstStyle>
          <a:p>
            <a:r>
              <a:rPr lang="en-US"/>
              <a:t>Large UAS</a:t>
            </a:r>
          </a:p>
        </p:txBody>
      </p:sp>
    </p:spTree>
    <p:extLst>
      <p:ext uri="{BB962C8B-B14F-4D97-AF65-F5344CB8AC3E}">
        <p14:creationId xmlns:p14="http://schemas.microsoft.com/office/powerpoint/2010/main" val="1137844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A276AE-E9C5-E244-AE9F-47A1054B32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617"/>
            <a:ext cx="9144000" cy="433164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95FAD8-275B-374A-8CBC-2702999D06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299" y="104528"/>
            <a:ext cx="8178080" cy="374880"/>
          </a:xfrm>
        </p:spPr>
        <p:txBody>
          <a:bodyPr/>
          <a:lstStyle/>
          <a:p>
            <a:r>
              <a:rPr lang="en-US">
                <a:latin typeface="Arial"/>
              </a:rPr>
              <a:t>Emerging Operations Challenges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71CDDE-3C86-9145-BFA4-CC7DB17330DE}"/>
              </a:ext>
            </a:extLst>
          </p:cNvPr>
          <p:cNvSpPr txBox="1"/>
          <p:nvPr/>
        </p:nvSpPr>
        <p:spPr>
          <a:xfrm>
            <a:off x="384344" y="1080318"/>
            <a:ext cx="8353888" cy="3477875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Emerging operators want to enter the airspace and cannot always fly their desired 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</a:rPr>
              <a:t>Operational flexibility is inhibited by flight rules and procedures based on legacy technologies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ea typeface="Palatino" pitchFamily="2" charset="77"/>
                <a:cs typeface="Arial"/>
              </a:rPr>
              <a:t>Airspace Management Systems are centralized and slow to modernize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  <a:ea typeface="Palatino" pitchFamily="2" charset="77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ea typeface="Palatino" pitchFamily="2" charset="77"/>
                <a:cs typeface="Arial"/>
              </a:rPr>
              <a:t>Emerging operations will increase controller workload without changes to airspace procedures or improved airspace automation</a:t>
            </a:r>
            <a:endParaRPr lang="en-US" sz="200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712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BA276AE-E9C5-E244-AE9F-47A1054B32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617"/>
            <a:ext cx="9144000" cy="433164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F95FAD8-275B-374A-8CBC-2702999D06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299" y="104528"/>
            <a:ext cx="8178080" cy="374880"/>
          </a:xfrm>
        </p:spPr>
        <p:txBody>
          <a:bodyPr/>
          <a:lstStyle/>
          <a:p>
            <a:r>
              <a:rPr lang="en-US">
                <a:latin typeface="Arial"/>
              </a:rPr>
              <a:t>Project Strategy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71CDDE-3C86-9145-BFA4-CC7DB17330DE}"/>
              </a:ext>
            </a:extLst>
          </p:cNvPr>
          <p:cNvSpPr txBox="1"/>
          <p:nvPr/>
        </p:nvSpPr>
        <p:spPr>
          <a:xfrm>
            <a:off x="386510" y="1071899"/>
            <a:ext cx="8353888" cy="3170099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Develop Requirements for a Scalable Service-Oriented Architecture to Accelerate NAS Modernization</a:t>
            </a:r>
          </a:p>
          <a:p>
            <a:endParaRPr lang="en-US" sz="200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Improve Operational Flexibility with the Development of User-Informed Airspace Management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Collaborate with Diverse Range of Industry in NAS Development</a:t>
            </a:r>
          </a:p>
          <a:p>
            <a:endParaRPr lang="en-US" sz="2000">
              <a:solidFill>
                <a:schemeClr val="bg1"/>
              </a:solidFill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bg1"/>
                </a:solidFill>
                <a:cs typeface="Arial"/>
              </a:rPr>
              <a:t>Increase the use of NAS Information powered by Advanced Technology</a:t>
            </a:r>
          </a:p>
        </p:txBody>
      </p:sp>
    </p:spTree>
    <p:extLst>
      <p:ext uri="{BB962C8B-B14F-4D97-AF65-F5344CB8AC3E}">
        <p14:creationId xmlns:p14="http://schemas.microsoft.com/office/powerpoint/2010/main" val="3921156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B9769E7-062E-A841-8C2F-2F3A1788EC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7618"/>
            <a:ext cx="9144000" cy="433164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F1D61AF4-AC22-E347-BD8F-4DC0E2239C7C}"/>
              </a:ext>
            </a:extLst>
          </p:cNvPr>
          <p:cNvSpPr txBox="1">
            <a:spLocks/>
          </p:cNvSpPr>
          <p:nvPr/>
        </p:nvSpPr>
        <p:spPr bwMode="auto">
          <a:xfrm>
            <a:off x="482960" y="102218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>
                <a:latin typeface="Arial"/>
              </a:rPr>
              <a:t>ATM-X Vision and Goal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3F38-C3CA-D145-8F92-B5A81DA90589}"/>
              </a:ext>
            </a:extLst>
          </p:cNvPr>
          <p:cNvSpPr txBox="1"/>
          <p:nvPr/>
        </p:nvSpPr>
        <p:spPr>
          <a:xfrm>
            <a:off x="1254178" y="2584566"/>
            <a:ext cx="6618551" cy="1015663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Goal</a:t>
            </a:r>
            <a:r>
              <a:rPr lang="en-US" sz="2000">
                <a:solidFill>
                  <a:schemeClr val="bg1"/>
                </a:solidFill>
              </a:rPr>
              <a:t>: Catalyze the community to provide an all-access, safe, and efficient airspace system through innovative solutions that remove barriers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B56AF1-1C69-F14E-8A93-8F09D5E6DD11}"/>
              </a:ext>
            </a:extLst>
          </p:cNvPr>
          <p:cNvSpPr txBox="1"/>
          <p:nvPr/>
        </p:nvSpPr>
        <p:spPr>
          <a:xfrm>
            <a:off x="649858" y="1118234"/>
            <a:ext cx="7827192" cy="1015663"/>
          </a:xfrm>
          <a:prstGeom prst="rect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Vision</a:t>
            </a:r>
            <a:r>
              <a:rPr lang="en-US" sz="2000">
                <a:solidFill>
                  <a:schemeClr val="bg1"/>
                </a:solidFill>
              </a:rPr>
              <a:t>: Accelerate transformation to a digitally-integrated air transportation system that enables access and increases mobility for all users</a:t>
            </a:r>
            <a:endParaRPr lang="en-US" sz="2000">
              <a:solidFill>
                <a:schemeClr val="bg1"/>
              </a:solidFill>
              <a:latin typeface="Arial" panose="020B0604020202020204" pitchFamily="34" charset="0"/>
              <a:ea typeface="Palatino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859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E7E2-9B1B-8244-A05B-86991EC1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Airspace Operations and Safety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88634-52E9-E048-9A9C-622474F6AD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03" b="2399"/>
          <a:stretch/>
        </p:blipFill>
        <p:spPr>
          <a:xfrm>
            <a:off x="6820" y="603268"/>
            <a:ext cx="9144001" cy="43230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0561A0-2853-6140-BB0B-041877EBEDE0}"/>
              </a:ext>
            </a:extLst>
          </p:cNvPr>
          <p:cNvSpPr/>
          <p:nvPr/>
        </p:nvSpPr>
        <p:spPr>
          <a:xfrm>
            <a:off x="0" y="601141"/>
            <a:ext cx="7081284" cy="249349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1C557-D79C-9B4F-A4E7-D02FC26F0803}"/>
              </a:ext>
            </a:extLst>
          </p:cNvPr>
          <p:cNvSpPr/>
          <p:nvPr/>
        </p:nvSpPr>
        <p:spPr>
          <a:xfrm>
            <a:off x="7081284" y="598354"/>
            <a:ext cx="661755" cy="147545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E630DB-7E65-A74A-AC99-A5C1CDB1F4FD}"/>
              </a:ext>
            </a:extLst>
          </p:cNvPr>
          <p:cNvSpPr/>
          <p:nvPr/>
        </p:nvSpPr>
        <p:spPr>
          <a:xfrm>
            <a:off x="8352590" y="598353"/>
            <a:ext cx="784590" cy="147545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62F355-D38B-D044-A92A-83FBFF5A1617}"/>
              </a:ext>
            </a:extLst>
          </p:cNvPr>
          <p:cNvSpPr/>
          <p:nvPr/>
        </p:nvSpPr>
        <p:spPr>
          <a:xfrm>
            <a:off x="7655952" y="603268"/>
            <a:ext cx="784590" cy="49111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139B7A0-A3A6-604D-885E-E612A137F543}"/>
              </a:ext>
            </a:extLst>
          </p:cNvPr>
          <p:cNvSpPr/>
          <p:nvPr/>
        </p:nvSpPr>
        <p:spPr>
          <a:xfrm rot="5400000">
            <a:off x="7876771" y="509321"/>
            <a:ext cx="101600" cy="382828"/>
          </a:xfrm>
          <a:prstGeom prst="rtTriangle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784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86DAC-9EA3-D64F-A96D-F84DC475FD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00" y="123000"/>
            <a:ext cx="8178080" cy="374880"/>
          </a:xfrm>
        </p:spPr>
        <p:txBody>
          <a:bodyPr/>
          <a:lstStyle/>
          <a:p>
            <a:r>
              <a:rPr lang="en-US"/>
              <a:t>Phase 2 Portfolio Down-Select Process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995992-AB91-284E-B870-DF296E40F2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4610" y="835250"/>
            <a:ext cx="816941" cy="8169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5B02BB-B69A-A041-B422-88E0B9A7E5C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8428" y="3841340"/>
            <a:ext cx="579539" cy="5756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1EF444B-7196-824C-A27B-3B34DD049B7B}"/>
              </a:ext>
            </a:extLst>
          </p:cNvPr>
          <p:cNvSpPr txBox="1"/>
          <p:nvPr/>
        </p:nvSpPr>
        <p:spPr>
          <a:xfrm>
            <a:off x="4976346" y="917582"/>
            <a:ext cx="41676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Assess stakeholder needs and timelines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D18809-CF4C-3D48-8101-51CAFC739C21}"/>
              </a:ext>
            </a:extLst>
          </p:cNvPr>
          <p:cNvSpPr txBox="1"/>
          <p:nvPr/>
        </p:nvSpPr>
        <p:spPr>
          <a:xfrm>
            <a:off x="4976346" y="2936589"/>
            <a:ext cx="416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Other NASA research for Phase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71B44F-1301-E849-97F7-42AC6A5355B4}"/>
              </a:ext>
            </a:extLst>
          </p:cNvPr>
          <p:cNvSpPr txBox="1"/>
          <p:nvPr/>
        </p:nvSpPr>
        <p:spPr>
          <a:xfrm>
            <a:off x="4976346" y="3944511"/>
            <a:ext cx="416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Scope within available resources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087DE1-7403-1E43-A231-74DCD6DB9979}"/>
              </a:ext>
            </a:extLst>
          </p:cNvPr>
          <p:cNvSpPr txBox="1"/>
          <p:nvPr/>
        </p:nvSpPr>
        <p:spPr>
          <a:xfrm>
            <a:off x="1133235" y="4129177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Phase 2</a:t>
            </a:r>
          </a:p>
          <a:p>
            <a:r>
              <a:rPr lang="en-US"/>
              <a:t>Portfolio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640211-969D-F14D-AFD7-22C8DCE81D7A}"/>
              </a:ext>
            </a:extLst>
          </p:cNvPr>
          <p:cNvSpPr txBox="1"/>
          <p:nvPr/>
        </p:nvSpPr>
        <p:spPr>
          <a:xfrm>
            <a:off x="403421" y="1052081"/>
            <a:ext cx="2601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Phase 1 + Engagement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F3FFAE-19AC-E244-B203-1905D8A2D49D}"/>
              </a:ext>
            </a:extLst>
          </p:cNvPr>
          <p:cNvSpPr txBox="1"/>
          <p:nvPr/>
        </p:nvSpPr>
        <p:spPr>
          <a:xfrm>
            <a:off x="5024046" y="1928668"/>
            <a:ext cx="416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Phase 1 Deliverables to Phase 2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01625E2-1FD1-524E-BDC2-D279F36A0694}"/>
              </a:ext>
            </a:extLst>
          </p:cNvPr>
          <p:cNvGrpSpPr/>
          <p:nvPr/>
        </p:nvGrpSpPr>
        <p:grpSpPr>
          <a:xfrm>
            <a:off x="3441100" y="1938243"/>
            <a:ext cx="1354103" cy="389414"/>
            <a:chOff x="3334350" y="2891971"/>
            <a:chExt cx="1354103" cy="389414"/>
          </a:xfrm>
        </p:grpSpPr>
        <p:sp>
          <p:nvSpPr>
            <p:cNvPr id="23" name="Oval 59">
              <a:extLst>
                <a:ext uri="{FF2B5EF4-FFF2-40B4-BE49-F238E27FC236}">
                  <a16:creationId xmlns:a16="http://schemas.microsoft.com/office/drawing/2014/main" id="{E96BDD0D-B05D-464B-8BD0-EB6855AF0C0F}"/>
                </a:ext>
              </a:extLst>
            </p:cNvPr>
            <p:cNvSpPr/>
            <p:nvPr/>
          </p:nvSpPr>
          <p:spPr>
            <a:xfrm>
              <a:off x="4264375" y="2906505"/>
              <a:ext cx="424078" cy="374880"/>
            </a:xfrm>
            <a:prstGeom prst="ellipse">
              <a:avLst/>
            </a:prstGeom>
            <a:noFill/>
            <a:ln w="63500">
              <a:solidFill>
                <a:schemeClr val="accent5">
                  <a:lumMod val="60000"/>
                  <a:lumOff val="40000"/>
                </a:schemeClr>
              </a:solidFill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altLang="ko-KR" sz="1600" b="1">
                  <a:solidFill>
                    <a:schemeClr val="tx1"/>
                  </a:solidFill>
                  <a:cs typeface="Arial" pitchFamily="34" charset="0"/>
                </a:rPr>
                <a:t>2</a:t>
              </a:r>
              <a:endParaRPr lang="ko-KR" altLang="en-US" sz="1600" b="1">
                <a:solidFill>
                  <a:schemeClr val="tx1"/>
                </a:solidFill>
                <a:cs typeface="Arial" pitchFamily="34" charset="0"/>
              </a:endParaRPr>
            </a:p>
          </p:txBody>
        </p:sp>
        <p:sp>
          <p:nvSpPr>
            <p:cNvPr id="25" name="Arrow: Left 3">
              <a:extLst>
                <a:ext uri="{FF2B5EF4-FFF2-40B4-BE49-F238E27FC236}">
                  <a16:creationId xmlns:a16="http://schemas.microsoft.com/office/drawing/2014/main" id="{07244503-A705-324C-92C9-515FEC60469E}"/>
                </a:ext>
              </a:extLst>
            </p:cNvPr>
            <p:cNvSpPr/>
            <p:nvPr/>
          </p:nvSpPr>
          <p:spPr>
            <a:xfrm flipH="1">
              <a:off x="3636935" y="2952464"/>
              <a:ext cx="696844" cy="282962"/>
            </a:xfrm>
            <a:prstGeom prst="leftArrow">
              <a:avLst>
                <a:gd name="adj1" fmla="val 50000"/>
                <a:gd name="adj2" fmla="val 48878"/>
              </a:avLst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  <a:alpha val="62000"/>
                  </a:schemeClr>
                </a:gs>
                <a:gs pos="68000">
                  <a:schemeClr val="accent3">
                    <a:lumMod val="95000"/>
                    <a:lumOff val="5000"/>
                    <a:alpha val="98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800"/>
              <a:endParaRPr lang="en-US" sz="1500">
                <a:solidFill>
                  <a:prstClr val="white"/>
                </a:solidFill>
                <a:ea typeface="ＭＳ Ｐゴシック"/>
              </a:endParaRPr>
            </a:p>
          </p:txBody>
        </p:sp>
        <p:sp>
          <p:nvSpPr>
            <p:cNvPr id="28" name="Oval 59">
              <a:extLst>
                <a:ext uri="{FF2B5EF4-FFF2-40B4-BE49-F238E27FC236}">
                  <a16:creationId xmlns:a16="http://schemas.microsoft.com/office/drawing/2014/main" id="{04B6D10E-9633-FD44-90A7-6E76EB4CDBC5}"/>
                </a:ext>
              </a:extLst>
            </p:cNvPr>
            <p:cNvSpPr/>
            <p:nvPr/>
          </p:nvSpPr>
          <p:spPr>
            <a:xfrm>
              <a:off x="3334350" y="2891971"/>
              <a:ext cx="424078" cy="374880"/>
            </a:xfrm>
            <a:prstGeom prst="ellipse">
              <a:avLst/>
            </a:prstGeom>
            <a:noFill/>
            <a:ln w="63500">
              <a:solidFill>
                <a:srgbClr val="FFC000"/>
              </a:solidFill>
            </a:ln>
            <a:effectLst>
              <a:innerShdw blurRad="101600" dist="88900" dir="13500000">
                <a:prstClr val="black">
                  <a:alpha val="5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r>
                <a:rPr lang="en-US" altLang="ko-KR" sz="1600" b="1" dirty="0">
                  <a:solidFill>
                    <a:schemeClr val="tx1"/>
                  </a:solidFill>
                  <a:cs typeface="Arial" pitchFamily="34" charset="0"/>
                </a:rPr>
                <a:t>1</a:t>
              </a:r>
              <a:endParaRPr lang="ko-KR" altLang="en-US" sz="1600" b="1" dirty="0">
                <a:solidFill>
                  <a:schemeClr val="tx1"/>
                </a:solidFill>
                <a:cs typeface="Arial" pitchFamily="34" charset="0"/>
              </a:endParaRPr>
            </a:p>
          </p:txBody>
        </p:sp>
      </p:grpSp>
      <p:pic>
        <p:nvPicPr>
          <p:cNvPr id="3074" name="Picture 2" descr="What is a marketing funnel and how do you use it?">
            <a:extLst>
              <a:ext uri="{FF2B5EF4-FFF2-40B4-BE49-F238E27FC236}">
                <a16:creationId xmlns:a16="http://schemas.microsoft.com/office/drawing/2014/main" id="{579F289F-3979-FB42-8A31-0304B61BC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5" y="1492663"/>
            <a:ext cx="3203789" cy="263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583C80-F239-7D43-BE83-766BF69A5311}"/>
              </a:ext>
            </a:extLst>
          </p:cNvPr>
          <p:cNvSpPr/>
          <p:nvPr/>
        </p:nvSpPr>
        <p:spPr>
          <a:xfrm>
            <a:off x="4450813" y="2387084"/>
            <a:ext cx="370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" pitchFamily="2" charset="0"/>
              </a:rPr>
              <a:t> </a:t>
            </a:r>
            <a:r>
              <a:rPr lang="en-US"/>
              <a:t>  </a:t>
            </a:r>
          </a:p>
        </p:txBody>
      </p:sp>
      <p:pic>
        <p:nvPicPr>
          <p:cNvPr id="7" name="Picture 6" descr="A picture containing airplane, plane, flying, air&#10;&#10;Description automatically generated">
            <a:extLst>
              <a:ext uri="{FF2B5EF4-FFF2-40B4-BE49-F238E27FC236}">
                <a16:creationId xmlns:a16="http://schemas.microsoft.com/office/drawing/2014/main" id="{00C24C9C-2257-AB42-8B83-51D9F0AB31E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452" y="2706543"/>
            <a:ext cx="443354" cy="455072"/>
          </a:xfrm>
          <a:prstGeom prst="ellipse">
            <a:avLst/>
          </a:prstGeom>
        </p:spPr>
      </p:pic>
      <p:pic>
        <p:nvPicPr>
          <p:cNvPr id="9" name="Picture 8" descr="A picture containing person, person, photo, holding&#10;&#10;Description automatically generated">
            <a:extLst>
              <a:ext uri="{FF2B5EF4-FFF2-40B4-BE49-F238E27FC236}">
                <a16:creationId xmlns:a16="http://schemas.microsoft.com/office/drawing/2014/main" id="{31B2E67C-6031-BA4B-85A2-637FEAA6533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649" y="2706543"/>
            <a:ext cx="443354" cy="455072"/>
          </a:xfrm>
          <a:prstGeom prst="ellipse">
            <a:avLst/>
          </a:prstGeom>
        </p:spPr>
      </p:pic>
      <p:pic>
        <p:nvPicPr>
          <p:cNvPr id="13" name="Picture 12" descr="A picture containing light&#10;&#10;Description automatically generated">
            <a:extLst>
              <a:ext uri="{FF2B5EF4-FFF2-40B4-BE49-F238E27FC236}">
                <a16:creationId xmlns:a16="http://schemas.microsoft.com/office/drawing/2014/main" id="{B07DA17F-F49D-534D-A5B5-4B3ECAAB2A2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7913" y="3211833"/>
            <a:ext cx="424078" cy="435287"/>
          </a:xfrm>
          <a:prstGeom prst="ellipse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63DEAAA-EBC3-C94C-B99E-D16FFEAFD89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6232" y="3211833"/>
            <a:ext cx="424077" cy="43528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45681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270A9-E0F9-C944-BD4A-5CAA4F69A1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7463" y="782764"/>
            <a:ext cx="4386537" cy="2308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20073" y="90245"/>
            <a:ext cx="7307292" cy="453629"/>
          </a:xfrm>
        </p:spPr>
        <p:txBody>
          <a:bodyPr/>
          <a:lstStyle/>
          <a:p>
            <a:r>
              <a:rPr lang="en-US"/>
              <a:t>Stakeholder Needs and Timelines – </a:t>
            </a:r>
            <a:r>
              <a:rPr lang="en-US" err="1"/>
              <a:t>AutoCargo</a:t>
            </a:r>
            <a:r>
              <a:rPr lang="en-US"/>
              <a:t> Example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550C29-D692-784C-8EB5-C3C0E562AE43}"/>
              </a:ext>
            </a:extLst>
          </p:cNvPr>
          <p:cNvSpPr/>
          <p:nvPr/>
        </p:nvSpPr>
        <p:spPr>
          <a:xfrm>
            <a:off x="435932" y="4718645"/>
            <a:ext cx="54449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/>
              <a:t>*National Academies of Sciences, Engineering, and Medicine. 2020. </a:t>
            </a:r>
            <a:r>
              <a:rPr lang="en-US" sz="800" i="1"/>
              <a:t>Advanced Aerial Mobility: A National Blueprint.</a:t>
            </a:r>
            <a:r>
              <a:rPr lang="en-US" sz="80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490190-03BD-D54B-97AB-3F5038790C6E}"/>
              </a:ext>
            </a:extLst>
          </p:cNvPr>
          <p:cNvSpPr/>
          <p:nvPr/>
        </p:nvSpPr>
        <p:spPr>
          <a:xfrm>
            <a:off x="253374" y="601131"/>
            <a:ext cx="49884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7" lvl="0" algn="ctr" defTabSz="685800" fontAlgn="b">
              <a:defRPr/>
            </a:pPr>
            <a:r>
              <a:rPr lang="en-US" sz="1400" u="sng"/>
              <a:t>Community Pull</a:t>
            </a:r>
            <a:endParaRPr lang="en-US" sz="1400" b="1" u="sng"/>
          </a:p>
          <a:p>
            <a:pPr marL="58737" fontAlgn="b"/>
            <a:endParaRPr lang="en-US" sz="1400">
              <a:cs typeface="Arial" panose="020B0604020202020204" pitchFamily="34" charset="0"/>
            </a:endParaRPr>
          </a:p>
          <a:p>
            <a:pPr marL="228600" indent="-169863" fontAlgn="b">
              <a:buFont typeface="Arial" panose="020B0604020202020204" pitchFamily="34" charset="0"/>
              <a:buChar char="•"/>
            </a:pPr>
            <a:r>
              <a:rPr lang="en-US" sz="1400">
                <a:cs typeface="Arial" panose="020B0604020202020204" pitchFamily="34" charset="0"/>
              </a:rPr>
              <a:t>Vehicle manufacturers with timelines ~2024-2026</a:t>
            </a:r>
          </a:p>
          <a:p>
            <a:pPr marL="228600" indent="-169863" fontAlgn="b">
              <a:buFont typeface="Arial" panose="020B0604020202020204" pitchFamily="34" charset="0"/>
              <a:buChar char="•"/>
            </a:pPr>
            <a:endParaRPr lang="en-US" sz="1400">
              <a:cs typeface="Arial" panose="020B0604020202020204" pitchFamily="34" charset="0"/>
            </a:endParaRPr>
          </a:p>
          <a:p>
            <a:pPr marL="228600" indent="-169863" fontAlgn="b">
              <a:buFont typeface="Arial" panose="020B0604020202020204" pitchFamily="34" charset="0"/>
              <a:buChar char="•"/>
            </a:pPr>
            <a:r>
              <a:rPr lang="en-US" sz="1400">
                <a:cs typeface="Arial" panose="020B0604020202020204" pitchFamily="34" charset="0"/>
              </a:rPr>
              <a:t>Operators want initial operations in next few years</a:t>
            </a:r>
          </a:p>
          <a:p>
            <a:pPr marL="228600" indent="-169863" fontAlgn="b">
              <a:buFont typeface="Arial" panose="020B0604020202020204" pitchFamily="34" charset="0"/>
              <a:buChar char="•"/>
            </a:pPr>
            <a:endParaRPr lang="en-US" sz="1400">
              <a:cs typeface="Arial" panose="020B0604020202020204" pitchFamily="34" charset="0"/>
            </a:endParaRPr>
          </a:p>
          <a:p>
            <a:pPr marL="228600" indent="-169863" fontAlgn="b">
              <a:buFont typeface="Arial" panose="020B0604020202020204" pitchFamily="34" charset="0"/>
              <a:buChar char="•"/>
            </a:pPr>
            <a:r>
              <a:rPr lang="en-US" sz="1400">
                <a:cs typeface="Arial" panose="020B0604020202020204" pitchFamily="34" charset="0"/>
              </a:rPr>
              <a:t>Market overlaps with large cargo drones that could operate in a UAM-environment. </a:t>
            </a:r>
          </a:p>
          <a:p>
            <a:pPr marL="228600" indent="-169863" fontAlgn="b">
              <a:buFont typeface="Arial" panose="020B0604020202020204" pitchFamily="34" charset="0"/>
              <a:buChar char="•"/>
            </a:pPr>
            <a:endParaRPr lang="en-US" sz="1400">
              <a:cs typeface="Arial" panose="020B0604020202020204" pitchFamily="34" charset="0"/>
            </a:endParaRPr>
          </a:p>
          <a:p>
            <a:pPr marL="228600" indent="-169863" fontAlgn="b">
              <a:buFont typeface="Arial" panose="020B0604020202020204" pitchFamily="34" charset="0"/>
              <a:buChar char="•"/>
            </a:pPr>
            <a:r>
              <a:rPr lang="en-US" sz="1400">
                <a:cs typeface="Arial" panose="020B0604020202020204" pitchFamily="34" charset="0"/>
              </a:rPr>
              <a:t>Supply delivery to remote areas such as mountainous</a:t>
            </a:r>
          </a:p>
          <a:p>
            <a:pPr marL="234950" fontAlgn="b"/>
            <a:r>
              <a:rPr lang="en-US" sz="1400">
                <a:cs typeface="Arial" panose="020B0604020202020204" pitchFamily="34" charset="0"/>
              </a:rPr>
              <a:t>or island locations.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20A642-8AF4-D54C-837E-69D62C6C8C8E}"/>
              </a:ext>
            </a:extLst>
          </p:cNvPr>
          <p:cNvSpPr/>
          <p:nvPr/>
        </p:nvSpPr>
        <p:spPr>
          <a:xfrm>
            <a:off x="253374" y="2881711"/>
            <a:ext cx="8549297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8737" lvl="0" algn="ctr" defTabSz="685800" fontAlgn="b">
              <a:spcAft>
                <a:spcPts val="1200"/>
              </a:spcAft>
              <a:defRPr/>
            </a:pPr>
            <a:r>
              <a:rPr lang="en-US" sz="1400" u="sng"/>
              <a:t>Needs</a:t>
            </a:r>
            <a:endParaRPr lang="en-US" sz="1400"/>
          </a:p>
          <a:p>
            <a:pPr marL="228600" lvl="0" indent="-169863" defTabSz="685800" fontAlgn="b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1400"/>
              <a:t>“NASA should….establish strategic partnerships with first adopter cargo logistics providers” and “conduct scenario-based studies to assess societal impacts …of advanced aerial mobility vehicles and associated infrastructure. These studies should recommend a path to implementation...”</a:t>
            </a:r>
            <a:r>
              <a:rPr lang="en-US" sz="1400" baseline="30000"/>
              <a:t>*</a:t>
            </a:r>
            <a:endParaRPr lang="en-US" sz="1400"/>
          </a:p>
          <a:p>
            <a:pPr marL="228600" lvl="0" indent="-169863" defTabSz="685800" fontAlgn="b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sz="1400"/>
              <a:t>Concept for airspace operations and integration to support all future operators</a:t>
            </a:r>
          </a:p>
          <a:p>
            <a:pPr marL="228600" indent="-169863" fontAlgn="b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/>
              <a:t>Technologies that address the major barriers for File and Fly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04BD38-6777-C845-870D-2BFF5BBDCCA6}"/>
              </a:ext>
            </a:extLst>
          </p:cNvPr>
          <p:cNvSpPr/>
          <p:nvPr/>
        </p:nvSpPr>
        <p:spPr>
          <a:xfrm>
            <a:off x="5000950" y="1910864"/>
            <a:ext cx="2427900" cy="2731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4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15B8D-41C8-0147-A5F1-5EBFD61B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Pathway from Phase 1 to Phase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B54352-2A06-994F-B150-24AF8896D2EE}"/>
              </a:ext>
            </a:extLst>
          </p:cNvPr>
          <p:cNvSpPr txBox="1"/>
          <p:nvPr/>
        </p:nvSpPr>
        <p:spPr>
          <a:xfrm>
            <a:off x="1214163" y="2952592"/>
            <a:ext cx="3210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UAM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UAM </a:t>
            </a:r>
            <a:r>
              <a:rPr lang="en-US" sz="1400" err="1"/>
              <a:t>ConOps</a:t>
            </a:r>
            <a:endParaRPr lang="en-US" sz="1400"/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UTM SOA applied to UAM and NC 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Scheduling and Separation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809615-978B-3F42-8F46-4F4C725B2D9D}"/>
              </a:ext>
            </a:extLst>
          </p:cNvPr>
          <p:cNvSpPr txBox="1"/>
          <p:nvPr/>
        </p:nvSpPr>
        <p:spPr>
          <a:xfrm>
            <a:off x="1516799" y="1697339"/>
            <a:ext cx="3664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Traditional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IDM assessment of services for trad ops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Trajectory management as a service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/>
              <a:t>User flexibility to submit options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24C6BE-97B7-D74F-844B-4F510B0CB793}"/>
              </a:ext>
            </a:extLst>
          </p:cNvPr>
          <p:cNvSpPr txBox="1"/>
          <p:nvPr/>
        </p:nvSpPr>
        <p:spPr>
          <a:xfrm>
            <a:off x="6048808" y="2801727"/>
            <a:ext cx="2203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Other Projects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AAM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ATD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SWS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UAS – NAS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UTM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0C9969-7064-BC4C-906C-6466441D3063}"/>
              </a:ext>
            </a:extLst>
          </p:cNvPr>
          <p:cNvSpPr txBox="1"/>
          <p:nvPr/>
        </p:nvSpPr>
        <p:spPr>
          <a:xfrm>
            <a:off x="6373001" y="1319623"/>
            <a:ext cx="25371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Community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Digital Information Platform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High-E airspace mgt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Interactions - Services &amp; ATC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Leverage AI/ML for services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AAFCF8-CB0F-4545-AA02-9FEB211F5F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2" y="2888010"/>
            <a:ext cx="1202603" cy="72223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ED0C347-3A31-5F47-AB8A-1B86FDDD9C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080" y="538511"/>
            <a:ext cx="1503235" cy="1122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318AA6A6-0BD6-F446-A48D-9448F497F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04" y="1595588"/>
            <a:ext cx="1208747" cy="54716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4496FE-DE77-4546-A3B8-BB5875F9338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09" y="2308899"/>
            <a:ext cx="701634" cy="698516"/>
          </a:xfrm>
          <a:prstGeom prst="rect">
            <a:avLst/>
          </a:prstGeom>
        </p:spPr>
      </p:pic>
      <p:pic>
        <p:nvPicPr>
          <p:cNvPr id="23" name="Picture 22" descr="A picture containing drawing&#10;&#10;Description automatically generated">
            <a:extLst>
              <a:ext uri="{FF2B5EF4-FFF2-40B4-BE49-F238E27FC236}">
                <a16:creationId xmlns:a16="http://schemas.microsoft.com/office/drawing/2014/main" id="{395E0584-6221-364E-BC5E-715907AD28A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3600" y="676444"/>
            <a:ext cx="871764" cy="871764"/>
          </a:xfrm>
          <a:prstGeom prst="rect">
            <a:avLst/>
          </a:prstGeom>
        </p:spPr>
      </p:pic>
      <p:pic>
        <p:nvPicPr>
          <p:cNvPr id="3" name="Picture 2" descr="Image result for Winding Road Clip Art transparent">
            <a:extLst>
              <a:ext uri="{FF2B5EF4-FFF2-40B4-BE49-F238E27FC236}">
                <a16:creationId xmlns:a16="http://schemas.microsoft.com/office/drawing/2014/main" id="{833C73CF-46DA-E941-A83C-B728203CB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6471" y="1263689"/>
            <a:ext cx="2834847" cy="353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16EC59-9020-BD47-A44B-8DB2767EEC6B}"/>
              </a:ext>
            </a:extLst>
          </p:cNvPr>
          <p:cNvSpPr txBox="1"/>
          <p:nvPr/>
        </p:nvSpPr>
        <p:spPr>
          <a:xfrm>
            <a:off x="2246021" y="676444"/>
            <a:ext cx="3000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Insight Assessment Gaps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Common Vision for 2045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Contingency management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/>
              <a:t>Robust </a:t>
            </a:r>
            <a:r>
              <a:rPr lang="en-US" sz="1400" err="1"/>
              <a:t>CNSi</a:t>
            </a:r>
            <a:endParaRPr lang="en-US" sz="1400"/>
          </a:p>
        </p:txBody>
      </p:sp>
      <p:pic>
        <p:nvPicPr>
          <p:cNvPr id="25" name="Picture 13" descr="NASA insigniaCMYK">
            <a:extLst>
              <a:ext uri="{FF2B5EF4-FFF2-40B4-BE49-F238E27FC236}">
                <a16:creationId xmlns:a16="http://schemas.microsoft.com/office/drawing/2014/main" id="{724958F9-BDE6-0A4C-BADD-EAD99F934C8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1923" y="3367238"/>
            <a:ext cx="583406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FCF5D22-FBA2-1B41-A182-BE4D9233BF2F}"/>
              </a:ext>
            </a:extLst>
          </p:cNvPr>
          <p:cNvSpPr txBox="1"/>
          <p:nvPr/>
        </p:nvSpPr>
        <p:spPr>
          <a:xfrm>
            <a:off x="5204707" y="930365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Phase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04B2A3-30E7-4742-AEE6-17AA400013E2}"/>
              </a:ext>
            </a:extLst>
          </p:cNvPr>
          <p:cNvSpPr txBox="1"/>
          <p:nvPr/>
        </p:nvSpPr>
        <p:spPr>
          <a:xfrm>
            <a:off x="350770" y="899587"/>
            <a:ext cx="963918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ATM-X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068489-CD34-864C-B8BF-49B3433C6A7D}"/>
              </a:ext>
            </a:extLst>
          </p:cNvPr>
          <p:cNvSpPr txBox="1"/>
          <p:nvPr/>
        </p:nvSpPr>
        <p:spPr>
          <a:xfrm>
            <a:off x="6618395" y="769663"/>
            <a:ext cx="2304009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External to ATM-X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D0FEA70-4A03-CF43-A422-7A79DE74074B}"/>
              </a:ext>
            </a:extLst>
          </p:cNvPr>
          <p:cNvGrpSpPr/>
          <p:nvPr/>
        </p:nvGrpSpPr>
        <p:grpSpPr>
          <a:xfrm>
            <a:off x="5315576" y="1559028"/>
            <a:ext cx="769728" cy="769728"/>
            <a:chOff x="5315576" y="1559028"/>
            <a:chExt cx="769728" cy="76972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3D72919-66BD-8344-855C-FDC735C9A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5576" y="1559028"/>
              <a:ext cx="769728" cy="76972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F147520-15D6-2642-BF36-A0CA21812B01}"/>
                </a:ext>
              </a:extLst>
            </p:cNvPr>
            <p:cNvSpPr txBox="1"/>
            <p:nvPr/>
          </p:nvSpPr>
          <p:spPr>
            <a:xfrm>
              <a:off x="5454500" y="1809698"/>
              <a:ext cx="557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395</a:t>
              </a: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17C14B2-2C85-6D40-9D27-E8E2ED9BFB40}"/>
              </a:ext>
            </a:extLst>
          </p:cNvPr>
          <p:cNvCxnSpPr>
            <a:cxnSpLocks/>
          </p:cNvCxnSpPr>
          <p:nvPr/>
        </p:nvCxnSpPr>
        <p:spPr>
          <a:xfrm>
            <a:off x="5711834" y="2142749"/>
            <a:ext cx="6141" cy="148616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3B8E824-6FE3-7549-8B75-438B69E2ECE3}"/>
              </a:ext>
            </a:extLst>
          </p:cNvPr>
          <p:cNvSpPr/>
          <p:nvPr/>
        </p:nvSpPr>
        <p:spPr>
          <a:xfrm>
            <a:off x="350770" y="4133550"/>
            <a:ext cx="8338774" cy="95984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Enable Vision 2045 for a future airspace with a Digital Information Platform initially focused on these use cases:</a:t>
            </a:r>
          </a:p>
          <a:p>
            <a:pPr algn="ctr"/>
            <a:endParaRPr lang="en-US" sz="1400" dirty="0"/>
          </a:p>
          <a:p>
            <a:r>
              <a:rPr lang="en-US" sz="1400" dirty="0"/>
              <a:t>• UAM at UML-4	   • Traditional	• High-E	            • Increasingly Autonomous Vehicles</a:t>
            </a:r>
          </a:p>
        </p:txBody>
      </p:sp>
    </p:spTree>
    <p:extLst>
      <p:ext uri="{BB962C8B-B14F-4D97-AF65-F5344CB8AC3E}">
        <p14:creationId xmlns:p14="http://schemas.microsoft.com/office/powerpoint/2010/main" val="356332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AF7B3-E698-4B4A-AED5-E352C5C749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9920" y="114762"/>
            <a:ext cx="8178080" cy="37488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Arial"/>
              </a:rPr>
              <a:t>ATM-X is Aligned with ARMD and AOSP Priorities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FCAE9B-CB84-F840-842F-338D44B34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20" y="714667"/>
            <a:ext cx="8642561" cy="4215530"/>
          </a:xfrm>
        </p:spPr>
        <p:txBody>
          <a:bodyPr>
            <a:noAutofit/>
          </a:bodyPr>
          <a:lstStyle/>
          <a:p>
            <a:r>
              <a:rPr lang="en-US" sz="1400" b="1">
                <a:latin typeface="Arial"/>
              </a:rPr>
              <a:t>Vision 2045</a:t>
            </a:r>
          </a:p>
          <a:p>
            <a:pPr marL="556260" lvl="1" indent="-213360"/>
            <a:r>
              <a:rPr lang="en-US" sz="1400"/>
              <a:t>Develop community-supported concept of operations for 2045</a:t>
            </a:r>
            <a:endParaRPr lang="en-US" sz="1400">
              <a:latin typeface="Arial"/>
            </a:endParaRPr>
          </a:p>
          <a:p>
            <a:pPr>
              <a:spcBef>
                <a:spcPts val="1200"/>
              </a:spcBef>
            </a:pPr>
            <a:r>
              <a:rPr lang="en-US" sz="1400" b="1">
                <a:latin typeface="Arial"/>
              </a:rPr>
              <a:t>Digital Information Platform</a:t>
            </a:r>
          </a:p>
          <a:p>
            <a:pPr marL="556895" lvl="1" indent="-213995"/>
            <a:r>
              <a:rPr lang="en-US" sz="1400">
                <a:latin typeface="Arial"/>
              </a:rPr>
              <a:t>Develop a digital information platform to catalyze services and building towards digital transformation of the NAS</a:t>
            </a:r>
          </a:p>
          <a:p>
            <a:pPr>
              <a:spcBef>
                <a:spcPts val="1200"/>
              </a:spcBef>
            </a:pPr>
            <a:r>
              <a:rPr lang="en-US" sz="1400" b="1">
                <a:latin typeface="Arial"/>
              </a:rPr>
              <a:t>UAM UML-4</a:t>
            </a:r>
            <a:r>
              <a:rPr lang="en-US" sz="1400">
                <a:latin typeface="Arial"/>
              </a:rPr>
              <a:t> </a:t>
            </a:r>
            <a:endParaRPr lang="en-US" sz="1400" b="1">
              <a:latin typeface="Arial"/>
            </a:endParaRPr>
          </a:p>
          <a:p>
            <a:pPr marL="556260" lvl="1" indent="-213360"/>
            <a:r>
              <a:rPr lang="en-US" sz="1400">
                <a:latin typeface="Arial"/>
              </a:rPr>
              <a:t>Develop concept and technology utilizing NC to develop an airspace management system for UML4 </a:t>
            </a:r>
          </a:p>
          <a:p>
            <a:pPr>
              <a:spcBef>
                <a:spcPts val="1200"/>
              </a:spcBef>
            </a:pPr>
            <a:r>
              <a:rPr lang="en-US" sz="1400" b="1">
                <a:latin typeface="Arial"/>
              </a:rPr>
              <a:t>Autonomous Cargo Airspace Integration</a:t>
            </a:r>
          </a:p>
          <a:p>
            <a:pPr marL="556260" lvl="1" indent="-213360"/>
            <a:r>
              <a:rPr lang="en-US" sz="1400">
                <a:latin typeface="Arial"/>
              </a:rPr>
              <a:t>Partner with industry and FAA to develop concept and identity critical requirements to enable seamless NAS operations leveraging work from </a:t>
            </a:r>
            <a:r>
              <a:rPr lang="en-US" sz="1400" i="1">
                <a:latin typeface="Arial"/>
              </a:rPr>
              <a:t>UAS in the NAS </a:t>
            </a:r>
          </a:p>
          <a:p>
            <a:pPr marL="256857" indent="-213995">
              <a:spcBef>
                <a:spcPts val="1200"/>
              </a:spcBef>
            </a:pPr>
            <a:r>
              <a:rPr lang="en-US" sz="1400" b="1">
                <a:latin typeface="Arial"/>
              </a:rPr>
              <a:t>Traditional Operations</a:t>
            </a:r>
          </a:p>
          <a:p>
            <a:pPr marL="556895" lvl="1" indent="-213995"/>
            <a:r>
              <a:rPr lang="en-US" sz="1400">
                <a:latin typeface="Arial"/>
              </a:rPr>
              <a:t>Enable new industry services for improved efficient and safe operations</a:t>
            </a:r>
          </a:p>
          <a:p>
            <a:pPr marL="556895" lvl="1" indent="-213995"/>
            <a:r>
              <a:rPr lang="en-US" sz="1400">
                <a:latin typeface="Arial"/>
              </a:rPr>
              <a:t>Demonstrate services in an operational environment</a:t>
            </a:r>
          </a:p>
        </p:txBody>
      </p:sp>
    </p:spTree>
    <p:extLst>
      <p:ext uri="{BB962C8B-B14F-4D97-AF65-F5344CB8AC3E}">
        <p14:creationId xmlns:p14="http://schemas.microsoft.com/office/powerpoint/2010/main" val="1163584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8D82-FFF4-A843-8A4B-2E422B9681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2959" y="133350"/>
            <a:ext cx="8178080" cy="374880"/>
          </a:xfrm>
        </p:spPr>
        <p:txBody>
          <a:bodyPr/>
          <a:lstStyle/>
          <a:p>
            <a:r>
              <a:rPr lang="en-US"/>
              <a:t>A New Way Forward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05B17A-11A7-034E-9F32-E05A50A6AE18}"/>
              </a:ext>
            </a:extLst>
          </p:cNvPr>
          <p:cNvSpPr/>
          <p:nvPr/>
        </p:nvSpPr>
        <p:spPr>
          <a:xfrm>
            <a:off x="142345" y="622300"/>
            <a:ext cx="8859307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Industry is poised to invest and contribute to developing airspace management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Accelerating scaled operations for small UAS (UTM)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Collaborative airspace management system framework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Service based - faster to deploy, scalable, and extensible to new entrants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Technological advances in non-aviation industries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Increased computing speeds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Cloud-based infrastructures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Faster communications systems and more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AI/Machine Learning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/>
          </a:p>
          <a:p>
            <a:endParaRPr lang="en-GB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5B1A19-44A0-814C-8F5F-8490A8830755}"/>
              </a:ext>
            </a:extLst>
          </p:cNvPr>
          <p:cNvSpPr/>
          <p:nvPr/>
        </p:nvSpPr>
        <p:spPr>
          <a:xfrm>
            <a:off x="482959" y="4052698"/>
            <a:ext cx="8401050" cy="722502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/>
              <a:t>ATM-X will leverage this convergence of industry involvement and</a:t>
            </a:r>
          </a:p>
          <a:p>
            <a:pPr algn="ctr"/>
            <a:r>
              <a:rPr lang="en-GB"/>
              <a:t>technological advances with a new architecture to transform the NAS</a:t>
            </a:r>
          </a:p>
        </p:txBody>
      </p:sp>
    </p:spTree>
    <p:extLst>
      <p:ext uri="{BB962C8B-B14F-4D97-AF65-F5344CB8AC3E}">
        <p14:creationId xmlns:p14="http://schemas.microsoft.com/office/powerpoint/2010/main" val="175756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C7C02D-20DA-BA4F-BC54-D3EE367A08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2756"/>
            <a:ext cx="9144000" cy="435410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787B07-637F-D54A-961C-816199F96BE5}"/>
              </a:ext>
            </a:extLst>
          </p:cNvPr>
          <p:cNvSpPr txBox="1">
            <a:spLocks/>
          </p:cNvSpPr>
          <p:nvPr/>
        </p:nvSpPr>
        <p:spPr bwMode="auto">
          <a:xfrm>
            <a:off x="482959" y="133350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Collaborative Service-Based ATM (</a:t>
            </a:r>
            <a:r>
              <a:rPr lang="en-US" err="1"/>
              <a:t>xTM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3263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076BD-C3FE-034D-BA93-A8442471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Baseline UTM Architecture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FAD297-4CE1-534F-9EF2-82439AD30A00}"/>
              </a:ext>
            </a:extLst>
          </p:cNvPr>
          <p:cNvGrpSpPr/>
          <p:nvPr/>
        </p:nvGrpSpPr>
        <p:grpSpPr>
          <a:xfrm>
            <a:off x="764627" y="690086"/>
            <a:ext cx="7162660" cy="3946397"/>
            <a:chOff x="549534" y="159801"/>
            <a:chExt cx="10898165" cy="656299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C2F743F-7D60-DD45-B017-67D1D5EDF8E9}"/>
                </a:ext>
              </a:extLst>
            </p:cNvPr>
            <p:cNvGrpSpPr/>
            <p:nvPr/>
          </p:nvGrpSpPr>
          <p:grpSpPr>
            <a:xfrm>
              <a:off x="2793176" y="448056"/>
              <a:ext cx="8654523" cy="6273212"/>
              <a:chOff x="2771404" y="440194"/>
              <a:chExt cx="8654523" cy="6273212"/>
            </a:xfrm>
          </p:grpSpPr>
          <p:sp>
            <p:nvSpPr>
              <p:cNvPr id="86" name="Shape 196">
                <a:extLst>
                  <a:ext uri="{FF2B5EF4-FFF2-40B4-BE49-F238E27FC236}">
                    <a16:creationId xmlns:a16="http://schemas.microsoft.com/office/drawing/2014/main" id="{B8E90C7C-F07B-C847-8523-B02873BBF07D}"/>
                  </a:ext>
                </a:extLst>
              </p:cNvPr>
              <p:cNvSpPr/>
              <p:nvPr/>
            </p:nvSpPr>
            <p:spPr>
              <a:xfrm>
                <a:off x="2771404" y="440194"/>
                <a:ext cx="8654523" cy="6273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extrusionOk="0">
                    <a:moveTo>
                      <a:pt x="8546" y="0"/>
                    </a:moveTo>
                    <a:lnTo>
                      <a:pt x="0" y="7691"/>
                    </a:lnTo>
                    <a:lnTo>
                      <a:pt x="0" y="21568"/>
                    </a:lnTo>
                    <a:lnTo>
                      <a:pt x="21560" y="21600"/>
                    </a:lnTo>
                    <a:cubicBezTo>
                      <a:pt x="21550" y="14485"/>
                      <a:pt x="21600" y="7115"/>
                      <a:pt x="21590" y="0"/>
                    </a:cubicBezTo>
                    <a:lnTo>
                      <a:pt x="8546" y="0"/>
                    </a:lnTo>
                    <a:close/>
                  </a:path>
                </a:pathLst>
              </a:custGeom>
              <a:solidFill>
                <a:srgbClr val="DD8047">
                  <a:lumMod val="75000"/>
                  <a:alpha val="14000"/>
                </a:srgbClr>
              </a:solidFill>
              <a:ln w="44450">
                <a:solidFill>
                  <a:srgbClr val="D8B25C">
                    <a:lumMod val="50000"/>
                  </a:srgbClr>
                </a:solidFill>
                <a:prstDash val="sysDash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lIns="34289" rIns="34289" anchor="ctr"/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36C390D6-5CCD-2D40-BC62-C26A488ED29B}"/>
                  </a:ext>
                </a:extLst>
              </p:cNvPr>
              <p:cNvSpPr/>
              <p:nvPr/>
            </p:nvSpPr>
            <p:spPr>
              <a:xfrm>
                <a:off x="6276510" y="484584"/>
                <a:ext cx="5105026" cy="6199633"/>
              </a:xfrm>
              <a:prstGeom prst="rect">
                <a:avLst/>
              </a:prstGeom>
              <a:solidFill>
                <a:srgbClr val="94B6D2">
                  <a:lumMod val="75000"/>
                  <a:alpha val="3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050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02C6551-A74D-E341-AE09-10D3EFA14345}"/>
                </a:ext>
              </a:extLst>
            </p:cNvPr>
            <p:cNvCxnSpPr/>
            <p:nvPr/>
          </p:nvCxnSpPr>
          <p:spPr>
            <a:xfrm>
              <a:off x="2056194" y="2787484"/>
              <a:ext cx="731520" cy="0"/>
            </a:xfrm>
            <a:prstGeom prst="straightConnector1">
              <a:avLst/>
            </a:prstGeom>
            <a:noFill/>
            <a:ln w="76200" cap="flat" cmpd="sng" algn="ctr">
              <a:solidFill>
                <a:srgbClr val="DD8047">
                  <a:lumMod val="75000"/>
                </a:srgbClr>
              </a:solidFill>
              <a:prstDash val="solid"/>
              <a:miter lim="800000"/>
              <a:tailEnd type="stealth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sp>
          <p:nvSpPr>
            <p:cNvPr id="7" name="Shape 200">
              <a:extLst>
                <a:ext uri="{FF2B5EF4-FFF2-40B4-BE49-F238E27FC236}">
                  <a16:creationId xmlns:a16="http://schemas.microsoft.com/office/drawing/2014/main" id="{3B46CD6F-B191-E842-84CD-42AA4C7F9B14}"/>
                </a:ext>
              </a:extLst>
            </p:cNvPr>
            <p:cNvSpPr/>
            <p:nvPr/>
          </p:nvSpPr>
          <p:spPr>
            <a:xfrm flipH="1">
              <a:off x="5393242" y="3430388"/>
              <a:ext cx="2962656" cy="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none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" name="Shape 201">
              <a:extLst>
                <a:ext uri="{FF2B5EF4-FFF2-40B4-BE49-F238E27FC236}">
                  <a16:creationId xmlns:a16="http://schemas.microsoft.com/office/drawing/2014/main" id="{6F1B876E-428E-D044-A899-0F61475F74B3}"/>
                </a:ext>
              </a:extLst>
            </p:cNvPr>
            <p:cNvSpPr/>
            <p:nvPr/>
          </p:nvSpPr>
          <p:spPr>
            <a:xfrm>
              <a:off x="5402970" y="2883434"/>
              <a:ext cx="2962656" cy="0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" name="Shape 202">
              <a:extLst>
                <a:ext uri="{FF2B5EF4-FFF2-40B4-BE49-F238E27FC236}">
                  <a16:creationId xmlns:a16="http://schemas.microsoft.com/office/drawing/2014/main" id="{117EA4DD-ED07-0E44-840B-83CA44BFF944}"/>
                </a:ext>
              </a:extLst>
            </p:cNvPr>
            <p:cNvSpPr/>
            <p:nvPr/>
          </p:nvSpPr>
          <p:spPr>
            <a:xfrm>
              <a:off x="6434807" y="2603304"/>
              <a:ext cx="1656572" cy="355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spAutoFit/>
            </a:bodyPr>
            <a:lstStyle>
              <a:lvl1pPr>
                <a:defRPr sz="1200"/>
              </a:lvl1pPr>
            </a:lstStyle>
            <a:p>
              <a:pPr>
                <a:defRPr/>
              </a:pPr>
              <a:r>
                <a:rPr sz="788" kern="0">
                  <a:solidFill>
                    <a:prstClr val="black"/>
                  </a:solidFill>
                  <a:cs typeface="Arial" panose="020B0604020202020204" pitchFamily="34" charset="0"/>
                </a:rPr>
                <a:t>Constraints, Directives</a:t>
              </a:r>
            </a:p>
          </p:txBody>
        </p:sp>
        <p:sp>
          <p:nvSpPr>
            <p:cNvPr id="10" name="Shape 203">
              <a:extLst>
                <a:ext uri="{FF2B5EF4-FFF2-40B4-BE49-F238E27FC236}">
                  <a16:creationId xmlns:a16="http://schemas.microsoft.com/office/drawing/2014/main" id="{461469D5-5FD9-4E40-A936-DA4D8D583E60}"/>
                </a:ext>
              </a:extLst>
            </p:cNvPr>
            <p:cNvSpPr/>
            <p:nvPr/>
          </p:nvSpPr>
          <p:spPr>
            <a:xfrm>
              <a:off x="6434807" y="3137387"/>
              <a:ext cx="1668767" cy="355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spAutoFit/>
            </a:bodyPr>
            <a:lstStyle>
              <a:lvl1pPr>
                <a:defRPr sz="1200"/>
              </a:lvl1pPr>
            </a:lstStyle>
            <a:p>
              <a:pPr>
                <a:defRPr/>
              </a:pPr>
              <a:r>
                <a:rPr sz="788" kern="0">
                  <a:solidFill>
                    <a:prstClr val="black"/>
                  </a:solidFill>
                  <a:cs typeface="Arial" panose="020B0604020202020204" pitchFamily="34" charset="0"/>
                </a:rPr>
                <a:t>Operations, Deviations</a:t>
              </a:r>
            </a:p>
          </p:txBody>
        </p:sp>
        <p:sp>
          <p:nvSpPr>
            <p:cNvPr id="11" name="Shape 204">
              <a:extLst>
                <a:ext uri="{FF2B5EF4-FFF2-40B4-BE49-F238E27FC236}">
                  <a16:creationId xmlns:a16="http://schemas.microsoft.com/office/drawing/2014/main" id="{4DD296C7-52C2-9A46-A0A9-E8DBB5812648}"/>
                </a:ext>
              </a:extLst>
            </p:cNvPr>
            <p:cNvSpPr/>
            <p:nvPr/>
          </p:nvSpPr>
          <p:spPr>
            <a:xfrm flipH="1">
              <a:off x="5393242" y="3155368"/>
              <a:ext cx="2958666" cy="10396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2" name="Shape 205">
              <a:extLst>
                <a:ext uri="{FF2B5EF4-FFF2-40B4-BE49-F238E27FC236}">
                  <a16:creationId xmlns:a16="http://schemas.microsoft.com/office/drawing/2014/main" id="{EAF2791A-59A1-594E-A660-F7B2C425C26E}"/>
                </a:ext>
              </a:extLst>
            </p:cNvPr>
            <p:cNvSpPr/>
            <p:nvPr/>
          </p:nvSpPr>
          <p:spPr>
            <a:xfrm>
              <a:off x="6434807" y="2862297"/>
              <a:ext cx="1517549" cy="35519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spAutoFit/>
            </a:bodyPr>
            <a:lstStyle>
              <a:lvl1pPr>
                <a:defRPr sz="1200"/>
              </a:lvl1pPr>
            </a:lstStyle>
            <a:p>
              <a:pPr>
                <a:defRPr/>
              </a:pPr>
              <a:r>
                <a:rPr sz="788" kern="0">
                  <a:solidFill>
                    <a:prstClr val="black"/>
                  </a:solidFill>
                  <a:cs typeface="Arial" panose="020B0604020202020204" pitchFamily="34" charset="0"/>
                </a:rPr>
                <a:t>Requests, Decisions</a:t>
              </a:r>
            </a:p>
          </p:txBody>
        </p:sp>
        <p:sp>
          <p:nvSpPr>
            <p:cNvPr id="13" name="Shape 222">
              <a:extLst>
                <a:ext uri="{FF2B5EF4-FFF2-40B4-BE49-F238E27FC236}">
                  <a16:creationId xmlns:a16="http://schemas.microsoft.com/office/drawing/2014/main" id="{3ADB85F2-0E09-CB49-9799-D09FDBA49061}"/>
                </a:ext>
              </a:extLst>
            </p:cNvPr>
            <p:cNvSpPr/>
            <p:nvPr/>
          </p:nvSpPr>
          <p:spPr>
            <a:xfrm>
              <a:off x="7169498" y="698512"/>
              <a:ext cx="3869848" cy="676791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sz="10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Shape 225">
              <a:extLst>
                <a:ext uri="{FF2B5EF4-FFF2-40B4-BE49-F238E27FC236}">
                  <a16:creationId xmlns:a16="http://schemas.microsoft.com/office/drawing/2014/main" id="{24AD3124-369B-C44D-9A65-CAD97CEAF8B5}"/>
                </a:ext>
              </a:extLst>
            </p:cNvPr>
            <p:cNvSpPr/>
            <p:nvPr/>
          </p:nvSpPr>
          <p:spPr>
            <a:xfrm>
              <a:off x="7254657" y="761560"/>
              <a:ext cx="3879921" cy="676792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sz="1050" kern="0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Shape 228">
              <a:extLst>
                <a:ext uri="{FF2B5EF4-FFF2-40B4-BE49-F238E27FC236}">
                  <a16:creationId xmlns:a16="http://schemas.microsoft.com/office/drawing/2014/main" id="{181314EA-9D5B-6F41-A5A3-90307411FF71}"/>
                </a:ext>
              </a:extLst>
            </p:cNvPr>
            <p:cNvSpPr/>
            <p:nvPr/>
          </p:nvSpPr>
          <p:spPr>
            <a:xfrm>
              <a:off x="7339813" y="837377"/>
              <a:ext cx="3870631" cy="676792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/>
              </a:pPr>
              <a:r>
                <a:rPr lang="en-US" sz="900" b="1" kern="0">
                  <a:solidFill>
                    <a:prstClr val="white"/>
                  </a:solidFill>
                  <a:cs typeface="Arial" panose="020B0604020202020204" pitchFamily="34" charset="0"/>
                </a:rPr>
                <a:t>Supplemental Data Service Provider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0EE5D57-6123-6147-9404-6D22304405D3}"/>
                </a:ext>
              </a:extLst>
            </p:cNvPr>
            <p:cNvGrpSpPr/>
            <p:nvPr/>
          </p:nvGrpSpPr>
          <p:grpSpPr>
            <a:xfrm>
              <a:off x="729322" y="1994945"/>
              <a:ext cx="1371710" cy="2724073"/>
              <a:chOff x="729322" y="1994945"/>
              <a:chExt cx="1371710" cy="2724073"/>
            </a:xfrm>
            <a:solidFill>
              <a:srgbClr val="DD8047">
                <a:lumMod val="75000"/>
              </a:srgbClr>
            </a:solidFill>
          </p:grpSpPr>
          <p:sp>
            <p:nvSpPr>
              <p:cNvPr id="84" name="Shape 216">
                <a:extLst>
                  <a:ext uri="{FF2B5EF4-FFF2-40B4-BE49-F238E27FC236}">
                    <a16:creationId xmlns:a16="http://schemas.microsoft.com/office/drawing/2014/main" id="{8072E1A4-FFBE-BB4F-B1ED-497D80872FBF}"/>
                  </a:ext>
                </a:extLst>
              </p:cNvPr>
              <p:cNvSpPr/>
              <p:nvPr/>
            </p:nvSpPr>
            <p:spPr>
              <a:xfrm>
                <a:off x="729322" y="1994945"/>
                <a:ext cx="1371710" cy="2724073"/>
              </a:xfrm>
              <a:prstGeom prst="roundRect">
                <a:avLst>
                  <a:gd name="adj" fmla="val 16667"/>
                </a:avLst>
              </a:prstGeom>
              <a:grpFill/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 sz="1050" kern="0" dirty="0">
                  <a:solidFill>
                    <a:srgbClr val="FFFFFF"/>
                  </a:solidFill>
                  <a:latin typeface="Calibri" panose="020F0502020204030204"/>
                </a:endParaRP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 sz="1050" kern="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 sz="1050" kern="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 sz="1050" kern="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endParaRPr lang="en-US" sz="1050" kern="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b="1" kern="0" dirty="0">
                    <a:solidFill>
                      <a:srgbClr val="FFFFFF"/>
                    </a:solidFill>
                    <a:cs typeface="Arial" panose="020B0604020202020204" pitchFamily="34" charset="0"/>
                  </a:rPr>
                  <a:t>National</a:t>
                </a:r>
              </a:p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b="1" kern="0" dirty="0">
                    <a:solidFill>
                      <a:srgbClr val="FFFFFF"/>
                    </a:solidFill>
                    <a:cs typeface="Arial" panose="020B0604020202020204" pitchFamily="34" charset="0"/>
                  </a:rPr>
                  <a:t>Airspace</a:t>
                </a:r>
              </a:p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b="1" kern="0" dirty="0">
                    <a:solidFill>
                      <a:srgbClr val="FFFFFF"/>
                    </a:solidFill>
                    <a:cs typeface="Arial" panose="020B0604020202020204" pitchFamily="34" charset="0"/>
                  </a:rPr>
                  <a:t>System</a:t>
                </a:r>
                <a:endParaRPr sz="900" b="1" kern="0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85" name="Shape 219">
                <a:extLst>
                  <a:ext uri="{FF2B5EF4-FFF2-40B4-BE49-F238E27FC236}">
                    <a16:creationId xmlns:a16="http://schemas.microsoft.com/office/drawing/2014/main" id="{3CC971BE-EE34-C049-81F4-B243562D003B}"/>
                  </a:ext>
                </a:extLst>
              </p:cNvPr>
              <p:cNvSpPr/>
              <p:nvPr/>
            </p:nvSpPr>
            <p:spPr>
              <a:xfrm>
                <a:off x="823589" y="2271870"/>
                <a:ext cx="1177781" cy="826838"/>
              </a:xfrm>
              <a:prstGeom prst="roundRect">
                <a:avLst>
                  <a:gd name="adj" fmla="val 16667"/>
                </a:avLst>
              </a:prstGeom>
              <a:grpFill/>
              <a:ln w="57150" cap="flat">
                <a:solidFill>
                  <a:sysClr val="window" lastClr="FFFFFF"/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 prst="slope"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b="1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NAS Data Sources</a:t>
                </a:r>
                <a:endParaRPr sz="900" b="1" kern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" name="Shape 237">
              <a:extLst>
                <a:ext uri="{FF2B5EF4-FFF2-40B4-BE49-F238E27FC236}">
                  <a16:creationId xmlns:a16="http://schemas.microsoft.com/office/drawing/2014/main" id="{14AACE06-7D74-FC42-A3D0-3963BC531016}"/>
                </a:ext>
              </a:extLst>
            </p:cNvPr>
            <p:cNvSpPr/>
            <p:nvPr/>
          </p:nvSpPr>
          <p:spPr>
            <a:xfrm>
              <a:off x="8946338" y="3778488"/>
              <a:ext cx="1" cy="94053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8" name="Shape 238">
              <a:extLst>
                <a:ext uri="{FF2B5EF4-FFF2-40B4-BE49-F238E27FC236}">
                  <a16:creationId xmlns:a16="http://schemas.microsoft.com/office/drawing/2014/main" id="{12C42058-FFBF-7648-A83C-5A9284D6BEC7}"/>
                </a:ext>
              </a:extLst>
            </p:cNvPr>
            <p:cNvSpPr/>
            <p:nvPr/>
          </p:nvSpPr>
          <p:spPr>
            <a:xfrm>
              <a:off x="9536005" y="1518718"/>
              <a:ext cx="5237" cy="1069848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9" name="Shape 239">
              <a:extLst>
                <a:ext uri="{FF2B5EF4-FFF2-40B4-BE49-F238E27FC236}">
                  <a16:creationId xmlns:a16="http://schemas.microsoft.com/office/drawing/2014/main" id="{D81E9186-0D40-7144-B0FA-8F46A90D9909}"/>
                </a:ext>
              </a:extLst>
            </p:cNvPr>
            <p:cNvSpPr/>
            <p:nvPr/>
          </p:nvSpPr>
          <p:spPr>
            <a:xfrm>
              <a:off x="9583334" y="1618268"/>
              <a:ext cx="920141" cy="6717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4289" rIns="34289">
              <a:spAutoFit/>
            </a:bodyPr>
            <a:lstStyle/>
            <a:p>
              <a:pPr>
                <a:defRPr sz="1000"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Terrain</a:t>
              </a:r>
              <a:r>
                <a:rPr lang="en-US" sz="675" kern="0">
                  <a:solidFill>
                    <a:prstClr val="black"/>
                  </a:solidFill>
                  <a:cs typeface="Arial" panose="020B0604020202020204" pitchFamily="34" charset="0"/>
                </a:rPr>
                <a:t> </a:t>
              </a:r>
            </a:p>
            <a:p>
              <a:pPr>
                <a:defRPr sz="1000"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Weather</a:t>
              </a:r>
            </a:p>
            <a:p>
              <a:pPr>
                <a:defRPr sz="1000"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Surveillance</a:t>
              </a:r>
            </a:p>
          </p:txBody>
        </p:sp>
        <p:sp>
          <p:nvSpPr>
            <p:cNvPr id="20" name="Shape 240">
              <a:extLst>
                <a:ext uri="{FF2B5EF4-FFF2-40B4-BE49-F238E27FC236}">
                  <a16:creationId xmlns:a16="http://schemas.microsoft.com/office/drawing/2014/main" id="{4CE0954E-CFD1-5143-8CF3-BC96FC53BAA8}"/>
                </a:ext>
              </a:extLst>
            </p:cNvPr>
            <p:cNvSpPr/>
            <p:nvPr/>
          </p:nvSpPr>
          <p:spPr>
            <a:xfrm flipV="1">
              <a:off x="2102682" y="2875429"/>
              <a:ext cx="1797357" cy="1086317"/>
            </a:xfrm>
            <a:prstGeom prst="line">
              <a:avLst/>
            </a:prstGeom>
            <a:ln w="28575">
              <a:solidFill>
                <a:srgbClr val="DD8047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Shape 241">
              <a:extLst>
                <a:ext uri="{FF2B5EF4-FFF2-40B4-BE49-F238E27FC236}">
                  <a16:creationId xmlns:a16="http://schemas.microsoft.com/office/drawing/2014/main" id="{7CAEA0A6-35DE-CE48-9AAF-328120E8CE72}"/>
                </a:ext>
              </a:extLst>
            </p:cNvPr>
            <p:cNvSpPr/>
            <p:nvPr/>
          </p:nvSpPr>
          <p:spPr>
            <a:xfrm flipH="1">
              <a:off x="2092242" y="3098708"/>
              <a:ext cx="1852250" cy="114343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triangle"/>
            </a:ln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Shape 243">
              <a:extLst>
                <a:ext uri="{FF2B5EF4-FFF2-40B4-BE49-F238E27FC236}">
                  <a16:creationId xmlns:a16="http://schemas.microsoft.com/office/drawing/2014/main" id="{736F7461-F533-1E40-8ADD-73B53BA22FD5}"/>
                </a:ext>
              </a:extLst>
            </p:cNvPr>
            <p:cNvSpPr/>
            <p:nvPr/>
          </p:nvSpPr>
          <p:spPr>
            <a:xfrm>
              <a:off x="8400703" y="1528281"/>
              <a:ext cx="1097887" cy="6717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4289" rIns="34289">
              <a:spAutoFit/>
            </a:bodyPr>
            <a:lstStyle>
              <a:lvl1pPr>
                <a:defRPr sz="1000"/>
              </a:lvl1pPr>
            </a:lstStyle>
            <a:p>
              <a:pPr algn="ctr"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Inter-USS communication and coordination</a:t>
              </a:r>
            </a:p>
          </p:txBody>
        </p:sp>
        <p:sp>
          <p:nvSpPr>
            <p:cNvPr id="23" name="Shape 246">
              <a:extLst>
                <a:ext uri="{FF2B5EF4-FFF2-40B4-BE49-F238E27FC236}">
                  <a16:creationId xmlns:a16="http://schemas.microsoft.com/office/drawing/2014/main" id="{1CE75489-A4A8-3C41-9D0D-BAA9BF8E3ECB}"/>
                </a:ext>
              </a:extLst>
            </p:cNvPr>
            <p:cNvSpPr/>
            <p:nvPr/>
          </p:nvSpPr>
          <p:spPr>
            <a:xfrm>
              <a:off x="6486208" y="4139255"/>
              <a:ext cx="640080" cy="539496"/>
            </a:xfrm>
            <a:prstGeom prst="roundRect">
              <a:avLst>
                <a:gd name="adj" fmla="val 16667"/>
              </a:avLst>
            </a:prstGeom>
            <a:solidFill>
              <a:srgbClr val="7BA79D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788" b="1" kern="0">
                  <a:solidFill>
                    <a:srgbClr val="FFFFFF"/>
                  </a:solidFill>
                  <a:cs typeface="Arial" panose="020B0604020202020204" pitchFamily="34" charset="0"/>
                </a:rPr>
                <a:t>Public Safety</a:t>
              </a:r>
              <a:endParaRPr sz="788" b="1" kern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Shape 249">
              <a:extLst>
                <a:ext uri="{FF2B5EF4-FFF2-40B4-BE49-F238E27FC236}">
                  <a16:creationId xmlns:a16="http://schemas.microsoft.com/office/drawing/2014/main" id="{F6ABB0BA-8C5B-D348-A1D4-C7005A23AC2A}"/>
                </a:ext>
              </a:extLst>
            </p:cNvPr>
            <p:cNvSpPr/>
            <p:nvPr/>
          </p:nvSpPr>
          <p:spPr>
            <a:xfrm>
              <a:off x="6486080" y="4760959"/>
              <a:ext cx="636910" cy="536902"/>
            </a:xfrm>
            <a:prstGeom prst="roundRect">
              <a:avLst>
                <a:gd name="adj" fmla="val 16667"/>
              </a:avLst>
            </a:prstGeom>
            <a:solidFill>
              <a:srgbClr val="7BA79D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788" b="1" kern="0">
                  <a:solidFill>
                    <a:srgbClr val="FFFFFF"/>
                  </a:solidFill>
                  <a:cs typeface="Arial" panose="020B0604020202020204" pitchFamily="34" charset="0"/>
                </a:rPr>
                <a:t>Public</a:t>
              </a:r>
              <a:endParaRPr sz="788" b="1" kern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Shape 252">
              <a:extLst>
                <a:ext uri="{FF2B5EF4-FFF2-40B4-BE49-F238E27FC236}">
                  <a16:creationId xmlns:a16="http://schemas.microsoft.com/office/drawing/2014/main" id="{45857CBB-1C14-F54C-8C82-6643A8E88E6A}"/>
                </a:ext>
              </a:extLst>
            </p:cNvPr>
            <p:cNvSpPr/>
            <p:nvPr/>
          </p:nvSpPr>
          <p:spPr>
            <a:xfrm flipV="1">
              <a:off x="7109432" y="3470706"/>
              <a:ext cx="1259299" cy="98050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6" name="Shape 253">
              <a:extLst>
                <a:ext uri="{FF2B5EF4-FFF2-40B4-BE49-F238E27FC236}">
                  <a16:creationId xmlns:a16="http://schemas.microsoft.com/office/drawing/2014/main" id="{0E4CF715-E15E-D846-8B55-03EE20D89920}"/>
                </a:ext>
              </a:extLst>
            </p:cNvPr>
            <p:cNvSpPr/>
            <p:nvPr/>
          </p:nvSpPr>
          <p:spPr>
            <a:xfrm flipH="1">
              <a:off x="7136725" y="3714446"/>
              <a:ext cx="1435065" cy="1155148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7" name="Shape 254">
              <a:extLst>
                <a:ext uri="{FF2B5EF4-FFF2-40B4-BE49-F238E27FC236}">
                  <a16:creationId xmlns:a16="http://schemas.microsoft.com/office/drawing/2014/main" id="{277CA422-BBDA-0F41-AFA0-1B65D0AE51C7}"/>
                </a:ext>
              </a:extLst>
            </p:cNvPr>
            <p:cNvSpPr/>
            <p:nvPr/>
          </p:nvSpPr>
          <p:spPr>
            <a:xfrm>
              <a:off x="9211599" y="3757760"/>
              <a:ext cx="1424630" cy="10492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4289" rIns="34289">
              <a:spAutoFit/>
            </a:bodyPr>
            <a:lstStyle/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Operations</a:t>
              </a: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Constraints</a:t>
              </a: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Modifications</a:t>
              </a: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Notifications</a:t>
              </a: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28" name="Shape 255">
              <a:extLst>
                <a:ext uri="{FF2B5EF4-FFF2-40B4-BE49-F238E27FC236}">
                  <a16:creationId xmlns:a16="http://schemas.microsoft.com/office/drawing/2014/main" id="{2544FF21-CA66-2049-A23B-1BEE12A1B9B5}"/>
                </a:ext>
              </a:extLst>
            </p:cNvPr>
            <p:cNvSpPr/>
            <p:nvPr/>
          </p:nvSpPr>
          <p:spPr>
            <a:xfrm>
              <a:off x="8174126" y="3961747"/>
              <a:ext cx="780968" cy="87013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spAutoFit/>
            </a:bodyPr>
            <a:lstStyle/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Operation</a:t>
              </a:r>
              <a:endParaRPr lang="en-US" sz="700" kern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requests</a:t>
              </a: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Real-time</a:t>
              </a:r>
              <a:endParaRPr lang="en-US" sz="700" kern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defRPr sz="1000"/>
              </a:pPr>
              <a:r>
                <a:rPr sz="700" kern="0">
                  <a:solidFill>
                    <a:prstClr val="black"/>
                  </a:solidFill>
                  <a:cs typeface="Arial" panose="020B0604020202020204" pitchFamily="34" charset="0"/>
                </a:rPr>
                <a:t>information</a:t>
              </a:r>
            </a:p>
          </p:txBody>
        </p:sp>
        <p:sp>
          <p:nvSpPr>
            <p:cNvPr id="29" name="Shape 256">
              <a:extLst>
                <a:ext uri="{FF2B5EF4-FFF2-40B4-BE49-F238E27FC236}">
                  <a16:creationId xmlns:a16="http://schemas.microsoft.com/office/drawing/2014/main" id="{D1E9A866-168B-6A46-B47C-48F450B88CD1}"/>
                </a:ext>
              </a:extLst>
            </p:cNvPr>
            <p:cNvSpPr/>
            <p:nvPr/>
          </p:nvSpPr>
          <p:spPr>
            <a:xfrm>
              <a:off x="2190075" y="3270445"/>
              <a:ext cx="428251" cy="4446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noAutofit/>
            </a:bodyPr>
            <a:lstStyle>
              <a:lvl1pPr>
                <a:defRPr sz="1000"/>
              </a:lvl1pPr>
            </a:lstStyle>
            <a:p>
              <a:pPr algn="ctr"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NAS </a:t>
              </a:r>
              <a:endParaRPr lang="en-US" sz="675" kern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 algn="ctr"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state</a:t>
              </a:r>
            </a:p>
          </p:txBody>
        </p:sp>
        <p:sp>
          <p:nvSpPr>
            <p:cNvPr id="30" name="Shape 257">
              <a:extLst>
                <a:ext uri="{FF2B5EF4-FFF2-40B4-BE49-F238E27FC236}">
                  <a16:creationId xmlns:a16="http://schemas.microsoft.com/office/drawing/2014/main" id="{764E9134-EAC6-9D4A-AC15-8E8774A35494}"/>
                </a:ext>
              </a:extLst>
            </p:cNvPr>
            <p:cNvSpPr/>
            <p:nvPr/>
          </p:nvSpPr>
          <p:spPr>
            <a:xfrm>
              <a:off x="3114685" y="3552368"/>
              <a:ext cx="603444" cy="42961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rIns="34289">
              <a:noAutofit/>
            </a:bodyPr>
            <a:lstStyle>
              <a:lvl1pPr>
                <a:defRPr sz="1000"/>
              </a:lvl1pPr>
            </a:lstStyle>
            <a:p>
              <a:pPr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NAS</a:t>
              </a:r>
              <a:endParaRPr lang="en-US" sz="675" kern="0">
                <a:solidFill>
                  <a:prstClr val="black"/>
                </a:solidFill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impacts</a:t>
              </a:r>
            </a:p>
          </p:txBody>
        </p:sp>
        <p:sp>
          <p:nvSpPr>
            <p:cNvPr id="31" name="Shape 259">
              <a:extLst>
                <a:ext uri="{FF2B5EF4-FFF2-40B4-BE49-F238E27FC236}">
                  <a16:creationId xmlns:a16="http://schemas.microsoft.com/office/drawing/2014/main" id="{E57509B1-0E61-DF42-814E-87965399C7B9}"/>
                </a:ext>
              </a:extLst>
            </p:cNvPr>
            <p:cNvSpPr/>
            <p:nvPr/>
          </p:nvSpPr>
          <p:spPr>
            <a:xfrm rot="19347607">
              <a:off x="7052408" y="3837538"/>
              <a:ext cx="1623236" cy="4606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lIns="34289" rIns="34289">
              <a:spAutoFit/>
            </a:bodyPr>
            <a:lstStyle/>
            <a:p>
              <a:pPr>
                <a:defRPr sz="1000"/>
              </a:pPr>
              <a:r>
                <a:rPr sz="600" kern="0">
                  <a:solidFill>
                    <a:prstClr val="black"/>
                  </a:solidFill>
                  <a:cs typeface="Arial" panose="020B0604020202020204" pitchFamily="34" charset="0"/>
                </a:rPr>
                <a:t>Operations, Constraints, </a:t>
              </a:r>
            </a:p>
            <a:p>
              <a:pPr>
                <a:defRPr sz="1000"/>
              </a:pPr>
              <a:r>
                <a:rPr sz="600" kern="0">
                  <a:solidFill>
                    <a:prstClr val="black"/>
                  </a:solidFill>
                  <a:cs typeface="Arial" panose="020B0604020202020204" pitchFamily="34" charset="0"/>
                </a:rPr>
                <a:t>Notifications, Information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1278102-943A-2940-BB68-7155FF997E01}"/>
                </a:ext>
              </a:extLst>
            </p:cNvPr>
            <p:cNvGrpSpPr/>
            <p:nvPr/>
          </p:nvGrpSpPr>
          <p:grpSpPr>
            <a:xfrm>
              <a:off x="549534" y="5038414"/>
              <a:ext cx="1602415" cy="1200121"/>
              <a:chOff x="549534" y="4896896"/>
              <a:chExt cx="1602415" cy="1200121"/>
            </a:xfrm>
          </p:grpSpPr>
          <p:sp>
            <p:nvSpPr>
              <p:cNvPr id="78" name="Shape 261">
                <a:extLst>
                  <a:ext uri="{FF2B5EF4-FFF2-40B4-BE49-F238E27FC236}">
                    <a16:creationId xmlns:a16="http://schemas.microsoft.com/office/drawing/2014/main" id="{C59D86E2-4136-DA40-88DF-B369A54C2FAC}"/>
                  </a:ext>
                </a:extLst>
              </p:cNvPr>
              <p:cNvSpPr/>
              <p:nvPr/>
            </p:nvSpPr>
            <p:spPr>
              <a:xfrm>
                <a:off x="549536" y="5821381"/>
                <a:ext cx="1597425" cy="275636"/>
              </a:xfrm>
              <a:prstGeom prst="roundRect">
                <a:avLst>
                  <a:gd name="adj" fmla="val 16667"/>
                </a:avLst>
              </a:prstGeom>
              <a:solidFill>
                <a:srgbClr val="7BA79D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/>
                </a:pPr>
                <a:r>
                  <a:rPr lang="en-US" sz="788" b="1" i="1" kern="0">
                    <a:solidFill>
                      <a:prstClr val="white"/>
                    </a:solidFill>
                    <a:cs typeface="Arial" panose="020B0604020202020204" pitchFamily="34" charset="0"/>
                  </a:rPr>
                  <a:t>Other Stakeholders</a:t>
                </a:r>
              </a:p>
            </p:txBody>
          </p:sp>
          <p:sp>
            <p:nvSpPr>
              <p:cNvPr id="79" name="Shape 265">
                <a:extLst>
                  <a:ext uri="{FF2B5EF4-FFF2-40B4-BE49-F238E27FC236}">
                    <a16:creationId xmlns:a16="http://schemas.microsoft.com/office/drawing/2014/main" id="{03961B1B-5156-9D44-9F16-37643BCF5BCC}"/>
                  </a:ext>
                </a:extLst>
              </p:cNvPr>
              <p:cNvSpPr/>
              <p:nvPr/>
            </p:nvSpPr>
            <p:spPr>
              <a:xfrm>
                <a:off x="549534" y="5485276"/>
                <a:ext cx="1597424" cy="350510"/>
              </a:xfrm>
              <a:prstGeom prst="roundRect">
                <a:avLst/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4289" tIns="34289" rIns="34289" bIns="34289" numCol="1" anchor="ctr">
                <a:spAutoFit/>
              </a:bodyPr>
              <a:lstStyle>
                <a:lvl1pPr algn="ctr">
                  <a:defRPr sz="1000" i="1"/>
                </a:lvl1pPr>
              </a:lstStyle>
              <a:p>
                <a:pPr>
                  <a:defRPr/>
                </a:pPr>
                <a:r>
                  <a:rPr sz="788" b="1" kern="0">
                    <a:solidFill>
                      <a:prstClr val="white"/>
                    </a:solidFill>
                    <a:cs typeface="Arial" panose="020B0604020202020204" pitchFamily="34" charset="0"/>
                  </a:rPr>
                  <a:t>Operator Function</a:t>
                </a:r>
              </a:p>
            </p:txBody>
          </p:sp>
          <p:grpSp>
            <p:nvGrpSpPr>
              <p:cNvPr id="80" name="Group 269">
                <a:extLst>
                  <a:ext uri="{FF2B5EF4-FFF2-40B4-BE49-F238E27FC236}">
                    <a16:creationId xmlns:a16="http://schemas.microsoft.com/office/drawing/2014/main" id="{F1D6B18E-61B0-EA40-97CD-6377AB26815E}"/>
                  </a:ext>
                </a:extLst>
              </p:cNvPr>
              <p:cNvGrpSpPr/>
              <p:nvPr/>
            </p:nvGrpSpPr>
            <p:grpSpPr>
              <a:xfrm>
                <a:off x="549536" y="5190799"/>
                <a:ext cx="1602413" cy="316807"/>
                <a:chOff x="0" y="-12064"/>
                <a:chExt cx="1276671" cy="316806"/>
              </a:xfrm>
              <a:solidFill>
                <a:srgbClr val="DD8047">
                  <a:lumMod val="75000"/>
                </a:srgbClr>
              </a:solidFill>
            </p:grpSpPr>
            <p:sp>
              <p:nvSpPr>
                <p:cNvPr id="82" name="Shape 267">
                  <a:extLst>
                    <a:ext uri="{FF2B5EF4-FFF2-40B4-BE49-F238E27FC236}">
                      <a16:creationId xmlns:a16="http://schemas.microsoft.com/office/drawing/2014/main" id="{1F5556DE-6A9C-DF41-A1AC-AEED7F77A90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276671" cy="292677"/>
                </a:xfrm>
                <a:prstGeom prst="roundRect">
                  <a:avLst>
                    <a:gd name="adj" fmla="val 16667"/>
                  </a:avLst>
                </a:prstGeom>
                <a:grpFill/>
                <a:ln w="12700" cap="flat">
                  <a:noFill/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wrap="square" lIns="34289" tIns="34289" rIns="34289" bIns="3428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 sz="1050" kern="0">
                    <a:solidFill>
                      <a:srgbClr val="FFFFFF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83" name="Shape 268">
                  <a:extLst>
                    <a:ext uri="{FF2B5EF4-FFF2-40B4-BE49-F238E27FC236}">
                      <a16:creationId xmlns:a16="http://schemas.microsoft.com/office/drawing/2014/main" id="{3AA5D00F-F76C-2B48-906F-E9BB1C159905}"/>
                    </a:ext>
                  </a:extLst>
                </p:cNvPr>
                <p:cNvSpPr/>
                <p:nvPr/>
              </p:nvSpPr>
              <p:spPr>
                <a:xfrm>
                  <a:off x="14287" y="-12064"/>
                  <a:ext cx="1248098" cy="316806"/>
                </a:xfrm>
                <a:prstGeom prst="rect">
                  <a:avLst/>
                </a:prstGeom>
                <a:grpFill/>
                <a:ln w="12700" cap="flat">
                  <a:noFill/>
                  <a:miter lim="4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34289" tIns="34289" rIns="34289" bIns="34289" numCol="1" anchor="ctr">
                  <a:spAutoFit/>
                </a:bodyPr>
                <a:lstStyle>
                  <a:lvl1pPr algn="ctr">
                    <a:defRPr sz="1000" i="1"/>
                  </a:lvl1pPr>
                </a:lstStyle>
                <a:p>
                  <a:pPr>
                    <a:defRPr/>
                  </a:pPr>
                  <a:r>
                    <a:rPr sz="788" b="1" kern="0">
                      <a:solidFill>
                        <a:prstClr val="white"/>
                      </a:solidFill>
                      <a:cs typeface="Arial" panose="020B0604020202020204" pitchFamily="34" charset="0"/>
                    </a:rPr>
                    <a:t>ANSP Function</a:t>
                  </a:r>
                </a:p>
              </p:txBody>
            </p:sp>
          </p:grpSp>
          <p:sp>
            <p:nvSpPr>
              <p:cNvPr id="81" name="Shape 270">
                <a:extLst>
                  <a:ext uri="{FF2B5EF4-FFF2-40B4-BE49-F238E27FC236}">
                    <a16:creationId xmlns:a16="http://schemas.microsoft.com/office/drawing/2014/main" id="{CD376A31-AE80-9A42-89AE-5D4B1A084860}"/>
                  </a:ext>
                </a:extLst>
              </p:cNvPr>
              <p:cNvSpPr/>
              <p:nvPr/>
            </p:nvSpPr>
            <p:spPr>
              <a:xfrm>
                <a:off x="549536" y="4896896"/>
                <a:ext cx="1326696" cy="35519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4289" rIns="34289">
                <a:spAutoFit/>
              </a:bodyPr>
              <a:lstStyle>
                <a:lvl1pPr>
                  <a:defRPr sz="1200"/>
                </a:lvl1pPr>
              </a:lstStyle>
              <a:p>
                <a:pPr>
                  <a:defRPr/>
                </a:pPr>
                <a:r>
                  <a:rPr sz="788" b="1" kern="0" cap="small">
                    <a:solidFill>
                      <a:prstClr val="black"/>
                    </a:solidFill>
                    <a:cs typeface="Arial" panose="020B0604020202020204" pitchFamily="34" charset="0"/>
                  </a:rPr>
                  <a:t>Color Key:</a:t>
                </a:r>
              </a:p>
            </p:txBody>
          </p:sp>
        </p:grpSp>
        <p:sp>
          <p:nvSpPr>
            <p:cNvPr id="33" name="Shape 271">
              <a:extLst>
                <a:ext uri="{FF2B5EF4-FFF2-40B4-BE49-F238E27FC236}">
                  <a16:creationId xmlns:a16="http://schemas.microsoft.com/office/drawing/2014/main" id="{F2A5DA1A-E5C6-3D43-8F0B-80A8873E3B89}"/>
                </a:ext>
              </a:extLst>
            </p:cNvPr>
            <p:cNvSpPr/>
            <p:nvPr/>
          </p:nvSpPr>
          <p:spPr>
            <a:xfrm>
              <a:off x="7490316" y="4856523"/>
              <a:ext cx="1018807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UAS</a:t>
              </a:r>
            </a:p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Operator</a:t>
              </a:r>
              <a:endParaRPr sz="900" kern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4" name="Shape 283">
              <a:extLst>
                <a:ext uri="{FF2B5EF4-FFF2-40B4-BE49-F238E27FC236}">
                  <a16:creationId xmlns:a16="http://schemas.microsoft.com/office/drawing/2014/main" id="{F90074B1-D048-8E45-A2FF-27868744C671}"/>
                </a:ext>
              </a:extLst>
            </p:cNvPr>
            <p:cNvSpPr/>
            <p:nvPr/>
          </p:nvSpPr>
          <p:spPr>
            <a:xfrm>
              <a:off x="8589216" y="4856523"/>
              <a:ext cx="1018807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UAS</a:t>
              </a:r>
            </a:p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Operator</a:t>
              </a:r>
            </a:p>
          </p:txBody>
        </p:sp>
        <p:sp>
          <p:nvSpPr>
            <p:cNvPr id="35" name="Shape 286">
              <a:extLst>
                <a:ext uri="{FF2B5EF4-FFF2-40B4-BE49-F238E27FC236}">
                  <a16:creationId xmlns:a16="http://schemas.microsoft.com/office/drawing/2014/main" id="{D32A3C2F-A572-784D-BC32-8F23CC7AFD7F}"/>
                </a:ext>
              </a:extLst>
            </p:cNvPr>
            <p:cNvSpPr/>
            <p:nvPr/>
          </p:nvSpPr>
          <p:spPr>
            <a:xfrm>
              <a:off x="10020539" y="4856524"/>
              <a:ext cx="1018807" cy="754816"/>
            </a:xfrm>
            <a:prstGeom prst="roundRect">
              <a:avLst>
                <a:gd name="adj" fmla="val 16667"/>
              </a:avLst>
            </a:prstGeom>
            <a:solidFill>
              <a:srgbClr val="94B6D2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UAS</a:t>
              </a:r>
            </a:p>
            <a:p>
              <a:pPr algn="ctr">
                <a:defRPr>
                  <a:solidFill>
                    <a:srgbClr val="FFFFFF"/>
                  </a:solidFill>
                </a:defRPr>
              </a:pPr>
              <a:r>
                <a:rPr lang="en-US" sz="900" kern="0">
                  <a:solidFill>
                    <a:srgbClr val="FFFFFF"/>
                  </a:solidFill>
                  <a:cs typeface="Arial" panose="020B0604020202020204" pitchFamily="34" charset="0"/>
                </a:rPr>
                <a:t>Operator</a:t>
              </a:r>
            </a:p>
          </p:txBody>
        </p:sp>
        <p:sp>
          <p:nvSpPr>
            <p:cNvPr id="36" name="Shape 289">
              <a:extLst>
                <a:ext uri="{FF2B5EF4-FFF2-40B4-BE49-F238E27FC236}">
                  <a16:creationId xmlns:a16="http://schemas.microsoft.com/office/drawing/2014/main" id="{3205743B-4BB1-A549-87EB-8D3F74B1989A}"/>
                </a:ext>
              </a:extLst>
            </p:cNvPr>
            <p:cNvSpPr/>
            <p:nvPr/>
          </p:nvSpPr>
          <p:spPr>
            <a:xfrm>
              <a:off x="9671688" y="5098014"/>
              <a:ext cx="310239" cy="3838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4289" tIns="34289" rIns="34289" bIns="34289" numCol="1" anchor="t">
              <a:spAutoFit/>
            </a:bodyPr>
            <a:lstStyle/>
            <a:p>
              <a:pPr>
                <a:defRPr/>
              </a:pPr>
              <a:r>
                <a:rPr sz="1050" b="1" kern="0">
                  <a:solidFill>
                    <a:prstClr val="black"/>
                  </a:solidFill>
                  <a:cs typeface="Arial" panose="020B0604020202020204" pitchFamily="34" charset="0"/>
                </a:rPr>
                <a:t>…</a:t>
              </a:r>
            </a:p>
          </p:txBody>
        </p:sp>
        <p:sp>
          <p:nvSpPr>
            <p:cNvPr id="37" name="Shape 308">
              <a:extLst>
                <a:ext uri="{FF2B5EF4-FFF2-40B4-BE49-F238E27FC236}">
                  <a16:creationId xmlns:a16="http://schemas.microsoft.com/office/drawing/2014/main" id="{F2B9B0B9-5D1E-DA48-BE0D-EDE3F7293953}"/>
                </a:ext>
              </a:extLst>
            </p:cNvPr>
            <p:cNvSpPr/>
            <p:nvPr/>
          </p:nvSpPr>
          <p:spPr>
            <a:xfrm flipV="1">
              <a:off x="7784344" y="5611338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8" name="Shape 309">
              <a:extLst>
                <a:ext uri="{FF2B5EF4-FFF2-40B4-BE49-F238E27FC236}">
                  <a16:creationId xmlns:a16="http://schemas.microsoft.com/office/drawing/2014/main" id="{F3AA3954-38B7-C946-8106-EF6F3302A91E}"/>
                </a:ext>
              </a:extLst>
            </p:cNvPr>
            <p:cNvSpPr/>
            <p:nvPr/>
          </p:nvSpPr>
          <p:spPr>
            <a:xfrm flipV="1">
              <a:off x="8953259" y="5611339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Shape 310">
              <a:extLst>
                <a:ext uri="{FF2B5EF4-FFF2-40B4-BE49-F238E27FC236}">
                  <a16:creationId xmlns:a16="http://schemas.microsoft.com/office/drawing/2014/main" id="{F58D22CF-118E-184C-BAB8-4065A0EE9E7F}"/>
                </a:ext>
              </a:extLst>
            </p:cNvPr>
            <p:cNvSpPr/>
            <p:nvPr/>
          </p:nvSpPr>
          <p:spPr>
            <a:xfrm flipV="1">
              <a:off x="10375124" y="5611339"/>
              <a:ext cx="1" cy="409643"/>
            </a:xfrm>
            <a:prstGeom prst="line">
              <a:avLst/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t">
              <a:noAutofit/>
            </a:bodyPr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Shape 311">
              <a:extLst>
                <a:ext uri="{FF2B5EF4-FFF2-40B4-BE49-F238E27FC236}">
                  <a16:creationId xmlns:a16="http://schemas.microsoft.com/office/drawing/2014/main" id="{E9B660E6-DFEF-F94D-AEE6-EAE082256E7F}"/>
                </a:ext>
              </a:extLst>
            </p:cNvPr>
            <p:cNvSpPr/>
            <p:nvPr/>
          </p:nvSpPr>
          <p:spPr>
            <a:xfrm>
              <a:off x="7382614" y="4779187"/>
              <a:ext cx="3827828" cy="1835188"/>
            </a:xfrm>
            <a:prstGeom prst="roundRect">
              <a:avLst>
                <a:gd name="adj" fmla="val 16667"/>
              </a:avLst>
            </a:prstGeom>
            <a:noFill/>
            <a:ln w="28575" cap="flat">
              <a:solidFill>
                <a:srgbClr val="A5AB81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 algn="ctr">
                <a:defRPr sz="1200"/>
              </a:pPr>
              <a:endParaRPr sz="788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1" name="Shape 313">
              <a:extLst>
                <a:ext uri="{FF2B5EF4-FFF2-40B4-BE49-F238E27FC236}">
                  <a16:creationId xmlns:a16="http://schemas.microsoft.com/office/drawing/2014/main" id="{33A6A7FA-B674-094F-B333-099F24F6E713}"/>
                </a:ext>
              </a:extLst>
            </p:cNvPr>
            <p:cNvSpPr/>
            <p:nvPr/>
          </p:nvSpPr>
          <p:spPr>
            <a:xfrm>
              <a:off x="9923394" y="159801"/>
              <a:ext cx="1160161" cy="412780"/>
            </a:xfrm>
            <a:prstGeom prst="rect">
              <a:avLst/>
            </a:prstGeom>
            <a:solidFill>
              <a:srgbClr val="A5AB81">
                <a:lumMod val="75000"/>
              </a:srgbClr>
            </a:solidFill>
            <a:ln w="28575">
              <a:solidFill>
                <a:srgbClr val="A5AB81">
                  <a:lumMod val="75000"/>
                </a:srgbClr>
              </a:solidFill>
              <a:prstDash val="dash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4289" rIns="34289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algn="ctr">
                <a:defRPr i="1">
                  <a:solidFill>
                    <a:srgbClr val="FFFFFF"/>
                  </a:solidFill>
                </a:defRPr>
              </a:lvl1pPr>
            </a:lstStyle>
            <a:p>
              <a:pPr>
                <a:defRPr/>
              </a:pPr>
              <a:r>
                <a:rPr sz="1013" i="0" kern="0" spc="225">
                  <a:latin typeface="Arial Black" panose="020B0A04020102020204" pitchFamily="34" charset="0"/>
                </a:rPr>
                <a:t>UTM</a:t>
              </a:r>
            </a:p>
          </p:txBody>
        </p:sp>
        <p:sp>
          <p:nvSpPr>
            <p:cNvPr id="42" name="Shape 315">
              <a:extLst>
                <a:ext uri="{FF2B5EF4-FFF2-40B4-BE49-F238E27FC236}">
                  <a16:creationId xmlns:a16="http://schemas.microsoft.com/office/drawing/2014/main" id="{19D25403-1A06-3645-98E4-02927EF03CF8}"/>
                </a:ext>
              </a:extLst>
            </p:cNvPr>
            <p:cNvSpPr/>
            <p:nvPr/>
          </p:nvSpPr>
          <p:spPr>
            <a:xfrm flipH="1">
              <a:off x="6299833" y="430463"/>
              <a:ext cx="13988" cy="5250929"/>
            </a:xfrm>
            <a:prstGeom prst="line">
              <a:avLst/>
            </a:prstGeom>
            <a:ln w="28575">
              <a:solidFill>
                <a:srgbClr val="775F55">
                  <a:lumMod val="60000"/>
                  <a:lumOff val="40000"/>
                </a:srgbClr>
              </a:solidFill>
              <a:prstDash val="lgDashDot"/>
              <a:miter/>
              <a:headEnd type="diamond"/>
              <a:tailEnd type="diamond"/>
            </a:ln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3" name="Shape 237">
              <a:extLst>
                <a:ext uri="{FF2B5EF4-FFF2-40B4-BE49-F238E27FC236}">
                  <a16:creationId xmlns:a16="http://schemas.microsoft.com/office/drawing/2014/main" id="{FE28FED0-620A-464F-942B-A0C7A4B4BFFE}"/>
                </a:ext>
              </a:extLst>
            </p:cNvPr>
            <p:cNvSpPr/>
            <p:nvPr/>
          </p:nvSpPr>
          <p:spPr>
            <a:xfrm>
              <a:off x="9098738" y="3749597"/>
              <a:ext cx="1" cy="940531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none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265FB4E-E113-E04B-AC00-17B7AB046F4E}"/>
                </a:ext>
              </a:extLst>
            </p:cNvPr>
            <p:cNvGrpSpPr/>
            <p:nvPr/>
          </p:nvGrpSpPr>
          <p:grpSpPr>
            <a:xfrm>
              <a:off x="8379169" y="2568184"/>
              <a:ext cx="1505855" cy="1204828"/>
              <a:chOff x="7971207" y="2568184"/>
              <a:chExt cx="1505855" cy="1204828"/>
            </a:xfrm>
          </p:grpSpPr>
          <p:sp>
            <p:nvSpPr>
              <p:cNvPr id="75" name="Shape 206">
                <a:extLst>
                  <a:ext uri="{FF2B5EF4-FFF2-40B4-BE49-F238E27FC236}">
                    <a16:creationId xmlns:a16="http://schemas.microsoft.com/office/drawing/2014/main" id="{5C600C46-41A3-2947-9DF6-FF4D796A995F}"/>
                  </a:ext>
                </a:extLst>
              </p:cNvPr>
              <p:cNvSpPr/>
              <p:nvPr/>
            </p:nvSpPr>
            <p:spPr>
              <a:xfrm>
                <a:off x="8155855" y="2568184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Shape 209">
                <a:extLst>
                  <a:ext uri="{FF2B5EF4-FFF2-40B4-BE49-F238E27FC236}">
                    <a16:creationId xmlns:a16="http://schemas.microsoft.com/office/drawing/2014/main" id="{A16904D6-52BF-544A-9562-22C5F5E94776}"/>
                  </a:ext>
                </a:extLst>
              </p:cNvPr>
              <p:cNvSpPr/>
              <p:nvPr/>
            </p:nvSpPr>
            <p:spPr>
              <a:xfrm>
                <a:off x="8072519" y="2605322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7" name="Shape 209">
                <a:extLst>
                  <a:ext uri="{FF2B5EF4-FFF2-40B4-BE49-F238E27FC236}">
                    <a16:creationId xmlns:a16="http://schemas.microsoft.com/office/drawing/2014/main" id="{C83A6725-CB0A-ED4C-B725-CE6E5D65F43B}"/>
                  </a:ext>
                </a:extLst>
              </p:cNvPr>
              <p:cNvSpPr/>
              <p:nvPr/>
            </p:nvSpPr>
            <p:spPr>
              <a:xfrm>
                <a:off x="7971207" y="2643506"/>
                <a:ext cx="1321207" cy="1129506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sz="1050" b="1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U</a:t>
                </a:r>
                <a:r>
                  <a:rPr lang="en-US" sz="105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AS</a:t>
                </a: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sz="1050" b="1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S</a:t>
                </a:r>
                <a:r>
                  <a:rPr lang="en-US" sz="105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ervice</a:t>
                </a:r>
              </a:p>
              <a:p>
                <a:pPr>
                  <a:defRPr>
                    <a:solidFill>
                      <a:srgbClr val="FFFFFF"/>
                    </a:solidFill>
                  </a:defRPr>
                </a:pPr>
                <a:r>
                  <a:rPr lang="en-US" sz="1050" b="1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S</a:t>
                </a:r>
                <a:r>
                  <a:rPr lang="en-US" sz="105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upplier</a:t>
                </a:r>
                <a:endParaRPr sz="1050" kern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6628F15-E58C-B24A-9B2F-67F2E24EAE14}"/>
                </a:ext>
              </a:extLst>
            </p:cNvPr>
            <p:cNvGrpSpPr/>
            <p:nvPr/>
          </p:nvGrpSpPr>
          <p:grpSpPr>
            <a:xfrm>
              <a:off x="7670517" y="6020981"/>
              <a:ext cx="695112" cy="540238"/>
              <a:chOff x="7670517" y="6020981"/>
              <a:chExt cx="695112" cy="540238"/>
            </a:xfrm>
          </p:grpSpPr>
          <p:sp>
            <p:nvSpPr>
              <p:cNvPr id="72" name="Shape 274">
                <a:extLst>
                  <a:ext uri="{FF2B5EF4-FFF2-40B4-BE49-F238E27FC236}">
                    <a16:creationId xmlns:a16="http://schemas.microsoft.com/office/drawing/2014/main" id="{CF1B6A3E-0035-C641-9293-DA8038372057}"/>
                  </a:ext>
                </a:extLst>
              </p:cNvPr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3" name="Shape 274">
                <a:extLst>
                  <a:ext uri="{FF2B5EF4-FFF2-40B4-BE49-F238E27FC236}">
                    <a16:creationId xmlns:a16="http://schemas.microsoft.com/office/drawing/2014/main" id="{0743A33E-BA38-7B44-B025-A1AFB8552C59}"/>
                  </a:ext>
                </a:extLst>
              </p:cNvPr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4" name="Shape 274">
                <a:extLst>
                  <a:ext uri="{FF2B5EF4-FFF2-40B4-BE49-F238E27FC236}">
                    <a16:creationId xmlns:a16="http://schemas.microsoft.com/office/drawing/2014/main" id="{0DB3130F-1544-5947-90DB-45BCDA3987C3}"/>
                  </a:ext>
                </a:extLst>
              </p:cNvPr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UAS</a:t>
                </a:r>
                <a:endParaRPr sz="1050" kern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8F4740CA-FEEE-A948-A97D-7AC8BC29F087}"/>
                </a:ext>
              </a:extLst>
            </p:cNvPr>
            <p:cNvGrpSpPr/>
            <p:nvPr/>
          </p:nvGrpSpPr>
          <p:grpSpPr>
            <a:xfrm>
              <a:off x="8666607" y="6018601"/>
              <a:ext cx="695112" cy="540238"/>
              <a:chOff x="7670517" y="6020981"/>
              <a:chExt cx="695112" cy="540238"/>
            </a:xfrm>
          </p:grpSpPr>
          <p:sp>
            <p:nvSpPr>
              <p:cNvPr id="69" name="Shape 274">
                <a:extLst>
                  <a:ext uri="{FF2B5EF4-FFF2-40B4-BE49-F238E27FC236}">
                    <a16:creationId xmlns:a16="http://schemas.microsoft.com/office/drawing/2014/main" id="{4144D456-5C08-7943-AFF7-1132374743C9}"/>
                  </a:ext>
                </a:extLst>
              </p:cNvPr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0" name="Shape 274">
                <a:extLst>
                  <a:ext uri="{FF2B5EF4-FFF2-40B4-BE49-F238E27FC236}">
                    <a16:creationId xmlns:a16="http://schemas.microsoft.com/office/drawing/2014/main" id="{5412EABF-1976-824A-8F3B-73838EFE2FB8}"/>
                  </a:ext>
                </a:extLst>
              </p:cNvPr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71" name="Shape 274">
                <a:extLst>
                  <a:ext uri="{FF2B5EF4-FFF2-40B4-BE49-F238E27FC236}">
                    <a16:creationId xmlns:a16="http://schemas.microsoft.com/office/drawing/2014/main" id="{C95AADCD-27D3-1D4C-B347-CEE2297F7173}"/>
                  </a:ext>
                </a:extLst>
              </p:cNvPr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UAS</a:t>
                </a:r>
                <a:endParaRPr sz="1050" kern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EE03414-9647-0D4E-BCB6-BC861B714BAA}"/>
                </a:ext>
              </a:extLst>
            </p:cNvPr>
            <p:cNvGrpSpPr/>
            <p:nvPr/>
          </p:nvGrpSpPr>
          <p:grpSpPr>
            <a:xfrm>
              <a:off x="10077346" y="6023838"/>
              <a:ext cx="695112" cy="540238"/>
              <a:chOff x="7670517" y="6020981"/>
              <a:chExt cx="695112" cy="540238"/>
            </a:xfrm>
          </p:grpSpPr>
          <p:sp>
            <p:nvSpPr>
              <p:cNvPr id="66" name="Shape 274">
                <a:extLst>
                  <a:ext uri="{FF2B5EF4-FFF2-40B4-BE49-F238E27FC236}">
                    <a16:creationId xmlns:a16="http://schemas.microsoft.com/office/drawing/2014/main" id="{B6D71679-6AB3-5A42-A9F9-61A78B995DD7}"/>
                  </a:ext>
                </a:extLst>
              </p:cNvPr>
              <p:cNvSpPr/>
              <p:nvPr/>
            </p:nvSpPr>
            <p:spPr>
              <a:xfrm>
                <a:off x="7670517" y="6020981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67" name="Shape 274">
                <a:extLst>
                  <a:ext uri="{FF2B5EF4-FFF2-40B4-BE49-F238E27FC236}">
                    <a16:creationId xmlns:a16="http://schemas.microsoft.com/office/drawing/2014/main" id="{F55354FA-CED6-6E4F-ADA8-154519AA8F40}"/>
                  </a:ext>
                </a:extLst>
              </p:cNvPr>
              <p:cNvSpPr/>
              <p:nvPr/>
            </p:nvSpPr>
            <p:spPr>
              <a:xfrm>
                <a:off x="7710272" y="6068440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 sz="1050" kern="0">
                  <a:solidFill>
                    <a:srgbClr val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68" name="Shape 274">
                <a:extLst>
                  <a:ext uri="{FF2B5EF4-FFF2-40B4-BE49-F238E27FC236}">
                    <a16:creationId xmlns:a16="http://schemas.microsoft.com/office/drawing/2014/main" id="{7E668766-9F8E-1E41-A4BD-CCA457739FA3}"/>
                  </a:ext>
                </a:extLst>
              </p:cNvPr>
              <p:cNvSpPr/>
              <p:nvPr/>
            </p:nvSpPr>
            <p:spPr>
              <a:xfrm>
                <a:off x="7771269" y="6120658"/>
                <a:ext cx="594360" cy="440561"/>
              </a:xfrm>
              <a:prstGeom prst="roundRect">
                <a:avLst>
                  <a:gd name="adj" fmla="val 16667"/>
                </a:avLst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r>
                  <a:rPr lang="en-US" sz="900" kern="0">
                    <a:solidFill>
                      <a:srgbClr val="FFFFFF"/>
                    </a:solidFill>
                    <a:cs typeface="Arial" panose="020B0604020202020204" pitchFamily="34" charset="0"/>
                  </a:rPr>
                  <a:t>UAS</a:t>
                </a:r>
                <a:endParaRPr sz="1050" kern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8" name="Shape 238">
              <a:extLst>
                <a:ext uri="{FF2B5EF4-FFF2-40B4-BE49-F238E27FC236}">
                  <a16:creationId xmlns:a16="http://schemas.microsoft.com/office/drawing/2014/main" id="{CB4306D8-783B-1E4A-A69A-88569ECCDC2E}"/>
                </a:ext>
              </a:extLst>
            </p:cNvPr>
            <p:cNvSpPr/>
            <p:nvPr/>
          </p:nvSpPr>
          <p:spPr>
            <a:xfrm>
              <a:off x="10820369" y="1518718"/>
              <a:ext cx="5237" cy="3200400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E607A72-AF1C-D84E-8CCF-FE89BF30BA91}"/>
                </a:ext>
              </a:extLst>
            </p:cNvPr>
            <p:cNvGrpSpPr/>
            <p:nvPr/>
          </p:nvGrpSpPr>
          <p:grpSpPr>
            <a:xfrm>
              <a:off x="8778766" y="2152382"/>
              <a:ext cx="367566" cy="414756"/>
              <a:chOff x="11664521" y="1556179"/>
              <a:chExt cx="587399" cy="587715"/>
            </a:xfrm>
          </p:grpSpPr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1FD22E60-CECD-3C47-8FC2-62EA9A2DA96B}"/>
                  </a:ext>
                </a:extLst>
              </p:cNvPr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64" name="Straight Arrow Connector 63">
                <a:extLst>
                  <a:ext uri="{FF2B5EF4-FFF2-40B4-BE49-F238E27FC236}">
                    <a16:creationId xmlns:a16="http://schemas.microsoft.com/office/drawing/2014/main" id="{9A279C06-19FE-6042-8E20-DB4E27C89A0E}"/>
                  </a:ext>
                </a:extLst>
              </p:cNvPr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318E9B9-B3DA-7D4E-A7E0-7F9D04E8B781}"/>
                  </a:ext>
                </a:extLst>
              </p:cNvPr>
              <p:cNvCxnSpPr/>
              <p:nvPr/>
            </p:nvCxnSpPr>
            <p:spPr>
              <a:xfrm>
                <a:off x="11664521" y="1569745"/>
                <a:ext cx="587378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beve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720C7C4-385B-BD4B-BAD7-B54D1EA451A6}"/>
                </a:ext>
              </a:extLst>
            </p:cNvPr>
            <p:cNvGrpSpPr/>
            <p:nvPr/>
          </p:nvGrpSpPr>
          <p:grpSpPr>
            <a:xfrm rot="10800000">
              <a:off x="7614165" y="1509055"/>
              <a:ext cx="367566" cy="414756"/>
              <a:chOff x="11664521" y="1556179"/>
              <a:chExt cx="587399" cy="587715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2613BB61-A0BF-E74B-BE7B-03158BE87763}"/>
                  </a:ext>
                </a:extLst>
              </p:cNvPr>
              <p:cNvCxnSpPr/>
              <p:nvPr/>
            </p:nvCxnSpPr>
            <p:spPr>
              <a:xfrm>
                <a:off x="12244946" y="1556179"/>
                <a:ext cx="6974" cy="585216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3099D3C6-1A28-1042-8ECE-61010C5BB13D}"/>
                  </a:ext>
                </a:extLst>
              </p:cNvPr>
              <p:cNvCxnSpPr/>
              <p:nvPr/>
            </p:nvCxnSpPr>
            <p:spPr>
              <a:xfrm>
                <a:off x="11673536" y="1556179"/>
                <a:ext cx="0" cy="587715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4A6F1E9A-D3A3-9E43-9B9D-7328C3405E7D}"/>
                  </a:ext>
                </a:extLst>
              </p:cNvPr>
              <p:cNvCxnSpPr/>
              <p:nvPr/>
            </p:nvCxnSpPr>
            <p:spPr>
              <a:xfrm>
                <a:off x="11664521" y="1569745"/>
                <a:ext cx="587378" cy="0"/>
              </a:xfrm>
              <a:prstGeom prst="line">
                <a:avLst/>
              </a:prstGeom>
              <a:noFill/>
              <a:ln w="28575" cap="flat" cmpd="sng" algn="ctr">
                <a:solidFill>
                  <a:srgbClr val="A5AB81">
                    <a:lumMod val="75000"/>
                  </a:srgbClr>
                </a:solidFill>
                <a:prstDash val="solid"/>
                <a:beve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</p:grpSp>
        <p:sp>
          <p:nvSpPr>
            <p:cNvPr id="51" name="Shape 243">
              <a:extLst>
                <a:ext uri="{FF2B5EF4-FFF2-40B4-BE49-F238E27FC236}">
                  <a16:creationId xmlns:a16="http://schemas.microsoft.com/office/drawing/2014/main" id="{86A3CC4A-5F05-D744-B4C6-71EE8BD5D7BD}"/>
                </a:ext>
              </a:extLst>
            </p:cNvPr>
            <p:cNvSpPr/>
            <p:nvPr/>
          </p:nvSpPr>
          <p:spPr>
            <a:xfrm>
              <a:off x="6991938" y="1887442"/>
              <a:ext cx="1348395" cy="6717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4289" rIns="34289">
              <a:spAutoFit/>
            </a:bodyPr>
            <a:lstStyle>
              <a:lvl1pPr>
                <a:defRPr sz="1000"/>
              </a:lvl1pPr>
            </a:lstStyle>
            <a:p>
              <a:pPr algn="ctr">
                <a:defRPr/>
              </a:pP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Inter-</a:t>
              </a:r>
              <a:r>
                <a:rPr lang="en-US" sz="675" kern="0">
                  <a:solidFill>
                    <a:prstClr val="black"/>
                  </a:solidFill>
                  <a:cs typeface="Arial" panose="020B0604020202020204" pitchFamily="34" charset="0"/>
                </a:rPr>
                <a:t>data provider communication an</a:t>
              </a:r>
              <a:r>
                <a:rPr sz="675" kern="0">
                  <a:solidFill>
                    <a:prstClr val="black"/>
                  </a:solidFill>
                  <a:cs typeface="Arial" panose="020B0604020202020204" pitchFamily="34" charset="0"/>
                </a:rPr>
                <a:t>d coordination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B059F68-064D-D347-AC13-436A357F30CA}"/>
                </a:ext>
              </a:extLst>
            </p:cNvPr>
            <p:cNvSpPr/>
            <p:nvPr/>
          </p:nvSpPr>
          <p:spPr>
            <a:xfrm rot="16200000">
              <a:off x="5840841" y="1097630"/>
              <a:ext cx="1700579" cy="512643"/>
            </a:xfrm>
            <a:prstGeom prst="rect">
              <a:avLst/>
            </a:prstGeom>
            <a:solidFill>
              <a:srgbClr val="94B6D2">
                <a:lumMod val="75000"/>
                <a:alpha val="35000"/>
              </a:srgbClr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dashDot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788" kern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Industry Development &amp; Deployment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F31C84F7-B5DE-6346-8034-D1CC9CFF18A5}"/>
                </a:ext>
              </a:extLst>
            </p:cNvPr>
            <p:cNvSpPr/>
            <p:nvPr/>
          </p:nvSpPr>
          <p:spPr>
            <a:xfrm rot="16200000">
              <a:off x="5253207" y="1191358"/>
              <a:ext cx="1454360" cy="571288"/>
            </a:xfrm>
            <a:prstGeom prst="rect">
              <a:avLst/>
            </a:prstGeom>
            <a:solidFill>
              <a:srgbClr val="94B6D2">
                <a:lumMod val="75000"/>
                <a:alpha val="35000"/>
              </a:srgbClr>
            </a:solidFill>
            <a:ln w="19050" cap="flat" cmpd="sng" algn="ctr">
              <a:solidFill>
                <a:srgbClr val="94B6D2">
                  <a:shade val="50000"/>
                </a:srgbClr>
              </a:solidFill>
              <a:prstDash val="dashDot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788" kern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FAA Development &amp; Deployment</a:t>
              </a:r>
            </a:p>
          </p:txBody>
        </p:sp>
        <p:sp>
          <p:nvSpPr>
            <p:cNvPr id="54" name="Shape 197">
              <a:extLst>
                <a:ext uri="{FF2B5EF4-FFF2-40B4-BE49-F238E27FC236}">
                  <a16:creationId xmlns:a16="http://schemas.microsoft.com/office/drawing/2014/main" id="{60FF75C3-8E67-2542-9B3B-628BF7DB855C}"/>
                </a:ext>
              </a:extLst>
            </p:cNvPr>
            <p:cNvSpPr/>
            <p:nvPr/>
          </p:nvSpPr>
          <p:spPr>
            <a:xfrm>
              <a:off x="3900039" y="2530177"/>
              <a:ext cx="1486294" cy="1250381"/>
            </a:xfrm>
            <a:prstGeom prst="roundRect">
              <a:avLst>
                <a:gd name="adj" fmla="val 16667"/>
              </a:avLst>
            </a:prstGeom>
            <a:solidFill>
              <a:srgbClr val="DD8047">
                <a:lumMod val="75000"/>
              </a:srgb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 sz="1400"/>
              </a:pPr>
              <a:r>
                <a:rPr lang="en-US" sz="900" b="1" kern="0">
                  <a:solidFill>
                    <a:prstClr val="white"/>
                  </a:solidFill>
                  <a:cs typeface="Arial" panose="020B0604020202020204" pitchFamily="34" charset="0"/>
                </a:rPr>
                <a:t>F</a:t>
              </a:r>
              <a:r>
                <a:rPr lang="en-US" sz="900" kern="0">
                  <a:solidFill>
                    <a:prstClr val="white"/>
                  </a:solidFill>
                  <a:cs typeface="Arial" panose="020B0604020202020204" pitchFamily="34" charset="0"/>
                </a:rPr>
                <a:t>light</a:t>
              </a:r>
            </a:p>
            <a:p>
              <a:pPr>
                <a:defRPr sz="1400"/>
              </a:pPr>
              <a:r>
                <a:rPr lang="en-US" sz="900" b="1" kern="0">
                  <a:solidFill>
                    <a:prstClr val="white"/>
                  </a:solidFill>
                  <a:cs typeface="Arial" panose="020B0604020202020204" pitchFamily="34" charset="0"/>
                </a:rPr>
                <a:t>I</a:t>
              </a:r>
              <a:r>
                <a:rPr lang="en-US" sz="900" kern="0">
                  <a:solidFill>
                    <a:prstClr val="white"/>
                  </a:solidFill>
                  <a:cs typeface="Arial" panose="020B0604020202020204" pitchFamily="34" charset="0"/>
                </a:rPr>
                <a:t>nformation</a:t>
              </a:r>
            </a:p>
            <a:p>
              <a:pPr>
                <a:defRPr sz="1400"/>
              </a:pPr>
              <a:r>
                <a:rPr lang="en-US" sz="900" b="1" kern="0">
                  <a:solidFill>
                    <a:prstClr val="white"/>
                  </a:solidFill>
                  <a:cs typeface="Arial" panose="020B0604020202020204" pitchFamily="34" charset="0"/>
                </a:rPr>
                <a:t>M</a:t>
              </a:r>
              <a:r>
                <a:rPr lang="en-US" sz="900" kern="0">
                  <a:solidFill>
                    <a:prstClr val="white"/>
                  </a:solidFill>
                  <a:cs typeface="Arial" panose="020B0604020202020204" pitchFamily="34" charset="0"/>
                </a:rPr>
                <a:t>anagement</a:t>
              </a:r>
            </a:p>
            <a:p>
              <a:pPr>
                <a:defRPr sz="1400"/>
              </a:pPr>
              <a:r>
                <a:rPr lang="en-US" sz="900" b="1" kern="0">
                  <a:solidFill>
                    <a:prstClr val="white"/>
                  </a:solidFill>
                  <a:cs typeface="Arial" panose="020B0604020202020204" pitchFamily="34" charset="0"/>
                </a:rPr>
                <a:t>S</a:t>
              </a:r>
              <a:r>
                <a:rPr lang="en-US" sz="900" kern="0">
                  <a:solidFill>
                    <a:prstClr val="white"/>
                  </a:solidFill>
                  <a:cs typeface="Arial" panose="020B0604020202020204" pitchFamily="34" charset="0"/>
                </a:rPr>
                <a:t>ystem</a:t>
              </a:r>
              <a:endParaRPr sz="900" kern="0">
                <a:solidFill>
                  <a:prstClr val="white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722A3F-D588-B543-B9D1-559719597EA3}"/>
                </a:ext>
              </a:extLst>
            </p:cNvPr>
            <p:cNvSpPr txBox="1"/>
            <p:nvPr/>
          </p:nvSpPr>
          <p:spPr>
            <a:xfrm>
              <a:off x="3691253" y="5908041"/>
              <a:ext cx="1040860" cy="401445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>
                <a:defRPr/>
              </a:pPr>
              <a:r>
                <a:rPr lang="en-US" sz="788" kern="0">
                  <a:solidFill>
                    <a:prstClr val="black"/>
                  </a:solidFill>
                  <a:cs typeface="Arial" panose="020B0604020202020204" pitchFamily="34" charset="0"/>
                </a:rPr>
                <a:t>Shared or TBD</a:t>
              </a:r>
            </a:p>
            <a:p>
              <a:pPr>
                <a:defRPr/>
              </a:pPr>
              <a:r>
                <a:rPr lang="en-US" sz="788" kern="0">
                  <a:solidFill>
                    <a:prstClr val="black"/>
                  </a:solidFill>
                  <a:cs typeface="Arial" panose="020B0604020202020204" pitchFamily="34" charset="0"/>
                </a:rPr>
                <a:t>responsibilities</a:t>
              </a:r>
            </a:p>
          </p:txBody>
        </p:sp>
        <p:sp>
          <p:nvSpPr>
            <p:cNvPr id="56" name="Shape 204">
              <a:extLst>
                <a:ext uri="{FF2B5EF4-FFF2-40B4-BE49-F238E27FC236}">
                  <a16:creationId xmlns:a16="http://schemas.microsoft.com/office/drawing/2014/main" id="{88EEF8EB-E944-FC45-95D2-0B20A01C4179}"/>
                </a:ext>
              </a:extLst>
            </p:cNvPr>
            <p:cNvSpPr/>
            <p:nvPr/>
          </p:nvSpPr>
          <p:spPr>
            <a:xfrm flipH="1" flipV="1">
              <a:off x="8367682" y="6170270"/>
              <a:ext cx="320040" cy="6468"/>
            </a:xfrm>
            <a:prstGeom prst="line">
              <a:avLst/>
            </a:prstGeom>
            <a:ln w="28575">
              <a:solidFill>
                <a:srgbClr val="A5AB81">
                  <a:lumMod val="75000"/>
                </a:srgbClr>
              </a:solidFill>
              <a:miter/>
              <a:headEnd type="stealth"/>
              <a:tailEnd type="stealth"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72D8FF6-2895-5444-8988-A8CE78323A37}"/>
                </a:ext>
              </a:extLst>
            </p:cNvPr>
            <p:cNvSpPr txBox="1"/>
            <p:nvPr/>
          </p:nvSpPr>
          <p:spPr>
            <a:xfrm>
              <a:off x="8102491" y="5652209"/>
              <a:ext cx="784591" cy="5118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700" kern="0">
                  <a:solidFill>
                    <a:prstClr val="black"/>
                  </a:solidFill>
                  <a:cs typeface="Arial" panose="020B0604020202020204" pitchFamily="34" charset="0"/>
                </a:rPr>
                <a:t>V2V</a:t>
              </a:r>
            </a:p>
            <a:p>
              <a:pPr algn="ctr">
                <a:defRPr/>
              </a:pPr>
              <a:r>
                <a:rPr lang="en-US" sz="700" kern="0">
                  <a:solidFill>
                    <a:prstClr val="black"/>
                  </a:solidFill>
                  <a:cs typeface="Arial" panose="020B0604020202020204" pitchFamily="34" charset="0"/>
                </a:rPr>
                <a:t>Comm</a:t>
              </a:r>
              <a:r>
                <a:rPr lang="en-US" sz="700" b="1" kern="0">
                  <a:solidFill>
                    <a:prstClr val="black"/>
                  </a:solidFill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58" name="Shape 315">
              <a:extLst>
                <a:ext uri="{FF2B5EF4-FFF2-40B4-BE49-F238E27FC236}">
                  <a16:creationId xmlns:a16="http://schemas.microsoft.com/office/drawing/2014/main" id="{25408185-66D8-1F4A-8DD7-72EA0CA8F07F}"/>
                </a:ext>
              </a:extLst>
            </p:cNvPr>
            <p:cNvSpPr/>
            <p:nvPr/>
          </p:nvSpPr>
          <p:spPr>
            <a:xfrm>
              <a:off x="6299833" y="6357040"/>
              <a:ext cx="0" cy="365760"/>
            </a:xfrm>
            <a:prstGeom prst="line">
              <a:avLst/>
            </a:prstGeom>
            <a:ln w="28575">
              <a:solidFill>
                <a:srgbClr val="775F55">
                  <a:lumMod val="60000"/>
                  <a:lumOff val="40000"/>
                </a:srgbClr>
              </a:solidFill>
              <a:prstDash val="lgDashDot"/>
              <a:miter/>
              <a:headEnd type="diamond"/>
              <a:tailEnd type="diamond"/>
            </a:ln>
          </p:spPr>
          <p:txBody>
            <a:bodyPr lIns="34289" rIns="34289"/>
            <a:lstStyle/>
            <a:p>
              <a:pPr>
                <a:defRPr/>
              </a:pPr>
              <a:endParaRPr sz="10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53A8FDC1-1450-6443-A50A-4FA22D59E728}"/>
                </a:ext>
              </a:extLst>
            </p:cNvPr>
            <p:cNvSpPr/>
            <p:nvPr/>
          </p:nvSpPr>
          <p:spPr>
            <a:xfrm>
              <a:off x="5005852" y="5710904"/>
              <a:ext cx="2238890" cy="795716"/>
            </a:xfrm>
            <a:prstGeom prst="roundRect">
              <a:avLst/>
            </a:prstGeom>
            <a:gradFill flip="none" rotWithShape="1">
              <a:gsLst>
                <a:gs pos="0">
                  <a:srgbClr val="DD8047">
                    <a:lumMod val="75000"/>
                    <a:alpha val="50000"/>
                  </a:srgbClr>
                </a:gs>
                <a:gs pos="53000">
                  <a:srgbClr val="7BA79D">
                    <a:lumMod val="20000"/>
                    <a:lumOff val="80000"/>
                    <a:alpha val="35000"/>
                  </a:srgbClr>
                </a:gs>
                <a:gs pos="63000">
                  <a:srgbClr val="94B6D2">
                    <a:lumMod val="20000"/>
                    <a:lumOff val="80000"/>
                    <a:alpha val="35000"/>
                  </a:srgbClr>
                </a:gs>
                <a:gs pos="100000">
                  <a:srgbClr val="94B6D2">
                    <a:lumMod val="75000"/>
                    <a:alpha val="50000"/>
                  </a:srgbClr>
                </a:gs>
              </a:gsLst>
              <a:lin ang="0" scaled="1"/>
              <a:tileRect/>
            </a:gradFill>
            <a:ln w="28575" cap="flat" cmpd="sng" algn="ctr">
              <a:solidFill>
                <a:srgbClr val="DD8047">
                  <a:lumMod val="75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>
                <a:defRPr/>
              </a:pPr>
              <a:r>
                <a:rPr lang="en-US" sz="788" kern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Discovery</a:t>
              </a:r>
            </a:p>
            <a:p>
              <a:pPr>
                <a:defRPr/>
              </a:pPr>
              <a:r>
                <a:rPr lang="en-US" sz="788" kern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Registration Data/Services</a:t>
              </a:r>
            </a:p>
            <a:p>
              <a:pPr>
                <a:defRPr/>
              </a:pPr>
              <a:r>
                <a:rPr lang="en-US" sz="788" kern="0">
                  <a:solidFill>
                    <a:prstClr val="black"/>
                  </a:solidFill>
                  <a:latin typeface="Calibri" panose="020F0502020204030204"/>
                  <a:cs typeface="Arial" panose="020B0604020202020204" pitchFamily="34" charset="0"/>
                </a:rPr>
                <a:t>Authentication/Authorization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2175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88EB-82BE-044B-9308-B83BB2A7C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Notional Future ATM Architecture</a:t>
            </a:r>
          </a:p>
        </p:txBody>
      </p:sp>
      <p:sp>
        <p:nvSpPr>
          <p:cNvPr id="130" name="Shape 196">
            <a:extLst>
              <a:ext uri="{FF2B5EF4-FFF2-40B4-BE49-F238E27FC236}">
                <a16:creationId xmlns:a16="http://schemas.microsoft.com/office/drawing/2014/main" id="{FEE46705-05DB-C443-9C85-4847BDEAF46B}"/>
              </a:ext>
            </a:extLst>
          </p:cNvPr>
          <p:cNvSpPr/>
          <p:nvPr/>
        </p:nvSpPr>
        <p:spPr>
          <a:xfrm>
            <a:off x="839337" y="843058"/>
            <a:ext cx="8076266" cy="3900515"/>
          </a:xfrm>
          <a:custGeom>
            <a:avLst/>
            <a:gdLst>
              <a:gd name="connsiteX0" fmla="*/ 5509 w 21591"/>
              <a:gd name="connsiteY0" fmla="*/ 57 h 21600"/>
              <a:gd name="connsiteX1" fmla="*/ 0 w 21591"/>
              <a:gd name="connsiteY1" fmla="*/ 7691 h 21600"/>
              <a:gd name="connsiteX2" fmla="*/ 0 w 21591"/>
              <a:gd name="connsiteY2" fmla="*/ 21568 h 21600"/>
              <a:gd name="connsiteX3" fmla="*/ 21560 w 21591"/>
              <a:gd name="connsiteY3" fmla="*/ 21600 h 21600"/>
              <a:gd name="connsiteX4" fmla="*/ 21590 w 21591"/>
              <a:gd name="connsiteY4" fmla="*/ 0 h 21600"/>
              <a:gd name="connsiteX5" fmla="*/ 5509 w 21591"/>
              <a:gd name="connsiteY5" fmla="*/ 57 h 21600"/>
              <a:gd name="connsiteX0" fmla="*/ 5509 w 21591"/>
              <a:gd name="connsiteY0" fmla="*/ 57 h 21600"/>
              <a:gd name="connsiteX1" fmla="*/ 3127 w 21591"/>
              <a:gd name="connsiteY1" fmla="*/ 3355 h 21600"/>
              <a:gd name="connsiteX2" fmla="*/ 0 w 21591"/>
              <a:gd name="connsiteY2" fmla="*/ 7691 h 21600"/>
              <a:gd name="connsiteX3" fmla="*/ 0 w 21591"/>
              <a:gd name="connsiteY3" fmla="*/ 21568 h 21600"/>
              <a:gd name="connsiteX4" fmla="*/ 21560 w 21591"/>
              <a:gd name="connsiteY4" fmla="*/ 21600 h 21600"/>
              <a:gd name="connsiteX5" fmla="*/ 21590 w 21591"/>
              <a:gd name="connsiteY5" fmla="*/ 0 h 21600"/>
              <a:gd name="connsiteX6" fmla="*/ 5509 w 21591"/>
              <a:gd name="connsiteY6" fmla="*/ 57 h 21600"/>
              <a:gd name="connsiteX0" fmla="*/ 5509 w 21591"/>
              <a:gd name="connsiteY0" fmla="*/ 57 h 21600"/>
              <a:gd name="connsiteX1" fmla="*/ 5503 w 21591"/>
              <a:gd name="connsiteY1" fmla="*/ 6404 h 21600"/>
              <a:gd name="connsiteX2" fmla="*/ 0 w 21591"/>
              <a:gd name="connsiteY2" fmla="*/ 7691 h 21600"/>
              <a:gd name="connsiteX3" fmla="*/ 0 w 21591"/>
              <a:gd name="connsiteY3" fmla="*/ 21568 h 21600"/>
              <a:gd name="connsiteX4" fmla="*/ 21560 w 21591"/>
              <a:gd name="connsiteY4" fmla="*/ 21600 h 21600"/>
              <a:gd name="connsiteX5" fmla="*/ 21590 w 21591"/>
              <a:gd name="connsiteY5" fmla="*/ 0 h 21600"/>
              <a:gd name="connsiteX6" fmla="*/ 5509 w 21591"/>
              <a:gd name="connsiteY6" fmla="*/ 57 h 21600"/>
              <a:gd name="connsiteX0" fmla="*/ 5509 w 21591"/>
              <a:gd name="connsiteY0" fmla="*/ 57 h 21600"/>
              <a:gd name="connsiteX1" fmla="*/ 5503 w 21591"/>
              <a:gd name="connsiteY1" fmla="*/ 6404 h 21600"/>
              <a:gd name="connsiteX2" fmla="*/ 77 w 21591"/>
              <a:gd name="connsiteY2" fmla="*/ 6300 h 21600"/>
              <a:gd name="connsiteX3" fmla="*/ 0 w 21591"/>
              <a:gd name="connsiteY3" fmla="*/ 21568 h 21600"/>
              <a:gd name="connsiteX4" fmla="*/ 21560 w 21591"/>
              <a:gd name="connsiteY4" fmla="*/ 21600 h 21600"/>
              <a:gd name="connsiteX5" fmla="*/ 21590 w 21591"/>
              <a:gd name="connsiteY5" fmla="*/ 0 h 21600"/>
              <a:gd name="connsiteX6" fmla="*/ 5509 w 21591"/>
              <a:gd name="connsiteY6" fmla="*/ 57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91" h="21600" extrusionOk="0">
                <a:moveTo>
                  <a:pt x="5509" y="57"/>
                </a:moveTo>
                <a:cubicBezTo>
                  <a:pt x="5507" y="2173"/>
                  <a:pt x="5505" y="4288"/>
                  <a:pt x="5503" y="6404"/>
                </a:cubicBezTo>
                <a:lnTo>
                  <a:pt x="77" y="6300"/>
                </a:lnTo>
                <a:cubicBezTo>
                  <a:pt x="51" y="11389"/>
                  <a:pt x="26" y="16479"/>
                  <a:pt x="0" y="21568"/>
                </a:cubicBezTo>
                <a:lnTo>
                  <a:pt x="21560" y="21600"/>
                </a:lnTo>
                <a:cubicBezTo>
                  <a:pt x="21550" y="14485"/>
                  <a:pt x="21600" y="7115"/>
                  <a:pt x="21590" y="0"/>
                </a:cubicBezTo>
                <a:lnTo>
                  <a:pt x="5509" y="57"/>
                </a:lnTo>
                <a:close/>
              </a:path>
            </a:pathLst>
          </a:custGeom>
          <a:solidFill>
            <a:srgbClr val="DD8047">
              <a:lumMod val="75000"/>
              <a:alpha val="18000"/>
            </a:srgbClr>
          </a:solidFill>
          <a:ln w="44450">
            <a:solidFill>
              <a:srgbClr val="D8B25C">
                <a:lumMod val="50000"/>
              </a:srgbClr>
            </a:solidFill>
            <a:prstDash val="sysDash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050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1DBEE32-E774-1646-B7AE-03C25CBA238D}"/>
              </a:ext>
            </a:extLst>
          </p:cNvPr>
          <p:cNvSpPr/>
          <p:nvPr/>
        </p:nvSpPr>
        <p:spPr>
          <a:xfrm>
            <a:off x="2885826" y="885581"/>
            <a:ext cx="6037283" cy="3868284"/>
          </a:xfrm>
          <a:prstGeom prst="rect">
            <a:avLst/>
          </a:prstGeom>
          <a:solidFill>
            <a:srgbClr val="94B6D2">
              <a:lumMod val="75000"/>
              <a:alpha val="3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50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2" name="Rounded Rectangle 131">
            <a:extLst>
              <a:ext uri="{FF2B5EF4-FFF2-40B4-BE49-F238E27FC236}">
                <a16:creationId xmlns:a16="http://schemas.microsoft.com/office/drawing/2014/main" id="{37169419-EC1D-924B-8707-A19DE8947A19}"/>
              </a:ext>
            </a:extLst>
          </p:cNvPr>
          <p:cNvSpPr/>
          <p:nvPr/>
        </p:nvSpPr>
        <p:spPr>
          <a:xfrm>
            <a:off x="1388086" y="2168965"/>
            <a:ext cx="1048628" cy="97892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/>
              <a:t>FIMS / FAA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B06DF3C6-6CAE-514F-A687-1B249D3DBD92}"/>
              </a:ext>
            </a:extLst>
          </p:cNvPr>
          <p:cNvCxnSpPr>
            <a:cxnSpLocks/>
          </p:cNvCxnSpPr>
          <p:nvPr/>
        </p:nvCxnSpPr>
        <p:spPr>
          <a:xfrm>
            <a:off x="2436714" y="2829963"/>
            <a:ext cx="1243511" cy="1417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97428397-677A-8145-944B-BA9923790762}"/>
              </a:ext>
            </a:extLst>
          </p:cNvPr>
          <p:cNvCxnSpPr>
            <a:stCxn id="130" idx="0"/>
          </p:cNvCxnSpPr>
          <p:nvPr/>
        </p:nvCxnSpPr>
        <p:spPr>
          <a:xfrm>
            <a:off x="2900017" y="853351"/>
            <a:ext cx="6956" cy="3890222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lg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A578AE48-C4EE-EA47-BCCE-DB825510872F}"/>
              </a:ext>
            </a:extLst>
          </p:cNvPr>
          <p:cNvCxnSpPr>
            <a:cxnSpLocks/>
          </p:cNvCxnSpPr>
          <p:nvPr/>
        </p:nvCxnSpPr>
        <p:spPr>
          <a:xfrm>
            <a:off x="2445925" y="2613952"/>
            <a:ext cx="4614226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10653210-997D-DE48-BE55-09EA4673AE1C}"/>
              </a:ext>
            </a:extLst>
          </p:cNvPr>
          <p:cNvCxnSpPr>
            <a:cxnSpLocks/>
          </p:cNvCxnSpPr>
          <p:nvPr/>
        </p:nvCxnSpPr>
        <p:spPr>
          <a:xfrm>
            <a:off x="2445924" y="2679835"/>
            <a:ext cx="3241930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383E18FA-13C7-6C44-A6FD-F29436021218}"/>
              </a:ext>
            </a:extLst>
          </p:cNvPr>
          <p:cNvCxnSpPr>
            <a:cxnSpLocks/>
          </p:cNvCxnSpPr>
          <p:nvPr/>
        </p:nvCxnSpPr>
        <p:spPr>
          <a:xfrm>
            <a:off x="2444220" y="2749783"/>
            <a:ext cx="2332363" cy="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5C4F1EB-AB73-104F-ABF3-79951D64B3F7}"/>
              </a:ext>
            </a:extLst>
          </p:cNvPr>
          <p:cNvGrpSpPr/>
          <p:nvPr/>
        </p:nvGrpSpPr>
        <p:grpSpPr>
          <a:xfrm>
            <a:off x="3680225" y="1905952"/>
            <a:ext cx="801390" cy="974408"/>
            <a:chOff x="4594859" y="2621280"/>
            <a:chExt cx="975361" cy="129921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39" name="Snip and Round Single Corner Rectangle 138">
              <a:extLst>
                <a:ext uri="{FF2B5EF4-FFF2-40B4-BE49-F238E27FC236}">
                  <a16:creationId xmlns:a16="http://schemas.microsoft.com/office/drawing/2014/main" id="{DD7DF88D-4258-8244-8248-0AC0262D4FA7}"/>
                </a:ext>
              </a:extLst>
            </p:cNvPr>
            <p:cNvSpPr/>
            <p:nvPr/>
          </p:nvSpPr>
          <p:spPr>
            <a:xfrm>
              <a:off x="4712970" y="2621280"/>
              <a:ext cx="857250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/>
                <a:t>USS</a:t>
              </a:r>
            </a:p>
            <a:p>
              <a:pPr algn="ctr"/>
              <a:endParaRPr lang="en-US" sz="1050"/>
            </a:p>
            <a:p>
              <a:pPr algn="ctr"/>
              <a:r>
                <a:rPr lang="en-US" sz="1050"/>
                <a:t>UTM</a:t>
              </a:r>
            </a:p>
          </p:txBody>
        </p:sp>
        <p:sp>
          <p:nvSpPr>
            <p:cNvPr id="140" name="Snip and Round Single Corner Rectangle 139">
              <a:extLst>
                <a:ext uri="{FF2B5EF4-FFF2-40B4-BE49-F238E27FC236}">
                  <a16:creationId xmlns:a16="http://schemas.microsoft.com/office/drawing/2014/main" id="{043EB55A-663B-B140-8FF3-9E5768D6DD7D}"/>
                </a:ext>
              </a:extLst>
            </p:cNvPr>
            <p:cNvSpPr/>
            <p:nvPr/>
          </p:nvSpPr>
          <p:spPr>
            <a:xfrm>
              <a:off x="4594859" y="2651760"/>
              <a:ext cx="874515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UAS Service Supplier</a:t>
              </a:r>
            </a:p>
          </p:txBody>
        </p:sp>
      </p:grp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CC7B3D0-CA98-2D45-AA3E-06EAC246BA45}"/>
              </a:ext>
            </a:extLst>
          </p:cNvPr>
          <p:cNvCxnSpPr>
            <a:cxnSpLocks/>
          </p:cNvCxnSpPr>
          <p:nvPr/>
        </p:nvCxnSpPr>
        <p:spPr>
          <a:xfrm>
            <a:off x="2381111" y="4332525"/>
            <a:ext cx="4946232" cy="551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FEA25A5D-30B3-7841-9ED6-149A0D96E8E9}"/>
              </a:ext>
            </a:extLst>
          </p:cNvPr>
          <p:cNvGrpSpPr/>
          <p:nvPr/>
        </p:nvGrpSpPr>
        <p:grpSpPr>
          <a:xfrm>
            <a:off x="3481977" y="2891787"/>
            <a:ext cx="1122650" cy="1621983"/>
            <a:chOff x="4330529" y="3855721"/>
            <a:chExt cx="1496866" cy="2162647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09149C95-AD9A-5347-B6C6-8D5E7D0812E5}"/>
                </a:ext>
              </a:extLst>
            </p:cNvPr>
            <p:cNvGrpSpPr/>
            <p:nvPr/>
          </p:nvGrpSpPr>
          <p:grpSpPr>
            <a:xfrm>
              <a:off x="4405567" y="5557358"/>
              <a:ext cx="1421828" cy="461010"/>
              <a:chOff x="4314324" y="4575810"/>
              <a:chExt cx="1421828" cy="46101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88EFFA18-3D77-8244-889F-A430A5D4EC92}"/>
                  </a:ext>
                </a:extLst>
              </p:cNvPr>
              <p:cNvSpPr/>
              <p:nvPr/>
            </p:nvSpPr>
            <p:spPr>
              <a:xfrm>
                <a:off x="4509332" y="45758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6A97889A-82EC-7049-9467-510FADF5AB9E}"/>
                  </a:ext>
                </a:extLst>
              </p:cNvPr>
              <p:cNvSpPr/>
              <p:nvPr/>
            </p:nvSpPr>
            <p:spPr>
              <a:xfrm>
                <a:off x="4411828" y="46139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BB62396D-DD8E-FA4C-874B-641960C26EFC}"/>
                  </a:ext>
                </a:extLst>
              </p:cNvPr>
              <p:cNvSpPr/>
              <p:nvPr/>
            </p:nvSpPr>
            <p:spPr>
              <a:xfrm>
                <a:off x="4314324" y="465963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Vehicle</a:t>
                </a:r>
              </a:p>
            </p:txBody>
          </p:sp>
        </p:grpSp>
        <p:cxnSp>
          <p:nvCxnSpPr>
            <p:cNvPr id="144" name="Straight Arrow Connector 143">
              <a:extLst>
                <a:ext uri="{FF2B5EF4-FFF2-40B4-BE49-F238E27FC236}">
                  <a16:creationId xmlns:a16="http://schemas.microsoft.com/office/drawing/2014/main" id="{B90D55FE-C4A1-104B-897A-BA3A7785DDC1}"/>
                </a:ext>
              </a:extLst>
            </p:cNvPr>
            <p:cNvCxnSpPr>
              <a:cxnSpLocks/>
              <a:stCxn id="147" idx="0"/>
            </p:cNvCxnSpPr>
            <p:nvPr/>
          </p:nvCxnSpPr>
          <p:spPr>
            <a:xfrm flipH="1" flipV="1">
              <a:off x="5097629" y="3855721"/>
              <a:ext cx="9482" cy="89426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7F99B85B-DC6C-9F45-86CE-A73612AE61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5631" y="5279923"/>
              <a:ext cx="0" cy="2317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5F6B5340-195E-B44F-BB04-29529868D184}"/>
                </a:ext>
              </a:extLst>
            </p:cNvPr>
            <p:cNvGrpSpPr/>
            <p:nvPr/>
          </p:nvGrpSpPr>
          <p:grpSpPr>
            <a:xfrm>
              <a:off x="4330529" y="4749985"/>
              <a:ext cx="1389992" cy="556897"/>
              <a:chOff x="4330529" y="4749985"/>
              <a:chExt cx="1389992" cy="556897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D630CB20-709A-1642-8622-AC3EACA050CD}"/>
                  </a:ext>
                </a:extLst>
              </p:cNvPr>
              <p:cNvSpPr/>
              <p:nvPr/>
            </p:nvSpPr>
            <p:spPr>
              <a:xfrm>
                <a:off x="4493701" y="4749985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148" name="Rectangle 147">
                <a:extLst>
                  <a:ext uri="{FF2B5EF4-FFF2-40B4-BE49-F238E27FC236}">
                    <a16:creationId xmlns:a16="http://schemas.microsoft.com/office/drawing/2014/main" id="{56F173E1-5562-8543-86C7-17C75057992C}"/>
                  </a:ext>
                </a:extLst>
              </p:cNvPr>
              <p:cNvSpPr/>
              <p:nvPr/>
            </p:nvSpPr>
            <p:spPr>
              <a:xfrm>
                <a:off x="4405567" y="4831381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149" name="Rectangle 148">
                <a:extLst>
                  <a:ext uri="{FF2B5EF4-FFF2-40B4-BE49-F238E27FC236}">
                    <a16:creationId xmlns:a16="http://schemas.microsoft.com/office/drawing/2014/main" id="{0409F35C-A2E1-8446-8BE0-B064F150EE20}"/>
                  </a:ext>
                </a:extLst>
              </p:cNvPr>
              <p:cNvSpPr/>
              <p:nvPr/>
            </p:nvSpPr>
            <p:spPr>
              <a:xfrm>
                <a:off x="4330529" y="4929692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err="1"/>
                  <a:t>sUAS</a:t>
                </a:r>
                <a:r>
                  <a:rPr lang="en-US" sz="900"/>
                  <a:t> Operator</a:t>
                </a:r>
              </a:p>
            </p:txBody>
          </p:sp>
        </p:grpSp>
      </p:grp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9AB417E-106F-CD44-91D2-325F3DFB58B0}"/>
              </a:ext>
            </a:extLst>
          </p:cNvPr>
          <p:cNvCxnSpPr>
            <a:cxnSpLocks/>
          </p:cNvCxnSpPr>
          <p:nvPr/>
        </p:nvCxnSpPr>
        <p:spPr>
          <a:xfrm>
            <a:off x="1006196" y="1740126"/>
            <a:ext cx="556790" cy="42883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Shape 249">
            <a:extLst>
              <a:ext uri="{FF2B5EF4-FFF2-40B4-BE49-F238E27FC236}">
                <a16:creationId xmlns:a16="http://schemas.microsoft.com/office/drawing/2014/main" id="{3DE1213D-38F7-8C4A-BB19-91C465013157}"/>
              </a:ext>
            </a:extLst>
          </p:cNvPr>
          <p:cNvSpPr/>
          <p:nvPr/>
        </p:nvSpPr>
        <p:spPr>
          <a:xfrm>
            <a:off x="2440249" y="4418272"/>
            <a:ext cx="856421" cy="322844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DD8047">
                  <a:lumMod val="75000"/>
                  <a:alpha val="50000"/>
                </a:srgbClr>
              </a:gs>
              <a:gs pos="53000">
                <a:srgbClr val="7BA79D">
                  <a:lumMod val="20000"/>
                  <a:lumOff val="80000"/>
                  <a:alpha val="35000"/>
                </a:srgbClr>
              </a:gs>
              <a:gs pos="63000">
                <a:srgbClr val="94B6D2">
                  <a:lumMod val="20000"/>
                  <a:lumOff val="80000"/>
                  <a:alpha val="35000"/>
                </a:srgbClr>
              </a:gs>
              <a:gs pos="100000">
                <a:srgbClr val="94B6D2">
                  <a:lumMod val="75000"/>
                  <a:alpha val="50000"/>
                </a:srgbClr>
              </a:gs>
            </a:gsLst>
            <a:lin ang="0" scaled="1"/>
          </a:gradFill>
          <a:ln w="12700" cap="flat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34289" tIns="34289" rIns="34289" bIns="3428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en-US" sz="788" b="1" kern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Discovery Service</a:t>
            </a:r>
            <a:endParaRPr sz="788" b="1" kern="0">
              <a:solidFill>
                <a:schemeClr val="tx1">
                  <a:lumMod val="85000"/>
                  <a:lumOff val="1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5" name="Shape 216">
            <a:extLst>
              <a:ext uri="{FF2B5EF4-FFF2-40B4-BE49-F238E27FC236}">
                <a16:creationId xmlns:a16="http://schemas.microsoft.com/office/drawing/2014/main" id="{FE11EEA3-51C5-DB44-91F6-7FEC64F9C9A1}"/>
              </a:ext>
            </a:extLst>
          </p:cNvPr>
          <p:cNvSpPr/>
          <p:nvPr/>
        </p:nvSpPr>
        <p:spPr>
          <a:xfrm>
            <a:off x="56972" y="635695"/>
            <a:ext cx="901536" cy="1261931"/>
          </a:xfrm>
          <a:prstGeom prst="roundRect">
            <a:avLst>
              <a:gd name="adj" fmla="val 16667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/>
              <a:t>NAS data</a:t>
            </a:r>
          </a:p>
          <a:p>
            <a:pPr algn="ctr"/>
            <a:r>
              <a:rPr lang="en-US" sz="1013"/>
              <a:t>sources</a:t>
            </a:r>
            <a:endParaRPr sz="1013"/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9FC13C31-52D5-FC45-B4AA-35649BADDD12}"/>
              </a:ext>
            </a:extLst>
          </p:cNvPr>
          <p:cNvGrpSpPr/>
          <p:nvPr/>
        </p:nvGrpSpPr>
        <p:grpSpPr>
          <a:xfrm>
            <a:off x="183103" y="3743219"/>
            <a:ext cx="1053990" cy="884252"/>
            <a:chOff x="244137" y="4990958"/>
            <a:chExt cx="1405321" cy="1179003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2F9E4AB1-10A9-3744-BB26-C216BE6DD00B}"/>
                </a:ext>
              </a:extLst>
            </p:cNvPr>
            <p:cNvGrpSpPr/>
            <p:nvPr/>
          </p:nvGrpSpPr>
          <p:grpSpPr>
            <a:xfrm>
              <a:off x="244137" y="4990958"/>
              <a:ext cx="1399847" cy="962193"/>
              <a:chOff x="1019502" y="4831526"/>
              <a:chExt cx="1399847" cy="962193"/>
            </a:xfrm>
          </p:grpSpPr>
          <p:sp>
            <p:nvSpPr>
              <p:cNvPr id="159" name="Shape 261">
                <a:extLst>
                  <a:ext uri="{FF2B5EF4-FFF2-40B4-BE49-F238E27FC236}">
                    <a16:creationId xmlns:a16="http://schemas.microsoft.com/office/drawing/2014/main" id="{FC08A5B6-43E0-9C46-A571-AE27960AF242}"/>
                  </a:ext>
                </a:extLst>
              </p:cNvPr>
              <p:cNvSpPr/>
              <p:nvPr/>
            </p:nvSpPr>
            <p:spPr>
              <a:xfrm>
                <a:off x="1019504" y="5572729"/>
                <a:ext cx="1399845" cy="220990"/>
              </a:xfrm>
              <a:prstGeom prst="roundRect">
                <a:avLst>
                  <a:gd name="adj" fmla="val 16667"/>
                </a:avLst>
              </a:prstGeom>
              <a:solidFill>
                <a:srgbClr val="7BA79D">
                  <a:lumMod val="75000"/>
                </a:srgbClr>
              </a:solidFill>
              <a:ln w="12700" cap="flat">
                <a:noFill/>
                <a:prstDash val="solid"/>
                <a:miter lim="8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lIns="34289" tIns="34289" rIns="34289" bIns="34289" numCol="1" anchor="ctr">
                <a:noAutofit/>
              </a:bodyPr>
              <a:lstStyle/>
              <a:p>
                <a:pPr>
                  <a:defRPr/>
                </a:pPr>
                <a:r>
                  <a:rPr lang="en-US" sz="788" b="1" i="1" kern="0">
                    <a:solidFill>
                      <a:prstClr val="white"/>
                    </a:solidFill>
                    <a:cs typeface="Arial" panose="020B0604020202020204" pitchFamily="34" charset="0"/>
                  </a:rPr>
                  <a:t>Other Stakeholders</a:t>
                </a:r>
              </a:p>
            </p:txBody>
          </p:sp>
          <p:sp>
            <p:nvSpPr>
              <p:cNvPr id="160" name="Shape 265">
                <a:extLst>
                  <a:ext uri="{FF2B5EF4-FFF2-40B4-BE49-F238E27FC236}">
                    <a16:creationId xmlns:a16="http://schemas.microsoft.com/office/drawing/2014/main" id="{4285344F-2286-D741-8354-5DABF1CE17FD}"/>
                  </a:ext>
                </a:extLst>
              </p:cNvPr>
              <p:cNvSpPr/>
              <p:nvPr/>
            </p:nvSpPr>
            <p:spPr>
              <a:xfrm>
                <a:off x="1019502" y="5303258"/>
                <a:ext cx="1399846" cy="281020"/>
              </a:xfrm>
              <a:prstGeom prst="roundRect">
                <a:avLst/>
              </a:prstGeom>
              <a:solidFill>
                <a:srgbClr val="94B6D2">
                  <a:lumMod val="75000"/>
                </a:srgb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4289" tIns="34289" rIns="34289" bIns="34289" numCol="1" anchor="ctr">
                <a:spAutoFit/>
              </a:bodyPr>
              <a:lstStyle>
                <a:lvl1pPr algn="ctr">
                  <a:defRPr sz="1000" i="1"/>
                </a:lvl1pPr>
              </a:lstStyle>
              <a:p>
                <a:pPr>
                  <a:defRPr/>
                </a:pPr>
                <a:r>
                  <a:rPr sz="788" b="1" kern="0">
                    <a:solidFill>
                      <a:prstClr val="white"/>
                    </a:solidFill>
                    <a:cs typeface="Arial" panose="020B0604020202020204" pitchFamily="34" charset="0"/>
                  </a:rPr>
                  <a:t>Operator Function</a:t>
                </a:r>
              </a:p>
            </p:txBody>
          </p:sp>
          <p:sp>
            <p:nvSpPr>
              <p:cNvPr id="161" name="Shape 268">
                <a:extLst>
                  <a:ext uri="{FF2B5EF4-FFF2-40B4-BE49-F238E27FC236}">
                    <a16:creationId xmlns:a16="http://schemas.microsoft.com/office/drawing/2014/main" id="{85AA26D3-B8AC-2344-AA41-9D61E1089AE9}"/>
                  </a:ext>
                </a:extLst>
              </p:cNvPr>
              <p:cNvSpPr/>
              <p:nvPr/>
            </p:nvSpPr>
            <p:spPr>
              <a:xfrm>
                <a:off x="1035218" y="5067162"/>
                <a:ext cx="1372788" cy="253999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2700" cap="flat">
                <a:noFill/>
                <a:miter lim="400000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4289" tIns="34289" rIns="34289" bIns="34289" numCol="1" anchor="ctr">
                <a:spAutoFit/>
              </a:bodyPr>
              <a:lstStyle>
                <a:lvl1pPr algn="ctr">
                  <a:defRPr sz="1000" i="1"/>
                </a:lvl1pPr>
              </a:lstStyle>
              <a:p>
                <a:pPr>
                  <a:defRPr/>
                </a:pPr>
                <a:r>
                  <a:rPr sz="788" b="1" kern="0">
                    <a:solidFill>
                      <a:prstClr val="white"/>
                    </a:solidFill>
                    <a:cs typeface="Arial" panose="020B0604020202020204" pitchFamily="34" charset="0"/>
                  </a:rPr>
                  <a:t>ANSP Function</a:t>
                </a:r>
              </a:p>
            </p:txBody>
          </p:sp>
          <p:sp>
            <p:nvSpPr>
              <p:cNvPr id="162" name="Shape 270">
                <a:extLst>
                  <a:ext uri="{FF2B5EF4-FFF2-40B4-BE49-F238E27FC236}">
                    <a16:creationId xmlns:a16="http://schemas.microsoft.com/office/drawing/2014/main" id="{A9B07F62-E10F-5E44-A9CD-0F57E19773D1}"/>
                  </a:ext>
                </a:extLst>
              </p:cNvPr>
              <p:cNvSpPr/>
              <p:nvPr/>
            </p:nvSpPr>
            <p:spPr>
              <a:xfrm>
                <a:off x="1019503" y="4831526"/>
                <a:ext cx="1162602" cy="2847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34289" rIns="34289">
                <a:spAutoFit/>
              </a:bodyPr>
              <a:lstStyle>
                <a:lvl1pPr>
                  <a:defRPr sz="1200"/>
                </a:lvl1pPr>
              </a:lstStyle>
              <a:p>
                <a:pPr>
                  <a:defRPr/>
                </a:pPr>
                <a:r>
                  <a:rPr sz="788" b="1" kern="0" cap="small">
                    <a:solidFill>
                      <a:prstClr val="black"/>
                    </a:solidFill>
                    <a:cs typeface="Arial" panose="020B0604020202020204" pitchFamily="34" charset="0"/>
                  </a:rPr>
                  <a:t>Color Key:</a:t>
                </a:r>
              </a:p>
            </p:txBody>
          </p:sp>
        </p:grpSp>
        <p:sp>
          <p:nvSpPr>
            <p:cNvPr id="158" name="Shape 261">
              <a:extLst>
                <a:ext uri="{FF2B5EF4-FFF2-40B4-BE49-F238E27FC236}">
                  <a16:creationId xmlns:a16="http://schemas.microsoft.com/office/drawing/2014/main" id="{54DC0C70-F855-F04A-8A18-1C98FCEA62BE}"/>
                </a:ext>
              </a:extLst>
            </p:cNvPr>
            <p:cNvSpPr/>
            <p:nvPr/>
          </p:nvSpPr>
          <p:spPr>
            <a:xfrm>
              <a:off x="249613" y="5948971"/>
              <a:ext cx="1399845" cy="22099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12700" cap="flat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34289" tIns="34289" rIns="34289" bIns="34289" numCol="1" anchor="ctr">
              <a:noAutofit/>
            </a:bodyPr>
            <a:lstStyle/>
            <a:p>
              <a:pPr>
                <a:defRPr/>
              </a:pPr>
              <a:r>
                <a:rPr lang="en-US" sz="788" b="1" i="1" kern="0">
                  <a:solidFill>
                    <a:prstClr val="white"/>
                  </a:solidFill>
                  <a:cs typeface="Arial" panose="020B0604020202020204" pitchFamily="34" charset="0"/>
                </a:rPr>
                <a:t>Digital Info Platform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39170643-FA9C-D14A-9771-8D1629EC607C}"/>
              </a:ext>
            </a:extLst>
          </p:cNvPr>
          <p:cNvGrpSpPr/>
          <p:nvPr/>
        </p:nvGrpSpPr>
        <p:grpSpPr>
          <a:xfrm>
            <a:off x="7984506" y="999241"/>
            <a:ext cx="722796" cy="609355"/>
            <a:chOff x="7206615" y="843057"/>
            <a:chExt cx="1679792" cy="1218026"/>
          </a:xfrm>
        </p:grpSpPr>
        <p:sp>
          <p:nvSpPr>
            <p:cNvPr id="164" name="Rounded Rectangle 163">
              <a:extLst>
                <a:ext uri="{FF2B5EF4-FFF2-40B4-BE49-F238E27FC236}">
                  <a16:creationId xmlns:a16="http://schemas.microsoft.com/office/drawing/2014/main" id="{D5A12C6B-001B-F34B-8578-9A4D111C901F}"/>
                </a:ext>
              </a:extLst>
            </p:cNvPr>
            <p:cNvSpPr/>
            <p:nvPr/>
          </p:nvSpPr>
          <p:spPr>
            <a:xfrm>
              <a:off x="7206615" y="843057"/>
              <a:ext cx="1548765" cy="100003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13"/>
                <a:t>SDSP</a:t>
              </a:r>
            </a:p>
          </p:txBody>
        </p: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6CA7A215-00E7-D947-961B-19090542D456}"/>
                </a:ext>
              </a:extLst>
            </p:cNvPr>
            <p:cNvSpPr/>
            <p:nvPr/>
          </p:nvSpPr>
          <p:spPr>
            <a:xfrm>
              <a:off x="7235023" y="902771"/>
              <a:ext cx="1548765" cy="100003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13"/>
                <a:t>SDSP</a:t>
              </a:r>
            </a:p>
          </p:txBody>
        </p:sp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14A9F322-A10E-6F48-BFF2-FEC023165E84}"/>
                </a:ext>
              </a:extLst>
            </p:cNvPr>
            <p:cNvSpPr/>
            <p:nvPr/>
          </p:nvSpPr>
          <p:spPr>
            <a:xfrm>
              <a:off x="7272855" y="972385"/>
              <a:ext cx="1548765" cy="100003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13"/>
                <a:t>SDSP</a:t>
              </a:r>
            </a:p>
          </p:txBody>
        </p: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4246946F-34A9-8040-9F4E-554C7A9EA0B4}"/>
                </a:ext>
              </a:extLst>
            </p:cNvPr>
            <p:cNvSpPr/>
            <p:nvPr/>
          </p:nvSpPr>
          <p:spPr>
            <a:xfrm>
              <a:off x="7337642" y="1061052"/>
              <a:ext cx="1548765" cy="1000031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13"/>
                <a:t>SDSP</a:t>
              </a:r>
            </a:p>
          </p:txBody>
        </p:sp>
      </p:grpSp>
      <p:cxnSp>
        <p:nvCxnSpPr>
          <p:cNvPr id="168" name="Elbow Connector 167">
            <a:extLst>
              <a:ext uri="{FF2B5EF4-FFF2-40B4-BE49-F238E27FC236}">
                <a16:creationId xmlns:a16="http://schemas.microsoft.com/office/drawing/2014/main" id="{A44B7815-758E-6747-A85E-33B9B8727A58}"/>
              </a:ext>
            </a:extLst>
          </p:cNvPr>
          <p:cNvCxnSpPr>
            <a:cxnSpLocks/>
          </p:cNvCxnSpPr>
          <p:nvPr/>
        </p:nvCxnSpPr>
        <p:spPr>
          <a:xfrm>
            <a:off x="936346" y="914400"/>
            <a:ext cx="3386937" cy="358445"/>
          </a:xfrm>
          <a:prstGeom prst="bentConnector3">
            <a:avLst>
              <a:gd name="adj1" fmla="val 99244"/>
            </a:avLst>
          </a:prstGeom>
          <a:ln>
            <a:solidFill>
              <a:schemeClr val="accent2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42BE7474-CE27-7943-905F-E978755D0FE7}"/>
              </a:ext>
            </a:extLst>
          </p:cNvPr>
          <p:cNvGrpSpPr/>
          <p:nvPr/>
        </p:nvGrpSpPr>
        <p:grpSpPr>
          <a:xfrm>
            <a:off x="2645531" y="1069351"/>
            <a:ext cx="1457446" cy="807684"/>
            <a:chOff x="2019778" y="1486988"/>
            <a:chExt cx="1943260" cy="1076912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CA8FE026-44A5-AE4C-9D54-2BC0E0D68202}"/>
                </a:ext>
              </a:extLst>
            </p:cNvPr>
            <p:cNvGrpSpPr/>
            <p:nvPr/>
          </p:nvGrpSpPr>
          <p:grpSpPr>
            <a:xfrm>
              <a:off x="2188686" y="1486988"/>
              <a:ext cx="1774352" cy="950716"/>
              <a:chOff x="2073416" y="1590553"/>
              <a:chExt cx="1774352" cy="950716"/>
            </a:xfrm>
          </p:grpSpPr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A68EEF52-6AA8-774E-A5E8-63ED6231172D}"/>
                  </a:ext>
                </a:extLst>
              </p:cNvPr>
              <p:cNvSpPr/>
              <p:nvPr/>
            </p:nvSpPr>
            <p:spPr>
              <a:xfrm>
                <a:off x="2189600" y="1633528"/>
                <a:ext cx="1658168" cy="90774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pic>
            <p:nvPicPr>
              <p:cNvPr id="184" name="Picture 18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8852601B-0BC9-2848-B46D-D0570D1C8B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073416" y="1730948"/>
                <a:ext cx="965654" cy="763307"/>
              </a:xfrm>
              <a:prstGeom prst="rect">
                <a:avLst/>
              </a:prstGeom>
            </p:spPr>
          </p:pic>
          <p:cxnSp>
            <p:nvCxnSpPr>
              <p:cNvPr id="185" name="Straight Arrow Connector 184">
                <a:extLst>
                  <a:ext uri="{FF2B5EF4-FFF2-40B4-BE49-F238E27FC236}">
                    <a16:creationId xmlns:a16="http://schemas.microsoft.com/office/drawing/2014/main" id="{5377206C-A2D2-224A-A14B-3F7824E30F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1654" y="2148249"/>
                <a:ext cx="787815" cy="36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DD8047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22B9442F-1ECD-A548-A509-C5E21AC2E999}"/>
                  </a:ext>
                </a:extLst>
              </p:cNvPr>
              <p:cNvSpPr txBox="1"/>
              <p:nvPr/>
            </p:nvSpPr>
            <p:spPr>
              <a:xfrm>
                <a:off x="2134219" y="1590553"/>
                <a:ext cx="904521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Integrator</a:t>
                </a:r>
              </a:p>
            </p:txBody>
          </p:sp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47EBA184-FF30-184F-A304-3993DF4C7A82}"/>
                  </a:ext>
                </a:extLst>
              </p:cNvPr>
              <p:cNvSpPr txBox="1"/>
              <p:nvPr/>
            </p:nvSpPr>
            <p:spPr>
              <a:xfrm>
                <a:off x="2906808" y="1845448"/>
                <a:ext cx="8852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50"/>
                  <a:t>Information</a:t>
                </a: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CE016FB6-D91D-EC48-88E5-534D0293AE47}"/>
                </a:ext>
              </a:extLst>
            </p:cNvPr>
            <p:cNvGrpSpPr/>
            <p:nvPr/>
          </p:nvGrpSpPr>
          <p:grpSpPr>
            <a:xfrm>
              <a:off x="2108216" y="1543147"/>
              <a:ext cx="1774352" cy="950716"/>
              <a:chOff x="2073416" y="1590553"/>
              <a:chExt cx="1774352" cy="950716"/>
            </a:xfrm>
          </p:grpSpPr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626B718-71CB-C648-BAE7-5CAE354B35BF}"/>
                  </a:ext>
                </a:extLst>
              </p:cNvPr>
              <p:cNvSpPr/>
              <p:nvPr/>
            </p:nvSpPr>
            <p:spPr>
              <a:xfrm>
                <a:off x="2189600" y="1633528"/>
                <a:ext cx="1658168" cy="90774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pic>
            <p:nvPicPr>
              <p:cNvPr id="179" name="Picture 178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15FDDAAE-A95B-4A41-A83A-79F588CD3B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073416" y="1730948"/>
                <a:ext cx="965654" cy="763307"/>
              </a:xfrm>
              <a:prstGeom prst="rect">
                <a:avLst/>
              </a:prstGeom>
            </p:spPr>
          </p:pic>
          <p:cxnSp>
            <p:nvCxnSpPr>
              <p:cNvPr id="180" name="Straight Arrow Connector 179">
                <a:extLst>
                  <a:ext uri="{FF2B5EF4-FFF2-40B4-BE49-F238E27FC236}">
                    <a16:creationId xmlns:a16="http://schemas.microsoft.com/office/drawing/2014/main" id="{82138681-733E-3F40-9D24-BED1F9DCB1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1654" y="2148249"/>
                <a:ext cx="787815" cy="365"/>
              </a:xfrm>
              <a:prstGeom prst="straightConnector1">
                <a:avLst/>
              </a:prstGeom>
              <a:noFill/>
              <a:ln w="76200" cap="flat" cmpd="sng" algn="ctr">
                <a:solidFill>
                  <a:srgbClr val="DD8047">
                    <a:lumMod val="75000"/>
                  </a:srgbClr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367D4562-595C-F94E-AA4D-678478B1B8E7}"/>
                  </a:ext>
                </a:extLst>
              </p:cNvPr>
              <p:cNvSpPr txBox="1"/>
              <p:nvPr/>
            </p:nvSpPr>
            <p:spPr>
              <a:xfrm>
                <a:off x="2134219" y="1590553"/>
                <a:ext cx="904521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Integrator</a:t>
                </a:r>
              </a:p>
            </p:txBody>
          </p:sp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5E0BFDA-611C-034B-BEA1-6EC78119641A}"/>
                  </a:ext>
                </a:extLst>
              </p:cNvPr>
              <p:cNvSpPr txBox="1"/>
              <p:nvPr/>
            </p:nvSpPr>
            <p:spPr>
              <a:xfrm>
                <a:off x="2906808" y="1845448"/>
                <a:ext cx="8852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50"/>
                  <a:t>Information</a:t>
                </a: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8DEFEA3D-3E3A-104B-937C-7607FDA6B40C}"/>
                </a:ext>
              </a:extLst>
            </p:cNvPr>
            <p:cNvGrpSpPr/>
            <p:nvPr/>
          </p:nvGrpSpPr>
          <p:grpSpPr>
            <a:xfrm>
              <a:off x="2019778" y="1613184"/>
              <a:ext cx="1774352" cy="950716"/>
              <a:chOff x="2073416" y="1590553"/>
              <a:chExt cx="1774352" cy="950716"/>
            </a:xfrm>
          </p:grpSpPr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A7F188B3-2076-D749-9B10-1363DD77F954}"/>
                  </a:ext>
                </a:extLst>
              </p:cNvPr>
              <p:cNvSpPr/>
              <p:nvPr/>
            </p:nvSpPr>
            <p:spPr>
              <a:xfrm>
                <a:off x="2189600" y="1633528"/>
                <a:ext cx="1658168" cy="90774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  <p:pic>
            <p:nvPicPr>
              <p:cNvPr id="174" name="Picture 173" descr="A close up of a logo&#10;&#10;Description automatically generated">
                <a:extLst>
                  <a:ext uri="{FF2B5EF4-FFF2-40B4-BE49-F238E27FC236}">
                    <a16:creationId xmlns:a16="http://schemas.microsoft.com/office/drawing/2014/main" id="{D99C5B81-6357-5A44-B9C2-019AAFE6AB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073416" y="1730948"/>
                <a:ext cx="965654" cy="763307"/>
              </a:xfrm>
              <a:prstGeom prst="rect">
                <a:avLst/>
              </a:prstGeom>
            </p:spPr>
          </p:pic>
          <p:cxnSp>
            <p:nvCxnSpPr>
              <p:cNvPr id="175" name="Straight Arrow Connector 174">
                <a:extLst>
                  <a:ext uri="{FF2B5EF4-FFF2-40B4-BE49-F238E27FC236}">
                    <a16:creationId xmlns:a16="http://schemas.microsoft.com/office/drawing/2014/main" id="{76E3F159-4CCA-5641-A662-F4C0E41CE5D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41654" y="2148249"/>
                <a:ext cx="787815" cy="365"/>
              </a:xfrm>
              <a:prstGeom prst="straightConnector1">
                <a:avLst/>
              </a:prstGeom>
              <a:noFill/>
              <a:ln w="76200" cap="flat" cmpd="sng" algn="ctr">
                <a:solidFill>
                  <a:schemeClr val="accent2"/>
                </a:solidFill>
                <a:prstDash val="solid"/>
                <a:miter lim="800000"/>
                <a:tailEnd type="stealth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</p:cxn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A066918B-9302-5041-80E3-B3D3B9FD52DE}"/>
                  </a:ext>
                </a:extLst>
              </p:cNvPr>
              <p:cNvSpPr txBox="1"/>
              <p:nvPr/>
            </p:nvSpPr>
            <p:spPr>
              <a:xfrm>
                <a:off x="2134219" y="1590553"/>
                <a:ext cx="904521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/>
                  <a:t>Integrator</a:t>
                </a:r>
              </a:p>
            </p:txBody>
          </p:sp>
          <p:sp>
            <p:nvSpPr>
              <p:cNvPr id="177" name="TextBox 176">
                <a:extLst>
                  <a:ext uri="{FF2B5EF4-FFF2-40B4-BE49-F238E27FC236}">
                    <a16:creationId xmlns:a16="http://schemas.microsoft.com/office/drawing/2014/main" id="{CF071AB5-FCD7-2849-9493-9D513E21B653}"/>
                  </a:ext>
                </a:extLst>
              </p:cNvPr>
              <p:cNvSpPr txBox="1"/>
              <p:nvPr/>
            </p:nvSpPr>
            <p:spPr>
              <a:xfrm>
                <a:off x="2853020" y="1845448"/>
                <a:ext cx="885285" cy="61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750"/>
                  <a:t>Information</a:t>
                </a:r>
              </a:p>
              <a:p>
                <a:pPr>
                  <a:lnSpc>
                    <a:spcPct val="110000"/>
                  </a:lnSpc>
                </a:pPr>
                <a:endParaRPr lang="en-US" sz="750"/>
              </a:p>
              <a:p>
                <a:pPr>
                  <a:lnSpc>
                    <a:spcPct val="110000"/>
                  </a:lnSpc>
                </a:pPr>
                <a:r>
                  <a:rPr lang="en-US" sz="750"/>
                  <a:t>distribution</a:t>
                </a:r>
              </a:p>
            </p:txBody>
          </p:sp>
        </p:grpSp>
      </p:grpSp>
      <p:sp>
        <p:nvSpPr>
          <p:cNvPr id="188" name="TextBox 187">
            <a:extLst>
              <a:ext uri="{FF2B5EF4-FFF2-40B4-BE49-F238E27FC236}">
                <a16:creationId xmlns:a16="http://schemas.microsoft.com/office/drawing/2014/main" id="{C7F3EE00-42B9-F549-A5FB-7C2E9520CA9C}"/>
              </a:ext>
            </a:extLst>
          </p:cNvPr>
          <p:cNvSpPr txBox="1"/>
          <p:nvPr/>
        </p:nvSpPr>
        <p:spPr>
          <a:xfrm>
            <a:off x="1168974" y="1378824"/>
            <a:ext cx="386644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/>
              <a:t>Data</a:t>
            </a:r>
          </a:p>
        </p:txBody>
      </p:sp>
      <p:cxnSp>
        <p:nvCxnSpPr>
          <p:cNvPr id="189" name="Elbow Connector 188">
            <a:extLst>
              <a:ext uri="{FF2B5EF4-FFF2-40B4-BE49-F238E27FC236}">
                <a16:creationId xmlns:a16="http://schemas.microsoft.com/office/drawing/2014/main" id="{0C026143-F9EE-DE4B-AFFF-466284A5676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089197" y="1294790"/>
            <a:ext cx="234086" cy="190196"/>
          </a:xfrm>
          <a:prstGeom prst="bentConnector3">
            <a:avLst>
              <a:gd name="adj1" fmla="val -6250"/>
            </a:avLst>
          </a:prstGeom>
          <a:ln>
            <a:solidFill>
              <a:schemeClr val="accent2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50EFB434-07C4-0F42-94BF-0865D2B5A932}"/>
              </a:ext>
            </a:extLst>
          </p:cNvPr>
          <p:cNvCxnSpPr>
            <a:cxnSpLocks/>
          </p:cNvCxnSpPr>
          <p:nvPr/>
        </p:nvCxnSpPr>
        <p:spPr>
          <a:xfrm>
            <a:off x="935145" y="1362441"/>
            <a:ext cx="1732625" cy="12753"/>
          </a:xfrm>
          <a:prstGeom prst="straightConnector1">
            <a:avLst/>
          </a:prstGeom>
          <a:ln>
            <a:solidFill>
              <a:schemeClr val="accent2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D4EB5869-D6BC-7044-8DD4-2CF315E86832}"/>
              </a:ext>
            </a:extLst>
          </p:cNvPr>
          <p:cNvCxnSpPr>
            <a:cxnSpLocks/>
            <a:stCxn id="139" idx="0"/>
          </p:cNvCxnSpPr>
          <p:nvPr/>
        </p:nvCxnSpPr>
        <p:spPr>
          <a:xfrm>
            <a:off x="4481615" y="2381726"/>
            <a:ext cx="294968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F09B5C13-CAEB-3446-95AE-1ECB01251FB7}"/>
              </a:ext>
            </a:extLst>
          </p:cNvPr>
          <p:cNvCxnSpPr>
            <a:cxnSpLocks/>
          </p:cNvCxnSpPr>
          <p:nvPr/>
        </p:nvCxnSpPr>
        <p:spPr>
          <a:xfrm>
            <a:off x="5665019" y="2408615"/>
            <a:ext cx="252106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695AD91D-6354-0E46-933F-4DA3E15F16A6}"/>
              </a:ext>
            </a:extLst>
          </p:cNvPr>
          <p:cNvGrpSpPr/>
          <p:nvPr/>
        </p:nvGrpSpPr>
        <p:grpSpPr>
          <a:xfrm>
            <a:off x="4807509" y="1905952"/>
            <a:ext cx="873642" cy="951548"/>
            <a:chOff x="6248400" y="2571750"/>
            <a:chExt cx="958215" cy="126873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7" name="Snip and Round Single Corner Rectangle 196">
              <a:extLst>
                <a:ext uri="{FF2B5EF4-FFF2-40B4-BE49-F238E27FC236}">
                  <a16:creationId xmlns:a16="http://schemas.microsoft.com/office/drawing/2014/main" id="{485A85C1-CDA3-854C-B9ED-EBB7717EBCEB}"/>
                </a:ext>
              </a:extLst>
            </p:cNvPr>
            <p:cNvSpPr/>
            <p:nvPr/>
          </p:nvSpPr>
          <p:spPr>
            <a:xfrm>
              <a:off x="6349365" y="2571750"/>
              <a:ext cx="857250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USS</a:t>
              </a:r>
            </a:p>
            <a:p>
              <a:pPr algn="ctr"/>
              <a:endParaRPr lang="en-US" sz="900"/>
            </a:p>
            <a:p>
              <a:pPr algn="ctr"/>
              <a:r>
                <a:rPr lang="en-US" sz="900"/>
                <a:t>UTM</a:t>
              </a:r>
            </a:p>
          </p:txBody>
        </p:sp>
        <p:sp>
          <p:nvSpPr>
            <p:cNvPr id="198" name="Snip and Round Single Corner Rectangle 197">
              <a:extLst>
                <a:ext uri="{FF2B5EF4-FFF2-40B4-BE49-F238E27FC236}">
                  <a16:creationId xmlns:a16="http://schemas.microsoft.com/office/drawing/2014/main" id="{33A0F230-0FC4-BD43-9028-BB9EA65EB1C2}"/>
                </a:ext>
              </a:extLst>
            </p:cNvPr>
            <p:cNvSpPr/>
            <p:nvPr/>
          </p:nvSpPr>
          <p:spPr>
            <a:xfrm>
              <a:off x="6248400" y="2571750"/>
              <a:ext cx="896798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Provider of Services for UAM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4B556001-9B5A-FF4F-962A-6A63A37664C3}"/>
              </a:ext>
            </a:extLst>
          </p:cNvPr>
          <p:cNvGrpSpPr/>
          <p:nvPr/>
        </p:nvGrpSpPr>
        <p:grpSpPr>
          <a:xfrm>
            <a:off x="4301339" y="1249391"/>
            <a:ext cx="3683171" cy="684555"/>
            <a:chOff x="5735115" y="1833672"/>
            <a:chExt cx="4910887" cy="743650"/>
          </a:xfrm>
        </p:grpSpPr>
        <p:cxnSp>
          <p:nvCxnSpPr>
            <p:cNvPr id="200" name="Elbow Connector 199">
              <a:extLst>
                <a:ext uri="{FF2B5EF4-FFF2-40B4-BE49-F238E27FC236}">
                  <a16:creationId xmlns:a16="http://schemas.microsoft.com/office/drawing/2014/main" id="{94BADB8F-EB19-9D48-AF74-344DFEE8165D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735115" y="1848665"/>
              <a:ext cx="4848047" cy="685958"/>
            </a:xfrm>
            <a:prstGeom prst="bentConnector3">
              <a:avLst>
                <a:gd name="adj1" fmla="val 100095"/>
              </a:avLst>
            </a:prstGeom>
            <a:ln>
              <a:solidFill>
                <a:schemeClr val="accent2">
                  <a:lumMod val="7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Elbow Connector 200">
              <a:extLst>
                <a:ext uri="{FF2B5EF4-FFF2-40B4-BE49-F238E27FC236}">
                  <a16:creationId xmlns:a16="http://schemas.microsoft.com/office/drawing/2014/main" id="{AB9D3C83-2D81-4C47-83B6-00E47A878245}"/>
                </a:ext>
              </a:extLst>
            </p:cNvPr>
            <p:cNvCxnSpPr>
              <a:cxnSpLocks/>
              <a:endCxn id="198" idx="3"/>
            </p:cNvCxnSpPr>
            <p:nvPr/>
          </p:nvCxnSpPr>
          <p:spPr>
            <a:xfrm rot="10800000" flipV="1">
              <a:off x="6955107" y="1843261"/>
              <a:ext cx="3617788" cy="703656"/>
            </a:xfrm>
            <a:prstGeom prst="bentConnector2">
              <a:avLst/>
            </a:prstGeom>
            <a:ln>
              <a:solidFill>
                <a:schemeClr val="accent2">
                  <a:lumMod val="7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Elbow Connector 201">
              <a:extLst>
                <a:ext uri="{FF2B5EF4-FFF2-40B4-BE49-F238E27FC236}">
                  <a16:creationId xmlns:a16="http://schemas.microsoft.com/office/drawing/2014/main" id="{A32548A5-0FC5-B043-B100-452BA788ACF2}"/>
                </a:ext>
              </a:extLst>
            </p:cNvPr>
            <p:cNvCxnSpPr>
              <a:cxnSpLocks/>
              <a:stCxn id="164" idx="1"/>
            </p:cNvCxnSpPr>
            <p:nvPr/>
          </p:nvCxnSpPr>
          <p:spPr>
            <a:xfrm rot="10800000" flipV="1">
              <a:off x="8043608" y="1833672"/>
              <a:ext cx="2602394" cy="738077"/>
            </a:xfrm>
            <a:prstGeom prst="bentConnector3">
              <a:avLst>
                <a:gd name="adj1" fmla="val 100230"/>
              </a:avLst>
            </a:prstGeom>
            <a:ln>
              <a:solidFill>
                <a:schemeClr val="accent2">
                  <a:lumMod val="75000"/>
                </a:schemeClr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Elbow Connector 202">
              <a:extLst>
                <a:ext uri="{FF2B5EF4-FFF2-40B4-BE49-F238E27FC236}">
                  <a16:creationId xmlns:a16="http://schemas.microsoft.com/office/drawing/2014/main" id="{B425E407-932B-C24F-A25A-4422EABFAC2E}"/>
                </a:ext>
              </a:extLst>
            </p:cNvPr>
            <p:cNvCxnSpPr>
              <a:cxnSpLocks/>
              <a:stCxn id="164" idx="1"/>
              <a:endCxn id="240" idx="3"/>
            </p:cNvCxnSpPr>
            <p:nvPr/>
          </p:nvCxnSpPr>
          <p:spPr>
            <a:xfrm rot="10800000" flipV="1">
              <a:off x="9882148" y="1833674"/>
              <a:ext cx="763844" cy="743648"/>
            </a:xfrm>
            <a:prstGeom prst="bentConnector2">
              <a:avLst/>
            </a:prstGeom>
            <a:ln>
              <a:solidFill>
                <a:schemeClr val="accent2">
                  <a:lumMod val="75000"/>
                </a:schemeClr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F49BC4F-7ABC-7B4F-8FD1-B730FD7CFB37}"/>
              </a:ext>
            </a:extLst>
          </p:cNvPr>
          <p:cNvGrpSpPr/>
          <p:nvPr/>
        </p:nvGrpSpPr>
        <p:grpSpPr>
          <a:xfrm>
            <a:off x="4597599" y="2880219"/>
            <a:ext cx="1122650" cy="1621983"/>
            <a:chOff x="4330529" y="3855721"/>
            <a:chExt cx="1496866" cy="2162647"/>
          </a:xfrm>
        </p:grpSpPr>
        <p:grpSp>
          <p:nvGrpSpPr>
            <p:cNvPr id="205" name="Group 204">
              <a:extLst>
                <a:ext uri="{FF2B5EF4-FFF2-40B4-BE49-F238E27FC236}">
                  <a16:creationId xmlns:a16="http://schemas.microsoft.com/office/drawing/2014/main" id="{09182B64-41F4-0049-9E96-7490BCF9FFE0}"/>
                </a:ext>
              </a:extLst>
            </p:cNvPr>
            <p:cNvGrpSpPr/>
            <p:nvPr/>
          </p:nvGrpSpPr>
          <p:grpSpPr>
            <a:xfrm>
              <a:off x="4405567" y="5557358"/>
              <a:ext cx="1421828" cy="461010"/>
              <a:chOff x="4314324" y="4575810"/>
              <a:chExt cx="1421828" cy="46101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12" name="Rectangle 211">
                <a:extLst>
                  <a:ext uri="{FF2B5EF4-FFF2-40B4-BE49-F238E27FC236}">
                    <a16:creationId xmlns:a16="http://schemas.microsoft.com/office/drawing/2014/main" id="{64975CE0-9FEC-F94F-9AAF-DA30AE5BCD28}"/>
                  </a:ext>
                </a:extLst>
              </p:cNvPr>
              <p:cNvSpPr/>
              <p:nvPr/>
            </p:nvSpPr>
            <p:spPr>
              <a:xfrm>
                <a:off x="4509332" y="45758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13" name="Rectangle 212">
                <a:extLst>
                  <a:ext uri="{FF2B5EF4-FFF2-40B4-BE49-F238E27FC236}">
                    <a16:creationId xmlns:a16="http://schemas.microsoft.com/office/drawing/2014/main" id="{B016853A-D167-AD42-9119-F4E5C64E09AE}"/>
                  </a:ext>
                </a:extLst>
              </p:cNvPr>
              <p:cNvSpPr/>
              <p:nvPr/>
            </p:nvSpPr>
            <p:spPr>
              <a:xfrm>
                <a:off x="4411828" y="46139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14" name="Rectangle 213">
                <a:extLst>
                  <a:ext uri="{FF2B5EF4-FFF2-40B4-BE49-F238E27FC236}">
                    <a16:creationId xmlns:a16="http://schemas.microsoft.com/office/drawing/2014/main" id="{BEA1386F-70E0-A849-9CB1-5AD974A35F95}"/>
                  </a:ext>
                </a:extLst>
              </p:cNvPr>
              <p:cNvSpPr/>
              <p:nvPr/>
            </p:nvSpPr>
            <p:spPr>
              <a:xfrm>
                <a:off x="4314324" y="465963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Vehicle</a:t>
                </a:r>
              </a:p>
            </p:txBody>
          </p:sp>
        </p:grpSp>
        <p:cxnSp>
          <p:nvCxnSpPr>
            <p:cNvPr id="206" name="Straight Arrow Connector 205">
              <a:extLst>
                <a:ext uri="{FF2B5EF4-FFF2-40B4-BE49-F238E27FC236}">
                  <a16:creationId xmlns:a16="http://schemas.microsoft.com/office/drawing/2014/main" id="{DA4FB0E0-5113-754C-B29C-C9DA5D03FD2D}"/>
                </a:ext>
              </a:extLst>
            </p:cNvPr>
            <p:cNvCxnSpPr>
              <a:cxnSpLocks/>
              <a:stCxn id="209" idx="0"/>
            </p:cNvCxnSpPr>
            <p:nvPr/>
          </p:nvCxnSpPr>
          <p:spPr>
            <a:xfrm flipH="1" flipV="1">
              <a:off x="5097629" y="3855721"/>
              <a:ext cx="9482" cy="89426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Arrow Connector 206">
              <a:extLst>
                <a:ext uri="{FF2B5EF4-FFF2-40B4-BE49-F238E27FC236}">
                  <a16:creationId xmlns:a16="http://schemas.microsoft.com/office/drawing/2014/main" id="{46AAC1B3-F99B-954A-9FE0-9021CF0653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5631" y="5285515"/>
              <a:ext cx="0" cy="22612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C6A84BD8-D2ED-A342-A143-C500896CE997}"/>
                </a:ext>
              </a:extLst>
            </p:cNvPr>
            <p:cNvGrpSpPr/>
            <p:nvPr/>
          </p:nvGrpSpPr>
          <p:grpSpPr>
            <a:xfrm>
              <a:off x="4330529" y="4749985"/>
              <a:ext cx="1389992" cy="556897"/>
              <a:chOff x="4330529" y="4749985"/>
              <a:chExt cx="1389992" cy="556897"/>
            </a:xfrm>
          </p:grpSpPr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6DD531A9-F8BE-E046-8CC4-AE40AFCAA41E}"/>
                  </a:ext>
                </a:extLst>
              </p:cNvPr>
              <p:cNvSpPr/>
              <p:nvPr/>
            </p:nvSpPr>
            <p:spPr>
              <a:xfrm>
                <a:off x="4493701" y="4749985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EF266CFB-55D5-7A49-99F6-63CFBB5A2D72}"/>
                  </a:ext>
                </a:extLst>
              </p:cNvPr>
              <p:cNvSpPr/>
              <p:nvPr/>
            </p:nvSpPr>
            <p:spPr>
              <a:xfrm>
                <a:off x="4405567" y="4831381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35DBA81A-56D8-8241-AC4A-11F32E2D799F}"/>
                  </a:ext>
                </a:extLst>
              </p:cNvPr>
              <p:cNvSpPr/>
              <p:nvPr/>
            </p:nvSpPr>
            <p:spPr>
              <a:xfrm>
                <a:off x="4330529" y="4929692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UAM Operator</a:t>
                </a:r>
              </a:p>
            </p:txBody>
          </p:sp>
        </p:grpSp>
      </p:grp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E38E29DC-3B42-564B-84F0-8BC19DCAEB92}"/>
              </a:ext>
            </a:extLst>
          </p:cNvPr>
          <p:cNvCxnSpPr>
            <a:cxnSpLocks/>
          </p:cNvCxnSpPr>
          <p:nvPr/>
        </p:nvCxnSpPr>
        <p:spPr>
          <a:xfrm>
            <a:off x="6669870" y="2359454"/>
            <a:ext cx="390281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C6D32984-F347-5F4B-95A3-67BF8A8C2A90}"/>
              </a:ext>
            </a:extLst>
          </p:cNvPr>
          <p:cNvGrpSpPr/>
          <p:nvPr/>
        </p:nvGrpSpPr>
        <p:grpSpPr>
          <a:xfrm>
            <a:off x="5921933" y="1905952"/>
            <a:ext cx="731521" cy="974408"/>
            <a:chOff x="4594859" y="2621280"/>
            <a:chExt cx="975361" cy="129921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17" name="Snip and Round Single Corner Rectangle 216">
              <a:extLst>
                <a:ext uri="{FF2B5EF4-FFF2-40B4-BE49-F238E27FC236}">
                  <a16:creationId xmlns:a16="http://schemas.microsoft.com/office/drawing/2014/main" id="{D2FC4850-D942-A649-9FD2-0A9976B74BE6}"/>
                </a:ext>
              </a:extLst>
            </p:cNvPr>
            <p:cNvSpPr/>
            <p:nvPr/>
          </p:nvSpPr>
          <p:spPr>
            <a:xfrm>
              <a:off x="4712970" y="2621280"/>
              <a:ext cx="857250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USS</a:t>
              </a:r>
            </a:p>
            <a:p>
              <a:pPr algn="ctr"/>
              <a:endParaRPr lang="en-US" sz="900"/>
            </a:p>
            <a:p>
              <a:pPr algn="ctr"/>
              <a:r>
                <a:rPr lang="en-US" sz="900"/>
                <a:t>UTM</a:t>
              </a:r>
            </a:p>
          </p:txBody>
        </p:sp>
        <p:sp>
          <p:nvSpPr>
            <p:cNvPr id="218" name="Snip and Round Single Corner Rectangle 217">
              <a:extLst>
                <a:ext uri="{FF2B5EF4-FFF2-40B4-BE49-F238E27FC236}">
                  <a16:creationId xmlns:a16="http://schemas.microsoft.com/office/drawing/2014/main" id="{46B90273-6FDF-6247-9C83-C5C9A053027A}"/>
                </a:ext>
              </a:extLst>
            </p:cNvPr>
            <p:cNvSpPr/>
            <p:nvPr/>
          </p:nvSpPr>
          <p:spPr>
            <a:xfrm>
              <a:off x="4594859" y="2651760"/>
              <a:ext cx="919601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 extrusionH="76200">
              <a:bevelT/>
              <a:extrusionClr>
                <a:schemeClr val="accent3"/>
              </a:extrusion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err="1"/>
                <a:t>Comm</a:t>
              </a:r>
              <a:r>
                <a:rPr lang="en-US" sz="900"/>
                <a:t> Trans SS</a:t>
              </a:r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BC3C87D7-5CFA-0946-977F-AF1892EF7A2F}"/>
              </a:ext>
            </a:extLst>
          </p:cNvPr>
          <p:cNvGrpSpPr/>
          <p:nvPr/>
        </p:nvGrpSpPr>
        <p:grpSpPr>
          <a:xfrm>
            <a:off x="5731349" y="2886273"/>
            <a:ext cx="1122650" cy="1621983"/>
            <a:chOff x="4330529" y="3855721"/>
            <a:chExt cx="1496866" cy="2162647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C843C585-99D1-EB4F-A305-47F9A08722F0}"/>
                </a:ext>
              </a:extLst>
            </p:cNvPr>
            <p:cNvGrpSpPr/>
            <p:nvPr/>
          </p:nvGrpSpPr>
          <p:grpSpPr>
            <a:xfrm>
              <a:off x="4405567" y="5557358"/>
              <a:ext cx="1421828" cy="461010"/>
              <a:chOff x="4314324" y="4575810"/>
              <a:chExt cx="1421828" cy="46101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27" name="Rectangle 226">
                <a:extLst>
                  <a:ext uri="{FF2B5EF4-FFF2-40B4-BE49-F238E27FC236}">
                    <a16:creationId xmlns:a16="http://schemas.microsoft.com/office/drawing/2014/main" id="{80D0E451-1407-C442-BBA0-8FFFE09E87B7}"/>
                  </a:ext>
                </a:extLst>
              </p:cNvPr>
              <p:cNvSpPr/>
              <p:nvPr/>
            </p:nvSpPr>
            <p:spPr>
              <a:xfrm>
                <a:off x="4509332" y="45758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FFEF02A4-0200-CB46-9FE7-1CCC3B5D2DA8}"/>
                  </a:ext>
                </a:extLst>
              </p:cNvPr>
              <p:cNvSpPr/>
              <p:nvPr/>
            </p:nvSpPr>
            <p:spPr>
              <a:xfrm>
                <a:off x="4411828" y="46139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6AA71AB4-C398-0D41-869B-36694E326D34}"/>
                  </a:ext>
                </a:extLst>
              </p:cNvPr>
              <p:cNvSpPr/>
              <p:nvPr/>
            </p:nvSpPr>
            <p:spPr>
              <a:xfrm>
                <a:off x="4314324" y="465963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Vehicle</a:t>
                </a:r>
              </a:p>
            </p:txBody>
          </p:sp>
        </p:grpSp>
        <p:cxnSp>
          <p:nvCxnSpPr>
            <p:cNvPr id="221" name="Straight Arrow Connector 220">
              <a:extLst>
                <a:ext uri="{FF2B5EF4-FFF2-40B4-BE49-F238E27FC236}">
                  <a16:creationId xmlns:a16="http://schemas.microsoft.com/office/drawing/2014/main" id="{28751D71-A9F8-7B44-B7C0-5543D16D36B2}"/>
                </a:ext>
              </a:extLst>
            </p:cNvPr>
            <p:cNvCxnSpPr>
              <a:cxnSpLocks/>
              <a:stCxn id="224" idx="0"/>
            </p:cNvCxnSpPr>
            <p:nvPr/>
          </p:nvCxnSpPr>
          <p:spPr>
            <a:xfrm flipH="1" flipV="1">
              <a:off x="5097629" y="3855721"/>
              <a:ext cx="9482" cy="89426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Arrow Connector 221">
              <a:extLst>
                <a:ext uri="{FF2B5EF4-FFF2-40B4-BE49-F238E27FC236}">
                  <a16:creationId xmlns:a16="http://schemas.microsoft.com/office/drawing/2014/main" id="{721BC190-5110-D947-97FA-CF6812166E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5631" y="5287275"/>
              <a:ext cx="0" cy="22436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B719E7CE-A4EA-FB4A-8F9B-AB26871816DA}"/>
                </a:ext>
              </a:extLst>
            </p:cNvPr>
            <p:cNvGrpSpPr/>
            <p:nvPr/>
          </p:nvGrpSpPr>
          <p:grpSpPr>
            <a:xfrm>
              <a:off x="4330529" y="4749985"/>
              <a:ext cx="1389992" cy="556897"/>
              <a:chOff x="4330529" y="4749985"/>
              <a:chExt cx="1389992" cy="556897"/>
            </a:xfrm>
          </p:grpSpPr>
          <p:sp>
            <p:nvSpPr>
              <p:cNvPr id="224" name="Rectangle 223">
                <a:extLst>
                  <a:ext uri="{FF2B5EF4-FFF2-40B4-BE49-F238E27FC236}">
                    <a16:creationId xmlns:a16="http://schemas.microsoft.com/office/drawing/2014/main" id="{81F2D4E8-896D-6547-A302-A89BCB868B19}"/>
                  </a:ext>
                </a:extLst>
              </p:cNvPr>
              <p:cNvSpPr/>
              <p:nvPr/>
            </p:nvSpPr>
            <p:spPr>
              <a:xfrm>
                <a:off x="4493701" y="4749985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EE3D405B-DDF2-B343-885C-B5CA0921DADE}"/>
                  </a:ext>
                </a:extLst>
              </p:cNvPr>
              <p:cNvSpPr/>
              <p:nvPr/>
            </p:nvSpPr>
            <p:spPr>
              <a:xfrm>
                <a:off x="4405567" y="4831381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E19F0DEE-9781-9D4F-8A29-2CB90700E0E0}"/>
                  </a:ext>
                </a:extLst>
              </p:cNvPr>
              <p:cNvSpPr/>
              <p:nvPr/>
            </p:nvSpPr>
            <p:spPr>
              <a:xfrm>
                <a:off x="4330529" y="4929692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Airline</a:t>
                </a:r>
              </a:p>
            </p:txBody>
          </p:sp>
        </p:grp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4C5F5A9-75A3-EE4A-94CC-6C8DF121FAD4}"/>
              </a:ext>
            </a:extLst>
          </p:cNvPr>
          <p:cNvGrpSpPr/>
          <p:nvPr/>
        </p:nvGrpSpPr>
        <p:grpSpPr>
          <a:xfrm>
            <a:off x="8273224" y="2290874"/>
            <a:ext cx="528638" cy="137160"/>
            <a:chOff x="1257300" y="4210050"/>
            <a:chExt cx="704850" cy="182880"/>
          </a:xfrm>
        </p:grpSpPr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A5186939-4FAA-0143-99E3-B5D91C9C340F}"/>
                </a:ext>
              </a:extLst>
            </p:cNvPr>
            <p:cNvSpPr/>
            <p:nvPr/>
          </p:nvSpPr>
          <p:spPr>
            <a:xfrm>
              <a:off x="1257300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7CDB454D-689A-964F-AD49-2F138E6AF666}"/>
                </a:ext>
              </a:extLst>
            </p:cNvPr>
            <p:cNvSpPr/>
            <p:nvPr/>
          </p:nvSpPr>
          <p:spPr>
            <a:xfrm>
              <a:off x="1518285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E93C7A3F-6ADC-4145-8737-89E50CF7BEA1}"/>
                </a:ext>
              </a:extLst>
            </p:cNvPr>
            <p:cNvSpPr/>
            <p:nvPr/>
          </p:nvSpPr>
          <p:spPr>
            <a:xfrm>
              <a:off x="1779270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234" name="Group 233">
            <a:extLst>
              <a:ext uri="{FF2B5EF4-FFF2-40B4-BE49-F238E27FC236}">
                <a16:creationId xmlns:a16="http://schemas.microsoft.com/office/drawing/2014/main" id="{F8F3ABD3-E0F6-D843-A4BE-F4BB2DD06686}"/>
              </a:ext>
            </a:extLst>
          </p:cNvPr>
          <p:cNvGrpSpPr/>
          <p:nvPr/>
        </p:nvGrpSpPr>
        <p:grpSpPr>
          <a:xfrm>
            <a:off x="8287744" y="3803147"/>
            <a:ext cx="528638" cy="137160"/>
            <a:chOff x="1257300" y="4210050"/>
            <a:chExt cx="704850" cy="182880"/>
          </a:xfrm>
        </p:grpSpPr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CAE9009D-E67D-1F42-B13C-F4DD7E8074DD}"/>
                </a:ext>
              </a:extLst>
            </p:cNvPr>
            <p:cNvSpPr/>
            <p:nvPr/>
          </p:nvSpPr>
          <p:spPr>
            <a:xfrm>
              <a:off x="1257300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F492A558-2DEA-3A43-9606-33FA2193D217}"/>
                </a:ext>
              </a:extLst>
            </p:cNvPr>
            <p:cNvSpPr/>
            <p:nvPr/>
          </p:nvSpPr>
          <p:spPr>
            <a:xfrm>
              <a:off x="1518285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B87F9555-14AC-4641-8AE5-B8FC68EBD342}"/>
                </a:ext>
              </a:extLst>
            </p:cNvPr>
            <p:cNvSpPr/>
            <p:nvPr/>
          </p:nvSpPr>
          <p:spPr>
            <a:xfrm>
              <a:off x="1779270" y="4210050"/>
              <a:ext cx="182880" cy="18288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9A282195-3A92-7646-A01F-C4DF91E0E7B3}"/>
              </a:ext>
            </a:extLst>
          </p:cNvPr>
          <p:cNvGrpSpPr/>
          <p:nvPr/>
        </p:nvGrpSpPr>
        <p:grpSpPr>
          <a:xfrm>
            <a:off x="7090153" y="1911207"/>
            <a:ext cx="731521" cy="969016"/>
            <a:chOff x="4594860" y="2621280"/>
            <a:chExt cx="975360" cy="129921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39" name="Snip and Round Single Corner Rectangle 238">
              <a:extLst>
                <a:ext uri="{FF2B5EF4-FFF2-40B4-BE49-F238E27FC236}">
                  <a16:creationId xmlns:a16="http://schemas.microsoft.com/office/drawing/2014/main" id="{32239E7E-CFC3-2345-89E6-B2D509607087}"/>
                </a:ext>
              </a:extLst>
            </p:cNvPr>
            <p:cNvSpPr/>
            <p:nvPr/>
          </p:nvSpPr>
          <p:spPr>
            <a:xfrm>
              <a:off x="4712970" y="2621280"/>
              <a:ext cx="857250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USS</a:t>
              </a:r>
            </a:p>
            <a:p>
              <a:pPr algn="ctr"/>
              <a:endParaRPr lang="en-US" sz="900"/>
            </a:p>
            <a:p>
              <a:pPr algn="ctr"/>
              <a:r>
                <a:rPr lang="en-US" sz="900"/>
                <a:t>UTM</a:t>
              </a:r>
            </a:p>
          </p:txBody>
        </p:sp>
        <p:sp>
          <p:nvSpPr>
            <p:cNvPr id="240" name="Snip and Round Single Corner Rectangle 239">
              <a:extLst>
                <a:ext uri="{FF2B5EF4-FFF2-40B4-BE49-F238E27FC236}">
                  <a16:creationId xmlns:a16="http://schemas.microsoft.com/office/drawing/2014/main" id="{33EE6787-F7A4-684D-8026-44CE6A04E561}"/>
                </a:ext>
              </a:extLst>
            </p:cNvPr>
            <p:cNvSpPr/>
            <p:nvPr/>
          </p:nvSpPr>
          <p:spPr>
            <a:xfrm>
              <a:off x="4594860" y="2651760"/>
              <a:ext cx="857250" cy="1268730"/>
            </a:xfrm>
            <a:prstGeom prst="snipRoundRect">
              <a:avLst/>
            </a:prstGeom>
            <a:grpFill/>
            <a:scene3d>
              <a:camera prst="orthographicFront"/>
              <a:lightRig rig="threePt" dir="t"/>
            </a:scene3d>
            <a:sp3d extrusionH="76200">
              <a:bevelT/>
              <a:extrusionClr>
                <a:schemeClr val="accent3"/>
              </a:extrusion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/>
                <a:t>High E SS</a:t>
              </a:r>
            </a:p>
          </p:txBody>
        </p:sp>
      </p:grp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5AF69646-DB77-D04C-8793-7D97A205F824}"/>
              </a:ext>
            </a:extLst>
          </p:cNvPr>
          <p:cNvCxnSpPr>
            <a:cxnSpLocks/>
          </p:cNvCxnSpPr>
          <p:nvPr/>
        </p:nvCxnSpPr>
        <p:spPr>
          <a:xfrm>
            <a:off x="7833402" y="2359454"/>
            <a:ext cx="385763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0E9FB7EB-FD8A-4F40-AA28-0045481CCF14}"/>
              </a:ext>
            </a:extLst>
          </p:cNvPr>
          <p:cNvGrpSpPr/>
          <p:nvPr/>
        </p:nvGrpSpPr>
        <p:grpSpPr>
          <a:xfrm>
            <a:off x="6898830" y="2893281"/>
            <a:ext cx="1122650" cy="1621983"/>
            <a:chOff x="4330529" y="3855721"/>
            <a:chExt cx="1496866" cy="2162647"/>
          </a:xfrm>
        </p:grpSpPr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519CAAAF-3582-554E-B694-0C145E2DC3A9}"/>
                </a:ext>
              </a:extLst>
            </p:cNvPr>
            <p:cNvGrpSpPr/>
            <p:nvPr/>
          </p:nvGrpSpPr>
          <p:grpSpPr>
            <a:xfrm>
              <a:off x="4405567" y="5557358"/>
              <a:ext cx="1421828" cy="461010"/>
              <a:chOff x="4314324" y="4575810"/>
              <a:chExt cx="1421828" cy="46101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250" name="Rectangle 249">
                <a:extLst>
                  <a:ext uri="{FF2B5EF4-FFF2-40B4-BE49-F238E27FC236}">
                    <a16:creationId xmlns:a16="http://schemas.microsoft.com/office/drawing/2014/main" id="{F9131364-8528-604A-8F9B-0503A20DA01B}"/>
                  </a:ext>
                </a:extLst>
              </p:cNvPr>
              <p:cNvSpPr/>
              <p:nvPr/>
            </p:nvSpPr>
            <p:spPr>
              <a:xfrm>
                <a:off x="4509332" y="45758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51" name="Rectangle 250">
                <a:extLst>
                  <a:ext uri="{FF2B5EF4-FFF2-40B4-BE49-F238E27FC236}">
                    <a16:creationId xmlns:a16="http://schemas.microsoft.com/office/drawing/2014/main" id="{650C8CA0-B7DC-B043-BA06-B830E0529BD1}"/>
                  </a:ext>
                </a:extLst>
              </p:cNvPr>
              <p:cNvSpPr/>
              <p:nvPr/>
            </p:nvSpPr>
            <p:spPr>
              <a:xfrm>
                <a:off x="4411828" y="461391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Client</a:t>
                </a:r>
              </a:p>
            </p:txBody>
          </p:sp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E240F33F-F3C5-8E45-B2F8-3C5F6B283F81}"/>
                  </a:ext>
                </a:extLst>
              </p:cNvPr>
              <p:cNvSpPr/>
              <p:nvPr/>
            </p:nvSpPr>
            <p:spPr>
              <a:xfrm>
                <a:off x="4314324" y="4659630"/>
                <a:ext cx="1226820" cy="377190"/>
              </a:xfrm>
              <a:prstGeom prst="rect">
                <a:avLst/>
              </a:prstGeom>
              <a:grpFill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Vehicle</a:t>
                </a:r>
              </a:p>
            </p:txBody>
          </p:sp>
        </p:grpSp>
        <p:cxnSp>
          <p:nvCxnSpPr>
            <p:cNvPr id="244" name="Straight Arrow Connector 243">
              <a:extLst>
                <a:ext uri="{FF2B5EF4-FFF2-40B4-BE49-F238E27FC236}">
                  <a16:creationId xmlns:a16="http://schemas.microsoft.com/office/drawing/2014/main" id="{AE2A2024-C50A-2941-8A03-5C2DA843F81C}"/>
                </a:ext>
              </a:extLst>
            </p:cNvPr>
            <p:cNvCxnSpPr>
              <a:cxnSpLocks/>
              <a:stCxn id="247" idx="0"/>
            </p:cNvCxnSpPr>
            <p:nvPr/>
          </p:nvCxnSpPr>
          <p:spPr>
            <a:xfrm flipH="1" flipV="1">
              <a:off x="5097629" y="3855721"/>
              <a:ext cx="9482" cy="89426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>
              <a:extLst>
                <a:ext uri="{FF2B5EF4-FFF2-40B4-BE49-F238E27FC236}">
                  <a16:creationId xmlns:a16="http://schemas.microsoft.com/office/drawing/2014/main" id="{B6163460-1F03-8A40-AC6E-ECB9E9866E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45631" y="5317260"/>
              <a:ext cx="0" cy="21630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2B9B08F3-A9AA-424B-ABB0-CF61D33ACA09}"/>
                </a:ext>
              </a:extLst>
            </p:cNvPr>
            <p:cNvGrpSpPr/>
            <p:nvPr/>
          </p:nvGrpSpPr>
          <p:grpSpPr>
            <a:xfrm>
              <a:off x="4330529" y="4749985"/>
              <a:ext cx="1389992" cy="556897"/>
              <a:chOff x="4330529" y="4749985"/>
              <a:chExt cx="1389992" cy="556897"/>
            </a:xfrm>
          </p:grpSpPr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49F06CEA-55D6-9748-AB44-B781A34E92BB}"/>
                  </a:ext>
                </a:extLst>
              </p:cNvPr>
              <p:cNvSpPr/>
              <p:nvPr/>
            </p:nvSpPr>
            <p:spPr>
              <a:xfrm>
                <a:off x="4493701" y="4749985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48" name="Rectangle 247">
                <a:extLst>
                  <a:ext uri="{FF2B5EF4-FFF2-40B4-BE49-F238E27FC236}">
                    <a16:creationId xmlns:a16="http://schemas.microsoft.com/office/drawing/2014/main" id="{D98A0FAC-0B82-7145-A0DE-68A179205D06}"/>
                  </a:ext>
                </a:extLst>
              </p:cNvPr>
              <p:cNvSpPr/>
              <p:nvPr/>
            </p:nvSpPr>
            <p:spPr>
              <a:xfrm>
                <a:off x="4405567" y="4831381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UTM Operator</a:t>
                </a:r>
              </a:p>
            </p:txBody>
          </p: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B354AD21-82B7-8142-83DB-793E03E84CF4}"/>
                  </a:ext>
                </a:extLst>
              </p:cNvPr>
              <p:cNvSpPr/>
              <p:nvPr/>
            </p:nvSpPr>
            <p:spPr>
              <a:xfrm>
                <a:off x="4330529" y="4929692"/>
                <a:ext cx="1226820" cy="37719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/>
                  <a:t>HE Operator</a:t>
                </a:r>
              </a:p>
            </p:txBody>
          </p:sp>
        </p:grpSp>
      </p:grp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37A59821-7BA0-C24A-841E-58E60C8FDF71}"/>
              </a:ext>
            </a:extLst>
          </p:cNvPr>
          <p:cNvSpPr/>
          <p:nvPr/>
        </p:nvSpPr>
        <p:spPr>
          <a:xfrm>
            <a:off x="1431686" y="3958217"/>
            <a:ext cx="1248642" cy="559447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/>
              <a:t>FAA Safety Services/ATC</a:t>
            </a:r>
          </a:p>
        </p:txBody>
      </p: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097E953A-EB02-474C-A205-A258287017FA}"/>
              </a:ext>
            </a:extLst>
          </p:cNvPr>
          <p:cNvCxnSpPr>
            <a:cxnSpLocks/>
          </p:cNvCxnSpPr>
          <p:nvPr/>
        </p:nvCxnSpPr>
        <p:spPr>
          <a:xfrm flipH="1">
            <a:off x="2070729" y="3139488"/>
            <a:ext cx="1" cy="803247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06594BC6-6B35-3A44-8DFB-E7F85A6DA54F}"/>
              </a:ext>
            </a:extLst>
          </p:cNvPr>
          <p:cNvSpPr txBox="1"/>
          <p:nvPr/>
        </p:nvSpPr>
        <p:spPr>
          <a:xfrm rot="16200000">
            <a:off x="2551188" y="2286454"/>
            <a:ext cx="90762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i="1"/>
              <a:t>Industry supplied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6C5945EA-9A4B-824B-B088-6EC8E189960B}"/>
              </a:ext>
            </a:extLst>
          </p:cNvPr>
          <p:cNvSpPr txBox="1"/>
          <p:nvPr/>
        </p:nvSpPr>
        <p:spPr>
          <a:xfrm rot="16200000">
            <a:off x="2386526" y="2235533"/>
            <a:ext cx="753732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i="1"/>
              <a:t>FAA supplied</a:t>
            </a:r>
          </a:p>
        </p:txBody>
      </p: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EF0CC9C1-20CC-BD49-BD4A-9E7D261568FE}"/>
              </a:ext>
            </a:extLst>
          </p:cNvPr>
          <p:cNvCxnSpPr>
            <a:cxnSpLocks/>
          </p:cNvCxnSpPr>
          <p:nvPr/>
        </p:nvCxnSpPr>
        <p:spPr>
          <a:xfrm rot="5400000" flipV="1">
            <a:off x="4570170" y="4237705"/>
            <a:ext cx="0" cy="1737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5" name="Straight Arrow Connector 384">
            <a:extLst>
              <a:ext uri="{FF2B5EF4-FFF2-40B4-BE49-F238E27FC236}">
                <a16:creationId xmlns:a16="http://schemas.microsoft.com/office/drawing/2014/main" id="{1BC0C868-F66C-3242-B7FC-BA94D16D0D03}"/>
              </a:ext>
            </a:extLst>
          </p:cNvPr>
          <p:cNvCxnSpPr>
            <a:cxnSpLocks/>
          </p:cNvCxnSpPr>
          <p:nvPr/>
        </p:nvCxnSpPr>
        <p:spPr>
          <a:xfrm rot="5400000" flipV="1">
            <a:off x="5688591" y="4272119"/>
            <a:ext cx="0" cy="1737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C736E237-8D0B-E94B-9345-A5BE145E71E0}"/>
              </a:ext>
            </a:extLst>
          </p:cNvPr>
          <p:cNvCxnSpPr>
            <a:cxnSpLocks/>
          </p:cNvCxnSpPr>
          <p:nvPr/>
        </p:nvCxnSpPr>
        <p:spPr>
          <a:xfrm>
            <a:off x="6729948" y="4388510"/>
            <a:ext cx="209171" cy="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040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B958979-0DEE-2147-84F1-E67158FD8A7D}"/>
              </a:ext>
            </a:extLst>
          </p:cNvPr>
          <p:cNvSpPr/>
          <p:nvPr/>
        </p:nvSpPr>
        <p:spPr>
          <a:xfrm>
            <a:off x="653766" y="985248"/>
            <a:ext cx="957458" cy="148760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444500" prstMaterial="matte">
            <a:extrusionClr>
              <a:schemeClr val="accent6">
                <a:lumMod val="75000"/>
              </a:schemeClr>
            </a:extrusion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NAS</a:t>
            </a:r>
          </a:p>
          <a:p>
            <a:pPr algn="ctr"/>
            <a:r>
              <a:rPr lang="en-US" sz="1400"/>
              <a:t>Data</a:t>
            </a:r>
          </a:p>
          <a:p>
            <a:pPr algn="ctr"/>
            <a:r>
              <a:rPr lang="en-US" sz="1400"/>
              <a:t>Sources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03A081-3AE7-1E40-8A5E-B1FD91C26902}"/>
              </a:ext>
            </a:extLst>
          </p:cNvPr>
          <p:cNvSpPr/>
          <p:nvPr/>
        </p:nvSpPr>
        <p:spPr>
          <a:xfrm>
            <a:off x="3308329" y="1206252"/>
            <a:ext cx="5181905" cy="32467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" fov="4200000"/>
            <a:lightRig rig="morning" dir="t"/>
          </a:scene3d>
          <a:sp3d extrusionH="355600" prstMaterial="matte">
            <a:extrusionClr>
              <a:schemeClr val="accent2">
                <a:lumMod val="60000"/>
                <a:lumOff val="40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E1C089C-973D-314E-9A78-DB764384868F}"/>
              </a:ext>
            </a:extLst>
          </p:cNvPr>
          <p:cNvCxnSpPr>
            <a:cxnSpLocks/>
          </p:cNvCxnSpPr>
          <p:nvPr/>
        </p:nvCxnSpPr>
        <p:spPr>
          <a:xfrm flipV="1">
            <a:off x="5036123" y="2307453"/>
            <a:ext cx="0" cy="460980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D0C622C-BDC3-2348-8E04-992032CEF384}"/>
              </a:ext>
            </a:extLst>
          </p:cNvPr>
          <p:cNvSpPr/>
          <p:nvPr/>
        </p:nvSpPr>
        <p:spPr>
          <a:xfrm>
            <a:off x="6591091" y="2492405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29D07F-F1EC-354C-B3DC-8C3DD0A0828D}"/>
              </a:ext>
            </a:extLst>
          </p:cNvPr>
          <p:cNvSpPr/>
          <p:nvPr/>
        </p:nvSpPr>
        <p:spPr>
          <a:xfrm>
            <a:off x="5514894" y="2485629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22AE82-92DB-3F45-9C11-EED0538BE9C3}"/>
              </a:ext>
            </a:extLst>
          </p:cNvPr>
          <p:cNvSpPr/>
          <p:nvPr/>
        </p:nvSpPr>
        <p:spPr>
          <a:xfrm>
            <a:off x="4424961" y="2491602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2EB65A-D400-1240-A43D-CB2BA15954E3}"/>
              </a:ext>
            </a:extLst>
          </p:cNvPr>
          <p:cNvSpPr/>
          <p:nvPr/>
        </p:nvSpPr>
        <p:spPr>
          <a:xfrm>
            <a:off x="3361852" y="2470493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 fov="4200000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90F1FA-F6FB-E54B-A613-3E95E1BA19B9}"/>
              </a:ext>
            </a:extLst>
          </p:cNvPr>
          <p:cNvSpPr txBox="1"/>
          <p:nvPr/>
        </p:nvSpPr>
        <p:spPr>
          <a:xfrm>
            <a:off x="4115162" y="3592921"/>
            <a:ext cx="3898824" cy="461665"/>
          </a:xfrm>
          <a:prstGeom prst="rect">
            <a:avLst/>
          </a:prstGeom>
          <a:noFill/>
          <a:ln>
            <a:noFill/>
          </a:ln>
          <a:scene3d>
            <a:camera prst="perspectiveRelaxed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400"/>
              <a:t>Digital Information Platform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D42B0BF-10F0-B841-B7BE-9BD1ECB27207}"/>
              </a:ext>
            </a:extLst>
          </p:cNvPr>
          <p:cNvCxnSpPr>
            <a:cxnSpLocks/>
          </p:cNvCxnSpPr>
          <p:nvPr/>
        </p:nvCxnSpPr>
        <p:spPr>
          <a:xfrm flipV="1">
            <a:off x="3308330" y="3200652"/>
            <a:ext cx="529854" cy="318134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218860A-8CA4-394E-92E5-79F54A627B38}"/>
              </a:ext>
            </a:extLst>
          </p:cNvPr>
          <p:cNvCxnSpPr>
            <a:cxnSpLocks/>
          </p:cNvCxnSpPr>
          <p:nvPr/>
        </p:nvCxnSpPr>
        <p:spPr>
          <a:xfrm flipV="1">
            <a:off x="6597818" y="2131301"/>
            <a:ext cx="434292" cy="145827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25E73B0-7573-2247-96D2-73A979E6E85B}"/>
              </a:ext>
            </a:extLst>
          </p:cNvPr>
          <p:cNvCxnSpPr>
            <a:cxnSpLocks/>
          </p:cNvCxnSpPr>
          <p:nvPr/>
        </p:nvCxnSpPr>
        <p:spPr>
          <a:xfrm flipV="1">
            <a:off x="4409283" y="2568772"/>
            <a:ext cx="434292" cy="145827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1837192-4280-064C-8FC9-53EF5CDEDF4F}"/>
              </a:ext>
            </a:extLst>
          </p:cNvPr>
          <p:cNvCxnSpPr>
            <a:cxnSpLocks/>
          </p:cNvCxnSpPr>
          <p:nvPr/>
        </p:nvCxnSpPr>
        <p:spPr>
          <a:xfrm flipV="1">
            <a:off x="5374403" y="2325791"/>
            <a:ext cx="434292" cy="145827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8017C4C-F851-BC4C-91D3-E72E58A0CED5}"/>
              </a:ext>
            </a:extLst>
          </p:cNvPr>
          <p:cNvCxnSpPr>
            <a:cxnSpLocks/>
          </p:cNvCxnSpPr>
          <p:nvPr/>
        </p:nvCxnSpPr>
        <p:spPr>
          <a:xfrm>
            <a:off x="3864233" y="3075988"/>
            <a:ext cx="0" cy="44279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  <a:scene3d>
            <a:camera prst="perspectiveRelaxed"/>
            <a:lightRig rig="threePt" dir="t"/>
          </a:scene3d>
          <a:sp3d prstMaterial="matt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E3B5D6F-6786-8746-8494-66EEC9A86761}"/>
              </a:ext>
            </a:extLst>
          </p:cNvPr>
          <p:cNvSpPr/>
          <p:nvPr/>
        </p:nvSpPr>
        <p:spPr>
          <a:xfrm>
            <a:off x="1737355" y="2212935"/>
            <a:ext cx="842110" cy="159581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444500" prstMaterial="matte">
            <a:extrusionClr>
              <a:schemeClr val="accent6">
                <a:lumMod val="75000"/>
              </a:schemeClr>
            </a:extrusion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FIMS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1250BB7-9EBC-1947-B321-E83DAF427548}"/>
              </a:ext>
            </a:extLst>
          </p:cNvPr>
          <p:cNvCxnSpPr>
            <a:cxnSpLocks/>
          </p:cNvCxnSpPr>
          <p:nvPr/>
        </p:nvCxnSpPr>
        <p:spPr>
          <a:xfrm flipV="1">
            <a:off x="2627364" y="2714599"/>
            <a:ext cx="786799" cy="439444"/>
          </a:xfrm>
          <a:prstGeom prst="straightConnector1">
            <a:avLst/>
          </a:prstGeom>
          <a:ln w="50800">
            <a:noFill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D880221-83CF-2543-8490-26A42912E1E5}"/>
              </a:ext>
            </a:extLst>
          </p:cNvPr>
          <p:cNvSpPr/>
          <p:nvPr/>
        </p:nvSpPr>
        <p:spPr>
          <a:xfrm>
            <a:off x="636932" y="3518786"/>
            <a:ext cx="874608" cy="120068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444500" prstMaterial="matte">
            <a:extrusionClr>
              <a:schemeClr val="accent6">
                <a:lumMod val="75000"/>
              </a:schemeClr>
            </a:extrusion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FAA ATC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6302F85-2722-1248-B838-057BFF2AEFFD}"/>
              </a:ext>
            </a:extLst>
          </p:cNvPr>
          <p:cNvCxnSpPr>
            <a:cxnSpLocks/>
          </p:cNvCxnSpPr>
          <p:nvPr/>
        </p:nvCxnSpPr>
        <p:spPr>
          <a:xfrm flipV="1">
            <a:off x="1624525" y="2131301"/>
            <a:ext cx="1893855" cy="1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FF39C42-056E-694D-AA8E-8F796F42CC99}"/>
              </a:ext>
            </a:extLst>
          </p:cNvPr>
          <p:cNvCxnSpPr>
            <a:cxnSpLocks/>
          </p:cNvCxnSpPr>
          <p:nvPr/>
        </p:nvCxnSpPr>
        <p:spPr>
          <a:xfrm flipV="1">
            <a:off x="1165238" y="3200652"/>
            <a:ext cx="547249" cy="55459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87F5C0E-0E41-EA4C-89CC-0270C8602830}"/>
              </a:ext>
            </a:extLst>
          </p:cNvPr>
          <p:cNvCxnSpPr>
            <a:cxnSpLocks/>
          </p:cNvCxnSpPr>
          <p:nvPr/>
        </p:nvCxnSpPr>
        <p:spPr>
          <a:xfrm flipH="1" flipV="1">
            <a:off x="1132495" y="2449431"/>
            <a:ext cx="604860" cy="452795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itle 1">
            <a:extLst>
              <a:ext uri="{FF2B5EF4-FFF2-40B4-BE49-F238E27FC236}">
                <a16:creationId xmlns:a16="http://schemas.microsoft.com/office/drawing/2014/main" id="{8063AA8E-4E21-6540-93C8-BF127BB0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21" y="75280"/>
            <a:ext cx="8229600" cy="453629"/>
          </a:xfrm>
        </p:spPr>
        <p:txBody>
          <a:bodyPr/>
          <a:lstStyle/>
          <a:p>
            <a:r>
              <a:rPr lang="en-US"/>
              <a:t>Simplified Notional Future ATM Architecture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14C18EF-A634-F041-B4E7-02C3B4B308D2}"/>
              </a:ext>
            </a:extLst>
          </p:cNvPr>
          <p:cNvSpPr/>
          <p:nvPr/>
        </p:nvSpPr>
        <p:spPr>
          <a:xfrm>
            <a:off x="3368824" y="2105279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 fov="4200000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UAS</a:t>
            </a:r>
          </a:p>
          <a:p>
            <a:pPr algn="ctr"/>
            <a:r>
              <a:rPr lang="en-US" sz="1200"/>
              <a:t>Service</a:t>
            </a:r>
          </a:p>
          <a:p>
            <a:pPr algn="ctr"/>
            <a:r>
              <a:rPr lang="en-US" sz="1200"/>
              <a:t>Supplier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06222E1-7377-5C42-B642-A6A486E85CD0}"/>
              </a:ext>
            </a:extLst>
          </p:cNvPr>
          <p:cNvSpPr/>
          <p:nvPr/>
        </p:nvSpPr>
        <p:spPr>
          <a:xfrm>
            <a:off x="4426268" y="2097758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PSU (UAM)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283C3A3-25EC-2D49-BFC2-EF3AA7A5D0EB}"/>
              </a:ext>
            </a:extLst>
          </p:cNvPr>
          <p:cNvSpPr/>
          <p:nvPr/>
        </p:nvSpPr>
        <p:spPr>
          <a:xfrm>
            <a:off x="5505959" y="2113931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Comm</a:t>
            </a:r>
          </a:p>
          <a:p>
            <a:pPr algn="ctr"/>
            <a:r>
              <a:rPr lang="en-US" sz="1200"/>
              <a:t>Transport</a:t>
            </a:r>
          </a:p>
          <a:p>
            <a:pPr algn="ctr"/>
            <a:r>
              <a:rPr lang="en-US" sz="1200"/>
              <a:t>Service</a:t>
            </a:r>
          </a:p>
          <a:p>
            <a:pPr algn="ctr"/>
            <a:r>
              <a:rPr lang="en-US" sz="1200"/>
              <a:t>Supplier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5AD93A4-14D6-DC4C-AA03-FE7B2AD3441E}"/>
              </a:ext>
            </a:extLst>
          </p:cNvPr>
          <p:cNvSpPr/>
          <p:nvPr/>
        </p:nvSpPr>
        <p:spPr>
          <a:xfrm>
            <a:off x="6582156" y="2077029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High-E</a:t>
            </a:r>
          </a:p>
          <a:p>
            <a:pPr algn="ctr"/>
            <a:r>
              <a:rPr lang="en-US" sz="1200"/>
              <a:t>Service</a:t>
            </a:r>
          </a:p>
          <a:p>
            <a:pPr algn="ctr"/>
            <a:r>
              <a:rPr lang="en-US" sz="1200"/>
              <a:t>Supplier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43FAC49-9B40-734F-82EA-C0EBA71F01E7}"/>
              </a:ext>
            </a:extLst>
          </p:cNvPr>
          <p:cNvSpPr/>
          <p:nvPr/>
        </p:nvSpPr>
        <p:spPr>
          <a:xfrm>
            <a:off x="7667288" y="2473368"/>
            <a:ext cx="874608" cy="69914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  <a:sp3d extrusionH="292100" prstMaterial="matte">
            <a:extrusionClr>
              <a:schemeClr val="tx2">
                <a:lumMod val="75000"/>
              </a:schemeClr>
            </a:extrusionClr>
            <a:contourClr>
              <a:schemeClr val="bg1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/>
              <a:t>…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9EC0C59-8904-714B-B686-B1D5D797EC1D}"/>
              </a:ext>
            </a:extLst>
          </p:cNvPr>
          <p:cNvCxnSpPr>
            <a:cxnSpLocks/>
          </p:cNvCxnSpPr>
          <p:nvPr/>
        </p:nvCxnSpPr>
        <p:spPr>
          <a:xfrm>
            <a:off x="4881664" y="3138320"/>
            <a:ext cx="0" cy="44279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  <a:scene3d>
            <a:camera prst="perspectiveRelaxed"/>
            <a:lightRig rig="threePt" dir="t"/>
          </a:scene3d>
          <a:sp3d prstMaterial="matt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C7B9138-18BA-F84E-804C-6F1AF7E3E70E}"/>
              </a:ext>
            </a:extLst>
          </p:cNvPr>
          <p:cNvCxnSpPr>
            <a:cxnSpLocks/>
          </p:cNvCxnSpPr>
          <p:nvPr/>
        </p:nvCxnSpPr>
        <p:spPr>
          <a:xfrm>
            <a:off x="5952198" y="3129432"/>
            <a:ext cx="0" cy="44279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  <a:scene3d>
            <a:camera prst="perspectiveRelaxed"/>
            <a:lightRig rig="threePt" dir="t"/>
          </a:scene3d>
          <a:sp3d prstMaterial="matt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A3281EE-D382-BF49-A330-4C0543C749D2}"/>
              </a:ext>
            </a:extLst>
          </p:cNvPr>
          <p:cNvCxnSpPr>
            <a:cxnSpLocks/>
          </p:cNvCxnSpPr>
          <p:nvPr/>
        </p:nvCxnSpPr>
        <p:spPr>
          <a:xfrm>
            <a:off x="7036993" y="3075988"/>
            <a:ext cx="0" cy="44279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  <a:scene3d>
            <a:camera prst="perspectiveRelaxed"/>
            <a:lightRig rig="threePt" dir="t"/>
          </a:scene3d>
          <a:sp3d prstMaterial="matt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05584F6-FD5A-C54F-9A2E-EA5DA53D1563}"/>
              </a:ext>
            </a:extLst>
          </p:cNvPr>
          <p:cNvCxnSpPr>
            <a:cxnSpLocks/>
          </p:cNvCxnSpPr>
          <p:nvPr/>
        </p:nvCxnSpPr>
        <p:spPr>
          <a:xfrm>
            <a:off x="8118122" y="3075988"/>
            <a:ext cx="0" cy="442798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  <a:scene3d>
            <a:camera prst="perspectiveRelaxed"/>
            <a:lightRig rig="threePt" dir="t"/>
          </a:scene3d>
          <a:sp3d prstMaterial="matte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530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774430D-30CB-F54F-BD50-EDF4673CBBA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00" y="123000"/>
            <a:ext cx="8178080" cy="374880"/>
          </a:xfrm>
        </p:spPr>
        <p:txBody>
          <a:bodyPr/>
          <a:lstStyle/>
          <a:p>
            <a:r>
              <a:rPr lang="en-US"/>
              <a:t>Technical Challenge Proposals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2A6104-1958-EE4E-841C-DC75CAC33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6705"/>
            <a:ext cx="9144000" cy="2213858"/>
          </a:xfrm>
        </p:spPr>
        <p:txBody>
          <a:bodyPr/>
          <a:lstStyle/>
          <a:p>
            <a:endParaRPr lang="en-US" sz="1200" b="1" dirty="0"/>
          </a:p>
          <a:p>
            <a:r>
              <a:rPr lang="en-US" sz="1400" b="1" dirty="0"/>
              <a:t>TC-1: Achieve UML-2 Airspace Management</a:t>
            </a:r>
          </a:p>
          <a:p>
            <a:pPr lvl="1"/>
            <a:r>
              <a:rPr lang="en-US" sz="1400" dirty="0"/>
              <a:t>Success Criteria: Completion of UAM airspace system for the National Campaign and transfer of requirements to the community for UML-2 operations {FY23} [FY21Q1]</a:t>
            </a:r>
          </a:p>
          <a:p>
            <a:r>
              <a:rPr lang="en-US" sz="1400" b="1" dirty="0"/>
              <a:t>TC-2: Digital Information Platform that supports Commercial Operations</a:t>
            </a:r>
          </a:p>
          <a:p>
            <a:pPr lvl="1"/>
            <a:r>
              <a:rPr lang="en-US" sz="1400" dirty="0"/>
              <a:t>Success Criteria: Release Digital Information Platform requirements to advance industry-developed services that provide significant operational benefit to Commercial aviation operations {FY25} [FY21Q1]</a:t>
            </a:r>
          </a:p>
          <a:p>
            <a:r>
              <a:rPr lang="en-US" sz="1400" b="1" dirty="0"/>
              <a:t>TC-3: Enable Increasingly Autonomous Air Cargo Operations </a:t>
            </a:r>
          </a:p>
          <a:p>
            <a:pPr lvl="1"/>
            <a:r>
              <a:rPr lang="en-US" sz="1400" dirty="0"/>
              <a:t>Success Criteria: Transfer of data and requirements to the FAA and relevant industry standards groups that enable file and fly operations for increasingly automated air cargo operations {FY25} [FY21Q2]</a:t>
            </a:r>
          </a:p>
          <a:p>
            <a:pPr lvl="1"/>
            <a:endParaRPr lang="en-US" sz="1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2A2B72E-5BAF-7049-BA84-E7FB8BE28F18}"/>
              </a:ext>
            </a:extLst>
          </p:cNvPr>
          <p:cNvGrpSpPr/>
          <p:nvPr/>
        </p:nvGrpSpPr>
        <p:grpSpPr>
          <a:xfrm>
            <a:off x="620485" y="4619172"/>
            <a:ext cx="8149151" cy="326049"/>
            <a:chOff x="533400" y="4103914"/>
            <a:chExt cx="8149151" cy="326049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9196D70-BED8-2F44-8B32-16A1E01867E9}"/>
                </a:ext>
              </a:extLst>
            </p:cNvPr>
            <p:cNvCxnSpPr/>
            <p:nvPr/>
          </p:nvCxnSpPr>
          <p:spPr>
            <a:xfrm>
              <a:off x="533400" y="4103914"/>
              <a:ext cx="8088086" cy="0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D0BE106-2B90-3D4F-B018-31C2751BD330}"/>
                </a:ext>
              </a:extLst>
            </p:cNvPr>
            <p:cNvSpPr txBox="1"/>
            <p:nvPr/>
          </p:nvSpPr>
          <p:spPr>
            <a:xfrm>
              <a:off x="892629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6732329-4032-BF47-8DF6-158067235924}"/>
                </a:ext>
              </a:extLst>
            </p:cNvPr>
            <p:cNvSpPr txBox="1"/>
            <p:nvPr/>
          </p:nvSpPr>
          <p:spPr>
            <a:xfrm>
              <a:off x="2515003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377A64-7CC7-2241-86B7-85A191FC8EA8}"/>
                </a:ext>
              </a:extLst>
            </p:cNvPr>
            <p:cNvSpPr txBox="1"/>
            <p:nvPr/>
          </p:nvSpPr>
          <p:spPr>
            <a:xfrm>
              <a:off x="3326190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294C3AC-B616-2B4E-9B7D-B33EAF9EA36B}"/>
                </a:ext>
              </a:extLst>
            </p:cNvPr>
            <p:cNvSpPr txBox="1"/>
            <p:nvPr/>
          </p:nvSpPr>
          <p:spPr>
            <a:xfrm>
              <a:off x="4137377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CB2B99-80C2-024A-9B30-45255BE28248}"/>
                </a:ext>
              </a:extLst>
            </p:cNvPr>
            <p:cNvSpPr txBox="1"/>
            <p:nvPr/>
          </p:nvSpPr>
          <p:spPr>
            <a:xfrm>
              <a:off x="4948564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FY26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C1662F-26D8-1F4D-8B44-B17C1CBA3716}"/>
                </a:ext>
              </a:extLst>
            </p:cNvPr>
            <p:cNvSpPr txBox="1"/>
            <p:nvPr/>
          </p:nvSpPr>
          <p:spPr>
            <a:xfrm>
              <a:off x="5759751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FY27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154B8E-2CD2-D340-BFAA-9860603508AD}"/>
                </a:ext>
              </a:extLst>
            </p:cNvPr>
            <p:cNvSpPr txBox="1"/>
            <p:nvPr/>
          </p:nvSpPr>
          <p:spPr>
            <a:xfrm>
              <a:off x="6570938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FY28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E80717-66F2-F740-85C9-AB4E84425C8B}"/>
                </a:ext>
              </a:extLst>
            </p:cNvPr>
            <p:cNvSpPr txBox="1"/>
            <p:nvPr/>
          </p:nvSpPr>
          <p:spPr>
            <a:xfrm>
              <a:off x="7382125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C7652FC-F8A6-6E4C-A14B-3FD055AA95BC}"/>
                </a:ext>
              </a:extLst>
            </p:cNvPr>
            <p:cNvSpPr txBox="1"/>
            <p:nvPr/>
          </p:nvSpPr>
          <p:spPr>
            <a:xfrm>
              <a:off x="8193315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FY30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5F13379-6C4B-5443-A8B4-CAEB0C926DAD}"/>
                </a:ext>
              </a:extLst>
            </p:cNvPr>
            <p:cNvSpPr txBox="1"/>
            <p:nvPr/>
          </p:nvSpPr>
          <p:spPr>
            <a:xfrm>
              <a:off x="1703816" y="4183742"/>
              <a:ext cx="489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/>
                <a:t>FY22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BD62E96-D72B-1749-BFFE-C334503EF961}"/>
              </a:ext>
            </a:extLst>
          </p:cNvPr>
          <p:cNvSpPr/>
          <p:nvPr/>
        </p:nvSpPr>
        <p:spPr>
          <a:xfrm>
            <a:off x="1008743" y="3032567"/>
            <a:ext cx="2058548" cy="247661"/>
          </a:xfrm>
          <a:prstGeom prst="rect">
            <a:avLst/>
          </a:prstGeom>
          <a:gradFill>
            <a:gsLst>
              <a:gs pos="0">
                <a:srgbClr val="B0F4DE"/>
              </a:gs>
              <a:gs pos="100000">
                <a:srgbClr val="9AB994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TC-1 – UML-2 airspace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6C20467-0D6B-5E48-B7A4-069F740C4781}"/>
              </a:ext>
            </a:extLst>
          </p:cNvPr>
          <p:cNvSpPr/>
          <p:nvPr/>
        </p:nvSpPr>
        <p:spPr>
          <a:xfrm>
            <a:off x="2917372" y="3098799"/>
            <a:ext cx="4005942" cy="261258"/>
          </a:xfrm>
          <a:prstGeom prst="rect">
            <a:avLst/>
          </a:prstGeom>
          <a:gradFill>
            <a:gsLst>
              <a:gs pos="0">
                <a:srgbClr val="B0F4DE"/>
              </a:gs>
              <a:gs pos="100000">
                <a:srgbClr val="9AB994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TC-x – UML-3 airspace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21493E-99B1-964B-8DE4-46489611DFC5}"/>
              </a:ext>
            </a:extLst>
          </p:cNvPr>
          <p:cNvSpPr/>
          <p:nvPr/>
        </p:nvSpPr>
        <p:spPr>
          <a:xfrm>
            <a:off x="5863770" y="3178627"/>
            <a:ext cx="2598057" cy="261258"/>
          </a:xfrm>
          <a:prstGeom prst="rect">
            <a:avLst/>
          </a:prstGeom>
          <a:gradFill>
            <a:gsLst>
              <a:gs pos="0">
                <a:srgbClr val="B0F4DE"/>
              </a:gs>
              <a:gs pos="100000">
                <a:srgbClr val="9AB994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TC-x – UML-4 airspace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67C352-453B-E44E-BF5C-3C681BED86E0}"/>
              </a:ext>
            </a:extLst>
          </p:cNvPr>
          <p:cNvSpPr txBox="1"/>
          <p:nvPr/>
        </p:nvSpPr>
        <p:spPr>
          <a:xfrm rot="16200000">
            <a:off x="87380" y="297128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/>
              <a:t>AAM</a:t>
            </a:r>
          </a:p>
          <a:p>
            <a:pPr algn="ctr"/>
            <a:r>
              <a:rPr lang="en-US" sz="900"/>
              <a:t>airspace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845116-5F61-B04F-B60C-2F5D68C13BDB}"/>
              </a:ext>
            </a:extLst>
          </p:cNvPr>
          <p:cNvSpPr/>
          <p:nvPr/>
        </p:nvSpPr>
        <p:spPr>
          <a:xfrm>
            <a:off x="994227" y="3585028"/>
            <a:ext cx="3534229" cy="261258"/>
          </a:xfrm>
          <a:prstGeom prst="rect">
            <a:avLst/>
          </a:prstGeom>
          <a:gradFill>
            <a:gsLst>
              <a:gs pos="0">
                <a:srgbClr val="B994A0"/>
              </a:gs>
              <a:gs pos="100000">
                <a:srgbClr val="D6C1C8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TC-2 – DIP  - Traditional Aviation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275FE-FB87-9E4B-B193-AE15F1880C54}"/>
              </a:ext>
            </a:extLst>
          </p:cNvPr>
          <p:cNvSpPr/>
          <p:nvPr/>
        </p:nvSpPr>
        <p:spPr>
          <a:xfrm>
            <a:off x="4187370" y="3664857"/>
            <a:ext cx="3548744" cy="261258"/>
          </a:xfrm>
          <a:prstGeom prst="rect">
            <a:avLst/>
          </a:prstGeom>
          <a:gradFill>
            <a:gsLst>
              <a:gs pos="0">
                <a:srgbClr val="B994A0"/>
              </a:gs>
              <a:gs pos="100000">
                <a:srgbClr val="D6C1C8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TC-x – DIP  - </a:t>
            </a:r>
            <a:r>
              <a:rPr lang="en-US" sz="1200" err="1">
                <a:solidFill>
                  <a:schemeClr val="tx1">
                    <a:lumMod val="85000"/>
                    <a:lumOff val="15000"/>
                  </a:schemeClr>
                </a:solidFill>
              </a:rPr>
              <a:t>xTM</a:t>
            </a:r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 Domain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171FEA8-B36A-D044-817D-45E049F95E85}"/>
              </a:ext>
            </a:extLst>
          </p:cNvPr>
          <p:cNvSpPr txBox="1"/>
          <p:nvPr/>
        </p:nvSpPr>
        <p:spPr>
          <a:xfrm rot="16200000">
            <a:off x="44853" y="3441883"/>
            <a:ext cx="72026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/>
              <a:t>Digital Info Platform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88DD61A-8C5B-E446-8611-68DE1E90B117}"/>
              </a:ext>
            </a:extLst>
          </p:cNvPr>
          <p:cNvSpPr/>
          <p:nvPr/>
        </p:nvSpPr>
        <p:spPr>
          <a:xfrm>
            <a:off x="1545769" y="4093028"/>
            <a:ext cx="2997202" cy="261258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ABC1D5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TC-3 –Cargo ops in existing ATC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EC89BA0-D94A-1C4F-8B17-720DA0989CB0}"/>
              </a:ext>
            </a:extLst>
          </p:cNvPr>
          <p:cNvSpPr/>
          <p:nvPr/>
        </p:nvSpPr>
        <p:spPr>
          <a:xfrm>
            <a:off x="3860800" y="4176485"/>
            <a:ext cx="3040743" cy="261258"/>
          </a:xfrm>
          <a:prstGeom prst="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ABC1D5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>
                <a:solidFill>
                  <a:schemeClr val="tx1">
                    <a:lumMod val="85000"/>
                    <a:lumOff val="15000"/>
                  </a:schemeClr>
                </a:solidFill>
              </a:rPr>
              <a:t>TC-x – remotely operated w/ </a:t>
            </a:r>
            <a:r>
              <a:rPr lang="en-US" sz="1100" err="1">
                <a:solidFill>
                  <a:schemeClr val="tx1">
                    <a:lumMod val="85000"/>
                    <a:lumOff val="15000"/>
                  </a:schemeClr>
                </a:solidFill>
              </a:rPr>
              <a:t>DataComm</a:t>
            </a:r>
            <a:endParaRPr lang="en-US" sz="11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52A332-D98F-624F-896D-71CF550BFB91}"/>
              </a:ext>
            </a:extLst>
          </p:cNvPr>
          <p:cNvSpPr txBox="1"/>
          <p:nvPr/>
        </p:nvSpPr>
        <p:spPr>
          <a:xfrm rot="16200000">
            <a:off x="-21103" y="4068142"/>
            <a:ext cx="8376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/>
              <a:t>Integrate autonomous </a:t>
            </a:r>
            <a:br>
              <a:rPr lang="en-US" sz="900"/>
            </a:br>
            <a:r>
              <a:rPr lang="en-US" sz="900"/>
              <a:t>vehicles 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E755D4C7-0979-BA43-A11C-F07AE8CBB52D}"/>
              </a:ext>
            </a:extLst>
          </p:cNvPr>
          <p:cNvSpPr/>
          <p:nvPr/>
        </p:nvSpPr>
        <p:spPr>
          <a:xfrm>
            <a:off x="6647542" y="4259943"/>
            <a:ext cx="2351315" cy="261258"/>
          </a:xfrm>
          <a:custGeom>
            <a:avLst/>
            <a:gdLst>
              <a:gd name="connsiteX0" fmla="*/ 0 w 2351315"/>
              <a:gd name="connsiteY0" fmla="*/ 0 h 261258"/>
              <a:gd name="connsiteX1" fmla="*/ 2299509 w 2351315"/>
              <a:gd name="connsiteY1" fmla="*/ 0 h 261258"/>
              <a:gd name="connsiteX2" fmla="*/ 2198915 w 2351315"/>
              <a:gd name="connsiteY2" fmla="*/ 86520 h 261258"/>
              <a:gd name="connsiteX3" fmla="*/ 2351315 w 2351315"/>
              <a:gd name="connsiteY3" fmla="*/ 144106 h 261258"/>
              <a:gd name="connsiteX4" fmla="*/ 2198915 w 2351315"/>
              <a:gd name="connsiteY4" fmla="*/ 228271 h 261258"/>
              <a:gd name="connsiteX5" fmla="*/ 2268400 w 2351315"/>
              <a:gd name="connsiteY5" fmla="*/ 261258 h 261258"/>
              <a:gd name="connsiteX6" fmla="*/ 0 w 2351315"/>
              <a:gd name="connsiteY6" fmla="*/ 261258 h 26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1315" h="261258">
                <a:moveTo>
                  <a:pt x="0" y="0"/>
                </a:moveTo>
                <a:lnTo>
                  <a:pt x="2299509" y="0"/>
                </a:lnTo>
                <a:lnTo>
                  <a:pt x="2198915" y="86520"/>
                </a:lnTo>
                <a:lnTo>
                  <a:pt x="2351315" y="144106"/>
                </a:lnTo>
                <a:lnTo>
                  <a:pt x="2198915" y="228271"/>
                </a:lnTo>
                <a:lnTo>
                  <a:pt x="2268400" y="261258"/>
                </a:lnTo>
                <a:lnTo>
                  <a:pt x="0" y="26125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rgbClr val="ABC1D5"/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n-US" sz="1200">
                <a:solidFill>
                  <a:schemeClr val="tx1">
                    <a:lumMod val="85000"/>
                    <a:lumOff val="15000"/>
                  </a:schemeClr>
                </a:solidFill>
              </a:rPr>
              <a:t>TC-x – Auto. pilot in NAS</a:t>
            </a:r>
          </a:p>
        </p:txBody>
      </p:sp>
    </p:spTree>
    <p:extLst>
      <p:ext uri="{BB962C8B-B14F-4D97-AF65-F5344CB8AC3E}">
        <p14:creationId xmlns:p14="http://schemas.microsoft.com/office/powerpoint/2010/main" val="2143546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CC4613F-4385-AC47-B2E7-9591E93352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299" y="3377605"/>
            <a:ext cx="2561646" cy="137063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9A5E3D-D770-4C43-95EB-A4DFA48E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62" y="1634294"/>
            <a:ext cx="8440219" cy="1690035"/>
          </a:xfrm>
        </p:spPr>
        <p:txBody>
          <a:bodyPr/>
          <a:lstStyle/>
          <a:p>
            <a:pPr marL="0" indent="0">
              <a:buNone/>
            </a:pPr>
            <a:endParaRPr lang="en-US" sz="1800"/>
          </a:p>
          <a:p>
            <a:r>
              <a:rPr lang="en-US" sz="1800"/>
              <a:t>Traditional Operations</a:t>
            </a:r>
          </a:p>
          <a:p>
            <a:r>
              <a:rPr lang="en-US" sz="1800"/>
              <a:t>UAM Airspace Management for UML-4 and National Campaign</a:t>
            </a:r>
          </a:p>
          <a:p>
            <a:r>
              <a:rPr lang="en-US" sz="1800"/>
              <a:t>High-E</a:t>
            </a:r>
          </a:p>
          <a:p>
            <a:r>
              <a:rPr lang="en-US" sz="1800"/>
              <a:t>Increasingly Autonomous Vehicles</a:t>
            </a:r>
          </a:p>
          <a:p>
            <a:pPr marL="0" indent="0" algn="ctr">
              <a:buNone/>
            </a:pPr>
            <a:endParaRPr lang="en-US" sz="1800"/>
          </a:p>
          <a:p>
            <a:pPr marL="0" indent="0">
              <a:buNone/>
            </a:pPr>
            <a:endParaRPr lang="en-US" sz="18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0268D7-27CB-2649-B894-C988E1F3C67B}"/>
              </a:ext>
            </a:extLst>
          </p:cNvPr>
          <p:cNvSpPr txBox="1">
            <a:spLocks/>
          </p:cNvSpPr>
          <p:nvPr/>
        </p:nvSpPr>
        <p:spPr>
          <a:xfrm>
            <a:off x="712299" y="123000"/>
            <a:ext cx="7978639" cy="374880"/>
          </a:xfrm>
          <a:prstGeom prst="rect">
            <a:avLst/>
          </a:prstGeom>
        </p:spPr>
        <p:txBody>
          <a:bodyPr/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342892"/>
            <a:r>
              <a:rPr lang="en-US">
                <a:ea typeface="ＭＳ Ｐゴシック"/>
              </a:rPr>
              <a:t>ATM-X Phase 2 Focus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E1F8F-2104-5A41-95B9-5D122CD50B58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58655-B386-714D-86D9-15B40F44377D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61AA6C-DB74-E348-BF4D-A010F7EC90BE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586FD6BC-4A73-BC40-81B8-F1F3C01B614D}"/>
              </a:ext>
            </a:extLst>
          </p:cNvPr>
          <p:cNvSpPr txBox="1">
            <a:spLocks/>
          </p:cNvSpPr>
          <p:nvPr/>
        </p:nvSpPr>
        <p:spPr bwMode="auto">
          <a:xfrm>
            <a:off x="438165" y="865846"/>
            <a:ext cx="8156173" cy="763229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800">
                <a:solidFill>
                  <a:schemeClr val="bg1"/>
                </a:solidFill>
              </a:rPr>
              <a:t>Enable Vision 2045 for collaborative management of diverse operations with ML/AI enabled services using information from a digital information platform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2A80B48-3415-6748-AEDE-CB82A9258C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967" y="3106268"/>
            <a:ext cx="3877371" cy="16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83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75734" y="792658"/>
            <a:ext cx="7886691" cy="25508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40000" dist="23000" dir="12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9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2775" name="Title 1"/>
          <p:cNvSpPr>
            <a:spLocks noGrp="1"/>
          </p:cNvSpPr>
          <p:nvPr>
            <p:ph type="title"/>
          </p:nvPr>
        </p:nvSpPr>
        <p:spPr>
          <a:xfrm>
            <a:off x="457200" y="75169"/>
            <a:ext cx="7886700" cy="473202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>
                <a:latin typeface="Arial"/>
                <a:ea typeface="ＭＳ Ｐゴシック" charset="0"/>
                <a:cs typeface="Arial"/>
              </a:rPr>
              <a:t>Phase 2 Project Structure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1785207" y="3481544"/>
            <a:ext cx="0" cy="16862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66"/>
          <p:cNvSpPr txBox="1">
            <a:spLocks noChangeArrowheads="1"/>
          </p:cNvSpPr>
          <p:nvPr/>
        </p:nvSpPr>
        <p:spPr bwMode="auto">
          <a:xfrm rot="16200000">
            <a:off x="71091" y="3926742"/>
            <a:ext cx="1472962" cy="43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282" tIns="34140" rIns="68282" bIns="34140">
            <a:spAutoFit/>
          </a:bodyPr>
          <a:lstStyle>
            <a:lvl1pPr defTabSz="457200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defTabSz="3428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pc="38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SUB-PROJECTS*</a:t>
            </a:r>
          </a:p>
          <a:p>
            <a:pPr defTabSz="342892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pc="38">
              <a:ln w="0"/>
              <a:solidFill>
                <a:schemeClr val="tx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Arial"/>
              <a:cs typeface="Arial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5637557" y="3492494"/>
            <a:ext cx="0" cy="180219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2870979" y="3664543"/>
            <a:ext cx="1691819" cy="1122698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685783"/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Airspace Management</a:t>
            </a:r>
          </a:p>
          <a:p>
            <a:pPr lvl="0" algn="ctr" defTabSz="685783"/>
            <a:endParaRPr lang="en-US" sz="10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endParaRPr lang="en-US" sz="9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indent="106363" defTabSz="685783"/>
            <a:r>
              <a:rPr lang="en-US"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 UAM/UML-4</a:t>
            </a:r>
          </a:p>
          <a:p>
            <a:endParaRPr lang="en-US"/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4766100" y="2245613"/>
            <a:ext cx="0" cy="1224248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751704" y="3492494"/>
            <a:ext cx="0" cy="16862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4825270" y="3647909"/>
            <a:ext cx="1691820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300031" fontAlgn="base">
              <a:spcBef>
                <a:spcPct val="0"/>
              </a:spcBef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Increasingly</a:t>
            </a:r>
          </a:p>
          <a:p>
            <a:pPr lvl="0" algn="ctr" defTabSz="300031" fontAlgn="base">
              <a:spcBef>
                <a:spcPct val="0"/>
              </a:spcBef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Autonomous Air Cargo Operations</a:t>
            </a:r>
          </a:p>
          <a:p>
            <a:pPr lvl="0" defTabSz="300031" fontAlgn="base">
              <a:spcBef>
                <a:spcPct val="0"/>
              </a:spcBef>
            </a:pPr>
            <a:endParaRPr lang="en-US" sz="9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defTabSz="300031" fontAlgn="base">
              <a:spcBef>
                <a:spcPct val="0"/>
              </a:spcBef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 Autonomous Cargo</a:t>
            </a:r>
          </a:p>
          <a:p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2C4DEF1-A7BA-F74B-9FCF-13437D71B6E3}"/>
              </a:ext>
            </a:extLst>
          </p:cNvPr>
          <p:cNvCxnSpPr>
            <a:cxnSpLocks/>
          </p:cNvCxnSpPr>
          <p:nvPr/>
        </p:nvCxnSpPr>
        <p:spPr>
          <a:xfrm>
            <a:off x="7629205" y="3481544"/>
            <a:ext cx="1" cy="17957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01CACEE-B14B-6B43-BBE0-6B904DBF4BE4}"/>
              </a:ext>
            </a:extLst>
          </p:cNvPr>
          <p:cNvCxnSpPr>
            <a:cxnSpLocks/>
          </p:cNvCxnSpPr>
          <p:nvPr/>
        </p:nvCxnSpPr>
        <p:spPr>
          <a:xfrm>
            <a:off x="2002418" y="1809692"/>
            <a:ext cx="1658679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47ECCE1-E49A-C549-B99D-4A0F36B694E6}"/>
              </a:ext>
            </a:extLst>
          </p:cNvPr>
          <p:cNvCxnSpPr>
            <a:cxnSpLocks/>
          </p:cNvCxnSpPr>
          <p:nvPr/>
        </p:nvCxnSpPr>
        <p:spPr>
          <a:xfrm>
            <a:off x="4307979" y="2875856"/>
            <a:ext cx="458121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4BC1DA0-B532-314D-ACA1-71FFC00D0911}"/>
              </a:ext>
            </a:extLst>
          </p:cNvPr>
          <p:cNvCxnSpPr>
            <a:cxnSpLocks/>
          </p:cNvCxnSpPr>
          <p:nvPr/>
        </p:nvCxnSpPr>
        <p:spPr>
          <a:xfrm>
            <a:off x="5783259" y="2131312"/>
            <a:ext cx="885017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F07C92F-FCE4-0E47-8A65-BDC755838369}"/>
              </a:ext>
            </a:extLst>
          </p:cNvPr>
          <p:cNvSpPr/>
          <p:nvPr/>
        </p:nvSpPr>
        <p:spPr>
          <a:xfrm>
            <a:off x="6476363" y="1917000"/>
            <a:ext cx="1705196" cy="4216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Vision 2045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5292C28-6A91-6143-9DAB-0C9871B3587B}"/>
              </a:ext>
            </a:extLst>
          </p:cNvPr>
          <p:cNvSpPr/>
          <p:nvPr/>
        </p:nvSpPr>
        <p:spPr>
          <a:xfrm>
            <a:off x="939292" y="3644242"/>
            <a:ext cx="1691818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300031" fontAlgn="base">
              <a:spcBef>
                <a:spcPct val="0"/>
              </a:spcBef>
              <a:spcAft>
                <a:spcPts val="450"/>
              </a:spcAft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Information Platform – Traditional Services</a:t>
            </a:r>
          </a:p>
          <a:p>
            <a:pPr lvl="0" defTabSz="300031" fontAlgn="base">
              <a:spcBef>
                <a:spcPct val="0"/>
              </a:spcBef>
            </a:pPr>
            <a:endParaRPr lang="en-US" sz="9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defTabSz="300031" fontAlgn="base">
              <a:spcBef>
                <a:spcPct val="0"/>
              </a:spcBef>
              <a:spcAft>
                <a:spcPts val="450"/>
              </a:spcAft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Topic: Digital Services for Aviation</a:t>
            </a:r>
          </a:p>
          <a:p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78641C0-B375-5840-BC3B-58BB7CA01FE5}"/>
              </a:ext>
            </a:extLst>
          </p:cNvPr>
          <p:cNvCxnSpPr>
            <a:cxnSpLocks/>
          </p:cNvCxnSpPr>
          <p:nvPr/>
        </p:nvCxnSpPr>
        <p:spPr>
          <a:xfrm>
            <a:off x="5739849" y="1498648"/>
            <a:ext cx="845188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3124424" y="1199041"/>
            <a:ext cx="2903857" cy="11812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63500" dir="12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2891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12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Project Office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024834" y="1575461"/>
            <a:ext cx="1722022" cy="4680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Project Support</a:t>
            </a:r>
            <a:endParaRPr lang="en-US" sz="1000">
              <a:solidFill>
                <a:prstClr val="black"/>
              </a:solidFill>
              <a:latin typeface="Arial"/>
              <a:cs typeface="Arial"/>
            </a:endParaRP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endParaRPr lang="en-US" sz="1000">
              <a:solidFill>
                <a:prstClr val="black"/>
              </a:solidFill>
              <a:latin typeface="Arial"/>
              <a:cs typeface="Arial"/>
            </a:endParaRP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endParaRPr lang="en-US" sz="10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6DB096-0CB3-ED48-BB3C-554C160E11C7}"/>
              </a:ext>
            </a:extLst>
          </p:cNvPr>
          <p:cNvSpPr/>
          <p:nvPr/>
        </p:nvSpPr>
        <p:spPr>
          <a:xfrm>
            <a:off x="2823099" y="2685692"/>
            <a:ext cx="1662797" cy="3509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Systems Engineering</a:t>
            </a:r>
            <a:endParaRPr lang="en-US" sz="10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endParaRPr lang="en-US" sz="10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2CE3FA-596B-2D4B-B72B-1022F05A920C}"/>
              </a:ext>
            </a:extLst>
          </p:cNvPr>
          <p:cNvSpPr/>
          <p:nvPr/>
        </p:nvSpPr>
        <p:spPr>
          <a:xfrm>
            <a:off x="6476363" y="1308936"/>
            <a:ext cx="1705197" cy="4007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ARD Office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E8DB6F-1498-A742-A5C5-3C1A3E372607}"/>
              </a:ext>
            </a:extLst>
          </p:cNvPr>
          <p:cNvSpPr txBox="1"/>
          <p:nvPr/>
        </p:nvSpPr>
        <p:spPr>
          <a:xfrm>
            <a:off x="2902785" y="847911"/>
            <a:ext cx="3347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Air Traffic Management – Exploration</a:t>
            </a:r>
          </a:p>
          <a:p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2" name="Straight Connector 41"/>
          <p:cNvCxnSpPr>
            <a:cxnSpLocks/>
          </p:cNvCxnSpPr>
          <p:nvPr/>
        </p:nvCxnSpPr>
        <p:spPr>
          <a:xfrm>
            <a:off x="1783304" y="3469861"/>
            <a:ext cx="5845901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6756025" y="3643653"/>
            <a:ext cx="1691821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300031" fontAlgn="base">
              <a:spcBef>
                <a:spcPct val="0"/>
              </a:spcBef>
              <a:spcAft>
                <a:spcPts val="450"/>
              </a:spcAft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Service Based ATM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defTabSz="300031" fontAlgn="base">
              <a:spcBef>
                <a:spcPts val="600"/>
              </a:spcBef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Topics:</a:t>
            </a:r>
          </a:p>
          <a:p>
            <a:pPr marL="9525" indent="120650" defTabSz="300031" fontAlgn="base">
              <a:spcBef>
                <a:spcPct val="0"/>
              </a:spcBef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&amp; Development</a:t>
            </a:r>
          </a:p>
          <a:p>
            <a:pPr marL="9525" indent="120650" defTabSz="300031" fontAlgn="base">
              <a:spcBef>
                <a:spcPct val="0"/>
              </a:spcBef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UTM Standards</a:t>
            </a:r>
          </a:p>
          <a:p>
            <a:pPr marL="9525" indent="120650" defTabSz="300031" fontAlgn="base">
              <a:spcBef>
                <a:spcPct val="0"/>
              </a:spcBef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4C38E-9C43-FD47-82E6-52DA16C88374}"/>
              </a:ext>
            </a:extLst>
          </p:cNvPr>
          <p:cNvSpPr txBox="1"/>
          <p:nvPr/>
        </p:nvSpPr>
        <p:spPr>
          <a:xfrm>
            <a:off x="269195" y="4893598"/>
            <a:ext cx="21050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*Proposed Sub-Project Names</a:t>
            </a:r>
          </a:p>
        </p:txBody>
      </p:sp>
    </p:spTree>
    <p:extLst>
      <p:ext uri="{BB962C8B-B14F-4D97-AF65-F5344CB8AC3E}">
        <p14:creationId xmlns:p14="http://schemas.microsoft.com/office/powerpoint/2010/main" val="306461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86AC94C-D172-D44E-BCA7-21C47DC0E6E1}"/>
              </a:ext>
            </a:extLst>
          </p:cNvPr>
          <p:cNvSpPr txBox="1"/>
          <p:nvPr/>
        </p:nvSpPr>
        <p:spPr>
          <a:xfrm>
            <a:off x="862356" y="3987460"/>
            <a:ext cx="7824443" cy="74880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u="sng">
                <a:latin typeface="Arial"/>
                <a:cs typeface="Arial"/>
              </a:rPr>
              <a:t>Goal</a:t>
            </a:r>
            <a:r>
              <a:rPr lang="en-US">
                <a:latin typeface="Arial"/>
                <a:cs typeface="Arial"/>
              </a:rPr>
              <a:t>: </a:t>
            </a:r>
            <a:r>
              <a:rPr lang="en-US">
                <a:cs typeface="Calibri"/>
              </a:rPr>
              <a:t>Accelerate modernization of the NAS through the implementation of advanced, data-driven, digital services for traditional operations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6689B24-187B-274A-B124-E52B5866F2FA}"/>
              </a:ext>
            </a:extLst>
          </p:cNvPr>
          <p:cNvSpPr txBox="1">
            <a:spLocks/>
          </p:cNvSpPr>
          <p:nvPr/>
        </p:nvSpPr>
        <p:spPr>
          <a:xfrm>
            <a:off x="457199" y="86110"/>
            <a:ext cx="8229600" cy="453629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100">
                <a:latin typeface="Arial"/>
              </a:rPr>
              <a:t>Digital Information Platform for Traditional Services </a:t>
            </a:r>
            <a:endParaRPr lang="en-US" sz="21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A61FC9-27CF-BF41-A5F9-F54DE9B57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374" y="670470"/>
            <a:ext cx="7790270" cy="341410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1076FB4-FD95-244B-AD76-4A3E5945F439}"/>
              </a:ext>
            </a:extLst>
          </p:cNvPr>
          <p:cNvGrpSpPr/>
          <p:nvPr/>
        </p:nvGrpSpPr>
        <p:grpSpPr>
          <a:xfrm>
            <a:off x="6083716" y="1949824"/>
            <a:ext cx="2766350" cy="1921397"/>
            <a:chOff x="6083716" y="1949824"/>
            <a:chExt cx="2766350" cy="192139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A1A31CF3-88CC-194C-BD4D-F3AB9FA08653}"/>
                </a:ext>
              </a:extLst>
            </p:cNvPr>
            <p:cNvSpPr/>
            <p:nvPr/>
          </p:nvSpPr>
          <p:spPr>
            <a:xfrm>
              <a:off x="6083716" y="1949824"/>
              <a:ext cx="2766350" cy="192139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20000"/>
                    <a:lumOff val="80000"/>
                  </a:schemeClr>
                </a:gs>
                <a:gs pos="78000">
                  <a:srgbClr val="EBF1DE"/>
                </a:gs>
                <a:gs pos="100000">
                  <a:schemeClr val="accent3">
                    <a:lumMod val="20000"/>
                    <a:lumOff val="80000"/>
                    <a:alpha val="2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13C59E7-848F-9D40-9B3B-E1C98299C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5352" y="2193398"/>
              <a:ext cx="2512440" cy="1418482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9E4DF05-0DD6-F942-8FB9-4078B9A3167A}"/>
                </a:ext>
              </a:extLst>
            </p:cNvPr>
            <p:cNvSpPr/>
            <p:nvPr/>
          </p:nvSpPr>
          <p:spPr>
            <a:xfrm>
              <a:off x="7140644" y="2170188"/>
              <a:ext cx="1005226" cy="1556327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364334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157B9-6ED5-4C33-9360-CDF8649C5A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2922" y="108779"/>
            <a:ext cx="8178080" cy="374880"/>
          </a:xfrm>
        </p:spPr>
        <p:txBody>
          <a:bodyPr/>
          <a:lstStyle/>
          <a:p>
            <a:r>
              <a:rPr lang="en-US">
                <a:cs typeface="Calibri Light"/>
              </a:rPr>
              <a:t>DIP-TS Objectives and Requirements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5AA60B0-B1CC-8C48-AAFF-C505BB34C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78" y="2436578"/>
            <a:ext cx="5350977" cy="2386631"/>
          </a:xfrm>
        </p:spPr>
        <p:txBody>
          <a:bodyPr/>
          <a:lstStyle/>
          <a:p>
            <a:endParaRPr lang="en-US" sz="1400">
              <a:highlight>
                <a:srgbClr val="FFFF00"/>
              </a:highlight>
            </a:endParaRPr>
          </a:p>
          <a:p>
            <a:pPr marL="172720" indent="-172720"/>
            <a:r>
              <a:rPr lang="en-US" sz="1600">
                <a:latin typeface="Arial"/>
              </a:rPr>
              <a:t>Performance Requirements</a:t>
            </a:r>
          </a:p>
          <a:p>
            <a:pPr marL="574675" indent="-172720">
              <a:spcAft>
                <a:spcPts val="600"/>
              </a:spcAft>
              <a:buFont typeface="System Font Regular"/>
              <a:buChar char="-"/>
            </a:pPr>
            <a:r>
              <a:rPr lang="en-US" sz="1400">
                <a:latin typeface="Arial"/>
                <a:cs typeface="Calibri"/>
              </a:rPr>
              <a:t>Uses state-of-the-art data and information exchange technologies for a DIP that is scalable, secure and robust based on a service-oriented architecture that complements NextGen technologies</a:t>
            </a:r>
          </a:p>
          <a:p>
            <a:pPr marL="574675" indent="-172720">
              <a:spcAft>
                <a:spcPts val="600"/>
              </a:spcAft>
              <a:buFont typeface="System Font Regular"/>
              <a:buChar char="-"/>
            </a:pPr>
            <a:r>
              <a:rPr lang="en-US" sz="1400">
                <a:latin typeface="Arial"/>
                <a:cs typeface="Calibri"/>
              </a:rPr>
              <a:t>Services are extensible and use ML/AI based on information from the DIP, and provide benefits validated in an operational environment</a:t>
            </a:r>
          </a:p>
          <a:p>
            <a:pPr marL="574675" indent="-172720">
              <a:spcAft>
                <a:spcPts val="600"/>
              </a:spcAft>
              <a:buFont typeface="System Font Regular"/>
              <a:buChar char="-"/>
            </a:pPr>
            <a:endParaRPr lang="en-US" sz="1400">
              <a:latin typeface="Arial"/>
              <a:cs typeface="Calibri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CF1CE0-4886-AE47-9685-E2519F40D02E}"/>
              </a:ext>
            </a:extLst>
          </p:cNvPr>
          <p:cNvSpPr txBox="1">
            <a:spLocks/>
          </p:cNvSpPr>
          <p:nvPr/>
        </p:nvSpPr>
        <p:spPr bwMode="auto">
          <a:xfrm>
            <a:off x="159278" y="610775"/>
            <a:ext cx="8524083" cy="152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>
              <a:highlight>
                <a:srgbClr val="FFFF00"/>
              </a:highlight>
            </a:endParaRPr>
          </a:p>
          <a:p>
            <a:pPr marL="172720" indent="-172720"/>
            <a:r>
              <a:rPr lang="en-US" sz="1600">
                <a:latin typeface="Arial"/>
              </a:rPr>
              <a:t>Objectives</a:t>
            </a:r>
          </a:p>
          <a:p>
            <a:pPr marL="574675" indent="-173038">
              <a:spcAft>
                <a:spcPts val="600"/>
              </a:spcAft>
              <a:buFont typeface="System Font Regular"/>
              <a:buChar char="-"/>
            </a:pPr>
            <a:r>
              <a:rPr lang="en-US" sz="1400">
                <a:cs typeface="Calibri"/>
              </a:rPr>
              <a:t>Develop open architecture for highly-integrated data-driven information platform</a:t>
            </a:r>
          </a:p>
          <a:p>
            <a:pPr marL="574675" indent="-173038">
              <a:spcAft>
                <a:spcPts val="600"/>
              </a:spcAft>
              <a:buFont typeface="System Font Regular"/>
              <a:buChar char="-"/>
            </a:pPr>
            <a:r>
              <a:rPr lang="en-US" sz="1400">
                <a:cs typeface="Calibri"/>
              </a:rPr>
              <a:t>Create community-supported framework to accelerate implementation and adoption</a:t>
            </a:r>
            <a:endParaRPr lang="en-US" sz="1400"/>
          </a:p>
          <a:p>
            <a:pPr marL="574675" indent="-172720" defTabSz="685800" fontAlgn="auto">
              <a:spcBef>
                <a:spcPts val="0"/>
              </a:spcBef>
              <a:spcAft>
                <a:spcPts val="600"/>
              </a:spcAft>
              <a:buFont typeface="System Font Regular"/>
              <a:buChar char="-"/>
              <a:defRPr/>
            </a:pPr>
            <a:r>
              <a:rPr lang="en-US" sz="1400">
                <a:latin typeface="Arial"/>
                <a:cs typeface="Calibri"/>
              </a:rPr>
              <a:t>Build reference implementations of services and Digital Information Platform in collaboration with stakeholders</a:t>
            </a:r>
            <a:endParaRPr lang="en-US" sz="1400"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FA6190-3D24-3F47-8FDC-F6991246AE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0255" y="2571750"/>
            <a:ext cx="3474467" cy="152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03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E2AD6-B5C3-6F42-97A6-7913045979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00" y="123000"/>
            <a:ext cx="8178080" cy="374880"/>
          </a:xfrm>
        </p:spPr>
        <p:txBody>
          <a:bodyPr/>
          <a:lstStyle/>
          <a:p>
            <a:r>
              <a:rPr lang="en-US">
                <a:cs typeface="Calibri Light"/>
              </a:rPr>
              <a:t>DIP-TS </a:t>
            </a:r>
            <a:r>
              <a:rPr lang="en-US"/>
              <a:t>Partnership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8810A-A707-5440-A147-76345921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135" y="663812"/>
            <a:ext cx="8261730" cy="3649562"/>
          </a:xfrm>
        </p:spPr>
        <p:txBody>
          <a:bodyPr>
            <a:noAutofit/>
          </a:bodyPr>
          <a:lstStyle/>
          <a:p>
            <a:r>
              <a:rPr lang="en-US" sz="1800">
                <a:latin typeface="Arial"/>
              </a:rPr>
              <a:t>NASA to lead Industry engagement, including various working groups</a:t>
            </a:r>
          </a:p>
          <a:p>
            <a:pPr lvl="1"/>
            <a:r>
              <a:rPr lang="en-US" sz="1600">
                <a:latin typeface="Arial"/>
              </a:rPr>
              <a:t>Will explore formalizing through newly established CFM RTT</a:t>
            </a:r>
          </a:p>
          <a:p>
            <a:pPr lvl="1"/>
            <a:endParaRPr lang="en-US">
              <a:latin typeface="Arial"/>
            </a:endParaRPr>
          </a:p>
          <a:p>
            <a:r>
              <a:rPr lang="en-US" sz="1800">
                <a:latin typeface="Arial"/>
              </a:rPr>
              <a:t>Maintain current partnerships with FAA and flight operators</a:t>
            </a:r>
          </a:p>
          <a:p>
            <a:pPr marL="0" indent="0">
              <a:buNone/>
            </a:pPr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Establish new partnerships with solution providers with the goal of industry building the technologies</a:t>
            </a:r>
          </a:p>
          <a:p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Continue to harmonize planned outreach to Universities through Open Challenges to leverage data science expertise with TACP/UI</a:t>
            </a:r>
          </a:p>
          <a:p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Continue seeking opportunities to collaborate with SWS</a:t>
            </a:r>
          </a:p>
          <a:p>
            <a:pPr lvl="1"/>
            <a:r>
              <a:rPr lang="en-US" sz="1500">
                <a:latin typeface="Arial"/>
              </a:rPr>
              <a:t>COVID-19 interrupted planned SWS/ATD workshop earlier this year </a:t>
            </a:r>
          </a:p>
          <a:p>
            <a:endParaRPr lang="en-US" sz="1600">
              <a:latin typeface="Arial"/>
            </a:endParaRPr>
          </a:p>
          <a:p>
            <a:pPr marL="0" indent="0">
              <a:buNone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937747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70" name="think-cell Slide" r:id="rId37" imgW="378" imgH="379" progId="TCLayout.ActiveDocument.1">
                  <p:embed/>
                </p:oleObj>
              </mc:Choice>
              <mc:Fallback>
                <p:oleObj name="think-cell Slide" r:id="rId37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175">
              <a:solidFill>
                <a:prstClr val="white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513" y="71846"/>
            <a:ext cx="8087366" cy="453835"/>
          </a:xfrm>
          <a:noFill/>
          <a:effectLst/>
        </p:spPr>
        <p:txBody>
          <a:bodyPr>
            <a:noAutofit/>
          </a:bodyPr>
          <a:lstStyle/>
          <a:p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DIP-TS Milestones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3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>
                <a:defRPr/>
              </a:pPr>
              <a:t>23</a:t>
            </a:fld>
            <a:endParaRPr lang="en-US" sz="90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997543" y="1222135"/>
            <a:ext cx="7203528" cy="45413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Diamond 185">
            <a:extLst>
              <a:ext uri="{FF2B5EF4-FFF2-40B4-BE49-F238E27FC236}">
                <a16:creationId xmlns:a16="http://schemas.microsoft.com/office/drawing/2014/main" id="{48D95FF1-40DF-5949-9926-45CA06047244}"/>
              </a:ext>
            </a:extLst>
          </p:cNvPr>
          <p:cNvSpPr/>
          <p:nvPr/>
        </p:nvSpPr>
        <p:spPr>
          <a:xfrm>
            <a:off x="5130375" y="1683893"/>
            <a:ext cx="171450" cy="171450"/>
          </a:xfrm>
          <a:prstGeom prst="diamon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3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Diamond 92">
            <a:extLst>
              <a:ext uri="{FF2B5EF4-FFF2-40B4-BE49-F238E27FC236}">
                <a16:creationId xmlns:a16="http://schemas.microsoft.com/office/drawing/2014/main" id="{E1F3B9F6-ADC5-7F4B-AF4B-24CE9D79AA38}"/>
              </a:ext>
            </a:extLst>
          </p:cNvPr>
          <p:cNvSpPr/>
          <p:nvPr/>
        </p:nvSpPr>
        <p:spPr>
          <a:xfrm>
            <a:off x="3647505" y="2167548"/>
            <a:ext cx="149191" cy="146071"/>
          </a:xfrm>
          <a:prstGeom prst="diamon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3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Diamond 97">
            <a:extLst>
              <a:ext uri="{FF2B5EF4-FFF2-40B4-BE49-F238E27FC236}">
                <a16:creationId xmlns:a16="http://schemas.microsoft.com/office/drawing/2014/main" id="{5ED296A8-C76D-A142-9FF6-A8325A0B0096}"/>
              </a:ext>
            </a:extLst>
          </p:cNvPr>
          <p:cNvSpPr/>
          <p:nvPr/>
        </p:nvSpPr>
        <p:spPr>
          <a:xfrm>
            <a:off x="4900184" y="3024276"/>
            <a:ext cx="149191" cy="146071"/>
          </a:xfrm>
          <a:prstGeom prst="diamon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3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3A9C8A7-0030-0F47-944B-FA69E873EFC2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1109614" y="3217330"/>
            <a:ext cx="1492818" cy="197945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Reference</a:t>
            </a:r>
          </a:p>
          <a:p>
            <a:pPr algn="r"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DIP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1967854" y="994621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FY21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92C9978-2F61-E049-927E-5889E51C36A2}"/>
              </a:ext>
            </a:extLst>
          </p:cNvPr>
          <p:cNvSpPr txBox="1"/>
          <p:nvPr/>
        </p:nvSpPr>
        <p:spPr>
          <a:xfrm>
            <a:off x="3089624" y="995002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FY22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DE18F86-83AA-F749-86DA-4AA11FBA9836}"/>
              </a:ext>
            </a:extLst>
          </p:cNvPr>
          <p:cNvSpPr txBox="1"/>
          <p:nvPr/>
        </p:nvSpPr>
        <p:spPr>
          <a:xfrm>
            <a:off x="4085496" y="992181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5BAB25B-E89A-4F43-A529-308BF6E3A712}"/>
              </a:ext>
            </a:extLst>
          </p:cNvPr>
          <p:cNvSpPr txBox="1"/>
          <p:nvPr/>
        </p:nvSpPr>
        <p:spPr>
          <a:xfrm>
            <a:off x="5146205" y="1004935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  <a:endParaRPr lang="en-US" sz="1050" b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AEB39DD-1B7A-8441-99D6-77D09B377820}"/>
              </a:ext>
            </a:extLst>
          </p:cNvPr>
          <p:cNvSpPr txBox="1"/>
          <p:nvPr/>
        </p:nvSpPr>
        <p:spPr>
          <a:xfrm>
            <a:off x="6206914" y="997776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FY25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44E29DD-E27A-1445-9398-DB71D26C1E4A}"/>
              </a:ext>
            </a:extLst>
          </p:cNvPr>
          <p:cNvSpPr txBox="1"/>
          <p:nvPr/>
        </p:nvSpPr>
        <p:spPr>
          <a:xfrm>
            <a:off x="7340711" y="99786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FY26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EA1D8A-6D6D-7141-9F41-9227B3535B80}"/>
              </a:ext>
            </a:extLst>
          </p:cNvPr>
          <p:cNvSpPr txBox="1"/>
          <p:nvPr/>
        </p:nvSpPr>
        <p:spPr>
          <a:xfrm>
            <a:off x="56039" y="2889354"/>
            <a:ext cx="0" cy="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68580" tIns="68580" bIns="68580" rtlCol="0" anchor="ctr">
            <a:noAutofit/>
          </a:bodyPr>
          <a:lstStyle/>
          <a:p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8A17E-54CF-4347-A3CC-32A542FEB6F6}"/>
              </a:ext>
            </a:extLst>
          </p:cNvPr>
          <p:cNvSpPr txBox="1"/>
          <p:nvPr/>
        </p:nvSpPr>
        <p:spPr>
          <a:xfrm>
            <a:off x="618344" y="697043"/>
            <a:ext cx="0" cy="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68580" tIns="68580" bIns="68580" rtlCol="0" anchor="ctr">
            <a:noAutofit/>
          </a:bodyPr>
          <a:lstStyle/>
          <a:p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966E349-5696-AF47-9EF2-1E4619C08A57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1096195" y="3543959"/>
            <a:ext cx="1492818" cy="197945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Reference </a:t>
            </a:r>
          </a:p>
          <a:p>
            <a:pPr algn="r"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6DD86576-333B-624B-98A4-41A83A70EEE5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3440700" y="4057923"/>
            <a:ext cx="1043575" cy="231913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Demo #1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6CA8600-3780-5246-AAAB-D3CCC40EC520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4101248" y="4375156"/>
            <a:ext cx="1167306" cy="224870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Demo #2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898A6CA-008C-D947-8E30-6921A2BD4E0A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4621555" y="3997499"/>
            <a:ext cx="1101515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Demo #3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BCD40D5-5DE7-FF4D-A0EA-6B93E7DB7304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2870801" y="1674593"/>
            <a:ext cx="1963777" cy="500562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Assessment and Decision: </a:t>
            </a:r>
            <a:r>
              <a:rPr lang="en-US"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 level of interest and involvement, provide approach to further collaborative research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29AE4C44-6663-B346-837D-71D8FD32D7EC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6065656" y="4351280"/>
            <a:ext cx="2646647" cy="371336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Capstone collaborative demo: Complex, multi-operator, high-impact service led by Industry, guided by NASA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8ED053D-001E-034C-A2F6-422B4D47DACB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>
          <a:xfrm>
            <a:off x="7066136" y="1758917"/>
            <a:ext cx="723183" cy="198253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Close-out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79AAE50-A6C3-6241-AFC1-56139B59846A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4136883" y="3480940"/>
            <a:ext cx="1736142" cy="364090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 documentation transfer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C27C706-3A65-AE47-AEA5-674D166C9CB7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>
          <a:xfrm>
            <a:off x="5558279" y="3082406"/>
            <a:ext cx="1672226" cy="392945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 documentation transfer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8EED32A-AEA1-C146-8538-B6516DE71AD7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>
          <a:xfrm>
            <a:off x="6989733" y="3428755"/>
            <a:ext cx="1640786" cy="44719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 documentation transfer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9928AD9-739A-034D-9B84-E4887E537219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>
          <a:xfrm>
            <a:off x="1660327" y="4335266"/>
            <a:ext cx="1358901" cy="231913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</a:t>
            </a:r>
          </a:p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Roadmap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B443C92-A3B6-DA4D-99F0-3EA6431FCC3F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>
            <a:off x="1080633" y="1720828"/>
            <a:ext cx="908610" cy="231913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RFI published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DC79313-FD25-DC49-92DC-8DBC266D6B2C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>
          <a:xfrm>
            <a:off x="2483502" y="1327594"/>
            <a:ext cx="1601993" cy="231913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Cohort established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E573F50-31EC-734C-982F-ECE2E48F5B6C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2354294" y="2474078"/>
            <a:ext cx="1089584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sharing plan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E907025-E7CC-9F40-8F05-BD9EC73612E0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>
          <a:xfrm>
            <a:off x="3920162" y="2354552"/>
            <a:ext cx="1472988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University Challenge #1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E2461AF-D94D-3244-BE22-2EF3309D2FAB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4931856" y="2581924"/>
            <a:ext cx="1365732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University Challenge #2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0C2F1CF2-95AB-DA45-AC42-56BDAF665B0C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6002860" y="2358057"/>
            <a:ext cx="1356757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University Challenge #3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3034ACAF-A243-2C46-BABE-90CF842156FF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>
            <a:off x="2638096" y="2235265"/>
            <a:ext cx="1047539" cy="349877"/>
          </a:xfrm>
          <a:prstGeom prst="rect">
            <a:avLst/>
          </a:prstGeom>
          <a:noFill/>
          <a:ln w="1270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9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 sharing plan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0831FB-3558-8649-8E25-8BA21A06E71D}"/>
              </a:ext>
            </a:extLst>
          </p:cNvPr>
          <p:cNvSpPr txBox="1"/>
          <p:nvPr/>
        </p:nvSpPr>
        <p:spPr>
          <a:xfrm rot="16200000">
            <a:off x="260936" y="1490015"/>
            <a:ext cx="720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3DF453-B241-4D41-B296-94133E1A1FA7}"/>
              </a:ext>
            </a:extLst>
          </p:cNvPr>
          <p:cNvSpPr txBox="1"/>
          <p:nvPr/>
        </p:nvSpPr>
        <p:spPr>
          <a:xfrm rot="16200000">
            <a:off x="105487" y="2464907"/>
            <a:ext cx="9949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7EBDBF1-5D3C-D24B-81A1-40684EE31C11}"/>
              </a:ext>
            </a:extLst>
          </p:cNvPr>
          <p:cNvSpPr txBox="1"/>
          <p:nvPr/>
        </p:nvSpPr>
        <p:spPr>
          <a:xfrm rot="16200000">
            <a:off x="200035" y="3327230"/>
            <a:ext cx="823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4302CC1-0B28-4148-852D-69CB37787F4B}"/>
              </a:ext>
            </a:extLst>
          </p:cNvPr>
          <p:cNvSpPr txBox="1"/>
          <p:nvPr/>
        </p:nvSpPr>
        <p:spPr>
          <a:xfrm rot="16200000">
            <a:off x="245929" y="4251800"/>
            <a:ext cx="7201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Demos</a:t>
            </a:r>
            <a:endParaRPr lang="en-US"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Diamond 133">
            <a:extLst>
              <a:ext uri="{FF2B5EF4-FFF2-40B4-BE49-F238E27FC236}">
                <a16:creationId xmlns:a16="http://schemas.microsoft.com/office/drawing/2014/main" id="{F56A33CD-7941-1A4C-81C0-6361330236F4}"/>
              </a:ext>
            </a:extLst>
          </p:cNvPr>
          <p:cNvSpPr/>
          <p:nvPr/>
        </p:nvSpPr>
        <p:spPr>
          <a:xfrm>
            <a:off x="6967073" y="1788513"/>
            <a:ext cx="171450" cy="171451"/>
          </a:xfrm>
          <a:prstGeom prst="diamond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2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5" name="Diamond 134">
            <a:extLst>
              <a:ext uri="{FF2B5EF4-FFF2-40B4-BE49-F238E27FC236}">
                <a16:creationId xmlns:a16="http://schemas.microsoft.com/office/drawing/2014/main" id="{BD9D5DBC-937A-B840-BC6D-BF942379EA9A}"/>
              </a:ext>
            </a:extLst>
          </p:cNvPr>
          <p:cNvSpPr/>
          <p:nvPr/>
        </p:nvSpPr>
        <p:spPr>
          <a:xfrm>
            <a:off x="2743088" y="1660990"/>
            <a:ext cx="171450" cy="171451"/>
          </a:xfrm>
          <a:prstGeom prst="diamond">
            <a:avLst/>
          </a:prstGeom>
          <a:solidFill>
            <a:srgbClr val="FFC000"/>
          </a:solidFill>
          <a:ln w="38100">
            <a:solidFill>
              <a:schemeClr val="accent6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71450"/>
                      <a:gd name="connsiteY0" fmla="*/ 85726 h 171451"/>
                      <a:gd name="connsiteX1" fmla="*/ 85725 w 171450"/>
                      <a:gd name="connsiteY1" fmla="*/ 0 h 171451"/>
                      <a:gd name="connsiteX2" fmla="*/ 171450 w 171450"/>
                      <a:gd name="connsiteY2" fmla="*/ 85726 h 171451"/>
                      <a:gd name="connsiteX3" fmla="*/ 85725 w 171450"/>
                      <a:gd name="connsiteY3" fmla="*/ 171451 h 171451"/>
                      <a:gd name="connsiteX4" fmla="*/ 0 w 171450"/>
                      <a:gd name="connsiteY4" fmla="*/ 85726 h 171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450" h="171451" fill="none" extrusionOk="0">
                        <a:moveTo>
                          <a:pt x="0" y="85726"/>
                        </a:moveTo>
                        <a:cubicBezTo>
                          <a:pt x="15778" y="66341"/>
                          <a:pt x="55120" y="48899"/>
                          <a:pt x="85725" y="0"/>
                        </a:cubicBezTo>
                        <a:cubicBezTo>
                          <a:pt x="123950" y="24054"/>
                          <a:pt x="133304" y="64467"/>
                          <a:pt x="171450" y="85726"/>
                        </a:cubicBezTo>
                        <a:cubicBezTo>
                          <a:pt x="137077" y="130112"/>
                          <a:pt x="109239" y="147431"/>
                          <a:pt x="85725" y="171451"/>
                        </a:cubicBezTo>
                        <a:cubicBezTo>
                          <a:pt x="54034" y="155288"/>
                          <a:pt x="38401" y="123343"/>
                          <a:pt x="0" y="85726"/>
                        </a:cubicBezTo>
                        <a:close/>
                      </a:path>
                      <a:path w="171450" h="171451" stroke="0" extrusionOk="0">
                        <a:moveTo>
                          <a:pt x="0" y="85726"/>
                        </a:moveTo>
                        <a:cubicBezTo>
                          <a:pt x="38066" y="42927"/>
                          <a:pt x="50227" y="39948"/>
                          <a:pt x="85725" y="0"/>
                        </a:cubicBezTo>
                        <a:cubicBezTo>
                          <a:pt x="114824" y="21790"/>
                          <a:pt x="128518" y="54089"/>
                          <a:pt x="171450" y="85726"/>
                        </a:cubicBezTo>
                        <a:cubicBezTo>
                          <a:pt x="146950" y="113619"/>
                          <a:pt x="96249" y="143059"/>
                          <a:pt x="85725" y="171451"/>
                        </a:cubicBezTo>
                        <a:cubicBezTo>
                          <a:pt x="58760" y="157069"/>
                          <a:pt x="38316" y="103529"/>
                          <a:pt x="0" y="8572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2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Diamond 135">
            <a:extLst>
              <a:ext uri="{FF2B5EF4-FFF2-40B4-BE49-F238E27FC236}">
                <a16:creationId xmlns:a16="http://schemas.microsoft.com/office/drawing/2014/main" id="{5F723D1C-4905-2E48-B90D-8F27683042F9}"/>
              </a:ext>
            </a:extLst>
          </p:cNvPr>
          <p:cNvSpPr/>
          <p:nvPr/>
        </p:nvSpPr>
        <p:spPr>
          <a:xfrm>
            <a:off x="2336491" y="1364976"/>
            <a:ext cx="171450" cy="171451"/>
          </a:xfrm>
          <a:prstGeom prst="diamond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2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Diamond 136">
            <a:extLst>
              <a:ext uri="{FF2B5EF4-FFF2-40B4-BE49-F238E27FC236}">
                <a16:creationId xmlns:a16="http://schemas.microsoft.com/office/drawing/2014/main" id="{122B663E-B57E-2B48-A4B5-36E470E44210}"/>
              </a:ext>
            </a:extLst>
          </p:cNvPr>
          <p:cNvSpPr/>
          <p:nvPr/>
        </p:nvSpPr>
        <p:spPr>
          <a:xfrm>
            <a:off x="1938556" y="1741957"/>
            <a:ext cx="171450" cy="171451"/>
          </a:xfrm>
          <a:prstGeom prst="diamond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2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1656525" y="1198929"/>
            <a:ext cx="0" cy="374904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2828813" y="1244649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3877701" y="1222791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4890043" y="1214840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5939512" y="1244649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7052798" y="1222791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/>
          <p:nvPr/>
        </p:nvCxnSpPr>
        <p:spPr>
          <a:xfrm>
            <a:off x="8169504" y="1257905"/>
            <a:ext cx="0" cy="365760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Diamond 82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3791976" y="2456588"/>
            <a:ext cx="171450" cy="171450"/>
          </a:xfrm>
          <a:prstGeom prst="diamond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0" name="Diamond 99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>
          <a:xfrm>
            <a:off x="2594018" y="3199159"/>
            <a:ext cx="171450" cy="171450"/>
          </a:xfrm>
          <a:prstGeom prst="diamond">
            <a:avLst/>
          </a:prstGeom>
          <a:noFill/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9" name="Diamond 108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2579951" y="3555251"/>
            <a:ext cx="171450" cy="171450"/>
          </a:xfrm>
          <a:prstGeom prst="diamond">
            <a:avLst/>
          </a:prstGeom>
          <a:noFill/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0" name="Diamond 109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>
          <a:xfrm>
            <a:off x="3974846" y="3558120"/>
            <a:ext cx="171450" cy="171450"/>
          </a:xfrm>
          <a:prstGeom prst="diamond">
            <a:avLst/>
          </a:prstGeom>
          <a:noFill/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2" name="Diamond 111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>
          <a:xfrm>
            <a:off x="5440467" y="3196116"/>
            <a:ext cx="171450" cy="171450"/>
          </a:xfrm>
          <a:prstGeom prst="diamond">
            <a:avLst/>
          </a:prstGeom>
          <a:noFill/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3" name="Diamond 112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>
          <a:xfrm>
            <a:off x="6836572" y="3555251"/>
            <a:ext cx="171450" cy="171450"/>
          </a:xfrm>
          <a:prstGeom prst="diamond">
            <a:avLst/>
          </a:prstGeom>
          <a:noFill/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6" name="Diamond 115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>
          <a:xfrm>
            <a:off x="2554847" y="4354119"/>
            <a:ext cx="171450" cy="171450"/>
          </a:xfrm>
          <a:prstGeom prst="diamond">
            <a:avLst/>
          </a:prstGeom>
          <a:noFill/>
          <a:ln w="381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0" name="Diamond 119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>
          <a:xfrm>
            <a:off x="3288770" y="4098259"/>
            <a:ext cx="171450" cy="171450"/>
          </a:xfrm>
          <a:prstGeom prst="diamond">
            <a:avLst/>
          </a:prstGeom>
          <a:noFill/>
          <a:ln w="381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3" name="Diamond 122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>
          <a:xfrm>
            <a:off x="4460705" y="4091869"/>
            <a:ext cx="171450" cy="171450"/>
          </a:xfrm>
          <a:prstGeom prst="diamond">
            <a:avLst/>
          </a:prstGeom>
          <a:noFill/>
          <a:ln w="381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8" name="Diamond 127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>
          <a:xfrm>
            <a:off x="3955098" y="4365498"/>
            <a:ext cx="171450" cy="171450"/>
          </a:xfrm>
          <a:prstGeom prst="diamond">
            <a:avLst/>
          </a:prstGeom>
          <a:noFill/>
          <a:ln w="381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0" name="Diamond 129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>
          <a:xfrm>
            <a:off x="5846895" y="4375156"/>
            <a:ext cx="171450" cy="171450"/>
          </a:xfrm>
          <a:prstGeom prst="diamond">
            <a:avLst/>
          </a:prstGeom>
          <a:noFill/>
          <a:ln w="381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3" name="Diamond 142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2218394" y="2561317"/>
            <a:ext cx="171450" cy="171450"/>
          </a:xfrm>
          <a:prstGeom prst="diamond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4" name="Diamond 143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2485503" y="2329460"/>
            <a:ext cx="171450" cy="171450"/>
          </a:xfrm>
          <a:prstGeom prst="diamond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5" name="Diamond 144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4827765" y="2669307"/>
            <a:ext cx="171450" cy="171450"/>
          </a:xfrm>
          <a:prstGeom prst="diamond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6" name="Diamond 145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5857292" y="2440540"/>
            <a:ext cx="171450" cy="171450"/>
          </a:xfrm>
          <a:prstGeom prst="diamond">
            <a:avLst/>
          </a:prstGeom>
          <a:noFill/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B2C633EE-6BBC-4649-AD5F-1F6F31D87AAA}"/>
              </a:ext>
            </a:extLst>
          </p:cNvPr>
          <p:cNvCxnSpPr>
            <a:cxnSpLocks/>
          </p:cNvCxnSpPr>
          <p:nvPr/>
        </p:nvCxnSpPr>
        <p:spPr>
          <a:xfrm>
            <a:off x="997542" y="3934047"/>
            <a:ext cx="7171962" cy="35672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61863" y="612409"/>
            <a:ext cx="8320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Overarching</a:t>
            </a:r>
            <a:r>
              <a:rPr lang="en-US" sz="9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6" name="Diamond 85">
            <a:extLst>
              <a:ext uri="{FF2B5EF4-FFF2-40B4-BE49-F238E27FC236}">
                <a16:creationId xmlns:a16="http://schemas.microsoft.com/office/drawing/2014/main" id="{E850E2E1-08FB-F744-96B2-F127761F1D9C}"/>
              </a:ext>
            </a:extLst>
          </p:cNvPr>
          <p:cNvSpPr/>
          <p:nvPr/>
        </p:nvSpPr>
        <p:spPr>
          <a:xfrm>
            <a:off x="6224703" y="657683"/>
            <a:ext cx="137160" cy="137160"/>
          </a:xfrm>
          <a:prstGeom prst="diamond">
            <a:avLst/>
          </a:prstGeom>
          <a:solidFill>
            <a:schemeClr val="accent6"/>
          </a:solidFill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8" name="Diamond 87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>
          <a:xfrm>
            <a:off x="7183941" y="662074"/>
            <a:ext cx="137160" cy="137160"/>
          </a:xfrm>
          <a:prstGeom prst="diamond">
            <a:avLst/>
          </a:prstGeom>
          <a:solidFill>
            <a:srgbClr val="FF3399"/>
          </a:solidFill>
          <a:ln w="1905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3393" y="641003"/>
            <a:ext cx="5955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89" name="Diamond 88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>
          <a:xfrm>
            <a:off x="7704321" y="672397"/>
            <a:ext cx="137160" cy="137160"/>
          </a:xfrm>
          <a:prstGeom prst="diamond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76894" y="633613"/>
            <a:ext cx="9908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Research Area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31D38-853B-F84A-BDE6-B7CDC0C302AC}"/>
              </a:ext>
            </a:extLst>
          </p:cNvPr>
          <p:cNvSpPr txBox="1"/>
          <p:nvPr/>
        </p:nvSpPr>
        <p:spPr>
          <a:xfrm>
            <a:off x="-945136" y="53404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1CCF49-9977-104F-8C47-AAF2E1B7CE70}"/>
              </a:ext>
            </a:extLst>
          </p:cNvPr>
          <p:cNvSpPr txBox="1"/>
          <p:nvPr/>
        </p:nvSpPr>
        <p:spPr>
          <a:xfrm>
            <a:off x="-2097741" y="6792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4171509-AF83-604F-AE30-1195F978210D}"/>
              </a:ext>
            </a:extLst>
          </p:cNvPr>
          <p:cNvCxnSpPr>
            <a:cxnSpLocks/>
          </p:cNvCxnSpPr>
          <p:nvPr/>
        </p:nvCxnSpPr>
        <p:spPr>
          <a:xfrm>
            <a:off x="997543" y="3008945"/>
            <a:ext cx="7203528" cy="32191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912BE8D-BF1F-2847-9178-87195352A08A}"/>
              </a:ext>
            </a:extLst>
          </p:cNvPr>
          <p:cNvCxnSpPr>
            <a:cxnSpLocks/>
          </p:cNvCxnSpPr>
          <p:nvPr/>
        </p:nvCxnSpPr>
        <p:spPr>
          <a:xfrm flipV="1">
            <a:off x="997542" y="2239442"/>
            <a:ext cx="7171962" cy="34678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Diamond 86">
            <a:extLst>
              <a:ext uri="{FF2B5EF4-FFF2-40B4-BE49-F238E27FC236}">
                <a16:creationId xmlns:a16="http://schemas.microsoft.com/office/drawing/2014/main" id="{D1E2602F-1DAF-0840-B725-466DAACA936D}"/>
              </a:ext>
            </a:extLst>
          </p:cNvPr>
          <p:cNvSpPr/>
          <p:nvPr/>
        </p:nvSpPr>
        <p:spPr>
          <a:xfrm>
            <a:off x="5473323" y="682910"/>
            <a:ext cx="145693" cy="134746"/>
          </a:xfrm>
          <a:prstGeom prst="diamond">
            <a:avLst/>
          </a:prstGeom>
          <a:solidFill>
            <a:srgbClr val="C00000"/>
          </a:solidFill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2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3503743-D36C-1946-8643-BF1E41C41031}"/>
              </a:ext>
            </a:extLst>
          </p:cNvPr>
          <p:cNvSpPr txBox="1"/>
          <p:nvPr/>
        </p:nvSpPr>
        <p:spPr>
          <a:xfrm>
            <a:off x="5658755" y="628611"/>
            <a:ext cx="5120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en-US" sz="9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12115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25F9B1-FD95-1840-B85D-55309C92C03A}"/>
              </a:ext>
            </a:extLst>
          </p:cNvPr>
          <p:cNvSpPr txBox="1"/>
          <p:nvPr/>
        </p:nvSpPr>
        <p:spPr>
          <a:xfrm>
            <a:off x="261430" y="3879156"/>
            <a:ext cx="8699689" cy="98190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u="sng">
                <a:latin typeface="Arial"/>
                <a:cs typeface="Arial"/>
              </a:rPr>
              <a:t>Goal</a:t>
            </a:r>
            <a:r>
              <a:rPr lang="en-US">
                <a:latin typeface="Arial"/>
                <a:cs typeface="Arial"/>
              </a:rPr>
              <a:t>: Enable UML-4 operational density and complexity through development of concept of operations and requirements for a UAM airspace management system</a:t>
            </a:r>
          </a:p>
          <a:p>
            <a:pPr marL="22384" lvl="1">
              <a:defRPr/>
            </a:pPr>
            <a:endParaRPr lang="en-US" sz="1350"/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6F3417B6-15A7-45D2-9165-EF3B14282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" y="595814"/>
            <a:ext cx="9136625" cy="31271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5AB32F0-1412-456A-B692-A2DBF9F3E592}"/>
              </a:ext>
            </a:extLst>
          </p:cNvPr>
          <p:cNvSpPr txBox="1">
            <a:spLocks/>
          </p:cNvSpPr>
          <p:nvPr/>
        </p:nvSpPr>
        <p:spPr>
          <a:xfrm>
            <a:off x="457199" y="86110"/>
            <a:ext cx="8229600" cy="453629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100">
                <a:latin typeface="Arial"/>
              </a:rPr>
              <a:t>Urban Air Mobility Airspace Management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C8F782-A0C2-F34F-9A96-82EF9C89B433}"/>
              </a:ext>
            </a:extLst>
          </p:cNvPr>
          <p:cNvGrpSpPr/>
          <p:nvPr/>
        </p:nvGrpSpPr>
        <p:grpSpPr>
          <a:xfrm>
            <a:off x="6285377" y="1681561"/>
            <a:ext cx="2766350" cy="1921397"/>
            <a:chOff x="6083716" y="1949824"/>
            <a:chExt cx="2766350" cy="1921397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18BDE209-5DF6-5945-855A-34B2895B7E24}"/>
                </a:ext>
              </a:extLst>
            </p:cNvPr>
            <p:cNvSpPr/>
            <p:nvPr/>
          </p:nvSpPr>
          <p:spPr>
            <a:xfrm>
              <a:off x="6083716" y="1949824"/>
              <a:ext cx="2766350" cy="192139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20000"/>
                    <a:lumOff val="80000"/>
                  </a:schemeClr>
                </a:gs>
                <a:gs pos="78000">
                  <a:srgbClr val="EBF1DE"/>
                </a:gs>
                <a:gs pos="100000">
                  <a:schemeClr val="accent3">
                    <a:lumMod val="20000"/>
                    <a:lumOff val="80000"/>
                    <a:alpha val="2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640D885-186A-8647-AD2B-51C4B262D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5352" y="2193398"/>
              <a:ext cx="2512440" cy="1418482"/>
            </a:xfrm>
            <a:prstGeom prst="rect">
              <a:avLst/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A4992A3-17CA-7741-8193-07EE7AE13D8E}"/>
                </a:ext>
              </a:extLst>
            </p:cNvPr>
            <p:cNvSpPr/>
            <p:nvPr/>
          </p:nvSpPr>
          <p:spPr>
            <a:xfrm>
              <a:off x="7982712" y="2133612"/>
              <a:ext cx="640080" cy="1556327"/>
            </a:xfrm>
            <a:prstGeom prst="ellipse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86168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240C2-866E-A441-BE06-189BAA1D8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50" y="105061"/>
            <a:ext cx="7978639" cy="374880"/>
          </a:xfrm>
        </p:spPr>
        <p:txBody>
          <a:bodyPr/>
          <a:lstStyle/>
          <a:p>
            <a:r>
              <a:rPr lang="en-US"/>
              <a:t>UAM Maturity Levels (UML)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3BD209-B765-BF4C-8A57-0A7081F6A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24" y="689604"/>
            <a:ext cx="8029575" cy="418147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D6EE47-5E86-5E45-B0F4-D2C2E14E4F55}"/>
              </a:ext>
            </a:extLst>
          </p:cNvPr>
          <p:cNvSpPr/>
          <p:nvPr/>
        </p:nvSpPr>
        <p:spPr>
          <a:xfrm>
            <a:off x="1936865" y="2859578"/>
            <a:ext cx="6708371" cy="714896"/>
          </a:xfrm>
          <a:prstGeom prst="ellipse">
            <a:avLst/>
          </a:prstGeom>
          <a:solidFill>
            <a:srgbClr val="000000">
              <a:alpha val="5882"/>
            </a:srgbClr>
          </a:solidFill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333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8BC6A-CC1E-9E4D-B322-3E0DA7FEA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5837" y="1145348"/>
            <a:ext cx="5391531" cy="453629"/>
          </a:xfr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buNone/>
            </a:pPr>
            <a:r>
              <a:rPr lang="en-US" sz="1600">
                <a:solidFill>
                  <a:schemeClr val="tx1"/>
                </a:solidFill>
                <a:latin typeface="Arial"/>
                <a:cs typeface="Arial"/>
              </a:rPr>
              <a:t>Develop community informed concept of operations to guide research towards UML-4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6A0F07F-4383-8A4F-BC82-91674495C05D}"/>
              </a:ext>
            </a:extLst>
          </p:cNvPr>
          <p:cNvSpPr txBox="1">
            <a:spLocks/>
          </p:cNvSpPr>
          <p:nvPr/>
        </p:nvSpPr>
        <p:spPr>
          <a:xfrm>
            <a:off x="457199" y="86111"/>
            <a:ext cx="8229600" cy="453629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457189"/>
            <a:r>
              <a:rPr lang="en-US" sz="2100">
                <a:solidFill>
                  <a:prstClr val="white"/>
                </a:solidFill>
                <a:latin typeface="Arial"/>
                <a:ea typeface="ＭＳ Ｐゴシック"/>
              </a:rPr>
              <a:t>UAM Airspace Management Objectives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C75EDA-C936-E442-B261-618F20F3B5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667736"/>
            <a:ext cx="2446274" cy="4196366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90A575B-307F-3445-A04C-00B314DEBF8D}"/>
              </a:ext>
            </a:extLst>
          </p:cNvPr>
          <p:cNvSpPr txBox="1">
            <a:spLocks/>
          </p:cNvSpPr>
          <p:nvPr/>
        </p:nvSpPr>
        <p:spPr bwMode="auto">
          <a:xfrm>
            <a:off x="2995836" y="3744701"/>
            <a:ext cx="5391531" cy="64665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>
            <a:lvl1pPr marL="342891" indent="-342891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742932" indent="-28574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1142971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600160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2057349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latin typeface="Arial"/>
                <a:cs typeface="Arial"/>
              </a:rPr>
              <a:t>Refine UML-4 requirements with field data from National Campaign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30FDC7AC-31BE-5848-B8ED-9B060E8C7B99}"/>
              </a:ext>
            </a:extLst>
          </p:cNvPr>
          <p:cNvSpPr txBox="1">
            <a:spLocks/>
          </p:cNvSpPr>
          <p:nvPr/>
        </p:nvSpPr>
        <p:spPr bwMode="auto">
          <a:xfrm>
            <a:off x="2995836" y="2685464"/>
            <a:ext cx="5391531" cy="9225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rmAutofit/>
          </a:bodyPr>
          <a:lstStyle>
            <a:lvl1pPr marL="342891" indent="-342891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742932" indent="-28574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1142971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600160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2057349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latin typeface="Arial"/>
                <a:cs typeface="Arial"/>
              </a:rPr>
              <a:t>Define requirements towards UML-4 airspace management system in support of standards-making organizations to ensure a consistent system architecture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4A5E8CE-517F-9D41-82C7-3364712F41FC}"/>
              </a:ext>
            </a:extLst>
          </p:cNvPr>
          <p:cNvSpPr txBox="1">
            <a:spLocks/>
          </p:cNvSpPr>
          <p:nvPr/>
        </p:nvSpPr>
        <p:spPr bwMode="auto">
          <a:xfrm>
            <a:off x="2995837" y="1818894"/>
            <a:ext cx="5391531" cy="64665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  <a:noAutofit/>
          </a:bodyPr>
          <a:lstStyle>
            <a:lvl1pPr marL="342891" indent="-342891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742932" indent="-28574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1142971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600160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2057349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latin typeface="Arial"/>
                <a:cs typeface="Arial"/>
              </a:rPr>
              <a:t>Test advanced airspace management services with partners to address foundational issues to enabling mature UML operations</a:t>
            </a:r>
          </a:p>
        </p:txBody>
      </p:sp>
    </p:spTree>
    <p:extLst>
      <p:ext uri="{BB962C8B-B14F-4D97-AF65-F5344CB8AC3E}">
        <p14:creationId xmlns:p14="http://schemas.microsoft.com/office/powerpoint/2010/main" val="4203414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407047" y="548640"/>
            <a:ext cx="2057214" cy="34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algn="ctr">
              <a:lnSpc>
                <a:spcPct val="120000"/>
              </a:lnSpc>
              <a:spcBef>
                <a:spcPts val="900"/>
              </a:spcBef>
              <a:spcAft>
                <a:spcPts val="900"/>
              </a:spcAft>
              <a:defRPr sz="2400"/>
            </a:pPr>
            <a:r>
              <a:rPr lang="en-US" sz="1500" b="1" kern="0">
                <a:latin typeface="Arial" panose="020B0604020202020204" pitchFamily="34" charset="0"/>
                <a:cs typeface="Arial" panose="020B0604020202020204" pitchFamily="34" charset="0"/>
              </a:rPr>
              <a:t>Research Activities</a:t>
            </a:r>
          </a:p>
        </p:txBody>
      </p:sp>
      <p:sp>
        <p:nvSpPr>
          <p:cNvPr id="24" name="Freeform 23"/>
          <p:cNvSpPr/>
          <p:nvPr/>
        </p:nvSpPr>
        <p:spPr>
          <a:xfrm>
            <a:off x="260888" y="894275"/>
            <a:ext cx="3150919" cy="4011334"/>
          </a:xfrm>
          <a:custGeom>
            <a:avLst/>
            <a:gdLst>
              <a:gd name="connsiteX0" fmla="*/ 518594 w 4201225"/>
              <a:gd name="connsiteY0" fmla="*/ 0 h 5547786"/>
              <a:gd name="connsiteX1" fmla="*/ 2592906 w 4201225"/>
              <a:gd name="connsiteY1" fmla="*/ 0 h 5547786"/>
              <a:gd name="connsiteX2" fmla="*/ 3100964 w 4201225"/>
              <a:gd name="connsiteY2" fmla="*/ 414079 h 5547786"/>
              <a:gd name="connsiteX3" fmla="*/ 3101808 w 4201225"/>
              <a:gd name="connsiteY3" fmla="*/ 422453 h 5547786"/>
              <a:gd name="connsiteX4" fmla="*/ 3724136 w 4201225"/>
              <a:gd name="connsiteY4" fmla="*/ 2568028 h 5547786"/>
              <a:gd name="connsiteX5" fmla="*/ 3949095 w 4201225"/>
              <a:gd name="connsiteY5" fmla="*/ 2568028 h 5547786"/>
              <a:gd name="connsiteX6" fmla="*/ 3949095 w 4201225"/>
              <a:gd name="connsiteY6" fmla="*/ 2351256 h 5547786"/>
              <a:gd name="connsiteX7" fmla="*/ 4201225 w 4201225"/>
              <a:gd name="connsiteY7" fmla="*/ 2784799 h 5547786"/>
              <a:gd name="connsiteX8" fmla="*/ 3949095 w 4201225"/>
              <a:gd name="connsiteY8" fmla="*/ 3218342 h 5547786"/>
              <a:gd name="connsiteX9" fmla="*/ 3949095 w 4201225"/>
              <a:gd name="connsiteY9" fmla="*/ 3001571 h 5547786"/>
              <a:gd name="connsiteX10" fmla="*/ 3724136 w 4201225"/>
              <a:gd name="connsiteY10" fmla="*/ 3001571 h 5547786"/>
              <a:gd name="connsiteX11" fmla="*/ 3096325 w 4201225"/>
              <a:gd name="connsiteY11" fmla="*/ 5166049 h 5547786"/>
              <a:gd name="connsiteX12" fmla="*/ 3096325 w 4201225"/>
              <a:gd name="connsiteY12" fmla="*/ 5148652 h 5547786"/>
              <a:gd name="connsiteX13" fmla="*/ 3070747 w 4201225"/>
              <a:gd name="connsiteY13" fmla="*/ 5231053 h 5547786"/>
              <a:gd name="connsiteX14" fmla="*/ 2592906 w 4201225"/>
              <a:gd name="connsiteY14" fmla="*/ 5547786 h 5547786"/>
              <a:gd name="connsiteX15" fmla="*/ 518594 w 4201225"/>
              <a:gd name="connsiteY15" fmla="*/ 5547786 h 5547786"/>
              <a:gd name="connsiteX16" fmla="*/ 0 w 4201225"/>
              <a:gd name="connsiteY16" fmla="*/ 5029192 h 5547786"/>
              <a:gd name="connsiteX17" fmla="*/ 0 w 4201225"/>
              <a:gd name="connsiteY17" fmla="*/ 518594 h 5547786"/>
              <a:gd name="connsiteX18" fmla="*/ 518594 w 4201225"/>
              <a:gd name="connsiteY18" fmla="*/ 0 h 5547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01225" h="5547786">
                <a:moveTo>
                  <a:pt x="518594" y="0"/>
                </a:moveTo>
                <a:lnTo>
                  <a:pt x="2592906" y="0"/>
                </a:lnTo>
                <a:cubicBezTo>
                  <a:pt x="2843517" y="0"/>
                  <a:pt x="3052607" y="177764"/>
                  <a:pt x="3100964" y="414079"/>
                </a:cubicBezTo>
                <a:lnTo>
                  <a:pt x="3101808" y="422453"/>
                </a:lnTo>
                <a:lnTo>
                  <a:pt x="3724136" y="2568028"/>
                </a:lnTo>
                <a:lnTo>
                  <a:pt x="3949095" y="2568028"/>
                </a:lnTo>
                <a:lnTo>
                  <a:pt x="3949095" y="2351256"/>
                </a:lnTo>
                <a:lnTo>
                  <a:pt x="4201225" y="2784799"/>
                </a:lnTo>
                <a:lnTo>
                  <a:pt x="3949095" y="3218342"/>
                </a:lnTo>
                <a:lnTo>
                  <a:pt x="3949095" y="3001571"/>
                </a:lnTo>
                <a:lnTo>
                  <a:pt x="3724136" y="3001571"/>
                </a:lnTo>
                <a:lnTo>
                  <a:pt x="3096325" y="5166049"/>
                </a:lnTo>
                <a:lnTo>
                  <a:pt x="3096325" y="5148652"/>
                </a:lnTo>
                <a:lnTo>
                  <a:pt x="3070747" y="5231053"/>
                </a:lnTo>
                <a:cubicBezTo>
                  <a:pt x="2992020" y="5417184"/>
                  <a:pt x="2807715" y="5547786"/>
                  <a:pt x="2592906" y="5547786"/>
                </a:cubicBezTo>
                <a:lnTo>
                  <a:pt x="518594" y="5547786"/>
                </a:lnTo>
                <a:cubicBezTo>
                  <a:pt x="232182" y="5547786"/>
                  <a:pt x="0" y="5315604"/>
                  <a:pt x="0" y="5029192"/>
                </a:cubicBezTo>
                <a:lnTo>
                  <a:pt x="0" y="518594"/>
                </a:lnTo>
                <a:cubicBezTo>
                  <a:pt x="0" y="232182"/>
                  <a:pt x="232182" y="0"/>
                  <a:pt x="518594" y="0"/>
                </a:cubicBezTo>
                <a:close/>
              </a:path>
            </a:pathLst>
          </a:custGeom>
          <a:solidFill>
            <a:schemeClr val="tx2">
              <a:alpha val="11000"/>
            </a:schemeClr>
          </a:solidFill>
          <a:ln w="47625" cap="flat">
            <a:solidFill>
              <a:schemeClr val="accent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no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4125"/>
              </a:spcBef>
            </a:pPr>
            <a:endParaRPr lang="en-US" sz="3750">
              <a:solidFill>
                <a:srgbClr val="333333"/>
              </a:solidFill>
              <a:sym typeface="Helvetica Neue Thin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07048" y="1069217"/>
            <a:ext cx="2077974" cy="342221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858" rIns="0" bIns="68580" numCol="1" spcCol="38100" rtlCol="0" anchor="t" anchorCtr="0">
            <a:no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150"/>
              </a:spcBef>
            </a:pP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Research Transition Team Working Groups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07048" y="1853132"/>
            <a:ext cx="2077974" cy="342221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858" rIns="0" bIns="68580" numCol="1" spcCol="38100" rtlCol="0" anchor="t" anchorCtr="0">
            <a:no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150"/>
              </a:spcBef>
            </a:pP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Concept and Software Development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14117" y="3023356"/>
            <a:ext cx="2077974" cy="342221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858" rIns="0" bIns="68580" numCol="1" spcCol="38100" rtlCol="0" anchor="t" anchorCtr="0">
            <a:no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150"/>
              </a:spcBef>
            </a:pP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Simulation and Risk Analysis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7048" y="4048745"/>
            <a:ext cx="2077974" cy="342221"/>
          </a:xfrm>
          <a:prstGeom prst="roundRect">
            <a:avLst/>
          </a:prstGeom>
          <a:solidFill>
            <a:schemeClr val="accent4"/>
          </a:solidFill>
          <a:ln w="12700" cap="flat">
            <a:solidFill>
              <a:schemeClr val="tx2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6858" rIns="0" bIns="68580" numCol="1" spcCol="38100" rtlCol="0" anchor="t" anchorCtr="0">
            <a:noAutofit/>
          </a:bodyPr>
          <a:lstStyle/>
          <a:p>
            <a:pPr algn="ctr" defTabSz="342900" hangingPunct="0">
              <a:lnSpc>
                <a:spcPct val="80000"/>
              </a:lnSpc>
              <a:spcBef>
                <a:spcPts val="150"/>
              </a:spcBef>
            </a:pPr>
            <a:r>
              <a:rPr 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Thin"/>
              </a:rPr>
              <a:t>Field Testing and Technology Evaluation</a:t>
            </a:r>
          </a:p>
        </p:txBody>
      </p:sp>
      <p:sp>
        <p:nvSpPr>
          <p:cNvPr id="51" name="Shape 79"/>
          <p:cNvSpPr/>
          <p:nvPr/>
        </p:nvSpPr>
        <p:spPr>
          <a:xfrm>
            <a:off x="414118" y="1447203"/>
            <a:ext cx="2184740" cy="3644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AAM Ecosystem Airspace WG</a:t>
            </a:r>
          </a:p>
        </p:txBody>
      </p:sp>
      <p:sp>
        <p:nvSpPr>
          <p:cNvPr id="52" name="Shape 79"/>
          <p:cNvSpPr/>
          <p:nvPr/>
        </p:nvSpPr>
        <p:spPr>
          <a:xfrm>
            <a:off x="414118" y="2214671"/>
            <a:ext cx="2972296" cy="898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Airspace Concept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Information </a:t>
            </a:r>
            <a:r>
              <a:rPr lang="en-US" sz="1050" kern="0" err="1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 (FIMS)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 of Services for UAM (PSU)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Data Service Providers</a:t>
            </a:r>
          </a:p>
        </p:txBody>
      </p:sp>
      <p:sp>
        <p:nvSpPr>
          <p:cNvPr id="53" name="Shape 79"/>
          <p:cNvSpPr/>
          <p:nvPr/>
        </p:nvSpPr>
        <p:spPr>
          <a:xfrm>
            <a:off x="428654" y="4450425"/>
            <a:ext cx="2070903" cy="377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 Flight Demos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Flight Demos in NAS</a:t>
            </a:r>
          </a:p>
        </p:txBody>
      </p:sp>
      <p:sp>
        <p:nvSpPr>
          <p:cNvPr id="59" name="Shape 79"/>
          <p:cNvSpPr/>
          <p:nvPr/>
        </p:nvSpPr>
        <p:spPr>
          <a:xfrm>
            <a:off x="428654" y="3437626"/>
            <a:ext cx="2390746" cy="5337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Real-time and Fast-time Studies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Metrics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Simulations with Industry Partners</a:t>
            </a:r>
          </a:p>
        </p:txBody>
      </p:sp>
      <p:sp>
        <p:nvSpPr>
          <p:cNvPr id="3" name="Shape 79"/>
          <p:cNvSpPr/>
          <p:nvPr/>
        </p:nvSpPr>
        <p:spPr>
          <a:xfrm>
            <a:off x="414118" y="1447203"/>
            <a:ext cx="2184740" cy="3644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AAM Ecosystem Airspace WG</a:t>
            </a:r>
          </a:p>
        </p:txBody>
      </p:sp>
      <p:sp>
        <p:nvSpPr>
          <p:cNvPr id="4" name="Shape 79"/>
          <p:cNvSpPr/>
          <p:nvPr/>
        </p:nvSpPr>
        <p:spPr>
          <a:xfrm>
            <a:off x="414118" y="2214671"/>
            <a:ext cx="2972296" cy="898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Airspace Concept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Information </a:t>
            </a:r>
            <a:r>
              <a:rPr lang="en-US" sz="1050" kern="0" err="1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 (FIMS)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Provider of Services for UAM (PSU)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Supplemental Data Service Providers</a:t>
            </a:r>
          </a:p>
        </p:txBody>
      </p:sp>
      <p:sp>
        <p:nvSpPr>
          <p:cNvPr id="5" name="Shape 79"/>
          <p:cNvSpPr/>
          <p:nvPr/>
        </p:nvSpPr>
        <p:spPr>
          <a:xfrm>
            <a:off x="428654" y="4450425"/>
            <a:ext cx="2070903" cy="377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 Flight Demos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Flight Demos in NAS</a:t>
            </a:r>
          </a:p>
        </p:txBody>
      </p:sp>
      <p:sp>
        <p:nvSpPr>
          <p:cNvPr id="9" name="Shape 79"/>
          <p:cNvSpPr/>
          <p:nvPr/>
        </p:nvSpPr>
        <p:spPr>
          <a:xfrm>
            <a:off x="428654" y="3437626"/>
            <a:ext cx="2390746" cy="5337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t" anchorCtr="0">
            <a:noAutofit/>
          </a:bodyPr>
          <a:lstStyle>
            <a:lvl1pPr defTabSz="584200">
              <a:lnSpc>
                <a:spcPct val="110000"/>
              </a:lnSpc>
              <a:spcBef>
                <a:spcPts val="3000"/>
              </a:spcBef>
              <a:defRPr sz="2000">
                <a:solidFill>
                  <a:srgbClr val="2C87C7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 dirty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Real-time and Fast-time Studies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 dirty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Metrics</a:t>
            </a:r>
          </a:p>
          <a:p>
            <a:pPr marL="123825" indent="-123825" hangingPunct="0">
              <a:spcBef>
                <a:spcPts val="0"/>
              </a:spcBef>
              <a:buFont typeface="Arial" charset="0"/>
              <a:buChar char="•"/>
            </a:pPr>
            <a:r>
              <a:rPr lang="en-US" sz="1050" kern="0" dirty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Simulations with Industry Partners</a:t>
            </a:r>
          </a:p>
        </p:txBody>
      </p:sp>
      <p:sp>
        <p:nvSpPr>
          <p:cNvPr id="44" name="Shape 110">
            <a:extLst>
              <a:ext uri="{FF2B5EF4-FFF2-40B4-BE49-F238E27FC236}">
                <a16:creationId xmlns:a16="http://schemas.microsoft.com/office/drawing/2014/main" id="{25EC5CB2-A360-DD45-B0F0-F0570BB4E6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839200" y="6553200"/>
            <a:ext cx="28448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D6D2F0-D5EA-406C-9DA6-6EA6707259AD}" type="slidenum">
              <a:rPr lang="en-US" smtClean="0"/>
              <a:pPr/>
              <a:t>27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DB215436-7D29-AE4A-9F8F-9102682EC31C}"/>
              </a:ext>
            </a:extLst>
          </p:cNvPr>
          <p:cNvSpPr txBox="1">
            <a:spLocks/>
          </p:cNvSpPr>
          <p:nvPr/>
        </p:nvSpPr>
        <p:spPr>
          <a:xfrm>
            <a:off x="2464261" y="13487"/>
            <a:ext cx="4331870" cy="474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1pPr>
            <a:lvl2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2pPr>
            <a:lvl3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3pPr>
            <a:lvl4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4pPr>
            <a:lvl5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5pPr>
            <a:lvl6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6pPr>
            <a:lvl7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7pPr>
            <a:lvl8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8pPr>
            <a:lvl9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9pPr>
          </a:lstStyle>
          <a:p>
            <a:pPr defTabSz="321465">
              <a:spcBef>
                <a:spcPts val="0"/>
              </a:spcBef>
              <a:defRPr/>
            </a:pPr>
            <a:endParaRPr lang="en-US" sz="2400" b="1" kern="0">
              <a:solidFill>
                <a:srgbClr val="FF0000"/>
              </a:solidFill>
              <a:latin typeface="Arial" panose="020B0604020202020204" pitchFamily="34" charset="0"/>
              <a:ea typeface="Helvetica Neue Thin"/>
              <a:cs typeface="Arial" panose="020B0604020202020204" pitchFamily="34" charset="0"/>
            </a:endParaRP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DB215436-7D29-AE4A-9F8F-9102682EC31C}"/>
              </a:ext>
            </a:extLst>
          </p:cNvPr>
          <p:cNvSpPr txBox="1">
            <a:spLocks/>
          </p:cNvSpPr>
          <p:nvPr/>
        </p:nvSpPr>
        <p:spPr>
          <a:xfrm>
            <a:off x="2464261" y="13487"/>
            <a:ext cx="4331870" cy="474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1pPr>
            <a:lvl2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2pPr>
            <a:lvl3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3pPr>
            <a:lvl4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4pPr>
            <a:lvl5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5pPr>
            <a:lvl6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6pPr>
            <a:lvl7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7pPr>
            <a:lvl8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8pPr>
            <a:lvl9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9pPr>
          </a:lstStyle>
          <a:p>
            <a:pPr defTabSz="321465">
              <a:spcBef>
                <a:spcPts val="0"/>
              </a:spcBef>
              <a:defRPr/>
            </a:pPr>
            <a:endParaRPr lang="en-US" sz="2400" b="1" kern="0">
              <a:solidFill>
                <a:srgbClr val="FF0000"/>
              </a:solidFill>
              <a:latin typeface="Arial" panose="020B0604020202020204" pitchFamily="34" charset="0"/>
              <a:ea typeface="Helvetica Neue Thin"/>
              <a:cs typeface="Arial" panose="020B0604020202020204" pitchFamily="34" charset="0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14ED835F-5A99-454C-9BB5-EA9045A93916}"/>
              </a:ext>
            </a:extLst>
          </p:cNvPr>
          <p:cNvSpPr txBox="1">
            <a:spLocks/>
          </p:cNvSpPr>
          <p:nvPr/>
        </p:nvSpPr>
        <p:spPr>
          <a:xfrm>
            <a:off x="501021" y="54045"/>
            <a:ext cx="8039099" cy="76818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UAM Airspace Management System Outcomes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D61000B-11E5-C243-9C44-0DB9A42636E6}"/>
              </a:ext>
            </a:extLst>
          </p:cNvPr>
          <p:cNvGrpSpPr/>
          <p:nvPr/>
        </p:nvGrpSpPr>
        <p:grpSpPr>
          <a:xfrm>
            <a:off x="6537332" y="548640"/>
            <a:ext cx="2359018" cy="4356968"/>
            <a:chOff x="6537332" y="548640"/>
            <a:chExt cx="2359018" cy="4356968"/>
          </a:xfrm>
        </p:grpSpPr>
        <p:sp>
          <p:nvSpPr>
            <p:cNvPr id="19" name="Rounded Rectangle 18"/>
            <p:cNvSpPr/>
            <p:nvPr/>
          </p:nvSpPr>
          <p:spPr>
            <a:xfrm>
              <a:off x="6562725" y="873453"/>
              <a:ext cx="2333625" cy="4032155"/>
            </a:xfrm>
            <a:prstGeom prst="roundRect">
              <a:avLst/>
            </a:prstGeom>
            <a:solidFill>
              <a:schemeClr val="accent1">
                <a:alpha val="38000"/>
              </a:schemeClr>
            </a:solidFill>
            <a:ln w="47625" cap="flat">
              <a:solidFill>
                <a:schemeClr val="accent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4125"/>
                </a:spcBef>
              </a:pPr>
              <a:endParaRPr lang="en-US" sz="3750">
                <a:solidFill>
                  <a:srgbClr val="333333"/>
                </a:solidFill>
                <a:sym typeface="Helvetica Neue Thin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537332" y="548640"/>
              <a:ext cx="2333625" cy="343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algn="ctr">
                <a:lnSpc>
                  <a:spcPct val="120000"/>
                </a:lnSpc>
                <a:spcBef>
                  <a:spcPts val="900"/>
                </a:spcBef>
                <a:spcAft>
                  <a:spcPts val="900"/>
                </a:spcAft>
                <a:defRPr sz="2400"/>
              </a:pPr>
              <a:r>
                <a:rPr lang="en-US" sz="1500" b="1" kern="0">
                  <a:latin typeface="Arial" panose="020B0604020202020204" pitchFamily="34" charset="0"/>
                  <a:cs typeface="Arial" panose="020B0604020202020204" pitchFamily="34" charset="0"/>
                </a:rPr>
                <a:t>Outcomes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674265" y="1074653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UAM Rule Making</a:t>
              </a:r>
            </a:p>
          </p:txBody>
        </p:sp>
        <p:sp>
          <p:nvSpPr>
            <p:cNvPr id="63" name="Shape 79"/>
            <p:cNvSpPr/>
            <p:nvPr/>
          </p:nvSpPr>
          <p:spPr>
            <a:xfrm>
              <a:off x="6694450" y="1317305"/>
              <a:ext cx="2170643" cy="23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Roles and Responsibilities</a:t>
              </a:r>
            </a:p>
          </p:txBody>
        </p:sp>
        <p:sp>
          <p:nvSpPr>
            <p:cNvPr id="10" name="Shape 79"/>
            <p:cNvSpPr/>
            <p:nvPr/>
          </p:nvSpPr>
          <p:spPr>
            <a:xfrm>
              <a:off x="6694450" y="1317305"/>
              <a:ext cx="2170643" cy="23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Roles and Responsibilities</a:t>
              </a:r>
            </a:p>
          </p:txBody>
        </p:sp>
        <p:sp>
          <p:nvSpPr>
            <p:cNvPr id="68" name="Rounded Rectangle 67"/>
            <p:cNvSpPr/>
            <p:nvPr/>
          </p:nvSpPr>
          <p:spPr>
            <a:xfrm>
              <a:off x="6676425" y="1616343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Industry Guidance</a:t>
              </a:r>
            </a:p>
          </p:txBody>
        </p:sp>
        <p:sp>
          <p:nvSpPr>
            <p:cNvPr id="69" name="Shape 79"/>
            <p:cNvSpPr/>
            <p:nvPr/>
          </p:nvSpPr>
          <p:spPr>
            <a:xfrm>
              <a:off x="6696342" y="1836680"/>
              <a:ext cx="2068733" cy="1073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 Case Development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Exchange and Protocols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Airspace Management Standards (e.g., ASTM, RTCA)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Secure Communications Standards (e.g., SAE, AIA)</a:t>
              </a:r>
            </a:p>
          </p:txBody>
        </p:sp>
        <p:sp>
          <p:nvSpPr>
            <p:cNvPr id="11" name="Shape 79"/>
            <p:cNvSpPr/>
            <p:nvPr/>
          </p:nvSpPr>
          <p:spPr>
            <a:xfrm>
              <a:off x="6696342" y="1836680"/>
              <a:ext cx="2068733" cy="1073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 Case Development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 Exchange and Protocols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Airspace Management Standards (e.g., ASTM, RTCA)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Secure Communications Standards (e.g., SAE, AIA)</a:t>
              </a:r>
            </a:p>
          </p:txBody>
        </p:sp>
        <p:sp>
          <p:nvSpPr>
            <p:cNvPr id="72" name="Rounded Rectangle 71"/>
            <p:cNvSpPr/>
            <p:nvPr/>
          </p:nvSpPr>
          <p:spPr>
            <a:xfrm>
              <a:off x="6694450" y="2879074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Harmonization</a:t>
              </a:r>
            </a:p>
          </p:txBody>
        </p:sp>
        <p:sp>
          <p:nvSpPr>
            <p:cNvPr id="73" name="Shape 79"/>
            <p:cNvSpPr/>
            <p:nvPr/>
          </p:nvSpPr>
          <p:spPr>
            <a:xfrm>
              <a:off x="6674265" y="3092973"/>
              <a:ext cx="2110545" cy="1073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UAM Airspace System (AIRXOS, ANRA, </a:t>
              </a:r>
              <a:r>
                <a:rPr lang="en-US" sz="1000" kern="0" err="1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OneSky</a:t>
              </a: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Uber, et al)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(Route Structure, Traffic Demand, Weather, Noise)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Specific UAM Use Cases</a:t>
              </a:r>
            </a:p>
          </p:txBody>
        </p:sp>
        <p:sp>
          <p:nvSpPr>
            <p:cNvPr id="12" name="Shape 79"/>
            <p:cNvSpPr/>
            <p:nvPr/>
          </p:nvSpPr>
          <p:spPr>
            <a:xfrm>
              <a:off x="6674265" y="3092973"/>
              <a:ext cx="2110545" cy="1073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UAM Airspace System (AIRXOS, ANRA, </a:t>
              </a:r>
              <a:r>
                <a:rPr lang="en-US" sz="1000" kern="0" err="1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OneSky</a:t>
              </a: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Uber, et al)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Research (Route Structure, Traffic Demand, Weather, Noise)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Specific UAM Use Cases</a:t>
              </a:r>
            </a:p>
          </p:txBody>
        </p: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FD0F2187-D7D0-CD40-96FD-E66D5ED23DAA}"/>
                </a:ext>
              </a:extLst>
            </p:cNvPr>
            <p:cNvSpPr/>
            <p:nvPr/>
          </p:nvSpPr>
          <p:spPr>
            <a:xfrm>
              <a:off x="6744319" y="4028229"/>
              <a:ext cx="208299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9144" rIns="0" bIns="91440" numCol="1" spcCol="38100" rtlCol="0" anchor="t" anchorCtr="0">
              <a:noAutofit/>
            </a:bodyPr>
            <a:lstStyle/>
            <a:p>
              <a:pPr algn="ctr" defTabSz="457200" hangingPunct="0">
                <a:lnSpc>
                  <a:spcPct val="80000"/>
                </a:lnSpc>
                <a:spcBef>
                  <a:spcPts val="20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Fielded Systems</a:t>
              </a:r>
            </a:p>
          </p:txBody>
        </p:sp>
        <p:sp>
          <p:nvSpPr>
            <p:cNvPr id="16" name="Shape 79">
              <a:extLst>
                <a:ext uri="{FF2B5EF4-FFF2-40B4-BE49-F238E27FC236}">
                  <a16:creationId xmlns:a16="http://schemas.microsoft.com/office/drawing/2014/main" id="{9B694B78-CC8E-0543-A77F-C9B647BD2277}"/>
                </a:ext>
              </a:extLst>
            </p:cNvPr>
            <p:cNvSpPr/>
            <p:nvPr/>
          </p:nvSpPr>
          <p:spPr>
            <a:xfrm>
              <a:off x="6756408" y="4291772"/>
              <a:ext cx="2070903" cy="37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5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NC Flight Demos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5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Partner Flight Demos in NAS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2C4BF54-28D1-0F47-AFB5-BB2A953D4B67}"/>
              </a:ext>
            </a:extLst>
          </p:cNvPr>
          <p:cNvGrpSpPr/>
          <p:nvPr/>
        </p:nvGrpSpPr>
        <p:grpSpPr>
          <a:xfrm>
            <a:off x="3411807" y="548640"/>
            <a:ext cx="3150919" cy="4380186"/>
            <a:chOff x="3411807" y="548640"/>
            <a:chExt cx="3150919" cy="4380186"/>
          </a:xfrm>
        </p:grpSpPr>
        <p:sp>
          <p:nvSpPr>
            <p:cNvPr id="26" name="Rectangle 25"/>
            <p:cNvSpPr/>
            <p:nvPr/>
          </p:nvSpPr>
          <p:spPr>
            <a:xfrm>
              <a:off x="3589780" y="548640"/>
              <a:ext cx="1936101" cy="343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algn="ctr">
                <a:lnSpc>
                  <a:spcPct val="120000"/>
                </a:lnSpc>
                <a:spcBef>
                  <a:spcPts val="900"/>
                </a:spcBef>
                <a:spcAft>
                  <a:spcPts val="900"/>
                </a:spcAft>
                <a:defRPr sz="2400"/>
              </a:pPr>
              <a:r>
                <a:rPr lang="en-US" sz="1500" b="1" kern="0">
                  <a:latin typeface="Arial" panose="020B0604020202020204" pitchFamily="34" charset="0"/>
                  <a:cs typeface="Arial" panose="020B0604020202020204" pitchFamily="34" charset="0"/>
                </a:rPr>
                <a:t>Products</a:t>
              </a:r>
            </a:p>
          </p:txBody>
        </p:sp>
        <p:sp>
          <p:nvSpPr>
            <p:cNvPr id="23" name="Freeform 22"/>
            <p:cNvSpPr/>
            <p:nvPr/>
          </p:nvSpPr>
          <p:spPr>
            <a:xfrm>
              <a:off x="3411807" y="873455"/>
              <a:ext cx="3150919" cy="4032154"/>
            </a:xfrm>
            <a:custGeom>
              <a:avLst/>
              <a:gdLst>
                <a:gd name="connsiteX0" fmla="*/ 518594 w 4201225"/>
                <a:gd name="connsiteY0" fmla="*/ 0 h 5547786"/>
                <a:gd name="connsiteX1" fmla="*/ 2592906 w 4201225"/>
                <a:gd name="connsiteY1" fmla="*/ 0 h 5547786"/>
                <a:gd name="connsiteX2" fmla="*/ 3100964 w 4201225"/>
                <a:gd name="connsiteY2" fmla="*/ 414079 h 5547786"/>
                <a:gd name="connsiteX3" fmla="*/ 3101808 w 4201225"/>
                <a:gd name="connsiteY3" fmla="*/ 422453 h 5547786"/>
                <a:gd name="connsiteX4" fmla="*/ 3724136 w 4201225"/>
                <a:gd name="connsiteY4" fmla="*/ 2568028 h 5547786"/>
                <a:gd name="connsiteX5" fmla="*/ 3949095 w 4201225"/>
                <a:gd name="connsiteY5" fmla="*/ 2568028 h 5547786"/>
                <a:gd name="connsiteX6" fmla="*/ 3949095 w 4201225"/>
                <a:gd name="connsiteY6" fmla="*/ 2351256 h 5547786"/>
                <a:gd name="connsiteX7" fmla="*/ 4201225 w 4201225"/>
                <a:gd name="connsiteY7" fmla="*/ 2784799 h 5547786"/>
                <a:gd name="connsiteX8" fmla="*/ 3949095 w 4201225"/>
                <a:gd name="connsiteY8" fmla="*/ 3218342 h 5547786"/>
                <a:gd name="connsiteX9" fmla="*/ 3949095 w 4201225"/>
                <a:gd name="connsiteY9" fmla="*/ 3001571 h 5547786"/>
                <a:gd name="connsiteX10" fmla="*/ 3724136 w 4201225"/>
                <a:gd name="connsiteY10" fmla="*/ 3001571 h 5547786"/>
                <a:gd name="connsiteX11" fmla="*/ 3096325 w 4201225"/>
                <a:gd name="connsiteY11" fmla="*/ 5166049 h 5547786"/>
                <a:gd name="connsiteX12" fmla="*/ 3096325 w 4201225"/>
                <a:gd name="connsiteY12" fmla="*/ 5148652 h 5547786"/>
                <a:gd name="connsiteX13" fmla="*/ 3070747 w 4201225"/>
                <a:gd name="connsiteY13" fmla="*/ 5231053 h 5547786"/>
                <a:gd name="connsiteX14" fmla="*/ 2592906 w 4201225"/>
                <a:gd name="connsiteY14" fmla="*/ 5547786 h 5547786"/>
                <a:gd name="connsiteX15" fmla="*/ 518594 w 4201225"/>
                <a:gd name="connsiteY15" fmla="*/ 5547786 h 5547786"/>
                <a:gd name="connsiteX16" fmla="*/ 0 w 4201225"/>
                <a:gd name="connsiteY16" fmla="*/ 5029192 h 5547786"/>
                <a:gd name="connsiteX17" fmla="*/ 0 w 4201225"/>
                <a:gd name="connsiteY17" fmla="*/ 518594 h 5547786"/>
                <a:gd name="connsiteX18" fmla="*/ 518594 w 4201225"/>
                <a:gd name="connsiteY18" fmla="*/ 0 h 554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201225" h="5547786">
                  <a:moveTo>
                    <a:pt x="518594" y="0"/>
                  </a:moveTo>
                  <a:lnTo>
                    <a:pt x="2592906" y="0"/>
                  </a:lnTo>
                  <a:cubicBezTo>
                    <a:pt x="2843517" y="0"/>
                    <a:pt x="3052607" y="177764"/>
                    <a:pt x="3100964" y="414079"/>
                  </a:cubicBezTo>
                  <a:lnTo>
                    <a:pt x="3101808" y="422453"/>
                  </a:lnTo>
                  <a:lnTo>
                    <a:pt x="3724136" y="2568028"/>
                  </a:lnTo>
                  <a:lnTo>
                    <a:pt x="3949095" y="2568028"/>
                  </a:lnTo>
                  <a:lnTo>
                    <a:pt x="3949095" y="2351256"/>
                  </a:lnTo>
                  <a:lnTo>
                    <a:pt x="4201225" y="2784799"/>
                  </a:lnTo>
                  <a:lnTo>
                    <a:pt x="3949095" y="3218342"/>
                  </a:lnTo>
                  <a:lnTo>
                    <a:pt x="3949095" y="3001571"/>
                  </a:lnTo>
                  <a:lnTo>
                    <a:pt x="3724136" y="3001571"/>
                  </a:lnTo>
                  <a:lnTo>
                    <a:pt x="3096325" y="5166049"/>
                  </a:lnTo>
                  <a:lnTo>
                    <a:pt x="3096325" y="5148652"/>
                  </a:lnTo>
                  <a:lnTo>
                    <a:pt x="3070747" y="5231053"/>
                  </a:lnTo>
                  <a:cubicBezTo>
                    <a:pt x="2992020" y="5417184"/>
                    <a:pt x="2807715" y="5547786"/>
                    <a:pt x="2592906" y="5547786"/>
                  </a:cubicBezTo>
                  <a:lnTo>
                    <a:pt x="518594" y="5547786"/>
                  </a:lnTo>
                  <a:cubicBezTo>
                    <a:pt x="232182" y="5547786"/>
                    <a:pt x="0" y="5315604"/>
                    <a:pt x="0" y="5029192"/>
                  </a:cubicBezTo>
                  <a:lnTo>
                    <a:pt x="0" y="518594"/>
                  </a:lnTo>
                  <a:cubicBezTo>
                    <a:pt x="0" y="232182"/>
                    <a:pt x="232182" y="0"/>
                    <a:pt x="518594" y="0"/>
                  </a:cubicBezTo>
                  <a:close/>
                </a:path>
              </a:pathLst>
            </a:custGeom>
            <a:solidFill>
              <a:srgbClr val="00B050">
                <a:alpha val="28000"/>
              </a:srgbClr>
            </a:solidFill>
            <a:ln w="47625" cap="flat">
              <a:solidFill>
                <a:schemeClr val="accent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4125"/>
                </a:spcBef>
              </a:pPr>
              <a:endParaRPr lang="en-US" sz="3750">
                <a:solidFill>
                  <a:srgbClr val="333333"/>
                </a:solidFill>
                <a:sym typeface="Helvetica Neue Thin"/>
              </a:endParaRP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3546501" y="1485781"/>
              <a:ext cx="1936100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Reference Models</a:t>
              </a:r>
            </a:p>
          </p:txBody>
        </p:sp>
        <p:sp>
          <p:nvSpPr>
            <p:cNvPr id="36" name="Rounded Rectangle 35"/>
            <p:cNvSpPr/>
            <p:nvPr/>
          </p:nvSpPr>
          <p:spPr>
            <a:xfrm>
              <a:off x="3546501" y="2039871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ICDs and APIs</a:t>
              </a: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3546501" y="3284840"/>
              <a:ext cx="2080832" cy="342221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Reference Technology Implementations</a:t>
              </a:r>
            </a:p>
          </p:txBody>
        </p:sp>
        <p:sp>
          <p:nvSpPr>
            <p:cNvPr id="6" name="Shape 79"/>
            <p:cNvSpPr/>
            <p:nvPr/>
          </p:nvSpPr>
          <p:spPr>
            <a:xfrm>
              <a:off x="3551948" y="1708436"/>
              <a:ext cx="2398298" cy="3227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eVTOL Perf Models 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eVTOL Noise Impact Model</a:t>
              </a:r>
            </a:p>
          </p:txBody>
        </p:sp>
        <p:sp>
          <p:nvSpPr>
            <p:cNvPr id="7" name="Shape 79"/>
            <p:cNvSpPr/>
            <p:nvPr/>
          </p:nvSpPr>
          <p:spPr>
            <a:xfrm>
              <a:off x="3551948" y="2243484"/>
              <a:ext cx="2533727" cy="329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PSU-FIMS Specification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PSU-PSU Specification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endParaRPr lang="en-US" sz="100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endParaRPr lang="en-US" sz="1000" kern="0">
                <a:solidFill>
                  <a:srgbClr val="DCDEE0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Shape 79"/>
            <p:cNvSpPr/>
            <p:nvPr/>
          </p:nvSpPr>
          <p:spPr>
            <a:xfrm>
              <a:off x="3551946" y="3650630"/>
              <a:ext cx="2737546" cy="5068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Scheduling and Vertiport </a:t>
              </a:r>
              <a:r>
                <a:rPr lang="en-US" sz="1000" kern="0" err="1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Mgmt</a:t>
              </a: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Service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Separation Service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Detect-and-Avoid Service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13F68089-9774-884D-B2E2-E838878CBDD5}"/>
                </a:ext>
              </a:extLst>
            </p:cNvPr>
            <p:cNvSpPr/>
            <p:nvPr/>
          </p:nvSpPr>
          <p:spPr>
            <a:xfrm>
              <a:off x="3546501" y="2586079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Software Prototypes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3431180" y="2743230"/>
              <a:ext cx="257547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ea typeface="Helvetica Neue Light"/>
                  <a:cs typeface="Arial" panose="020B0604020202020204" pitchFamily="34" charset="0"/>
                  <a:sym typeface="Helvetica Neue Light"/>
                </a:rPr>
                <a:t>UAM Airspace Management System and Architecture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ea typeface="Helvetica Neue Light"/>
                  <a:cs typeface="Arial" panose="020B0604020202020204" pitchFamily="34" charset="0"/>
                  <a:sym typeface="Helvetica Neue Light"/>
                </a:rPr>
                <a:t>FIMS, Discovery Service, PSU</a:t>
              </a:r>
            </a:p>
          </p:txBody>
        </p:sp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8F1589B8-0AD8-7F41-A4E4-7F3A04723FDD}"/>
                </a:ext>
              </a:extLst>
            </p:cNvPr>
            <p:cNvSpPr/>
            <p:nvPr/>
          </p:nvSpPr>
          <p:spPr>
            <a:xfrm>
              <a:off x="3546501" y="4185209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Airspace Requirements</a:t>
              </a:r>
            </a:p>
          </p:txBody>
        </p:sp>
        <p:sp>
          <p:nvSpPr>
            <p:cNvPr id="15" name="Shape 79">
              <a:extLst>
                <a:ext uri="{FF2B5EF4-FFF2-40B4-BE49-F238E27FC236}">
                  <a16:creationId xmlns:a16="http://schemas.microsoft.com/office/drawing/2014/main" id="{436B4ED6-480A-EB43-97DF-63DEAE0E1590}"/>
                </a:ext>
              </a:extLst>
            </p:cNvPr>
            <p:cNvSpPr/>
            <p:nvPr/>
          </p:nvSpPr>
          <p:spPr>
            <a:xfrm>
              <a:off x="3546501" y="4391141"/>
              <a:ext cx="2737546" cy="5376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Airspace Services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Secure Communications</a:t>
              </a:r>
            </a:p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0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CNSI</a:t>
              </a: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AFEB6D7C-41B8-EF42-9E32-EAF2D43FC518}"/>
                </a:ext>
              </a:extLst>
            </p:cNvPr>
            <p:cNvSpPr/>
            <p:nvPr/>
          </p:nvSpPr>
          <p:spPr>
            <a:xfrm>
              <a:off x="3546500" y="1042050"/>
              <a:ext cx="2080832" cy="192024"/>
            </a:xfrm>
            <a:prstGeom prst="roundRect">
              <a:avLst/>
            </a:prstGeom>
            <a:solidFill>
              <a:schemeClr val="accent4"/>
            </a:solidFill>
            <a:ln w="12700" cap="flat">
              <a:solidFill>
                <a:schemeClr val="tx2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6858" rIns="0" bIns="68580" numCol="1" spcCol="38100" rtlCol="0" anchor="t" anchorCtr="0">
              <a:noAutofit/>
            </a:bodyPr>
            <a:lstStyle/>
            <a:p>
              <a:pPr algn="ctr" defTabSz="342900" hangingPunct="0">
                <a:lnSpc>
                  <a:spcPct val="80000"/>
                </a:lnSpc>
                <a:spcBef>
                  <a:spcPts val="150"/>
                </a:spcBef>
              </a:pPr>
              <a:r>
                <a:rPr lang="en-US" sz="1200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Neue Thin"/>
                </a:rPr>
                <a:t>Concept Documents</a:t>
              </a:r>
            </a:p>
          </p:txBody>
        </p:sp>
        <p:sp>
          <p:nvSpPr>
            <p:cNvPr id="60" name="Shape 79">
              <a:extLst>
                <a:ext uri="{FF2B5EF4-FFF2-40B4-BE49-F238E27FC236}">
                  <a16:creationId xmlns:a16="http://schemas.microsoft.com/office/drawing/2014/main" id="{33EF640A-75B1-6643-B5AD-5856695376AD}"/>
                </a:ext>
              </a:extLst>
            </p:cNvPr>
            <p:cNvSpPr/>
            <p:nvPr/>
          </p:nvSpPr>
          <p:spPr>
            <a:xfrm>
              <a:off x="3551946" y="1245483"/>
              <a:ext cx="2737546" cy="192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 anchorCtr="0">
              <a:noAutofit/>
            </a:bodyPr>
            <a:lstStyle>
              <a:lvl1pPr defTabSz="584200">
                <a:lnSpc>
                  <a:spcPct val="110000"/>
                </a:lnSpc>
                <a:spcBef>
                  <a:spcPts val="3000"/>
                </a:spcBef>
                <a:defRPr sz="2000">
                  <a:solidFill>
                    <a:srgbClr val="2C87C7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1pPr>
            </a:lstStyle>
            <a:p>
              <a:pPr marL="123825" indent="-123825" hangingPunct="0">
                <a:spcBef>
                  <a:spcPts val="0"/>
                </a:spcBef>
                <a:buFont typeface="Arial" charset="0"/>
                <a:buChar char="•"/>
              </a:pPr>
              <a:r>
                <a:rPr lang="en-US" sz="1050" kern="0">
                  <a:solidFill>
                    <a:srgbClr val="DCDEE0">
                      <a:lumMod val="1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UAM Airspace ConOps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96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12F79-A8C3-3241-8B45-0C5607C80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AAM Mission Research Plan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938BEF-A70E-8940-90CD-C3724FC256F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81" y="617044"/>
            <a:ext cx="8519538" cy="43715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F610B4-02F7-BE44-A754-DC269608E4B3}"/>
              </a:ext>
            </a:extLst>
          </p:cNvPr>
          <p:cNvSpPr/>
          <p:nvPr/>
        </p:nvSpPr>
        <p:spPr>
          <a:xfrm>
            <a:off x="6539666" y="2665600"/>
            <a:ext cx="2011680" cy="6620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/>
              <a:t>National Campaign UAM airspace requirements coordinated with AAM</a:t>
            </a:r>
          </a:p>
        </p:txBody>
      </p:sp>
    </p:spTree>
    <p:extLst>
      <p:ext uri="{BB962C8B-B14F-4D97-AF65-F5344CB8AC3E}">
        <p14:creationId xmlns:p14="http://schemas.microsoft.com/office/powerpoint/2010/main" val="702863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3754F8-A3DD-364D-A6FA-34019288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57" y="-91372"/>
            <a:ext cx="8749162" cy="768181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UAM System Development Progression and Requirements</a:t>
            </a:r>
          </a:p>
        </p:txBody>
      </p:sp>
      <p:sp>
        <p:nvSpPr>
          <p:cNvPr id="55" name="Shape 21">
            <a:extLst>
              <a:ext uri="{FF2B5EF4-FFF2-40B4-BE49-F238E27FC236}">
                <a16:creationId xmlns:a16="http://schemas.microsoft.com/office/drawing/2014/main" id="{6E7AC387-BEE3-DF49-886F-9918003A25E9}"/>
              </a:ext>
            </a:extLst>
          </p:cNvPr>
          <p:cNvSpPr/>
          <p:nvPr/>
        </p:nvSpPr>
        <p:spPr>
          <a:xfrm>
            <a:off x="3108" y="2278962"/>
            <a:ext cx="9140892" cy="2859286"/>
          </a:xfrm>
          <a:prstGeom prst="rect">
            <a:avLst/>
          </a:prstGeom>
          <a:solidFill>
            <a:srgbClr val="999999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949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3CB5CBE-3DED-B746-A326-4D9E196AE14B}"/>
              </a:ext>
            </a:extLst>
          </p:cNvPr>
          <p:cNvGrpSpPr/>
          <p:nvPr/>
        </p:nvGrpSpPr>
        <p:grpSpPr>
          <a:xfrm>
            <a:off x="4067612" y="2209924"/>
            <a:ext cx="2355846" cy="3529757"/>
            <a:chOff x="4779789" y="3276961"/>
            <a:chExt cx="2659560" cy="4706348"/>
          </a:xfrm>
        </p:grpSpPr>
        <p:sp>
          <p:nvSpPr>
            <p:cNvPr id="60" name="Shape 46">
              <a:extLst>
                <a:ext uri="{FF2B5EF4-FFF2-40B4-BE49-F238E27FC236}">
                  <a16:creationId xmlns:a16="http://schemas.microsoft.com/office/drawing/2014/main" id="{F640E889-ACEC-4C48-A14B-CBAA4CE16068}"/>
                </a:ext>
              </a:extLst>
            </p:cNvPr>
            <p:cNvSpPr/>
            <p:nvPr/>
          </p:nvSpPr>
          <p:spPr>
            <a:xfrm>
              <a:off x="4779789" y="3276961"/>
              <a:ext cx="2659560" cy="6164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UML3</a:t>
              </a:r>
            </a:p>
          </p:txBody>
        </p:sp>
        <p:sp>
          <p:nvSpPr>
            <p:cNvPr id="61" name="Shape 47">
              <a:extLst>
                <a:ext uri="{FF2B5EF4-FFF2-40B4-BE49-F238E27FC236}">
                  <a16:creationId xmlns:a16="http://schemas.microsoft.com/office/drawing/2014/main" id="{D213A72F-6922-7942-AC4F-6C1CD70D0B1B}"/>
                </a:ext>
              </a:extLst>
            </p:cNvPr>
            <p:cNvSpPr/>
            <p:nvPr/>
          </p:nvSpPr>
          <p:spPr>
            <a:xfrm>
              <a:off x="4955721" y="3851122"/>
              <a:ext cx="2470395" cy="41321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UML-3 Airspace </a:t>
              </a:r>
              <a:r>
                <a:rPr lang="en-US" sz="1200" err="1">
                  <a:latin typeface="Arial"/>
                  <a:cs typeface="Arial"/>
                </a:rPr>
                <a:t>ConOps</a:t>
              </a:r>
              <a:endParaRPr lang="en-US">
                <a:latin typeface="Helvetica Neue Light"/>
                <a:cs typeface="Arial"/>
              </a:endParaRP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Airspace Procedures for Low-Density, Med-Complexity Ops</a:t>
              </a:r>
              <a:endParaRPr lang="en-US"/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Service Info Exchange Protocols for Med-Density Ops</a:t>
              </a: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Fleet Management Services</a:t>
              </a: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Secure Communications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Field Data to Inform Airspace System Development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B0A5142-4A70-8E42-A902-EB398C73F91C}"/>
              </a:ext>
            </a:extLst>
          </p:cNvPr>
          <p:cNvGrpSpPr/>
          <p:nvPr/>
        </p:nvGrpSpPr>
        <p:grpSpPr>
          <a:xfrm>
            <a:off x="2029162" y="2230840"/>
            <a:ext cx="1862008" cy="2507667"/>
            <a:chOff x="2631285" y="3274662"/>
            <a:chExt cx="2482675" cy="3343559"/>
          </a:xfrm>
        </p:grpSpPr>
        <p:sp>
          <p:nvSpPr>
            <p:cNvPr id="58" name="Shape 33">
              <a:extLst>
                <a:ext uri="{FF2B5EF4-FFF2-40B4-BE49-F238E27FC236}">
                  <a16:creationId xmlns:a16="http://schemas.microsoft.com/office/drawing/2014/main" id="{338058BC-2332-754F-BF6A-91D71BC23D07}"/>
                </a:ext>
              </a:extLst>
            </p:cNvPr>
            <p:cNvSpPr/>
            <p:nvPr/>
          </p:nvSpPr>
          <p:spPr>
            <a:xfrm>
              <a:off x="2631285" y="3274662"/>
              <a:ext cx="2420157" cy="6161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UML</a:t>
              </a:r>
              <a:r>
                <a:rPr sz="1600" b="1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9" name="Shape 34">
              <a:extLst>
                <a:ext uri="{FF2B5EF4-FFF2-40B4-BE49-F238E27FC236}">
                  <a16:creationId xmlns:a16="http://schemas.microsoft.com/office/drawing/2014/main" id="{2DA65955-5B1E-F44A-9653-D26BEBCE2C64}"/>
                </a:ext>
              </a:extLst>
            </p:cNvPr>
            <p:cNvSpPr/>
            <p:nvPr/>
          </p:nvSpPr>
          <p:spPr>
            <a:xfrm>
              <a:off x="2631285" y="3826670"/>
              <a:ext cx="2482675" cy="2791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UML-2 Airspace </a:t>
              </a:r>
              <a:r>
                <a:rPr lang="en-US" sz="1200" err="1">
                  <a:latin typeface="Arial"/>
                  <a:cs typeface="Arial"/>
                </a:rPr>
                <a:t>ConOps</a:t>
              </a: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Airspace Procedures for Low-Density Operations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Service Info Exchange Protocols for Low-Density, Low-Complexity Ops</a:t>
              </a:r>
              <a:endParaRPr lang="en-US"/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UAM Airspace System with Operation Planning Services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X3/X4 Simulations for NC-1</a:t>
              </a:r>
              <a:endParaRPr lang="en-US" sz="1200"/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/>
                <a:cs typeface="Arial"/>
              </a:endParaRP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C38B22D-3B87-3A48-903B-76B7DAAB9DE3}"/>
              </a:ext>
            </a:extLst>
          </p:cNvPr>
          <p:cNvGrpSpPr/>
          <p:nvPr/>
        </p:nvGrpSpPr>
        <p:grpSpPr>
          <a:xfrm>
            <a:off x="-13137" y="2248660"/>
            <a:ext cx="1795344" cy="1786031"/>
            <a:chOff x="388882" y="3236196"/>
            <a:chExt cx="2393791" cy="2381373"/>
          </a:xfrm>
        </p:grpSpPr>
        <p:sp>
          <p:nvSpPr>
            <p:cNvPr id="56" name="Shape 25">
              <a:extLst>
                <a:ext uri="{FF2B5EF4-FFF2-40B4-BE49-F238E27FC236}">
                  <a16:creationId xmlns:a16="http://schemas.microsoft.com/office/drawing/2014/main" id="{8058D9A0-D6C2-6949-B8DC-233DA0798B0B}"/>
                </a:ext>
              </a:extLst>
            </p:cNvPr>
            <p:cNvSpPr/>
            <p:nvPr/>
          </p:nvSpPr>
          <p:spPr>
            <a:xfrm>
              <a:off x="388882" y="3236196"/>
              <a:ext cx="2362762" cy="6139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UML</a:t>
              </a:r>
              <a:r>
                <a:rPr sz="1600" b="1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57" name="Shape 26">
              <a:extLst>
                <a:ext uri="{FF2B5EF4-FFF2-40B4-BE49-F238E27FC236}">
                  <a16:creationId xmlns:a16="http://schemas.microsoft.com/office/drawing/2014/main" id="{73E24F50-EC4C-6242-A3AE-6409E7DDE92F}"/>
                </a:ext>
              </a:extLst>
            </p:cNvPr>
            <p:cNvSpPr/>
            <p:nvPr/>
          </p:nvSpPr>
          <p:spPr>
            <a:xfrm>
              <a:off x="623213" y="3758698"/>
              <a:ext cx="2159460" cy="18588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Airspace </a:t>
              </a:r>
              <a:r>
                <a:rPr lang="en-US" sz="1200" err="1">
                  <a:latin typeface="Arial"/>
                  <a:cs typeface="Arial"/>
                </a:rPr>
                <a:t>ConOps</a:t>
              </a:r>
              <a:endParaRPr lang="en-US">
                <a:latin typeface="Helvetica Neue Light"/>
                <a:cs typeface="Arial"/>
              </a:endParaRP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Airspace Procedures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Information Exchange Protocols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 panose="020B0604020202020204" pitchFamily="34" charset="0"/>
                  <a:ea typeface="+mn-lt"/>
                  <a:cs typeface="Arial" panose="020B0604020202020204" pitchFamily="34" charset="0"/>
                </a:rPr>
                <a:t>Airspace System Tested During NC-DT</a:t>
              </a: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/>
                <a:cs typeface="Arial"/>
              </a:endParaRP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/>
                <a:cs typeface="Arial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41D7FA0-5E4D-1C4A-8F18-DDD813299457}"/>
              </a:ext>
            </a:extLst>
          </p:cNvPr>
          <p:cNvGrpSpPr/>
          <p:nvPr/>
        </p:nvGrpSpPr>
        <p:grpSpPr>
          <a:xfrm>
            <a:off x="6720579" y="2237713"/>
            <a:ext cx="2355849" cy="3416079"/>
            <a:chOff x="7216711" y="3422345"/>
            <a:chExt cx="2835051" cy="4548354"/>
          </a:xfrm>
        </p:grpSpPr>
        <p:sp>
          <p:nvSpPr>
            <p:cNvPr id="62" name="Shape 61">
              <a:extLst>
                <a:ext uri="{FF2B5EF4-FFF2-40B4-BE49-F238E27FC236}">
                  <a16:creationId xmlns:a16="http://schemas.microsoft.com/office/drawing/2014/main" id="{A2EEFEC9-69FA-5442-98A5-67A1DDF6BD88}"/>
                </a:ext>
              </a:extLst>
            </p:cNvPr>
            <p:cNvSpPr/>
            <p:nvPr/>
          </p:nvSpPr>
          <p:spPr>
            <a:xfrm>
              <a:off x="7244208" y="3422345"/>
              <a:ext cx="2659561" cy="6052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UML</a:t>
              </a:r>
              <a:r>
                <a:rPr sz="1600" b="1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63" name="Shape 62">
              <a:extLst>
                <a:ext uri="{FF2B5EF4-FFF2-40B4-BE49-F238E27FC236}">
                  <a16:creationId xmlns:a16="http://schemas.microsoft.com/office/drawing/2014/main" id="{7A01943B-0E9A-EE4A-86EA-B8D82A5307F1}"/>
                </a:ext>
              </a:extLst>
            </p:cNvPr>
            <p:cNvSpPr/>
            <p:nvPr/>
          </p:nvSpPr>
          <p:spPr>
            <a:xfrm>
              <a:off x="7216711" y="3931305"/>
              <a:ext cx="2835051" cy="4039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UML-4 Airspace </a:t>
              </a:r>
              <a:r>
                <a:rPr lang="en-US" sz="1200" err="1">
                  <a:latin typeface="Arial"/>
                  <a:cs typeface="Arial"/>
                </a:rPr>
                <a:t>ConOps</a:t>
              </a:r>
              <a:endParaRPr lang="en-US">
                <a:latin typeface="Helvetica Neue Light"/>
                <a:cs typeface="Arial"/>
              </a:endParaRP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solidFill>
                    <a:schemeClr val="bg1"/>
                  </a:solidFill>
                  <a:latin typeface="Arial"/>
                  <a:cs typeface="Arial"/>
                </a:rPr>
                <a:t>Airspace Procedures for Med-Density, Med- Complexity Ops</a:t>
              </a:r>
              <a:endParaRPr lang="en-US">
                <a:solidFill>
                  <a:schemeClr val="bg1"/>
                </a:solidFill>
              </a:endParaRP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Service Info Exchange Protocols for Med-Density/Complexity Ops 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Integrated Fleet Management Services for Multiple Users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Integrated Collaborative Airspace and Safety Services</a:t>
              </a:r>
            </a:p>
            <a:p>
              <a:pPr defTabSz="308063"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r>
                <a:rPr lang="en-US" sz="1200">
                  <a:latin typeface="Arial"/>
                  <a:cs typeface="Arial"/>
                </a:rPr>
                <a:t>Field Data to Inform Airspace System Development</a:t>
              </a: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308063">
                <a:lnSpc>
                  <a:spcPct val="120000"/>
                </a:lnSpc>
                <a:spcBef>
                  <a:spcPts val="527"/>
                </a:spcBef>
                <a:defRPr sz="1600">
                  <a:solidFill>
                    <a:srgbClr val="FFFFFF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EDA86760-068B-D148-8D16-1F853D2CA4DE}"/>
              </a:ext>
            </a:extLst>
          </p:cNvPr>
          <p:cNvSpPr txBox="1"/>
          <p:nvPr/>
        </p:nvSpPr>
        <p:spPr>
          <a:xfrm>
            <a:off x="22544" y="647609"/>
            <a:ext cx="1773936" cy="4000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102870" tIns="68580" bIns="137160" rtlCol="0">
            <a:noAutofit/>
          </a:bodyPr>
          <a:lstStyle/>
          <a:p>
            <a:pPr algn="ctr"/>
            <a:r>
              <a:rPr lang="en-US" sz="1350" b="1">
                <a:solidFill>
                  <a:schemeClr val="accent1"/>
                </a:solidFill>
                <a:latin typeface="Arial"/>
                <a:cs typeface="Arial"/>
              </a:rPr>
              <a:t>Planned 2021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10227F4-2CF4-024B-8DE7-665E1FC2F573}"/>
              </a:ext>
            </a:extLst>
          </p:cNvPr>
          <p:cNvSpPr txBox="1"/>
          <p:nvPr/>
        </p:nvSpPr>
        <p:spPr>
          <a:xfrm>
            <a:off x="2074049" y="640080"/>
            <a:ext cx="1819656" cy="4000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102870" tIns="68580" bIns="137160" rtlCol="0">
            <a:noAutofit/>
          </a:bodyPr>
          <a:lstStyle/>
          <a:p>
            <a:pPr algn="ctr"/>
            <a:r>
              <a:rPr lang="en-US" sz="1350" b="1">
                <a:solidFill>
                  <a:schemeClr val="accent1"/>
                </a:solidFill>
                <a:latin typeface="Arial"/>
                <a:cs typeface="Arial"/>
              </a:rPr>
              <a:t>Planned 2024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C379363-E80C-4344-901D-231E7BDE33CA}"/>
              </a:ext>
            </a:extLst>
          </p:cNvPr>
          <p:cNvSpPr txBox="1"/>
          <p:nvPr/>
        </p:nvSpPr>
        <p:spPr>
          <a:xfrm>
            <a:off x="4105894" y="640080"/>
            <a:ext cx="1993392" cy="4000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102870" tIns="68580" bIns="137160" rtlCol="0">
            <a:noAutofit/>
          </a:bodyPr>
          <a:lstStyle/>
          <a:p>
            <a:pPr algn="ctr"/>
            <a:r>
              <a:rPr lang="en-US" sz="1350" b="1">
                <a:solidFill>
                  <a:schemeClr val="accent1"/>
                </a:solidFill>
                <a:latin typeface="Arial"/>
                <a:cs typeface="Arial"/>
              </a:rPr>
              <a:t>Planned 2028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9937925-A755-094A-8EF2-976E97B61DDD}"/>
              </a:ext>
            </a:extLst>
          </p:cNvPr>
          <p:cNvSpPr txBox="1"/>
          <p:nvPr/>
        </p:nvSpPr>
        <p:spPr>
          <a:xfrm>
            <a:off x="6773360" y="640080"/>
            <a:ext cx="1993392" cy="4000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102870" tIns="68580" bIns="137160" rtlCol="0">
            <a:noAutofit/>
          </a:bodyPr>
          <a:lstStyle/>
          <a:p>
            <a:pPr algn="ctr"/>
            <a:r>
              <a:rPr lang="en-US" sz="1350" b="1">
                <a:solidFill>
                  <a:schemeClr val="accent1"/>
                </a:solidFill>
                <a:latin typeface="Arial"/>
                <a:cs typeface="Arial"/>
              </a:rPr>
              <a:t>Planned 2030</a:t>
            </a:r>
          </a:p>
        </p:txBody>
      </p:sp>
      <p:pic>
        <p:nvPicPr>
          <p:cNvPr id="75" name="Picture 74" descr="A close up of text on a black surface&#10;&#10;Description automatically generated">
            <a:extLst>
              <a:ext uri="{FF2B5EF4-FFF2-40B4-BE49-F238E27FC236}">
                <a16:creationId xmlns:a16="http://schemas.microsoft.com/office/drawing/2014/main" id="{784A604D-B048-1845-A623-344D2F0586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6785" y="956572"/>
            <a:ext cx="1479250" cy="1064938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7" name="Picture 106" descr="A view of a road&#10;&#10;Description automatically generated">
            <a:extLst>
              <a:ext uri="{FF2B5EF4-FFF2-40B4-BE49-F238E27FC236}">
                <a16:creationId xmlns:a16="http://schemas.microsoft.com/office/drawing/2014/main" id="{390E9F22-6DB7-0843-AC29-72D94F2B94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3693" y="1231404"/>
            <a:ext cx="1206043" cy="85628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1" name="Picture 110" descr="A picture containing indoor&#10;&#10;Description automatically generated">
            <a:extLst>
              <a:ext uri="{FF2B5EF4-FFF2-40B4-BE49-F238E27FC236}">
                <a16:creationId xmlns:a16="http://schemas.microsoft.com/office/drawing/2014/main" id="{CBFCEF55-99D3-704D-9B77-4A4C1A5AA5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8668" y="969921"/>
            <a:ext cx="1204419" cy="85628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13" name="Picture 112" descr="A picture containing indoor, floor, wall&#10;&#10;Description automatically generated">
            <a:extLst>
              <a:ext uri="{FF2B5EF4-FFF2-40B4-BE49-F238E27FC236}">
                <a16:creationId xmlns:a16="http://schemas.microsoft.com/office/drawing/2014/main" id="{3C424527-B8F8-CD47-8EED-BBCCCF33617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84543" y="1002963"/>
            <a:ext cx="1629922" cy="116525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FC0E111-DCF8-C342-BF41-E215A0C4331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328" y="1002963"/>
            <a:ext cx="1556875" cy="934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BE7E04-6612-1D4F-B641-12BD5B4AE3B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8118" y="1443430"/>
            <a:ext cx="571524" cy="73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25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6A0F07F-4383-8A4F-BC82-91674495C05D}"/>
              </a:ext>
            </a:extLst>
          </p:cNvPr>
          <p:cNvSpPr txBox="1">
            <a:spLocks/>
          </p:cNvSpPr>
          <p:nvPr/>
        </p:nvSpPr>
        <p:spPr>
          <a:xfrm>
            <a:off x="457199" y="86110"/>
            <a:ext cx="8229600" cy="453629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100">
                <a:solidFill>
                  <a:schemeClr val="bg1"/>
                </a:solidFill>
                <a:latin typeface="Arial"/>
              </a:rPr>
              <a:t>UAM Airspace Management Milestones Toward UML-4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734595" y="873619"/>
            <a:ext cx="1098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843549" y="865922"/>
            <a:ext cx="105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903010" y="868459"/>
            <a:ext cx="105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FY23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959959" y="874242"/>
            <a:ext cx="1110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76470" y="873637"/>
            <a:ext cx="107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FY25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153341" y="881591"/>
            <a:ext cx="10703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FY26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2833405" y="891546"/>
            <a:ext cx="0" cy="393192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1736388" y="891546"/>
            <a:ext cx="0" cy="393192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3896416" y="911158"/>
            <a:ext cx="0" cy="393192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6073227" y="911158"/>
            <a:ext cx="0" cy="393192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7150907" y="904065"/>
            <a:ext cx="0" cy="393192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91679976-33F1-5D45-873D-77FC6B038550}"/>
              </a:ext>
            </a:extLst>
          </p:cNvPr>
          <p:cNvCxnSpPr>
            <a:cxnSpLocks/>
          </p:cNvCxnSpPr>
          <p:nvPr/>
        </p:nvCxnSpPr>
        <p:spPr>
          <a:xfrm>
            <a:off x="8221045" y="916502"/>
            <a:ext cx="28993" cy="3926576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594361" y="1156241"/>
            <a:ext cx="7955280" cy="0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B2C633EE-6BBC-4649-AD5F-1F6F31D87AAA}"/>
              </a:ext>
            </a:extLst>
          </p:cNvPr>
          <p:cNvCxnSpPr>
            <a:cxnSpLocks/>
          </p:cNvCxnSpPr>
          <p:nvPr/>
        </p:nvCxnSpPr>
        <p:spPr>
          <a:xfrm>
            <a:off x="623538" y="1918298"/>
            <a:ext cx="7955280" cy="25829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5D50140-49DE-994B-B996-FB1C3FDDA42B}"/>
              </a:ext>
            </a:extLst>
          </p:cNvPr>
          <p:cNvGrpSpPr/>
          <p:nvPr/>
        </p:nvGrpSpPr>
        <p:grpSpPr>
          <a:xfrm>
            <a:off x="117564" y="1997440"/>
            <a:ext cx="7964240" cy="1921103"/>
            <a:chOff x="117564" y="1948012"/>
            <a:chExt cx="7964240" cy="19211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5C32D25-CAFC-F044-88E0-A9236A733E5D}"/>
                </a:ext>
              </a:extLst>
            </p:cNvPr>
            <p:cNvSpPr txBox="1"/>
            <p:nvPr/>
          </p:nvSpPr>
          <p:spPr>
            <a:xfrm>
              <a:off x="598282" y="2668993"/>
              <a:ext cx="1182917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Interoperability of UAM Services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F58B132-88B9-AE43-B6B0-D6EBCC20FFE3}"/>
                </a:ext>
              </a:extLst>
            </p:cNvPr>
            <p:cNvSpPr txBox="1"/>
            <p:nvPr/>
          </p:nvSpPr>
          <p:spPr>
            <a:xfrm>
              <a:off x="596548" y="3381327"/>
              <a:ext cx="119520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UAM Information Exchange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D46923C5-5188-9E43-B070-5F86ED89521B}"/>
                </a:ext>
              </a:extLst>
            </p:cNvPr>
            <p:cNvSpPr txBox="1"/>
            <p:nvPr/>
          </p:nvSpPr>
          <p:spPr>
            <a:xfrm>
              <a:off x="1617726" y="1948012"/>
              <a:ext cx="84446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Operational Description Document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A8107031-55F1-1542-8E66-568DA97C0126}"/>
                </a:ext>
              </a:extLst>
            </p:cNvPr>
            <p:cNvSpPr txBox="1"/>
            <p:nvPr/>
          </p:nvSpPr>
          <p:spPr>
            <a:xfrm>
              <a:off x="3066183" y="1948012"/>
              <a:ext cx="123637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Occupied UAM Separation Standards </a:t>
              </a:r>
              <a:endParaRPr lang="en-US" sz="900">
                <a:solidFill>
                  <a:srgbClr val="FF0000"/>
                </a:solidFill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1654DD29-E23B-4046-BA55-9293C1169831}"/>
                </a:ext>
              </a:extLst>
            </p:cNvPr>
            <p:cNvSpPr txBox="1"/>
            <p:nvPr/>
          </p:nvSpPr>
          <p:spPr>
            <a:xfrm>
              <a:off x="4297315" y="2558088"/>
              <a:ext cx="12396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Evaluate Autonomous Service</a:t>
              </a:r>
            </a:p>
            <a:p>
              <a:pPr algn="r"/>
              <a:r>
                <a:rPr lang="en-US" sz="900"/>
                <a:t>Integration (Three or More Services)</a:t>
              </a:r>
            </a:p>
          </p:txBody>
        </p: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2F3B274B-67F8-D245-8EBE-CE696C26D996}"/>
                </a:ext>
              </a:extLst>
            </p:cNvPr>
            <p:cNvGrpSpPr/>
            <p:nvPr/>
          </p:nvGrpSpPr>
          <p:grpSpPr>
            <a:xfrm>
              <a:off x="2682558" y="3361284"/>
              <a:ext cx="1114021" cy="369332"/>
              <a:chOff x="2463188" y="855316"/>
              <a:chExt cx="1162074" cy="369332"/>
            </a:xfrm>
          </p:grpSpPr>
          <p:sp>
            <p:nvSpPr>
              <p:cNvPr id="226" name="Diamond 225">
                <a:extLst>
                  <a:ext uri="{FF2B5EF4-FFF2-40B4-BE49-F238E27FC236}">
                    <a16:creationId xmlns:a16="http://schemas.microsoft.com/office/drawing/2014/main" id="{7955C4DB-CA52-3843-9F02-49034E98437D}"/>
                  </a:ext>
                </a:extLst>
              </p:cNvPr>
              <p:cNvSpPr>
                <a:spLocks/>
              </p:cNvSpPr>
              <p:nvPr>
                <p:custDataLst>
                  <p:tags r:id="rId21"/>
                </p:custDataLst>
              </p:nvPr>
            </p:nvSpPr>
            <p:spPr>
              <a:xfrm>
                <a:off x="3439076" y="1010764"/>
                <a:ext cx="186186" cy="204013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900" b="1">
                    <a:solidFill>
                      <a:schemeClr val="tx1"/>
                    </a:solidFill>
                    <a:latin typeface="Calibri"/>
                  </a:rPr>
                  <a:t>3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BFB9BE73-1537-A44E-B84A-174B326340D9}"/>
                  </a:ext>
                </a:extLst>
              </p:cNvPr>
              <p:cNvSpPr txBox="1"/>
              <p:nvPr/>
            </p:nvSpPr>
            <p:spPr>
              <a:xfrm>
                <a:off x="2463188" y="855316"/>
                <a:ext cx="1015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/>
                  <a:t>Assess Security Vulnerabilities</a:t>
                </a:r>
              </a:p>
            </p:txBody>
          </p:sp>
        </p:grp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98EB2957-EBD2-CB48-BA76-1263C9451E14}"/>
                </a:ext>
              </a:extLst>
            </p:cNvPr>
            <p:cNvSpPr txBox="1"/>
            <p:nvPr/>
          </p:nvSpPr>
          <p:spPr>
            <a:xfrm>
              <a:off x="5397628" y="1948012"/>
              <a:ext cx="119983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Unoccupied UAM Separation Standards</a:t>
              </a:r>
              <a:endParaRPr lang="en-US" sz="900">
                <a:solidFill>
                  <a:srgbClr val="FF0000"/>
                </a:solidFill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A13B5941-7A40-F849-8C2E-D7A9A7760168}"/>
                </a:ext>
              </a:extLst>
            </p:cNvPr>
            <p:cNvSpPr txBox="1"/>
            <p:nvPr/>
          </p:nvSpPr>
          <p:spPr>
            <a:xfrm>
              <a:off x="1695203" y="2558088"/>
              <a:ext cx="91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Design of Autonomous Service</a:t>
              </a:r>
            </a:p>
            <a:p>
              <a:pPr algn="r"/>
              <a:r>
                <a:rPr lang="en-US" sz="900"/>
                <a:t>Integration</a:t>
              </a:r>
            </a:p>
          </p:txBody>
        </p: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9AA3B891-0592-2047-8E25-B41648940321}"/>
                </a:ext>
              </a:extLst>
            </p:cNvPr>
            <p:cNvGrpSpPr/>
            <p:nvPr/>
          </p:nvGrpSpPr>
          <p:grpSpPr>
            <a:xfrm>
              <a:off x="4247707" y="3361284"/>
              <a:ext cx="1737376" cy="507831"/>
              <a:chOff x="1279466" y="1086942"/>
              <a:chExt cx="1737376" cy="507831"/>
            </a:xfrm>
          </p:grpSpPr>
          <p:sp>
            <p:nvSpPr>
              <p:cNvPr id="235" name="Diamond 234">
                <a:extLst>
                  <a:ext uri="{FF2B5EF4-FFF2-40B4-BE49-F238E27FC236}">
                    <a16:creationId xmlns:a16="http://schemas.microsoft.com/office/drawing/2014/main" id="{C1872D3E-BC8B-8F40-980E-FD7365E3F839}"/>
                  </a:ext>
                </a:extLst>
              </p:cNvPr>
              <p:cNvSpPr>
                <a:spLocks/>
              </p:cNvSpPr>
              <p:nvPr>
                <p:custDataLst>
                  <p:tags r:id="rId20"/>
                </p:custDataLst>
              </p:nvPr>
            </p:nvSpPr>
            <p:spPr>
              <a:xfrm>
                <a:off x="2843685" y="1242390"/>
                <a:ext cx="173157" cy="181645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900" b="1">
                    <a:solidFill>
                      <a:schemeClr val="tx1"/>
                    </a:solidFill>
                    <a:latin typeface="Calibri"/>
                  </a:rPr>
                  <a:t>3</a:t>
                </a:r>
              </a:p>
            </p:txBody>
          </p:sp>
          <p:sp>
            <p:nvSpPr>
              <p:cNvPr id="236" name="TextBox 235">
                <a:extLst>
                  <a:ext uri="{FF2B5EF4-FFF2-40B4-BE49-F238E27FC236}">
                    <a16:creationId xmlns:a16="http://schemas.microsoft.com/office/drawing/2014/main" id="{6A4BF574-0886-B641-95FD-DB8230D70813}"/>
                  </a:ext>
                </a:extLst>
              </p:cNvPr>
              <p:cNvSpPr txBox="1"/>
              <p:nvPr/>
            </p:nvSpPr>
            <p:spPr>
              <a:xfrm>
                <a:off x="1279466" y="1086942"/>
                <a:ext cx="1596056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/>
                  <a:t>Validate Methods of Detecting Security Vulnerabilities</a:t>
                </a:r>
              </a:p>
            </p:txBody>
          </p:sp>
        </p:grp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7CFAE4FA-6736-494F-A133-B789AD294671}"/>
                </a:ext>
              </a:extLst>
            </p:cNvPr>
            <p:cNvSpPr txBox="1"/>
            <p:nvPr/>
          </p:nvSpPr>
          <p:spPr>
            <a:xfrm>
              <a:off x="2838799" y="2558088"/>
              <a:ext cx="12396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Evaluate Autonomous Service</a:t>
              </a:r>
            </a:p>
            <a:p>
              <a:pPr algn="r"/>
              <a:r>
                <a:rPr lang="en-US" sz="900"/>
                <a:t>Integration (Two Services)</a:t>
              </a:r>
            </a:p>
          </p:txBody>
        </p:sp>
        <p:grpSp>
          <p:nvGrpSpPr>
            <p:cNvPr id="240" name="Group 239">
              <a:extLst>
                <a:ext uri="{FF2B5EF4-FFF2-40B4-BE49-F238E27FC236}">
                  <a16:creationId xmlns:a16="http://schemas.microsoft.com/office/drawing/2014/main" id="{77429B3A-F255-314F-B3A5-CB7F6A4003AA}"/>
                </a:ext>
              </a:extLst>
            </p:cNvPr>
            <p:cNvGrpSpPr/>
            <p:nvPr/>
          </p:nvGrpSpPr>
          <p:grpSpPr>
            <a:xfrm>
              <a:off x="1593675" y="3361284"/>
              <a:ext cx="1157730" cy="507831"/>
              <a:chOff x="1224178" y="1036888"/>
              <a:chExt cx="1157730" cy="507831"/>
            </a:xfrm>
          </p:grpSpPr>
          <p:sp>
            <p:nvSpPr>
              <p:cNvPr id="241" name="Diamond 240">
                <a:extLst>
                  <a:ext uri="{FF2B5EF4-FFF2-40B4-BE49-F238E27FC236}">
                    <a16:creationId xmlns:a16="http://schemas.microsoft.com/office/drawing/2014/main" id="{7AC10DD3-87B3-FE4B-BBB8-0053FF8F57B5}"/>
                  </a:ext>
                </a:extLst>
              </p:cNvPr>
              <p:cNvSpPr>
                <a:spLocks/>
              </p:cNvSpPr>
              <p:nvPr>
                <p:custDataLst>
                  <p:tags r:id="rId19"/>
                </p:custDataLst>
              </p:nvPr>
            </p:nvSpPr>
            <p:spPr>
              <a:xfrm>
                <a:off x="2197931" y="1192336"/>
                <a:ext cx="183977" cy="192152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900" b="1">
                    <a:solidFill>
                      <a:schemeClr val="tx1"/>
                    </a:solidFill>
                    <a:latin typeface="Calibri"/>
                  </a:rPr>
                  <a:t>3</a:t>
                </a:r>
              </a:p>
            </p:txBody>
          </p:sp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9A99940-844F-074F-BF46-E48D0E72C2C2}"/>
                  </a:ext>
                </a:extLst>
              </p:cNvPr>
              <p:cNvSpPr txBox="1"/>
              <p:nvPr/>
            </p:nvSpPr>
            <p:spPr>
              <a:xfrm>
                <a:off x="1224178" y="1036888"/>
                <a:ext cx="1015144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/>
                  <a:t>Catalog Security Vulnerabilities</a:t>
                </a:r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5D635EEF-EE39-6C42-A98E-6947FEEAE2EB}"/>
                </a:ext>
              </a:extLst>
            </p:cNvPr>
            <p:cNvGrpSpPr/>
            <p:nvPr/>
          </p:nvGrpSpPr>
          <p:grpSpPr>
            <a:xfrm>
              <a:off x="6339448" y="3361284"/>
              <a:ext cx="1742356" cy="507831"/>
              <a:chOff x="1156885" y="856221"/>
              <a:chExt cx="1742356" cy="507831"/>
            </a:xfrm>
          </p:grpSpPr>
          <p:sp>
            <p:nvSpPr>
              <p:cNvPr id="244" name="Diamond 243">
                <a:extLst>
                  <a:ext uri="{FF2B5EF4-FFF2-40B4-BE49-F238E27FC236}">
                    <a16:creationId xmlns:a16="http://schemas.microsoft.com/office/drawing/2014/main" id="{28378B8E-AC4F-3541-96D9-4DDBC244B410}"/>
                  </a:ext>
                </a:extLst>
              </p:cNvPr>
              <p:cNvSpPr>
                <a:spLocks/>
              </p:cNvSpPr>
              <p:nvPr>
                <p:custDataLst>
                  <p:tags r:id="rId18"/>
                </p:custDataLst>
              </p:nvPr>
            </p:nvSpPr>
            <p:spPr>
              <a:xfrm>
                <a:off x="2726177" y="1011669"/>
                <a:ext cx="173064" cy="189149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r>
                  <a:rPr lang="en-US" sz="900" b="1">
                    <a:solidFill>
                      <a:schemeClr val="tx1"/>
                    </a:solidFill>
                    <a:latin typeface="Calibri"/>
                  </a:rPr>
                  <a:t>3</a:t>
                </a:r>
              </a:p>
            </p:txBody>
          </p:sp>
          <p:sp>
            <p:nvSpPr>
              <p:cNvPr id="245" name="TextBox 244">
                <a:extLst>
                  <a:ext uri="{FF2B5EF4-FFF2-40B4-BE49-F238E27FC236}">
                    <a16:creationId xmlns:a16="http://schemas.microsoft.com/office/drawing/2014/main" id="{A173AF2C-23CA-DA4E-8C62-29BB3C621D31}"/>
                  </a:ext>
                </a:extLst>
              </p:cNvPr>
              <p:cNvSpPr txBox="1"/>
              <p:nvPr/>
            </p:nvSpPr>
            <p:spPr>
              <a:xfrm>
                <a:off x="1156885" y="856221"/>
                <a:ext cx="1596056" cy="5078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/>
                  <a:t>Validate Methods of Mitigating Security Vulnerabilities</a:t>
                </a:r>
              </a:p>
            </p:txBody>
          </p:sp>
        </p:grp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57DAB042-FDA4-D84B-B929-F4A45B166073}"/>
                </a:ext>
              </a:extLst>
            </p:cNvPr>
            <p:cNvSpPr txBox="1"/>
            <p:nvPr/>
          </p:nvSpPr>
          <p:spPr>
            <a:xfrm>
              <a:off x="5762839" y="2558088"/>
              <a:ext cx="1245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Connect Autonomous Service</a:t>
              </a:r>
            </a:p>
            <a:p>
              <a:pPr algn="r"/>
              <a:r>
                <a:rPr lang="en-US" sz="900"/>
                <a:t>Integration for NC Flight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6924DA2-5D44-4344-A53D-9F651314514E}"/>
                </a:ext>
              </a:extLst>
            </p:cNvPr>
            <p:cNvSpPr txBox="1"/>
            <p:nvPr/>
          </p:nvSpPr>
          <p:spPr>
            <a:xfrm rot="16200000">
              <a:off x="-225119" y="2673504"/>
              <a:ext cx="110086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UML Development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54F86AE-C027-8045-8FA0-C9648B108CA9}"/>
                </a:ext>
              </a:extLst>
            </p:cNvPr>
            <p:cNvSpPr txBox="1"/>
            <p:nvPr/>
          </p:nvSpPr>
          <p:spPr>
            <a:xfrm>
              <a:off x="513177" y="2084189"/>
              <a:ext cx="11847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UAM Separation Standards</a:t>
              </a:r>
            </a:p>
          </p:txBody>
        </p:sp>
        <p:sp>
          <p:nvSpPr>
            <p:cNvPr id="115" name="Diamond 114">
              <a:extLst>
                <a:ext uri="{FF2B5EF4-FFF2-40B4-BE49-F238E27FC236}">
                  <a16:creationId xmlns:a16="http://schemas.microsoft.com/office/drawing/2014/main" id="{759E83B3-5457-493F-87FD-5C7AB0739073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2568686" y="2785212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  <p:sp>
          <p:nvSpPr>
            <p:cNvPr id="116" name="Diamond 115">
              <a:extLst>
                <a:ext uri="{FF2B5EF4-FFF2-40B4-BE49-F238E27FC236}">
                  <a16:creationId xmlns:a16="http://schemas.microsoft.com/office/drawing/2014/main" id="{759E83B3-5457-493F-87FD-5C7AB0739073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4038885" y="2785212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  <p:sp>
          <p:nvSpPr>
            <p:cNvPr id="117" name="Diamond 116">
              <a:extLst>
                <a:ext uri="{FF2B5EF4-FFF2-40B4-BE49-F238E27FC236}">
                  <a16:creationId xmlns:a16="http://schemas.microsoft.com/office/drawing/2014/main" id="{759E83B3-5457-493F-87FD-5C7AB0739073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5496198" y="2785212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  <p:sp>
          <p:nvSpPr>
            <p:cNvPr id="118" name="Diamond 117">
              <a:extLst>
                <a:ext uri="{FF2B5EF4-FFF2-40B4-BE49-F238E27FC236}">
                  <a16:creationId xmlns:a16="http://schemas.microsoft.com/office/drawing/2014/main" id="{759E83B3-5457-493F-87FD-5C7AB0739073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6954119" y="2785212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  <p:sp>
          <p:nvSpPr>
            <p:cNvPr id="120" name="Diamond 119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>
            <a:xfrm>
              <a:off x="2427098" y="2121748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22" name="Diamond 121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>
            <a:xfrm>
              <a:off x="4269556" y="2121748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26" name="Diamond 125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17"/>
              </p:custDataLst>
            </p:nvPr>
          </p:nvSpPr>
          <p:spPr>
            <a:xfrm>
              <a:off x="6575945" y="2121748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3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6DB515-A05D-CF4F-8F6B-93B717510F77}"/>
              </a:ext>
            </a:extLst>
          </p:cNvPr>
          <p:cNvGrpSpPr/>
          <p:nvPr/>
        </p:nvGrpSpPr>
        <p:grpSpPr>
          <a:xfrm>
            <a:off x="73325" y="4014937"/>
            <a:ext cx="8010080" cy="973454"/>
            <a:chOff x="31085" y="4057012"/>
            <a:chExt cx="8010080" cy="973454"/>
          </a:xfrm>
        </p:grpSpPr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4D4F8AFD-8301-C147-A935-0496CC067EAB}"/>
                </a:ext>
              </a:extLst>
            </p:cNvPr>
            <p:cNvSpPr txBox="1"/>
            <p:nvPr/>
          </p:nvSpPr>
          <p:spPr>
            <a:xfrm>
              <a:off x="1953256" y="4210989"/>
              <a:ext cx="7274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X3 Initial Sim for NC-1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CC91285A-3AA5-6B4F-903A-62BDDE9EA3AC}"/>
                </a:ext>
              </a:extLst>
            </p:cNvPr>
            <p:cNvSpPr txBox="1"/>
            <p:nvPr/>
          </p:nvSpPr>
          <p:spPr>
            <a:xfrm>
              <a:off x="3042843" y="4210989"/>
              <a:ext cx="65089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X4 Final Sim for NC-1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270E2A59-6B4B-F849-BCD3-96794BDC1164}"/>
                </a:ext>
              </a:extLst>
            </p:cNvPr>
            <p:cNvSpPr txBox="1"/>
            <p:nvPr/>
          </p:nvSpPr>
          <p:spPr>
            <a:xfrm>
              <a:off x="4098457" y="4210989"/>
              <a:ext cx="68865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X5 Initial Sim for NC-2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D351A4E-46E3-0D41-BF50-A32E0153E1B3}"/>
                </a:ext>
              </a:extLst>
            </p:cNvPr>
            <p:cNvSpPr txBox="1"/>
            <p:nvPr/>
          </p:nvSpPr>
          <p:spPr>
            <a:xfrm>
              <a:off x="5170998" y="4210989"/>
              <a:ext cx="68865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X6 Final Sim for NC-2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2176451C-4B6B-E040-A1E7-3FAE79212155}"/>
                </a:ext>
              </a:extLst>
            </p:cNvPr>
            <p:cNvSpPr txBox="1"/>
            <p:nvPr/>
          </p:nvSpPr>
          <p:spPr>
            <a:xfrm>
              <a:off x="6283192" y="4210989"/>
              <a:ext cx="70666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X7 Initial Sim for NC-3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A86A9DF2-8FDB-674C-8213-1A7CC5403C5D}"/>
                </a:ext>
              </a:extLst>
            </p:cNvPr>
            <p:cNvSpPr txBox="1"/>
            <p:nvPr/>
          </p:nvSpPr>
          <p:spPr>
            <a:xfrm>
              <a:off x="7376517" y="4210989"/>
              <a:ext cx="66464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X8 Final Sim for NC-3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DB1F989-524B-2B43-B8A8-57BA8BB5A42B}"/>
                </a:ext>
              </a:extLst>
            </p:cNvPr>
            <p:cNvSpPr txBox="1"/>
            <p:nvPr/>
          </p:nvSpPr>
          <p:spPr>
            <a:xfrm rot="16200000">
              <a:off x="-247893" y="4335990"/>
              <a:ext cx="973454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NC </a:t>
              </a:r>
            </a:p>
            <a:p>
              <a:pPr algn="ctr"/>
              <a:r>
                <a:rPr lang="en-US" sz="105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Airspace</a:t>
              </a:r>
            </a:p>
          </p:txBody>
        </p:sp>
        <p:sp>
          <p:nvSpPr>
            <p:cNvPr id="119" name="Diamond 118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>
            <a:xfrm>
              <a:off x="1770140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21" name="Diamond 120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>
            <a:xfrm>
              <a:off x="2864370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23" name="Diamond 122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>
            <a:xfrm>
              <a:off x="3930760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3</a:t>
              </a:r>
            </a:p>
          </p:txBody>
        </p:sp>
        <p:sp>
          <p:nvSpPr>
            <p:cNvPr id="124" name="Diamond 123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4988497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3</a:t>
              </a:r>
            </a:p>
          </p:txBody>
        </p:sp>
        <p:sp>
          <p:nvSpPr>
            <p:cNvPr id="125" name="Diamond 124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6102321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3</a:t>
              </a:r>
            </a:p>
          </p:txBody>
        </p:sp>
        <p:sp>
          <p:nvSpPr>
            <p:cNvPr id="127" name="Diamond 126">
              <a:extLst>
                <a:ext uri="{FF2B5EF4-FFF2-40B4-BE49-F238E27FC236}">
                  <a16:creationId xmlns:a16="http://schemas.microsoft.com/office/drawing/2014/main" id="{AB4304A3-A023-4757-8F05-CB90D8A5D6D8}"/>
                </a:ext>
              </a:extLst>
            </p:cNvPr>
            <p:cNvSpPr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7184266" y="4366437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D8980F2-CAB5-034D-B631-9C0278AB0E9A}"/>
              </a:ext>
            </a:extLst>
          </p:cNvPr>
          <p:cNvGrpSpPr/>
          <p:nvPr/>
        </p:nvGrpSpPr>
        <p:grpSpPr>
          <a:xfrm>
            <a:off x="219581" y="1168536"/>
            <a:ext cx="7968789" cy="850710"/>
            <a:chOff x="219581" y="4058040"/>
            <a:chExt cx="7968789" cy="85071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EDFB64B-DD9F-0343-ACE7-7C9BB4D1E000}"/>
                </a:ext>
              </a:extLst>
            </p:cNvPr>
            <p:cNvSpPr txBox="1"/>
            <p:nvPr/>
          </p:nvSpPr>
          <p:spPr>
            <a:xfrm>
              <a:off x="1380407" y="4182577"/>
              <a:ext cx="12515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UAM </a:t>
              </a:r>
              <a:r>
                <a:rPr lang="en-US" sz="900" err="1"/>
                <a:t>ConOps</a:t>
              </a:r>
              <a:r>
                <a:rPr lang="en-US" sz="900"/>
                <a:t> v1.0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94C2BE-0C9D-0C42-A99E-B2F40002D30C}"/>
                </a:ext>
              </a:extLst>
            </p:cNvPr>
            <p:cNvSpPr txBox="1"/>
            <p:nvPr/>
          </p:nvSpPr>
          <p:spPr>
            <a:xfrm>
              <a:off x="3691931" y="4441543"/>
              <a:ext cx="125152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UAM </a:t>
              </a:r>
              <a:r>
                <a:rPr lang="en-US" sz="900" err="1"/>
                <a:t>ConOps</a:t>
              </a:r>
              <a:r>
                <a:rPr lang="en-US" sz="900"/>
                <a:t> v2.0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B9B408-DF58-BA40-9D5B-AAEDBB14051F}"/>
                </a:ext>
              </a:extLst>
            </p:cNvPr>
            <p:cNvSpPr txBox="1"/>
            <p:nvPr/>
          </p:nvSpPr>
          <p:spPr>
            <a:xfrm>
              <a:off x="6372184" y="4179966"/>
              <a:ext cx="12515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UAM </a:t>
              </a:r>
              <a:r>
                <a:rPr lang="en-US" sz="900" err="1"/>
                <a:t>ConOps</a:t>
              </a:r>
              <a:r>
                <a:rPr lang="en-US" sz="900"/>
                <a:t> v3.0 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CAC0302-7861-9A41-831D-B2F2FE120AE0}"/>
                </a:ext>
              </a:extLst>
            </p:cNvPr>
            <p:cNvSpPr txBox="1"/>
            <p:nvPr/>
          </p:nvSpPr>
          <p:spPr>
            <a:xfrm>
              <a:off x="6901682" y="4459483"/>
              <a:ext cx="11390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UAM </a:t>
              </a:r>
              <a:r>
                <a:rPr lang="en-US" sz="900" err="1"/>
                <a:t>ConOps</a:t>
              </a:r>
              <a:r>
                <a:rPr lang="en-US" sz="900"/>
                <a:t> v4.0 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904F621-BF52-4448-AE0E-A8B308EDF908}"/>
                </a:ext>
              </a:extLst>
            </p:cNvPr>
            <p:cNvSpPr txBox="1"/>
            <p:nvPr/>
          </p:nvSpPr>
          <p:spPr>
            <a:xfrm rot="16200000">
              <a:off x="-51885" y="4329506"/>
              <a:ext cx="850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ln w="0"/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Concept</a:t>
              </a:r>
              <a:r>
                <a:rPr lang="en-US" sz="140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 </a:t>
              </a:r>
            </a:p>
          </p:txBody>
        </p:sp>
        <p:sp>
          <p:nvSpPr>
            <p:cNvPr id="128" name="Diamond 127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1237717" y="4206910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29" name="Diamond 128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3552506" y="4470721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2</a:t>
              </a:r>
            </a:p>
          </p:txBody>
        </p:sp>
        <p:sp>
          <p:nvSpPr>
            <p:cNvPr id="130" name="Diamond 129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6222662" y="4206910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3</a:t>
              </a:r>
            </a:p>
          </p:txBody>
        </p:sp>
        <p:sp>
          <p:nvSpPr>
            <p:cNvPr id="131" name="Diamond 130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8016920" y="4488288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863" b="1">
                  <a:solidFill>
                    <a:schemeClr val="tx1"/>
                  </a:solidFill>
                  <a:latin typeface="Calibri"/>
                </a:rPr>
                <a:t>4</a:t>
              </a:r>
            </a:p>
          </p:txBody>
        </p:sp>
      </p:grp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F6F4C20-5B93-4E45-8C80-A16A67CF0365}"/>
              </a:ext>
            </a:extLst>
          </p:cNvPr>
          <p:cNvCxnSpPr>
            <a:cxnSpLocks/>
          </p:cNvCxnSpPr>
          <p:nvPr/>
        </p:nvCxnSpPr>
        <p:spPr>
          <a:xfrm>
            <a:off x="4953166" y="942113"/>
            <a:ext cx="0" cy="3893872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B8164949-D72A-3344-AEEE-E0CD0A1CA66D}"/>
              </a:ext>
            </a:extLst>
          </p:cNvPr>
          <p:cNvCxnSpPr>
            <a:cxnSpLocks/>
          </p:cNvCxnSpPr>
          <p:nvPr/>
        </p:nvCxnSpPr>
        <p:spPr>
          <a:xfrm>
            <a:off x="589162" y="3989108"/>
            <a:ext cx="7955280" cy="25829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44190" y="576072"/>
            <a:ext cx="7990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Overarching</a:t>
            </a:r>
          </a:p>
        </p:txBody>
      </p:sp>
      <p:sp>
        <p:nvSpPr>
          <p:cNvPr id="91" name="Diamond 90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6386531" y="621792"/>
            <a:ext cx="137160" cy="137160"/>
          </a:xfrm>
          <a:prstGeom prst="diamond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9891" y="576072"/>
            <a:ext cx="9102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F74B737-CCA6-7E4F-9882-EBC1D29966E9}"/>
              </a:ext>
            </a:extLst>
          </p:cNvPr>
          <p:cNvSpPr txBox="1"/>
          <p:nvPr/>
        </p:nvSpPr>
        <p:spPr>
          <a:xfrm>
            <a:off x="2877748" y="4626760"/>
            <a:ext cx="460260" cy="2308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900"/>
              <a:t>SWS</a:t>
            </a:r>
          </a:p>
        </p:txBody>
      </p:sp>
      <p:sp>
        <p:nvSpPr>
          <p:cNvPr id="86" name="5-Point Star 85">
            <a:extLst>
              <a:ext uri="{FF2B5EF4-FFF2-40B4-BE49-F238E27FC236}">
                <a16:creationId xmlns:a16="http://schemas.microsoft.com/office/drawing/2014/main" id="{E8B7B8E8-AC75-AE46-AEAE-E0B686C5290B}"/>
              </a:ext>
            </a:extLst>
          </p:cNvPr>
          <p:cNvSpPr/>
          <p:nvPr/>
        </p:nvSpPr>
        <p:spPr>
          <a:xfrm>
            <a:off x="2723084" y="3853612"/>
            <a:ext cx="274320" cy="27432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  </a:t>
            </a:r>
          </a:p>
        </p:txBody>
      </p:sp>
      <p:sp>
        <p:nvSpPr>
          <p:cNvPr id="89" name="5-Point Star 88">
            <a:extLst>
              <a:ext uri="{FF2B5EF4-FFF2-40B4-BE49-F238E27FC236}">
                <a16:creationId xmlns:a16="http://schemas.microsoft.com/office/drawing/2014/main" id="{90D6A222-5B7F-A942-8445-70F2338D8961}"/>
              </a:ext>
            </a:extLst>
          </p:cNvPr>
          <p:cNvSpPr>
            <a:spLocks noChangeAspect="1"/>
          </p:cNvSpPr>
          <p:nvPr/>
        </p:nvSpPr>
        <p:spPr>
          <a:xfrm>
            <a:off x="7096014" y="599592"/>
            <a:ext cx="164592" cy="164592"/>
          </a:xfrm>
          <a:prstGeom prst="star5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en-US" sz="1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ED9D8FE-B266-2349-8575-746FE2F016CA}"/>
              </a:ext>
            </a:extLst>
          </p:cNvPr>
          <p:cNvSpPr txBox="1"/>
          <p:nvPr/>
        </p:nvSpPr>
        <p:spPr>
          <a:xfrm>
            <a:off x="7216131" y="576072"/>
            <a:ext cx="9102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UML-#</a:t>
            </a:r>
          </a:p>
        </p:txBody>
      </p:sp>
      <p:sp>
        <p:nvSpPr>
          <p:cNvPr id="84" name="5-Point Star 83">
            <a:extLst>
              <a:ext uri="{FF2B5EF4-FFF2-40B4-BE49-F238E27FC236}">
                <a16:creationId xmlns:a16="http://schemas.microsoft.com/office/drawing/2014/main" id="{DEC507B5-A0E5-C345-BD91-705D39D70370}"/>
              </a:ext>
            </a:extLst>
          </p:cNvPr>
          <p:cNvSpPr/>
          <p:nvPr/>
        </p:nvSpPr>
        <p:spPr>
          <a:xfrm>
            <a:off x="5957028" y="3846253"/>
            <a:ext cx="274320" cy="27432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 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0C57D1B-1767-2948-BC69-38E5A2D33AC9}"/>
              </a:ext>
            </a:extLst>
          </p:cNvPr>
          <p:cNvSpPr txBox="1"/>
          <p:nvPr/>
        </p:nvSpPr>
        <p:spPr>
          <a:xfrm>
            <a:off x="7849933" y="576072"/>
            <a:ext cx="9102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UML-#</a:t>
            </a:r>
          </a:p>
        </p:txBody>
      </p:sp>
      <p:sp>
        <p:nvSpPr>
          <p:cNvPr id="133" name="Diamond 132">
            <a:extLst>
              <a:ext uri="{FF2B5EF4-FFF2-40B4-BE49-F238E27FC236}">
                <a16:creationId xmlns:a16="http://schemas.microsoft.com/office/drawing/2014/main" id="{A210F732-5461-9545-A2B3-44A56973400F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5545741" y="621725"/>
            <a:ext cx="137160" cy="137160"/>
          </a:xfrm>
          <a:prstGeom prst="diamond">
            <a:avLst/>
          </a:prstGeom>
          <a:solidFill>
            <a:schemeClr val="accent6"/>
          </a:solidFill>
          <a:ln w="19050">
            <a:solidFill>
              <a:schemeClr val="accent6"/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4" name="Diamond 133">
            <a:extLst>
              <a:ext uri="{FF2B5EF4-FFF2-40B4-BE49-F238E27FC236}">
                <a16:creationId xmlns:a16="http://schemas.microsoft.com/office/drawing/2014/main" id="{EA2F2235-CB9F-6549-94BE-533FEB8F6A46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7748719" y="621792"/>
            <a:ext cx="137160" cy="137160"/>
          </a:xfrm>
          <a:prstGeom prst="diamond">
            <a:avLst/>
          </a:prstGeom>
          <a:noFill/>
          <a:ln w="19050">
            <a:solidFill>
              <a:srgbClr val="00B050"/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 b="1">
                <a:solidFill>
                  <a:schemeClr val="tx1"/>
                </a:solidFill>
                <a:latin typeface="Calibri"/>
              </a:rPr>
              <a:t>#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822BF90-A855-8140-A85D-EE7C8BA44B51}"/>
              </a:ext>
            </a:extLst>
          </p:cNvPr>
          <p:cNvSpPr txBox="1"/>
          <p:nvPr/>
        </p:nvSpPr>
        <p:spPr>
          <a:xfrm rot="16200000">
            <a:off x="102171" y="3791694"/>
            <a:ext cx="5602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UML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5173FF4-4321-B44B-B18B-31E114C3358B}"/>
              </a:ext>
            </a:extLst>
          </p:cNvPr>
          <p:cNvSpPr txBox="1"/>
          <p:nvPr/>
        </p:nvSpPr>
        <p:spPr>
          <a:xfrm>
            <a:off x="988396" y="4204361"/>
            <a:ext cx="72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X2 Sim for NC-DT</a:t>
            </a:r>
          </a:p>
        </p:txBody>
      </p:sp>
      <p:sp>
        <p:nvSpPr>
          <p:cNvPr id="111" name="Diamond 110">
            <a:extLst>
              <a:ext uri="{FF2B5EF4-FFF2-40B4-BE49-F238E27FC236}">
                <a16:creationId xmlns:a16="http://schemas.microsoft.com/office/drawing/2014/main" id="{491A5208-A8EB-F644-9761-1E03BD2D7C2A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825179" y="4286453"/>
            <a:ext cx="171450" cy="171450"/>
          </a:xfrm>
          <a:prstGeom prst="diamond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863" b="1">
                <a:solidFill>
                  <a:schemeClr val="tx1"/>
                </a:solidFill>
                <a:latin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9287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06" grpId="0"/>
      <p:bldP spid="1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6A0F07F-4383-8A4F-BC82-91674495C05D}"/>
              </a:ext>
            </a:extLst>
          </p:cNvPr>
          <p:cNvSpPr txBox="1">
            <a:spLocks/>
          </p:cNvSpPr>
          <p:nvPr/>
        </p:nvSpPr>
        <p:spPr>
          <a:xfrm>
            <a:off x="457199" y="86110"/>
            <a:ext cx="8229600" cy="453629"/>
          </a:xfrm>
          <a:prstGeom prst="rect">
            <a:avLst/>
          </a:prstGeom>
        </p:spPr>
        <p:txBody>
          <a:bodyPr anchor="t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100">
                <a:latin typeface="Arial"/>
              </a:rPr>
              <a:t>UAM Airspace Management Deliverables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AFCCB7-A4FF-E64C-8241-00E36CA2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135619"/>
              </p:ext>
            </p:extLst>
          </p:nvPr>
        </p:nvGraphicFramePr>
        <p:xfrm>
          <a:off x="258416" y="630171"/>
          <a:ext cx="8627165" cy="42265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446572">
                  <a:extLst>
                    <a:ext uri="{9D8B030D-6E8A-4147-A177-3AD203B41FA5}">
                      <a16:colId xmlns:a16="http://schemas.microsoft.com/office/drawing/2014/main" val="3236969849"/>
                    </a:ext>
                  </a:extLst>
                </a:gridCol>
                <a:gridCol w="7180593">
                  <a:extLst>
                    <a:ext uri="{9D8B030D-6E8A-4147-A177-3AD203B41FA5}">
                      <a16:colId xmlns:a16="http://schemas.microsoft.com/office/drawing/2014/main" val="2630716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FY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Deliverable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46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UAM airspace system for NC-DT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88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Airspace and flight procedure guidelines for NC-DT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3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UAM airspace system for NC-1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07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Airspace and flight procedure guidelines for NC-1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4524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Information exchange requirements for UML-2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823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latin typeface="+mn-lt"/>
                        </a:rPr>
                        <a:t>UAM Concept to guide UML-2 airspace research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21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UAM separation standards to define capacity for occupied vehicle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446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  <a:cs typeface="Arial"/>
                        </a:rPr>
                        <a:t>Initial requirements for interoperability of UAM services to ensure harmonized system 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534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UAM airspace system components for NC-2 and NC-3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54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2025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UAM separation standards to define capacity for unoccupied vehicle operations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0569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4826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800631F7-04B2-854F-894E-8F2F9803A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54" y="602584"/>
            <a:ext cx="9160073" cy="4311053"/>
          </a:xfrm>
          <a:prstGeom prst="rect">
            <a:avLst/>
          </a:prstGeom>
        </p:spPr>
      </p:pic>
      <p:sp>
        <p:nvSpPr>
          <p:cNvPr id="27" name="Can 26">
            <a:extLst>
              <a:ext uri="{FF2B5EF4-FFF2-40B4-BE49-F238E27FC236}">
                <a16:creationId xmlns:a16="http://schemas.microsoft.com/office/drawing/2014/main" id="{013508C7-C9B7-8D40-9B28-E94253CABF15}"/>
              </a:ext>
            </a:extLst>
          </p:cNvPr>
          <p:cNvSpPr/>
          <p:nvPr/>
        </p:nvSpPr>
        <p:spPr>
          <a:xfrm>
            <a:off x="215671" y="3544859"/>
            <a:ext cx="1593337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95AD3481-1731-AF49-9911-733B8104DC23}"/>
              </a:ext>
            </a:extLst>
          </p:cNvPr>
          <p:cNvSpPr/>
          <p:nvPr/>
        </p:nvSpPr>
        <p:spPr>
          <a:xfrm>
            <a:off x="495050" y="3994484"/>
            <a:ext cx="1001790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AD896298-4EDF-F840-950B-45E1D9E6BCDC}"/>
              </a:ext>
            </a:extLst>
          </p:cNvPr>
          <p:cNvSpPr/>
          <p:nvPr/>
        </p:nvSpPr>
        <p:spPr>
          <a:xfrm>
            <a:off x="5789492" y="3724934"/>
            <a:ext cx="1001790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3F046ED5-C93C-4163-AE04-727DBEE2A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06" y="4324350"/>
            <a:ext cx="806053" cy="276522"/>
          </a:xfrm>
          <a:prstGeom prst="rect">
            <a:avLst/>
          </a:prstGeom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A6C68B1B-3694-4159-8C0C-039D5B593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376" y="4109441"/>
            <a:ext cx="806053" cy="276522"/>
          </a:xfrm>
          <a:prstGeom prst="rect">
            <a:avLst/>
          </a:prstGeom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3C51B2EF-4393-4623-B5FD-2913201D7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864" y="3556396"/>
            <a:ext cx="806053" cy="276522"/>
          </a:xfrm>
          <a:prstGeom prst="rect">
            <a:avLst/>
          </a:prstGeom>
        </p:spPr>
      </p:pic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422FC130-C352-8C43-B429-3DAB34AE86AF}"/>
              </a:ext>
            </a:extLst>
          </p:cNvPr>
          <p:cNvSpPr txBox="1">
            <a:spLocks/>
          </p:cNvSpPr>
          <p:nvPr/>
        </p:nvSpPr>
        <p:spPr bwMode="auto">
          <a:xfrm>
            <a:off x="180037" y="3689114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C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0A14A914-2C92-3743-A3B3-2BF92D350396}"/>
              </a:ext>
            </a:extLst>
          </p:cNvPr>
          <p:cNvSpPr txBox="1">
            <a:spLocks/>
          </p:cNvSpPr>
          <p:nvPr/>
        </p:nvSpPr>
        <p:spPr bwMode="auto">
          <a:xfrm>
            <a:off x="6305705" y="4038351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D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422FC130-C352-8C43-B429-3DAB34AE86AF}"/>
              </a:ext>
            </a:extLst>
          </p:cNvPr>
          <p:cNvSpPr txBox="1">
            <a:spLocks/>
          </p:cNvSpPr>
          <p:nvPr/>
        </p:nvSpPr>
        <p:spPr bwMode="auto">
          <a:xfrm>
            <a:off x="180037" y="3689114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C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A14A914-2C92-3743-A3B3-2BF92D350396}"/>
              </a:ext>
            </a:extLst>
          </p:cNvPr>
          <p:cNvSpPr txBox="1">
            <a:spLocks/>
          </p:cNvSpPr>
          <p:nvPr/>
        </p:nvSpPr>
        <p:spPr bwMode="auto">
          <a:xfrm>
            <a:off x="6305705" y="4038351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D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DB9D0A8-0C70-9944-B4BA-CD158A1018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85471" y="2518722"/>
            <a:ext cx="459800" cy="34485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168611-3C6D-6041-9615-01B761B0677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881" y="3275612"/>
            <a:ext cx="505649" cy="23337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85E7C4F-B10D-494D-8707-E83CEA514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933306" y="3365631"/>
            <a:ext cx="533698" cy="2171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C85E7C4F-B10D-494D-8707-E83CEA514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5933306" y="3365631"/>
            <a:ext cx="533698" cy="2171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27">
            <a:extLst>
              <a:ext uri="{FF2B5EF4-FFF2-40B4-BE49-F238E27FC236}">
                <a16:creationId xmlns:a16="http://schemas.microsoft.com/office/drawing/2014/main" id="{2B0F1F38-947D-5841-AD27-1CD9D49D8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8435" y="3020309"/>
            <a:ext cx="12968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Non-cooperative Traffic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FA4D481-0D49-574F-96E1-C2C8372062A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577" y="4275629"/>
            <a:ext cx="740413" cy="537435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435AFD2-8198-4140-9D01-3CB9941BE21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3302" y="3008007"/>
            <a:ext cx="316804" cy="786384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0F7E3A44-A764-BD45-9C2B-DFD94AC608AB}"/>
              </a:ext>
            </a:extLst>
          </p:cNvPr>
          <p:cNvSpPr/>
          <p:nvPr/>
        </p:nvSpPr>
        <p:spPr>
          <a:xfrm>
            <a:off x="2597261" y="3759497"/>
            <a:ext cx="1671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/>
              <a:t>Airspace Management (ATC) </a:t>
            </a:r>
          </a:p>
        </p:txBody>
      </p:sp>
      <p:grpSp>
        <p:nvGrpSpPr>
          <p:cNvPr id="22" name="Group 115">
            <a:extLst>
              <a:ext uri="{FF2B5EF4-FFF2-40B4-BE49-F238E27FC236}">
                <a16:creationId xmlns:a16="http://schemas.microsoft.com/office/drawing/2014/main" id="{733B0A0D-F3AF-4F42-A764-395B6727B474}"/>
              </a:ext>
            </a:extLst>
          </p:cNvPr>
          <p:cNvGrpSpPr/>
          <p:nvPr/>
        </p:nvGrpSpPr>
        <p:grpSpPr>
          <a:xfrm>
            <a:off x="826347" y="2062293"/>
            <a:ext cx="7410026" cy="2271570"/>
            <a:chOff x="826347" y="2062293"/>
            <a:chExt cx="7410026" cy="227157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54555E5C-4D89-3547-BA61-E813EA64BEBD}"/>
                </a:ext>
              </a:extLst>
            </p:cNvPr>
            <p:cNvSpPr/>
            <p:nvPr/>
          </p:nvSpPr>
          <p:spPr>
            <a:xfrm>
              <a:off x="826347" y="2138456"/>
              <a:ext cx="7410026" cy="2195407"/>
            </a:xfrm>
            <a:custGeom>
              <a:avLst/>
              <a:gdLst>
                <a:gd name="connsiteX0" fmla="*/ 0 w 7410026"/>
                <a:gd name="connsiteY0" fmla="*/ 2274063 h 2274063"/>
                <a:gd name="connsiteX1" fmla="*/ 2079413 w 7410026"/>
                <a:gd name="connsiteY1" fmla="*/ 174330 h 2274063"/>
                <a:gd name="connsiteX2" fmla="*/ 5655733 w 7410026"/>
                <a:gd name="connsiteY2" fmla="*/ 275930 h 2274063"/>
                <a:gd name="connsiteX3" fmla="*/ 7410026 w 7410026"/>
                <a:gd name="connsiteY3" fmla="*/ 1542543 h 2274063"/>
                <a:gd name="connsiteX4" fmla="*/ 7410026 w 7410026"/>
                <a:gd name="connsiteY4" fmla="*/ 1542543 h 227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0026" h="2274063">
                  <a:moveTo>
                    <a:pt x="0" y="2274063"/>
                  </a:moveTo>
                  <a:cubicBezTo>
                    <a:pt x="568395" y="1390707"/>
                    <a:pt x="1136791" y="507352"/>
                    <a:pt x="2079413" y="174330"/>
                  </a:cubicBezTo>
                  <a:cubicBezTo>
                    <a:pt x="3022035" y="-158692"/>
                    <a:pt x="4767298" y="47895"/>
                    <a:pt x="5655733" y="275930"/>
                  </a:cubicBezTo>
                  <a:cubicBezTo>
                    <a:pt x="6544168" y="503965"/>
                    <a:pt x="7410026" y="1542543"/>
                    <a:pt x="7410026" y="1542543"/>
                  </a:cubicBezTo>
                  <a:lnTo>
                    <a:pt x="7410026" y="1542543"/>
                  </a:ln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DADC9992-95C0-2840-88C9-35503DA93DAB}"/>
                </a:ext>
              </a:extLst>
            </p:cNvPr>
            <p:cNvSpPr/>
            <p:nvPr/>
          </p:nvSpPr>
          <p:spPr>
            <a:xfrm>
              <a:off x="6266146" y="3142254"/>
              <a:ext cx="1751511" cy="1034583"/>
            </a:xfrm>
            <a:custGeom>
              <a:avLst/>
              <a:gdLst>
                <a:gd name="connsiteX0" fmla="*/ 0 w 2719137"/>
                <a:gd name="connsiteY0" fmla="*/ 1182096 h 1182096"/>
                <a:gd name="connsiteX1" fmla="*/ 1379621 w 2719137"/>
                <a:gd name="connsiteY1" fmla="*/ 163423 h 1182096"/>
                <a:gd name="connsiteX2" fmla="*/ 2269958 w 2719137"/>
                <a:gd name="connsiteY2" fmla="*/ 35086 h 1182096"/>
                <a:gd name="connsiteX3" fmla="*/ 2719137 w 2719137"/>
                <a:gd name="connsiteY3" fmla="*/ 508328 h 118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9137" h="1182096">
                  <a:moveTo>
                    <a:pt x="0" y="1182096"/>
                  </a:moveTo>
                  <a:cubicBezTo>
                    <a:pt x="500647" y="768343"/>
                    <a:pt x="1001295" y="354591"/>
                    <a:pt x="1379621" y="163423"/>
                  </a:cubicBezTo>
                  <a:cubicBezTo>
                    <a:pt x="1757947" y="-27745"/>
                    <a:pt x="2046705" y="-22398"/>
                    <a:pt x="2269958" y="35086"/>
                  </a:cubicBezTo>
                  <a:cubicBezTo>
                    <a:pt x="2493211" y="92570"/>
                    <a:pt x="2606174" y="300449"/>
                    <a:pt x="2719137" y="508328"/>
                  </a:cubicBez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76">
              <a:extLst>
                <a:ext uri="{FF2B5EF4-FFF2-40B4-BE49-F238E27FC236}">
                  <a16:creationId xmlns:a16="http://schemas.microsoft.com/office/drawing/2014/main" id="{84040162-C6E4-714B-8548-CA7AE98553FA}"/>
                </a:ext>
              </a:extLst>
            </p:cNvPr>
            <p:cNvSpPr/>
            <p:nvPr/>
          </p:nvSpPr>
          <p:spPr>
            <a:xfrm>
              <a:off x="874295" y="2248811"/>
              <a:ext cx="5285873" cy="2066515"/>
            </a:xfrm>
            <a:custGeom>
              <a:avLst/>
              <a:gdLst>
                <a:gd name="connsiteX0" fmla="*/ 0 w 5285873"/>
                <a:gd name="connsiteY0" fmla="*/ 2066515 h 2066515"/>
                <a:gd name="connsiteX1" fmla="*/ 2021305 w 5285873"/>
                <a:gd name="connsiteY1" fmla="*/ 221673 h 2066515"/>
                <a:gd name="connsiteX2" fmla="*/ 3609473 w 5285873"/>
                <a:gd name="connsiteY2" fmla="*/ 221673 h 2066515"/>
                <a:gd name="connsiteX3" fmla="*/ 5285873 w 5285873"/>
                <a:gd name="connsiteY3" fmla="*/ 1922136 h 2066515"/>
                <a:gd name="connsiteX4" fmla="*/ 5285873 w 5285873"/>
                <a:gd name="connsiteY4" fmla="*/ 1922136 h 206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73" h="2066515">
                  <a:moveTo>
                    <a:pt x="0" y="2066515"/>
                  </a:moveTo>
                  <a:cubicBezTo>
                    <a:pt x="709863" y="1297831"/>
                    <a:pt x="1419726" y="529147"/>
                    <a:pt x="2021305" y="221673"/>
                  </a:cubicBezTo>
                  <a:cubicBezTo>
                    <a:pt x="2622884" y="-85801"/>
                    <a:pt x="3065378" y="-61737"/>
                    <a:pt x="3609473" y="221673"/>
                  </a:cubicBezTo>
                  <a:cubicBezTo>
                    <a:pt x="4153568" y="505083"/>
                    <a:pt x="5285873" y="1922136"/>
                    <a:pt x="5285873" y="1922136"/>
                  </a:cubicBezTo>
                  <a:lnTo>
                    <a:pt x="5285873" y="1922136"/>
                  </a:ln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Content Placeholder 5">
              <a:extLst>
                <a:ext uri="{FF2B5EF4-FFF2-40B4-BE49-F238E27FC236}">
                  <a16:creationId xmlns:a16="http://schemas.microsoft.com/office/drawing/2014/main" id="{A86BA216-4F75-5741-B845-7C331A939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19944965" flipH="1">
              <a:off x="848437" y="3624547"/>
              <a:ext cx="698599" cy="200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Content Placeholder 5">
              <a:extLst>
                <a:ext uri="{FF2B5EF4-FFF2-40B4-BE49-F238E27FC236}">
                  <a16:creationId xmlns:a16="http://schemas.microsoft.com/office/drawing/2014/main" id="{90183D9B-FF08-954E-B74D-B0CC1C10D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127535" flipH="1">
              <a:off x="1622842" y="3056892"/>
              <a:ext cx="773482" cy="22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Content Placeholder 5">
              <a:extLst>
                <a:ext uri="{FF2B5EF4-FFF2-40B4-BE49-F238E27FC236}">
                  <a16:creationId xmlns:a16="http://schemas.microsoft.com/office/drawing/2014/main" id="{9836848F-91B3-7545-B9FE-263AB20CC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096092" flipH="1">
              <a:off x="6427277" y="3488543"/>
              <a:ext cx="734574" cy="2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Content Placeholder 5">
              <a:extLst>
                <a:ext uri="{FF2B5EF4-FFF2-40B4-BE49-F238E27FC236}">
                  <a16:creationId xmlns:a16="http://schemas.microsoft.com/office/drawing/2014/main" id="{779F93A0-789E-4D4B-9684-C7ECA58D3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173354" flipH="1">
              <a:off x="2928607" y="2062293"/>
              <a:ext cx="734574" cy="2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76734E7C-A67E-FE47-8969-852FDF9B92A1}"/>
              </a:ext>
            </a:extLst>
          </p:cNvPr>
          <p:cNvSpPr txBox="1">
            <a:spLocks/>
          </p:cNvSpPr>
          <p:nvPr/>
        </p:nvSpPr>
        <p:spPr bwMode="auto">
          <a:xfrm>
            <a:off x="8326092" y="3437465"/>
            <a:ext cx="793714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E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733B0A0D-F3AF-4F42-A764-395B6727B474}"/>
              </a:ext>
            </a:extLst>
          </p:cNvPr>
          <p:cNvGrpSpPr/>
          <p:nvPr/>
        </p:nvGrpSpPr>
        <p:grpSpPr>
          <a:xfrm>
            <a:off x="826347" y="2062293"/>
            <a:ext cx="7410026" cy="2271570"/>
            <a:chOff x="826347" y="2062293"/>
            <a:chExt cx="7410026" cy="227157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4555E5C-4D89-3547-BA61-E813EA64BEBD}"/>
                </a:ext>
              </a:extLst>
            </p:cNvPr>
            <p:cNvSpPr/>
            <p:nvPr/>
          </p:nvSpPr>
          <p:spPr>
            <a:xfrm>
              <a:off x="826347" y="2138456"/>
              <a:ext cx="7410026" cy="2195407"/>
            </a:xfrm>
            <a:custGeom>
              <a:avLst/>
              <a:gdLst>
                <a:gd name="connsiteX0" fmla="*/ 0 w 7410026"/>
                <a:gd name="connsiteY0" fmla="*/ 2274063 h 2274063"/>
                <a:gd name="connsiteX1" fmla="*/ 2079413 w 7410026"/>
                <a:gd name="connsiteY1" fmla="*/ 174330 h 2274063"/>
                <a:gd name="connsiteX2" fmla="*/ 5655733 w 7410026"/>
                <a:gd name="connsiteY2" fmla="*/ 275930 h 2274063"/>
                <a:gd name="connsiteX3" fmla="*/ 7410026 w 7410026"/>
                <a:gd name="connsiteY3" fmla="*/ 1542543 h 2274063"/>
                <a:gd name="connsiteX4" fmla="*/ 7410026 w 7410026"/>
                <a:gd name="connsiteY4" fmla="*/ 1542543 h 2274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10026" h="2274063">
                  <a:moveTo>
                    <a:pt x="0" y="2274063"/>
                  </a:moveTo>
                  <a:cubicBezTo>
                    <a:pt x="568395" y="1390707"/>
                    <a:pt x="1136791" y="507352"/>
                    <a:pt x="2079413" y="174330"/>
                  </a:cubicBezTo>
                  <a:cubicBezTo>
                    <a:pt x="3022035" y="-158692"/>
                    <a:pt x="4767298" y="47895"/>
                    <a:pt x="5655733" y="275930"/>
                  </a:cubicBezTo>
                  <a:cubicBezTo>
                    <a:pt x="6544168" y="503965"/>
                    <a:pt x="7410026" y="1542543"/>
                    <a:pt x="7410026" y="1542543"/>
                  </a:cubicBezTo>
                  <a:lnTo>
                    <a:pt x="7410026" y="1542543"/>
                  </a:ln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DADC9992-95C0-2840-88C9-35503DA93DAB}"/>
                </a:ext>
              </a:extLst>
            </p:cNvPr>
            <p:cNvSpPr/>
            <p:nvPr/>
          </p:nvSpPr>
          <p:spPr>
            <a:xfrm>
              <a:off x="6266146" y="3142254"/>
              <a:ext cx="1751511" cy="1034583"/>
            </a:xfrm>
            <a:custGeom>
              <a:avLst/>
              <a:gdLst>
                <a:gd name="connsiteX0" fmla="*/ 0 w 2719137"/>
                <a:gd name="connsiteY0" fmla="*/ 1182096 h 1182096"/>
                <a:gd name="connsiteX1" fmla="*/ 1379621 w 2719137"/>
                <a:gd name="connsiteY1" fmla="*/ 163423 h 1182096"/>
                <a:gd name="connsiteX2" fmla="*/ 2269958 w 2719137"/>
                <a:gd name="connsiteY2" fmla="*/ 35086 h 1182096"/>
                <a:gd name="connsiteX3" fmla="*/ 2719137 w 2719137"/>
                <a:gd name="connsiteY3" fmla="*/ 508328 h 1182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9137" h="1182096">
                  <a:moveTo>
                    <a:pt x="0" y="1182096"/>
                  </a:moveTo>
                  <a:cubicBezTo>
                    <a:pt x="500647" y="768343"/>
                    <a:pt x="1001295" y="354591"/>
                    <a:pt x="1379621" y="163423"/>
                  </a:cubicBezTo>
                  <a:cubicBezTo>
                    <a:pt x="1757947" y="-27745"/>
                    <a:pt x="2046705" y="-22398"/>
                    <a:pt x="2269958" y="35086"/>
                  </a:cubicBezTo>
                  <a:cubicBezTo>
                    <a:pt x="2493211" y="92570"/>
                    <a:pt x="2606174" y="300449"/>
                    <a:pt x="2719137" y="508328"/>
                  </a:cubicBez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84040162-C6E4-714B-8548-CA7AE98553FA}"/>
                </a:ext>
              </a:extLst>
            </p:cNvPr>
            <p:cNvSpPr/>
            <p:nvPr/>
          </p:nvSpPr>
          <p:spPr>
            <a:xfrm>
              <a:off x="874295" y="2248811"/>
              <a:ext cx="5285873" cy="2066515"/>
            </a:xfrm>
            <a:custGeom>
              <a:avLst/>
              <a:gdLst>
                <a:gd name="connsiteX0" fmla="*/ 0 w 5285873"/>
                <a:gd name="connsiteY0" fmla="*/ 2066515 h 2066515"/>
                <a:gd name="connsiteX1" fmla="*/ 2021305 w 5285873"/>
                <a:gd name="connsiteY1" fmla="*/ 221673 h 2066515"/>
                <a:gd name="connsiteX2" fmla="*/ 3609473 w 5285873"/>
                <a:gd name="connsiteY2" fmla="*/ 221673 h 2066515"/>
                <a:gd name="connsiteX3" fmla="*/ 5285873 w 5285873"/>
                <a:gd name="connsiteY3" fmla="*/ 1922136 h 2066515"/>
                <a:gd name="connsiteX4" fmla="*/ 5285873 w 5285873"/>
                <a:gd name="connsiteY4" fmla="*/ 1922136 h 2066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873" h="2066515">
                  <a:moveTo>
                    <a:pt x="0" y="2066515"/>
                  </a:moveTo>
                  <a:cubicBezTo>
                    <a:pt x="709863" y="1297831"/>
                    <a:pt x="1419726" y="529147"/>
                    <a:pt x="2021305" y="221673"/>
                  </a:cubicBezTo>
                  <a:cubicBezTo>
                    <a:pt x="2622884" y="-85801"/>
                    <a:pt x="3065378" y="-61737"/>
                    <a:pt x="3609473" y="221673"/>
                  </a:cubicBezTo>
                  <a:cubicBezTo>
                    <a:pt x="4153568" y="505083"/>
                    <a:pt x="5285873" y="1922136"/>
                    <a:pt x="5285873" y="1922136"/>
                  </a:cubicBezTo>
                  <a:lnTo>
                    <a:pt x="5285873" y="1922136"/>
                  </a:lnTo>
                </a:path>
              </a:pathLst>
            </a:custGeom>
            <a:noFill/>
            <a:ln w="44450">
              <a:solidFill>
                <a:schemeClr val="bg1">
                  <a:lumMod val="65000"/>
                  <a:alpha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Content Placeholder 5">
              <a:extLst>
                <a:ext uri="{FF2B5EF4-FFF2-40B4-BE49-F238E27FC236}">
                  <a16:creationId xmlns:a16="http://schemas.microsoft.com/office/drawing/2014/main" id="{A86BA216-4F75-5741-B845-7C331A939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19944965" flipH="1">
              <a:off x="848437" y="3624547"/>
              <a:ext cx="698599" cy="200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Content Placeholder 5">
              <a:extLst>
                <a:ext uri="{FF2B5EF4-FFF2-40B4-BE49-F238E27FC236}">
                  <a16:creationId xmlns:a16="http://schemas.microsoft.com/office/drawing/2014/main" id="{90183D9B-FF08-954E-B74D-B0CC1C10D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127535" flipH="1">
              <a:off x="1622842" y="3056892"/>
              <a:ext cx="773482" cy="222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Content Placeholder 5">
              <a:extLst>
                <a:ext uri="{FF2B5EF4-FFF2-40B4-BE49-F238E27FC236}">
                  <a16:creationId xmlns:a16="http://schemas.microsoft.com/office/drawing/2014/main" id="{9836848F-91B3-7545-B9FE-263AB20CC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0096092" flipH="1">
              <a:off x="6427277" y="3488543"/>
              <a:ext cx="734574" cy="2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Content Placeholder 5">
              <a:extLst>
                <a:ext uri="{FF2B5EF4-FFF2-40B4-BE49-F238E27FC236}">
                  <a16:creationId xmlns:a16="http://schemas.microsoft.com/office/drawing/2014/main" id="{779F93A0-789E-4D4B-9684-C7ECA58D3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 rot="21173354" flipH="1">
              <a:off x="2928607" y="2062293"/>
              <a:ext cx="734574" cy="2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76734E7C-A67E-FE47-8969-852FDF9B92A1}"/>
              </a:ext>
            </a:extLst>
          </p:cNvPr>
          <p:cNvSpPr txBox="1">
            <a:spLocks/>
          </p:cNvSpPr>
          <p:nvPr/>
        </p:nvSpPr>
        <p:spPr bwMode="auto">
          <a:xfrm>
            <a:off x="8326092" y="3437465"/>
            <a:ext cx="793714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E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B2B68D2-F224-8042-979E-1F66C1B1AC8A}"/>
              </a:ext>
            </a:extLst>
          </p:cNvPr>
          <p:cNvSpPr/>
          <p:nvPr/>
        </p:nvSpPr>
        <p:spPr>
          <a:xfrm>
            <a:off x="4851685" y="3874225"/>
            <a:ext cx="7931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/>
              <a:t>Ground Control Station</a:t>
            </a:r>
          </a:p>
        </p:txBody>
      </p:sp>
      <p:pic>
        <p:nvPicPr>
          <p:cNvPr id="53" name="Picture 52" descr="satelite.png">
            <a:extLst>
              <a:ext uri="{FF2B5EF4-FFF2-40B4-BE49-F238E27FC236}">
                <a16:creationId xmlns:a16="http://schemas.microsoft.com/office/drawing/2014/main" id="{1AD312AE-C698-0848-B7C7-945880ADE73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3048" y="876703"/>
            <a:ext cx="696325" cy="45419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40BDBDB-9F1D-AA41-A7E6-9C27DD9DC84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7556">
            <a:off x="4661521" y="3641595"/>
            <a:ext cx="474204" cy="48420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4C8EF56-D9CB-B847-B629-DCB0937F342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799">
            <a:off x="2107320" y="3860968"/>
            <a:ext cx="238274" cy="512979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4223C705-AD07-5B49-B344-E2E5CE82A819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4799">
            <a:off x="7811051" y="3822144"/>
            <a:ext cx="238274" cy="512979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3150CF3-1B10-8240-9588-BBAF078726A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379468" y="3476442"/>
            <a:ext cx="260366" cy="395756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507F3ADF-67B0-834E-80A5-C973F7BD8D0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24" y="4110846"/>
            <a:ext cx="164404" cy="408090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64498F57-D5E6-0A46-AB5D-A293A78874E0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0921" y="3880596"/>
            <a:ext cx="164404" cy="408090"/>
          </a:xfrm>
          <a:prstGeom prst="rect">
            <a:avLst/>
          </a:prstGeom>
        </p:spPr>
      </p:pic>
      <p:pic>
        <p:nvPicPr>
          <p:cNvPr id="95" name="Content Placeholder 5">
            <a:extLst>
              <a:ext uri="{FF2B5EF4-FFF2-40B4-BE49-F238E27FC236}">
                <a16:creationId xmlns:a16="http://schemas.microsoft.com/office/drawing/2014/main" id="{6588B0FE-A861-A141-89C0-2EBBD759796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84843" flipH="1">
            <a:off x="4265132" y="2004983"/>
            <a:ext cx="734574" cy="2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D72EA04-9FFF-BE4F-A8DE-A72E8CEB6EC8}"/>
              </a:ext>
            </a:extLst>
          </p:cNvPr>
          <p:cNvGrpSpPr/>
          <p:nvPr/>
        </p:nvGrpSpPr>
        <p:grpSpPr>
          <a:xfrm>
            <a:off x="745792" y="2027018"/>
            <a:ext cx="5903433" cy="2074804"/>
            <a:chOff x="745792" y="2027018"/>
            <a:chExt cx="5903433" cy="2074804"/>
          </a:xfrm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D19F063-D881-3942-8EC7-E00D0D523C76}"/>
                </a:ext>
              </a:extLst>
            </p:cNvPr>
            <p:cNvSpPr/>
            <p:nvPr/>
          </p:nvSpPr>
          <p:spPr>
            <a:xfrm rot="13385962">
              <a:off x="2368310" y="2987428"/>
              <a:ext cx="883638" cy="366861"/>
            </a:xfrm>
            <a:custGeom>
              <a:avLst/>
              <a:gdLst>
                <a:gd name="connsiteX0" fmla="*/ 0 w 883638"/>
                <a:gd name="connsiteY0" fmla="*/ 366861 h 366861"/>
                <a:gd name="connsiteX1" fmla="*/ 482659 w 883638"/>
                <a:gd name="connsiteY1" fmla="*/ 150675 h 366861"/>
                <a:gd name="connsiteX2" fmla="*/ 430680 w 883638"/>
                <a:gd name="connsiteY2" fmla="*/ 222737 h 366861"/>
                <a:gd name="connsiteX3" fmla="*/ 883638 w 883638"/>
                <a:gd name="connsiteY3" fmla="*/ 0 h 36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638" h="366861" extrusionOk="0">
                  <a:moveTo>
                    <a:pt x="0" y="366861"/>
                  </a:moveTo>
                  <a:cubicBezTo>
                    <a:pt x="199366" y="267032"/>
                    <a:pt x="404796" y="176978"/>
                    <a:pt x="482659" y="150675"/>
                  </a:cubicBezTo>
                  <a:cubicBezTo>
                    <a:pt x="562443" y="128339"/>
                    <a:pt x="344559" y="248462"/>
                    <a:pt x="430680" y="222737"/>
                  </a:cubicBezTo>
                  <a:cubicBezTo>
                    <a:pt x="476683" y="217962"/>
                    <a:pt x="689672" y="103797"/>
                    <a:pt x="883638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21B083E9-7D89-7E4E-BC0D-2AFA192001E1}"/>
                </a:ext>
              </a:extLst>
            </p:cNvPr>
            <p:cNvSpPr/>
            <p:nvPr/>
          </p:nvSpPr>
          <p:spPr>
            <a:xfrm flipH="1" flipV="1">
              <a:off x="745792" y="3790556"/>
              <a:ext cx="374954" cy="311266"/>
            </a:xfrm>
            <a:custGeom>
              <a:avLst/>
              <a:gdLst>
                <a:gd name="connsiteX0" fmla="*/ 0 w 1783830"/>
                <a:gd name="connsiteY0" fmla="*/ 1678898 h 1678898"/>
                <a:gd name="connsiteX1" fmla="*/ 974361 w 1783830"/>
                <a:gd name="connsiteY1" fmla="*/ 689548 h 1678898"/>
                <a:gd name="connsiteX2" fmla="*/ 869430 w 1783830"/>
                <a:gd name="connsiteY2" fmla="*/ 1019331 h 1678898"/>
                <a:gd name="connsiteX3" fmla="*/ 1783830 w 1783830"/>
                <a:gd name="connsiteY3" fmla="*/ 0 h 167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3830" h="1678898">
                  <a:moveTo>
                    <a:pt x="0" y="1678898"/>
                  </a:moveTo>
                  <a:cubicBezTo>
                    <a:pt x="414728" y="1239187"/>
                    <a:pt x="829456" y="799476"/>
                    <a:pt x="974361" y="689548"/>
                  </a:cubicBezTo>
                  <a:cubicBezTo>
                    <a:pt x="1119266" y="579620"/>
                    <a:pt x="734518" y="1134256"/>
                    <a:pt x="869430" y="1019331"/>
                  </a:cubicBezTo>
                  <a:cubicBezTo>
                    <a:pt x="1004342" y="904406"/>
                    <a:pt x="1394086" y="452203"/>
                    <a:pt x="1783830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0B4D49F3-E249-934A-908A-A4FC80D89298}"/>
                </a:ext>
              </a:extLst>
            </p:cNvPr>
            <p:cNvSpPr/>
            <p:nvPr/>
          </p:nvSpPr>
          <p:spPr>
            <a:xfrm rot="21283292">
              <a:off x="3381125" y="2256383"/>
              <a:ext cx="246198" cy="813938"/>
            </a:xfrm>
            <a:custGeom>
              <a:avLst/>
              <a:gdLst>
                <a:gd name="connsiteX0" fmla="*/ 0 w 246198"/>
                <a:gd name="connsiteY0" fmla="*/ 813938 h 813938"/>
                <a:gd name="connsiteX1" fmla="*/ 134477 w 246198"/>
                <a:gd name="connsiteY1" fmla="*/ 334296 h 813938"/>
                <a:gd name="connsiteX2" fmla="*/ 119995 w 246198"/>
                <a:gd name="connsiteY2" fmla="*/ 494176 h 813938"/>
                <a:gd name="connsiteX3" fmla="*/ 246198 w 246198"/>
                <a:gd name="connsiteY3" fmla="*/ 0 h 8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198" h="813938" extrusionOk="0">
                  <a:moveTo>
                    <a:pt x="0" y="813938"/>
                  </a:moveTo>
                  <a:cubicBezTo>
                    <a:pt x="45063" y="593252"/>
                    <a:pt x="110130" y="389221"/>
                    <a:pt x="134477" y="334296"/>
                  </a:cubicBezTo>
                  <a:cubicBezTo>
                    <a:pt x="165518" y="283326"/>
                    <a:pt x="95601" y="550076"/>
                    <a:pt x="119995" y="494176"/>
                  </a:cubicBezTo>
                  <a:cubicBezTo>
                    <a:pt x="98198" y="477929"/>
                    <a:pt x="190841" y="227882"/>
                    <a:pt x="246198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1E66CEDF-C2CE-8540-8745-EF9388BEE3F9}"/>
                </a:ext>
              </a:extLst>
            </p:cNvPr>
            <p:cNvSpPr/>
            <p:nvPr/>
          </p:nvSpPr>
          <p:spPr>
            <a:xfrm flipH="1" flipV="1">
              <a:off x="6071588" y="3606968"/>
              <a:ext cx="577637" cy="264603"/>
            </a:xfrm>
            <a:custGeom>
              <a:avLst/>
              <a:gdLst>
                <a:gd name="connsiteX0" fmla="*/ 0 w 1783830"/>
                <a:gd name="connsiteY0" fmla="*/ 1678898 h 1678898"/>
                <a:gd name="connsiteX1" fmla="*/ 974361 w 1783830"/>
                <a:gd name="connsiteY1" fmla="*/ 689548 h 1678898"/>
                <a:gd name="connsiteX2" fmla="*/ 869430 w 1783830"/>
                <a:gd name="connsiteY2" fmla="*/ 1019331 h 1678898"/>
                <a:gd name="connsiteX3" fmla="*/ 1783830 w 1783830"/>
                <a:gd name="connsiteY3" fmla="*/ 0 h 167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3830" h="1678898">
                  <a:moveTo>
                    <a:pt x="0" y="1678898"/>
                  </a:moveTo>
                  <a:cubicBezTo>
                    <a:pt x="414728" y="1239187"/>
                    <a:pt x="829456" y="799476"/>
                    <a:pt x="974361" y="689548"/>
                  </a:cubicBezTo>
                  <a:cubicBezTo>
                    <a:pt x="1119266" y="579620"/>
                    <a:pt x="734518" y="1134256"/>
                    <a:pt x="869430" y="1019331"/>
                  </a:cubicBezTo>
                  <a:cubicBezTo>
                    <a:pt x="1004342" y="904406"/>
                    <a:pt x="1394086" y="452203"/>
                    <a:pt x="1783830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04D8D47B-3C3E-AA4C-B36B-9504AB6F7714}"/>
                </a:ext>
              </a:extLst>
            </p:cNvPr>
            <p:cNvSpPr/>
            <p:nvPr/>
          </p:nvSpPr>
          <p:spPr>
            <a:xfrm rot="1164953">
              <a:off x="3597391" y="2027018"/>
              <a:ext cx="851576" cy="1263748"/>
            </a:xfrm>
            <a:custGeom>
              <a:avLst/>
              <a:gdLst>
                <a:gd name="connsiteX0" fmla="*/ 0 w 851576"/>
                <a:gd name="connsiteY0" fmla="*/ 1263748 h 1263748"/>
                <a:gd name="connsiteX1" fmla="*/ 465146 w 851576"/>
                <a:gd name="connsiteY1" fmla="*/ 519039 h 1263748"/>
                <a:gd name="connsiteX2" fmla="*/ 415053 w 851576"/>
                <a:gd name="connsiteY2" fmla="*/ 767275 h 1263748"/>
                <a:gd name="connsiteX3" fmla="*/ 851576 w 851576"/>
                <a:gd name="connsiteY3" fmla="*/ 0 h 126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576" h="1263748" extrusionOk="0">
                  <a:moveTo>
                    <a:pt x="0" y="1263748"/>
                  </a:moveTo>
                  <a:cubicBezTo>
                    <a:pt x="189859" y="927754"/>
                    <a:pt x="389064" y="604377"/>
                    <a:pt x="465146" y="519039"/>
                  </a:cubicBezTo>
                  <a:cubicBezTo>
                    <a:pt x="545743" y="438698"/>
                    <a:pt x="341637" y="854069"/>
                    <a:pt x="415053" y="767275"/>
                  </a:cubicBezTo>
                  <a:cubicBezTo>
                    <a:pt x="404521" y="753949"/>
                    <a:pt x="660972" y="365508"/>
                    <a:pt x="851576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4" name="Content Placeholder 5">
            <a:extLst>
              <a:ext uri="{FF2B5EF4-FFF2-40B4-BE49-F238E27FC236}">
                <a16:creationId xmlns:a16="http://schemas.microsoft.com/office/drawing/2014/main" id="{6588B0FE-A861-A141-89C0-2EBBD7597966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84843" flipH="1">
            <a:off x="4265132" y="2004983"/>
            <a:ext cx="734574" cy="2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 5">
            <a:extLst>
              <a:ext uri="{FF2B5EF4-FFF2-40B4-BE49-F238E27FC236}">
                <a16:creationId xmlns:a16="http://schemas.microsoft.com/office/drawing/2014/main" id="{0D72EA04-9FFF-BE4F-A8DE-A72E8CEB6EC8}"/>
              </a:ext>
            </a:extLst>
          </p:cNvPr>
          <p:cNvGrpSpPr/>
          <p:nvPr/>
        </p:nvGrpSpPr>
        <p:grpSpPr>
          <a:xfrm>
            <a:off x="745792" y="2027018"/>
            <a:ext cx="5903433" cy="2074804"/>
            <a:chOff x="745792" y="2027018"/>
            <a:chExt cx="5903433" cy="2074804"/>
          </a:xfrm>
        </p:grpSpPr>
        <p:sp>
          <p:nvSpPr>
            <p:cNvPr id="25" name="Freeform 35">
              <a:extLst>
                <a:ext uri="{FF2B5EF4-FFF2-40B4-BE49-F238E27FC236}">
                  <a16:creationId xmlns:a16="http://schemas.microsoft.com/office/drawing/2014/main" id="{4D19F063-D881-3942-8EC7-E00D0D523C76}"/>
                </a:ext>
              </a:extLst>
            </p:cNvPr>
            <p:cNvSpPr/>
            <p:nvPr/>
          </p:nvSpPr>
          <p:spPr>
            <a:xfrm rot="13385962">
              <a:off x="2368310" y="2987428"/>
              <a:ext cx="883638" cy="366861"/>
            </a:xfrm>
            <a:custGeom>
              <a:avLst/>
              <a:gdLst>
                <a:gd name="connsiteX0" fmla="*/ 0 w 883638"/>
                <a:gd name="connsiteY0" fmla="*/ 366861 h 366861"/>
                <a:gd name="connsiteX1" fmla="*/ 482659 w 883638"/>
                <a:gd name="connsiteY1" fmla="*/ 150675 h 366861"/>
                <a:gd name="connsiteX2" fmla="*/ 430680 w 883638"/>
                <a:gd name="connsiteY2" fmla="*/ 222737 h 366861"/>
                <a:gd name="connsiteX3" fmla="*/ 883638 w 883638"/>
                <a:gd name="connsiteY3" fmla="*/ 0 h 36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3638" h="366861" extrusionOk="0">
                  <a:moveTo>
                    <a:pt x="0" y="366861"/>
                  </a:moveTo>
                  <a:cubicBezTo>
                    <a:pt x="199366" y="267032"/>
                    <a:pt x="404796" y="176978"/>
                    <a:pt x="482659" y="150675"/>
                  </a:cubicBezTo>
                  <a:cubicBezTo>
                    <a:pt x="562443" y="128339"/>
                    <a:pt x="344559" y="248462"/>
                    <a:pt x="430680" y="222737"/>
                  </a:cubicBezTo>
                  <a:cubicBezTo>
                    <a:pt x="476683" y="217962"/>
                    <a:pt x="689672" y="103797"/>
                    <a:pt x="883638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68">
              <a:extLst>
                <a:ext uri="{FF2B5EF4-FFF2-40B4-BE49-F238E27FC236}">
                  <a16:creationId xmlns:a16="http://schemas.microsoft.com/office/drawing/2014/main" id="{21B083E9-7D89-7E4E-BC0D-2AFA192001E1}"/>
                </a:ext>
              </a:extLst>
            </p:cNvPr>
            <p:cNvSpPr/>
            <p:nvPr/>
          </p:nvSpPr>
          <p:spPr>
            <a:xfrm flipH="1" flipV="1">
              <a:off x="745792" y="3790556"/>
              <a:ext cx="374954" cy="311266"/>
            </a:xfrm>
            <a:custGeom>
              <a:avLst/>
              <a:gdLst>
                <a:gd name="connsiteX0" fmla="*/ 0 w 1783830"/>
                <a:gd name="connsiteY0" fmla="*/ 1678898 h 1678898"/>
                <a:gd name="connsiteX1" fmla="*/ 974361 w 1783830"/>
                <a:gd name="connsiteY1" fmla="*/ 689548 h 1678898"/>
                <a:gd name="connsiteX2" fmla="*/ 869430 w 1783830"/>
                <a:gd name="connsiteY2" fmla="*/ 1019331 h 1678898"/>
                <a:gd name="connsiteX3" fmla="*/ 1783830 w 1783830"/>
                <a:gd name="connsiteY3" fmla="*/ 0 h 167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3830" h="1678898">
                  <a:moveTo>
                    <a:pt x="0" y="1678898"/>
                  </a:moveTo>
                  <a:cubicBezTo>
                    <a:pt x="414728" y="1239187"/>
                    <a:pt x="829456" y="799476"/>
                    <a:pt x="974361" y="689548"/>
                  </a:cubicBezTo>
                  <a:cubicBezTo>
                    <a:pt x="1119266" y="579620"/>
                    <a:pt x="734518" y="1134256"/>
                    <a:pt x="869430" y="1019331"/>
                  </a:cubicBezTo>
                  <a:cubicBezTo>
                    <a:pt x="1004342" y="904406"/>
                    <a:pt x="1394086" y="452203"/>
                    <a:pt x="1783830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90">
              <a:extLst>
                <a:ext uri="{FF2B5EF4-FFF2-40B4-BE49-F238E27FC236}">
                  <a16:creationId xmlns:a16="http://schemas.microsoft.com/office/drawing/2014/main" id="{0B4D49F3-E249-934A-908A-A4FC80D89298}"/>
                </a:ext>
              </a:extLst>
            </p:cNvPr>
            <p:cNvSpPr/>
            <p:nvPr/>
          </p:nvSpPr>
          <p:spPr>
            <a:xfrm rot="21283292">
              <a:off x="3381125" y="2256383"/>
              <a:ext cx="246198" cy="813938"/>
            </a:xfrm>
            <a:custGeom>
              <a:avLst/>
              <a:gdLst>
                <a:gd name="connsiteX0" fmla="*/ 0 w 246198"/>
                <a:gd name="connsiteY0" fmla="*/ 813938 h 813938"/>
                <a:gd name="connsiteX1" fmla="*/ 134477 w 246198"/>
                <a:gd name="connsiteY1" fmla="*/ 334296 h 813938"/>
                <a:gd name="connsiteX2" fmla="*/ 119995 w 246198"/>
                <a:gd name="connsiteY2" fmla="*/ 494176 h 813938"/>
                <a:gd name="connsiteX3" fmla="*/ 246198 w 246198"/>
                <a:gd name="connsiteY3" fmla="*/ 0 h 813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198" h="813938" extrusionOk="0">
                  <a:moveTo>
                    <a:pt x="0" y="813938"/>
                  </a:moveTo>
                  <a:cubicBezTo>
                    <a:pt x="45063" y="593252"/>
                    <a:pt x="110130" y="389221"/>
                    <a:pt x="134477" y="334296"/>
                  </a:cubicBezTo>
                  <a:cubicBezTo>
                    <a:pt x="165518" y="283326"/>
                    <a:pt x="95601" y="550076"/>
                    <a:pt x="119995" y="494176"/>
                  </a:cubicBezTo>
                  <a:cubicBezTo>
                    <a:pt x="98198" y="477929"/>
                    <a:pt x="190841" y="227882"/>
                    <a:pt x="246198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91">
              <a:extLst>
                <a:ext uri="{FF2B5EF4-FFF2-40B4-BE49-F238E27FC236}">
                  <a16:creationId xmlns:a16="http://schemas.microsoft.com/office/drawing/2014/main" id="{1E66CEDF-C2CE-8540-8745-EF9388BEE3F9}"/>
                </a:ext>
              </a:extLst>
            </p:cNvPr>
            <p:cNvSpPr/>
            <p:nvPr/>
          </p:nvSpPr>
          <p:spPr>
            <a:xfrm flipH="1" flipV="1">
              <a:off x="6071588" y="3606968"/>
              <a:ext cx="577637" cy="264603"/>
            </a:xfrm>
            <a:custGeom>
              <a:avLst/>
              <a:gdLst>
                <a:gd name="connsiteX0" fmla="*/ 0 w 1783830"/>
                <a:gd name="connsiteY0" fmla="*/ 1678898 h 1678898"/>
                <a:gd name="connsiteX1" fmla="*/ 974361 w 1783830"/>
                <a:gd name="connsiteY1" fmla="*/ 689548 h 1678898"/>
                <a:gd name="connsiteX2" fmla="*/ 869430 w 1783830"/>
                <a:gd name="connsiteY2" fmla="*/ 1019331 h 1678898"/>
                <a:gd name="connsiteX3" fmla="*/ 1783830 w 1783830"/>
                <a:gd name="connsiteY3" fmla="*/ 0 h 167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3830" h="1678898">
                  <a:moveTo>
                    <a:pt x="0" y="1678898"/>
                  </a:moveTo>
                  <a:cubicBezTo>
                    <a:pt x="414728" y="1239187"/>
                    <a:pt x="829456" y="799476"/>
                    <a:pt x="974361" y="689548"/>
                  </a:cubicBezTo>
                  <a:cubicBezTo>
                    <a:pt x="1119266" y="579620"/>
                    <a:pt x="734518" y="1134256"/>
                    <a:pt x="869430" y="1019331"/>
                  </a:cubicBezTo>
                  <a:cubicBezTo>
                    <a:pt x="1004342" y="904406"/>
                    <a:pt x="1394086" y="452203"/>
                    <a:pt x="1783830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93">
              <a:extLst>
                <a:ext uri="{FF2B5EF4-FFF2-40B4-BE49-F238E27FC236}">
                  <a16:creationId xmlns:a16="http://schemas.microsoft.com/office/drawing/2014/main" id="{04D8D47B-3C3E-AA4C-B36B-9504AB6F7714}"/>
                </a:ext>
              </a:extLst>
            </p:cNvPr>
            <p:cNvSpPr/>
            <p:nvPr/>
          </p:nvSpPr>
          <p:spPr>
            <a:xfrm rot="1164953">
              <a:off x="3597391" y="2027018"/>
              <a:ext cx="851576" cy="1263748"/>
            </a:xfrm>
            <a:custGeom>
              <a:avLst/>
              <a:gdLst>
                <a:gd name="connsiteX0" fmla="*/ 0 w 851576"/>
                <a:gd name="connsiteY0" fmla="*/ 1263748 h 1263748"/>
                <a:gd name="connsiteX1" fmla="*/ 465146 w 851576"/>
                <a:gd name="connsiteY1" fmla="*/ 519039 h 1263748"/>
                <a:gd name="connsiteX2" fmla="*/ 415053 w 851576"/>
                <a:gd name="connsiteY2" fmla="*/ 767275 h 1263748"/>
                <a:gd name="connsiteX3" fmla="*/ 851576 w 851576"/>
                <a:gd name="connsiteY3" fmla="*/ 0 h 1263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1576" h="1263748" extrusionOk="0">
                  <a:moveTo>
                    <a:pt x="0" y="1263748"/>
                  </a:moveTo>
                  <a:cubicBezTo>
                    <a:pt x="189859" y="927754"/>
                    <a:pt x="389064" y="604377"/>
                    <a:pt x="465146" y="519039"/>
                  </a:cubicBezTo>
                  <a:cubicBezTo>
                    <a:pt x="545743" y="438698"/>
                    <a:pt x="341637" y="854069"/>
                    <a:pt x="415053" y="767275"/>
                  </a:cubicBezTo>
                  <a:cubicBezTo>
                    <a:pt x="404521" y="753949"/>
                    <a:pt x="660972" y="365508"/>
                    <a:pt x="851576" y="0"/>
                  </a:cubicBezTo>
                </a:path>
              </a:pathLst>
            </a:custGeom>
            <a:noFill/>
            <a:ln w="9525">
              <a:solidFill>
                <a:srgbClr val="FFFF00"/>
              </a:solidFill>
              <a:prstDash val="solid"/>
              <a:headEnd type="stealth" w="lg" len="lg"/>
              <a:tailEnd type="stealth" w="lg" len="lg"/>
              <a:extLst>
                <a:ext uri="{C807C97D-BFC1-408E-A445-0C87EB9F89A2}">
                  <ask:lineSketchStyleProps xmlns:ask="http://schemas.microsoft.com/office/drawing/2018/sketchyshapes" xmlns="" sd="1219033472">
                    <a:custGeom>
                      <a:avLst/>
                      <a:gdLst>
                        <a:gd name="connsiteX0" fmla="*/ 0 w 1783830"/>
                        <a:gd name="connsiteY0" fmla="*/ 1678898 h 1678898"/>
                        <a:gd name="connsiteX1" fmla="*/ 974361 w 1783830"/>
                        <a:gd name="connsiteY1" fmla="*/ 689548 h 1678898"/>
                        <a:gd name="connsiteX2" fmla="*/ 869430 w 1783830"/>
                        <a:gd name="connsiteY2" fmla="*/ 1019331 h 1678898"/>
                        <a:gd name="connsiteX3" fmla="*/ 1783830 w 1783830"/>
                        <a:gd name="connsiteY3" fmla="*/ 0 h 167889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783830" h="1678898">
                          <a:moveTo>
                            <a:pt x="0" y="1678898"/>
                          </a:moveTo>
                          <a:cubicBezTo>
                            <a:pt x="414728" y="1239187"/>
                            <a:pt x="829456" y="799476"/>
                            <a:pt x="974361" y="689548"/>
                          </a:cubicBezTo>
                          <a:cubicBezTo>
                            <a:pt x="1119266" y="579620"/>
                            <a:pt x="734518" y="1134256"/>
                            <a:pt x="869430" y="1019331"/>
                          </a:cubicBezTo>
                          <a:cubicBezTo>
                            <a:pt x="1004342" y="904406"/>
                            <a:pt x="1394086" y="452203"/>
                            <a:pt x="1783830" y="0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38C0EADF-4CF7-6446-91E2-983156990A62}"/>
              </a:ext>
            </a:extLst>
          </p:cNvPr>
          <p:cNvSpPr/>
          <p:nvPr/>
        </p:nvSpPr>
        <p:spPr>
          <a:xfrm>
            <a:off x="5056909" y="2244436"/>
            <a:ext cx="2598849" cy="814231"/>
          </a:xfrm>
          <a:custGeom>
            <a:avLst/>
            <a:gdLst>
              <a:gd name="connsiteX0" fmla="*/ 0 w 2598849"/>
              <a:gd name="connsiteY0" fmla="*/ 0 h 814231"/>
              <a:gd name="connsiteX1" fmla="*/ 484909 w 2598849"/>
              <a:gd name="connsiteY1" fmla="*/ 734291 h 814231"/>
              <a:gd name="connsiteX2" fmla="*/ 1717964 w 2598849"/>
              <a:gd name="connsiteY2" fmla="*/ 332509 h 814231"/>
              <a:gd name="connsiteX3" fmla="*/ 2521527 w 2598849"/>
              <a:gd name="connsiteY3" fmla="*/ 775855 h 814231"/>
              <a:gd name="connsiteX4" fmla="*/ 2521527 w 2598849"/>
              <a:gd name="connsiteY4" fmla="*/ 762000 h 814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849" h="814231">
                <a:moveTo>
                  <a:pt x="0" y="0"/>
                </a:moveTo>
                <a:cubicBezTo>
                  <a:pt x="99291" y="339436"/>
                  <a:pt x="198582" y="678873"/>
                  <a:pt x="484909" y="734291"/>
                </a:cubicBezTo>
                <a:cubicBezTo>
                  <a:pt x="771236" y="789709"/>
                  <a:pt x="1378528" y="325582"/>
                  <a:pt x="1717964" y="332509"/>
                </a:cubicBezTo>
                <a:cubicBezTo>
                  <a:pt x="2057400" y="339436"/>
                  <a:pt x="2521527" y="775855"/>
                  <a:pt x="2521527" y="775855"/>
                </a:cubicBezTo>
                <a:cubicBezTo>
                  <a:pt x="2655454" y="847437"/>
                  <a:pt x="2588490" y="804718"/>
                  <a:pt x="2521527" y="762000"/>
                </a:cubicBezTo>
              </a:path>
            </a:pathLst>
          </a:custGeom>
          <a:noFill/>
          <a:ln w="22225">
            <a:solidFill>
              <a:schemeClr val="accent4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BE9E65-8EA0-EE45-83D8-C1C42EE194C3}"/>
              </a:ext>
            </a:extLst>
          </p:cNvPr>
          <p:cNvSpPr txBox="1"/>
          <p:nvPr/>
        </p:nvSpPr>
        <p:spPr>
          <a:xfrm>
            <a:off x="717326" y="195949"/>
            <a:ext cx="2069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ECC8C4-DE78-4844-BF18-EB18DDF82AD7}"/>
              </a:ext>
            </a:extLst>
          </p:cNvPr>
          <p:cNvCxnSpPr>
            <a:cxnSpLocks/>
            <a:endCxn id="57" idx="3"/>
          </p:cNvCxnSpPr>
          <p:nvPr/>
        </p:nvCxnSpPr>
        <p:spPr>
          <a:xfrm flipH="1" flipV="1">
            <a:off x="2345422" y="4123859"/>
            <a:ext cx="2538020" cy="356094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5F0D4C0-D5EA-FC4D-9158-A62DD217E215}"/>
              </a:ext>
            </a:extLst>
          </p:cNvPr>
          <p:cNvCxnSpPr>
            <a:cxnSpLocks/>
          </p:cNvCxnSpPr>
          <p:nvPr/>
        </p:nvCxnSpPr>
        <p:spPr>
          <a:xfrm flipH="1" flipV="1">
            <a:off x="2076494" y="3251804"/>
            <a:ext cx="145772" cy="603133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892777AC-A18B-624C-9F26-D27F3CD759D4}"/>
              </a:ext>
            </a:extLst>
          </p:cNvPr>
          <p:cNvCxnSpPr>
            <a:cxnSpLocks/>
          </p:cNvCxnSpPr>
          <p:nvPr/>
        </p:nvCxnSpPr>
        <p:spPr>
          <a:xfrm flipH="1" flipV="1">
            <a:off x="1491400" y="3702214"/>
            <a:ext cx="689114" cy="286868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1B0C8AB6-8E90-5440-9EDC-DA92C5DA08AF}"/>
              </a:ext>
            </a:extLst>
          </p:cNvPr>
          <p:cNvCxnSpPr>
            <a:cxnSpLocks/>
          </p:cNvCxnSpPr>
          <p:nvPr/>
        </p:nvCxnSpPr>
        <p:spPr>
          <a:xfrm flipH="1">
            <a:off x="5260979" y="4266177"/>
            <a:ext cx="2604885" cy="341972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71892E6-0EA7-6E44-99C0-0C5E85665EA8}"/>
              </a:ext>
            </a:extLst>
          </p:cNvPr>
          <p:cNvCxnSpPr>
            <a:cxnSpLocks/>
          </p:cNvCxnSpPr>
          <p:nvPr/>
        </p:nvCxnSpPr>
        <p:spPr>
          <a:xfrm flipH="1" flipV="1">
            <a:off x="4946946" y="3918026"/>
            <a:ext cx="145772" cy="603133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85EAA31-6ECA-B84B-B5E0-4A1EFBE6109E}"/>
              </a:ext>
            </a:extLst>
          </p:cNvPr>
          <p:cNvCxnSpPr>
            <a:cxnSpLocks/>
          </p:cNvCxnSpPr>
          <p:nvPr/>
        </p:nvCxnSpPr>
        <p:spPr>
          <a:xfrm flipH="1" flipV="1">
            <a:off x="7079583" y="3516760"/>
            <a:ext cx="765345" cy="417896"/>
          </a:xfrm>
          <a:prstGeom prst="line">
            <a:avLst/>
          </a:prstGeom>
          <a:ln w="25400">
            <a:solidFill>
              <a:schemeClr val="bg1"/>
            </a:solidFill>
            <a:prstDash val="dashDot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itle 1">
            <a:extLst>
              <a:ext uri="{FF2B5EF4-FFF2-40B4-BE49-F238E27FC236}">
                <a16:creationId xmlns:a16="http://schemas.microsoft.com/office/drawing/2014/main" id="{9C50B836-21F9-6943-BE41-E77BCE6A69D8}"/>
              </a:ext>
            </a:extLst>
          </p:cNvPr>
          <p:cNvSpPr txBox="1">
            <a:spLocks/>
          </p:cNvSpPr>
          <p:nvPr/>
        </p:nvSpPr>
        <p:spPr bwMode="auto">
          <a:xfrm>
            <a:off x="758061" y="120873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Increasingly Autonomous Air Cargo Operations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7E7E70F-122D-A940-8E58-4933824E0BD3}"/>
              </a:ext>
            </a:extLst>
          </p:cNvPr>
          <p:cNvSpPr/>
          <p:nvPr/>
        </p:nvSpPr>
        <p:spPr>
          <a:xfrm>
            <a:off x="1037797" y="1331249"/>
            <a:ext cx="7068406" cy="646331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Goal: Seamless, scalable integration of increasingly automated air cargo operations into the NAS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B2D39C9-D524-154C-BE01-04C51A7BA0B4}"/>
              </a:ext>
            </a:extLst>
          </p:cNvPr>
          <p:cNvGrpSpPr/>
          <p:nvPr/>
        </p:nvGrpSpPr>
        <p:grpSpPr>
          <a:xfrm>
            <a:off x="6377650" y="2992240"/>
            <a:ext cx="2766350" cy="1921397"/>
            <a:chOff x="6083716" y="1949824"/>
            <a:chExt cx="2766350" cy="1921397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9CFEB1B8-A026-0442-A7AE-4A0F2637E3BB}"/>
                </a:ext>
              </a:extLst>
            </p:cNvPr>
            <p:cNvSpPr/>
            <p:nvPr/>
          </p:nvSpPr>
          <p:spPr>
            <a:xfrm>
              <a:off x="6083716" y="1949824"/>
              <a:ext cx="2766350" cy="1921397"/>
            </a:xfrm>
            <a:prstGeom prst="roundRect">
              <a:avLst/>
            </a:prstGeom>
            <a:gradFill flip="none" rotWithShape="1">
              <a:gsLst>
                <a:gs pos="0">
                  <a:schemeClr val="accent3">
                    <a:lumMod val="20000"/>
                    <a:lumOff val="80000"/>
                  </a:schemeClr>
                </a:gs>
                <a:gs pos="78000">
                  <a:srgbClr val="EBF1DE"/>
                </a:gs>
                <a:gs pos="100000">
                  <a:schemeClr val="accent3">
                    <a:lumMod val="20000"/>
                    <a:lumOff val="80000"/>
                    <a:alpha val="2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B5F7F0A5-0B4C-134F-BBC1-54A3A7034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5352" y="2193398"/>
              <a:ext cx="2512440" cy="1418482"/>
            </a:xfrm>
            <a:prstGeom prst="rect">
              <a:avLst/>
            </a:prstGeom>
          </p:spPr>
        </p:pic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4A58A57-C0FA-A04B-8121-C78426DEB9BC}"/>
                </a:ext>
              </a:extLst>
            </p:cNvPr>
            <p:cNvSpPr/>
            <p:nvPr/>
          </p:nvSpPr>
          <p:spPr>
            <a:xfrm>
              <a:off x="7588194" y="2170188"/>
              <a:ext cx="557676" cy="1556327"/>
            </a:xfrm>
            <a:prstGeom prst="ellipse">
              <a:avLst/>
            </a:prstGeom>
            <a:noFill/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/>
            </a:p>
          </p:txBody>
        </p:sp>
      </p:grpSp>
    </p:spTree>
    <p:extLst>
      <p:ext uri="{BB962C8B-B14F-4D97-AF65-F5344CB8AC3E}">
        <p14:creationId xmlns:p14="http://schemas.microsoft.com/office/powerpoint/2010/main" val="24508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B8BCB-D74D-1949-9B46-C657413020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7210" y="58705"/>
            <a:ext cx="10869359" cy="374880"/>
          </a:xfrm>
        </p:spPr>
        <p:txBody>
          <a:bodyPr/>
          <a:lstStyle/>
          <a:p>
            <a:pPr algn="l"/>
            <a:r>
              <a:rPr lang="en-US"/>
              <a:t>Increasingly Autonomous Air Cargo Operations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06BEE-1D1D-AD48-99EC-65B3CDC6E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19" y="681223"/>
            <a:ext cx="8642561" cy="4276423"/>
          </a:xfrm>
        </p:spPr>
        <p:txBody>
          <a:bodyPr/>
          <a:lstStyle/>
          <a:p>
            <a:endParaRPr lang="en-US" sz="1600">
              <a:highlight>
                <a:srgbClr val="FFFF00"/>
              </a:highlight>
            </a:endParaRPr>
          </a:p>
          <a:p>
            <a:r>
              <a:rPr lang="en-US" sz="1600"/>
              <a:t>Develop a research roadmap with FAA and Industry to identify future needs and enabling technologies for integration of increasingly autonomous cargo operations into the NAS</a:t>
            </a:r>
          </a:p>
          <a:p>
            <a:pPr marL="0" indent="0">
              <a:buNone/>
            </a:pPr>
            <a:endParaRPr lang="en-US" sz="1600"/>
          </a:p>
          <a:p>
            <a:r>
              <a:rPr lang="en-US" sz="1600"/>
              <a:t>Conduct research to identify system requirements to address major barriers to routine file and fly operations</a:t>
            </a:r>
          </a:p>
          <a:p>
            <a:endParaRPr lang="en-US" sz="1600" i="1"/>
          </a:p>
          <a:p>
            <a:r>
              <a:rPr lang="en-US" sz="1600"/>
              <a:t>Identify increasingly automated functions needed for robust and scalable cargo operations and examine changes to roles and responsibilities between humans and automation</a:t>
            </a:r>
          </a:p>
          <a:p>
            <a:endParaRPr lang="en-US" sz="1600"/>
          </a:p>
          <a:p>
            <a:r>
              <a:rPr lang="en-US" sz="1600"/>
              <a:t>Improve technology and validate selected procedures and/or technology requirements using real-world data</a:t>
            </a:r>
          </a:p>
        </p:txBody>
      </p:sp>
    </p:spTree>
    <p:extLst>
      <p:ext uri="{BB962C8B-B14F-4D97-AF65-F5344CB8AC3E}">
        <p14:creationId xmlns:p14="http://schemas.microsoft.com/office/powerpoint/2010/main" val="25887239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800631F7-04B2-854F-894E-8F2F9803A9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96226"/>
            <a:ext cx="9160073" cy="4311053"/>
          </a:xfrm>
          <a:prstGeom prst="rect">
            <a:avLst/>
          </a:prstGeom>
        </p:spPr>
      </p:pic>
      <p:sp>
        <p:nvSpPr>
          <p:cNvPr id="27" name="Can 26">
            <a:extLst>
              <a:ext uri="{FF2B5EF4-FFF2-40B4-BE49-F238E27FC236}">
                <a16:creationId xmlns:a16="http://schemas.microsoft.com/office/drawing/2014/main" id="{013508C7-C9B7-8D40-9B28-E94253CABF15}"/>
              </a:ext>
            </a:extLst>
          </p:cNvPr>
          <p:cNvSpPr/>
          <p:nvPr/>
        </p:nvSpPr>
        <p:spPr>
          <a:xfrm>
            <a:off x="215671" y="3544859"/>
            <a:ext cx="1593337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n 10">
            <a:extLst>
              <a:ext uri="{FF2B5EF4-FFF2-40B4-BE49-F238E27FC236}">
                <a16:creationId xmlns:a16="http://schemas.microsoft.com/office/drawing/2014/main" id="{95AD3481-1731-AF49-9911-733B8104DC23}"/>
              </a:ext>
            </a:extLst>
          </p:cNvPr>
          <p:cNvSpPr/>
          <p:nvPr/>
        </p:nvSpPr>
        <p:spPr>
          <a:xfrm>
            <a:off x="495050" y="3994484"/>
            <a:ext cx="1001790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AD896298-4EDF-F840-950B-45E1D9E6BCDC}"/>
              </a:ext>
            </a:extLst>
          </p:cNvPr>
          <p:cNvSpPr/>
          <p:nvPr/>
        </p:nvSpPr>
        <p:spPr>
          <a:xfrm>
            <a:off x="5789492" y="3877334"/>
            <a:ext cx="1001790" cy="708867"/>
          </a:xfrm>
          <a:prstGeom prst="can">
            <a:avLst/>
          </a:prstGeom>
          <a:solidFill>
            <a:schemeClr val="bg1">
              <a:alpha val="3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0F65A6-2688-4B4B-80EC-BD9BC82464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3301" y="121926"/>
            <a:ext cx="8642562" cy="374880"/>
          </a:xfrm>
          <a:noFill/>
        </p:spPr>
        <p:txBody>
          <a:bodyPr/>
          <a:lstStyle/>
          <a:p>
            <a:r>
              <a:rPr lang="en-US"/>
              <a:t>Requirements for Increasingly Autonomous Air Cargo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B17BB-6AA1-164C-BD28-2497F953E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818" y="720264"/>
            <a:ext cx="8795329" cy="3874359"/>
          </a:xfrm>
        </p:spPr>
        <p:txBody>
          <a:bodyPr/>
          <a:lstStyle/>
          <a:p>
            <a:pPr marL="0" indent="0">
              <a:buNone/>
            </a:pPr>
            <a:endParaRPr lang="en-US" sz="1600" b="1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  <a:p>
            <a:pPr marL="0" indent="0">
              <a:buNone/>
            </a:pPr>
            <a:endParaRPr lang="en-US" sz="1400"/>
          </a:p>
        </p:txBody>
      </p:sp>
      <p:pic>
        <p:nvPicPr>
          <p:cNvPr id="14" name="Picture 14">
            <a:extLst>
              <a:ext uri="{FF2B5EF4-FFF2-40B4-BE49-F238E27FC236}">
                <a16:creationId xmlns:a16="http://schemas.microsoft.com/office/drawing/2014/main" id="{3F046ED5-C93C-4163-AE04-727DBEE2A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606" y="4324350"/>
            <a:ext cx="806053" cy="276522"/>
          </a:xfrm>
          <a:prstGeom prst="rect">
            <a:avLst/>
          </a:prstGeom>
        </p:spPr>
      </p:pic>
      <p:pic>
        <p:nvPicPr>
          <p:cNvPr id="19" name="Picture 14">
            <a:extLst>
              <a:ext uri="{FF2B5EF4-FFF2-40B4-BE49-F238E27FC236}">
                <a16:creationId xmlns:a16="http://schemas.microsoft.com/office/drawing/2014/main" id="{D567205E-5AEC-4073-A091-1AADED4C868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1020" y="3596579"/>
            <a:ext cx="806053" cy="276522"/>
          </a:xfrm>
          <a:prstGeom prst="rect">
            <a:avLst/>
          </a:prstGeom>
          <a:noFill/>
        </p:spPr>
      </p:pic>
      <p:pic>
        <p:nvPicPr>
          <p:cNvPr id="20" name="Picture 14">
            <a:extLst>
              <a:ext uri="{FF2B5EF4-FFF2-40B4-BE49-F238E27FC236}">
                <a16:creationId xmlns:a16="http://schemas.microsoft.com/office/drawing/2014/main" id="{A6C68B1B-3694-4159-8C0C-039D5B593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9376" y="4261841"/>
            <a:ext cx="806053" cy="276522"/>
          </a:xfrm>
          <a:prstGeom prst="rect">
            <a:avLst/>
          </a:prstGeom>
        </p:spPr>
      </p:pic>
      <p:pic>
        <p:nvPicPr>
          <p:cNvPr id="21" name="Picture 14">
            <a:extLst>
              <a:ext uri="{FF2B5EF4-FFF2-40B4-BE49-F238E27FC236}">
                <a16:creationId xmlns:a16="http://schemas.microsoft.com/office/drawing/2014/main" id="{3C51B2EF-4393-4623-B5FD-2913201D7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864" y="3556396"/>
            <a:ext cx="806053" cy="276522"/>
          </a:xfrm>
          <a:prstGeom prst="rect">
            <a:avLst/>
          </a:prstGeom>
        </p:spPr>
      </p:pic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422FC130-C352-8C43-B429-3DAB34AE86AF}"/>
              </a:ext>
            </a:extLst>
          </p:cNvPr>
          <p:cNvSpPr txBox="1">
            <a:spLocks/>
          </p:cNvSpPr>
          <p:nvPr/>
        </p:nvSpPr>
        <p:spPr bwMode="auto">
          <a:xfrm>
            <a:off x="180037" y="3689114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C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31" name="Content Placeholder 5">
            <a:extLst>
              <a:ext uri="{FF2B5EF4-FFF2-40B4-BE49-F238E27FC236}">
                <a16:creationId xmlns:a16="http://schemas.microsoft.com/office/drawing/2014/main" id="{0A14A914-2C92-3743-A3B3-2BF92D350396}"/>
              </a:ext>
            </a:extLst>
          </p:cNvPr>
          <p:cNvSpPr txBox="1">
            <a:spLocks/>
          </p:cNvSpPr>
          <p:nvPr/>
        </p:nvSpPr>
        <p:spPr bwMode="auto">
          <a:xfrm>
            <a:off x="5716251" y="4075270"/>
            <a:ext cx="1841645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D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DB9D0A8-0C70-9944-B4BA-CD158A10186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85471" y="2518722"/>
            <a:ext cx="459800" cy="34485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168611-3C6D-6041-9615-01B761B0677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5914" y="2982635"/>
            <a:ext cx="505649" cy="233376"/>
          </a:xfrm>
          <a:prstGeom prst="rect">
            <a:avLst/>
          </a:prstGeom>
        </p:spPr>
      </p:pic>
      <p:pic>
        <p:nvPicPr>
          <p:cNvPr id="42" name="Picture 2">
            <a:extLst>
              <a:ext uri="{FF2B5EF4-FFF2-40B4-BE49-F238E27FC236}">
                <a16:creationId xmlns:a16="http://schemas.microsoft.com/office/drawing/2014/main" id="{C85E7C4F-B10D-494D-8707-E83CEA514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6005715" y="3452305"/>
            <a:ext cx="533698" cy="2171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27">
            <a:extLst>
              <a:ext uri="{FF2B5EF4-FFF2-40B4-BE49-F238E27FC236}">
                <a16:creationId xmlns:a16="http://schemas.microsoft.com/office/drawing/2014/main" id="{2B0F1F38-947D-5841-AD27-1CD9D49D8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9028" y="3021379"/>
            <a:ext cx="12968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Non-cooperative Traffic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7711279-87C5-4148-81C9-483D2E82FD5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 rot="312938">
            <a:off x="5561770" y="1972308"/>
            <a:ext cx="693087" cy="23395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FA4D481-0D49-574F-96E1-C2C8372062A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208" y="3994484"/>
            <a:ext cx="740413" cy="537435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A951C36A-772A-FF46-9E4B-025D7AE53140}"/>
              </a:ext>
            </a:extLst>
          </p:cNvPr>
          <p:cNvSpPr/>
          <p:nvPr/>
        </p:nvSpPr>
        <p:spPr>
          <a:xfrm>
            <a:off x="5648812" y="1588876"/>
            <a:ext cx="1690942" cy="73866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Resilient to disruption and contingencies</a:t>
            </a:r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9435AFD2-8198-4140-9D01-3CB9941BE21D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007" y="3925775"/>
            <a:ext cx="317500" cy="788111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0F7E3A44-A764-BD45-9C2B-DFD94AC608AB}"/>
              </a:ext>
            </a:extLst>
          </p:cNvPr>
          <p:cNvSpPr/>
          <p:nvPr/>
        </p:nvSpPr>
        <p:spPr>
          <a:xfrm>
            <a:off x="3213380" y="4522757"/>
            <a:ext cx="1671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/>
              <a:t>Airspace Management (ATC)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2E28468-E1FF-A64C-AAFB-9A6F9EE8CAE3}"/>
              </a:ext>
            </a:extLst>
          </p:cNvPr>
          <p:cNvSpPr/>
          <p:nvPr/>
        </p:nvSpPr>
        <p:spPr>
          <a:xfrm>
            <a:off x="2240957" y="3950685"/>
            <a:ext cx="1443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>
                <a:solidFill>
                  <a:schemeClr val="bg1">
                    <a:lumMod val="75000"/>
                  </a:schemeClr>
                </a:solidFill>
              </a:rPr>
              <a:t>Robust ground station network operation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54555E5C-4D89-3547-BA61-E813EA64BEBD}"/>
              </a:ext>
            </a:extLst>
          </p:cNvPr>
          <p:cNvSpPr/>
          <p:nvPr/>
        </p:nvSpPr>
        <p:spPr>
          <a:xfrm>
            <a:off x="826347" y="2138456"/>
            <a:ext cx="7410026" cy="2195407"/>
          </a:xfrm>
          <a:custGeom>
            <a:avLst/>
            <a:gdLst>
              <a:gd name="connsiteX0" fmla="*/ 0 w 7410026"/>
              <a:gd name="connsiteY0" fmla="*/ 2274063 h 2274063"/>
              <a:gd name="connsiteX1" fmla="*/ 2079413 w 7410026"/>
              <a:gd name="connsiteY1" fmla="*/ 174330 h 2274063"/>
              <a:gd name="connsiteX2" fmla="*/ 5655733 w 7410026"/>
              <a:gd name="connsiteY2" fmla="*/ 275930 h 2274063"/>
              <a:gd name="connsiteX3" fmla="*/ 7410026 w 7410026"/>
              <a:gd name="connsiteY3" fmla="*/ 1542543 h 2274063"/>
              <a:gd name="connsiteX4" fmla="*/ 7410026 w 7410026"/>
              <a:gd name="connsiteY4" fmla="*/ 1542543 h 227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0026" h="2274063">
                <a:moveTo>
                  <a:pt x="0" y="2274063"/>
                </a:moveTo>
                <a:cubicBezTo>
                  <a:pt x="568395" y="1390707"/>
                  <a:pt x="1136791" y="507352"/>
                  <a:pt x="2079413" y="174330"/>
                </a:cubicBezTo>
                <a:cubicBezTo>
                  <a:pt x="3022035" y="-158692"/>
                  <a:pt x="4767298" y="47895"/>
                  <a:pt x="5655733" y="275930"/>
                </a:cubicBezTo>
                <a:cubicBezTo>
                  <a:pt x="6544168" y="503965"/>
                  <a:pt x="7410026" y="1542543"/>
                  <a:pt x="7410026" y="1542543"/>
                </a:cubicBezTo>
                <a:lnTo>
                  <a:pt x="7410026" y="1542543"/>
                </a:lnTo>
              </a:path>
            </a:pathLst>
          </a:custGeom>
          <a:noFill/>
          <a:ln w="44450">
            <a:solidFill>
              <a:schemeClr val="bg1">
                <a:lumMod val="65000"/>
                <a:alpha val="60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6B54F83C-49CC-9849-BE93-ED23DD710D4E}"/>
              </a:ext>
            </a:extLst>
          </p:cNvPr>
          <p:cNvSpPr/>
          <p:nvPr/>
        </p:nvSpPr>
        <p:spPr>
          <a:xfrm>
            <a:off x="922421" y="3125209"/>
            <a:ext cx="2719137" cy="1182096"/>
          </a:xfrm>
          <a:custGeom>
            <a:avLst/>
            <a:gdLst>
              <a:gd name="connsiteX0" fmla="*/ 0 w 2719137"/>
              <a:gd name="connsiteY0" fmla="*/ 1182096 h 1182096"/>
              <a:gd name="connsiteX1" fmla="*/ 1379621 w 2719137"/>
              <a:gd name="connsiteY1" fmla="*/ 163423 h 1182096"/>
              <a:gd name="connsiteX2" fmla="*/ 2269958 w 2719137"/>
              <a:gd name="connsiteY2" fmla="*/ 35086 h 1182096"/>
              <a:gd name="connsiteX3" fmla="*/ 2719137 w 2719137"/>
              <a:gd name="connsiteY3" fmla="*/ 508328 h 11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137" h="1182096">
                <a:moveTo>
                  <a:pt x="0" y="1182096"/>
                </a:moveTo>
                <a:cubicBezTo>
                  <a:pt x="500647" y="768343"/>
                  <a:pt x="1001295" y="354591"/>
                  <a:pt x="1379621" y="163423"/>
                </a:cubicBezTo>
                <a:cubicBezTo>
                  <a:pt x="1757947" y="-27745"/>
                  <a:pt x="2046705" y="-22398"/>
                  <a:pt x="2269958" y="35086"/>
                </a:cubicBezTo>
                <a:cubicBezTo>
                  <a:pt x="2493211" y="92570"/>
                  <a:pt x="2606174" y="300449"/>
                  <a:pt x="2719137" y="508328"/>
                </a:cubicBezTo>
              </a:path>
            </a:pathLst>
          </a:custGeom>
          <a:noFill/>
          <a:ln w="44450">
            <a:solidFill>
              <a:schemeClr val="bg1">
                <a:lumMod val="65000"/>
                <a:alpha val="6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>
            <a:extLst>
              <a:ext uri="{FF2B5EF4-FFF2-40B4-BE49-F238E27FC236}">
                <a16:creationId xmlns:a16="http://schemas.microsoft.com/office/drawing/2014/main" id="{DADC9992-95C0-2840-88C9-35503DA93DAB}"/>
              </a:ext>
            </a:extLst>
          </p:cNvPr>
          <p:cNvSpPr/>
          <p:nvPr/>
        </p:nvSpPr>
        <p:spPr>
          <a:xfrm>
            <a:off x="6135934" y="3142254"/>
            <a:ext cx="1881723" cy="1182096"/>
          </a:xfrm>
          <a:custGeom>
            <a:avLst/>
            <a:gdLst>
              <a:gd name="connsiteX0" fmla="*/ 0 w 2719137"/>
              <a:gd name="connsiteY0" fmla="*/ 1182096 h 1182096"/>
              <a:gd name="connsiteX1" fmla="*/ 1379621 w 2719137"/>
              <a:gd name="connsiteY1" fmla="*/ 163423 h 1182096"/>
              <a:gd name="connsiteX2" fmla="*/ 2269958 w 2719137"/>
              <a:gd name="connsiteY2" fmla="*/ 35086 h 1182096"/>
              <a:gd name="connsiteX3" fmla="*/ 2719137 w 2719137"/>
              <a:gd name="connsiteY3" fmla="*/ 508328 h 1182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9137" h="1182096">
                <a:moveTo>
                  <a:pt x="0" y="1182096"/>
                </a:moveTo>
                <a:cubicBezTo>
                  <a:pt x="500647" y="768343"/>
                  <a:pt x="1001295" y="354591"/>
                  <a:pt x="1379621" y="163423"/>
                </a:cubicBezTo>
                <a:cubicBezTo>
                  <a:pt x="1757947" y="-27745"/>
                  <a:pt x="2046705" y="-22398"/>
                  <a:pt x="2269958" y="35086"/>
                </a:cubicBezTo>
                <a:cubicBezTo>
                  <a:pt x="2493211" y="92570"/>
                  <a:pt x="2606174" y="300449"/>
                  <a:pt x="2719137" y="508328"/>
                </a:cubicBezTo>
              </a:path>
            </a:pathLst>
          </a:custGeom>
          <a:noFill/>
          <a:ln w="44450">
            <a:solidFill>
              <a:schemeClr val="bg1">
                <a:lumMod val="65000"/>
                <a:alpha val="6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>
            <a:extLst>
              <a:ext uri="{FF2B5EF4-FFF2-40B4-BE49-F238E27FC236}">
                <a16:creationId xmlns:a16="http://schemas.microsoft.com/office/drawing/2014/main" id="{84040162-C6E4-714B-8548-CA7AE98553FA}"/>
              </a:ext>
            </a:extLst>
          </p:cNvPr>
          <p:cNvSpPr/>
          <p:nvPr/>
        </p:nvSpPr>
        <p:spPr>
          <a:xfrm>
            <a:off x="874295" y="2248811"/>
            <a:ext cx="5285873" cy="2066515"/>
          </a:xfrm>
          <a:custGeom>
            <a:avLst/>
            <a:gdLst>
              <a:gd name="connsiteX0" fmla="*/ 0 w 5285873"/>
              <a:gd name="connsiteY0" fmla="*/ 2066515 h 2066515"/>
              <a:gd name="connsiteX1" fmla="*/ 2021305 w 5285873"/>
              <a:gd name="connsiteY1" fmla="*/ 221673 h 2066515"/>
              <a:gd name="connsiteX2" fmla="*/ 3609473 w 5285873"/>
              <a:gd name="connsiteY2" fmla="*/ 221673 h 2066515"/>
              <a:gd name="connsiteX3" fmla="*/ 5285873 w 5285873"/>
              <a:gd name="connsiteY3" fmla="*/ 1922136 h 2066515"/>
              <a:gd name="connsiteX4" fmla="*/ 5285873 w 5285873"/>
              <a:gd name="connsiteY4" fmla="*/ 1922136 h 2066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873" h="2066515">
                <a:moveTo>
                  <a:pt x="0" y="2066515"/>
                </a:moveTo>
                <a:cubicBezTo>
                  <a:pt x="709863" y="1297831"/>
                  <a:pt x="1419726" y="529147"/>
                  <a:pt x="2021305" y="221673"/>
                </a:cubicBezTo>
                <a:cubicBezTo>
                  <a:pt x="2622884" y="-85801"/>
                  <a:pt x="3065378" y="-61737"/>
                  <a:pt x="3609473" y="221673"/>
                </a:cubicBezTo>
                <a:cubicBezTo>
                  <a:pt x="4153568" y="505083"/>
                  <a:pt x="5285873" y="1922136"/>
                  <a:pt x="5285873" y="1922136"/>
                </a:cubicBezTo>
                <a:lnTo>
                  <a:pt x="5285873" y="1922136"/>
                </a:lnTo>
              </a:path>
            </a:pathLst>
          </a:custGeom>
          <a:noFill/>
          <a:ln w="44450">
            <a:solidFill>
              <a:schemeClr val="bg1">
                <a:lumMod val="65000"/>
                <a:alpha val="6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" name="Content Placeholder 5">
            <a:extLst>
              <a:ext uri="{FF2B5EF4-FFF2-40B4-BE49-F238E27FC236}">
                <a16:creationId xmlns:a16="http://schemas.microsoft.com/office/drawing/2014/main" id="{A86BA216-4F75-5741-B845-7C331A93914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306670" flipH="1">
            <a:off x="2144960" y="3101204"/>
            <a:ext cx="698599" cy="20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Content Placeholder 5">
            <a:extLst>
              <a:ext uri="{FF2B5EF4-FFF2-40B4-BE49-F238E27FC236}">
                <a16:creationId xmlns:a16="http://schemas.microsoft.com/office/drawing/2014/main" id="{90183D9B-FF08-954E-B74D-B0CC1C10D3B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1228395" flipH="1">
            <a:off x="2449727" y="2378885"/>
            <a:ext cx="773482" cy="22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Content Placeholder 5">
            <a:extLst>
              <a:ext uri="{FF2B5EF4-FFF2-40B4-BE49-F238E27FC236}">
                <a16:creationId xmlns:a16="http://schemas.microsoft.com/office/drawing/2014/main" id="{9836848F-91B3-7545-B9FE-263AB20CCB5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0721318" flipH="1">
            <a:off x="6693901" y="3155291"/>
            <a:ext cx="734574" cy="2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Content Placeholder 5">
            <a:extLst>
              <a:ext uri="{FF2B5EF4-FFF2-40B4-BE49-F238E27FC236}">
                <a16:creationId xmlns:a16="http://schemas.microsoft.com/office/drawing/2014/main" id="{779F93A0-789E-4D4B-9684-C7ECA58D3BA5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rot="284843" flipH="1">
            <a:off x="4023864" y="1988244"/>
            <a:ext cx="734574" cy="21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Freeform 35">
            <a:extLst>
              <a:ext uri="{FF2B5EF4-FFF2-40B4-BE49-F238E27FC236}">
                <a16:creationId xmlns:a16="http://schemas.microsoft.com/office/drawing/2014/main" id="{4D19F063-D881-3942-8EC7-E00D0D523C76}"/>
              </a:ext>
            </a:extLst>
          </p:cNvPr>
          <p:cNvSpPr/>
          <p:nvPr/>
        </p:nvSpPr>
        <p:spPr>
          <a:xfrm rot="18709490">
            <a:off x="3946699" y="3499627"/>
            <a:ext cx="748351" cy="279624"/>
          </a:xfrm>
          <a:custGeom>
            <a:avLst/>
            <a:gdLst>
              <a:gd name="connsiteX0" fmla="*/ 0 w 748351"/>
              <a:gd name="connsiteY0" fmla="*/ 279624 h 279624"/>
              <a:gd name="connsiteX1" fmla="*/ 408763 w 748351"/>
              <a:gd name="connsiteY1" fmla="*/ 114845 h 279624"/>
              <a:gd name="connsiteX2" fmla="*/ 364742 w 748351"/>
              <a:gd name="connsiteY2" fmla="*/ 169771 h 279624"/>
              <a:gd name="connsiteX3" fmla="*/ 748351 w 748351"/>
              <a:gd name="connsiteY3" fmla="*/ 0 h 279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8351" h="279624" extrusionOk="0">
                <a:moveTo>
                  <a:pt x="0" y="279624"/>
                </a:moveTo>
                <a:cubicBezTo>
                  <a:pt x="162962" y="199589"/>
                  <a:pt x="344951" y="134288"/>
                  <a:pt x="408763" y="114845"/>
                </a:cubicBezTo>
                <a:cubicBezTo>
                  <a:pt x="486362" y="100075"/>
                  <a:pt x="302590" y="189089"/>
                  <a:pt x="364742" y="169771"/>
                </a:cubicBezTo>
                <a:cubicBezTo>
                  <a:pt x="405245" y="166347"/>
                  <a:pt x="584117" y="79341"/>
                  <a:pt x="748351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solid"/>
            <a:headEnd type="stealth" w="lg" len="lg"/>
            <a:tailEnd type="stealth" w="lg" len="lg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783830"/>
                      <a:gd name="connsiteY0" fmla="*/ 1678898 h 1678898"/>
                      <a:gd name="connsiteX1" fmla="*/ 974361 w 1783830"/>
                      <a:gd name="connsiteY1" fmla="*/ 689548 h 1678898"/>
                      <a:gd name="connsiteX2" fmla="*/ 869430 w 1783830"/>
                      <a:gd name="connsiteY2" fmla="*/ 1019331 h 1678898"/>
                      <a:gd name="connsiteX3" fmla="*/ 1783830 w 1783830"/>
                      <a:gd name="connsiteY3" fmla="*/ 0 h 1678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3830" h="1678898">
                        <a:moveTo>
                          <a:pt x="0" y="1678898"/>
                        </a:moveTo>
                        <a:cubicBezTo>
                          <a:pt x="414728" y="1239187"/>
                          <a:pt x="829456" y="799476"/>
                          <a:pt x="974361" y="689548"/>
                        </a:cubicBezTo>
                        <a:cubicBezTo>
                          <a:pt x="1119266" y="579620"/>
                          <a:pt x="734518" y="1134256"/>
                          <a:pt x="869430" y="1019331"/>
                        </a:cubicBezTo>
                        <a:cubicBezTo>
                          <a:pt x="1004342" y="904406"/>
                          <a:pt x="1394086" y="452203"/>
                          <a:pt x="1783830" y="0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>
            <a:extLst>
              <a:ext uri="{FF2B5EF4-FFF2-40B4-BE49-F238E27FC236}">
                <a16:creationId xmlns:a16="http://schemas.microsoft.com/office/drawing/2014/main" id="{21B083E9-7D89-7E4E-BC0D-2AFA192001E1}"/>
              </a:ext>
            </a:extLst>
          </p:cNvPr>
          <p:cNvSpPr/>
          <p:nvPr/>
        </p:nvSpPr>
        <p:spPr>
          <a:xfrm flipV="1">
            <a:off x="3194476" y="3704041"/>
            <a:ext cx="768409" cy="371229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76734E7C-A67E-FE47-8969-852FDF9B92A1}"/>
              </a:ext>
            </a:extLst>
          </p:cNvPr>
          <p:cNvSpPr txBox="1">
            <a:spLocks/>
          </p:cNvSpPr>
          <p:nvPr/>
        </p:nvSpPr>
        <p:spPr bwMode="auto">
          <a:xfrm>
            <a:off x="7850076" y="3457812"/>
            <a:ext cx="793714" cy="271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">
                <a:latin typeface="Arial"/>
                <a:cs typeface="Arial"/>
              </a:rPr>
              <a:t>Class E</a:t>
            </a:r>
          </a:p>
          <a:p>
            <a:pPr marL="556895" lvl="1" indent="-213995"/>
            <a:endParaRPr lang="en-US" sz="1400">
              <a:cs typeface="Arial"/>
            </a:endParaRPr>
          </a:p>
        </p:txBody>
      </p:sp>
      <p:sp>
        <p:nvSpPr>
          <p:cNvPr id="135" name="Freeform 134">
            <a:extLst>
              <a:ext uri="{FF2B5EF4-FFF2-40B4-BE49-F238E27FC236}">
                <a16:creationId xmlns:a16="http://schemas.microsoft.com/office/drawing/2014/main" id="{DA44048E-143B-B646-BC22-48BA3F9FAE42}"/>
              </a:ext>
            </a:extLst>
          </p:cNvPr>
          <p:cNvSpPr/>
          <p:nvPr/>
        </p:nvSpPr>
        <p:spPr>
          <a:xfrm>
            <a:off x="4313873" y="2213092"/>
            <a:ext cx="1498069" cy="1844702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5095CBE7-22A1-3343-BD09-4CDDEFDE11CA}"/>
              </a:ext>
            </a:extLst>
          </p:cNvPr>
          <p:cNvSpPr/>
          <p:nvPr/>
        </p:nvSpPr>
        <p:spPr>
          <a:xfrm>
            <a:off x="3128530" y="2379340"/>
            <a:ext cx="773409" cy="1155104"/>
          </a:xfrm>
          <a:custGeom>
            <a:avLst/>
            <a:gdLst>
              <a:gd name="connsiteX0" fmla="*/ 0 w 773409"/>
              <a:gd name="connsiteY0" fmla="*/ 48199 h 1155104"/>
              <a:gd name="connsiteX1" fmla="*/ 231007 w 773409"/>
              <a:gd name="connsiteY1" fmla="*/ 73 h 1155104"/>
              <a:gd name="connsiteX2" fmla="*/ 500514 w 773409"/>
              <a:gd name="connsiteY2" fmla="*/ 57824 h 1155104"/>
              <a:gd name="connsiteX3" fmla="*/ 644893 w 773409"/>
              <a:gd name="connsiteY3" fmla="*/ 173327 h 1155104"/>
              <a:gd name="connsiteX4" fmla="*/ 770021 w 773409"/>
              <a:gd name="connsiteY4" fmla="*/ 394708 h 1155104"/>
              <a:gd name="connsiteX5" fmla="*/ 731520 w 773409"/>
              <a:gd name="connsiteY5" fmla="*/ 818220 h 1155104"/>
              <a:gd name="connsiteX6" fmla="*/ 664144 w 773409"/>
              <a:gd name="connsiteY6" fmla="*/ 1155104 h 115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3409" h="1155104">
                <a:moveTo>
                  <a:pt x="0" y="48199"/>
                </a:moveTo>
                <a:cubicBezTo>
                  <a:pt x="73794" y="23334"/>
                  <a:pt x="147588" y="-1531"/>
                  <a:pt x="231007" y="73"/>
                </a:cubicBezTo>
                <a:cubicBezTo>
                  <a:pt x="314426" y="1677"/>
                  <a:pt x="431533" y="28948"/>
                  <a:pt x="500514" y="57824"/>
                </a:cubicBezTo>
                <a:cubicBezTo>
                  <a:pt x="569495" y="86700"/>
                  <a:pt x="599975" y="117180"/>
                  <a:pt x="644893" y="173327"/>
                </a:cubicBezTo>
                <a:cubicBezTo>
                  <a:pt x="689811" y="229474"/>
                  <a:pt x="755583" y="287226"/>
                  <a:pt x="770021" y="394708"/>
                </a:cubicBezTo>
                <a:cubicBezTo>
                  <a:pt x="784459" y="502190"/>
                  <a:pt x="749166" y="691487"/>
                  <a:pt x="731520" y="818220"/>
                </a:cubicBezTo>
                <a:cubicBezTo>
                  <a:pt x="713874" y="944953"/>
                  <a:pt x="689009" y="1050028"/>
                  <a:pt x="664144" y="1155104"/>
                </a:cubicBezTo>
              </a:path>
            </a:pathLst>
          </a:custGeom>
          <a:noFill/>
          <a:ln w="31750">
            <a:solidFill>
              <a:schemeClr val="bg1">
                <a:lumMod val="65000"/>
                <a:alpha val="60000"/>
              </a:schemeClr>
            </a:solidFill>
            <a:prstDash val="sysDash"/>
            <a:headEnd type="none" w="med" len="med"/>
            <a:tailEnd type="none" w="sm" len="sm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E5633F1-063F-A842-B647-462A035DCE25}"/>
              </a:ext>
            </a:extLst>
          </p:cNvPr>
          <p:cNvSpPr/>
          <p:nvPr/>
        </p:nvSpPr>
        <p:spPr>
          <a:xfrm rot="374534">
            <a:off x="4501116" y="2256918"/>
            <a:ext cx="2280038" cy="316617"/>
          </a:xfrm>
          <a:custGeom>
            <a:avLst/>
            <a:gdLst>
              <a:gd name="connsiteX0" fmla="*/ 0 w 1963554"/>
              <a:gd name="connsiteY0" fmla="*/ 2669 h 402343"/>
              <a:gd name="connsiteX1" fmla="*/ 394636 w 1963554"/>
              <a:gd name="connsiteY1" fmla="*/ 50795 h 402343"/>
              <a:gd name="connsiteX2" fmla="*/ 789271 w 1963554"/>
              <a:gd name="connsiteY2" fmla="*/ 349178 h 402343"/>
              <a:gd name="connsiteX3" fmla="*/ 1328286 w 1963554"/>
              <a:gd name="connsiteY3" fmla="*/ 387679 h 402343"/>
              <a:gd name="connsiteX4" fmla="*/ 1617044 w 1963554"/>
              <a:gd name="connsiteY4" fmla="*/ 185549 h 402343"/>
              <a:gd name="connsiteX5" fmla="*/ 1963554 w 1963554"/>
              <a:gd name="connsiteY5" fmla="*/ 204799 h 40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3554" h="402343">
                <a:moveTo>
                  <a:pt x="0" y="2669"/>
                </a:moveTo>
                <a:cubicBezTo>
                  <a:pt x="131545" y="-2144"/>
                  <a:pt x="263091" y="-6956"/>
                  <a:pt x="394636" y="50795"/>
                </a:cubicBezTo>
                <a:cubicBezTo>
                  <a:pt x="526181" y="108546"/>
                  <a:pt x="633663" y="293031"/>
                  <a:pt x="789271" y="349178"/>
                </a:cubicBezTo>
                <a:cubicBezTo>
                  <a:pt x="944879" y="405325"/>
                  <a:pt x="1190324" y="414951"/>
                  <a:pt x="1328286" y="387679"/>
                </a:cubicBezTo>
                <a:cubicBezTo>
                  <a:pt x="1466248" y="360408"/>
                  <a:pt x="1511166" y="216029"/>
                  <a:pt x="1617044" y="185549"/>
                </a:cubicBezTo>
                <a:cubicBezTo>
                  <a:pt x="1722922" y="155069"/>
                  <a:pt x="1843238" y="179934"/>
                  <a:pt x="1963554" y="204799"/>
                </a:cubicBezTo>
              </a:path>
            </a:pathLst>
          </a:custGeom>
          <a:noFill/>
          <a:ln w="31750">
            <a:solidFill>
              <a:schemeClr val="bg1">
                <a:lumMod val="65000"/>
                <a:alpha val="60000"/>
              </a:schemeClr>
            </a:solidFill>
            <a:prstDash val="sysDash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9469210-D382-E346-A7C6-8A0497B6E259}"/>
              </a:ext>
            </a:extLst>
          </p:cNvPr>
          <p:cNvSpPr/>
          <p:nvPr/>
        </p:nvSpPr>
        <p:spPr>
          <a:xfrm>
            <a:off x="3758272" y="2935393"/>
            <a:ext cx="7931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/>
              <a:t>Ground Station Operator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F57B44EF-7B3B-194A-8DFA-27904DCD8A40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3187" y="2956165"/>
            <a:ext cx="290401" cy="44140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9738589-D507-B341-A1D6-8816B4D8AC0D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5292">
            <a:off x="8223972" y="4128976"/>
            <a:ext cx="273930" cy="470734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426A4C2F-1AB3-1441-B4C2-EF80A1DB2DEE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594" y="3451748"/>
            <a:ext cx="260366" cy="395756"/>
          </a:xfrm>
          <a:prstGeom prst="rect">
            <a:avLst/>
          </a:prstGeom>
        </p:spPr>
      </p:pic>
      <p:sp>
        <p:nvSpPr>
          <p:cNvPr id="119" name="Rectangle 118">
            <a:extLst>
              <a:ext uri="{FF2B5EF4-FFF2-40B4-BE49-F238E27FC236}">
                <a16:creationId xmlns:a16="http://schemas.microsoft.com/office/drawing/2014/main" id="{5B2B68D2-F224-8042-979E-1F66C1B1AC8A}"/>
              </a:ext>
            </a:extLst>
          </p:cNvPr>
          <p:cNvSpPr/>
          <p:nvPr/>
        </p:nvSpPr>
        <p:spPr>
          <a:xfrm>
            <a:off x="2194270" y="3527350"/>
            <a:ext cx="7931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/>
              <a:t>Ground Station Operator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A062394-0888-814B-BD23-7C391FA9A54F}"/>
              </a:ext>
            </a:extLst>
          </p:cNvPr>
          <p:cNvSpPr/>
          <p:nvPr/>
        </p:nvSpPr>
        <p:spPr>
          <a:xfrm>
            <a:off x="7641548" y="4366514"/>
            <a:ext cx="79312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 b="1"/>
              <a:t>Ground Station Operator</a:t>
            </a:r>
          </a:p>
        </p:txBody>
      </p:sp>
      <p:sp>
        <p:nvSpPr>
          <p:cNvPr id="59" name="Freeform 58">
            <a:extLst>
              <a:ext uri="{FF2B5EF4-FFF2-40B4-BE49-F238E27FC236}">
                <a16:creationId xmlns:a16="http://schemas.microsoft.com/office/drawing/2014/main" id="{5B007297-B886-914D-A0D4-1BE9D19FC79D}"/>
              </a:ext>
            </a:extLst>
          </p:cNvPr>
          <p:cNvSpPr/>
          <p:nvPr/>
        </p:nvSpPr>
        <p:spPr>
          <a:xfrm rot="2103057" flipV="1">
            <a:off x="2562580" y="2801809"/>
            <a:ext cx="632372" cy="564572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lg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reeform 59">
            <a:extLst>
              <a:ext uri="{FF2B5EF4-FFF2-40B4-BE49-F238E27FC236}">
                <a16:creationId xmlns:a16="http://schemas.microsoft.com/office/drawing/2014/main" id="{F39D4697-AA44-8648-8300-B98A74AB7302}"/>
              </a:ext>
            </a:extLst>
          </p:cNvPr>
          <p:cNvSpPr/>
          <p:nvPr/>
        </p:nvSpPr>
        <p:spPr>
          <a:xfrm rot="18801353">
            <a:off x="4291779" y="2359813"/>
            <a:ext cx="592641" cy="515283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lg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3622D384-AF9D-364A-91C7-1054772EA8CD}"/>
              </a:ext>
            </a:extLst>
          </p:cNvPr>
          <p:cNvSpPr/>
          <p:nvPr/>
        </p:nvSpPr>
        <p:spPr>
          <a:xfrm rot="3983456">
            <a:off x="7126615" y="3495069"/>
            <a:ext cx="1228607" cy="607950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lg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3F106675-0FAE-0147-8BF7-D3BE33479A7C}"/>
              </a:ext>
            </a:extLst>
          </p:cNvPr>
          <p:cNvSpPr/>
          <p:nvPr/>
        </p:nvSpPr>
        <p:spPr>
          <a:xfrm rot="4282795">
            <a:off x="2523464" y="3316742"/>
            <a:ext cx="455542" cy="302209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lg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C4D5474E-933A-264C-850B-EB2A1D1C9345}"/>
              </a:ext>
            </a:extLst>
          </p:cNvPr>
          <p:cNvSpPr/>
          <p:nvPr/>
        </p:nvSpPr>
        <p:spPr>
          <a:xfrm rot="16200000">
            <a:off x="3602903" y="2200685"/>
            <a:ext cx="445214" cy="1164898"/>
          </a:xfrm>
          <a:custGeom>
            <a:avLst/>
            <a:gdLst>
              <a:gd name="connsiteX0" fmla="*/ 0 w 1783830"/>
              <a:gd name="connsiteY0" fmla="*/ 1678898 h 1678898"/>
              <a:gd name="connsiteX1" fmla="*/ 974361 w 1783830"/>
              <a:gd name="connsiteY1" fmla="*/ 689548 h 1678898"/>
              <a:gd name="connsiteX2" fmla="*/ 869430 w 1783830"/>
              <a:gd name="connsiteY2" fmla="*/ 1019331 h 1678898"/>
              <a:gd name="connsiteX3" fmla="*/ 1783830 w 1783830"/>
              <a:gd name="connsiteY3" fmla="*/ 0 h 1678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830" h="1678898">
                <a:moveTo>
                  <a:pt x="0" y="1678898"/>
                </a:moveTo>
                <a:cubicBezTo>
                  <a:pt x="414728" y="1239187"/>
                  <a:pt x="829456" y="799476"/>
                  <a:pt x="974361" y="689548"/>
                </a:cubicBezTo>
                <a:cubicBezTo>
                  <a:pt x="1119266" y="579620"/>
                  <a:pt x="734518" y="1134256"/>
                  <a:pt x="869430" y="1019331"/>
                </a:cubicBezTo>
                <a:cubicBezTo>
                  <a:pt x="1004342" y="904406"/>
                  <a:pt x="1394086" y="452203"/>
                  <a:pt x="1783830" y="0"/>
                </a:cubicBezTo>
              </a:path>
            </a:pathLst>
          </a:custGeom>
          <a:noFill/>
          <a:ln w="9525">
            <a:solidFill>
              <a:srgbClr val="FFFF00"/>
            </a:solidFill>
            <a:prstDash val="lgDash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054366-B304-2E4F-B65D-4076E69B858F}"/>
              </a:ext>
            </a:extLst>
          </p:cNvPr>
          <p:cNvSpPr/>
          <p:nvPr/>
        </p:nvSpPr>
        <p:spPr>
          <a:xfrm>
            <a:off x="4450813" y="238708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" pitchFamily="2" charset="0"/>
              </a:rPr>
              <a:t> 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5BEB1EE-D759-0D4C-9D8F-60D18351A8F9}"/>
              </a:ext>
            </a:extLst>
          </p:cNvPr>
          <p:cNvSpPr/>
          <p:nvPr/>
        </p:nvSpPr>
        <p:spPr>
          <a:xfrm>
            <a:off x="215671" y="669755"/>
            <a:ext cx="3250103" cy="73866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Stakeholder informed </a:t>
            </a:r>
            <a:r>
              <a:rPr lang="en-US" sz="1400" b="1" i="1" err="1">
                <a:solidFill>
                  <a:schemeClr val="bg1"/>
                </a:solidFill>
              </a:rPr>
              <a:t>ConOps</a:t>
            </a:r>
            <a:r>
              <a:rPr lang="en-US" sz="1400" b="1" i="1">
                <a:solidFill>
                  <a:schemeClr val="bg1"/>
                </a:solidFill>
              </a:rPr>
              <a:t> to integrate increasingly autonomous cargo operations into the NAS 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608AD26-D99F-B940-8D9C-11AABB350EF4}"/>
              </a:ext>
            </a:extLst>
          </p:cNvPr>
          <p:cNvSpPr/>
          <p:nvPr/>
        </p:nvSpPr>
        <p:spPr>
          <a:xfrm>
            <a:off x="4611971" y="706743"/>
            <a:ext cx="4316358" cy="73866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Obtain real-word data from partner flight evaluation in the NAS to evaluate technologies and improve requirements</a:t>
            </a:r>
          </a:p>
        </p:txBody>
      </p:sp>
      <p:pic>
        <p:nvPicPr>
          <p:cNvPr id="73" name="Picture 72" descr="satelite.png">
            <a:extLst>
              <a:ext uri="{FF2B5EF4-FFF2-40B4-BE49-F238E27FC236}">
                <a16:creationId xmlns:a16="http://schemas.microsoft.com/office/drawing/2014/main" id="{2CB2AD71-445D-E341-92F1-D75120C3BDB0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5035" y="716134"/>
            <a:ext cx="696325" cy="4541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2EC2B7-6C87-BE44-8B1B-DB5E2858446B}"/>
              </a:ext>
            </a:extLst>
          </p:cNvPr>
          <p:cNvSpPr/>
          <p:nvPr/>
        </p:nvSpPr>
        <p:spPr>
          <a:xfrm>
            <a:off x="3249839" y="2343222"/>
            <a:ext cx="2164823" cy="523220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Robust,  seamless, secure communication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7E52B94-E740-8043-B07E-94B3665FFE46}"/>
              </a:ext>
            </a:extLst>
          </p:cNvPr>
          <p:cNvSpPr txBox="1"/>
          <p:nvPr/>
        </p:nvSpPr>
        <p:spPr>
          <a:xfrm>
            <a:off x="4508079" y="3570281"/>
            <a:ext cx="1782308" cy="73866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Assured separation with all traffic and hazards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EEB898-B0C1-984D-A928-84E9DF74264A}"/>
              </a:ext>
            </a:extLst>
          </p:cNvPr>
          <p:cNvSpPr/>
          <p:nvPr/>
        </p:nvSpPr>
        <p:spPr>
          <a:xfrm>
            <a:off x="195601" y="2234390"/>
            <a:ext cx="1526632" cy="1169551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Management services conforms to near-term ATC procedures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2D0295-F801-2642-9F7D-729B34601C08}"/>
              </a:ext>
            </a:extLst>
          </p:cNvPr>
          <p:cNvSpPr/>
          <p:nvPr/>
        </p:nvSpPr>
        <p:spPr>
          <a:xfrm>
            <a:off x="7132417" y="2448415"/>
            <a:ext cx="1909069" cy="738664"/>
          </a:xfrm>
          <a:prstGeom prst="rect">
            <a:avLst/>
          </a:prstGeom>
          <a:solidFill>
            <a:schemeClr val="bg1">
              <a:lumMod val="5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</a:rPr>
              <a:t>Integrated terminal, runway and taxi  management</a:t>
            </a:r>
          </a:p>
        </p:txBody>
      </p:sp>
    </p:spTree>
    <p:extLst>
      <p:ext uri="{BB962C8B-B14F-4D97-AF65-F5344CB8AC3E}">
        <p14:creationId xmlns:p14="http://schemas.microsoft.com/office/powerpoint/2010/main" val="3629076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6" name="think-cell Slide" r:id="rId10" imgW="378" imgH="379" progId="TCLayout.ActiveDocument.1">
                  <p:embed/>
                </p:oleObj>
              </mc:Choice>
              <mc:Fallback>
                <p:oleObj name="think-cell Slide" r:id="rId10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19063" cy="1190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175">
              <a:solidFill>
                <a:prstClr val="white"/>
              </a:solidFill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472" y="71808"/>
            <a:ext cx="8087366" cy="453835"/>
          </a:xfrm>
          <a:noFill/>
        </p:spPr>
        <p:txBody>
          <a:bodyPr>
            <a:normAutofit/>
          </a:bodyPr>
          <a:lstStyle/>
          <a:p>
            <a:r>
              <a:rPr lang="en-US" sz="2000"/>
              <a:t>IAACO Milestones and Industry Proposed Timeline</a:t>
            </a:r>
            <a:endParaRPr lang="en-US" b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378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8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2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r">
                <a:defRPr/>
              </a:pPr>
              <a:t>35</a:t>
            </a:fld>
            <a:endParaRPr lang="en-US" sz="90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 flipV="1">
            <a:off x="484111" y="1045419"/>
            <a:ext cx="7925756" cy="18791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6" name="Diamond 185">
            <a:extLst>
              <a:ext uri="{FF2B5EF4-FFF2-40B4-BE49-F238E27FC236}">
                <a16:creationId xmlns:a16="http://schemas.microsoft.com/office/drawing/2014/main" id="{48D95FF1-40DF-5949-9926-45CA06047244}"/>
              </a:ext>
            </a:extLst>
          </p:cNvPr>
          <p:cNvSpPr/>
          <p:nvPr/>
        </p:nvSpPr>
        <p:spPr>
          <a:xfrm>
            <a:off x="5008673" y="1683893"/>
            <a:ext cx="171450" cy="171450"/>
          </a:xfrm>
          <a:prstGeom prst="diamon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3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Diamond 97">
            <a:extLst>
              <a:ext uri="{FF2B5EF4-FFF2-40B4-BE49-F238E27FC236}">
                <a16:creationId xmlns:a16="http://schemas.microsoft.com/office/drawing/2014/main" id="{5ED296A8-C76D-A142-9FF6-A8325A0B0096}"/>
              </a:ext>
            </a:extLst>
          </p:cNvPr>
          <p:cNvSpPr/>
          <p:nvPr/>
        </p:nvSpPr>
        <p:spPr>
          <a:xfrm>
            <a:off x="4778482" y="3024276"/>
            <a:ext cx="149191" cy="146071"/>
          </a:xfrm>
          <a:prstGeom prst="diamond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863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1289183" y="848189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FY21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92C9978-2F61-E049-927E-5889E51C36A2}"/>
              </a:ext>
            </a:extLst>
          </p:cNvPr>
          <p:cNvSpPr txBox="1"/>
          <p:nvPr/>
        </p:nvSpPr>
        <p:spPr>
          <a:xfrm>
            <a:off x="2478815" y="84430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FY22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DE18F86-83AA-F749-86DA-4AA11FBA9836}"/>
              </a:ext>
            </a:extLst>
          </p:cNvPr>
          <p:cNvSpPr txBox="1"/>
          <p:nvPr/>
        </p:nvSpPr>
        <p:spPr>
          <a:xfrm>
            <a:off x="3846884" y="85361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5BAB25B-E89A-4F43-A529-308BF6E3A712}"/>
              </a:ext>
            </a:extLst>
          </p:cNvPr>
          <p:cNvSpPr txBox="1"/>
          <p:nvPr/>
        </p:nvSpPr>
        <p:spPr>
          <a:xfrm>
            <a:off x="5079600" y="84678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sz="12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  <a:endParaRPr lang="en-US" sz="1050" b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9AEB39DD-1B7A-8441-99D6-77D09B377820}"/>
              </a:ext>
            </a:extLst>
          </p:cNvPr>
          <p:cNvSpPr txBox="1"/>
          <p:nvPr/>
        </p:nvSpPr>
        <p:spPr>
          <a:xfrm>
            <a:off x="6312134" y="849175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FY25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344E29DD-E27A-1445-9398-DB71D26C1E4A}"/>
              </a:ext>
            </a:extLst>
          </p:cNvPr>
          <p:cNvSpPr txBox="1"/>
          <p:nvPr/>
        </p:nvSpPr>
        <p:spPr>
          <a:xfrm>
            <a:off x="7544668" y="82910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FY26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8A17E-54CF-4347-A3CC-32A542FEB6F6}"/>
              </a:ext>
            </a:extLst>
          </p:cNvPr>
          <p:cNvSpPr txBox="1"/>
          <p:nvPr/>
        </p:nvSpPr>
        <p:spPr>
          <a:xfrm>
            <a:off x="856232" y="697043"/>
            <a:ext cx="0" cy="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68580" tIns="68580" bIns="68580" rtlCol="0" anchor="ctr">
            <a:noAutofit/>
          </a:bodyPr>
          <a:lstStyle/>
          <a:p>
            <a:endParaRPr 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1BF73B6-D998-D940-87D5-14064AB67208}"/>
              </a:ext>
            </a:extLst>
          </p:cNvPr>
          <p:cNvSpPr txBox="1"/>
          <p:nvPr/>
        </p:nvSpPr>
        <p:spPr>
          <a:xfrm rot="16200000">
            <a:off x="-302808" y="1236300"/>
            <a:ext cx="891585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Industry</a:t>
            </a:r>
            <a:r>
              <a:rPr lang="en-US" sz="10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1000">
                <a:ln w="0"/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Timeline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8421" y="1091562"/>
            <a:ext cx="27603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cs typeface="Arial" panose="020B0604020202020204" pitchFamily="34" charset="0"/>
              </a:rPr>
              <a:t>Freight Company Automated  Air Cargo Concept Awaiting Approval to Operate</a:t>
            </a:r>
          </a:p>
          <a:p>
            <a:endParaRPr lang="en-US" sz="900"/>
          </a:p>
        </p:txBody>
      </p:sp>
      <p:sp>
        <p:nvSpPr>
          <p:cNvPr id="9" name="TextBox 8"/>
          <p:cNvSpPr txBox="1"/>
          <p:nvPr/>
        </p:nvSpPr>
        <p:spPr>
          <a:xfrm>
            <a:off x="1508749" y="1912234"/>
            <a:ext cx="125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455341" y="1431004"/>
            <a:ext cx="21311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cs typeface="Arial" panose="020B0604020202020204" pitchFamily="34" charset="0"/>
              </a:rPr>
              <a:t>Automated  Air Cargo airframe company ready to demo</a:t>
            </a:r>
          </a:p>
          <a:p>
            <a:endParaRPr lang="en-US" sz="9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E23107A-B886-864E-8A31-381737689D14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5944139" y="1199823"/>
            <a:ext cx="1422050" cy="257151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en-US" sz="900">
                <a:solidFill>
                  <a:schemeClr val="tx1"/>
                </a:solidFill>
                <a:cs typeface="Arial" panose="020B0604020202020204" pitchFamily="34" charset="0"/>
              </a:rPr>
              <a:t>Automated Air Cargo Vehicle Operational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80005" y="2055120"/>
            <a:ext cx="7500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Outreach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-211242" y="2618908"/>
            <a:ext cx="8412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Demos</a:t>
            </a:r>
          </a:p>
        </p:txBody>
      </p:sp>
      <p:sp>
        <p:nvSpPr>
          <p:cNvPr id="26" name="TextBox 25"/>
          <p:cNvSpPr txBox="1"/>
          <p:nvPr/>
        </p:nvSpPr>
        <p:spPr>
          <a:xfrm rot="16200000">
            <a:off x="-222365" y="3876894"/>
            <a:ext cx="8347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Research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AE9620C-9806-40BF-AB6F-FA846FE97DAF}"/>
              </a:ext>
            </a:extLst>
          </p:cNvPr>
          <p:cNvCxnSpPr>
            <a:cxnSpLocks/>
          </p:cNvCxnSpPr>
          <p:nvPr/>
        </p:nvCxnSpPr>
        <p:spPr>
          <a:xfrm>
            <a:off x="484774" y="1846389"/>
            <a:ext cx="7925093" cy="895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prstDash val="solid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2096559" y="106420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3396849" y="1050702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4754722" y="106420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5944139" y="106420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7202390" y="1065654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644A84B6-6FC5-9F41-856B-2048316BA5C9}"/>
              </a:ext>
            </a:extLst>
          </p:cNvPr>
          <p:cNvSpPr/>
          <p:nvPr/>
        </p:nvSpPr>
        <p:spPr>
          <a:xfrm>
            <a:off x="3632199" y="630906"/>
            <a:ext cx="109108" cy="114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35C1011-2331-9845-91BD-DD552C9F973B}"/>
              </a:ext>
            </a:extLst>
          </p:cNvPr>
          <p:cNvSpPr txBox="1"/>
          <p:nvPr/>
        </p:nvSpPr>
        <p:spPr>
          <a:xfrm>
            <a:off x="3637851" y="633600"/>
            <a:ext cx="708763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513">
              <a:buClr>
                <a:srgbClr val="1F497D"/>
              </a:buClr>
              <a:buNone/>
              <a:defRPr/>
            </a:pPr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3EDC360-6016-D24A-9A80-BEC3B81F99DF}"/>
              </a:ext>
            </a:extLst>
          </p:cNvPr>
          <p:cNvSpPr/>
          <p:nvPr/>
        </p:nvSpPr>
        <p:spPr>
          <a:xfrm>
            <a:off x="2976514" y="1286993"/>
            <a:ext cx="109108" cy="114450"/>
          </a:xfrm>
          <a:prstGeom prst="rect">
            <a:avLst/>
          </a:prstGeom>
          <a:noFill/>
          <a:ln w="381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3EDC360-6016-D24A-9A80-BEC3B81F99DF}"/>
              </a:ext>
            </a:extLst>
          </p:cNvPr>
          <p:cNvSpPr/>
          <p:nvPr/>
        </p:nvSpPr>
        <p:spPr>
          <a:xfrm>
            <a:off x="3132128" y="1625960"/>
            <a:ext cx="109108" cy="114450"/>
          </a:xfrm>
          <a:prstGeom prst="rect">
            <a:avLst/>
          </a:prstGeom>
          <a:noFill/>
          <a:ln w="381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3EDC360-6016-D24A-9A80-BEC3B81F99DF}"/>
              </a:ext>
            </a:extLst>
          </p:cNvPr>
          <p:cNvSpPr/>
          <p:nvPr/>
        </p:nvSpPr>
        <p:spPr>
          <a:xfrm>
            <a:off x="7357400" y="1264757"/>
            <a:ext cx="109108" cy="114450"/>
          </a:xfrm>
          <a:prstGeom prst="rect">
            <a:avLst/>
          </a:prstGeom>
          <a:noFill/>
          <a:ln w="38100"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2301" y="594920"/>
            <a:ext cx="243861" cy="237765"/>
          </a:xfrm>
          <a:prstGeom prst="rect">
            <a:avLst/>
          </a:prstGeom>
        </p:spPr>
      </p:pic>
      <p:sp>
        <p:nvSpPr>
          <p:cNvPr id="82" name="Diamond 81">
            <a:extLst>
              <a:ext uri="{FF2B5EF4-FFF2-40B4-BE49-F238E27FC236}">
                <a16:creationId xmlns:a16="http://schemas.microsoft.com/office/drawing/2014/main" id="{AB4304A3-A023-4757-8F05-CB90D8A5D6D8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5043087" y="626575"/>
            <a:ext cx="137160" cy="137160"/>
          </a:xfrm>
          <a:prstGeom prst="diamond">
            <a:avLst/>
          </a:prstGeom>
          <a:solidFill>
            <a:srgbClr val="FF3399"/>
          </a:solidFill>
          <a:ln w="1905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863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6" name="Diamond 85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5590984" y="633600"/>
            <a:ext cx="137160" cy="137160"/>
          </a:xfrm>
          <a:prstGeom prst="diamond">
            <a:avLst/>
          </a:prstGeom>
          <a:solidFill>
            <a:srgbClr val="00B050"/>
          </a:solidFill>
          <a:ln w="1905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08184" y="589321"/>
            <a:ext cx="7622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Overarching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55759" y="583799"/>
            <a:ext cx="4623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87691" y="592239"/>
            <a:ext cx="1228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Near-Term Research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E7020D-49CB-DC44-8991-AEF685CAE069}"/>
              </a:ext>
            </a:extLst>
          </p:cNvPr>
          <p:cNvGrpSpPr/>
          <p:nvPr/>
        </p:nvGrpSpPr>
        <p:grpSpPr>
          <a:xfrm>
            <a:off x="-303551" y="1918943"/>
            <a:ext cx="8713418" cy="1205708"/>
            <a:chOff x="-303551" y="1918943"/>
            <a:chExt cx="8713418" cy="120570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6410A63-3AA3-914F-8005-D6CBDAEEAF0B}"/>
                </a:ext>
              </a:extLst>
            </p:cNvPr>
            <p:cNvSpPr txBox="1"/>
            <p:nvPr/>
          </p:nvSpPr>
          <p:spPr>
            <a:xfrm>
              <a:off x="5607668" y="2339821"/>
              <a:ext cx="1411852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Flight Demo-2 to Validate Select Concepts, Tools and Procedures in </a:t>
              </a:r>
            </a:p>
            <a:p>
              <a:pPr algn="r"/>
              <a:r>
                <a:rPr lang="en-US" sz="900"/>
                <a:t>Current NAS</a:t>
              </a:r>
            </a:p>
          </p:txBody>
        </p:sp>
        <p:sp>
          <p:nvSpPr>
            <p:cNvPr id="93" name="Diamond 92">
              <a:extLst>
                <a:ext uri="{FF2B5EF4-FFF2-40B4-BE49-F238E27FC236}">
                  <a16:creationId xmlns:a16="http://schemas.microsoft.com/office/drawing/2014/main" id="{E1F3B9F6-ADC5-7F4B-AF4B-24CE9D79AA38}"/>
                </a:ext>
              </a:extLst>
            </p:cNvPr>
            <p:cNvSpPr/>
            <p:nvPr/>
          </p:nvSpPr>
          <p:spPr>
            <a:xfrm>
              <a:off x="3525803" y="2167548"/>
              <a:ext cx="149191" cy="146071"/>
            </a:xfrm>
            <a:prstGeom prst="diamond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63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EA1D8A-6D6D-7141-9F41-9227B3535B80}"/>
                </a:ext>
              </a:extLst>
            </p:cNvPr>
            <p:cNvSpPr txBox="1"/>
            <p:nvPr/>
          </p:nvSpPr>
          <p:spPr>
            <a:xfrm>
              <a:off x="-303551" y="2889354"/>
              <a:ext cx="0" cy="0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none" lIns="68580" tIns="68580" bIns="68580" rtlCol="0" anchor="ctr">
              <a:noAutofit/>
            </a:bodyPr>
            <a:lstStyle/>
            <a:p>
              <a:endParaRPr lang="en-US" sz="105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B2C633EE-6BBC-4649-AD5F-1F6F31D87AAA}"/>
                </a:ext>
              </a:extLst>
            </p:cNvPr>
            <p:cNvCxnSpPr>
              <a:cxnSpLocks/>
            </p:cNvCxnSpPr>
            <p:nvPr/>
          </p:nvCxnSpPr>
          <p:spPr>
            <a:xfrm>
              <a:off x="484111" y="3100548"/>
              <a:ext cx="7925756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601541" y="2632787"/>
              <a:ext cx="1422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Complete Agreement for Demo Partner(s)</a:t>
              </a:r>
            </a:p>
          </p:txBody>
        </p:sp>
        <p:sp>
          <p:nvSpPr>
            <p:cNvPr id="88" name="Diamond 87">
              <a:extLst>
                <a:ext uri="{FF2B5EF4-FFF2-40B4-BE49-F238E27FC236}">
                  <a16:creationId xmlns:a16="http://schemas.microsoft.com/office/drawing/2014/main" id="{B3864A52-020F-0346-B21E-9BA136C4F22C}"/>
                </a:ext>
              </a:extLst>
            </p:cNvPr>
            <p:cNvSpPr/>
            <p:nvPr/>
          </p:nvSpPr>
          <p:spPr>
            <a:xfrm>
              <a:off x="2004399" y="2721014"/>
              <a:ext cx="171450" cy="171450"/>
            </a:xfrm>
            <a:prstGeom prst="diamond">
              <a:avLst/>
            </a:prstGeom>
            <a:noFill/>
            <a:ln w="38100">
              <a:solidFill>
                <a:srgbClr val="FF4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3211437" y="2656781"/>
              <a:ext cx="96983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Flight Demo-1</a:t>
              </a:r>
            </a:p>
          </p:txBody>
        </p:sp>
        <p:sp>
          <p:nvSpPr>
            <p:cNvPr id="99" name="Diamond 98">
              <a:extLst>
                <a:ext uri="{FF2B5EF4-FFF2-40B4-BE49-F238E27FC236}">
                  <a16:creationId xmlns:a16="http://schemas.microsoft.com/office/drawing/2014/main" id="{B3864A52-020F-0346-B21E-9BA136C4F22C}"/>
                </a:ext>
              </a:extLst>
            </p:cNvPr>
            <p:cNvSpPr/>
            <p:nvPr/>
          </p:nvSpPr>
          <p:spPr>
            <a:xfrm>
              <a:off x="4161703" y="2735656"/>
              <a:ext cx="171450" cy="171450"/>
            </a:xfrm>
            <a:prstGeom prst="diamond">
              <a:avLst/>
            </a:prstGeom>
            <a:noFill/>
            <a:ln w="38100">
              <a:solidFill>
                <a:srgbClr val="FF4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4603581" y="2653258"/>
              <a:ext cx="1090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Complete Flight Demo Plans</a:t>
              </a:r>
            </a:p>
          </p:txBody>
        </p:sp>
        <p:sp>
          <p:nvSpPr>
            <p:cNvPr id="101" name="Diamond 100">
              <a:extLst>
                <a:ext uri="{FF2B5EF4-FFF2-40B4-BE49-F238E27FC236}">
                  <a16:creationId xmlns:a16="http://schemas.microsoft.com/office/drawing/2014/main" id="{B3864A52-020F-0346-B21E-9BA136C4F22C}"/>
                </a:ext>
              </a:extLst>
            </p:cNvPr>
            <p:cNvSpPr/>
            <p:nvPr/>
          </p:nvSpPr>
          <p:spPr>
            <a:xfrm>
              <a:off x="5703405" y="2768193"/>
              <a:ext cx="171450" cy="171450"/>
            </a:xfrm>
            <a:prstGeom prst="diamond">
              <a:avLst/>
            </a:prstGeom>
            <a:noFill/>
            <a:ln w="38100">
              <a:solidFill>
                <a:srgbClr val="FF4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6" name="Diamond 105">
              <a:extLst>
                <a:ext uri="{FF2B5EF4-FFF2-40B4-BE49-F238E27FC236}">
                  <a16:creationId xmlns:a16="http://schemas.microsoft.com/office/drawing/2014/main" id="{B3864A52-020F-0346-B21E-9BA136C4F22C}"/>
                </a:ext>
              </a:extLst>
            </p:cNvPr>
            <p:cNvSpPr/>
            <p:nvPr/>
          </p:nvSpPr>
          <p:spPr>
            <a:xfrm>
              <a:off x="6998430" y="2580488"/>
              <a:ext cx="171450" cy="171450"/>
            </a:xfrm>
            <a:prstGeom prst="diamond">
              <a:avLst/>
            </a:prstGeom>
            <a:noFill/>
            <a:ln w="38100">
              <a:solidFill>
                <a:srgbClr val="FF4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165858" y="2615836"/>
              <a:ext cx="8845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Flight Demo Report</a:t>
              </a:r>
            </a:p>
          </p:txBody>
        </p:sp>
        <p:sp>
          <p:nvSpPr>
            <p:cNvPr id="115" name="Diamond 114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8028815" y="2668174"/>
              <a:ext cx="171450" cy="171450"/>
            </a:xfrm>
            <a:prstGeom prst="diamond">
              <a:avLst/>
            </a:prstGeom>
            <a:noFill/>
            <a:ln w="38100">
              <a:solidFill>
                <a:srgbClr val="FF4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1168B7D-F18E-B743-A287-9D812ED6C1F2}"/>
                </a:ext>
              </a:extLst>
            </p:cNvPr>
            <p:cNvSpPr txBox="1"/>
            <p:nvPr/>
          </p:nvSpPr>
          <p:spPr>
            <a:xfrm>
              <a:off x="670093" y="1933469"/>
              <a:ext cx="7331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Engage FAA</a:t>
              </a:r>
            </a:p>
          </p:txBody>
        </p:sp>
        <p:sp>
          <p:nvSpPr>
            <p:cNvPr id="117" name="Diamond 116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1198821" y="2000044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538BCA6-41A1-C74B-867F-231B66B3622C}"/>
                </a:ext>
              </a:extLst>
            </p:cNvPr>
            <p:cNvSpPr txBox="1"/>
            <p:nvPr/>
          </p:nvSpPr>
          <p:spPr>
            <a:xfrm>
              <a:off x="1686309" y="1918943"/>
              <a:ext cx="9584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Industry/FAA Workshop</a:t>
              </a:r>
            </a:p>
          </p:txBody>
        </p:sp>
        <p:sp>
          <p:nvSpPr>
            <p:cNvPr id="120" name="Diamond 119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2487152" y="1995928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C60E84E-8D26-4847-BDF9-74C54F418EAA}"/>
                </a:ext>
              </a:extLst>
            </p:cNvPr>
            <p:cNvSpPr txBox="1"/>
            <p:nvPr/>
          </p:nvSpPr>
          <p:spPr>
            <a:xfrm>
              <a:off x="2948855" y="1924832"/>
              <a:ext cx="884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Industry/FAA Workshop</a:t>
              </a:r>
            </a:p>
          </p:txBody>
        </p:sp>
        <p:sp>
          <p:nvSpPr>
            <p:cNvPr id="122" name="Diamond 121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3775846" y="2001890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AC60E84E-8D26-4847-BDF9-74C54F418EAA}"/>
                </a:ext>
              </a:extLst>
            </p:cNvPr>
            <p:cNvSpPr txBox="1"/>
            <p:nvPr/>
          </p:nvSpPr>
          <p:spPr>
            <a:xfrm>
              <a:off x="4322291" y="1941769"/>
              <a:ext cx="8846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Industry/FAA Workshop</a:t>
              </a:r>
            </a:p>
          </p:txBody>
        </p:sp>
        <p:sp>
          <p:nvSpPr>
            <p:cNvPr id="125" name="Diamond 124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5148900" y="2000044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6387042" y="1918943"/>
              <a:ext cx="11964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All ConOps‚ Vetted with FAA</a:t>
              </a:r>
            </a:p>
          </p:txBody>
        </p:sp>
        <p:sp>
          <p:nvSpPr>
            <p:cNvPr id="127" name="Diamond 126">
              <a:extLst>
                <a:ext uri="{FF2B5EF4-FFF2-40B4-BE49-F238E27FC236}">
                  <a16:creationId xmlns:a16="http://schemas.microsoft.com/office/drawing/2014/main" id="{29B142EB-F91B-224A-B5BD-D5F7C24824B1}"/>
                </a:ext>
              </a:extLst>
            </p:cNvPr>
            <p:cNvSpPr/>
            <p:nvPr/>
          </p:nvSpPr>
          <p:spPr>
            <a:xfrm>
              <a:off x="7611186" y="1994017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9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31" name="Diamond 130">
            <a:extLst>
              <a:ext uri="{FF2B5EF4-FFF2-40B4-BE49-F238E27FC236}">
                <a16:creationId xmlns:a16="http://schemas.microsoft.com/office/drawing/2014/main" id="{2127C77A-061D-6E46-9B21-71DAAE9BABD4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6862353" y="632920"/>
            <a:ext cx="137160" cy="137160"/>
          </a:xfrm>
          <a:prstGeom prst="diamond">
            <a:avLst/>
          </a:prstGeom>
          <a:solidFill>
            <a:srgbClr val="7030A0"/>
          </a:solidFill>
          <a:ln w="19050"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34F9F9A-9736-A043-A86A-4837CCE08A8D}"/>
              </a:ext>
            </a:extLst>
          </p:cNvPr>
          <p:cNvSpPr txBox="1"/>
          <p:nvPr/>
        </p:nvSpPr>
        <p:spPr>
          <a:xfrm>
            <a:off x="6959060" y="591559"/>
            <a:ext cx="12286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Mid-Term Research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C25FF5C-31D2-DB47-8B38-604AAC38C1AD}"/>
              </a:ext>
            </a:extLst>
          </p:cNvPr>
          <p:cNvGrpSpPr/>
          <p:nvPr/>
        </p:nvGrpSpPr>
        <p:grpSpPr>
          <a:xfrm>
            <a:off x="171164" y="3218452"/>
            <a:ext cx="7911493" cy="1451072"/>
            <a:chOff x="171164" y="3218452"/>
            <a:chExt cx="7911493" cy="1451072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19802DC-7B1F-9F45-8B17-439933A48FE3}"/>
                </a:ext>
              </a:extLst>
            </p:cNvPr>
            <p:cNvSpPr txBox="1"/>
            <p:nvPr/>
          </p:nvSpPr>
          <p:spPr>
            <a:xfrm>
              <a:off x="617466" y="3228336"/>
              <a:ext cx="11912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Initial Near-Term ConOps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71164" y="3759546"/>
              <a:ext cx="1669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Focused Sims</a:t>
              </a:r>
            </a:p>
            <a:p>
              <a:pPr algn="r"/>
              <a:r>
                <a:rPr lang="en-US" sz="900"/>
                <a:t>(Separation Assurance)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87884A6-7B95-BB44-AA0E-FB64E26DEED8}"/>
                </a:ext>
              </a:extLst>
            </p:cNvPr>
            <p:cNvSpPr txBox="1"/>
            <p:nvPr/>
          </p:nvSpPr>
          <p:spPr>
            <a:xfrm>
              <a:off x="1874960" y="3728749"/>
              <a:ext cx="14014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Focused Sims </a:t>
              </a:r>
            </a:p>
            <a:p>
              <a:pPr algn="r"/>
              <a:r>
                <a:rPr lang="en-US" sz="900"/>
                <a:t>(Contingency Mgt)</a:t>
              </a: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3211437" y="3594569"/>
              <a:ext cx="132798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Integrated Sims</a:t>
              </a:r>
            </a:p>
            <a:p>
              <a:pPr algn="r"/>
              <a:r>
                <a:rPr lang="en-US" sz="900"/>
                <a:t> (Combined Near-Term Barriers)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D5C090F-5D94-B64D-840B-C6D737F32B3B}"/>
                </a:ext>
              </a:extLst>
            </p:cNvPr>
            <p:cNvSpPr txBox="1"/>
            <p:nvPr/>
          </p:nvSpPr>
          <p:spPr>
            <a:xfrm>
              <a:off x="5204904" y="3655869"/>
              <a:ext cx="10063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 Flight Demo-2 Sim</a:t>
              </a:r>
            </a:p>
          </p:txBody>
        </p:sp>
        <p:sp>
          <p:nvSpPr>
            <p:cNvPr id="123" name="Diamond 122">
              <a:extLst>
                <a:ext uri="{FF2B5EF4-FFF2-40B4-BE49-F238E27FC236}">
                  <a16:creationId xmlns:a16="http://schemas.microsoft.com/office/drawing/2014/main" id="{64E933E0-9CE5-D946-BAC8-A6C1C9FC1DD7}"/>
                </a:ext>
              </a:extLst>
            </p:cNvPr>
            <p:cNvSpPr/>
            <p:nvPr/>
          </p:nvSpPr>
          <p:spPr>
            <a:xfrm>
              <a:off x="1770794" y="3676030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28" name="Diamond 127">
              <a:extLst>
                <a:ext uri="{FF2B5EF4-FFF2-40B4-BE49-F238E27FC236}">
                  <a16:creationId xmlns:a16="http://schemas.microsoft.com/office/drawing/2014/main" id="{64E933E0-9CE5-D946-BAC8-A6C1C9FC1DD7}"/>
                </a:ext>
              </a:extLst>
            </p:cNvPr>
            <p:cNvSpPr/>
            <p:nvPr/>
          </p:nvSpPr>
          <p:spPr>
            <a:xfrm>
              <a:off x="3294829" y="3709724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0" name="Diamond 129">
              <a:extLst>
                <a:ext uri="{FF2B5EF4-FFF2-40B4-BE49-F238E27FC236}">
                  <a16:creationId xmlns:a16="http://schemas.microsoft.com/office/drawing/2014/main" id="{64E933E0-9CE5-D946-BAC8-A6C1C9FC1DD7}"/>
                </a:ext>
              </a:extLst>
            </p:cNvPr>
            <p:cNvSpPr/>
            <p:nvPr/>
          </p:nvSpPr>
          <p:spPr>
            <a:xfrm>
              <a:off x="4524362" y="3706743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768162" y="3271908"/>
              <a:ext cx="1355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Initial mid-term ConOps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347835" y="3249841"/>
              <a:ext cx="1213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Final  mid-term ConOps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778482" y="4238065"/>
              <a:ext cx="1758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Focused Sim for</a:t>
              </a:r>
            </a:p>
            <a:p>
              <a:pPr algn="r"/>
              <a:r>
                <a:rPr lang="en-US" sz="900"/>
                <a:t>Increased Automated System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597282" y="4161693"/>
              <a:ext cx="133742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Integrated Sim of Increasingly Autonomous Flight</a:t>
              </a:r>
            </a:p>
          </p:txBody>
        </p:sp>
        <p:sp>
          <p:nvSpPr>
            <p:cNvPr id="89" name="Diamond 88">
              <a:extLst>
                <a:ext uri="{FF2B5EF4-FFF2-40B4-BE49-F238E27FC236}">
                  <a16:creationId xmlns:a16="http://schemas.microsoft.com/office/drawing/2014/main" id="{3E6D0FD2-DFF2-8447-9CC4-6A6426D3BCD4}"/>
                </a:ext>
              </a:extLst>
            </p:cNvPr>
            <p:cNvSpPr/>
            <p:nvPr/>
          </p:nvSpPr>
          <p:spPr>
            <a:xfrm>
              <a:off x="1791219" y="3282463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0" name="Diamond 89">
              <a:extLst>
                <a:ext uri="{FF2B5EF4-FFF2-40B4-BE49-F238E27FC236}">
                  <a16:creationId xmlns:a16="http://schemas.microsoft.com/office/drawing/2014/main" id="{3E6D0FD2-DFF2-8447-9CC4-6A6426D3BCD4}"/>
                </a:ext>
              </a:extLst>
            </p:cNvPr>
            <p:cNvSpPr/>
            <p:nvPr/>
          </p:nvSpPr>
          <p:spPr>
            <a:xfrm>
              <a:off x="3206346" y="3282463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1" name="Diamond 90">
              <a:extLst>
                <a:ext uri="{FF2B5EF4-FFF2-40B4-BE49-F238E27FC236}">
                  <a16:creationId xmlns:a16="http://schemas.microsoft.com/office/drawing/2014/main" id="{3E6D0FD2-DFF2-8447-9CC4-6A6426D3BCD4}"/>
                </a:ext>
              </a:extLst>
            </p:cNvPr>
            <p:cNvSpPr/>
            <p:nvPr/>
          </p:nvSpPr>
          <p:spPr>
            <a:xfrm>
              <a:off x="5139048" y="3271908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2" name="Diamond 91">
              <a:extLst>
                <a:ext uri="{FF2B5EF4-FFF2-40B4-BE49-F238E27FC236}">
                  <a16:creationId xmlns:a16="http://schemas.microsoft.com/office/drawing/2014/main" id="{3E6D0FD2-DFF2-8447-9CC4-6A6426D3BCD4}"/>
                </a:ext>
              </a:extLst>
            </p:cNvPr>
            <p:cNvSpPr/>
            <p:nvPr/>
          </p:nvSpPr>
          <p:spPr>
            <a:xfrm>
              <a:off x="6553847" y="3265621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148081" y="3218452"/>
              <a:ext cx="1078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Final Near-Term ConOps</a:t>
              </a:r>
            </a:p>
          </p:txBody>
        </p:sp>
        <p:sp>
          <p:nvSpPr>
            <p:cNvPr id="105" name="Diamond 104">
              <a:extLst>
                <a:ext uri="{FF2B5EF4-FFF2-40B4-BE49-F238E27FC236}">
                  <a16:creationId xmlns:a16="http://schemas.microsoft.com/office/drawing/2014/main" id="{CCD7AA70-D294-AD4F-88F6-215528F412B8}"/>
                </a:ext>
              </a:extLst>
            </p:cNvPr>
            <p:cNvSpPr/>
            <p:nvPr/>
          </p:nvSpPr>
          <p:spPr>
            <a:xfrm>
              <a:off x="6510092" y="4338085"/>
              <a:ext cx="171450" cy="171450"/>
            </a:xfrm>
            <a:prstGeom prst="diamond">
              <a:avLst/>
            </a:prstGeom>
            <a:noFill/>
            <a:ln w="3810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3" name="Diamond 132">
              <a:extLst>
                <a:ext uri="{FF2B5EF4-FFF2-40B4-BE49-F238E27FC236}">
                  <a16:creationId xmlns:a16="http://schemas.microsoft.com/office/drawing/2014/main" id="{3E1A6AE3-E7B0-BD4F-8568-03FAE3DFCF8F}"/>
                </a:ext>
              </a:extLst>
            </p:cNvPr>
            <p:cNvSpPr/>
            <p:nvPr/>
          </p:nvSpPr>
          <p:spPr>
            <a:xfrm>
              <a:off x="7911207" y="4332247"/>
              <a:ext cx="171450" cy="171450"/>
            </a:xfrm>
            <a:prstGeom prst="diamond">
              <a:avLst/>
            </a:prstGeom>
            <a:noFill/>
            <a:ln w="38100">
              <a:solidFill>
                <a:srgbClr val="7030A0"/>
              </a:solidFill>
              <a:prstDash val="soli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5" name="Diamond 94">
              <a:extLst>
                <a:ext uri="{FF2B5EF4-FFF2-40B4-BE49-F238E27FC236}">
                  <a16:creationId xmlns:a16="http://schemas.microsoft.com/office/drawing/2014/main" id="{A2488A8D-FC81-C945-B522-3953CA58BDD2}"/>
                </a:ext>
              </a:extLst>
            </p:cNvPr>
            <p:cNvSpPr/>
            <p:nvPr/>
          </p:nvSpPr>
          <p:spPr>
            <a:xfrm>
              <a:off x="6173431" y="3740111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E59C3886-F500-F347-B1A6-D9214C568D2B}"/>
              </a:ext>
            </a:extLst>
          </p:cNvPr>
          <p:cNvCxnSpPr/>
          <p:nvPr/>
        </p:nvCxnSpPr>
        <p:spPr>
          <a:xfrm>
            <a:off x="8409867" y="1038276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076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ECDE49-790E-CA4D-9FFE-F9F4E9872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130066"/>
              </p:ext>
            </p:extLst>
          </p:nvPr>
        </p:nvGraphicFramePr>
        <p:xfrm>
          <a:off x="482960" y="789023"/>
          <a:ext cx="8178080" cy="39065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83429">
                  <a:extLst>
                    <a:ext uri="{9D8B030D-6E8A-4147-A177-3AD203B41FA5}">
                      <a16:colId xmlns:a16="http://schemas.microsoft.com/office/drawing/2014/main" val="3236969849"/>
                    </a:ext>
                  </a:extLst>
                </a:gridCol>
                <a:gridCol w="7294651">
                  <a:extLst>
                    <a:ext uri="{9D8B030D-6E8A-4147-A177-3AD203B41FA5}">
                      <a16:colId xmlns:a16="http://schemas.microsoft.com/office/drawing/2014/main" val="2630716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FY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Deliverable(s)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4463753"/>
                  </a:ext>
                </a:extLst>
              </a:tr>
              <a:tr h="184308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>
                          <a:effectLst/>
                          <a:latin typeface="+mn-lt"/>
                        </a:rPr>
                        <a:t>Initial Near-Term ConOps to enable harmonized research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>
                          <a:effectLst/>
                          <a:latin typeface="+mn-lt"/>
                        </a:rPr>
                        <a:t>Results from simulation of current separation standards to define airspace capacity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688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effectLst/>
                          <a:latin typeface="+mn-lt"/>
                        </a:rPr>
                        <a:t>Finalized Near-Term ConOps </a:t>
                      </a:r>
                      <a:r>
                        <a:rPr lang="en-US" sz="1400">
                          <a:effectLst/>
                          <a:latin typeface="+mn-lt"/>
                        </a:rPr>
                        <a:t>to enable harmonized research</a:t>
                      </a:r>
                      <a:endParaRPr lang="en-US" sz="1400" b="1">
                        <a:effectLst/>
                        <a:latin typeface="+mn-lt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effectLst/>
                          <a:latin typeface="+mn-lt"/>
                        </a:rPr>
                        <a:t>Results from simulation of contingency management procedures for robust system performance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32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Requirements to define multiple service interaction from integrated simulation</a:t>
                      </a:r>
                      <a:endParaRPr lang="en-US" sz="1400" b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Results from flight Demo-1 to improve service requirements from real-world data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442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effectLst/>
                          <a:latin typeface="+mn-lt"/>
                        </a:rPr>
                        <a:t>Initial Mid-Term ConOps </a:t>
                      </a:r>
                      <a:r>
                        <a:rPr lang="en-US" sz="1400">
                          <a:effectLst/>
                          <a:latin typeface="+mn-lt"/>
                        </a:rPr>
                        <a:t>to enable harmonized research</a:t>
                      </a:r>
                      <a:endParaRPr lang="en-US" sz="1400" b="0">
                        <a:effectLst/>
                        <a:latin typeface="+mn-lt"/>
                      </a:endParaRPr>
                    </a:p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Complete plans for flight Demo-2 with partner towards acquiring real-world data to improve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970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indent="-17621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>
                          <a:latin typeface="+mn-lt"/>
                        </a:rPr>
                        <a:t>Final Mid-Term ConOps </a:t>
                      </a:r>
                      <a:r>
                        <a:rPr lang="en-US" sz="1400">
                          <a:effectLst/>
                          <a:latin typeface="+mn-lt"/>
                        </a:rPr>
                        <a:t>to enable harmonized research</a:t>
                      </a:r>
                      <a:endParaRPr lang="en-US" sz="1400">
                        <a:latin typeface="+mn-lt"/>
                      </a:endParaRPr>
                    </a:p>
                    <a:p>
                      <a:pPr marL="176213" indent="-176213"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>
                          <a:latin typeface="+mn-lt"/>
                        </a:rPr>
                        <a:t>Results from flight Demo-2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+mn-lt"/>
                        </a:rPr>
                        <a:t>to improve service requirements from real-world data</a:t>
                      </a:r>
                      <a:endParaRPr lang="en-US" sz="14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056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+mn-lt"/>
                        </a:rPr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Integrated simulation in Mid-Term scenario to </a:t>
                      </a:r>
                      <a:r>
                        <a:rPr lang="en-US" sz="1400" b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multiple service interaction </a:t>
                      </a:r>
                      <a:endParaRPr lang="en-US" sz="1400">
                        <a:latin typeface="+mn-lt"/>
                        <a:cs typeface="Arial"/>
                      </a:endParaRPr>
                    </a:p>
                    <a:p>
                      <a:pPr marL="176213" marR="0" lvl="0" indent="-176213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>
                          <a:latin typeface="+mn-lt"/>
                          <a:cs typeface="Arial"/>
                        </a:rPr>
                        <a:t>Flight informed requirements to inform initial and mid-term </a:t>
                      </a:r>
                      <a:r>
                        <a:rPr lang="en-US" sz="1400" err="1">
                          <a:latin typeface="+mn-lt"/>
                          <a:cs typeface="Arial"/>
                        </a:rPr>
                        <a:t>ConOps</a:t>
                      </a:r>
                      <a:r>
                        <a:rPr lang="en-US" sz="1400">
                          <a:latin typeface="+mn-lt"/>
                          <a:cs typeface="Arial"/>
                        </a:rPr>
                        <a:t> to industry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90831060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D704AF6A-84E2-634F-9180-9371AB3290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7050" y="120737"/>
            <a:ext cx="8178080" cy="374880"/>
          </a:xfrm>
        </p:spPr>
        <p:txBody>
          <a:bodyPr/>
          <a:lstStyle/>
          <a:p>
            <a:r>
              <a:rPr lang="en-US"/>
              <a:t>IAACO Deliverables</a:t>
            </a:r>
          </a:p>
        </p:txBody>
      </p:sp>
    </p:spTree>
    <p:extLst>
      <p:ext uri="{BB962C8B-B14F-4D97-AF65-F5344CB8AC3E}">
        <p14:creationId xmlns:p14="http://schemas.microsoft.com/office/powerpoint/2010/main" val="24056173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2E7E2-9B1B-8244-A05B-86991EC1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Airspace Operations and Safety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188634-52E9-E048-9A9C-622474F6AD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03" b="2399"/>
          <a:stretch/>
        </p:blipFill>
        <p:spPr>
          <a:xfrm>
            <a:off x="6820" y="603268"/>
            <a:ext cx="9144001" cy="43230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0561A0-2853-6140-BB0B-041877EBEDE0}"/>
              </a:ext>
            </a:extLst>
          </p:cNvPr>
          <p:cNvSpPr/>
          <p:nvPr/>
        </p:nvSpPr>
        <p:spPr>
          <a:xfrm>
            <a:off x="0" y="601141"/>
            <a:ext cx="7081284" cy="249349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F1C557-D79C-9B4F-A4E7-D02FC26F0803}"/>
              </a:ext>
            </a:extLst>
          </p:cNvPr>
          <p:cNvSpPr/>
          <p:nvPr/>
        </p:nvSpPr>
        <p:spPr>
          <a:xfrm>
            <a:off x="7081284" y="598354"/>
            <a:ext cx="661755" cy="147545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E630DB-7E65-A74A-AC99-A5C1CDB1F4FD}"/>
              </a:ext>
            </a:extLst>
          </p:cNvPr>
          <p:cNvSpPr/>
          <p:nvPr/>
        </p:nvSpPr>
        <p:spPr>
          <a:xfrm>
            <a:off x="8352590" y="598353"/>
            <a:ext cx="784590" cy="147545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62F355-D38B-D044-A92A-83FBFF5A1617}"/>
              </a:ext>
            </a:extLst>
          </p:cNvPr>
          <p:cNvSpPr/>
          <p:nvPr/>
        </p:nvSpPr>
        <p:spPr>
          <a:xfrm>
            <a:off x="7655952" y="603268"/>
            <a:ext cx="784590" cy="49111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139B7A0-A3A6-604D-885E-E612A137F543}"/>
              </a:ext>
            </a:extLst>
          </p:cNvPr>
          <p:cNvSpPr/>
          <p:nvPr/>
        </p:nvSpPr>
        <p:spPr>
          <a:xfrm rot="5400000">
            <a:off x="7876771" y="509321"/>
            <a:ext cx="101600" cy="382828"/>
          </a:xfrm>
          <a:prstGeom prst="rtTriangle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16F8AE9-B211-8448-AD92-5D40BAE224FD}"/>
              </a:ext>
            </a:extLst>
          </p:cNvPr>
          <p:cNvSpPr/>
          <p:nvPr/>
        </p:nvSpPr>
        <p:spPr>
          <a:xfrm>
            <a:off x="5326145" y="1219200"/>
            <a:ext cx="1521534" cy="3849020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F94DE14-1F63-EE4A-B2B6-80C25B2BD65E}"/>
              </a:ext>
            </a:extLst>
          </p:cNvPr>
          <p:cNvSpPr/>
          <p:nvPr/>
        </p:nvSpPr>
        <p:spPr>
          <a:xfrm>
            <a:off x="7081284" y="1219198"/>
            <a:ext cx="1294750" cy="3849021"/>
          </a:xfrm>
          <a:prstGeom prst="ellipse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407F18-7746-3549-9DAA-0944C7AE9D7D}"/>
              </a:ext>
            </a:extLst>
          </p:cNvPr>
          <p:cNvSpPr txBox="1"/>
          <p:nvPr/>
        </p:nvSpPr>
        <p:spPr>
          <a:xfrm>
            <a:off x="5534372" y="652472"/>
            <a:ext cx="1096774" cy="5847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rgbClr val="00B050"/>
                </a:solidFill>
              </a:rPr>
              <a:t>High-E</a:t>
            </a:r>
          </a:p>
          <a:p>
            <a:pPr algn="ctr"/>
            <a:r>
              <a:rPr lang="en-US" sz="1600">
                <a:solidFill>
                  <a:srgbClr val="00B050"/>
                </a:solidFill>
              </a:rPr>
              <a:t>UTM </a:t>
            </a:r>
            <a:r>
              <a:rPr lang="en-US" sz="1600" err="1">
                <a:solidFill>
                  <a:srgbClr val="00B050"/>
                </a:solidFill>
              </a:rPr>
              <a:t>Stds</a:t>
            </a:r>
            <a:endParaRPr lang="en-US" sz="160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74AA7D-76CF-2442-92A7-167BDB0D4F2B}"/>
              </a:ext>
            </a:extLst>
          </p:cNvPr>
          <p:cNvSpPr txBox="1"/>
          <p:nvPr/>
        </p:nvSpPr>
        <p:spPr>
          <a:xfrm>
            <a:off x="7192581" y="652472"/>
            <a:ext cx="1072730" cy="5847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600">
                <a:solidFill>
                  <a:schemeClr val="tx2"/>
                </a:solidFill>
              </a:rPr>
              <a:t>Roadmap</a:t>
            </a:r>
          </a:p>
          <a:p>
            <a:pPr algn="ctr"/>
            <a:r>
              <a:rPr lang="en-US" sz="1600">
                <a:solidFill>
                  <a:schemeClr val="tx2"/>
                </a:solidFill>
              </a:rPr>
              <a:t>R&amp;D</a:t>
            </a:r>
          </a:p>
        </p:txBody>
      </p:sp>
    </p:spTree>
    <p:extLst>
      <p:ext uri="{BB962C8B-B14F-4D97-AF65-F5344CB8AC3E}">
        <p14:creationId xmlns:p14="http://schemas.microsoft.com/office/powerpoint/2010/main" val="2145852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42C53FE-B915-CD47-A762-BCE4C0B0FD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00" y="123000"/>
            <a:ext cx="8178080" cy="374880"/>
          </a:xfrm>
        </p:spPr>
        <p:txBody>
          <a:bodyPr/>
          <a:lstStyle/>
          <a:p>
            <a:r>
              <a:rPr lang="en-US" err="1"/>
              <a:t>xTM</a:t>
            </a:r>
            <a:r>
              <a:rPr lang="en-US"/>
              <a:t> Goal and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08BC6A-CC1E-9E4D-B322-3E0DA7FEA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87" y="677668"/>
            <a:ext cx="9001013" cy="4058507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u="sng">
                <a:latin typeface="Arial"/>
              </a:rPr>
              <a:t>Goal</a:t>
            </a:r>
          </a:p>
          <a:p>
            <a:pPr marL="471488" indent="-228600"/>
            <a:r>
              <a:rPr lang="en-US" sz="1600">
                <a:latin typeface="Arial"/>
              </a:rPr>
              <a:t>Develop a stakeholder informed research roadmap and technology to enable digital transformation of the NAS for seamless access and increasingly autonomous operations</a:t>
            </a:r>
          </a:p>
          <a:p>
            <a:pPr marL="242888" indent="0">
              <a:buNone/>
            </a:pPr>
            <a:endParaRPr lang="en-US" sz="1600">
              <a:latin typeface="Arial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600" u="sng">
                <a:latin typeface="Arial"/>
              </a:rPr>
              <a:t>Objectives</a:t>
            </a:r>
            <a:endParaRPr lang="en-US" sz="1600">
              <a:latin typeface="Arial"/>
            </a:endParaRPr>
          </a:p>
          <a:p>
            <a:pPr marL="517525" indent="-285750">
              <a:spcBef>
                <a:spcPts val="24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/>
              </a:rPr>
              <a:t>Conduct relevant R&amp;D to define requirements that address barriers to achieve Vision 2045</a:t>
            </a:r>
          </a:p>
          <a:p>
            <a:pPr marL="517525" indent="-285750">
              <a:spcBef>
                <a:spcPts val="24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/>
              </a:rPr>
              <a:t>Improve access to High-E airspace</a:t>
            </a:r>
            <a:endParaRPr lang="en-US" sz="1600"/>
          </a:p>
          <a:p>
            <a:pPr marL="517525" indent="-285750">
              <a:spcBef>
                <a:spcPts val="24"/>
              </a:spcBef>
              <a:buFont typeface="Arial" panose="020B0604020202020204" pitchFamily="34" charset="0"/>
              <a:buChar char="•"/>
            </a:pPr>
            <a:r>
              <a:rPr lang="en-US" sz="1600">
                <a:latin typeface="Arial"/>
              </a:rPr>
              <a:t>Collaborate with stakeholders to ensure a harmonized UTM system</a:t>
            </a:r>
            <a:r>
              <a:rPr lang="en-US" b="1">
                <a:latin typeface="Arial"/>
              </a:rPr>
              <a:t> </a:t>
            </a:r>
          </a:p>
          <a:p>
            <a:pPr marL="231775" indent="0">
              <a:spcBef>
                <a:spcPts val="24"/>
              </a:spcBef>
              <a:buNone/>
            </a:pPr>
            <a:endParaRPr lang="en-US" b="1"/>
          </a:p>
          <a:p>
            <a:pPr marL="6350" indent="0">
              <a:buNone/>
            </a:pPr>
            <a:r>
              <a:rPr lang="en-US" sz="1600" u="sng">
                <a:latin typeface="Arial"/>
              </a:rPr>
              <a:t>Performance Requirements</a:t>
            </a:r>
          </a:p>
          <a:p>
            <a:pPr marL="518795" indent="-290195"/>
            <a:r>
              <a:rPr lang="en-US" sz="1600">
                <a:latin typeface="Arial"/>
              </a:rPr>
              <a:t>Complete a stakeholder-informed research roadmap:</a:t>
            </a:r>
            <a:endParaRPr lang="en-US" sz="1600"/>
          </a:p>
          <a:p>
            <a:pPr marL="804863" lvl="1" indent="-209550"/>
            <a:r>
              <a:rPr lang="en-US" sz="1400">
                <a:latin typeface="Arial"/>
              </a:rPr>
              <a:t>Identify critical research questions and timelines to guide technology development efforts</a:t>
            </a:r>
            <a:endParaRPr lang="en-US" sz="1400"/>
          </a:p>
          <a:p>
            <a:pPr marL="804863" lvl="1" indent="-209550"/>
            <a:r>
              <a:rPr lang="en-US" sz="1400">
                <a:latin typeface="Arial"/>
              </a:rPr>
              <a:t>Define system requirements to support implementation of Vision 2045</a:t>
            </a:r>
          </a:p>
          <a:p>
            <a:pPr marL="528320" indent="-285750"/>
            <a:r>
              <a:rPr lang="en-US" sz="1600">
                <a:latin typeface="Arial"/>
              </a:rPr>
              <a:t>Provide NASA data to support standards development for a harmonized UTM system</a:t>
            </a:r>
            <a:endParaRPr lang="en-US" sz="1600"/>
          </a:p>
          <a:p>
            <a:pPr marL="285115" indent="-285115"/>
            <a:endParaRPr lang="en-US" sz="1600"/>
          </a:p>
          <a:p>
            <a:pPr marL="285115" indent="-285115"/>
            <a:endParaRPr lang="en-US" sz="1600">
              <a:cs typeface="Calibri"/>
            </a:endParaRPr>
          </a:p>
          <a:p>
            <a:pPr marL="41910" indent="0">
              <a:buNone/>
            </a:pPr>
            <a:endParaRPr lang="en-US" sz="1600">
              <a:cs typeface="Calibri"/>
            </a:endParaRPr>
          </a:p>
          <a:p>
            <a:pPr marL="384810" indent="-342265"/>
            <a:endParaRPr lang="en-US" sz="1600">
              <a:cs typeface="Calibri"/>
            </a:endParaRPr>
          </a:p>
          <a:p>
            <a:pPr marL="256540" indent="-256540"/>
            <a:endParaRPr lang="en-US" sz="1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00848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xTM</a:t>
            </a:r>
            <a:r>
              <a:rPr lang="en-US"/>
              <a:t> Milestones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992164" y="1311527"/>
            <a:ext cx="1481984" cy="369332"/>
            <a:chOff x="2108782" y="1265604"/>
            <a:chExt cx="1481984" cy="369332"/>
          </a:xfrm>
        </p:grpSpPr>
        <p:sp>
          <p:nvSpPr>
            <p:cNvPr id="32" name="Diamond 31">
              <a:extLst>
                <a:ext uri="{FF2B5EF4-FFF2-40B4-BE49-F238E27FC236}">
                  <a16:creationId xmlns:a16="http://schemas.microsoft.com/office/drawing/2014/main" id="{46CB7BA2-0B46-438C-BE79-3BFC015C75F8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>
            <a:xfrm>
              <a:off x="3419316" y="1400000"/>
              <a:ext cx="171450" cy="171450"/>
            </a:xfrm>
            <a:prstGeom prst="diamond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900" b="1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108782" y="1265604"/>
              <a:ext cx="1381353" cy="36933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Final Vision 2045 Research Roadmap 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14460C6-97BD-497B-B2BE-0D581443801C}"/>
              </a:ext>
            </a:extLst>
          </p:cNvPr>
          <p:cNvGrpSpPr/>
          <p:nvPr/>
        </p:nvGrpSpPr>
        <p:grpSpPr>
          <a:xfrm>
            <a:off x="2599893" y="1195661"/>
            <a:ext cx="1718439" cy="369332"/>
            <a:chOff x="1797685" y="1286371"/>
            <a:chExt cx="1718439" cy="369332"/>
          </a:xfrm>
        </p:grpSpPr>
        <p:sp>
          <p:nvSpPr>
            <p:cNvPr id="57" name="Diamond 56">
              <a:extLst>
                <a:ext uri="{FF2B5EF4-FFF2-40B4-BE49-F238E27FC236}">
                  <a16:creationId xmlns:a16="http://schemas.microsoft.com/office/drawing/2014/main" id="{98EF9712-558F-4198-9B03-5EF6A5887147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>
            <a:xfrm>
              <a:off x="3344674" y="1382995"/>
              <a:ext cx="171450" cy="171450"/>
            </a:xfrm>
            <a:prstGeom prst="diamond">
              <a:avLst/>
            </a:prstGeom>
            <a:noFill/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900" b="1">
                <a:solidFill>
                  <a:prstClr val="white"/>
                </a:solidFill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776816-03C0-43C4-B34A-218EE0500F88}"/>
                </a:ext>
              </a:extLst>
            </p:cNvPr>
            <p:cNvSpPr txBox="1"/>
            <p:nvPr/>
          </p:nvSpPr>
          <p:spPr>
            <a:xfrm>
              <a:off x="1797685" y="1286371"/>
              <a:ext cx="1606945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Initial Vision 2045 Research Roadmap 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2627201" y="852581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FY21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3789042" y="870487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FY22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4807178" y="86233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FY23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5873787" y="871730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FY24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6887929" y="855198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FY25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D628974-D1E1-1F48-9B14-BB6BCAD1C3B8}"/>
              </a:ext>
            </a:extLst>
          </p:cNvPr>
          <p:cNvSpPr txBox="1"/>
          <p:nvPr/>
        </p:nvSpPr>
        <p:spPr>
          <a:xfrm>
            <a:off x="7954538" y="852843"/>
            <a:ext cx="54280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2700" lvl="1" indent="0" algn="ctr" defTabSz="671496">
              <a:buClr>
                <a:srgbClr val="1F497D"/>
              </a:buClr>
              <a:buNone/>
              <a:defRPr/>
            </a:pPr>
            <a:r>
              <a:rPr lang="en-US"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FY26</a:t>
            </a:r>
            <a:endParaRPr lang="en-US" sz="105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 flipH="1" flipV="1">
            <a:off x="1359418" y="1046996"/>
            <a:ext cx="7095482" cy="15569"/>
          </a:xfrm>
          <a:prstGeom prst="straightConnector1">
            <a:avLst/>
          </a:prstGeom>
          <a:ln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4568312" y="106809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3427944" y="106420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5590811" y="106420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6689999" y="1112845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7703758" y="1068099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48FEC73-5D85-C14F-9C88-FE904BB90D1D}"/>
              </a:ext>
            </a:extLst>
          </p:cNvPr>
          <p:cNvCxnSpPr/>
          <p:nvPr/>
        </p:nvCxnSpPr>
        <p:spPr>
          <a:xfrm>
            <a:off x="2196819" y="1055153"/>
            <a:ext cx="0" cy="384048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C84992A-3882-C047-8D8B-F13CA454522E}"/>
              </a:ext>
            </a:extLst>
          </p:cNvPr>
          <p:cNvCxnSpPr>
            <a:cxnSpLocks/>
          </p:cNvCxnSpPr>
          <p:nvPr/>
        </p:nvCxnSpPr>
        <p:spPr>
          <a:xfrm>
            <a:off x="1359418" y="4181568"/>
            <a:ext cx="7134543" cy="0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1E0880F-B9BF-554C-894E-E3465FC6DA85}"/>
              </a:ext>
            </a:extLst>
          </p:cNvPr>
          <p:cNvSpPr/>
          <p:nvPr/>
        </p:nvSpPr>
        <p:spPr>
          <a:xfrm>
            <a:off x="89015" y="1110316"/>
            <a:ext cx="124870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</a:rPr>
              <a:t>Develop towards  Vision 2045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2C633EE-6BBC-4649-AD5F-1F6F31D87AAA}"/>
              </a:ext>
            </a:extLst>
          </p:cNvPr>
          <p:cNvCxnSpPr>
            <a:cxnSpLocks/>
          </p:cNvCxnSpPr>
          <p:nvPr/>
        </p:nvCxnSpPr>
        <p:spPr>
          <a:xfrm flipV="1">
            <a:off x="1359418" y="3283937"/>
            <a:ext cx="7134543" cy="8766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5CD966B-6B34-4943-A153-C271B0C39E9B}"/>
              </a:ext>
            </a:extLst>
          </p:cNvPr>
          <p:cNvCxnSpPr>
            <a:cxnSpLocks/>
          </p:cNvCxnSpPr>
          <p:nvPr/>
        </p:nvCxnSpPr>
        <p:spPr>
          <a:xfrm flipV="1">
            <a:off x="1359418" y="1820914"/>
            <a:ext cx="7119369" cy="14204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49C6A21-43E7-3842-A018-3CCDF6F92C69}"/>
              </a:ext>
            </a:extLst>
          </p:cNvPr>
          <p:cNvGrpSpPr/>
          <p:nvPr/>
        </p:nvGrpSpPr>
        <p:grpSpPr>
          <a:xfrm>
            <a:off x="281619" y="1858272"/>
            <a:ext cx="8318357" cy="1185326"/>
            <a:chOff x="281619" y="1858272"/>
            <a:chExt cx="8318357" cy="1185326"/>
          </a:xfrm>
        </p:grpSpPr>
        <p:sp>
          <p:nvSpPr>
            <p:cNvPr id="13" name="TextBox 12"/>
            <p:cNvSpPr txBox="1"/>
            <p:nvPr/>
          </p:nvSpPr>
          <p:spPr>
            <a:xfrm>
              <a:off x="1922713" y="1858272"/>
              <a:ext cx="10909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ETM Community Requirements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336617" y="1937551"/>
              <a:ext cx="10067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ETM ConOps v2.0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05727" y="1914511"/>
              <a:ext cx="9878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ETM ConOps v3.0 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36024" y="2056195"/>
              <a:ext cx="121481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/>
                <a:t>ETM Public Security ConOps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21991" y="2674266"/>
              <a:ext cx="144159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ETM Fast-time Simulation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055800" y="2644326"/>
              <a:ext cx="144159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ETM Collaborative Simulation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07821" y="2544960"/>
              <a:ext cx="144159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ETM Collaborative Sim. with ATC HITL</a:t>
              </a:r>
            </a:p>
          </p:txBody>
        </p:sp>
        <p:sp>
          <p:nvSpPr>
            <p:cNvPr id="73" name="Diamond 72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4355542" y="2017261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Diamond 73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4318332" y="2792681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5" name="Diamond 74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6455902" y="2755493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6" name="Diamond 75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8428526" y="2627644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7" name="Diamond 76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8388749" y="2156082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8" name="Diamond 77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6489269" y="2043169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0" name="Diamond 79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3001859" y="1925914"/>
              <a:ext cx="171450" cy="171450"/>
            </a:xfrm>
            <a:prstGeom prst="diamond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AD298B2-FB3B-5447-AEF9-1EDD46044BAA}"/>
                </a:ext>
              </a:extLst>
            </p:cNvPr>
            <p:cNvSpPr/>
            <p:nvPr/>
          </p:nvSpPr>
          <p:spPr>
            <a:xfrm>
              <a:off x="281619" y="2419394"/>
              <a:ext cx="774833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ETM</a:t>
              </a:r>
            </a:p>
          </p:txBody>
        </p:sp>
      </p:grpSp>
      <p:pic>
        <p:nvPicPr>
          <p:cNvPr id="70" name="Picture 6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5506" y="614158"/>
            <a:ext cx="243861" cy="237765"/>
          </a:xfrm>
          <a:prstGeom prst="rect">
            <a:avLst/>
          </a:prstGeom>
        </p:spPr>
      </p:pic>
      <p:sp>
        <p:nvSpPr>
          <p:cNvPr id="91" name="Diamond 90">
            <a:extLst>
              <a:ext uri="{FF2B5EF4-FFF2-40B4-BE49-F238E27FC236}">
                <a16:creationId xmlns:a16="http://schemas.microsoft.com/office/drawing/2014/main" id="{28378B8E-AC4F-3541-96D9-4DDBC244B410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7616517" y="637304"/>
            <a:ext cx="137160" cy="137160"/>
          </a:xfrm>
          <a:prstGeom prst="diamond">
            <a:avLst/>
          </a:prstGeom>
          <a:solidFill>
            <a:srgbClr val="00B050"/>
          </a:solidFill>
          <a:ln w="19050">
            <a:solidFill>
              <a:srgbClr val="00B050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9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01238" y="605993"/>
            <a:ext cx="8152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Overarching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6441" y="585717"/>
            <a:ext cx="9036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C4679C6-7B5E-5D49-A4C6-A16CD3380C6C}"/>
              </a:ext>
            </a:extLst>
          </p:cNvPr>
          <p:cNvGrpSpPr/>
          <p:nvPr/>
        </p:nvGrpSpPr>
        <p:grpSpPr>
          <a:xfrm>
            <a:off x="146556" y="4209591"/>
            <a:ext cx="2802712" cy="677927"/>
            <a:chOff x="146556" y="4209591"/>
            <a:chExt cx="2802712" cy="677927"/>
          </a:xfrm>
        </p:grpSpPr>
        <p:sp>
          <p:nvSpPr>
            <p:cNvPr id="6" name="TextBox 5"/>
            <p:cNvSpPr txBox="1"/>
            <p:nvPr/>
          </p:nvSpPr>
          <p:spPr>
            <a:xfrm>
              <a:off x="2147524" y="4209591"/>
              <a:ext cx="781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UTM</a:t>
              </a:r>
            </a:p>
            <a:p>
              <a:r>
                <a:rPr lang="en-US" sz="900"/>
                <a:t>Inter-USS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6C7234-27BC-7547-AC56-7822AE93CFB3}"/>
                </a:ext>
              </a:extLst>
            </p:cNvPr>
            <p:cNvGrpSpPr/>
            <p:nvPr/>
          </p:nvGrpSpPr>
          <p:grpSpPr>
            <a:xfrm>
              <a:off x="146556" y="4298541"/>
              <a:ext cx="2802712" cy="588977"/>
              <a:chOff x="146556" y="4298541"/>
              <a:chExt cx="2802712" cy="588977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2147880" y="4518186"/>
                <a:ext cx="6847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/>
                  <a:t>UTM</a:t>
                </a:r>
              </a:p>
              <a:p>
                <a:r>
                  <a:rPr lang="en-US" sz="900"/>
                  <a:t>UPP 2.0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622652F-05E7-2F4F-8AAE-BF63AB18693D}"/>
                  </a:ext>
                </a:extLst>
              </p:cNvPr>
              <p:cNvSpPr/>
              <p:nvPr/>
            </p:nvSpPr>
            <p:spPr>
              <a:xfrm>
                <a:off x="146556" y="4304310"/>
                <a:ext cx="880443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50">
                    <a:ln w="0"/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UTM Standards</a:t>
                </a:r>
              </a:p>
            </p:txBody>
          </p:sp>
          <p:sp>
            <p:nvSpPr>
              <p:cNvPr id="93" name="Diamond 92">
                <a:extLst>
                  <a:ext uri="{FF2B5EF4-FFF2-40B4-BE49-F238E27FC236}">
                    <a16:creationId xmlns:a16="http://schemas.microsoft.com/office/drawing/2014/main" id="{0D9E0F63-AE8D-2C44-8125-5B1BE32B5327}"/>
                  </a:ext>
                </a:extLst>
              </p:cNvPr>
              <p:cNvSpPr/>
              <p:nvPr/>
            </p:nvSpPr>
            <p:spPr>
              <a:xfrm flipV="1">
                <a:off x="2784014" y="4634178"/>
                <a:ext cx="165254" cy="191433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863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97" name="Diamond 96">
                <a:extLst>
                  <a:ext uri="{FF2B5EF4-FFF2-40B4-BE49-F238E27FC236}">
                    <a16:creationId xmlns:a16="http://schemas.microsoft.com/office/drawing/2014/main" id="{C526B014-4791-B54E-91DB-0FBA38BBBC95}"/>
                  </a:ext>
                </a:extLst>
              </p:cNvPr>
              <p:cNvSpPr/>
              <p:nvPr/>
            </p:nvSpPr>
            <p:spPr>
              <a:xfrm flipV="1">
                <a:off x="2764587" y="4298541"/>
                <a:ext cx="165254" cy="191433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863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20CB2C3-4EC2-6841-BAA0-121DA4EC245B}"/>
              </a:ext>
            </a:extLst>
          </p:cNvPr>
          <p:cNvGrpSpPr/>
          <p:nvPr/>
        </p:nvGrpSpPr>
        <p:grpSpPr>
          <a:xfrm>
            <a:off x="67549" y="3385272"/>
            <a:ext cx="8658922" cy="730922"/>
            <a:chOff x="67549" y="3385272"/>
            <a:chExt cx="8658922" cy="730922"/>
          </a:xfrm>
        </p:grpSpPr>
        <p:sp>
          <p:nvSpPr>
            <p:cNvPr id="16" name="TextBox 15"/>
            <p:cNvSpPr txBox="1"/>
            <p:nvPr/>
          </p:nvSpPr>
          <p:spPr>
            <a:xfrm>
              <a:off x="1762423" y="3385272"/>
              <a:ext cx="141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Future Flow Mgmt. Concept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6310" y="3746862"/>
              <a:ext cx="127409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Future Flow Mgmt. Initial Sim.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76492" y="3676366"/>
              <a:ext cx="1327407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r"/>
              <a:r>
                <a:rPr lang="en-US" sz="900"/>
                <a:t>Future Flow Mgmt. Final Sim.</a:t>
              </a:r>
            </a:p>
          </p:txBody>
        </p:sp>
        <p:sp>
          <p:nvSpPr>
            <p:cNvPr id="71" name="Diamond 70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3925776" y="3824471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2" name="Diamond 71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5377265" y="3738378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9" name="Diamond 78">
              <a:extLst>
                <a:ext uri="{FF2B5EF4-FFF2-40B4-BE49-F238E27FC236}">
                  <a16:creationId xmlns:a16="http://schemas.microsoft.com/office/drawing/2014/main" id="{E850E2E1-08FB-F744-96B2-F127761F1D9C}"/>
                </a:ext>
              </a:extLst>
            </p:cNvPr>
            <p:cNvSpPr/>
            <p:nvPr/>
          </p:nvSpPr>
          <p:spPr>
            <a:xfrm>
              <a:off x="2994994" y="3500538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08C471-8D47-7E4D-82D5-D2E4DBDEF3FD}"/>
                </a:ext>
              </a:extLst>
            </p:cNvPr>
            <p:cNvSpPr/>
            <p:nvPr/>
          </p:nvSpPr>
          <p:spPr>
            <a:xfrm>
              <a:off x="67549" y="3697145"/>
              <a:ext cx="1334966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>
                  <a:ln w="0"/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Research Topics</a:t>
              </a:r>
              <a:endParaRPr lang="en-US" sz="105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64946" y="3654379"/>
              <a:ext cx="1539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err="1"/>
                <a:t>xTM</a:t>
              </a:r>
              <a:r>
                <a:rPr lang="en-US" sz="900"/>
                <a:t>-ATC Interactions Initial Eval. 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046199" y="3708282"/>
              <a:ext cx="1680272" cy="369332"/>
              <a:chOff x="1849197" y="1156574"/>
              <a:chExt cx="1680272" cy="369332"/>
            </a:xfrm>
          </p:grpSpPr>
          <p:sp>
            <p:nvSpPr>
              <p:cNvPr id="55" name="TextBox 54"/>
              <p:cNvSpPr txBox="1"/>
              <p:nvPr/>
            </p:nvSpPr>
            <p:spPr>
              <a:xfrm>
                <a:off x="1849197" y="1156574"/>
                <a:ext cx="15392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 err="1"/>
                  <a:t>xTM</a:t>
                </a:r>
                <a:r>
                  <a:rPr lang="en-US" sz="900"/>
                  <a:t>-ATC Interactions Final Eval.</a:t>
                </a:r>
              </a:p>
            </p:txBody>
          </p:sp>
          <p:sp>
            <p:nvSpPr>
              <p:cNvPr id="54" name="Diamond 53">
                <a:extLst>
                  <a:ext uri="{FF2B5EF4-FFF2-40B4-BE49-F238E27FC236}">
                    <a16:creationId xmlns:a16="http://schemas.microsoft.com/office/drawing/2014/main" id="{46CB7BA2-0B46-438C-BE79-3BFC015C75F8}"/>
                  </a:ext>
                </a:extLst>
              </p:cNvPr>
              <p:cNvSpPr>
                <a:spLocks/>
              </p:cNvSpPr>
              <p:nvPr>
                <p:custDataLst>
                  <p:tags r:id="rId2"/>
                </p:custDataLst>
              </p:nvPr>
            </p:nvSpPr>
            <p:spPr>
              <a:xfrm>
                <a:off x="3358019" y="1270904"/>
                <a:ext cx="171450" cy="171450"/>
              </a:xfrm>
              <a:prstGeom prst="diamond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900" b="1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8" name="Diamond 67">
              <a:extLst>
                <a:ext uri="{FF2B5EF4-FFF2-40B4-BE49-F238E27FC236}">
                  <a16:creationId xmlns:a16="http://schemas.microsoft.com/office/drawing/2014/main" id="{82D47E75-98EA-C346-A507-3D511402D103}"/>
                </a:ext>
              </a:extLst>
            </p:cNvPr>
            <p:cNvSpPr/>
            <p:nvPr/>
          </p:nvSpPr>
          <p:spPr>
            <a:xfrm>
              <a:off x="7047569" y="3762762"/>
              <a:ext cx="171450" cy="171450"/>
            </a:xfrm>
            <a:prstGeom prst="diamond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863">
                <a:solidFill>
                  <a:prstClr val="white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664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F054-85FD-D54A-96D9-C74E13AC5E6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00" y="123000"/>
            <a:ext cx="8178080" cy="374880"/>
          </a:xfrm>
        </p:spPr>
        <p:txBody>
          <a:bodyPr/>
          <a:lstStyle/>
          <a:p>
            <a:r>
              <a:rPr lang="en-US" err="1"/>
              <a:t>xTM</a:t>
            </a:r>
            <a:r>
              <a:rPr lang="en-US"/>
              <a:t> Deliverables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AB82EA-AA27-B147-84A5-65C97AB50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27477"/>
              </p:ext>
            </p:extLst>
          </p:nvPr>
        </p:nvGraphicFramePr>
        <p:xfrm>
          <a:off x="80386" y="651970"/>
          <a:ext cx="8973178" cy="41732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81867">
                  <a:extLst>
                    <a:ext uri="{9D8B030D-6E8A-4147-A177-3AD203B41FA5}">
                      <a16:colId xmlns:a16="http://schemas.microsoft.com/office/drawing/2014/main" val="3813646769"/>
                    </a:ext>
                  </a:extLst>
                </a:gridCol>
                <a:gridCol w="8291311">
                  <a:extLst>
                    <a:ext uri="{9D8B030D-6E8A-4147-A177-3AD203B41FA5}">
                      <a16:colId xmlns:a16="http://schemas.microsoft.com/office/drawing/2014/main" val="487151661"/>
                    </a:ext>
                  </a:extLst>
                </a:gridCol>
              </a:tblGrid>
              <a:tr h="321686"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FY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Deliverable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384758"/>
                  </a:ext>
                </a:extLst>
              </a:tr>
              <a:tr h="42708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>
                          <a:effectLst/>
                        </a:rPr>
                        <a:t>Data, guidance, and document lessons learned to FAA and ASTM UTM working groups and </a:t>
                      </a:r>
                      <a:r>
                        <a:rPr lang="en-US" sz="1400" b="0"/>
                        <a:t>UTM Pilot Program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1423989"/>
                  </a:ext>
                </a:extLst>
              </a:tr>
              <a:tr h="427083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Data to evaluate system readiness for future simulation from connectivity test with external partner system</a:t>
                      </a:r>
                      <a:r>
                        <a:rPr lang="en-US" sz="1400" b="0"/>
                        <a:t> for High-E access</a:t>
                      </a:r>
                      <a:endParaRPr 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303864"/>
                  </a:ext>
                </a:extLst>
              </a:tr>
              <a:tr h="427083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Initial collaborative document describing Future Flow Management Concept to address strategic management of diverse vehicles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3298645"/>
                  </a:ext>
                </a:extLst>
              </a:tr>
              <a:tr h="419724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effectLst/>
                          <a:latin typeface="+mn-lt"/>
                        </a:rPr>
                        <a:t>ETM ConOps V2.0 to coordinate R&amp;D for improved High-E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2043210"/>
                  </a:ext>
                </a:extLst>
              </a:tr>
              <a:tr h="419724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/>
                        <a:t>Results from fast-time simulation to determine efficacy of collaborative services for  High-E access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4060014"/>
                  </a:ext>
                </a:extLst>
              </a:tr>
              <a:tr h="44970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effectLst/>
                        </a:rPr>
                        <a:t>Stakeholder informed xTM research roadmap to guide technology development towards implementing Vision 2045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501544"/>
                  </a:ext>
                </a:extLst>
              </a:tr>
              <a:tr h="388123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1400" b="0" i="0" u="none" strike="noStrike" noProof="0">
                          <a:latin typeface="Arial"/>
                        </a:rPr>
                        <a:t>Results from HITL simulation of a partner informed use-case to inform requirements for collaborative service based management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0230232"/>
                  </a:ext>
                </a:extLst>
              </a:tr>
              <a:tr h="421346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Results from HITL simulation to determine efficacy of collaborative High-E access with ATC interaction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7208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1697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575734" y="792658"/>
            <a:ext cx="7886691" cy="25508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40000" dist="23000" dir="12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 fontAlgn="base">
              <a:spcBef>
                <a:spcPct val="0"/>
              </a:spcBef>
              <a:spcAft>
                <a:spcPct val="0"/>
              </a:spcAft>
            </a:pPr>
            <a:endParaRPr lang="en-US" sz="1350">
              <a:solidFill>
                <a:srgbClr val="000090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32775" name="Title 1"/>
          <p:cNvSpPr>
            <a:spLocks noGrp="1"/>
          </p:cNvSpPr>
          <p:nvPr>
            <p:ph type="title"/>
          </p:nvPr>
        </p:nvSpPr>
        <p:spPr>
          <a:xfrm>
            <a:off x="457200" y="75169"/>
            <a:ext cx="7886700" cy="473202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en-US">
                <a:latin typeface="Arial"/>
                <a:ea typeface="ＭＳ Ｐゴシック" charset="0"/>
                <a:cs typeface="Arial"/>
              </a:rPr>
              <a:t>Phase 2 Project Structure</a:t>
            </a:r>
          </a:p>
        </p:txBody>
      </p:sp>
      <p:sp>
        <p:nvSpPr>
          <p:cNvPr id="49" name="TextBox 66"/>
          <p:cNvSpPr txBox="1">
            <a:spLocks noChangeArrowheads="1"/>
          </p:cNvSpPr>
          <p:nvPr/>
        </p:nvSpPr>
        <p:spPr bwMode="auto">
          <a:xfrm rot="16200000">
            <a:off x="71091" y="4019075"/>
            <a:ext cx="1472962" cy="25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282" tIns="34140" rIns="68282" bIns="34140">
            <a:spAutoFit/>
          </a:bodyPr>
          <a:lstStyle>
            <a:lvl1pPr defTabSz="457200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  <a:cs typeface="ＭＳ Ｐゴシック" charset="0"/>
              </a:defRPr>
            </a:lvl1pPr>
            <a:lvl2pPr marL="37931725" indent="-37474525" defTabSz="457200"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2pPr>
            <a:lvl3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3pPr>
            <a:lvl4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4pPr>
            <a:lvl5pPr eaLnBrk="0" hangingPunct="0"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 Black" charset="0"/>
                <a:ea typeface="ＭＳ Ｐゴシック" charset="0"/>
              </a:defRPr>
            </a:lvl9pPr>
          </a:lstStyle>
          <a:p>
            <a:pPr defTabSz="342892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pc="38">
                <a:ln w="0"/>
                <a:solidFill>
                  <a:schemeClr val="tx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/>
                <a:cs typeface="Arial"/>
              </a:rPr>
              <a:t>SUB-PROJECTS</a:t>
            </a:r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4766100" y="2245613"/>
            <a:ext cx="0" cy="1224248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01CACEE-B14B-6B43-BBE0-6B904DBF4BE4}"/>
              </a:ext>
            </a:extLst>
          </p:cNvPr>
          <p:cNvCxnSpPr>
            <a:cxnSpLocks/>
          </p:cNvCxnSpPr>
          <p:nvPr/>
        </p:nvCxnSpPr>
        <p:spPr>
          <a:xfrm>
            <a:off x="2002418" y="1975948"/>
            <a:ext cx="1658679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47ECCE1-E49A-C549-B99D-4A0F36B694E6}"/>
              </a:ext>
            </a:extLst>
          </p:cNvPr>
          <p:cNvCxnSpPr>
            <a:cxnSpLocks/>
          </p:cNvCxnSpPr>
          <p:nvPr/>
        </p:nvCxnSpPr>
        <p:spPr>
          <a:xfrm>
            <a:off x="4307979" y="2875856"/>
            <a:ext cx="458121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4BC1DA0-B532-314D-ACA1-71FFC00D0911}"/>
              </a:ext>
            </a:extLst>
          </p:cNvPr>
          <p:cNvCxnSpPr>
            <a:cxnSpLocks/>
          </p:cNvCxnSpPr>
          <p:nvPr/>
        </p:nvCxnSpPr>
        <p:spPr>
          <a:xfrm>
            <a:off x="5783259" y="2280449"/>
            <a:ext cx="885017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F07C92F-FCE4-0E47-8A65-BDC755838369}"/>
              </a:ext>
            </a:extLst>
          </p:cNvPr>
          <p:cNvSpPr/>
          <p:nvPr/>
        </p:nvSpPr>
        <p:spPr>
          <a:xfrm>
            <a:off x="6476362" y="2018435"/>
            <a:ext cx="1705179" cy="5062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Vision 2045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Lead: Shawn </a:t>
            </a:r>
            <a:r>
              <a:rPr lang="en-US" sz="1000" err="1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Engelland</a:t>
            </a:r>
            <a:endParaRPr lang="en-US" sz="1000">
              <a:solidFill>
                <a:schemeClr val="tx1"/>
              </a:solidFill>
              <a:latin typeface="Arial"/>
              <a:ea typeface="ＭＳ Ｐゴシック"/>
              <a:cs typeface="Arial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78641C0-B375-5840-BC3B-58BB7CA01FE5}"/>
              </a:ext>
            </a:extLst>
          </p:cNvPr>
          <p:cNvCxnSpPr>
            <a:cxnSpLocks/>
          </p:cNvCxnSpPr>
          <p:nvPr/>
        </p:nvCxnSpPr>
        <p:spPr>
          <a:xfrm>
            <a:off x="5739849" y="1472222"/>
            <a:ext cx="845188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3124424" y="1199041"/>
            <a:ext cx="2903857" cy="118120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0000" dist="63500" dir="12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682891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</a:pPr>
            <a:r>
              <a:rPr lang="en-US" sz="12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Project Office</a:t>
            </a:r>
          </a:p>
          <a:p>
            <a:pPr defTabSz="682891" eaLnBrk="0" fontAlgn="base" hangingPunct="0">
              <a:spcBef>
                <a:spcPts val="1200"/>
              </a:spcBef>
              <a:spcAft>
                <a:spcPct val="0"/>
              </a:spcAft>
            </a:pPr>
            <a:r>
              <a:rPr lang="en-US" sz="105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Project Manager: William Chan</a:t>
            </a:r>
          </a:p>
          <a:p>
            <a:pPr defTabSz="682891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105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Deputy </a:t>
            </a:r>
            <a:r>
              <a:rPr lang="en-US" sz="105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</a:t>
            </a:r>
            <a:r>
              <a:rPr lang="en-US" sz="105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. Mgr.: Mike Madson</a:t>
            </a:r>
          </a:p>
          <a:p>
            <a:pPr defTabSz="682891" eaLnBrk="0" fontAlgn="base" hangingPunct="0">
              <a:spcBef>
                <a:spcPts val="600"/>
              </a:spcBef>
              <a:spcAft>
                <a:spcPct val="0"/>
              </a:spcAft>
            </a:pPr>
            <a:r>
              <a:rPr lang="en-US" sz="105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Deputy </a:t>
            </a:r>
            <a:r>
              <a:rPr lang="en-US" sz="105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</a:t>
            </a:r>
            <a:r>
              <a:rPr lang="en-US" sz="105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. Mgr. - Tech: Dr. Bryan </a:t>
            </a:r>
            <a:r>
              <a:rPr lang="en-US" sz="105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Barmore</a:t>
            </a:r>
            <a:endParaRPr lang="en-US" sz="105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90281" y="1319579"/>
            <a:ext cx="1986058" cy="15562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Project Support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Coordinator: Roxana </a:t>
            </a:r>
            <a:r>
              <a:rPr lang="en-US" sz="100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Corzo</a:t>
            </a:r>
            <a:endParaRPr lang="en-US" sz="10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Lead Analyst: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Christian Aguilar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schemeClr val="tx1"/>
                </a:solidFill>
                <a:latin typeface="Arial"/>
                <a:cs typeface="Arial"/>
              </a:rPr>
              <a:t>Center Analysts: Brenda McKay, Meredith Irwin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Schedulers: Natalie Condon, Donna Gilchrist 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endParaRPr lang="en-US" sz="9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6DB096-0CB3-ED48-BB3C-554C160E11C7}"/>
              </a:ext>
            </a:extLst>
          </p:cNvPr>
          <p:cNvSpPr/>
          <p:nvPr/>
        </p:nvSpPr>
        <p:spPr>
          <a:xfrm>
            <a:off x="2857283" y="2528293"/>
            <a:ext cx="1662797" cy="70931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Systems Engineering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Lead: Dr. James Chartres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Risk </a:t>
            </a:r>
            <a:r>
              <a:rPr lang="en-US" sz="1000" err="1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Mgr</a:t>
            </a:r>
            <a:r>
              <a:rPr lang="en-US" sz="10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: Joshua Mood</a:t>
            </a:r>
            <a:r>
              <a:rPr lang="en-US" sz="900">
                <a:solidFill>
                  <a:prstClr val="black"/>
                </a:solidFill>
                <a:latin typeface="Arial"/>
                <a:ea typeface="ＭＳ Ｐゴシック"/>
                <a:cs typeface="Arial"/>
              </a:rPr>
              <a:t>y</a:t>
            </a:r>
          </a:p>
          <a:p>
            <a:pPr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endParaRPr lang="en-US" sz="900">
              <a:solidFill>
                <a:prstClr val="black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C2CE3FA-596B-2D4B-B72B-1022F05A920C}"/>
              </a:ext>
            </a:extLst>
          </p:cNvPr>
          <p:cNvSpPr/>
          <p:nvPr/>
        </p:nvSpPr>
        <p:spPr>
          <a:xfrm>
            <a:off x="6476363" y="1038770"/>
            <a:ext cx="1705197" cy="83099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rtlCol="0" anchor="t"/>
          <a:lstStyle/>
          <a:p>
            <a:pPr algn="ctr" defTabSz="682891" eaLnBrk="0" fontAlgn="base" hangingPunct="0">
              <a:spcBef>
                <a:spcPct val="0"/>
              </a:spcBef>
              <a:spcAft>
                <a:spcPts val="450"/>
              </a:spcAft>
              <a:tabLst>
                <a:tab pos="300031" algn="r"/>
                <a:tab pos="684593" algn="l"/>
              </a:tabLst>
            </a:pPr>
            <a:r>
              <a:rPr lang="en-US" sz="1000" b="1" u="sng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ARD Office</a:t>
            </a:r>
          </a:p>
          <a:p>
            <a:pPr defTabSz="682891" eaLnBrk="0" fontAlgn="base" hangingPunct="0">
              <a:spcBef>
                <a:spcPct val="0"/>
              </a:spcBef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ARC APM:	in  process</a:t>
            </a:r>
          </a:p>
          <a:p>
            <a:pPr defTabSz="682891" eaLnBrk="0" fontAlgn="base" hangingPunct="0">
              <a:spcBef>
                <a:spcPct val="0"/>
              </a:spcBef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LARC APM:	</a:t>
            </a:r>
            <a:r>
              <a:rPr lang="en-US" sz="1000" err="1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Taumi</a:t>
            </a:r>
            <a:r>
              <a:rPr lang="en-US" sz="100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 Daniels</a:t>
            </a:r>
          </a:p>
          <a:p>
            <a:pPr defTabSz="682891" eaLnBrk="0" fontAlgn="base" hangingPunct="0">
              <a:spcBef>
                <a:spcPct val="0"/>
              </a:spcBef>
              <a:tabLst>
                <a:tab pos="300031" algn="r"/>
                <a:tab pos="684593" algn="l"/>
              </a:tabLst>
            </a:pPr>
            <a:r>
              <a:rPr lang="en-US" sz="100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GRC APM:	in process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E8DB6F-1498-A742-A5C5-3C1A3E372607}"/>
              </a:ext>
            </a:extLst>
          </p:cNvPr>
          <p:cNvSpPr txBox="1"/>
          <p:nvPr/>
        </p:nvSpPr>
        <p:spPr>
          <a:xfrm>
            <a:off x="2902785" y="847911"/>
            <a:ext cx="3347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Air Traffic Management – Exploration</a:t>
            </a:r>
          </a:p>
          <a:p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B389D94A-12C2-2F4D-8865-34E709F06E6E}"/>
              </a:ext>
            </a:extLst>
          </p:cNvPr>
          <p:cNvCxnSpPr/>
          <p:nvPr/>
        </p:nvCxnSpPr>
        <p:spPr>
          <a:xfrm>
            <a:off x="1780294" y="3492774"/>
            <a:ext cx="0" cy="16862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24BE8EE-D775-5B41-9647-B2AFA21F9517}"/>
              </a:ext>
            </a:extLst>
          </p:cNvPr>
          <p:cNvCxnSpPr/>
          <p:nvPr/>
        </p:nvCxnSpPr>
        <p:spPr>
          <a:xfrm>
            <a:off x="5632644" y="3503724"/>
            <a:ext cx="0" cy="180219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F0B59C6C-099B-D444-ACC8-7DA988EF9E9E}"/>
              </a:ext>
            </a:extLst>
          </p:cNvPr>
          <p:cNvSpPr/>
          <p:nvPr/>
        </p:nvSpPr>
        <p:spPr>
          <a:xfrm>
            <a:off x="2866066" y="3675773"/>
            <a:ext cx="1691819" cy="1122698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685783"/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UAM Airspace Management</a:t>
            </a:r>
          </a:p>
          <a:p>
            <a:pPr lvl="0" defTabSz="300031" fontAlgn="base">
              <a:spcBef>
                <a:spcPct val="0"/>
              </a:spcBef>
            </a:pPr>
            <a:endParaRPr lang="en-US" sz="9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David </a:t>
            </a:r>
            <a:r>
              <a:rPr lang="en-US" sz="1000" err="1">
                <a:solidFill>
                  <a:prstClr val="black"/>
                </a:solidFill>
                <a:latin typeface="Arial"/>
                <a:cs typeface="Arial"/>
              </a:rPr>
              <a:t>Thipphavong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685783"/>
            <a:r>
              <a:rPr lang="en-US" sz="1000">
                <a:solidFill>
                  <a:schemeClr val="tx1"/>
                </a:solidFill>
                <a:latin typeface="Arial"/>
                <a:cs typeface="Arial"/>
              </a:rPr>
              <a:t>DSPM: Lindsay Stevens</a:t>
            </a:r>
          </a:p>
          <a:p>
            <a:pPr lvl="0" defTabSz="685783"/>
            <a:r>
              <a:rPr lang="en-US" sz="1000">
                <a:solidFill>
                  <a:schemeClr val="tx1"/>
                </a:solidFill>
                <a:latin typeface="Arial"/>
                <a:cs typeface="Arial"/>
              </a:rPr>
              <a:t>TL: in process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6CD001C-FB63-D442-AC4F-842A733C6A37}"/>
              </a:ext>
            </a:extLst>
          </p:cNvPr>
          <p:cNvCxnSpPr/>
          <p:nvPr/>
        </p:nvCxnSpPr>
        <p:spPr>
          <a:xfrm>
            <a:off x="3746791" y="3503724"/>
            <a:ext cx="0" cy="16862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A6D36169-9465-954B-9530-D77DB61E9454}"/>
              </a:ext>
            </a:extLst>
          </p:cNvPr>
          <p:cNvSpPr/>
          <p:nvPr/>
        </p:nvSpPr>
        <p:spPr>
          <a:xfrm>
            <a:off x="4820357" y="3659139"/>
            <a:ext cx="1691820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300031" fontAlgn="base">
              <a:spcBef>
                <a:spcPct val="0"/>
              </a:spcBef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Increasingly</a:t>
            </a:r>
          </a:p>
          <a:p>
            <a:pPr lvl="0" algn="ctr" defTabSz="300031" fontAlgn="base">
              <a:spcBef>
                <a:spcPct val="0"/>
              </a:spcBef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Autonomous Air Cargo Operations</a:t>
            </a:r>
          </a:p>
          <a:p>
            <a:pPr lvl="0" defTabSz="300031" fontAlgn="base">
              <a:spcBef>
                <a:spcPct val="0"/>
              </a:spcBef>
            </a:pPr>
            <a:endParaRPr lang="en-US" sz="9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Rob Fong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Kurt </a:t>
            </a:r>
            <a:r>
              <a:rPr lang="en-US" sz="1000" err="1">
                <a:solidFill>
                  <a:prstClr val="black"/>
                </a:solidFill>
                <a:latin typeface="Arial"/>
                <a:cs typeface="Arial"/>
              </a:rPr>
              <a:t>Swieringa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A4A911E-B82E-2040-9A38-F04C22B144ED}"/>
              </a:ext>
            </a:extLst>
          </p:cNvPr>
          <p:cNvCxnSpPr>
            <a:cxnSpLocks/>
          </p:cNvCxnSpPr>
          <p:nvPr/>
        </p:nvCxnSpPr>
        <p:spPr>
          <a:xfrm>
            <a:off x="7624292" y="3492774"/>
            <a:ext cx="1" cy="17957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7C8A73A2-68A0-204A-BC43-B60EA154C499}"/>
              </a:ext>
            </a:extLst>
          </p:cNvPr>
          <p:cNvSpPr/>
          <p:nvPr/>
        </p:nvSpPr>
        <p:spPr>
          <a:xfrm>
            <a:off x="934379" y="3655472"/>
            <a:ext cx="1691818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lvl="0" algn="ctr" defTabSz="300031" fontAlgn="base">
              <a:spcBef>
                <a:spcPct val="0"/>
              </a:spcBef>
              <a:spcAft>
                <a:spcPts val="450"/>
              </a:spcAft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Information Platform – Traditional Services</a:t>
            </a:r>
          </a:p>
          <a:p>
            <a:pPr lvl="0" defTabSz="300031" fontAlgn="base">
              <a:spcBef>
                <a:spcPct val="0"/>
              </a:spcBef>
            </a:pPr>
            <a:endParaRPr lang="en-US" sz="9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Dr. Joey Rios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00031" fontAlgn="base">
              <a:spcBef>
                <a:spcPct val="0"/>
              </a:spcBef>
            </a:pPr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Al Capps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2235B16-65B9-F54B-B8B4-83309DCA9768}"/>
              </a:ext>
            </a:extLst>
          </p:cNvPr>
          <p:cNvCxnSpPr>
            <a:cxnSpLocks/>
          </p:cNvCxnSpPr>
          <p:nvPr/>
        </p:nvCxnSpPr>
        <p:spPr>
          <a:xfrm>
            <a:off x="1778391" y="3481091"/>
            <a:ext cx="5845901" cy="0"/>
          </a:xfrm>
          <a:prstGeom prst="line">
            <a:avLst/>
          </a:prstGeom>
          <a:ln w="28575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CF3A89E1-BBE2-3F4E-BDAE-6F7534143E4B}"/>
              </a:ext>
            </a:extLst>
          </p:cNvPr>
          <p:cNvSpPr/>
          <p:nvPr/>
        </p:nvSpPr>
        <p:spPr>
          <a:xfrm>
            <a:off x="6751112" y="3654883"/>
            <a:ext cx="1691821" cy="1143000"/>
          </a:xfrm>
          <a:prstGeom prst="roundRect">
            <a:avLst>
              <a:gd name="adj" fmla="val 1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defTabSz="300031" fontAlgn="base">
              <a:spcBef>
                <a:spcPct val="0"/>
              </a:spcBef>
              <a:spcAft>
                <a:spcPts val="450"/>
              </a:spcAft>
            </a:pPr>
            <a:r>
              <a:rPr lang="en-US" sz="10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Service Based ATM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9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SPM: </a:t>
            </a:r>
            <a:r>
              <a:rPr lang="en-US" sz="1000" err="1">
                <a:solidFill>
                  <a:prstClr val="black"/>
                </a:solidFill>
                <a:latin typeface="Arial"/>
                <a:cs typeface="Arial"/>
              </a:rPr>
              <a:t>Jaewoo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 Jung</a:t>
            </a:r>
            <a:endParaRPr lang="en-US" sz="100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TL: </a:t>
            </a:r>
            <a:r>
              <a:rPr lang="en-US" sz="1000">
                <a:solidFill>
                  <a:prstClr val="black"/>
                </a:solidFill>
                <a:latin typeface="Arial"/>
                <a:cs typeface="Arial"/>
              </a:rPr>
              <a:t>in process</a:t>
            </a:r>
            <a:endParaRPr lang="en-US" sz="1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9B3EC0-F905-ED49-9E8A-679ACB19314B}"/>
              </a:ext>
            </a:extLst>
          </p:cNvPr>
          <p:cNvSpPr txBox="1"/>
          <p:nvPr/>
        </p:nvSpPr>
        <p:spPr>
          <a:xfrm>
            <a:off x="5553118" y="2714390"/>
            <a:ext cx="2395987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Management approach governed by NPR 7120.8A</a:t>
            </a:r>
          </a:p>
        </p:txBody>
      </p:sp>
    </p:spTree>
    <p:extLst>
      <p:ext uri="{BB962C8B-B14F-4D97-AF65-F5344CB8AC3E}">
        <p14:creationId xmlns:p14="http://schemas.microsoft.com/office/powerpoint/2010/main" val="2687402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760276A-F9D3-B44C-B0ED-4E679B1770F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684" y="2472359"/>
            <a:ext cx="1672697" cy="1394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A4BB686-6B34-804C-ACE0-9F1CFD5D5BAA}"/>
              </a:ext>
            </a:extLst>
          </p:cNvPr>
          <p:cNvSpPr txBox="1">
            <a:spLocks/>
          </p:cNvSpPr>
          <p:nvPr/>
        </p:nvSpPr>
        <p:spPr bwMode="auto">
          <a:xfrm>
            <a:off x="514566" y="141791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Facilities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3814B8-B119-BD40-9AF2-C245C3E2CFC7}"/>
              </a:ext>
            </a:extLst>
          </p:cNvPr>
          <p:cNvSpPr/>
          <p:nvPr/>
        </p:nvSpPr>
        <p:spPr>
          <a:xfrm>
            <a:off x="212456" y="709933"/>
            <a:ext cx="835629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North Texas Research </a:t>
            </a:r>
            <a:br>
              <a:rPr lang="en-US" sz="1600"/>
            </a:br>
            <a:r>
              <a:rPr lang="en-US" sz="1600"/>
              <a:t>Station (NTX)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ATC 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Airspace Operations Lab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UAM Flyers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ATC Lab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UAM Lab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Testbed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PC-12 aircraft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IAACO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Air Traffic Operations Lab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Human – Autonomy Teaming 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/>
              <a:t>xTM</a:t>
            </a:r>
            <a:r>
              <a:rPr lang="en-US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/>
              <a:t>Airspace Operations Lab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FF1E62-9E29-5344-BC6F-78878BC3F982}"/>
              </a:ext>
            </a:extLst>
          </p:cNvPr>
          <p:cNvGrpSpPr/>
          <p:nvPr/>
        </p:nvGrpSpPr>
        <p:grpSpPr>
          <a:xfrm>
            <a:off x="5383753" y="708683"/>
            <a:ext cx="1830885" cy="1492167"/>
            <a:chOff x="3561190" y="681585"/>
            <a:chExt cx="1830885" cy="1492167"/>
          </a:xfrm>
        </p:grpSpPr>
        <p:pic>
          <p:nvPicPr>
            <p:cNvPr id="6" name="Picture Placeholder 33">
              <a:extLst>
                <a:ext uri="{FF2B5EF4-FFF2-40B4-BE49-F238E27FC236}">
                  <a16:creationId xmlns:a16="http://schemas.microsoft.com/office/drawing/2014/main" id="{E10EB0A1-83DF-7E4E-9CB3-457970B64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561190" y="717972"/>
              <a:ext cx="1830885" cy="145578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FBF5D3-50B6-7F44-9006-5A7D319057F8}"/>
                </a:ext>
              </a:extLst>
            </p:cNvPr>
            <p:cNvSpPr txBox="1"/>
            <p:nvPr/>
          </p:nvSpPr>
          <p:spPr>
            <a:xfrm>
              <a:off x="3599899" y="681585"/>
              <a:ext cx="1753466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sz="1050">
                  <a:latin typeface="Arial" panose="020B0604020202020204" pitchFamily="34" charset="0"/>
                  <a:cs typeface="Arial" panose="020B0604020202020204" pitchFamily="34" charset="0"/>
                </a:rPr>
                <a:t>Airspace Operations Lab</a:t>
              </a:r>
            </a:p>
          </p:txBody>
        </p:sp>
      </p:grpSp>
      <p:pic>
        <p:nvPicPr>
          <p:cNvPr id="11" name="Picture Placeholder 53">
            <a:extLst>
              <a:ext uri="{FF2B5EF4-FFF2-40B4-BE49-F238E27FC236}">
                <a16:creationId xmlns:a16="http://schemas.microsoft.com/office/drawing/2014/main" id="{0FBF4179-FEE2-364A-95B3-ADB37910E4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9928" y="961854"/>
            <a:ext cx="1753466" cy="1394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1765A1-AB54-6043-A453-E182D70F1D1C}"/>
              </a:ext>
            </a:extLst>
          </p:cNvPr>
          <p:cNvSpPr txBox="1"/>
          <p:nvPr/>
        </p:nvSpPr>
        <p:spPr>
          <a:xfrm>
            <a:off x="7340584" y="834130"/>
            <a:ext cx="1751519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Developmental UAM Simulator - Flyer</a:t>
            </a:r>
          </a:p>
        </p:txBody>
      </p:sp>
      <p:pic>
        <p:nvPicPr>
          <p:cNvPr id="7" name="Picture Placeholder 43">
            <a:extLst>
              <a:ext uri="{FF2B5EF4-FFF2-40B4-BE49-F238E27FC236}">
                <a16:creationId xmlns:a16="http://schemas.microsoft.com/office/drawing/2014/main" id="{0AE5EA8C-ED93-0046-B125-627666BB498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74461" y="2787425"/>
            <a:ext cx="1753466" cy="1394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35BF12-D311-EE48-85A5-4B66AF2A12E7}"/>
              </a:ext>
            </a:extLst>
          </p:cNvPr>
          <p:cNvSpPr txBox="1"/>
          <p:nvPr/>
        </p:nvSpPr>
        <p:spPr>
          <a:xfrm>
            <a:off x="5054338" y="2589858"/>
            <a:ext cx="1747299" cy="25391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Air Traffic Operations Lab</a:t>
            </a:r>
          </a:p>
        </p:txBody>
      </p:sp>
      <p:pic>
        <p:nvPicPr>
          <p:cNvPr id="13" name="Picture Placeholder 2">
            <a:extLst>
              <a:ext uri="{FF2B5EF4-FFF2-40B4-BE49-F238E27FC236}">
                <a16:creationId xmlns:a16="http://schemas.microsoft.com/office/drawing/2014/main" id="{61FC4380-F51C-2540-B60B-1C5E153BCA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42191" y="2799288"/>
            <a:ext cx="1753466" cy="139422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D167F8-44D8-0A45-A3A4-5B733CC8BDC7}"/>
              </a:ext>
            </a:extLst>
          </p:cNvPr>
          <p:cNvSpPr txBox="1"/>
          <p:nvPr/>
        </p:nvSpPr>
        <p:spPr>
          <a:xfrm>
            <a:off x="7047591" y="2697992"/>
            <a:ext cx="1747299" cy="25391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UAM Lab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6E84E7-68C9-9542-9147-2465DF4342C1}"/>
              </a:ext>
            </a:extLst>
          </p:cNvPr>
          <p:cNvGrpSpPr/>
          <p:nvPr/>
        </p:nvGrpSpPr>
        <p:grpSpPr>
          <a:xfrm>
            <a:off x="3344539" y="846117"/>
            <a:ext cx="1830885" cy="1429749"/>
            <a:chOff x="4359525" y="2952926"/>
            <a:chExt cx="1830885" cy="127209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BF87BDB-354E-1B4A-A972-2124B0769E42}"/>
                </a:ext>
              </a:extLst>
            </p:cNvPr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59525" y="2984535"/>
              <a:ext cx="1830885" cy="1240481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C9C6266-8ED0-3E4D-A70D-4DE1573B860E}"/>
                </a:ext>
              </a:extLst>
            </p:cNvPr>
            <p:cNvSpPr txBox="1"/>
            <p:nvPr/>
          </p:nvSpPr>
          <p:spPr>
            <a:xfrm>
              <a:off x="4563758" y="2952926"/>
              <a:ext cx="1422417" cy="2259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latin typeface="Arial" panose="020B0604020202020204" pitchFamily="34" charset="0"/>
                  <a:cs typeface="Arial" panose="020B0604020202020204" pitchFamily="34" charset="0"/>
                </a:rPr>
                <a:t>NTX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09C898C-0E08-AE40-B3AF-7F4E58124D36}"/>
              </a:ext>
            </a:extLst>
          </p:cNvPr>
          <p:cNvSpPr txBox="1"/>
          <p:nvPr/>
        </p:nvSpPr>
        <p:spPr>
          <a:xfrm>
            <a:off x="3106361" y="2421130"/>
            <a:ext cx="1747299" cy="25391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Air Traffic Control Lab</a:t>
            </a:r>
          </a:p>
        </p:txBody>
      </p:sp>
    </p:spTree>
    <p:extLst>
      <p:ext uri="{BB962C8B-B14F-4D97-AF65-F5344CB8AC3E}">
        <p14:creationId xmlns:p14="http://schemas.microsoft.com/office/powerpoint/2010/main" val="18187270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20">
            <a:extLst>
              <a:ext uri="{FF2B5EF4-FFF2-40B4-BE49-F238E27FC236}">
                <a16:creationId xmlns:a16="http://schemas.microsoft.com/office/drawing/2014/main" id="{F8D215AD-6413-4142-A95B-FD8B9496B5E5}"/>
              </a:ext>
            </a:extLst>
          </p:cNvPr>
          <p:cNvSpPr/>
          <p:nvPr/>
        </p:nvSpPr>
        <p:spPr>
          <a:xfrm flipV="1">
            <a:off x="7344756" y="3186361"/>
            <a:ext cx="506482" cy="266795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76" name="Shape 20">
            <a:extLst>
              <a:ext uri="{FF2B5EF4-FFF2-40B4-BE49-F238E27FC236}">
                <a16:creationId xmlns:a16="http://schemas.microsoft.com/office/drawing/2014/main" id="{7B722699-152F-E94B-BB41-0A6504D32FF3}"/>
              </a:ext>
            </a:extLst>
          </p:cNvPr>
          <p:cNvSpPr/>
          <p:nvPr/>
        </p:nvSpPr>
        <p:spPr>
          <a:xfrm flipV="1">
            <a:off x="6954304" y="2941819"/>
            <a:ext cx="209942" cy="238118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74" name="Shape 20">
            <a:extLst>
              <a:ext uri="{FF2B5EF4-FFF2-40B4-BE49-F238E27FC236}">
                <a16:creationId xmlns:a16="http://schemas.microsoft.com/office/drawing/2014/main" id="{756A77C2-7431-014E-9FD4-F5701299AAC5}"/>
              </a:ext>
            </a:extLst>
          </p:cNvPr>
          <p:cNvSpPr/>
          <p:nvPr/>
        </p:nvSpPr>
        <p:spPr>
          <a:xfrm>
            <a:off x="6780181" y="3960187"/>
            <a:ext cx="129516" cy="46429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78" name="Shape 23">
            <a:extLst>
              <a:ext uri="{FF2B5EF4-FFF2-40B4-BE49-F238E27FC236}">
                <a16:creationId xmlns:a16="http://schemas.microsoft.com/office/drawing/2014/main" id="{F8144F8D-FCDD-6A41-975C-883B16506741}"/>
              </a:ext>
            </a:extLst>
          </p:cNvPr>
          <p:cNvSpPr/>
          <p:nvPr/>
        </p:nvSpPr>
        <p:spPr>
          <a:xfrm flipH="1">
            <a:off x="2302559" y="3913875"/>
            <a:ext cx="47431" cy="402215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81" name="Title 80">
            <a:extLst>
              <a:ext uri="{FF2B5EF4-FFF2-40B4-BE49-F238E27FC236}">
                <a16:creationId xmlns:a16="http://schemas.microsoft.com/office/drawing/2014/main" id="{4DF3AA0D-E291-8E43-9D92-4EEB3EA7F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893" y="70036"/>
            <a:ext cx="8229600" cy="453629"/>
          </a:xfrm>
        </p:spPr>
        <p:txBody>
          <a:bodyPr anchor="ctr"/>
          <a:lstStyle/>
          <a:p>
            <a:r>
              <a:rPr lang="en-US">
                <a:solidFill>
                  <a:schemeClr val="bg1"/>
                </a:solidFill>
                <a:ea typeface="Helvetica Neue Thin"/>
                <a:cs typeface="Helvetica Neue Thin"/>
              </a:rPr>
              <a:t>ATM-X  Partnerships</a:t>
            </a:r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5EC2B70E-833E-584C-A73D-66D4709E48F4}"/>
              </a:ext>
            </a:extLst>
          </p:cNvPr>
          <p:cNvSpPr txBox="1">
            <a:spLocks/>
          </p:cNvSpPr>
          <p:nvPr/>
        </p:nvSpPr>
        <p:spPr>
          <a:xfrm>
            <a:off x="1297726" y="-179624"/>
            <a:ext cx="6437695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b"/>
          <a:lstStyle>
            <a:lvl1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1pPr>
            <a:lvl2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2pPr>
            <a:lvl3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3pPr>
            <a:lvl4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4pPr>
            <a:lvl5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5pPr>
            <a:lvl6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6pPr>
            <a:lvl7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7pPr>
            <a:lvl8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8pPr>
            <a:lvl9pPr marL="0" marR="0" indent="0" algn="ctr" defTabSz="321473" rtl="0" latinLnBrk="0">
              <a:lnSpc>
                <a:spcPct val="80000"/>
              </a:lnSpc>
              <a:spcBef>
                <a:spcPts val="3868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16" b="0" i="0" u="none" strike="noStrike" cap="none" spc="0" baseline="0">
                <a:ln>
                  <a:noFill/>
                </a:ln>
                <a:solidFill>
                  <a:srgbClr val="333333"/>
                </a:solidFill>
                <a:uFillTx/>
                <a:latin typeface="+mn-lt"/>
                <a:ea typeface="+mn-ea"/>
                <a:cs typeface="+mn-cs"/>
                <a:sym typeface="Helvetica Neue Thin"/>
              </a:defRPr>
            </a:lvl9pPr>
          </a:lstStyle>
          <a:p>
            <a:pPr defTabSz="321465">
              <a:defRPr/>
            </a:pPr>
            <a:endParaRPr lang="en-US" sz="2800" kern="0">
              <a:solidFill>
                <a:schemeClr val="bg1"/>
              </a:solidFill>
              <a:ea typeface="Helvetica Neue Thin"/>
              <a:cs typeface="Helvetica Neue Thin"/>
            </a:endParaRPr>
          </a:p>
        </p:txBody>
      </p:sp>
      <p:sp>
        <p:nvSpPr>
          <p:cNvPr id="48" name="Shape 25">
            <a:extLst>
              <a:ext uri="{FF2B5EF4-FFF2-40B4-BE49-F238E27FC236}">
                <a16:creationId xmlns:a16="http://schemas.microsoft.com/office/drawing/2014/main" id="{98DC7D1C-0F90-8641-80F0-8C9615098A6E}"/>
              </a:ext>
            </a:extLst>
          </p:cNvPr>
          <p:cNvSpPr/>
          <p:nvPr/>
        </p:nvSpPr>
        <p:spPr>
          <a:xfrm flipV="1">
            <a:off x="4732522" y="1656271"/>
            <a:ext cx="55138" cy="1850139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45" name="Shape 25">
            <a:extLst>
              <a:ext uri="{FF2B5EF4-FFF2-40B4-BE49-F238E27FC236}">
                <a16:creationId xmlns:a16="http://schemas.microsoft.com/office/drawing/2014/main" id="{F001251B-31E9-414A-B9A8-D4F420E27677}"/>
              </a:ext>
            </a:extLst>
          </p:cNvPr>
          <p:cNvSpPr/>
          <p:nvPr/>
        </p:nvSpPr>
        <p:spPr>
          <a:xfrm flipH="1">
            <a:off x="4865297" y="3525398"/>
            <a:ext cx="1480418" cy="132202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41" name="Shape 25">
            <a:extLst>
              <a:ext uri="{FF2B5EF4-FFF2-40B4-BE49-F238E27FC236}">
                <a16:creationId xmlns:a16="http://schemas.microsoft.com/office/drawing/2014/main" id="{18E3D6DB-AF12-804E-A54C-C25A2D130139}"/>
              </a:ext>
            </a:extLst>
          </p:cNvPr>
          <p:cNvSpPr/>
          <p:nvPr/>
        </p:nvSpPr>
        <p:spPr>
          <a:xfrm flipV="1">
            <a:off x="2349990" y="1111976"/>
            <a:ext cx="486877" cy="748268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40" name="Shape 25">
            <a:extLst>
              <a:ext uri="{FF2B5EF4-FFF2-40B4-BE49-F238E27FC236}">
                <a16:creationId xmlns:a16="http://schemas.microsoft.com/office/drawing/2014/main" id="{D9A3A1FD-777C-D947-A4D8-466A1BB90949}"/>
              </a:ext>
            </a:extLst>
          </p:cNvPr>
          <p:cNvSpPr/>
          <p:nvPr/>
        </p:nvSpPr>
        <p:spPr>
          <a:xfrm flipH="1" flipV="1">
            <a:off x="1662537" y="1111976"/>
            <a:ext cx="572848" cy="73177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9" name="Shape 25">
            <a:extLst>
              <a:ext uri="{FF2B5EF4-FFF2-40B4-BE49-F238E27FC236}">
                <a16:creationId xmlns:a16="http://schemas.microsoft.com/office/drawing/2014/main" id="{66AFB4E6-A73C-964F-AF1F-0AB55B1B9E7F}"/>
              </a:ext>
            </a:extLst>
          </p:cNvPr>
          <p:cNvSpPr/>
          <p:nvPr/>
        </p:nvSpPr>
        <p:spPr>
          <a:xfrm flipH="1">
            <a:off x="561860" y="1856471"/>
            <a:ext cx="1394406" cy="71480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8" name="Shape 25">
            <a:extLst>
              <a:ext uri="{FF2B5EF4-FFF2-40B4-BE49-F238E27FC236}">
                <a16:creationId xmlns:a16="http://schemas.microsoft.com/office/drawing/2014/main" id="{C81AABF8-80AC-EF48-9CF4-810D483E9685}"/>
              </a:ext>
            </a:extLst>
          </p:cNvPr>
          <p:cNvSpPr/>
          <p:nvPr/>
        </p:nvSpPr>
        <p:spPr>
          <a:xfrm flipH="1">
            <a:off x="1335405" y="2006501"/>
            <a:ext cx="592494" cy="310636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23BA619A-6D0C-6046-9146-C081160C94B3}"/>
              </a:ext>
            </a:extLst>
          </p:cNvPr>
          <p:cNvSpPr/>
          <p:nvPr/>
        </p:nvSpPr>
        <p:spPr>
          <a:xfrm flipH="1" flipV="1">
            <a:off x="2275292" y="1980632"/>
            <a:ext cx="2374346" cy="1633835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DE7A4B29-E63B-DA47-856E-646DFBE58979}"/>
              </a:ext>
            </a:extLst>
          </p:cNvPr>
          <p:cNvSpPr/>
          <p:nvPr/>
        </p:nvSpPr>
        <p:spPr>
          <a:xfrm flipH="1">
            <a:off x="1166100" y="3818845"/>
            <a:ext cx="813129" cy="604151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9" name="Shape 22">
            <a:extLst>
              <a:ext uri="{FF2B5EF4-FFF2-40B4-BE49-F238E27FC236}">
                <a16:creationId xmlns:a16="http://schemas.microsoft.com/office/drawing/2014/main" id="{DBBA35F8-FC03-6D44-8900-8A3DDDC86573}"/>
              </a:ext>
            </a:extLst>
          </p:cNvPr>
          <p:cNvSpPr/>
          <p:nvPr/>
        </p:nvSpPr>
        <p:spPr>
          <a:xfrm flipH="1">
            <a:off x="4744527" y="2216080"/>
            <a:ext cx="1510313" cy="1432893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0" name="Shape 23">
            <a:extLst>
              <a:ext uri="{FF2B5EF4-FFF2-40B4-BE49-F238E27FC236}">
                <a16:creationId xmlns:a16="http://schemas.microsoft.com/office/drawing/2014/main" id="{A48B3E6D-7A2E-7645-8AA6-95E40B86599D}"/>
              </a:ext>
            </a:extLst>
          </p:cNvPr>
          <p:cNvSpPr/>
          <p:nvPr/>
        </p:nvSpPr>
        <p:spPr>
          <a:xfrm>
            <a:off x="2708874" y="3433022"/>
            <a:ext cx="436115" cy="820208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1" name="Shape 24">
            <a:extLst>
              <a:ext uri="{FF2B5EF4-FFF2-40B4-BE49-F238E27FC236}">
                <a16:creationId xmlns:a16="http://schemas.microsoft.com/office/drawing/2014/main" id="{880930FB-AFEE-1542-B652-9E909BB221D1}"/>
              </a:ext>
            </a:extLst>
          </p:cNvPr>
          <p:cNvSpPr/>
          <p:nvPr/>
        </p:nvSpPr>
        <p:spPr>
          <a:xfrm flipH="1">
            <a:off x="1426237" y="3173307"/>
            <a:ext cx="721430" cy="67669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2" name="Shape 25">
            <a:extLst>
              <a:ext uri="{FF2B5EF4-FFF2-40B4-BE49-F238E27FC236}">
                <a16:creationId xmlns:a16="http://schemas.microsoft.com/office/drawing/2014/main" id="{517D4CA2-82DA-2B4C-8F51-70A554A5E3C9}"/>
              </a:ext>
            </a:extLst>
          </p:cNvPr>
          <p:cNvSpPr/>
          <p:nvPr/>
        </p:nvSpPr>
        <p:spPr>
          <a:xfrm>
            <a:off x="2527539" y="3433313"/>
            <a:ext cx="2139351" cy="276044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9" name="Shape 27">
            <a:extLst>
              <a:ext uri="{FF2B5EF4-FFF2-40B4-BE49-F238E27FC236}">
                <a16:creationId xmlns:a16="http://schemas.microsoft.com/office/drawing/2014/main" id="{C5E4D183-3359-7D45-8C99-2F3C544A609D}"/>
              </a:ext>
            </a:extLst>
          </p:cNvPr>
          <p:cNvSpPr/>
          <p:nvPr/>
        </p:nvSpPr>
        <p:spPr>
          <a:xfrm>
            <a:off x="3856249" y="2632764"/>
            <a:ext cx="1727040" cy="1781823"/>
          </a:xfrm>
          <a:prstGeom prst="ellipse">
            <a:avLst/>
          </a:prstGeom>
          <a:solidFill>
            <a:srgbClr val="B9B69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r>
              <a:rPr lang="en-US" sz="2800"/>
              <a:t>ATM-X</a:t>
            </a:r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 27">
            <a:extLst>
              <a:ext uri="{FF2B5EF4-FFF2-40B4-BE49-F238E27FC236}">
                <a16:creationId xmlns:a16="http://schemas.microsoft.com/office/drawing/2014/main" id="{C5E4D183-3359-7D45-8C99-2F3C544A609D}"/>
              </a:ext>
            </a:extLst>
          </p:cNvPr>
          <p:cNvSpPr/>
          <p:nvPr/>
        </p:nvSpPr>
        <p:spPr>
          <a:xfrm>
            <a:off x="3856249" y="2632764"/>
            <a:ext cx="1727040" cy="1781823"/>
          </a:xfrm>
          <a:prstGeom prst="ellipse">
            <a:avLst/>
          </a:prstGeom>
          <a:solidFill>
            <a:srgbClr val="093D92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/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 dirty="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 b="1" dirty="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r>
              <a:rPr lang="en-US" sz="2800" dirty="0"/>
              <a:t>ATM-X</a:t>
            </a:r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lang="en-US" sz="2800" dirty="0"/>
          </a:p>
          <a:p>
            <a:pPr algn="ctr">
              <a:lnSpc>
                <a:spcPct val="90000"/>
              </a:lnSpc>
              <a:defRPr sz="4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18" name="Shape 21">
            <a:extLst>
              <a:ext uri="{FF2B5EF4-FFF2-40B4-BE49-F238E27FC236}">
                <a16:creationId xmlns:a16="http://schemas.microsoft.com/office/drawing/2014/main" id="{589D4BE0-12B8-6540-90D1-295D3DC54599}"/>
              </a:ext>
            </a:extLst>
          </p:cNvPr>
          <p:cNvSpPr/>
          <p:nvPr/>
        </p:nvSpPr>
        <p:spPr>
          <a:xfrm flipV="1">
            <a:off x="6485861" y="1297576"/>
            <a:ext cx="1499900" cy="913995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5" name="Shape 32">
            <a:extLst>
              <a:ext uri="{FF2B5EF4-FFF2-40B4-BE49-F238E27FC236}">
                <a16:creationId xmlns:a16="http://schemas.microsoft.com/office/drawing/2014/main" id="{82B114EA-C248-9342-A1CF-CD16AB73F547}"/>
              </a:ext>
            </a:extLst>
          </p:cNvPr>
          <p:cNvSpPr/>
          <p:nvPr/>
        </p:nvSpPr>
        <p:spPr>
          <a:xfrm>
            <a:off x="7529600" y="754506"/>
            <a:ext cx="958507" cy="974326"/>
          </a:xfrm>
          <a:prstGeom prst="ellipse">
            <a:avLst/>
          </a:prstGeom>
          <a:solidFill>
            <a:srgbClr val="ABC1D5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US" sz="1400" cap="none"/>
              <a:t>Industry</a:t>
            </a:r>
          </a:p>
        </p:txBody>
      </p:sp>
      <p:sp>
        <p:nvSpPr>
          <p:cNvPr id="17" name="Shape 20">
            <a:extLst>
              <a:ext uri="{FF2B5EF4-FFF2-40B4-BE49-F238E27FC236}">
                <a16:creationId xmlns:a16="http://schemas.microsoft.com/office/drawing/2014/main" id="{995725F2-AA5C-9947-979C-853C38F89492}"/>
              </a:ext>
            </a:extLst>
          </p:cNvPr>
          <p:cNvSpPr/>
          <p:nvPr/>
        </p:nvSpPr>
        <p:spPr>
          <a:xfrm>
            <a:off x="6527549" y="2224588"/>
            <a:ext cx="1417169" cy="4511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6" name="Shape 33">
            <a:extLst>
              <a:ext uri="{FF2B5EF4-FFF2-40B4-BE49-F238E27FC236}">
                <a16:creationId xmlns:a16="http://schemas.microsoft.com/office/drawing/2014/main" id="{4450A9B0-DC65-9747-AC0D-EFB6D02FA194}"/>
              </a:ext>
            </a:extLst>
          </p:cNvPr>
          <p:cNvSpPr/>
          <p:nvPr/>
        </p:nvSpPr>
        <p:spPr>
          <a:xfrm>
            <a:off x="7899991" y="1945757"/>
            <a:ext cx="674792" cy="670279"/>
          </a:xfrm>
          <a:prstGeom prst="ellipse">
            <a:avLst/>
          </a:prstGeom>
          <a:solidFill>
            <a:srgbClr val="ABC1D5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FAA</a:t>
            </a:r>
            <a:endParaRPr/>
          </a:p>
        </p:txBody>
      </p:sp>
      <p:sp>
        <p:nvSpPr>
          <p:cNvPr id="28" name="Shape 29">
            <a:extLst>
              <a:ext uri="{FF2B5EF4-FFF2-40B4-BE49-F238E27FC236}">
                <a16:creationId xmlns:a16="http://schemas.microsoft.com/office/drawing/2014/main" id="{5D260CDC-D53B-3242-A643-7B8768744A53}"/>
              </a:ext>
            </a:extLst>
          </p:cNvPr>
          <p:cNvSpPr/>
          <p:nvPr/>
        </p:nvSpPr>
        <p:spPr>
          <a:xfrm>
            <a:off x="1826233" y="2667504"/>
            <a:ext cx="1437118" cy="1447479"/>
          </a:xfrm>
          <a:prstGeom prst="ellipse">
            <a:avLst/>
          </a:prstGeom>
          <a:solidFill>
            <a:srgbClr val="9AB99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b="1" cap="none">
                <a:solidFill>
                  <a:schemeClr val="bg1"/>
                </a:solidFill>
              </a:rPr>
              <a:t>Research and Development</a:t>
            </a:r>
          </a:p>
        </p:txBody>
      </p:sp>
      <p:sp>
        <p:nvSpPr>
          <p:cNvPr id="30" name="Shape 31">
            <a:extLst>
              <a:ext uri="{FF2B5EF4-FFF2-40B4-BE49-F238E27FC236}">
                <a16:creationId xmlns:a16="http://schemas.microsoft.com/office/drawing/2014/main" id="{078D6A4C-F451-0C40-9F1F-70E34D49F995}"/>
              </a:ext>
            </a:extLst>
          </p:cNvPr>
          <p:cNvSpPr>
            <a:spLocks noChangeAspect="1"/>
          </p:cNvSpPr>
          <p:nvPr/>
        </p:nvSpPr>
        <p:spPr>
          <a:xfrm>
            <a:off x="978225" y="2902034"/>
            <a:ext cx="726316" cy="688987"/>
          </a:xfrm>
          <a:prstGeom prst="ellipse">
            <a:avLst/>
          </a:prstGeom>
          <a:solidFill>
            <a:srgbClr val="9AB99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b="1" cap="none" dirty="0"/>
              <a:t>Int’l</a:t>
            </a:r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50662933-772F-954E-91AD-2CBC6750CBBC}"/>
              </a:ext>
            </a:extLst>
          </p:cNvPr>
          <p:cNvSpPr>
            <a:spLocks noChangeAspect="1"/>
          </p:cNvSpPr>
          <p:nvPr/>
        </p:nvSpPr>
        <p:spPr>
          <a:xfrm>
            <a:off x="2472381" y="713681"/>
            <a:ext cx="700460" cy="680823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400"/>
              <a:t>RTCA</a:t>
            </a:r>
            <a:endParaRPr sz="1400"/>
          </a:p>
        </p:txBody>
      </p:sp>
      <p:sp>
        <p:nvSpPr>
          <p:cNvPr id="35" name="Shape 31">
            <a:extLst>
              <a:ext uri="{FF2B5EF4-FFF2-40B4-BE49-F238E27FC236}">
                <a16:creationId xmlns:a16="http://schemas.microsoft.com/office/drawing/2014/main" id="{9FCF71C6-0CDD-8940-BEB1-3476902F2D14}"/>
              </a:ext>
            </a:extLst>
          </p:cNvPr>
          <p:cNvSpPr>
            <a:spLocks noChangeAspect="1"/>
          </p:cNvSpPr>
          <p:nvPr/>
        </p:nvSpPr>
        <p:spPr>
          <a:xfrm>
            <a:off x="1286411" y="705323"/>
            <a:ext cx="667803" cy="688987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/>
              <a:t>ASTM</a:t>
            </a:r>
            <a:endParaRPr sz="1200"/>
          </a:p>
        </p:txBody>
      </p:sp>
      <p:sp>
        <p:nvSpPr>
          <p:cNvPr id="37" name="Shape 31">
            <a:extLst>
              <a:ext uri="{FF2B5EF4-FFF2-40B4-BE49-F238E27FC236}">
                <a16:creationId xmlns:a16="http://schemas.microsoft.com/office/drawing/2014/main" id="{62DC3074-713D-2346-8DF3-5738CA625EE8}"/>
              </a:ext>
            </a:extLst>
          </p:cNvPr>
          <p:cNvSpPr>
            <a:spLocks noChangeAspect="1"/>
          </p:cNvSpPr>
          <p:nvPr/>
        </p:nvSpPr>
        <p:spPr>
          <a:xfrm>
            <a:off x="913785" y="1996152"/>
            <a:ext cx="667803" cy="688987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cap="none" dirty="0"/>
              <a:t>OEMs</a:t>
            </a:r>
          </a:p>
        </p:txBody>
      </p:sp>
      <p:sp>
        <p:nvSpPr>
          <p:cNvPr id="49" name="Shape 21">
            <a:extLst>
              <a:ext uri="{FF2B5EF4-FFF2-40B4-BE49-F238E27FC236}">
                <a16:creationId xmlns:a16="http://schemas.microsoft.com/office/drawing/2014/main" id="{1890166F-4D7E-1D4B-835B-A03E2586C5C2}"/>
              </a:ext>
            </a:extLst>
          </p:cNvPr>
          <p:cNvSpPr/>
          <p:nvPr/>
        </p:nvSpPr>
        <p:spPr>
          <a:xfrm flipV="1">
            <a:off x="6334699" y="1066799"/>
            <a:ext cx="251552" cy="1103523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50" name="Shape 32">
            <a:extLst>
              <a:ext uri="{FF2B5EF4-FFF2-40B4-BE49-F238E27FC236}">
                <a16:creationId xmlns:a16="http://schemas.microsoft.com/office/drawing/2014/main" id="{BA6D6D28-4425-2744-A821-851BEE45DFB7}"/>
              </a:ext>
            </a:extLst>
          </p:cNvPr>
          <p:cNvSpPr/>
          <p:nvPr/>
        </p:nvSpPr>
        <p:spPr>
          <a:xfrm>
            <a:off x="6145607" y="556877"/>
            <a:ext cx="958507" cy="974326"/>
          </a:xfrm>
          <a:prstGeom prst="ellipse">
            <a:avLst/>
          </a:prstGeom>
          <a:solidFill>
            <a:srgbClr val="ABC1D5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100" cap="none" dirty="0"/>
              <a:t>Airlines and Operators</a:t>
            </a:r>
          </a:p>
        </p:txBody>
      </p:sp>
      <p:sp>
        <p:nvSpPr>
          <p:cNvPr id="54" name="Shape 20">
            <a:extLst>
              <a:ext uri="{FF2B5EF4-FFF2-40B4-BE49-F238E27FC236}">
                <a16:creationId xmlns:a16="http://schemas.microsoft.com/office/drawing/2014/main" id="{4F7C358C-BBE6-EA4A-80DD-4F1217FBE0AB}"/>
              </a:ext>
            </a:extLst>
          </p:cNvPr>
          <p:cNvSpPr/>
          <p:nvPr/>
        </p:nvSpPr>
        <p:spPr>
          <a:xfrm>
            <a:off x="6790118" y="3654944"/>
            <a:ext cx="1417169" cy="4511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55" name="Shape 33">
            <a:extLst>
              <a:ext uri="{FF2B5EF4-FFF2-40B4-BE49-F238E27FC236}">
                <a16:creationId xmlns:a16="http://schemas.microsoft.com/office/drawing/2014/main" id="{3035668E-0C71-C549-8828-A8D86D99080C}"/>
              </a:ext>
            </a:extLst>
          </p:cNvPr>
          <p:cNvSpPr/>
          <p:nvPr/>
        </p:nvSpPr>
        <p:spPr>
          <a:xfrm>
            <a:off x="8075364" y="3337647"/>
            <a:ext cx="704214" cy="726552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100"/>
              <a:t>AAM </a:t>
            </a:r>
            <a:r>
              <a:rPr lang="en-US" sz="1100" cap="none"/>
              <a:t>Mission</a:t>
            </a:r>
            <a:endParaRPr sz="1100"/>
          </a:p>
        </p:txBody>
      </p:sp>
      <p:sp>
        <p:nvSpPr>
          <p:cNvPr id="57" name="Shape 20">
            <a:extLst>
              <a:ext uri="{FF2B5EF4-FFF2-40B4-BE49-F238E27FC236}">
                <a16:creationId xmlns:a16="http://schemas.microsoft.com/office/drawing/2014/main" id="{40CACF05-CBC6-D141-8A3C-1C1E1C1B1AF4}"/>
              </a:ext>
            </a:extLst>
          </p:cNvPr>
          <p:cNvSpPr/>
          <p:nvPr/>
        </p:nvSpPr>
        <p:spPr>
          <a:xfrm>
            <a:off x="6918593" y="3756752"/>
            <a:ext cx="936434" cy="694061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25" name="Shape 33">
            <a:extLst>
              <a:ext uri="{FF2B5EF4-FFF2-40B4-BE49-F238E27FC236}">
                <a16:creationId xmlns:a16="http://schemas.microsoft.com/office/drawing/2014/main" id="{7A79E901-CF08-684E-893C-64950CCAE89D}"/>
              </a:ext>
            </a:extLst>
          </p:cNvPr>
          <p:cNvSpPr/>
          <p:nvPr/>
        </p:nvSpPr>
        <p:spPr>
          <a:xfrm>
            <a:off x="7799632" y="4300736"/>
            <a:ext cx="586306" cy="604904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UI</a:t>
            </a:r>
            <a:endParaRPr/>
          </a:p>
        </p:txBody>
      </p:sp>
      <p:sp>
        <p:nvSpPr>
          <p:cNvPr id="61" name="Shape 20">
            <a:extLst>
              <a:ext uri="{FF2B5EF4-FFF2-40B4-BE49-F238E27FC236}">
                <a16:creationId xmlns:a16="http://schemas.microsoft.com/office/drawing/2014/main" id="{5FE5BF0D-AE74-3D48-BE5A-0845FF97CBBA}"/>
              </a:ext>
            </a:extLst>
          </p:cNvPr>
          <p:cNvSpPr/>
          <p:nvPr/>
        </p:nvSpPr>
        <p:spPr>
          <a:xfrm flipH="1">
            <a:off x="6246594" y="3745735"/>
            <a:ext cx="572846" cy="56637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44" name="Shape 33">
            <a:extLst>
              <a:ext uri="{FF2B5EF4-FFF2-40B4-BE49-F238E27FC236}">
                <a16:creationId xmlns:a16="http://schemas.microsoft.com/office/drawing/2014/main" id="{9C87D73C-333D-1346-BE65-0969936B63E4}"/>
              </a:ext>
            </a:extLst>
          </p:cNvPr>
          <p:cNvSpPr/>
          <p:nvPr/>
        </p:nvSpPr>
        <p:spPr>
          <a:xfrm>
            <a:off x="6188530" y="3082579"/>
            <a:ext cx="1223529" cy="1217068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cap="none"/>
              <a:t>Internal</a:t>
            </a:r>
          </a:p>
        </p:txBody>
      </p:sp>
      <p:sp>
        <p:nvSpPr>
          <p:cNvPr id="12" name="Shape 29">
            <a:extLst>
              <a:ext uri="{FF2B5EF4-FFF2-40B4-BE49-F238E27FC236}">
                <a16:creationId xmlns:a16="http://schemas.microsoft.com/office/drawing/2014/main" id="{6D566033-F080-B54B-BA51-A77D113522EC}"/>
              </a:ext>
            </a:extLst>
          </p:cNvPr>
          <p:cNvSpPr/>
          <p:nvPr/>
        </p:nvSpPr>
        <p:spPr>
          <a:xfrm>
            <a:off x="5821994" y="1576597"/>
            <a:ext cx="1176594" cy="1213917"/>
          </a:xfrm>
          <a:prstGeom prst="ellipse">
            <a:avLst/>
          </a:prstGeom>
          <a:solidFill>
            <a:srgbClr val="ABC1D5"/>
          </a:solidFill>
          <a:ln w="1905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cap="none">
                <a:solidFill>
                  <a:schemeClr val="bg1"/>
                </a:solidFill>
              </a:rPr>
              <a:t>Concept of Operations</a:t>
            </a:r>
          </a:p>
        </p:txBody>
      </p:sp>
      <p:sp>
        <p:nvSpPr>
          <p:cNvPr id="26" name="Shape 33">
            <a:extLst>
              <a:ext uri="{FF2B5EF4-FFF2-40B4-BE49-F238E27FC236}">
                <a16:creationId xmlns:a16="http://schemas.microsoft.com/office/drawing/2014/main" id="{D5EBBD81-CC00-3B42-AA4F-07865BF4E39E}"/>
              </a:ext>
            </a:extLst>
          </p:cNvPr>
          <p:cNvSpPr/>
          <p:nvPr/>
        </p:nvSpPr>
        <p:spPr>
          <a:xfrm>
            <a:off x="5749351" y="4232250"/>
            <a:ext cx="614242" cy="633726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ATD</a:t>
            </a:r>
            <a:endParaRPr/>
          </a:p>
        </p:txBody>
      </p:sp>
      <p:sp>
        <p:nvSpPr>
          <p:cNvPr id="66" name="Shape 25">
            <a:extLst>
              <a:ext uri="{FF2B5EF4-FFF2-40B4-BE49-F238E27FC236}">
                <a16:creationId xmlns:a16="http://schemas.microsoft.com/office/drawing/2014/main" id="{0B7C4726-6664-2E4E-A49D-07839CBACBE9}"/>
              </a:ext>
            </a:extLst>
          </p:cNvPr>
          <p:cNvSpPr/>
          <p:nvPr/>
        </p:nvSpPr>
        <p:spPr>
          <a:xfrm flipH="1" flipV="1">
            <a:off x="549006" y="1121883"/>
            <a:ext cx="1588265" cy="773017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67" name="Shape 31">
            <a:extLst>
              <a:ext uri="{FF2B5EF4-FFF2-40B4-BE49-F238E27FC236}">
                <a16:creationId xmlns:a16="http://schemas.microsoft.com/office/drawing/2014/main" id="{8F82E629-322E-5142-A43E-307AEAA1A91F}"/>
              </a:ext>
            </a:extLst>
          </p:cNvPr>
          <p:cNvSpPr>
            <a:spLocks noChangeAspect="1"/>
          </p:cNvSpPr>
          <p:nvPr/>
        </p:nvSpPr>
        <p:spPr>
          <a:xfrm>
            <a:off x="258129" y="670320"/>
            <a:ext cx="854575" cy="881684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000" cap="none"/>
              <a:t>Airlines and Operators</a:t>
            </a:r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97DB5C2A-27B5-F64F-A402-0E2CD7092037}"/>
              </a:ext>
            </a:extLst>
          </p:cNvPr>
          <p:cNvSpPr>
            <a:spLocks noChangeAspect="1"/>
          </p:cNvSpPr>
          <p:nvPr/>
        </p:nvSpPr>
        <p:spPr>
          <a:xfrm>
            <a:off x="1663546" y="1357311"/>
            <a:ext cx="1283491" cy="1182798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100" cap="none">
                <a:solidFill>
                  <a:schemeClr val="bg1"/>
                </a:solidFill>
              </a:rPr>
              <a:t>Requirements and Standards</a:t>
            </a:r>
          </a:p>
        </p:txBody>
      </p:sp>
      <p:sp>
        <p:nvSpPr>
          <p:cNvPr id="73" name="Shape 20">
            <a:extLst>
              <a:ext uri="{FF2B5EF4-FFF2-40B4-BE49-F238E27FC236}">
                <a16:creationId xmlns:a16="http://schemas.microsoft.com/office/drawing/2014/main" id="{40BA56D9-3C9F-224D-BE15-D76834CD56B7}"/>
              </a:ext>
            </a:extLst>
          </p:cNvPr>
          <p:cNvSpPr/>
          <p:nvPr/>
        </p:nvSpPr>
        <p:spPr>
          <a:xfrm>
            <a:off x="3996457" y="961827"/>
            <a:ext cx="679060" cy="797961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70" name="Shape 20">
            <a:extLst>
              <a:ext uri="{FF2B5EF4-FFF2-40B4-BE49-F238E27FC236}">
                <a16:creationId xmlns:a16="http://schemas.microsoft.com/office/drawing/2014/main" id="{0CEEB385-8E00-374A-9C1D-79CCBFB8BCBE}"/>
              </a:ext>
            </a:extLst>
          </p:cNvPr>
          <p:cNvSpPr/>
          <p:nvPr/>
        </p:nvSpPr>
        <p:spPr>
          <a:xfrm flipV="1">
            <a:off x="5044388" y="1014355"/>
            <a:ext cx="369480" cy="851105"/>
          </a:xfrm>
          <a:prstGeom prst="lin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2D785A79-56A5-344C-AF3D-B15E68C98120}"/>
              </a:ext>
            </a:extLst>
          </p:cNvPr>
          <p:cNvSpPr/>
          <p:nvPr/>
        </p:nvSpPr>
        <p:spPr>
          <a:xfrm>
            <a:off x="5144392" y="716899"/>
            <a:ext cx="629018" cy="648971"/>
          </a:xfrm>
          <a:prstGeom prst="ellipse">
            <a:avLst/>
          </a:prstGeom>
          <a:solidFill>
            <a:srgbClr val="BDAED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FAA</a:t>
            </a:r>
            <a:endParaRPr/>
          </a:p>
        </p:txBody>
      </p:sp>
      <p:sp>
        <p:nvSpPr>
          <p:cNvPr id="47" name="Shape 33">
            <a:extLst>
              <a:ext uri="{FF2B5EF4-FFF2-40B4-BE49-F238E27FC236}">
                <a16:creationId xmlns:a16="http://schemas.microsoft.com/office/drawing/2014/main" id="{6EBB9993-ED7B-0D45-A873-1B1129B717B5}"/>
              </a:ext>
            </a:extLst>
          </p:cNvPr>
          <p:cNvSpPr/>
          <p:nvPr/>
        </p:nvSpPr>
        <p:spPr>
          <a:xfrm>
            <a:off x="4230007" y="1304506"/>
            <a:ext cx="1164500" cy="1151607"/>
          </a:xfrm>
          <a:prstGeom prst="ellipse">
            <a:avLst/>
          </a:prstGeom>
          <a:solidFill>
            <a:srgbClr val="BDAED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cap="none" dirty="0"/>
              <a:t>Knowledge and Technology Transfer</a:t>
            </a:r>
          </a:p>
        </p:txBody>
      </p:sp>
      <p:sp>
        <p:nvSpPr>
          <p:cNvPr id="63" name="Shape 33">
            <a:extLst>
              <a:ext uri="{FF2B5EF4-FFF2-40B4-BE49-F238E27FC236}">
                <a16:creationId xmlns:a16="http://schemas.microsoft.com/office/drawing/2014/main" id="{D21AB25E-74E0-1B4B-AA37-AF8B54A4CE0E}"/>
              </a:ext>
            </a:extLst>
          </p:cNvPr>
          <p:cNvSpPr/>
          <p:nvPr/>
        </p:nvSpPr>
        <p:spPr>
          <a:xfrm>
            <a:off x="99237" y="1609059"/>
            <a:ext cx="674792" cy="670279"/>
          </a:xfrm>
          <a:prstGeom prst="ellipse">
            <a:avLst/>
          </a:prstGeom>
          <a:solidFill>
            <a:srgbClr val="B994A0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FAA</a:t>
            </a:r>
            <a:endParaRPr/>
          </a:p>
        </p:txBody>
      </p:sp>
      <p:sp>
        <p:nvSpPr>
          <p:cNvPr id="65" name="Shape 33">
            <a:extLst>
              <a:ext uri="{FF2B5EF4-FFF2-40B4-BE49-F238E27FC236}">
                <a16:creationId xmlns:a16="http://schemas.microsoft.com/office/drawing/2014/main" id="{3A41A621-6B0F-6E4B-AAED-B8060B514C1A}"/>
              </a:ext>
            </a:extLst>
          </p:cNvPr>
          <p:cNvSpPr/>
          <p:nvPr/>
        </p:nvSpPr>
        <p:spPr>
          <a:xfrm>
            <a:off x="2917977" y="4131576"/>
            <a:ext cx="674792" cy="670279"/>
          </a:xfrm>
          <a:prstGeom prst="ellipse">
            <a:avLst/>
          </a:prstGeom>
          <a:solidFill>
            <a:srgbClr val="9AB99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b="1"/>
              <a:t>RTT</a:t>
            </a:r>
            <a:endParaRPr b="1"/>
          </a:p>
        </p:txBody>
      </p:sp>
      <p:sp>
        <p:nvSpPr>
          <p:cNvPr id="69" name="Shape 33">
            <a:extLst>
              <a:ext uri="{FF2B5EF4-FFF2-40B4-BE49-F238E27FC236}">
                <a16:creationId xmlns:a16="http://schemas.microsoft.com/office/drawing/2014/main" id="{E8419D36-C99F-594B-B96C-7A1394416CC6}"/>
              </a:ext>
            </a:extLst>
          </p:cNvPr>
          <p:cNvSpPr/>
          <p:nvPr/>
        </p:nvSpPr>
        <p:spPr>
          <a:xfrm>
            <a:off x="1927910" y="4192335"/>
            <a:ext cx="731520" cy="685800"/>
          </a:xfrm>
          <a:prstGeom prst="ellipse">
            <a:avLst/>
          </a:prstGeom>
          <a:solidFill>
            <a:srgbClr val="9AB99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000" b="1" cap="none" dirty="0"/>
              <a:t>Industry</a:t>
            </a:r>
          </a:p>
        </p:txBody>
      </p:sp>
      <p:sp>
        <p:nvSpPr>
          <p:cNvPr id="51" name="Shape 33">
            <a:extLst>
              <a:ext uri="{FF2B5EF4-FFF2-40B4-BE49-F238E27FC236}">
                <a16:creationId xmlns:a16="http://schemas.microsoft.com/office/drawing/2014/main" id="{B81A5ADD-62A8-F34B-94B8-240D730E006F}"/>
              </a:ext>
            </a:extLst>
          </p:cNvPr>
          <p:cNvSpPr/>
          <p:nvPr/>
        </p:nvSpPr>
        <p:spPr>
          <a:xfrm>
            <a:off x="3458822" y="675491"/>
            <a:ext cx="807377" cy="764425"/>
          </a:xfrm>
          <a:prstGeom prst="ellipse">
            <a:avLst/>
          </a:prstGeom>
          <a:solidFill>
            <a:srgbClr val="BDAED6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200" cap="none"/>
              <a:t>Industry</a:t>
            </a:r>
          </a:p>
        </p:txBody>
      </p:sp>
      <p:sp>
        <p:nvSpPr>
          <p:cNvPr id="82" name="Shape 31">
            <a:extLst>
              <a:ext uri="{FF2B5EF4-FFF2-40B4-BE49-F238E27FC236}">
                <a16:creationId xmlns:a16="http://schemas.microsoft.com/office/drawing/2014/main" id="{E5A41D4F-7E75-9349-92C5-5A6CE9AE4BCB}"/>
              </a:ext>
            </a:extLst>
          </p:cNvPr>
          <p:cNvSpPr>
            <a:spLocks noChangeAspect="1"/>
          </p:cNvSpPr>
          <p:nvPr/>
        </p:nvSpPr>
        <p:spPr>
          <a:xfrm>
            <a:off x="409823" y="3786395"/>
            <a:ext cx="1152964" cy="1097280"/>
          </a:xfrm>
          <a:prstGeom prst="ellipse">
            <a:avLst/>
          </a:prstGeom>
          <a:solidFill>
            <a:srgbClr val="9AB994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 sz="1100" b="1" cap="none"/>
              <a:t>Universities</a:t>
            </a:r>
          </a:p>
        </p:txBody>
      </p:sp>
      <p:sp>
        <p:nvSpPr>
          <p:cNvPr id="75" name="Shape 33">
            <a:extLst>
              <a:ext uri="{FF2B5EF4-FFF2-40B4-BE49-F238E27FC236}">
                <a16:creationId xmlns:a16="http://schemas.microsoft.com/office/drawing/2014/main" id="{EABC96CE-87A8-2743-93EF-93BBB4129A62}"/>
              </a:ext>
            </a:extLst>
          </p:cNvPr>
          <p:cNvSpPr/>
          <p:nvPr/>
        </p:nvSpPr>
        <p:spPr>
          <a:xfrm>
            <a:off x="6780181" y="4318206"/>
            <a:ext cx="635848" cy="604904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SWS</a:t>
            </a:r>
            <a:endParaRPr/>
          </a:p>
        </p:txBody>
      </p:sp>
      <p:sp>
        <p:nvSpPr>
          <p:cNvPr id="77" name="Shape 33">
            <a:extLst>
              <a:ext uri="{FF2B5EF4-FFF2-40B4-BE49-F238E27FC236}">
                <a16:creationId xmlns:a16="http://schemas.microsoft.com/office/drawing/2014/main" id="{1B2EC3AE-94D0-FC48-A277-D894821AFF87}"/>
              </a:ext>
            </a:extLst>
          </p:cNvPr>
          <p:cNvSpPr/>
          <p:nvPr/>
        </p:nvSpPr>
        <p:spPr>
          <a:xfrm>
            <a:off x="6998587" y="2315353"/>
            <a:ext cx="736833" cy="721552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RVLT</a:t>
            </a:r>
            <a:endParaRPr/>
          </a:p>
        </p:txBody>
      </p:sp>
      <p:sp>
        <p:nvSpPr>
          <p:cNvPr id="79" name="Shape 33">
            <a:extLst>
              <a:ext uri="{FF2B5EF4-FFF2-40B4-BE49-F238E27FC236}">
                <a16:creationId xmlns:a16="http://schemas.microsoft.com/office/drawing/2014/main" id="{82EAEF4F-7B1F-0A4B-8E25-DFE2F80712E7}"/>
              </a:ext>
            </a:extLst>
          </p:cNvPr>
          <p:cNvSpPr/>
          <p:nvPr/>
        </p:nvSpPr>
        <p:spPr>
          <a:xfrm>
            <a:off x="7698052" y="2736937"/>
            <a:ext cx="586306" cy="604904"/>
          </a:xfrm>
          <a:prstGeom prst="ellipse">
            <a:avLst/>
          </a:prstGeom>
          <a:solidFill>
            <a:srgbClr val="BAA8A8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noAutofit/>
          </a:bodyPr>
          <a:lstStyle>
            <a:lvl1pPr defTabSz="584200">
              <a:lnSpc>
                <a:spcPct val="100000"/>
              </a:lnSpc>
              <a:spcBef>
                <a:spcPts val="0"/>
              </a:spcBef>
              <a:defRPr sz="1500" cap="all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algn="ctr"/>
            <a:r>
              <a:rPr lang="en-US"/>
              <a:t>AAM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054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76" grpId="0" animBg="1"/>
      <p:bldP spid="74" grpId="0" animBg="1"/>
      <p:bldP spid="78" grpId="0" animBg="1"/>
      <p:bldP spid="48" grpId="0" animBg="1"/>
      <p:bldP spid="45" grpId="0" animBg="1"/>
      <p:bldP spid="41" grpId="0" animBg="1"/>
      <p:bldP spid="40" grpId="0" animBg="1"/>
      <p:bldP spid="39" grpId="0" animBg="1"/>
      <p:bldP spid="38" grpId="0" animBg="1"/>
      <p:bldP spid="33" grpId="0" animBg="1"/>
      <p:bldP spid="29" grpId="0" animBg="1"/>
      <p:bldP spid="19" grpId="0" animBg="1"/>
      <p:bldP spid="20" grpId="0" animBg="1"/>
      <p:bldP spid="21" grpId="0" animBg="1"/>
      <p:bldP spid="22" grpId="0" animBg="1"/>
      <p:bldP spid="18" grpId="0" animBg="1"/>
      <p:bldP spid="15" grpId="0" animBg="1"/>
      <p:bldP spid="17" grpId="0" animBg="1"/>
      <p:bldP spid="16" grpId="0" animBg="1"/>
      <p:bldP spid="28" grpId="0" animBg="1"/>
      <p:bldP spid="30" grpId="0" animBg="1"/>
      <p:bldP spid="34" grpId="0" animBg="1"/>
      <p:bldP spid="35" grpId="0" animBg="1"/>
      <p:bldP spid="37" grpId="0" animBg="1"/>
      <p:bldP spid="49" grpId="0" animBg="1"/>
      <p:bldP spid="50" grpId="0" animBg="1"/>
      <p:bldP spid="54" grpId="0" animBg="1"/>
      <p:bldP spid="55" grpId="0" animBg="1"/>
      <p:bldP spid="57" grpId="0" animBg="1"/>
      <p:bldP spid="25" grpId="0" animBg="1"/>
      <p:bldP spid="61" grpId="0" animBg="1"/>
      <p:bldP spid="44" grpId="0" animBg="1"/>
      <p:bldP spid="12" grpId="0" animBg="1"/>
      <p:bldP spid="26" grpId="0" animBg="1"/>
      <p:bldP spid="66" grpId="0" animBg="1"/>
      <p:bldP spid="67" grpId="0" animBg="1"/>
      <p:bldP spid="32" grpId="0" animBg="1"/>
      <p:bldP spid="73" grpId="0" animBg="1"/>
      <p:bldP spid="70" grpId="0" animBg="1"/>
      <p:bldP spid="71" grpId="0" animBg="1"/>
      <p:bldP spid="47" grpId="0" animBg="1"/>
      <p:bldP spid="63" grpId="0" animBg="1"/>
      <p:bldP spid="65" grpId="0" animBg="1"/>
      <p:bldP spid="69" grpId="0" animBg="1"/>
      <p:bldP spid="51" grpId="0" animBg="1"/>
      <p:bldP spid="82" grpId="0" animBg="1"/>
      <p:bldP spid="75" grpId="0" animBg="1"/>
      <p:bldP spid="77" grpId="0" animBg="1"/>
      <p:bldP spid="7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CC4613F-4385-AC47-B2E7-9591E93352B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6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299" y="3377605"/>
            <a:ext cx="2561646" cy="137063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99A5E3D-D770-4C43-95EB-A4DFA48E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162" y="1634294"/>
            <a:ext cx="8440219" cy="1690035"/>
          </a:xfrm>
        </p:spPr>
        <p:txBody>
          <a:bodyPr/>
          <a:lstStyle/>
          <a:p>
            <a:pPr marL="0" indent="0">
              <a:buNone/>
            </a:pPr>
            <a:endParaRPr lang="en-US" sz="1800"/>
          </a:p>
          <a:p>
            <a:r>
              <a:rPr lang="en-US" sz="1800"/>
              <a:t>Traditional Operations</a:t>
            </a:r>
          </a:p>
          <a:p>
            <a:r>
              <a:rPr lang="en-US" sz="1800"/>
              <a:t>UAM Airspace Management for UML-4 and National Campaign</a:t>
            </a:r>
          </a:p>
          <a:p>
            <a:r>
              <a:rPr lang="en-US" sz="1800"/>
              <a:t>High-E</a:t>
            </a:r>
          </a:p>
          <a:p>
            <a:r>
              <a:rPr lang="en-US" sz="1800"/>
              <a:t>Increasingly Autonomous Vehicles</a:t>
            </a:r>
          </a:p>
          <a:p>
            <a:pPr marL="0" indent="0" algn="ctr">
              <a:buNone/>
            </a:pPr>
            <a:endParaRPr lang="en-US" sz="1800"/>
          </a:p>
          <a:p>
            <a:pPr marL="0" indent="0">
              <a:buNone/>
            </a:pPr>
            <a:endParaRPr lang="en-US" sz="180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40268D7-27CB-2649-B894-C988E1F3C67B}"/>
              </a:ext>
            </a:extLst>
          </p:cNvPr>
          <p:cNvSpPr txBox="1">
            <a:spLocks/>
          </p:cNvSpPr>
          <p:nvPr/>
        </p:nvSpPr>
        <p:spPr>
          <a:xfrm>
            <a:off x="712299" y="123000"/>
            <a:ext cx="7978639" cy="374880"/>
          </a:xfrm>
          <a:prstGeom prst="rect">
            <a:avLst/>
          </a:prstGeom>
        </p:spPr>
        <p:txBody>
          <a:bodyPr/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342892"/>
            <a:r>
              <a:rPr lang="en-US">
                <a:ea typeface="ＭＳ Ｐゴシック"/>
              </a:rPr>
              <a:t>ATM-X Phase 2 Focus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E1F8F-2104-5A41-95B9-5D122CD50B58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C58655-B386-714D-86D9-15B40F44377D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61AA6C-DB74-E348-BF4D-A010F7EC90BE}"/>
              </a:ext>
            </a:extLst>
          </p:cNvPr>
          <p:cNvSpPr/>
          <p:nvPr/>
        </p:nvSpPr>
        <p:spPr>
          <a:xfrm>
            <a:off x="4450813" y="2387085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78"/>
            <a:r>
              <a:rPr lang="en-US">
                <a:solidFill>
                  <a:srgbClr val="000000"/>
                </a:solidFill>
                <a:latin typeface="Times" pitchFamily="2" charset="0"/>
                <a:ea typeface="ＭＳ Ｐゴシック"/>
              </a:rPr>
              <a:t> </a:t>
            </a:r>
            <a:endParaRPr lang="en-US">
              <a:solidFill>
                <a:prstClr val="black"/>
              </a:solidFill>
              <a:ea typeface="ＭＳ Ｐゴシック"/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586FD6BC-4A73-BC40-81B8-F1F3C01B614D}"/>
              </a:ext>
            </a:extLst>
          </p:cNvPr>
          <p:cNvSpPr txBox="1">
            <a:spLocks/>
          </p:cNvSpPr>
          <p:nvPr/>
        </p:nvSpPr>
        <p:spPr bwMode="auto">
          <a:xfrm>
            <a:off x="438165" y="811129"/>
            <a:ext cx="8156173" cy="769889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Arial" charset="0"/>
                <a:ea typeface="+mn-ea"/>
                <a:cs typeface="ＭＳ Ｐゴシック"/>
              </a:defRPr>
            </a:lvl1pPr>
            <a:lvl2pPr marL="557213" indent="-214313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2pPr>
            <a:lvl3pPr marL="8572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500"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 charset="0"/>
                <a:ea typeface="ＭＳ Ｐゴシック"/>
                <a:cs typeface="ＭＳ Ｐゴシック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800">
                <a:solidFill>
                  <a:schemeClr val="bg1"/>
                </a:solidFill>
              </a:rPr>
              <a:t>Enable Vision 2045 for collaborative management of diverse operations with ML/AI enabled services using information from a digital information platform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2A80B48-3415-6748-AEDE-CB82A9258C3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967" y="3106268"/>
            <a:ext cx="3877371" cy="16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1443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E76769-3F28-3844-9309-A1F4786CB3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74" y="3769929"/>
            <a:ext cx="1831359" cy="1030140"/>
          </a:xfrm>
          <a:prstGeom prst="ellipse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9F3C4C3-E30A-6A45-8E2B-18A9BFF06584}"/>
              </a:ext>
            </a:extLst>
          </p:cNvPr>
          <p:cNvSpPr txBox="1">
            <a:spLocks/>
          </p:cNvSpPr>
          <p:nvPr/>
        </p:nvSpPr>
        <p:spPr bwMode="auto">
          <a:xfrm>
            <a:off x="567921" y="109250"/>
            <a:ext cx="8178080" cy="374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lang="en-US" sz="2100" b="1" kern="1200" dirty="0">
                <a:solidFill>
                  <a:srgbClr val="FFFFFF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 charset="0"/>
                <a:ea typeface="+mj-ea"/>
                <a:cs typeface="ＭＳ Ｐゴシック"/>
              </a:defRPr>
            </a:lvl1pPr>
            <a:lvl2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21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3429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defTabSz="342900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Summary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02F6C6-2810-774F-9DDB-5788B11E1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1873" y="1925104"/>
            <a:ext cx="3910340" cy="1844825"/>
          </a:xfrm>
        </p:spPr>
        <p:txBody>
          <a:bodyPr>
            <a:normAutofit fontScale="77500" lnSpcReduction="20000"/>
          </a:bodyPr>
          <a:lstStyle/>
          <a:p>
            <a:pPr marL="342900" lvl="1" indent="0">
              <a:buNone/>
            </a:pPr>
            <a:r>
              <a:rPr lang="en-US"/>
              <a:t>Pathway to Seamless Airspace Access for all Users in 2045</a:t>
            </a:r>
          </a:p>
          <a:p>
            <a:pPr marL="342900" lvl="1" indent="0">
              <a:buNone/>
            </a:pPr>
            <a:endParaRPr lang="en-US"/>
          </a:p>
          <a:p>
            <a:pPr lvl="1"/>
            <a:r>
              <a:rPr lang="en-US"/>
              <a:t>R&amp;D to Enable Vision 2045</a:t>
            </a:r>
          </a:p>
          <a:p>
            <a:pPr lvl="1"/>
            <a:r>
              <a:rPr lang="en-US"/>
              <a:t>Digital Information Platform</a:t>
            </a:r>
          </a:p>
          <a:p>
            <a:pPr lvl="1"/>
            <a:r>
              <a:rPr lang="en-US"/>
              <a:t>Collaborative ATM Services for UAM and High-E</a:t>
            </a:r>
          </a:p>
          <a:p>
            <a:pPr lvl="1"/>
            <a:r>
              <a:rPr lang="en-US"/>
              <a:t>File and Fly Access for Increasingly Autonomous Vehicle Operations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0F532936-16CB-5E43-ADFF-78A744465A0B}"/>
              </a:ext>
            </a:extLst>
          </p:cNvPr>
          <p:cNvSpPr/>
          <p:nvPr/>
        </p:nvSpPr>
        <p:spPr>
          <a:xfrm>
            <a:off x="340756" y="698959"/>
            <a:ext cx="8569140" cy="107229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Palatino" pitchFamily="2" charset="77"/>
                <a:cs typeface="Arial" panose="020B0604020202020204" pitchFamily="34" charset="0"/>
              </a:rPr>
              <a:t> ATM-X is Ready to Set the Path to Transform the NAS with a Digital Platform for Collaborative Services to Improve Efficiency and Safety for all Users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FBF0BF-7159-D141-8BA8-E4EBDD5E43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018" y="2176268"/>
            <a:ext cx="5241878" cy="248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heme/theme1.xml><?xml version="1.0" encoding="utf-8"?>
<a:theme xmlns:a="http://schemas.openxmlformats.org/drawingml/2006/main" name="2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ASA_UAM" id="{D0F915FD-BD66-1246-86AD-0B28E5FF3638}" vid="{EC954705-109C-5649-B652-F7C9DFD693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3311</Words>
  <Application>Microsoft Office PowerPoint</Application>
  <PresentationFormat>On-screen Show (16:9)</PresentationFormat>
  <Paragraphs>910</Paragraphs>
  <Slides>45</Slides>
  <Notes>42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7" baseType="lpstr">
      <vt:lpstr>Arial</vt:lpstr>
      <vt:lpstr>Arial Black</vt:lpstr>
      <vt:lpstr>Calibri</vt:lpstr>
      <vt:lpstr>Helvetica</vt:lpstr>
      <vt:lpstr>Helvetica Neue</vt:lpstr>
      <vt:lpstr>Helvetica Neue Light</vt:lpstr>
      <vt:lpstr>Segoe Print</vt:lpstr>
      <vt:lpstr>System Font Regular</vt:lpstr>
      <vt:lpstr>Times</vt:lpstr>
      <vt:lpstr>Times New Roman</vt:lpstr>
      <vt:lpstr>2_nasa_asp_presentation</vt:lpstr>
      <vt:lpstr>think-cell Slide</vt:lpstr>
      <vt:lpstr>PowerPoint Presentation</vt:lpstr>
      <vt:lpstr>PowerPoint Presentation</vt:lpstr>
      <vt:lpstr>Future NAS with More Diverse Operations</vt:lpstr>
      <vt:lpstr>Emerging Operations Challenges</vt:lpstr>
      <vt:lpstr>Project Strategy</vt:lpstr>
      <vt:lpstr>PowerPoint Presentation</vt:lpstr>
      <vt:lpstr>Evolution of Airspace Operations and Safety</vt:lpstr>
      <vt:lpstr>Phase 2 Portfolio Down-Select Process</vt:lpstr>
      <vt:lpstr>Stakeholder Needs and Timelines – AutoCargo Example</vt:lpstr>
      <vt:lpstr>Pathway from Phase 1 to Phase 2</vt:lpstr>
      <vt:lpstr>ATM-X is Aligned with ARMD and AOSP Priorities</vt:lpstr>
      <vt:lpstr>A New Way Forward</vt:lpstr>
      <vt:lpstr>PowerPoint Presentation</vt:lpstr>
      <vt:lpstr>Baseline UTM Architecture</vt:lpstr>
      <vt:lpstr>Notional Future ATM Architecture</vt:lpstr>
      <vt:lpstr>Simplified Notional Future ATM Architecture</vt:lpstr>
      <vt:lpstr>Technical Challenge Proposals</vt:lpstr>
      <vt:lpstr>PowerPoint Presentation</vt:lpstr>
      <vt:lpstr>Phase 2 Project Structure</vt:lpstr>
      <vt:lpstr>PowerPoint Presentation</vt:lpstr>
      <vt:lpstr>DIP-TS Objectives and Requirements</vt:lpstr>
      <vt:lpstr>DIP-TS Partnership Approach</vt:lpstr>
      <vt:lpstr>DIP-TS Milestones</vt:lpstr>
      <vt:lpstr>PowerPoint Presentation</vt:lpstr>
      <vt:lpstr>UAM Maturity Levels (UML)</vt:lpstr>
      <vt:lpstr>PowerPoint Presentation</vt:lpstr>
      <vt:lpstr>PowerPoint Presentation</vt:lpstr>
      <vt:lpstr>AAM Mission Research Plan</vt:lpstr>
      <vt:lpstr>UAM System Development Progression and Requirements</vt:lpstr>
      <vt:lpstr>PowerPoint Presentation</vt:lpstr>
      <vt:lpstr>PowerPoint Presentation</vt:lpstr>
      <vt:lpstr>PowerPoint Presentation</vt:lpstr>
      <vt:lpstr>Increasingly Autonomous Air Cargo Operations Objectives</vt:lpstr>
      <vt:lpstr>Requirements for Increasingly Autonomous Air Cargo Operations</vt:lpstr>
      <vt:lpstr>IAACO Milestones and Industry Proposed Timeline</vt:lpstr>
      <vt:lpstr>IAACO Deliverables</vt:lpstr>
      <vt:lpstr>Evolution of Airspace Operations and Safety</vt:lpstr>
      <vt:lpstr>xTM Goal and Objectives</vt:lpstr>
      <vt:lpstr>xTM Milestones</vt:lpstr>
      <vt:lpstr>xTM Deliverables</vt:lpstr>
      <vt:lpstr>Phase 2 Project Structure</vt:lpstr>
      <vt:lpstr>PowerPoint Presentation</vt:lpstr>
      <vt:lpstr>ATM-X  Partnerships</vt:lpstr>
      <vt:lpstr>PowerPoint Presentation</vt:lpstr>
      <vt:lpstr>PowerPoint Presentation</vt:lpstr>
    </vt:vector>
  </TitlesOfParts>
  <Manager/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subject/>
  <dc:creator>rrosen</dc:creator>
  <cp:keywords/>
  <dc:description/>
  <cp:lastModifiedBy>Hunt, Nicola (ARC-AT)[WYLE LABS]</cp:lastModifiedBy>
  <cp:revision>10</cp:revision>
  <cp:lastPrinted>2020-07-12T20:54:21Z</cp:lastPrinted>
  <dcterms:created xsi:type="dcterms:W3CDTF">2015-10-26T12:44:38Z</dcterms:created>
  <dcterms:modified xsi:type="dcterms:W3CDTF">2020-08-18T23:46:45Z</dcterms:modified>
  <cp:category/>
</cp:coreProperties>
</file>