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9" r:id="rId5"/>
    <p:sldMasterId id="2147483713" r:id="rId6"/>
    <p:sldMasterId id="2147483715" r:id="rId7"/>
  </p:sldMasterIdLst>
  <p:notesMasterIdLst>
    <p:notesMasterId r:id="rId29"/>
  </p:notesMasterIdLst>
  <p:handoutMasterIdLst>
    <p:handoutMasterId r:id="rId30"/>
  </p:handoutMasterIdLst>
  <p:sldIdLst>
    <p:sldId id="276" r:id="rId8"/>
    <p:sldId id="315" r:id="rId9"/>
    <p:sldId id="346" r:id="rId10"/>
    <p:sldId id="316" r:id="rId11"/>
    <p:sldId id="326" r:id="rId12"/>
    <p:sldId id="338" r:id="rId13"/>
    <p:sldId id="328" r:id="rId14"/>
    <p:sldId id="300" r:id="rId15"/>
    <p:sldId id="353" r:id="rId16"/>
    <p:sldId id="350" r:id="rId17"/>
    <p:sldId id="349" r:id="rId18"/>
    <p:sldId id="330" r:id="rId19"/>
    <p:sldId id="329" r:id="rId20"/>
    <p:sldId id="308" r:id="rId21"/>
    <p:sldId id="331" r:id="rId22"/>
    <p:sldId id="347" r:id="rId23"/>
    <p:sldId id="332" r:id="rId24"/>
    <p:sldId id="310" r:id="rId25"/>
    <p:sldId id="351" r:id="rId26"/>
    <p:sldId id="319" r:id="rId27"/>
    <p:sldId id="314"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yton, Amanda L. (LARC-E3)[SSAI DEVELOP]" initials="CAL(D"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50A7"/>
    <a:srgbClr val="57B57D"/>
    <a:srgbClr val="006A9D"/>
    <a:srgbClr val="797979"/>
    <a:srgbClr val="3289B4"/>
    <a:srgbClr val="BF5441"/>
    <a:srgbClr val="56B27B"/>
    <a:srgbClr val="2E8652"/>
    <a:srgbClr val="57688F"/>
    <a:srgbClr val="E9A1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9253" autoAdjust="0"/>
    <p:restoredTop sz="59817" autoAdjust="0"/>
  </p:normalViewPr>
  <p:slideViewPr>
    <p:cSldViewPr snapToGrid="0">
      <p:cViewPr varScale="1">
        <p:scale>
          <a:sx n="68" d="100"/>
          <a:sy n="68" d="100"/>
        </p:scale>
        <p:origin x="1434" y="-96"/>
      </p:cViewPr>
      <p:guideLst>
        <p:guide orient="horz" pos="2160"/>
        <p:guide pos="3840"/>
      </p:guideLst>
    </p:cSldViewPr>
  </p:slideViewPr>
  <p:notesTextViewPr>
    <p:cViewPr>
      <p:scale>
        <a:sx n="1" d="1"/>
        <a:sy n="1" d="1"/>
      </p:scale>
      <p:origin x="0" y="0"/>
    </p:cViewPr>
  </p:notesTextViewPr>
  <p:notesViewPr>
    <p:cSldViewPr snapToGrid="0">
      <p:cViewPr varScale="1">
        <p:scale>
          <a:sx n="69" d="100"/>
          <a:sy n="69" d="100"/>
        </p:scale>
        <p:origin x="321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29797719954678E-2"/>
          <c:y val="2.2669643416407759E-2"/>
          <c:w val="0.92798174644007125"/>
          <c:h val="0.95466071316718448"/>
        </c:manualLayout>
      </c:layout>
      <c:barChart>
        <c:barDir val="col"/>
        <c:grouping val="percentStacked"/>
        <c:varyColors val="0"/>
        <c:ser>
          <c:idx val="0"/>
          <c:order val="0"/>
          <c:tx>
            <c:strRef>
              <c:f>Sheet1!$B$1</c:f>
              <c:strCache>
                <c:ptCount val="1"/>
                <c:pt idx="0">
                  <c:v>1st Term (22)</c:v>
                </c:pt>
              </c:strCache>
            </c:strRef>
          </c:tx>
          <c:spPr>
            <a:solidFill>
              <a:srgbClr val="006A9D"/>
            </a:solidFill>
            <a:ln>
              <a:noFill/>
            </a:ln>
            <a:effectLst/>
          </c:spPr>
          <c:invertIfNegative val="0"/>
          <c:cat>
            <c:strRef>
              <c:f>Sheet1!$A$2:$A$5</c:f>
              <c:strCache>
                <c:ptCount val="1"/>
                <c:pt idx="0">
                  <c:v>Category 1</c:v>
                </c:pt>
              </c:strCache>
            </c:strRef>
          </c:cat>
          <c:val>
            <c:numRef>
              <c:f>Sheet1!$B$2:$B$5</c:f>
              <c:numCache>
                <c:formatCode>General</c:formatCode>
                <c:ptCount val="4"/>
                <c:pt idx="0">
                  <c:v>13</c:v>
                </c:pt>
              </c:numCache>
            </c:numRef>
          </c:val>
          <c:extLst>
            <c:ext xmlns:c16="http://schemas.microsoft.com/office/drawing/2014/chart" uri="{C3380CC4-5D6E-409C-BE32-E72D297353CC}">
              <c16:uniqueId val="{00000000-FD76-4B49-9969-1461DB8FE499}"/>
            </c:ext>
          </c:extLst>
        </c:ser>
        <c:ser>
          <c:idx val="1"/>
          <c:order val="1"/>
          <c:tx>
            <c:strRef>
              <c:f>Sheet1!$C$1</c:f>
              <c:strCache>
                <c:ptCount val="1"/>
                <c:pt idx="0">
                  <c:v>3rd Term</c:v>
                </c:pt>
              </c:strCache>
            </c:strRef>
          </c:tx>
          <c:spPr>
            <a:solidFill>
              <a:schemeClr val="accent2"/>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087C-43B2-BD5B-C5043709AB40}"/>
              </c:ext>
            </c:extLst>
          </c:dPt>
          <c:cat>
            <c:strRef>
              <c:f>Sheet1!$A$2:$A$5</c:f>
              <c:strCache>
                <c:ptCount val="1"/>
                <c:pt idx="0">
                  <c:v>Category 1</c:v>
                </c:pt>
              </c:strCache>
            </c:strRef>
          </c:cat>
          <c:val>
            <c:numRef>
              <c:f>Sheet1!$C$2:$C$5</c:f>
              <c:numCache>
                <c:formatCode>General</c:formatCode>
                <c:ptCount val="4"/>
                <c:pt idx="0">
                  <c:v>2</c:v>
                </c:pt>
              </c:numCache>
            </c:numRef>
          </c:val>
          <c:extLst>
            <c:ext xmlns:c16="http://schemas.microsoft.com/office/drawing/2014/chart" uri="{C3380CC4-5D6E-409C-BE32-E72D297353CC}">
              <c16:uniqueId val="{00000001-FD76-4B49-9969-1461DB8FE499}"/>
            </c:ext>
          </c:extLst>
        </c:ser>
        <c:dLbls>
          <c:showLegendKey val="0"/>
          <c:showVal val="0"/>
          <c:showCatName val="0"/>
          <c:showSerName val="0"/>
          <c:showPercent val="0"/>
          <c:showBubbleSize val="0"/>
        </c:dLbls>
        <c:gapWidth val="150"/>
        <c:overlap val="100"/>
        <c:axId val="137553024"/>
        <c:axId val="137554560"/>
      </c:barChart>
      <c:catAx>
        <c:axId val="137553024"/>
        <c:scaling>
          <c:orientation val="minMax"/>
        </c:scaling>
        <c:delete val="1"/>
        <c:axPos val="b"/>
        <c:numFmt formatCode="General" sourceLinked="1"/>
        <c:majorTickMark val="none"/>
        <c:minorTickMark val="none"/>
        <c:tickLblPos val="nextTo"/>
        <c:crossAx val="137554560"/>
        <c:crosses val="autoZero"/>
        <c:auto val="1"/>
        <c:lblAlgn val="ctr"/>
        <c:lblOffset val="100"/>
        <c:noMultiLvlLbl val="0"/>
      </c:catAx>
      <c:valAx>
        <c:axId val="137554560"/>
        <c:scaling>
          <c:orientation val="minMax"/>
        </c:scaling>
        <c:delete val="1"/>
        <c:axPos val="l"/>
        <c:numFmt formatCode="0%" sourceLinked="1"/>
        <c:majorTickMark val="none"/>
        <c:minorTickMark val="none"/>
        <c:tickLblPos val="nextTo"/>
        <c:crossAx val="137553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Total # by Partner Type</c:v>
                </c:pt>
              </c:strCache>
            </c:strRef>
          </c:tx>
          <c:spPr>
            <a:solidFill>
              <a:srgbClr val="57B57D"/>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State Govt</c:v>
                </c:pt>
                <c:pt idx="1">
                  <c:v>Local Govt</c:v>
                </c:pt>
                <c:pt idx="2">
                  <c:v>Federal</c:v>
                </c:pt>
                <c:pt idx="3">
                  <c:v>Tribal</c:v>
                </c:pt>
                <c:pt idx="4">
                  <c:v>Non-Profit</c:v>
                </c:pt>
                <c:pt idx="5">
                  <c:v>International</c:v>
                </c:pt>
                <c:pt idx="6">
                  <c:v>Academia</c:v>
                </c:pt>
                <c:pt idx="7">
                  <c:v>Consortium</c:v>
                </c:pt>
              </c:strCache>
            </c:strRef>
          </c:cat>
          <c:val>
            <c:numRef>
              <c:f>Sheet1!$B$2:$B$9</c:f>
              <c:numCache>
                <c:formatCode>General</c:formatCode>
                <c:ptCount val="8"/>
                <c:pt idx="0">
                  <c:v>5</c:v>
                </c:pt>
                <c:pt idx="1">
                  <c:v>7</c:v>
                </c:pt>
                <c:pt idx="2">
                  <c:v>3</c:v>
                </c:pt>
                <c:pt idx="3">
                  <c:v>1</c:v>
                </c:pt>
                <c:pt idx="4">
                  <c:v>4</c:v>
                </c:pt>
                <c:pt idx="5">
                  <c:v>2</c:v>
                </c:pt>
                <c:pt idx="6">
                  <c:v>1</c:v>
                </c:pt>
                <c:pt idx="7">
                  <c:v>0</c:v>
                </c:pt>
              </c:numCache>
            </c:numRef>
          </c:val>
          <c:extLst>
            <c:ext xmlns:c16="http://schemas.microsoft.com/office/drawing/2014/chart" uri="{C3380CC4-5D6E-409C-BE32-E72D297353CC}">
              <c16:uniqueId val="{00000000-E729-42B2-B91D-3C45CAD4629A}"/>
            </c:ext>
          </c:extLst>
        </c:ser>
        <c:dLbls>
          <c:showLegendKey val="0"/>
          <c:showVal val="1"/>
          <c:showCatName val="0"/>
          <c:showSerName val="0"/>
          <c:showPercent val="0"/>
          <c:showBubbleSize val="0"/>
        </c:dLbls>
        <c:gapWidth val="75"/>
        <c:overlap val="100"/>
        <c:axId val="136466816"/>
        <c:axId val="136468352"/>
      </c:barChart>
      <c:catAx>
        <c:axId val="13646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36468352"/>
        <c:crosses val="autoZero"/>
        <c:auto val="1"/>
        <c:lblAlgn val="ctr"/>
        <c:lblOffset val="100"/>
        <c:noMultiLvlLbl val="0"/>
      </c:catAx>
      <c:valAx>
        <c:axId val="1364683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3646681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pieChart>
        <c:varyColors val="1"/>
        <c:ser>
          <c:idx val="0"/>
          <c:order val="0"/>
          <c:tx>
            <c:strRef>
              <c:f>Sheet1!$B$1</c:f>
              <c:strCache>
                <c:ptCount val="1"/>
                <c:pt idx="0">
                  <c:v>Application Areas Addressed</c:v>
                </c:pt>
              </c:strCache>
            </c:strRef>
          </c:tx>
          <c:spPr>
            <a:ln>
              <a:solidFill>
                <a:schemeClr val="bg1"/>
              </a:solidFill>
            </a:ln>
          </c:spPr>
          <c:dPt>
            <c:idx val="0"/>
            <c:bubble3D val="0"/>
            <c:spPr>
              <a:solidFill>
                <a:srgbClr val="7EB761"/>
              </a:solidFill>
              <a:ln w="19050">
                <a:solidFill>
                  <a:schemeClr val="bg1"/>
                </a:solidFill>
              </a:ln>
              <a:effectLst/>
            </c:spPr>
            <c:extLst>
              <c:ext xmlns:c16="http://schemas.microsoft.com/office/drawing/2014/chart" uri="{C3380CC4-5D6E-409C-BE32-E72D297353CC}">
                <c16:uniqueId val="{00000001-1931-4F3B-A50B-B2E9BF1E8531}"/>
              </c:ext>
            </c:extLst>
          </c:dPt>
          <c:dPt>
            <c:idx val="1"/>
            <c:bubble3D val="0"/>
            <c:spPr>
              <a:solidFill>
                <a:srgbClr val="3E4268"/>
              </a:solidFill>
              <a:ln w="19050">
                <a:solidFill>
                  <a:schemeClr val="bg1"/>
                </a:solidFill>
              </a:ln>
              <a:effectLst/>
            </c:spPr>
            <c:extLst>
              <c:ext xmlns:c16="http://schemas.microsoft.com/office/drawing/2014/chart" uri="{C3380CC4-5D6E-409C-BE32-E72D297353CC}">
                <c16:uniqueId val="{00000003-1931-4F3B-A50B-B2E9BF1E8531}"/>
              </c:ext>
            </c:extLst>
          </c:dPt>
          <c:dPt>
            <c:idx val="2"/>
            <c:bubble3D val="0"/>
            <c:spPr>
              <a:solidFill>
                <a:srgbClr val="2E8652"/>
              </a:solidFill>
              <a:ln w="19050">
                <a:solidFill>
                  <a:schemeClr val="bg1"/>
                </a:solidFill>
              </a:ln>
              <a:effectLst/>
            </c:spPr>
            <c:extLst>
              <c:ext xmlns:c16="http://schemas.microsoft.com/office/drawing/2014/chart" uri="{C3380CC4-5D6E-409C-BE32-E72D297353CC}">
                <c16:uniqueId val="{00000005-1931-4F3B-A50B-B2E9BF1E8531}"/>
              </c:ext>
            </c:extLst>
          </c:dPt>
          <c:dPt>
            <c:idx val="3"/>
            <c:bubble3D val="0"/>
            <c:spPr>
              <a:solidFill>
                <a:srgbClr val="E9A149"/>
              </a:solidFill>
              <a:ln w="19050">
                <a:solidFill>
                  <a:schemeClr val="bg1"/>
                </a:solidFill>
              </a:ln>
              <a:effectLst/>
            </c:spPr>
            <c:extLst>
              <c:ext xmlns:c16="http://schemas.microsoft.com/office/drawing/2014/chart" uri="{C3380CC4-5D6E-409C-BE32-E72D297353CC}">
                <c16:uniqueId val="{00000007-1931-4F3B-A50B-B2E9BF1E8531}"/>
              </c:ext>
            </c:extLst>
          </c:dPt>
          <c:dPt>
            <c:idx val="4"/>
            <c:bubble3D val="0"/>
            <c:spPr>
              <a:solidFill>
                <a:srgbClr val="964035"/>
              </a:solidFill>
              <a:ln w="19050">
                <a:solidFill>
                  <a:schemeClr val="bg1"/>
                </a:solidFill>
              </a:ln>
              <a:effectLst/>
            </c:spPr>
            <c:extLst>
              <c:ext xmlns:c16="http://schemas.microsoft.com/office/drawing/2014/chart" uri="{C3380CC4-5D6E-409C-BE32-E72D297353CC}">
                <c16:uniqueId val="{00000009-1931-4F3B-A50B-B2E9BF1E8531}"/>
              </c:ext>
            </c:extLst>
          </c:dPt>
          <c:dPt>
            <c:idx val="5"/>
            <c:bubble3D val="0"/>
            <c:spPr>
              <a:solidFill>
                <a:srgbClr val="9298A8"/>
              </a:solidFill>
              <a:ln w="19050">
                <a:solidFill>
                  <a:schemeClr val="bg1"/>
                </a:solidFill>
              </a:ln>
              <a:effectLst/>
            </c:spPr>
            <c:extLst>
              <c:ext xmlns:c16="http://schemas.microsoft.com/office/drawing/2014/chart" uri="{C3380CC4-5D6E-409C-BE32-E72D297353CC}">
                <c16:uniqueId val="{0000000B-1931-4F3B-A50B-B2E9BF1E8531}"/>
              </c:ext>
            </c:extLst>
          </c:dPt>
          <c:dPt>
            <c:idx val="6"/>
            <c:bubble3D val="0"/>
            <c:spPr>
              <a:solidFill>
                <a:srgbClr val="1B57AF"/>
              </a:solidFill>
              <a:ln w="19050">
                <a:solidFill>
                  <a:schemeClr val="bg1"/>
                </a:solidFill>
              </a:ln>
              <a:effectLst/>
            </c:spPr>
            <c:extLst>
              <c:ext xmlns:c16="http://schemas.microsoft.com/office/drawing/2014/chart" uri="{C3380CC4-5D6E-409C-BE32-E72D297353CC}">
                <c16:uniqueId val="{0000000D-1931-4F3B-A50B-B2E9BF1E8531}"/>
              </c:ext>
            </c:extLst>
          </c:dPt>
          <c:dPt>
            <c:idx val="7"/>
            <c:bubble3D val="0"/>
            <c:spPr>
              <a:solidFill>
                <a:srgbClr val="379CC4"/>
              </a:solidFill>
              <a:ln w="19050">
                <a:solidFill>
                  <a:schemeClr val="bg1"/>
                </a:solidFill>
              </a:ln>
              <a:effectLst/>
            </c:spPr>
            <c:extLst>
              <c:ext xmlns:c16="http://schemas.microsoft.com/office/drawing/2014/chart" uri="{C3380CC4-5D6E-409C-BE32-E72D297353CC}">
                <c16:uniqueId val="{0000000F-1931-4F3B-A50B-B2E9BF1E8531}"/>
              </c:ext>
            </c:extLst>
          </c:dPt>
          <c:dLbls>
            <c:dLbl>
              <c:idx val="4"/>
              <c:layout>
                <c:manualLayout>
                  <c:x val="7.7834716381118127E-3"/>
                  <c:y val="-0.1285555292859896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931-4F3B-A50B-B2E9BF1E8531}"/>
                </c:ext>
              </c:extLst>
            </c:dLbl>
            <c:dLbl>
              <c:idx val="5"/>
              <c:tx>
                <c:rich>
                  <a:bodyPr/>
                  <a:lstStyle/>
                  <a:p>
                    <a:r>
                      <a:rPr lang="en-US" baseline="0" dirty="0"/>
                      <a:t> </a:t>
                    </a:r>
                    <a:fld id="{A4FB831F-0943-4D5F-9401-CA7472891764}" type="PERCENTAGE">
                      <a:rPr lang="en-US" baseline="0"/>
                      <a:pPr/>
                      <a:t>[PERCENTAGE]</a:t>
                    </a:fld>
                    <a:endParaRPr lang="en-US" baseline="0" dirty="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1931-4F3B-A50B-B2E9BF1E8531}"/>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Century Gothic" panose="020B0502020202020204" pitchFamily="34" charset="0"/>
                    <a:ea typeface="+mn-ea"/>
                    <a:cs typeface="+mn-cs"/>
                  </a:defRPr>
                </a:pPr>
                <a:endParaRPr lang="en-US"/>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Sheet1!$A$2:$A$9</c:f>
              <c:strCache>
                <c:ptCount val="8"/>
                <c:pt idx="0">
                  <c:v>Food Sec. &amp; Ag</c:v>
                </c:pt>
                <c:pt idx="1">
                  <c:v>Disasters</c:v>
                </c:pt>
                <c:pt idx="2">
                  <c:v>Eco</c:v>
                </c:pt>
                <c:pt idx="3">
                  <c:v>Energy</c:v>
                </c:pt>
                <c:pt idx="4">
                  <c:v>Health &amp; AQ</c:v>
                </c:pt>
                <c:pt idx="5">
                  <c:v>Trans. &amp; Infra.</c:v>
                </c:pt>
                <c:pt idx="6">
                  <c:v>Urban Dev</c:v>
                </c:pt>
                <c:pt idx="7">
                  <c:v>Water</c:v>
                </c:pt>
              </c:strCache>
            </c:strRef>
          </c:cat>
          <c:val>
            <c:numRef>
              <c:f>Sheet1!$B$2:$B$9</c:f>
              <c:numCache>
                <c:formatCode>General</c:formatCode>
                <c:ptCount val="8"/>
                <c:pt idx="0">
                  <c:v>0</c:v>
                </c:pt>
                <c:pt idx="1">
                  <c:v>2</c:v>
                </c:pt>
                <c:pt idx="2">
                  <c:v>3</c:v>
                </c:pt>
                <c:pt idx="3">
                  <c:v>2</c:v>
                </c:pt>
                <c:pt idx="4">
                  <c:v>1</c:v>
                </c:pt>
                <c:pt idx="5">
                  <c:v>1</c:v>
                </c:pt>
                <c:pt idx="6">
                  <c:v>2</c:v>
                </c:pt>
                <c:pt idx="7">
                  <c:v>4</c:v>
                </c:pt>
              </c:numCache>
            </c:numRef>
          </c:val>
          <c:extLst>
            <c:ext xmlns:c16="http://schemas.microsoft.com/office/drawing/2014/chart" uri="{C3380CC4-5D6E-409C-BE32-E72D297353CC}">
              <c16:uniqueId val="{00000010-1931-4F3B-A50B-B2E9BF1E8531}"/>
            </c:ext>
          </c:extLst>
        </c:ser>
        <c:dLbls>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0.65199976455169262"/>
          <c:y val="4.9585160916949499E-2"/>
          <c:w val="0.33653448262853702"/>
          <c:h val="0.8715150955027375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B0551F6-EE6B-48C5-A43A-C7EC1BD5F541}" type="datetimeFigureOut">
              <a:rPr lang="en-US" smtClean="0"/>
              <a:t>8/20/2020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928FD7A-8741-478D-8671-F6E4624C3B84}" type="slidenum">
              <a:rPr lang="en-US" smtClean="0"/>
              <a:t>‹#›</a:t>
            </a:fld>
            <a:endParaRPr lang="en-US"/>
          </a:p>
        </p:txBody>
      </p:sp>
    </p:spTree>
    <p:extLst>
      <p:ext uri="{BB962C8B-B14F-4D97-AF65-F5344CB8AC3E}">
        <p14:creationId xmlns:p14="http://schemas.microsoft.com/office/powerpoint/2010/main" val="4067573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610F9C2-AEC2-40AC-908E-7B015EE0924C}" type="datetimeFigureOut">
              <a:rPr lang="en-US" smtClean="0"/>
              <a:t>8/20/2020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535C12C-436B-478B-9EA8-7D7AB2695871}" type="slidenum">
              <a:rPr lang="en-US" smtClean="0"/>
              <a:t>‹#›</a:t>
            </a:fld>
            <a:endParaRPr lang="en-US"/>
          </a:p>
        </p:txBody>
      </p:sp>
    </p:spTree>
    <p:extLst>
      <p:ext uri="{BB962C8B-B14F-4D97-AF65-F5344CB8AC3E}">
        <p14:creationId xmlns:p14="http://schemas.microsoft.com/office/powerpoint/2010/main" val="2509195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Hello everyone, and thank you so much for taking the time to join me today</a:t>
            </a:r>
            <a:r>
              <a:rPr lang="en-US" baseline="0" dirty="0">
                <a:solidFill>
                  <a:srgbClr val="FF0000"/>
                </a:solidFill>
              </a:rPr>
              <a:t> for this DEVELOP Program presentation. My name is _________, and I am a DEVELOP Fellow based at ___________. Today I’m excited to walk you through the DEVELOP National Program, going over a couple of project highlights, and then talking about our upcoming opportunities.</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0535C12C-436B-478B-9EA8-7D7AB2695871}" type="slidenum">
              <a:rPr lang="en-US" smtClean="0"/>
              <a:t>1</a:t>
            </a:fld>
            <a:endParaRPr lang="en-US"/>
          </a:p>
        </p:txBody>
      </p:sp>
    </p:spTree>
    <p:extLst>
      <p:ext uri="{BB962C8B-B14F-4D97-AF65-F5344CB8AC3E}">
        <p14:creationId xmlns:p14="http://schemas.microsoft.com/office/powerpoint/2010/main" val="978955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start off with, t</a:t>
            </a:r>
            <a:r>
              <a:rPr lang="en-US" dirty="0"/>
              <a:t>he DEVELOP Program falls</a:t>
            </a:r>
            <a:r>
              <a:rPr lang="en-US" baseline="0" dirty="0"/>
              <a:t> under the larger umbrella of </a:t>
            </a:r>
            <a:r>
              <a:rPr lang="en-US" dirty="0"/>
              <a:t>NASA’s Earth Science Division. This division of NASA advances the understanding of the Earth as a system to improve the quality of life on our home planet. </a:t>
            </a:r>
          </a:p>
          <a:p>
            <a:r>
              <a:rPr lang="en-US" dirty="0"/>
              <a:t> </a:t>
            </a:r>
          </a:p>
          <a:p>
            <a:r>
              <a:rPr lang="en-US" dirty="0"/>
              <a:t>The division conducts and sponsors research, collects new observations, develops technologies, and extends science and technology education to the global community. Working closely with global partners in government, industry, and the public, the</a:t>
            </a:r>
            <a:r>
              <a:rPr lang="en-US" baseline="0" dirty="0"/>
              <a:t> Earth Science Division</a:t>
            </a:r>
            <a:r>
              <a:rPr lang="en-US" dirty="0"/>
              <a:t> enhances economic security, and environmental stewardship, benefiting society in</a:t>
            </a:r>
            <a:r>
              <a:rPr lang="en-US" baseline="0" dirty="0"/>
              <a:t> a lot</a:t>
            </a:r>
            <a:r>
              <a:rPr lang="en-US" dirty="0"/>
              <a:t> tangible ways. </a:t>
            </a:r>
          </a:p>
          <a:p>
            <a:r>
              <a:rPr lang="en-US" dirty="0"/>
              <a:t> </a:t>
            </a:r>
          </a:p>
          <a:p>
            <a:r>
              <a:rPr lang="en-US" dirty="0"/>
              <a:t>The Earth</a:t>
            </a:r>
            <a:r>
              <a:rPr lang="en-US" baseline="0" dirty="0"/>
              <a:t> Science Division</a:t>
            </a:r>
            <a:r>
              <a:rPr lang="en-US" dirty="0"/>
              <a:t> conducts and sponsors research to answer fundamental science questions about the environmental changes challenging our planet, and delivers sound science that helps decision-makers make informed decisions.</a:t>
            </a:r>
          </a:p>
          <a:p>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2</a:t>
            </a:fld>
            <a:endParaRPr lang="en-US"/>
          </a:p>
        </p:txBody>
      </p:sp>
    </p:spTree>
    <p:extLst>
      <p:ext uri="{BB962C8B-B14F-4D97-AF65-F5344CB8AC3E}">
        <p14:creationId xmlns:p14="http://schemas.microsoft.com/office/powerpoint/2010/main" val="3621115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8025" y="1160463"/>
            <a:ext cx="5568950" cy="31337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All of</a:t>
            </a:r>
            <a:r>
              <a:rPr lang="en-US" baseline="0" dirty="0"/>
              <a:t> our projects utilize data from NASA Earth observations. This series of satellites &amp; sensors includes a coordinated series of 17 polar-orbiting and low inclination satellites as well as 6 instruments on the International Space Station for long-term global observations.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NASA Earth observations are designed for various purposes related to global monitoring, such as precipitation estimation, water quality assessment, land cover change analysis, and air quality evaluation. And many other applications.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Jan. 16,</a:t>
            </a:r>
            <a:r>
              <a:rPr lang="en-US" baseline="0" dirty="0"/>
              <a:t> 2018: Reformatted with entire set, operating missions only</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OPERATING MISSIONS ONLY 06/16/2017</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12/20/17: Reformatted</a:t>
            </a:r>
            <a:r>
              <a:rPr lang="en-US" baseline="0" dirty="0"/>
              <a:t> to 16:9 ratio only.</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12/01/17:</a:t>
            </a:r>
            <a:r>
              <a:rPr lang="en-US" baseline="0" dirty="0"/>
              <a:t> edited to remove CATS from ISS</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10/27/17: DGH updated to remov</a:t>
            </a:r>
            <a:r>
              <a:rPr lang="en-US" baseline="0" dirty="0"/>
              <a:t>e Grace after end of mission</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BEF832-BDB5-481A-BC8E-B69A3BF70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287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specifically</a:t>
            </a:r>
            <a:r>
              <a:rPr lang="en-US" baseline="0" dirty="0"/>
              <a:t> within the Earth Science Division, you can find DEVELOP under</a:t>
            </a:r>
            <a:r>
              <a:rPr lang="en-US" dirty="0"/>
              <a:t> NASA Applied Sciences. The</a:t>
            </a:r>
            <a:r>
              <a:rPr lang="en-US" baseline="0" dirty="0"/>
              <a:t> main goal of NASA Applied Sciences is to discover innovative and practical applications of NASA Earth Science. And we do this by partnering with public and private organizations to examine ways in which our work may support their environmental decision making activities, with the ultimate goal of improving quality of life and strengthening the economy.</a:t>
            </a:r>
          </a:p>
          <a:p>
            <a:endParaRPr lang="en-US" baseline="0" dirty="0"/>
          </a:p>
          <a:p>
            <a:r>
              <a:rPr lang="en-US" baseline="0" dirty="0"/>
              <a:t>Applied sciences works in 8 different application areas, completing projects in Food Security &amp; Agriculture, Ecological Forecasting, Water Resources, Energy, Urban Development, Transportation &amp; Infrastructure, Health &amp; Air Quality, and Disasters. DEVELOP completes projects in all of these application areas.</a:t>
            </a:r>
          </a:p>
          <a:p>
            <a:endParaRPr lang="en-US" baseline="0" dirty="0"/>
          </a:p>
          <a:p>
            <a:r>
              <a:rPr lang="en-US" baseline="0" dirty="0"/>
              <a:t>DEVELOP is a part of NASA Applied Sciences’ Capacity Building Program, along with ARSET and SERVIR. ARSET is our Applied Remote Sensing Training Program. They complete various trainings and webinars to build skills in the use of remote sensing analysis. Many of their trainings are available online and are self paced. SERVIR is a joint collaboration between NASA and USAID and </a:t>
            </a:r>
            <a:r>
              <a:rPr lang="en-US" sz="1200" b="0" i="0" kern="1200" dirty="0">
                <a:solidFill>
                  <a:schemeClr val="tx1"/>
                </a:solidFill>
                <a:effectLst/>
                <a:latin typeface="+mn-lt"/>
                <a:ea typeface="+mn-ea"/>
                <a:cs typeface="+mn-cs"/>
              </a:rPr>
              <a:t>provides state-of-the-art, satellite-based Earth monitoring data, geospatial information and tools to help improve environmental decision-making among developing nations.</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4</a:t>
            </a:fld>
            <a:endParaRPr lang="en-US"/>
          </a:p>
        </p:txBody>
      </p:sp>
    </p:spTree>
    <p:extLst>
      <p:ext uri="{BB962C8B-B14F-4D97-AF65-F5344CB8AC3E}">
        <p14:creationId xmlns:p14="http://schemas.microsoft.com/office/powerpoint/2010/main" val="3991573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Now </a:t>
            </a:r>
            <a:r>
              <a:rPr lang="en-US" baseline="0" dirty="0"/>
              <a:t>that we’ve kind of set the stage, we can talk more about the DEVELOP Program specifically. </a:t>
            </a:r>
            <a:r>
              <a:rPr lang="en-US" dirty="0"/>
              <a:t>DEVELOP collaborates with decision makers to conduct feasibility projects that apply NASA Earth observations to address environmental issues. These projects engage young professionals (including students</a:t>
            </a:r>
            <a:r>
              <a:rPr lang="en-US" baseline="0" dirty="0"/>
              <a:t> and</a:t>
            </a:r>
            <a:r>
              <a:rPr lang="en-US" dirty="0"/>
              <a:t> recent graduates) as</a:t>
            </a:r>
            <a:r>
              <a:rPr lang="en-US" baseline="0" dirty="0"/>
              <a:t> well as</a:t>
            </a:r>
            <a:r>
              <a:rPr lang="en-US" dirty="0"/>
              <a:t> decision makers in 10-week projects that identify opportunities to use NASA satellite data to create methodologies and tools for project partners. This directly supports both individuals and institutions, and increases the use of Earth observation data and enhances decision and policy making.</a:t>
            </a:r>
          </a:p>
          <a:p>
            <a:endParaRPr lang="en-US" dirty="0"/>
          </a:p>
        </p:txBody>
      </p:sp>
      <p:sp>
        <p:nvSpPr>
          <p:cNvPr id="4" name="Slide Number Placeholder 3"/>
          <p:cNvSpPr>
            <a:spLocks noGrp="1"/>
          </p:cNvSpPr>
          <p:nvPr>
            <p:ph type="sldNum" sz="quarter" idx="10"/>
          </p:nvPr>
        </p:nvSpPr>
        <p:spPr/>
        <p:txBody>
          <a:bodyPr/>
          <a:lstStyle/>
          <a:p>
            <a:fld id="{3AFB3EE3-B88A-4C2A-9933-DC3B4CE7DFD9}" type="slidenum">
              <a:rPr lang="en-US" smtClean="0"/>
              <a:pPr/>
              <a:t>5</a:t>
            </a:fld>
            <a:endParaRPr lang="en-US"/>
          </a:p>
        </p:txBody>
      </p:sp>
    </p:spTree>
    <p:extLst>
      <p:ext uri="{BB962C8B-B14F-4D97-AF65-F5344CB8AC3E}">
        <p14:creationId xmlns:p14="http://schemas.microsoft.com/office/powerpoint/2010/main" val="1739438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off of that, who participates in DEVELOP? The participants who make up our teams come from various backgrounds</a:t>
            </a:r>
            <a:r>
              <a:rPr lang="en-US" baseline="0" dirty="0"/>
              <a:t> and include recent graduates, military personnel, students, and transitioning professionals. The advisors on our projects are typically NASA researchers or scientists from partner organizations. And the decision makers we work with come from state &amp; local government, federal agencies, NGOs, and international institutions. Some of our frequent partners include The Nature Conservancy, USGS, and the National Park Service. </a:t>
            </a:r>
            <a:endParaRPr lang="en-US" dirty="0"/>
          </a:p>
        </p:txBody>
      </p:sp>
      <p:sp>
        <p:nvSpPr>
          <p:cNvPr id="4" name="Slide Number Placeholder 3"/>
          <p:cNvSpPr>
            <a:spLocks noGrp="1"/>
          </p:cNvSpPr>
          <p:nvPr>
            <p:ph type="sldNum" sz="quarter" idx="10"/>
          </p:nvPr>
        </p:nvSpPr>
        <p:spPr/>
        <p:txBody>
          <a:bodyPr/>
          <a:lstStyle/>
          <a:p>
            <a:fld id="{DFFCE636-EDCB-4E8F-A496-90D3D4BBB61E}" type="slidenum">
              <a:rPr lang="en-US" smtClean="0"/>
              <a:t>6</a:t>
            </a:fld>
            <a:endParaRPr lang="en-US"/>
          </a:p>
        </p:txBody>
      </p:sp>
    </p:spTree>
    <p:extLst>
      <p:ext uri="{BB962C8B-B14F-4D97-AF65-F5344CB8AC3E}">
        <p14:creationId xmlns:p14="http://schemas.microsoft.com/office/powerpoint/2010/main" val="2257599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might be wondering,</a:t>
            </a:r>
            <a:r>
              <a:rPr lang="en-US" baseline="0" dirty="0"/>
              <a:t> where are these opportunities located? </a:t>
            </a:r>
            <a:r>
              <a:rPr lang="en-US" dirty="0"/>
              <a:t>DEVELOP locations are housed in various NASA centers</a:t>
            </a:r>
            <a:r>
              <a:rPr lang="en-US" baseline="0" dirty="0"/>
              <a:t> and institutions across the country. Our National Program Office is located at the NASA Langley Research Center in Hampton, VA. Closest to you all is </a:t>
            </a:r>
            <a:r>
              <a:rPr lang="en-US" baseline="0" dirty="0">
                <a:solidFill>
                  <a:srgbClr val="FF0000"/>
                </a:solidFill>
              </a:rPr>
              <a:t>___________</a:t>
            </a:r>
            <a:r>
              <a:rPr lang="en-US" baseline="0" dirty="0"/>
              <a:t>. You can apply to any project at any DEVELOP node, meaning one of the really cool parts about DEVELOP is that it can provide you with opportunity to become familiar with places around the </a:t>
            </a:r>
            <a:r>
              <a:rPr lang="en-US" b="0" baseline="0" dirty="0"/>
              <a:t>country. Each node has a unique set of opportunities – for example, the Colorado node works closely with USGS while the Alabama node tends to partner with NASA SERVIR. Feel free to reach out to a node you’re interested in to hear more about what they have to offer. </a:t>
            </a:r>
            <a:endParaRPr lang="en-US" b="0" dirty="0"/>
          </a:p>
        </p:txBody>
      </p:sp>
      <p:sp>
        <p:nvSpPr>
          <p:cNvPr id="4" name="Slide Number Placeholder 3"/>
          <p:cNvSpPr>
            <a:spLocks noGrp="1"/>
          </p:cNvSpPr>
          <p:nvPr>
            <p:ph type="sldNum" sz="quarter" idx="10"/>
          </p:nvPr>
        </p:nvSpPr>
        <p:spPr/>
        <p:txBody>
          <a:bodyPr/>
          <a:lstStyle/>
          <a:p>
            <a:fld id="{0535C12C-436B-478B-9EA8-7D7AB2695871}" type="slidenum">
              <a:rPr lang="en-US" smtClean="0"/>
              <a:t>7</a:t>
            </a:fld>
            <a:endParaRPr lang="en-US"/>
          </a:p>
        </p:txBody>
      </p:sp>
    </p:spTree>
    <p:extLst>
      <p:ext uri="{BB962C8B-B14F-4D97-AF65-F5344CB8AC3E}">
        <p14:creationId xmlns:p14="http://schemas.microsoft.com/office/powerpoint/2010/main" val="1190553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terms of project characteristics. </a:t>
            </a:r>
            <a:r>
              <a:rPr lang="en-US" dirty="0"/>
              <a:t>Approximately</a:t>
            </a:r>
            <a:r>
              <a:rPr lang="en-US" baseline="0" dirty="0"/>
              <a:t> 55-65 projects take place each year and all projects share similar characteristics</a:t>
            </a:r>
            <a:r>
              <a:rPr lang="en-US" b="0" baseline="0" dirty="0"/>
              <a:t>. Each project must highlight the applications and capabilities of NASA Earth observations, though we do often use data from </a:t>
            </a:r>
            <a:r>
              <a:rPr lang="en-US" b="0" i="1" baseline="0" dirty="0"/>
              <a:t>other space agencies </a:t>
            </a:r>
            <a:r>
              <a:rPr lang="en-US" b="0" baseline="0" dirty="0"/>
              <a:t>in conjunction with NASA data. Our projects address real-world community concerns related to environmental decision-making. DEVELOP teams must also partner with organizations who can benefit from using NASA Earth observations to enhance decision-making. All projects have to align with one of the eight application areas I mentioned a few slides ago. And all of our projects are completed by interdisciplinary teams under the guidance of science advisors and mentors from NASA and partner organizations. Each of our teams also create a comprehensive set of deliverables to communicate their work. These deliverables include a technical report, a poster, and a presentation.</a:t>
            </a:r>
            <a:endParaRPr lang="en-US" b="0" dirty="0"/>
          </a:p>
        </p:txBody>
      </p:sp>
      <p:sp>
        <p:nvSpPr>
          <p:cNvPr id="4" name="Slide Number Placeholder 3"/>
          <p:cNvSpPr>
            <a:spLocks noGrp="1"/>
          </p:cNvSpPr>
          <p:nvPr>
            <p:ph type="sldNum" sz="quarter" idx="10"/>
          </p:nvPr>
        </p:nvSpPr>
        <p:spPr/>
        <p:txBody>
          <a:bodyPr/>
          <a:lstStyle/>
          <a:p>
            <a:fld id="{0535C12C-436B-478B-9EA8-7D7AB2695871}" type="slidenum">
              <a:rPr lang="en-US" smtClean="0"/>
              <a:t>8</a:t>
            </a:fld>
            <a:endParaRPr lang="en-US"/>
          </a:p>
        </p:txBody>
      </p:sp>
    </p:spTree>
    <p:extLst>
      <p:ext uri="{BB962C8B-B14F-4D97-AF65-F5344CB8AC3E}">
        <p14:creationId xmlns:p14="http://schemas.microsoft.com/office/powerpoint/2010/main" val="3208942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0535C12C-436B-478B-9EA8-7D7AB2695871}" type="slidenum">
              <a:rPr lang="en-US">
                <a:solidFill>
                  <a:prstClr val="black"/>
                </a:solidFill>
                <a:latin typeface="Calibri" panose="020F0502020204030204"/>
              </a:rPr>
              <a:pPr defTabSz="931774">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2745579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I’m going to go through a couple of project highlights from the last year of DEVELOP. </a:t>
            </a:r>
          </a:p>
          <a:p>
            <a:endParaRPr lang="en-US" baseline="0" dirty="0"/>
          </a:p>
          <a:p>
            <a:r>
              <a:rPr lang="en-US" baseline="0" dirty="0"/>
              <a:t>The first project I’m going to talk about is the Massachusetts Water Resources Project that looked at the reintroduction of beavers in Massachusetts and how that reintroduction influenced flooding.</a:t>
            </a:r>
            <a:r>
              <a:rPr lang="en-US" dirty="0"/>
              <a:t> Beavers are making a remarkable comeback to the conterminous US, after their populations were decimated from hunting, trapping, and habitat loss .As generalists, they are able to adapt to a variety of habitats, allowing them to spread all over the</a:t>
            </a:r>
            <a:r>
              <a:rPr lang="en-US" baseline="0" dirty="0"/>
              <a:t> country. </a:t>
            </a:r>
            <a:r>
              <a:rPr lang="en-US" dirty="0"/>
              <a:t>While beavers add remarkable value to a landscape by creating beaver ponds, they can also interfere with human activity and infrastructure. The dams beavers build can cause flooding in streams that had existed</a:t>
            </a:r>
            <a:r>
              <a:rPr lang="en-US" baseline="0" dirty="0"/>
              <a:t> for decades without beavers, and for human infrastructure which is dependent upon the consistency of these streams</a:t>
            </a:r>
            <a:r>
              <a:rPr lang="en-US" dirty="0"/>
              <a:t>. Flooding can ruin cropland, contaminate septic systems and wells, as well as flood</a:t>
            </a:r>
            <a:r>
              <a:rPr lang="en-US" baseline="0" dirty="0"/>
              <a:t> basements and damage buildings</a:t>
            </a:r>
            <a:r>
              <a:rPr lang="en-US" dirty="0"/>
              <a:t>. Therefore, understanding the spatial and temporal nature of beaver flooding is of great interest from both a land management and scientific perspective.</a:t>
            </a:r>
          </a:p>
          <a:p>
            <a:br>
              <a:rPr lang="en-US" dirty="0"/>
            </a:br>
            <a:r>
              <a:rPr lang="en-US" dirty="0"/>
              <a:t>So, the DEVELOP</a:t>
            </a:r>
            <a:r>
              <a:rPr lang="en-US" baseline="0" dirty="0"/>
              <a:t> </a:t>
            </a:r>
            <a:r>
              <a:rPr lang="en-US" dirty="0"/>
              <a:t>team partnered with the Massachusetts Audubon Society to enhance local understanding of beaver populations and flooding. They used satellite data from three generations of Landsat satellite imagery, and in</a:t>
            </a:r>
            <a:r>
              <a:rPr lang="en-US" baseline="0" dirty="0"/>
              <a:t> conjunction with beaver occurrence data, the team was able to </a:t>
            </a:r>
            <a:r>
              <a:rPr lang="en-US" dirty="0"/>
              <a:t>create a beaver flood detection tool</a:t>
            </a:r>
            <a:r>
              <a:rPr lang="en-US" baseline="0" dirty="0"/>
              <a:t> and </a:t>
            </a:r>
            <a:r>
              <a:rPr lang="en-US" dirty="0"/>
              <a:t>demonstrate historical flooding and possible beaver influence. </a:t>
            </a:r>
          </a:p>
          <a:p>
            <a:endParaRPr lang="en-US" dirty="0"/>
          </a:p>
          <a:p>
            <a:r>
              <a:rPr lang="en-US" dirty="0"/>
              <a:t>In this map you can see in blue the detected flooding, and in orange the beaver</a:t>
            </a:r>
            <a:r>
              <a:rPr lang="en-US" baseline="0" dirty="0"/>
              <a:t> observations the team used.</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Ultimately, their tool B-FED did detect flooding patterns around streams throughout the time series after beaver reintroduction. In addition,</a:t>
            </a:r>
            <a:r>
              <a:rPr lang="en-US" baseline="0" dirty="0"/>
              <a:t> the tool</a:t>
            </a:r>
            <a:r>
              <a:rPr lang="en-US" dirty="0"/>
              <a:t> is able to visualize patch creation and conversion across the whole state, providing valuable new information for local wetlands.</a:t>
            </a:r>
            <a:r>
              <a:rPr lang="en-US" baseline="0" dirty="0"/>
              <a:t> The outcomes of this project </a:t>
            </a:r>
            <a:r>
              <a:rPr lang="en-US" dirty="0"/>
              <a:t>can assist in forming better land management strategies for the partners and other</a:t>
            </a:r>
            <a:r>
              <a:rPr lang="en-US" baseline="0" dirty="0"/>
              <a:t> stakeholders</a:t>
            </a:r>
            <a:r>
              <a:rPr lang="en-US" dirty="0"/>
              <a:t>, using the combination of beaver observations and landscape change information. </a:t>
            </a:r>
          </a:p>
          <a:p>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10</a:t>
            </a:fld>
            <a:endParaRPr lang="en-US"/>
          </a:p>
        </p:txBody>
      </p:sp>
    </p:spTree>
    <p:extLst>
      <p:ext uri="{BB962C8B-B14F-4D97-AF65-F5344CB8AC3E}">
        <p14:creationId xmlns:p14="http://schemas.microsoft.com/office/powerpoint/2010/main" val="1933050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project I’m going to</a:t>
            </a:r>
            <a:r>
              <a:rPr lang="en-US" baseline="0" dirty="0"/>
              <a:t> highlight is the </a:t>
            </a:r>
            <a:r>
              <a:rPr lang="en-US" sz="1200" b="0" i="0" u="none" strike="noStrike" cap="none" dirty="0" err="1">
                <a:solidFill>
                  <a:schemeClr val="dk1"/>
                </a:solidFill>
                <a:effectLst/>
                <a:latin typeface="+mn-lt"/>
                <a:ea typeface="Calibri"/>
                <a:cs typeface="Calibri"/>
                <a:sym typeface="Calibri"/>
              </a:rPr>
              <a:t>the</a:t>
            </a:r>
            <a:r>
              <a:rPr lang="en-US" sz="1200" b="0" i="0" u="none" strike="noStrike" cap="none" dirty="0">
                <a:solidFill>
                  <a:schemeClr val="dk1"/>
                </a:solidFill>
                <a:effectLst/>
                <a:latin typeface="+mn-lt"/>
                <a:ea typeface="Calibri"/>
                <a:cs typeface="Calibri"/>
                <a:sym typeface="Calibri"/>
              </a:rPr>
              <a:t> Philadelphia Health &amp; Air Quality team from the Tempe, Arizona DEVELOP location. </a:t>
            </a:r>
          </a:p>
          <a:p>
            <a:endParaRPr lang="en-US" sz="1200" b="0" i="0" u="none" strike="noStrike" cap="none" dirty="0">
              <a:solidFill>
                <a:schemeClr val="dk1"/>
              </a:solidFill>
              <a:effectLst/>
              <a:latin typeface="+mn-lt"/>
              <a:cs typeface="Calibri"/>
              <a:sym typeface="Calibri"/>
            </a:endParaRPr>
          </a:p>
          <a:p>
            <a:endParaRPr lang="en-US" sz="1200" b="0" i="0" u="none" strike="noStrike" cap="none" dirty="0">
              <a:solidFill>
                <a:schemeClr val="dk1"/>
              </a:solidFill>
              <a:effectLst/>
              <a:latin typeface="+mn-lt"/>
              <a:cs typeface="Calibri"/>
              <a:sym typeface="Calibri"/>
            </a:endParaRPr>
          </a:p>
          <a:p>
            <a:r>
              <a:rPr lang="en-US" sz="1200" b="0" i="0" u="none" strike="noStrike" cap="none" dirty="0">
                <a:solidFill>
                  <a:schemeClr val="dk1"/>
                </a:solidFill>
                <a:effectLst/>
                <a:latin typeface="+mn-lt"/>
                <a:ea typeface="Calibri"/>
                <a:cs typeface="Calibri"/>
                <a:sym typeface="Calibri"/>
              </a:rPr>
              <a:t>Heat is a leading cause of weather related death and hospitalizations in the US. </a:t>
            </a:r>
            <a:r>
              <a:rPr lang="en-US" dirty="0"/>
              <a:t>Urban areas are particularly affected by extreme heat, due to human activity and landscape transformation.</a:t>
            </a:r>
            <a:r>
              <a:rPr lang="en-US" baseline="0" dirty="0"/>
              <a:t> This phenomenon is called the urban heat island effect. </a:t>
            </a:r>
            <a:r>
              <a:rPr lang="en-US" dirty="0"/>
              <a:t>In Philadelphia, heat is a major public health concern. Since 2010 alone 18 daily temperature records were set. Between 2010 and 2018, 137 heat related deaths were recorded and many more minor health related illnesses have likely occurred. </a:t>
            </a:r>
            <a:r>
              <a:rPr lang="en-US" baseline="0" dirty="0"/>
              <a:t>This project partnered with </a:t>
            </a:r>
            <a:r>
              <a:rPr lang="en-US" sz="1200" dirty="0">
                <a:solidFill>
                  <a:srgbClr val="3C4043"/>
                </a:solidFill>
                <a:latin typeface="Roboto"/>
                <a:ea typeface="Roboto"/>
                <a:cs typeface="Roboto"/>
                <a:sym typeface="Roboto"/>
              </a:rPr>
              <a:t>Philadelphia Department of Public Health and the Philadelphia, Office of Sustainability to assess areas of heat vulnerability in their city. </a:t>
            </a:r>
          </a:p>
          <a:p>
            <a:r>
              <a:rPr lang="en-US" sz="1200" dirty="0">
                <a:solidFill>
                  <a:srgbClr val="3C4043"/>
                </a:solidFill>
                <a:latin typeface="Roboto"/>
                <a:ea typeface="Roboto"/>
                <a:sym typeface="Roboto"/>
              </a:rPr>
              <a:t>The project used NASA earth observations to</a:t>
            </a:r>
            <a:r>
              <a:rPr lang="en-US" dirty="0"/>
              <a:t> identify areas with the highest heat sensitivity using socio-economic and health indicators, as well as identify areas with the highest heat vulnerability which is inclusive of not only heat sensitivity, but also heat exposure, as measured by our NASA Earth observation data. </a:t>
            </a:r>
          </a:p>
          <a:p>
            <a:endParaRPr lang="en-US" dirty="0"/>
          </a:p>
          <a:p>
            <a:r>
              <a:rPr lang="en-US" dirty="0"/>
              <a:t>Using</a:t>
            </a:r>
            <a:r>
              <a:rPr lang="en-US" baseline="0" dirty="0"/>
              <a:t> variables that captured daytime and nighttime land surface temperature, vegetation greenness and health, and buildings from </a:t>
            </a:r>
            <a:r>
              <a:rPr lang="en-US" baseline="0" dirty="0" err="1"/>
              <a:t>landsat</a:t>
            </a:r>
            <a:r>
              <a:rPr lang="en-US" baseline="0" dirty="0"/>
              <a:t> and </a:t>
            </a:r>
            <a:r>
              <a:rPr lang="en-US" baseline="0" dirty="0" err="1"/>
              <a:t>modis</a:t>
            </a:r>
            <a:r>
              <a:rPr lang="en-US" baseline="0" dirty="0"/>
              <a:t>, the team generated maps of vulnerability which also integrated socio-economic variables. Here you can see </a:t>
            </a:r>
            <a:r>
              <a:rPr lang="en-US" baseline="0" dirty="0" err="1"/>
              <a:t>philadelphia’s</a:t>
            </a:r>
            <a:r>
              <a:rPr lang="en-US" baseline="0" dirty="0"/>
              <a:t> census tracts ranked according to their level of vulnerability. </a:t>
            </a:r>
          </a:p>
          <a:p>
            <a:endParaRPr lang="en-US" baseline="0" dirty="0"/>
          </a:p>
          <a:p>
            <a:r>
              <a:rPr lang="en-US" sz="1200" b="0" i="0" u="none" strike="noStrike" cap="none" dirty="0">
                <a:solidFill>
                  <a:schemeClr val="dk1"/>
                </a:solidFill>
                <a:effectLst/>
                <a:latin typeface="+mn-lt"/>
                <a:ea typeface="Calibri"/>
                <a:cs typeface="Calibri"/>
                <a:sym typeface="Calibri"/>
              </a:rPr>
              <a:t>Their</a:t>
            </a:r>
            <a:r>
              <a:rPr lang="en-US" sz="1200" b="0" i="0" u="none" strike="noStrike" cap="none" baseline="0" dirty="0">
                <a:solidFill>
                  <a:schemeClr val="dk1"/>
                </a:solidFill>
                <a:effectLst/>
                <a:latin typeface="+mn-lt"/>
                <a:ea typeface="Calibri"/>
                <a:cs typeface="Calibri"/>
                <a:sym typeface="Calibri"/>
              </a:rPr>
              <a:t> results </a:t>
            </a:r>
            <a:r>
              <a:rPr lang="en-US" sz="1200" b="0" i="0" u="none" strike="noStrike" cap="none" dirty="0">
                <a:solidFill>
                  <a:schemeClr val="dk1"/>
                </a:solidFill>
                <a:effectLst/>
                <a:latin typeface="+mn-lt"/>
                <a:ea typeface="Calibri"/>
                <a:cs typeface="Calibri"/>
                <a:sym typeface="Calibri"/>
              </a:rPr>
              <a:t>showed that heat exposure in Philadelphia is highest in the densely populated urban areas, compounding the effect of other socio-economic and health risk factors observed in the population. The DEVELOP team identified 74 census tracts with very high heat vulnerability that should be targeted by city planners aiming to reduce heat related illnesses and increase resilience in the population. They also mapped street tree priority, highlighting 15 census tracts where street tree planting initiatives may be a useful tool to reduce overall heat vulnerability as these census tracts experience high heat vulnerability and have few street trees. These results can be used by their</a:t>
            </a:r>
            <a:r>
              <a:rPr lang="en-US" sz="1200" b="0" i="0" u="none" strike="noStrike" cap="none" baseline="0" dirty="0">
                <a:solidFill>
                  <a:schemeClr val="dk1"/>
                </a:solidFill>
                <a:effectLst/>
                <a:latin typeface="+mn-lt"/>
                <a:ea typeface="Calibri"/>
                <a:cs typeface="Calibri"/>
                <a:sym typeface="Calibri"/>
              </a:rPr>
              <a:t> partners at the Philadelphia Department of Public health and the office of sustainability to inform city planning and heat mitigation strategies.</a:t>
            </a:r>
            <a:endParaRPr lang="en-US" baseline="0" dirty="0"/>
          </a:p>
          <a:p>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11</a:t>
            </a:fld>
            <a:endParaRPr lang="en-US"/>
          </a:p>
        </p:txBody>
      </p:sp>
    </p:spTree>
    <p:extLst>
      <p:ext uri="{BB962C8B-B14F-4D97-AF65-F5344CB8AC3E}">
        <p14:creationId xmlns:p14="http://schemas.microsoft.com/office/powerpoint/2010/main" val="2111390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terms of </a:t>
            </a:r>
            <a:r>
              <a:rPr lang="en-US" b="0" baseline="0" dirty="0"/>
              <a:t>eligibility, you must be 18 years or older and have a minimum 3.0 GPA to participate – this can be your cumulative GPA or your most recent semester. As I mentioned earlier, we accept current students, recent graduates, early career professionals, transitioning career professionals, and US military service members and veterans. We like our applicants to come from </a:t>
            </a:r>
            <a:r>
              <a:rPr lang="en-US" baseline="0" dirty="0"/>
              <a:t>interdisciplinary backgrounds, though most of our applicants tend to be from STEM fields. No experience is required, but a strong interest in GIS, remote sensing, and science is super important. We accept US Citizens as well as foreign nationals, with a few caveats. US citizenship required to apply to DEVELOP locations at NASA Centers. Our regional locations in Massachusetts, Colorado, Idaho, Arizona, and Georgia do not require US Citizenship. Foreign nationals must also be currently enrolled in or recently graduated from an accredited U.S. school. And acceptances are conditional upon proof of a visa or approved CPT/OPT that will allow them to work within the U.S.</a:t>
            </a:r>
          </a:p>
          <a:p>
            <a:endParaRPr lang="en-US" baseline="0" dirty="0"/>
          </a:p>
          <a:p>
            <a:r>
              <a:rPr lang="en-US" baseline="0" dirty="0"/>
              <a:t>We also have three 10-week terms per year in the spring, summer, and fall. This means we accept applications three times a year. Note that participants who would like to continue on to another term must reapply each term.</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12</a:t>
            </a:fld>
            <a:endParaRPr lang="en-US"/>
          </a:p>
        </p:txBody>
      </p:sp>
    </p:spTree>
    <p:extLst>
      <p:ext uri="{BB962C8B-B14F-4D97-AF65-F5344CB8AC3E}">
        <p14:creationId xmlns:p14="http://schemas.microsoft.com/office/powerpoint/2010/main" val="3796618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rtl="0"/>
            <a:r>
              <a:rPr lang="en-US" sz="1200" b="0" i="0" u="none" strike="noStrike" kern="1200" dirty="0">
                <a:solidFill>
                  <a:schemeClr val="tx1"/>
                </a:solidFill>
                <a:latin typeface="+mn-lt"/>
                <a:ea typeface="+mn-ea"/>
                <a:cs typeface="+mn-cs"/>
              </a:rPr>
              <a:t>You might be wondering, what </a:t>
            </a:r>
            <a:r>
              <a:rPr lang="en-US" sz="1200" b="0" i="0" u="none" strike="noStrike" kern="1200" baseline="0" dirty="0">
                <a:solidFill>
                  <a:schemeClr val="tx1"/>
                </a:solidFill>
                <a:latin typeface="+mn-lt"/>
                <a:ea typeface="+mn-ea"/>
                <a:cs typeface="+mn-cs"/>
              </a:rPr>
              <a:t>makes a successful </a:t>
            </a:r>
            <a:r>
              <a:rPr lang="en-US" sz="1200" b="0" i="0" u="none" strike="noStrike" kern="1200" baseline="0" dirty="0" err="1">
                <a:solidFill>
                  <a:schemeClr val="tx1"/>
                </a:solidFill>
                <a:latin typeface="+mn-lt"/>
                <a:ea typeface="+mn-ea"/>
                <a:cs typeface="+mn-cs"/>
              </a:rPr>
              <a:t>DEVELOPer</a:t>
            </a:r>
            <a:r>
              <a:rPr lang="en-US" sz="1200" b="0" i="0" u="none" strike="noStrike" kern="1200" baseline="0" dirty="0">
                <a:solidFill>
                  <a:schemeClr val="tx1"/>
                </a:solidFill>
                <a:latin typeface="+mn-lt"/>
                <a:ea typeface="+mn-ea"/>
                <a:cs typeface="+mn-cs"/>
              </a:rPr>
              <a:t>?</a:t>
            </a:r>
            <a:endParaRPr lang="en-US" sz="1200" b="0" i="0" u="none" strike="noStrike" kern="1200" dirty="0">
              <a:solidFill>
                <a:schemeClr val="tx1"/>
              </a:solidFill>
              <a:latin typeface="+mn-lt"/>
              <a:ea typeface="+mn-ea"/>
              <a:cs typeface="+mn-cs"/>
            </a:endParaRPr>
          </a:p>
          <a:p>
            <a:pPr rtl="0"/>
            <a:endParaRPr lang="en-US" sz="1200" b="1" i="0" u="none" strike="noStrike" kern="1200" dirty="0">
              <a:solidFill>
                <a:schemeClr val="tx1"/>
              </a:solidFill>
              <a:latin typeface="+mn-lt"/>
              <a:ea typeface="+mn-ea"/>
              <a:cs typeface="+mn-cs"/>
            </a:endParaRPr>
          </a:p>
          <a:p>
            <a:pPr rtl="0"/>
            <a:r>
              <a:rPr lang="en-US" sz="1200" b="1" i="0" u="none" strike="noStrike" kern="1200" dirty="0">
                <a:solidFill>
                  <a:schemeClr val="tx1"/>
                </a:solidFill>
                <a:latin typeface="+mn-lt"/>
                <a:ea typeface="+mn-ea"/>
                <a:cs typeface="+mn-cs"/>
              </a:rPr>
              <a:t>First,</a:t>
            </a:r>
            <a:r>
              <a:rPr lang="en-US" sz="1200" b="1" i="0" u="none" strike="noStrike" kern="1200" baseline="0" dirty="0">
                <a:solidFill>
                  <a:schemeClr val="tx1"/>
                </a:solidFill>
                <a:latin typeface="+mn-lt"/>
                <a:ea typeface="+mn-ea"/>
                <a:cs typeface="+mn-cs"/>
              </a:rPr>
              <a:t> someone</a:t>
            </a:r>
            <a:r>
              <a:rPr lang="en-US" sz="1200" b="1" i="0" u="none" strike="noStrike" kern="1200" dirty="0">
                <a:solidFill>
                  <a:schemeClr val="tx1"/>
                </a:solidFill>
                <a:latin typeface="+mn-lt"/>
                <a:ea typeface="+mn-ea"/>
                <a:cs typeface="+mn-cs"/>
              </a:rPr>
              <a:t> works well on a team</a:t>
            </a:r>
            <a:endParaRPr lang="en-US" sz="1000" b="0" dirty="0"/>
          </a:p>
          <a:p>
            <a:pPr rtl="0" fontAlgn="base"/>
            <a:r>
              <a:rPr lang="en-US" sz="1200" b="0" i="0" u="none" strike="noStrike" kern="1200" dirty="0">
                <a:solidFill>
                  <a:schemeClr val="tx1"/>
                </a:solidFill>
                <a:latin typeface="+mn-lt"/>
                <a:ea typeface="+mn-ea"/>
                <a:cs typeface="+mn-cs"/>
              </a:rPr>
              <a:t>Collaboration is really key to the success of a project. </a:t>
            </a:r>
          </a:p>
          <a:p>
            <a:pPr rtl="0"/>
            <a:br>
              <a:rPr lang="en-US" sz="1000" b="0" dirty="0"/>
            </a:br>
            <a:r>
              <a:rPr lang="en-US" sz="1200" b="1" i="0" u="none" strike="noStrike" kern="1200" dirty="0">
                <a:solidFill>
                  <a:schemeClr val="tx1"/>
                </a:solidFill>
                <a:latin typeface="+mn-lt"/>
                <a:ea typeface="+mn-ea"/>
                <a:cs typeface="+mn-cs"/>
              </a:rPr>
              <a:t>Participant</a:t>
            </a:r>
            <a:r>
              <a:rPr lang="en-US" sz="1200" b="1" i="0" u="none" strike="noStrike" kern="1200" baseline="0" dirty="0">
                <a:solidFill>
                  <a:schemeClr val="tx1"/>
                </a:solidFill>
                <a:latin typeface="+mn-lt"/>
                <a:ea typeface="+mn-ea"/>
                <a:cs typeface="+mn-cs"/>
              </a:rPr>
              <a:t>s should also have a w</a:t>
            </a:r>
            <a:r>
              <a:rPr lang="en-US" sz="1200" b="1" i="0" u="none" strike="noStrike" kern="1200" dirty="0">
                <a:solidFill>
                  <a:schemeClr val="tx1"/>
                </a:solidFill>
                <a:latin typeface="+mn-lt"/>
                <a:ea typeface="+mn-ea"/>
                <a:cs typeface="+mn-cs"/>
              </a:rPr>
              <a:t>illingness to learn </a:t>
            </a:r>
            <a:endParaRPr lang="en-US" sz="1000" b="0" dirty="0"/>
          </a:p>
          <a:p>
            <a:pPr rtl="0" fontAlgn="base"/>
            <a:r>
              <a:rPr lang="en-US" sz="1200" b="0" i="0" u="none" strike="noStrike" kern="1200" dirty="0">
                <a:solidFill>
                  <a:schemeClr val="tx1"/>
                </a:solidFill>
                <a:latin typeface="+mn-lt"/>
                <a:ea typeface="+mn-ea"/>
                <a:cs typeface="+mn-cs"/>
              </a:rPr>
              <a:t>Skills you learn at DEVELOP go beyond GIS and Remote Sensing.</a:t>
            </a:r>
            <a:r>
              <a:rPr lang="en-US" sz="1200" b="0" i="0" u="none" strike="noStrike" kern="1200" baseline="0" dirty="0">
                <a:solidFill>
                  <a:schemeClr val="tx1"/>
                </a:solidFill>
                <a:latin typeface="+mn-lt"/>
                <a:ea typeface="+mn-ea"/>
                <a:cs typeface="+mn-cs"/>
              </a:rPr>
              <a:t> </a:t>
            </a:r>
            <a:r>
              <a:rPr lang="en-US" sz="1200" b="0" i="0" u="none" strike="noStrike" kern="1200" dirty="0">
                <a:solidFill>
                  <a:schemeClr val="tx1"/>
                </a:solidFill>
                <a:latin typeface="+mn-lt"/>
                <a:ea typeface="+mn-ea"/>
                <a:cs typeface="+mn-cs"/>
              </a:rPr>
              <a:t>Participants should want learn to improve technical writing, presentation, and professional skills.</a:t>
            </a:r>
          </a:p>
          <a:p>
            <a:pPr rtl="0"/>
            <a:br>
              <a:rPr lang="en-US" sz="1000" b="0" dirty="0"/>
            </a:br>
            <a:r>
              <a:rPr lang="en-US" sz="1000" b="1" dirty="0"/>
              <a:t>We want</a:t>
            </a:r>
            <a:r>
              <a:rPr lang="en-US" sz="1000" b="1" baseline="0" dirty="0"/>
              <a:t> </a:t>
            </a:r>
            <a:r>
              <a:rPr lang="en-US" sz="1000" b="1" baseline="0" dirty="0" err="1"/>
              <a:t>DEVELOPers</a:t>
            </a:r>
            <a:r>
              <a:rPr lang="en-US" sz="1000" b="1" baseline="0" dirty="0"/>
              <a:t> to be</a:t>
            </a:r>
            <a:r>
              <a:rPr lang="en-US" sz="1200" b="1" i="0" u="none" strike="noStrike" kern="1200" baseline="0" dirty="0">
                <a:solidFill>
                  <a:schemeClr val="tx1"/>
                </a:solidFill>
                <a:latin typeface="+mn-lt"/>
                <a:ea typeface="+mn-ea"/>
                <a:cs typeface="+mn-cs"/>
              </a:rPr>
              <a:t> f</a:t>
            </a:r>
            <a:r>
              <a:rPr lang="en-US" sz="1200" b="1" i="0" u="none" strike="noStrike" kern="1200" dirty="0">
                <a:solidFill>
                  <a:schemeClr val="tx1"/>
                </a:solidFill>
                <a:latin typeface="+mn-lt"/>
                <a:ea typeface="+mn-ea"/>
                <a:cs typeface="+mn-cs"/>
              </a:rPr>
              <a:t>lexible</a:t>
            </a:r>
            <a:endParaRPr lang="en-US" sz="1000" b="1" dirty="0"/>
          </a:p>
          <a:p>
            <a:pPr rtl="0" fontAlgn="base"/>
            <a:r>
              <a:rPr lang="en-US" sz="1200" b="0" i="0" u="none" strike="noStrike" kern="1200" dirty="0">
                <a:solidFill>
                  <a:schemeClr val="tx1"/>
                </a:solidFill>
                <a:latin typeface="+mn-lt"/>
                <a:ea typeface="+mn-ea"/>
                <a:cs typeface="+mn-cs"/>
              </a:rPr>
              <a:t>Flexibility with project changes and learning to overcome challenges is necessary throughout the term.</a:t>
            </a:r>
          </a:p>
          <a:p>
            <a:pPr rtl="0"/>
            <a:br>
              <a:rPr lang="en-US" sz="1000" b="0" dirty="0"/>
            </a:br>
            <a:r>
              <a:rPr lang="en-US" sz="1200" b="1" i="0" u="none" strike="noStrike" kern="1200" dirty="0">
                <a:solidFill>
                  <a:schemeClr val="tx1"/>
                </a:solidFill>
                <a:latin typeface="+mn-lt"/>
                <a:ea typeface="+mn-ea"/>
                <a:cs typeface="+mn-cs"/>
              </a:rPr>
              <a:t>Participants</a:t>
            </a:r>
            <a:r>
              <a:rPr lang="en-US" sz="1200" b="1" i="0" u="none" strike="noStrike" kern="1200" baseline="0" dirty="0">
                <a:solidFill>
                  <a:schemeClr val="tx1"/>
                </a:solidFill>
                <a:latin typeface="+mn-lt"/>
                <a:ea typeface="+mn-ea"/>
                <a:cs typeface="+mn-cs"/>
              </a:rPr>
              <a:t> benefit from being h</a:t>
            </a:r>
            <a:r>
              <a:rPr lang="en-US" sz="1200" b="1" i="0" u="none" strike="noStrike" kern="1200" dirty="0">
                <a:solidFill>
                  <a:schemeClr val="tx1"/>
                </a:solidFill>
                <a:latin typeface="+mn-lt"/>
                <a:ea typeface="+mn-ea"/>
                <a:cs typeface="+mn-cs"/>
              </a:rPr>
              <a:t>ard working and positive</a:t>
            </a:r>
            <a:endParaRPr lang="en-US" sz="1000" b="0" dirty="0"/>
          </a:p>
          <a:p>
            <a:pPr rtl="0" fontAlgn="base"/>
            <a:r>
              <a:rPr lang="en-US" sz="1200" b="0" i="0" u="none" strike="noStrike" kern="1200" dirty="0">
                <a:solidFill>
                  <a:schemeClr val="tx1"/>
                </a:solidFill>
                <a:latin typeface="+mn-lt"/>
                <a:ea typeface="+mn-ea"/>
                <a:cs typeface="+mn-cs"/>
              </a:rPr>
              <a:t>There is a lot to accomplish in 10 weeks.</a:t>
            </a:r>
          </a:p>
          <a:p>
            <a:pPr rtl="0"/>
            <a:br>
              <a:rPr lang="en-US" sz="1000" b="0" dirty="0"/>
            </a:br>
            <a:r>
              <a:rPr lang="en-US" sz="1200" b="1" i="0" u="none" strike="noStrike" kern="1200" dirty="0">
                <a:solidFill>
                  <a:schemeClr val="tx1"/>
                </a:solidFill>
                <a:latin typeface="+mn-lt"/>
                <a:ea typeface="+mn-ea"/>
                <a:cs typeface="+mn-cs"/>
              </a:rPr>
              <a:t>A</a:t>
            </a:r>
            <a:r>
              <a:rPr lang="en-US" sz="1200" b="1" i="0" u="none" strike="noStrike" kern="1200" baseline="0" dirty="0">
                <a:solidFill>
                  <a:schemeClr val="tx1"/>
                </a:solidFill>
                <a:latin typeface="+mn-lt"/>
                <a:ea typeface="+mn-ea"/>
                <a:cs typeface="+mn-cs"/>
              </a:rPr>
              <a:t> </a:t>
            </a:r>
            <a:r>
              <a:rPr lang="en-US" sz="1200" b="1" i="0" u="none" strike="noStrike" kern="1200" baseline="0" dirty="0" err="1">
                <a:solidFill>
                  <a:schemeClr val="tx1"/>
                </a:solidFill>
                <a:latin typeface="+mn-lt"/>
                <a:ea typeface="+mn-ea"/>
                <a:cs typeface="+mn-cs"/>
              </a:rPr>
              <a:t>DEVELOPer</a:t>
            </a:r>
            <a:r>
              <a:rPr lang="en-US" sz="1200" b="1" i="0" u="none" strike="noStrike" kern="1200" baseline="0" dirty="0">
                <a:solidFill>
                  <a:schemeClr val="tx1"/>
                </a:solidFill>
                <a:latin typeface="+mn-lt"/>
                <a:ea typeface="+mn-ea"/>
                <a:cs typeface="+mn-cs"/>
              </a:rPr>
              <a:t> should also be m</a:t>
            </a:r>
            <a:r>
              <a:rPr lang="en-US" sz="1200" b="1" i="0" u="none" strike="noStrike" kern="1200" dirty="0">
                <a:solidFill>
                  <a:schemeClr val="tx1"/>
                </a:solidFill>
                <a:latin typeface="+mn-lt"/>
                <a:ea typeface="+mn-ea"/>
                <a:cs typeface="+mn-cs"/>
              </a:rPr>
              <a:t>otivated and seeks to motivate others</a:t>
            </a:r>
            <a:endParaRPr lang="en-US" sz="1000" b="0" dirty="0"/>
          </a:p>
          <a:p>
            <a:pPr rtl="0" fontAlgn="base"/>
            <a:r>
              <a:rPr lang="en-US" sz="1200" b="0" i="0" u="none" strike="noStrike" kern="1200" dirty="0">
                <a:solidFill>
                  <a:schemeClr val="tx1"/>
                </a:solidFill>
                <a:latin typeface="+mn-lt"/>
                <a:ea typeface="+mn-ea"/>
                <a:cs typeface="+mn-cs"/>
              </a:rPr>
              <a:t>Projects are unique and led entirely by DEVELOP teams, so you’ll need to</a:t>
            </a:r>
            <a:r>
              <a:rPr lang="en-US" sz="1200" b="0" i="0" u="none" strike="noStrike" kern="1200" baseline="0" dirty="0">
                <a:solidFill>
                  <a:schemeClr val="tx1"/>
                </a:solidFill>
                <a:latin typeface="+mn-lt"/>
                <a:ea typeface="+mn-ea"/>
                <a:cs typeface="+mn-cs"/>
              </a:rPr>
              <a:t> be motivated to meet deadlines and advocate for the needs of your partner organizations.</a:t>
            </a:r>
            <a:endParaRPr lang="en-US" sz="1200" b="0" i="0" u="none" strike="noStrike" kern="1200" dirty="0">
              <a:solidFill>
                <a:schemeClr val="tx1"/>
              </a:solidFill>
              <a:latin typeface="+mn-lt"/>
              <a:ea typeface="+mn-ea"/>
              <a:cs typeface="+mn-cs"/>
            </a:endParaRPr>
          </a:p>
          <a:p>
            <a:pPr rtl="0"/>
            <a:br>
              <a:rPr lang="en-US" sz="1000" b="0" dirty="0"/>
            </a:br>
            <a:r>
              <a:rPr lang="en-US" sz="1000" b="0" dirty="0"/>
              <a:t>But most of all,</a:t>
            </a:r>
            <a:r>
              <a:rPr lang="en-US" sz="1000" b="0" baseline="0" dirty="0"/>
              <a:t> </a:t>
            </a:r>
            <a:r>
              <a:rPr lang="en-US" sz="1200" b="0" i="0" u="none" strike="noStrike" kern="1200" dirty="0" err="1">
                <a:solidFill>
                  <a:schemeClr val="tx1"/>
                </a:solidFill>
                <a:latin typeface="+mn-lt"/>
                <a:ea typeface="+mn-ea"/>
                <a:cs typeface="+mn-cs"/>
              </a:rPr>
              <a:t>DEVELOPers</a:t>
            </a:r>
            <a:r>
              <a:rPr lang="en-US" sz="1200" b="0" i="0" u="none" strike="noStrike" kern="1200" dirty="0">
                <a:solidFill>
                  <a:schemeClr val="tx1"/>
                </a:solidFill>
                <a:latin typeface="+mn-lt"/>
                <a:ea typeface="+mn-ea"/>
                <a:cs typeface="+mn-cs"/>
              </a:rPr>
              <a:t> are </a:t>
            </a:r>
            <a:r>
              <a:rPr lang="en-US" sz="1200" b="0" i="1" u="none" strike="noStrike" kern="1200" dirty="0">
                <a:solidFill>
                  <a:schemeClr val="tx1"/>
                </a:solidFill>
                <a:latin typeface="+mn-lt"/>
                <a:ea typeface="+mn-ea"/>
                <a:cs typeface="+mn-cs"/>
              </a:rPr>
              <a:t>passionate about the earth and excited to grow</a:t>
            </a:r>
            <a:r>
              <a:rPr lang="en-US" sz="1200" b="0" i="1" u="none" strike="noStrike" kern="1200" baseline="0" dirty="0">
                <a:solidFill>
                  <a:schemeClr val="tx1"/>
                </a:solidFill>
                <a:latin typeface="+mn-lt"/>
                <a:ea typeface="+mn-ea"/>
                <a:cs typeface="+mn-cs"/>
              </a:rPr>
              <a:t> there skillsets both technically and professionally</a:t>
            </a:r>
            <a:r>
              <a:rPr lang="en-US" sz="1200" b="0" i="1" u="none" strike="noStrike" kern="1200" dirty="0">
                <a:solidFill>
                  <a:schemeClr val="tx1"/>
                </a:solidFill>
                <a:latin typeface="+mn-lt"/>
                <a:ea typeface="+mn-ea"/>
                <a:cs typeface="+mn-cs"/>
              </a:rPr>
              <a:t>!</a:t>
            </a:r>
            <a:endParaRPr lang="en-US" sz="1000" b="0" dirty="0"/>
          </a:p>
          <a:p>
            <a:br>
              <a:rPr lang="en-US" sz="1000" dirty="0"/>
            </a:br>
            <a:endParaRPr lang="en-US" sz="1000" b="1" i="0" u="none" strike="noStrike" kern="1200" dirty="0">
              <a:solidFill>
                <a:schemeClr val="tx1"/>
              </a:solidFill>
              <a:latin typeface="+mn-lt"/>
              <a:ea typeface="+mn-ea"/>
              <a:cs typeface="+mn-cs"/>
            </a:endParaRPr>
          </a:p>
          <a:p>
            <a:pPr rtl="0"/>
            <a:br>
              <a:rPr lang="en-US" dirty="0"/>
            </a:br>
            <a:br>
              <a:rPr lang="en-US" dirty="0"/>
            </a:br>
            <a:endParaRPr lang="en-US" dirty="0"/>
          </a:p>
        </p:txBody>
      </p:sp>
      <p:sp>
        <p:nvSpPr>
          <p:cNvPr id="4" name="Slide Number Placeholder 3"/>
          <p:cNvSpPr>
            <a:spLocks noGrp="1"/>
          </p:cNvSpPr>
          <p:nvPr>
            <p:ph type="sldNum" sz="quarter" idx="10"/>
          </p:nvPr>
        </p:nvSpPr>
        <p:spPr/>
        <p:txBody>
          <a:bodyPr/>
          <a:lstStyle/>
          <a:p>
            <a:fld id="{3AFB3EE3-B88A-4C2A-9933-DC3B4CE7DFD9}" type="slidenum">
              <a:rPr lang="en-US" smtClean="0"/>
              <a:pPr/>
              <a:t>13</a:t>
            </a:fld>
            <a:endParaRPr lang="en-US"/>
          </a:p>
        </p:txBody>
      </p:sp>
    </p:spTree>
    <p:extLst>
      <p:ext uri="{BB962C8B-B14F-4D97-AF65-F5344CB8AC3E}">
        <p14:creationId xmlns:p14="http://schemas.microsoft.com/office/powerpoint/2010/main" val="4069164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3550A7"/>
              </a:buClr>
              <a:buFont typeface="Webdings" panose="05030102010509060703" pitchFamily="18" charset="2"/>
              <a:buNone/>
            </a:pPr>
            <a:r>
              <a:rPr lang="en-US" sz="2200" b="0" dirty="0"/>
              <a:t>In</a:t>
            </a:r>
            <a:r>
              <a:rPr lang="en-US" sz="2200" b="0" baseline="0" dirty="0"/>
              <a:t> DEVELOP, you will improve your s</a:t>
            </a:r>
            <a:r>
              <a:rPr lang="en-US" sz="2200" b="0" dirty="0"/>
              <a:t>cientific &amp; technical skills</a:t>
            </a:r>
            <a:r>
              <a:rPr lang="en-US" sz="2200" b="0" baseline="0" dirty="0"/>
              <a:t> in the use of </a:t>
            </a:r>
            <a:r>
              <a:rPr lang="en-US" sz="2000" b="0" dirty="0">
                <a:solidFill>
                  <a:schemeClr val="tx1">
                    <a:lumMod val="75000"/>
                    <a:lumOff val="25000"/>
                  </a:schemeClr>
                </a:solidFill>
              </a:rPr>
              <a:t>NASA Earth observations,</a:t>
            </a:r>
            <a:r>
              <a:rPr lang="en-US" sz="2000" b="0" baseline="0" dirty="0">
                <a:solidFill>
                  <a:schemeClr val="tx1">
                    <a:lumMod val="75000"/>
                    <a:lumOff val="25000"/>
                  </a:schemeClr>
                </a:solidFill>
              </a:rPr>
              <a:t> </a:t>
            </a:r>
            <a:r>
              <a:rPr lang="en-US" sz="2000" b="0" dirty="0">
                <a:solidFill>
                  <a:schemeClr val="tx1">
                    <a:lumMod val="75000"/>
                    <a:lumOff val="25000"/>
                  </a:schemeClr>
                </a:solidFill>
              </a:rPr>
              <a:t>GIS &amp; remote sensing,</a:t>
            </a:r>
            <a:r>
              <a:rPr lang="en-US" sz="2000" b="0" baseline="0" dirty="0">
                <a:solidFill>
                  <a:schemeClr val="tx1">
                    <a:lumMod val="75000"/>
                    <a:lumOff val="25000"/>
                  </a:schemeClr>
                </a:solidFill>
              </a:rPr>
              <a:t> and s</a:t>
            </a:r>
            <a:r>
              <a:rPr lang="en-US" sz="2000" b="0" dirty="0">
                <a:solidFill>
                  <a:schemeClr val="tx1">
                    <a:lumMod val="75000"/>
                    <a:lumOff val="25000"/>
                  </a:schemeClr>
                </a:solidFill>
              </a:rPr>
              <a:t>cience communication.</a:t>
            </a:r>
            <a:r>
              <a:rPr lang="en-US" sz="2000" b="0" baseline="0" dirty="0">
                <a:solidFill>
                  <a:schemeClr val="tx1">
                    <a:lumMod val="75000"/>
                    <a:lumOff val="25000"/>
                  </a:schemeClr>
                </a:solidFill>
              </a:rPr>
              <a:t> But participants also develop personally and professionally by improving their presentation and communication skills, confidence in the work place, leadership skills, ability to network with science professionals and partner organizations, and capacity for team work. We often say that gaining technical skills is just one part of what you will gain from DEVELOP.</a:t>
            </a:r>
            <a:endParaRPr lang="en-US" sz="2000" b="0" dirty="0">
              <a:solidFill>
                <a:schemeClr val="tx1">
                  <a:lumMod val="75000"/>
                  <a:lumOff val="25000"/>
                </a:schemeClr>
              </a:solidFill>
            </a:endParaRPr>
          </a:p>
        </p:txBody>
      </p:sp>
      <p:sp>
        <p:nvSpPr>
          <p:cNvPr id="4" name="Slide Number Placeholder 3"/>
          <p:cNvSpPr>
            <a:spLocks noGrp="1"/>
          </p:cNvSpPr>
          <p:nvPr>
            <p:ph type="sldNum" sz="quarter" idx="10"/>
          </p:nvPr>
        </p:nvSpPr>
        <p:spPr/>
        <p:txBody>
          <a:bodyPr/>
          <a:lstStyle/>
          <a:p>
            <a:fld id="{0535C12C-436B-478B-9EA8-7D7AB2695871}" type="slidenum">
              <a:rPr lang="en-US" smtClean="0"/>
              <a:t>14</a:t>
            </a:fld>
            <a:endParaRPr lang="en-US"/>
          </a:p>
        </p:txBody>
      </p:sp>
    </p:spTree>
    <p:extLst>
      <p:ext uri="{BB962C8B-B14F-4D97-AF65-F5344CB8AC3E}">
        <p14:creationId xmlns:p14="http://schemas.microsoft.com/office/powerpoint/2010/main" val="2734359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notice that many of our participants come from technical and science related majors, such as geography,</a:t>
            </a:r>
            <a:r>
              <a:rPr lang="en-US" baseline="0" dirty="0"/>
              <a:t> environmental science, GIS, engineering, and chemistry. I personally was a _______ major in undergrad. We also have participants from accounting, public policy, economics, and communications backgrounds. But also note that DEVELOP is open to all majors. Some common software and programming languages we use in our projects include ESRI ArcGIS, ENVI, Python, R, and Google Earth Engine. No previous experience with these programs is required, but applicants should be eager to learn and recognize that an ability to learn quickly is necessary. All of our positions are paid and pay level is determined by education level as well as DEVELOP location.</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15</a:t>
            </a:fld>
            <a:endParaRPr lang="en-US"/>
          </a:p>
        </p:txBody>
      </p:sp>
    </p:spTree>
    <p:extLst>
      <p:ext uri="{BB962C8B-B14F-4D97-AF65-F5344CB8AC3E}">
        <p14:creationId xmlns:p14="http://schemas.microsoft.com/office/powerpoint/2010/main" val="1106967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think DEVELOP might be right for you, here are the relevant</a:t>
            </a:r>
            <a:r>
              <a:rPr lang="en-US" baseline="0" dirty="0"/>
              <a:t> dates for our upcoming summer and fall terms. It’s never to early to be thinking about what you plan to do for your summer. The Fall 2020 application window is from May 18</a:t>
            </a:r>
            <a:r>
              <a:rPr lang="en-US" baseline="30000" dirty="0"/>
              <a:t>th</a:t>
            </a:r>
            <a:r>
              <a:rPr lang="en-US" baseline="0" dirty="0"/>
              <a:t> to June 26</a:t>
            </a:r>
            <a:r>
              <a:rPr lang="en-US" baseline="30000" dirty="0"/>
              <a:t>th</a:t>
            </a:r>
            <a:r>
              <a:rPr lang="en-US" baseline="0" dirty="0"/>
              <a:t> , with the term occurring from Sept 14</a:t>
            </a:r>
            <a:r>
              <a:rPr lang="en-US" baseline="30000" dirty="0"/>
              <a:t>th</a:t>
            </a:r>
            <a:r>
              <a:rPr lang="en-US" baseline="0" dirty="0"/>
              <a:t> to Nov 20</a:t>
            </a:r>
            <a:r>
              <a:rPr lang="en-US" baseline="30000" dirty="0"/>
              <a:t>th</a:t>
            </a:r>
            <a:r>
              <a:rPr lang="en-US" baseline="0" dirty="0"/>
              <a:t>.</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16</a:t>
            </a:fld>
            <a:endParaRPr lang="en-US"/>
          </a:p>
        </p:txBody>
      </p:sp>
    </p:spTree>
    <p:extLst>
      <p:ext uri="{BB962C8B-B14F-4D97-AF65-F5344CB8AC3E}">
        <p14:creationId xmlns:p14="http://schemas.microsoft.com/office/powerpoint/2010/main" val="4092372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find DEVELOP</a:t>
            </a:r>
            <a:r>
              <a:rPr lang="en-US" baseline="0" dirty="0"/>
              <a:t> on social media. Facebook and Twitter are great ways to see what we are currently up to. We also have a huge archive of project videos from past projects up on our </a:t>
            </a:r>
            <a:r>
              <a:rPr lang="en-US" baseline="0" dirty="0" err="1"/>
              <a:t>Youtube</a:t>
            </a:r>
            <a:r>
              <a:rPr lang="en-US" baseline="0" dirty="0"/>
              <a:t> channel, if you’d like more detail about the topics and community concerns our work addresses.</a:t>
            </a:r>
          </a:p>
          <a:p>
            <a:endParaRPr lang="en-US" baseline="0" dirty="0"/>
          </a:p>
        </p:txBody>
      </p:sp>
      <p:sp>
        <p:nvSpPr>
          <p:cNvPr id="4" name="Slide Number Placeholder 3"/>
          <p:cNvSpPr>
            <a:spLocks noGrp="1"/>
          </p:cNvSpPr>
          <p:nvPr>
            <p:ph type="sldNum" sz="quarter" idx="10"/>
          </p:nvPr>
        </p:nvSpPr>
        <p:spPr/>
        <p:txBody>
          <a:bodyPr/>
          <a:lstStyle/>
          <a:p>
            <a:fld id="{0535C12C-436B-478B-9EA8-7D7AB2695871}" type="slidenum">
              <a:rPr lang="en-US" smtClean="0"/>
              <a:t>17</a:t>
            </a:fld>
            <a:endParaRPr lang="en-US"/>
          </a:p>
        </p:txBody>
      </p:sp>
    </p:spTree>
    <p:extLst>
      <p:ext uri="{BB962C8B-B14F-4D97-AF65-F5344CB8AC3E}">
        <p14:creationId xmlns:p14="http://schemas.microsoft.com/office/powerpoint/2010/main" val="3194574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website also has a ton of information related to the program and there is a page with an archive of our projects. You can also ask us any questions you may have anytime via this email, which can also be found on the website. And with that, I would just like to say thank you for taking the time to listen to my presentation, and I would be happy to take any questions at this time.</a:t>
            </a:r>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18</a:t>
            </a:fld>
            <a:endParaRPr lang="en-US"/>
          </a:p>
        </p:txBody>
      </p:sp>
    </p:spTree>
    <p:extLst>
      <p:ext uri="{BB962C8B-B14F-4D97-AF65-F5344CB8AC3E}">
        <p14:creationId xmlns:p14="http://schemas.microsoft.com/office/powerpoint/2010/main" val="4232196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just a few of the most commonly asked questions that I’ve heard before, so hopefully this gives you all a bit more perspective. Please let me know if you have any other questions!</a:t>
            </a:r>
          </a:p>
        </p:txBody>
      </p:sp>
      <p:sp>
        <p:nvSpPr>
          <p:cNvPr id="4" name="Slide Number Placeholder 3"/>
          <p:cNvSpPr>
            <a:spLocks noGrp="1"/>
          </p:cNvSpPr>
          <p:nvPr>
            <p:ph type="sldNum" sz="quarter" idx="10"/>
          </p:nvPr>
        </p:nvSpPr>
        <p:spPr/>
        <p:txBody>
          <a:bodyPr/>
          <a:lstStyle/>
          <a:p>
            <a:fld id="{0535C12C-436B-478B-9EA8-7D7AB2695871}" type="slidenum">
              <a:rPr lang="en-US" smtClean="0"/>
              <a:t>19</a:t>
            </a:fld>
            <a:endParaRPr lang="en-US"/>
          </a:p>
        </p:txBody>
      </p:sp>
    </p:spTree>
    <p:extLst>
      <p:ext uri="{BB962C8B-B14F-4D97-AF65-F5344CB8AC3E}">
        <p14:creationId xmlns:p14="http://schemas.microsoft.com/office/powerpoint/2010/main" val="2421391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20</a:t>
            </a:fld>
            <a:endParaRPr lang="en-US"/>
          </a:p>
        </p:txBody>
      </p:sp>
    </p:spTree>
    <p:extLst>
      <p:ext uri="{BB962C8B-B14F-4D97-AF65-F5344CB8AC3E}">
        <p14:creationId xmlns:p14="http://schemas.microsoft.com/office/powerpoint/2010/main" val="2059546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35C12C-436B-478B-9EA8-7D7AB2695871}" type="slidenum">
              <a:rPr lang="en-US" smtClean="0"/>
              <a:t>21</a:t>
            </a:fld>
            <a:endParaRPr lang="en-US"/>
          </a:p>
        </p:txBody>
      </p:sp>
    </p:spTree>
    <p:extLst>
      <p:ext uri="{BB962C8B-B14F-4D97-AF65-F5344CB8AC3E}">
        <p14:creationId xmlns:p14="http://schemas.microsoft.com/office/powerpoint/2010/main" val="3185106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53751" y="238125"/>
            <a:ext cx="870608" cy="741586"/>
          </a:xfrm>
          <a:prstGeom prst="rect">
            <a:avLst/>
          </a:prstGeom>
        </p:spPr>
      </p:pic>
      <p:sp>
        <p:nvSpPr>
          <p:cNvPr id="9" name="TextBox 8"/>
          <p:cNvSpPr txBox="1"/>
          <p:nvPr userDrawn="1"/>
        </p:nvSpPr>
        <p:spPr>
          <a:xfrm>
            <a:off x="8944500" y="400872"/>
            <a:ext cx="1962150" cy="415498"/>
          </a:xfrm>
          <a:prstGeom prst="rect">
            <a:avLst/>
          </a:prstGeom>
          <a:noFill/>
        </p:spPr>
        <p:txBody>
          <a:bodyPr wrap="square" rtlCol="0">
            <a:spAutoFit/>
          </a:bodyPr>
          <a:lstStyle/>
          <a:p>
            <a:pPr algn="r"/>
            <a:r>
              <a:rPr lang="en-US" sz="1050" dirty="0">
                <a:solidFill>
                  <a:schemeClr val="bg2">
                    <a:lumMod val="25000"/>
                  </a:schemeClr>
                </a:solidFill>
                <a:latin typeface="+mn-lt"/>
                <a:cs typeface="Arial" panose="020B0604020202020204" pitchFamily="34" charset="0"/>
              </a:rPr>
              <a:t>National</a:t>
            </a:r>
            <a:r>
              <a:rPr lang="en-US" sz="1050" baseline="0" dirty="0">
                <a:solidFill>
                  <a:schemeClr val="bg2">
                    <a:lumMod val="25000"/>
                  </a:schemeClr>
                </a:solidFill>
                <a:latin typeface="+mn-lt"/>
                <a:cs typeface="Arial" panose="020B0604020202020204" pitchFamily="34" charset="0"/>
              </a:rPr>
              <a:t> Aeronautics and</a:t>
            </a:r>
          </a:p>
          <a:p>
            <a:pPr algn="r"/>
            <a:r>
              <a:rPr lang="en-US" sz="1050" baseline="0" dirty="0">
                <a:solidFill>
                  <a:schemeClr val="bg2">
                    <a:lumMod val="25000"/>
                  </a:schemeClr>
                </a:solidFill>
                <a:latin typeface="+mn-lt"/>
                <a:cs typeface="Arial" panose="020B0604020202020204" pitchFamily="34" charset="0"/>
              </a:rPr>
              <a:t>Space Administration</a:t>
            </a:r>
            <a:endParaRPr lang="en-US" sz="1050" dirty="0">
              <a:solidFill>
                <a:schemeClr val="bg2">
                  <a:lumMod val="25000"/>
                </a:schemeClr>
              </a:solidFill>
              <a:latin typeface="+mn-lt"/>
              <a:cs typeface="Arial" panose="020B0604020202020204" pitchFamily="34" charset="0"/>
            </a:endParaRPr>
          </a:p>
        </p:txBody>
      </p:sp>
      <p:cxnSp>
        <p:nvCxnSpPr>
          <p:cNvPr id="10" name="Straight Connector 9"/>
          <p:cNvCxnSpPr/>
          <p:nvPr userDrawn="1"/>
        </p:nvCxnSpPr>
        <p:spPr>
          <a:xfrm>
            <a:off x="10930200" y="304800"/>
            <a:ext cx="0" cy="616952"/>
          </a:xfrm>
          <a:prstGeom prst="line">
            <a:avLst/>
          </a:prstGeom>
          <a:ln>
            <a:solidFill>
              <a:schemeClr val="bg2">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6376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0125" y="365124"/>
            <a:ext cx="9413277"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5183187" y="931498"/>
            <a:ext cx="7008813" cy="5880783"/>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1000125" y="931498"/>
            <a:ext cx="3743997" cy="5880783"/>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sp>
        <p:nvSpPr>
          <p:cNvPr id="4" name="Rectangle 3"/>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Hexagon 10"/>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Tree>
    <p:extLst>
      <p:ext uri="{BB962C8B-B14F-4D97-AF65-F5344CB8AC3E}">
        <p14:creationId xmlns:p14="http://schemas.microsoft.com/office/powerpoint/2010/main" val="3122888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0" y="931498"/>
            <a:ext cx="7008813" cy="5880479"/>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7436065" y="931499"/>
            <a:ext cx="3797208" cy="5880478"/>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pic>
        <p:nvPicPr>
          <p:cNvPr id="11" name="Picture 10"/>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Hexagon 11"/>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15" name="Rectangle 14"/>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543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H">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1000125" y="3794124"/>
            <a:ext cx="10233148"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0" y="46648"/>
            <a:ext cx="12192000" cy="3390904"/>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1000125" y="4432151"/>
            <a:ext cx="10233148" cy="2194560"/>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pic>
        <p:nvPicPr>
          <p:cNvPr id="11" name="Picture 10"/>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3437552"/>
            <a:ext cx="12192000" cy="6858000"/>
          </a:xfrm>
          <a:prstGeom prst="rect">
            <a:avLst/>
          </a:prstGeom>
        </p:spPr>
      </p:pic>
      <p:sp>
        <p:nvSpPr>
          <p:cNvPr id="12" name="Hexagon 11"/>
          <p:cNvSpPr/>
          <p:nvPr userDrawn="1"/>
        </p:nvSpPr>
        <p:spPr>
          <a:xfrm>
            <a:off x="11144250" y="3526278"/>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3552101"/>
            <a:ext cx="422909" cy="427953"/>
          </a:xfrm>
          <a:prstGeom prst="rect">
            <a:avLst/>
          </a:prstGeom>
        </p:spPr>
      </p:pic>
      <p:sp>
        <p:nvSpPr>
          <p:cNvPr id="15" name="Rectangle 14"/>
          <p:cNvSpPr/>
          <p:nvPr userDrawn="1"/>
        </p:nvSpPr>
        <p:spPr>
          <a:xfrm>
            <a:off x="0" y="1578"/>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7974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H2">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0" y="3456417"/>
            <a:ext cx="12192000" cy="3354936"/>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1000125" y="993665"/>
            <a:ext cx="10233148" cy="2186052"/>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pic>
        <p:nvPicPr>
          <p:cNvPr id="11" name="Picture 10"/>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Hexagon 11"/>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15" name="Rectangle 14"/>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642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Points">
    <p:spTree>
      <p:nvGrpSpPr>
        <p:cNvPr id="1" name=""/>
        <p:cNvGrpSpPr/>
        <p:nvPr/>
      </p:nvGrpSpPr>
      <p:grpSpPr>
        <a:xfrm>
          <a:off x="0" y="0"/>
          <a:ext cx="0" cy="0"/>
          <a:chOff x="0" y="0"/>
          <a:chExt cx="0" cy="0"/>
        </a:xfrm>
      </p:grpSpPr>
      <p:sp>
        <p:nvSpPr>
          <p:cNvPr id="7" name="Section Body Text"/>
          <p:cNvSpPr>
            <a:spLocks noGrp="1"/>
          </p:cNvSpPr>
          <p:nvPr>
            <p:ph type="body" sz="quarter" idx="11" hasCustomPrompt="1"/>
          </p:nvPr>
        </p:nvSpPr>
        <p:spPr>
          <a:xfrm>
            <a:off x="4833257" y="5695688"/>
            <a:ext cx="6400015" cy="1114212"/>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5" hasCustomPrompt="1"/>
          </p:nvPr>
        </p:nvSpPr>
        <p:spPr>
          <a:xfrm>
            <a:off x="1000125" y="1165799"/>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1</a:t>
            </a:r>
          </a:p>
        </p:txBody>
      </p:sp>
      <p:sp>
        <p:nvSpPr>
          <p:cNvPr id="12" name="Section Body Text"/>
          <p:cNvSpPr>
            <a:spLocks noGrp="1"/>
          </p:cNvSpPr>
          <p:nvPr>
            <p:ph type="body" sz="quarter" idx="16" hasCustomPrompt="1"/>
          </p:nvPr>
        </p:nvSpPr>
        <p:spPr>
          <a:xfrm>
            <a:off x="4833257" y="1805049"/>
            <a:ext cx="6400015" cy="112784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3" name="Text Placeholder 3"/>
          <p:cNvSpPr>
            <a:spLocks noGrp="1"/>
          </p:cNvSpPr>
          <p:nvPr>
            <p:ph type="body" sz="quarter" idx="17" hasCustomPrompt="1"/>
          </p:nvPr>
        </p:nvSpPr>
        <p:spPr>
          <a:xfrm>
            <a:off x="1000125" y="5058581"/>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3</a:t>
            </a:r>
          </a:p>
        </p:txBody>
      </p:sp>
      <p:sp>
        <p:nvSpPr>
          <p:cNvPr id="14" name="Text Placeholder 3"/>
          <p:cNvSpPr>
            <a:spLocks noGrp="1"/>
          </p:cNvSpPr>
          <p:nvPr>
            <p:ph type="body" sz="quarter" idx="18" hasCustomPrompt="1"/>
          </p:nvPr>
        </p:nvSpPr>
        <p:spPr>
          <a:xfrm>
            <a:off x="1000125" y="3063682"/>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2</a:t>
            </a:r>
          </a:p>
        </p:txBody>
      </p:sp>
      <p:sp>
        <p:nvSpPr>
          <p:cNvPr id="15" name="Section Body Text"/>
          <p:cNvSpPr>
            <a:spLocks noGrp="1"/>
          </p:cNvSpPr>
          <p:nvPr>
            <p:ph type="body" sz="quarter" idx="19" hasCustomPrompt="1"/>
          </p:nvPr>
        </p:nvSpPr>
        <p:spPr>
          <a:xfrm>
            <a:off x="4833257" y="3732286"/>
            <a:ext cx="6400015" cy="112784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20"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pic>
        <p:nvPicPr>
          <p:cNvPr id="16" name="Picture 15"/>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Hexagon 16"/>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50A7"/>
              </a:solidFill>
            </a:endParaRPr>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21" name="Rectangle 20"/>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83876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 Points 2">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9" name="Hexagon 18"/>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sp>
        <p:nvSpPr>
          <p:cNvPr id="7" name="Section Body Text"/>
          <p:cNvSpPr>
            <a:spLocks noGrp="1"/>
          </p:cNvSpPr>
          <p:nvPr>
            <p:ph type="body" sz="quarter" idx="11" hasCustomPrompt="1"/>
          </p:nvPr>
        </p:nvSpPr>
        <p:spPr>
          <a:xfrm>
            <a:off x="8261871" y="2383475"/>
            <a:ext cx="2961573" cy="442173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5" hasCustomPrompt="1"/>
          </p:nvPr>
        </p:nvSpPr>
        <p:spPr>
          <a:xfrm>
            <a:off x="1000126" y="1102299"/>
            <a:ext cx="2958688" cy="1042733"/>
          </a:xfrm>
          <a:prstGeom prst="rect">
            <a:avLst/>
          </a:prstGeom>
        </p:spPr>
        <p:txBody>
          <a:bodyPr anchor="b">
            <a:normAutofit/>
          </a:bodyPr>
          <a:lstStyle>
            <a:lvl1pPr marL="0" indent="0" algn="l">
              <a:buNone/>
              <a:defRPr sz="3600" b="0" baseline="0">
                <a:solidFill>
                  <a:srgbClr val="3550A7"/>
                </a:solidFill>
                <a:latin typeface="Century Gothic" panose="020B0502020202020204" pitchFamily="34" charset="0"/>
              </a:defRPr>
            </a:lvl1pPr>
          </a:lstStyle>
          <a:p>
            <a:pPr lvl="0"/>
            <a:r>
              <a:rPr lang="en-US" dirty="0"/>
              <a:t>Key Point 1</a:t>
            </a:r>
          </a:p>
        </p:txBody>
      </p:sp>
      <p:sp>
        <p:nvSpPr>
          <p:cNvPr id="12" name="Section Body Text"/>
          <p:cNvSpPr>
            <a:spLocks noGrp="1"/>
          </p:cNvSpPr>
          <p:nvPr>
            <p:ph type="body" sz="quarter" idx="16" hasCustomPrompt="1"/>
          </p:nvPr>
        </p:nvSpPr>
        <p:spPr>
          <a:xfrm>
            <a:off x="1000125" y="2376662"/>
            <a:ext cx="2958689" cy="4428544"/>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3" name="Text Placeholder 3"/>
          <p:cNvSpPr>
            <a:spLocks noGrp="1"/>
          </p:cNvSpPr>
          <p:nvPr>
            <p:ph type="body" sz="quarter" idx="17" hasCustomPrompt="1"/>
          </p:nvPr>
        </p:nvSpPr>
        <p:spPr>
          <a:xfrm>
            <a:off x="8261871" y="1097604"/>
            <a:ext cx="2961573" cy="1042733"/>
          </a:xfrm>
          <a:prstGeom prst="rect">
            <a:avLst/>
          </a:prstGeom>
        </p:spPr>
        <p:txBody>
          <a:bodyPr anchor="b">
            <a:normAutofit/>
          </a:bodyPr>
          <a:lstStyle>
            <a:lvl1pPr marL="0" indent="0" algn="l">
              <a:buNone/>
              <a:defRPr sz="3600" b="0" baseline="0">
                <a:solidFill>
                  <a:srgbClr val="3550A7"/>
                </a:solidFill>
                <a:latin typeface="Century Gothic" panose="020B0502020202020204" pitchFamily="34" charset="0"/>
              </a:defRPr>
            </a:lvl1pPr>
          </a:lstStyle>
          <a:p>
            <a:pPr lvl="0"/>
            <a:r>
              <a:rPr lang="en-US" dirty="0"/>
              <a:t>Key Point 3</a:t>
            </a:r>
          </a:p>
        </p:txBody>
      </p:sp>
      <p:sp>
        <p:nvSpPr>
          <p:cNvPr id="14" name="Text Placeholder 3"/>
          <p:cNvSpPr>
            <a:spLocks noGrp="1"/>
          </p:cNvSpPr>
          <p:nvPr>
            <p:ph type="body" sz="quarter" idx="18" hasCustomPrompt="1"/>
          </p:nvPr>
        </p:nvSpPr>
        <p:spPr>
          <a:xfrm>
            <a:off x="4496695" y="1097605"/>
            <a:ext cx="3227295" cy="1042733"/>
          </a:xfrm>
          <a:prstGeom prst="rect">
            <a:avLst/>
          </a:prstGeom>
        </p:spPr>
        <p:txBody>
          <a:bodyPr anchor="b">
            <a:normAutofit/>
          </a:bodyPr>
          <a:lstStyle>
            <a:lvl1pPr marL="0" indent="0" algn="l">
              <a:buNone/>
              <a:defRPr sz="3600" b="0" baseline="0">
                <a:solidFill>
                  <a:srgbClr val="3550A7"/>
                </a:solidFill>
                <a:latin typeface="Century Gothic" panose="020B0502020202020204" pitchFamily="34" charset="0"/>
              </a:defRPr>
            </a:lvl1pPr>
          </a:lstStyle>
          <a:p>
            <a:pPr lvl="0"/>
            <a:r>
              <a:rPr lang="en-US" dirty="0"/>
              <a:t>Key Point 2</a:t>
            </a:r>
          </a:p>
        </p:txBody>
      </p:sp>
      <p:sp>
        <p:nvSpPr>
          <p:cNvPr id="15" name="Section Body Text"/>
          <p:cNvSpPr>
            <a:spLocks noGrp="1"/>
          </p:cNvSpPr>
          <p:nvPr>
            <p:ph type="body" sz="quarter" idx="19" hasCustomPrompt="1"/>
          </p:nvPr>
        </p:nvSpPr>
        <p:spPr>
          <a:xfrm>
            <a:off x="4496695" y="2376662"/>
            <a:ext cx="3227295" cy="4428544"/>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21" name="Rectangle 20"/>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14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ew Section">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2291379" y="1129553"/>
            <a:ext cx="7562625" cy="1065007"/>
          </a:xfrm>
        </p:spPr>
        <p:txBody>
          <a:bodyPr>
            <a:noAutofit/>
          </a:bodyPr>
          <a:lstStyle>
            <a:lvl1pPr>
              <a:defRPr sz="4800" b="0">
                <a:solidFill>
                  <a:srgbClr val="3550A7"/>
                </a:solidFill>
              </a:defRPr>
            </a:lvl1pPr>
          </a:lstStyle>
          <a:p>
            <a:r>
              <a:rPr lang="en-US" dirty="0"/>
              <a:t>Section Title</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80330" y="2622254"/>
            <a:ext cx="912020" cy="912020"/>
          </a:xfrm>
          <a:prstGeom prst="rect">
            <a:avLst/>
          </a:prstGeom>
        </p:spPr>
      </p:pic>
      <p:sp>
        <p:nvSpPr>
          <p:cNvPr id="16" name="Text Placeholder 3"/>
          <p:cNvSpPr>
            <a:spLocks noGrp="1"/>
          </p:cNvSpPr>
          <p:nvPr>
            <p:ph type="body" sz="half" idx="2" hasCustomPrompt="1"/>
          </p:nvPr>
        </p:nvSpPr>
        <p:spPr>
          <a:xfrm>
            <a:off x="2291379" y="2302136"/>
            <a:ext cx="7562625" cy="4055633"/>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sp>
        <p:nvSpPr>
          <p:cNvPr id="9" name="Rectangle 8"/>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952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pic>
        <p:nvPicPr>
          <p:cNvPr id="30" name="Picture 29"/>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Title 1"/>
          <p:cNvSpPr>
            <a:spLocks noGrp="1"/>
          </p:cNvSpPr>
          <p:nvPr>
            <p:ph type="title" hasCustomPrompt="1"/>
          </p:nvPr>
        </p:nvSpPr>
        <p:spPr>
          <a:xfrm>
            <a:off x="1000125" y="365124"/>
            <a:ext cx="9413277" cy="479425"/>
          </a:xfrm>
        </p:spPr>
        <p:txBody>
          <a:bodyPr>
            <a:noAutofit/>
          </a:bodyPr>
          <a:lstStyle>
            <a:lvl1pPr>
              <a:defRPr sz="4800" b="0">
                <a:solidFill>
                  <a:srgbClr val="3550A7"/>
                </a:solidFill>
              </a:defRPr>
            </a:lvl1pPr>
          </a:lstStyle>
          <a:p>
            <a:r>
              <a:rPr lang="en-US" dirty="0"/>
              <a:t>Slide Title</a:t>
            </a:r>
          </a:p>
        </p:txBody>
      </p:sp>
      <p:sp>
        <p:nvSpPr>
          <p:cNvPr id="4" name="Hexagon 3"/>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4"/>
          <p:cNvSpPr>
            <a:spLocks noGrp="1"/>
          </p:cNvSpPr>
          <p:nvPr>
            <p:ph type="body" sz="quarter" idx="10" hasCustomPrompt="1"/>
          </p:nvPr>
        </p:nvSpPr>
        <p:spPr>
          <a:xfrm>
            <a:off x="1172583" y="1697389"/>
            <a:ext cx="9818921" cy="704088"/>
          </a:xfrm>
          <a:prstGeom prst="rect">
            <a:avLst/>
          </a:prstGeom>
        </p:spPr>
        <p:txBody>
          <a:bodyPr>
            <a:normAutofit/>
          </a:bodyPr>
          <a:lstStyle>
            <a:lvl1pPr marL="0" indent="0">
              <a:buNone/>
              <a:defRPr sz="2000" baseline="0">
                <a:solidFill>
                  <a:schemeClr val="tx1">
                    <a:lumMod val="75000"/>
                    <a:lumOff val="25000"/>
                  </a:schemeClr>
                </a:solidFill>
              </a:defRPr>
            </a:lvl1pPr>
          </a:lstStyle>
          <a:p>
            <a:pPr lvl="0"/>
            <a:r>
              <a:rPr lang="en-US" dirty="0"/>
              <a:t>Name, Affiliation</a:t>
            </a:r>
          </a:p>
        </p:txBody>
      </p:sp>
      <p:sp>
        <p:nvSpPr>
          <p:cNvPr id="20" name="Text Placeholder 4"/>
          <p:cNvSpPr>
            <a:spLocks noGrp="1"/>
          </p:cNvSpPr>
          <p:nvPr>
            <p:ph type="body" sz="quarter" idx="11" hasCustomPrompt="1"/>
          </p:nvPr>
        </p:nvSpPr>
        <p:spPr>
          <a:xfrm>
            <a:off x="1172582" y="3287942"/>
            <a:ext cx="9818921" cy="704088"/>
          </a:xfrm>
          <a:prstGeom prst="rect">
            <a:avLst/>
          </a:prstGeom>
        </p:spPr>
        <p:txBody>
          <a:bodyPr>
            <a:normAutofit/>
          </a:bodyPr>
          <a:lstStyle>
            <a:lvl1pPr marL="0" indent="0">
              <a:buNone/>
              <a:defRPr sz="2000" baseline="0">
                <a:solidFill>
                  <a:schemeClr val="tx1">
                    <a:lumMod val="75000"/>
                    <a:lumOff val="25000"/>
                  </a:schemeClr>
                </a:solidFill>
              </a:defRPr>
            </a:lvl1pPr>
          </a:lstStyle>
          <a:p>
            <a:pPr lvl="0"/>
            <a:r>
              <a:rPr lang="en-US" dirty="0"/>
              <a:t>Name, Affiliation</a:t>
            </a:r>
          </a:p>
        </p:txBody>
      </p:sp>
      <p:sp>
        <p:nvSpPr>
          <p:cNvPr id="21" name="Text Placeholder 4"/>
          <p:cNvSpPr>
            <a:spLocks noGrp="1"/>
          </p:cNvSpPr>
          <p:nvPr>
            <p:ph type="body" sz="quarter" idx="12" hasCustomPrompt="1"/>
          </p:nvPr>
        </p:nvSpPr>
        <p:spPr>
          <a:xfrm>
            <a:off x="1172584" y="4904822"/>
            <a:ext cx="9818920" cy="704088"/>
          </a:xfrm>
          <a:prstGeom prst="rect">
            <a:avLst/>
          </a:prstGeom>
        </p:spPr>
        <p:txBody>
          <a:bodyPr>
            <a:normAutofit/>
          </a:bodyPr>
          <a:lstStyle>
            <a:lvl1pPr marL="0" indent="0">
              <a:buNone/>
              <a:defRPr sz="2000" baseline="0">
                <a:solidFill>
                  <a:schemeClr val="tx1">
                    <a:lumMod val="75000"/>
                    <a:lumOff val="25000"/>
                  </a:schemeClr>
                </a:solidFill>
              </a:defRPr>
            </a:lvl1pPr>
          </a:lstStyle>
          <a:p>
            <a:pPr lvl="0"/>
            <a:r>
              <a:rPr lang="en-US" dirty="0"/>
              <a:t>Name, Affiliation</a:t>
            </a:r>
          </a:p>
        </p:txBody>
      </p:sp>
      <p:sp>
        <p:nvSpPr>
          <p:cNvPr id="22" name="contract info"/>
          <p:cNvSpPr/>
          <p:nvPr userDrawn="1"/>
        </p:nvSpPr>
        <p:spPr>
          <a:xfrm>
            <a:off x="0" y="6420217"/>
            <a:ext cx="12192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chemeClr val="dk1"/>
              </a:buClr>
              <a:buSzPct val="25000"/>
              <a:buFontTx/>
              <a:buNone/>
              <a:tabLst/>
              <a:defRPr/>
            </a:pPr>
            <a:r>
              <a:rPr lang="en-US" sz="800" i="1" dirty="0">
                <a:solidFill>
                  <a:schemeClr val="bg2">
                    <a:lumMod val="50000"/>
                  </a:schemeClr>
                </a:solidFill>
              </a:rPr>
              <a:t>This material is based upon work supported by NASA through contract NNL16AA05C and cooperative agreement NNX14AB60A.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lvl="0" algn="ctr">
              <a:buClr>
                <a:schemeClr val="dk1"/>
              </a:buClr>
              <a:buSzPct val="25000"/>
            </a:pPr>
            <a:endParaRPr lang="en-US" sz="600" i="1" dirty="0">
              <a:solidFill>
                <a:schemeClr val="bg2">
                  <a:lumMod val="50000"/>
                </a:schemeClr>
              </a:solidFill>
              <a:latin typeface="Arial" panose="020B0604020202020204" pitchFamily="34" charset="0"/>
              <a:cs typeface="Arial" panose="020B0604020202020204" pitchFamily="34" charset="0"/>
            </a:endParaRPr>
          </a:p>
        </p:txBody>
      </p:sp>
      <p:pic>
        <p:nvPicPr>
          <p:cNvPr id="23" name="Picture 2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11" name="Rectangle 10"/>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4939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613821"/>
          </a:xfrm>
        </p:spPr>
        <p:txBody>
          <a:bodyPr>
            <a:normAutofit/>
          </a:bodyPr>
          <a:lstStyle>
            <a:lvl1pPr>
              <a:defRPr sz="3200">
                <a:solidFill>
                  <a:srgbClr val="13416C"/>
                </a:solidFill>
              </a:defRPr>
            </a:lvl1pPr>
          </a:lstStyle>
          <a:p>
            <a:r>
              <a:rPr lang="en-US" dirty="0"/>
              <a:t>Slide Title</a:t>
            </a:r>
          </a:p>
        </p:txBody>
      </p:sp>
      <p:sp>
        <p:nvSpPr>
          <p:cNvPr id="3" name="Content Placeholder 2"/>
          <p:cNvSpPr>
            <a:spLocks noGrp="1"/>
          </p:cNvSpPr>
          <p:nvPr>
            <p:ph idx="1" hasCustomPrompt="1"/>
          </p:nvPr>
        </p:nvSpPr>
        <p:spPr>
          <a:xfrm>
            <a:off x="838200" y="1183341"/>
            <a:ext cx="10515600" cy="4993622"/>
          </a:xfrm>
        </p:spPr>
        <p:txBody>
          <a:bodyPr/>
          <a:lstStyle>
            <a:lvl1pPr>
              <a:defRPr/>
            </a:lvl1pPr>
            <a:lvl2pPr>
              <a:defRPr/>
            </a:lvl2pPr>
            <a:lvl3pPr>
              <a:defRPr/>
            </a:lvl3pPr>
            <a:lvl4pPr>
              <a:defRPr baseline="0"/>
            </a:lvl4pPr>
            <a:lvl5pPr>
              <a:defRPr/>
            </a:lvl5pPr>
          </a:lstStyle>
          <a:p>
            <a:pPr lvl="0"/>
            <a:r>
              <a:rPr lang="en-US" dirty="0"/>
              <a:t>Slide content</a:t>
            </a:r>
          </a:p>
          <a:p>
            <a:pPr lvl="1"/>
            <a:r>
              <a:rPr lang="en-US" dirty="0"/>
              <a:t>More slide content</a:t>
            </a:r>
          </a:p>
          <a:p>
            <a:pPr lvl="2"/>
            <a:r>
              <a:rPr lang="en-US" dirty="0"/>
              <a:t>Even more slide content?</a:t>
            </a:r>
          </a:p>
          <a:p>
            <a:pPr lvl="3"/>
            <a:r>
              <a:rPr lang="en-US" dirty="0"/>
              <a:t>Holy cow that’s a lot of content</a:t>
            </a:r>
          </a:p>
          <a:p>
            <a:pPr lvl="4"/>
            <a:r>
              <a:rPr lang="en-US" dirty="0"/>
              <a:t>Nice, this is the fifth level. Good job!</a:t>
            </a:r>
          </a:p>
        </p:txBody>
      </p:sp>
      <p:sp>
        <p:nvSpPr>
          <p:cNvPr id="5" name="Footer Placeholder 4"/>
          <p:cNvSpPr>
            <a:spLocks noGrp="1"/>
          </p:cNvSpPr>
          <p:nvPr>
            <p:ph type="ftr" sz="quarter" idx="11"/>
          </p:nvPr>
        </p:nvSpPr>
        <p:spPr>
          <a:xfrm>
            <a:off x="839247" y="6305550"/>
            <a:ext cx="4114800" cy="365125"/>
          </a:xfrm>
          <a:prstGeom prst="rect">
            <a:avLst/>
          </a:prstGeom>
        </p:spPr>
        <p:txBody>
          <a:bodyPr/>
          <a:lstStyle/>
          <a:p>
            <a:r>
              <a:rPr lang="en-US" dirty="0"/>
              <a:t>This is where your footer goes.</a:t>
            </a:r>
          </a:p>
        </p:txBody>
      </p:sp>
      <p:grpSp>
        <p:nvGrpSpPr>
          <p:cNvPr id="7" name="Group 6"/>
          <p:cNvGrpSpPr/>
          <p:nvPr userDrawn="1"/>
        </p:nvGrpSpPr>
        <p:grpSpPr>
          <a:xfrm>
            <a:off x="-40395" y="978947"/>
            <a:ext cx="12263351" cy="52134"/>
            <a:chOff x="-651448" y="1830457"/>
            <a:chExt cx="12005248" cy="46687"/>
          </a:xfrm>
        </p:grpSpPr>
        <p:sp>
          <p:nvSpPr>
            <p:cNvPr id="8" name="Parallelogram 7"/>
            <p:cNvSpPr/>
            <p:nvPr userDrawn="1"/>
          </p:nvSpPr>
          <p:spPr>
            <a:xfrm>
              <a:off x="-651448" y="1830956"/>
              <a:ext cx="1002630" cy="45719"/>
            </a:xfrm>
            <a:prstGeom prst="parallelogram">
              <a:avLst/>
            </a:prstGeom>
            <a:solidFill>
              <a:srgbClr val="FAD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userDrawn="1"/>
          </p:nvSpPr>
          <p:spPr>
            <a:xfrm>
              <a:off x="475956" y="1830488"/>
              <a:ext cx="237204" cy="45719"/>
            </a:xfrm>
            <a:prstGeom prst="parallelogram">
              <a:avLst/>
            </a:prstGeom>
            <a:solidFill>
              <a:srgbClr val="99A8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userDrawn="1"/>
          </p:nvSpPr>
          <p:spPr>
            <a:xfrm>
              <a:off x="842697" y="1830457"/>
              <a:ext cx="322051" cy="45719"/>
            </a:xfrm>
            <a:prstGeom prst="parallelogram">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p:cNvSpPr/>
            <p:nvPr userDrawn="1"/>
          </p:nvSpPr>
          <p:spPr>
            <a:xfrm>
              <a:off x="1265707" y="1830488"/>
              <a:ext cx="1057391" cy="45719"/>
            </a:xfrm>
            <a:prstGeom prst="parallelogram">
              <a:avLst/>
            </a:prstGeom>
            <a:solidFill>
              <a:srgbClr val="3E96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rallelogram 11"/>
            <p:cNvSpPr/>
            <p:nvPr userDrawn="1"/>
          </p:nvSpPr>
          <p:spPr>
            <a:xfrm>
              <a:off x="2424057" y="1831425"/>
              <a:ext cx="8929743" cy="45719"/>
            </a:xfrm>
            <a:prstGeom prst="parallelogram">
              <a:avLst/>
            </a:prstGeom>
            <a:solidFill>
              <a:srgbClr val="134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7956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Emphasize key points">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6096000" y="470916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4" name="Text Placeholder 3"/>
          <p:cNvSpPr>
            <a:spLocks noGrp="1"/>
          </p:cNvSpPr>
          <p:nvPr>
            <p:ph type="body" sz="quarter" idx="15" hasCustomPrompt="1"/>
          </p:nvPr>
        </p:nvSpPr>
        <p:spPr>
          <a:xfrm>
            <a:off x="792480" y="2115312"/>
            <a:ext cx="4754880" cy="768096"/>
          </a:xfrm>
          <a:prstGeom prst="rect">
            <a:avLst/>
          </a:prstGeom>
        </p:spPr>
        <p:txBody>
          <a:bodyPr anchor="ctr">
            <a:normAutofit/>
          </a:bodyPr>
          <a:lstStyle>
            <a:lvl1pPr marL="0" indent="0" algn="r">
              <a:buNone/>
              <a:defRPr sz="4400" b="0" baseline="0">
                <a:solidFill>
                  <a:srgbClr val="73A9DB"/>
                </a:solidFill>
                <a:latin typeface="Century Gothic" panose="020B0502020202020204" pitchFamily="34" charset="0"/>
              </a:defRPr>
            </a:lvl1pPr>
          </a:lstStyle>
          <a:p>
            <a:pPr lvl="0"/>
            <a:r>
              <a:rPr lang="en-US" sz="4400" dirty="0"/>
              <a:t>Key Point 1</a:t>
            </a:r>
            <a:endParaRPr lang="en-US" dirty="0"/>
          </a:p>
        </p:txBody>
      </p:sp>
      <p:sp>
        <p:nvSpPr>
          <p:cNvPr id="10" name="Section Body Text"/>
          <p:cNvSpPr>
            <a:spLocks noGrp="1"/>
          </p:cNvSpPr>
          <p:nvPr>
            <p:ph type="body" sz="quarter" idx="16" hasCustomPrompt="1"/>
          </p:nvPr>
        </p:nvSpPr>
        <p:spPr>
          <a:xfrm>
            <a:off x="6096000" y="210312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7" hasCustomPrompt="1"/>
          </p:nvPr>
        </p:nvSpPr>
        <p:spPr>
          <a:xfrm>
            <a:off x="792480" y="4721352"/>
            <a:ext cx="4754880" cy="768096"/>
          </a:xfrm>
          <a:prstGeom prst="rect">
            <a:avLst/>
          </a:prstGeom>
        </p:spPr>
        <p:txBody>
          <a:bodyPr anchor="ctr">
            <a:normAutofit/>
          </a:bodyPr>
          <a:lstStyle>
            <a:lvl1pPr marL="0" indent="0" algn="r">
              <a:buNone/>
              <a:defRPr sz="3600" b="0" baseline="0">
                <a:solidFill>
                  <a:srgbClr val="73A9DB"/>
                </a:solidFill>
                <a:latin typeface="Century Gothic" panose="020B0502020202020204" pitchFamily="34" charset="0"/>
              </a:defRPr>
            </a:lvl1pPr>
          </a:lstStyle>
          <a:p>
            <a:pPr lvl="0"/>
            <a:r>
              <a:rPr lang="en-US" sz="4400" dirty="0"/>
              <a:t>Key Point 3</a:t>
            </a:r>
            <a:endParaRPr lang="en-US" dirty="0"/>
          </a:p>
        </p:txBody>
      </p:sp>
      <p:sp>
        <p:nvSpPr>
          <p:cNvPr id="13" name="Text Placeholder 3"/>
          <p:cNvSpPr>
            <a:spLocks noGrp="1"/>
          </p:cNvSpPr>
          <p:nvPr>
            <p:ph type="body" sz="quarter" idx="18" hasCustomPrompt="1"/>
          </p:nvPr>
        </p:nvSpPr>
        <p:spPr>
          <a:xfrm>
            <a:off x="792480" y="3418332"/>
            <a:ext cx="4754880" cy="768096"/>
          </a:xfrm>
          <a:prstGeom prst="rect">
            <a:avLst/>
          </a:prstGeom>
        </p:spPr>
        <p:txBody>
          <a:bodyPr anchor="ctr">
            <a:normAutofit/>
          </a:bodyPr>
          <a:lstStyle>
            <a:lvl1pPr marL="0" indent="0" algn="r">
              <a:buNone/>
              <a:defRPr sz="4400" b="0" baseline="0">
                <a:solidFill>
                  <a:srgbClr val="73A9DB"/>
                </a:solidFill>
                <a:latin typeface="Century Gothic" panose="020B0502020202020204" pitchFamily="34" charset="0"/>
              </a:defRPr>
            </a:lvl1pPr>
          </a:lstStyle>
          <a:p>
            <a:pPr lvl="0"/>
            <a:r>
              <a:rPr lang="en-US" sz="4400" dirty="0"/>
              <a:t>Key Point 2</a:t>
            </a:r>
            <a:endParaRPr lang="en-US" dirty="0"/>
          </a:p>
        </p:txBody>
      </p:sp>
      <p:sp>
        <p:nvSpPr>
          <p:cNvPr id="14" name="Section Body Text"/>
          <p:cNvSpPr>
            <a:spLocks noGrp="1"/>
          </p:cNvSpPr>
          <p:nvPr>
            <p:ph type="body" sz="quarter" idx="19" hasCustomPrompt="1"/>
          </p:nvPr>
        </p:nvSpPr>
        <p:spPr>
          <a:xfrm>
            <a:off x="6096000" y="340614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16" name="Rectangle 15"/>
          <p:cNvSpPr/>
          <p:nvPr userDrawn="1"/>
        </p:nvSpPr>
        <p:spPr>
          <a:xfrm>
            <a:off x="0" y="388649"/>
            <a:ext cx="12192000" cy="840076"/>
          </a:xfrm>
          <a:prstGeom prst="rect">
            <a:avLst/>
          </a:prstGeom>
          <a:solidFill>
            <a:srgbClr val="73A9D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8" name="Oval 17"/>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34" name="Picture 3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50904"/>
            <a:ext cx="12192000" cy="107097"/>
          </a:xfrm>
          <a:prstGeom prst="rect">
            <a:avLst/>
          </a:prstGeom>
        </p:spPr>
      </p:pic>
      <p:pic>
        <p:nvPicPr>
          <p:cNvPr id="35" name="Picture 3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7924" y="190426"/>
            <a:ext cx="1236520" cy="1236520"/>
          </a:xfrm>
          <a:prstGeom prst="rect">
            <a:avLst/>
          </a:prstGeom>
        </p:spPr>
      </p:pic>
    </p:spTree>
    <p:extLst>
      <p:ext uri="{BB962C8B-B14F-4D97-AF65-F5344CB8AC3E}">
        <p14:creationId xmlns:p14="http://schemas.microsoft.com/office/powerpoint/2010/main" val="3256661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eft Image Right Text Slide">
    <p:spTree>
      <p:nvGrpSpPr>
        <p:cNvPr id="1" name=""/>
        <p:cNvGrpSpPr/>
        <p:nvPr/>
      </p:nvGrpSpPr>
      <p:grpSpPr>
        <a:xfrm>
          <a:off x="0" y="0"/>
          <a:ext cx="0" cy="0"/>
          <a:chOff x="0" y="0"/>
          <a:chExt cx="0" cy="0"/>
        </a:xfrm>
      </p:grpSpPr>
      <p:sp>
        <p:nvSpPr>
          <p:cNvPr id="4" name="Rectangle 3"/>
          <p:cNvSpPr/>
          <p:nvPr userDrawn="1"/>
        </p:nvSpPr>
        <p:spPr>
          <a:xfrm>
            <a:off x="0" y="388649"/>
            <a:ext cx="12192000" cy="840076"/>
          </a:xfrm>
          <a:prstGeom prst="rect">
            <a:avLst/>
          </a:prstGeom>
          <a:solidFill>
            <a:srgbClr val="5556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solidFill>
                <a:srgbClr val="555659"/>
              </a:solidFill>
            </a:endParaRPr>
          </a:p>
        </p:txBody>
      </p:sp>
      <p:sp>
        <p:nvSpPr>
          <p:cNvPr id="2" name="Oval 1"/>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 name="Section Body Text"/>
          <p:cNvSpPr>
            <a:spLocks noGrp="1"/>
          </p:cNvSpPr>
          <p:nvPr>
            <p:ph type="body" sz="quarter" idx="11" hasCustomPrompt="1"/>
          </p:nvPr>
        </p:nvSpPr>
        <p:spPr>
          <a:xfrm>
            <a:off x="6748272" y="1722501"/>
            <a:ext cx="4791456" cy="4529963"/>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26" name="Imagery"/>
          <p:cNvSpPr>
            <a:spLocks noGrp="1"/>
          </p:cNvSpPr>
          <p:nvPr>
            <p:ph type="pic" sz="quarter" idx="12" hasCustomPrompt="1"/>
          </p:nvPr>
        </p:nvSpPr>
        <p:spPr>
          <a:xfrm>
            <a:off x="0" y="1228724"/>
            <a:ext cx="6096000" cy="5629275"/>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27" name="Image Credit"/>
          <p:cNvSpPr>
            <a:spLocks noGrp="1"/>
          </p:cNvSpPr>
          <p:nvPr>
            <p:ph type="body" sz="quarter" idx="13" hasCustomPrompt="1"/>
          </p:nvPr>
        </p:nvSpPr>
        <p:spPr>
          <a:xfrm>
            <a:off x="3438144" y="6456680"/>
            <a:ext cx="2657856" cy="274320"/>
          </a:xfrm>
          <a:prstGeom prst="rect">
            <a:avLst/>
          </a:prstGeom>
        </p:spPr>
        <p:txBody>
          <a:bodyPr>
            <a:normAutofit/>
          </a:bodyPr>
          <a:lstStyle>
            <a:lvl1pPr marL="0" indent="0" algn="r">
              <a:buNone/>
              <a:defRPr sz="1200" baseline="0">
                <a:latin typeface="Century Gothic" panose="020B0502020202020204" pitchFamily="34" charset="0"/>
              </a:defRPr>
            </a:lvl1pPr>
          </a:lstStyle>
          <a:p>
            <a:pPr lvl="0"/>
            <a:r>
              <a:rPr lang="en-US" sz="1200" dirty="0"/>
              <a:t>Image Credit: Source</a:t>
            </a:r>
            <a:endParaRPr lang="en-US" dirty="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3861" y="239654"/>
            <a:ext cx="1124648" cy="1138066"/>
          </a:xfrm>
          <a:prstGeom prst="rect">
            <a:avLst/>
          </a:prstGeom>
        </p:spPr>
      </p:pic>
      <p:sp>
        <p:nvSpPr>
          <p:cNvPr id="8" name="TextBox 7"/>
          <p:cNvSpPr txBox="1"/>
          <p:nvPr userDrawn="1"/>
        </p:nvSpPr>
        <p:spPr>
          <a:xfrm>
            <a:off x="1993900" y="461228"/>
            <a:ext cx="10198100" cy="707886"/>
          </a:xfrm>
          <a:prstGeom prst="rect">
            <a:avLst/>
          </a:prstGeom>
          <a:noFill/>
        </p:spPr>
        <p:txBody>
          <a:bodyPr wrap="square" rtlCol="0">
            <a:spAutoFit/>
          </a:bodyPr>
          <a:lstStyle/>
          <a:p>
            <a:pPr algn="ctr"/>
            <a:endParaRPr lang="en-US" sz="4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365814387"/>
      </p:ext>
    </p:extLst>
  </p:cSld>
  <p:clrMapOvr>
    <a:masterClrMapping/>
  </p:clrMapOvr>
  <p:extLst>
    <p:ext uri="{DCECCB84-F9BA-43D5-87BE-67443E8EF086}">
      <p15:sldGuideLst xmlns:p15="http://schemas.microsoft.com/office/powerpoint/2012/main">
        <p15:guide id="1" orient="horz" pos="30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Authors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53751" y="238125"/>
            <a:ext cx="870608" cy="741586"/>
          </a:xfrm>
          <a:prstGeom prst="rect">
            <a:avLst/>
          </a:prstGeom>
        </p:spPr>
      </p:pic>
      <p:sp>
        <p:nvSpPr>
          <p:cNvPr id="8" name="TextBox 7"/>
          <p:cNvSpPr txBox="1"/>
          <p:nvPr userDrawn="1"/>
        </p:nvSpPr>
        <p:spPr>
          <a:xfrm>
            <a:off x="8047038" y="442912"/>
            <a:ext cx="1962150" cy="415498"/>
          </a:xfrm>
          <a:prstGeom prst="rect">
            <a:avLst/>
          </a:prstGeom>
          <a:noFill/>
        </p:spPr>
        <p:txBody>
          <a:bodyPr wrap="square" rtlCol="0">
            <a:spAutoFit/>
          </a:bodyPr>
          <a:lstStyle/>
          <a:p>
            <a:pPr algn="r"/>
            <a:r>
              <a:rPr lang="en-US" sz="1050" dirty="0">
                <a:solidFill>
                  <a:prstClr val="black"/>
                </a:solidFill>
                <a:latin typeface="Arial" panose="020B0604020202020204" pitchFamily="34" charset="0"/>
                <a:cs typeface="Arial" panose="020B0604020202020204" pitchFamily="34" charset="0"/>
              </a:rPr>
              <a:t>National Aeronautics and</a:t>
            </a:r>
          </a:p>
          <a:p>
            <a:pPr algn="r"/>
            <a:r>
              <a:rPr lang="en-US" sz="1050" dirty="0">
                <a:solidFill>
                  <a:prstClr val="black"/>
                </a:solidFill>
                <a:latin typeface="Arial" panose="020B0604020202020204" pitchFamily="34" charset="0"/>
                <a:cs typeface="Arial" panose="020B0604020202020204" pitchFamily="34" charset="0"/>
              </a:rPr>
              <a:t>Space Administration</a:t>
            </a:r>
          </a:p>
        </p:txBody>
      </p:sp>
      <p:cxnSp>
        <p:nvCxnSpPr>
          <p:cNvPr id="9" name="Straight Connector 8"/>
          <p:cNvCxnSpPr/>
          <p:nvPr userDrawn="1"/>
        </p:nvCxnSpPr>
        <p:spPr>
          <a:xfrm>
            <a:off x="10475913" y="304800"/>
            <a:ext cx="0" cy="616952"/>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7754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Tree>
    <p:extLst>
      <p:ext uri="{BB962C8B-B14F-4D97-AF65-F5344CB8AC3E}">
        <p14:creationId xmlns:p14="http://schemas.microsoft.com/office/powerpoint/2010/main" val="2046029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Image Right Text Slide">
    <p:spTree>
      <p:nvGrpSpPr>
        <p:cNvPr id="1" name=""/>
        <p:cNvGrpSpPr/>
        <p:nvPr/>
      </p:nvGrpSpPr>
      <p:grpSpPr>
        <a:xfrm>
          <a:off x="0" y="0"/>
          <a:ext cx="0" cy="0"/>
          <a:chOff x="0" y="0"/>
          <a:chExt cx="0" cy="0"/>
        </a:xfrm>
      </p:grpSpPr>
      <p:sp>
        <p:nvSpPr>
          <p:cNvPr id="4" name="Rectangle 3"/>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2" name="Oval 1"/>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8778" y="201280"/>
            <a:ext cx="1214813" cy="1214813"/>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
        <p:nvSpPr>
          <p:cNvPr id="16" name="Section Body Text"/>
          <p:cNvSpPr>
            <a:spLocks noGrp="1"/>
          </p:cNvSpPr>
          <p:nvPr>
            <p:ph type="body" sz="quarter" idx="11" hasCustomPrompt="1"/>
          </p:nvPr>
        </p:nvSpPr>
        <p:spPr>
          <a:xfrm>
            <a:off x="6748272" y="1722501"/>
            <a:ext cx="4791456" cy="4529963"/>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26" name="Imagery"/>
          <p:cNvSpPr>
            <a:spLocks noGrp="1"/>
          </p:cNvSpPr>
          <p:nvPr>
            <p:ph type="pic" sz="quarter" idx="12" hasCustomPrompt="1"/>
          </p:nvPr>
        </p:nvSpPr>
        <p:spPr>
          <a:xfrm>
            <a:off x="0" y="1228724"/>
            <a:ext cx="6096000" cy="5629275"/>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27" name="Image Credit"/>
          <p:cNvSpPr>
            <a:spLocks noGrp="1"/>
          </p:cNvSpPr>
          <p:nvPr>
            <p:ph type="body" sz="quarter" idx="13" hasCustomPrompt="1"/>
          </p:nvPr>
        </p:nvSpPr>
        <p:spPr>
          <a:xfrm>
            <a:off x="3438144" y="6456680"/>
            <a:ext cx="2657856" cy="274320"/>
          </a:xfrm>
          <a:prstGeom prst="rect">
            <a:avLst/>
          </a:prstGeom>
        </p:spPr>
        <p:txBody>
          <a:bodyPr>
            <a:normAutofit/>
          </a:bodyPr>
          <a:lstStyle>
            <a:lvl1pPr marL="0" indent="0" algn="r">
              <a:buNone/>
              <a:defRPr sz="1200" baseline="0">
                <a:latin typeface="Century Gothic" panose="020B0502020202020204" pitchFamily="34" charset="0"/>
              </a:defRPr>
            </a:lvl1pPr>
          </a:lstStyle>
          <a:p>
            <a:pPr lvl="0"/>
            <a:r>
              <a:rPr lang="en-US" sz="1200" dirty="0"/>
              <a:t>Image Credit: Source</a:t>
            </a:r>
            <a:endParaRPr lang="en-US" dirty="0"/>
          </a:p>
        </p:txBody>
      </p:sp>
    </p:spTree>
    <p:extLst>
      <p:ext uri="{BB962C8B-B14F-4D97-AF65-F5344CB8AC3E}">
        <p14:creationId xmlns:p14="http://schemas.microsoft.com/office/powerpoint/2010/main" val="518352475"/>
      </p:ext>
    </p:extLst>
  </p:cSld>
  <p:clrMapOvr>
    <a:masterClrMapping/>
  </p:clrMapOvr>
  <p:extLst>
    <p:ext uri="{DCECCB84-F9BA-43D5-87BE-67443E8EF086}">
      <p15:sldGuideLst xmlns:p15="http://schemas.microsoft.com/office/powerpoint/2012/main">
        <p15:guide id="1" orient="horz" pos="307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Acknowledgements Slide - Logo">
    <p:spTree>
      <p:nvGrpSpPr>
        <p:cNvPr id="1" name=""/>
        <p:cNvGrpSpPr/>
        <p:nvPr/>
      </p:nvGrpSpPr>
      <p:grpSpPr>
        <a:xfrm>
          <a:off x="0" y="0"/>
          <a:ext cx="0" cy="0"/>
          <a:chOff x="0" y="0"/>
          <a:chExt cx="0" cy="0"/>
        </a:xfrm>
      </p:grpSpPr>
      <p:sp>
        <p:nvSpPr>
          <p:cNvPr id="4" name="Rectangle 3"/>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2" name="Oval 1"/>
          <p:cNvSpPr/>
          <p:nvPr userDrawn="1"/>
        </p:nvSpPr>
        <p:spPr>
          <a:xfrm>
            <a:off x="10313901"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69836" y="239654"/>
            <a:ext cx="1124648" cy="1138066"/>
          </a:xfrm>
          <a:prstGeom prst="rect">
            <a:avLst/>
          </a:prstGeom>
        </p:spPr>
      </p:pic>
      <p:sp>
        <p:nvSpPr>
          <p:cNvPr id="15" name="TextBox 14"/>
          <p:cNvSpPr txBox="1"/>
          <p:nvPr userDrawn="1"/>
        </p:nvSpPr>
        <p:spPr>
          <a:xfrm>
            <a:off x="717899" y="366406"/>
            <a:ext cx="8878104" cy="830997"/>
          </a:xfrm>
          <a:prstGeom prst="rect">
            <a:avLst/>
          </a:prstGeom>
          <a:noFill/>
        </p:spPr>
        <p:txBody>
          <a:bodyPr wrap="square" rtlCol="0">
            <a:spAutoFit/>
          </a:bodyPr>
          <a:lstStyle/>
          <a:p>
            <a:r>
              <a:rPr lang="en-US" sz="4800" dirty="0">
                <a:solidFill>
                  <a:prstClr val="white"/>
                </a:solidFill>
              </a:rPr>
              <a:t>Acknowledgements</a:t>
            </a:r>
          </a:p>
        </p:txBody>
      </p:sp>
      <p:sp>
        <p:nvSpPr>
          <p:cNvPr id="16" name="Text Placeholder 4"/>
          <p:cNvSpPr>
            <a:spLocks noGrp="1"/>
          </p:cNvSpPr>
          <p:nvPr>
            <p:ph type="body" sz="quarter" idx="10" hasCustomPrompt="1"/>
          </p:nvPr>
        </p:nvSpPr>
        <p:spPr>
          <a:xfrm>
            <a:off x="761611" y="2056134"/>
            <a:ext cx="10732874" cy="704088"/>
          </a:xfrm>
          <a:prstGeom prst="rect">
            <a:avLst/>
          </a:prstGeom>
        </p:spPr>
        <p:txBody>
          <a:bodyPr>
            <a:normAutofit/>
          </a:bodyPr>
          <a:lstStyle>
            <a:lvl1pPr marL="0" indent="0">
              <a:buNone/>
              <a:defRPr sz="2000" baseline="0">
                <a:solidFill>
                  <a:schemeClr val="tx1">
                    <a:lumMod val="50000"/>
                    <a:lumOff val="50000"/>
                  </a:schemeClr>
                </a:solidFill>
              </a:defRPr>
            </a:lvl1pPr>
          </a:lstStyle>
          <a:p>
            <a:pPr lvl="0"/>
            <a:r>
              <a:rPr lang="en-US" dirty="0"/>
              <a:t>Name, Affiliation</a:t>
            </a:r>
          </a:p>
        </p:txBody>
      </p:sp>
      <p:sp>
        <p:nvSpPr>
          <p:cNvPr id="24" name="Text Placeholder 4"/>
          <p:cNvSpPr>
            <a:spLocks noGrp="1"/>
          </p:cNvSpPr>
          <p:nvPr>
            <p:ph type="body" sz="quarter" idx="11" hasCustomPrompt="1"/>
          </p:nvPr>
        </p:nvSpPr>
        <p:spPr>
          <a:xfrm>
            <a:off x="761610" y="3646687"/>
            <a:ext cx="10732874" cy="704088"/>
          </a:xfrm>
          <a:prstGeom prst="rect">
            <a:avLst/>
          </a:prstGeom>
        </p:spPr>
        <p:txBody>
          <a:bodyPr>
            <a:normAutofit/>
          </a:bodyPr>
          <a:lstStyle>
            <a:lvl1pPr marL="0" indent="0">
              <a:buNone/>
              <a:defRPr sz="2000" baseline="0">
                <a:solidFill>
                  <a:schemeClr val="tx1">
                    <a:lumMod val="50000"/>
                    <a:lumOff val="50000"/>
                  </a:schemeClr>
                </a:solidFill>
              </a:defRPr>
            </a:lvl1pPr>
          </a:lstStyle>
          <a:p>
            <a:pPr lvl="0"/>
            <a:r>
              <a:rPr lang="en-US" dirty="0"/>
              <a:t>Name, Affiliation</a:t>
            </a:r>
          </a:p>
        </p:txBody>
      </p:sp>
      <p:sp>
        <p:nvSpPr>
          <p:cNvPr id="26" name="Text Placeholder 4"/>
          <p:cNvSpPr>
            <a:spLocks noGrp="1"/>
          </p:cNvSpPr>
          <p:nvPr>
            <p:ph type="body" sz="quarter" idx="12" hasCustomPrompt="1"/>
          </p:nvPr>
        </p:nvSpPr>
        <p:spPr>
          <a:xfrm>
            <a:off x="761611" y="5263567"/>
            <a:ext cx="10732873" cy="704088"/>
          </a:xfrm>
          <a:prstGeom prst="rect">
            <a:avLst/>
          </a:prstGeom>
        </p:spPr>
        <p:txBody>
          <a:bodyPr>
            <a:normAutofit/>
          </a:bodyPr>
          <a:lstStyle>
            <a:lvl1pPr marL="0" indent="0">
              <a:buNone/>
              <a:defRPr sz="2000" baseline="0">
                <a:solidFill>
                  <a:schemeClr val="tx1">
                    <a:lumMod val="50000"/>
                    <a:lumOff val="50000"/>
                  </a:schemeClr>
                </a:solidFill>
              </a:defRPr>
            </a:lvl1pPr>
          </a:lstStyle>
          <a:p>
            <a:pPr lvl="0"/>
            <a:r>
              <a:rPr lang="en-US" dirty="0"/>
              <a:t>Name, Affiliation</a:t>
            </a:r>
          </a:p>
        </p:txBody>
      </p:sp>
      <p:sp>
        <p:nvSpPr>
          <p:cNvPr id="27" name="contract info"/>
          <p:cNvSpPr/>
          <p:nvPr userDrawn="1"/>
        </p:nvSpPr>
        <p:spPr>
          <a:xfrm>
            <a:off x="0" y="6477841"/>
            <a:ext cx="12192000" cy="246221"/>
          </a:xfrm>
          <a:prstGeom prst="rect">
            <a:avLst/>
          </a:prstGeom>
        </p:spPr>
        <p:txBody>
          <a:bodyPr wrap="square">
            <a:spAutoFit/>
          </a:bodyPr>
          <a:lstStyle/>
          <a:p>
            <a:pPr algn="ctr">
              <a:buClr>
                <a:prstClr val="black"/>
              </a:buClr>
              <a:buSzPct val="25000"/>
            </a:pPr>
            <a:r>
              <a:rPr lang="en-US" sz="1000" i="1" dirty="0">
                <a:solidFill>
                  <a:srgbClr val="E7E6E6">
                    <a:lumMod val="50000"/>
                  </a:srgbClr>
                </a:solidFill>
                <a:latin typeface="Arial" panose="020B0604020202020204" pitchFamily="34" charset="0"/>
                <a:ea typeface="Questrial"/>
                <a:cs typeface="Arial" panose="020B0604020202020204" pitchFamily="34" charset="0"/>
                <a:sym typeface="Questrial"/>
              </a:rPr>
              <a:t>This material is based upon work supported by NASA through contract NNL11AA00B and cooperative agreement NNX14AB60A.</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Tree>
    <p:extLst>
      <p:ext uri="{BB962C8B-B14F-4D97-AF65-F5344CB8AC3E}">
        <p14:creationId xmlns:p14="http://schemas.microsoft.com/office/powerpoint/2010/main" val="3336751741"/>
      </p:ext>
    </p:extLst>
  </p:cSld>
  <p:clrMapOvr>
    <a:masterClrMapping/>
  </p:clrMapOvr>
  <p:extLst>
    <p:ext uri="{DCECCB84-F9BA-43D5-87BE-67443E8EF086}">
      <p15:sldGuideLst xmlns:p15="http://schemas.microsoft.com/office/powerpoint/2012/main">
        <p15:guide id="1" orient="horz" pos="307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Left text, Right image">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694944" y="1676400"/>
            <a:ext cx="4791456" cy="4780280"/>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15" name="Imagery"/>
          <p:cNvSpPr>
            <a:spLocks noGrp="1"/>
          </p:cNvSpPr>
          <p:nvPr>
            <p:ph type="pic" sz="quarter" idx="12" hasCustomPrompt="1"/>
          </p:nvPr>
        </p:nvSpPr>
        <p:spPr>
          <a:xfrm>
            <a:off x="6096000" y="1228722"/>
            <a:ext cx="6096000" cy="5629278"/>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17" name="Image Credit"/>
          <p:cNvSpPr>
            <a:spLocks noGrp="1"/>
          </p:cNvSpPr>
          <p:nvPr>
            <p:ph type="body" sz="quarter" idx="13" hasCustomPrompt="1"/>
          </p:nvPr>
        </p:nvSpPr>
        <p:spPr>
          <a:xfrm>
            <a:off x="6096000" y="6456680"/>
            <a:ext cx="2657856" cy="274320"/>
          </a:xfrm>
          <a:prstGeom prst="rect">
            <a:avLst/>
          </a:prstGeom>
        </p:spPr>
        <p:txBody>
          <a:bodyPr>
            <a:normAutofit/>
          </a:bodyPr>
          <a:lstStyle>
            <a:lvl1pPr marL="0" indent="0">
              <a:buNone/>
              <a:defRPr sz="1200" baseline="0">
                <a:latin typeface="Century Gothic" panose="020B0502020202020204" pitchFamily="34" charset="0"/>
              </a:defRPr>
            </a:lvl1pPr>
          </a:lstStyle>
          <a:p>
            <a:pPr lvl="0"/>
            <a:r>
              <a:rPr lang="en-US" sz="1200" dirty="0"/>
              <a:t>Image Credit: Source</a:t>
            </a:r>
            <a:endParaRPr lang="en-US" dirty="0"/>
          </a:p>
        </p:txBody>
      </p:sp>
      <p:sp>
        <p:nvSpPr>
          <p:cNvPr id="8" name="Rectangle 7"/>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11" name="Oval 10"/>
          <p:cNvSpPr/>
          <p:nvPr userDrawn="1"/>
        </p:nvSpPr>
        <p:spPr>
          <a:xfrm>
            <a:off x="103234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34278" y="201280"/>
            <a:ext cx="1214813" cy="1214813"/>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Tree>
    <p:extLst>
      <p:ext uri="{BB962C8B-B14F-4D97-AF65-F5344CB8AC3E}">
        <p14:creationId xmlns:p14="http://schemas.microsoft.com/office/powerpoint/2010/main" val="94099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Right text, Left image">
    <p:spTree>
      <p:nvGrpSpPr>
        <p:cNvPr id="1" name=""/>
        <p:cNvGrpSpPr/>
        <p:nvPr/>
      </p:nvGrpSpPr>
      <p:grpSpPr>
        <a:xfrm>
          <a:off x="0" y="0"/>
          <a:ext cx="0" cy="0"/>
          <a:chOff x="0" y="0"/>
          <a:chExt cx="0" cy="0"/>
        </a:xfrm>
      </p:grpSpPr>
      <p:sp>
        <p:nvSpPr>
          <p:cNvPr id="8" name="Rectangle 7"/>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11" name="Oval 10"/>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8778" y="201280"/>
            <a:ext cx="1214813" cy="1214813"/>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
        <p:nvSpPr>
          <p:cNvPr id="16" name="Section Body Text"/>
          <p:cNvSpPr>
            <a:spLocks noGrp="1"/>
          </p:cNvSpPr>
          <p:nvPr>
            <p:ph type="body" sz="quarter" idx="11" hasCustomPrompt="1"/>
          </p:nvPr>
        </p:nvSpPr>
        <p:spPr>
          <a:xfrm>
            <a:off x="6748272" y="1722501"/>
            <a:ext cx="4791456" cy="4529963"/>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18" name="Imagery"/>
          <p:cNvSpPr>
            <a:spLocks noGrp="1"/>
          </p:cNvSpPr>
          <p:nvPr>
            <p:ph type="pic" sz="quarter" idx="12" hasCustomPrompt="1"/>
          </p:nvPr>
        </p:nvSpPr>
        <p:spPr>
          <a:xfrm>
            <a:off x="0" y="1228724"/>
            <a:ext cx="6096000" cy="5629275"/>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19" name="Image Credit"/>
          <p:cNvSpPr>
            <a:spLocks noGrp="1"/>
          </p:cNvSpPr>
          <p:nvPr>
            <p:ph type="body" sz="quarter" idx="13" hasCustomPrompt="1"/>
          </p:nvPr>
        </p:nvSpPr>
        <p:spPr>
          <a:xfrm>
            <a:off x="3438144" y="6456680"/>
            <a:ext cx="2657856" cy="274320"/>
          </a:xfrm>
          <a:prstGeom prst="rect">
            <a:avLst/>
          </a:prstGeom>
        </p:spPr>
        <p:txBody>
          <a:bodyPr>
            <a:normAutofit/>
          </a:bodyPr>
          <a:lstStyle>
            <a:lvl1pPr marL="0" indent="0" algn="r">
              <a:buNone/>
              <a:defRPr sz="1200" baseline="0">
                <a:latin typeface="Century Gothic" panose="020B0502020202020204" pitchFamily="34" charset="0"/>
              </a:defRPr>
            </a:lvl1pPr>
          </a:lstStyle>
          <a:p>
            <a:pPr lvl="0"/>
            <a:r>
              <a:rPr lang="en-US" sz="1200" dirty="0"/>
              <a:t>Image Credit: Source</a:t>
            </a:r>
            <a:endParaRPr lang="en-US" dirty="0"/>
          </a:p>
        </p:txBody>
      </p:sp>
    </p:spTree>
    <p:extLst>
      <p:ext uri="{BB962C8B-B14F-4D97-AF65-F5344CB8AC3E}">
        <p14:creationId xmlns:p14="http://schemas.microsoft.com/office/powerpoint/2010/main" val="3699588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ottom text, Top image B">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768096" y="4814316"/>
            <a:ext cx="10643616" cy="1444752"/>
          </a:xfrm>
          <a:prstGeom prst="rect">
            <a:avLst/>
          </a:prstGeom>
        </p:spPr>
        <p:txBody>
          <a:bodyP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Body Text Here</a:t>
            </a:r>
          </a:p>
        </p:txBody>
      </p:sp>
      <p:sp>
        <p:nvSpPr>
          <p:cNvPr id="3" name="Section Head"/>
          <p:cNvSpPr>
            <a:spLocks noGrp="1"/>
          </p:cNvSpPr>
          <p:nvPr>
            <p:ph type="body" sz="quarter" idx="14" hasCustomPrompt="1"/>
          </p:nvPr>
        </p:nvSpPr>
        <p:spPr>
          <a:xfrm>
            <a:off x="768096" y="3954780"/>
            <a:ext cx="10643616" cy="704088"/>
          </a:xfrm>
          <a:prstGeom prst="rect">
            <a:avLst/>
          </a:prstGeom>
        </p:spPr>
        <p:txBody>
          <a:bodyPr>
            <a:noAutofit/>
          </a:bodyPr>
          <a:lstStyle>
            <a:lvl1pPr marL="0" indent="0" algn="l">
              <a:buNone/>
              <a:defRPr sz="4000" b="1" baseline="0">
                <a:solidFill>
                  <a:srgbClr val="7DB862"/>
                </a:solidFill>
                <a:latin typeface="Century Gothic" panose="020B0502020202020204" pitchFamily="34" charset="0"/>
              </a:defRPr>
            </a:lvl1pPr>
            <a:lvl2pPr>
              <a:defRPr sz="6000"/>
            </a:lvl2pPr>
            <a:lvl3pPr>
              <a:defRPr sz="6000"/>
            </a:lvl3pPr>
            <a:lvl4pPr>
              <a:defRPr sz="6000"/>
            </a:lvl4pPr>
            <a:lvl5pPr>
              <a:defRPr sz="6000"/>
            </a:lvl5pPr>
          </a:lstStyle>
          <a:p>
            <a:pPr lvl="0"/>
            <a:r>
              <a:rPr lang="en-US" dirty="0"/>
              <a:t>Section Head</a:t>
            </a:r>
          </a:p>
        </p:txBody>
      </p:sp>
      <p:sp>
        <p:nvSpPr>
          <p:cNvPr id="15" name="Imagery"/>
          <p:cNvSpPr>
            <a:spLocks noGrp="1"/>
          </p:cNvSpPr>
          <p:nvPr>
            <p:ph type="pic" sz="quarter" idx="12" hasCustomPrompt="1"/>
          </p:nvPr>
        </p:nvSpPr>
        <p:spPr>
          <a:xfrm>
            <a:off x="0" y="117987"/>
            <a:ext cx="12192000" cy="3193025"/>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9" name="Image Credit"/>
          <p:cNvSpPr>
            <a:spLocks noGrp="1"/>
          </p:cNvSpPr>
          <p:nvPr>
            <p:ph type="body" sz="quarter" idx="13" hasCustomPrompt="1"/>
          </p:nvPr>
        </p:nvSpPr>
        <p:spPr>
          <a:xfrm>
            <a:off x="8253984" y="3429000"/>
            <a:ext cx="3060192" cy="274320"/>
          </a:xfrm>
          <a:prstGeom prst="rect">
            <a:avLst/>
          </a:prstGeom>
        </p:spPr>
        <p:txBody>
          <a:bodyPr>
            <a:normAutofit/>
          </a:bodyPr>
          <a:lstStyle>
            <a:lvl1pPr marL="0" indent="0" algn="r">
              <a:buNone/>
              <a:defRPr sz="1200" baseline="0">
                <a:solidFill>
                  <a:schemeClr val="bg2">
                    <a:lumMod val="65000"/>
                  </a:schemeClr>
                </a:solidFill>
                <a:latin typeface="Century Gothic" panose="020B0502020202020204" pitchFamily="34" charset="0"/>
              </a:defRPr>
            </a:lvl1pPr>
          </a:lstStyle>
          <a:p>
            <a:pPr lvl="0"/>
            <a:r>
              <a:rPr lang="en-US" sz="1200" dirty="0"/>
              <a:t>Image Credit: Source</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 y="0"/>
            <a:ext cx="12192000" cy="111760"/>
          </a:xfrm>
          <a:prstGeom prst="rect">
            <a:avLst/>
          </a:prstGeom>
        </p:spPr>
      </p:pic>
    </p:spTree>
    <p:extLst>
      <p:ext uri="{BB962C8B-B14F-4D97-AF65-F5344CB8AC3E}">
        <p14:creationId xmlns:p14="http://schemas.microsoft.com/office/powerpoint/2010/main" val="3874347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Emphasize key points">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6096000" y="470916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4" name="Text Placeholder 3"/>
          <p:cNvSpPr>
            <a:spLocks noGrp="1"/>
          </p:cNvSpPr>
          <p:nvPr>
            <p:ph type="body" sz="quarter" idx="15" hasCustomPrompt="1"/>
          </p:nvPr>
        </p:nvSpPr>
        <p:spPr>
          <a:xfrm>
            <a:off x="792480" y="2115312"/>
            <a:ext cx="4754880" cy="768096"/>
          </a:xfrm>
          <a:prstGeom prst="rect">
            <a:avLst/>
          </a:prstGeom>
        </p:spPr>
        <p:txBody>
          <a:bodyPr anchor="ctr">
            <a:normAutofit/>
          </a:bodyPr>
          <a:lstStyle>
            <a:lvl1pPr marL="0" indent="0" algn="r">
              <a:buNone/>
              <a:defRPr sz="4400" b="0" baseline="0">
                <a:solidFill>
                  <a:srgbClr val="7DB862"/>
                </a:solidFill>
                <a:latin typeface="Century Gothic" panose="020B0502020202020204" pitchFamily="34" charset="0"/>
              </a:defRPr>
            </a:lvl1pPr>
          </a:lstStyle>
          <a:p>
            <a:pPr lvl="0"/>
            <a:r>
              <a:rPr lang="en-US" sz="4400" dirty="0"/>
              <a:t>Key Point 1</a:t>
            </a:r>
            <a:endParaRPr lang="en-US" dirty="0"/>
          </a:p>
        </p:txBody>
      </p:sp>
      <p:sp>
        <p:nvSpPr>
          <p:cNvPr id="10" name="Section Body Text"/>
          <p:cNvSpPr>
            <a:spLocks noGrp="1"/>
          </p:cNvSpPr>
          <p:nvPr>
            <p:ph type="body" sz="quarter" idx="16" hasCustomPrompt="1"/>
          </p:nvPr>
        </p:nvSpPr>
        <p:spPr>
          <a:xfrm>
            <a:off x="6096000" y="210312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7" hasCustomPrompt="1"/>
          </p:nvPr>
        </p:nvSpPr>
        <p:spPr>
          <a:xfrm>
            <a:off x="792480" y="4721352"/>
            <a:ext cx="4754880" cy="768096"/>
          </a:xfrm>
          <a:prstGeom prst="rect">
            <a:avLst/>
          </a:prstGeom>
        </p:spPr>
        <p:txBody>
          <a:bodyPr anchor="ctr">
            <a:normAutofit/>
          </a:bodyPr>
          <a:lstStyle>
            <a:lvl1pPr marL="0" indent="0" algn="r">
              <a:buNone/>
              <a:defRPr sz="3600" b="0" baseline="0">
                <a:solidFill>
                  <a:srgbClr val="7DB862"/>
                </a:solidFill>
                <a:latin typeface="Century Gothic" panose="020B0502020202020204" pitchFamily="34" charset="0"/>
              </a:defRPr>
            </a:lvl1pPr>
          </a:lstStyle>
          <a:p>
            <a:pPr lvl="0"/>
            <a:r>
              <a:rPr lang="en-US" sz="4400" dirty="0"/>
              <a:t>Key Point 3</a:t>
            </a:r>
            <a:endParaRPr lang="en-US" dirty="0"/>
          </a:p>
        </p:txBody>
      </p:sp>
      <p:sp>
        <p:nvSpPr>
          <p:cNvPr id="13" name="Text Placeholder 3"/>
          <p:cNvSpPr>
            <a:spLocks noGrp="1"/>
          </p:cNvSpPr>
          <p:nvPr>
            <p:ph type="body" sz="quarter" idx="18" hasCustomPrompt="1"/>
          </p:nvPr>
        </p:nvSpPr>
        <p:spPr>
          <a:xfrm>
            <a:off x="792480" y="3418332"/>
            <a:ext cx="4754880" cy="768096"/>
          </a:xfrm>
          <a:prstGeom prst="rect">
            <a:avLst/>
          </a:prstGeom>
        </p:spPr>
        <p:txBody>
          <a:bodyPr anchor="ctr">
            <a:normAutofit/>
          </a:bodyPr>
          <a:lstStyle>
            <a:lvl1pPr marL="0" indent="0" algn="r">
              <a:buNone/>
              <a:defRPr sz="4400" b="0" baseline="0">
                <a:solidFill>
                  <a:srgbClr val="7DB862"/>
                </a:solidFill>
                <a:latin typeface="Century Gothic" panose="020B0502020202020204" pitchFamily="34" charset="0"/>
              </a:defRPr>
            </a:lvl1pPr>
          </a:lstStyle>
          <a:p>
            <a:pPr lvl="0"/>
            <a:r>
              <a:rPr lang="en-US" sz="4400" dirty="0"/>
              <a:t>Key Point 2</a:t>
            </a:r>
            <a:endParaRPr lang="en-US" dirty="0"/>
          </a:p>
        </p:txBody>
      </p:sp>
      <p:sp>
        <p:nvSpPr>
          <p:cNvPr id="14" name="Section Body Text"/>
          <p:cNvSpPr>
            <a:spLocks noGrp="1"/>
          </p:cNvSpPr>
          <p:nvPr>
            <p:ph type="body" sz="quarter" idx="19" hasCustomPrompt="1"/>
          </p:nvPr>
        </p:nvSpPr>
        <p:spPr>
          <a:xfrm>
            <a:off x="6096000" y="3406140"/>
            <a:ext cx="5266944" cy="704088"/>
          </a:xfrm>
          <a:prstGeom prst="rect">
            <a:avLst/>
          </a:prstGeom>
        </p:spPr>
        <p:txBody>
          <a:bodyPr anchor="ctr">
            <a:normAutofit/>
          </a:bodyPr>
          <a:lstStyle>
            <a:lvl1pPr marL="0" indent="0">
              <a:buNone/>
              <a:defRPr sz="2000" baseline="0">
                <a:solidFill>
                  <a:schemeClr val="tx1">
                    <a:lumMod val="50000"/>
                    <a:lumOff val="50000"/>
                  </a:schemeClr>
                </a:solidFill>
                <a:latin typeface="Century Gothic" panose="020B0502020202020204" pitchFamily="34" charset="0"/>
              </a:defRPr>
            </a:lvl1pPr>
          </a:lstStyle>
          <a:p>
            <a:pPr lvl="0"/>
            <a:r>
              <a:rPr lang="en-US" dirty="0"/>
              <a:t>Point elaboration</a:t>
            </a:r>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
        <p:nvSpPr>
          <p:cNvPr id="16" name="Rectangle 15"/>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18" name="Oval 17"/>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8778" y="201280"/>
            <a:ext cx="1214813" cy="1214813"/>
          </a:xfrm>
          <a:prstGeom prst="rect">
            <a:avLst/>
          </a:prstGeom>
        </p:spPr>
      </p:pic>
    </p:spTree>
    <p:extLst>
      <p:ext uri="{BB962C8B-B14F-4D97-AF65-F5344CB8AC3E}">
        <p14:creationId xmlns:p14="http://schemas.microsoft.com/office/powerpoint/2010/main" val="614288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ttom text, Top image A">
    <p:spTree>
      <p:nvGrpSpPr>
        <p:cNvPr id="1" name=""/>
        <p:cNvGrpSpPr/>
        <p:nvPr/>
      </p:nvGrpSpPr>
      <p:grpSpPr>
        <a:xfrm>
          <a:off x="0" y="0"/>
          <a:ext cx="0" cy="0"/>
          <a:chOff x="0" y="0"/>
          <a:chExt cx="0" cy="0"/>
        </a:xfrm>
      </p:grpSpPr>
      <p:sp>
        <p:nvSpPr>
          <p:cNvPr id="15" name="Imagery"/>
          <p:cNvSpPr>
            <a:spLocks noGrp="1"/>
          </p:cNvSpPr>
          <p:nvPr>
            <p:ph type="pic" sz="quarter" idx="12" hasCustomPrompt="1"/>
          </p:nvPr>
        </p:nvSpPr>
        <p:spPr>
          <a:xfrm>
            <a:off x="0" y="117988"/>
            <a:ext cx="12192000" cy="3311012"/>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17" name="Image Credit"/>
          <p:cNvSpPr>
            <a:spLocks noGrp="1"/>
          </p:cNvSpPr>
          <p:nvPr>
            <p:ph type="body" sz="quarter" idx="13" hasCustomPrompt="1"/>
          </p:nvPr>
        </p:nvSpPr>
        <p:spPr>
          <a:xfrm>
            <a:off x="8253984" y="3429000"/>
            <a:ext cx="3060192" cy="274320"/>
          </a:xfrm>
          <a:prstGeom prst="rect">
            <a:avLst/>
          </a:prstGeom>
        </p:spPr>
        <p:txBody>
          <a:bodyPr>
            <a:normAutofit/>
          </a:bodyPr>
          <a:lstStyle>
            <a:lvl1pPr marL="0" indent="0" algn="r">
              <a:buNone/>
              <a:defRPr sz="1200" baseline="0">
                <a:solidFill>
                  <a:schemeClr val="bg2">
                    <a:lumMod val="65000"/>
                  </a:schemeClr>
                </a:solidFill>
              </a:defRPr>
            </a:lvl1pPr>
          </a:lstStyle>
          <a:p>
            <a:pPr lvl="0"/>
            <a:r>
              <a:rPr lang="en-US" sz="1200" dirty="0"/>
              <a:t>Image Credit: Source</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11760"/>
          </a:xfrm>
          <a:prstGeom prst="rect">
            <a:avLst/>
          </a:prstGeom>
        </p:spPr>
      </p:pic>
      <p:sp>
        <p:nvSpPr>
          <p:cNvPr id="9" name="Section Body Text"/>
          <p:cNvSpPr>
            <a:spLocks noGrp="1"/>
          </p:cNvSpPr>
          <p:nvPr>
            <p:ph type="body" sz="quarter" idx="11" hasCustomPrompt="1"/>
          </p:nvPr>
        </p:nvSpPr>
        <p:spPr>
          <a:xfrm>
            <a:off x="6010656" y="4540968"/>
            <a:ext cx="5303520" cy="1627632"/>
          </a:xfrm>
          <a:prstGeom prst="rect">
            <a:avLst/>
          </a:prstGeom>
        </p:spPr>
        <p:txBody>
          <a:bodyPr anchor="ctr">
            <a:normAutofit/>
          </a:bodyPr>
          <a:lstStyle>
            <a:lvl1pPr marL="0" indent="0">
              <a:buNone/>
              <a:defRPr sz="2000" baseline="0">
                <a:solidFill>
                  <a:schemeClr val="tx1">
                    <a:lumMod val="50000"/>
                    <a:lumOff val="50000"/>
                  </a:schemeClr>
                </a:solidFill>
              </a:defRPr>
            </a:lvl1pPr>
          </a:lstStyle>
          <a:p>
            <a:pPr lvl="0"/>
            <a:r>
              <a:rPr lang="en-US" dirty="0"/>
              <a:t>Body Text Here</a:t>
            </a:r>
          </a:p>
        </p:txBody>
      </p:sp>
      <p:sp>
        <p:nvSpPr>
          <p:cNvPr id="10" name="Section Head"/>
          <p:cNvSpPr>
            <a:spLocks noGrp="1"/>
          </p:cNvSpPr>
          <p:nvPr>
            <p:ph type="body" sz="quarter" idx="14" hasCustomPrompt="1"/>
          </p:nvPr>
        </p:nvSpPr>
        <p:spPr>
          <a:xfrm>
            <a:off x="890016" y="4466510"/>
            <a:ext cx="4145280" cy="1830106"/>
          </a:xfrm>
          <a:prstGeom prst="rect">
            <a:avLst/>
          </a:prstGeom>
        </p:spPr>
        <p:txBody>
          <a:bodyPr anchor="ctr">
            <a:noAutofit/>
          </a:bodyPr>
          <a:lstStyle>
            <a:lvl1pPr marL="0" indent="0" algn="r">
              <a:buNone/>
              <a:defRPr sz="4800" b="1" baseline="0">
                <a:solidFill>
                  <a:srgbClr val="7DB862"/>
                </a:solidFill>
                <a:latin typeface="Century Gothic" panose="020B0502020202020204" pitchFamily="34" charset="0"/>
              </a:defRPr>
            </a:lvl1pPr>
            <a:lvl2pPr>
              <a:defRPr sz="6000"/>
            </a:lvl2pPr>
            <a:lvl3pPr>
              <a:defRPr sz="6000"/>
            </a:lvl3pPr>
            <a:lvl4pPr>
              <a:defRPr sz="6000"/>
            </a:lvl4pPr>
            <a:lvl5pPr>
              <a:defRPr sz="6000"/>
            </a:lvl5pPr>
          </a:lstStyle>
          <a:p>
            <a:pPr lvl="0"/>
            <a:r>
              <a:rPr lang="en-US" dirty="0"/>
              <a:t>Section Head</a:t>
            </a:r>
          </a:p>
        </p:txBody>
      </p:sp>
      <p:cxnSp>
        <p:nvCxnSpPr>
          <p:cNvPr id="11" name="Straight Connector 10"/>
          <p:cNvCxnSpPr/>
          <p:nvPr userDrawn="1"/>
        </p:nvCxnSpPr>
        <p:spPr>
          <a:xfrm>
            <a:off x="5474589" y="4540968"/>
            <a:ext cx="0" cy="1627632"/>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2630358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p text, Bottom image A">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6108192" y="750018"/>
            <a:ext cx="5303520" cy="1627632"/>
          </a:xfrm>
          <a:prstGeom prst="rect">
            <a:avLst/>
          </a:prstGeom>
        </p:spPr>
        <p:txBody>
          <a:bodyPr anchor="ctr">
            <a:normAutofit/>
          </a:bodyPr>
          <a:lstStyle>
            <a:lvl1pPr marL="0" indent="0">
              <a:buNone/>
              <a:defRPr sz="2000" baseline="0">
                <a:solidFill>
                  <a:schemeClr val="tx1">
                    <a:lumMod val="50000"/>
                    <a:lumOff val="50000"/>
                  </a:schemeClr>
                </a:solidFill>
              </a:defRPr>
            </a:lvl1pPr>
          </a:lstStyle>
          <a:p>
            <a:pPr lvl="0"/>
            <a:r>
              <a:rPr lang="en-US" dirty="0"/>
              <a:t>Body Text Here</a:t>
            </a:r>
          </a:p>
        </p:txBody>
      </p:sp>
      <p:sp>
        <p:nvSpPr>
          <p:cNvPr id="3" name="Section Head"/>
          <p:cNvSpPr>
            <a:spLocks noGrp="1"/>
          </p:cNvSpPr>
          <p:nvPr>
            <p:ph type="body" sz="quarter" idx="14" hasCustomPrompt="1"/>
          </p:nvPr>
        </p:nvSpPr>
        <p:spPr>
          <a:xfrm>
            <a:off x="987552" y="675560"/>
            <a:ext cx="4145280" cy="1830106"/>
          </a:xfrm>
          <a:prstGeom prst="rect">
            <a:avLst/>
          </a:prstGeom>
        </p:spPr>
        <p:txBody>
          <a:bodyPr anchor="ctr">
            <a:noAutofit/>
          </a:bodyPr>
          <a:lstStyle>
            <a:lvl1pPr marL="0" indent="0" algn="r">
              <a:buNone/>
              <a:defRPr sz="4800" b="1" baseline="0">
                <a:solidFill>
                  <a:srgbClr val="7DB862"/>
                </a:solidFill>
                <a:latin typeface="Century Gothic" panose="020B0502020202020204" pitchFamily="34" charset="0"/>
              </a:defRPr>
            </a:lvl1pPr>
            <a:lvl2pPr>
              <a:defRPr sz="6000"/>
            </a:lvl2pPr>
            <a:lvl3pPr>
              <a:defRPr sz="6000"/>
            </a:lvl3pPr>
            <a:lvl4pPr>
              <a:defRPr sz="6000"/>
            </a:lvl4pPr>
            <a:lvl5pPr>
              <a:defRPr sz="6000"/>
            </a:lvl5pPr>
          </a:lstStyle>
          <a:p>
            <a:pPr lvl="0"/>
            <a:r>
              <a:rPr lang="en-US" dirty="0"/>
              <a:t>Section Head</a:t>
            </a:r>
          </a:p>
        </p:txBody>
      </p:sp>
      <p:sp>
        <p:nvSpPr>
          <p:cNvPr id="15" name="Imagery"/>
          <p:cNvSpPr>
            <a:spLocks noGrp="1"/>
          </p:cNvSpPr>
          <p:nvPr>
            <p:ph type="pic" sz="quarter" idx="12" hasCustomPrompt="1"/>
          </p:nvPr>
        </p:nvSpPr>
        <p:spPr>
          <a:xfrm>
            <a:off x="0" y="3429000"/>
            <a:ext cx="12192000" cy="3429000"/>
          </a:xfrm>
          <a:prstGeom prst="rect">
            <a:avLst/>
          </a:prstGeom>
        </p:spPr>
        <p:txBody>
          <a:bodyPr anchor="ctr">
            <a:normAutofit/>
          </a:bodyPr>
          <a:lstStyle>
            <a:lvl1pPr marL="0" indent="0" algn="ctr">
              <a:buNone/>
              <a:defRPr sz="6000" b="1">
                <a:solidFill>
                  <a:schemeClr val="bg2">
                    <a:lumMod val="75000"/>
                  </a:schemeClr>
                </a:solidFill>
              </a:defRPr>
            </a:lvl1pPr>
          </a:lstStyle>
          <a:p>
            <a:r>
              <a:rPr lang="en-US" dirty="0"/>
              <a:t>Imagery</a:t>
            </a:r>
          </a:p>
        </p:txBody>
      </p:sp>
      <p:sp>
        <p:nvSpPr>
          <p:cNvPr id="17" name="Image Credit"/>
          <p:cNvSpPr>
            <a:spLocks noGrp="1"/>
          </p:cNvSpPr>
          <p:nvPr>
            <p:ph type="body" sz="quarter" idx="13" hasCustomPrompt="1"/>
          </p:nvPr>
        </p:nvSpPr>
        <p:spPr>
          <a:xfrm>
            <a:off x="8253984" y="3154680"/>
            <a:ext cx="3060192" cy="274320"/>
          </a:xfrm>
          <a:prstGeom prst="rect">
            <a:avLst/>
          </a:prstGeom>
        </p:spPr>
        <p:txBody>
          <a:bodyPr>
            <a:normAutofit/>
          </a:bodyPr>
          <a:lstStyle>
            <a:lvl1pPr marL="0" indent="0" algn="r">
              <a:buNone/>
              <a:defRPr sz="1200" baseline="0">
                <a:solidFill>
                  <a:schemeClr val="bg2">
                    <a:lumMod val="65000"/>
                  </a:schemeClr>
                </a:solidFill>
                <a:latin typeface="Century Gothic" panose="020B0502020202020204" pitchFamily="34" charset="0"/>
              </a:defRPr>
            </a:lvl1pPr>
          </a:lstStyle>
          <a:p>
            <a:pPr lvl="0"/>
            <a:r>
              <a:rPr lang="en-US" sz="1200" dirty="0"/>
              <a:t>Image Credit: Source</a:t>
            </a:r>
            <a:endParaRPr 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11760"/>
          </a:xfrm>
          <a:prstGeom prst="rect">
            <a:avLst/>
          </a:prstGeom>
        </p:spPr>
      </p:pic>
      <p:cxnSp>
        <p:nvCxnSpPr>
          <p:cNvPr id="9" name="Straight Connector 8"/>
          <p:cNvCxnSpPr/>
          <p:nvPr userDrawn="1"/>
        </p:nvCxnSpPr>
        <p:spPr>
          <a:xfrm>
            <a:off x="5572125" y="750018"/>
            <a:ext cx="0" cy="1627632"/>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03589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mphasize acronym">
    <p:spTree>
      <p:nvGrpSpPr>
        <p:cNvPr id="1" name=""/>
        <p:cNvGrpSpPr/>
        <p:nvPr/>
      </p:nvGrpSpPr>
      <p:grpSpPr>
        <a:xfrm>
          <a:off x="0" y="0"/>
          <a:ext cx="0" cy="0"/>
          <a:chOff x="0" y="0"/>
          <a:chExt cx="0" cy="0"/>
        </a:xfrm>
      </p:grpSpPr>
      <p:sp>
        <p:nvSpPr>
          <p:cNvPr id="12" name="Section Body Text"/>
          <p:cNvSpPr>
            <a:spLocks noGrp="1"/>
          </p:cNvSpPr>
          <p:nvPr>
            <p:ph type="body" sz="quarter" idx="11" hasCustomPrompt="1"/>
          </p:nvPr>
        </p:nvSpPr>
        <p:spPr>
          <a:xfrm>
            <a:off x="999744" y="2255520"/>
            <a:ext cx="10204704" cy="3706368"/>
          </a:xfrm>
          <a:prstGeom prst="rect">
            <a:avLst/>
          </a:prstGeom>
        </p:spPr>
        <p:txBody>
          <a:bodyPr>
            <a:normAutofit/>
          </a:bodyPr>
          <a:lstStyle>
            <a:lvl1pPr marL="0" indent="0" algn="ctr">
              <a:buNone/>
              <a:defRPr sz="4800" b="0" baseline="0">
                <a:solidFill>
                  <a:schemeClr val="tx1">
                    <a:lumMod val="50000"/>
                    <a:lumOff val="50000"/>
                  </a:schemeClr>
                </a:solidFill>
                <a:latin typeface="Century Gothic" panose="020B0502020202020204" pitchFamily="34" charset="0"/>
              </a:defRPr>
            </a:lvl1pPr>
          </a:lstStyle>
          <a:p>
            <a:pPr lvl="0"/>
            <a:r>
              <a:rPr lang="en-US" dirty="0"/>
              <a:t>Spell out the components</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746240"/>
            <a:ext cx="12192000" cy="111760"/>
          </a:xfrm>
          <a:prstGeom prst="rect">
            <a:avLst/>
          </a:prstGeom>
        </p:spPr>
      </p:pic>
      <p:sp>
        <p:nvSpPr>
          <p:cNvPr id="6" name="Rectangle 5"/>
          <p:cNvSpPr/>
          <p:nvPr userDrawn="1"/>
        </p:nvSpPr>
        <p:spPr>
          <a:xfrm>
            <a:off x="0" y="388649"/>
            <a:ext cx="12192000" cy="840076"/>
          </a:xfrm>
          <a:prstGeom prst="rect">
            <a:avLst/>
          </a:prstGeom>
          <a:solidFill>
            <a:srgbClr val="7DB86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prstClr val="white"/>
              </a:solidFill>
            </a:endParaRPr>
          </a:p>
        </p:txBody>
      </p:sp>
      <p:sp>
        <p:nvSpPr>
          <p:cNvPr id="8" name="TextBox 7"/>
          <p:cNvSpPr txBox="1"/>
          <p:nvPr userDrawn="1"/>
        </p:nvSpPr>
        <p:spPr>
          <a:xfrm>
            <a:off x="2743199" y="397728"/>
            <a:ext cx="8461249" cy="830997"/>
          </a:xfrm>
          <a:prstGeom prst="rect">
            <a:avLst/>
          </a:prstGeom>
          <a:noFill/>
        </p:spPr>
        <p:txBody>
          <a:bodyPr wrap="square" rtlCol="0">
            <a:spAutoFit/>
          </a:bodyPr>
          <a:lstStyle/>
          <a:p>
            <a:pPr algn="ctr"/>
            <a:r>
              <a:rPr lang="en-US" sz="4800" dirty="0">
                <a:solidFill>
                  <a:prstClr val="white"/>
                </a:solidFill>
              </a:rPr>
              <a:t>Acronym</a:t>
            </a:r>
          </a:p>
        </p:txBody>
      </p:sp>
      <p:sp>
        <p:nvSpPr>
          <p:cNvPr id="9" name="Oval 8"/>
          <p:cNvSpPr/>
          <p:nvPr userDrawn="1"/>
        </p:nvSpPr>
        <p:spPr>
          <a:xfrm>
            <a:off x="607926" y="190428"/>
            <a:ext cx="1236518" cy="12365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             </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8778" y="201280"/>
            <a:ext cx="1214813" cy="1214813"/>
          </a:xfrm>
          <a:prstGeom prst="rect">
            <a:avLst/>
          </a:prstGeom>
        </p:spPr>
      </p:pic>
    </p:spTree>
    <p:extLst>
      <p:ext uri="{BB962C8B-B14F-4D97-AF65-F5344CB8AC3E}">
        <p14:creationId xmlns:p14="http://schemas.microsoft.com/office/powerpoint/2010/main" val="365720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09472" y="182881"/>
            <a:ext cx="10887456" cy="646176"/>
          </a:xfrm>
          <a:prstGeom prst="rect">
            <a:avLst/>
          </a:prstGeom>
        </p:spPr>
        <p:txBody>
          <a:bodyPr>
            <a:normAutofit/>
          </a:bodyPr>
          <a:lstStyle>
            <a:lvl1pPr>
              <a:defRPr sz="3600">
                <a:solidFill>
                  <a:schemeClr val="tx1">
                    <a:lumMod val="75000"/>
                    <a:lumOff val="25000"/>
                  </a:schemeClr>
                </a:solidFill>
              </a:defRPr>
            </a:lvl1pPr>
          </a:lstStyle>
          <a:p>
            <a:r>
              <a:rPr lang="en-US"/>
              <a:t>Click to edit Master title style</a:t>
            </a:r>
          </a:p>
        </p:txBody>
      </p:sp>
      <p:sp>
        <p:nvSpPr>
          <p:cNvPr id="10" name="Picture Placeholder 9"/>
          <p:cNvSpPr>
            <a:spLocks noGrp="1"/>
          </p:cNvSpPr>
          <p:nvPr>
            <p:ph type="pic" sz="quarter" idx="14"/>
          </p:nvPr>
        </p:nvSpPr>
        <p:spPr>
          <a:xfrm>
            <a:off x="8153400" y="1142874"/>
            <a:ext cx="3843528" cy="3624198"/>
          </a:xfrm>
          <a:prstGeom prst="rect">
            <a:avLst/>
          </a:prstGeom>
        </p:spPr>
        <p:txBody>
          <a:bodyPr/>
          <a:lstStyle>
            <a:lvl1pPr>
              <a:defRPr sz="2000">
                <a:solidFill>
                  <a:schemeClr val="tx1">
                    <a:lumMod val="75000"/>
                    <a:lumOff val="25000"/>
                  </a:schemeClr>
                </a:solidFill>
              </a:defRPr>
            </a:lvl1pPr>
          </a:lstStyle>
          <a:p>
            <a:endParaRPr lang="en-US"/>
          </a:p>
        </p:txBody>
      </p:sp>
      <p:sp>
        <p:nvSpPr>
          <p:cNvPr id="14" name="Content Placeholder 13"/>
          <p:cNvSpPr>
            <a:spLocks noGrp="1"/>
          </p:cNvSpPr>
          <p:nvPr>
            <p:ph sz="quarter" idx="15"/>
          </p:nvPr>
        </p:nvSpPr>
        <p:spPr>
          <a:xfrm>
            <a:off x="304990" y="1142873"/>
            <a:ext cx="7644194" cy="1304226"/>
          </a:xfrm>
          <a:prstGeom prst="rect">
            <a:avLst/>
          </a:prstGeom>
        </p:spPr>
        <p:txBody>
          <a:bodyPr>
            <a:noAutofit/>
          </a:bodyPr>
          <a:lstStyle>
            <a:lvl1pPr marL="0" indent="0">
              <a:buFont typeface="Webdings" panose="05030102010509060703" pitchFamily="18" charset="2"/>
              <a:buNone/>
              <a:defRPr sz="2000">
                <a:solidFill>
                  <a:schemeClr val="tx1">
                    <a:lumMod val="75000"/>
                    <a:lumOff val="25000"/>
                  </a:schemeClr>
                </a:solidFill>
              </a:defRPr>
            </a:lvl1pPr>
            <a:lvl2pPr marL="457200" indent="0">
              <a:buFont typeface="Webdings" panose="05030102010509060703" pitchFamily="18" charset="2"/>
              <a:buNone/>
              <a:defRPr sz="2000"/>
            </a:lvl2pPr>
            <a:lvl3pPr marL="914400" indent="0">
              <a:buFont typeface="Webdings" panose="05030102010509060703" pitchFamily="18" charset="2"/>
              <a:buNone/>
              <a:defRPr sz="2000"/>
            </a:lvl3pPr>
            <a:lvl4pPr marL="1371600" indent="0">
              <a:buFont typeface="Webdings" panose="05030102010509060703" pitchFamily="18" charset="2"/>
              <a:buNone/>
              <a:defRPr sz="2000"/>
            </a:lvl4pPr>
            <a:lvl5pPr marL="1828800" indent="0">
              <a:buFont typeface="Webdings" panose="05030102010509060703" pitchFamily="18" charset="2"/>
              <a:buNone/>
              <a:defRPr sz="2000"/>
            </a:lvl5pPr>
          </a:lstStyle>
          <a:p>
            <a:pPr lvl="0"/>
            <a:r>
              <a:rPr lang="en-US" dirty="0"/>
              <a:t>Click to edit Master text styles</a:t>
            </a:r>
          </a:p>
        </p:txBody>
      </p:sp>
      <p:sp>
        <p:nvSpPr>
          <p:cNvPr id="15" name="Content Placeholder 13"/>
          <p:cNvSpPr>
            <a:spLocks noGrp="1"/>
          </p:cNvSpPr>
          <p:nvPr>
            <p:ph sz="quarter" idx="16"/>
          </p:nvPr>
        </p:nvSpPr>
        <p:spPr>
          <a:xfrm>
            <a:off x="304990" y="2541461"/>
            <a:ext cx="7644194" cy="1042987"/>
          </a:xfrm>
          <a:prstGeom prst="rect">
            <a:avLst/>
          </a:prstGeom>
        </p:spPr>
        <p:txBody>
          <a:bodyPr>
            <a:noAutofit/>
          </a:bodyPr>
          <a:lstStyle>
            <a:lvl1pPr marL="228600" indent="-228600">
              <a:buFont typeface="Webdings" panose="05030102010509060703" pitchFamily="18" charset="2"/>
              <a:buChar char="4"/>
              <a:defRPr sz="2000">
                <a:solidFill>
                  <a:schemeClr val="tx1">
                    <a:lumMod val="75000"/>
                    <a:lumOff val="25000"/>
                  </a:schemeClr>
                </a:solidFill>
              </a:defRPr>
            </a:lvl1pPr>
            <a:lvl2pPr marL="685800" indent="-228600">
              <a:buFont typeface="Webdings" panose="05030102010509060703" pitchFamily="18" charset="2"/>
              <a:buChar char="4"/>
              <a:defRPr sz="2000">
                <a:solidFill>
                  <a:schemeClr val="tx1">
                    <a:lumMod val="75000"/>
                    <a:lumOff val="25000"/>
                  </a:schemeClr>
                </a:solidFill>
              </a:defRPr>
            </a:lvl2pPr>
            <a:lvl3pPr marL="1143000" indent="-228600">
              <a:buFont typeface="Webdings" panose="05030102010509060703" pitchFamily="18" charset="2"/>
              <a:buChar char="4"/>
              <a:defRPr sz="2000">
                <a:solidFill>
                  <a:schemeClr val="tx1">
                    <a:lumMod val="75000"/>
                    <a:lumOff val="25000"/>
                  </a:schemeClr>
                </a:solidFill>
              </a:defRPr>
            </a:lvl3pPr>
            <a:lvl4pPr marL="1600200" indent="-228600">
              <a:buFont typeface="Webdings" panose="05030102010509060703" pitchFamily="18" charset="2"/>
              <a:buChar char="4"/>
              <a:defRPr sz="2000">
                <a:solidFill>
                  <a:schemeClr val="tx1">
                    <a:lumMod val="75000"/>
                    <a:lumOff val="25000"/>
                  </a:schemeClr>
                </a:solidFill>
              </a:defRPr>
            </a:lvl4pPr>
            <a:lvl5pPr marL="2057400" indent="-228600">
              <a:buFont typeface="Webdings" panose="05030102010509060703" pitchFamily="18" charset="2"/>
              <a:buChar char="4"/>
              <a:defRPr sz="20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3"/>
          <p:cNvSpPr>
            <a:spLocks noGrp="1"/>
          </p:cNvSpPr>
          <p:nvPr>
            <p:ph sz="quarter" idx="17"/>
          </p:nvPr>
        </p:nvSpPr>
        <p:spPr>
          <a:xfrm>
            <a:off x="304990" y="3693605"/>
            <a:ext cx="7644194" cy="1073467"/>
          </a:xfrm>
          <a:prstGeom prst="rect">
            <a:avLst/>
          </a:prstGeom>
        </p:spPr>
        <p:txBody>
          <a:bodyPr>
            <a:noAutofit/>
          </a:bodyPr>
          <a:lstStyle>
            <a:lvl1pPr marL="228600" indent="-228600">
              <a:buFont typeface="Webdings" panose="05030102010509060703" pitchFamily="18" charset="2"/>
              <a:buChar char="4"/>
              <a:defRPr sz="2000">
                <a:solidFill>
                  <a:schemeClr val="tx1">
                    <a:lumMod val="75000"/>
                    <a:lumOff val="25000"/>
                  </a:schemeClr>
                </a:solidFill>
              </a:defRPr>
            </a:lvl1pPr>
            <a:lvl2pPr marL="685800" indent="-228600">
              <a:buFont typeface="Webdings" panose="05030102010509060703" pitchFamily="18" charset="2"/>
              <a:buChar char="4"/>
              <a:defRPr sz="2000">
                <a:solidFill>
                  <a:schemeClr val="tx1">
                    <a:lumMod val="75000"/>
                    <a:lumOff val="25000"/>
                  </a:schemeClr>
                </a:solidFill>
              </a:defRPr>
            </a:lvl2pPr>
            <a:lvl3pPr marL="1143000" indent="-228600">
              <a:buFont typeface="Webdings" panose="05030102010509060703" pitchFamily="18" charset="2"/>
              <a:buChar char="4"/>
              <a:defRPr sz="2000">
                <a:solidFill>
                  <a:schemeClr val="tx1">
                    <a:lumMod val="75000"/>
                    <a:lumOff val="25000"/>
                  </a:schemeClr>
                </a:solidFill>
              </a:defRPr>
            </a:lvl3pPr>
            <a:lvl4pPr marL="1600200" indent="-228600">
              <a:buFont typeface="Webdings" panose="05030102010509060703" pitchFamily="18" charset="2"/>
              <a:buChar char="4"/>
              <a:defRPr sz="2000">
                <a:solidFill>
                  <a:schemeClr val="tx1">
                    <a:lumMod val="75000"/>
                    <a:lumOff val="25000"/>
                  </a:schemeClr>
                </a:solidFill>
              </a:defRPr>
            </a:lvl4pPr>
            <a:lvl5pPr marL="2057400" indent="-228600">
              <a:buFont typeface="Webdings" panose="05030102010509060703" pitchFamily="18" charset="2"/>
              <a:buChar char="4"/>
              <a:defRPr sz="20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13"/>
          <p:cNvSpPr>
            <a:spLocks noGrp="1"/>
          </p:cNvSpPr>
          <p:nvPr>
            <p:ph sz="quarter" idx="18"/>
          </p:nvPr>
        </p:nvSpPr>
        <p:spPr>
          <a:xfrm>
            <a:off x="304990" y="4876229"/>
            <a:ext cx="11691938" cy="988123"/>
          </a:xfrm>
          <a:prstGeom prst="rect">
            <a:avLst/>
          </a:prstGeom>
        </p:spPr>
        <p:txBody>
          <a:bodyPr>
            <a:noAutofit/>
          </a:bodyPr>
          <a:lstStyle>
            <a:lvl1pPr marL="0" indent="0">
              <a:buFont typeface="Webdings" panose="05030102010509060703" pitchFamily="18" charset="2"/>
              <a:buNone/>
              <a:defRPr sz="2000">
                <a:solidFill>
                  <a:schemeClr val="tx1">
                    <a:lumMod val="75000"/>
                    <a:lumOff val="25000"/>
                  </a:schemeClr>
                </a:solidFill>
              </a:defRPr>
            </a:lvl1pPr>
            <a:lvl2pPr marL="457200" indent="0">
              <a:buFont typeface="Webdings" panose="05030102010509060703" pitchFamily="18" charset="2"/>
              <a:buNone/>
              <a:defRPr sz="2000"/>
            </a:lvl2pPr>
            <a:lvl3pPr marL="914400" indent="0">
              <a:buFont typeface="Webdings" panose="05030102010509060703" pitchFamily="18" charset="2"/>
              <a:buNone/>
              <a:defRPr sz="2000"/>
            </a:lvl3pPr>
            <a:lvl4pPr marL="1371600" indent="0">
              <a:buFont typeface="Webdings" panose="05030102010509060703" pitchFamily="18" charset="2"/>
              <a:buNone/>
              <a:defRPr sz="2000"/>
            </a:lvl4pPr>
            <a:lvl5pPr marL="1828800" indent="0">
              <a:buFont typeface="Webdings" panose="05030102010509060703" pitchFamily="18" charset="2"/>
              <a:buNone/>
              <a:defRPr sz="2000"/>
            </a:lvl5pPr>
          </a:lstStyle>
          <a:p>
            <a:pPr lvl="0"/>
            <a:r>
              <a:rPr lang="en-US" dirty="0"/>
              <a:t>Click to edit Master text styles</a:t>
            </a:r>
          </a:p>
        </p:txBody>
      </p:sp>
      <p:sp>
        <p:nvSpPr>
          <p:cNvPr id="23" name="Content Placeholder 13"/>
          <p:cNvSpPr>
            <a:spLocks noGrp="1"/>
          </p:cNvSpPr>
          <p:nvPr>
            <p:ph sz="quarter" idx="19" hasCustomPrompt="1"/>
          </p:nvPr>
        </p:nvSpPr>
        <p:spPr>
          <a:xfrm>
            <a:off x="2462784" y="6312408"/>
            <a:ext cx="9686544" cy="486665"/>
          </a:xfrm>
          <a:prstGeom prst="rect">
            <a:avLst/>
          </a:prstGeom>
        </p:spPr>
        <p:txBody>
          <a:bodyPr>
            <a:noAutofit/>
          </a:bodyPr>
          <a:lstStyle>
            <a:lvl1pPr marL="0" indent="0">
              <a:buFont typeface="Webdings" panose="05030102010509060703" pitchFamily="18" charset="2"/>
              <a:buNone/>
              <a:defRPr sz="2000" i="1">
                <a:solidFill>
                  <a:schemeClr val="tx1">
                    <a:lumMod val="75000"/>
                    <a:lumOff val="25000"/>
                  </a:schemeClr>
                </a:solidFill>
              </a:defRPr>
            </a:lvl1pPr>
            <a:lvl2pPr marL="685800" indent="-228600">
              <a:buFont typeface="Webdings" panose="05030102010509060703" pitchFamily="18" charset="2"/>
              <a:buChar char="4"/>
              <a:defRPr sz="2000"/>
            </a:lvl2pPr>
            <a:lvl3pPr marL="1143000" indent="-228600">
              <a:buFont typeface="Webdings" panose="05030102010509060703" pitchFamily="18" charset="2"/>
              <a:buChar char="4"/>
              <a:defRPr sz="2000"/>
            </a:lvl3pPr>
            <a:lvl4pPr marL="1600200" indent="-228600">
              <a:buFont typeface="Webdings" panose="05030102010509060703" pitchFamily="18" charset="2"/>
              <a:buChar char="4"/>
              <a:defRPr sz="2000"/>
            </a:lvl4pPr>
            <a:lvl5pPr marL="2057400" indent="-228600">
              <a:buFont typeface="Webdings" panose="05030102010509060703" pitchFamily="18" charset="2"/>
              <a:buChar char="4"/>
              <a:defRPr sz="2000"/>
            </a:lvl5pPr>
          </a:lstStyle>
          <a:p>
            <a:pPr lvl="0"/>
            <a:r>
              <a:rPr lang="en-US" dirty="0"/>
              <a:t>New Node Name (i.e. State – City/Center)</a:t>
            </a:r>
          </a:p>
        </p:txBody>
      </p:sp>
    </p:spTree>
    <p:extLst>
      <p:ext uri="{BB962C8B-B14F-4D97-AF65-F5344CB8AC3E}">
        <p14:creationId xmlns:p14="http://schemas.microsoft.com/office/powerpoint/2010/main" val="3620826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Key Points">
    <p:spTree>
      <p:nvGrpSpPr>
        <p:cNvPr id="1" name=""/>
        <p:cNvGrpSpPr/>
        <p:nvPr/>
      </p:nvGrpSpPr>
      <p:grpSpPr>
        <a:xfrm>
          <a:off x="0" y="0"/>
          <a:ext cx="0" cy="0"/>
          <a:chOff x="0" y="0"/>
          <a:chExt cx="0" cy="0"/>
        </a:xfrm>
      </p:grpSpPr>
      <p:sp>
        <p:nvSpPr>
          <p:cNvPr id="7" name="Section Body Text"/>
          <p:cNvSpPr>
            <a:spLocks noGrp="1"/>
          </p:cNvSpPr>
          <p:nvPr>
            <p:ph type="body" sz="quarter" idx="11" hasCustomPrompt="1"/>
          </p:nvPr>
        </p:nvSpPr>
        <p:spPr>
          <a:xfrm>
            <a:off x="4833257" y="5695688"/>
            <a:ext cx="6400015" cy="1114212"/>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1" name="Text Placeholder 3"/>
          <p:cNvSpPr>
            <a:spLocks noGrp="1"/>
          </p:cNvSpPr>
          <p:nvPr>
            <p:ph type="body" sz="quarter" idx="15" hasCustomPrompt="1"/>
          </p:nvPr>
        </p:nvSpPr>
        <p:spPr>
          <a:xfrm>
            <a:off x="1000125" y="1165799"/>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1</a:t>
            </a:r>
          </a:p>
        </p:txBody>
      </p:sp>
      <p:sp>
        <p:nvSpPr>
          <p:cNvPr id="12" name="Section Body Text"/>
          <p:cNvSpPr>
            <a:spLocks noGrp="1"/>
          </p:cNvSpPr>
          <p:nvPr>
            <p:ph type="body" sz="quarter" idx="16" hasCustomPrompt="1"/>
          </p:nvPr>
        </p:nvSpPr>
        <p:spPr>
          <a:xfrm>
            <a:off x="4833257" y="1805049"/>
            <a:ext cx="6400015" cy="112784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13" name="Text Placeholder 3"/>
          <p:cNvSpPr>
            <a:spLocks noGrp="1"/>
          </p:cNvSpPr>
          <p:nvPr>
            <p:ph type="body" sz="quarter" idx="17" hasCustomPrompt="1"/>
          </p:nvPr>
        </p:nvSpPr>
        <p:spPr>
          <a:xfrm>
            <a:off x="1000125" y="5058581"/>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3</a:t>
            </a:r>
          </a:p>
        </p:txBody>
      </p:sp>
      <p:sp>
        <p:nvSpPr>
          <p:cNvPr id="14" name="Text Placeholder 3"/>
          <p:cNvSpPr>
            <a:spLocks noGrp="1"/>
          </p:cNvSpPr>
          <p:nvPr>
            <p:ph type="body" sz="quarter" idx="18" hasCustomPrompt="1"/>
          </p:nvPr>
        </p:nvSpPr>
        <p:spPr>
          <a:xfrm>
            <a:off x="1000125" y="3063682"/>
            <a:ext cx="3393745" cy="1042733"/>
          </a:xfrm>
          <a:prstGeom prst="rect">
            <a:avLst/>
          </a:prstGeom>
        </p:spPr>
        <p:txBody>
          <a:bodyPr anchor="b">
            <a:normAutofit/>
          </a:bodyPr>
          <a:lstStyle>
            <a:lvl1pPr marL="0" indent="0" algn="r">
              <a:buNone/>
              <a:defRPr sz="3600" b="0" baseline="0">
                <a:solidFill>
                  <a:srgbClr val="3550A7"/>
                </a:solidFill>
                <a:latin typeface="Century Gothic" panose="020B0502020202020204" pitchFamily="34" charset="0"/>
              </a:defRPr>
            </a:lvl1pPr>
          </a:lstStyle>
          <a:p>
            <a:pPr lvl="0"/>
            <a:r>
              <a:rPr lang="en-US" dirty="0"/>
              <a:t>Key Point 2</a:t>
            </a:r>
          </a:p>
        </p:txBody>
      </p:sp>
      <p:sp>
        <p:nvSpPr>
          <p:cNvPr id="15" name="Section Body Text"/>
          <p:cNvSpPr>
            <a:spLocks noGrp="1"/>
          </p:cNvSpPr>
          <p:nvPr>
            <p:ph type="body" sz="quarter" idx="19" hasCustomPrompt="1"/>
          </p:nvPr>
        </p:nvSpPr>
        <p:spPr>
          <a:xfrm>
            <a:off x="4833257" y="3732286"/>
            <a:ext cx="6400015" cy="1127840"/>
          </a:xfrm>
          <a:prstGeom prst="rect">
            <a:avLst/>
          </a:prstGeom>
        </p:spPr>
        <p:txBody>
          <a:bodyPr anchor="t">
            <a:normAutofit/>
          </a:bodyPr>
          <a:lstStyle>
            <a:lvl1pPr marL="0" indent="0">
              <a:buNone/>
              <a:defRPr sz="2000" baseline="0">
                <a:solidFill>
                  <a:schemeClr val="tx1">
                    <a:lumMod val="75000"/>
                    <a:lumOff val="25000"/>
                  </a:schemeClr>
                </a:solidFill>
                <a:latin typeface="Century Gothic" panose="020B0502020202020204" pitchFamily="34" charset="0"/>
              </a:defRPr>
            </a:lvl1pPr>
          </a:lstStyle>
          <a:p>
            <a:pPr lvl="0"/>
            <a:r>
              <a:rPr lang="en-US" dirty="0"/>
              <a:t>Point elaboration</a:t>
            </a:r>
          </a:p>
        </p:txBody>
      </p:sp>
      <p:sp>
        <p:nvSpPr>
          <p:cNvPr id="20" name="Title 1"/>
          <p:cNvSpPr>
            <a:spLocks noGrp="1"/>
          </p:cNvSpPr>
          <p:nvPr>
            <p:ph type="title" hasCustomPrompt="1"/>
          </p:nvPr>
        </p:nvSpPr>
        <p:spPr>
          <a:xfrm>
            <a:off x="1000125" y="365124"/>
            <a:ext cx="10233148" cy="479425"/>
          </a:xfrm>
          <a:prstGeom prst="rect">
            <a:avLst/>
          </a:prstGeom>
        </p:spPr>
        <p:txBody>
          <a:bodyPr>
            <a:noAutofit/>
          </a:bodyPr>
          <a:lstStyle>
            <a:lvl1pPr>
              <a:defRPr sz="4800" b="0">
                <a:solidFill>
                  <a:srgbClr val="3550A7"/>
                </a:solidFill>
              </a:defRPr>
            </a:lvl1pPr>
          </a:lstStyle>
          <a:p>
            <a:r>
              <a:rPr lang="en-US" dirty="0"/>
              <a:t>Slide Title</a:t>
            </a:r>
          </a:p>
        </p:txBody>
      </p:sp>
      <p:pic>
        <p:nvPicPr>
          <p:cNvPr id="16" name="Picture 15"/>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Hexagon 16"/>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50A7"/>
              </a:solidFill>
            </a:endParaRPr>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21" name="Rectangle 20"/>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01847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647700"/>
            <a:ext cx="10515600" cy="646331"/>
          </a:xfrm>
        </p:spPr>
        <p:txBody>
          <a:bodyPr anchor="t" anchorCtr="0">
            <a:spAutoFit/>
          </a:bodyPr>
          <a:lstStyle>
            <a:lvl1pPr>
              <a:defRPr sz="4000"/>
            </a:lvl1pPr>
          </a:lstStyle>
          <a:p>
            <a:r>
              <a:rPr lang="en-US"/>
              <a:t>Click to edit Master title style</a:t>
            </a:r>
            <a:endParaRPr lang="en-US" dirty="0"/>
          </a:p>
        </p:txBody>
      </p:sp>
      <p:sp>
        <p:nvSpPr>
          <p:cNvPr id="5" name="Slide Number Placeholder 4"/>
          <p:cNvSpPr>
            <a:spLocks noGrp="1"/>
          </p:cNvSpPr>
          <p:nvPr>
            <p:ph type="sldNum" sz="quarter" idx="12"/>
          </p:nvPr>
        </p:nvSpPr>
        <p:spPr>
          <a:xfrm>
            <a:off x="9067800" y="6356350"/>
            <a:ext cx="2743200" cy="365125"/>
          </a:xfrm>
          <a:prstGeom prst="rect">
            <a:avLst/>
          </a:prstGeom>
        </p:spPr>
        <p:txBody>
          <a:bodyPr/>
          <a:lstStyle>
            <a:lvl1pPr algn="r">
              <a:defRPr sz="1200">
                <a:solidFill>
                  <a:srgbClr val="39699C"/>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70862A5-B9BF-49AD-B48A-0A94CACC0B01}" type="slidenum">
              <a:rPr kumimoji="0" lang="en-US" sz="1200" b="0" i="0" u="none" strike="noStrike" kern="1200" cap="none" spc="0" normalizeH="0" baseline="0" noProof="0" smtClean="0">
                <a:ln>
                  <a:noFill/>
                </a:ln>
                <a:solidFill>
                  <a:srgbClr val="39699C"/>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39699C"/>
              </a:solidFill>
              <a:effectLst/>
              <a:uLnTx/>
              <a:uFillTx/>
              <a:latin typeface="Calibri" panose="020F0502020204030204"/>
              <a:ea typeface="+mn-ea"/>
              <a:cs typeface="+mn-cs"/>
            </a:endParaRPr>
          </a:p>
        </p:txBody>
      </p:sp>
      <p:sp>
        <p:nvSpPr>
          <p:cNvPr id="4" name="Content Placeholder 2"/>
          <p:cNvSpPr>
            <a:spLocks noGrp="1"/>
          </p:cNvSpPr>
          <p:nvPr>
            <p:ph idx="1"/>
          </p:nvPr>
        </p:nvSpPr>
        <p:spPr>
          <a:xfrm>
            <a:off x="838200" y="1825625"/>
            <a:ext cx="10515600" cy="4351338"/>
          </a:xfrm>
        </p:spPr>
        <p:txBody>
          <a:bodyPr/>
          <a:lstStyle>
            <a:lvl1pPr>
              <a:defRPr>
                <a:solidFill>
                  <a:srgbClr val="244D60"/>
                </a:solidFill>
              </a:defRPr>
            </a:lvl1pPr>
            <a:lvl2pPr>
              <a:defRPr>
                <a:solidFill>
                  <a:srgbClr val="244D60"/>
                </a:solidFill>
              </a:defRPr>
            </a:lvl2pPr>
            <a:lvl3pPr>
              <a:defRPr>
                <a:solidFill>
                  <a:srgbClr val="244D60"/>
                </a:solidFill>
              </a:defRPr>
            </a:lvl3pPr>
            <a:lvl4pPr>
              <a:defRPr b="0">
                <a:solidFill>
                  <a:srgbClr val="244D60"/>
                </a:solidFill>
              </a:defRPr>
            </a:lvl4pPr>
            <a:lvl5pPr>
              <a:defRPr b="0">
                <a:solidFill>
                  <a:srgbClr val="244D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701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52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31447454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1477806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26590690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F6FC32-06FE-47DA-870C-D0B8019CF783}"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2322579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8F6FC32-06FE-47DA-870C-D0B8019CF783}" type="datetimeFigureOut">
              <a:rPr lang="en-US" smtClean="0"/>
              <a:t>8/20/2020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1785107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F6FC32-06FE-47DA-870C-D0B8019CF783}" type="datetimeFigureOut">
              <a:rPr lang="en-US" smtClean="0"/>
              <a:t>8/20/2020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36458037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F6FC32-06FE-47DA-870C-D0B8019CF783}" type="datetimeFigureOut">
              <a:rPr lang="en-US" smtClean="0"/>
              <a:t>8/20/2020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26442370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F6FC32-06FE-47DA-870C-D0B8019CF783}"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29291540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8F6FC32-06FE-47DA-870C-D0B8019CF783}" type="datetimeFigureOut">
              <a:rPr lang="en-US" smtClean="0"/>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6362592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4153436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F6FC32-06FE-47DA-870C-D0B8019CF783}" type="datetimeFigureOut">
              <a:rPr lang="en-US" smtClean="0"/>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FCB47F-5D4D-4662-A7C9-F3DB529A07BC}" type="slidenum">
              <a:rPr lang="en-US" smtClean="0"/>
              <a:t>‹#›</a:t>
            </a:fld>
            <a:endParaRPr lang="en-US"/>
          </a:p>
        </p:txBody>
      </p:sp>
    </p:spTree>
    <p:extLst>
      <p:ext uri="{BB962C8B-B14F-4D97-AF65-F5344CB8AC3E}">
        <p14:creationId xmlns:p14="http://schemas.microsoft.com/office/powerpoint/2010/main" val="1114389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4647205"/>
      </p:ext>
    </p:extLst>
  </p:cSld>
  <p:clrMap bg1="lt1" tx1="dk1" bg2="lt2" tx2="dk2" accent1="accent1" accent2="accent2" accent3="accent3" accent4="accent4" accent5="accent5" accent6="accent6" hlink="hlink" folHlink="folHlink"/>
  <p:sldLayoutIdLst>
    <p:sldLayoutId id="2147483649" r:id="rId1"/>
    <p:sldLayoutId id="2147483682" r:id="rId2"/>
    <p:sldLayoutId id="2147483666" r:id="rId3"/>
    <p:sldLayoutId id="2147483667" r:id="rId4"/>
    <p:sldLayoutId id="2147483668" r:id="rId5"/>
    <p:sldLayoutId id="2147483669" r:id="rId6"/>
    <p:sldLayoutId id="2147483680" r:id="rId7"/>
    <p:sldLayoutId id="2147483673" r:id="rId8"/>
    <p:sldLayoutId id="2147483683"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00309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2" r:id="rId12"/>
    <p:sldLayoutId id="214748372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39699C"/>
                </a:solidFill>
              </a:defRPr>
            </a:lvl1pPr>
          </a:lstStyle>
          <a:p>
            <a:fld id="{170862A5-B9BF-49AD-B48A-0A94CACC0B01}" type="slidenum">
              <a:rPr lang="en-US" smtClean="0"/>
              <a:t>‹#›</a:t>
            </a:fld>
            <a:endParaRPr lang="en-US" dirty="0"/>
          </a:p>
        </p:txBody>
      </p:sp>
    </p:spTree>
    <p:extLst>
      <p:ext uri="{BB962C8B-B14F-4D97-AF65-F5344CB8AC3E}">
        <p14:creationId xmlns:p14="http://schemas.microsoft.com/office/powerpoint/2010/main" val="2744242814"/>
      </p:ext>
    </p:extLst>
  </p:cSld>
  <p:clrMap bg1="lt1" tx1="dk1" bg2="lt2" tx2="dk2" accent1="accent1" accent2="accent2" accent3="accent3" accent4="accent4" accent5="accent5" accent6="accent6" hlink="hlink" folHlink="folHlink"/>
  <p:sldLayoutIdLst>
    <p:sldLayoutId id="2147483714"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i="0" kern="1200">
          <a:solidFill>
            <a:schemeClr val="accent1">
              <a:lumMod val="50000"/>
            </a:schemeClr>
          </a:solidFill>
          <a:latin typeface="Arial Narrow" charset="0"/>
          <a:ea typeface="Arial Narrow" charset="0"/>
          <a:cs typeface="Arial Narrow"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1">
              <a:lumMod val="50000"/>
            </a:schemeClr>
          </a:solidFill>
          <a:latin typeface="Arial Narrow" charset="0"/>
          <a:ea typeface="Arial Narrow" charset="0"/>
          <a:cs typeface="Arial Narrow" charset="0"/>
        </a:defRPr>
      </a:lvl1pPr>
      <a:lvl2pPr marL="685800" indent="-228600" algn="l" defTabSz="914400" rtl="0" eaLnBrk="1" latinLnBrk="0" hangingPunct="1">
        <a:lnSpc>
          <a:spcPct val="90000"/>
        </a:lnSpc>
        <a:spcBef>
          <a:spcPts val="500"/>
        </a:spcBef>
        <a:buFont typeface="Arial"/>
        <a:buChar char="•"/>
        <a:defRPr sz="2400" kern="1200">
          <a:solidFill>
            <a:schemeClr val="accent1">
              <a:lumMod val="50000"/>
            </a:schemeClr>
          </a:solidFill>
          <a:latin typeface="Arial Narrow" charset="0"/>
          <a:ea typeface="Arial Narrow" charset="0"/>
          <a:cs typeface="Arial Narrow" charset="0"/>
        </a:defRPr>
      </a:lvl2pPr>
      <a:lvl3pPr marL="1143000" indent="-228600" algn="l" defTabSz="914400" rtl="0" eaLnBrk="1" latinLnBrk="0" hangingPunct="1">
        <a:lnSpc>
          <a:spcPct val="90000"/>
        </a:lnSpc>
        <a:spcBef>
          <a:spcPts val="500"/>
        </a:spcBef>
        <a:buFont typeface="Arial"/>
        <a:buChar char="•"/>
        <a:defRPr sz="2000" kern="1200">
          <a:solidFill>
            <a:schemeClr val="accent1">
              <a:lumMod val="50000"/>
            </a:schemeClr>
          </a:solidFill>
          <a:latin typeface="Arial Narrow" charset="0"/>
          <a:ea typeface="Arial Narrow" charset="0"/>
          <a:cs typeface="Arial Narrow" charset="0"/>
        </a:defRPr>
      </a:lvl3pPr>
      <a:lvl4pPr marL="1600200" indent="-228600" algn="l" defTabSz="914400" rtl="0" eaLnBrk="1" latinLnBrk="0" hangingPunct="1">
        <a:lnSpc>
          <a:spcPct val="90000"/>
        </a:lnSpc>
        <a:spcBef>
          <a:spcPts val="500"/>
        </a:spcBef>
        <a:buFont typeface="Arial"/>
        <a:buChar char="•"/>
        <a:defRPr sz="1800" kern="1200">
          <a:solidFill>
            <a:schemeClr val="accent1">
              <a:lumMod val="50000"/>
            </a:schemeClr>
          </a:solidFill>
          <a:latin typeface="Arial Narrow" charset="0"/>
          <a:ea typeface="Arial Narrow" charset="0"/>
          <a:cs typeface="Arial Narrow" charset="0"/>
        </a:defRPr>
      </a:lvl4pPr>
      <a:lvl5pPr marL="2057400" indent="-228600" algn="l" defTabSz="914400" rtl="0" eaLnBrk="1" latinLnBrk="0" hangingPunct="1">
        <a:lnSpc>
          <a:spcPct val="90000"/>
        </a:lnSpc>
        <a:spcBef>
          <a:spcPts val="500"/>
        </a:spcBef>
        <a:buFont typeface="Arial"/>
        <a:buChar char="•"/>
        <a:defRPr sz="1800" kern="1200">
          <a:solidFill>
            <a:schemeClr val="accent1">
              <a:lumMod val="50000"/>
            </a:schemeClr>
          </a:solidFill>
          <a:latin typeface="Arial Narrow" charset="0"/>
          <a:ea typeface="Arial Narrow"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F6FC32-06FE-47DA-870C-D0B8019CF783}" type="datetimeFigureOut">
              <a:rPr lang="en-US" smtClean="0"/>
              <a:t>8/20/2020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FCB47F-5D4D-4662-A7C9-F3DB529A07BC}" type="slidenum">
              <a:rPr lang="en-US" smtClean="0"/>
              <a:t>‹#›</a:t>
            </a:fld>
            <a:endParaRPr lang="en-US"/>
          </a:p>
        </p:txBody>
      </p:sp>
    </p:spTree>
    <p:extLst>
      <p:ext uri="{BB962C8B-B14F-4D97-AF65-F5344CB8AC3E}">
        <p14:creationId xmlns:p14="http://schemas.microsoft.com/office/powerpoint/2010/main" val="468784788"/>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jp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3.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slideLayout" Target="../slideLayouts/slideLayout2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7.jpeg"/><Relationship Id="rId4" Type="http://schemas.openxmlformats.org/officeDocument/2006/relationships/image" Target="../media/image46.jpeg"/></Relationships>
</file>

<file path=ppt/slides/_rels/slide6.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eg"/><Relationship Id="rId3" Type="http://schemas.openxmlformats.org/officeDocument/2006/relationships/image" Target="../media/image48.jpeg"/><Relationship Id="rId7" Type="http://schemas.openxmlformats.org/officeDocument/2006/relationships/image" Target="../media/image52.jpeg"/><Relationship Id="rId12" Type="http://schemas.openxmlformats.org/officeDocument/2006/relationships/image" Target="../media/image5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 Id="rId14" Type="http://schemas.openxmlformats.org/officeDocument/2006/relationships/image" Target="../media/image59.jpeg"/></Relationships>
</file>

<file path=ppt/slides/_rels/slide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9.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64.png"/></Relationships>
</file>

<file path=ppt/slides/_rels/slide1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66.jpeg"/></Relationships>
</file>

<file path=ppt/slides/_rels/slide1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69.png"/><Relationship Id="rId4" Type="http://schemas.openxmlformats.org/officeDocument/2006/relationships/image" Target="../media/image68.jpeg"/></Relationships>
</file>

<file path=ppt/slides/_rels/slide1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72.jpeg"/><Relationship Id="rId4" Type="http://schemas.openxmlformats.org/officeDocument/2006/relationships/image" Target="../media/image71.jpeg"/></Relationships>
</file>

<file path=ppt/slides/_rels/slide13.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www.facebook.com/developnationalprogram" TargetMode="External"/><Relationship Id="rId7"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hyperlink" Target="http://www.youtube.com/user/NASADEVELOP" TargetMode="External"/><Relationship Id="rId5" Type="http://schemas.openxmlformats.org/officeDocument/2006/relationships/hyperlink" Target="http://twitter.com/#!/nasa_develop" TargetMode="External"/><Relationship Id="rId4" Type="http://schemas.openxmlformats.org/officeDocument/2006/relationships/hyperlink" Target="https://www.facebook.com/groups/387243741376125/" TargetMode="External"/><Relationship Id="rId9" Type="http://schemas.openxmlformats.org/officeDocument/2006/relationships/image" Target="../media/image81.png"/></Relationships>
</file>

<file path=ppt/slides/_rels/slide1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mailto:NASA-DL-DEVELOP@MAIL.NASA.GOV" TargetMode="External"/><Relationship Id="rId4" Type="http://schemas.openxmlformats.org/officeDocument/2006/relationships/hyperlink" Target="http://develop.larc.nasa.gov/"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NASA-DL-DEVELOP@mail.nasa.gov"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hyperlink" Target="http://develop.larc.nasa.gov/"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86.emf"/><Relationship Id="rId5" Type="http://schemas.openxmlformats.org/officeDocument/2006/relationships/image" Target="../media/image85.emf"/><Relationship Id="rId4" Type="http://schemas.openxmlformats.org/officeDocument/2006/relationships/image" Target="../media/image84.emf"/></Relationships>
</file>

<file path=ppt/slides/_rels/slide21.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5" y="1"/>
            <a:ext cx="5600965" cy="6857306"/>
          </a:xfrm>
          <a:prstGeom prst="rect">
            <a:avLst/>
          </a:prstGeom>
        </p:spPr>
      </p:pic>
      <p:pic>
        <p:nvPicPr>
          <p:cNvPr id="32" name="Picture 3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5698273" cy="6858000"/>
          </a:xfrm>
          <a:prstGeom prst="rect">
            <a:avLst/>
          </a:prstGeom>
        </p:spPr>
      </p:pic>
      <p:sp>
        <p:nvSpPr>
          <p:cNvPr id="8" name="Title 1"/>
          <p:cNvSpPr txBox="1">
            <a:spLocks/>
          </p:cNvSpPr>
          <p:nvPr/>
        </p:nvSpPr>
        <p:spPr>
          <a:xfrm>
            <a:off x="5584644" y="2609714"/>
            <a:ext cx="6332220" cy="2106777"/>
          </a:xfrm>
          <a:prstGeom prst="rect">
            <a:avLst/>
          </a:prstGeom>
        </p:spPr>
        <p:txBody>
          <a:bodyPr anchor="ctr">
            <a:norm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r>
              <a:rPr lang="en-US" sz="2000" dirty="0">
                <a:solidFill>
                  <a:srgbClr val="3550A7"/>
                </a:solidFill>
              </a:rPr>
              <a:t>Applied Sciences’ Capacity Building</a:t>
            </a:r>
          </a:p>
          <a:p>
            <a:r>
              <a:rPr lang="en-US" sz="9600" dirty="0">
                <a:solidFill>
                  <a:srgbClr val="3550A7"/>
                </a:solidFill>
              </a:rPr>
              <a:t>DEVELOP</a:t>
            </a:r>
          </a:p>
        </p:txBody>
      </p:sp>
      <p:sp>
        <p:nvSpPr>
          <p:cNvPr id="9" name="Subtitle 2"/>
          <p:cNvSpPr txBox="1">
            <a:spLocks/>
          </p:cNvSpPr>
          <p:nvPr/>
        </p:nvSpPr>
        <p:spPr>
          <a:xfrm>
            <a:off x="5792955" y="4374885"/>
            <a:ext cx="5959773" cy="1208477"/>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solidFill>
                  <a:srgbClr val="3550A7"/>
                </a:solidFill>
              </a:rPr>
              <a:t>Information Session</a:t>
            </a:r>
          </a:p>
          <a:p>
            <a:endParaRPr lang="en-US" sz="2000" b="1" dirty="0">
              <a:solidFill>
                <a:srgbClr val="3550A7"/>
              </a:solidFill>
            </a:endParaRPr>
          </a:p>
          <a:p>
            <a:endParaRPr lang="en-US" sz="2000" b="1" dirty="0">
              <a:solidFill>
                <a:srgbClr val="3550A7"/>
              </a:solidFill>
            </a:endParaRPr>
          </a:p>
          <a:p>
            <a:r>
              <a:rPr lang="en-US" sz="2200" b="1" dirty="0">
                <a:solidFill>
                  <a:schemeClr val="tx1">
                    <a:lumMod val="75000"/>
                    <a:lumOff val="25000"/>
                  </a:schemeClr>
                </a:solidFill>
              </a:rPr>
              <a:t>September 10, 2020</a:t>
            </a:r>
          </a:p>
        </p:txBody>
      </p:sp>
      <p:sp>
        <p:nvSpPr>
          <p:cNvPr id="2" name="Rectangle 1"/>
          <p:cNvSpPr/>
          <p:nvPr/>
        </p:nvSpPr>
        <p:spPr>
          <a:xfrm rot="19732510">
            <a:off x="5007036" y="5271987"/>
            <a:ext cx="1405890"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rot="18060630">
            <a:off x="4886603" y="6134276"/>
            <a:ext cx="1405890"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34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NASA Earth Science</a:t>
            </a:r>
          </a:p>
        </p:txBody>
      </p:sp>
      <p:pic>
        <p:nvPicPr>
          <p:cNvPr id="5" name="Picture Placeholder 4"/>
          <p:cNvPicPr>
            <a:picLocks noGrp="1" noChangeAspect="1"/>
          </p:cNvPicPr>
          <p:nvPr>
            <p:ph type="pic" idx="10"/>
          </p:nvPr>
        </p:nvPicPr>
        <p:blipFill rotWithShape="1">
          <a:blip r:embed="rId3" cstate="print">
            <a:extLst>
              <a:ext uri="{28A0092B-C50C-407E-A947-70E740481C1C}">
                <a14:useLocalDpi xmlns:a14="http://schemas.microsoft.com/office/drawing/2010/main"/>
              </a:ext>
            </a:extLst>
          </a:blip>
          <a:srcRect/>
          <a:stretch/>
        </p:blipFill>
        <p:spPr>
          <a:xfrm>
            <a:off x="0" y="3456417"/>
            <a:ext cx="12191999" cy="3359051"/>
          </a:xfrm>
        </p:spPr>
      </p:pic>
      <p:sp>
        <p:nvSpPr>
          <p:cNvPr id="4" name="Text Placeholder 3"/>
          <p:cNvSpPr>
            <a:spLocks noGrp="1"/>
          </p:cNvSpPr>
          <p:nvPr>
            <p:ph type="body" sz="half" idx="2"/>
          </p:nvPr>
        </p:nvSpPr>
        <p:spPr>
          <a:xfrm>
            <a:off x="144379" y="1025564"/>
            <a:ext cx="11871157" cy="2462752"/>
          </a:xfrm>
        </p:spPr>
        <p:txBody>
          <a:bodyPr>
            <a:normAutofit/>
          </a:bodyPr>
          <a:lstStyle/>
          <a:p>
            <a:pPr algn="ctr">
              <a:spcBef>
                <a:spcPts val="0"/>
              </a:spcBef>
            </a:pPr>
            <a:r>
              <a:rPr lang="en-US" sz="2600" b="1" dirty="0"/>
              <a:t>Advancing understanding of the Earth and developing technologies </a:t>
            </a:r>
          </a:p>
          <a:p>
            <a:pPr algn="ctr">
              <a:spcBef>
                <a:spcPts val="0"/>
              </a:spcBef>
            </a:pPr>
            <a:r>
              <a:rPr lang="en-US" sz="2600" b="1" dirty="0"/>
              <a:t>to improve the quality of life on our home planet.</a:t>
            </a:r>
          </a:p>
          <a:p>
            <a:pPr algn="ctr"/>
            <a:r>
              <a:rPr lang="en-US" dirty="0"/>
              <a:t>Earth is a complex, dynamic system we do not yet </a:t>
            </a:r>
            <a:r>
              <a:rPr lang="en-US"/>
              <a:t>fully understand. </a:t>
            </a:r>
            <a:r>
              <a:rPr lang="en-US" dirty="0"/>
              <a:t>The purpose of NASA's Earth science program is to develop a scientific understanding of Earth's system and its response to natural and human-induced changes, and to improve prediction of climate, weather, and natural hazards.</a:t>
            </a:r>
          </a:p>
        </p:txBody>
      </p:sp>
    </p:spTree>
    <p:extLst>
      <p:ext uri="{BB962C8B-B14F-4D97-AF65-F5344CB8AC3E}">
        <p14:creationId xmlns:p14="http://schemas.microsoft.com/office/powerpoint/2010/main" val="2604283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 name="Rectangle 42"/>
          <p:cNvSpPr/>
          <p:nvPr/>
        </p:nvSpPr>
        <p:spPr>
          <a:xfrm>
            <a:off x="9991959" y="2604156"/>
            <a:ext cx="1723882" cy="1574901"/>
          </a:xfrm>
          <a:prstGeom prst="rect">
            <a:avLst/>
          </a:prstGeom>
          <a:solidFill>
            <a:schemeClr val="tx1">
              <a:alpha val="39000"/>
            </a:schemeClr>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3" name="Picture 9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74611">
            <a:off x="5406904" y="5466201"/>
            <a:ext cx="1465448" cy="548640"/>
          </a:xfrm>
          <a:prstGeom prst="rect">
            <a:avLst/>
          </a:prstGeom>
        </p:spPr>
      </p:pic>
      <p:pic>
        <p:nvPicPr>
          <p:cNvPr id="13" name="Picture 12" descr="CYGNS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5287" y="2505581"/>
            <a:ext cx="1250899" cy="365760"/>
          </a:xfrm>
          <a:prstGeom prst="rect">
            <a:avLst/>
          </a:prstGeom>
        </p:spPr>
      </p:pic>
      <p:pic>
        <p:nvPicPr>
          <p:cNvPr id="17" name="Picture 16" descr="DSCOVR.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6027" y="3947972"/>
            <a:ext cx="656874" cy="365760"/>
          </a:xfrm>
          <a:prstGeom prst="rect">
            <a:avLst/>
          </a:prstGeom>
        </p:spPr>
      </p:pic>
      <p:pic>
        <p:nvPicPr>
          <p:cNvPr id="22" name="Picture 21" descr="SMAP.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4147" y="3321457"/>
            <a:ext cx="663262" cy="914400"/>
          </a:xfrm>
          <a:prstGeom prst="rect">
            <a:avLst/>
          </a:prstGeom>
        </p:spPr>
      </p:pic>
      <p:pic>
        <p:nvPicPr>
          <p:cNvPr id="27" name="Picture 26" descr="G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4941" y="4911536"/>
            <a:ext cx="1676859" cy="822960"/>
          </a:xfrm>
          <a:prstGeom prst="rect">
            <a:avLst/>
          </a:prstGeom>
        </p:spPr>
      </p:pic>
      <p:pic>
        <p:nvPicPr>
          <p:cNvPr id="28" name="Picture 27" descr="OCO-2.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6202" y="5904368"/>
            <a:ext cx="2527070" cy="731520"/>
          </a:xfrm>
          <a:prstGeom prst="rect">
            <a:avLst/>
          </a:prstGeom>
        </p:spPr>
      </p:pic>
      <p:sp>
        <p:nvSpPr>
          <p:cNvPr id="52" name="TextBox 51"/>
          <p:cNvSpPr txBox="1"/>
          <p:nvPr/>
        </p:nvSpPr>
        <p:spPr>
          <a:xfrm>
            <a:off x="5201935" y="2814780"/>
            <a:ext cx="118570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CYGNSS (8)</a:t>
            </a:r>
          </a:p>
        </p:txBody>
      </p:sp>
      <p:sp>
        <p:nvSpPr>
          <p:cNvPr id="55" name="TextBox 54"/>
          <p:cNvSpPr txBox="1"/>
          <p:nvPr/>
        </p:nvSpPr>
        <p:spPr>
          <a:xfrm>
            <a:off x="5415906" y="4309097"/>
            <a:ext cx="15134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NISTAR, EPIC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(DSCOVR / NOAA)</a:t>
            </a:r>
          </a:p>
        </p:txBody>
      </p:sp>
      <p:sp>
        <p:nvSpPr>
          <p:cNvPr id="58" name="TextBox 57"/>
          <p:cNvSpPr txBox="1"/>
          <p:nvPr/>
        </p:nvSpPr>
        <p:spPr>
          <a:xfrm>
            <a:off x="6031404" y="3505960"/>
            <a:ext cx="100953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Landsat 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(USGS)</a:t>
            </a:r>
          </a:p>
        </p:txBody>
      </p:sp>
      <p:sp>
        <p:nvSpPr>
          <p:cNvPr id="59" name="TextBox 58"/>
          <p:cNvSpPr txBox="1"/>
          <p:nvPr/>
        </p:nvSpPr>
        <p:spPr>
          <a:xfrm>
            <a:off x="6470487" y="1610680"/>
            <a:ext cx="59965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Terra</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0" name="TextBox 59"/>
          <p:cNvSpPr txBox="1"/>
          <p:nvPr/>
        </p:nvSpPr>
        <p:spPr>
          <a:xfrm>
            <a:off x="7048780" y="3902059"/>
            <a:ext cx="59965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Aqua</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1" name="TextBox 60"/>
          <p:cNvSpPr txBox="1"/>
          <p:nvPr/>
        </p:nvSpPr>
        <p:spPr>
          <a:xfrm>
            <a:off x="8079174" y="5769044"/>
            <a:ext cx="73559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Arial Narrow"/>
                <a:ea typeface="+mn-ea"/>
                <a:cs typeface="Arial Narrow"/>
              </a:rPr>
              <a:t>CloudSat</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2" name="TextBox 61"/>
          <p:cNvSpPr txBox="1"/>
          <p:nvPr/>
        </p:nvSpPr>
        <p:spPr>
          <a:xfrm>
            <a:off x="6962014" y="5357683"/>
            <a:ext cx="80285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CALIPSO</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3" name="TextBox 62"/>
          <p:cNvSpPr txBox="1"/>
          <p:nvPr/>
        </p:nvSpPr>
        <p:spPr>
          <a:xfrm>
            <a:off x="6347964" y="5311045"/>
            <a:ext cx="73559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Aura</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4" name="TextBox 63"/>
          <p:cNvSpPr txBox="1"/>
          <p:nvPr/>
        </p:nvSpPr>
        <p:spPr>
          <a:xfrm>
            <a:off x="4288884" y="3656747"/>
            <a:ext cx="67880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SMAP</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5" name="TextBox 64"/>
          <p:cNvSpPr txBox="1"/>
          <p:nvPr/>
        </p:nvSpPr>
        <p:spPr>
          <a:xfrm>
            <a:off x="3562644" y="4398616"/>
            <a:ext cx="10538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Arial Narrow"/>
                <a:ea typeface="+mn-ea"/>
                <a:cs typeface="Arial Narrow"/>
              </a:rPr>
              <a:t>Suomi</a:t>
            </a: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 NPP (NOAA)</a:t>
            </a:r>
          </a:p>
        </p:txBody>
      </p:sp>
      <p:sp>
        <p:nvSpPr>
          <p:cNvPr id="66" name="TextBox 65"/>
          <p:cNvSpPr txBox="1"/>
          <p:nvPr/>
        </p:nvSpPr>
        <p:spPr>
          <a:xfrm>
            <a:off x="3058703" y="5034517"/>
            <a:ext cx="10538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Landsat 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(USGS)</a:t>
            </a:r>
          </a:p>
        </p:txBody>
      </p:sp>
      <p:sp>
        <p:nvSpPr>
          <p:cNvPr id="67" name="TextBox 66"/>
          <p:cNvSpPr txBox="1"/>
          <p:nvPr/>
        </p:nvSpPr>
        <p:spPr>
          <a:xfrm>
            <a:off x="2194089" y="5627369"/>
            <a:ext cx="52694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GPM</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68" name="TextBox 67"/>
          <p:cNvSpPr txBox="1"/>
          <p:nvPr/>
        </p:nvSpPr>
        <p:spPr>
          <a:xfrm>
            <a:off x="3010621" y="6358889"/>
            <a:ext cx="59966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OCO-2</a:t>
            </a:r>
            <a:endParaRPr kumimoji="0" lang="en-US" sz="1000" b="1" i="0" u="none" strike="noStrike" kern="1200" cap="none" spc="0" normalizeH="0" baseline="0" noProof="0" dirty="0">
              <a:ln>
                <a:noFill/>
              </a:ln>
              <a:solidFill>
                <a:prstClr val="white"/>
              </a:solidFill>
              <a:effectLst/>
              <a:uLnTx/>
              <a:uFillTx/>
              <a:latin typeface="Arial Narrow"/>
              <a:ea typeface="+mn-ea"/>
              <a:cs typeface="Arial Narrow"/>
            </a:endParaRPr>
          </a:p>
        </p:txBody>
      </p:sp>
      <p:sp>
        <p:nvSpPr>
          <p:cNvPr id="70" name="TextBox 69"/>
          <p:cNvSpPr txBox="1"/>
          <p:nvPr/>
        </p:nvSpPr>
        <p:spPr>
          <a:xfrm>
            <a:off x="9108403" y="888733"/>
            <a:ext cx="11688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OSTM/Jason-2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(NOAA)</a:t>
            </a:r>
          </a:p>
        </p:txBody>
      </p:sp>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58385" y="3629604"/>
            <a:ext cx="958789" cy="731520"/>
          </a:xfrm>
          <a:prstGeom prst="rect">
            <a:avLst/>
          </a:prstGeom>
        </p:spPr>
      </p:pic>
      <p:pic>
        <p:nvPicPr>
          <p:cNvPr id="30" name="Picture 2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39623" y="1627892"/>
            <a:ext cx="1222551" cy="640080"/>
          </a:xfrm>
          <a:prstGeom prst="rect">
            <a:avLst/>
          </a:prstGeom>
        </p:spPr>
      </p:pic>
      <p:pic>
        <p:nvPicPr>
          <p:cNvPr id="80" name="Picture 7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62554" y="4789939"/>
            <a:ext cx="576072" cy="640080"/>
          </a:xfrm>
          <a:prstGeom prst="rect">
            <a:avLst/>
          </a:prstGeom>
        </p:spPr>
      </p:pic>
      <p:pic>
        <p:nvPicPr>
          <p:cNvPr id="82" name="Picture 8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176156">
            <a:off x="6960055" y="3394975"/>
            <a:ext cx="893618" cy="457200"/>
          </a:xfrm>
          <a:prstGeom prst="rect">
            <a:avLst/>
          </a:prstGeom>
        </p:spPr>
      </p:pic>
      <p:pic>
        <p:nvPicPr>
          <p:cNvPr id="83" name="Picture 8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979292" y="6091092"/>
            <a:ext cx="835473" cy="640080"/>
          </a:xfrm>
          <a:prstGeom prst="rect">
            <a:avLst/>
          </a:prstGeom>
        </p:spPr>
      </p:pic>
      <p:pic>
        <p:nvPicPr>
          <p:cNvPr id="84" name="Picture 8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87689" y="5740520"/>
            <a:ext cx="1086830" cy="731520"/>
          </a:xfrm>
          <a:prstGeom prst="rect">
            <a:avLst/>
          </a:prstGeom>
        </p:spPr>
      </p:pic>
      <p:pic>
        <p:nvPicPr>
          <p:cNvPr id="86" name="Picture 8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102352" y="1147976"/>
            <a:ext cx="793215" cy="548640"/>
          </a:xfrm>
          <a:prstGeom prst="rect">
            <a:avLst/>
          </a:prstGeom>
        </p:spPr>
      </p:pic>
      <p:pic>
        <p:nvPicPr>
          <p:cNvPr id="92" name="Picture 9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357964" y="3303345"/>
            <a:ext cx="908500" cy="365760"/>
          </a:xfrm>
          <a:prstGeom prst="rect">
            <a:avLst/>
          </a:prstGeom>
        </p:spPr>
      </p:pic>
      <p:pic>
        <p:nvPicPr>
          <p:cNvPr id="95" name="Picture 94"/>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189918" y="4450722"/>
            <a:ext cx="1326712" cy="640080"/>
          </a:xfrm>
          <a:prstGeom prst="rect">
            <a:avLst/>
          </a:prstGeom>
        </p:spPr>
      </p:pic>
      <p:sp>
        <p:nvSpPr>
          <p:cNvPr id="97" name="TextBox 96"/>
          <p:cNvSpPr txBox="1"/>
          <p:nvPr/>
        </p:nvSpPr>
        <p:spPr>
          <a:xfrm>
            <a:off x="5218473" y="4837738"/>
            <a:ext cx="113940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SORCE (NOAA)</a:t>
            </a:r>
          </a:p>
        </p:txBody>
      </p:sp>
      <p:pic>
        <p:nvPicPr>
          <p:cNvPr id="98" name="Picture 9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108403" y="207974"/>
            <a:ext cx="938784" cy="640080"/>
          </a:xfrm>
          <a:prstGeom prst="rect">
            <a:avLst/>
          </a:prstGeom>
        </p:spPr>
      </p:pic>
      <p:sp>
        <p:nvSpPr>
          <p:cNvPr id="42" name="TextBox 41"/>
          <p:cNvSpPr txBox="1"/>
          <p:nvPr/>
        </p:nvSpPr>
        <p:spPr>
          <a:xfrm>
            <a:off x="5360336" y="2043536"/>
            <a:ext cx="34544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ISS: LIS, SAGE III, TSIS-1, ECOSTRESS, GEDI, OCO-3</a:t>
            </a:r>
          </a:p>
        </p:txBody>
      </p:sp>
      <p:sp>
        <p:nvSpPr>
          <p:cNvPr id="41" name="TextBox 40"/>
          <p:cNvSpPr txBox="1"/>
          <p:nvPr/>
        </p:nvSpPr>
        <p:spPr>
          <a:xfrm>
            <a:off x="10140931" y="2711896"/>
            <a:ext cx="1566148" cy="14311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Arial Narrow"/>
                <a:ea typeface="+mn-ea"/>
                <a:cs typeface="Arial Narrow"/>
              </a:rPr>
              <a:t>InVEST</a:t>
            </a:r>
            <a:r>
              <a:rPr kumimoji="0" lang="en-US" sz="1400" b="1" i="0" u="none" strike="noStrike" kern="1200" cap="none" spc="0" normalizeH="0" baseline="0" noProof="0" dirty="0">
                <a:ln>
                  <a:noFill/>
                </a:ln>
                <a:solidFill>
                  <a:prstClr val="white"/>
                </a:solidFill>
                <a:effectLst/>
                <a:uLnTx/>
                <a:uFillTx/>
                <a:latin typeface="Arial Narrow"/>
                <a:ea typeface="+mn-ea"/>
                <a:cs typeface="Arial Narrow"/>
              </a:rPr>
              <a:t>/</a:t>
            </a:r>
            <a:r>
              <a:rPr kumimoji="0" lang="en-US" sz="1400" b="1" i="0" u="none" strike="noStrike" kern="1200" cap="none" spc="0" normalizeH="0" baseline="0" noProof="0" dirty="0" err="1">
                <a:ln>
                  <a:noFill/>
                </a:ln>
                <a:solidFill>
                  <a:prstClr val="white"/>
                </a:solidFill>
                <a:effectLst/>
                <a:uLnTx/>
                <a:uFillTx/>
                <a:latin typeface="Arial Narrow"/>
                <a:ea typeface="+mn-ea"/>
                <a:cs typeface="Arial Narrow"/>
              </a:rPr>
              <a:t>CubeSats</a:t>
            </a:r>
            <a:endParaRPr kumimoji="0" lang="en-US" sz="1400" b="1"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l" defTabSz="914400" rtl="0" eaLnBrk="1" fontAlgn="auto" latinLnBrk="0" hangingPunct="1">
              <a:lnSpc>
                <a:spcPct val="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RAVAN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Arial Narrow"/>
                <a:ea typeface="+mn-ea"/>
                <a:cs typeface="Arial Narrow"/>
              </a:rPr>
              <a:t>RainCube</a:t>
            </a: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 </a:t>
            </a:r>
            <a:endParaRPr kumimoji="0" lang="en-US" sz="1200" b="1" i="0" u="none" strike="noStrike" kern="1200" cap="none" spc="0" normalizeH="0" baseline="0" noProof="0" dirty="0">
              <a:ln>
                <a:noFill/>
              </a:ln>
              <a:solidFill>
                <a:prstClr val="white"/>
              </a:solidFill>
              <a:effectLst/>
              <a:uLnTx/>
              <a:uFillTx/>
              <a:latin typeface="Arial Narrow"/>
              <a:ea typeface="ＭＳ Ｐゴシック" charset="-128"/>
              <a:cs typeface="Arial Narrow"/>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ＭＳ Ｐゴシック" charset="-128"/>
                <a:cs typeface="Arial Narrow"/>
              </a:rPr>
              <a:t>TEMPEST-D </a:t>
            </a:r>
            <a:endParaRPr kumimoji="0" lang="en-US" sz="1200" b="1"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Arial Narrow"/>
                <a:ea typeface="ＭＳ Ｐゴシック" charset="-128"/>
                <a:cs typeface="Arial Narrow"/>
              </a:rPr>
              <a:t>CubeRRT</a:t>
            </a:r>
            <a:r>
              <a:rPr kumimoji="0" lang="en-US" sz="1200" b="1" i="0" u="none" strike="noStrike" kern="1200" cap="none" spc="0" normalizeH="0" baseline="0" noProof="0" dirty="0">
                <a:ln>
                  <a:noFill/>
                </a:ln>
                <a:solidFill>
                  <a:prstClr val="white"/>
                </a:solidFill>
                <a:effectLst/>
                <a:uLnTx/>
                <a:uFillTx/>
                <a:latin typeface="Arial Narrow"/>
                <a:ea typeface="ＭＳ Ｐゴシック" charset="-128"/>
                <a:cs typeface="Arial Narrow"/>
              </a:rPr>
              <a:t> </a:t>
            </a:r>
            <a:endParaRPr kumimoji="0" lang="en-US" sz="1200" b="1"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ＭＳ Ｐゴシック" charset="-128"/>
                <a:cs typeface="Arial Narrow"/>
              </a:rPr>
              <a:t>CSIM </a:t>
            </a:r>
          </a:p>
        </p:txBody>
      </p:sp>
      <p:sp>
        <p:nvSpPr>
          <p:cNvPr id="45" name="TextBox 44"/>
          <p:cNvSpPr txBox="1"/>
          <p:nvPr/>
        </p:nvSpPr>
        <p:spPr>
          <a:xfrm>
            <a:off x="7193562" y="1519076"/>
            <a:ext cx="205245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GRACE-FO (2) </a:t>
            </a:r>
          </a:p>
        </p:txBody>
      </p:sp>
      <p:pic>
        <p:nvPicPr>
          <p:cNvPr id="46" name="Picture 4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20880104">
            <a:off x="7193777" y="759785"/>
            <a:ext cx="819298" cy="681311"/>
          </a:xfrm>
          <a:prstGeom prst="rect">
            <a:avLst/>
          </a:prstGeom>
        </p:spPr>
      </p:pic>
      <p:pic>
        <p:nvPicPr>
          <p:cNvPr id="47" name="Picture 46" descr="ICESat-2.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979292" y="453452"/>
            <a:ext cx="892959" cy="694524"/>
          </a:xfrm>
          <a:prstGeom prst="rect">
            <a:avLst/>
          </a:prstGeom>
        </p:spPr>
      </p:pic>
      <p:sp>
        <p:nvSpPr>
          <p:cNvPr id="48" name="TextBox 47"/>
          <p:cNvSpPr txBox="1"/>
          <p:nvPr/>
        </p:nvSpPr>
        <p:spPr>
          <a:xfrm>
            <a:off x="8311094" y="1211898"/>
            <a:ext cx="8835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Narrow"/>
                <a:ea typeface="+mn-ea"/>
                <a:cs typeface="Arial Narrow"/>
              </a:rPr>
              <a:t>ICESat-2</a:t>
            </a:r>
          </a:p>
        </p:txBody>
      </p:sp>
      <p:sp>
        <p:nvSpPr>
          <p:cNvPr id="49" name="TextBox 48"/>
          <p:cNvSpPr txBox="1"/>
          <p:nvPr/>
        </p:nvSpPr>
        <p:spPr>
          <a:xfrm>
            <a:off x="11278439" y="6412335"/>
            <a:ext cx="87338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09.10.19</a:t>
            </a:r>
          </a:p>
        </p:txBody>
      </p:sp>
      <p:sp>
        <p:nvSpPr>
          <p:cNvPr id="44" name="Title 1"/>
          <p:cNvSpPr txBox="1">
            <a:spLocks/>
          </p:cNvSpPr>
          <p:nvPr/>
        </p:nvSpPr>
        <p:spPr>
          <a:xfrm>
            <a:off x="94475" y="171389"/>
            <a:ext cx="6579741" cy="5081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rgbClr val="13416C"/>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entury Gothic" panose="020B0502020202020204" pitchFamily="34" charset="0"/>
                <a:ea typeface="+mj-ea"/>
                <a:cs typeface="+mj-cs"/>
              </a:rPr>
              <a:t>NASA Earth Observations</a:t>
            </a:r>
          </a:p>
        </p:txBody>
      </p:sp>
      <p:sp>
        <p:nvSpPr>
          <p:cNvPr id="50" name="Content Placeholder 1"/>
          <p:cNvSpPr txBox="1">
            <a:spLocks/>
          </p:cNvSpPr>
          <p:nvPr/>
        </p:nvSpPr>
        <p:spPr>
          <a:xfrm>
            <a:off x="122851" y="722572"/>
            <a:ext cx="4375700" cy="2312156"/>
          </a:xfrm>
          <a:prstGeom prst="rect">
            <a:avLst/>
          </a:prstGeom>
          <a:gradFill flip="none" rotWithShape="0">
            <a:gsLst>
              <a:gs pos="0">
                <a:schemeClr val="tx1">
                  <a:alpha val="0"/>
                </a:schemeClr>
              </a:gs>
              <a:gs pos="34000">
                <a:schemeClr val="tx1">
                  <a:alpha val="20000"/>
                </a:schemeClr>
              </a:gs>
            </a:gsLst>
            <a:lin ang="13200000" scaled="0"/>
            <a:tileRect/>
          </a:gra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NASA Earth observations include a coordinated series of </a:t>
            </a:r>
            <a:r>
              <a:rPr kumimoji="0" lang="en-US" sz="2400" b="1" i="0" u="none" strike="noStrike" kern="1200" cap="none" spc="0" normalizeH="0" baseline="0" noProof="0" dirty="0">
                <a:ln>
                  <a:noFill/>
                </a:ln>
                <a:solidFill>
                  <a:srgbClr val="F78009"/>
                </a:solidFill>
                <a:effectLst/>
                <a:uLnTx/>
                <a:uFillTx/>
                <a:latin typeface="Century Gothic" panose="020B0502020202020204" pitchFamily="34" charset="0"/>
                <a:ea typeface="+mn-ea"/>
                <a:cs typeface="+mn-cs"/>
              </a:rPr>
              <a:t>17 </a:t>
            </a: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polar-orbiting and low inclination satellites and </a:t>
            </a:r>
            <a:r>
              <a:rPr kumimoji="0" lang="en-US" sz="2400" b="1" i="0" u="none" strike="noStrike" kern="1200" cap="none" spc="0" normalizeH="0" baseline="0" noProof="0" dirty="0">
                <a:ln>
                  <a:noFill/>
                </a:ln>
                <a:solidFill>
                  <a:srgbClr val="ED7D31"/>
                </a:solidFill>
                <a:effectLst/>
                <a:uLnTx/>
                <a:uFillTx/>
                <a:latin typeface="Century Gothic" panose="020B0502020202020204" pitchFamily="34" charset="0"/>
                <a:ea typeface="+mn-ea"/>
                <a:cs typeface="+mn-cs"/>
              </a:rPr>
              <a:t>6</a:t>
            </a:r>
            <a:r>
              <a:rPr kumimoji="0" lang="en-US"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instruments on the ISS for long-term global observations. </a:t>
            </a:r>
          </a:p>
        </p:txBody>
      </p:sp>
    </p:spTree>
    <p:extLst>
      <p:ext uri="{BB962C8B-B14F-4D97-AF65-F5344CB8AC3E}">
        <p14:creationId xmlns:p14="http://schemas.microsoft.com/office/powerpoint/2010/main" val="883187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5"/>
          </p:nvPr>
        </p:nvSpPr>
        <p:spPr>
          <a:xfrm>
            <a:off x="324091" y="1200524"/>
            <a:ext cx="11007524" cy="590765"/>
          </a:xfrm>
        </p:spPr>
        <p:txBody>
          <a:bodyPr anchor="ctr">
            <a:noAutofit/>
          </a:bodyPr>
          <a:lstStyle/>
          <a:p>
            <a:pPr algn="ctr"/>
            <a:r>
              <a:rPr lang="en-US" sz="2400" dirty="0">
                <a:solidFill>
                  <a:schemeClr val="tx1">
                    <a:lumMod val="75000"/>
                    <a:lumOff val="25000"/>
                  </a:schemeClr>
                </a:solidFill>
              </a:rPr>
              <a:t>Discovering Innovative &amp; Practical Applications of NASA Earth Science</a:t>
            </a:r>
          </a:p>
        </p:txBody>
      </p:sp>
      <p:sp>
        <p:nvSpPr>
          <p:cNvPr id="13" name="Text Placeholder 12"/>
          <p:cNvSpPr>
            <a:spLocks noGrp="1"/>
          </p:cNvSpPr>
          <p:nvPr>
            <p:ph type="body" sz="quarter" idx="18"/>
          </p:nvPr>
        </p:nvSpPr>
        <p:spPr>
          <a:xfrm>
            <a:off x="228587" y="2190686"/>
            <a:ext cx="4269568" cy="4485030"/>
          </a:xfrm>
        </p:spPr>
        <p:txBody>
          <a:bodyPr anchor="t">
            <a:normAutofit fontScale="62500" lnSpcReduction="20000"/>
          </a:bodyPr>
          <a:lstStyle/>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Partner</a:t>
            </a:r>
            <a:r>
              <a:rPr lang="en-US" i="1" dirty="0">
                <a:solidFill>
                  <a:schemeClr val="tx1">
                    <a:lumMod val="75000"/>
                    <a:lumOff val="25000"/>
                  </a:schemeClr>
                </a:solidFill>
                <a:latin typeface="Century Gothic" charset="0"/>
                <a:ea typeface="Century Gothic" charset="0"/>
                <a:cs typeface="Century Gothic" charset="0"/>
              </a:rPr>
              <a:t> with public and private organizations</a:t>
            </a:r>
          </a:p>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Discover</a:t>
            </a:r>
            <a:r>
              <a:rPr lang="en-US" i="1" dirty="0">
                <a:solidFill>
                  <a:schemeClr val="tx1">
                    <a:lumMod val="75000"/>
                    <a:lumOff val="25000"/>
                  </a:schemeClr>
                </a:solidFill>
                <a:latin typeface="Century Gothic" charset="0"/>
                <a:ea typeface="Century Gothic" charset="0"/>
                <a:cs typeface="Century Gothic" charset="0"/>
              </a:rPr>
              <a:t> innovative NASA Earth science applications</a:t>
            </a:r>
          </a:p>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Support</a:t>
            </a:r>
            <a:r>
              <a:rPr lang="en-US" i="1" dirty="0">
                <a:solidFill>
                  <a:schemeClr val="tx1">
                    <a:lumMod val="75000"/>
                    <a:lumOff val="25000"/>
                  </a:schemeClr>
                </a:solidFill>
                <a:latin typeface="Century Gothic" charset="0"/>
                <a:ea typeface="Century Gothic" charset="0"/>
                <a:cs typeface="Century Gothic" charset="0"/>
              </a:rPr>
              <a:t> environmental decision-making activities</a:t>
            </a:r>
          </a:p>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Demonstrate</a:t>
            </a:r>
            <a:r>
              <a:rPr lang="en-US" i="1" dirty="0">
                <a:solidFill>
                  <a:schemeClr val="tx1">
                    <a:lumMod val="75000"/>
                    <a:lumOff val="25000"/>
                  </a:schemeClr>
                </a:solidFill>
                <a:latin typeface="Century Gothic" charset="0"/>
                <a:ea typeface="Century Gothic" charset="0"/>
                <a:cs typeface="Century Gothic" charset="0"/>
              </a:rPr>
              <a:t> practical benefits of NASA Earth science </a:t>
            </a:r>
          </a:p>
          <a:p>
            <a:pPr marL="347663" indent="-347663" algn="l" fontAlgn="base">
              <a:spcAft>
                <a:spcPts val="600"/>
              </a:spcAft>
              <a:buClr>
                <a:srgbClr val="3550A7"/>
              </a:buClr>
              <a:buFont typeface="Webdings" panose="05030102010509060703" pitchFamily="18" charset="2"/>
              <a:buChar char="4"/>
            </a:pPr>
            <a:r>
              <a:rPr lang="en-US" b="1" i="1" dirty="0">
                <a:solidFill>
                  <a:schemeClr val="tx1">
                    <a:lumMod val="75000"/>
                    <a:lumOff val="25000"/>
                  </a:schemeClr>
                </a:solidFill>
                <a:latin typeface="Century Gothic" charset="0"/>
                <a:ea typeface="Century Gothic" charset="0"/>
                <a:cs typeface="Century Gothic" charset="0"/>
              </a:rPr>
              <a:t>Help</a:t>
            </a:r>
            <a:r>
              <a:rPr lang="en-US" i="1" dirty="0">
                <a:solidFill>
                  <a:schemeClr val="tx1">
                    <a:lumMod val="75000"/>
                    <a:lumOff val="25000"/>
                  </a:schemeClr>
                </a:solidFill>
                <a:latin typeface="Century Gothic" charset="0"/>
                <a:ea typeface="Century Gothic" charset="0"/>
                <a:cs typeface="Century Gothic" charset="0"/>
              </a:rPr>
              <a:t> improve the quality of life and strengthen the economy</a:t>
            </a:r>
          </a:p>
        </p:txBody>
      </p:sp>
      <p:sp>
        <p:nvSpPr>
          <p:cNvPr id="2" name="Title 1"/>
          <p:cNvSpPr>
            <a:spLocks noGrp="1"/>
          </p:cNvSpPr>
          <p:nvPr>
            <p:ph type="title"/>
          </p:nvPr>
        </p:nvSpPr>
        <p:spPr/>
        <p:txBody>
          <a:bodyPr/>
          <a:lstStyle/>
          <a:p>
            <a:pPr algn="ctr"/>
            <a:r>
              <a:rPr lang="en-US" dirty="0"/>
              <a:t>NASA Applied Sciences</a:t>
            </a:r>
          </a:p>
        </p:txBody>
      </p:sp>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17745" y="3516272"/>
            <a:ext cx="914400" cy="914400"/>
          </a:xfrm>
          <a:prstGeom prst="rect">
            <a:avLst/>
          </a:prstGeom>
        </p:spPr>
      </p:pic>
      <p:pic>
        <p:nvPicPr>
          <p:cNvPr id="18" name="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72503" y="3516272"/>
            <a:ext cx="914400" cy="914400"/>
          </a:xfrm>
          <a:prstGeom prst="rect">
            <a:avLst/>
          </a:prstGeom>
        </p:spPr>
      </p:pic>
      <p:pic>
        <p:nvPicPr>
          <p:cNvPr id="19" name="Picture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5840" y="3516272"/>
            <a:ext cx="914400" cy="914400"/>
          </a:xfrm>
          <a:prstGeom prst="rect">
            <a:avLst/>
          </a:prstGeom>
        </p:spPr>
      </p:pic>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77154" y="3515203"/>
            <a:ext cx="914400" cy="914400"/>
          </a:xfrm>
          <a:prstGeom prst="rect">
            <a:avLst/>
          </a:prstGeom>
        </p:spPr>
      </p:pic>
      <p:pic>
        <p:nvPicPr>
          <p:cNvPr id="21" name="Picture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800120" y="4921341"/>
            <a:ext cx="914400" cy="914400"/>
          </a:xfrm>
          <a:prstGeom prst="rect">
            <a:avLst/>
          </a:prstGeom>
        </p:spPr>
      </p:pic>
      <p:pic>
        <p:nvPicPr>
          <p:cNvPr id="22" name="Picture 2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43457" y="4921341"/>
            <a:ext cx="914400" cy="914400"/>
          </a:xfrm>
          <a:prstGeom prst="rect">
            <a:avLst/>
          </a:prstGeom>
        </p:spPr>
      </p:pic>
      <p:pic>
        <p:nvPicPr>
          <p:cNvPr id="23" name="Picture 2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26139" y="4945177"/>
            <a:ext cx="914400" cy="914400"/>
          </a:xfrm>
          <a:prstGeom prst="rect">
            <a:avLst/>
          </a:prstGeom>
        </p:spPr>
      </p:pic>
      <p:pic>
        <p:nvPicPr>
          <p:cNvPr id="24" name="Picture 2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80897" y="4945177"/>
            <a:ext cx="914400" cy="914400"/>
          </a:xfrm>
          <a:prstGeom prst="rect">
            <a:avLst/>
          </a:prstGeom>
        </p:spPr>
      </p:pic>
      <p:sp>
        <p:nvSpPr>
          <p:cNvPr id="26" name="TextBox 25"/>
          <p:cNvSpPr txBox="1"/>
          <p:nvPr/>
        </p:nvSpPr>
        <p:spPr>
          <a:xfrm>
            <a:off x="4675103" y="3065793"/>
            <a:ext cx="1243624" cy="461665"/>
          </a:xfrm>
          <a:prstGeom prst="rect">
            <a:avLst/>
          </a:prstGeom>
          <a:noFill/>
        </p:spPr>
        <p:txBody>
          <a:bodyPr wrap="square" rtlCol="0">
            <a:spAutoFit/>
          </a:bodyPr>
          <a:lstStyle/>
          <a:p>
            <a:pPr algn="ctr"/>
            <a:r>
              <a:rPr lang="en-US" sz="1200" dirty="0">
                <a:solidFill>
                  <a:schemeClr val="tx1">
                    <a:lumMod val="75000"/>
                    <a:lumOff val="25000"/>
                  </a:schemeClr>
                </a:solidFill>
              </a:rPr>
              <a:t>Food Security &amp; Agriculture</a:t>
            </a:r>
          </a:p>
        </p:txBody>
      </p:sp>
      <p:sp>
        <p:nvSpPr>
          <p:cNvPr id="27" name="TextBox 26"/>
          <p:cNvSpPr txBox="1"/>
          <p:nvPr/>
        </p:nvSpPr>
        <p:spPr>
          <a:xfrm>
            <a:off x="5901995" y="3065793"/>
            <a:ext cx="1084619" cy="461665"/>
          </a:xfrm>
          <a:prstGeom prst="rect">
            <a:avLst/>
          </a:prstGeom>
          <a:noFill/>
        </p:spPr>
        <p:txBody>
          <a:bodyPr wrap="square" rtlCol="0">
            <a:spAutoFit/>
          </a:bodyPr>
          <a:lstStyle/>
          <a:p>
            <a:pPr algn="ctr"/>
            <a:r>
              <a:rPr lang="en-US" sz="1200" dirty="0">
                <a:solidFill>
                  <a:schemeClr val="tx1">
                    <a:lumMod val="75000"/>
                    <a:lumOff val="25000"/>
                  </a:schemeClr>
                </a:solidFill>
              </a:rPr>
              <a:t>Ecological Forecasting</a:t>
            </a:r>
          </a:p>
        </p:txBody>
      </p:sp>
      <p:sp>
        <p:nvSpPr>
          <p:cNvPr id="28" name="TextBox 27"/>
          <p:cNvSpPr txBox="1"/>
          <p:nvPr/>
        </p:nvSpPr>
        <p:spPr>
          <a:xfrm>
            <a:off x="7021805" y="3065793"/>
            <a:ext cx="1096919" cy="461665"/>
          </a:xfrm>
          <a:prstGeom prst="rect">
            <a:avLst/>
          </a:prstGeom>
          <a:noFill/>
        </p:spPr>
        <p:txBody>
          <a:bodyPr wrap="square" rtlCol="0">
            <a:spAutoFit/>
          </a:bodyPr>
          <a:lstStyle/>
          <a:p>
            <a:pPr algn="ctr"/>
            <a:r>
              <a:rPr lang="en-US" sz="1200" dirty="0">
                <a:solidFill>
                  <a:schemeClr val="tx1">
                    <a:lumMod val="75000"/>
                    <a:lumOff val="25000"/>
                  </a:schemeClr>
                </a:solidFill>
              </a:rPr>
              <a:t>Water Resources</a:t>
            </a:r>
          </a:p>
        </p:txBody>
      </p:sp>
      <p:sp>
        <p:nvSpPr>
          <p:cNvPr id="29" name="TextBox 28"/>
          <p:cNvSpPr txBox="1"/>
          <p:nvPr/>
        </p:nvSpPr>
        <p:spPr>
          <a:xfrm>
            <a:off x="8383332" y="3257018"/>
            <a:ext cx="692818" cy="276999"/>
          </a:xfrm>
          <a:prstGeom prst="rect">
            <a:avLst/>
          </a:prstGeom>
          <a:noFill/>
        </p:spPr>
        <p:txBody>
          <a:bodyPr wrap="none" rtlCol="0">
            <a:spAutoFit/>
          </a:bodyPr>
          <a:lstStyle/>
          <a:p>
            <a:pPr algn="ctr"/>
            <a:r>
              <a:rPr lang="en-US" sz="1200" dirty="0">
                <a:solidFill>
                  <a:schemeClr val="tx1">
                    <a:lumMod val="75000"/>
                    <a:lumOff val="25000"/>
                  </a:schemeClr>
                </a:solidFill>
              </a:rPr>
              <a:t>Energy</a:t>
            </a:r>
          </a:p>
        </p:txBody>
      </p:sp>
      <p:sp>
        <p:nvSpPr>
          <p:cNvPr id="30" name="TextBox 29"/>
          <p:cNvSpPr txBox="1"/>
          <p:nvPr/>
        </p:nvSpPr>
        <p:spPr>
          <a:xfrm>
            <a:off x="5475139" y="4457092"/>
            <a:ext cx="1811708" cy="461665"/>
          </a:xfrm>
          <a:prstGeom prst="rect">
            <a:avLst/>
          </a:prstGeom>
          <a:noFill/>
        </p:spPr>
        <p:txBody>
          <a:bodyPr wrap="square" rtlCol="0">
            <a:spAutoFit/>
          </a:bodyPr>
          <a:lstStyle/>
          <a:p>
            <a:pPr algn="ctr"/>
            <a:r>
              <a:rPr lang="en-US" sz="1200" dirty="0">
                <a:solidFill>
                  <a:schemeClr val="tx1">
                    <a:lumMod val="75000"/>
                    <a:lumOff val="25000"/>
                  </a:schemeClr>
                </a:solidFill>
              </a:rPr>
              <a:t>Transportation &amp; Infrastructure</a:t>
            </a:r>
          </a:p>
        </p:txBody>
      </p:sp>
      <p:sp>
        <p:nvSpPr>
          <p:cNvPr id="31" name="TextBox 30"/>
          <p:cNvSpPr txBox="1"/>
          <p:nvPr/>
        </p:nvSpPr>
        <p:spPr>
          <a:xfrm>
            <a:off x="4631067" y="4457092"/>
            <a:ext cx="1255710" cy="461665"/>
          </a:xfrm>
          <a:prstGeom prst="rect">
            <a:avLst/>
          </a:prstGeom>
          <a:noFill/>
        </p:spPr>
        <p:txBody>
          <a:bodyPr wrap="square" rtlCol="0">
            <a:spAutoFit/>
          </a:bodyPr>
          <a:lstStyle/>
          <a:p>
            <a:pPr algn="ctr"/>
            <a:r>
              <a:rPr lang="en-US" sz="1200" dirty="0">
                <a:solidFill>
                  <a:schemeClr val="tx1">
                    <a:lumMod val="75000"/>
                    <a:lumOff val="25000"/>
                  </a:schemeClr>
                </a:solidFill>
              </a:rPr>
              <a:t>Urban Development</a:t>
            </a:r>
          </a:p>
        </p:txBody>
      </p:sp>
      <p:sp>
        <p:nvSpPr>
          <p:cNvPr id="33" name="TextBox 32"/>
          <p:cNvSpPr txBox="1"/>
          <p:nvPr/>
        </p:nvSpPr>
        <p:spPr>
          <a:xfrm>
            <a:off x="8327255" y="4641758"/>
            <a:ext cx="811441" cy="276999"/>
          </a:xfrm>
          <a:prstGeom prst="rect">
            <a:avLst/>
          </a:prstGeom>
          <a:noFill/>
        </p:spPr>
        <p:txBody>
          <a:bodyPr wrap="none" rtlCol="0">
            <a:spAutoFit/>
          </a:bodyPr>
          <a:lstStyle/>
          <a:p>
            <a:pPr algn="ctr"/>
            <a:r>
              <a:rPr lang="en-US" sz="1200" dirty="0">
                <a:solidFill>
                  <a:schemeClr val="tx1">
                    <a:lumMod val="75000"/>
                    <a:lumOff val="25000"/>
                  </a:schemeClr>
                </a:solidFill>
              </a:rPr>
              <a:t>Disasters</a:t>
            </a:r>
          </a:p>
        </p:txBody>
      </p:sp>
      <p:sp>
        <p:nvSpPr>
          <p:cNvPr id="34" name="TextBox 33"/>
          <p:cNvSpPr txBox="1"/>
          <p:nvPr/>
        </p:nvSpPr>
        <p:spPr>
          <a:xfrm>
            <a:off x="6931116" y="4457092"/>
            <a:ext cx="1283760" cy="461665"/>
          </a:xfrm>
          <a:prstGeom prst="rect">
            <a:avLst/>
          </a:prstGeom>
          <a:noFill/>
        </p:spPr>
        <p:txBody>
          <a:bodyPr wrap="square" rtlCol="0">
            <a:spAutoFit/>
          </a:bodyPr>
          <a:lstStyle/>
          <a:p>
            <a:pPr algn="ctr"/>
            <a:r>
              <a:rPr lang="en-US" sz="1200" dirty="0">
                <a:solidFill>
                  <a:schemeClr val="tx1">
                    <a:lumMod val="75000"/>
                    <a:lumOff val="25000"/>
                  </a:schemeClr>
                </a:solidFill>
              </a:rPr>
              <a:t>Health &amp; </a:t>
            </a:r>
          </a:p>
          <a:p>
            <a:pPr algn="ctr"/>
            <a:r>
              <a:rPr lang="en-US" sz="1200" dirty="0">
                <a:solidFill>
                  <a:schemeClr val="tx1">
                    <a:lumMod val="75000"/>
                    <a:lumOff val="25000"/>
                  </a:schemeClr>
                </a:solidFill>
              </a:rPr>
              <a:t>Air Quality</a:t>
            </a:r>
          </a:p>
        </p:txBody>
      </p:sp>
      <p:sp>
        <p:nvSpPr>
          <p:cNvPr id="37" name="Text Placeholder 5"/>
          <p:cNvSpPr>
            <a:spLocks noGrp="1"/>
          </p:cNvSpPr>
          <p:nvPr>
            <p:ph type="body" sz="quarter" idx="15"/>
          </p:nvPr>
        </p:nvSpPr>
        <p:spPr>
          <a:xfrm>
            <a:off x="9619537" y="2036140"/>
            <a:ext cx="2113785" cy="590765"/>
          </a:xfrm>
        </p:spPr>
        <p:txBody>
          <a:bodyPr anchor="ctr">
            <a:noAutofit/>
          </a:bodyPr>
          <a:lstStyle/>
          <a:p>
            <a:pPr algn="ctr"/>
            <a:r>
              <a:rPr lang="en-US" sz="2400" b="1" dirty="0"/>
              <a:t>Capacity Building</a:t>
            </a:r>
          </a:p>
        </p:txBody>
      </p:sp>
      <p:sp>
        <p:nvSpPr>
          <p:cNvPr id="38" name="Text Placeholder 5"/>
          <p:cNvSpPr>
            <a:spLocks noGrp="1"/>
          </p:cNvSpPr>
          <p:nvPr>
            <p:ph type="body" sz="quarter" idx="15"/>
          </p:nvPr>
        </p:nvSpPr>
        <p:spPr>
          <a:xfrm>
            <a:off x="5583996" y="2036140"/>
            <a:ext cx="2956489" cy="590765"/>
          </a:xfrm>
        </p:spPr>
        <p:txBody>
          <a:bodyPr anchor="ctr">
            <a:noAutofit/>
          </a:bodyPr>
          <a:lstStyle/>
          <a:p>
            <a:pPr algn="ctr"/>
            <a:r>
              <a:rPr lang="en-US" sz="2400" b="1" dirty="0"/>
              <a:t>Thematic Application Areas</a:t>
            </a:r>
          </a:p>
        </p:txBody>
      </p:sp>
      <p:pic>
        <p:nvPicPr>
          <p:cNvPr id="40" name="Picture 39"/>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19910" y="4203596"/>
            <a:ext cx="1385004" cy="1401022"/>
          </a:xfrm>
          <a:prstGeom prst="rect">
            <a:avLst/>
          </a:prstGeom>
        </p:spPr>
      </p:pic>
      <p:pic>
        <p:nvPicPr>
          <p:cNvPr id="41" name="Picture 40"/>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9418928" y="5701898"/>
            <a:ext cx="2693076" cy="704811"/>
          </a:xfrm>
          <a:prstGeom prst="rect">
            <a:avLst/>
          </a:prstGeom>
        </p:spPr>
      </p:pic>
      <p:pic>
        <p:nvPicPr>
          <p:cNvPr id="42" name="Picture 41"/>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011967" y="2721096"/>
            <a:ext cx="1385219" cy="1385219"/>
          </a:xfrm>
          <a:prstGeom prst="rect">
            <a:avLst/>
          </a:prstGeom>
        </p:spPr>
      </p:pic>
    </p:spTree>
    <p:extLst>
      <p:ext uri="{BB962C8B-B14F-4D97-AF65-F5344CB8AC3E}">
        <p14:creationId xmlns:p14="http://schemas.microsoft.com/office/powerpoint/2010/main" val="3286384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What is DEVELOP?</a:t>
            </a:r>
          </a:p>
        </p:txBody>
      </p:sp>
      <p:sp>
        <p:nvSpPr>
          <p:cNvPr id="6" name="Rectangle 5"/>
          <p:cNvSpPr/>
          <p:nvPr/>
        </p:nvSpPr>
        <p:spPr>
          <a:xfrm>
            <a:off x="972207" y="4245857"/>
            <a:ext cx="10247587" cy="923330"/>
          </a:xfrm>
          <a:prstGeom prst="rect">
            <a:avLst/>
          </a:prstGeom>
        </p:spPr>
        <p:txBody>
          <a:bodyPr wrap="square">
            <a:spAutoFit/>
          </a:bodyPr>
          <a:lstStyle/>
          <a:p>
            <a:pPr algn="ctr"/>
            <a:r>
              <a:rPr lang="en-US" b="1" i="1" dirty="0">
                <a:latin typeface="Century Gothic" pitchFamily="34" charset="0"/>
              </a:rPr>
              <a:t>DEVELOP bridges the gap between NASA Earth Science and society</a:t>
            </a:r>
            <a:r>
              <a:rPr lang="en-US" dirty="0">
                <a:latin typeface="Century Gothic" pitchFamily="34" charset="0"/>
              </a:rPr>
              <a:t>, building capacity in both its participants and end-user organizations to better prepare them to handle the environmental challenges that face society.</a:t>
            </a:r>
          </a:p>
        </p:txBody>
      </p:sp>
      <p:sp>
        <p:nvSpPr>
          <p:cNvPr id="7" name="Rounded Rectangle 6"/>
          <p:cNvSpPr/>
          <p:nvPr/>
        </p:nvSpPr>
        <p:spPr>
          <a:xfrm>
            <a:off x="1702677" y="5519172"/>
            <a:ext cx="8752490" cy="788273"/>
          </a:xfrm>
          <a:prstGeom prst="roundRect">
            <a:avLst/>
          </a:prstGeom>
          <a:solidFill>
            <a:srgbClr val="FADF82"/>
          </a:solidFill>
          <a:ln>
            <a:solidFill>
              <a:srgbClr val="FADF8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406869" y="5582226"/>
            <a:ext cx="7378262" cy="707886"/>
          </a:xfrm>
          <a:prstGeom prst="rect">
            <a:avLst/>
          </a:prstGeom>
          <a:noFill/>
        </p:spPr>
        <p:txBody>
          <a:bodyPr wrap="square" rtlCol="0">
            <a:spAutoFit/>
          </a:bodyPr>
          <a:lstStyle/>
          <a:p>
            <a:pPr algn="ctr"/>
            <a:r>
              <a:rPr lang="en-US" sz="2000" i="1" dirty="0">
                <a:latin typeface="Century Gothic" pitchFamily="34" charset="0"/>
              </a:rPr>
              <a:t>DEVELOP is a dual-capacity building program:</a:t>
            </a:r>
          </a:p>
          <a:p>
            <a:pPr algn="ctr"/>
            <a:r>
              <a:rPr lang="en-US" sz="2000" b="1" i="1" dirty="0">
                <a:latin typeface="Century Gothic" pitchFamily="34" charset="0"/>
              </a:rPr>
              <a:t>Partners &amp; Participants</a:t>
            </a:r>
          </a:p>
        </p:txBody>
      </p:sp>
      <p:sp>
        <p:nvSpPr>
          <p:cNvPr id="12" name="Shape 294"/>
          <p:cNvSpPr txBox="1"/>
          <p:nvPr/>
        </p:nvSpPr>
        <p:spPr>
          <a:xfrm>
            <a:off x="445060" y="3615096"/>
            <a:ext cx="3383280" cy="333115"/>
          </a:xfrm>
          <a:prstGeom prst="rect">
            <a:avLst/>
          </a:prstGeom>
          <a:solidFill>
            <a:schemeClr val="lt2">
              <a:alpha val="60000"/>
            </a:schemeClr>
          </a:solidFill>
          <a:ln>
            <a:noFill/>
          </a:ln>
        </p:spPr>
        <p:txBody>
          <a:bodyPr lIns="91400" tIns="45700" rIns="91400" bIns="45700" anchor="t" anchorCtr="0">
            <a:noAutofit/>
          </a:bodyPr>
          <a:lstStyle/>
          <a:p>
            <a:pPr marL="0" marR="0" lvl="0" indent="0" algn="ctr" rtl="0">
              <a:lnSpc>
                <a:spcPct val="100000"/>
              </a:lnSpc>
              <a:spcBef>
                <a:spcPts val="0"/>
              </a:spcBef>
              <a:spcAft>
                <a:spcPts val="0"/>
              </a:spcAft>
              <a:buClr>
                <a:schemeClr val="dk1"/>
              </a:buClr>
              <a:buSzPct val="25000"/>
              <a:buFont typeface="Century Gothic"/>
              <a:buNone/>
            </a:pPr>
            <a:r>
              <a:rPr lang="en" i="1" u="none" strike="noStrike" cap="none" dirty="0">
                <a:solidFill>
                  <a:schemeClr val="dk1"/>
                </a:solidFill>
                <a:latin typeface="Century Gothic"/>
                <a:ea typeface="Century Gothic"/>
                <a:cs typeface="Century Gothic"/>
                <a:sym typeface="Century Gothic"/>
              </a:rPr>
              <a:t>Measurements &amp; Predictions</a:t>
            </a:r>
          </a:p>
        </p:txBody>
      </p:sp>
      <p:sp>
        <p:nvSpPr>
          <p:cNvPr id="14" name="Shape 295"/>
          <p:cNvSpPr txBox="1"/>
          <p:nvPr/>
        </p:nvSpPr>
        <p:spPr>
          <a:xfrm>
            <a:off x="8285771" y="3615096"/>
            <a:ext cx="3474720" cy="333115"/>
          </a:xfrm>
          <a:prstGeom prst="rect">
            <a:avLst/>
          </a:prstGeom>
          <a:solidFill>
            <a:schemeClr val="lt2">
              <a:alpha val="60000"/>
            </a:schemeClr>
          </a:solidFill>
          <a:ln>
            <a:noFill/>
          </a:ln>
        </p:spPr>
        <p:txBody>
          <a:bodyPr lIns="91400" tIns="45700" rIns="91400" bIns="45700" anchor="t" anchorCtr="0">
            <a:noAutofit/>
          </a:bodyPr>
          <a:lstStyle/>
          <a:p>
            <a:pPr marL="0" marR="0" lvl="0" indent="0" algn="ctr" rtl="0">
              <a:lnSpc>
                <a:spcPct val="100000"/>
              </a:lnSpc>
              <a:spcBef>
                <a:spcPts val="0"/>
              </a:spcBef>
              <a:spcAft>
                <a:spcPts val="0"/>
              </a:spcAft>
              <a:buClr>
                <a:schemeClr val="dk1"/>
              </a:buClr>
              <a:buSzPct val="25000"/>
              <a:buFont typeface="Century Gothic"/>
              <a:buNone/>
            </a:pPr>
            <a:r>
              <a:rPr lang="en" i="1" u="none" strike="noStrike" cap="none" dirty="0">
                <a:solidFill>
                  <a:schemeClr val="dk1"/>
                </a:solidFill>
                <a:latin typeface="Century Gothic"/>
                <a:ea typeface="Century Gothic"/>
                <a:cs typeface="Century Gothic"/>
                <a:sym typeface="Century Gothic"/>
              </a:rPr>
              <a:t>Communities</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854" t="6109" r="12609" b="17400"/>
          <a:stretch/>
        </p:blipFill>
        <p:spPr>
          <a:xfrm>
            <a:off x="8347624" y="1508558"/>
            <a:ext cx="3351014" cy="210312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360" y="1508558"/>
            <a:ext cx="3154680" cy="2103120"/>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8882" y="1990023"/>
            <a:ext cx="3160080" cy="2103120"/>
          </a:xfrm>
          <a:prstGeom prst="rect">
            <a:avLst/>
          </a:prstGeom>
        </p:spPr>
      </p:pic>
      <p:sp>
        <p:nvSpPr>
          <p:cNvPr id="15" name="Left-Right Arrow 14"/>
          <p:cNvSpPr/>
          <p:nvPr/>
        </p:nvSpPr>
        <p:spPr>
          <a:xfrm>
            <a:off x="3933566" y="1338637"/>
            <a:ext cx="4290712" cy="804377"/>
          </a:xfrm>
          <a:prstGeom prst="leftRightArrow">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rPr>
              <a:t>NASA DEVELOP</a:t>
            </a:r>
          </a:p>
        </p:txBody>
      </p:sp>
    </p:spTree>
    <p:extLst>
      <p:ext uri="{BB962C8B-B14F-4D97-AF65-F5344CB8AC3E}">
        <p14:creationId xmlns:p14="http://schemas.microsoft.com/office/powerpoint/2010/main" val="14930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66369" y="1371433"/>
            <a:ext cx="4598926" cy="523220"/>
          </a:xfrm>
          <a:prstGeom prst="rect">
            <a:avLst/>
          </a:prstGeom>
          <a:noFill/>
        </p:spPr>
        <p:txBody>
          <a:bodyPr wrap="square" rtlCol="0">
            <a:spAutoFit/>
          </a:bodyPr>
          <a:lstStyle/>
          <a:p>
            <a:pPr algn="ctr" fontAlgn="base">
              <a:spcAft>
                <a:spcPts val="600"/>
              </a:spcAft>
              <a:buClr>
                <a:schemeClr val="tx1">
                  <a:lumMod val="75000"/>
                </a:schemeClr>
              </a:buClr>
            </a:pPr>
            <a:r>
              <a:rPr lang="en-US" sz="2800" b="1" dirty="0">
                <a:solidFill>
                  <a:schemeClr val="tx1">
                    <a:lumMod val="75000"/>
                    <a:lumOff val="25000"/>
                  </a:schemeClr>
                </a:solidFill>
                <a:latin typeface="Century Gothic" panose="020F0302020204030204"/>
              </a:rPr>
              <a:t>Participants</a:t>
            </a:r>
            <a:endParaRPr lang="en-US" sz="2000" b="1" dirty="0">
              <a:solidFill>
                <a:schemeClr val="tx1">
                  <a:lumMod val="75000"/>
                  <a:lumOff val="25000"/>
                </a:schemeClr>
              </a:solidFill>
              <a:latin typeface="Century Gothic" panose="020F0302020204030204"/>
            </a:endParaRPr>
          </a:p>
        </p:txBody>
      </p:sp>
      <p:sp>
        <p:nvSpPr>
          <p:cNvPr id="12" name="TextBox 11"/>
          <p:cNvSpPr txBox="1"/>
          <p:nvPr/>
        </p:nvSpPr>
        <p:spPr>
          <a:xfrm>
            <a:off x="7328192" y="4264761"/>
            <a:ext cx="4572002" cy="523220"/>
          </a:xfrm>
          <a:prstGeom prst="rect">
            <a:avLst/>
          </a:prstGeom>
          <a:noFill/>
        </p:spPr>
        <p:txBody>
          <a:bodyPr wrap="square" rtlCol="0">
            <a:spAutoFit/>
          </a:bodyPr>
          <a:lstStyle/>
          <a:p>
            <a:pPr algn="ctr" fontAlgn="base">
              <a:spcAft>
                <a:spcPts val="600"/>
              </a:spcAft>
              <a:buClr>
                <a:schemeClr val="tx1">
                  <a:lumMod val="75000"/>
                </a:schemeClr>
              </a:buClr>
            </a:pPr>
            <a:r>
              <a:rPr lang="en-US" sz="2800" b="1" dirty="0">
                <a:solidFill>
                  <a:schemeClr val="tx1">
                    <a:lumMod val="75000"/>
                    <a:lumOff val="25000"/>
                  </a:schemeClr>
                </a:solidFill>
                <a:latin typeface="Century Gothic" panose="020F0302020204030204"/>
              </a:rPr>
              <a:t>Decision Makers</a:t>
            </a:r>
            <a:endParaRPr lang="en-US" sz="2000" b="1" dirty="0">
              <a:solidFill>
                <a:schemeClr val="tx1">
                  <a:lumMod val="75000"/>
                  <a:lumOff val="25000"/>
                </a:schemeClr>
              </a:solidFill>
              <a:latin typeface="Century Gothic" panose="020F0302020204030204"/>
            </a:endParaRPr>
          </a:p>
        </p:txBody>
      </p:sp>
      <p:sp>
        <p:nvSpPr>
          <p:cNvPr id="13" name="TextBox 12"/>
          <p:cNvSpPr txBox="1"/>
          <p:nvPr/>
        </p:nvSpPr>
        <p:spPr>
          <a:xfrm>
            <a:off x="4966524" y="2818097"/>
            <a:ext cx="2276375" cy="523220"/>
          </a:xfrm>
          <a:prstGeom prst="rect">
            <a:avLst/>
          </a:prstGeom>
          <a:noFill/>
        </p:spPr>
        <p:txBody>
          <a:bodyPr wrap="square" rtlCol="0">
            <a:spAutoFit/>
          </a:bodyPr>
          <a:lstStyle/>
          <a:p>
            <a:pPr algn="ctr" fontAlgn="base">
              <a:spcAft>
                <a:spcPts val="600"/>
              </a:spcAft>
              <a:buClr>
                <a:schemeClr val="tx1">
                  <a:lumMod val="75000"/>
                </a:schemeClr>
              </a:buClr>
            </a:pPr>
            <a:r>
              <a:rPr lang="en-US" sz="2800" b="1" dirty="0">
                <a:solidFill>
                  <a:schemeClr val="tx1">
                    <a:lumMod val="75000"/>
                    <a:lumOff val="25000"/>
                  </a:schemeClr>
                </a:solidFill>
                <a:latin typeface="Century Gothic" panose="020F0302020204030204"/>
              </a:rPr>
              <a:t>Advisors</a:t>
            </a:r>
            <a:endParaRPr lang="en-US" sz="2000" b="1" dirty="0">
              <a:solidFill>
                <a:schemeClr val="tx1">
                  <a:lumMod val="75000"/>
                  <a:lumOff val="25000"/>
                </a:schemeClr>
              </a:solidFill>
              <a:latin typeface="Century Gothic" panose="020F0302020204030204"/>
            </a:endParaRPr>
          </a:p>
        </p:txBody>
      </p:sp>
      <p:sp>
        <p:nvSpPr>
          <p:cNvPr id="14" name="TextBox 13"/>
          <p:cNvSpPr txBox="1"/>
          <p:nvPr/>
        </p:nvSpPr>
        <p:spPr>
          <a:xfrm rot="19540227">
            <a:off x="2732853" y="3214987"/>
            <a:ext cx="9793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accent3">
                    <a:lumMod val="50000"/>
                  </a:schemeClr>
                </a:solidFill>
                <a:effectLst/>
                <a:uLnTx/>
                <a:uFillTx/>
              </a:rPr>
              <a:t>Students</a:t>
            </a:r>
          </a:p>
        </p:txBody>
      </p:sp>
      <p:sp>
        <p:nvSpPr>
          <p:cNvPr id="15" name="TextBox 14"/>
          <p:cNvSpPr txBox="1"/>
          <p:nvPr/>
        </p:nvSpPr>
        <p:spPr>
          <a:xfrm rot="19540227">
            <a:off x="407570" y="3128810"/>
            <a:ext cx="1149743" cy="4801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Recent Graduates</a:t>
            </a:r>
          </a:p>
        </p:txBody>
      </p:sp>
      <p:sp>
        <p:nvSpPr>
          <p:cNvPr id="16" name="TextBox 15"/>
          <p:cNvSpPr txBox="1"/>
          <p:nvPr/>
        </p:nvSpPr>
        <p:spPr>
          <a:xfrm rot="19540227">
            <a:off x="3775313" y="3128810"/>
            <a:ext cx="1250214" cy="4801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Transitioning Professionals</a:t>
            </a:r>
          </a:p>
        </p:txBody>
      </p:sp>
      <p:sp>
        <p:nvSpPr>
          <p:cNvPr id="17" name="Oval 16"/>
          <p:cNvSpPr/>
          <p:nvPr/>
        </p:nvSpPr>
        <p:spPr>
          <a:xfrm>
            <a:off x="2710251" y="1916100"/>
            <a:ext cx="1097280" cy="1097280"/>
          </a:xfrm>
          <a:prstGeom prst="ellipse">
            <a:avLst/>
          </a:prstGeom>
          <a:blipFill dpi="0" rotWithShape="1">
            <a:blip r:embed="rId3"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18" name="Oval 17"/>
          <p:cNvSpPr/>
          <p:nvPr/>
        </p:nvSpPr>
        <p:spPr>
          <a:xfrm rot="5400000">
            <a:off x="425207" y="1916100"/>
            <a:ext cx="1097280" cy="1097280"/>
          </a:xfrm>
          <a:prstGeom prst="ellipse">
            <a:avLst/>
          </a:prstGeom>
          <a:blipFill dpi="0" rotWithShape="1">
            <a:blip r:embed="rId4"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19" name="Oval 18"/>
          <p:cNvSpPr/>
          <p:nvPr/>
        </p:nvSpPr>
        <p:spPr>
          <a:xfrm>
            <a:off x="1567729" y="1916100"/>
            <a:ext cx="1097280" cy="109728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0" name="Oval 19"/>
          <p:cNvSpPr/>
          <p:nvPr/>
        </p:nvSpPr>
        <p:spPr>
          <a:xfrm>
            <a:off x="3852773" y="1916100"/>
            <a:ext cx="1097280" cy="1097280"/>
          </a:xfrm>
          <a:prstGeom prst="ellipse">
            <a:avLst/>
          </a:prstGeom>
          <a:blipFill dpi="0" rotWithShape="1">
            <a:blip r:embed="rId6"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1" name="TextBox 20"/>
          <p:cNvSpPr txBox="1"/>
          <p:nvPr/>
        </p:nvSpPr>
        <p:spPr>
          <a:xfrm rot="19540227">
            <a:off x="1586633" y="3128810"/>
            <a:ext cx="1067045" cy="4801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Military </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Personnel</a:t>
            </a:r>
          </a:p>
        </p:txBody>
      </p:sp>
      <p:sp>
        <p:nvSpPr>
          <p:cNvPr id="22" name="TextBox 21"/>
          <p:cNvSpPr txBox="1"/>
          <p:nvPr/>
        </p:nvSpPr>
        <p:spPr>
          <a:xfrm rot="19540227">
            <a:off x="7248568" y="6000593"/>
            <a:ext cx="1307227"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State &amp; Local Govt.</a:t>
            </a:r>
          </a:p>
        </p:txBody>
      </p:sp>
      <p:sp>
        <p:nvSpPr>
          <p:cNvPr id="23" name="TextBox 22"/>
          <p:cNvSpPr txBox="1"/>
          <p:nvPr/>
        </p:nvSpPr>
        <p:spPr>
          <a:xfrm rot="19540227">
            <a:off x="8397063" y="6022138"/>
            <a:ext cx="1351370" cy="4801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Federal</a:t>
            </a:r>
          </a:p>
          <a:p>
            <a:pPr marL="0" marR="0" lvl="0" indent="0" algn="ctr" defTabSz="914400" eaLnBrk="1" fontAlgn="auto" latinLnBrk="0" hangingPunct="1">
              <a:lnSpc>
                <a:spcPct val="90000"/>
              </a:lnSpc>
              <a:spcBef>
                <a:spcPts val="0"/>
              </a:spcBef>
              <a:spcAft>
                <a:spcPts val="0"/>
              </a:spcAft>
              <a:buClrTx/>
              <a:buSzTx/>
              <a:buFontTx/>
              <a:buNone/>
              <a:tabLst/>
              <a:defRPr/>
            </a:pPr>
            <a:r>
              <a:rPr lang="en-US" sz="1400" kern="0" dirty="0">
                <a:solidFill>
                  <a:schemeClr val="accent3">
                    <a:lumMod val="50000"/>
                  </a:schemeClr>
                </a:solidFill>
              </a:rPr>
              <a:t>Agencies</a:t>
            </a:r>
            <a:endParaRPr kumimoji="0" lang="en-US" sz="1400" b="0" i="0" u="none" strike="noStrike" kern="0" cap="none" spc="0" normalizeH="0" baseline="0" noProof="0" dirty="0">
              <a:ln>
                <a:noFill/>
              </a:ln>
              <a:solidFill>
                <a:schemeClr val="accent3">
                  <a:lumMod val="50000"/>
                </a:schemeClr>
              </a:solidFill>
              <a:effectLst/>
              <a:uLnTx/>
              <a:uFillTx/>
            </a:endParaRPr>
          </a:p>
        </p:txBody>
      </p:sp>
      <p:sp>
        <p:nvSpPr>
          <p:cNvPr id="24" name="TextBox 23"/>
          <p:cNvSpPr txBox="1"/>
          <p:nvPr/>
        </p:nvSpPr>
        <p:spPr>
          <a:xfrm rot="19540227">
            <a:off x="10658215" y="6108315"/>
            <a:ext cx="1343069"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International</a:t>
            </a:r>
          </a:p>
        </p:txBody>
      </p:sp>
      <p:sp>
        <p:nvSpPr>
          <p:cNvPr id="25" name="TextBox 24"/>
          <p:cNvSpPr txBox="1"/>
          <p:nvPr/>
        </p:nvSpPr>
        <p:spPr>
          <a:xfrm rot="19540227">
            <a:off x="9697167" y="6108315"/>
            <a:ext cx="980115"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lumMod val="50000"/>
                  </a:schemeClr>
                </a:solidFill>
                <a:effectLst/>
                <a:uLnTx/>
                <a:uFillTx/>
              </a:rPr>
              <a:t>NGOs</a:t>
            </a:r>
          </a:p>
        </p:txBody>
      </p:sp>
      <p:sp>
        <p:nvSpPr>
          <p:cNvPr id="26" name="Oval 25"/>
          <p:cNvSpPr/>
          <p:nvPr/>
        </p:nvSpPr>
        <p:spPr>
          <a:xfrm>
            <a:off x="7353541" y="4809428"/>
            <a:ext cx="1097280" cy="1097280"/>
          </a:xfrm>
          <a:prstGeom prst="ellipse">
            <a:avLst/>
          </a:prstGeom>
          <a:blipFill dpi="0" rotWithShape="1">
            <a:blip r:embed="rId7"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7" name="Oval 26"/>
          <p:cNvSpPr/>
          <p:nvPr/>
        </p:nvSpPr>
        <p:spPr>
          <a:xfrm>
            <a:off x="8496063" y="4809428"/>
            <a:ext cx="1097280" cy="1097280"/>
          </a:xfrm>
          <a:prstGeom prst="ellipse">
            <a:avLst/>
          </a:prstGeom>
          <a:blipFill dpi="0" rotWithShape="1">
            <a:blip r:embed="rId8"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8" name="Oval 27"/>
          <p:cNvSpPr/>
          <p:nvPr/>
        </p:nvSpPr>
        <p:spPr>
          <a:xfrm>
            <a:off x="9638585" y="4809428"/>
            <a:ext cx="1097280" cy="1097280"/>
          </a:xfrm>
          <a:prstGeom prst="ellipse">
            <a:avLst/>
          </a:prstGeom>
          <a:blipFill dpi="0" rotWithShape="1">
            <a:blip r:embed="rId9"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29" name="Oval 28"/>
          <p:cNvSpPr/>
          <p:nvPr/>
        </p:nvSpPr>
        <p:spPr>
          <a:xfrm>
            <a:off x="10781111" y="4809428"/>
            <a:ext cx="1097280" cy="1097280"/>
          </a:xfrm>
          <a:prstGeom prst="ellipse">
            <a:avLst/>
          </a:prstGeom>
          <a:blipFill dpi="0" rotWithShape="1">
            <a:blip r:embed="rId10"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30" name="Oval 29"/>
          <p:cNvSpPr/>
          <p:nvPr/>
        </p:nvSpPr>
        <p:spPr>
          <a:xfrm>
            <a:off x="4989864" y="3362764"/>
            <a:ext cx="1097280" cy="1097280"/>
          </a:xfrm>
          <a:prstGeom prst="ellipse">
            <a:avLst/>
          </a:prstGeom>
          <a:blipFill dpi="0" rotWithShape="1">
            <a:blip r:embed="rId11"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31" name="Oval 30"/>
          <p:cNvSpPr/>
          <p:nvPr/>
        </p:nvSpPr>
        <p:spPr>
          <a:xfrm>
            <a:off x="6132386" y="3362764"/>
            <a:ext cx="1097280" cy="1097280"/>
          </a:xfrm>
          <a:prstGeom prst="ellipse">
            <a:avLst/>
          </a:prstGeom>
          <a:blipFill dpi="0" rotWithShape="1">
            <a:blip r:embed="rId12" cstate="print">
              <a:extLst>
                <a:ext uri="{28A0092B-C50C-407E-A947-70E740481C1C}">
                  <a14:useLocalDpi xmlns:a14="http://schemas.microsoft.com/office/drawing/2010/main"/>
                </a:ext>
              </a:extLst>
            </a:blip>
            <a:srcRect/>
            <a:stretch>
              <a:fillRect/>
            </a:stretch>
          </a:blip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
        <p:nvSpPr>
          <p:cNvPr id="32" name="TextBox 31"/>
          <p:cNvSpPr txBox="1"/>
          <p:nvPr/>
        </p:nvSpPr>
        <p:spPr>
          <a:xfrm rot="19540227">
            <a:off x="4861161" y="4553929"/>
            <a:ext cx="1354684"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kern="0" dirty="0">
                <a:solidFill>
                  <a:schemeClr val="accent3">
                    <a:lumMod val="50000"/>
                  </a:schemeClr>
                </a:solidFill>
              </a:rPr>
              <a:t>NASA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accent3">
                    <a:lumMod val="50000"/>
                  </a:schemeClr>
                </a:solidFill>
                <a:effectLst/>
                <a:uLnTx/>
                <a:uFillTx/>
              </a:rPr>
              <a:t>Researchers</a:t>
            </a:r>
          </a:p>
        </p:txBody>
      </p:sp>
      <p:sp>
        <p:nvSpPr>
          <p:cNvPr id="33" name="TextBox 32"/>
          <p:cNvSpPr txBox="1"/>
          <p:nvPr/>
        </p:nvSpPr>
        <p:spPr>
          <a:xfrm rot="19540227">
            <a:off x="5963877" y="4553929"/>
            <a:ext cx="1426382"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kern="0" dirty="0">
                <a:solidFill>
                  <a:schemeClr val="accent3">
                    <a:lumMod val="50000"/>
                  </a:schemeClr>
                </a:solidFill>
              </a:rPr>
              <a:t>Partner Organizations</a:t>
            </a:r>
            <a:endParaRPr kumimoji="0" lang="en-US" sz="1400" i="0" u="none" strike="noStrike" kern="0" cap="none" spc="0" normalizeH="0" baseline="0" noProof="0" dirty="0">
              <a:ln>
                <a:noFill/>
              </a:ln>
              <a:solidFill>
                <a:schemeClr val="accent3">
                  <a:lumMod val="50000"/>
                </a:schemeClr>
              </a:solidFill>
              <a:effectLst/>
              <a:uLnTx/>
              <a:uFillTx/>
            </a:endParaRPr>
          </a:p>
        </p:txBody>
      </p:sp>
      <p:sp>
        <p:nvSpPr>
          <p:cNvPr id="34" name="Left Bracket 33"/>
          <p:cNvSpPr/>
          <p:nvPr/>
        </p:nvSpPr>
        <p:spPr>
          <a:xfrm rot="5400000">
            <a:off x="2440508" y="-202856"/>
            <a:ext cx="450647" cy="4598926"/>
          </a:xfrm>
          <a:prstGeom prst="leftBracket">
            <a:avLst>
              <a:gd name="adj" fmla="val 88825"/>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Left Bracket 34"/>
          <p:cNvSpPr/>
          <p:nvPr/>
        </p:nvSpPr>
        <p:spPr>
          <a:xfrm rot="5400000">
            <a:off x="9388870" y="2706057"/>
            <a:ext cx="450647" cy="4572000"/>
          </a:xfrm>
          <a:prstGeom prst="leftBracket">
            <a:avLst>
              <a:gd name="adj" fmla="val 88825"/>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Left Bracket 35"/>
          <p:cNvSpPr/>
          <p:nvPr/>
        </p:nvSpPr>
        <p:spPr>
          <a:xfrm rot="5400000">
            <a:off x="5884201" y="2402394"/>
            <a:ext cx="450647" cy="2286000"/>
          </a:xfrm>
          <a:prstGeom prst="leftBracket">
            <a:avLst>
              <a:gd name="adj" fmla="val 88825"/>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7" name="Picture 36"/>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425207" y="4439139"/>
            <a:ext cx="3624506" cy="2032805"/>
          </a:xfrm>
          <a:prstGeom prst="rect">
            <a:avLst/>
          </a:prstGeom>
          <a:ln>
            <a:noFill/>
          </a:ln>
          <a:effectLst>
            <a:outerShdw blurRad="292100" dist="139700" dir="2700000" algn="tl" rotWithShape="0">
              <a:srgbClr val="333333">
                <a:alpha val="65000"/>
              </a:srgbClr>
            </a:outerShdw>
          </a:effectLst>
        </p:spPr>
      </p:pic>
      <p:pic>
        <p:nvPicPr>
          <p:cNvPr id="38" name="Picture 37"/>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7902181" y="1545155"/>
            <a:ext cx="3723931" cy="2098149"/>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a:t>Who Participates in DEVELOP?</a:t>
            </a:r>
          </a:p>
        </p:txBody>
      </p:sp>
    </p:spTree>
    <p:extLst>
      <p:ext uri="{BB962C8B-B14F-4D97-AF65-F5344CB8AC3E}">
        <p14:creationId xmlns:p14="http://schemas.microsoft.com/office/powerpoint/2010/main" val="591930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dirty="0">
                <a:solidFill>
                  <a:srgbClr val="3550A7"/>
                </a:solidFill>
              </a:rPr>
              <a:t>Where is DEVELOP?</a:t>
            </a:r>
          </a:p>
        </p:txBody>
      </p:sp>
      <p:sp>
        <p:nvSpPr>
          <p:cNvPr id="4" name="Rectangle 3"/>
          <p:cNvSpPr/>
          <p:nvPr/>
        </p:nvSpPr>
        <p:spPr>
          <a:xfrm>
            <a:off x="763259" y="1184107"/>
            <a:ext cx="6096000" cy="4470455"/>
          </a:xfrm>
          <a:prstGeom prst="rect">
            <a:avLst/>
          </a:prstGeom>
        </p:spPr>
        <p:txBody>
          <a:bodyPr>
            <a:spAutoFit/>
          </a:bodyPr>
          <a:lstStyle/>
          <a:p>
            <a:pPr>
              <a:spcAft>
                <a:spcPts val="600"/>
              </a:spcAft>
            </a:pPr>
            <a:r>
              <a:rPr lang="en-US" b="1" i="1" u="sng" dirty="0">
                <a:solidFill>
                  <a:schemeClr val="tx1">
                    <a:lumMod val="75000"/>
                    <a:lumOff val="25000"/>
                  </a:schemeClr>
                </a:solidFill>
                <a:latin typeface="Century Gothic" pitchFamily="34" charset="0"/>
              </a:rPr>
              <a:t>Locations</a:t>
            </a:r>
            <a:endParaRPr lang="en-US" dirty="0">
              <a:solidFill>
                <a:schemeClr val="tx1">
                  <a:lumMod val="75000"/>
                  <a:lumOff val="25000"/>
                </a:schemeClr>
              </a:solidFill>
              <a:latin typeface="Century Gothic" pitchFamily="34" charset="0"/>
            </a:endParaRPr>
          </a:p>
          <a:p>
            <a:pPr fontAlgn="base">
              <a:spcAft>
                <a:spcPts val="300"/>
              </a:spcAft>
            </a:pPr>
            <a:r>
              <a:rPr lang="en-US" dirty="0">
                <a:solidFill>
                  <a:schemeClr val="tx1">
                    <a:lumMod val="75000"/>
                    <a:lumOff val="25000"/>
                  </a:schemeClr>
                </a:solidFill>
                <a:latin typeface="Century Gothic" pitchFamily="34" charset="0"/>
              </a:rPr>
              <a:t>Alabama – Marshall (Huntsville, AL)</a:t>
            </a:r>
          </a:p>
          <a:p>
            <a:pPr fontAlgn="base">
              <a:spcAft>
                <a:spcPts val="300"/>
              </a:spcAft>
            </a:pPr>
            <a:r>
              <a:rPr lang="en-US" dirty="0">
                <a:solidFill>
                  <a:schemeClr val="tx1">
                    <a:lumMod val="75000"/>
                    <a:lumOff val="25000"/>
                  </a:schemeClr>
                </a:solidFill>
                <a:latin typeface="Century Gothic" pitchFamily="34" charset="0"/>
              </a:rPr>
              <a:t>Arizona – Tempe (Tempe, AZ) </a:t>
            </a:r>
          </a:p>
          <a:p>
            <a:pPr fontAlgn="base">
              <a:spcAft>
                <a:spcPts val="300"/>
              </a:spcAft>
            </a:pPr>
            <a:r>
              <a:rPr lang="en-US" dirty="0">
                <a:solidFill>
                  <a:schemeClr val="tx1">
                    <a:lumMod val="75000"/>
                    <a:lumOff val="25000"/>
                  </a:schemeClr>
                </a:solidFill>
                <a:latin typeface="Century Gothic" pitchFamily="34" charset="0"/>
              </a:rPr>
              <a:t>California – Ames  (Moffett Field, CA)</a:t>
            </a:r>
          </a:p>
          <a:p>
            <a:pPr fontAlgn="base">
              <a:spcAft>
                <a:spcPts val="300"/>
              </a:spcAft>
            </a:pPr>
            <a:r>
              <a:rPr lang="en-US" dirty="0">
                <a:solidFill>
                  <a:schemeClr val="tx1">
                    <a:lumMod val="75000"/>
                    <a:lumOff val="25000"/>
                  </a:schemeClr>
                </a:solidFill>
                <a:latin typeface="Century Gothic" pitchFamily="34" charset="0"/>
              </a:rPr>
              <a:t>California – JPL (Pasadena, CA)</a:t>
            </a:r>
          </a:p>
          <a:p>
            <a:pPr fontAlgn="base">
              <a:spcAft>
                <a:spcPts val="300"/>
              </a:spcAft>
            </a:pPr>
            <a:r>
              <a:rPr lang="en-US" dirty="0">
                <a:solidFill>
                  <a:schemeClr val="tx1">
                    <a:lumMod val="75000"/>
                    <a:lumOff val="25000"/>
                  </a:schemeClr>
                </a:solidFill>
                <a:latin typeface="Century Gothic" pitchFamily="34" charset="0"/>
              </a:rPr>
              <a:t>Colorado – Fort Collins (Fort Collins, CO)</a:t>
            </a:r>
          </a:p>
          <a:p>
            <a:pPr fontAlgn="base">
              <a:spcAft>
                <a:spcPts val="300"/>
              </a:spcAft>
            </a:pPr>
            <a:r>
              <a:rPr lang="en-US" dirty="0">
                <a:solidFill>
                  <a:schemeClr val="tx1">
                    <a:lumMod val="75000"/>
                    <a:lumOff val="25000"/>
                  </a:schemeClr>
                </a:solidFill>
                <a:latin typeface="Century Gothic" pitchFamily="34" charset="0"/>
              </a:rPr>
              <a:t>Georgia – Athens (Athens, GA)</a:t>
            </a:r>
          </a:p>
          <a:p>
            <a:pPr fontAlgn="base">
              <a:spcAft>
                <a:spcPts val="300"/>
              </a:spcAft>
            </a:pPr>
            <a:r>
              <a:rPr lang="en-US" dirty="0">
                <a:solidFill>
                  <a:schemeClr val="tx1">
                    <a:lumMod val="75000"/>
                    <a:lumOff val="25000"/>
                  </a:schemeClr>
                </a:solidFill>
                <a:latin typeface="Century Gothic" pitchFamily="34" charset="0"/>
              </a:rPr>
              <a:t>Idaho – Pocatello (Pocatello, ID)</a:t>
            </a:r>
          </a:p>
          <a:p>
            <a:pPr fontAlgn="base">
              <a:spcAft>
                <a:spcPts val="300"/>
              </a:spcAft>
            </a:pPr>
            <a:r>
              <a:rPr lang="en-US" dirty="0">
                <a:solidFill>
                  <a:schemeClr val="tx1">
                    <a:lumMod val="75000"/>
                    <a:lumOff val="25000"/>
                  </a:schemeClr>
                </a:solidFill>
                <a:latin typeface="Century Gothic" pitchFamily="34" charset="0"/>
              </a:rPr>
              <a:t>Maryland – Goddard (Greenbelt, MD)</a:t>
            </a:r>
          </a:p>
          <a:p>
            <a:pPr fontAlgn="base">
              <a:spcAft>
                <a:spcPts val="300"/>
              </a:spcAft>
            </a:pPr>
            <a:r>
              <a:rPr lang="en-US" dirty="0">
                <a:solidFill>
                  <a:schemeClr val="tx1">
                    <a:lumMod val="75000"/>
                    <a:lumOff val="25000"/>
                  </a:schemeClr>
                </a:solidFill>
                <a:latin typeface="Century Gothic" pitchFamily="34" charset="0"/>
              </a:rPr>
              <a:t>Massachusetts – Boston (Boston, MA)</a:t>
            </a:r>
          </a:p>
          <a:p>
            <a:pPr fontAlgn="base">
              <a:spcAft>
                <a:spcPts val="300"/>
              </a:spcAft>
            </a:pPr>
            <a:r>
              <a:rPr lang="en-US" dirty="0">
                <a:solidFill>
                  <a:schemeClr val="tx1">
                    <a:lumMod val="75000"/>
                    <a:lumOff val="25000"/>
                  </a:schemeClr>
                </a:solidFill>
                <a:latin typeface="Century Gothic" pitchFamily="34" charset="0"/>
              </a:rPr>
              <a:t>North Carolina – NCEI (Asheville, NC)</a:t>
            </a:r>
          </a:p>
          <a:p>
            <a:pPr fontAlgn="base">
              <a:spcAft>
                <a:spcPts val="300"/>
              </a:spcAft>
            </a:pPr>
            <a:r>
              <a:rPr lang="en-US" dirty="0">
                <a:solidFill>
                  <a:schemeClr val="tx1">
                    <a:lumMod val="75000"/>
                    <a:lumOff val="25000"/>
                  </a:schemeClr>
                </a:solidFill>
                <a:latin typeface="Century Gothic" pitchFamily="34" charset="0"/>
              </a:rPr>
              <a:t>Virginia – Langley (Hampton, VA)</a:t>
            </a:r>
          </a:p>
          <a:p>
            <a:pPr fontAlgn="base"/>
            <a:r>
              <a:rPr lang="en-US" dirty="0">
                <a:solidFill>
                  <a:schemeClr val="tx1">
                    <a:lumMod val="75000"/>
                    <a:lumOff val="25000"/>
                  </a:schemeClr>
                </a:solidFill>
                <a:latin typeface="Century Gothic" pitchFamily="34" charset="0"/>
              </a:rPr>
              <a:t>      </a:t>
            </a:r>
            <a:br>
              <a:rPr lang="en-US" dirty="0">
                <a:solidFill>
                  <a:schemeClr val="tx1">
                    <a:lumMod val="75000"/>
                    <a:lumOff val="25000"/>
                  </a:schemeClr>
                </a:solidFill>
              </a:rPr>
            </a:br>
            <a:endParaRPr lang="en-US" dirty="0">
              <a:solidFill>
                <a:schemeClr val="tx1">
                  <a:lumMod val="75000"/>
                  <a:lumOff val="25000"/>
                </a:schemeClr>
              </a:solidFill>
              <a:latin typeface="Century Gothic" pitchFamily="34" charset="0"/>
            </a:endParaRPr>
          </a:p>
        </p:txBody>
      </p:sp>
      <p:sp>
        <p:nvSpPr>
          <p:cNvPr id="34" name="Flowchart: Connector 33"/>
          <p:cNvSpPr/>
          <p:nvPr/>
        </p:nvSpPr>
        <p:spPr>
          <a:xfrm>
            <a:off x="487814" y="1585313"/>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a:off x="487814" y="1898020"/>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a:off x="487814" y="221072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a:off x="487814" y="2523434"/>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a:off x="487814" y="2836141"/>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Connector 52"/>
          <p:cNvSpPr/>
          <p:nvPr/>
        </p:nvSpPr>
        <p:spPr>
          <a:xfrm>
            <a:off x="487814" y="3461555"/>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54" name="Flowchart: Connector 53"/>
          <p:cNvSpPr/>
          <p:nvPr/>
        </p:nvSpPr>
        <p:spPr>
          <a:xfrm>
            <a:off x="487814" y="3774262"/>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55" name="Flowchart: Connector 54"/>
          <p:cNvSpPr/>
          <p:nvPr/>
        </p:nvSpPr>
        <p:spPr>
          <a:xfrm>
            <a:off x="487814" y="4086969"/>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56" name="Flowchart: Connector 55"/>
          <p:cNvSpPr/>
          <p:nvPr/>
        </p:nvSpPr>
        <p:spPr>
          <a:xfrm>
            <a:off x="487814" y="4399676"/>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50" name="Flowchart: Connector 49"/>
          <p:cNvSpPr/>
          <p:nvPr/>
        </p:nvSpPr>
        <p:spPr>
          <a:xfrm>
            <a:off x="487814" y="4712383"/>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52" name="Flowchart: Connector 51"/>
          <p:cNvSpPr/>
          <p:nvPr/>
        </p:nvSpPr>
        <p:spPr>
          <a:xfrm>
            <a:off x="487814" y="3148848"/>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550A7"/>
              </a:solidFill>
            </a:endParaRPr>
          </a:p>
        </p:txBody>
      </p:sp>
      <p:sp>
        <p:nvSpPr>
          <p:cNvPr id="32" name="TextBox 31"/>
          <p:cNvSpPr txBox="1"/>
          <p:nvPr/>
        </p:nvSpPr>
        <p:spPr>
          <a:xfrm>
            <a:off x="436345" y="1560058"/>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1</a:t>
            </a:r>
            <a:endParaRPr lang="en-US" b="1" dirty="0">
              <a:solidFill>
                <a:srgbClr val="3550A7"/>
              </a:solidFill>
              <a:latin typeface="Century Gothic" pitchFamily="34" charset="0"/>
            </a:endParaRPr>
          </a:p>
        </p:txBody>
      </p:sp>
      <p:sp>
        <p:nvSpPr>
          <p:cNvPr id="39" name="TextBox 38"/>
          <p:cNvSpPr txBox="1"/>
          <p:nvPr/>
        </p:nvSpPr>
        <p:spPr>
          <a:xfrm>
            <a:off x="436345" y="1874339"/>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2</a:t>
            </a:r>
          </a:p>
        </p:txBody>
      </p:sp>
      <p:sp>
        <p:nvSpPr>
          <p:cNvPr id="40" name="TextBox 39"/>
          <p:cNvSpPr txBox="1"/>
          <p:nvPr/>
        </p:nvSpPr>
        <p:spPr>
          <a:xfrm>
            <a:off x="436345" y="2188620"/>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3</a:t>
            </a:r>
            <a:endParaRPr lang="en-US" b="1" dirty="0">
              <a:solidFill>
                <a:srgbClr val="3550A7"/>
              </a:solidFill>
              <a:latin typeface="Century Gothic" pitchFamily="34" charset="0"/>
            </a:endParaRPr>
          </a:p>
        </p:txBody>
      </p:sp>
      <p:sp>
        <p:nvSpPr>
          <p:cNvPr id="41" name="TextBox 40"/>
          <p:cNvSpPr txBox="1"/>
          <p:nvPr/>
        </p:nvSpPr>
        <p:spPr>
          <a:xfrm>
            <a:off x="436345" y="2502901"/>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4</a:t>
            </a:r>
            <a:endParaRPr lang="en-US" b="1" dirty="0">
              <a:solidFill>
                <a:srgbClr val="3550A7"/>
              </a:solidFill>
              <a:latin typeface="Century Gothic" pitchFamily="34" charset="0"/>
            </a:endParaRPr>
          </a:p>
        </p:txBody>
      </p:sp>
      <p:sp>
        <p:nvSpPr>
          <p:cNvPr id="42" name="TextBox 41"/>
          <p:cNvSpPr txBox="1"/>
          <p:nvPr/>
        </p:nvSpPr>
        <p:spPr>
          <a:xfrm>
            <a:off x="436345" y="2817182"/>
            <a:ext cx="373075"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5</a:t>
            </a:r>
            <a:endParaRPr lang="en-US" b="1" dirty="0">
              <a:solidFill>
                <a:srgbClr val="3550A7"/>
              </a:solidFill>
              <a:latin typeface="Century Gothic" pitchFamily="34" charset="0"/>
            </a:endParaRPr>
          </a:p>
        </p:txBody>
      </p:sp>
      <p:sp>
        <p:nvSpPr>
          <p:cNvPr id="59" name="TextBox 58"/>
          <p:cNvSpPr txBox="1"/>
          <p:nvPr/>
        </p:nvSpPr>
        <p:spPr>
          <a:xfrm>
            <a:off x="404319" y="3445744"/>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7</a:t>
            </a:r>
          </a:p>
        </p:txBody>
      </p:sp>
      <p:sp>
        <p:nvSpPr>
          <p:cNvPr id="60" name="TextBox 59"/>
          <p:cNvSpPr txBox="1"/>
          <p:nvPr/>
        </p:nvSpPr>
        <p:spPr>
          <a:xfrm>
            <a:off x="404319" y="3760025"/>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8</a:t>
            </a:r>
            <a:endParaRPr lang="en-US" b="1" dirty="0">
              <a:solidFill>
                <a:srgbClr val="3550A7"/>
              </a:solidFill>
              <a:latin typeface="Century Gothic" pitchFamily="34" charset="0"/>
            </a:endParaRPr>
          </a:p>
        </p:txBody>
      </p:sp>
      <p:sp>
        <p:nvSpPr>
          <p:cNvPr id="61" name="TextBox 60"/>
          <p:cNvSpPr txBox="1"/>
          <p:nvPr/>
        </p:nvSpPr>
        <p:spPr>
          <a:xfrm>
            <a:off x="404319" y="4074306"/>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9</a:t>
            </a:r>
            <a:endParaRPr lang="en-US" b="1" dirty="0">
              <a:solidFill>
                <a:srgbClr val="3550A7"/>
              </a:solidFill>
              <a:latin typeface="Century Gothic" pitchFamily="34" charset="0"/>
            </a:endParaRPr>
          </a:p>
        </p:txBody>
      </p:sp>
      <p:sp>
        <p:nvSpPr>
          <p:cNvPr id="62" name="TextBox 61"/>
          <p:cNvSpPr txBox="1"/>
          <p:nvPr/>
        </p:nvSpPr>
        <p:spPr>
          <a:xfrm>
            <a:off x="398568" y="4377085"/>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10</a:t>
            </a:r>
            <a:endParaRPr lang="en-US" b="1" dirty="0">
              <a:solidFill>
                <a:srgbClr val="3550A7"/>
              </a:solidFill>
              <a:latin typeface="Century Gothic" pitchFamily="34" charset="0"/>
            </a:endParaRPr>
          </a:p>
        </p:txBody>
      </p:sp>
      <p:sp>
        <p:nvSpPr>
          <p:cNvPr id="63" name="TextBox 62"/>
          <p:cNvSpPr txBox="1"/>
          <p:nvPr/>
        </p:nvSpPr>
        <p:spPr>
          <a:xfrm>
            <a:off x="398568" y="4691366"/>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11</a:t>
            </a:r>
            <a:endParaRPr lang="en-US" b="1" dirty="0">
              <a:solidFill>
                <a:srgbClr val="3550A7"/>
              </a:solidFill>
              <a:latin typeface="Century Gothic" pitchFamily="34" charset="0"/>
            </a:endParaRPr>
          </a:p>
        </p:txBody>
      </p:sp>
      <p:sp>
        <p:nvSpPr>
          <p:cNvPr id="65" name="TextBox 64"/>
          <p:cNvSpPr txBox="1"/>
          <p:nvPr/>
        </p:nvSpPr>
        <p:spPr>
          <a:xfrm>
            <a:off x="404319" y="3131463"/>
            <a:ext cx="437126" cy="182880"/>
          </a:xfrm>
          <a:prstGeom prst="rect">
            <a:avLst/>
          </a:prstGeom>
          <a:noFill/>
        </p:spPr>
        <p:txBody>
          <a:bodyPr wrap="square" rtlCol="0">
            <a:spAutoFit/>
          </a:bodyPr>
          <a:lstStyle/>
          <a:p>
            <a:pPr algn="ctr"/>
            <a:r>
              <a:rPr lang="en-US" sz="1400" b="1" dirty="0">
                <a:solidFill>
                  <a:srgbClr val="3550A7"/>
                </a:solidFill>
                <a:latin typeface="Century Gothic" pitchFamily="34" charset="0"/>
              </a:rPr>
              <a:t>6</a:t>
            </a:r>
            <a:endParaRPr lang="en-US" b="1" dirty="0">
              <a:solidFill>
                <a:srgbClr val="3550A7"/>
              </a:solidFill>
              <a:latin typeface="Century Gothic" pitchFamily="34" charset="0"/>
            </a:endParaRPr>
          </a:p>
        </p:txBody>
      </p:sp>
      <p:pic>
        <p:nvPicPr>
          <p:cNvPr id="58" name="Picture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4183" y="1924280"/>
            <a:ext cx="6514799" cy="4113813"/>
          </a:xfrm>
          <a:prstGeom prst="rect">
            <a:avLst/>
          </a:prstGeom>
        </p:spPr>
      </p:pic>
      <p:sp>
        <p:nvSpPr>
          <p:cNvPr id="70" name="Flowchart: Connector 69"/>
          <p:cNvSpPr/>
          <p:nvPr/>
        </p:nvSpPr>
        <p:spPr>
          <a:xfrm>
            <a:off x="10102626" y="4405900"/>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1" name="TextBox 31"/>
          <p:cNvSpPr txBox="1"/>
          <p:nvPr/>
        </p:nvSpPr>
        <p:spPr>
          <a:xfrm>
            <a:off x="10051157" y="4380645"/>
            <a:ext cx="373075" cy="1828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1</a:t>
            </a:r>
            <a:endParaRPr lang="en-US" b="1" dirty="0">
              <a:solidFill>
                <a:srgbClr val="3550A7"/>
              </a:solidFill>
              <a:latin typeface="Century Gothic" pitchFamily="34" charset="0"/>
            </a:endParaRPr>
          </a:p>
        </p:txBody>
      </p:sp>
      <p:sp>
        <p:nvSpPr>
          <p:cNvPr id="74" name="Flowchart: Connector 73"/>
          <p:cNvSpPr/>
          <p:nvPr/>
        </p:nvSpPr>
        <p:spPr>
          <a:xfrm>
            <a:off x="6809366" y="442800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5" name="TextBox 39"/>
          <p:cNvSpPr txBox="1"/>
          <p:nvPr/>
        </p:nvSpPr>
        <p:spPr>
          <a:xfrm>
            <a:off x="6757897" y="4405900"/>
            <a:ext cx="37307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2</a:t>
            </a:r>
            <a:endParaRPr lang="en-US" b="1" dirty="0">
              <a:solidFill>
                <a:srgbClr val="3550A7"/>
              </a:solidFill>
              <a:latin typeface="Century Gothic" pitchFamily="34" charset="0"/>
            </a:endParaRPr>
          </a:p>
        </p:txBody>
      </p:sp>
      <p:sp>
        <p:nvSpPr>
          <p:cNvPr id="76" name="Flowchart: Connector 75"/>
          <p:cNvSpPr/>
          <p:nvPr/>
        </p:nvSpPr>
        <p:spPr>
          <a:xfrm>
            <a:off x="5703838" y="350064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7" name="TextBox 40"/>
          <p:cNvSpPr txBox="1"/>
          <p:nvPr/>
        </p:nvSpPr>
        <p:spPr>
          <a:xfrm>
            <a:off x="5652369" y="3480114"/>
            <a:ext cx="37307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3</a:t>
            </a:r>
            <a:endParaRPr lang="en-US" b="1" dirty="0">
              <a:solidFill>
                <a:srgbClr val="3550A7"/>
              </a:solidFill>
              <a:latin typeface="Century Gothic" pitchFamily="34" charset="0"/>
            </a:endParaRPr>
          </a:p>
        </p:txBody>
      </p:sp>
      <p:sp>
        <p:nvSpPr>
          <p:cNvPr id="78" name="Flowchart: Connector 77"/>
          <p:cNvSpPr/>
          <p:nvPr/>
        </p:nvSpPr>
        <p:spPr>
          <a:xfrm>
            <a:off x="6020483" y="4207591"/>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9" name="TextBox 78"/>
          <p:cNvSpPr txBox="1"/>
          <p:nvPr/>
        </p:nvSpPr>
        <p:spPr>
          <a:xfrm>
            <a:off x="5969014" y="4188632"/>
            <a:ext cx="37307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4</a:t>
            </a:r>
            <a:endParaRPr lang="en-US" b="1" dirty="0">
              <a:solidFill>
                <a:srgbClr val="3550A7"/>
              </a:solidFill>
              <a:latin typeface="Century Gothic" pitchFamily="34" charset="0"/>
            </a:endParaRPr>
          </a:p>
        </p:txBody>
      </p:sp>
      <p:sp>
        <p:nvSpPr>
          <p:cNvPr id="80" name="Flowchart: Connector 79"/>
          <p:cNvSpPr/>
          <p:nvPr/>
        </p:nvSpPr>
        <p:spPr>
          <a:xfrm>
            <a:off x="7666665" y="3480114"/>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1" name="TextBox 64"/>
          <p:cNvSpPr txBox="1"/>
          <p:nvPr/>
        </p:nvSpPr>
        <p:spPr>
          <a:xfrm>
            <a:off x="7583170" y="3462729"/>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5</a:t>
            </a:r>
            <a:endParaRPr lang="en-US" b="1" dirty="0">
              <a:solidFill>
                <a:srgbClr val="3550A7"/>
              </a:solidFill>
              <a:latin typeface="Century Gothic" pitchFamily="34" charset="0"/>
            </a:endParaRPr>
          </a:p>
        </p:txBody>
      </p:sp>
      <p:sp>
        <p:nvSpPr>
          <p:cNvPr id="82" name="Flowchart: Connector 81"/>
          <p:cNvSpPr/>
          <p:nvPr/>
        </p:nvSpPr>
        <p:spPr>
          <a:xfrm>
            <a:off x="10448183" y="439963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3" name="TextBox 58"/>
          <p:cNvSpPr txBox="1"/>
          <p:nvPr/>
        </p:nvSpPr>
        <p:spPr>
          <a:xfrm>
            <a:off x="10364688" y="4383826"/>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6</a:t>
            </a:r>
          </a:p>
        </p:txBody>
      </p:sp>
      <p:sp>
        <p:nvSpPr>
          <p:cNvPr id="84" name="Flowchart: Connector 83"/>
          <p:cNvSpPr/>
          <p:nvPr/>
        </p:nvSpPr>
        <p:spPr>
          <a:xfrm>
            <a:off x="7029554" y="2905675"/>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5" name="TextBox 59"/>
          <p:cNvSpPr txBox="1"/>
          <p:nvPr/>
        </p:nvSpPr>
        <p:spPr>
          <a:xfrm>
            <a:off x="6946059" y="2891438"/>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7</a:t>
            </a:r>
            <a:endParaRPr lang="en-US" b="1" dirty="0">
              <a:solidFill>
                <a:srgbClr val="3550A7"/>
              </a:solidFill>
              <a:latin typeface="Century Gothic" pitchFamily="34" charset="0"/>
            </a:endParaRPr>
          </a:p>
        </p:txBody>
      </p:sp>
      <p:sp>
        <p:nvSpPr>
          <p:cNvPr id="86" name="Flowchart: Connector 85"/>
          <p:cNvSpPr/>
          <p:nvPr/>
        </p:nvSpPr>
        <p:spPr>
          <a:xfrm>
            <a:off x="11177960" y="3457399"/>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7" name="TextBox 60"/>
          <p:cNvSpPr txBox="1"/>
          <p:nvPr/>
        </p:nvSpPr>
        <p:spPr>
          <a:xfrm>
            <a:off x="11094465" y="3444736"/>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8</a:t>
            </a:r>
            <a:endParaRPr lang="en-US" b="1" dirty="0">
              <a:solidFill>
                <a:srgbClr val="3550A7"/>
              </a:solidFill>
              <a:latin typeface="Century Gothic" pitchFamily="34" charset="0"/>
            </a:endParaRPr>
          </a:p>
        </p:txBody>
      </p:sp>
      <p:sp>
        <p:nvSpPr>
          <p:cNvPr id="88" name="Flowchart: Connector 87"/>
          <p:cNvSpPr/>
          <p:nvPr/>
        </p:nvSpPr>
        <p:spPr>
          <a:xfrm>
            <a:off x="11754299" y="2923587"/>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3550A7"/>
              </a:solidFill>
            </a:endParaRPr>
          </a:p>
        </p:txBody>
      </p:sp>
      <p:sp>
        <p:nvSpPr>
          <p:cNvPr id="89" name="TextBox 61"/>
          <p:cNvSpPr txBox="1"/>
          <p:nvPr/>
        </p:nvSpPr>
        <p:spPr>
          <a:xfrm>
            <a:off x="11665053" y="2900996"/>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9</a:t>
            </a:r>
            <a:endParaRPr lang="en-US" b="1" dirty="0">
              <a:solidFill>
                <a:srgbClr val="3550A7"/>
              </a:solidFill>
              <a:latin typeface="Century Gothic" pitchFamily="34" charset="0"/>
            </a:endParaRPr>
          </a:p>
        </p:txBody>
      </p:sp>
      <p:sp>
        <p:nvSpPr>
          <p:cNvPr id="90" name="Flowchart: Connector 89"/>
          <p:cNvSpPr/>
          <p:nvPr/>
        </p:nvSpPr>
        <p:spPr>
          <a:xfrm>
            <a:off x="10608446" y="4127271"/>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v</a:t>
            </a:r>
          </a:p>
        </p:txBody>
      </p:sp>
      <p:sp>
        <p:nvSpPr>
          <p:cNvPr id="91" name="TextBox 62"/>
          <p:cNvSpPr txBox="1"/>
          <p:nvPr/>
        </p:nvSpPr>
        <p:spPr>
          <a:xfrm>
            <a:off x="10519200" y="4106254"/>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10</a:t>
            </a:r>
            <a:endParaRPr lang="en-US" b="1" dirty="0">
              <a:solidFill>
                <a:srgbClr val="3550A7"/>
              </a:solidFill>
              <a:latin typeface="Century Gothic" pitchFamily="34" charset="0"/>
            </a:endParaRPr>
          </a:p>
        </p:txBody>
      </p:sp>
      <p:sp>
        <p:nvSpPr>
          <p:cNvPr id="92" name="Flowchart: Connector 91"/>
          <p:cNvSpPr/>
          <p:nvPr/>
        </p:nvSpPr>
        <p:spPr>
          <a:xfrm>
            <a:off x="11267206" y="3813385"/>
            <a:ext cx="265176" cy="256032"/>
          </a:xfrm>
          <a:prstGeom prst="flowChartConnector">
            <a:avLst/>
          </a:prstGeom>
          <a:solidFill>
            <a:schemeClr val="bg1"/>
          </a:solidFill>
          <a:ln w="1905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v</a:t>
            </a:r>
          </a:p>
        </p:txBody>
      </p:sp>
      <p:sp>
        <p:nvSpPr>
          <p:cNvPr id="93" name="TextBox 63"/>
          <p:cNvSpPr txBox="1"/>
          <p:nvPr/>
        </p:nvSpPr>
        <p:spPr>
          <a:xfrm>
            <a:off x="11177960" y="3793942"/>
            <a:ext cx="43712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3550A7"/>
                </a:solidFill>
                <a:latin typeface="Century Gothic" pitchFamily="34" charset="0"/>
              </a:rPr>
              <a:t>11</a:t>
            </a:r>
            <a:endParaRPr lang="en-US" b="1" dirty="0">
              <a:solidFill>
                <a:srgbClr val="3550A7"/>
              </a:solidFill>
              <a:latin typeface="Century Gothic" pitchFamily="34" charset="0"/>
            </a:endParaRPr>
          </a:p>
        </p:txBody>
      </p:sp>
    </p:spTree>
    <p:extLst>
      <p:ext uri="{BB962C8B-B14F-4D97-AF65-F5344CB8AC3E}">
        <p14:creationId xmlns:p14="http://schemas.microsoft.com/office/powerpoint/2010/main" val="273756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dirty="0"/>
              <a:t>DEVELOP Project Characteristics</a:t>
            </a:r>
          </a:p>
        </p:txBody>
      </p:sp>
      <p:sp>
        <p:nvSpPr>
          <p:cNvPr id="9" name="Content Placeholder 1"/>
          <p:cNvSpPr txBox="1">
            <a:spLocks/>
          </p:cNvSpPr>
          <p:nvPr/>
        </p:nvSpPr>
        <p:spPr>
          <a:xfrm>
            <a:off x="393539" y="1300862"/>
            <a:ext cx="8592577" cy="5195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Arial" panose="020B0604020202020204" pitchFamily="34" charset="0"/>
              <a:buNone/>
            </a:pPr>
            <a:r>
              <a:rPr lang="en-US" b="1" dirty="0">
                <a:solidFill>
                  <a:schemeClr val="bg2">
                    <a:lumMod val="25000"/>
                  </a:schemeClr>
                </a:solidFill>
              </a:rPr>
              <a:t>55-65 projects take place each year – at their core they share these characteristics:</a:t>
            </a:r>
          </a:p>
          <a:p>
            <a:pPr marL="523875" indent="-285750">
              <a:spcBef>
                <a:spcPts val="1200"/>
              </a:spcBef>
              <a:spcAft>
                <a:spcPts val="800"/>
              </a:spcAft>
              <a:buClr>
                <a:srgbClr val="3550A7"/>
              </a:buClr>
              <a:buFont typeface="Webdings" panose="05030102010509060703" pitchFamily="18" charset="2"/>
              <a:buChar char="4"/>
            </a:pPr>
            <a:r>
              <a:rPr lang="en-US" sz="2000" dirty="0">
                <a:solidFill>
                  <a:schemeClr val="bg2">
                    <a:lumMod val="25000"/>
                  </a:schemeClr>
                </a:solidFill>
              </a:rPr>
              <a:t>Highlight the applications and capabilities of </a:t>
            </a:r>
            <a:r>
              <a:rPr lang="en-US" sz="2000" b="1" dirty="0">
                <a:solidFill>
                  <a:schemeClr val="bg2">
                    <a:lumMod val="25000"/>
                  </a:schemeClr>
                </a:solidFill>
              </a:rPr>
              <a:t>NASA Earth observations</a:t>
            </a:r>
            <a:endParaRPr lang="en-US" sz="2000" dirty="0">
              <a:solidFill>
                <a:schemeClr val="bg2">
                  <a:lumMod val="25000"/>
                </a:schemeClr>
              </a:solidFill>
            </a:endParaRP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Address </a:t>
            </a:r>
            <a:r>
              <a:rPr lang="en-US" sz="2000" b="1" dirty="0">
                <a:solidFill>
                  <a:schemeClr val="bg2">
                    <a:lumMod val="25000"/>
                  </a:schemeClr>
                </a:solidFill>
              </a:rPr>
              <a:t>community concerns </a:t>
            </a:r>
            <a:r>
              <a:rPr lang="en-US" sz="2000" dirty="0">
                <a:solidFill>
                  <a:schemeClr val="bg2">
                    <a:lumMod val="25000"/>
                  </a:schemeClr>
                </a:solidFill>
              </a:rPr>
              <a:t>relating to decision-making for real-world environmental issues</a:t>
            </a: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Partner with organizations who can benefit from using NASA Earth observations to </a:t>
            </a:r>
            <a:r>
              <a:rPr lang="en-US" sz="2000" b="1" dirty="0">
                <a:solidFill>
                  <a:schemeClr val="bg2">
                    <a:lumMod val="25000"/>
                  </a:schemeClr>
                </a:solidFill>
              </a:rPr>
              <a:t>enhance decision-making </a:t>
            </a:r>
            <a:r>
              <a:rPr lang="en-US" sz="2000" dirty="0">
                <a:solidFill>
                  <a:schemeClr val="bg2">
                    <a:lumMod val="25000"/>
                  </a:schemeClr>
                </a:solidFill>
              </a:rPr>
              <a:t>by providing decision support tools</a:t>
            </a: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Align with at least one of the eight NASA Applied Sciences Program’s thematic</a:t>
            </a:r>
            <a:r>
              <a:rPr lang="en-US" sz="2000" b="1" dirty="0">
                <a:solidFill>
                  <a:schemeClr val="bg2">
                    <a:lumMod val="25000"/>
                  </a:schemeClr>
                </a:solidFill>
              </a:rPr>
              <a:t> Application Areas</a:t>
            </a: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Research is conducted by </a:t>
            </a:r>
            <a:r>
              <a:rPr lang="en-US" sz="2000" b="1" dirty="0">
                <a:solidFill>
                  <a:schemeClr val="bg2">
                    <a:lumMod val="25000"/>
                  </a:schemeClr>
                </a:solidFill>
              </a:rPr>
              <a:t>interdisciplinary teams </a:t>
            </a:r>
            <a:r>
              <a:rPr lang="en-US" sz="2000" dirty="0">
                <a:solidFill>
                  <a:schemeClr val="bg2">
                    <a:lumMod val="25000"/>
                  </a:schemeClr>
                </a:solidFill>
              </a:rPr>
              <a:t>under the scientific guidance of DEVELOP Science Advisors and Mentors from NASA and partner organizations</a:t>
            </a:r>
          </a:p>
          <a:p>
            <a:pPr marL="523875" indent="-285750">
              <a:spcBef>
                <a:spcPts val="0"/>
              </a:spcBef>
              <a:spcAft>
                <a:spcPts val="800"/>
              </a:spcAft>
              <a:buClr>
                <a:srgbClr val="3550A7"/>
              </a:buClr>
              <a:buFont typeface="Webdings" panose="05030102010509060703" pitchFamily="18" charset="2"/>
              <a:buChar char="4"/>
            </a:pPr>
            <a:r>
              <a:rPr lang="en-US" sz="2000" dirty="0">
                <a:solidFill>
                  <a:schemeClr val="bg2">
                    <a:lumMod val="25000"/>
                  </a:schemeClr>
                </a:solidFill>
              </a:rPr>
              <a:t>Create a comprehensive set of </a:t>
            </a:r>
            <a:r>
              <a:rPr lang="en-US" sz="2000" b="1" dirty="0">
                <a:solidFill>
                  <a:schemeClr val="bg2">
                    <a:lumMod val="25000"/>
                  </a:schemeClr>
                </a:solidFill>
              </a:rPr>
              <a:t>deliverables </a:t>
            </a:r>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68563" y="3636870"/>
            <a:ext cx="2405061" cy="1875182"/>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09786" y="2102247"/>
            <a:ext cx="1922614" cy="12802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2970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5146" y="1648428"/>
            <a:ext cx="2923663" cy="1808286"/>
          </a:xfrm>
          <a:prstGeom prst="rect">
            <a:avLst/>
          </a:prstGeom>
        </p:spPr>
      </p:pic>
      <p:pic>
        <p:nvPicPr>
          <p:cNvPr id="125" name="Picture 1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7650" y="1375327"/>
            <a:ext cx="4324350" cy="1896644"/>
          </a:xfrm>
          <a:prstGeom prst="rect">
            <a:avLst/>
          </a:prstGeom>
        </p:spPr>
      </p:pic>
      <p:graphicFrame>
        <p:nvGraphicFramePr>
          <p:cNvPr id="126" name="Chart 125"/>
          <p:cNvGraphicFramePr/>
          <p:nvPr/>
        </p:nvGraphicFramePr>
        <p:xfrm>
          <a:off x="-378997" y="695574"/>
          <a:ext cx="5618429" cy="6162426"/>
        </p:xfrm>
        <a:graphic>
          <a:graphicData uri="http://schemas.openxmlformats.org/drawingml/2006/chart">
            <c:chart xmlns:c="http://schemas.openxmlformats.org/drawingml/2006/chart" xmlns:r="http://schemas.openxmlformats.org/officeDocument/2006/relationships" r:id="rId5"/>
          </a:graphicData>
        </a:graphic>
      </p:graphicFrame>
      <p:sp>
        <p:nvSpPr>
          <p:cNvPr id="127" name="Text Placeholder 2"/>
          <p:cNvSpPr>
            <a:spLocks noGrp="1"/>
          </p:cNvSpPr>
          <p:nvPr>
            <p:ph type="body" sz="quarter" idx="4294967295"/>
          </p:nvPr>
        </p:nvSpPr>
        <p:spPr>
          <a:xfrm>
            <a:off x="939261" y="141660"/>
            <a:ext cx="6559550" cy="742950"/>
          </a:xfrm>
          <a:prstGeom prst="rect">
            <a:avLst/>
          </a:prstGeom>
        </p:spPr>
        <p:txBody>
          <a:bodyPr anchor="ctr">
            <a:normAutofit/>
          </a:bodyPr>
          <a:lstStyle/>
          <a:p>
            <a:pPr marL="0" indent="0">
              <a:buNone/>
            </a:pPr>
            <a:r>
              <a:rPr lang="en-US" sz="4400" dirty="0">
                <a:solidFill>
                  <a:schemeClr val="tx1">
                    <a:lumMod val="75000"/>
                    <a:lumOff val="25000"/>
                  </a:schemeClr>
                </a:solidFill>
                <a:latin typeface="Century Gothic" panose="020B0502020202020204" pitchFamily="34" charset="0"/>
              </a:rPr>
              <a:t>2020 Summer Portfolio</a:t>
            </a:r>
          </a:p>
        </p:txBody>
      </p:sp>
      <p:sp>
        <p:nvSpPr>
          <p:cNvPr id="128" name="TextBox 127"/>
          <p:cNvSpPr txBox="1"/>
          <p:nvPr/>
        </p:nvSpPr>
        <p:spPr>
          <a:xfrm>
            <a:off x="9433140" y="6583680"/>
            <a:ext cx="2834640" cy="274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mn-cs"/>
              </a:rPr>
              <a:t>*Impacts and partners are tentative</a:t>
            </a:r>
          </a:p>
        </p:txBody>
      </p:sp>
      <p:sp>
        <p:nvSpPr>
          <p:cNvPr id="129" name="TextBox 128"/>
          <p:cNvSpPr txBox="1"/>
          <p:nvPr/>
        </p:nvSpPr>
        <p:spPr>
          <a:xfrm>
            <a:off x="7498811" y="433577"/>
            <a:ext cx="4712240"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13 States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2 Countries Impacted</a:t>
            </a:r>
          </a:p>
        </p:txBody>
      </p:sp>
      <p:sp>
        <p:nvSpPr>
          <p:cNvPr id="130" name="TextBox 129"/>
          <p:cNvSpPr txBox="1"/>
          <p:nvPr/>
        </p:nvSpPr>
        <p:spPr>
          <a:xfrm rot="16200000">
            <a:off x="5286593" y="4829167"/>
            <a:ext cx="282812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n-ea"/>
                <a:cs typeface="+mn-cs"/>
              </a:rPr>
              <a:t>Partner Total by Type</a:t>
            </a:r>
          </a:p>
        </p:txBody>
      </p:sp>
      <p:graphicFrame>
        <p:nvGraphicFramePr>
          <p:cNvPr id="131" name="Chart 130"/>
          <p:cNvGraphicFramePr/>
          <p:nvPr/>
        </p:nvGraphicFramePr>
        <p:xfrm>
          <a:off x="6900709" y="3505912"/>
          <a:ext cx="5064862" cy="304662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2" name="Chart 131"/>
          <p:cNvGraphicFramePr/>
          <p:nvPr/>
        </p:nvGraphicFramePr>
        <p:xfrm>
          <a:off x="875028" y="4147388"/>
          <a:ext cx="5110573" cy="2804259"/>
        </p:xfrm>
        <a:graphic>
          <a:graphicData uri="http://schemas.openxmlformats.org/drawingml/2006/chart">
            <c:chart xmlns:c="http://schemas.openxmlformats.org/drawingml/2006/chart" xmlns:r="http://schemas.openxmlformats.org/officeDocument/2006/relationships" r:id="rId7"/>
          </a:graphicData>
        </a:graphic>
      </p:graphicFrame>
      <p:sp>
        <p:nvSpPr>
          <p:cNvPr id="133" name="TextBox 132"/>
          <p:cNvSpPr txBox="1"/>
          <p:nvPr/>
        </p:nvSpPr>
        <p:spPr>
          <a:xfrm rot="16200000">
            <a:off x="-315823" y="2671046"/>
            <a:ext cx="167852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1</a:t>
            </a:r>
            <a:r>
              <a:rPr kumimoji="0" lang="en-US" sz="1600" b="1" i="0" u="none" strike="noStrike" kern="1200" cap="none" spc="0" normalizeH="0" baseline="30000" noProof="0" dirty="0">
                <a:ln>
                  <a:noFill/>
                </a:ln>
                <a:solidFill>
                  <a:prstClr val="white"/>
                </a:solidFill>
                <a:effectLst/>
                <a:uLnTx/>
                <a:uFillTx/>
                <a:latin typeface="Century Gothic" panose="020B0502020202020204" pitchFamily="34" charset="0"/>
                <a:ea typeface="+mn-ea"/>
                <a:cs typeface="Arial" panose="020B0604020202020204" pitchFamily="34" charset="0"/>
              </a:rPr>
              <a:t>ST</a:t>
            </a:r>
            <a:r>
              <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Term (13)</a:t>
            </a:r>
          </a:p>
        </p:txBody>
      </p:sp>
      <p:sp>
        <p:nvSpPr>
          <p:cNvPr id="134" name="TextBox 133"/>
          <p:cNvSpPr txBox="1"/>
          <p:nvPr/>
        </p:nvSpPr>
        <p:spPr>
          <a:xfrm rot="16200000">
            <a:off x="-107556" y="5620521"/>
            <a:ext cx="1261988" cy="264688"/>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3</a:t>
            </a:r>
            <a:r>
              <a:rPr kumimoji="0" lang="en-US" sz="1400" b="1" i="0" u="none" strike="noStrike" kern="1200" cap="none" spc="0" normalizeH="0" baseline="30000" noProof="0" dirty="0">
                <a:ln>
                  <a:noFill/>
                </a:ln>
                <a:solidFill>
                  <a:prstClr val="white"/>
                </a:solidFill>
                <a:effectLst/>
                <a:uLnTx/>
                <a:uFillTx/>
                <a:latin typeface="Century Gothic" panose="020B0502020202020204" pitchFamily="34" charset="0"/>
                <a:ea typeface="+mn-ea"/>
                <a:cs typeface="Arial" panose="020B0604020202020204" pitchFamily="34" charset="0"/>
              </a:rPr>
              <a:t>rd</a:t>
            </a:r>
            <a:r>
              <a:rPr kumimoji="0" lang="en-US"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 Term (2)</a:t>
            </a:r>
          </a:p>
        </p:txBody>
      </p:sp>
      <p:cxnSp>
        <p:nvCxnSpPr>
          <p:cNvPr id="135" name="Straight Connector 134"/>
          <p:cNvCxnSpPr/>
          <p:nvPr/>
        </p:nvCxnSpPr>
        <p:spPr>
          <a:xfrm flipH="1" flipV="1">
            <a:off x="4760619" y="1655668"/>
            <a:ext cx="3666809" cy="130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H="1">
            <a:off x="6862763" y="2155031"/>
            <a:ext cx="1816894" cy="1231999"/>
          </a:xfrm>
          <a:prstGeom prst="line">
            <a:avLst/>
          </a:prstGeom>
        </p:spPr>
        <p:style>
          <a:lnRef idx="1">
            <a:schemeClr val="accent1"/>
          </a:lnRef>
          <a:fillRef idx="0">
            <a:schemeClr val="accent1"/>
          </a:fillRef>
          <a:effectRef idx="0">
            <a:schemeClr val="accent1"/>
          </a:effectRef>
          <a:fontRef idx="minor">
            <a:schemeClr val="tx1"/>
          </a:fontRef>
        </p:style>
      </p:cxnSp>
      <p:sp>
        <p:nvSpPr>
          <p:cNvPr id="137" name="TextBox 136"/>
          <p:cNvSpPr txBox="1"/>
          <p:nvPr/>
        </p:nvSpPr>
        <p:spPr>
          <a:xfrm>
            <a:off x="1136302" y="1414198"/>
            <a:ext cx="2521844" cy="412421"/>
          </a:xfrm>
          <a:prstGeom prst="rect">
            <a:avLst/>
          </a:prstGeom>
          <a:noFill/>
        </p:spPr>
        <p:txBody>
          <a:bodyPr wrap="non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65 Participants</a:t>
            </a:r>
          </a:p>
        </p:txBody>
      </p:sp>
      <p:sp>
        <p:nvSpPr>
          <p:cNvPr id="138" name="TextBox 137"/>
          <p:cNvSpPr txBox="1"/>
          <p:nvPr/>
        </p:nvSpPr>
        <p:spPr>
          <a:xfrm>
            <a:off x="1439270" y="1734212"/>
            <a:ext cx="1915910" cy="4924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15 Projects</a:t>
            </a:r>
          </a:p>
        </p:txBody>
      </p:sp>
      <p:sp>
        <p:nvSpPr>
          <p:cNvPr id="139" name="TextBox 138"/>
          <p:cNvSpPr txBox="1"/>
          <p:nvPr/>
        </p:nvSpPr>
        <p:spPr>
          <a:xfrm>
            <a:off x="1426420" y="2309754"/>
            <a:ext cx="1941611" cy="584775"/>
          </a:xfrm>
          <a:prstGeom prst="rect">
            <a:avLst/>
          </a:prstGeom>
          <a:noFill/>
          <a:ln>
            <a:solidFill>
              <a:srgbClr val="1C468E"/>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n-ea"/>
                <a:cs typeface="Arial" panose="020B0604020202020204" pitchFamily="34" charset="0"/>
              </a:rPr>
              <a:t>87% Domestic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n-ea"/>
                <a:cs typeface="Arial" panose="020B0604020202020204" pitchFamily="34" charset="0"/>
              </a:rPr>
              <a:t>13% International</a:t>
            </a:r>
          </a:p>
        </p:txBody>
      </p:sp>
      <p:sp>
        <p:nvSpPr>
          <p:cNvPr id="140" name="TextBox 139"/>
          <p:cNvSpPr txBox="1"/>
          <p:nvPr/>
        </p:nvSpPr>
        <p:spPr>
          <a:xfrm>
            <a:off x="1047504" y="3701322"/>
            <a:ext cx="4854875"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203864"/>
                </a:solidFill>
                <a:effectLst/>
                <a:uLnTx/>
                <a:uFillTx/>
                <a:latin typeface="Century Gothic" panose="020B0502020202020204" pitchFamily="34" charset="0"/>
                <a:ea typeface="+mn-ea"/>
                <a:cs typeface="Arial" panose="020B0604020202020204" pitchFamily="34" charset="0"/>
              </a:rPr>
              <a:t>Application Areas Addressed</a:t>
            </a:r>
          </a:p>
        </p:txBody>
      </p:sp>
      <p:sp>
        <p:nvSpPr>
          <p:cNvPr id="141" name="TextBox 140"/>
          <p:cNvSpPr txBox="1"/>
          <p:nvPr/>
        </p:nvSpPr>
        <p:spPr>
          <a:xfrm>
            <a:off x="9185762" y="3615161"/>
            <a:ext cx="1930337" cy="4924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50000"/>
                  </a:srgbClr>
                </a:solidFill>
                <a:effectLst/>
                <a:uLnTx/>
                <a:uFillTx/>
                <a:latin typeface="Century Gothic" panose="020B0502020202020204" pitchFamily="34" charset="0"/>
                <a:ea typeface="+mn-ea"/>
                <a:cs typeface="Arial" panose="020B0604020202020204" pitchFamily="34" charset="0"/>
              </a:rPr>
              <a:t>23 Partners</a:t>
            </a:r>
          </a:p>
        </p:txBody>
      </p:sp>
    </p:spTree>
    <p:extLst>
      <p:ext uri="{BB962C8B-B14F-4D97-AF65-F5344CB8AC3E}">
        <p14:creationId xmlns:p14="http://schemas.microsoft.com/office/powerpoint/2010/main" val="3648437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816762" y="1371600"/>
            <a:ext cx="5463072" cy="3700376"/>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3" name="Picture 182"/>
          <p:cNvPicPr>
            <a:picLocks/>
          </p:cNvPicPr>
          <p:nvPr/>
        </p:nvPicPr>
        <p:blipFill rotWithShape="1">
          <a:blip r:embed="rId3" cstate="print">
            <a:extLst>
              <a:ext uri="{28A0092B-C50C-407E-A947-70E740481C1C}">
                <a14:useLocalDpi xmlns:a14="http://schemas.microsoft.com/office/drawing/2010/main" val="0"/>
              </a:ext>
            </a:extLst>
          </a:blip>
          <a:srcRect l="2250" r="4610" b="4875"/>
          <a:stretch/>
        </p:blipFill>
        <p:spPr>
          <a:xfrm>
            <a:off x="889225" y="1483312"/>
            <a:ext cx="5331706" cy="3449061"/>
          </a:xfrm>
          <a:prstGeom prst="rect">
            <a:avLst/>
          </a:prstGeom>
        </p:spPr>
      </p:pic>
      <p:sp>
        <p:nvSpPr>
          <p:cNvPr id="4" name="Rectangle 3"/>
          <p:cNvSpPr/>
          <p:nvPr/>
        </p:nvSpPr>
        <p:spPr>
          <a:xfrm>
            <a:off x="600370" y="4319125"/>
            <a:ext cx="2165630" cy="9038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p:cNvSpPr>
            <a:spLocks noGrp="1"/>
          </p:cNvSpPr>
          <p:nvPr>
            <p:ph type="title"/>
          </p:nvPr>
        </p:nvSpPr>
        <p:spPr>
          <a:xfrm>
            <a:off x="978582" y="200147"/>
            <a:ext cx="10233148" cy="479425"/>
          </a:xfrm>
        </p:spPr>
        <p:txBody>
          <a:bodyPr/>
          <a:lstStyle/>
          <a:p>
            <a:pPr algn="ctr"/>
            <a:r>
              <a:rPr lang="en-US" dirty="0"/>
              <a:t>DEVELOP Project Highlight:</a:t>
            </a:r>
          </a:p>
        </p:txBody>
      </p:sp>
      <p:sp>
        <p:nvSpPr>
          <p:cNvPr id="3" name="Title 1"/>
          <p:cNvSpPr txBox="1">
            <a:spLocks/>
          </p:cNvSpPr>
          <p:nvPr/>
        </p:nvSpPr>
        <p:spPr>
          <a:xfrm>
            <a:off x="1140111" y="222503"/>
            <a:ext cx="10369386" cy="1461936"/>
          </a:xfrm>
          <a:prstGeom prst="rect">
            <a:avLst/>
          </a:prstGeom>
        </p:spPr>
        <p:txBody>
          <a:bodyPr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dirty="0">
                <a:solidFill>
                  <a:srgbClr val="3550A7"/>
                </a:solidFill>
              </a:rPr>
              <a:t>Massachusetts Water Resources</a:t>
            </a:r>
          </a:p>
        </p:txBody>
      </p:sp>
      <p:sp>
        <p:nvSpPr>
          <p:cNvPr id="19" name="Google Shape;122;p1"/>
          <p:cNvSpPr txBox="1"/>
          <p:nvPr/>
        </p:nvSpPr>
        <p:spPr>
          <a:xfrm>
            <a:off x="537411" y="5187562"/>
            <a:ext cx="11552156" cy="1418107"/>
          </a:xfrm>
          <a:prstGeom prst="rect">
            <a:avLst/>
          </a:prstGeom>
          <a:noFill/>
          <a:ln>
            <a:noFill/>
          </a:ln>
        </p:spPr>
        <p:txBody>
          <a:bodyPr spcFirstLastPara="1" wrap="square" lIns="91425" tIns="45700" rIns="91425" bIns="45700" anchor="t" anchorCtr="0">
            <a:noAutofit/>
          </a:bodyPr>
          <a:lstStyle/>
          <a:p>
            <a:pPr algn="ctr"/>
            <a:r>
              <a:rPr lang="en-US" sz="2400" dirty="0">
                <a:solidFill>
                  <a:schemeClr val="tx1">
                    <a:lumMod val="75000"/>
                    <a:lumOff val="25000"/>
                  </a:schemeClr>
                </a:solidFill>
                <a:latin typeface="+mj-lt"/>
              </a:rPr>
              <a:t>Assessing Flood Events Resulting from North American </a:t>
            </a:r>
          </a:p>
          <a:p>
            <a:pPr algn="ctr"/>
            <a:r>
              <a:rPr lang="en-US" sz="2400" dirty="0">
                <a:solidFill>
                  <a:schemeClr val="tx1">
                    <a:lumMod val="75000"/>
                    <a:lumOff val="25000"/>
                  </a:schemeClr>
                </a:solidFill>
                <a:latin typeface="+mj-lt"/>
              </a:rPr>
              <a:t>Beaver Reintroduction with NASA Earth Observations to Inform Biodiversity and Infrastructure Management</a:t>
            </a:r>
          </a:p>
        </p:txBody>
      </p:sp>
      <p:grpSp>
        <p:nvGrpSpPr>
          <p:cNvPr id="173" name="Group 172">
            <a:extLst>
              <a:ext uri="{FF2B5EF4-FFF2-40B4-BE49-F238E27FC236}">
                <a16:creationId xmlns:a16="http://schemas.microsoft.com/office/drawing/2014/main" id="{91B7FBA8-6724-405C-905F-A1C561D656A0}"/>
              </a:ext>
            </a:extLst>
          </p:cNvPr>
          <p:cNvGrpSpPr/>
          <p:nvPr/>
        </p:nvGrpSpPr>
        <p:grpSpPr>
          <a:xfrm>
            <a:off x="674904" y="4372656"/>
            <a:ext cx="1995554" cy="850291"/>
            <a:chOff x="13150637" y="12522228"/>
            <a:chExt cx="1924625" cy="1627318"/>
          </a:xfrm>
        </p:grpSpPr>
        <p:sp>
          <p:nvSpPr>
            <p:cNvPr id="174" name="Rectangle 173">
              <a:extLst>
                <a:ext uri="{FF2B5EF4-FFF2-40B4-BE49-F238E27FC236}">
                  <a16:creationId xmlns:a16="http://schemas.microsoft.com/office/drawing/2014/main" id="{15CA251A-3661-D641-B0AD-F0DC009FE30A}"/>
                </a:ext>
              </a:extLst>
            </p:cNvPr>
            <p:cNvSpPr/>
            <p:nvPr/>
          </p:nvSpPr>
          <p:spPr>
            <a:xfrm>
              <a:off x="13159072" y="12623096"/>
              <a:ext cx="252966" cy="18791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00">
                <a:latin typeface="+mj-lt"/>
              </a:endParaRPr>
            </a:p>
          </p:txBody>
        </p:sp>
        <p:sp>
          <p:nvSpPr>
            <p:cNvPr id="175" name="Oval 174">
              <a:extLst>
                <a:ext uri="{FF2B5EF4-FFF2-40B4-BE49-F238E27FC236}">
                  <a16:creationId xmlns:a16="http://schemas.microsoft.com/office/drawing/2014/main" id="{160C919F-C0C2-924E-B3CD-81B2E030FC05}"/>
                </a:ext>
              </a:extLst>
            </p:cNvPr>
            <p:cNvSpPr/>
            <p:nvPr/>
          </p:nvSpPr>
          <p:spPr>
            <a:xfrm>
              <a:off x="13150637" y="13287806"/>
              <a:ext cx="269836" cy="22423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00">
                <a:latin typeface="+mj-lt"/>
              </a:endParaRPr>
            </a:p>
          </p:txBody>
        </p:sp>
        <p:sp>
          <p:nvSpPr>
            <p:cNvPr id="176" name="Rectangle 175">
              <a:extLst>
                <a:ext uri="{FF2B5EF4-FFF2-40B4-BE49-F238E27FC236}">
                  <a16:creationId xmlns:a16="http://schemas.microsoft.com/office/drawing/2014/main" id="{6A08F0BA-5CD2-2C45-9C01-9BFF6FAD36AC}"/>
                </a:ext>
              </a:extLst>
            </p:cNvPr>
            <p:cNvSpPr/>
            <p:nvPr/>
          </p:nvSpPr>
          <p:spPr>
            <a:xfrm>
              <a:off x="13159072" y="13724185"/>
              <a:ext cx="252966" cy="187918"/>
            </a:xfrm>
            <a:prstGeom prst="rect">
              <a:avLst/>
            </a:prstGeom>
            <a:solidFill>
              <a:srgbClr val="17E8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00">
                <a:solidFill>
                  <a:srgbClr val="10FEFD"/>
                </a:solidFill>
                <a:latin typeface="+mj-lt"/>
              </a:endParaRPr>
            </a:p>
          </p:txBody>
        </p:sp>
        <p:sp>
          <p:nvSpPr>
            <p:cNvPr id="177" name="Rectangle 176"/>
            <p:cNvSpPr/>
            <p:nvPr/>
          </p:nvSpPr>
          <p:spPr>
            <a:xfrm>
              <a:off x="13445586" y="13648867"/>
              <a:ext cx="1539576" cy="500679"/>
            </a:xfrm>
            <a:prstGeom prst="rect">
              <a:avLst/>
            </a:prstGeom>
          </p:spPr>
          <p:txBody>
            <a:bodyPr wrap="square">
              <a:spAutoFit/>
            </a:bodyPr>
            <a:lstStyle/>
            <a:p>
              <a:r>
                <a:rPr lang="en-US" sz="1050" dirty="0">
                  <a:solidFill>
                    <a:schemeClr val="tx1">
                      <a:lumMod val="75000"/>
                      <a:lumOff val="25000"/>
                    </a:schemeClr>
                  </a:solidFill>
                  <a:latin typeface="+mj-lt"/>
                  <a:cs typeface="Centure gothic"/>
                </a:rPr>
                <a:t>Detected Flooding</a:t>
              </a:r>
            </a:p>
          </p:txBody>
        </p:sp>
        <p:sp>
          <p:nvSpPr>
            <p:cNvPr id="181" name="Rectangle 180"/>
            <p:cNvSpPr/>
            <p:nvPr/>
          </p:nvSpPr>
          <p:spPr>
            <a:xfrm>
              <a:off x="13445586" y="13230644"/>
              <a:ext cx="1550836" cy="500679"/>
            </a:xfrm>
            <a:prstGeom prst="rect">
              <a:avLst/>
            </a:prstGeom>
          </p:spPr>
          <p:txBody>
            <a:bodyPr wrap="square">
              <a:spAutoFit/>
            </a:bodyPr>
            <a:lstStyle/>
            <a:p>
              <a:r>
                <a:rPr lang="en-US" sz="1050" dirty="0">
                  <a:solidFill>
                    <a:schemeClr val="tx1">
                      <a:lumMod val="75000"/>
                      <a:lumOff val="25000"/>
                    </a:schemeClr>
                  </a:solidFill>
                  <a:latin typeface="+mj-lt"/>
                  <a:cs typeface="Centure gothic"/>
                </a:rPr>
                <a:t>Beaver Observations</a:t>
              </a:r>
            </a:p>
          </p:txBody>
        </p:sp>
        <p:sp>
          <p:nvSpPr>
            <p:cNvPr id="182" name="Rectangle 181"/>
            <p:cNvSpPr/>
            <p:nvPr/>
          </p:nvSpPr>
          <p:spPr>
            <a:xfrm>
              <a:off x="13445587" y="12522228"/>
              <a:ext cx="1629675" cy="824647"/>
            </a:xfrm>
            <a:prstGeom prst="rect">
              <a:avLst/>
            </a:prstGeom>
          </p:spPr>
          <p:txBody>
            <a:bodyPr wrap="square">
              <a:spAutoFit/>
            </a:bodyPr>
            <a:lstStyle/>
            <a:p>
              <a:r>
                <a:rPr lang="en-US" sz="1050" dirty="0">
                  <a:solidFill>
                    <a:schemeClr val="tx1">
                      <a:lumMod val="75000"/>
                      <a:lumOff val="25000"/>
                    </a:schemeClr>
                  </a:solidFill>
                  <a:latin typeface="+mj-lt"/>
                  <a:cs typeface="Centure gothic"/>
                </a:rPr>
                <a:t>Massachusetts Border</a:t>
              </a:r>
            </a:p>
            <a:p>
              <a:r>
                <a:rPr lang="en-US" sz="1050" dirty="0">
                  <a:solidFill>
                    <a:schemeClr val="tx1">
                      <a:lumMod val="75000"/>
                      <a:lumOff val="25000"/>
                    </a:schemeClr>
                  </a:solidFill>
                  <a:latin typeface="+mj-lt"/>
                  <a:cs typeface="Centure gothic"/>
                </a:rPr>
                <a:t>(5km buffer)</a:t>
              </a:r>
            </a:p>
          </p:txBody>
        </p:sp>
      </p:grpSp>
      <p:sp>
        <p:nvSpPr>
          <p:cNvPr id="184" name="Freeform 183">
            <a:extLst>
              <a:ext uri="{FF2B5EF4-FFF2-40B4-BE49-F238E27FC236}">
                <a16:creationId xmlns:a16="http://schemas.microsoft.com/office/drawing/2014/main" id="{F3EC3E63-A214-DD4B-98E4-2522FC1326A9}"/>
              </a:ext>
            </a:extLst>
          </p:cNvPr>
          <p:cNvSpPr>
            <a:spLocks/>
          </p:cNvSpPr>
          <p:nvPr/>
        </p:nvSpPr>
        <p:spPr bwMode="auto">
          <a:xfrm flipV="1">
            <a:off x="5798752" y="1685936"/>
            <a:ext cx="174517" cy="358654"/>
          </a:xfrm>
          <a:custGeom>
            <a:avLst/>
            <a:gdLst>
              <a:gd name="T0" fmla="*/ 1731 w 1731"/>
              <a:gd name="T1" fmla="*/ 4962 h 7963"/>
              <a:gd name="T2" fmla="*/ 1150 w 1731"/>
              <a:gd name="T3" fmla="*/ 5112 h 7963"/>
              <a:gd name="T4" fmla="*/ 1500 w 1731"/>
              <a:gd name="T5" fmla="*/ 0 h 7963"/>
              <a:gd name="T6" fmla="*/ 830 w 1731"/>
              <a:gd name="T7" fmla="*/ 210 h 7963"/>
              <a:gd name="T8" fmla="*/ 200 w 1731"/>
              <a:gd name="T9" fmla="*/ 0 h 7963"/>
              <a:gd name="T10" fmla="*/ 570 w 1731"/>
              <a:gd name="T11" fmla="*/ 5112 h 7963"/>
              <a:gd name="T12" fmla="*/ 0 w 1731"/>
              <a:gd name="T13" fmla="*/ 4942 h 7963"/>
              <a:gd name="T14" fmla="*/ 860 w 1731"/>
              <a:gd name="T15" fmla="*/ 7963 h 7963"/>
              <a:gd name="T16" fmla="*/ 1731 w 1731"/>
              <a:gd name="T17" fmla="*/ 4962 h 7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1" h="7963">
                <a:moveTo>
                  <a:pt x="1731" y="4962"/>
                </a:moveTo>
                <a:lnTo>
                  <a:pt x="1150" y="5112"/>
                </a:lnTo>
                <a:lnTo>
                  <a:pt x="1500" y="0"/>
                </a:lnTo>
                <a:lnTo>
                  <a:pt x="830" y="210"/>
                </a:lnTo>
                <a:lnTo>
                  <a:pt x="200" y="0"/>
                </a:lnTo>
                <a:lnTo>
                  <a:pt x="570" y="5112"/>
                </a:lnTo>
                <a:lnTo>
                  <a:pt x="0" y="4942"/>
                </a:lnTo>
                <a:lnTo>
                  <a:pt x="860" y="7963"/>
                </a:lnTo>
                <a:lnTo>
                  <a:pt x="1731" y="49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186" name="Group 185">
            <a:extLst>
              <a:ext uri="{FF2B5EF4-FFF2-40B4-BE49-F238E27FC236}">
                <a16:creationId xmlns:a16="http://schemas.microsoft.com/office/drawing/2014/main" id="{CCA2428A-D95F-5547-8E71-1237950ADE46}"/>
              </a:ext>
            </a:extLst>
          </p:cNvPr>
          <p:cNvGrpSpPr>
            <a:grpSpLocks noChangeAspect="1"/>
          </p:cNvGrpSpPr>
          <p:nvPr/>
        </p:nvGrpSpPr>
        <p:grpSpPr bwMode="auto">
          <a:xfrm>
            <a:off x="1099545" y="1542034"/>
            <a:ext cx="1803254" cy="287737"/>
            <a:chOff x="6243" y="3507"/>
            <a:chExt cx="1305" cy="207"/>
          </a:xfrm>
        </p:grpSpPr>
        <p:sp>
          <p:nvSpPr>
            <p:cNvPr id="187" name="AutoShape 22">
              <a:extLst>
                <a:ext uri="{FF2B5EF4-FFF2-40B4-BE49-F238E27FC236}">
                  <a16:creationId xmlns:a16="http://schemas.microsoft.com/office/drawing/2014/main" id="{0A5E58D3-B830-6448-8C65-3026ACBA97E3}"/>
                </a:ext>
              </a:extLst>
            </p:cNvPr>
            <p:cNvSpPr>
              <a:spLocks noChangeAspect="1" noChangeArrowheads="1" noTextEdit="1"/>
            </p:cNvSpPr>
            <p:nvPr/>
          </p:nvSpPr>
          <p:spPr bwMode="auto">
            <a:xfrm>
              <a:off x="6243" y="3539"/>
              <a:ext cx="1206"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88" name="Line 25">
              <a:extLst>
                <a:ext uri="{FF2B5EF4-FFF2-40B4-BE49-F238E27FC236}">
                  <a16:creationId xmlns:a16="http://schemas.microsoft.com/office/drawing/2014/main" id="{5BD72794-0E4A-BD40-8C44-E98C882931F2}"/>
                </a:ext>
              </a:extLst>
            </p:cNvPr>
            <p:cNvSpPr>
              <a:spLocks noChangeShapeType="1"/>
            </p:cNvSpPr>
            <p:nvPr/>
          </p:nvSpPr>
          <p:spPr bwMode="auto">
            <a:xfrm>
              <a:off x="6265" y="3711"/>
              <a:ext cx="928" cy="0"/>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89" name="Line 26">
              <a:extLst>
                <a:ext uri="{FF2B5EF4-FFF2-40B4-BE49-F238E27FC236}">
                  <a16:creationId xmlns:a16="http://schemas.microsoft.com/office/drawing/2014/main" id="{82C93F11-EB79-CA4F-B634-6B2A2DB0E10C}"/>
                </a:ext>
              </a:extLst>
            </p:cNvPr>
            <p:cNvSpPr>
              <a:spLocks noChangeShapeType="1"/>
            </p:cNvSpPr>
            <p:nvPr/>
          </p:nvSpPr>
          <p:spPr bwMode="auto">
            <a:xfrm flipV="1">
              <a:off x="6265" y="3654"/>
              <a:ext cx="0" cy="57"/>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0" name="Line 27">
              <a:extLst>
                <a:ext uri="{FF2B5EF4-FFF2-40B4-BE49-F238E27FC236}">
                  <a16:creationId xmlns:a16="http://schemas.microsoft.com/office/drawing/2014/main" id="{FEB04691-3FE4-8C49-88AE-60F091CCA2E1}"/>
                </a:ext>
              </a:extLst>
            </p:cNvPr>
            <p:cNvSpPr>
              <a:spLocks noChangeShapeType="1"/>
            </p:cNvSpPr>
            <p:nvPr/>
          </p:nvSpPr>
          <p:spPr bwMode="auto">
            <a:xfrm flipV="1">
              <a:off x="6729" y="3654"/>
              <a:ext cx="0" cy="57"/>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1" name="Line 28">
              <a:extLst>
                <a:ext uri="{FF2B5EF4-FFF2-40B4-BE49-F238E27FC236}">
                  <a16:creationId xmlns:a16="http://schemas.microsoft.com/office/drawing/2014/main" id="{74F1BC83-E3E2-964D-91AD-0314FFC93F70}"/>
                </a:ext>
              </a:extLst>
            </p:cNvPr>
            <p:cNvSpPr>
              <a:spLocks noChangeShapeType="1"/>
            </p:cNvSpPr>
            <p:nvPr/>
          </p:nvSpPr>
          <p:spPr bwMode="auto">
            <a:xfrm flipV="1">
              <a:off x="7193" y="3654"/>
              <a:ext cx="0" cy="57"/>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2" name="Line 29">
              <a:extLst>
                <a:ext uri="{FF2B5EF4-FFF2-40B4-BE49-F238E27FC236}">
                  <a16:creationId xmlns:a16="http://schemas.microsoft.com/office/drawing/2014/main" id="{51749368-7CE7-C144-BBFC-A1B6E04CA33F}"/>
                </a:ext>
              </a:extLst>
            </p:cNvPr>
            <p:cNvSpPr>
              <a:spLocks noChangeShapeType="1"/>
            </p:cNvSpPr>
            <p:nvPr/>
          </p:nvSpPr>
          <p:spPr bwMode="auto">
            <a:xfrm flipV="1">
              <a:off x="6381" y="3670"/>
              <a:ext cx="0" cy="41"/>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3" name="Line 30">
              <a:extLst>
                <a:ext uri="{FF2B5EF4-FFF2-40B4-BE49-F238E27FC236}">
                  <a16:creationId xmlns:a16="http://schemas.microsoft.com/office/drawing/2014/main" id="{8994B19A-17F0-EB43-9B5B-05530D559078}"/>
                </a:ext>
              </a:extLst>
            </p:cNvPr>
            <p:cNvSpPr>
              <a:spLocks noChangeShapeType="1"/>
            </p:cNvSpPr>
            <p:nvPr/>
          </p:nvSpPr>
          <p:spPr bwMode="auto">
            <a:xfrm flipV="1">
              <a:off x="6497" y="3670"/>
              <a:ext cx="0" cy="41"/>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4" name="Line 31">
              <a:extLst>
                <a:ext uri="{FF2B5EF4-FFF2-40B4-BE49-F238E27FC236}">
                  <a16:creationId xmlns:a16="http://schemas.microsoft.com/office/drawing/2014/main" id="{A7022662-677B-6A4B-BC63-4273A4959F0D}"/>
                </a:ext>
              </a:extLst>
            </p:cNvPr>
            <p:cNvSpPr>
              <a:spLocks noChangeShapeType="1"/>
            </p:cNvSpPr>
            <p:nvPr/>
          </p:nvSpPr>
          <p:spPr bwMode="auto">
            <a:xfrm flipV="1">
              <a:off x="6613" y="3670"/>
              <a:ext cx="0" cy="41"/>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5" name="Line 32">
              <a:extLst>
                <a:ext uri="{FF2B5EF4-FFF2-40B4-BE49-F238E27FC236}">
                  <a16:creationId xmlns:a16="http://schemas.microsoft.com/office/drawing/2014/main" id="{F6E62B4E-4BDF-014E-8012-37D96422B61E}"/>
                </a:ext>
              </a:extLst>
            </p:cNvPr>
            <p:cNvSpPr>
              <a:spLocks noChangeShapeType="1"/>
            </p:cNvSpPr>
            <p:nvPr/>
          </p:nvSpPr>
          <p:spPr bwMode="auto">
            <a:xfrm flipV="1">
              <a:off x="6845" y="3670"/>
              <a:ext cx="0" cy="41"/>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6" name="Line 33">
              <a:extLst>
                <a:ext uri="{FF2B5EF4-FFF2-40B4-BE49-F238E27FC236}">
                  <a16:creationId xmlns:a16="http://schemas.microsoft.com/office/drawing/2014/main" id="{504B7047-AA09-EA44-83C4-400A11F7580B}"/>
                </a:ext>
              </a:extLst>
            </p:cNvPr>
            <p:cNvSpPr>
              <a:spLocks noChangeShapeType="1"/>
            </p:cNvSpPr>
            <p:nvPr/>
          </p:nvSpPr>
          <p:spPr bwMode="auto">
            <a:xfrm flipV="1">
              <a:off x="6961" y="3670"/>
              <a:ext cx="0" cy="41"/>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7" name="Line 34">
              <a:extLst>
                <a:ext uri="{FF2B5EF4-FFF2-40B4-BE49-F238E27FC236}">
                  <a16:creationId xmlns:a16="http://schemas.microsoft.com/office/drawing/2014/main" id="{75CEF87E-8D85-E942-B0FF-5229B751D9B3}"/>
                </a:ext>
              </a:extLst>
            </p:cNvPr>
            <p:cNvSpPr>
              <a:spLocks noChangeShapeType="1"/>
            </p:cNvSpPr>
            <p:nvPr/>
          </p:nvSpPr>
          <p:spPr bwMode="auto">
            <a:xfrm flipV="1">
              <a:off x="7077" y="3670"/>
              <a:ext cx="0" cy="41"/>
            </a:xfrm>
            <a:prstGeom prst="line">
              <a:avLst/>
            </a:prstGeom>
            <a:noFill/>
            <a:ln w="127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solidFill>
                  <a:schemeClr val="bg1"/>
                </a:solidFill>
                <a:latin typeface="Century Gothic" panose="020B0502020202020204" pitchFamily="34" charset="0"/>
              </a:endParaRPr>
            </a:p>
          </p:txBody>
        </p:sp>
        <p:sp>
          <p:nvSpPr>
            <p:cNvPr id="198" name="Rectangle 35">
              <a:extLst>
                <a:ext uri="{FF2B5EF4-FFF2-40B4-BE49-F238E27FC236}">
                  <a16:creationId xmlns:a16="http://schemas.microsoft.com/office/drawing/2014/main" id="{D9129479-DD8F-1145-A9AF-80AAC33CCF19}"/>
                </a:ext>
              </a:extLst>
            </p:cNvPr>
            <p:cNvSpPr>
              <a:spLocks noChangeArrowheads="1"/>
            </p:cNvSpPr>
            <p:nvPr/>
          </p:nvSpPr>
          <p:spPr bwMode="auto">
            <a:xfrm>
              <a:off x="6243" y="3507"/>
              <a:ext cx="57"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Garamond" panose="02020404030301010803" pitchFamily="18" charset="0"/>
                </a:rPr>
                <a:t>0</a:t>
              </a:r>
            </a:p>
          </p:txBody>
        </p:sp>
        <p:sp>
          <p:nvSpPr>
            <p:cNvPr id="199" name="Rectangle 36">
              <a:extLst>
                <a:ext uri="{FF2B5EF4-FFF2-40B4-BE49-F238E27FC236}">
                  <a16:creationId xmlns:a16="http://schemas.microsoft.com/office/drawing/2014/main" id="{2C48FB40-B227-0949-8473-0BB3D262F9B0}"/>
                </a:ext>
              </a:extLst>
            </p:cNvPr>
            <p:cNvSpPr>
              <a:spLocks noChangeArrowheads="1"/>
            </p:cNvSpPr>
            <p:nvPr/>
          </p:nvSpPr>
          <p:spPr bwMode="auto">
            <a:xfrm>
              <a:off x="6685" y="3507"/>
              <a:ext cx="114"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Garamond" panose="02020404030301010803" pitchFamily="18" charset="0"/>
                </a:rPr>
                <a:t>20</a:t>
              </a:r>
            </a:p>
          </p:txBody>
        </p:sp>
        <p:sp>
          <p:nvSpPr>
            <p:cNvPr id="200" name="Rectangle 37">
              <a:extLst>
                <a:ext uri="{FF2B5EF4-FFF2-40B4-BE49-F238E27FC236}">
                  <a16:creationId xmlns:a16="http://schemas.microsoft.com/office/drawing/2014/main" id="{708362FB-B3DC-3E40-AD0B-27931F9B2621}"/>
                </a:ext>
              </a:extLst>
            </p:cNvPr>
            <p:cNvSpPr>
              <a:spLocks noChangeArrowheads="1"/>
            </p:cNvSpPr>
            <p:nvPr/>
          </p:nvSpPr>
          <p:spPr bwMode="auto">
            <a:xfrm>
              <a:off x="7148" y="3507"/>
              <a:ext cx="114"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Garamond" panose="02020404030301010803" pitchFamily="18" charset="0"/>
                </a:rPr>
                <a:t>40</a:t>
              </a:r>
            </a:p>
          </p:txBody>
        </p:sp>
        <p:sp>
          <p:nvSpPr>
            <p:cNvPr id="201" name="Rectangle 38">
              <a:extLst>
                <a:ext uri="{FF2B5EF4-FFF2-40B4-BE49-F238E27FC236}">
                  <a16:creationId xmlns:a16="http://schemas.microsoft.com/office/drawing/2014/main" id="{1DBCC3AC-56E7-A843-B85F-F55D528DEB5A}"/>
                </a:ext>
              </a:extLst>
            </p:cNvPr>
            <p:cNvSpPr>
              <a:spLocks noChangeArrowheads="1"/>
            </p:cNvSpPr>
            <p:nvPr/>
          </p:nvSpPr>
          <p:spPr bwMode="auto">
            <a:xfrm>
              <a:off x="6453" y="3507"/>
              <a:ext cx="114"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Garamond" panose="02020404030301010803" pitchFamily="18" charset="0"/>
                </a:rPr>
                <a:t>10</a:t>
              </a:r>
            </a:p>
          </p:txBody>
        </p:sp>
        <p:sp>
          <p:nvSpPr>
            <p:cNvPr id="202" name="Rectangle 39">
              <a:extLst>
                <a:ext uri="{FF2B5EF4-FFF2-40B4-BE49-F238E27FC236}">
                  <a16:creationId xmlns:a16="http://schemas.microsoft.com/office/drawing/2014/main" id="{F029CD55-C6EF-CD4C-9104-831B0875CCF7}"/>
                </a:ext>
              </a:extLst>
            </p:cNvPr>
            <p:cNvSpPr>
              <a:spLocks noChangeArrowheads="1"/>
            </p:cNvSpPr>
            <p:nvPr/>
          </p:nvSpPr>
          <p:spPr bwMode="auto">
            <a:xfrm>
              <a:off x="7262" y="3507"/>
              <a:ext cx="286"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entury Gothic" panose="020B0502020202020204" pitchFamily="34" charset="0"/>
                </a:rPr>
                <a:t> </a:t>
              </a:r>
              <a:r>
                <a:rPr kumimoji="0" lang="en-US" altLang="en-US" sz="1600" b="0" i="0" u="none" strike="noStrike" cap="none" normalizeH="0" baseline="0" dirty="0">
                  <a:ln>
                    <a:noFill/>
                  </a:ln>
                  <a:solidFill>
                    <a:schemeClr val="bg1"/>
                  </a:solidFill>
                  <a:effectLst/>
                  <a:latin typeface="Garamond" panose="02020404030301010803" pitchFamily="18" charset="0"/>
                </a:rPr>
                <a:t>Miles</a:t>
              </a:r>
            </a:p>
          </p:txBody>
        </p:sp>
      </p:grpSp>
      <p:pic>
        <p:nvPicPr>
          <p:cNvPr id="20" name="Picture 19"/>
          <p:cNvPicPr>
            <a:picLocks noChangeAspect="1"/>
          </p:cNvPicPr>
          <p:nvPr/>
        </p:nvPicPr>
        <p:blipFill rotWithShape="1">
          <a:blip r:embed="rId4" cstate="print">
            <a:extLst>
              <a:ext uri="{28A0092B-C50C-407E-A947-70E740481C1C}">
                <a14:useLocalDpi xmlns:a14="http://schemas.microsoft.com/office/drawing/2010/main" val="0"/>
              </a:ext>
            </a:extLst>
          </a:blip>
          <a:srcRect l="7840" r="7122"/>
          <a:stretch/>
        </p:blipFill>
        <p:spPr>
          <a:xfrm>
            <a:off x="6641022" y="1357479"/>
            <a:ext cx="4750230" cy="3710123"/>
          </a:xfrm>
          <a:prstGeom prst="rect">
            <a:avLst/>
          </a:prstGeom>
        </p:spPr>
      </p:pic>
    </p:spTree>
    <p:extLst>
      <p:ext uri="{BB962C8B-B14F-4D97-AF65-F5344CB8AC3E}">
        <p14:creationId xmlns:p14="http://schemas.microsoft.com/office/powerpoint/2010/main" val="667837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79426" y="225081"/>
            <a:ext cx="10233148" cy="479425"/>
          </a:xfrm>
        </p:spPr>
        <p:txBody>
          <a:bodyPr/>
          <a:lstStyle/>
          <a:p>
            <a:pPr algn="ctr"/>
            <a:r>
              <a:rPr lang="en-US" dirty="0"/>
              <a:t>DEVELOP Project Highlight:</a:t>
            </a:r>
          </a:p>
        </p:txBody>
      </p:sp>
      <p:sp>
        <p:nvSpPr>
          <p:cNvPr id="10" name="Title 1"/>
          <p:cNvSpPr txBox="1">
            <a:spLocks/>
          </p:cNvSpPr>
          <p:nvPr/>
        </p:nvSpPr>
        <p:spPr>
          <a:xfrm>
            <a:off x="815842" y="246199"/>
            <a:ext cx="10109061" cy="1461936"/>
          </a:xfrm>
          <a:prstGeom prst="rect">
            <a:avLst/>
          </a:prstGeom>
        </p:spPr>
        <p:txBody>
          <a:bodyPr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dirty="0">
                <a:solidFill>
                  <a:srgbClr val="3550A7"/>
                </a:solidFill>
              </a:rPr>
              <a:t>Philadelphia Health &amp; Air Quality</a:t>
            </a:r>
            <a:endParaRPr lang="en-US" sz="3600" spc="0" baseline="0" dirty="0">
              <a:solidFill>
                <a:srgbClr val="3550A7"/>
              </a:solidFill>
            </a:endParaRPr>
          </a:p>
        </p:txBody>
      </p:sp>
      <p:pic>
        <p:nvPicPr>
          <p:cNvPr id="64" name="Picture 63">
            <a:extLst>
              <a:ext uri="{FF2B5EF4-FFF2-40B4-BE49-F238E27FC236}">
                <a16:creationId xmlns:a16="http://schemas.microsoft.com/office/drawing/2014/main" id="{DADA4FD9-8F99-4389-80F8-29397CCA25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1145" y="1578351"/>
            <a:ext cx="2433370" cy="2021943"/>
          </a:xfrm>
          <a:prstGeom prst="hexagon">
            <a:avLst/>
          </a:prstGeom>
        </p:spPr>
      </p:pic>
      <p:sp>
        <p:nvSpPr>
          <p:cNvPr id="11" name="Subtitle 2"/>
          <p:cNvSpPr txBox="1">
            <a:spLocks/>
          </p:cNvSpPr>
          <p:nvPr/>
        </p:nvSpPr>
        <p:spPr>
          <a:xfrm>
            <a:off x="175439" y="4784528"/>
            <a:ext cx="6369740" cy="119290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buClr>
                <a:srgbClr val="3F3F3F"/>
              </a:buClr>
              <a:buSzPts val="1600"/>
            </a:pPr>
            <a:r>
              <a:rPr lang="en-US" sz="2400" dirty="0">
                <a:solidFill>
                  <a:schemeClr val="tx1">
                    <a:lumMod val="75000"/>
                    <a:lumOff val="25000"/>
                  </a:schemeClr>
                </a:solidFill>
                <a:ea typeface="Century Gothic"/>
                <a:cs typeface="Century Gothic"/>
                <a:sym typeface="Century Gothic"/>
              </a:rPr>
              <a:t>Assessing Land Surface Temperature, Vegetation Cover, and Compounding Vulnerability Factors to Identify High Priority Areas for Cooling Initiatives in Philadelphia, Pennsylvania</a:t>
            </a:r>
          </a:p>
          <a:p>
            <a:pPr lvl="0" algn="ctr">
              <a:lnSpc>
                <a:spcPct val="90000"/>
              </a:lnSpc>
              <a:buClr>
                <a:srgbClr val="3F3F3F"/>
              </a:buClr>
              <a:buSzPts val="1600"/>
            </a:pPr>
            <a:endParaRPr lang="en-US" sz="2400" dirty="0">
              <a:solidFill>
                <a:schemeClr val="tx1">
                  <a:lumMod val="75000"/>
                  <a:lumOff val="25000"/>
                </a:schemeClr>
              </a:solidFill>
              <a:ea typeface="Century Gothic"/>
              <a:cs typeface="Century Gothic"/>
              <a:sym typeface="Century Gothic"/>
            </a:endParaRPr>
          </a:p>
        </p:txBody>
      </p:sp>
      <p:pic>
        <p:nvPicPr>
          <p:cNvPr id="4" name="Picture 3">
            <a:extLst>
              <a:ext uri="{FF2B5EF4-FFF2-40B4-BE49-F238E27FC236}">
                <a16:creationId xmlns:a16="http://schemas.microsoft.com/office/drawing/2014/main" id="{914DF98C-8B08-4933-8504-A888A72199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384" y="2006360"/>
            <a:ext cx="3202448" cy="2691736"/>
          </a:xfrm>
          <a:prstGeom prst="hexagon">
            <a:avLst/>
          </a:prstGeom>
        </p:spPr>
      </p:pic>
      <p:grpSp>
        <p:nvGrpSpPr>
          <p:cNvPr id="22" name="Group 21">
            <a:extLst>
              <a:ext uri="{FF2B5EF4-FFF2-40B4-BE49-F238E27FC236}">
                <a16:creationId xmlns:a16="http://schemas.microsoft.com/office/drawing/2014/main" id="{4FB31853-3CA2-6544-82AF-C13775F2CF2F}"/>
              </a:ext>
            </a:extLst>
          </p:cNvPr>
          <p:cNvGrpSpPr/>
          <p:nvPr/>
        </p:nvGrpSpPr>
        <p:grpSpPr>
          <a:xfrm>
            <a:off x="6770044" y="1848180"/>
            <a:ext cx="5139590" cy="4607897"/>
            <a:chOff x="1235450" y="1130220"/>
            <a:chExt cx="6929867" cy="5971416"/>
          </a:xfrm>
        </p:grpSpPr>
        <p:pic>
          <p:nvPicPr>
            <p:cNvPr id="23" name="Picture 22" descr="A close up of a map&#10;&#10;Description automatically generated">
              <a:extLst>
                <a:ext uri="{FF2B5EF4-FFF2-40B4-BE49-F238E27FC236}">
                  <a16:creationId xmlns:a16="http://schemas.microsoft.com/office/drawing/2014/main" id="{27C54C0C-66C6-3E42-8848-936B4E431D0C}"/>
                </a:ext>
              </a:extLst>
            </p:cNvPr>
            <p:cNvPicPr>
              <a:picLocks noChangeAspect="1"/>
            </p:cNvPicPr>
            <p:nvPr/>
          </p:nvPicPr>
          <p:blipFill rotWithShape="1">
            <a:blip r:embed="rId5"/>
            <a:srcRect t="23254" r="701"/>
            <a:stretch/>
          </p:blipFill>
          <p:spPr>
            <a:xfrm>
              <a:off x="1235450" y="1130220"/>
              <a:ext cx="6422173" cy="5971416"/>
            </a:xfrm>
            <a:prstGeom prst="rect">
              <a:avLst/>
            </a:prstGeom>
          </p:spPr>
        </p:pic>
        <p:sp>
          <p:nvSpPr>
            <p:cNvPr id="24" name="TextBox 23">
              <a:extLst>
                <a:ext uri="{FF2B5EF4-FFF2-40B4-BE49-F238E27FC236}">
                  <a16:creationId xmlns:a16="http://schemas.microsoft.com/office/drawing/2014/main" id="{AB34363C-56F0-3348-B243-FB587279DA2E}"/>
                </a:ext>
              </a:extLst>
            </p:cNvPr>
            <p:cNvSpPr txBox="1">
              <a:spLocks noChangeAspect="1"/>
            </p:cNvSpPr>
            <p:nvPr/>
          </p:nvSpPr>
          <p:spPr>
            <a:xfrm>
              <a:off x="6023789" y="4181739"/>
              <a:ext cx="2141528" cy="2552643"/>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By Census Tract</a:t>
              </a:r>
            </a:p>
            <a:p>
              <a:pPr marL="0" marR="0" lvl="0" indent="0" algn="l" defTabSz="914400" rtl="0" eaLnBrk="1" fontAlgn="auto" latinLnBrk="0" hangingPunct="1">
                <a:spcBef>
                  <a:spcPts val="0"/>
                </a:spcBef>
                <a:spcAft>
                  <a:spcPts val="400"/>
                </a:spcAft>
                <a:buClr>
                  <a:srgbClr val="000000"/>
                </a:buClr>
                <a:buSzTx/>
                <a:buFont typeface="Arial"/>
                <a:buNone/>
                <a:tabLst/>
                <a:defRPr/>
              </a:pP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Very High</a:t>
              </a:r>
              <a:b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b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High</a:t>
              </a:r>
              <a:b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b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Medium</a:t>
              </a:r>
            </a:p>
            <a:p>
              <a:pPr marL="0" marR="0" lvl="0" indent="0" algn="l" defTabSz="914400" rtl="0" eaLnBrk="1" fontAlgn="auto" latinLnBrk="0" hangingPunct="1">
                <a:spcBef>
                  <a:spcPts val="0"/>
                </a:spcBef>
                <a:spcAft>
                  <a:spcPts val="400"/>
                </a:spcAft>
                <a:buClr>
                  <a:srgbClr val="000000"/>
                </a:buClr>
                <a:buSzTx/>
                <a:buFont typeface="Arial"/>
                <a:buNone/>
                <a:tabLst/>
                <a:defRPr/>
              </a:pP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Low</a:t>
              </a:r>
              <a:b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b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Very Low</a:t>
              </a:r>
              <a:b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b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No Data</a:t>
              </a:r>
              <a:b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b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Philadelphia</a:t>
              </a:r>
              <a:b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b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Water</a:t>
              </a:r>
            </a:p>
            <a:p>
              <a:pPr marL="0" marR="0" lvl="0" indent="0" algn="l" defTabSz="914400" rtl="0" eaLnBrk="1" fontAlgn="auto" latinLnBrk="0" hangingPunct="1">
                <a:spcBef>
                  <a:spcPts val="0"/>
                </a:spcBef>
                <a:spcAft>
                  <a:spcPts val="400"/>
                </a:spcAft>
                <a:buClr>
                  <a:srgbClr val="000000"/>
                </a:buClr>
                <a:buSzTx/>
                <a:buFont typeface="Arial"/>
                <a:buNone/>
                <a:tabLst/>
                <a:defRPr/>
              </a:pPr>
              <a:r>
                <a:rPr kumimoji="0" lang="en-US" sz="100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rPr>
                <a:t>Parks </a:t>
              </a:r>
            </a:p>
            <a:p>
              <a:pPr marL="0" marR="0" lvl="0" indent="0" algn="l" defTabSz="914400" rtl="0" eaLnBrk="1" fontAlgn="auto" latinLnBrk="0" hangingPunct="1">
                <a:spcBef>
                  <a:spcPts val="0"/>
                </a:spcBef>
                <a:spcAft>
                  <a:spcPts val="0"/>
                </a:spcAft>
                <a:buClr>
                  <a:srgbClr val="000000"/>
                </a:buClr>
                <a:buSzTx/>
                <a:buFont typeface="Arial"/>
                <a:buNone/>
                <a:tabLst/>
                <a:defRPr/>
              </a:pPr>
              <a:endParaRPr kumimoji="0" lang="en-US" sz="1050" b="0" i="0" u="none" strike="noStrike" kern="0" cap="none" spc="0" normalizeH="0" baseline="0" noProof="0" dirty="0">
                <a:ln>
                  <a:noFill/>
                </a:ln>
                <a:solidFill>
                  <a:srgbClr val="000000">
                    <a:lumMod val="75000"/>
                    <a:lumOff val="25000"/>
                  </a:srgbClr>
                </a:solidFill>
                <a:effectLst/>
                <a:uLnTx/>
                <a:uFillTx/>
                <a:latin typeface="Century Gothic" panose="020B0502020202020204" pitchFamily="34" charset="0"/>
                <a:cs typeface="Arial"/>
                <a:sym typeface="Arial"/>
              </a:endParaRPr>
            </a:p>
          </p:txBody>
        </p:sp>
        <p:sp>
          <p:nvSpPr>
            <p:cNvPr id="25" name="TextBox 24">
              <a:extLst>
                <a:ext uri="{FF2B5EF4-FFF2-40B4-BE49-F238E27FC236}">
                  <a16:creationId xmlns:a16="http://schemas.microsoft.com/office/drawing/2014/main" id="{64384216-53DC-674A-A8C6-D641FD391008}"/>
                </a:ext>
              </a:extLst>
            </p:cNvPr>
            <p:cNvSpPr txBox="1"/>
            <p:nvPr/>
          </p:nvSpPr>
          <p:spPr>
            <a:xfrm>
              <a:off x="1471203" y="6517753"/>
              <a:ext cx="2351839"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dirty="0">
                  <a:ln>
                    <a:noFill/>
                  </a:ln>
                  <a:solidFill>
                    <a:schemeClr val="tx1">
                      <a:lumMod val="75000"/>
                      <a:lumOff val="25000"/>
                    </a:schemeClr>
                  </a:solidFill>
                  <a:effectLst/>
                  <a:uLnTx/>
                  <a:uFillTx/>
                  <a:latin typeface="Century Gothic" panose="020B0502020202020204" pitchFamily="34" charset="0"/>
                  <a:cs typeface="Arial"/>
                  <a:sym typeface="Arial"/>
                </a:rPr>
                <a:t>0                   2                  </a:t>
              </a:r>
              <a:r>
                <a:rPr lang="en-US" sz="800" dirty="0">
                  <a:solidFill>
                    <a:schemeClr val="tx1">
                      <a:lumMod val="75000"/>
                      <a:lumOff val="25000"/>
                    </a:schemeClr>
                  </a:solidFill>
                  <a:latin typeface="Century Gothic" panose="020B0502020202020204" pitchFamily="34" charset="0"/>
                </a:rPr>
                <a:t>4</a:t>
              </a:r>
              <a:r>
                <a:rPr kumimoji="0" lang="en-US" sz="800" b="0" i="0" u="none" strike="noStrike" kern="0" cap="none" spc="0" normalizeH="0" baseline="0" noProof="0" dirty="0">
                  <a:ln>
                    <a:noFill/>
                  </a:ln>
                  <a:solidFill>
                    <a:schemeClr val="tx1">
                      <a:lumMod val="75000"/>
                      <a:lumOff val="25000"/>
                    </a:schemeClr>
                  </a:solidFill>
                  <a:effectLst/>
                  <a:uLnTx/>
                  <a:uFillTx/>
                  <a:latin typeface="Century Gothic" panose="020B0502020202020204" pitchFamily="34" charset="0"/>
                  <a:cs typeface="Arial"/>
                  <a:sym typeface="Arial"/>
                </a:rPr>
                <a:t> miles </a:t>
              </a:r>
            </a:p>
          </p:txBody>
        </p:sp>
      </p:grpSp>
      <p:sp>
        <p:nvSpPr>
          <p:cNvPr id="30" name="Subtitle 2"/>
          <p:cNvSpPr txBox="1">
            <a:spLocks/>
          </p:cNvSpPr>
          <p:nvPr/>
        </p:nvSpPr>
        <p:spPr>
          <a:xfrm>
            <a:off x="7466222" y="1833326"/>
            <a:ext cx="3166639" cy="59645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buClr>
                <a:srgbClr val="3F3F3F"/>
              </a:buClr>
              <a:buSzPts val="1600"/>
            </a:pPr>
            <a:r>
              <a:rPr lang="en-US" sz="1600" b="1" dirty="0">
                <a:solidFill>
                  <a:srgbClr val="3F3F3F"/>
                </a:solidFill>
                <a:ea typeface="Century Gothic"/>
                <a:cs typeface="Century Gothic"/>
                <a:sym typeface="Century Gothic"/>
              </a:rPr>
              <a:t>Heat Vulnerability </a:t>
            </a:r>
          </a:p>
          <a:p>
            <a:pPr lvl="0" algn="ctr">
              <a:lnSpc>
                <a:spcPct val="90000"/>
              </a:lnSpc>
              <a:buClr>
                <a:srgbClr val="3F3F3F"/>
              </a:buClr>
              <a:buSzPts val="1600"/>
            </a:pPr>
            <a:r>
              <a:rPr lang="en-US" sz="1600" b="1" dirty="0">
                <a:solidFill>
                  <a:srgbClr val="3F3F3F"/>
                </a:solidFill>
                <a:ea typeface="Century Gothic"/>
                <a:cs typeface="Century Gothic"/>
                <a:sym typeface="Century Gothic"/>
              </a:rPr>
              <a:t>Index</a:t>
            </a:r>
          </a:p>
          <a:p>
            <a:pPr lvl="0" algn="ctr">
              <a:lnSpc>
                <a:spcPct val="90000"/>
              </a:lnSpc>
              <a:buClr>
                <a:srgbClr val="3F3F3F"/>
              </a:buClr>
              <a:buSzPts val="1600"/>
            </a:pPr>
            <a:endParaRPr lang="en-US" sz="1600" b="1" dirty="0">
              <a:solidFill>
                <a:srgbClr val="3F3F3F"/>
              </a:solidFill>
              <a:ea typeface="Century Gothic"/>
              <a:cs typeface="Century Gothic"/>
              <a:sym typeface="Century Gothic"/>
            </a:endParaRPr>
          </a:p>
        </p:txBody>
      </p:sp>
    </p:spTree>
    <p:extLst>
      <p:ext uri="{BB962C8B-B14F-4D97-AF65-F5344CB8AC3E}">
        <p14:creationId xmlns:p14="http://schemas.microsoft.com/office/powerpoint/2010/main" val="1391099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dirty="0">
                <a:solidFill>
                  <a:srgbClr val="3550A7"/>
                </a:solidFill>
              </a:rPr>
              <a:t>Participant Eligibility</a:t>
            </a:r>
          </a:p>
        </p:txBody>
      </p:sp>
      <p:sp>
        <p:nvSpPr>
          <p:cNvPr id="3" name="Rectangle 2"/>
          <p:cNvSpPr/>
          <p:nvPr/>
        </p:nvSpPr>
        <p:spPr>
          <a:xfrm>
            <a:off x="3534774" y="1257587"/>
            <a:ext cx="8338783" cy="4708981"/>
          </a:xfrm>
          <a:prstGeom prst="rect">
            <a:avLst/>
          </a:prstGeom>
        </p:spPr>
        <p:txBody>
          <a:bodyPr wrap="square">
            <a:spAutoFit/>
          </a:bodyPr>
          <a:lstStyle/>
          <a:p>
            <a:pPr fontAlgn="base">
              <a:spcAft>
                <a:spcPts val="1200"/>
              </a:spcAft>
              <a:buFont typeface="Arial" pitchFamily="34" charset="0"/>
              <a:buChar char="•"/>
            </a:pPr>
            <a:r>
              <a:rPr lang="en-US" sz="2000" dirty="0">
                <a:solidFill>
                  <a:schemeClr val="tx1">
                    <a:lumMod val="75000"/>
                    <a:lumOff val="25000"/>
                  </a:schemeClr>
                </a:solidFill>
                <a:latin typeface="Century Gothic" pitchFamily="34" charset="0"/>
              </a:rPr>
              <a:t> Age 18+ with a minimum 3.0 GPA</a:t>
            </a:r>
          </a:p>
          <a:p>
            <a:pPr fontAlgn="base">
              <a:spcAft>
                <a:spcPts val="1200"/>
              </a:spcAft>
              <a:buFont typeface="Arial" pitchFamily="34" charset="0"/>
              <a:buChar char="•"/>
            </a:pPr>
            <a:r>
              <a:rPr lang="en-US" sz="2000" dirty="0">
                <a:solidFill>
                  <a:schemeClr val="tx1">
                    <a:lumMod val="75000"/>
                    <a:lumOff val="25000"/>
                  </a:schemeClr>
                </a:solidFill>
                <a:latin typeface="Century Gothic" pitchFamily="34" charset="0"/>
              </a:rPr>
              <a:t> Current students, recent graduates, early career professionals, transitioning career professionals, US Military service members &amp; veterans</a:t>
            </a:r>
          </a:p>
          <a:p>
            <a:pPr fontAlgn="base">
              <a:spcAft>
                <a:spcPts val="1200"/>
              </a:spcAft>
              <a:buFont typeface="Arial" pitchFamily="34" charset="0"/>
              <a:buChar char="•"/>
            </a:pPr>
            <a:r>
              <a:rPr lang="en-US" sz="2000" dirty="0">
                <a:solidFill>
                  <a:schemeClr val="tx1">
                    <a:lumMod val="75000"/>
                    <a:lumOff val="25000"/>
                  </a:schemeClr>
                </a:solidFill>
                <a:latin typeface="Century Gothic" pitchFamily="34" charset="0"/>
              </a:rPr>
              <a:t> Interdisciplinary backgrounds (majority from STEM fields), no experience is required but a strong interest in GIS, remote sensing, and science is important</a:t>
            </a:r>
          </a:p>
          <a:p>
            <a:pPr fontAlgn="base">
              <a:spcAft>
                <a:spcPts val="1200"/>
              </a:spcAft>
              <a:buFont typeface="Arial" pitchFamily="34" charset="0"/>
              <a:buChar char="•"/>
            </a:pPr>
            <a:r>
              <a:rPr lang="en-US" sz="2000" dirty="0">
                <a:solidFill>
                  <a:schemeClr val="tx1">
                    <a:lumMod val="75000"/>
                    <a:lumOff val="25000"/>
                  </a:schemeClr>
                </a:solidFill>
                <a:latin typeface="Century Gothic" pitchFamily="34" charset="0"/>
              </a:rPr>
              <a:t> US Citizens &amp; Foreign Nationals*</a:t>
            </a:r>
          </a:p>
          <a:p>
            <a:r>
              <a:rPr lang="en-US" sz="1400" i="1" dirty="0">
                <a:solidFill>
                  <a:schemeClr val="tx1">
                    <a:lumMod val="75000"/>
                    <a:lumOff val="25000"/>
                  </a:schemeClr>
                </a:solidFill>
                <a:latin typeface="Century Gothic" pitchFamily="34" charset="0"/>
              </a:rPr>
              <a:t>* US citizenship is required to apply to DEVELOP locations at NASA Centers. Foreign nationals must be currently enrolled or recently graduated from an accredited U.S. school. Acceptances are conditional upon proof of a visa or approved CPT/OPT that will allow them to legally work within the U.S. </a:t>
            </a:r>
            <a:endParaRPr lang="en-US" sz="1400" dirty="0">
              <a:solidFill>
                <a:schemeClr val="tx1">
                  <a:lumMod val="75000"/>
                  <a:lumOff val="25000"/>
                </a:schemeClr>
              </a:solidFill>
              <a:latin typeface="Century Gothic" pitchFamily="34" charset="0"/>
            </a:endParaRPr>
          </a:p>
          <a:p>
            <a:br>
              <a:rPr lang="en-US" dirty="0">
                <a:solidFill>
                  <a:schemeClr val="tx1">
                    <a:lumMod val="75000"/>
                    <a:lumOff val="25000"/>
                  </a:schemeClr>
                </a:solidFill>
              </a:rPr>
            </a:br>
            <a:endParaRPr lang="en-US" dirty="0">
              <a:solidFill>
                <a:schemeClr val="tx1">
                  <a:lumMod val="75000"/>
                  <a:lumOff val="25000"/>
                </a:schemeClr>
              </a:solidFill>
            </a:endParaRPr>
          </a:p>
        </p:txBody>
      </p:sp>
      <p:sp>
        <p:nvSpPr>
          <p:cNvPr id="4" name="Rectangle 3"/>
          <p:cNvSpPr/>
          <p:nvPr/>
        </p:nvSpPr>
        <p:spPr>
          <a:xfrm>
            <a:off x="4631140" y="5164623"/>
            <a:ext cx="6096000" cy="1184940"/>
          </a:xfrm>
          <a:prstGeom prst="rect">
            <a:avLst/>
          </a:prstGeom>
        </p:spPr>
        <p:txBody>
          <a:bodyPr>
            <a:spAutoFit/>
          </a:bodyPr>
          <a:lstStyle/>
          <a:p>
            <a:pPr algn="ctr"/>
            <a:r>
              <a:rPr lang="en-US" sz="2400" b="1" dirty="0">
                <a:solidFill>
                  <a:srgbClr val="002060"/>
                </a:solidFill>
                <a:latin typeface="Century Gothic" pitchFamily="34" charset="0"/>
              </a:rPr>
              <a:t>Three 10-week terms per year  </a:t>
            </a:r>
            <a:endParaRPr lang="en-US" sz="2400" dirty="0">
              <a:solidFill>
                <a:srgbClr val="002060"/>
              </a:solidFill>
              <a:latin typeface="Century Gothic" pitchFamily="34" charset="0"/>
            </a:endParaRPr>
          </a:p>
          <a:p>
            <a:pPr algn="ctr">
              <a:spcAft>
                <a:spcPts val="600"/>
              </a:spcAft>
            </a:pPr>
            <a:r>
              <a:rPr lang="en-US" sz="2400" b="1" dirty="0">
                <a:solidFill>
                  <a:srgbClr val="002060"/>
                </a:solidFill>
                <a:latin typeface="Century Gothic" pitchFamily="34" charset="0"/>
              </a:rPr>
              <a:t>Spring, Summer, and Fall</a:t>
            </a:r>
            <a:endParaRPr lang="en-US" sz="2400" dirty="0">
              <a:solidFill>
                <a:srgbClr val="002060"/>
              </a:solidFill>
              <a:latin typeface="Century Gothic" pitchFamily="34" charset="0"/>
            </a:endParaRPr>
          </a:p>
          <a:p>
            <a:pPr algn="ctr"/>
            <a:r>
              <a:rPr lang="en-US" b="1" i="1" dirty="0">
                <a:solidFill>
                  <a:srgbClr val="002060"/>
                </a:solidFill>
                <a:latin typeface="Century Gothic" pitchFamily="34" charset="0"/>
              </a:rPr>
              <a:t>Participants must reapply each term</a:t>
            </a:r>
            <a:endParaRPr lang="en-US" dirty="0">
              <a:solidFill>
                <a:srgbClr val="002060"/>
              </a:solidFill>
              <a:latin typeface="Century Gothic" pitchFamily="34" charset="0"/>
            </a:endParaRPr>
          </a:p>
        </p:txBody>
      </p:sp>
      <p:pic>
        <p:nvPicPr>
          <p:cNvPr id="7" name="Shape 426" descr="C:\Users\jfavors\Desktop\DEVELOP NPO Documents\Pictures\Pictures From LC\MCHD\MCHD Summer 2011.jpg"/>
          <p:cNvPicPr preferRelativeResize="0"/>
          <p:nvPr/>
        </p:nvPicPr>
        <p:blipFill rotWithShape="1">
          <a:blip r:embed="rId3" cstate="print">
            <a:alphaModFix/>
          </a:blip>
          <a:srcRect t="6082" r="1990" b="5218"/>
          <a:stretch/>
        </p:blipFill>
        <p:spPr>
          <a:xfrm>
            <a:off x="318096" y="4531056"/>
            <a:ext cx="3052902" cy="1624084"/>
          </a:xfrm>
          <a:prstGeom prst="rect">
            <a:avLst/>
          </a:prstGeom>
          <a:noFill/>
          <a:ln w="19050" cap="flat" cmpd="sng">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13528" b="13255"/>
          <a:stretch/>
        </p:blipFill>
        <p:spPr>
          <a:xfrm>
            <a:off x="318095" y="1255596"/>
            <a:ext cx="3041496" cy="158314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4767" b="3495"/>
          <a:stretch/>
        </p:blipFill>
        <p:spPr>
          <a:xfrm>
            <a:off x="318095" y="2900150"/>
            <a:ext cx="3041496" cy="156949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961567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25" y="657732"/>
            <a:ext cx="10045828" cy="479425"/>
          </a:xfrm>
        </p:spPr>
        <p:txBody>
          <a:bodyPr>
            <a:noAutofit/>
          </a:bodyPr>
          <a:lstStyle/>
          <a:p>
            <a:pPr algn="ctr"/>
            <a:r>
              <a:rPr lang="en-US" sz="4400" dirty="0">
                <a:solidFill>
                  <a:srgbClr val="3550A7"/>
                </a:solidFill>
              </a:rPr>
              <a:t>What Makes a Successful DEVELOPer?</a:t>
            </a:r>
          </a:p>
        </p:txBody>
      </p:sp>
      <p:sp>
        <p:nvSpPr>
          <p:cNvPr id="3" name="Rectangle 2"/>
          <p:cNvSpPr/>
          <p:nvPr/>
        </p:nvSpPr>
        <p:spPr>
          <a:xfrm>
            <a:off x="618971" y="6039012"/>
            <a:ext cx="10954058" cy="461665"/>
          </a:xfrm>
          <a:prstGeom prst="rect">
            <a:avLst/>
          </a:prstGeom>
        </p:spPr>
        <p:txBody>
          <a:bodyPr wrap="square">
            <a:spAutoFit/>
          </a:bodyPr>
          <a:lstStyle/>
          <a:p>
            <a:pPr algn="ctr"/>
            <a:r>
              <a:rPr lang="en-US" sz="2400" i="1" dirty="0" err="1">
                <a:solidFill>
                  <a:schemeClr val="tx1">
                    <a:lumMod val="75000"/>
                    <a:lumOff val="25000"/>
                  </a:schemeClr>
                </a:solidFill>
                <a:latin typeface="Century Gothic" pitchFamily="34" charset="0"/>
              </a:rPr>
              <a:t>DEVELOPers</a:t>
            </a:r>
            <a:r>
              <a:rPr lang="en-US" sz="2400" i="1" dirty="0">
                <a:solidFill>
                  <a:schemeClr val="tx1">
                    <a:lumMod val="75000"/>
                    <a:lumOff val="25000"/>
                  </a:schemeClr>
                </a:solidFill>
                <a:latin typeface="Century Gothic" pitchFamily="34" charset="0"/>
              </a:rPr>
              <a:t> are passionate about the environment and serving society!</a:t>
            </a:r>
            <a:endParaRPr lang="en-US" sz="2400" dirty="0">
              <a:solidFill>
                <a:schemeClr val="tx1">
                  <a:lumMod val="75000"/>
                  <a:lumOff val="25000"/>
                </a:schemeClr>
              </a:solidFill>
              <a:latin typeface="Century Gothic" pitchFamily="34" charset="0"/>
            </a:endParaRPr>
          </a:p>
        </p:txBody>
      </p:sp>
      <p:grpSp>
        <p:nvGrpSpPr>
          <p:cNvPr id="7" name="Group 6"/>
          <p:cNvGrpSpPr/>
          <p:nvPr/>
        </p:nvGrpSpPr>
        <p:grpSpPr>
          <a:xfrm>
            <a:off x="467967" y="1676847"/>
            <a:ext cx="3854287" cy="3852164"/>
            <a:chOff x="6999383" y="1669688"/>
            <a:chExt cx="3854287" cy="3852164"/>
          </a:xfrm>
        </p:grpSpPr>
        <p:sp>
          <p:nvSpPr>
            <p:cNvPr id="8" name="Rounded Rectangle 7"/>
            <p:cNvSpPr/>
            <p:nvPr/>
          </p:nvSpPr>
          <p:spPr>
            <a:xfrm>
              <a:off x="6999383" y="2142565"/>
              <a:ext cx="3383280" cy="694763"/>
            </a:xfrm>
            <a:prstGeom prst="roundRect">
              <a:avLst/>
            </a:prstGeom>
            <a:solidFill>
              <a:srgbClr val="3550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0" name="TextBox 9"/>
            <p:cNvSpPr txBox="1"/>
            <p:nvPr/>
          </p:nvSpPr>
          <p:spPr>
            <a:xfrm>
              <a:off x="7540308" y="1669688"/>
              <a:ext cx="2375647" cy="461665"/>
            </a:xfrm>
            <a:prstGeom prst="rect">
              <a:avLst/>
            </a:prstGeom>
            <a:noFill/>
          </p:spPr>
          <p:txBody>
            <a:bodyPr wrap="square" rtlCol="0">
              <a:spAutoFit/>
            </a:bodyPr>
            <a:lstStyle/>
            <a:p>
              <a:pPr algn="ctr"/>
              <a:r>
                <a:rPr lang="en-US" sz="2400" b="1" dirty="0">
                  <a:solidFill>
                    <a:schemeClr val="tx1">
                      <a:lumMod val="75000"/>
                      <a:lumOff val="25000"/>
                    </a:schemeClr>
                  </a:solidFill>
                  <a:latin typeface="Century Gothic" pitchFamily="34" charset="0"/>
                </a:rPr>
                <a:t>CORE VALUES</a:t>
              </a:r>
            </a:p>
          </p:txBody>
        </p:sp>
        <p:sp>
          <p:nvSpPr>
            <p:cNvPr id="11" name="Rounded Rectangle 10"/>
            <p:cNvSpPr/>
            <p:nvPr/>
          </p:nvSpPr>
          <p:spPr>
            <a:xfrm>
              <a:off x="7003865" y="3008664"/>
              <a:ext cx="3383280" cy="694763"/>
            </a:xfrm>
            <a:prstGeom prst="roundRect">
              <a:avLst/>
            </a:prstGeom>
            <a:solidFill>
              <a:srgbClr val="3550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2" name="Rounded Rectangle 11"/>
            <p:cNvSpPr/>
            <p:nvPr/>
          </p:nvSpPr>
          <p:spPr>
            <a:xfrm>
              <a:off x="7008348" y="3861315"/>
              <a:ext cx="3383280" cy="694763"/>
            </a:xfrm>
            <a:prstGeom prst="roundRect">
              <a:avLst/>
            </a:prstGeom>
            <a:solidFill>
              <a:srgbClr val="3550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Rounded Rectangle 12"/>
            <p:cNvSpPr/>
            <p:nvPr/>
          </p:nvSpPr>
          <p:spPr>
            <a:xfrm>
              <a:off x="7012631" y="4754099"/>
              <a:ext cx="3383280" cy="694763"/>
            </a:xfrm>
            <a:prstGeom prst="roundRect">
              <a:avLst/>
            </a:prstGeom>
            <a:solidFill>
              <a:srgbClr val="3550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4" name="TextBox 13"/>
            <p:cNvSpPr txBox="1"/>
            <p:nvPr/>
          </p:nvSpPr>
          <p:spPr>
            <a:xfrm>
              <a:off x="7140830" y="2274503"/>
              <a:ext cx="2779059" cy="430887"/>
            </a:xfrm>
            <a:prstGeom prst="rect">
              <a:avLst/>
            </a:prstGeom>
            <a:noFill/>
          </p:spPr>
          <p:txBody>
            <a:bodyPr wrap="square" rtlCol="0">
              <a:spAutoFit/>
            </a:bodyPr>
            <a:lstStyle/>
            <a:p>
              <a:r>
                <a:rPr lang="en-US" sz="2200" dirty="0">
                  <a:solidFill>
                    <a:schemeClr val="bg1"/>
                  </a:solidFill>
                  <a:latin typeface="Century Gothic" pitchFamily="34" charset="0"/>
                </a:rPr>
                <a:t>COLLABORATION</a:t>
              </a:r>
            </a:p>
          </p:txBody>
        </p:sp>
        <p:sp>
          <p:nvSpPr>
            <p:cNvPr id="15" name="TextBox 14"/>
            <p:cNvSpPr txBox="1"/>
            <p:nvPr/>
          </p:nvSpPr>
          <p:spPr>
            <a:xfrm>
              <a:off x="7158759" y="3140602"/>
              <a:ext cx="2779059" cy="430887"/>
            </a:xfrm>
            <a:prstGeom prst="rect">
              <a:avLst/>
            </a:prstGeom>
            <a:noFill/>
          </p:spPr>
          <p:txBody>
            <a:bodyPr wrap="square" rtlCol="0">
              <a:spAutoFit/>
            </a:bodyPr>
            <a:lstStyle/>
            <a:p>
              <a:r>
                <a:rPr lang="en-US" sz="2200" dirty="0">
                  <a:solidFill>
                    <a:schemeClr val="bg1"/>
                  </a:solidFill>
                  <a:latin typeface="Century Gothic" pitchFamily="34" charset="0"/>
                </a:rPr>
                <a:t>SERVICE</a:t>
              </a:r>
            </a:p>
          </p:txBody>
        </p:sp>
        <p:sp>
          <p:nvSpPr>
            <p:cNvPr id="16" name="TextBox 15"/>
            <p:cNvSpPr txBox="1"/>
            <p:nvPr/>
          </p:nvSpPr>
          <p:spPr>
            <a:xfrm>
              <a:off x="7136347" y="3993253"/>
              <a:ext cx="2779059" cy="430887"/>
            </a:xfrm>
            <a:prstGeom prst="rect">
              <a:avLst/>
            </a:prstGeom>
            <a:noFill/>
          </p:spPr>
          <p:txBody>
            <a:bodyPr wrap="square" rtlCol="0">
              <a:spAutoFit/>
            </a:bodyPr>
            <a:lstStyle/>
            <a:p>
              <a:r>
                <a:rPr lang="en-US" sz="2200" dirty="0">
                  <a:solidFill>
                    <a:schemeClr val="bg1"/>
                  </a:solidFill>
                  <a:latin typeface="Century Gothic" pitchFamily="34" charset="0"/>
                </a:rPr>
                <a:t>PASSION</a:t>
              </a:r>
            </a:p>
          </p:txBody>
        </p:sp>
        <p:sp>
          <p:nvSpPr>
            <p:cNvPr id="17" name="TextBox 16"/>
            <p:cNvSpPr txBox="1"/>
            <p:nvPr/>
          </p:nvSpPr>
          <p:spPr>
            <a:xfrm>
              <a:off x="7154276" y="4886037"/>
              <a:ext cx="2779059" cy="430887"/>
            </a:xfrm>
            <a:prstGeom prst="rect">
              <a:avLst/>
            </a:prstGeom>
            <a:noFill/>
          </p:spPr>
          <p:txBody>
            <a:bodyPr wrap="square" rtlCol="0">
              <a:spAutoFit/>
            </a:bodyPr>
            <a:lstStyle/>
            <a:p>
              <a:r>
                <a:rPr lang="en-US" sz="2200" dirty="0">
                  <a:solidFill>
                    <a:schemeClr val="bg1"/>
                  </a:solidFill>
                  <a:latin typeface="Century Gothic" pitchFamily="34" charset="0"/>
                </a:rPr>
                <a:t>DISCOVERY</a:t>
              </a:r>
            </a:p>
          </p:txBody>
        </p:sp>
        <p:pic>
          <p:nvPicPr>
            <p:cNvPr id="18" name="Shape 373" descr="Organization.png"/>
            <p:cNvPicPr preferRelativeResize="0"/>
            <p:nvPr/>
          </p:nvPicPr>
          <p:blipFill rotWithShape="1">
            <a:blip r:embed="rId3" cstate="print">
              <a:alphaModFix/>
            </a:blip>
            <a:srcRect/>
            <a:stretch/>
          </p:blipFill>
          <p:spPr>
            <a:xfrm>
              <a:off x="10041040" y="2088107"/>
              <a:ext cx="809635" cy="809635"/>
            </a:xfrm>
            <a:prstGeom prst="rect">
              <a:avLst/>
            </a:prstGeom>
            <a:noFill/>
            <a:ln>
              <a:noFill/>
            </a:ln>
          </p:spPr>
        </p:pic>
        <p:pic>
          <p:nvPicPr>
            <p:cNvPr id="19" name="Shape 374" descr="Rocket.png"/>
            <p:cNvPicPr preferRelativeResize="0"/>
            <p:nvPr/>
          </p:nvPicPr>
          <p:blipFill rotWithShape="1">
            <a:blip r:embed="rId4" cstate="print">
              <a:alphaModFix/>
            </a:blip>
            <a:srcRect/>
            <a:stretch/>
          </p:blipFill>
          <p:spPr>
            <a:xfrm>
              <a:off x="10038966" y="4708070"/>
              <a:ext cx="813782" cy="813782"/>
            </a:xfrm>
            <a:prstGeom prst="rect">
              <a:avLst/>
            </a:prstGeom>
            <a:noFill/>
            <a:ln>
              <a:noFill/>
            </a:ln>
          </p:spPr>
        </p:pic>
        <p:pic>
          <p:nvPicPr>
            <p:cNvPr id="20" name="Shape 375" descr="Eco_Blue.png"/>
            <p:cNvPicPr preferRelativeResize="0"/>
            <p:nvPr/>
          </p:nvPicPr>
          <p:blipFill rotWithShape="1">
            <a:blip r:embed="rId5" cstate="print">
              <a:alphaModFix/>
            </a:blip>
            <a:srcRect/>
            <a:stretch/>
          </p:blipFill>
          <p:spPr>
            <a:xfrm>
              <a:off x="10045878" y="2972329"/>
              <a:ext cx="799958" cy="799958"/>
            </a:xfrm>
            <a:prstGeom prst="rect">
              <a:avLst/>
            </a:prstGeom>
            <a:noFill/>
            <a:ln>
              <a:noFill/>
            </a:ln>
          </p:spPr>
        </p:pic>
        <p:pic>
          <p:nvPicPr>
            <p:cNvPr id="21" name="Shape 376" descr="Earth.png"/>
            <p:cNvPicPr preferRelativeResize="0"/>
            <p:nvPr/>
          </p:nvPicPr>
          <p:blipFill rotWithShape="1">
            <a:blip r:embed="rId6" cstate="print">
              <a:alphaModFix/>
            </a:blip>
            <a:srcRect/>
            <a:stretch/>
          </p:blipFill>
          <p:spPr>
            <a:xfrm>
              <a:off x="10038045" y="3829582"/>
              <a:ext cx="815625" cy="815625"/>
            </a:xfrm>
            <a:prstGeom prst="rect">
              <a:avLst/>
            </a:prstGeom>
            <a:noFill/>
            <a:ln>
              <a:noFill/>
            </a:ln>
          </p:spPr>
        </p:pic>
      </p:grpSp>
      <p:pic>
        <p:nvPicPr>
          <p:cNvPr id="4" name="Picture 3"/>
          <p:cNvPicPr>
            <a:picLocks noChangeAspect="1"/>
          </p:cNvPicPr>
          <p:nvPr/>
        </p:nvPicPr>
        <p:blipFill>
          <a:blip r:embed="rId7"/>
          <a:stretch>
            <a:fillRect/>
          </a:stretch>
        </p:blipFill>
        <p:spPr>
          <a:xfrm>
            <a:off x="4486161" y="1723383"/>
            <a:ext cx="7498080" cy="3959411"/>
          </a:xfrm>
          <a:prstGeom prst="rect">
            <a:avLst/>
          </a:prstGeom>
        </p:spPr>
      </p:pic>
    </p:spTree>
    <p:extLst>
      <p:ext uri="{BB962C8B-B14F-4D97-AF65-F5344CB8AC3E}">
        <p14:creationId xmlns:p14="http://schemas.microsoft.com/office/powerpoint/2010/main" val="69541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Benefits of DEVELOP</a:t>
            </a:r>
          </a:p>
        </p:txBody>
      </p:sp>
      <p:sp>
        <p:nvSpPr>
          <p:cNvPr id="4" name="Text Placeholder 3"/>
          <p:cNvSpPr>
            <a:spLocks noGrp="1"/>
          </p:cNvSpPr>
          <p:nvPr>
            <p:ph type="body" sz="half" idx="2"/>
          </p:nvPr>
        </p:nvSpPr>
        <p:spPr>
          <a:xfrm>
            <a:off x="313352" y="1606096"/>
            <a:ext cx="6636088" cy="4713061"/>
          </a:xfrm>
        </p:spPr>
        <p:txBody>
          <a:bodyPr>
            <a:normAutofit fontScale="92500" lnSpcReduction="10000"/>
          </a:bodyPr>
          <a:lstStyle/>
          <a:p>
            <a:pPr marL="342900" indent="-342900">
              <a:buClr>
                <a:srgbClr val="3550A7"/>
              </a:buClr>
              <a:buFont typeface="Webdings" panose="05030102010509060703" pitchFamily="18" charset="2"/>
              <a:buChar char="4"/>
            </a:pPr>
            <a:r>
              <a:rPr lang="en-US" sz="2200" b="1" dirty="0"/>
              <a:t>Scientific &amp; Technical Skills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Experience using NASA Earth observations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GIS &amp; remote sensing</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Project execution</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Science communication</a:t>
            </a:r>
          </a:p>
          <a:p>
            <a:pPr marL="342900" indent="-342900">
              <a:buClr>
                <a:srgbClr val="3550A7"/>
              </a:buClr>
              <a:buFont typeface="Webdings" panose="05030102010509060703" pitchFamily="18" charset="2"/>
              <a:buChar char="4"/>
            </a:pPr>
            <a:r>
              <a:rPr lang="en-US" sz="2200" b="1" dirty="0"/>
              <a:t>Personal Development</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Presentation &amp; communication skills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Personality typing &amp; working with diverse groups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Confidence</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Interpersonal communication</a:t>
            </a:r>
          </a:p>
          <a:p>
            <a:pPr marL="342900" indent="-342900">
              <a:buClr>
                <a:srgbClr val="3550A7"/>
              </a:buClr>
              <a:buFont typeface="Webdings" panose="05030102010509060703" pitchFamily="18" charset="2"/>
              <a:buChar char="4"/>
            </a:pPr>
            <a:r>
              <a:rPr lang="en-US" sz="2200" b="1" dirty="0"/>
              <a:t>Professional Development &amp; Networking</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Management &amp; leadership</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NASA scientists and managers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Partner organizations</a:t>
            </a:r>
          </a:p>
          <a:p>
            <a:pPr marL="800100" lvl="1" indent="-342900">
              <a:buClr>
                <a:srgbClr val="3550A7"/>
              </a:buClr>
              <a:buFont typeface="Webdings" panose="05030102010509060703" pitchFamily="18" charset="2"/>
              <a:buChar char="4"/>
            </a:pPr>
            <a:r>
              <a:rPr lang="en-US" sz="2000" dirty="0">
                <a:solidFill>
                  <a:schemeClr val="tx1">
                    <a:lumMod val="75000"/>
                    <a:lumOff val="25000"/>
                  </a:schemeClr>
                </a:solidFill>
              </a:rPr>
              <a:t>Peers – teams, node, &amp; national</a:t>
            </a:r>
          </a:p>
        </p:txBody>
      </p:sp>
      <p:pic>
        <p:nvPicPr>
          <p:cNvPr id="3" name="Picture 2"/>
          <p:cNvPicPr>
            <a:picLocks noChangeAspect="1"/>
          </p:cNvPicPr>
          <p:nvPr/>
        </p:nvPicPr>
        <p:blipFill rotWithShape="1">
          <a:blip r:embed="rId3"/>
          <a:srcRect r="878" b="1322"/>
          <a:stretch/>
        </p:blipFill>
        <p:spPr>
          <a:xfrm>
            <a:off x="6949440" y="892174"/>
            <a:ext cx="4909516" cy="5827442"/>
          </a:xfrm>
          <a:prstGeom prst="rect">
            <a:avLst/>
          </a:prstGeom>
        </p:spPr>
      </p:pic>
    </p:spTree>
    <p:extLst>
      <p:ext uri="{BB962C8B-B14F-4D97-AF65-F5344CB8AC3E}">
        <p14:creationId xmlns:p14="http://schemas.microsoft.com/office/powerpoint/2010/main" val="2703420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Participant Opportunities</a:t>
            </a:r>
          </a:p>
        </p:txBody>
      </p:sp>
      <p:sp>
        <p:nvSpPr>
          <p:cNvPr id="3" name="TextBox 2"/>
          <p:cNvSpPr txBox="1"/>
          <p:nvPr/>
        </p:nvSpPr>
        <p:spPr>
          <a:xfrm>
            <a:off x="1987539" y="1312506"/>
            <a:ext cx="2647665" cy="461665"/>
          </a:xfrm>
          <a:prstGeom prst="rect">
            <a:avLst/>
          </a:prstGeom>
          <a:noFill/>
        </p:spPr>
        <p:txBody>
          <a:bodyPr wrap="square" rtlCol="0">
            <a:spAutoFit/>
          </a:bodyPr>
          <a:lstStyle/>
          <a:p>
            <a:pPr algn="ctr"/>
            <a:r>
              <a:rPr lang="en-US" sz="2400" dirty="0">
                <a:solidFill>
                  <a:schemeClr val="tx1">
                    <a:lumMod val="75000"/>
                    <a:lumOff val="25000"/>
                  </a:schemeClr>
                </a:solidFill>
                <a:latin typeface="Century Gothic" pitchFamily="34" charset="0"/>
              </a:rPr>
              <a:t>Common Majors</a:t>
            </a:r>
          </a:p>
        </p:txBody>
      </p:sp>
      <p:sp>
        <p:nvSpPr>
          <p:cNvPr id="4" name="Rectangle 3"/>
          <p:cNvSpPr/>
          <p:nvPr/>
        </p:nvSpPr>
        <p:spPr>
          <a:xfrm>
            <a:off x="779566" y="1892120"/>
            <a:ext cx="2861481" cy="2308324"/>
          </a:xfrm>
          <a:prstGeom prst="rect">
            <a:avLst/>
          </a:prstGeom>
        </p:spPr>
        <p:txBody>
          <a:bodyPr wrap="square">
            <a:spAutoFit/>
          </a:bodyPr>
          <a:lstStyle/>
          <a:p>
            <a:pPr fontAlgn="base">
              <a:buFont typeface="Arial" pitchFamily="34" charset="0"/>
              <a:buChar char="•"/>
            </a:pPr>
            <a:r>
              <a:rPr lang="en-US" dirty="0">
                <a:solidFill>
                  <a:schemeClr val="tx1">
                    <a:lumMod val="75000"/>
                    <a:lumOff val="25000"/>
                  </a:schemeClr>
                </a:solidFill>
                <a:latin typeface="Century Gothic" pitchFamily="34" charset="0"/>
              </a:rPr>
              <a:t> Geography</a:t>
            </a:r>
          </a:p>
          <a:p>
            <a:pPr fontAlgn="base">
              <a:buFont typeface="Arial" pitchFamily="34" charset="0"/>
              <a:buChar char="•"/>
            </a:pPr>
            <a:r>
              <a:rPr lang="en-US" dirty="0">
                <a:solidFill>
                  <a:schemeClr val="tx1">
                    <a:lumMod val="75000"/>
                    <a:lumOff val="25000"/>
                  </a:schemeClr>
                </a:solidFill>
                <a:latin typeface="Century Gothic" pitchFamily="34" charset="0"/>
              </a:rPr>
              <a:t> Environmental Science</a:t>
            </a:r>
          </a:p>
          <a:p>
            <a:pPr fontAlgn="base">
              <a:buFont typeface="Arial" pitchFamily="34" charset="0"/>
              <a:buChar char="•"/>
            </a:pPr>
            <a:r>
              <a:rPr lang="en-US" dirty="0">
                <a:solidFill>
                  <a:schemeClr val="tx1">
                    <a:lumMod val="75000"/>
                    <a:lumOff val="25000"/>
                  </a:schemeClr>
                </a:solidFill>
                <a:latin typeface="Century Gothic" pitchFamily="34" charset="0"/>
              </a:rPr>
              <a:t> Computer Science</a:t>
            </a:r>
          </a:p>
          <a:p>
            <a:pPr fontAlgn="base">
              <a:buFont typeface="Arial" pitchFamily="34" charset="0"/>
              <a:buChar char="•"/>
            </a:pPr>
            <a:r>
              <a:rPr lang="en-US" dirty="0">
                <a:solidFill>
                  <a:schemeClr val="tx1">
                    <a:lumMod val="75000"/>
                    <a:lumOff val="25000"/>
                  </a:schemeClr>
                </a:solidFill>
                <a:latin typeface="Century Gothic" pitchFamily="34" charset="0"/>
              </a:rPr>
              <a:t> Remote Sensing</a:t>
            </a:r>
          </a:p>
          <a:p>
            <a:pPr fontAlgn="base">
              <a:buFont typeface="Arial" pitchFamily="34" charset="0"/>
              <a:buChar char="•"/>
            </a:pPr>
            <a:r>
              <a:rPr lang="en-US" dirty="0">
                <a:solidFill>
                  <a:schemeClr val="tx1">
                    <a:lumMod val="75000"/>
                    <a:lumOff val="25000"/>
                  </a:schemeClr>
                </a:solidFill>
                <a:latin typeface="Century Gothic" pitchFamily="34" charset="0"/>
              </a:rPr>
              <a:t> GIS</a:t>
            </a:r>
          </a:p>
          <a:p>
            <a:pPr fontAlgn="base">
              <a:buFont typeface="Arial" pitchFamily="34" charset="0"/>
              <a:buChar char="•"/>
            </a:pPr>
            <a:r>
              <a:rPr lang="en-US" dirty="0">
                <a:solidFill>
                  <a:schemeClr val="tx1">
                    <a:lumMod val="75000"/>
                    <a:lumOff val="25000"/>
                  </a:schemeClr>
                </a:solidFill>
                <a:latin typeface="Century Gothic" pitchFamily="34" charset="0"/>
              </a:rPr>
              <a:t> Biology</a:t>
            </a:r>
          </a:p>
          <a:p>
            <a:pPr fontAlgn="base">
              <a:buFont typeface="Arial" pitchFamily="34" charset="0"/>
              <a:buChar char="•"/>
            </a:pPr>
            <a:r>
              <a:rPr lang="en-US" dirty="0">
                <a:solidFill>
                  <a:schemeClr val="tx1">
                    <a:lumMod val="75000"/>
                    <a:lumOff val="25000"/>
                  </a:schemeClr>
                </a:solidFill>
                <a:latin typeface="Century Gothic" pitchFamily="34" charset="0"/>
              </a:rPr>
              <a:t> Engineering</a:t>
            </a:r>
          </a:p>
          <a:p>
            <a:pPr fontAlgn="base">
              <a:buFont typeface="Arial" pitchFamily="34" charset="0"/>
              <a:buChar char="•"/>
            </a:pPr>
            <a:r>
              <a:rPr lang="en-US" dirty="0">
                <a:solidFill>
                  <a:schemeClr val="tx1">
                    <a:lumMod val="75000"/>
                    <a:lumOff val="25000"/>
                  </a:schemeClr>
                </a:solidFill>
                <a:latin typeface="Century Gothic" pitchFamily="34" charset="0"/>
              </a:rPr>
              <a:t> Chemistry</a:t>
            </a:r>
          </a:p>
        </p:txBody>
      </p:sp>
      <p:sp>
        <p:nvSpPr>
          <p:cNvPr id="5" name="Rectangle 4"/>
          <p:cNvSpPr/>
          <p:nvPr/>
        </p:nvSpPr>
        <p:spPr>
          <a:xfrm>
            <a:off x="3675167" y="1908041"/>
            <a:ext cx="2251234" cy="2308324"/>
          </a:xfrm>
          <a:prstGeom prst="rect">
            <a:avLst/>
          </a:prstGeom>
        </p:spPr>
        <p:txBody>
          <a:bodyPr wrap="square">
            <a:spAutoFit/>
          </a:bodyPr>
          <a:lstStyle/>
          <a:p>
            <a:pPr fontAlgn="base">
              <a:buFont typeface="Arial" pitchFamily="34" charset="0"/>
              <a:buChar char="•"/>
            </a:pPr>
            <a:r>
              <a:rPr lang="en-US" dirty="0">
                <a:solidFill>
                  <a:schemeClr val="tx1">
                    <a:lumMod val="75000"/>
                    <a:lumOff val="25000"/>
                  </a:schemeClr>
                </a:solidFill>
                <a:latin typeface="Century Gothic" pitchFamily="34" charset="0"/>
              </a:rPr>
              <a:t> Meteorology</a:t>
            </a:r>
          </a:p>
          <a:p>
            <a:pPr fontAlgn="base">
              <a:buFont typeface="Arial" pitchFamily="34" charset="0"/>
              <a:buChar char="•"/>
            </a:pPr>
            <a:r>
              <a:rPr lang="en-US" dirty="0">
                <a:solidFill>
                  <a:schemeClr val="tx1">
                    <a:lumMod val="75000"/>
                    <a:lumOff val="25000"/>
                  </a:schemeClr>
                </a:solidFill>
                <a:latin typeface="Century Gothic" pitchFamily="34" charset="0"/>
              </a:rPr>
              <a:t> Physics</a:t>
            </a:r>
          </a:p>
          <a:p>
            <a:pPr fontAlgn="base">
              <a:buFont typeface="Arial" pitchFamily="34" charset="0"/>
              <a:buChar char="•"/>
            </a:pPr>
            <a:r>
              <a:rPr lang="en-US" dirty="0">
                <a:solidFill>
                  <a:schemeClr val="tx1">
                    <a:lumMod val="75000"/>
                    <a:lumOff val="25000"/>
                  </a:schemeClr>
                </a:solidFill>
                <a:latin typeface="Century Gothic" pitchFamily="34" charset="0"/>
              </a:rPr>
              <a:t> Accounting</a:t>
            </a:r>
          </a:p>
          <a:p>
            <a:pPr fontAlgn="base">
              <a:buFont typeface="Arial" pitchFamily="34" charset="0"/>
              <a:buChar char="•"/>
            </a:pPr>
            <a:r>
              <a:rPr lang="en-US" dirty="0">
                <a:solidFill>
                  <a:schemeClr val="tx1">
                    <a:lumMod val="75000"/>
                    <a:lumOff val="25000"/>
                  </a:schemeClr>
                </a:solidFill>
                <a:latin typeface="Century Gothic" pitchFamily="34" charset="0"/>
              </a:rPr>
              <a:t> Economics</a:t>
            </a:r>
          </a:p>
          <a:p>
            <a:pPr fontAlgn="base">
              <a:buFont typeface="Arial" pitchFamily="34" charset="0"/>
              <a:buChar char="•"/>
            </a:pPr>
            <a:r>
              <a:rPr lang="en-US" dirty="0">
                <a:solidFill>
                  <a:schemeClr val="tx1">
                    <a:lumMod val="75000"/>
                    <a:lumOff val="25000"/>
                  </a:schemeClr>
                </a:solidFill>
                <a:latin typeface="Century Gothic" pitchFamily="34" charset="0"/>
              </a:rPr>
              <a:t> Mathematics</a:t>
            </a:r>
          </a:p>
          <a:p>
            <a:pPr fontAlgn="base">
              <a:buFont typeface="Arial" pitchFamily="34" charset="0"/>
              <a:buChar char="•"/>
            </a:pPr>
            <a:r>
              <a:rPr lang="en-US" dirty="0">
                <a:solidFill>
                  <a:schemeClr val="tx1">
                    <a:lumMod val="75000"/>
                    <a:lumOff val="25000"/>
                  </a:schemeClr>
                </a:solidFill>
                <a:latin typeface="Century Gothic" pitchFamily="34" charset="0"/>
              </a:rPr>
              <a:t> Public Policy</a:t>
            </a:r>
          </a:p>
          <a:p>
            <a:pPr fontAlgn="base">
              <a:buFont typeface="Arial" pitchFamily="34" charset="0"/>
              <a:buChar char="•"/>
            </a:pPr>
            <a:r>
              <a:rPr lang="en-US" dirty="0">
                <a:solidFill>
                  <a:schemeClr val="tx1">
                    <a:lumMod val="75000"/>
                    <a:lumOff val="25000"/>
                  </a:schemeClr>
                </a:solidFill>
                <a:latin typeface="Century Gothic" pitchFamily="34" charset="0"/>
              </a:rPr>
              <a:t> Communications</a:t>
            </a:r>
          </a:p>
          <a:p>
            <a:pPr fontAlgn="base"/>
            <a:r>
              <a:rPr lang="en-US" dirty="0">
                <a:solidFill>
                  <a:schemeClr val="tx1">
                    <a:lumMod val="75000"/>
                    <a:lumOff val="25000"/>
                  </a:schemeClr>
                </a:solidFill>
                <a:latin typeface="Century Gothic" pitchFamily="34" charset="0"/>
              </a:rPr>
              <a:t> </a:t>
            </a:r>
          </a:p>
        </p:txBody>
      </p:sp>
      <p:sp>
        <p:nvSpPr>
          <p:cNvPr id="6" name="TextBox 5"/>
          <p:cNvSpPr txBox="1"/>
          <p:nvPr/>
        </p:nvSpPr>
        <p:spPr>
          <a:xfrm>
            <a:off x="6920557" y="1314781"/>
            <a:ext cx="4001065" cy="830997"/>
          </a:xfrm>
          <a:prstGeom prst="rect">
            <a:avLst/>
          </a:prstGeom>
          <a:noFill/>
        </p:spPr>
        <p:txBody>
          <a:bodyPr wrap="square" rtlCol="0">
            <a:spAutoFit/>
          </a:bodyPr>
          <a:lstStyle/>
          <a:p>
            <a:pPr algn="ctr"/>
            <a:r>
              <a:rPr lang="en-US" sz="2400" dirty="0">
                <a:solidFill>
                  <a:schemeClr val="tx1">
                    <a:lumMod val="75000"/>
                    <a:lumOff val="25000"/>
                  </a:schemeClr>
                </a:solidFill>
                <a:latin typeface="Century Gothic" pitchFamily="34" charset="0"/>
              </a:rPr>
              <a:t>Common Software and Programming Languages</a:t>
            </a:r>
          </a:p>
        </p:txBody>
      </p:sp>
      <p:sp>
        <p:nvSpPr>
          <p:cNvPr id="7" name="Rectangle 6"/>
          <p:cNvSpPr/>
          <p:nvPr/>
        </p:nvSpPr>
        <p:spPr>
          <a:xfrm>
            <a:off x="6639645" y="2276531"/>
            <a:ext cx="2861481" cy="1200329"/>
          </a:xfrm>
          <a:prstGeom prst="rect">
            <a:avLst/>
          </a:prstGeom>
        </p:spPr>
        <p:txBody>
          <a:bodyPr wrap="square">
            <a:spAutoFit/>
          </a:bodyPr>
          <a:lstStyle/>
          <a:p>
            <a:pPr fontAlgn="base">
              <a:buFont typeface="Arial" pitchFamily="34" charset="0"/>
              <a:buChar char="•"/>
            </a:pPr>
            <a:r>
              <a:rPr lang="en-US" dirty="0">
                <a:solidFill>
                  <a:schemeClr val="tx1">
                    <a:lumMod val="75000"/>
                    <a:lumOff val="25000"/>
                  </a:schemeClr>
                </a:solidFill>
                <a:latin typeface="Century Gothic" pitchFamily="34" charset="0"/>
              </a:rPr>
              <a:t> ESRI </a:t>
            </a:r>
            <a:r>
              <a:rPr lang="en-US" dirty="0" err="1">
                <a:solidFill>
                  <a:schemeClr val="tx1">
                    <a:lumMod val="75000"/>
                    <a:lumOff val="25000"/>
                  </a:schemeClr>
                </a:solidFill>
                <a:latin typeface="Century Gothic" pitchFamily="34" charset="0"/>
              </a:rPr>
              <a:t>ArcGIS</a:t>
            </a:r>
            <a:endParaRPr lang="en-US" dirty="0">
              <a:solidFill>
                <a:schemeClr val="tx1">
                  <a:lumMod val="75000"/>
                  <a:lumOff val="25000"/>
                </a:schemeClr>
              </a:solidFill>
              <a:latin typeface="Century Gothic" pitchFamily="34" charset="0"/>
            </a:endParaRPr>
          </a:p>
          <a:p>
            <a:pPr fontAlgn="base">
              <a:buFont typeface="Arial" pitchFamily="34" charset="0"/>
              <a:buChar char="•"/>
            </a:pPr>
            <a:r>
              <a:rPr lang="en-US" dirty="0">
                <a:solidFill>
                  <a:schemeClr val="tx1">
                    <a:lumMod val="75000"/>
                    <a:lumOff val="25000"/>
                  </a:schemeClr>
                </a:solidFill>
                <a:latin typeface="Century Gothic" pitchFamily="34" charset="0"/>
              </a:rPr>
              <a:t> ERDAS IMAGINE</a:t>
            </a:r>
          </a:p>
          <a:p>
            <a:pPr fontAlgn="base">
              <a:buFont typeface="Arial" pitchFamily="34" charset="0"/>
              <a:buChar char="•"/>
            </a:pPr>
            <a:r>
              <a:rPr lang="en-US" dirty="0">
                <a:solidFill>
                  <a:schemeClr val="tx1">
                    <a:lumMod val="75000"/>
                    <a:lumOff val="25000"/>
                  </a:schemeClr>
                </a:solidFill>
                <a:latin typeface="Century Gothic" pitchFamily="34" charset="0"/>
              </a:rPr>
              <a:t> ENVI/ IDL</a:t>
            </a:r>
          </a:p>
          <a:p>
            <a:pPr fontAlgn="base">
              <a:buFont typeface="Arial" pitchFamily="34" charset="0"/>
              <a:buChar char="•"/>
            </a:pPr>
            <a:r>
              <a:rPr lang="en-US" dirty="0">
                <a:solidFill>
                  <a:schemeClr val="tx1">
                    <a:lumMod val="75000"/>
                    <a:lumOff val="25000"/>
                  </a:schemeClr>
                </a:solidFill>
                <a:latin typeface="Century Gothic" pitchFamily="34" charset="0"/>
              </a:rPr>
              <a:t> Python </a:t>
            </a:r>
          </a:p>
        </p:txBody>
      </p:sp>
      <p:sp>
        <p:nvSpPr>
          <p:cNvPr id="8" name="Rectangle 7"/>
          <p:cNvSpPr/>
          <p:nvPr/>
        </p:nvSpPr>
        <p:spPr>
          <a:xfrm>
            <a:off x="8866505" y="2278804"/>
            <a:ext cx="2861481" cy="1200329"/>
          </a:xfrm>
          <a:prstGeom prst="rect">
            <a:avLst/>
          </a:prstGeom>
        </p:spPr>
        <p:txBody>
          <a:bodyPr wrap="square">
            <a:spAutoFit/>
          </a:bodyPr>
          <a:lstStyle/>
          <a:p>
            <a:pPr fontAlgn="base">
              <a:buFont typeface="Arial" pitchFamily="34" charset="0"/>
              <a:buChar char="•"/>
            </a:pPr>
            <a:r>
              <a:rPr lang="en-US" dirty="0">
                <a:solidFill>
                  <a:schemeClr val="tx1">
                    <a:lumMod val="75000"/>
                    <a:lumOff val="25000"/>
                  </a:schemeClr>
                </a:solidFill>
                <a:latin typeface="Century Gothic" pitchFamily="34" charset="0"/>
              </a:rPr>
              <a:t> MATLAB</a:t>
            </a:r>
          </a:p>
          <a:p>
            <a:pPr fontAlgn="base">
              <a:buFont typeface="Arial" pitchFamily="34" charset="0"/>
              <a:buChar char="•"/>
            </a:pPr>
            <a:r>
              <a:rPr lang="en-US" dirty="0">
                <a:solidFill>
                  <a:schemeClr val="tx1">
                    <a:lumMod val="75000"/>
                    <a:lumOff val="25000"/>
                  </a:schemeClr>
                </a:solidFill>
                <a:latin typeface="Century Gothic" pitchFamily="34" charset="0"/>
              </a:rPr>
              <a:t> R</a:t>
            </a:r>
          </a:p>
          <a:p>
            <a:pPr fontAlgn="base">
              <a:buFont typeface="Arial" pitchFamily="34" charset="0"/>
              <a:buChar char="•"/>
            </a:pPr>
            <a:r>
              <a:rPr lang="en-US" dirty="0">
                <a:solidFill>
                  <a:schemeClr val="tx1">
                    <a:lumMod val="75000"/>
                    <a:lumOff val="25000"/>
                  </a:schemeClr>
                </a:solidFill>
                <a:latin typeface="Century Gothic" pitchFamily="34" charset="0"/>
              </a:rPr>
              <a:t> Microsoft Office Suite</a:t>
            </a:r>
          </a:p>
          <a:p>
            <a:pPr fontAlgn="base">
              <a:buFont typeface="Arial" pitchFamily="34" charset="0"/>
              <a:buChar char="•"/>
            </a:pPr>
            <a:r>
              <a:rPr lang="en-US" dirty="0">
                <a:solidFill>
                  <a:schemeClr val="tx1">
                    <a:lumMod val="75000"/>
                    <a:lumOff val="25000"/>
                  </a:schemeClr>
                </a:solidFill>
                <a:latin typeface="Century Gothic" pitchFamily="34" charset="0"/>
              </a:rPr>
              <a:t> Google Earth Engine</a:t>
            </a:r>
          </a:p>
        </p:txBody>
      </p:sp>
      <p:sp>
        <p:nvSpPr>
          <p:cNvPr id="13" name="Rectangle 12"/>
          <p:cNvSpPr/>
          <p:nvPr/>
        </p:nvSpPr>
        <p:spPr>
          <a:xfrm>
            <a:off x="1200494" y="5714217"/>
            <a:ext cx="9797060" cy="717350"/>
          </a:xfrm>
          <a:prstGeom prst="rect">
            <a:avLst/>
          </a:prstGeom>
          <a:solidFill>
            <a:schemeClr val="bg1"/>
          </a:solidFill>
          <a:ln w="38100">
            <a:solidFill>
              <a:srgbClr val="3550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E96A8"/>
              </a:solidFill>
            </a:endParaRPr>
          </a:p>
        </p:txBody>
      </p:sp>
      <p:sp>
        <p:nvSpPr>
          <p:cNvPr id="14" name="Rectangle 13"/>
          <p:cNvSpPr/>
          <p:nvPr/>
        </p:nvSpPr>
        <p:spPr>
          <a:xfrm>
            <a:off x="1257299" y="5872837"/>
            <a:ext cx="9683450" cy="400110"/>
          </a:xfrm>
          <a:prstGeom prst="rect">
            <a:avLst/>
          </a:prstGeom>
        </p:spPr>
        <p:txBody>
          <a:bodyPr wrap="square">
            <a:spAutoFit/>
          </a:bodyPr>
          <a:lstStyle/>
          <a:p>
            <a:pPr algn="ctr"/>
            <a:r>
              <a:rPr lang="en-US" sz="2000" dirty="0">
                <a:solidFill>
                  <a:srgbClr val="002060"/>
                </a:solidFill>
                <a:latin typeface="Century Gothic" pitchFamily="34" charset="0"/>
              </a:rPr>
              <a:t>Pay level is determined by </a:t>
            </a:r>
            <a:r>
              <a:rPr lang="en-US" sz="2000" b="1" dirty="0">
                <a:solidFill>
                  <a:srgbClr val="002060"/>
                </a:solidFill>
                <a:latin typeface="Century Gothic" pitchFamily="34" charset="0"/>
              </a:rPr>
              <a:t>education level </a:t>
            </a:r>
            <a:r>
              <a:rPr lang="en-US" sz="2000" dirty="0">
                <a:solidFill>
                  <a:srgbClr val="002060"/>
                </a:solidFill>
                <a:latin typeface="Century Gothic" pitchFamily="34" charset="0"/>
              </a:rPr>
              <a:t>and </a:t>
            </a:r>
            <a:r>
              <a:rPr lang="en-US" sz="2000" b="1" dirty="0">
                <a:solidFill>
                  <a:srgbClr val="002060"/>
                </a:solidFill>
                <a:latin typeface="Century Gothic" pitchFamily="34" charset="0"/>
              </a:rPr>
              <a:t>DEVELOP</a:t>
            </a:r>
            <a:r>
              <a:rPr lang="en-US" sz="2000" dirty="0">
                <a:solidFill>
                  <a:srgbClr val="002060"/>
                </a:solidFill>
                <a:latin typeface="Century Gothic" pitchFamily="34" charset="0"/>
              </a:rPr>
              <a:t> </a:t>
            </a:r>
            <a:r>
              <a:rPr lang="en-US" sz="2000" b="1" dirty="0">
                <a:solidFill>
                  <a:srgbClr val="002060"/>
                </a:solidFill>
                <a:latin typeface="Century Gothic" pitchFamily="34" charset="0"/>
              </a:rPr>
              <a:t>location</a:t>
            </a:r>
          </a:p>
        </p:txBody>
      </p:sp>
      <p:sp>
        <p:nvSpPr>
          <p:cNvPr id="9" name="TextBox 8"/>
          <p:cNvSpPr txBox="1"/>
          <p:nvPr/>
        </p:nvSpPr>
        <p:spPr>
          <a:xfrm>
            <a:off x="1750165" y="4553242"/>
            <a:ext cx="3122411" cy="369332"/>
          </a:xfrm>
          <a:prstGeom prst="rect">
            <a:avLst/>
          </a:prstGeom>
          <a:noFill/>
        </p:spPr>
        <p:txBody>
          <a:bodyPr wrap="square" rtlCol="0">
            <a:spAutoFit/>
          </a:bodyPr>
          <a:lstStyle/>
          <a:p>
            <a:pPr algn="ctr"/>
            <a:r>
              <a:rPr lang="en-US" i="1" dirty="0">
                <a:solidFill>
                  <a:schemeClr val="tx1">
                    <a:lumMod val="75000"/>
                    <a:lumOff val="25000"/>
                  </a:schemeClr>
                </a:solidFill>
              </a:rPr>
              <a:t>Note: open to all majors!</a:t>
            </a:r>
          </a:p>
        </p:txBody>
      </p:sp>
      <p:sp>
        <p:nvSpPr>
          <p:cNvPr id="15" name="TextBox 14"/>
          <p:cNvSpPr txBox="1"/>
          <p:nvPr/>
        </p:nvSpPr>
        <p:spPr>
          <a:xfrm>
            <a:off x="6589369" y="4120104"/>
            <a:ext cx="4663440" cy="923330"/>
          </a:xfrm>
          <a:prstGeom prst="rect">
            <a:avLst/>
          </a:prstGeom>
          <a:noFill/>
        </p:spPr>
        <p:txBody>
          <a:bodyPr wrap="square" rtlCol="0">
            <a:spAutoFit/>
          </a:bodyPr>
          <a:lstStyle/>
          <a:p>
            <a:pPr algn="ctr"/>
            <a:r>
              <a:rPr lang="en-US" i="1" dirty="0">
                <a:solidFill>
                  <a:schemeClr val="tx1">
                    <a:lumMod val="75000"/>
                    <a:lumOff val="25000"/>
                  </a:schemeClr>
                </a:solidFill>
              </a:rPr>
              <a:t>Note: no previous experience with these programs is required, but an eagerness and ability to learn quickly is a necessity.</a:t>
            </a:r>
          </a:p>
        </p:txBody>
      </p:sp>
    </p:spTree>
    <p:extLst>
      <p:ext uri="{BB962C8B-B14F-4D97-AF65-F5344CB8AC3E}">
        <p14:creationId xmlns:p14="http://schemas.microsoft.com/office/powerpoint/2010/main" val="246264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Interested in Applying?</a:t>
            </a:r>
          </a:p>
        </p:txBody>
      </p:sp>
      <p:sp>
        <p:nvSpPr>
          <p:cNvPr id="4" name="Content Placeholder 1"/>
          <p:cNvSpPr txBox="1">
            <a:spLocks/>
          </p:cNvSpPr>
          <p:nvPr/>
        </p:nvSpPr>
        <p:spPr>
          <a:xfrm>
            <a:off x="1227221" y="2443213"/>
            <a:ext cx="9295874" cy="34747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Arial" panose="020B0604020202020204" pitchFamily="34" charset="0"/>
              <a:buNone/>
            </a:pPr>
            <a:r>
              <a:rPr lang="en-US" b="1" dirty="0">
                <a:solidFill>
                  <a:schemeClr val="bg2">
                    <a:lumMod val="25000"/>
                  </a:schemeClr>
                </a:solidFill>
              </a:rPr>
              <a:t>Spring 2021 Application: </a:t>
            </a:r>
            <a:r>
              <a:rPr lang="en-US" b="1" dirty="0">
                <a:solidFill>
                  <a:srgbClr val="3550A7"/>
                </a:solidFill>
              </a:rPr>
              <a:t>August 31</a:t>
            </a:r>
            <a:r>
              <a:rPr lang="en-US" b="1" baseline="30000" dirty="0">
                <a:solidFill>
                  <a:srgbClr val="3550A7"/>
                </a:solidFill>
              </a:rPr>
              <a:t>st</a:t>
            </a:r>
            <a:r>
              <a:rPr lang="en-US" b="1" dirty="0">
                <a:solidFill>
                  <a:srgbClr val="3550A7"/>
                </a:solidFill>
              </a:rPr>
              <a:t> – October 9th, 2020</a:t>
            </a:r>
          </a:p>
          <a:p>
            <a:pPr>
              <a:spcAft>
                <a:spcPts val="600"/>
              </a:spcAft>
              <a:buFont typeface="Arial" panose="020B0604020202020204" pitchFamily="34" charset="0"/>
              <a:buNone/>
            </a:pPr>
            <a:r>
              <a:rPr lang="en-US" b="1" dirty="0">
                <a:solidFill>
                  <a:schemeClr val="bg2">
                    <a:lumMod val="25000"/>
                  </a:schemeClr>
                </a:solidFill>
              </a:rPr>
              <a:t>		 Term Dates: January 25</a:t>
            </a:r>
            <a:r>
              <a:rPr lang="en-US" b="1" baseline="30000" dirty="0">
                <a:solidFill>
                  <a:schemeClr val="bg2">
                    <a:lumMod val="25000"/>
                  </a:schemeClr>
                </a:solidFill>
              </a:rPr>
              <a:t>th</a:t>
            </a:r>
            <a:r>
              <a:rPr lang="en-US" b="1" dirty="0">
                <a:solidFill>
                  <a:schemeClr val="bg2">
                    <a:lumMod val="25000"/>
                  </a:schemeClr>
                </a:solidFill>
              </a:rPr>
              <a:t>- April 2nd, 2021</a:t>
            </a:r>
          </a:p>
          <a:p>
            <a:pPr>
              <a:spcAft>
                <a:spcPts val="600"/>
              </a:spcAft>
              <a:buFont typeface="Arial" panose="020B0604020202020204" pitchFamily="34" charset="0"/>
              <a:buNone/>
            </a:pPr>
            <a:endParaRPr lang="en-US" b="1" dirty="0">
              <a:solidFill>
                <a:schemeClr val="bg2">
                  <a:lumMod val="25000"/>
                </a:schemeClr>
              </a:solidFill>
            </a:endParaRPr>
          </a:p>
          <a:p>
            <a:pPr>
              <a:spcAft>
                <a:spcPts val="600"/>
              </a:spcAft>
              <a:buNone/>
            </a:pPr>
            <a:r>
              <a:rPr lang="en-US" b="1" dirty="0">
                <a:solidFill>
                  <a:schemeClr val="bg2">
                    <a:lumMod val="25000"/>
                  </a:schemeClr>
                </a:solidFill>
              </a:rPr>
              <a:t>Summer 2021 Application: </a:t>
            </a:r>
            <a:r>
              <a:rPr lang="en-US" b="1" dirty="0">
                <a:solidFill>
                  <a:srgbClr val="57B57D"/>
                </a:solidFill>
              </a:rPr>
              <a:t>January 18</a:t>
            </a:r>
            <a:r>
              <a:rPr lang="en-US" b="1" baseline="30000" dirty="0">
                <a:solidFill>
                  <a:srgbClr val="57B57D"/>
                </a:solidFill>
              </a:rPr>
              <a:t>th</a:t>
            </a:r>
            <a:r>
              <a:rPr lang="en-US" b="1" dirty="0">
                <a:solidFill>
                  <a:srgbClr val="57B57D"/>
                </a:solidFill>
              </a:rPr>
              <a:t> – February 26</a:t>
            </a:r>
            <a:r>
              <a:rPr lang="en-US" b="1" baseline="30000" dirty="0">
                <a:solidFill>
                  <a:srgbClr val="57B57D"/>
                </a:solidFill>
              </a:rPr>
              <a:t>th</a:t>
            </a:r>
            <a:r>
              <a:rPr lang="en-US" b="1" dirty="0">
                <a:solidFill>
                  <a:srgbClr val="57B57D"/>
                </a:solidFill>
              </a:rPr>
              <a:t>, 2021</a:t>
            </a:r>
          </a:p>
          <a:p>
            <a:pPr>
              <a:spcAft>
                <a:spcPts val="600"/>
              </a:spcAft>
              <a:buNone/>
            </a:pPr>
            <a:r>
              <a:rPr lang="en-US" b="1" dirty="0">
                <a:solidFill>
                  <a:schemeClr val="bg2">
                    <a:lumMod val="25000"/>
                  </a:schemeClr>
                </a:solidFill>
              </a:rPr>
              <a:t>		Term Dates: May 31</a:t>
            </a:r>
            <a:r>
              <a:rPr lang="en-US" b="1" baseline="30000" dirty="0">
                <a:solidFill>
                  <a:schemeClr val="bg2">
                    <a:lumMod val="25000"/>
                  </a:schemeClr>
                </a:solidFill>
              </a:rPr>
              <a:t>st</a:t>
            </a:r>
            <a:r>
              <a:rPr lang="en-US" b="1" dirty="0">
                <a:solidFill>
                  <a:schemeClr val="bg2">
                    <a:lumMod val="25000"/>
                  </a:schemeClr>
                </a:solidFill>
              </a:rPr>
              <a:t>- August 6th, 2021</a:t>
            </a:r>
          </a:p>
        </p:txBody>
      </p:sp>
    </p:spTree>
    <p:extLst>
      <p:ext uri="{BB962C8B-B14F-4D97-AF65-F5344CB8AC3E}">
        <p14:creationId xmlns:p14="http://schemas.microsoft.com/office/powerpoint/2010/main" val="1067042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3630" y="425571"/>
            <a:ext cx="9509760" cy="1065007"/>
          </a:xfrm>
        </p:spPr>
        <p:txBody>
          <a:bodyPr/>
          <a:lstStyle/>
          <a:p>
            <a:pPr algn="ctr"/>
            <a:r>
              <a:rPr lang="en-US" dirty="0"/>
              <a:t>Find DEVELOP on Social Media!</a:t>
            </a:r>
          </a:p>
        </p:txBody>
      </p:sp>
      <p:sp>
        <p:nvSpPr>
          <p:cNvPr id="10" name="Content Placeholder 1"/>
          <p:cNvSpPr>
            <a:spLocks noGrp="1"/>
          </p:cNvSpPr>
          <p:nvPr>
            <p:ph type="body" sz="half" idx="2"/>
          </p:nvPr>
        </p:nvSpPr>
        <p:spPr>
          <a:xfrm>
            <a:off x="1509658" y="2727369"/>
            <a:ext cx="3937553" cy="3475604"/>
          </a:xfrm>
        </p:spPr>
        <p:txBody>
          <a:bodyPr>
            <a:noAutofit/>
          </a:bodyPr>
          <a:lstStyle/>
          <a:p>
            <a:pPr marL="0" indent="0">
              <a:spcBef>
                <a:spcPts val="0"/>
              </a:spcBef>
              <a:buNone/>
            </a:pPr>
            <a:r>
              <a:rPr lang="en-US" sz="1700" b="1" dirty="0">
                <a:latin typeface="Century Gothic" charset="0"/>
                <a:ea typeface="Century Gothic" charset="0"/>
                <a:cs typeface="Century Gothic" charset="0"/>
              </a:rPr>
              <a:t>DEVELOP National Program:</a:t>
            </a:r>
            <a:r>
              <a:rPr lang="en-US" sz="1700" dirty="0">
                <a:latin typeface="Century Gothic" charset="0"/>
                <a:ea typeface="Century Gothic" charset="0"/>
                <a:cs typeface="Century Gothic" charset="0"/>
              </a:rPr>
              <a:t> features projects, node highlights &amp; accomplishments, VPS announcements </a:t>
            </a:r>
            <a:r>
              <a:rPr lang="en-US" sz="1100" dirty="0">
                <a:latin typeface="Century Gothic" charset="0"/>
                <a:ea typeface="Century Gothic" charset="0"/>
                <a:cs typeface="Century Gothic" charset="0"/>
                <a:hlinkClick r:id="rId3"/>
              </a:rPr>
              <a:t>www.facebook.com/developnationalprogram</a:t>
            </a:r>
            <a:endParaRPr lang="en-US" sz="1100" dirty="0">
              <a:latin typeface="Century Gothic" charset="0"/>
              <a:ea typeface="Century Gothic" charset="0"/>
              <a:cs typeface="Century Gothic" charset="0"/>
            </a:endParaRPr>
          </a:p>
          <a:p>
            <a:pPr marL="0" indent="0">
              <a:spcBef>
                <a:spcPts val="0"/>
              </a:spcBef>
              <a:buNone/>
            </a:pPr>
            <a:endParaRPr lang="en-US" sz="1100" dirty="0">
              <a:latin typeface="Century Gothic" charset="0"/>
              <a:ea typeface="Century Gothic" charset="0"/>
              <a:cs typeface="Century Gothic" charset="0"/>
            </a:endParaRPr>
          </a:p>
          <a:p>
            <a:pPr marL="0" indent="0">
              <a:spcBef>
                <a:spcPts val="0"/>
              </a:spcBef>
              <a:buNone/>
            </a:pPr>
            <a:r>
              <a:rPr lang="en-US" sz="1700" b="1" dirty="0">
                <a:latin typeface="Century Gothic" charset="0"/>
                <a:ea typeface="Century Gothic" charset="0"/>
                <a:cs typeface="Century Gothic" charset="0"/>
              </a:rPr>
              <a:t>Once a </a:t>
            </a:r>
            <a:r>
              <a:rPr lang="en-US" sz="1700" b="1" dirty="0" err="1">
                <a:latin typeface="Century Gothic" charset="0"/>
                <a:ea typeface="Century Gothic" charset="0"/>
                <a:cs typeface="Century Gothic" charset="0"/>
              </a:rPr>
              <a:t>DEVELOPer</a:t>
            </a:r>
            <a:r>
              <a:rPr lang="en-US" sz="1700" b="1" dirty="0">
                <a:latin typeface="Century Gothic" charset="0"/>
                <a:ea typeface="Century Gothic" charset="0"/>
                <a:cs typeface="Century Gothic" charset="0"/>
              </a:rPr>
              <a:t>, Always a </a:t>
            </a:r>
            <a:r>
              <a:rPr lang="en-US" sz="1700" b="1" dirty="0" err="1">
                <a:latin typeface="Century Gothic" charset="0"/>
                <a:ea typeface="Century Gothic" charset="0"/>
                <a:cs typeface="Century Gothic" charset="0"/>
              </a:rPr>
              <a:t>DEVELOPer</a:t>
            </a:r>
            <a:r>
              <a:rPr lang="en-US" sz="1700" b="1" dirty="0">
                <a:latin typeface="Century Gothic" charset="0"/>
                <a:ea typeface="Century Gothic" charset="0"/>
                <a:cs typeface="Century Gothic" charset="0"/>
              </a:rPr>
              <a:t>:</a:t>
            </a:r>
            <a:r>
              <a:rPr lang="en-US" sz="1700" dirty="0">
                <a:latin typeface="Century Gothic" charset="0"/>
                <a:ea typeface="Century Gothic" charset="0"/>
                <a:cs typeface="Century Gothic" charset="0"/>
              </a:rPr>
              <a:t> job posts</a:t>
            </a:r>
          </a:p>
          <a:p>
            <a:pPr marL="0" indent="0">
              <a:spcBef>
                <a:spcPts val="0"/>
              </a:spcBef>
              <a:buNone/>
            </a:pPr>
            <a:r>
              <a:rPr lang="en-US" sz="1100" dirty="0">
                <a:latin typeface="Century Gothic" charset="0"/>
                <a:ea typeface="Century Gothic" charset="0"/>
                <a:cs typeface="Century Gothic" charset="0"/>
                <a:hlinkClick r:id="rId4"/>
              </a:rPr>
              <a:t>https://www.facebook.com/groups/387243741376125/</a:t>
            </a:r>
            <a:endParaRPr lang="en-US" sz="1100" dirty="0">
              <a:latin typeface="Century Gothic" charset="0"/>
              <a:ea typeface="Century Gothic" charset="0"/>
              <a:cs typeface="Century Gothic" charset="0"/>
            </a:endParaRPr>
          </a:p>
          <a:p>
            <a:pPr marL="0" indent="0">
              <a:spcBef>
                <a:spcPts val="0"/>
              </a:spcBef>
              <a:buNone/>
            </a:pPr>
            <a:endParaRPr lang="en-US" sz="1100" dirty="0">
              <a:latin typeface="Century Gothic" charset="0"/>
              <a:ea typeface="Century Gothic" charset="0"/>
              <a:cs typeface="Century Gothic" charset="0"/>
            </a:endParaRPr>
          </a:p>
          <a:p>
            <a:pPr marL="0" indent="0">
              <a:spcBef>
                <a:spcPts val="0"/>
              </a:spcBef>
              <a:buNone/>
            </a:pPr>
            <a:endParaRPr lang="en-US" sz="1700" dirty="0">
              <a:latin typeface="Century Gothic" charset="0"/>
              <a:ea typeface="Century Gothic" charset="0"/>
              <a:cs typeface="Century Gothic" charset="0"/>
              <a:hlinkClick r:id="rId5"/>
            </a:endParaRPr>
          </a:p>
        </p:txBody>
      </p:sp>
      <p:sp>
        <p:nvSpPr>
          <p:cNvPr id="17" name="Content Placeholder 1"/>
          <p:cNvSpPr txBox="1">
            <a:spLocks/>
          </p:cNvSpPr>
          <p:nvPr/>
        </p:nvSpPr>
        <p:spPr>
          <a:xfrm>
            <a:off x="6774313" y="2562114"/>
            <a:ext cx="3730752" cy="4170474"/>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ysClr val="windowText" lastClr="000000"/>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ysClr val="windowText" lastClr="000000"/>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ysClr val="windowText" lastClr="000000"/>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ysClr val="windowText" lastClr="000000"/>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ysClr val="windowText" lastClr="000000"/>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spcBef>
                <a:spcPts val="0"/>
              </a:spcBef>
              <a:buNone/>
            </a:pPr>
            <a:r>
              <a:rPr lang="en-US" sz="1700" b="1" dirty="0">
                <a:solidFill>
                  <a:schemeClr val="tx1">
                    <a:lumMod val="75000"/>
                    <a:lumOff val="25000"/>
                  </a:schemeClr>
                </a:solidFill>
                <a:latin typeface="Century Gothic" charset="0"/>
                <a:ea typeface="Century Gothic" charset="0"/>
                <a:cs typeface="Century Gothic" charset="0"/>
              </a:rPr>
              <a:t>NASA DEVELOP National Program:</a:t>
            </a:r>
            <a:endParaRPr lang="en-US" sz="1700"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r>
              <a:rPr lang="en-US" sz="1700" dirty="0">
                <a:solidFill>
                  <a:schemeClr val="tx1">
                    <a:lumMod val="75000"/>
                    <a:lumOff val="25000"/>
                  </a:schemeClr>
                </a:solidFill>
                <a:latin typeface="Century Gothic" charset="0"/>
                <a:ea typeface="Century Gothic" charset="0"/>
                <a:cs typeface="Century Gothic" charset="0"/>
              </a:rPr>
              <a:t>VPS and promotional videos</a:t>
            </a:r>
            <a:r>
              <a:rPr lang="en-US" sz="1700" b="1" dirty="0">
                <a:solidFill>
                  <a:schemeClr val="tx1">
                    <a:lumMod val="75000"/>
                    <a:lumOff val="25000"/>
                  </a:schemeClr>
                </a:solidFill>
                <a:latin typeface="Century Gothic" charset="0"/>
                <a:ea typeface="Century Gothic" charset="0"/>
                <a:cs typeface="Century Gothic" charset="0"/>
              </a:rPr>
              <a:t> </a:t>
            </a:r>
            <a:r>
              <a:rPr lang="en-US" sz="1100" dirty="0">
                <a:solidFill>
                  <a:schemeClr val="tx1">
                    <a:lumMod val="75000"/>
                    <a:lumOff val="25000"/>
                  </a:schemeClr>
                </a:solidFill>
                <a:latin typeface="Century Gothic" charset="0"/>
                <a:ea typeface="Century Gothic" charset="0"/>
                <a:cs typeface="Century Gothic" charset="0"/>
                <a:hlinkClick r:id="rId6"/>
              </a:rPr>
              <a:t>www.youtube.com/user/NASADEVELOP</a:t>
            </a:r>
            <a:endParaRPr lang="en-US" sz="1100"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endParaRPr lang="en-US" sz="1100"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endParaRPr lang="en-US" sz="1100"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endParaRPr lang="en-US" sz="1700" b="1" dirty="0">
              <a:solidFill>
                <a:schemeClr val="tx1">
                  <a:lumMod val="75000"/>
                  <a:lumOff val="25000"/>
                </a:schemeClr>
              </a:solidFill>
              <a:latin typeface="Century Gothic" charset="0"/>
              <a:ea typeface="Century Gothic" charset="0"/>
              <a:cs typeface="Century Gothic" charset="0"/>
            </a:endParaRPr>
          </a:p>
          <a:p>
            <a:pPr marL="0" indent="0">
              <a:spcBef>
                <a:spcPts val="0"/>
              </a:spcBef>
              <a:buNone/>
            </a:pPr>
            <a:r>
              <a:rPr lang="en-US" sz="1700" dirty="0">
                <a:latin typeface="Century Gothic" charset="0"/>
                <a:ea typeface="Century Gothic" charset="0"/>
                <a:cs typeface="Century Gothic" charset="0"/>
              </a:rPr>
              <a:t>Articles &amp; Important Events: Tweet </a:t>
            </a:r>
            <a:r>
              <a:rPr lang="en-US" sz="1700" b="1" dirty="0">
                <a:latin typeface="Century Gothic" charset="0"/>
                <a:ea typeface="Century Gothic" charset="0"/>
                <a:cs typeface="Century Gothic" charset="0"/>
              </a:rPr>
              <a:t>@NASA_DEVELOP</a:t>
            </a:r>
            <a:r>
              <a:rPr lang="en-US" sz="1700" dirty="0">
                <a:latin typeface="Century Gothic" charset="0"/>
                <a:ea typeface="Century Gothic" charset="0"/>
                <a:cs typeface="Century Gothic" charset="0"/>
              </a:rPr>
              <a:t> or </a:t>
            </a:r>
            <a:r>
              <a:rPr lang="en-US" sz="1700" b="1" dirty="0">
                <a:latin typeface="Century Gothic" charset="0"/>
                <a:ea typeface="Century Gothic" charset="0"/>
                <a:cs typeface="Century Gothic" charset="0"/>
              </a:rPr>
              <a:t>#NASADEVELOP</a:t>
            </a:r>
            <a:endParaRPr lang="en-US" sz="1100" b="1" dirty="0">
              <a:latin typeface="Century Gothic" charset="0"/>
              <a:ea typeface="Century Gothic" charset="0"/>
              <a:cs typeface="Century Gothic" charset="0"/>
            </a:endParaRPr>
          </a:p>
          <a:p>
            <a:pPr marL="0" indent="0">
              <a:spcBef>
                <a:spcPts val="0"/>
              </a:spcBef>
              <a:buNone/>
            </a:pPr>
            <a:r>
              <a:rPr lang="en-US" sz="1100" dirty="0">
                <a:latin typeface="Century Gothic" charset="0"/>
                <a:ea typeface="Century Gothic" charset="0"/>
                <a:cs typeface="Century Gothic" charset="0"/>
                <a:hlinkClick r:id="rId5"/>
              </a:rPr>
              <a:t>http://twitter.com/#!/nasa_develop</a:t>
            </a:r>
            <a:endParaRPr lang="en-US" sz="1100" dirty="0">
              <a:latin typeface="Century Gothic" charset="0"/>
              <a:ea typeface="Century Gothic" charset="0"/>
              <a:cs typeface="Century Gothic" charset="0"/>
            </a:endParaRPr>
          </a:p>
          <a:p>
            <a:pPr marL="0" indent="0">
              <a:spcBef>
                <a:spcPts val="0"/>
              </a:spcBef>
              <a:buNone/>
            </a:pPr>
            <a:endParaRPr lang="en-US" sz="1700" dirty="0">
              <a:solidFill>
                <a:schemeClr val="tx1">
                  <a:lumMod val="75000"/>
                  <a:lumOff val="25000"/>
                </a:schemeClr>
              </a:solidFill>
              <a:latin typeface="Century Gothic" charset="0"/>
              <a:ea typeface="Century Gothic" charset="0"/>
              <a:cs typeface="Century Gothic" charset="0"/>
            </a:endParaRP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361" y="3261703"/>
            <a:ext cx="730643" cy="731520"/>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74014" y="2530183"/>
            <a:ext cx="730645" cy="731520"/>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74014" y="3934156"/>
            <a:ext cx="731520" cy="731520"/>
          </a:xfrm>
          <a:prstGeom prst="rect">
            <a:avLst/>
          </a:prstGeom>
        </p:spPr>
      </p:pic>
    </p:spTree>
    <p:extLst>
      <p:ext uri="{BB962C8B-B14F-4D97-AF65-F5344CB8AC3E}">
        <p14:creationId xmlns:p14="http://schemas.microsoft.com/office/powerpoint/2010/main" val="3734626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543" y="150504"/>
            <a:ext cx="3825086" cy="923330"/>
          </a:xfrm>
          <a:prstGeom prst="rect">
            <a:avLst/>
          </a:prstGeom>
          <a:noFill/>
        </p:spPr>
        <p:txBody>
          <a:bodyPr wrap="none" rtlCol="0">
            <a:spAutoFit/>
          </a:bodyPr>
          <a:lstStyle/>
          <a:p>
            <a:r>
              <a:rPr lang="en-US" sz="5400" dirty="0">
                <a:solidFill>
                  <a:srgbClr val="3550A7"/>
                </a:solidFill>
              </a:rPr>
              <a:t>Thank You!</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3276603" y="-2057403"/>
            <a:ext cx="5638798" cy="12192001"/>
          </a:xfrm>
          <a:prstGeom prst="rect">
            <a:avLst/>
          </a:prstGeom>
        </p:spPr>
      </p:pic>
      <p:sp>
        <p:nvSpPr>
          <p:cNvPr id="3" name="TextBox 2"/>
          <p:cNvSpPr txBox="1"/>
          <p:nvPr/>
        </p:nvSpPr>
        <p:spPr>
          <a:xfrm>
            <a:off x="555625" y="2292350"/>
            <a:ext cx="11061700" cy="2492990"/>
          </a:xfrm>
          <a:prstGeom prst="rect">
            <a:avLst/>
          </a:prstGeom>
          <a:solidFill>
            <a:schemeClr val="bg1">
              <a:lumMod val="95000"/>
              <a:alpha val="82000"/>
            </a:schemeClr>
          </a:solidFill>
        </p:spPr>
        <p:txBody>
          <a:bodyPr wrap="square" rtlCol="0">
            <a:spAutoFit/>
          </a:bodyPr>
          <a:lstStyle/>
          <a:p>
            <a:endParaRPr lang="en-US" dirty="0">
              <a:solidFill>
                <a:schemeClr val="tx1">
                  <a:lumMod val="75000"/>
                  <a:lumOff val="25000"/>
                </a:schemeClr>
              </a:solidFill>
            </a:endParaRPr>
          </a:p>
          <a:p>
            <a:pPr algn="ctr"/>
            <a:r>
              <a:rPr lang="en-US" sz="2800" dirty="0">
                <a:solidFill>
                  <a:schemeClr val="tx1">
                    <a:lumMod val="75000"/>
                    <a:lumOff val="25000"/>
                  </a:schemeClr>
                </a:solidFill>
              </a:rPr>
              <a:t>Visit the DEVELOP website: </a:t>
            </a:r>
            <a:r>
              <a:rPr lang="en-US" dirty="0">
                <a:hlinkClick r:id="rId4"/>
              </a:rPr>
              <a:t>https://develop.larc.nasa.gov</a:t>
            </a:r>
            <a:r>
              <a:rPr lang="en-US" dirty="0"/>
              <a:t>  </a:t>
            </a:r>
          </a:p>
          <a:p>
            <a:pPr algn="ctr"/>
            <a:endParaRPr lang="en-US" dirty="0"/>
          </a:p>
          <a:p>
            <a:pPr algn="ctr"/>
            <a:r>
              <a:rPr lang="en-US" sz="2800" dirty="0">
                <a:solidFill>
                  <a:schemeClr val="tx1">
                    <a:lumMod val="75000"/>
                    <a:lumOff val="25000"/>
                  </a:schemeClr>
                </a:solidFill>
              </a:rPr>
              <a:t>-OR-</a:t>
            </a:r>
          </a:p>
          <a:p>
            <a:pPr algn="ctr"/>
            <a:endParaRPr lang="en-US" dirty="0">
              <a:solidFill>
                <a:schemeClr val="tx1">
                  <a:lumMod val="75000"/>
                  <a:lumOff val="25000"/>
                </a:schemeClr>
              </a:solidFill>
            </a:endParaRPr>
          </a:p>
          <a:p>
            <a:pPr algn="ctr"/>
            <a:r>
              <a:rPr lang="en-US" sz="2800" dirty="0">
                <a:solidFill>
                  <a:schemeClr val="tx1">
                    <a:lumMod val="75000"/>
                    <a:lumOff val="25000"/>
                  </a:schemeClr>
                </a:solidFill>
              </a:rPr>
              <a:t>Email us at: </a:t>
            </a:r>
            <a:r>
              <a:rPr lang="en-US" dirty="0">
                <a:hlinkClick r:id="rId5"/>
              </a:rPr>
              <a:t>NASA-DL-DEVELOP@MAIL.NASA.GOV</a:t>
            </a:r>
            <a:endParaRPr lang="en-US" dirty="0"/>
          </a:p>
          <a:p>
            <a:endParaRPr lang="en-US" dirty="0"/>
          </a:p>
        </p:txBody>
      </p:sp>
    </p:spTree>
    <p:extLst>
      <p:ext uri="{BB962C8B-B14F-4D97-AF65-F5344CB8AC3E}">
        <p14:creationId xmlns:p14="http://schemas.microsoft.com/office/powerpoint/2010/main" val="1245624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Frequently Asked Questions</a:t>
            </a:r>
          </a:p>
        </p:txBody>
      </p:sp>
      <p:sp>
        <p:nvSpPr>
          <p:cNvPr id="6" name="Text Placeholder 2"/>
          <p:cNvSpPr txBox="1">
            <a:spLocks/>
          </p:cNvSpPr>
          <p:nvPr/>
        </p:nvSpPr>
        <p:spPr>
          <a:xfrm>
            <a:off x="154292" y="1232999"/>
            <a:ext cx="5897880" cy="5375618"/>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lumMod val="75000"/>
                    <a:lumOff val="25000"/>
                  </a:schemeClr>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spcBef>
                <a:spcPts val="0"/>
              </a:spcBef>
            </a:pPr>
            <a:r>
              <a:rPr lang="en-US" sz="1700" b="1" dirty="0"/>
              <a:t>“How much will I be paid?”</a:t>
            </a:r>
          </a:p>
          <a:p>
            <a:pPr marL="285750" indent="-285750">
              <a:lnSpc>
                <a:spcPct val="120000"/>
              </a:lnSpc>
              <a:spcBef>
                <a:spcPts val="0"/>
              </a:spcBef>
              <a:buFont typeface="Arial" panose="020B0604020202020204" pitchFamily="34" charset="0"/>
              <a:buChar char="•"/>
            </a:pPr>
            <a:r>
              <a:rPr lang="en-US" sz="1700" dirty="0"/>
              <a:t>DEVELOP participants are paid on an hourly basis. Rates are based on your current level of education, applicant classification, and locality. If you’d like to know your specific rate, please email us at </a:t>
            </a:r>
            <a:r>
              <a:rPr lang="en-US" sz="1700" dirty="0">
                <a:hlinkClick r:id="rId3"/>
              </a:rPr>
              <a:t>NASA-DL-DEVELOP@mail.nasa.gov</a:t>
            </a:r>
            <a:r>
              <a:rPr lang="en-US" sz="1700" dirty="0"/>
              <a:t> </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”How much would I work per week?”</a:t>
            </a:r>
          </a:p>
          <a:p>
            <a:pPr marL="285750" indent="-285750">
              <a:lnSpc>
                <a:spcPct val="120000"/>
              </a:lnSpc>
              <a:spcBef>
                <a:spcPts val="0"/>
              </a:spcBef>
              <a:buFont typeface="Arial" panose="020B0604020202020204" pitchFamily="34" charset="0"/>
              <a:buChar char="•"/>
            </a:pPr>
            <a:r>
              <a:rPr lang="en-US" sz="1700" dirty="0"/>
              <a:t>DEVELOP participants are expected to commit 20-29 hours per week throughout the term.</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“Can I telecommute?”</a:t>
            </a:r>
          </a:p>
          <a:p>
            <a:pPr marL="285750" indent="-285750">
              <a:lnSpc>
                <a:spcPct val="120000"/>
              </a:lnSpc>
              <a:spcBef>
                <a:spcPts val="0"/>
              </a:spcBef>
              <a:buFont typeface="Arial" panose="020B0604020202020204" pitchFamily="34" charset="0"/>
              <a:buChar char="•"/>
            </a:pPr>
            <a:r>
              <a:rPr lang="en-US" sz="1700" dirty="0"/>
              <a:t>In order to participate in DEVELOP, participants must be able to work onsite at an established DEVLOP location.</a:t>
            </a:r>
          </a:p>
          <a:p>
            <a:pPr>
              <a:lnSpc>
                <a:spcPct val="120000"/>
              </a:lnSpc>
              <a:spcBef>
                <a:spcPts val="0"/>
              </a:spcBef>
            </a:pPr>
            <a:endParaRPr lang="en-US" sz="1700" dirty="0"/>
          </a:p>
          <a:p>
            <a:pPr>
              <a:lnSpc>
                <a:spcPct val="120000"/>
              </a:lnSpc>
              <a:spcBef>
                <a:spcPts val="0"/>
              </a:spcBef>
            </a:pPr>
            <a:r>
              <a:rPr lang="en-US" sz="1700" b="1" dirty="0"/>
              <a:t>“How are teams structured?”</a:t>
            </a:r>
          </a:p>
          <a:p>
            <a:pPr marL="285750" indent="-285750">
              <a:lnSpc>
                <a:spcPct val="120000"/>
              </a:lnSpc>
              <a:spcBef>
                <a:spcPts val="0"/>
              </a:spcBef>
              <a:buFont typeface="Arial" panose="020B0604020202020204" pitchFamily="34" charset="0"/>
              <a:buChar char="•"/>
            </a:pPr>
            <a:r>
              <a:rPr lang="en-US" sz="1700" dirty="0"/>
              <a:t>Teams typically range in size from three to six participants, working under the guidance of a NASA DEVELOP Fellow and science advisors. </a:t>
            </a:r>
          </a:p>
          <a:p>
            <a:pPr>
              <a:lnSpc>
                <a:spcPct val="120000"/>
              </a:lnSpc>
              <a:spcBef>
                <a:spcPts val="0"/>
              </a:spcBef>
            </a:pPr>
            <a:endParaRPr lang="en-US" sz="1700" dirty="0"/>
          </a:p>
        </p:txBody>
      </p:sp>
      <p:sp>
        <p:nvSpPr>
          <p:cNvPr id="15" name="Text Placeholder 2">
            <a:extLst>
              <a:ext uri="{FF2B5EF4-FFF2-40B4-BE49-F238E27FC236}">
                <a16:creationId xmlns:a16="http://schemas.microsoft.com/office/drawing/2014/main" id="{1C4B807D-4B7D-BE4E-B030-1CEA28D77A94}"/>
              </a:ext>
            </a:extLst>
          </p:cNvPr>
          <p:cNvSpPr txBox="1">
            <a:spLocks/>
          </p:cNvSpPr>
          <p:nvPr/>
        </p:nvSpPr>
        <p:spPr>
          <a:xfrm>
            <a:off x="5935579" y="1232998"/>
            <a:ext cx="6140480" cy="5375619"/>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lumMod val="75000"/>
                    <a:lumOff val="25000"/>
                  </a:schemeClr>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spcBef>
                <a:spcPts val="0"/>
              </a:spcBef>
            </a:pPr>
            <a:r>
              <a:rPr lang="en-US" sz="1700" b="1" dirty="0"/>
              <a:t>“Can I participate during the school year while I am taking classes?”</a:t>
            </a:r>
          </a:p>
          <a:p>
            <a:pPr marL="285750" indent="-285750">
              <a:lnSpc>
                <a:spcPct val="120000"/>
              </a:lnSpc>
              <a:spcBef>
                <a:spcPts val="0"/>
              </a:spcBef>
              <a:buFont typeface="Arial" panose="020B0604020202020204" pitchFamily="34" charset="0"/>
              <a:buChar char="•"/>
            </a:pPr>
            <a:r>
              <a:rPr lang="en-US" sz="1700" dirty="0"/>
              <a:t>Yes! Many DEVELOP participants are current students and work the required number of hours around their class schedule during normal business hours (8am – 5pm). </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“How strict is the GPA requirement?”</a:t>
            </a:r>
          </a:p>
          <a:p>
            <a:pPr marL="285750" indent="-285750">
              <a:lnSpc>
                <a:spcPct val="120000"/>
              </a:lnSpc>
              <a:spcBef>
                <a:spcPts val="0"/>
              </a:spcBef>
              <a:buFont typeface="Arial" panose="020B0604020202020204" pitchFamily="34" charset="0"/>
              <a:buChar char="•"/>
            </a:pPr>
            <a:r>
              <a:rPr lang="en-US" sz="1700" dirty="0"/>
              <a:t>Participants must have and maintain a 3.0 GPA (on a 4.0 scale) to apply. This GPA can be the cumulative and/or most recent semester.</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“Who should I ask for Letters of Recommendation?”</a:t>
            </a:r>
          </a:p>
          <a:p>
            <a:pPr marL="285750" indent="-285750">
              <a:lnSpc>
                <a:spcPct val="120000"/>
              </a:lnSpc>
              <a:spcBef>
                <a:spcPts val="0"/>
              </a:spcBef>
              <a:buFont typeface="Arial" panose="020B0604020202020204" pitchFamily="34" charset="0"/>
              <a:buChar char="•"/>
            </a:pPr>
            <a:r>
              <a:rPr lang="en-US" sz="1700" dirty="0"/>
              <a:t>New participant applicants will need to list two recommenders, preferably one from an academic source and one from a professional source. Two academic recommendations are acceptable if necessary. </a:t>
            </a:r>
          </a:p>
          <a:p>
            <a:pPr marL="285750" indent="-285750">
              <a:lnSpc>
                <a:spcPct val="120000"/>
              </a:lnSpc>
              <a:spcBef>
                <a:spcPts val="0"/>
              </a:spcBef>
              <a:buFont typeface="Arial" panose="020B0604020202020204" pitchFamily="34" charset="0"/>
              <a:buChar char="•"/>
            </a:pPr>
            <a:endParaRPr lang="en-US" sz="1700" dirty="0"/>
          </a:p>
          <a:p>
            <a:pPr>
              <a:lnSpc>
                <a:spcPct val="120000"/>
              </a:lnSpc>
              <a:spcBef>
                <a:spcPts val="0"/>
              </a:spcBef>
            </a:pPr>
            <a:r>
              <a:rPr lang="en-US" sz="1700" b="1" dirty="0"/>
              <a:t>“Is housing provided?”</a:t>
            </a:r>
          </a:p>
          <a:p>
            <a:pPr marL="285750" indent="-285750">
              <a:lnSpc>
                <a:spcPct val="120000"/>
              </a:lnSpc>
              <a:spcBef>
                <a:spcPts val="0"/>
              </a:spcBef>
              <a:buFont typeface="Arial" panose="020B0604020202020204" pitchFamily="34" charset="0"/>
              <a:buChar char="•"/>
            </a:pPr>
            <a:r>
              <a:rPr lang="en-US" sz="1700" dirty="0"/>
              <a:t>It is not, however once you are accepted to the program your node Fellow can work with you to find housing. </a:t>
            </a:r>
          </a:p>
        </p:txBody>
      </p:sp>
    </p:spTree>
    <p:extLst>
      <p:ext uri="{BB962C8B-B14F-4D97-AF65-F5344CB8AC3E}">
        <p14:creationId xmlns:p14="http://schemas.microsoft.com/office/powerpoint/2010/main" val="3624830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Participant Testimonials</a:t>
            </a:r>
          </a:p>
        </p:txBody>
      </p:sp>
      <p:pic>
        <p:nvPicPr>
          <p:cNvPr id="7" name="Picture Placeholder 6"/>
          <p:cNvPicPr>
            <a:picLocks noGrp="1" noChangeAspect="1"/>
          </p:cNvPicPr>
          <p:nvPr>
            <p:ph type="pic" idx="10"/>
          </p:nvPr>
        </p:nvPicPr>
        <p:blipFill rotWithShape="1">
          <a:blip r:embed="rId3" cstate="screen">
            <a:extLst>
              <a:ext uri="{28A0092B-C50C-407E-A947-70E740481C1C}">
                <a14:useLocalDpi xmlns:a14="http://schemas.microsoft.com/office/drawing/2010/main"/>
              </a:ext>
            </a:extLst>
          </a:blip>
          <a:srcRect b="35487"/>
          <a:stretch/>
        </p:blipFill>
        <p:spPr>
          <a:xfrm>
            <a:off x="-60960" y="5754956"/>
            <a:ext cx="12252960" cy="1760047"/>
          </a:xfrm>
        </p:spPr>
      </p:pic>
      <p:sp>
        <p:nvSpPr>
          <p:cNvPr id="4" name="Text Placeholder 3"/>
          <p:cNvSpPr>
            <a:spLocks noGrp="1"/>
          </p:cNvSpPr>
          <p:nvPr>
            <p:ph type="body" sz="half" idx="2"/>
          </p:nvPr>
        </p:nvSpPr>
        <p:spPr>
          <a:xfrm>
            <a:off x="2562618" y="3135081"/>
            <a:ext cx="5283080" cy="3188806"/>
          </a:xfrm>
        </p:spPr>
        <p:txBody>
          <a:bodyPr>
            <a:normAutofit/>
          </a:bodyPr>
          <a:lstStyle/>
          <a:p>
            <a:pPr algn="r">
              <a:lnSpc>
                <a:spcPct val="100000"/>
              </a:lnSpc>
              <a:spcBef>
                <a:spcPts val="0"/>
              </a:spcBef>
            </a:pPr>
            <a:r>
              <a:rPr lang="en-US" b="1" dirty="0">
                <a:effectLst>
                  <a:outerShdw blurRad="38100" dist="38100" dir="2700000" algn="tl">
                    <a:srgbClr val="000000">
                      <a:alpha val="43137"/>
                    </a:srgbClr>
                  </a:outerShdw>
                </a:effectLst>
              </a:rPr>
              <a:t>Alicia Nelson </a:t>
            </a:r>
          </a:p>
          <a:p>
            <a:pPr algn="r">
              <a:lnSpc>
                <a:spcPct val="100000"/>
              </a:lnSpc>
              <a:spcBef>
                <a:spcPts val="0"/>
              </a:spcBef>
            </a:pPr>
            <a:r>
              <a:rPr lang="en-US" sz="1600" b="1" i="1" dirty="0">
                <a:effectLst>
                  <a:outerShdw blurRad="38100" dist="38100" dir="2700000" algn="tl">
                    <a:srgbClr val="000000">
                      <a:alpha val="43137"/>
                    </a:srgbClr>
                  </a:outerShdw>
                </a:effectLst>
              </a:rPr>
              <a:t>Natural Resource Manager, Virginia </a:t>
            </a:r>
          </a:p>
          <a:p>
            <a:pPr algn="r">
              <a:lnSpc>
                <a:spcPct val="100000"/>
              </a:lnSpc>
              <a:spcBef>
                <a:spcPts val="0"/>
              </a:spcBef>
            </a:pPr>
            <a:r>
              <a:rPr lang="en-US" sz="1600" b="1" i="1" dirty="0">
                <a:effectLst>
                  <a:outerShdw blurRad="38100" dist="38100" dir="2700000" algn="tl">
                    <a:srgbClr val="000000">
                      <a:alpha val="43137"/>
                    </a:srgbClr>
                  </a:outerShdw>
                </a:effectLst>
              </a:rPr>
              <a:t>Marine Resources Commission</a:t>
            </a:r>
            <a:endParaRPr lang="en-US" sz="1600" b="1" dirty="0">
              <a:effectLst>
                <a:outerShdw blurRad="38100" dist="38100" dir="2700000" algn="tl">
                  <a:srgbClr val="000000">
                    <a:alpha val="43137"/>
                  </a:srgbClr>
                </a:outerShdw>
              </a:effectLst>
            </a:endParaRPr>
          </a:p>
          <a:p>
            <a:pPr algn="r">
              <a:lnSpc>
                <a:spcPct val="100000"/>
              </a:lnSpc>
              <a:spcBef>
                <a:spcPts val="0"/>
              </a:spcBef>
            </a:pPr>
            <a:endParaRPr lang="en-US" sz="1600" b="1" dirty="0"/>
          </a:p>
          <a:p>
            <a:pPr algn="r">
              <a:lnSpc>
                <a:spcPct val="100000"/>
              </a:lnSpc>
              <a:spcBef>
                <a:spcPts val="0"/>
              </a:spcBef>
            </a:pPr>
            <a:r>
              <a:rPr lang="en-US" sz="1600" b="1" dirty="0"/>
              <a:t>“</a:t>
            </a:r>
            <a:r>
              <a:rPr lang="en-US" sz="1600" dirty="0"/>
              <a:t>Skills learned during the </a:t>
            </a:r>
          </a:p>
          <a:p>
            <a:pPr algn="r">
              <a:lnSpc>
                <a:spcPct val="100000"/>
              </a:lnSpc>
              <a:spcBef>
                <a:spcPts val="0"/>
              </a:spcBef>
            </a:pPr>
            <a:r>
              <a:rPr lang="en-US" sz="1600" dirty="0"/>
              <a:t>DEVELOP term really </a:t>
            </a:r>
          </a:p>
          <a:p>
            <a:pPr algn="r">
              <a:lnSpc>
                <a:spcPct val="100000"/>
              </a:lnSpc>
              <a:spcBef>
                <a:spcPts val="0"/>
              </a:spcBef>
            </a:pPr>
            <a:r>
              <a:rPr lang="en-US" sz="1600" dirty="0"/>
              <a:t>assisted a smooth transition</a:t>
            </a:r>
          </a:p>
          <a:p>
            <a:pPr algn="r">
              <a:lnSpc>
                <a:spcPct val="100000"/>
              </a:lnSpc>
              <a:spcBef>
                <a:spcPts val="0"/>
              </a:spcBef>
            </a:pPr>
            <a:r>
              <a:rPr lang="en-US" sz="1600" dirty="0"/>
              <a:t>to the workplace - in </a:t>
            </a:r>
          </a:p>
          <a:p>
            <a:pPr algn="r">
              <a:lnSpc>
                <a:spcPct val="100000"/>
              </a:lnSpc>
              <a:spcBef>
                <a:spcPts val="0"/>
              </a:spcBef>
            </a:pPr>
            <a:r>
              <a:rPr lang="en-US" sz="1600" dirty="0"/>
              <a:t>particular, presentation </a:t>
            </a:r>
          </a:p>
          <a:p>
            <a:pPr algn="r">
              <a:lnSpc>
                <a:spcPct val="100000"/>
              </a:lnSpc>
              <a:spcBef>
                <a:spcPts val="0"/>
              </a:spcBef>
            </a:pPr>
            <a:r>
              <a:rPr lang="en-US" sz="1600" dirty="0"/>
              <a:t>and interview skills.” </a:t>
            </a:r>
          </a:p>
          <a:p>
            <a:pPr>
              <a:buClr>
                <a:srgbClr val="08107B"/>
              </a:buClr>
            </a:pPr>
            <a:endParaRPr lang="en-US" sz="1600" dirty="0"/>
          </a:p>
          <a:p>
            <a:pPr marL="457200" indent="-457200">
              <a:buClr>
                <a:srgbClr val="3550A7"/>
              </a:buClr>
              <a:buFont typeface="+mj-lt"/>
              <a:buAutoNum type="arabicPeriod"/>
            </a:pPr>
            <a:endParaRPr lang="en-US" sz="1600" dirty="0"/>
          </a:p>
          <a:p>
            <a:pPr marL="457200" indent="-457200">
              <a:buClr>
                <a:srgbClr val="3550A7"/>
              </a:buClr>
              <a:buFont typeface="+mj-lt"/>
              <a:buAutoNum type="arabicPeriod"/>
            </a:pPr>
            <a:endParaRPr lang="en-US" sz="1600" dirty="0"/>
          </a:p>
        </p:txBody>
      </p:sp>
      <p:sp>
        <p:nvSpPr>
          <p:cNvPr id="5" name="TextBox 4"/>
          <p:cNvSpPr txBox="1"/>
          <p:nvPr/>
        </p:nvSpPr>
        <p:spPr>
          <a:xfrm>
            <a:off x="7232772" y="1047541"/>
            <a:ext cx="4814585" cy="4770537"/>
          </a:xfrm>
          <a:prstGeom prst="rect">
            <a:avLst/>
          </a:prstGeom>
          <a:noFill/>
        </p:spPr>
        <p:txBody>
          <a:bodyPr wrap="square" rtlCol="0">
            <a:spAutoFit/>
          </a:bodyPr>
          <a:lstStyle/>
          <a:p>
            <a:pPr algn="r"/>
            <a:r>
              <a:rPr lang="en-US" sz="1600" dirty="0">
                <a:solidFill>
                  <a:schemeClr val="tx1">
                    <a:lumMod val="75000"/>
                    <a:lumOff val="25000"/>
                  </a:schemeClr>
                </a:solidFill>
              </a:rPr>
              <a:t>“DEVELOP allowed me to work on some </a:t>
            </a:r>
          </a:p>
          <a:p>
            <a:pPr algn="r"/>
            <a:r>
              <a:rPr lang="en-US" sz="1600" dirty="0">
                <a:solidFill>
                  <a:schemeClr val="tx1">
                    <a:lumMod val="75000"/>
                    <a:lumOff val="25000"/>
                  </a:schemeClr>
                </a:solidFill>
              </a:rPr>
              <a:t>real-world applications with GIS and remote sensing as a student. This unique opportunity </a:t>
            </a:r>
          </a:p>
          <a:p>
            <a:pPr algn="r"/>
            <a:r>
              <a:rPr lang="en-US" sz="1600" dirty="0">
                <a:solidFill>
                  <a:schemeClr val="tx1">
                    <a:lumMod val="75000"/>
                    <a:lumOff val="25000"/>
                  </a:schemeClr>
                </a:solidFill>
              </a:rPr>
              <a:t>to employ what I learned in course work, and learn new analytical methods along the way, put in perspective what a job in this </a:t>
            </a:r>
          </a:p>
          <a:p>
            <a:pPr algn="r"/>
            <a:r>
              <a:rPr lang="en-US" sz="1600" dirty="0">
                <a:solidFill>
                  <a:schemeClr val="tx1">
                    <a:lumMod val="75000"/>
                    <a:lumOff val="25000"/>
                  </a:schemeClr>
                </a:solidFill>
              </a:rPr>
              <a:t>field would look like, earned </a:t>
            </a:r>
          </a:p>
          <a:p>
            <a:pPr algn="r"/>
            <a:r>
              <a:rPr lang="en-US" sz="1600" dirty="0">
                <a:solidFill>
                  <a:schemeClr val="tx1">
                    <a:lumMod val="75000"/>
                    <a:lumOff val="25000"/>
                  </a:schemeClr>
                </a:solidFill>
              </a:rPr>
              <a:t>confidence in my abilities, </a:t>
            </a:r>
          </a:p>
          <a:p>
            <a:pPr algn="r"/>
            <a:r>
              <a:rPr lang="en-US" sz="1600" dirty="0">
                <a:solidFill>
                  <a:schemeClr val="tx1">
                    <a:lumMod val="75000"/>
                    <a:lumOff val="25000"/>
                  </a:schemeClr>
                </a:solidFill>
              </a:rPr>
              <a:t>and showed me </a:t>
            </a:r>
          </a:p>
          <a:p>
            <a:pPr algn="r"/>
            <a:r>
              <a:rPr lang="en-US" sz="1600" dirty="0">
                <a:solidFill>
                  <a:schemeClr val="tx1">
                    <a:lumMod val="75000"/>
                    <a:lumOff val="25000"/>
                  </a:schemeClr>
                </a:solidFill>
              </a:rPr>
              <a:t>that I enjoy this </a:t>
            </a:r>
          </a:p>
          <a:p>
            <a:pPr algn="r"/>
            <a:r>
              <a:rPr lang="en-US" sz="1600" dirty="0">
                <a:solidFill>
                  <a:schemeClr val="tx1">
                    <a:lumMod val="75000"/>
                    <a:lumOff val="25000"/>
                  </a:schemeClr>
                </a:solidFill>
              </a:rPr>
              <a:t>type of work.”</a:t>
            </a:r>
          </a:p>
          <a:p>
            <a:endParaRPr lang="en-US" sz="1600" dirty="0">
              <a:solidFill>
                <a:schemeClr val="tx1">
                  <a:lumMod val="75000"/>
                  <a:lumOff val="25000"/>
                </a:schemeClr>
              </a:solidFill>
            </a:endParaRPr>
          </a:p>
          <a:p>
            <a:pPr algn="r"/>
            <a:endPar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pPr algn="r"/>
            <a:endPar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pPr algn="r"/>
            <a:endPar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pPr algn="r"/>
            <a:endPar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endParaRPr>
          </a:p>
          <a:p>
            <a:pPr algn="r"/>
            <a:r>
              <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Casey </a:t>
            </a:r>
            <a:r>
              <a:rPr lang="en-US" sz="1600" b="1" dirty="0" err="1">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Calamaio</a:t>
            </a:r>
            <a:r>
              <a:rPr lang="en-US" sz="1600" b="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 </a:t>
            </a:r>
          </a:p>
          <a:p>
            <a:pPr algn="r"/>
            <a:r>
              <a:rPr lang="en-US" sz="1600" b="1" i="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Research Associate,</a:t>
            </a:r>
          </a:p>
          <a:p>
            <a:pPr algn="r"/>
            <a:r>
              <a:rPr lang="en-US" sz="1600" b="1" i="1" dirty="0">
                <a:solidFill>
                  <a:schemeClr val="tx1">
                    <a:lumMod val="75000"/>
                    <a:lumOff val="25000"/>
                  </a:schemeClr>
                </a:solidFill>
                <a:effectLst>
                  <a:outerShdw blurRad="38100" dist="38100" dir="2700000" algn="tl">
                    <a:srgbClr val="000000">
                      <a:alpha val="43137"/>
                    </a:srgbClr>
                  </a:outerShdw>
                </a:effectLst>
                <a:latin typeface="Century Gothic" panose="020B0502020202020204" pitchFamily="34" charset="0"/>
              </a:rPr>
              <a:t>University of Alabama in Huntsville</a:t>
            </a:r>
            <a:endParaRPr lang="en-US" sz="1600" i="1" dirty="0">
              <a:solidFill>
                <a:schemeClr val="tx1">
                  <a:lumMod val="75000"/>
                  <a:lumOff val="25000"/>
                </a:schemeClr>
              </a:solidFill>
            </a:endParaRPr>
          </a:p>
        </p:txBody>
      </p:sp>
      <p:sp>
        <p:nvSpPr>
          <p:cNvPr id="6" name="Text Placeholder 2"/>
          <p:cNvSpPr txBox="1">
            <a:spLocks/>
          </p:cNvSpPr>
          <p:nvPr/>
        </p:nvSpPr>
        <p:spPr>
          <a:xfrm>
            <a:off x="154293" y="1232999"/>
            <a:ext cx="4503432" cy="4643926"/>
          </a:xfrm>
          <a:prstGeom prst="rect">
            <a:avLst/>
          </a:prstGeom>
        </p:spPr>
        <p:txBody>
          <a:bodyPr vert="horz" lIns="91440" tIns="45720" rIns="91440" bIns="45720" rtlCol="0">
            <a:normAutofit fontScale="4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lumMod val="75000"/>
                    <a:lumOff val="25000"/>
                  </a:schemeClr>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spcBef>
                <a:spcPts val="0"/>
              </a:spcBef>
            </a:pPr>
            <a:r>
              <a:rPr lang="en-US" sz="3400" dirty="0"/>
              <a:t>“Even though my major and career field are electrical engineering, DEVELOP helped me improve many skills I use now, such as programming, working on a team, writing technical documents, giving presentations, and more. Perhaps even more importantly, DEVELOP gave</a:t>
            </a:r>
          </a:p>
          <a:p>
            <a:pPr>
              <a:lnSpc>
                <a:spcPct val="120000"/>
              </a:lnSpc>
              <a:spcBef>
                <a:spcPts val="0"/>
              </a:spcBef>
            </a:pPr>
            <a:r>
              <a:rPr lang="en-US" sz="3400" dirty="0"/>
              <a:t> me confidence as a </a:t>
            </a:r>
          </a:p>
          <a:p>
            <a:pPr>
              <a:lnSpc>
                <a:spcPct val="120000"/>
              </a:lnSpc>
              <a:spcBef>
                <a:spcPts val="0"/>
              </a:spcBef>
            </a:pPr>
            <a:r>
              <a:rPr lang="en-US" sz="3400" dirty="0"/>
              <a:t>student transitioning </a:t>
            </a:r>
          </a:p>
          <a:p>
            <a:pPr>
              <a:lnSpc>
                <a:spcPct val="120000"/>
              </a:lnSpc>
              <a:spcBef>
                <a:spcPts val="0"/>
              </a:spcBef>
            </a:pPr>
            <a:r>
              <a:rPr lang="en-US" sz="3400" dirty="0"/>
              <a:t>to the professional world….”</a:t>
            </a:r>
          </a:p>
          <a:p>
            <a:endParaRPr lang="en-US" sz="2600" dirty="0"/>
          </a:p>
          <a:p>
            <a:pPr>
              <a:lnSpc>
                <a:spcPct val="120000"/>
              </a:lnSpc>
              <a:spcBef>
                <a:spcPts val="0"/>
              </a:spcBef>
            </a:pPr>
            <a:r>
              <a:rPr lang="en-US" sz="4200" b="1" dirty="0">
                <a:effectLst>
                  <a:outerShdw blurRad="38100" dist="38100" dir="2700000" algn="tl">
                    <a:srgbClr val="000000">
                      <a:alpha val="43137"/>
                    </a:srgbClr>
                  </a:outerShdw>
                </a:effectLst>
              </a:rPr>
              <a:t>Annabel White </a:t>
            </a:r>
          </a:p>
          <a:p>
            <a:pPr>
              <a:lnSpc>
                <a:spcPct val="120000"/>
              </a:lnSpc>
              <a:spcBef>
                <a:spcPts val="0"/>
              </a:spcBef>
            </a:pPr>
            <a:r>
              <a:rPr lang="en-US" sz="2900" b="1" i="1" dirty="0">
                <a:effectLst>
                  <a:outerShdw blurRad="38100" dist="38100" dir="2700000" algn="tl">
                    <a:srgbClr val="000000">
                      <a:alpha val="43137"/>
                    </a:srgbClr>
                  </a:outerShdw>
                </a:effectLst>
              </a:rPr>
              <a:t>Electrical </a:t>
            </a:r>
          </a:p>
          <a:p>
            <a:pPr>
              <a:lnSpc>
                <a:spcPct val="120000"/>
              </a:lnSpc>
              <a:spcBef>
                <a:spcPts val="0"/>
              </a:spcBef>
            </a:pPr>
            <a:r>
              <a:rPr lang="en-US" sz="2900" b="1" i="1" dirty="0">
                <a:effectLst>
                  <a:outerShdw blurRad="38100" dist="38100" dir="2700000" algn="tl">
                    <a:srgbClr val="000000">
                      <a:alpha val="43137"/>
                    </a:srgbClr>
                  </a:outerShdw>
                </a:effectLst>
              </a:rPr>
              <a:t>Engineering Co-Op.,</a:t>
            </a:r>
          </a:p>
          <a:p>
            <a:pPr>
              <a:lnSpc>
                <a:spcPct val="120000"/>
              </a:lnSpc>
              <a:spcBef>
                <a:spcPts val="0"/>
              </a:spcBef>
            </a:pPr>
            <a:r>
              <a:rPr lang="en-US" sz="2900" b="1" i="1" dirty="0">
                <a:effectLst>
                  <a:outerShdw blurRad="38100" dist="38100" dir="2700000" algn="tl">
                    <a:srgbClr val="000000">
                      <a:alpha val="43137"/>
                    </a:srgbClr>
                  </a:outerShdw>
                </a:effectLst>
              </a:rPr>
              <a:t>BAE Systems, Inc</a:t>
            </a:r>
            <a:endParaRPr lang="en-US" sz="2900"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4"/>
          <a:stretch>
            <a:fillRect/>
          </a:stretch>
        </p:blipFill>
        <p:spPr>
          <a:xfrm>
            <a:off x="2143724" y="3858494"/>
            <a:ext cx="1645920" cy="1646730"/>
          </a:xfrm>
          <a:prstGeom prst="ellipse">
            <a:avLst/>
          </a:prstGeom>
        </p:spPr>
      </p:pic>
      <p:pic>
        <p:nvPicPr>
          <p:cNvPr id="8" name="Picture 7"/>
          <p:cNvPicPr>
            <a:picLocks noChangeAspect="1"/>
          </p:cNvPicPr>
          <p:nvPr/>
        </p:nvPicPr>
        <p:blipFill>
          <a:blip r:embed="rId5"/>
          <a:stretch>
            <a:fillRect/>
          </a:stretch>
        </p:blipFill>
        <p:spPr>
          <a:xfrm>
            <a:off x="4698609" y="1724386"/>
            <a:ext cx="1655079" cy="1645920"/>
          </a:xfrm>
          <a:prstGeom prst="ellipse">
            <a:avLst/>
          </a:prstGeom>
        </p:spPr>
      </p:pic>
      <p:pic>
        <p:nvPicPr>
          <p:cNvPr id="9" name="Picture 8"/>
          <p:cNvPicPr>
            <a:picLocks noChangeAspect="1"/>
          </p:cNvPicPr>
          <p:nvPr/>
        </p:nvPicPr>
        <p:blipFill>
          <a:blip r:embed="rId6"/>
          <a:stretch>
            <a:fillRect/>
          </a:stretch>
        </p:blipFill>
        <p:spPr>
          <a:xfrm>
            <a:off x="8695813" y="3252055"/>
            <a:ext cx="1645920" cy="1651458"/>
          </a:xfrm>
          <a:prstGeom prst="ellipse">
            <a:avLst/>
          </a:prstGeom>
        </p:spPr>
      </p:pic>
      <p:sp>
        <p:nvSpPr>
          <p:cNvPr id="10" name="TextBox 9"/>
          <p:cNvSpPr txBox="1"/>
          <p:nvPr/>
        </p:nvSpPr>
        <p:spPr>
          <a:xfrm>
            <a:off x="3986576" y="5839622"/>
            <a:ext cx="4218849" cy="1169551"/>
          </a:xfrm>
          <a:prstGeom prst="rect">
            <a:avLst/>
          </a:prstGeom>
          <a:solidFill>
            <a:schemeClr val="bg1">
              <a:lumMod val="95000"/>
              <a:alpha val="82000"/>
            </a:schemeClr>
          </a:solidFill>
        </p:spPr>
        <p:txBody>
          <a:bodyPr wrap="square" rtlCol="0">
            <a:spAutoFit/>
          </a:bodyPr>
          <a:lstStyle/>
          <a:p>
            <a:endParaRPr lang="en-US" dirty="0">
              <a:solidFill>
                <a:schemeClr val="tx1">
                  <a:lumMod val="75000"/>
                  <a:lumOff val="25000"/>
                </a:schemeClr>
              </a:solidFill>
            </a:endParaRPr>
          </a:p>
          <a:p>
            <a:pPr algn="ctr"/>
            <a:r>
              <a:rPr lang="en-US" sz="2000" dirty="0">
                <a:solidFill>
                  <a:schemeClr val="tx1">
                    <a:lumMod val="75000"/>
                    <a:lumOff val="25000"/>
                  </a:schemeClr>
                </a:solidFill>
              </a:rPr>
              <a:t>Visit the DEVELOP website: </a:t>
            </a:r>
            <a:r>
              <a:rPr lang="en-US" sz="1400" dirty="0">
                <a:hlinkClick r:id="rId7"/>
              </a:rPr>
              <a:t>https://develop.larc.nasa.gov</a:t>
            </a:r>
            <a:r>
              <a:rPr lang="en-US" sz="1400" dirty="0"/>
              <a:t>  </a:t>
            </a:r>
          </a:p>
          <a:p>
            <a:pPr algn="ctr"/>
            <a:endParaRPr lang="en-US" dirty="0"/>
          </a:p>
        </p:txBody>
      </p:sp>
    </p:spTree>
    <p:extLst>
      <p:ext uri="{BB962C8B-B14F-4D97-AF65-F5344CB8AC3E}">
        <p14:creationId xmlns:p14="http://schemas.microsoft.com/office/powerpoint/2010/main" val="563294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19572" y="1431479"/>
            <a:ext cx="3501078" cy="1300467"/>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76843" y="2613535"/>
            <a:ext cx="2506895" cy="2461095"/>
          </a:xfrm>
          <a:prstGeom prst="rect">
            <a:avLst/>
          </a:prstGeom>
          <a:ln>
            <a:noFill/>
          </a:ln>
          <a:effectLst>
            <a:outerShdw blurRad="292100" dist="139700" dir="2700000" algn="tl" rotWithShape="0">
              <a:srgbClr val="333333">
                <a:alpha val="65000"/>
              </a:srgbClr>
            </a:outerShdw>
          </a:effectLst>
        </p:spPr>
      </p:pic>
      <p:sp>
        <p:nvSpPr>
          <p:cNvPr id="8" name="Title 7"/>
          <p:cNvSpPr>
            <a:spLocks noGrp="1"/>
          </p:cNvSpPr>
          <p:nvPr>
            <p:ph type="title"/>
          </p:nvPr>
        </p:nvSpPr>
        <p:spPr/>
        <p:txBody>
          <a:bodyPr/>
          <a:lstStyle/>
          <a:p>
            <a:pPr algn="ctr"/>
            <a:r>
              <a:rPr lang="en-US" dirty="0"/>
              <a:t>DEVELOP Project Deliverables</a:t>
            </a:r>
          </a:p>
        </p:txBody>
      </p:sp>
      <p:sp>
        <p:nvSpPr>
          <p:cNvPr id="9" name="Content Placeholder 1"/>
          <p:cNvSpPr txBox="1">
            <a:spLocks/>
          </p:cNvSpPr>
          <p:nvPr/>
        </p:nvSpPr>
        <p:spPr>
          <a:xfrm>
            <a:off x="393539" y="1300862"/>
            <a:ext cx="7026635" cy="51954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Arial" panose="020B0604020202020204" pitchFamily="34" charset="0"/>
              <a:buNone/>
            </a:pPr>
            <a:r>
              <a:rPr lang="en-US" b="1" dirty="0">
                <a:solidFill>
                  <a:schemeClr val="bg2">
                    <a:lumMod val="25000"/>
                  </a:schemeClr>
                </a:solidFill>
              </a:rPr>
              <a:t>Project Deliverables:</a:t>
            </a:r>
          </a:p>
          <a:p>
            <a:pPr>
              <a:lnSpc>
                <a:spcPct val="100000"/>
              </a:lnSpc>
              <a:spcBef>
                <a:spcPts val="0"/>
              </a:spcBef>
              <a:buFont typeface="Arial" panose="020B0604020202020204" pitchFamily="34" charset="0"/>
              <a:buNone/>
            </a:pPr>
            <a:r>
              <a:rPr lang="en-US" sz="2000" dirty="0">
                <a:solidFill>
                  <a:srgbClr val="3550A7"/>
                </a:solidFill>
              </a:rPr>
              <a:t>Created by all DEVELOP teams.</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Poster</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Presentation</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Technical Report</a:t>
            </a:r>
          </a:p>
          <a:p>
            <a:pPr marL="523875" indent="-285750">
              <a:lnSpc>
                <a:spcPct val="100000"/>
              </a:lnSpc>
              <a:spcBef>
                <a:spcPts val="0"/>
              </a:spcBef>
              <a:buClr>
                <a:srgbClr val="3550A7"/>
              </a:buClr>
              <a:buFont typeface="Webdings" panose="05030102010509060703" pitchFamily="18" charset="2"/>
              <a:buChar char="4"/>
            </a:pPr>
            <a:r>
              <a:rPr lang="en-US" sz="2000" dirty="0" err="1">
                <a:solidFill>
                  <a:schemeClr val="bg2">
                    <a:lumMod val="25000"/>
                  </a:schemeClr>
                </a:solidFill>
              </a:rPr>
              <a:t>Shapefiles</a:t>
            </a:r>
            <a:endParaRPr lang="en-US" sz="2000" dirty="0">
              <a:solidFill>
                <a:schemeClr val="bg2">
                  <a:lumMod val="25000"/>
                </a:schemeClr>
              </a:solidFill>
            </a:endParaRPr>
          </a:p>
          <a:p>
            <a:pPr>
              <a:lnSpc>
                <a:spcPct val="100000"/>
              </a:lnSpc>
              <a:spcBef>
                <a:spcPts val="0"/>
              </a:spcBef>
              <a:buNone/>
            </a:pPr>
            <a:endParaRPr lang="en-US" b="1" dirty="0">
              <a:solidFill>
                <a:schemeClr val="bg2">
                  <a:lumMod val="25000"/>
                </a:schemeClr>
              </a:solidFill>
            </a:endParaRPr>
          </a:p>
          <a:p>
            <a:pPr>
              <a:lnSpc>
                <a:spcPct val="100000"/>
              </a:lnSpc>
              <a:spcBef>
                <a:spcPts val="0"/>
              </a:spcBef>
              <a:buNone/>
            </a:pPr>
            <a:r>
              <a:rPr lang="en-US" b="1" dirty="0">
                <a:solidFill>
                  <a:schemeClr val="bg2">
                    <a:lumMod val="25000"/>
                  </a:schemeClr>
                </a:solidFill>
              </a:rPr>
              <a:t>Additional products:</a:t>
            </a:r>
          </a:p>
          <a:p>
            <a:pPr marL="0" indent="0">
              <a:lnSpc>
                <a:spcPct val="100000"/>
              </a:lnSpc>
              <a:spcBef>
                <a:spcPts val="0"/>
              </a:spcBef>
              <a:buNone/>
            </a:pPr>
            <a:r>
              <a:rPr lang="en-US" sz="2000" dirty="0">
                <a:solidFill>
                  <a:srgbClr val="3550A7"/>
                </a:solidFill>
              </a:rPr>
              <a:t>Created by some teams based on specific partner needs and identified ahead of time with team.</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Tutorial</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Code</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Brochure</a:t>
            </a:r>
          </a:p>
          <a:p>
            <a:pPr marL="523875" indent="-285750">
              <a:lnSpc>
                <a:spcPct val="100000"/>
              </a:lnSpc>
              <a:spcBef>
                <a:spcPts val="0"/>
              </a:spcBef>
              <a:buClr>
                <a:srgbClr val="3550A7"/>
              </a:buClr>
              <a:buFont typeface="Webdings" panose="05030102010509060703" pitchFamily="18" charset="2"/>
              <a:buChar char="4"/>
            </a:pPr>
            <a:r>
              <a:rPr lang="en-US" sz="2000" dirty="0">
                <a:solidFill>
                  <a:schemeClr val="bg2">
                    <a:lumMod val="25000"/>
                  </a:schemeClr>
                </a:solidFill>
              </a:rPr>
              <a:t>Project Video</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276921">
            <a:off x="9676480" y="1448412"/>
            <a:ext cx="1800645" cy="2399359"/>
          </a:xfrm>
          <a:prstGeom prst="rect">
            <a:avLst/>
          </a:prstGeom>
          <a:ln>
            <a:noFill/>
          </a:ln>
          <a:effectLst>
            <a:outerShdw blurRad="292100" dist="139700" dir="2700000" algn="tl" rotWithShape="0">
              <a:srgbClr val="333333">
                <a:alpha val="65000"/>
              </a:srgbClr>
            </a:outerShdw>
          </a:effectLst>
        </p:spPr>
      </p:pic>
      <p:pic>
        <p:nvPicPr>
          <p:cNvPr id="13" name="Picture 2" descr="2016 DEVELOP Poster Ex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371253">
            <a:off x="9784616" y="3678852"/>
            <a:ext cx="2101997" cy="28009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55993" y="4823449"/>
            <a:ext cx="1442904" cy="17614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22226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2" id="{86644400-EDE8-47F2-8944-0E5770CB81CF}" vid="{0E43C009-D4DB-48C3-AE30-5A8161C6B075}"/>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12A80A5B053446BD41F537725F948A" ma:contentTypeVersion="5" ma:contentTypeDescription="Create a new document." ma:contentTypeScope="" ma:versionID="fe24251c2ed88207b6b705763cdc04e4">
  <xsd:schema xmlns:xsd="http://www.w3.org/2001/XMLSchema" xmlns:xs="http://www.w3.org/2001/XMLSchema" xmlns:p="http://schemas.microsoft.com/office/2006/metadata/properties" xmlns:ns2="3beb8151-ef73-4102-b95d-c8bd0a2915fa" targetNamespace="http://schemas.microsoft.com/office/2006/metadata/properties" ma:root="true" ma:fieldsID="9d636f91d5459fa3b9afdb12e8b91863" ns2:_="">
    <xsd:import namespace="3beb8151-ef73-4102-b95d-c8bd0a2915f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eb8151-ef73-4102-b95d-c8bd0a2915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2D6B8C-8311-412B-93F0-C4B1A2976DB0}">
  <ds:schemaRefs>
    <ds:schemaRef ds:uri="http://schemas.microsoft.com/sharepoint/v3/contenttype/forms"/>
  </ds:schemaRefs>
</ds:datastoreItem>
</file>

<file path=customXml/itemProps2.xml><?xml version="1.0" encoding="utf-8"?>
<ds:datastoreItem xmlns:ds="http://schemas.openxmlformats.org/officeDocument/2006/customXml" ds:itemID="{2E3AE394-FDF0-42C0-8E27-1E4C0C2A56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eb8151-ef73-4102-b95d-c8bd0a2915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032331-23D6-4672-9979-CC49850B47D5}">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2017 v4</Template>
  <TotalTime>10554</TotalTime>
  <Words>4377</Words>
  <Application>Microsoft Office PowerPoint</Application>
  <PresentationFormat>Widescreen</PresentationFormat>
  <Paragraphs>424</Paragraphs>
  <Slides>21</Slides>
  <Notes>21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21</vt:i4>
      </vt:variant>
    </vt:vector>
  </HeadingPairs>
  <TitlesOfParts>
    <vt:vector size="34" baseType="lpstr">
      <vt:lpstr>Arial</vt:lpstr>
      <vt:lpstr>Arial Narrow</vt:lpstr>
      <vt:lpstr>Calibri</vt:lpstr>
      <vt:lpstr>Calibri Light</vt:lpstr>
      <vt:lpstr>Century Gothic</vt:lpstr>
      <vt:lpstr>Garamond</vt:lpstr>
      <vt:lpstr>Roboto</vt:lpstr>
      <vt:lpstr>Webdings</vt:lpstr>
      <vt:lpstr>Wingdings 2</vt:lpstr>
      <vt:lpstr>Office Theme</vt:lpstr>
      <vt:lpstr>9_Office Theme</vt:lpstr>
      <vt:lpstr>1_Theme2</vt:lpstr>
      <vt:lpstr>2_Office Theme</vt:lpstr>
      <vt:lpstr>PowerPoint Presentation</vt:lpstr>
      <vt:lpstr>NASA Earth Science</vt:lpstr>
      <vt:lpstr>PowerPoint Presentation</vt:lpstr>
      <vt:lpstr>NASA Applied Sciences</vt:lpstr>
      <vt:lpstr>What is DEVELOP?</vt:lpstr>
      <vt:lpstr>Who Participates in DEVELOP?</vt:lpstr>
      <vt:lpstr>Where is DEVELOP?</vt:lpstr>
      <vt:lpstr>DEVELOP Project Characteristics</vt:lpstr>
      <vt:lpstr>PowerPoint Presentation</vt:lpstr>
      <vt:lpstr>DEVELOP Project Highlight:</vt:lpstr>
      <vt:lpstr>DEVELOP Project Highlight:</vt:lpstr>
      <vt:lpstr>Participant Eligibility</vt:lpstr>
      <vt:lpstr>What Makes a Successful DEVELOPer?</vt:lpstr>
      <vt:lpstr>Benefits of DEVELOP</vt:lpstr>
      <vt:lpstr>Participant Opportunities</vt:lpstr>
      <vt:lpstr>Interested in Applying?</vt:lpstr>
      <vt:lpstr>Find DEVELOP on Social Media!</vt:lpstr>
      <vt:lpstr>PowerPoint Presentation</vt:lpstr>
      <vt:lpstr>Frequently Asked Questions</vt:lpstr>
      <vt:lpstr>Participant Testimonials</vt:lpstr>
      <vt:lpstr>DEVELOP Project Deliverables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Yankoski, Robert A. (LARC-E3)[SSAI DEVELOP]</dc:creator>
  <cp:lastModifiedBy>Stephanie Burke</cp:lastModifiedBy>
  <cp:revision>332</cp:revision>
  <cp:lastPrinted>2019-09-25T23:16:21Z</cp:lastPrinted>
  <dcterms:created xsi:type="dcterms:W3CDTF">2017-05-15T13:42:39Z</dcterms:created>
  <dcterms:modified xsi:type="dcterms:W3CDTF">2020-08-20T20:28:31Z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0x0101003812A80A5B053446BD41F537725F948A</vt:lpwstr>
  </property>
</Properties>
</file>