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71" r:id="rId1"/>
  </p:sldMasterIdLst>
  <p:notesMasterIdLst>
    <p:notesMasterId r:id="rId23"/>
  </p:notesMasterIdLst>
  <p:sldIdLst>
    <p:sldId id="256" r:id="rId2"/>
    <p:sldId id="263" r:id="rId3"/>
    <p:sldId id="288" r:id="rId4"/>
    <p:sldId id="266" r:id="rId5"/>
    <p:sldId id="267" r:id="rId6"/>
    <p:sldId id="268" r:id="rId7"/>
    <p:sldId id="269" r:id="rId8"/>
    <p:sldId id="270" r:id="rId9"/>
    <p:sldId id="289" r:id="rId10"/>
    <p:sldId id="273" r:id="rId11"/>
    <p:sldId id="274" r:id="rId12"/>
    <p:sldId id="275" r:id="rId13"/>
    <p:sldId id="276" r:id="rId14"/>
    <p:sldId id="277" r:id="rId15"/>
    <p:sldId id="278" r:id="rId16"/>
    <p:sldId id="279" r:id="rId17"/>
    <p:sldId id="280" r:id="rId18"/>
    <p:sldId id="285" r:id="rId19"/>
    <p:sldId id="283" r:id="rId20"/>
    <p:sldId id="261"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p:restoredTop sz="42721"/>
  </p:normalViewPr>
  <p:slideViewPr>
    <p:cSldViewPr snapToGrid="0" snapToObjects="1">
      <p:cViewPr varScale="1">
        <p:scale>
          <a:sx n="46" d="100"/>
          <a:sy n="46" d="100"/>
        </p:scale>
        <p:origin x="34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2282E-E058-B64A-90B7-BEE0DE624964}" type="datetimeFigureOut">
              <a:rPr lang="en-US" smtClean="0"/>
              <a:t>8/17/20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5E3007-F648-D048-BC15-E47B92EDA168}" type="slidenum">
              <a:rPr lang="en-US" smtClean="0"/>
              <a:t>‹#›</a:t>
            </a:fld>
            <a:endParaRPr lang="en-US"/>
          </a:p>
        </p:txBody>
      </p:sp>
    </p:spTree>
    <p:extLst>
      <p:ext uri="{BB962C8B-B14F-4D97-AF65-F5344CB8AC3E}">
        <p14:creationId xmlns:p14="http://schemas.microsoft.com/office/powerpoint/2010/main" val="3250869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Andrew Peters. I am a research engineer at the National Institute of Aerospace. </a:t>
            </a:r>
          </a:p>
          <a:p>
            <a:endParaRPr lang="en-US" dirty="0"/>
          </a:p>
          <a:p>
            <a:r>
              <a:rPr lang="en-US" dirty="0"/>
              <a:t>And, Today I am presenting the Flight Test Results of a Distributed Merging Algorithm for Autonomous UAS Operations.  </a:t>
            </a:r>
          </a:p>
        </p:txBody>
      </p:sp>
      <p:sp>
        <p:nvSpPr>
          <p:cNvPr id="4" name="Slide Number Placeholder 3"/>
          <p:cNvSpPr>
            <a:spLocks noGrp="1"/>
          </p:cNvSpPr>
          <p:nvPr>
            <p:ph type="sldNum" sz="quarter" idx="5"/>
          </p:nvPr>
        </p:nvSpPr>
        <p:spPr/>
        <p:txBody>
          <a:bodyPr/>
          <a:lstStyle/>
          <a:p>
            <a:fld id="{CD5E3007-F648-D048-BC15-E47B92EDA168}" type="slidenum">
              <a:rPr lang="en-US" smtClean="0"/>
              <a:t>1</a:t>
            </a:fld>
            <a:endParaRPr lang="en-US"/>
          </a:p>
        </p:txBody>
      </p:sp>
    </p:spTree>
    <p:extLst>
      <p:ext uri="{BB962C8B-B14F-4D97-AF65-F5344CB8AC3E}">
        <p14:creationId xmlns:p14="http://schemas.microsoft.com/office/powerpoint/2010/main" val="3042684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briefly introducing the concept of Merging and how it applies to Autonomous UAS Operations.</a:t>
            </a:r>
          </a:p>
          <a:p>
            <a:endParaRPr lang="en-US" dirty="0"/>
          </a:p>
          <a:p>
            <a:r>
              <a:rPr lang="en-US" dirty="0"/>
              <a:t>Then I will give a bit of background on the software we are using. Specifically, ICAROUS, and The Distributed Merging Algorithm.</a:t>
            </a:r>
          </a:p>
          <a:p>
            <a:endParaRPr lang="en-US" dirty="0"/>
          </a:p>
          <a:p>
            <a:r>
              <a:rPr lang="en-US" dirty="0"/>
              <a:t>I will go over the test setup, describing the hardware configuration, the scenarios flown, and the parameters used.</a:t>
            </a:r>
          </a:p>
          <a:p>
            <a:endParaRPr lang="en-US" dirty="0"/>
          </a:p>
          <a:p>
            <a:r>
              <a:rPr lang="en-US" dirty="0"/>
              <a:t>Then there is a brief video where we will go step by step through the merging process, explaining what is happening at each stage of the flight.</a:t>
            </a:r>
          </a:p>
          <a:p>
            <a:endParaRPr lang="en-US" dirty="0"/>
          </a:p>
          <a:p>
            <a:r>
              <a:rPr lang="en-US" dirty="0"/>
              <a:t>After that, we will look at the results of the flight tests and conclude with a a few thoughts on further research needs.</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2</a:t>
            </a:fld>
            <a:endParaRPr lang="en-US"/>
          </a:p>
        </p:txBody>
      </p:sp>
    </p:spTree>
    <p:extLst>
      <p:ext uri="{BB962C8B-B14F-4D97-AF65-F5344CB8AC3E}">
        <p14:creationId xmlns:p14="http://schemas.microsoft.com/office/powerpoint/2010/main" val="1209720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flight tests were conducted </a:t>
            </a:r>
            <a:r>
              <a:rPr lang="en-US" sz="1200" kern="1200" dirty="0">
                <a:solidFill>
                  <a:schemeClr val="tx1"/>
                </a:solidFill>
                <a:effectLst/>
                <a:latin typeface="+mn-lt"/>
                <a:ea typeface="+mn-ea"/>
                <a:cs typeface="+mn-cs"/>
              </a:rPr>
              <a:t>at NASA Langley Research Center </a:t>
            </a:r>
            <a:r>
              <a:rPr lang="en-US" dirty="0"/>
              <a:t>as a part of the UTM project with the goal of introducing UAS safely into the national airspace. </a:t>
            </a:r>
          </a:p>
          <a:p>
            <a:endParaRPr lang="en-US" dirty="0"/>
          </a:p>
          <a:p>
            <a:r>
              <a:rPr lang="en-US" dirty="0"/>
              <a:t>As we look at  large scale  high-density  UAS operations, That will</a:t>
            </a:r>
            <a:r>
              <a:rPr lang="en-US" sz="1200" kern="1200" dirty="0">
                <a:solidFill>
                  <a:schemeClr val="tx1"/>
                </a:solidFill>
                <a:effectLst/>
                <a:latin typeface="+mn-lt"/>
                <a:ea typeface="+mn-ea"/>
                <a:cs typeface="+mn-cs"/>
              </a:rPr>
              <a:t> be conducted at locations like warehouse distribution centers for package delivery,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becomes apparent there is a need for technologies that can safely and efficiently deconflict the flight paths of incoming and outgoing aircraft.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centralized scheduling and planning of operations will ensure strategic deconfliction of flight plans, a distributed, autonomous, onboard vehicle-to-vehicle coordination capability for merging and spacing will provide tactical deconfliction of converging flights.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5E3007-F648-D048-BC15-E47B92EDA168}" type="slidenum">
              <a:rPr lang="en-US" smtClean="0"/>
              <a:t>3</a:t>
            </a:fld>
            <a:endParaRPr lang="en-US"/>
          </a:p>
        </p:txBody>
      </p:sp>
    </p:spTree>
    <p:extLst>
      <p:ext uri="{BB962C8B-B14F-4D97-AF65-F5344CB8AC3E}">
        <p14:creationId xmlns:p14="http://schemas.microsoft.com/office/powerpoint/2010/main" val="2176154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so what exactly  is merging? </a:t>
            </a:r>
          </a:p>
          <a:p>
            <a:endParaRPr lang="en-US" dirty="0"/>
          </a:p>
          <a:p>
            <a:r>
              <a:rPr lang="en-US" dirty="0"/>
              <a:t>The basic idea is we have multiple aircraft trying to fly through point A, on their way to point B.  All of the aircraft need to be able to move through these positions, while maintaining sufficient separation.</a:t>
            </a:r>
          </a:p>
          <a:p>
            <a:endParaRPr lang="en-US" dirty="0"/>
          </a:p>
          <a:p>
            <a:r>
              <a:rPr lang="en-US" dirty="0"/>
              <a:t>Deconflicting these traffic flows needs to happen fully autonomously, without relying on ground systems or a centralized entity for coordination and  It must happen in real time as it is needed.  </a:t>
            </a:r>
          </a:p>
          <a:p>
            <a:endParaRPr lang="en-US" dirty="0"/>
          </a:p>
          <a:p>
            <a:r>
              <a:rPr lang="en-US" sz="1200" kern="1200" dirty="0">
                <a:solidFill>
                  <a:schemeClr val="tx1"/>
                </a:solidFill>
                <a:effectLst/>
                <a:latin typeface="+mn-lt"/>
                <a:ea typeface="+mn-ea"/>
                <a:cs typeface="+mn-cs"/>
              </a:rPr>
              <a:t>To accomplish this, a merging application was developed and integrated into the ICAROUS software suite.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application leverages Vehicle to Vehicle (V2V) communication technology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enabling the exchange of the information required to achieve arrival time deconfliction.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4</a:t>
            </a:fld>
            <a:endParaRPr lang="en-US"/>
          </a:p>
        </p:txBody>
      </p:sp>
    </p:spTree>
    <p:extLst>
      <p:ext uri="{BB962C8B-B14F-4D97-AF65-F5344CB8AC3E}">
        <p14:creationId xmlns:p14="http://schemas.microsoft.com/office/powerpoint/2010/main" val="424563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distributed merging algorithm consists of three main components: </a:t>
            </a:r>
          </a:p>
          <a:p>
            <a:endParaRPr lang="en-US" sz="1200" kern="1200" dirty="0">
              <a:solidFill>
                <a:schemeClr val="tx1"/>
              </a:solidFill>
              <a:effectLst/>
              <a:latin typeface="+mn-lt"/>
              <a:ea typeface="+mn-ea"/>
              <a:cs typeface="+mn-cs"/>
            </a:endParaRPr>
          </a:p>
          <a:p>
            <a:pPr marL="228600" indent="-228600">
              <a:buAutoNum type="arabicParenBoth"/>
            </a:pPr>
            <a:r>
              <a:rPr lang="en-US" sz="1200" kern="1200" dirty="0">
                <a:solidFill>
                  <a:schemeClr val="tx1"/>
                </a:solidFill>
                <a:effectLst/>
                <a:latin typeface="+mn-lt"/>
                <a:ea typeface="+mn-ea"/>
                <a:cs typeface="+mn-cs"/>
              </a:rPr>
              <a:t>A scheduling function which takes in the earliest and latest feasible arrival time for each vehicle, </a:t>
            </a:r>
          </a:p>
          <a:p>
            <a:pPr marL="228600" indent="-228600">
              <a:buAutoNum type="arabicParenBoth"/>
            </a:pPr>
            <a:endParaRPr lang="en-US" sz="1200" kern="1200" dirty="0">
              <a:solidFill>
                <a:schemeClr val="tx1"/>
              </a:solidFill>
              <a:effectLst/>
              <a:latin typeface="+mn-lt"/>
              <a:ea typeface="+mn-ea"/>
              <a:cs typeface="+mn-cs"/>
            </a:endParaRPr>
          </a:p>
          <a:p>
            <a:pPr marL="228600" indent="-228600">
              <a:buAutoNum type="arabicParenBoth"/>
            </a:pPr>
            <a:r>
              <a:rPr lang="en-US" sz="1200" kern="1200" dirty="0">
                <a:solidFill>
                  <a:schemeClr val="tx1"/>
                </a:solidFill>
                <a:effectLst/>
                <a:latin typeface="+mn-lt"/>
                <a:ea typeface="+mn-ea"/>
                <a:cs typeface="+mn-cs"/>
              </a:rPr>
              <a:t>A mechanism to exchange the earliest and latest arrival times among vehicles so that there is consensus on the inputs used for scheduling and </a:t>
            </a:r>
          </a:p>
          <a:p>
            <a:pPr marL="228600" indent="-228600">
              <a:buAutoNum type="arabicParenBoth"/>
            </a:pPr>
            <a:endParaRPr lang="en-US" sz="1200" kern="1200" dirty="0">
              <a:solidFill>
                <a:schemeClr val="tx1"/>
              </a:solidFill>
              <a:effectLst/>
              <a:latin typeface="+mn-lt"/>
              <a:ea typeface="+mn-ea"/>
              <a:cs typeface="+mn-cs"/>
            </a:endParaRPr>
          </a:p>
          <a:p>
            <a:pPr marL="228600" indent="-228600">
              <a:buAutoNum type="arabicParenBoth"/>
            </a:pPr>
            <a:r>
              <a:rPr lang="en-US" sz="1200" kern="1200" dirty="0">
                <a:solidFill>
                  <a:schemeClr val="tx1"/>
                </a:solidFill>
                <a:effectLst/>
                <a:latin typeface="+mn-lt"/>
                <a:ea typeface="+mn-ea"/>
                <a:cs typeface="+mn-cs"/>
              </a:rPr>
              <a:t>A set of operating procedures that dictate when each vehicle is required to exchange data, start scheduling and execute required trajectory.</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do this, the volume of airspace around the merge fix is abstracted into three concentric zones.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outermost zone or coordination zone the network is established,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middle zone or schedule zone optimal schedules are computed,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in the inner most zone or entry zone trajectory adjustments are executed in order to meet the schedule. </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5</a:t>
            </a:fld>
            <a:endParaRPr lang="en-US"/>
          </a:p>
        </p:txBody>
      </p:sp>
    </p:spTree>
    <p:extLst>
      <p:ext uri="{BB962C8B-B14F-4D97-AF65-F5344CB8AC3E}">
        <p14:creationId xmlns:p14="http://schemas.microsoft.com/office/powerpoint/2010/main" val="2670203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ICAROUS [1,2] is a distributed software architecture designed to provide UAS with decision making capabilities to operate autonomously. The core functionalities include maintaining safe separation with other intruders in the airspace, conforming to geospatial airspace constraints, avoiding obstacles and performing path planning.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ICAROUS is implemented using the NASA core Flight Systems middleware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 Each ICAROUS functionality is developed as an independent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application.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applications can interact with each other by publishing or subscribing to messages on the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software bus.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distributed nature of this architecture enables the easy integration of new functionality as modular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applications.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software bus can be extended over a network  enabling multiple instances of </a:t>
            </a:r>
            <a:r>
              <a:rPr lang="en-US" sz="1200" kern="1200" dirty="0" err="1">
                <a:solidFill>
                  <a:schemeClr val="tx1"/>
                </a:solidFill>
                <a:effectLst/>
                <a:latin typeface="+mn-lt"/>
                <a:ea typeface="+mn-ea"/>
                <a:cs typeface="+mn-cs"/>
              </a:rPr>
              <a:t>cFS</a:t>
            </a:r>
            <a:r>
              <a:rPr lang="en-US" sz="1200" kern="1200" dirty="0">
                <a:solidFill>
                  <a:schemeClr val="tx1"/>
                </a:solidFill>
                <a:effectLst/>
                <a:latin typeface="+mn-lt"/>
                <a:ea typeface="+mn-ea"/>
                <a:cs typeface="+mn-cs"/>
              </a:rPr>
              <a:t> nodes on a network to communicate with each other. This specific feature enables multiple vehicles running ICAROUS to interact with each other over a network connection. </a:t>
            </a:r>
            <a:endParaRPr lang="en-US" dirty="0"/>
          </a:p>
          <a:p>
            <a:endParaRPr lang="en-US" dirty="0"/>
          </a:p>
          <a:p>
            <a:r>
              <a:rPr lang="en-US" dirty="0"/>
              <a:t>An ICAROUS application was developed to run the Distributed Merging Algorithm</a:t>
            </a:r>
          </a:p>
          <a:p>
            <a:endParaRPr lang="en-US" dirty="0"/>
          </a:p>
          <a:p>
            <a:r>
              <a:rPr lang="en-US" dirty="0"/>
              <a:t>It takes in parameters such as the min/max merging speeds and zone sizes, uses the Software Bus Network to conduct V2V communications, and commands are passed to the autopilot via the auto pilot interface. </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6</a:t>
            </a:fld>
            <a:endParaRPr lang="en-US"/>
          </a:p>
        </p:txBody>
      </p:sp>
    </p:spTree>
    <p:extLst>
      <p:ext uri="{BB962C8B-B14F-4D97-AF65-F5344CB8AC3E}">
        <p14:creationId xmlns:p14="http://schemas.microsoft.com/office/powerpoint/2010/main" val="2932255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For these flights we used 2 real aircraft and one simulated vehicle. The two real aircraft, named CERF and ISSAC, were built on DJI S1000 frames with a Pixhawk autopilot running </a:t>
            </a:r>
            <a:r>
              <a:rPr lang="en-US" dirty="0" err="1"/>
              <a:t>arducopter</a:t>
            </a:r>
            <a:r>
              <a:rPr lang="en-US" dirty="0"/>
              <a:t> and a companion intel NUC computer running ICAROUS. Each had a 900 MHz telemetry radio for the ground station operators and a 2.4 GHz Command and Control radio for the safety pilot. </a:t>
            </a:r>
          </a:p>
          <a:p>
            <a:endParaRPr lang="en-US" dirty="0"/>
          </a:p>
          <a:p>
            <a:r>
              <a:rPr lang="en-US" dirty="0"/>
              <a:t>The simulated vehicle, SIM, was also running on a NUC. It ran </a:t>
            </a:r>
            <a:r>
              <a:rPr lang="en-US" dirty="0" err="1"/>
              <a:t>ArduCopter</a:t>
            </a:r>
            <a:r>
              <a:rPr lang="en-US" dirty="0"/>
              <a:t> SITL and ICAROUS. </a:t>
            </a:r>
          </a:p>
          <a:p>
            <a:endParaRPr lang="en-US" dirty="0"/>
          </a:p>
          <a:p>
            <a:r>
              <a:rPr lang="en-US" dirty="0"/>
              <a:t>Each vehicle had a Verizon Jetpack on board for Vehicle to Vehicle communications. This allowed us to not only pass the required Merging Algorithm data, but we were also able to use this link to monitor each instance of ICAROUS and pass the telemetry data to </a:t>
            </a:r>
            <a:r>
              <a:rPr lang="en-US" dirty="0" err="1"/>
              <a:t>WebGS</a:t>
            </a:r>
            <a:r>
              <a:rPr lang="en-US" dirty="0"/>
              <a:t> using </a:t>
            </a:r>
            <a:r>
              <a:rPr lang="en-US" dirty="0" err="1"/>
              <a:t>MAVProxy</a:t>
            </a:r>
            <a:r>
              <a:rPr lang="en-US" dirty="0"/>
              <a:t> to forward the data.  </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7</a:t>
            </a:fld>
            <a:endParaRPr lang="en-US"/>
          </a:p>
        </p:txBody>
      </p:sp>
    </p:spTree>
    <p:extLst>
      <p:ext uri="{BB962C8B-B14F-4D97-AF65-F5344CB8AC3E}">
        <p14:creationId xmlns:p14="http://schemas.microsoft.com/office/powerpoint/2010/main" val="2120193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Eight scenarios were developed for this set of flight tests.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each scenario we varied the distance to the merge fix (point D on the map) and the starting velocity of the aircraft as they approached the merge fix.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starting speeds ranged from 3 to 7 meters per second and the starting distances ranged from 80 to 120 meters from the merge fix.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looping flight paths allowed us to attempt up to four merges per flight.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8</a:t>
            </a:fld>
            <a:endParaRPr lang="en-US"/>
          </a:p>
        </p:txBody>
      </p:sp>
    </p:spTree>
    <p:extLst>
      <p:ext uri="{BB962C8B-B14F-4D97-AF65-F5344CB8AC3E}">
        <p14:creationId xmlns:p14="http://schemas.microsoft.com/office/powerpoint/2010/main" val="4273499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Parameters were chosen to based on the limited size of the test range, the capabilities of the aircraft, and the results of initial simulation testing. </a:t>
            </a:r>
          </a:p>
          <a:p>
            <a:endParaRPr lang="en-US" dirty="0"/>
          </a:p>
          <a:p>
            <a:r>
              <a:rPr lang="en-US" dirty="0"/>
              <a:t>On day 1 we used configuration A, which allowed minimum and maximum merge speeds in the range of 0.5 to 7 m/s and set the radius of the coordination, scheduling and entry zones to 80,60,and 50 meters, respectively.</a:t>
            </a:r>
          </a:p>
          <a:p>
            <a:endParaRPr lang="en-US" dirty="0"/>
          </a:p>
          <a:p>
            <a:r>
              <a:rPr lang="en-US" dirty="0"/>
              <a:t>On day 2 configuration B was used. This expanded the merge speed range, and zone sizes.  </a:t>
            </a:r>
          </a:p>
          <a:p>
            <a:endParaRPr lang="en-US" dirty="0"/>
          </a:p>
          <a:p>
            <a:r>
              <a:rPr lang="en-US" dirty="0"/>
              <a:t>The mission speed parameter was changed from a fixed 3 meters per second in configuration A to match the aircraft speed in configuration B. This had no affect on the merge. It just </a:t>
            </a:r>
            <a:r>
              <a:rPr lang="en-US" dirty="0" err="1"/>
              <a:t>controlls</a:t>
            </a:r>
            <a:r>
              <a:rPr lang="en-US" dirty="0"/>
              <a:t> the vehicle speed upon exiting the merge. </a:t>
            </a:r>
          </a:p>
          <a:p>
            <a:endParaRPr lang="en-US" dirty="0"/>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9</a:t>
            </a:fld>
            <a:endParaRPr lang="en-US"/>
          </a:p>
        </p:txBody>
      </p:sp>
    </p:spTree>
    <p:extLst>
      <p:ext uri="{BB962C8B-B14F-4D97-AF65-F5344CB8AC3E}">
        <p14:creationId xmlns:p14="http://schemas.microsoft.com/office/powerpoint/2010/main" val="26350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short video is a playback of the telemetry from one of the merge attempts. In this scenario all of the aircraft approach the merge fix at the same speed. </a:t>
            </a:r>
          </a:p>
          <a:p>
            <a:endParaRPr lang="en-US" dirty="0"/>
          </a:p>
          <a:p>
            <a:r>
              <a:rPr lang="en-US" dirty="0"/>
              <a:t>0:00 Each flight begins by manually moving the aircraft into position, then engaging the autopilot on all three vehicles simultaneously. Sending them flying towards the merge point.</a:t>
            </a:r>
          </a:p>
          <a:p>
            <a:endParaRPr lang="en-US" dirty="0"/>
          </a:p>
          <a:p>
            <a:endParaRPr lang="en-US" dirty="0"/>
          </a:p>
          <a:p>
            <a:r>
              <a:rPr lang="en-US" sz="1200" kern="1200" dirty="0">
                <a:solidFill>
                  <a:schemeClr val="tx1"/>
                </a:solidFill>
                <a:effectLst/>
                <a:latin typeface="+mn-lt"/>
                <a:ea typeface="+mn-ea"/>
                <a:cs typeface="+mn-cs"/>
              </a:rPr>
              <a:t>0:08 The first vehicle approaching the merge fix enters the coordination zone.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ICAROUS takes control from the autopilot and establishes a network to enable information exchange.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Subsequent vehicles join the established network and exchange information about their possible arrival times at the merge fix.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Data is exchanged on the network by means of a leader-follower heartbeat mechanism.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Nodes or vehicles in the network vote to elect a leader and the leader ensures the synchronization of data exchanged between nodes.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0:15 When the vehicles enter the schedule zone, they use all the received arrival times to compute an optimal schedule of arrival for all the vehicles participating in that merge.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vehicles compute the schedule using the same input information, therefor the scheduled arrival times for all the nodes in the network are guaranteed to be the same.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0:20 Vehicles start making trajectory changes upon arrival at the entry zone. </a:t>
            </a:r>
          </a:p>
          <a:p>
            <a:endParaRPr lang="en-US" sz="1200" kern="1200" dirty="0">
              <a:solidFill>
                <a:schemeClr val="tx1"/>
              </a:solidFill>
              <a:effectLst/>
              <a:latin typeface="+mn-lt"/>
              <a:ea typeface="+mn-ea"/>
              <a:cs typeface="+mn-cs"/>
            </a:endParaRPr>
          </a:p>
          <a:p>
            <a:r>
              <a:rPr lang="en-US" dirty="0"/>
              <a:t>As you can see Aircraft 1 maintains its speed, aircraft 2 slows slightly and aircraft 3 slows dramatically. </a:t>
            </a:r>
          </a:p>
          <a:p>
            <a:endParaRPr lang="en-US" dirty="0"/>
          </a:p>
          <a:p>
            <a:endParaRPr lang="en-US" dirty="0"/>
          </a:p>
          <a:p>
            <a:r>
              <a:rPr lang="en-US" dirty="0"/>
              <a:t>0:42 As Aircraft 1 passes the merge fix and starts moving towards its next waypoint, ICAROUS passes control back to the autopilot and new rings are drawn around the next potential merge fix. </a:t>
            </a:r>
          </a:p>
          <a:p>
            <a:endParaRPr lang="en-US" dirty="0"/>
          </a:p>
          <a:p>
            <a:endParaRPr lang="en-US" dirty="0"/>
          </a:p>
          <a:p>
            <a:r>
              <a:rPr lang="en-US" dirty="0"/>
              <a:t>0:60 Each aircraft returns to its pre-merge velocity as it passes the merge fix, and you can see we are maintaining good time based separation between aircraft. </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10</a:t>
            </a:fld>
            <a:endParaRPr lang="en-US"/>
          </a:p>
        </p:txBody>
      </p:sp>
    </p:spTree>
    <p:extLst>
      <p:ext uri="{BB962C8B-B14F-4D97-AF65-F5344CB8AC3E}">
        <p14:creationId xmlns:p14="http://schemas.microsoft.com/office/powerpoint/2010/main" val="975321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looks at the results of the testing, we need to define success.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set of tests,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merging encounter was considered successful when all three vehicles communicated with each other,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coordinated and adjusted speeds as needed,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arrival order and velocities of each aircraft matched computed schedules,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vehicles maintained proper time-based separation,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returned to autopilot control upon reaching the merge fix. </a:t>
            </a:r>
          </a:p>
          <a:p>
            <a:endParaRPr lang="en-US" dirty="0"/>
          </a:p>
          <a:p>
            <a:r>
              <a:rPr lang="en-US" dirty="0"/>
              <a:t>This is a stricter definition than just making sure the algorithm works as expected, it also affected by our hardware setup and reliability, our operational procedures, our communications and  our parameter settings. </a:t>
            </a:r>
          </a:p>
        </p:txBody>
      </p:sp>
      <p:sp>
        <p:nvSpPr>
          <p:cNvPr id="4" name="Slide Number Placeholder 3"/>
          <p:cNvSpPr>
            <a:spLocks noGrp="1"/>
          </p:cNvSpPr>
          <p:nvPr>
            <p:ph type="sldNum" sz="quarter" idx="5"/>
          </p:nvPr>
        </p:nvSpPr>
        <p:spPr/>
        <p:txBody>
          <a:bodyPr/>
          <a:lstStyle/>
          <a:p>
            <a:fld id="{CD5E3007-F648-D048-BC15-E47B92EDA168}" type="slidenum">
              <a:rPr lang="en-US" smtClean="0"/>
              <a:t>11</a:t>
            </a:fld>
            <a:endParaRPr lang="en-US"/>
          </a:p>
        </p:txBody>
      </p:sp>
    </p:spTree>
    <p:extLst>
      <p:ext uri="{BB962C8B-B14F-4D97-AF65-F5344CB8AC3E}">
        <p14:creationId xmlns:p14="http://schemas.microsoft.com/office/powerpoint/2010/main" val="534624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over two days of testing we conducted 12 flights covering the 8 scenarios, Repeating scenarios with failed merges. </a:t>
            </a:r>
          </a:p>
          <a:p>
            <a:endParaRPr lang="en-US" dirty="0"/>
          </a:p>
          <a:p>
            <a:r>
              <a:rPr lang="en-US" dirty="0"/>
              <a:t>In total there were 38 merge attempts, 21 were considered successful, or 55%. </a:t>
            </a:r>
          </a:p>
          <a:p>
            <a:endParaRPr lang="en-US" dirty="0"/>
          </a:p>
          <a:p>
            <a:r>
              <a:rPr lang="en-US" dirty="0"/>
              <a:t>On day 1, we noticed the higher velocity scenarios were failing. So, we adjusted the zone sizes and opened the allowable merge velocity range on day 2. Also, on day 2 we repeated the failed scenarios conducted on both days with mixed results.</a:t>
            </a:r>
          </a:p>
          <a:p>
            <a:endParaRPr lang="en-US" dirty="0"/>
          </a:p>
          <a:p>
            <a:r>
              <a:rPr lang="en-US" dirty="0"/>
              <a:t>Next we will look at the failed merges, and then the successful merges. </a:t>
            </a:r>
          </a:p>
          <a:p>
            <a:endParaRPr lang="en-US" dirty="0"/>
          </a:p>
        </p:txBody>
      </p:sp>
      <p:sp>
        <p:nvSpPr>
          <p:cNvPr id="4" name="Slide Number Placeholder 3"/>
          <p:cNvSpPr>
            <a:spLocks noGrp="1"/>
          </p:cNvSpPr>
          <p:nvPr>
            <p:ph type="sldNum" sz="quarter" idx="5"/>
          </p:nvPr>
        </p:nvSpPr>
        <p:spPr/>
        <p:txBody>
          <a:bodyPr/>
          <a:lstStyle/>
          <a:p>
            <a:fld id="{CD5E3007-F648-D048-BC15-E47B92EDA168}" type="slidenum">
              <a:rPr lang="en-US" smtClean="0"/>
              <a:t>12</a:t>
            </a:fld>
            <a:endParaRPr lang="en-US"/>
          </a:p>
        </p:txBody>
      </p:sp>
    </p:spTree>
    <p:extLst>
      <p:ext uri="{BB962C8B-B14F-4D97-AF65-F5344CB8AC3E}">
        <p14:creationId xmlns:p14="http://schemas.microsoft.com/office/powerpoint/2010/main" val="3909508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issues encountered on the failed merges can be broken down into 2 categories; they were either communication related, or due to inadequate parameter settings.</a:t>
            </a:r>
          </a:p>
          <a:p>
            <a:endParaRPr lang="en-US" dirty="0"/>
          </a:p>
          <a:p>
            <a:r>
              <a:rPr lang="en-US" dirty="0"/>
              <a:t>Looking at the communication issues. We had a loss of telemetry link, causing an automatic return to launch, a loss of power to one of the onboard NUC’s, resetting ICAROUS on that vehicle, causing the vehicle not communicate and coordinate with the others, and a research cutoff switch was in the wrong position for one merge causing the autopilot not to receive commands from ICAROUS. </a:t>
            </a:r>
          </a:p>
          <a:p>
            <a:endParaRPr lang="en-US" dirty="0"/>
          </a:p>
          <a:p>
            <a:r>
              <a:rPr lang="en-US" dirty="0"/>
              <a:t>We also had less obvious communication issues that presented as a scheduling failure, </a:t>
            </a:r>
          </a:p>
          <a:p>
            <a:endParaRPr lang="en-US" dirty="0"/>
          </a:p>
          <a:p>
            <a:r>
              <a:rPr lang="en-US" dirty="0"/>
              <a:t>A deeper look into the logs showed heartbeat acknowledgement messages were not being passed between leader and follower indicating there may have been intermittent communication losses between vehicles.  This happened definitively on 3 of the merges, and it is the assumed cause on another three merges that presented the same symptoms.    </a:t>
            </a:r>
          </a:p>
          <a:p>
            <a:endParaRPr lang="en-US" dirty="0"/>
          </a:p>
          <a:p>
            <a:r>
              <a:rPr lang="en-US" dirty="0"/>
              <a:t>(PAUSE)</a:t>
            </a:r>
          </a:p>
          <a:p>
            <a:endParaRPr lang="en-US" dirty="0"/>
          </a:p>
          <a:p>
            <a:r>
              <a:rPr lang="en-US" dirty="0"/>
              <a:t>The parameter settings were also a source of failed merges. One of the main problems was caused by setting the minimum merge speed two low, in flights 7, 8 and 9 </a:t>
            </a:r>
            <a:r>
              <a:rPr lang="en-US" sz="1200" kern="1200" dirty="0">
                <a:solidFill>
                  <a:schemeClr val="tx1"/>
                </a:solidFill>
                <a:effectLst/>
                <a:latin typeface="+mn-lt"/>
                <a:ea typeface="+mn-ea"/>
                <a:cs typeface="+mn-cs"/>
              </a:rPr>
              <a:t>as the initial flight speeds increased, some of of the aircraft were being scheduled lower merging speeds to allow sufficient separation between the arrival times of vehicles.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lower merging speeds illuminated a discrepancy in the criteria used by the merging algorithm vs the autopilot to determine if a given waypoint was reached. The result was the aircraft stopping just before reaching the merge fix and not continuing along the flight plan.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minimum speed parameter was adjusted over the following two flights to find a correct setting that would avoid this behavior. It took four successive merge attempts to find a suitable minimum speed setting.</a:t>
            </a:r>
            <a:endParaRPr lang="en-US" dirty="0"/>
          </a:p>
          <a:p>
            <a:endParaRPr lang="en-US" dirty="0"/>
          </a:p>
          <a:p>
            <a:r>
              <a:rPr lang="en-US" dirty="0"/>
              <a:t>And the other main issue was setting the scheduling zone too small for the velocities the aircraft were flying, not allowing enough time to complete the scheduling calculations.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with a scheduling zone that is 10 meters wide a UAS traveling at 7 m/s would have only 1.4 seconds to compute, communicate, and agree upon a schedule. And this assumes all vehicles are in the scheduling zone at the same time.  Any delay in start time or latency in the issuance of commands would decrease the time all vehicles were in the scheduling zone together, reducing the time allowed to compute a schedule.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5E3007-F648-D048-BC15-E47B92EDA168}" type="slidenum">
              <a:rPr lang="en-US" smtClean="0"/>
              <a:t>13</a:t>
            </a:fld>
            <a:endParaRPr lang="en-US"/>
          </a:p>
        </p:txBody>
      </p:sp>
    </p:spTree>
    <p:extLst>
      <p:ext uri="{BB962C8B-B14F-4D97-AF65-F5344CB8AC3E}">
        <p14:creationId xmlns:p14="http://schemas.microsoft.com/office/powerpoint/2010/main" val="4027144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Looking at the successful merges we can answer a few basic questions about the execution of the merge.  </a:t>
            </a:r>
          </a:p>
          <a:p>
            <a:endParaRPr lang="en-US" sz="1200" kern="1200" dirty="0">
              <a:solidFill>
                <a:schemeClr val="tx1"/>
              </a:solidFill>
              <a:effectLst/>
              <a:latin typeface="+mn-lt"/>
              <a:ea typeface="+mn-ea"/>
              <a:cs typeface="+mn-cs"/>
            </a:endParaRPr>
          </a:p>
          <a:p>
            <a:r>
              <a:rPr lang="en-US" dirty="0"/>
              <a:t>Did the aircraft execute the commanded speed change? </a:t>
            </a:r>
          </a:p>
          <a:p>
            <a:endParaRPr lang="en-US" dirty="0"/>
          </a:p>
          <a:p>
            <a:r>
              <a:rPr lang="en-US" dirty="0"/>
              <a:t>Did the aircraft arrive at the merge point at the scheduled time and in the proper order? </a:t>
            </a:r>
          </a:p>
          <a:p>
            <a:endParaRPr lang="en-US" dirty="0"/>
          </a:p>
          <a:p>
            <a:r>
              <a:rPr lang="en-US" dirty="0"/>
              <a:t>Did the aircraft maintain proper time separation? </a:t>
            </a:r>
          </a:p>
          <a:p>
            <a:endParaRPr lang="en-US" dirty="0"/>
          </a:p>
          <a:p>
            <a:r>
              <a:rPr lang="en-US" dirty="0"/>
              <a:t>And did the aircraft maintain a safe minimum horizontal distance?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5E3007-F648-D048-BC15-E47B92EDA168}" type="slidenum">
              <a:rPr lang="en-US" smtClean="0"/>
              <a:t>14</a:t>
            </a:fld>
            <a:endParaRPr lang="en-US"/>
          </a:p>
        </p:txBody>
      </p:sp>
    </p:spTree>
    <p:extLst>
      <p:ext uri="{BB962C8B-B14F-4D97-AF65-F5344CB8AC3E}">
        <p14:creationId xmlns:p14="http://schemas.microsoft.com/office/powerpoint/2010/main" val="743941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Comparing the actual average velocity vs. commanded velocity,  we can see the sim was better at matching the commanded velocity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a:t>
                </a:r>
                <a:r>
                  <a:rPr lang="en-US" sz="1200" i="1" kern="1200" baseline="0" dirty="0">
                    <a:solidFill>
                      <a:schemeClr val="tx1"/>
                    </a:solidFill>
                    <a:effectLst/>
                    <a:latin typeface="+mn-lt"/>
                    <a:ea typeface="+mn-ea"/>
                    <a:cs typeface="+mn-cs"/>
                  </a:rPr>
                  <a:t> graph </a:t>
                </a:r>
                <a:r>
                  <a:rPr lang="en-US" sz="1200" i="1" kern="1200" dirty="0">
                    <a:solidFill>
                      <a:schemeClr val="tx1"/>
                    </a:solidFill>
                    <a:effectLst/>
                    <a:latin typeface="+mn-lt"/>
                    <a:ea typeface="+mn-ea"/>
                    <a:cs typeface="+mn-cs"/>
                  </a:rPr>
                  <a:t>shows the changes in velocity for an individual merge.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At the beginning of the flight the aircraft was switched into auto from a hover. It then accelerated to its assigned velocity, for this flight it was 7 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When it entered the entry zone it was commanded to change to a velocity of 1.2 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When aircraft reached the merge fix, control was returned to the auto pilot and the aircraft returned to its initial velocity.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mean velocity was calculated from the time the command was given </a:t>
                </a:r>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a:rPr lang="en-US" sz="1200" i="1" kern="1200">
                            <a:solidFill>
                              <a:schemeClr val="tx1"/>
                            </a:solidFill>
                            <a:effectLst/>
                            <a:latin typeface="Cambria Math" panose="02040503050406030204" pitchFamily="18" charset="0"/>
                            <a:ea typeface="+mn-ea"/>
                            <a:cs typeface="+mn-cs"/>
                          </a:rPr>
                          <m:t>𝑡</m:t>
                        </m:r>
                      </m:e>
                      <m:sub>
                        <m:r>
                          <a:rPr lang="en-US" sz="1200" i="1" kern="1200">
                            <a:solidFill>
                              <a:schemeClr val="tx1"/>
                            </a:solidFill>
                            <a:effectLst/>
                            <a:latin typeface="Cambria Math" panose="02040503050406030204" pitchFamily="18" charset="0"/>
                            <a:ea typeface="+mn-ea"/>
                            <a:cs typeface="+mn-cs"/>
                          </a:rPr>
                          <m:t>𝑐</m:t>
                        </m:r>
                      </m:sub>
                    </m:sSub>
                  </m:oMath>
                </a14:m>
                <a:r>
                  <a:rPr lang="en-US" sz="1200" i="1" kern="1200" dirty="0">
                    <a:solidFill>
                      <a:schemeClr val="tx1"/>
                    </a:solidFill>
                    <a:effectLst/>
                    <a:latin typeface="+mn-lt"/>
                    <a:ea typeface="+mn-ea"/>
                    <a:cs typeface="+mn-cs"/>
                  </a:rPr>
                  <a:t> to the arrival at the merge fix </a:t>
                </a:r>
                <a14:m>
                  <m:oMath xmlns:m="http://schemas.openxmlformats.org/officeDocument/2006/math">
                    <m:sSub>
                      <m:sSubPr>
                        <m:ctrlPr>
                          <a:rPr lang="en-US" sz="1200" i="1" kern="1200">
                            <a:solidFill>
                              <a:schemeClr val="tx1"/>
                            </a:solidFill>
                            <a:effectLst/>
                            <a:latin typeface="Cambria Math" panose="02040503050406030204" pitchFamily="18" charset="0"/>
                            <a:ea typeface="+mn-ea"/>
                            <a:cs typeface="+mn-cs"/>
                          </a:rPr>
                        </m:ctrlPr>
                      </m:sSubPr>
                      <m:e>
                        <m:r>
                          <a:rPr lang="en-US" sz="1200" i="1" kern="1200">
                            <a:solidFill>
                              <a:schemeClr val="tx1"/>
                            </a:solidFill>
                            <a:effectLst/>
                            <a:latin typeface="Cambria Math" panose="02040503050406030204" pitchFamily="18" charset="0"/>
                            <a:ea typeface="+mn-ea"/>
                            <a:cs typeface="+mn-cs"/>
                          </a:rPr>
                          <m:t>𝑡</m:t>
                        </m:r>
                      </m:e>
                      <m:sub>
                        <m:r>
                          <a:rPr lang="en-US" sz="1200" i="1" kern="1200">
                            <a:solidFill>
                              <a:schemeClr val="tx1"/>
                            </a:solidFill>
                            <a:effectLst/>
                            <a:latin typeface="Cambria Math" panose="02040503050406030204" pitchFamily="18" charset="0"/>
                            <a:ea typeface="+mn-ea"/>
                            <a:cs typeface="+mn-cs"/>
                          </a:rPr>
                          <m:t>𝑛</m:t>
                        </m:r>
                      </m:sub>
                    </m:sSub>
                    <m:r>
                      <a:rPr lang="en-US" sz="1200" i="1" kern="1200">
                        <a:solidFill>
                          <a:schemeClr val="tx1"/>
                        </a:solidFill>
                        <a:effectLst/>
                        <a:latin typeface="Cambria Math" panose="02040503050406030204" pitchFamily="18" charset="0"/>
                        <a:ea typeface="+mn-ea"/>
                        <a:cs typeface="+mn-cs"/>
                      </a:rPr>
                      <m:t>.</m:t>
                    </m:r>
                  </m:oMath>
                </a14:m>
                <a:r>
                  <a:rPr lang="en-US" sz="1200" i="1" kern="1200" dirty="0">
                    <a:solidFill>
                      <a:schemeClr val="tx1"/>
                    </a:solidFill>
                    <a:effectLst/>
                    <a:latin typeface="+mn-lt"/>
                    <a:ea typeface="+mn-ea"/>
                    <a:cs typeface="+mn-cs"/>
                  </a:rPr>
                  <a:t> The average for each aircraft was calculated, as reported in the</a:t>
                </a:r>
                <a:r>
                  <a:rPr lang="en-US" sz="1200" i="1" kern="1200" baseline="0" dirty="0">
                    <a:solidFill>
                      <a:schemeClr val="tx1"/>
                    </a:solidFill>
                    <a:effectLst/>
                    <a:latin typeface="+mn-lt"/>
                    <a:ea typeface="+mn-ea"/>
                    <a:cs typeface="+mn-cs"/>
                  </a:rPr>
                  <a:t> table</a:t>
                </a:r>
                <a:r>
                  <a:rPr lang="en-US" sz="1200" i="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One thing to that needs to be pointed out is CERF was commanded the highest velocities on most of the merges, followed by ISAAC, then the SIM. The size of the change will have an affect how quickly the aircraft reaches and can stabilize at a given velocity.</a:t>
                </a: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Comparing the actual average velocity vs. commanded velocity,  we can see the sim was better at matching the commanded velocity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a:t>
                </a:r>
                <a:r>
                  <a:rPr lang="en-US" sz="1200" i="1" kern="1200" baseline="0" dirty="0">
                    <a:solidFill>
                      <a:schemeClr val="tx1"/>
                    </a:solidFill>
                    <a:effectLst/>
                    <a:latin typeface="+mn-lt"/>
                    <a:ea typeface="+mn-ea"/>
                    <a:cs typeface="+mn-cs"/>
                  </a:rPr>
                  <a:t> graph </a:t>
                </a:r>
                <a:r>
                  <a:rPr lang="en-US" sz="1200" i="1" kern="1200" dirty="0">
                    <a:solidFill>
                      <a:schemeClr val="tx1"/>
                    </a:solidFill>
                    <a:effectLst/>
                    <a:latin typeface="+mn-lt"/>
                    <a:ea typeface="+mn-ea"/>
                    <a:cs typeface="+mn-cs"/>
                  </a:rPr>
                  <a:t>shows the changes in velocity for an individual merge.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At the beginning of the flight the aircraft was switched into auto from a hover. It then accelerated to its assigned velocity, for this flight it was 7 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When it entered the entry zone it was commanded to change to a velocity of 1.219 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When aircraft reached the merge fix, it control was to the auto pilot and the aircraft returned to its initial velocity.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mean velocity was calculated from the time the command was given </a:t>
                </a:r>
                <a:r>
                  <a:rPr lang="en-US" sz="1200" i="0" kern="1200">
                    <a:solidFill>
                      <a:schemeClr val="tx1"/>
                    </a:solidFill>
                    <a:effectLst/>
                    <a:latin typeface="+mn-lt"/>
                    <a:ea typeface="+mn-ea"/>
                    <a:cs typeface="+mn-cs"/>
                  </a:rPr>
                  <a:t>𝑡_𝑐</a:t>
                </a:r>
                <a:r>
                  <a:rPr lang="en-US" sz="1200" i="1" kern="1200" dirty="0">
                    <a:solidFill>
                      <a:schemeClr val="tx1"/>
                    </a:solidFill>
                    <a:effectLst/>
                    <a:latin typeface="+mn-lt"/>
                    <a:ea typeface="+mn-ea"/>
                    <a:cs typeface="+mn-cs"/>
                  </a:rPr>
                  <a:t> to the arrival at the merge fix </a:t>
                </a:r>
                <a:r>
                  <a:rPr lang="en-US" sz="1200" i="0" kern="1200">
                    <a:solidFill>
                      <a:schemeClr val="tx1"/>
                    </a:solidFill>
                    <a:effectLst/>
                    <a:latin typeface="+mn-lt"/>
                    <a:ea typeface="+mn-ea"/>
                    <a:cs typeface="+mn-cs"/>
                  </a:rPr>
                  <a:t>𝑡_𝑛.</a:t>
                </a:r>
                <a:r>
                  <a:rPr lang="en-US" sz="1200" i="1" kern="1200" dirty="0">
                    <a:solidFill>
                      <a:schemeClr val="tx1"/>
                    </a:solidFill>
                    <a:effectLst/>
                    <a:latin typeface="+mn-lt"/>
                    <a:ea typeface="+mn-ea"/>
                    <a:cs typeface="+mn-cs"/>
                  </a:rPr>
                  <a:t> The average for each aircraft was calculated, as reported in the</a:t>
                </a:r>
                <a:r>
                  <a:rPr lang="en-US" sz="1200" i="1" kern="1200" baseline="0" dirty="0">
                    <a:solidFill>
                      <a:schemeClr val="tx1"/>
                    </a:solidFill>
                    <a:effectLst/>
                    <a:latin typeface="+mn-lt"/>
                    <a:ea typeface="+mn-ea"/>
                    <a:cs typeface="+mn-cs"/>
                  </a:rPr>
                  <a:t> table</a:t>
                </a:r>
                <a:r>
                  <a:rPr lang="en-US" sz="1200" i="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CERF was commanded the highest velocities on most of the merges, followed by ISAAC, then the SIM.</a:t>
                </a:r>
              </a:p>
              <a:p>
                <a:endParaRPr lang="en-US" dirty="0"/>
              </a:p>
            </p:txBody>
          </p:sp>
        </mc:Fallback>
      </mc:AlternateContent>
      <p:sp>
        <p:nvSpPr>
          <p:cNvPr id="4" name="Slide Number Placeholder 3"/>
          <p:cNvSpPr>
            <a:spLocks noGrp="1"/>
          </p:cNvSpPr>
          <p:nvPr>
            <p:ph type="sldNum" sz="quarter" idx="5"/>
          </p:nvPr>
        </p:nvSpPr>
        <p:spPr/>
        <p:txBody>
          <a:bodyPr/>
          <a:lstStyle/>
          <a:p>
            <a:fld id="{CD5E3007-F648-D048-BC15-E47B92EDA168}" type="slidenum">
              <a:rPr lang="en-US" smtClean="0"/>
              <a:t>15</a:t>
            </a:fld>
            <a:endParaRPr lang="en-US"/>
          </a:p>
        </p:txBody>
      </p:sp>
    </p:spTree>
    <p:extLst>
      <p:ext uri="{BB962C8B-B14F-4D97-AF65-F5344CB8AC3E}">
        <p14:creationId xmlns:p14="http://schemas.microsoft.com/office/powerpoint/2010/main" val="469300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Comparing actual versus scheduled arrival times shows all aircraft arrived in their scheduled order.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For all of the merges, the the vehicles were expected to arrive 20 seconds apart.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first two vehicles were able to arrive an average of 0.25 seconds after the scheduled time, as shown in the upper Table.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third vehicle, SIM on all of the successful flights, consistently arrived early to the merge point.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This is inconsistent with the SIM’s ability to fly a desired velocity better than the real vehicles as shown in the previous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This may be accounted for by the extremely slow velocities SIM was commanded to fly, and since the algorithm does not adjust velocities after the initial command to ensure proper arrival times, a small error in commanded velocity would be compounded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Another factor may be the time between issuing the command and execution of that command would have a disproportionate effect on slower velocities. This delay in execution may account for part of the discrepancy between scheduled and actual arrival times. </a:t>
            </a: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time difference of arrival (TDOA) between the first and subsequent vehicles shows the same result as actual versus scheduled arrival times. </a:t>
            </a:r>
          </a:p>
          <a:p>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bottom table shows on average the second vehicle arrived 20.43 s after the first aircraft and the third arrived 33.82 s after the first.</a:t>
            </a:r>
            <a:r>
              <a:rPr lang="en-US" i="1" dirty="0">
                <a:effectLst/>
              </a:rPr>
              <a:t> </a:t>
            </a:r>
            <a:endParaRPr lang="en-US" i="1" dirty="0"/>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graph shows the distance from each aircraft to the merge fix for an individual merge. The change in slope at ~780 s indicates a change in commanded velocity and the change from a negative to positive slope indicates the arrival time at the merge fix then flying towards the next waypoint. </a:t>
            </a:r>
          </a:p>
          <a:p>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5E3007-F648-D048-BC15-E47B92EDA168}" type="slidenum">
              <a:rPr lang="en-US" smtClean="0"/>
              <a:t>16</a:t>
            </a:fld>
            <a:endParaRPr lang="en-US"/>
          </a:p>
        </p:txBody>
      </p:sp>
    </p:spTree>
    <p:extLst>
      <p:ext uri="{BB962C8B-B14F-4D97-AF65-F5344CB8AC3E}">
        <p14:creationId xmlns:p14="http://schemas.microsoft.com/office/powerpoint/2010/main" val="3902362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For all of the successful merges we were able to maintain horizontal separation between vehicles.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graph shows the horizontal distance between each aircraft reaching a minimum as they approach the merge fix. This minimum was calculated for each successful merge and averaged based on arrival order and shown in the table.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horizontal distance between the first and second aircraft to arrive averaged </a:t>
            </a:r>
            <a:r>
              <a:rPr lang="en-US" sz="1200" i="1" kern="1200">
                <a:solidFill>
                  <a:schemeClr val="tx1"/>
                </a:solidFill>
                <a:effectLst/>
                <a:latin typeface="+mn-lt"/>
                <a:ea typeface="+mn-ea"/>
                <a:cs typeface="+mn-cs"/>
              </a:rPr>
              <a:t>27.73 meters, </a:t>
            </a:r>
            <a:r>
              <a:rPr lang="en-US" sz="1200" i="1" kern="1200" dirty="0">
                <a:solidFill>
                  <a:schemeClr val="tx1"/>
                </a:solidFill>
                <a:effectLst/>
                <a:latin typeface="+mn-lt"/>
                <a:ea typeface="+mn-ea"/>
                <a:cs typeface="+mn-cs"/>
              </a:rPr>
              <a:t>while the average for the second to third was </a:t>
            </a:r>
            <a:r>
              <a:rPr lang="en-US" sz="1200" i="1" kern="1200">
                <a:solidFill>
                  <a:schemeClr val="tx1"/>
                </a:solidFill>
                <a:effectLst/>
                <a:latin typeface="+mn-lt"/>
                <a:ea typeface="+mn-ea"/>
                <a:cs typeface="+mn-cs"/>
              </a:rPr>
              <a:t>13.80 meters. </a:t>
            </a:r>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These values deviated considerably due to variations in commanded velocity and are in a large part a product of the flight plan geometries. </a:t>
            </a: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Overall, the results show safe distributed autonomous merging is possible using onboard systems and can be conducted on demand in real time.   </a:t>
            </a:r>
            <a:endParaRPr lang="en-US" i="1" dirty="0"/>
          </a:p>
        </p:txBody>
      </p:sp>
      <p:sp>
        <p:nvSpPr>
          <p:cNvPr id="4" name="Slide Number Placeholder 3"/>
          <p:cNvSpPr>
            <a:spLocks noGrp="1"/>
          </p:cNvSpPr>
          <p:nvPr>
            <p:ph type="sldNum" sz="quarter" idx="5"/>
          </p:nvPr>
        </p:nvSpPr>
        <p:spPr/>
        <p:txBody>
          <a:bodyPr/>
          <a:lstStyle/>
          <a:p>
            <a:fld id="{CD5E3007-F648-D048-BC15-E47B92EDA168}" type="slidenum">
              <a:rPr lang="en-US" smtClean="0"/>
              <a:t>17</a:t>
            </a:fld>
            <a:endParaRPr lang="en-US"/>
          </a:p>
        </p:txBody>
      </p:sp>
    </p:spTree>
    <p:extLst>
      <p:ext uri="{BB962C8B-B14F-4D97-AF65-F5344CB8AC3E}">
        <p14:creationId xmlns:p14="http://schemas.microsoft.com/office/powerpoint/2010/main" val="3634601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Looking at future work,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Additional simulation and flight test studies are essential to understand the scalability limitations of the merging algorithm with respect to vehicle type and the number of vehicles approaching the merge fix,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especially regarding communication throughput and latency.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Knowledge of these limitations can help define operational constraints in terms of total number of allowed aircraft in a given time for the given airspace,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minimum and maximum airspeed constraints to ensure a successful merge. </a:t>
            </a:r>
          </a:p>
          <a:p>
            <a:endParaRPr lang="en-US" i="1" dirty="0"/>
          </a:p>
          <a:p>
            <a:endParaRPr lang="en-US" i="1" dirty="0"/>
          </a:p>
          <a:p>
            <a:r>
              <a:rPr lang="en-US" i="0" dirty="0"/>
              <a:t>Through the testing process we attempted to use a few radio types with little success.  </a:t>
            </a:r>
          </a:p>
          <a:p>
            <a:endParaRPr lang="en-US" i="0" dirty="0"/>
          </a:p>
          <a:p>
            <a:r>
              <a:rPr lang="en-US" i="0" dirty="0"/>
              <a:t>All of these radios operated in the 900MHz frequency range which was in the same range as our ground station telemetry links. </a:t>
            </a:r>
          </a:p>
          <a:p>
            <a:endParaRPr lang="en-US" i="0" dirty="0"/>
          </a:p>
          <a:p>
            <a:r>
              <a:rPr lang="en-US" i="0" dirty="0"/>
              <a:t>Adding more radios to this band caused reliability issues and forced us to find options outside of this range. </a:t>
            </a:r>
          </a:p>
          <a:p>
            <a:endParaRPr lang="en-US" i="0" dirty="0"/>
          </a:p>
          <a:p>
            <a:r>
              <a:rPr lang="en-US" i="0" dirty="0"/>
              <a:t>A deeper evaluation of other V2V communication options needs to be done to ensure merging operations can be conducted with a larger number of vehicles in a crowded rf environment. </a:t>
            </a:r>
          </a:p>
        </p:txBody>
      </p:sp>
      <p:sp>
        <p:nvSpPr>
          <p:cNvPr id="4" name="Slide Number Placeholder 3"/>
          <p:cNvSpPr>
            <a:spLocks noGrp="1"/>
          </p:cNvSpPr>
          <p:nvPr>
            <p:ph type="sldNum" sz="quarter" idx="5"/>
          </p:nvPr>
        </p:nvSpPr>
        <p:spPr/>
        <p:txBody>
          <a:bodyPr/>
          <a:lstStyle/>
          <a:p>
            <a:fld id="{CD5E3007-F648-D048-BC15-E47B92EDA168}" type="slidenum">
              <a:rPr lang="en-US" smtClean="0"/>
              <a:t>18</a:t>
            </a:fld>
            <a:endParaRPr lang="en-US"/>
          </a:p>
        </p:txBody>
      </p:sp>
    </p:spTree>
    <p:extLst>
      <p:ext uri="{BB962C8B-B14F-4D97-AF65-F5344CB8AC3E}">
        <p14:creationId xmlns:p14="http://schemas.microsoft.com/office/powerpoint/2010/main" val="3409788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Conclusion, we have presented the results of a set of flight test experiments to evaluate an autonomous, decentralized, consensus based, merging algorithm.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results establish that it is possible for </a:t>
            </a:r>
            <a:r>
              <a:rPr lang="en-US" sz="1200" kern="1200" dirty="0" err="1">
                <a:solidFill>
                  <a:schemeClr val="tx1"/>
                </a:solidFill>
                <a:effectLst/>
                <a:latin typeface="+mn-lt"/>
                <a:ea typeface="+mn-ea"/>
                <a:cs typeface="+mn-cs"/>
              </a:rPr>
              <a:t>sUAS</a:t>
            </a:r>
            <a:r>
              <a:rPr lang="en-US" sz="1200" kern="1200" dirty="0">
                <a:solidFill>
                  <a:schemeClr val="tx1"/>
                </a:solidFill>
                <a:effectLst/>
                <a:latin typeface="+mn-lt"/>
                <a:ea typeface="+mn-ea"/>
                <a:cs typeface="+mn-cs"/>
              </a:rPr>
              <a:t> vehicles, with limited computing power, to successfully coordinate their arrival at a common merge fix given a range of starting velocities and starting distances to the merge fix while maintaining a safe time based, separation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results also show the presence of a robust communication link is essential to achieve coordination among vehicles.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More research is needed to identify configuration parameters for the merging algorithm as well as assessing reliability of Vehicle to Vehicle communication technologies.</a:t>
            </a:r>
          </a:p>
          <a:p>
            <a:endParaRPr lang="en-US" dirty="0"/>
          </a:p>
          <a:p>
            <a:r>
              <a:rPr lang="en-US" dirty="0"/>
              <a:t>Thank you for your time, and I am looking forward to answering your questions in the virtual session.</a:t>
            </a:r>
          </a:p>
        </p:txBody>
      </p:sp>
      <p:sp>
        <p:nvSpPr>
          <p:cNvPr id="4" name="Slide Number Placeholder 3"/>
          <p:cNvSpPr>
            <a:spLocks noGrp="1"/>
          </p:cNvSpPr>
          <p:nvPr>
            <p:ph type="sldNum" sz="quarter" idx="5"/>
          </p:nvPr>
        </p:nvSpPr>
        <p:spPr/>
        <p:txBody>
          <a:bodyPr/>
          <a:lstStyle/>
          <a:p>
            <a:fld id="{CD5E3007-F648-D048-BC15-E47B92EDA168}" type="slidenum">
              <a:rPr lang="en-US" smtClean="0"/>
              <a:t>19</a:t>
            </a:fld>
            <a:endParaRPr lang="en-US"/>
          </a:p>
        </p:txBody>
      </p:sp>
    </p:spTree>
    <p:extLst>
      <p:ext uri="{BB962C8B-B14F-4D97-AF65-F5344CB8AC3E}">
        <p14:creationId xmlns:p14="http://schemas.microsoft.com/office/powerpoint/2010/main" val="1695693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5E3007-F648-D048-BC15-E47B92EDA168}" type="slidenum">
              <a:rPr lang="en-US" smtClean="0"/>
              <a:t>21</a:t>
            </a:fld>
            <a:endParaRPr lang="en-US"/>
          </a:p>
        </p:txBody>
      </p:sp>
    </p:spTree>
    <p:extLst>
      <p:ext uri="{BB962C8B-B14F-4D97-AF65-F5344CB8AC3E}">
        <p14:creationId xmlns:p14="http://schemas.microsoft.com/office/powerpoint/2010/main" val="3103921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D765-9056-A240-9A36-0F43E09C7F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6D6B38-5739-E247-B54E-9486EDF523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279A4-D249-7841-8EE3-65C2309ADC97}"/>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5CF0EC7E-EA36-ED4D-B285-5A6E3E1DF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1F6FE7-1CB3-C340-A9DF-4CD5F5E0D7D1}"/>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98734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5DC4F-B052-2541-87CA-ED65833E50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97DFBC-85A5-C84D-A148-F4B7EF9490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C5C1B-E280-964E-8FC9-26BD520C8EED}"/>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40B80C6E-7D72-854F-A496-52294E08B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9005C-1E7C-6446-937B-E7EA57C233E0}"/>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295659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25804-8C51-A243-B6DD-24C5934E7F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02A03E-DD11-4F45-94B8-F6B3F2DB68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EB5502-D70C-E84B-B24E-45EBFE53EFE8}"/>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A5C7B1E9-4097-3E41-A816-21642A3AC0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70DD8A-0356-5342-AB2B-D6B867450727}"/>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3227228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2DA7-1707-CE43-B81B-182D3AE188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91DC04-1BFF-8D40-9B93-B9C50F8B7D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FB0EAB-17C2-9C40-8068-10FBC571CF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9302A7-8898-124F-BA58-D3A13FBD098E}"/>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6" name="Footer Placeholder 5">
            <a:extLst>
              <a:ext uri="{FF2B5EF4-FFF2-40B4-BE49-F238E27FC236}">
                <a16:creationId xmlns:a16="http://schemas.microsoft.com/office/drawing/2014/main" id="{7842E468-2B9A-CA41-8114-3029DA2B33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44098E-89FC-4742-BC1E-DC27C93DA861}"/>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2907732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34AD-FC60-E04E-8FB0-307B68C7CD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F43075-FB03-C14E-A561-A29BBD9F44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C25E48-D5F7-334A-83FB-C10E566443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558317-6C29-DB41-89C4-CA03FA4F0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9126F5-BE5F-7848-A7C0-5C7C3F0EAE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014EA4-3CEA-4F4B-B825-859468DB0230}"/>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8" name="Footer Placeholder 7">
            <a:extLst>
              <a:ext uri="{FF2B5EF4-FFF2-40B4-BE49-F238E27FC236}">
                <a16:creationId xmlns:a16="http://schemas.microsoft.com/office/drawing/2014/main" id="{80D7A229-A516-5144-B07E-979A7AE9C1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7AFEFE-BD84-4A49-9F64-52836D4548B1}"/>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4114945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01321-E6F5-F141-A4F7-201BBBDDC2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E64185-E84A-6941-A9A6-03B6CE031E08}"/>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4" name="Footer Placeholder 3">
            <a:extLst>
              <a:ext uri="{FF2B5EF4-FFF2-40B4-BE49-F238E27FC236}">
                <a16:creationId xmlns:a16="http://schemas.microsoft.com/office/drawing/2014/main" id="{6C06C6B9-B75F-5146-9B61-D8B6936996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D5A3E3-493D-1844-AB3B-6E13035281DF}"/>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2094773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7C7F16-44E4-7249-83A2-27288A75D28C}"/>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3" name="Footer Placeholder 2">
            <a:extLst>
              <a:ext uri="{FF2B5EF4-FFF2-40B4-BE49-F238E27FC236}">
                <a16:creationId xmlns:a16="http://schemas.microsoft.com/office/drawing/2014/main" id="{A31D16A3-2168-A345-8A42-C52F42048B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58C47-F77C-4946-86CD-CCBE4DEEED46}"/>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3905122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20D0F-BC26-1F46-999F-FE49B0FE92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28D6D8-1D62-3B4E-9625-D3ED28E4BA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34415C-58A9-7643-8D7C-082B0DCC4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7B60B0-E1E7-7D4B-83E1-E230BA839490}"/>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6" name="Footer Placeholder 5">
            <a:extLst>
              <a:ext uri="{FF2B5EF4-FFF2-40B4-BE49-F238E27FC236}">
                <a16:creationId xmlns:a16="http://schemas.microsoft.com/office/drawing/2014/main" id="{F49F1721-445E-2B4C-827A-C4EF0955E6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EA3C0F-4531-D448-AECD-6B4DBF583F33}"/>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150476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6A3D-C788-E14D-B937-D6B0414788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87A320-83EA-7444-BB9E-EFD0B2C44F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0DFE3-8ED9-2240-BCCF-5E8A0769A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3CFDC7-A781-1749-BA05-E8F8187BC517}"/>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6" name="Footer Placeholder 5">
            <a:extLst>
              <a:ext uri="{FF2B5EF4-FFF2-40B4-BE49-F238E27FC236}">
                <a16:creationId xmlns:a16="http://schemas.microsoft.com/office/drawing/2014/main" id="{92042B96-56F1-8546-A1D1-880E4E783C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83EE07-F72A-CF4B-839C-C859D7CA2F28}"/>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1141088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BAD1-F0DE-1B40-94CE-63145A93FF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038891-93C5-4442-8112-ABE9BA3380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01623-05E7-2848-BF91-E4F9E51A117D}"/>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275BE1F8-9521-F24B-A799-766320B2C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46622E-2B0B-5249-850E-763D5769D3C0}"/>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304259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9A6D60-A98D-D54A-8A76-265520103B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621AF2-D102-6F47-B4A4-B0B18D8BE5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A7A739-34E3-B645-8AE6-8B7FE5DFA352}"/>
              </a:ext>
            </a:extLst>
          </p:cNvPr>
          <p:cNvSpPr>
            <a:spLocks noGrp="1"/>
          </p:cNvSpPr>
          <p:nvPr>
            <p:ph type="dt" sz="half" idx="10"/>
          </p:nvPr>
        </p:nvSpPr>
        <p:spPr/>
        <p:txBody>
          <a:body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07E359B7-7202-A742-BFF4-92C644291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8BA31E-774B-6F4F-8271-2A774BE51FA0}"/>
              </a:ext>
            </a:extLst>
          </p:cNvPr>
          <p:cNvSpPr>
            <a:spLocks noGrp="1"/>
          </p:cNvSpPr>
          <p:nvPr>
            <p:ph type="sldNum" sz="quarter" idx="12"/>
          </p:nvPr>
        </p:nvSpPr>
        <p:spPr/>
        <p:txBody>
          <a:bodyPr/>
          <a:lstStyle/>
          <a:p>
            <a:fld id="{4E164801-E204-DB40-9D6B-A2489EAEAB6B}" type="slidenum">
              <a:rPr lang="en-US" smtClean="0"/>
              <a:t>‹#›</a:t>
            </a:fld>
            <a:endParaRPr lang="en-US"/>
          </a:p>
        </p:txBody>
      </p:sp>
    </p:spTree>
    <p:extLst>
      <p:ext uri="{BB962C8B-B14F-4D97-AF65-F5344CB8AC3E}">
        <p14:creationId xmlns:p14="http://schemas.microsoft.com/office/powerpoint/2010/main" val="1920275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C57D0A-5D7C-4741-A5EB-54646D0AFA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0E3996-D608-0540-90D2-A8D089DD0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79109-ED55-6249-9864-C3C62E1D67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FCDAD-D41E-2B41-A1FC-6FEA024552EA}" type="datetimeFigureOut">
              <a:rPr lang="en-US" smtClean="0"/>
              <a:t>8/17/20</a:t>
            </a:fld>
            <a:endParaRPr lang="en-US"/>
          </a:p>
        </p:txBody>
      </p:sp>
      <p:sp>
        <p:nvSpPr>
          <p:cNvPr id="5" name="Footer Placeholder 4">
            <a:extLst>
              <a:ext uri="{FF2B5EF4-FFF2-40B4-BE49-F238E27FC236}">
                <a16:creationId xmlns:a16="http://schemas.microsoft.com/office/drawing/2014/main" id="{2F868B0C-F793-D441-8A81-1E0091D20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3C37A0-EF05-2748-B37C-D41835A3FF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64801-E204-DB40-9D6B-A2489EAEAB6B}" type="slidenum">
              <a:rPr lang="en-US" smtClean="0"/>
              <a:t>‹#›</a:t>
            </a:fld>
            <a:endParaRPr lang="en-US"/>
          </a:p>
        </p:txBody>
      </p:sp>
    </p:spTree>
    <p:extLst>
      <p:ext uri="{BB962C8B-B14F-4D97-AF65-F5344CB8AC3E}">
        <p14:creationId xmlns:p14="http://schemas.microsoft.com/office/powerpoint/2010/main" val="4005695300"/>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hemesh.larc.nasa.gov/people/cam/publications/ICUAS2018-draft.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shemesh.larc.nasa.gov/people/cam/publications/DASC2018-ICAROUS-draft.pdf" TargetMode="External"/><Relationship Id="rId4" Type="http://schemas.openxmlformats.org/officeDocument/2006/relationships/hyperlink" Target="https://shemesh.larc.nasa.gov/people/cam/publications/dasc2016-draft.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74C7-1675-5040-BBC5-9BC33385E961}"/>
              </a:ext>
            </a:extLst>
          </p:cNvPr>
          <p:cNvSpPr>
            <a:spLocks noGrp="1"/>
          </p:cNvSpPr>
          <p:nvPr>
            <p:ph type="ctrTitle"/>
          </p:nvPr>
        </p:nvSpPr>
        <p:spPr>
          <a:xfrm>
            <a:off x="1523999" y="1949094"/>
            <a:ext cx="9345769" cy="2959812"/>
          </a:xfrm>
        </p:spPr>
        <p:txBody>
          <a:bodyPr>
            <a:normAutofit/>
          </a:bodyPr>
          <a:lstStyle/>
          <a:p>
            <a:r>
              <a:rPr lang="en-US" sz="2800" dirty="0">
                <a:latin typeface="+mn-lt"/>
              </a:rPr>
              <a:t>Flight Test Results of a Distributed Merging Algorithm for Autonomous UAS Operations</a:t>
            </a:r>
            <a:br>
              <a:rPr lang="en-US" sz="2800" dirty="0">
                <a:latin typeface="+mn-lt"/>
              </a:rPr>
            </a:br>
            <a:br>
              <a:rPr lang="en-US" sz="3100" dirty="0">
                <a:latin typeface="+mn-lt"/>
              </a:rPr>
            </a:br>
            <a:r>
              <a:rPr lang="en-US" sz="1800" dirty="0">
                <a:latin typeface="+mn-lt"/>
              </a:rPr>
              <a:t>Andrew Peters</a:t>
            </a:r>
            <a:r>
              <a:rPr lang="en-US" sz="1800" baseline="30000" dirty="0">
                <a:latin typeface="+mn-lt"/>
              </a:rPr>
              <a:t>1</a:t>
            </a:r>
            <a:r>
              <a:rPr lang="en-US" sz="1800" dirty="0">
                <a:latin typeface="+mn-lt"/>
              </a:rPr>
              <a:t>, </a:t>
            </a:r>
            <a:r>
              <a:rPr lang="en-US" sz="1800" dirty="0" err="1">
                <a:latin typeface="+mn-lt"/>
              </a:rPr>
              <a:t>Swee</a:t>
            </a:r>
            <a:r>
              <a:rPr lang="en-US" sz="1800" dirty="0">
                <a:latin typeface="+mn-lt"/>
              </a:rPr>
              <a:t> Balachandran</a:t>
            </a:r>
            <a:r>
              <a:rPr lang="en-US" sz="1800" baseline="30000" dirty="0">
                <a:latin typeface="+mn-lt"/>
              </a:rPr>
              <a:t>1</a:t>
            </a:r>
            <a:r>
              <a:rPr lang="en-US" sz="1800" dirty="0">
                <a:latin typeface="+mn-lt"/>
              </a:rPr>
              <a:t>, Brendan Duffy</a:t>
            </a:r>
            <a:r>
              <a:rPr lang="en-US" sz="1800" baseline="30000" dirty="0">
                <a:latin typeface="+mn-lt"/>
              </a:rPr>
              <a:t>1</a:t>
            </a:r>
            <a:r>
              <a:rPr lang="en-US" sz="1800" dirty="0">
                <a:latin typeface="+mn-lt"/>
              </a:rPr>
              <a:t>, Kyle Smalling</a:t>
            </a:r>
            <a:r>
              <a:rPr lang="en-US" sz="1800" baseline="30000" dirty="0">
                <a:latin typeface="+mn-lt"/>
              </a:rPr>
              <a:t>1,</a:t>
            </a:r>
            <a:br>
              <a:rPr lang="en-US" sz="1800" baseline="30000" dirty="0">
                <a:latin typeface="+mn-lt"/>
              </a:rPr>
            </a:br>
            <a:r>
              <a:rPr lang="en-US" sz="1800" dirty="0">
                <a:latin typeface="+mn-lt"/>
              </a:rPr>
              <a:t>María Consiglio</a:t>
            </a:r>
            <a:r>
              <a:rPr lang="en-US" sz="1800" baseline="30000" dirty="0">
                <a:latin typeface="+mn-lt"/>
              </a:rPr>
              <a:t>2</a:t>
            </a:r>
            <a:r>
              <a:rPr lang="en-US" sz="1800" dirty="0">
                <a:latin typeface="+mn-lt"/>
              </a:rPr>
              <a:t>, César Muñoz</a:t>
            </a:r>
            <a:r>
              <a:rPr lang="en-US" sz="1800" baseline="30000" dirty="0">
                <a:latin typeface="+mn-lt"/>
              </a:rPr>
              <a:t>2</a:t>
            </a:r>
            <a:br>
              <a:rPr lang="en-US" sz="1800" baseline="30000" dirty="0">
                <a:latin typeface="+mn-lt"/>
              </a:rPr>
            </a:br>
            <a:br>
              <a:rPr lang="en-US" sz="1300" dirty="0"/>
            </a:br>
            <a:r>
              <a:rPr lang="en-US" sz="1300" baseline="30000" dirty="0"/>
              <a:t>1</a:t>
            </a:r>
            <a:r>
              <a:rPr lang="en-US" sz="1300" dirty="0"/>
              <a:t>National Institute of Aerospace, Hampton, VA</a:t>
            </a:r>
            <a:br>
              <a:rPr lang="en-US" sz="1300" dirty="0"/>
            </a:br>
            <a:r>
              <a:rPr lang="en-US" sz="1300" baseline="30000" dirty="0"/>
              <a:t>2</a:t>
            </a:r>
            <a:r>
              <a:rPr lang="en-US" sz="1300" dirty="0"/>
              <a:t>NASA Langley Research Center, Hampton, VA</a:t>
            </a:r>
            <a:br>
              <a:rPr lang="en-US" sz="2400" dirty="0"/>
            </a:br>
            <a:endParaRPr lang="en-US" sz="2400" dirty="0"/>
          </a:p>
        </p:txBody>
      </p:sp>
      <p:pic>
        <p:nvPicPr>
          <p:cNvPr id="6" name="Picture 5">
            <a:extLst>
              <a:ext uri="{FF2B5EF4-FFF2-40B4-BE49-F238E27FC236}">
                <a16:creationId xmlns:a16="http://schemas.microsoft.com/office/drawing/2014/main" id="{F4056987-1291-DF4C-B2C4-7EB51BDE82B9}"/>
              </a:ext>
            </a:extLst>
          </p:cNvPr>
          <p:cNvPicPr>
            <a:picLocks noChangeAspect="1"/>
          </p:cNvPicPr>
          <p:nvPr/>
        </p:nvPicPr>
        <p:blipFill rotWithShape="1">
          <a:blip r:embed="rId3">
            <a:extLst>
              <a:ext uri="{28A0092B-C50C-407E-A947-70E740481C1C}">
                <a14:useLocalDpi xmlns:a14="http://schemas.microsoft.com/office/drawing/2010/main" val="0"/>
              </a:ext>
            </a:extLst>
          </a:blip>
          <a:srcRect l="25493" t="9793" r="25899" b="9942"/>
          <a:stretch/>
        </p:blipFill>
        <p:spPr>
          <a:xfrm>
            <a:off x="246514" y="179658"/>
            <a:ext cx="1441652" cy="1190276"/>
          </a:xfrm>
          <a:prstGeom prst="rect">
            <a:avLst/>
          </a:prstGeom>
          <a:effectLst>
            <a:outerShdw blurRad="50800" dist="38100" dir="5400000" algn="t" rotWithShape="0">
              <a:prstClr val="black">
                <a:alpha val="40000"/>
              </a:prstClr>
            </a:outerShdw>
          </a:effectLst>
        </p:spPr>
      </p:pic>
      <p:sp>
        <p:nvSpPr>
          <p:cNvPr id="7" name="Rectangle 6">
            <a:extLst>
              <a:ext uri="{FF2B5EF4-FFF2-40B4-BE49-F238E27FC236}">
                <a16:creationId xmlns:a16="http://schemas.microsoft.com/office/drawing/2014/main" id="{C116A845-C8B7-1640-86CB-BA14C33329BA}"/>
              </a:ext>
            </a:extLst>
          </p:cNvPr>
          <p:cNvSpPr/>
          <p:nvPr/>
        </p:nvSpPr>
        <p:spPr>
          <a:xfrm>
            <a:off x="1524000" y="559351"/>
            <a:ext cx="2151101" cy="430887"/>
          </a:xfrm>
          <a:prstGeom prst="rect">
            <a:avLst/>
          </a:prstGeom>
        </p:spPr>
        <p:txBody>
          <a:bodyPr wrap="square">
            <a:spAutoFit/>
          </a:bodyPr>
          <a:lstStyle/>
          <a:p>
            <a:pPr algn="ctr"/>
            <a:r>
              <a:rPr lang="en-US" sz="1100" b="1" dirty="0">
                <a:solidFill>
                  <a:schemeClr val="accent1">
                    <a:lumMod val="75000"/>
                  </a:schemeClr>
                </a:solidFill>
              </a:rPr>
              <a:t>National Aeronautics and Space Administration</a:t>
            </a:r>
          </a:p>
        </p:txBody>
      </p:sp>
      <p:pic>
        <p:nvPicPr>
          <p:cNvPr id="9" name="Picture 8">
            <a:extLst>
              <a:ext uri="{FF2B5EF4-FFF2-40B4-BE49-F238E27FC236}">
                <a16:creationId xmlns:a16="http://schemas.microsoft.com/office/drawing/2014/main" id="{52173F4B-DC64-8343-9460-B1EB3C0AAE53}"/>
              </a:ext>
            </a:extLst>
          </p:cNvPr>
          <p:cNvPicPr>
            <a:picLocks noChangeAspect="1"/>
          </p:cNvPicPr>
          <p:nvPr/>
        </p:nvPicPr>
        <p:blipFill>
          <a:blip r:embed="rId4"/>
          <a:stretch>
            <a:fillRect/>
          </a:stretch>
        </p:blipFill>
        <p:spPr>
          <a:xfrm>
            <a:off x="9794385" y="179657"/>
            <a:ext cx="2151101" cy="1190276"/>
          </a:xfrm>
          <a:prstGeom prst="rect">
            <a:avLst/>
          </a:prstGeom>
        </p:spPr>
      </p:pic>
    </p:spTree>
    <p:extLst>
      <p:ext uri="{BB962C8B-B14F-4D97-AF65-F5344CB8AC3E}">
        <p14:creationId xmlns:p14="http://schemas.microsoft.com/office/powerpoint/2010/main" val="136872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9B40-42C4-A645-A05D-1F351899A444}"/>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C5965454-10F7-0941-9C4C-831B08303EE4}"/>
              </a:ext>
            </a:extLst>
          </p:cNvPr>
          <p:cNvSpPr>
            <a:spLocks noGrp="1"/>
          </p:cNvSpPr>
          <p:nvPr>
            <p:ph idx="1"/>
          </p:nvPr>
        </p:nvSpPr>
        <p:spPr/>
        <p:txBody>
          <a:bodyPr/>
          <a:lstStyle/>
          <a:p>
            <a:r>
              <a:rPr lang="en-US" dirty="0"/>
              <a:t>Introduction</a:t>
            </a:r>
          </a:p>
          <a:p>
            <a:r>
              <a:rPr lang="en-US" dirty="0"/>
              <a:t>Background – ICAROUS/Distributed Merging Algorithm</a:t>
            </a:r>
          </a:p>
          <a:p>
            <a:r>
              <a:rPr lang="en-US" dirty="0"/>
              <a:t>Test Setup – Hardware/ Scenarios/Parameters</a:t>
            </a:r>
          </a:p>
          <a:p>
            <a:r>
              <a:rPr lang="en-US" dirty="0"/>
              <a:t>Video</a:t>
            </a:r>
          </a:p>
          <a:p>
            <a:r>
              <a:rPr lang="en-US" dirty="0"/>
              <a:t>Results</a:t>
            </a:r>
          </a:p>
          <a:p>
            <a:r>
              <a:rPr lang="en-US" dirty="0"/>
              <a:t>Conclusions</a:t>
            </a:r>
          </a:p>
          <a:p>
            <a:endParaRPr lang="en-US" dirty="0"/>
          </a:p>
        </p:txBody>
      </p:sp>
    </p:spTree>
    <p:extLst>
      <p:ext uri="{BB962C8B-B14F-4D97-AF65-F5344CB8AC3E}">
        <p14:creationId xmlns:p14="http://schemas.microsoft.com/office/powerpoint/2010/main" val="379156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9B40-42C4-A645-A05D-1F351899A444}"/>
              </a:ext>
            </a:extLst>
          </p:cNvPr>
          <p:cNvSpPr>
            <a:spLocks noGrp="1"/>
          </p:cNvSpPr>
          <p:nvPr>
            <p:ph type="title"/>
          </p:nvPr>
        </p:nvSpPr>
        <p:spPr/>
        <p:txBody>
          <a:bodyPr/>
          <a:lstStyle/>
          <a:p>
            <a:r>
              <a:rPr lang="en-US" dirty="0"/>
              <a:t>UAS Traffic Management (UTM) Project</a:t>
            </a:r>
          </a:p>
        </p:txBody>
      </p:sp>
      <p:pic>
        <p:nvPicPr>
          <p:cNvPr id="6" name="Picture 2" descr="https://lh5.googleusercontent.com/_YI6G1G65ugdH0RAo1uf6TAGvyrYO-6dJa6HQf7_s8_WSy6gzrGvk1m2rvHULjKa9VzlCrH2Y_aC1G95V1GUJqtE1Yb8OpygdiWbXGojsopqNYLt6Rgma-1cMQxedmSuewhL2UQe">
            <a:extLst>
              <a:ext uri="{FF2B5EF4-FFF2-40B4-BE49-F238E27FC236}">
                <a16:creationId xmlns:a16="http://schemas.microsoft.com/office/drawing/2014/main" id="{17D23A46-A594-1B40-A467-5EA25E2022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747" y="1578394"/>
            <a:ext cx="4753419" cy="3565064"/>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55AA8AEC-55FB-DD44-9291-A7BA755B0E6B}"/>
              </a:ext>
            </a:extLst>
          </p:cNvPr>
          <p:cNvCxnSpPr>
            <a:cxnSpLocks/>
            <a:stCxn id="21" idx="1"/>
            <a:endCxn id="19" idx="3"/>
          </p:cNvCxnSpPr>
          <p:nvPr/>
        </p:nvCxnSpPr>
        <p:spPr>
          <a:xfrm flipH="1" flipV="1">
            <a:off x="5513699" y="3227369"/>
            <a:ext cx="858097" cy="13355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057350B6-B695-314E-BF88-E0F0B9398641}"/>
              </a:ext>
            </a:extLst>
          </p:cNvPr>
          <p:cNvSpPr/>
          <p:nvPr/>
        </p:nvSpPr>
        <p:spPr>
          <a:xfrm>
            <a:off x="1339747" y="1959138"/>
            <a:ext cx="970137" cy="307777"/>
          </a:xfrm>
          <a:prstGeom prst="rect">
            <a:avLst/>
          </a:prstGeom>
        </p:spPr>
        <p:txBody>
          <a:bodyPr wrap="none">
            <a:spAutoFit/>
          </a:bodyPr>
          <a:lstStyle/>
          <a:p>
            <a:r>
              <a:rPr lang="en-US" sz="1400" dirty="0">
                <a:solidFill>
                  <a:schemeClr val="accent1"/>
                </a:solidFill>
              </a:rPr>
              <a:t>2015-2020</a:t>
            </a:r>
          </a:p>
        </p:txBody>
      </p:sp>
      <p:sp>
        <p:nvSpPr>
          <p:cNvPr id="17" name="Content Placeholder 6">
            <a:extLst>
              <a:ext uri="{FF2B5EF4-FFF2-40B4-BE49-F238E27FC236}">
                <a16:creationId xmlns:a16="http://schemas.microsoft.com/office/drawing/2014/main" id="{BBB3FCC8-7DC5-D740-BC23-A09D15EDA360}"/>
              </a:ext>
            </a:extLst>
          </p:cNvPr>
          <p:cNvSpPr txBox="1">
            <a:spLocks/>
          </p:cNvSpPr>
          <p:nvPr/>
        </p:nvSpPr>
        <p:spPr>
          <a:xfrm>
            <a:off x="2117680" y="5411908"/>
            <a:ext cx="8229600" cy="1135939"/>
          </a:xfrm>
          <a:prstGeom prst="rect">
            <a:avLst/>
          </a:prstGeom>
          <a:solidFill>
            <a:schemeClr val="tx2">
              <a:lumMod val="20000"/>
              <a:lumOff val="80000"/>
            </a:schemeClr>
          </a:solidFill>
          <a:ln>
            <a:solidFill>
              <a:srgbClr val="0070C0"/>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a:t>Onboard Autonomous Merging </a:t>
            </a:r>
            <a:r>
              <a:rPr lang="en-US" sz="2000" dirty="0"/>
              <a:t>can provide </a:t>
            </a:r>
            <a:r>
              <a:rPr lang="en-US" sz="2000" b="1" dirty="0"/>
              <a:t>tactical separation</a:t>
            </a:r>
            <a:r>
              <a:rPr lang="en-US" sz="2000" dirty="0"/>
              <a:t>, </a:t>
            </a:r>
            <a:r>
              <a:rPr lang="en-US" sz="2000" b="1" dirty="0"/>
              <a:t>guidance and coordination</a:t>
            </a:r>
            <a:r>
              <a:rPr lang="en-US" sz="2000" dirty="0"/>
              <a:t> through a shared fix in real time without relying on communication with the USS</a:t>
            </a:r>
          </a:p>
        </p:txBody>
      </p:sp>
      <p:cxnSp>
        <p:nvCxnSpPr>
          <p:cNvPr id="18" name="Straight Arrow Connector 17">
            <a:extLst>
              <a:ext uri="{FF2B5EF4-FFF2-40B4-BE49-F238E27FC236}">
                <a16:creationId xmlns:a16="http://schemas.microsoft.com/office/drawing/2014/main" id="{244C0B95-2774-6E4D-8B83-8F771452704D}"/>
              </a:ext>
            </a:extLst>
          </p:cNvPr>
          <p:cNvCxnSpPr>
            <a:cxnSpLocks/>
            <a:stCxn id="17" idx="0"/>
            <a:endCxn id="20" idx="2"/>
          </p:cNvCxnSpPr>
          <p:nvPr/>
        </p:nvCxnSpPr>
        <p:spPr>
          <a:xfrm flipH="1" flipV="1">
            <a:off x="5041108" y="5128923"/>
            <a:ext cx="1191372" cy="2829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D94C531D-2795-A34D-9E8F-856A786B2E65}"/>
              </a:ext>
            </a:extLst>
          </p:cNvPr>
          <p:cNvSpPr/>
          <p:nvPr/>
        </p:nvSpPr>
        <p:spPr>
          <a:xfrm>
            <a:off x="4685226" y="2861609"/>
            <a:ext cx="828473" cy="73152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E7540E7-1F74-ED4B-A9F6-C9EC1F006074}"/>
              </a:ext>
            </a:extLst>
          </p:cNvPr>
          <p:cNvSpPr/>
          <p:nvPr/>
        </p:nvSpPr>
        <p:spPr>
          <a:xfrm>
            <a:off x="4145437" y="4635819"/>
            <a:ext cx="1791342" cy="493104"/>
          </a:xfrm>
          <a:prstGeom prst="rect">
            <a:avLst/>
          </a:prstGeom>
          <a:noFill/>
          <a:ln w="28575">
            <a:solidFill>
              <a:srgbClr val="137E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4E94EE8-C03C-CF49-9B4A-F35D49FE59F6}"/>
              </a:ext>
            </a:extLst>
          </p:cNvPr>
          <p:cNvSpPr/>
          <p:nvPr/>
        </p:nvSpPr>
        <p:spPr>
          <a:xfrm>
            <a:off x="6371796" y="1578394"/>
            <a:ext cx="4425284" cy="3565064"/>
          </a:xfrm>
          <a:prstGeom prst="rect">
            <a:avLst/>
          </a:prstGeom>
          <a:solidFill>
            <a:schemeClr val="accent2">
              <a:lumMod val="20000"/>
              <a:lumOff val="80000"/>
            </a:schemeClr>
          </a:solidFill>
          <a:ln>
            <a:solidFill>
              <a:srgbClr val="FF0000"/>
            </a:solidFill>
          </a:ln>
        </p:spPr>
        <p:txBody>
          <a:bodyPr vert="horz" lIns="91440" tIns="45720" rIns="91440" bIns="45720" rtlCol="0">
            <a:normAutofit fontScale="92500" lnSpcReduction="10000"/>
          </a:bodyPr>
          <a:lstStyle/>
          <a:p>
            <a:pPr marL="285750" indent="-285750">
              <a:spcBef>
                <a:spcPct val="20000"/>
              </a:spcBef>
              <a:buFont typeface="Arial" panose="020B0604020202020204" pitchFamily="34" charset="0"/>
              <a:buChar char="•"/>
            </a:pPr>
            <a:r>
              <a:rPr lang="en-US" sz="1600" dirty="0">
                <a:latin typeface="Calibri" panose="020F0502020204030204" pitchFamily="34" charset="0"/>
              </a:rPr>
              <a:t>NASA funded project (2015-2020)</a:t>
            </a:r>
          </a:p>
          <a:p>
            <a:pPr marL="285750" indent="-285750">
              <a:buFont typeface="Arial" panose="020B0604020202020204" pitchFamily="34" charset="0"/>
              <a:buChar char="•"/>
            </a:pPr>
            <a:r>
              <a:rPr lang="en-US" sz="1600" dirty="0"/>
              <a:t>In the UTM concept, UAS Service Suppliers (USS) are responsible for pre-flight </a:t>
            </a:r>
            <a:r>
              <a:rPr lang="en-US" sz="1600" b="1" dirty="0"/>
              <a:t>strategic</a:t>
            </a:r>
            <a:r>
              <a:rPr lang="en-US" sz="1600" dirty="0"/>
              <a:t> </a:t>
            </a:r>
            <a:r>
              <a:rPr lang="en-US" sz="1600" b="1" dirty="0"/>
              <a:t>deconfliction </a:t>
            </a:r>
            <a:r>
              <a:rPr lang="en-US" sz="1600" dirty="0"/>
              <a:t>of flight plans</a:t>
            </a:r>
          </a:p>
          <a:p>
            <a:pPr marL="285750" indent="-285750">
              <a:buFont typeface="Arial" panose="020B0604020202020204" pitchFamily="34" charset="0"/>
              <a:buChar char="•"/>
            </a:pPr>
            <a:r>
              <a:rPr lang="en-US" sz="1600" dirty="0"/>
              <a:t>UAS remain safely separated if they conform to pre-approved flight plans and schedules provided by the USS</a:t>
            </a:r>
          </a:p>
          <a:p>
            <a:pPr marL="285750" indent="-285750">
              <a:buFont typeface="Arial" panose="020B0604020202020204" pitchFamily="34" charset="0"/>
              <a:buChar char="•"/>
            </a:pPr>
            <a:endParaRPr lang="en-US" sz="1600" dirty="0"/>
          </a:p>
          <a:p>
            <a:pPr marL="285750" indent="-285750">
              <a:spcBef>
                <a:spcPct val="20000"/>
              </a:spcBef>
              <a:buFont typeface="Arial" panose="020B0604020202020204" pitchFamily="34" charset="0"/>
              <a:buChar char="•"/>
            </a:pPr>
            <a:r>
              <a:rPr lang="en-US" sz="1600" dirty="0">
                <a:latin typeface="Calibri" panose="020F0502020204030204" pitchFamily="34" charset="0"/>
              </a:rPr>
              <a:t>Unexpected conditions may force a UAS to become non-conforming and require </a:t>
            </a:r>
            <a:r>
              <a:rPr lang="en-US" sz="1600" b="1" dirty="0">
                <a:latin typeface="Calibri" panose="020F0502020204030204" pitchFamily="34" charset="0"/>
              </a:rPr>
              <a:t>tactical guidance</a:t>
            </a:r>
            <a:r>
              <a:rPr lang="en-US" sz="1600" dirty="0">
                <a:latin typeface="Calibri" panose="020F0502020204030204" pitchFamily="34" charset="0"/>
              </a:rPr>
              <a:t> to resolve conflicts with other UAS</a:t>
            </a:r>
          </a:p>
          <a:p>
            <a:pPr marL="285750" indent="-285750">
              <a:spcBef>
                <a:spcPct val="20000"/>
              </a:spcBef>
              <a:buFont typeface="Arial" panose="020B0604020202020204" pitchFamily="34" charset="0"/>
              <a:buChar char="•"/>
            </a:pPr>
            <a:r>
              <a:rPr lang="en-US" sz="1600" dirty="0">
                <a:latin typeface="Calibri" panose="020F0502020204030204" pitchFamily="34" charset="0"/>
              </a:rPr>
              <a:t>The USS may attempt to provide this tactical guidance using a centralized autonomous system or manual input from an operator, but results could be sensitive to communication latency and dropouts</a:t>
            </a:r>
          </a:p>
        </p:txBody>
      </p:sp>
    </p:spTree>
    <p:extLst>
      <p:ext uri="{BB962C8B-B14F-4D97-AF65-F5344CB8AC3E}">
        <p14:creationId xmlns:p14="http://schemas.microsoft.com/office/powerpoint/2010/main" val="1592524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5C85E50-5907-1542-8ABD-D63DCBA67203}"/>
              </a:ext>
            </a:extLst>
          </p:cNvPr>
          <p:cNvSpPr>
            <a:spLocks noGrp="1"/>
          </p:cNvSpPr>
          <p:nvPr>
            <p:ph type="title"/>
          </p:nvPr>
        </p:nvSpPr>
        <p:spPr>
          <a:xfrm>
            <a:off x="838200" y="365125"/>
            <a:ext cx="10515600" cy="1325563"/>
          </a:xfrm>
        </p:spPr>
        <p:txBody>
          <a:bodyPr/>
          <a:lstStyle/>
          <a:p>
            <a:r>
              <a:rPr lang="en-US" dirty="0"/>
              <a:t>Merging</a:t>
            </a:r>
          </a:p>
        </p:txBody>
      </p:sp>
      <p:sp>
        <p:nvSpPr>
          <p:cNvPr id="9" name="Content Placeholder 2">
            <a:extLst>
              <a:ext uri="{FF2B5EF4-FFF2-40B4-BE49-F238E27FC236}">
                <a16:creationId xmlns:a16="http://schemas.microsoft.com/office/drawing/2014/main" id="{0BF44A37-D4E0-5C4A-8E28-EA79493127D8}"/>
              </a:ext>
            </a:extLst>
          </p:cNvPr>
          <p:cNvSpPr>
            <a:spLocks noGrp="1"/>
          </p:cNvSpPr>
          <p:nvPr>
            <p:ph idx="1"/>
          </p:nvPr>
        </p:nvSpPr>
        <p:spPr>
          <a:xfrm>
            <a:off x="593813" y="1729158"/>
            <a:ext cx="5486400" cy="4251017"/>
          </a:xfrm>
        </p:spPr>
        <p:txBody>
          <a:bodyPr>
            <a:normAutofit lnSpcReduction="10000"/>
          </a:bodyPr>
          <a:lstStyle/>
          <a:p>
            <a:r>
              <a:rPr lang="en-US" dirty="0"/>
              <a:t>Enable multiple vehicles to access a common merge fix while maintaining sufficient separation.</a:t>
            </a:r>
          </a:p>
          <a:p>
            <a:r>
              <a:rPr lang="en-US" dirty="0"/>
              <a:t>Additional requirements:</a:t>
            </a:r>
          </a:p>
          <a:p>
            <a:pPr lvl="1"/>
            <a:r>
              <a:rPr lang="en-US" dirty="0"/>
              <a:t>Fully autonomous.</a:t>
            </a:r>
          </a:p>
          <a:p>
            <a:pPr lvl="1"/>
            <a:r>
              <a:rPr lang="en-US" dirty="0"/>
              <a:t>No reliance on ground systems to enable merging operations.</a:t>
            </a:r>
          </a:p>
          <a:p>
            <a:pPr lvl="1"/>
            <a:r>
              <a:rPr lang="en-US" dirty="0"/>
              <a:t>No reliance on a centralized entity for coordination.</a:t>
            </a:r>
          </a:p>
          <a:p>
            <a:pPr lvl="1"/>
            <a:r>
              <a:rPr lang="en-US" dirty="0"/>
              <a:t>Coordination among vehicles must happen in real time on demand</a:t>
            </a:r>
          </a:p>
          <a:p>
            <a:endParaRPr lang="en-US" dirty="0"/>
          </a:p>
        </p:txBody>
      </p:sp>
      <p:cxnSp>
        <p:nvCxnSpPr>
          <p:cNvPr id="10" name="Straight Arrow Connector 9">
            <a:extLst>
              <a:ext uri="{FF2B5EF4-FFF2-40B4-BE49-F238E27FC236}">
                <a16:creationId xmlns:a16="http://schemas.microsoft.com/office/drawing/2014/main" id="{6CED84C1-F91A-2D42-8A92-0F764680FD60}"/>
              </a:ext>
            </a:extLst>
          </p:cNvPr>
          <p:cNvCxnSpPr>
            <a:cxnSpLocks/>
          </p:cNvCxnSpPr>
          <p:nvPr/>
        </p:nvCxnSpPr>
        <p:spPr>
          <a:xfrm>
            <a:off x="9113919" y="2257717"/>
            <a:ext cx="0" cy="11176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242BF23-3C16-A946-9EF9-52360D47ADBE}"/>
              </a:ext>
            </a:extLst>
          </p:cNvPr>
          <p:cNvCxnSpPr>
            <a:cxnSpLocks/>
          </p:cNvCxnSpPr>
          <p:nvPr/>
        </p:nvCxnSpPr>
        <p:spPr>
          <a:xfrm flipV="1">
            <a:off x="9113919" y="3509619"/>
            <a:ext cx="0" cy="116840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416E7E3-25EA-7047-AF8A-A4AF3F3B846A}"/>
              </a:ext>
            </a:extLst>
          </p:cNvPr>
          <p:cNvCxnSpPr>
            <a:cxnSpLocks/>
          </p:cNvCxnSpPr>
          <p:nvPr/>
        </p:nvCxnSpPr>
        <p:spPr>
          <a:xfrm>
            <a:off x="9113919" y="3452393"/>
            <a:ext cx="189230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EF41DB6-3DA5-0D46-BE5A-F50688E92F77}"/>
              </a:ext>
            </a:extLst>
          </p:cNvPr>
          <p:cNvCxnSpPr>
            <a:cxnSpLocks/>
            <a:endCxn id="17" idx="2"/>
          </p:cNvCxnSpPr>
          <p:nvPr/>
        </p:nvCxnSpPr>
        <p:spPr>
          <a:xfrm flipV="1">
            <a:off x="7934111" y="3442468"/>
            <a:ext cx="1104899" cy="9924"/>
          </a:xfrm>
          <a:prstGeom prst="straightConnector1">
            <a:avLst/>
          </a:prstGeom>
          <a:ln w="25400">
            <a:solidFill>
              <a:schemeClr val="accent6">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A8FD41C-778E-EC4A-96CD-D7E865C6CE3E}"/>
              </a:ext>
            </a:extLst>
          </p:cNvPr>
          <p:cNvPicPr>
            <a:picLocks noChangeAspect="1"/>
          </p:cNvPicPr>
          <p:nvPr/>
        </p:nvPicPr>
        <p:blipFill>
          <a:blip r:embed="rId3"/>
          <a:stretch>
            <a:fillRect/>
          </a:stretch>
        </p:blipFill>
        <p:spPr>
          <a:xfrm>
            <a:off x="8920248" y="4653344"/>
            <a:ext cx="387343" cy="387343"/>
          </a:xfrm>
          <a:prstGeom prst="rect">
            <a:avLst/>
          </a:prstGeom>
        </p:spPr>
      </p:pic>
      <p:pic>
        <p:nvPicPr>
          <p:cNvPr id="15" name="Picture 14">
            <a:extLst>
              <a:ext uri="{FF2B5EF4-FFF2-40B4-BE49-F238E27FC236}">
                <a16:creationId xmlns:a16="http://schemas.microsoft.com/office/drawing/2014/main" id="{4E322519-6F11-7449-8D20-BB3B82B4225C}"/>
              </a:ext>
            </a:extLst>
          </p:cNvPr>
          <p:cNvPicPr>
            <a:picLocks noChangeAspect="1"/>
          </p:cNvPicPr>
          <p:nvPr/>
        </p:nvPicPr>
        <p:blipFill>
          <a:blip r:embed="rId3"/>
          <a:stretch>
            <a:fillRect/>
          </a:stretch>
        </p:blipFill>
        <p:spPr>
          <a:xfrm>
            <a:off x="8920248" y="1896649"/>
            <a:ext cx="387343" cy="387343"/>
          </a:xfrm>
          <a:prstGeom prst="rect">
            <a:avLst/>
          </a:prstGeom>
        </p:spPr>
      </p:pic>
      <p:pic>
        <p:nvPicPr>
          <p:cNvPr id="16" name="Picture 15">
            <a:extLst>
              <a:ext uri="{FF2B5EF4-FFF2-40B4-BE49-F238E27FC236}">
                <a16:creationId xmlns:a16="http://schemas.microsoft.com/office/drawing/2014/main" id="{8BD69964-7BEE-F442-BB84-832DE9BA8C16}"/>
              </a:ext>
            </a:extLst>
          </p:cNvPr>
          <p:cNvPicPr>
            <a:picLocks noChangeAspect="1"/>
          </p:cNvPicPr>
          <p:nvPr/>
        </p:nvPicPr>
        <p:blipFill>
          <a:blip r:embed="rId3"/>
          <a:stretch>
            <a:fillRect/>
          </a:stretch>
        </p:blipFill>
        <p:spPr>
          <a:xfrm>
            <a:off x="7585162" y="3258721"/>
            <a:ext cx="387343" cy="387343"/>
          </a:xfrm>
          <a:prstGeom prst="rect">
            <a:avLst/>
          </a:prstGeom>
        </p:spPr>
      </p:pic>
      <p:sp>
        <p:nvSpPr>
          <p:cNvPr id="17" name="Oval 16">
            <a:extLst>
              <a:ext uri="{FF2B5EF4-FFF2-40B4-BE49-F238E27FC236}">
                <a16:creationId xmlns:a16="http://schemas.microsoft.com/office/drawing/2014/main" id="{449C09C4-2EA4-E244-9123-6722A8E36FA0}"/>
              </a:ext>
            </a:extLst>
          </p:cNvPr>
          <p:cNvSpPr/>
          <p:nvPr/>
        </p:nvSpPr>
        <p:spPr>
          <a:xfrm>
            <a:off x="9039010" y="3375317"/>
            <a:ext cx="121245" cy="1343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9490078-FD41-EE47-B95C-0616E3D333CD}"/>
              </a:ext>
            </a:extLst>
          </p:cNvPr>
          <p:cNvSpPr txBox="1"/>
          <p:nvPr/>
        </p:nvSpPr>
        <p:spPr>
          <a:xfrm>
            <a:off x="9209356" y="3509619"/>
            <a:ext cx="317716" cy="369332"/>
          </a:xfrm>
          <a:prstGeom prst="rect">
            <a:avLst/>
          </a:prstGeom>
          <a:noFill/>
        </p:spPr>
        <p:txBody>
          <a:bodyPr wrap="none" rtlCol="0">
            <a:spAutoFit/>
          </a:bodyPr>
          <a:lstStyle/>
          <a:p>
            <a:r>
              <a:rPr lang="en-US" dirty="0"/>
              <a:t>A</a:t>
            </a:r>
          </a:p>
        </p:txBody>
      </p:sp>
      <p:sp>
        <p:nvSpPr>
          <p:cNvPr id="19" name="TextBox 18">
            <a:extLst>
              <a:ext uri="{FF2B5EF4-FFF2-40B4-BE49-F238E27FC236}">
                <a16:creationId xmlns:a16="http://schemas.microsoft.com/office/drawing/2014/main" id="{0D7E3978-F4B1-1A43-BEDA-8DFBD85F0A20}"/>
              </a:ext>
            </a:extLst>
          </p:cNvPr>
          <p:cNvSpPr txBox="1"/>
          <p:nvPr/>
        </p:nvSpPr>
        <p:spPr>
          <a:xfrm>
            <a:off x="11006211" y="3509619"/>
            <a:ext cx="309700" cy="369332"/>
          </a:xfrm>
          <a:prstGeom prst="rect">
            <a:avLst/>
          </a:prstGeom>
          <a:noFill/>
        </p:spPr>
        <p:txBody>
          <a:bodyPr wrap="none" rtlCol="0">
            <a:spAutoFit/>
          </a:bodyPr>
          <a:lstStyle/>
          <a:p>
            <a:r>
              <a:rPr lang="en-US" dirty="0"/>
              <a:t>B</a:t>
            </a:r>
          </a:p>
        </p:txBody>
      </p:sp>
      <p:sp>
        <p:nvSpPr>
          <p:cNvPr id="20" name="Oval 19">
            <a:extLst>
              <a:ext uri="{FF2B5EF4-FFF2-40B4-BE49-F238E27FC236}">
                <a16:creationId xmlns:a16="http://schemas.microsoft.com/office/drawing/2014/main" id="{E9080E55-676A-CE49-86E5-6F364226CF31}"/>
              </a:ext>
            </a:extLst>
          </p:cNvPr>
          <p:cNvSpPr/>
          <p:nvPr/>
        </p:nvSpPr>
        <p:spPr>
          <a:xfrm>
            <a:off x="11006218" y="3375317"/>
            <a:ext cx="121245" cy="13430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74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AA869AF0-F4E6-7348-833C-F1ED25C617A1}"/>
              </a:ext>
            </a:extLst>
          </p:cNvPr>
          <p:cNvSpPr>
            <a:spLocks noGrp="1"/>
          </p:cNvSpPr>
          <p:nvPr>
            <p:ph type="title"/>
          </p:nvPr>
        </p:nvSpPr>
        <p:spPr>
          <a:xfrm>
            <a:off x="838200" y="365125"/>
            <a:ext cx="10515600" cy="1325563"/>
          </a:xfrm>
        </p:spPr>
        <p:txBody>
          <a:bodyPr/>
          <a:lstStyle/>
          <a:p>
            <a:r>
              <a:rPr lang="en-US" dirty="0"/>
              <a:t>Distributed Merging Algorithm</a:t>
            </a:r>
          </a:p>
        </p:txBody>
      </p:sp>
      <p:sp>
        <p:nvSpPr>
          <p:cNvPr id="25" name="Content Placeholder 2">
            <a:extLst>
              <a:ext uri="{FF2B5EF4-FFF2-40B4-BE49-F238E27FC236}">
                <a16:creationId xmlns:a16="http://schemas.microsoft.com/office/drawing/2014/main" id="{71FB628F-7625-1842-967F-17E5092C0D3F}"/>
              </a:ext>
            </a:extLst>
          </p:cNvPr>
          <p:cNvSpPr>
            <a:spLocks noGrp="1"/>
          </p:cNvSpPr>
          <p:nvPr>
            <p:ph idx="1"/>
          </p:nvPr>
        </p:nvSpPr>
        <p:spPr>
          <a:xfrm>
            <a:off x="635000" y="1825625"/>
            <a:ext cx="4908550" cy="3025775"/>
          </a:xfrm>
        </p:spPr>
        <p:txBody>
          <a:bodyPr>
            <a:normAutofit fontScale="77500" lnSpcReduction="20000"/>
          </a:bodyPr>
          <a:lstStyle/>
          <a:p>
            <a:r>
              <a:rPr lang="en-US" dirty="0"/>
              <a:t>Scheduling </a:t>
            </a:r>
          </a:p>
          <a:p>
            <a:r>
              <a:rPr lang="en-US" dirty="0"/>
              <a:t>Communication</a:t>
            </a:r>
          </a:p>
          <a:p>
            <a:r>
              <a:rPr lang="en-US" dirty="0"/>
              <a:t>Operating Procedures</a:t>
            </a:r>
          </a:p>
          <a:p>
            <a:endParaRPr lang="en-US" dirty="0"/>
          </a:p>
          <a:p>
            <a:r>
              <a:rPr lang="en-US" dirty="0"/>
              <a:t>Zones</a:t>
            </a:r>
          </a:p>
          <a:p>
            <a:pPr lvl="1"/>
            <a:r>
              <a:rPr lang="en-US" b="1" dirty="0"/>
              <a:t>Coordination</a:t>
            </a:r>
            <a:r>
              <a:rPr lang="en-US" dirty="0"/>
              <a:t> – Establish the network</a:t>
            </a:r>
          </a:p>
          <a:p>
            <a:pPr lvl="1"/>
            <a:r>
              <a:rPr lang="en-US" b="1" dirty="0"/>
              <a:t>Scheduling</a:t>
            </a:r>
            <a:r>
              <a:rPr lang="en-US" dirty="0"/>
              <a:t> – Compute optimal schedule for all vehicles</a:t>
            </a:r>
          </a:p>
          <a:p>
            <a:pPr lvl="1"/>
            <a:r>
              <a:rPr lang="en-US" b="1" dirty="0"/>
              <a:t>Entry</a:t>
            </a:r>
            <a:r>
              <a:rPr lang="en-US" dirty="0"/>
              <a:t> – Execute trajectory adjustments to meet schedule</a:t>
            </a:r>
          </a:p>
          <a:p>
            <a:pPr lvl="1"/>
            <a:endParaRPr lang="en-US" dirty="0"/>
          </a:p>
          <a:p>
            <a:endParaRPr lang="en-US" dirty="0"/>
          </a:p>
        </p:txBody>
      </p:sp>
      <p:sp>
        <p:nvSpPr>
          <p:cNvPr id="26" name="Rectangle 25">
            <a:extLst>
              <a:ext uri="{FF2B5EF4-FFF2-40B4-BE49-F238E27FC236}">
                <a16:creationId xmlns:a16="http://schemas.microsoft.com/office/drawing/2014/main" id="{10959DEE-A66B-B14D-8739-5B2F8EBDB882}"/>
              </a:ext>
            </a:extLst>
          </p:cNvPr>
          <p:cNvSpPr/>
          <p:nvPr/>
        </p:nvSpPr>
        <p:spPr>
          <a:xfrm>
            <a:off x="508000" y="5926137"/>
            <a:ext cx="10972800" cy="461665"/>
          </a:xfrm>
          <a:prstGeom prst="rect">
            <a:avLst/>
          </a:prstGeom>
        </p:spPr>
        <p:txBody>
          <a:bodyPr wrap="square">
            <a:spAutoFit/>
          </a:bodyPr>
          <a:lstStyle/>
          <a:p>
            <a:r>
              <a:rPr lang="en-US" sz="1200" dirty="0" err="1"/>
              <a:t>Swee</a:t>
            </a:r>
            <a:r>
              <a:rPr lang="en-US" sz="1200" dirty="0"/>
              <a:t> Balachandran, César Muñoz, and María </a:t>
            </a:r>
            <a:r>
              <a:rPr lang="en-US" sz="1200" dirty="0" err="1"/>
              <a:t>Consiglio</a:t>
            </a:r>
            <a:r>
              <a:rPr lang="en-US" sz="1200" dirty="0"/>
              <a:t>, </a:t>
            </a:r>
            <a:r>
              <a:rPr lang="en-US" sz="1200" i="1" u="sng" dirty="0">
                <a:hlinkClick r:id="rId3"/>
              </a:rPr>
              <a:t>Distributed Consensus to Enable Merging and Spacing of UAS in an Urban Environment</a:t>
            </a:r>
            <a:r>
              <a:rPr lang="en-US" sz="1200" dirty="0"/>
              <a:t>, Proceedings of the 2018 International Conference on Unmanned Aircraft Systems (ICUAS 2018), Dallas, Texas, USA, 2018</a:t>
            </a:r>
          </a:p>
        </p:txBody>
      </p:sp>
      <p:pic>
        <p:nvPicPr>
          <p:cNvPr id="27" name="Picture 26" descr="A close up of a map&#10;&#10;Description automatically generated">
            <a:extLst>
              <a:ext uri="{FF2B5EF4-FFF2-40B4-BE49-F238E27FC236}">
                <a16:creationId xmlns:a16="http://schemas.microsoft.com/office/drawing/2014/main" id="{D2A6ACC1-7135-7E4D-9151-6D842976A6B8}"/>
              </a:ext>
            </a:extLst>
          </p:cNvPr>
          <p:cNvPicPr>
            <a:picLocks noChangeAspect="1"/>
          </p:cNvPicPr>
          <p:nvPr/>
        </p:nvPicPr>
        <p:blipFill>
          <a:blip r:embed="rId4"/>
          <a:stretch>
            <a:fillRect/>
          </a:stretch>
        </p:blipFill>
        <p:spPr>
          <a:xfrm>
            <a:off x="5631017" y="1543050"/>
            <a:ext cx="6395883" cy="3886841"/>
          </a:xfrm>
          <a:prstGeom prst="rect">
            <a:avLst/>
          </a:prstGeom>
        </p:spPr>
      </p:pic>
    </p:spTree>
    <p:extLst>
      <p:ext uri="{BB962C8B-B14F-4D97-AF65-F5344CB8AC3E}">
        <p14:creationId xmlns:p14="http://schemas.microsoft.com/office/powerpoint/2010/main" val="2926739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62E428-D370-5F42-9A0A-9A08B846D0CD}"/>
              </a:ext>
            </a:extLst>
          </p:cNvPr>
          <p:cNvSpPr>
            <a:spLocks noGrp="1"/>
          </p:cNvSpPr>
          <p:nvPr>
            <p:ph type="title"/>
          </p:nvPr>
        </p:nvSpPr>
        <p:spPr>
          <a:xfrm>
            <a:off x="838200" y="365125"/>
            <a:ext cx="10515600" cy="1325563"/>
          </a:xfrm>
        </p:spPr>
        <p:txBody>
          <a:bodyPr/>
          <a:lstStyle/>
          <a:p>
            <a:r>
              <a:rPr lang="en-US" dirty="0"/>
              <a:t>ICAROUS Configuration</a:t>
            </a:r>
          </a:p>
        </p:txBody>
      </p:sp>
      <p:pic>
        <p:nvPicPr>
          <p:cNvPr id="7" name="Picture 6">
            <a:extLst>
              <a:ext uri="{FF2B5EF4-FFF2-40B4-BE49-F238E27FC236}">
                <a16:creationId xmlns:a16="http://schemas.microsoft.com/office/drawing/2014/main" id="{67A5C252-A4CB-D640-B763-FDF314DCD448}"/>
              </a:ext>
            </a:extLst>
          </p:cNvPr>
          <p:cNvPicPr/>
          <p:nvPr/>
        </p:nvPicPr>
        <p:blipFill>
          <a:blip r:embed="rId3">
            <a:extLst>
              <a:ext uri="{28A0092B-C50C-407E-A947-70E740481C1C}">
                <a14:useLocalDpi xmlns:a14="http://schemas.microsoft.com/office/drawing/2010/main" val="0"/>
              </a:ext>
            </a:extLst>
          </a:blip>
          <a:stretch>
            <a:fillRect/>
          </a:stretch>
        </p:blipFill>
        <p:spPr>
          <a:xfrm>
            <a:off x="2727404" y="1844040"/>
            <a:ext cx="6737191" cy="3169920"/>
          </a:xfrm>
          <a:prstGeom prst="rect">
            <a:avLst/>
          </a:prstGeom>
        </p:spPr>
      </p:pic>
      <p:sp>
        <p:nvSpPr>
          <p:cNvPr id="8" name="Rectangle 7">
            <a:extLst>
              <a:ext uri="{FF2B5EF4-FFF2-40B4-BE49-F238E27FC236}">
                <a16:creationId xmlns:a16="http://schemas.microsoft.com/office/drawing/2014/main" id="{5EC2FEEF-9007-CB47-A7A6-08D01F5AC79C}"/>
              </a:ext>
            </a:extLst>
          </p:cNvPr>
          <p:cNvSpPr/>
          <p:nvPr/>
        </p:nvSpPr>
        <p:spPr>
          <a:xfrm>
            <a:off x="838200" y="5477212"/>
            <a:ext cx="10515600" cy="1015663"/>
          </a:xfrm>
          <a:prstGeom prst="rect">
            <a:avLst/>
          </a:prstGeom>
        </p:spPr>
        <p:txBody>
          <a:bodyPr wrap="square">
            <a:spAutoFit/>
          </a:bodyPr>
          <a:lstStyle/>
          <a:p>
            <a:r>
              <a:rPr lang="en-US" sz="1200" dirty="0">
                <a:latin typeface="Times New Roman" panose="02020603050405020304" pitchFamily="18" charset="0"/>
                <a:ea typeface="Times New Roman" panose="02020603050405020304" pitchFamily="18" charset="0"/>
              </a:rPr>
              <a:t>María </a:t>
            </a:r>
            <a:r>
              <a:rPr lang="en-US" sz="1200" dirty="0" err="1">
                <a:latin typeface="Times New Roman" panose="02020603050405020304" pitchFamily="18" charset="0"/>
                <a:ea typeface="Times New Roman" panose="02020603050405020304" pitchFamily="18" charset="0"/>
              </a:rPr>
              <a:t>Consiglio</a:t>
            </a:r>
            <a:r>
              <a:rPr lang="en-US" sz="1200" dirty="0">
                <a:latin typeface="Times New Roman" panose="02020603050405020304" pitchFamily="18" charset="0"/>
                <a:ea typeface="Times New Roman" panose="02020603050405020304" pitchFamily="18" charset="0"/>
              </a:rPr>
              <a:t>, César Muñoz, George Hagen, Anthony </a:t>
            </a:r>
            <a:r>
              <a:rPr lang="en-US" sz="1200" dirty="0" err="1">
                <a:latin typeface="Times New Roman" panose="02020603050405020304" pitchFamily="18" charset="0"/>
                <a:ea typeface="Times New Roman" panose="02020603050405020304" pitchFamily="18" charset="0"/>
              </a:rPr>
              <a:t>Narkawicz</a:t>
            </a:r>
            <a:r>
              <a:rPr lang="en-US" sz="1200" dirty="0">
                <a:latin typeface="Times New Roman" panose="02020603050405020304" pitchFamily="18" charset="0"/>
                <a:ea typeface="Times New Roman" panose="02020603050405020304" pitchFamily="18" charset="0"/>
              </a:rPr>
              <a:t>, and </a:t>
            </a:r>
            <a:r>
              <a:rPr lang="en-US" sz="1200" dirty="0" err="1">
                <a:latin typeface="Times New Roman" panose="02020603050405020304" pitchFamily="18" charset="0"/>
                <a:ea typeface="Times New Roman" panose="02020603050405020304" pitchFamily="18" charset="0"/>
              </a:rPr>
              <a:t>Swee</a:t>
            </a:r>
            <a:r>
              <a:rPr lang="en-US" sz="1200" dirty="0">
                <a:latin typeface="Times New Roman" panose="02020603050405020304" pitchFamily="18" charset="0"/>
                <a:ea typeface="Times New Roman" panose="02020603050405020304" pitchFamily="18" charset="0"/>
              </a:rPr>
              <a:t> Balachandran, </a:t>
            </a:r>
            <a:r>
              <a:rPr lang="en-US" sz="1200" i="1" u="sng" dirty="0">
                <a:solidFill>
                  <a:srgbClr val="0000FF"/>
                </a:solidFill>
                <a:latin typeface="Times New Roman" panose="02020603050405020304" pitchFamily="18" charset="0"/>
                <a:ea typeface="Times New Roman" panose="02020603050405020304" pitchFamily="18" charset="0"/>
                <a:hlinkClick r:id="rId4"/>
              </a:rPr>
              <a:t>ICAROUS: Integrated Configurable Algorithms for Reliable Operations of Unmanned Systems</a:t>
            </a:r>
            <a:r>
              <a:rPr lang="en-US" sz="1200" dirty="0">
                <a:latin typeface="Times New Roman" panose="02020603050405020304" pitchFamily="18" charset="0"/>
                <a:ea typeface="Times New Roman" panose="02020603050405020304" pitchFamily="18" charset="0"/>
              </a:rPr>
              <a:t>, Proceedings of the 35th Digital Avionics Systems Conference (DASC 2016), Sacramento, California, 2016</a:t>
            </a:r>
            <a:endParaRPr lang="en-US" sz="1200" dirty="0">
              <a:effectLst/>
              <a:latin typeface="Times New Roman" panose="02020603050405020304" pitchFamily="18" charset="0"/>
              <a:ea typeface="Times New Roman" panose="02020603050405020304" pitchFamily="18" charset="0"/>
            </a:endParaRPr>
          </a:p>
          <a:p>
            <a:r>
              <a:rPr lang="en-US" sz="1200" dirty="0">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r>
              <a:rPr lang="en-US" sz="1200" dirty="0" err="1">
                <a:latin typeface="Times New Roman" panose="02020603050405020304" pitchFamily="18" charset="0"/>
                <a:ea typeface="Times New Roman" panose="02020603050405020304" pitchFamily="18" charset="0"/>
              </a:rPr>
              <a:t>Swee</a:t>
            </a:r>
            <a:r>
              <a:rPr lang="en-US" sz="1200" dirty="0">
                <a:latin typeface="Times New Roman" panose="02020603050405020304" pitchFamily="18" charset="0"/>
                <a:ea typeface="Times New Roman" panose="02020603050405020304" pitchFamily="18" charset="0"/>
              </a:rPr>
              <a:t> Balachandran, César Muñoz, María </a:t>
            </a:r>
            <a:r>
              <a:rPr lang="en-US" sz="1200" dirty="0" err="1">
                <a:latin typeface="Times New Roman" panose="02020603050405020304" pitchFamily="18" charset="0"/>
                <a:ea typeface="Times New Roman" panose="02020603050405020304" pitchFamily="18" charset="0"/>
              </a:rPr>
              <a:t>Consiglio</a:t>
            </a:r>
            <a:r>
              <a:rPr lang="en-US" sz="1200" dirty="0">
                <a:latin typeface="Times New Roman" panose="02020603050405020304" pitchFamily="18" charset="0"/>
                <a:ea typeface="Times New Roman" panose="02020603050405020304" pitchFamily="18" charset="0"/>
              </a:rPr>
              <a:t>, Marco </a:t>
            </a:r>
            <a:r>
              <a:rPr lang="en-US" sz="1200" dirty="0" err="1">
                <a:latin typeface="Times New Roman" panose="02020603050405020304" pitchFamily="18" charset="0"/>
                <a:ea typeface="Times New Roman" panose="02020603050405020304" pitchFamily="18" charset="0"/>
              </a:rPr>
              <a:t>Feliú</a:t>
            </a:r>
            <a:r>
              <a:rPr lang="en-US" sz="1200" dirty="0">
                <a:latin typeface="Times New Roman" panose="02020603050405020304" pitchFamily="18" charset="0"/>
                <a:ea typeface="Times New Roman" panose="02020603050405020304" pitchFamily="18" charset="0"/>
              </a:rPr>
              <a:t> and Anand Patel, </a:t>
            </a:r>
            <a:r>
              <a:rPr lang="en-US" sz="1200" i="1" u="sng" dirty="0">
                <a:solidFill>
                  <a:srgbClr val="0000FF"/>
                </a:solidFill>
                <a:latin typeface="Times New Roman" panose="02020603050405020304" pitchFamily="18" charset="0"/>
                <a:ea typeface="Times New Roman" panose="02020603050405020304" pitchFamily="18" charset="0"/>
                <a:hlinkClick r:id="rId5"/>
              </a:rPr>
              <a:t>Independent Configurable Architecture for Reliable Operation of Unmanned Systems with Distributed On-Board Services</a:t>
            </a:r>
            <a:r>
              <a:rPr lang="en-US" sz="1200" dirty="0">
                <a:latin typeface="Times New Roman" panose="02020603050405020304" pitchFamily="18" charset="0"/>
                <a:ea typeface="Times New Roman" panose="02020603050405020304" pitchFamily="18" charset="0"/>
              </a:rPr>
              <a:t>, Proceedings of the 37th Digital Avionics Systems Conference (DASC 2018), London, England, UK, 2018.</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6719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1CCFF81-755D-DD42-8D4D-7E3080AFEC5C}"/>
              </a:ext>
            </a:extLst>
          </p:cNvPr>
          <p:cNvSpPr>
            <a:spLocks noGrp="1"/>
          </p:cNvSpPr>
          <p:nvPr>
            <p:ph type="title"/>
          </p:nvPr>
        </p:nvSpPr>
        <p:spPr>
          <a:xfrm>
            <a:off x="838200" y="368299"/>
            <a:ext cx="10515600" cy="1325563"/>
          </a:xfrm>
        </p:spPr>
        <p:txBody>
          <a:bodyPr/>
          <a:lstStyle/>
          <a:p>
            <a:r>
              <a:rPr lang="en-US" dirty="0"/>
              <a:t>Aircraft Configuration</a:t>
            </a:r>
          </a:p>
        </p:txBody>
      </p:sp>
      <p:pic>
        <p:nvPicPr>
          <p:cNvPr id="6" name="Content Placeholder 3" descr="A screenshot of a cell phone&#10;&#10;Description automatically generated">
            <a:extLst>
              <a:ext uri="{FF2B5EF4-FFF2-40B4-BE49-F238E27FC236}">
                <a16:creationId xmlns:a16="http://schemas.microsoft.com/office/drawing/2014/main" id="{F2828C3E-6E52-7C45-AE67-561076A328B6}"/>
              </a:ext>
            </a:extLst>
          </p:cNvPr>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30900" y="1690689"/>
            <a:ext cx="6045200" cy="3859212"/>
          </a:xfrm>
          <a:prstGeom prst="rect">
            <a:avLst/>
          </a:prstGeom>
        </p:spPr>
      </p:pic>
      <p:sp>
        <p:nvSpPr>
          <p:cNvPr id="7" name="Content Placeholder 2">
            <a:extLst>
              <a:ext uri="{FF2B5EF4-FFF2-40B4-BE49-F238E27FC236}">
                <a16:creationId xmlns:a16="http://schemas.microsoft.com/office/drawing/2014/main" id="{0CCE0F54-CF4B-724B-8134-9F6689BB1AE4}"/>
              </a:ext>
            </a:extLst>
          </p:cNvPr>
          <p:cNvSpPr txBox="1">
            <a:spLocks/>
          </p:cNvSpPr>
          <p:nvPr/>
        </p:nvSpPr>
        <p:spPr>
          <a:xfrm>
            <a:off x="215900" y="1927622"/>
            <a:ext cx="5626100" cy="41556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2 - DJI S1000 Octocopter, Pixhawk Autopilot running </a:t>
            </a:r>
            <a:r>
              <a:rPr lang="en-US" dirty="0" err="1"/>
              <a:t>ArduCopter</a:t>
            </a:r>
            <a:r>
              <a:rPr lang="en-US" dirty="0"/>
              <a:t>, a companion NUC computer running ICAROUS, a 900MHz telemetry link and a 2.4GHz C2 link.</a:t>
            </a:r>
          </a:p>
          <a:p>
            <a:r>
              <a:rPr lang="en-US" dirty="0"/>
              <a:t>1- Simulated vehicle running on a NUC using </a:t>
            </a:r>
            <a:r>
              <a:rPr lang="en-US" dirty="0" err="1"/>
              <a:t>ArduCopter</a:t>
            </a:r>
            <a:r>
              <a:rPr lang="en-US" dirty="0"/>
              <a:t> SITL and ICAROUS.</a:t>
            </a:r>
          </a:p>
          <a:p>
            <a:r>
              <a:rPr lang="en-US" dirty="0"/>
              <a:t>Verizon Jetpack for V2V communications. </a:t>
            </a:r>
          </a:p>
          <a:p>
            <a:endParaRPr lang="en-US" dirty="0"/>
          </a:p>
        </p:txBody>
      </p:sp>
    </p:spTree>
    <p:extLst>
      <p:ext uri="{BB962C8B-B14F-4D97-AF65-F5344CB8AC3E}">
        <p14:creationId xmlns:p14="http://schemas.microsoft.com/office/powerpoint/2010/main" val="3833473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1A2505-53C8-294D-ACAF-D7CC660460E5}"/>
              </a:ext>
            </a:extLst>
          </p:cNvPr>
          <p:cNvSpPr>
            <a:spLocks noGrp="1"/>
          </p:cNvSpPr>
          <p:nvPr>
            <p:ph type="title"/>
          </p:nvPr>
        </p:nvSpPr>
        <p:spPr>
          <a:xfrm>
            <a:off x="838200" y="365125"/>
            <a:ext cx="10515600" cy="1325563"/>
          </a:xfrm>
        </p:spPr>
        <p:txBody>
          <a:bodyPr/>
          <a:lstStyle/>
          <a:p>
            <a:r>
              <a:rPr lang="en-US" dirty="0"/>
              <a:t>Flight Scenarios</a:t>
            </a:r>
          </a:p>
        </p:txBody>
      </p:sp>
      <p:graphicFrame>
        <p:nvGraphicFramePr>
          <p:cNvPr id="6" name="Content Placeholder 4">
            <a:extLst>
              <a:ext uri="{FF2B5EF4-FFF2-40B4-BE49-F238E27FC236}">
                <a16:creationId xmlns:a16="http://schemas.microsoft.com/office/drawing/2014/main" id="{A3510852-FD02-EE40-9002-0CB8E19C145D}"/>
              </a:ext>
            </a:extLst>
          </p:cNvPr>
          <p:cNvGraphicFramePr>
            <a:graphicFrameLocks noGrp="1"/>
          </p:cNvGraphicFramePr>
          <p:nvPr>
            <p:ph idx="1"/>
            <p:extLst>
              <p:ext uri="{D42A27DB-BD31-4B8C-83A1-F6EECF244321}">
                <p14:modId xmlns:p14="http://schemas.microsoft.com/office/powerpoint/2010/main" val="3413335016"/>
              </p:ext>
            </p:extLst>
          </p:nvPr>
        </p:nvGraphicFramePr>
        <p:xfrm>
          <a:off x="257175" y="1853564"/>
          <a:ext cx="5729288" cy="4148614"/>
        </p:xfrm>
        <a:graphic>
          <a:graphicData uri="http://schemas.openxmlformats.org/drawingml/2006/table">
            <a:tbl>
              <a:tblPr firstRow="1" firstCol="1" bandRow="1">
                <a:tableStyleId>{5C22544A-7EE6-4342-B048-85BDC9FD1C3A}</a:tableStyleId>
              </a:tblPr>
              <a:tblGrid>
                <a:gridCol w="772533">
                  <a:extLst>
                    <a:ext uri="{9D8B030D-6E8A-4147-A177-3AD203B41FA5}">
                      <a16:colId xmlns:a16="http://schemas.microsoft.com/office/drawing/2014/main" val="2393714348"/>
                    </a:ext>
                  </a:extLst>
                </a:gridCol>
                <a:gridCol w="551525">
                  <a:extLst>
                    <a:ext uri="{9D8B030D-6E8A-4147-A177-3AD203B41FA5}">
                      <a16:colId xmlns:a16="http://schemas.microsoft.com/office/drawing/2014/main" val="157063956"/>
                    </a:ext>
                  </a:extLst>
                </a:gridCol>
                <a:gridCol w="946751">
                  <a:extLst>
                    <a:ext uri="{9D8B030D-6E8A-4147-A177-3AD203B41FA5}">
                      <a16:colId xmlns:a16="http://schemas.microsoft.com/office/drawing/2014/main" val="1076110159"/>
                    </a:ext>
                  </a:extLst>
                </a:gridCol>
                <a:gridCol w="551525">
                  <a:extLst>
                    <a:ext uri="{9D8B030D-6E8A-4147-A177-3AD203B41FA5}">
                      <a16:colId xmlns:a16="http://schemas.microsoft.com/office/drawing/2014/main" val="3000564182"/>
                    </a:ext>
                  </a:extLst>
                </a:gridCol>
                <a:gridCol w="1025399">
                  <a:extLst>
                    <a:ext uri="{9D8B030D-6E8A-4147-A177-3AD203B41FA5}">
                      <a16:colId xmlns:a16="http://schemas.microsoft.com/office/drawing/2014/main" val="2549407994"/>
                    </a:ext>
                  </a:extLst>
                </a:gridCol>
                <a:gridCol w="627185">
                  <a:extLst>
                    <a:ext uri="{9D8B030D-6E8A-4147-A177-3AD203B41FA5}">
                      <a16:colId xmlns:a16="http://schemas.microsoft.com/office/drawing/2014/main" val="3196803829"/>
                    </a:ext>
                  </a:extLst>
                </a:gridCol>
                <a:gridCol w="1254370">
                  <a:extLst>
                    <a:ext uri="{9D8B030D-6E8A-4147-A177-3AD203B41FA5}">
                      <a16:colId xmlns:a16="http://schemas.microsoft.com/office/drawing/2014/main" val="429768425"/>
                    </a:ext>
                  </a:extLst>
                </a:gridCol>
              </a:tblGrid>
              <a:tr h="400126">
                <a:tc gridSpan="7">
                  <a:txBody>
                    <a:bodyPr/>
                    <a:lstStyle/>
                    <a:p>
                      <a:pPr marL="0" marR="0" algn="ctr">
                        <a:spcBef>
                          <a:spcPts val="0"/>
                        </a:spcBef>
                        <a:spcAft>
                          <a:spcPts val="0"/>
                        </a:spcAft>
                      </a:pPr>
                      <a:r>
                        <a:rPr lang="en-US" sz="1200">
                          <a:effectLst/>
                        </a:rPr>
                        <a:t>Flight Plans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7029798"/>
                  </a:ext>
                </a:extLst>
              </a:tr>
              <a:tr h="323912">
                <a:tc>
                  <a:txBody>
                    <a:bodyPr/>
                    <a:lstStyle/>
                    <a:p>
                      <a:pPr marL="0" marR="0" algn="just">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1200">
                          <a:effectLst/>
                        </a:rPr>
                        <a:t>ISAAC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spcBef>
                          <a:spcPts val="0"/>
                        </a:spcBef>
                        <a:spcAft>
                          <a:spcPts val="0"/>
                        </a:spcAft>
                      </a:pPr>
                      <a:r>
                        <a:rPr lang="en-US" sz="1200">
                          <a:effectLst/>
                        </a:rPr>
                        <a:t>CERF</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spcBef>
                          <a:spcPts val="0"/>
                        </a:spcBef>
                        <a:spcAft>
                          <a:spcPts val="0"/>
                        </a:spcAft>
                      </a:pPr>
                      <a:r>
                        <a:rPr lang="en-US" sz="1200">
                          <a:effectLst/>
                        </a:rPr>
                        <a:t>SIM</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4195262602"/>
                  </a:ext>
                </a:extLst>
              </a:tr>
              <a:tr h="731660">
                <a:tc>
                  <a:txBody>
                    <a:bodyPr/>
                    <a:lstStyle/>
                    <a:p>
                      <a:pPr marL="0" marR="0" algn="ctr">
                        <a:spcBef>
                          <a:spcPts val="0"/>
                        </a:spcBef>
                        <a:spcAft>
                          <a:spcPts val="0"/>
                        </a:spcAft>
                      </a:pPr>
                      <a:r>
                        <a:rPr lang="en-US" sz="1200">
                          <a:effectLst/>
                        </a:rPr>
                        <a:t>Scenario</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Point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Speed (m/s)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Point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Speed (m/s)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Point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Start Speed (m/s)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29523020"/>
                  </a:ext>
                </a:extLst>
              </a:tr>
              <a:tr h="344236">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0829095"/>
                  </a:ext>
                </a:extLst>
              </a:tr>
              <a:tr h="323912">
                <a:tc>
                  <a:txBody>
                    <a:bodyPr/>
                    <a:lstStyle/>
                    <a:p>
                      <a:pPr marL="0" marR="0" algn="ctr">
                        <a:spcBef>
                          <a:spcPts val="0"/>
                        </a:spcBef>
                        <a:spcAft>
                          <a:spcPts val="0"/>
                        </a:spcAft>
                      </a:pPr>
                      <a:r>
                        <a:rPr lang="en-US" sz="1200">
                          <a:effectLst/>
                        </a:rPr>
                        <a:t>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2942556"/>
                  </a:ext>
                </a:extLst>
              </a:tr>
              <a:tr h="344236">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7479118"/>
                  </a:ext>
                </a:extLst>
              </a:tr>
              <a:tr h="344236">
                <a:tc>
                  <a:txBody>
                    <a:bodyPr/>
                    <a:lstStyle/>
                    <a:p>
                      <a:pPr marL="0" marR="0" algn="ctr">
                        <a:spcBef>
                          <a:spcPts val="0"/>
                        </a:spcBef>
                        <a:spcAft>
                          <a:spcPts val="0"/>
                        </a:spcAft>
                      </a:pPr>
                      <a:r>
                        <a:rPr lang="en-US" sz="1200">
                          <a:effectLst/>
                        </a:rPr>
                        <a:t>4</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22107163"/>
                  </a:ext>
                </a:extLst>
              </a:tr>
              <a:tr h="323912">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03993820"/>
                  </a:ext>
                </a:extLst>
              </a:tr>
              <a:tr h="344236">
                <a:tc>
                  <a:txBody>
                    <a:bodyPr/>
                    <a:lstStyle/>
                    <a:p>
                      <a:pPr marL="0" marR="0" algn="ctr">
                        <a:spcBef>
                          <a:spcPts val="0"/>
                        </a:spcBef>
                        <a:spcAft>
                          <a:spcPts val="0"/>
                        </a:spcAft>
                      </a:pPr>
                      <a:r>
                        <a:rPr lang="en-US" sz="1200">
                          <a:effectLst/>
                        </a:rPr>
                        <a:t>6</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C1</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9787435"/>
                  </a:ext>
                </a:extLst>
              </a:tr>
              <a:tr h="344236">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B1</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3</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38010564"/>
                  </a:ext>
                </a:extLst>
              </a:tr>
              <a:tr h="323912">
                <a:tc>
                  <a:txBody>
                    <a:bodyPr/>
                    <a:lstStyle/>
                    <a:p>
                      <a:pPr marL="0" marR="0" algn="ctr">
                        <a:spcBef>
                          <a:spcPts val="0"/>
                        </a:spcBef>
                        <a:spcAft>
                          <a:spcPts val="0"/>
                        </a:spcAft>
                      </a:pPr>
                      <a:r>
                        <a:rPr lang="en-US" sz="1200">
                          <a:effectLst/>
                        </a:rPr>
                        <a:t>8</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B2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C2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5</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93913491"/>
                  </a:ext>
                </a:extLst>
              </a:tr>
            </a:tbl>
          </a:graphicData>
        </a:graphic>
      </p:graphicFrame>
      <p:pic>
        <p:nvPicPr>
          <p:cNvPr id="7" name="Picture 6" descr="Flight plans for each vehicle.">
            <a:extLst>
              <a:ext uri="{FF2B5EF4-FFF2-40B4-BE49-F238E27FC236}">
                <a16:creationId xmlns:a16="http://schemas.microsoft.com/office/drawing/2014/main" id="{54E31E86-50CD-0F4E-BA01-E6325F95DDB1}"/>
              </a:ext>
            </a:extLst>
          </p:cNvPr>
          <p:cNvPicPr/>
          <p:nvPr/>
        </p:nvPicPr>
        <p:blipFill>
          <a:blip r:embed="rId3">
            <a:extLst>
              <a:ext uri="{28A0092B-C50C-407E-A947-70E740481C1C}">
                <a14:useLocalDpi xmlns:a14="http://schemas.microsoft.com/office/drawing/2010/main" val="0"/>
              </a:ext>
            </a:extLst>
          </a:blip>
          <a:stretch>
            <a:fillRect/>
          </a:stretch>
        </p:blipFill>
        <p:spPr>
          <a:xfrm>
            <a:off x="6315075" y="1853564"/>
            <a:ext cx="5619750" cy="4148614"/>
          </a:xfrm>
          <a:prstGeom prst="rect">
            <a:avLst/>
          </a:prstGeom>
        </p:spPr>
      </p:pic>
    </p:spTree>
    <p:extLst>
      <p:ext uri="{BB962C8B-B14F-4D97-AF65-F5344CB8AC3E}">
        <p14:creationId xmlns:p14="http://schemas.microsoft.com/office/powerpoint/2010/main" val="428472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1A2505-53C8-294D-ACAF-D7CC660460E5}"/>
              </a:ext>
            </a:extLst>
          </p:cNvPr>
          <p:cNvSpPr>
            <a:spLocks noGrp="1"/>
          </p:cNvSpPr>
          <p:nvPr>
            <p:ph type="title"/>
          </p:nvPr>
        </p:nvSpPr>
        <p:spPr>
          <a:xfrm>
            <a:off x="838200" y="365125"/>
            <a:ext cx="10515600" cy="1325563"/>
          </a:xfrm>
        </p:spPr>
        <p:txBody>
          <a:bodyPr/>
          <a:lstStyle/>
          <a:p>
            <a:r>
              <a:rPr lang="en-US" dirty="0"/>
              <a:t>Parameters</a:t>
            </a:r>
          </a:p>
        </p:txBody>
      </p:sp>
      <p:sp>
        <p:nvSpPr>
          <p:cNvPr id="3" name="Content Placeholder 2">
            <a:extLst>
              <a:ext uri="{FF2B5EF4-FFF2-40B4-BE49-F238E27FC236}">
                <a16:creationId xmlns:a16="http://schemas.microsoft.com/office/drawing/2014/main" id="{189D765D-334D-B042-AF80-0F83FAAF5434}"/>
              </a:ext>
            </a:extLst>
          </p:cNvPr>
          <p:cNvSpPr>
            <a:spLocks noGrp="1"/>
          </p:cNvSpPr>
          <p:nvPr>
            <p:ph idx="1"/>
          </p:nvPr>
        </p:nvSpPr>
        <p:spPr/>
        <p:txBody>
          <a:bodyPr/>
          <a:lstStyle/>
          <a:p>
            <a:r>
              <a:rPr lang="en-US" dirty="0"/>
              <a:t>Configuration A</a:t>
            </a:r>
          </a:p>
          <a:p>
            <a:pPr lvl="1"/>
            <a:r>
              <a:rPr lang="en-US" dirty="0"/>
              <a:t>The minimum and maximum merge speeds 0.5 m/s and 7.0 m/s. </a:t>
            </a:r>
          </a:p>
          <a:p>
            <a:pPr lvl="1"/>
            <a:r>
              <a:rPr lang="en-US" dirty="0"/>
              <a:t>The radius of the coordination, schedule and entry zones were set to 80, 60 and 50 meters. </a:t>
            </a:r>
          </a:p>
          <a:p>
            <a:pPr lvl="1"/>
            <a:r>
              <a:rPr lang="en-US" dirty="0"/>
              <a:t>The mission speed parameter, which determined the vehicle’s speed upon exiting the merge fix was fixed at 3.0 m/s.  </a:t>
            </a:r>
          </a:p>
          <a:p>
            <a:r>
              <a:rPr lang="en-US" dirty="0"/>
              <a:t>Configuration B</a:t>
            </a:r>
          </a:p>
          <a:p>
            <a:pPr lvl="1"/>
            <a:r>
              <a:rPr lang="en-US" dirty="0"/>
              <a:t>The minimum and maximum merge speeds 0.5 m/s and 8.0 m/s. </a:t>
            </a:r>
          </a:p>
          <a:p>
            <a:pPr lvl="1"/>
            <a:r>
              <a:rPr lang="en-US" dirty="0"/>
              <a:t>The zones were expanded to 100, 75, and 50 meters. </a:t>
            </a:r>
          </a:p>
          <a:p>
            <a:pPr lvl="1"/>
            <a:r>
              <a:rPr lang="en-US" dirty="0"/>
              <a:t>The mission speed parameter was adjusted to match the initial speed of the aircraft for each flight (as defined in the flight plan). </a:t>
            </a:r>
          </a:p>
          <a:p>
            <a:endParaRPr lang="en-US" dirty="0"/>
          </a:p>
        </p:txBody>
      </p:sp>
    </p:spTree>
    <p:extLst>
      <p:ext uri="{BB962C8B-B14F-4D97-AF65-F5344CB8AC3E}">
        <p14:creationId xmlns:p14="http://schemas.microsoft.com/office/powerpoint/2010/main" val="2700092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trimed_merge.mov" descr="trimed_merge.mov">
            <a:hlinkClick r:id="" action="ppaction://media"/>
            <a:extLst>
              <a:ext uri="{FF2B5EF4-FFF2-40B4-BE49-F238E27FC236}">
                <a16:creationId xmlns:a16="http://schemas.microsoft.com/office/drawing/2014/main" id="{8DCF5232-F2A6-0F40-B412-3DCDEFEFE83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22350" y="269902"/>
            <a:ext cx="10147300" cy="5875397"/>
          </a:xfrm>
          <a:prstGeom prst="rect">
            <a:avLst/>
          </a:prstGeom>
        </p:spPr>
      </p:pic>
    </p:spTree>
    <p:extLst>
      <p:ext uri="{BB962C8B-B14F-4D97-AF65-F5344CB8AC3E}">
        <p14:creationId xmlns:p14="http://schemas.microsoft.com/office/powerpoint/2010/main" val="126177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07D1-59D0-8042-BF91-D31F786E1355}"/>
              </a:ext>
            </a:extLst>
          </p:cNvPr>
          <p:cNvSpPr>
            <a:spLocks noGrp="1"/>
          </p:cNvSpPr>
          <p:nvPr>
            <p:ph type="title"/>
          </p:nvPr>
        </p:nvSpPr>
        <p:spPr>
          <a:xfrm>
            <a:off x="838200" y="365125"/>
            <a:ext cx="10515600" cy="1325563"/>
          </a:xfrm>
        </p:spPr>
        <p:txBody>
          <a:bodyPr/>
          <a:lstStyle/>
          <a:p>
            <a:r>
              <a:rPr lang="en-US" dirty="0"/>
              <a:t>Definition of a Successful Merge</a:t>
            </a:r>
          </a:p>
        </p:txBody>
      </p:sp>
      <p:sp>
        <p:nvSpPr>
          <p:cNvPr id="3" name="Content Placeholder 2">
            <a:extLst>
              <a:ext uri="{FF2B5EF4-FFF2-40B4-BE49-F238E27FC236}">
                <a16:creationId xmlns:a16="http://schemas.microsoft.com/office/drawing/2014/main" id="{2A11E365-8948-B544-8C34-D3B99414CFFE}"/>
              </a:ext>
            </a:extLst>
          </p:cNvPr>
          <p:cNvSpPr>
            <a:spLocks noGrp="1"/>
          </p:cNvSpPr>
          <p:nvPr>
            <p:ph idx="1"/>
          </p:nvPr>
        </p:nvSpPr>
        <p:spPr>
          <a:xfrm>
            <a:off x="838200" y="1825625"/>
            <a:ext cx="10515600" cy="4351338"/>
          </a:xfrm>
        </p:spPr>
        <p:txBody>
          <a:bodyPr/>
          <a:lstStyle/>
          <a:p>
            <a:r>
              <a:rPr lang="en-US" dirty="0"/>
              <a:t>All three vehicles communicated with each other, coordinated and adjusted speeds as needed</a:t>
            </a:r>
          </a:p>
          <a:p>
            <a:r>
              <a:rPr lang="en-US" dirty="0"/>
              <a:t>Arrival order and velocities matched computed schedules</a:t>
            </a:r>
          </a:p>
          <a:p>
            <a:r>
              <a:rPr lang="en-US" dirty="0"/>
              <a:t>Maintained proper time-based separation</a:t>
            </a:r>
          </a:p>
          <a:p>
            <a:r>
              <a:rPr lang="en-US" dirty="0"/>
              <a:t>Returned to autopilot control upon reaching the merge fix</a:t>
            </a:r>
          </a:p>
          <a:p>
            <a:endParaRPr lang="en-US" dirty="0"/>
          </a:p>
        </p:txBody>
      </p:sp>
    </p:spTree>
    <p:extLst>
      <p:ext uri="{BB962C8B-B14F-4D97-AF65-F5344CB8AC3E}">
        <p14:creationId xmlns:p14="http://schemas.microsoft.com/office/powerpoint/2010/main" val="106735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480A-D53F-8F43-9419-279A0ADAA9B8}"/>
              </a:ext>
            </a:extLst>
          </p:cNvPr>
          <p:cNvSpPr>
            <a:spLocks noGrp="1"/>
          </p:cNvSpPr>
          <p:nvPr>
            <p:ph type="title"/>
          </p:nvPr>
        </p:nvSpPr>
        <p:spPr>
          <a:xfrm>
            <a:off x="838200" y="365125"/>
            <a:ext cx="10515600" cy="1325563"/>
          </a:xfrm>
        </p:spPr>
        <p:txBody>
          <a:bodyPr/>
          <a:lstStyle/>
          <a:p>
            <a:r>
              <a:rPr lang="en-US" dirty="0"/>
              <a:t>Overall Results</a:t>
            </a:r>
          </a:p>
        </p:txBody>
      </p:sp>
      <p:sp>
        <p:nvSpPr>
          <p:cNvPr id="3" name="Content Placeholder 2">
            <a:extLst>
              <a:ext uri="{FF2B5EF4-FFF2-40B4-BE49-F238E27FC236}">
                <a16:creationId xmlns:a16="http://schemas.microsoft.com/office/drawing/2014/main" id="{BBFAAA9A-4D0A-D54F-AD6E-12038D98D8AC}"/>
              </a:ext>
            </a:extLst>
          </p:cNvPr>
          <p:cNvSpPr>
            <a:spLocks noGrp="1"/>
          </p:cNvSpPr>
          <p:nvPr>
            <p:ph idx="1"/>
          </p:nvPr>
        </p:nvSpPr>
        <p:spPr>
          <a:xfrm>
            <a:off x="838200" y="1825625"/>
            <a:ext cx="10515600" cy="4351338"/>
          </a:xfrm>
        </p:spPr>
        <p:txBody>
          <a:bodyPr>
            <a:normAutofit/>
          </a:bodyPr>
          <a:lstStyle/>
          <a:p>
            <a:r>
              <a:rPr lang="en-US" dirty="0"/>
              <a:t>2 days, 12 flights, covering 8 scenarios</a:t>
            </a:r>
          </a:p>
          <a:p>
            <a:r>
              <a:rPr lang="en-US" dirty="0"/>
              <a:t>38 merge attempts, 21 considered successful 55%</a:t>
            </a:r>
          </a:p>
          <a:p>
            <a:r>
              <a:rPr lang="en-US" dirty="0"/>
              <a:t>Day 1</a:t>
            </a:r>
          </a:p>
          <a:p>
            <a:pPr lvl="1"/>
            <a:r>
              <a:rPr lang="en-US" dirty="0"/>
              <a:t>5 Flights, 9 of 15 attempts succeeded, 60%</a:t>
            </a:r>
          </a:p>
          <a:p>
            <a:pPr lvl="1"/>
            <a:r>
              <a:rPr lang="en-US" dirty="0"/>
              <a:t>Parameters, Config A: Zones 80/60/50 meters, Min/Max - 0.5/7.0 m/s </a:t>
            </a:r>
          </a:p>
          <a:p>
            <a:r>
              <a:rPr lang="en-US" dirty="0"/>
              <a:t>Day 2</a:t>
            </a:r>
          </a:p>
          <a:p>
            <a:pPr lvl="1"/>
            <a:r>
              <a:rPr lang="en-US" dirty="0"/>
              <a:t>7 Flights, 12 of 23 succeeded, 52%</a:t>
            </a:r>
          </a:p>
          <a:p>
            <a:pPr lvl="1"/>
            <a:r>
              <a:rPr lang="en-US" dirty="0"/>
              <a:t>Repeated Scenarios 2,5,6</a:t>
            </a:r>
          </a:p>
          <a:p>
            <a:pPr lvl="1"/>
            <a:r>
              <a:rPr lang="en-US" dirty="0"/>
              <a:t>Parameters, Config B: Zones 100/75/50 meters, Min*/Max - 0.5/8.0 m/s </a:t>
            </a:r>
          </a:p>
          <a:p>
            <a:pPr marL="914400" lvl="2" indent="0">
              <a:buNone/>
            </a:pPr>
            <a:r>
              <a:rPr lang="en-US" dirty="0"/>
              <a:t>*adjusted higher later</a:t>
            </a:r>
          </a:p>
          <a:p>
            <a:pPr lvl="1"/>
            <a:endParaRPr lang="en-US" dirty="0"/>
          </a:p>
          <a:p>
            <a:endParaRPr lang="en-US" dirty="0"/>
          </a:p>
          <a:p>
            <a:endParaRPr lang="en-US" dirty="0"/>
          </a:p>
        </p:txBody>
      </p:sp>
    </p:spTree>
    <p:extLst>
      <p:ext uri="{BB962C8B-B14F-4D97-AF65-F5344CB8AC3E}">
        <p14:creationId xmlns:p14="http://schemas.microsoft.com/office/powerpoint/2010/main" val="341137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62FB0-0D7F-A040-A509-A95D9494F8AC}"/>
              </a:ext>
            </a:extLst>
          </p:cNvPr>
          <p:cNvSpPr>
            <a:spLocks noGrp="1"/>
          </p:cNvSpPr>
          <p:nvPr>
            <p:ph type="title"/>
          </p:nvPr>
        </p:nvSpPr>
        <p:spPr>
          <a:xfrm>
            <a:off x="838200" y="365125"/>
            <a:ext cx="10515600" cy="1325563"/>
          </a:xfrm>
        </p:spPr>
        <p:txBody>
          <a:bodyPr/>
          <a:lstStyle/>
          <a:p>
            <a:r>
              <a:rPr lang="en-US" dirty="0"/>
              <a:t>Failed Merges</a:t>
            </a:r>
          </a:p>
        </p:txBody>
      </p:sp>
      <p:sp>
        <p:nvSpPr>
          <p:cNvPr id="3" name="Content Placeholder 2">
            <a:extLst>
              <a:ext uri="{FF2B5EF4-FFF2-40B4-BE49-F238E27FC236}">
                <a16:creationId xmlns:a16="http://schemas.microsoft.com/office/drawing/2014/main" id="{A08617EE-A584-F84A-A05D-DF9CDF07762D}"/>
              </a:ext>
            </a:extLst>
          </p:cNvPr>
          <p:cNvSpPr>
            <a:spLocks noGrp="1"/>
          </p:cNvSpPr>
          <p:nvPr>
            <p:ph idx="1"/>
          </p:nvPr>
        </p:nvSpPr>
        <p:spPr>
          <a:xfrm>
            <a:off x="838200" y="1825625"/>
            <a:ext cx="10515600" cy="4351338"/>
          </a:xfrm>
        </p:spPr>
        <p:txBody>
          <a:bodyPr/>
          <a:lstStyle/>
          <a:p>
            <a:r>
              <a:rPr lang="en-US" dirty="0"/>
              <a:t>Communication</a:t>
            </a:r>
          </a:p>
          <a:p>
            <a:pPr lvl="1"/>
            <a:r>
              <a:rPr lang="en-US" dirty="0"/>
              <a:t>Vehicle to ground – 1, RTL</a:t>
            </a:r>
          </a:p>
          <a:p>
            <a:pPr lvl="1"/>
            <a:r>
              <a:rPr lang="en-US" dirty="0"/>
              <a:t>Vehicle to Vehicle – 3, Schedule Computation</a:t>
            </a:r>
          </a:p>
          <a:p>
            <a:pPr lvl="1"/>
            <a:r>
              <a:rPr lang="en-US" dirty="0"/>
              <a:t>Vehicle Internal – 2, Research Cutoff and NUC crash</a:t>
            </a:r>
          </a:p>
          <a:p>
            <a:r>
              <a:rPr lang="en-US" dirty="0"/>
              <a:t>Parameter Settings</a:t>
            </a:r>
          </a:p>
          <a:p>
            <a:pPr lvl="1"/>
            <a:r>
              <a:rPr lang="en-US" dirty="0"/>
              <a:t>Zone sizes – 2, Schedule Computation</a:t>
            </a:r>
          </a:p>
          <a:p>
            <a:pPr lvl="1"/>
            <a:r>
              <a:rPr lang="en-US" dirty="0"/>
              <a:t>Minimum Merge Speed – 6, control not returned to Autopilot</a:t>
            </a:r>
          </a:p>
          <a:p>
            <a:r>
              <a:rPr lang="en-US" dirty="0"/>
              <a:t>Unknown</a:t>
            </a:r>
          </a:p>
          <a:p>
            <a:pPr lvl="1"/>
            <a:r>
              <a:rPr lang="en-US" dirty="0"/>
              <a:t>3, Schedule Computation – Assumed to be due to V2V communication loss</a:t>
            </a:r>
          </a:p>
        </p:txBody>
      </p:sp>
    </p:spTree>
    <p:extLst>
      <p:ext uri="{BB962C8B-B14F-4D97-AF65-F5344CB8AC3E}">
        <p14:creationId xmlns:p14="http://schemas.microsoft.com/office/powerpoint/2010/main" val="3515226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B8311-B790-C144-9727-241A1D96ECD3}"/>
              </a:ext>
            </a:extLst>
          </p:cNvPr>
          <p:cNvSpPr>
            <a:spLocks noGrp="1"/>
          </p:cNvSpPr>
          <p:nvPr>
            <p:ph type="title"/>
          </p:nvPr>
        </p:nvSpPr>
        <p:spPr>
          <a:xfrm>
            <a:off x="838200" y="365125"/>
            <a:ext cx="10515600" cy="1325563"/>
          </a:xfrm>
        </p:spPr>
        <p:txBody>
          <a:bodyPr/>
          <a:lstStyle/>
          <a:p>
            <a:r>
              <a:rPr lang="en-US" dirty="0"/>
              <a:t>Analysis of Successful Merges</a:t>
            </a:r>
          </a:p>
        </p:txBody>
      </p:sp>
      <p:sp>
        <p:nvSpPr>
          <p:cNvPr id="3" name="Content Placeholder 2">
            <a:extLst>
              <a:ext uri="{FF2B5EF4-FFF2-40B4-BE49-F238E27FC236}">
                <a16:creationId xmlns:a16="http://schemas.microsoft.com/office/drawing/2014/main" id="{EB1A80AE-91C2-5447-B639-DC811599BB66}"/>
              </a:ext>
            </a:extLst>
          </p:cNvPr>
          <p:cNvSpPr>
            <a:spLocks noGrp="1"/>
          </p:cNvSpPr>
          <p:nvPr>
            <p:ph idx="1"/>
          </p:nvPr>
        </p:nvSpPr>
        <p:spPr>
          <a:xfrm>
            <a:off x="838200" y="1825625"/>
            <a:ext cx="10515600" cy="4351338"/>
          </a:xfrm>
        </p:spPr>
        <p:txBody>
          <a:bodyPr/>
          <a:lstStyle/>
          <a:p>
            <a:r>
              <a:rPr lang="en-US" dirty="0"/>
              <a:t>Did the aircraft execute the commanded speed change? </a:t>
            </a:r>
          </a:p>
          <a:p>
            <a:r>
              <a:rPr lang="en-US" dirty="0"/>
              <a:t>Did the aircraft arrive at the merge point at the scheduled time and in the proper order? </a:t>
            </a:r>
          </a:p>
          <a:p>
            <a:r>
              <a:rPr lang="en-US" dirty="0"/>
              <a:t>Did the aircraft maintain proper time separation? </a:t>
            </a:r>
          </a:p>
          <a:p>
            <a:r>
              <a:rPr lang="en-US" dirty="0"/>
              <a:t>And did the aircraft maintain a safe minimum horizontal distance?</a:t>
            </a:r>
          </a:p>
          <a:p>
            <a:endParaRPr lang="en-US" dirty="0"/>
          </a:p>
        </p:txBody>
      </p:sp>
    </p:spTree>
    <p:extLst>
      <p:ext uri="{BB962C8B-B14F-4D97-AF65-F5344CB8AC3E}">
        <p14:creationId xmlns:p14="http://schemas.microsoft.com/office/powerpoint/2010/main" val="56472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7AB5-3939-6B4B-A1E9-FFEF4000E5BC}"/>
              </a:ext>
            </a:extLst>
          </p:cNvPr>
          <p:cNvSpPr>
            <a:spLocks noGrp="1"/>
          </p:cNvSpPr>
          <p:nvPr>
            <p:ph type="title"/>
          </p:nvPr>
        </p:nvSpPr>
        <p:spPr>
          <a:xfrm>
            <a:off x="838200" y="273050"/>
            <a:ext cx="10515600" cy="1325563"/>
          </a:xfrm>
        </p:spPr>
        <p:txBody>
          <a:bodyPr/>
          <a:lstStyle/>
          <a:p>
            <a:r>
              <a:rPr lang="en-US" dirty="0"/>
              <a:t>Commanded vs. Actual Velocity</a:t>
            </a:r>
          </a:p>
        </p:txBody>
      </p:sp>
      <p:pic>
        <p:nvPicPr>
          <p:cNvPr id="5" name="Picture 4">
            <a:extLst>
              <a:ext uri="{FF2B5EF4-FFF2-40B4-BE49-F238E27FC236}">
                <a16:creationId xmlns:a16="http://schemas.microsoft.com/office/drawing/2014/main" id="{3D629F96-CA0A-EA44-99C5-13F0CC1F9D46}"/>
              </a:ext>
            </a:extLst>
          </p:cNvPr>
          <p:cNvPicPr>
            <a:picLocks noChangeAspect="1"/>
          </p:cNvPicPr>
          <p:nvPr/>
        </p:nvPicPr>
        <p:blipFill>
          <a:blip r:embed="rId3"/>
          <a:stretch>
            <a:fillRect/>
          </a:stretch>
        </p:blipFill>
        <p:spPr>
          <a:xfrm>
            <a:off x="5901652" y="1930170"/>
            <a:ext cx="5666712" cy="4242030"/>
          </a:xfrm>
          <a:prstGeom prst="rect">
            <a:avLst/>
          </a:prstGeom>
        </p:spPr>
      </p:pic>
      <mc:AlternateContent xmlns:mc="http://schemas.openxmlformats.org/markup-compatibility/2006" xmlns:a14="http://schemas.microsoft.com/office/drawing/2010/main">
        <mc:Choice Requires="a14">
          <p:graphicFrame>
            <p:nvGraphicFramePr>
              <p:cNvPr id="8" name="Content Placeholder 7">
                <a:extLst>
                  <a:ext uri="{FF2B5EF4-FFF2-40B4-BE49-F238E27FC236}">
                    <a16:creationId xmlns:a16="http://schemas.microsoft.com/office/drawing/2014/main" id="{7992D24A-A0C4-4346-B3D9-94E7E0846A84}"/>
                  </a:ext>
                </a:extLst>
              </p:cNvPr>
              <p:cNvGraphicFramePr>
                <a:graphicFrameLocks noGrp="1"/>
              </p:cNvGraphicFramePr>
              <p:nvPr>
                <p:ph idx="1"/>
                <p:extLst>
                  <p:ext uri="{D42A27DB-BD31-4B8C-83A1-F6EECF244321}">
                    <p14:modId xmlns:p14="http://schemas.microsoft.com/office/powerpoint/2010/main" val="3230313010"/>
                  </p:ext>
                </p:extLst>
              </p:nvPr>
            </p:nvGraphicFramePr>
            <p:xfrm>
              <a:off x="623637" y="2606528"/>
              <a:ext cx="4776537" cy="1943725"/>
            </p:xfrm>
            <a:graphic>
              <a:graphicData uri="http://schemas.openxmlformats.org/drawingml/2006/table">
                <a:tbl>
                  <a:tblPr firstRow="1" firstCol="1" bandRow="1">
                    <a:tableStyleId>{5C22544A-7EE6-4342-B048-85BDC9FD1C3A}</a:tableStyleId>
                  </a:tblPr>
                  <a:tblGrid>
                    <a:gridCol w="1592179">
                      <a:extLst>
                        <a:ext uri="{9D8B030D-6E8A-4147-A177-3AD203B41FA5}">
                          <a16:colId xmlns:a16="http://schemas.microsoft.com/office/drawing/2014/main" val="423325356"/>
                        </a:ext>
                      </a:extLst>
                    </a:gridCol>
                    <a:gridCol w="1592179">
                      <a:extLst>
                        <a:ext uri="{9D8B030D-6E8A-4147-A177-3AD203B41FA5}">
                          <a16:colId xmlns:a16="http://schemas.microsoft.com/office/drawing/2014/main" val="2754284013"/>
                        </a:ext>
                      </a:extLst>
                    </a:gridCol>
                    <a:gridCol w="1592179">
                      <a:extLst>
                        <a:ext uri="{9D8B030D-6E8A-4147-A177-3AD203B41FA5}">
                          <a16:colId xmlns:a16="http://schemas.microsoft.com/office/drawing/2014/main" val="1198946885"/>
                        </a:ext>
                      </a:extLst>
                    </a:gridCol>
                  </a:tblGrid>
                  <a:tr h="479323">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𝝁</m:t>
                                  </m:r>
                                </m:e>
                                <m:sub>
                                  <m:r>
                                    <a:rPr lang="en-US" sz="1600">
                                      <a:effectLst/>
                                      <a:latin typeface="Cambria Math" panose="02040503050406030204" pitchFamily="18" charset="0"/>
                                    </a:rPr>
                                    <m:t>𝒅</m:t>
                                  </m:r>
                                </m:sub>
                              </m:sSub>
                            </m:oMath>
                          </a14:m>
                          <a:r>
                            <a:rPr lang="en-US" sz="1600">
                              <a:effectLst/>
                            </a:rPr>
                            <a:t> (m/s)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𝝈</m:t>
                                    </m:r>
                                  </m:e>
                                  <m:sub>
                                    <m:r>
                                      <a:rPr lang="en-US" sz="1600">
                                        <a:effectLst/>
                                        <a:latin typeface="Cambria Math" panose="02040503050406030204" pitchFamily="18" charset="0"/>
                                      </a:rPr>
                                      <m:t>𝒅</m:t>
                                    </m:r>
                                  </m:sub>
                                </m:sSub>
                              </m:oMath>
                            </m:oMathPara>
                          </a14:m>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42447941"/>
                      </a:ext>
                    </a:extLst>
                  </a:tr>
                  <a:tr h="505756">
                    <a:tc>
                      <a:txBody>
                        <a:bodyPr/>
                        <a:lstStyle/>
                        <a:p>
                          <a:pPr marL="0" marR="0" algn="ctr">
                            <a:spcBef>
                              <a:spcPts val="0"/>
                            </a:spcBef>
                            <a:spcAft>
                              <a:spcPts val="0"/>
                            </a:spcAft>
                          </a:pPr>
                          <a:r>
                            <a:rPr lang="en-US" sz="1600">
                              <a:effectLst/>
                            </a:rPr>
                            <a:t>ISAAC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0.0997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0.135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6923950"/>
                      </a:ext>
                    </a:extLst>
                  </a:tr>
                  <a:tr h="479323">
                    <a:tc>
                      <a:txBody>
                        <a:bodyPr/>
                        <a:lstStyle/>
                        <a:p>
                          <a:pPr marL="0" marR="0" algn="ctr">
                            <a:spcBef>
                              <a:spcPts val="0"/>
                            </a:spcBef>
                            <a:spcAft>
                              <a:spcPts val="0"/>
                            </a:spcAft>
                          </a:pPr>
                          <a:r>
                            <a:rPr lang="en-US" sz="1600">
                              <a:effectLst/>
                            </a:rPr>
                            <a:t>CERF</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0.1167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0.240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4837592"/>
                      </a:ext>
                    </a:extLst>
                  </a:tr>
                  <a:tr h="479323">
                    <a:tc>
                      <a:txBody>
                        <a:bodyPr/>
                        <a:lstStyle/>
                        <a:p>
                          <a:pPr marL="0" marR="0" algn="ctr">
                            <a:spcBef>
                              <a:spcPts val="0"/>
                            </a:spcBef>
                            <a:spcAft>
                              <a:spcPts val="0"/>
                            </a:spcAft>
                          </a:pPr>
                          <a:r>
                            <a:rPr lang="en-US" sz="1600">
                              <a:effectLst/>
                            </a:rPr>
                            <a:t>SIM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0.0288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0.050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98127994"/>
                      </a:ext>
                    </a:extLst>
                  </a:tr>
                </a:tbl>
              </a:graphicData>
            </a:graphic>
          </p:graphicFrame>
        </mc:Choice>
        <mc:Fallback xmlns="">
          <p:graphicFrame>
            <p:nvGraphicFramePr>
              <p:cNvPr id="8" name="Content Placeholder 7">
                <a:extLst>
                  <a:ext uri="{FF2B5EF4-FFF2-40B4-BE49-F238E27FC236}">
                    <a16:creationId xmlns:a16="http://schemas.microsoft.com/office/drawing/2014/main" id="{7992D24A-A0C4-4346-B3D9-94E7E0846A84}"/>
                  </a:ext>
                </a:extLst>
              </p:cNvPr>
              <p:cNvGraphicFramePr>
                <a:graphicFrameLocks noGrp="1"/>
              </p:cNvGraphicFramePr>
              <p:nvPr>
                <p:ph idx="1"/>
                <p:extLst>
                  <p:ext uri="{D42A27DB-BD31-4B8C-83A1-F6EECF244321}">
                    <p14:modId xmlns:p14="http://schemas.microsoft.com/office/powerpoint/2010/main" val="3230313010"/>
                  </p:ext>
                </p:extLst>
              </p:nvPr>
            </p:nvGraphicFramePr>
            <p:xfrm>
              <a:off x="623637" y="2606528"/>
              <a:ext cx="4776537" cy="1943725"/>
            </p:xfrm>
            <a:graphic>
              <a:graphicData uri="http://schemas.openxmlformats.org/drawingml/2006/table">
                <a:tbl>
                  <a:tblPr firstRow="1" firstCol="1" bandRow="1">
                    <a:tableStyleId>{5C22544A-7EE6-4342-B048-85BDC9FD1C3A}</a:tableStyleId>
                  </a:tblPr>
                  <a:tblGrid>
                    <a:gridCol w="1592179">
                      <a:extLst>
                        <a:ext uri="{9D8B030D-6E8A-4147-A177-3AD203B41FA5}">
                          <a16:colId xmlns:a16="http://schemas.microsoft.com/office/drawing/2014/main" val="423325356"/>
                        </a:ext>
                      </a:extLst>
                    </a:gridCol>
                    <a:gridCol w="1592179">
                      <a:extLst>
                        <a:ext uri="{9D8B030D-6E8A-4147-A177-3AD203B41FA5}">
                          <a16:colId xmlns:a16="http://schemas.microsoft.com/office/drawing/2014/main" val="2754284013"/>
                        </a:ext>
                      </a:extLst>
                    </a:gridCol>
                    <a:gridCol w="1592179">
                      <a:extLst>
                        <a:ext uri="{9D8B030D-6E8A-4147-A177-3AD203B41FA5}">
                          <a16:colId xmlns:a16="http://schemas.microsoft.com/office/drawing/2014/main" val="1198946885"/>
                        </a:ext>
                      </a:extLst>
                    </a:gridCol>
                  </a:tblGrid>
                  <a:tr h="479323">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4"/>
                          <a:stretch>
                            <a:fillRect l="-101600" t="-13158" r="-101600" b="-305263"/>
                          </a:stretch>
                        </a:blipFill>
                      </a:tcPr>
                    </a:tc>
                    <a:tc>
                      <a:txBody>
                        <a:bodyPr/>
                        <a:lstStyle/>
                        <a:p>
                          <a:endParaRPr lang="en-US"/>
                        </a:p>
                      </a:txBody>
                      <a:tcPr marL="68580" marR="68580" marT="0" marB="0">
                        <a:blipFill>
                          <a:blip r:embed="rId4"/>
                          <a:stretch>
                            <a:fillRect l="-200000" t="-13158" r="-794" b="-305263"/>
                          </a:stretch>
                        </a:blipFill>
                      </a:tcPr>
                    </a:tc>
                    <a:extLst>
                      <a:ext uri="{0D108BD9-81ED-4DB2-BD59-A6C34878D82A}">
                        <a16:rowId xmlns:a16="http://schemas.microsoft.com/office/drawing/2014/main" val="3142447941"/>
                      </a:ext>
                    </a:extLst>
                  </a:tr>
                  <a:tr h="505756">
                    <a:tc>
                      <a:txBody>
                        <a:bodyPr/>
                        <a:lstStyle/>
                        <a:p>
                          <a:pPr marL="0" marR="0" algn="ctr">
                            <a:spcBef>
                              <a:spcPts val="0"/>
                            </a:spcBef>
                            <a:spcAft>
                              <a:spcPts val="0"/>
                            </a:spcAft>
                          </a:pPr>
                          <a:r>
                            <a:rPr lang="en-US" sz="1600">
                              <a:effectLst/>
                            </a:rPr>
                            <a:t>ISAAC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0.0997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0.135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6923950"/>
                      </a:ext>
                    </a:extLst>
                  </a:tr>
                  <a:tr h="479323">
                    <a:tc>
                      <a:txBody>
                        <a:bodyPr/>
                        <a:lstStyle/>
                        <a:p>
                          <a:pPr marL="0" marR="0" algn="ctr">
                            <a:spcBef>
                              <a:spcPts val="0"/>
                            </a:spcBef>
                            <a:spcAft>
                              <a:spcPts val="0"/>
                            </a:spcAft>
                          </a:pPr>
                          <a:r>
                            <a:rPr lang="en-US" sz="1600">
                              <a:effectLst/>
                            </a:rPr>
                            <a:t>CERF</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0.1167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0.240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64837592"/>
                      </a:ext>
                    </a:extLst>
                  </a:tr>
                  <a:tr h="479323">
                    <a:tc>
                      <a:txBody>
                        <a:bodyPr/>
                        <a:lstStyle/>
                        <a:p>
                          <a:pPr marL="0" marR="0" algn="ctr">
                            <a:spcBef>
                              <a:spcPts val="0"/>
                            </a:spcBef>
                            <a:spcAft>
                              <a:spcPts val="0"/>
                            </a:spcAft>
                          </a:pPr>
                          <a:r>
                            <a:rPr lang="en-US" sz="1600">
                              <a:effectLst/>
                            </a:rPr>
                            <a:t>SIM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0.0288</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0.050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98127994"/>
                      </a:ext>
                    </a:extLst>
                  </a:tr>
                </a:tbl>
              </a:graphicData>
            </a:graphic>
          </p:graphicFrame>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588EF67-0586-D942-A5CD-640D48EFABCB}"/>
                  </a:ext>
                </a:extLst>
              </p:cNvPr>
              <p:cNvSpPr/>
              <p:nvPr/>
            </p:nvSpPr>
            <p:spPr>
              <a:xfrm>
                <a:off x="928892" y="2006665"/>
                <a:ext cx="4166026" cy="5427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𝑑</m:t>
                      </m:r>
                      <m:r>
                        <a:rPr lang="en-US" sz="2400" i="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𝑐𝑜𝑚𝑚𝑎𝑛𝑑𝑒𝑑</m:t>
                          </m:r>
                        </m:sub>
                      </m:sSub>
                      <m:r>
                        <a:rPr lang="en-US" sz="2400" i="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𝜇</m:t>
                          </m:r>
                        </m:e>
                        <m:sub>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𝑐</m:t>
                                      </m:r>
                                    </m:sub>
                                  </m:sSub>
                                  <m:r>
                                    <a:rPr lang="en-US" sz="2400" i="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𝑛</m:t>
                                      </m:r>
                                    </m:sub>
                                  </m:sSub>
                                </m:e>
                              </m:d>
                            </m:sub>
                          </m:sSub>
                        </m:sub>
                      </m:sSub>
                    </m:oMath>
                  </m:oMathPara>
                </a14:m>
                <a:endParaRPr lang="en-US" sz="2400" dirty="0"/>
              </a:p>
            </p:txBody>
          </p:sp>
        </mc:Choice>
        <mc:Fallback xmlns="">
          <p:sp>
            <p:nvSpPr>
              <p:cNvPr id="12" name="Rectangle 11">
                <a:extLst>
                  <a:ext uri="{FF2B5EF4-FFF2-40B4-BE49-F238E27FC236}">
                    <a16:creationId xmlns:a16="http://schemas.microsoft.com/office/drawing/2014/main" id="{0588EF67-0586-D942-A5CD-640D48EFABCB}"/>
                  </a:ext>
                </a:extLst>
              </p:cNvPr>
              <p:cNvSpPr>
                <a:spLocks noRot="1" noChangeAspect="1" noMove="1" noResize="1" noEditPoints="1" noAdjustHandles="1" noChangeArrowheads="1" noChangeShapeType="1" noTextEdit="1"/>
              </p:cNvSpPr>
              <p:nvPr/>
            </p:nvSpPr>
            <p:spPr>
              <a:xfrm>
                <a:off x="928892" y="2006665"/>
                <a:ext cx="4166026" cy="542713"/>
              </a:xfrm>
              <a:prstGeom prst="rect">
                <a:avLst/>
              </a:prstGeom>
              <a:blipFill>
                <a:blip r:embed="rId5"/>
                <a:stretch>
                  <a:fillRect b="-2273"/>
                </a:stretch>
              </a:blipFill>
            </p:spPr>
            <p:txBody>
              <a:bodyPr/>
              <a:lstStyle/>
              <a:p>
                <a:r>
                  <a:rPr lang="en-US">
                    <a:noFill/>
                  </a:rPr>
                  <a:t> </a:t>
                </a:r>
              </a:p>
            </p:txBody>
          </p:sp>
        </mc:Fallback>
      </mc:AlternateContent>
    </p:spTree>
    <p:extLst>
      <p:ext uri="{BB962C8B-B14F-4D97-AF65-F5344CB8AC3E}">
        <p14:creationId xmlns:p14="http://schemas.microsoft.com/office/powerpoint/2010/main" val="3477676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1EF9-667F-D443-8EFC-A6ECF2F4EB41}"/>
              </a:ext>
            </a:extLst>
          </p:cNvPr>
          <p:cNvSpPr>
            <a:spLocks noGrp="1"/>
          </p:cNvSpPr>
          <p:nvPr>
            <p:ph type="title"/>
          </p:nvPr>
        </p:nvSpPr>
        <p:spPr>
          <a:xfrm>
            <a:off x="838200" y="365125"/>
            <a:ext cx="10515600" cy="1325563"/>
          </a:xfrm>
        </p:spPr>
        <p:txBody>
          <a:bodyPr/>
          <a:lstStyle/>
          <a:p>
            <a:r>
              <a:rPr lang="en-US" dirty="0"/>
              <a:t>Actual vs Scheduled Arrival and TDOA</a:t>
            </a:r>
          </a:p>
        </p:txBody>
      </p:sp>
      <p:pic>
        <p:nvPicPr>
          <p:cNvPr id="12" name="Content Placeholder 6">
            <a:extLst>
              <a:ext uri="{FF2B5EF4-FFF2-40B4-BE49-F238E27FC236}">
                <a16:creationId xmlns:a16="http://schemas.microsoft.com/office/drawing/2014/main" id="{98CD609F-BE05-D64E-A7FE-DED13F2F959A}"/>
              </a:ext>
            </a:extLst>
          </p:cNvPr>
          <p:cNvPicPr>
            <a:picLocks noChangeAspect="1"/>
          </p:cNvPicPr>
          <p:nvPr/>
        </p:nvPicPr>
        <p:blipFill>
          <a:blip r:embed="rId3"/>
          <a:stretch>
            <a:fillRect/>
          </a:stretch>
        </p:blipFill>
        <p:spPr>
          <a:xfrm>
            <a:off x="6019800" y="1690688"/>
            <a:ext cx="5687149" cy="4265362"/>
          </a:xfrm>
          <a:prstGeom prst="rect">
            <a:avLst/>
          </a:prstGeom>
        </p:spPr>
      </p:pic>
      <mc:AlternateContent xmlns:mc="http://schemas.openxmlformats.org/markup-compatibility/2006" xmlns:a14="http://schemas.microsoft.com/office/drawing/2010/main">
        <mc:Choice Requires="a14">
          <p:graphicFrame>
            <p:nvGraphicFramePr>
              <p:cNvPr id="15" name="Content Placeholder 14">
                <a:extLst>
                  <a:ext uri="{FF2B5EF4-FFF2-40B4-BE49-F238E27FC236}">
                    <a16:creationId xmlns:a16="http://schemas.microsoft.com/office/drawing/2014/main" id="{529953A7-A249-A242-829B-FB7BDEAB9BE2}"/>
                  </a:ext>
                </a:extLst>
              </p:cNvPr>
              <p:cNvGraphicFramePr>
                <a:graphicFrameLocks noGrp="1"/>
              </p:cNvGraphicFramePr>
              <p:nvPr>
                <p:ph idx="1"/>
                <p:extLst>
                  <p:ext uri="{D42A27DB-BD31-4B8C-83A1-F6EECF244321}">
                    <p14:modId xmlns:p14="http://schemas.microsoft.com/office/powerpoint/2010/main" val="2666834854"/>
                  </p:ext>
                </p:extLst>
              </p:nvPr>
            </p:nvGraphicFramePr>
            <p:xfrm>
              <a:off x="1390650" y="4630487"/>
              <a:ext cx="3577389" cy="1325563"/>
            </p:xfrm>
            <a:graphic>
              <a:graphicData uri="http://schemas.openxmlformats.org/drawingml/2006/table">
                <a:tbl>
                  <a:tblPr firstRow="1" firstCol="1" bandRow="1">
                    <a:tableStyleId>{5C22544A-7EE6-4342-B048-85BDC9FD1C3A}</a:tableStyleId>
                  </a:tblPr>
                  <a:tblGrid>
                    <a:gridCol w="1192463">
                      <a:extLst>
                        <a:ext uri="{9D8B030D-6E8A-4147-A177-3AD203B41FA5}">
                          <a16:colId xmlns:a16="http://schemas.microsoft.com/office/drawing/2014/main" val="1506984311"/>
                        </a:ext>
                      </a:extLst>
                    </a:gridCol>
                    <a:gridCol w="1192463">
                      <a:extLst>
                        <a:ext uri="{9D8B030D-6E8A-4147-A177-3AD203B41FA5}">
                          <a16:colId xmlns:a16="http://schemas.microsoft.com/office/drawing/2014/main" val="1072802729"/>
                        </a:ext>
                      </a:extLst>
                    </a:gridCol>
                    <a:gridCol w="1192463">
                      <a:extLst>
                        <a:ext uri="{9D8B030D-6E8A-4147-A177-3AD203B41FA5}">
                          <a16:colId xmlns:a16="http://schemas.microsoft.com/office/drawing/2014/main" val="555778186"/>
                        </a:ext>
                      </a:extLst>
                    </a:gridCol>
                  </a:tblGrid>
                  <a:tr h="451825">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𝝁</m:t>
                                  </m:r>
                                </m:e>
                                <m:sub>
                                  <m:r>
                                    <a:rPr lang="en-US" sz="1600">
                                      <a:effectLst/>
                                      <a:latin typeface="Cambria Math" panose="02040503050406030204" pitchFamily="18" charset="0"/>
                                    </a:rPr>
                                    <m:t>𝑻𝑫𝑶𝑨</m:t>
                                  </m:r>
                                </m:sub>
                              </m:sSub>
                            </m:oMath>
                          </a14:m>
                          <a:r>
                            <a:rPr lang="en-US" sz="1600">
                              <a:effectLst/>
                            </a:rPr>
                            <a:t> (s)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𝝈</m:t>
                                    </m:r>
                                  </m:e>
                                  <m:sub>
                                    <m:r>
                                      <a:rPr lang="en-US" sz="1600">
                                        <a:effectLst/>
                                        <a:latin typeface="Cambria Math" panose="02040503050406030204" pitchFamily="18" charset="0"/>
                                      </a:rPr>
                                      <m:t>𝑻𝑫𝑶𝑨</m:t>
                                    </m:r>
                                  </m:sub>
                                </m:sSub>
                              </m:oMath>
                            </m:oMathPara>
                          </a14:m>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69746500"/>
                      </a:ext>
                    </a:extLst>
                  </a:tr>
                  <a:tr h="421913">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20.43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2.45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66981585"/>
                      </a:ext>
                    </a:extLst>
                  </a:tr>
                  <a:tr h="451825">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33.82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2.66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83168604"/>
                      </a:ext>
                    </a:extLst>
                  </a:tr>
                </a:tbl>
              </a:graphicData>
            </a:graphic>
          </p:graphicFrame>
        </mc:Choice>
        <mc:Fallback xmlns="">
          <p:graphicFrame>
            <p:nvGraphicFramePr>
              <p:cNvPr id="15" name="Content Placeholder 14">
                <a:extLst>
                  <a:ext uri="{FF2B5EF4-FFF2-40B4-BE49-F238E27FC236}">
                    <a16:creationId xmlns:a16="http://schemas.microsoft.com/office/drawing/2014/main" id="{529953A7-A249-A242-829B-FB7BDEAB9BE2}"/>
                  </a:ext>
                </a:extLst>
              </p:cNvPr>
              <p:cNvGraphicFramePr>
                <a:graphicFrameLocks noGrp="1"/>
              </p:cNvGraphicFramePr>
              <p:nvPr>
                <p:ph idx="1"/>
                <p:extLst>
                  <p:ext uri="{D42A27DB-BD31-4B8C-83A1-F6EECF244321}">
                    <p14:modId xmlns:p14="http://schemas.microsoft.com/office/powerpoint/2010/main" val="2666834854"/>
                  </p:ext>
                </p:extLst>
              </p:nvPr>
            </p:nvGraphicFramePr>
            <p:xfrm>
              <a:off x="1390650" y="4630487"/>
              <a:ext cx="3577389" cy="1325563"/>
            </p:xfrm>
            <a:graphic>
              <a:graphicData uri="http://schemas.openxmlformats.org/drawingml/2006/table">
                <a:tbl>
                  <a:tblPr firstRow="1" firstCol="1" bandRow="1">
                    <a:tableStyleId>{5C22544A-7EE6-4342-B048-85BDC9FD1C3A}</a:tableStyleId>
                  </a:tblPr>
                  <a:tblGrid>
                    <a:gridCol w="1192463">
                      <a:extLst>
                        <a:ext uri="{9D8B030D-6E8A-4147-A177-3AD203B41FA5}">
                          <a16:colId xmlns:a16="http://schemas.microsoft.com/office/drawing/2014/main" val="1506984311"/>
                        </a:ext>
                      </a:extLst>
                    </a:gridCol>
                    <a:gridCol w="1192463">
                      <a:extLst>
                        <a:ext uri="{9D8B030D-6E8A-4147-A177-3AD203B41FA5}">
                          <a16:colId xmlns:a16="http://schemas.microsoft.com/office/drawing/2014/main" val="1072802729"/>
                        </a:ext>
                      </a:extLst>
                    </a:gridCol>
                    <a:gridCol w="1192463">
                      <a:extLst>
                        <a:ext uri="{9D8B030D-6E8A-4147-A177-3AD203B41FA5}">
                          <a16:colId xmlns:a16="http://schemas.microsoft.com/office/drawing/2014/main" val="555778186"/>
                        </a:ext>
                      </a:extLst>
                    </a:gridCol>
                  </a:tblGrid>
                  <a:tr h="451825">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4"/>
                          <a:stretch>
                            <a:fillRect l="-100000" t="-13889" r="-100000" b="-194444"/>
                          </a:stretch>
                        </a:blipFill>
                      </a:tcPr>
                    </a:tc>
                    <a:tc>
                      <a:txBody>
                        <a:bodyPr/>
                        <a:lstStyle/>
                        <a:p>
                          <a:endParaRPr lang="en-US"/>
                        </a:p>
                      </a:txBody>
                      <a:tcPr marL="68580" marR="68580" marT="0" marB="0">
                        <a:blipFill>
                          <a:blip r:embed="rId4"/>
                          <a:stretch>
                            <a:fillRect l="-202128" t="-13889" r="-1064" b="-194444"/>
                          </a:stretch>
                        </a:blipFill>
                      </a:tcPr>
                    </a:tc>
                    <a:extLst>
                      <a:ext uri="{0D108BD9-81ED-4DB2-BD59-A6C34878D82A}">
                        <a16:rowId xmlns:a16="http://schemas.microsoft.com/office/drawing/2014/main" val="1269746500"/>
                      </a:ext>
                    </a:extLst>
                  </a:tr>
                  <a:tr h="421913">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20.43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2.45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66981585"/>
                      </a:ext>
                    </a:extLst>
                  </a:tr>
                  <a:tr h="451825">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33.82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2.66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8316860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BB408F52-491D-DC41-AE0A-554CA813F17C}"/>
                  </a:ext>
                </a:extLst>
              </p:cNvPr>
              <p:cNvGraphicFramePr>
                <a:graphicFrameLocks noGrp="1"/>
              </p:cNvGraphicFramePr>
              <p:nvPr>
                <p:extLst>
                  <p:ext uri="{D42A27DB-BD31-4B8C-83A1-F6EECF244321}">
                    <p14:modId xmlns:p14="http://schemas.microsoft.com/office/powerpoint/2010/main" val="1155076188"/>
                  </p:ext>
                </p:extLst>
              </p:nvPr>
            </p:nvGraphicFramePr>
            <p:xfrm>
              <a:off x="1143000" y="2189830"/>
              <a:ext cx="4086950" cy="1738313"/>
            </p:xfrm>
            <a:graphic>
              <a:graphicData uri="http://schemas.openxmlformats.org/drawingml/2006/table">
                <a:tbl>
                  <a:tblPr firstRow="1" firstCol="1" bandRow="1">
                    <a:tableStyleId>{5C22544A-7EE6-4342-B048-85BDC9FD1C3A}</a:tableStyleId>
                  </a:tblPr>
                  <a:tblGrid>
                    <a:gridCol w="817390">
                      <a:extLst>
                        <a:ext uri="{9D8B030D-6E8A-4147-A177-3AD203B41FA5}">
                          <a16:colId xmlns:a16="http://schemas.microsoft.com/office/drawing/2014/main" val="821143816"/>
                        </a:ext>
                      </a:extLst>
                    </a:gridCol>
                    <a:gridCol w="817390">
                      <a:extLst>
                        <a:ext uri="{9D8B030D-6E8A-4147-A177-3AD203B41FA5}">
                          <a16:colId xmlns:a16="http://schemas.microsoft.com/office/drawing/2014/main" val="705168476"/>
                        </a:ext>
                      </a:extLst>
                    </a:gridCol>
                    <a:gridCol w="817390">
                      <a:extLst>
                        <a:ext uri="{9D8B030D-6E8A-4147-A177-3AD203B41FA5}">
                          <a16:colId xmlns:a16="http://schemas.microsoft.com/office/drawing/2014/main" val="1373311185"/>
                        </a:ext>
                      </a:extLst>
                    </a:gridCol>
                    <a:gridCol w="817390">
                      <a:extLst>
                        <a:ext uri="{9D8B030D-6E8A-4147-A177-3AD203B41FA5}">
                          <a16:colId xmlns:a16="http://schemas.microsoft.com/office/drawing/2014/main" val="2966775729"/>
                        </a:ext>
                      </a:extLst>
                    </a:gridCol>
                    <a:gridCol w="817390">
                      <a:extLst>
                        <a:ext uri="{9D8B030D-6E8A-4147-A177-3AD203B41FA5}">
                          <a16:colId xmlns:a16="http://schemas.microsoft.com/office/drawing/2014/main" val="4250967145"/>
                        </a:ext>
                      </a:extLst>
                    </a:gridCol>
                  </a:tblGrid>
                  <a:tr h="553034">
                    <a:tc>
                      <a:txBody>
                        <a:bodyPr/>
                        <a:lstStyle/>
                        <a:p>
                          <a:pPr marL="0" marR="0" algn="ctr">
                            <a:spcBef>
                              <a:spcPts val="0"/>
                            </a:spcBef>
                            <a:spcAft>
                              <a:spcPts val="0"/>
                            </a:spcAft>
                          </a:pPr>
                          <a:r>
                            <a:rPr lang="en-US" sz="1600">
                              <a:effectLst/>
                            </a:rPr>
                            <a:t>Arrival Order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𝝁</m:t>
                                  </m:r>
                                </m:e>
                                <m:sub>
                                  <m:r>
                                    <a:rPr lang="en-US" sz="1600">
                                      <a:effectLst/>
                                      <a:latin typeface="Cambria Math" panose="02040503050406030204" pitchFamily="18" charset="0"/>
                                    </a:rPr>
                                    <m:t>𝑻</m:t>
                                  </m:r>
                                </m:sub>
                              </m:sSub>
                            </m:oMath>
                          </a14:m>
                          <a:r>
                            <a:rPr lang="en-US" sz="1600">
                              <a:effectLst/>
                            </a:rPr>
                            <a:t> (s)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𝝈</m:t>
                                    </m:r>
                                  </m:e>
                                  <m:sub>
                                    <m:r>
                                      <a:rPr lang="en-US" sz="1600">
                                        <a:effectLst/>
                                        <a:latin typeface="Cambria Math" panose="02040503050406030204" pitchFamily="18" charset="0"/>
                                      </a:rPr>
                                      <m:t>𝑻</m:t>
                                    </m:r>
                                  </m:sub>
                                </m:sSub>
                              </m:oMath>
                            </m:oMathPara>
                          </a14:m>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Min(T) (s)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Max(T) (s)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26142579"/>
                      </a:ext>
                    </a:extLst>
                  </a:tr>
                  <a:tr h="385972">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3886625"/>
                      </a:ext>
                    </a:extLst>
                  </a:tr>
                  <a:tr h="413335">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1.70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4942003"/>
                      </a:ext>
                    </a:extLst>
                  </a:tr>
                  <a:tr h="385972">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-6.33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2.53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4477828"/>
                      </a:ext>
                    </a:extLst>
                  </a:tr>
                </a:tbl>
              </a:graphicData>
            </a:graphic>
          </p:graphicFrame>
        </mc:Choice>
        <mc:Fallback xmlns="">
          <p:graphicFrame>
            <p:nvGraphicFramePr>
              <p:cNvPr id="16" name="Table 15">
                <a:extLst>
                  <a:ext uri="{FF2B5EF4-FFF2-40B4-BE49-F238E27FC236}">
                    <a16:creationId xmlns:a16="http://schemas.microsoft.com/office/drawing/2014/main" id="{BB408F52-491D-DC41-AE0A-554CA813F17C}"/>
                  </a:ext>
                </a:extLst>
              </p:cNvPr>
              <p:cNvGraphicFramePr>
                <a:graphicFrameLocks noGrp="1"/>
              </p:cNvGraphicFramePr>
              <p:nvPr>
                <p:extLst>
                  <p:ext uri="{D42A27DB-BD31-4B8C-83A1-F6EECF244321}">
                    <p14:modId xmlns:p14="http://schemas.microsoft.com/office/powerpoint/2010/main" val="1155076188"/>
                  </p:ext>
                </p:extLst>
              </p:nvPr>
            </p:nvGraphicFramePr>
            <p:xfrm>
              <a:off x="1143000" y="2189830"/>
              <a:ext cx="4086950" cy="1738313"/>
            </p:xfrm>
            <a:graphic>
              <a:graphicData uri="http://schemas.openxmlformats.org/drawingml/2006/table">
                <a:tbl>
                  <a:tblPr firstRow="1" firstCol="1" bandRow="1">
                    <a:tableStyleId>{5C22544A-7EE6-4342-B048-85BDC9FD1C3A}</a:tableStyleId>
                  </a:tblPr>
                  <a:tblGrid>
                    <a:gridCol w="817390">
                      <a:extLst>
                        <a:ext uri="{9D8B030D-6E8A-4147-A177-3AD203B41FA5}">
                          <a16:colId xmlns:a16="http://schemas.microsoft.com/office/drawing/2014/main" val="821143816"/>
                        </a:ext>
                      </a:extLst>
                    </a:gridCol>
                    <a:gridCol w="817390">
                      <a:extLst>
                        <a:ext uri="{9D8B030D-6E8A-4147-A177-3AD203B41FA5}">
                          <a16:colId xmlns:a16="http://schemas.microsoft.com/office/drawing/2014/main" val="705168476"/>
                        </a:ext>
                      </a:extLst>
                    </a:gridCol>
                    <a:gridCol w="817390">
                      <a:extLst>
                        <a:ext uri="{9D8B030D-6E8A-4147-A177-3AD203B41FA5}">
                          <a16:colId xmlns:a16="http://schemas.microsoft.com/office/drawing/2014/main" val="1373311185"/>
                        </a:ext>
                      </a:extLst>
                    </a:gridCol>
                    <a:gridCol w="817390">
                      <a:extLst>
                        <a:ext uri="{9D8B030D-6E8A-4147-A177-3AD203B41FA5}">
                          <a16:colId xmlns:a16="http://schemas.microsoft.com/office/drawing/2014/main" val="2966775729"/>
                        </a:ext>
                      </a:extLst>
                    </a:gridCol>
                    <a:gridCol w="817390">
                      <a:extLst>
                        <a:ext uri="{9D8B030D-6E8A-4147-A177-3AD203B41FA5}">
                          <a16:colId xmlns:a16="http://schemas.microsoft.com/office/drawing/2014/main" val="4250967145"/>
                        </a:ext>
                      </a:extLst>
                    </a:gridCol>
                  </a:tblGrid>
                  <a:tr h="553034">
                    <a:tc>
                      <a:txBody>
                        <a:bodyPr/>
                        <a:lstStyle/>
                        <a:p>
                          <a:pPr marL="0" marR="0" algn="ctr">
                            <a:spcBef>
                              <a:spcPts val="0"/>
                            </a:spcBef>
                            <a:spcAft>
                              <a:spcPts val="0"/>
                            </a:spcAft>
                          </a:pPr>
                          <a:r>
                            <a:rPr lang="en-US" sz="1600">
                              <a:effectLst/>
                            </a:rPr>
                            <a:t>Arrival Order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5"/>
                          <a:stretch>
                            <a:fillRect l="-100000" t="-11364" r="-300000" b="-213636"/>
                          </a:stretch>
                        </a:blipFill>
                      </a:tcPr>
                    </a:tc>
                    <a:tc>
                      <a:txBody>
                        <a:bodyPr/>
                        <a:lstStyle/>
                        <a:p>
                          <a:endParaRPr lang="en-US"/>
                        </a:p>
                      </a:txBody>
                      <a:tcPr marL="68580" marR="68580" marT="0" marB="0">
                        <a:blipFill>
                          <a:blip r:embed="rId5"/>
                          <a:stretch>
                            <a:fillRect l="-203125" t="-11364" r="-204688" b="-213636"/>
                          </a:stretch>
                        </a:blipFill>
                      </a:tcPr>
                    </a:tc>
                    <a:tc>
                      <a:txBody>
                        <a:bodyPr/>
                        <a:lstStyle/>
                        <a:p>
                          <a:pPr marL="0" marR="0" algn="ctr">
                            <a:spcBef>
                              <a:spcPts val="0"/>
                            </a:spcBef>
                            <a:spcAft>
                              <a:spcPts val="0"/>
                            </a:spcAft>
                          </a:pPr>
                          <a:r>
                            <a:rPr lang="en-US" sz="1600">
                              <a:effectLst/>
                            </a:rPr>
                            <a:t>Min(T) (s)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Max(T) (s)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26142579"/>
                      </a:ext>
                    </a:extLst>
                  </a:tr>
                  <a:tr h="385972">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0.97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3886625"/>
                      </a:ext>
                    </a:extLst>
                  </a:tr>
                  <a:tr h="413335">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0.26</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1.70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4942003"/>
                      </a:ext>
                    </a:extLst>
                  </a:tr>
                  <a:tr h="385972">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-6.33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2.53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4477828"/>
                      </a:ext>
                    </a:extLst>
                  </a:tr>
                </a:tbl>
              </a:graphicData>
            </a:graphic>
          </p:graphicFrame>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3397374-A6C1-4249-BD44-E97A7E6D596D}"/>
                  </a:ext>
                </a:extLst>
              </p:cNvPr>
              <p:cNvSpPr/>
              <p:nvPr/>
            </p:nvSpPr>
            <p:spPr>
              <a:xfrm>
                <a:off x="1675133" y="1615892"/>
                <a:ext cx="291265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𝑇</m:t>
                      </m:r>
                      <m:r>
                        <a:rPr lang="en-US" sz="2000" i="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i="1">
                              <a:latin typeface="Cambria Math" panose="02040503050406030204" pitchFamily="18" charset="0"/>
                            </a:rPr>
                            <m:t>𝑠𝑐h𝑒𝑑𝑢𝑙𝑒𝑑</m:t>
                          </m:r>
                        </m:sub>
                      </m:sSub>
                      <m:r>
                        <a:rPr lang="en-US" sz="2000" i="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i="1">
                              <a:latin typeface="Cambria Math" panose="02040503050406030204" pitchFamily="18" charset="0"/>
                            </a:rPr>
                            <m:t>𝑎𝑐𝑡𝑢𝑎𝑙</m:t>
                          </m:r>
                        </m:sub>
                      </m:sSub>
                    </m:oMath>
                  </m:oMathPara>
                </a14:m>
                <a:endParaRPr lang="en-US" sz="2000" dirty="0"/>
              </a:p>
            </p:txBody>
          </p:sp>
        </mc:Choice>
        <mc:Fallback xmlns="">
          <p:sp>
            <p:nvSpPr>
              <p:cNvPr id="17" name="Rectangle 16">
                <a:extLst>
                  <a:ext uri="{FF2B5EF4-FFF2-40B4-BE49-F238E27FC236}">
                    <a16:creationId xmlns:a16="http://schemas.microsoft.com/office/drawing/2014/main" id="{E3397374-A6C1-4249-BD44-E97A7E6D596D}"/>
                  </a:ext>
                </a:extLst>
              </p:cNvPr>
              <p:cNvSpPr>
                <a:spLocks noRot="1" noChangeAspect="1" noMove="1" noResize="1" noEditPoints="1" noAdjustHandles="1" noChangeArrowheads="1" noChangeShapeType="1" noTextEdit="1"/>
              </p:cNvSpPr>
              <p:nvPr/>
            </p:nvSpPr>
            <p:spPr>
              <a:xfrm>
                <a:off x="1675133" y="1615892"/>
                <a:ext cx="2912657" cy="400110"/>
              </a:xfrm>
              <a:prstGeom prst="rect">
                <a:avLst/>
              </a:prstGeom>
              <a:blipFill>
                <a:blip r:embed="rId6"/>
                <a:stretch>
                  <a:fillRect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EC1CC46B-38DF-C240-BE22-14EAC3891782}"/>
                  </a:ext>
                </a:extLst>
              </p:cNvPr>
              <p:cNvSpPr/>
              <p:nvPr/>
            </p:nvSpPr>
            <p:spPr>
              <a:xfrm>
                <a:off x="1227990" y="4153819"/>
                <a:ext cx="3958328" cy="4280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𝑇𝐷𝑂𝐴</m:t>
                      </m:r>
                      <m:r>
                        <a:rPr lang="en-US" sz="2000" i="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sSub>
                            <m:sSubPr>
                              <m:ctrlPr>
                                <a:rPr lang="en-US" sz="2000" i="1">
                                  <a:latin typeface="Cambria Math" panose="02040503050406030204" pitchFamily="18" charset="0"/>
                                </a:rPr>
                              </m:ctrlPr>
                            </m:sSubPr>
                            <m:e>
                              <m:r>
                                <a:rPr lang="en-US" sz="2000" i="1">
                                  <a:latin typeface="Cambria Math" panose="02040503050406030204" pitchFamily="18" charset="0"/>
                                </a:rPr>
                                <m:t>𝑎𝑐</m:t>
                              </m:r>
                            </m:e>
                            <m:sub>
                              <m:r>
                                <a:rPr lang="en-US" sz="2000" i="0">
                                  <a:latin typeface="Cambria Math" panose="02040503050406030204" pitchFamily="18" charset="0"/>
                                </a:rPr>
                                <m:t>1</m:t>
                              </m:r>
                            </m:sub>
                          </m:sSub>
                          <m:r>
                            <a:rPr lang="en-US" sz="2000" i="0">
                              <a:latin typeface="Cambria Math" panose="02040503050406030204" pitchFamily="18" charset="0"/>
                            </a:rPr>
                            <m:t> </m:t>
                          </m:r>
                          <m:r>
                            <a:rPr lang="en-US" sz="2000" i="1">
                              <a:latin typeface="Cambria Math" panose="02040503050406030204" pitchFamily="18" charset="0"/>
                            </a:rPr>
                            <m:t>𝐴𝑟𝑟𝑖𝑣𝑎𝑙</m:t>
                          </m:r>
                        </m:sub>
                      </m:sSub>
                      <m:r>
                        <a:rPr lang="en-US" sz="2000" i="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sSub>
                            <m:sSubPr>
                              <m:ctrlPr>
                                <a:rPr lang="en-US" sz="2000" i="1">
                                  <a:latin typeface="Cambria Math" panose="02040503050406030204" pitchFamily="18" charset="0"/>
                                </a:rPr>
                              </m:ctrlPr>
                            </m:sSubPr>
                            <m:e>
                              <m:r>
                                <a:rPr lang="en-US" sz="2000" i="1">
                                  <a:latin typeface="Cambria Math" panose="02040503050406030204" pitchFamily="18" charset="0"/>
                                </a:rPr>
                                <m:t>𝑎𝑐</m:t>
                              </m:r>
                            </m:e>
                            <m:sub>
                              <m:r>
                                <a:rPr lang="en-US" sz="2000" i="1">
                                  <a:latin typeface="Cambria Math" panose="02040503050406030204" pitchFamily="18" charset="0"/>
                                </a:rPr>
                                <m:t>𝑛</m:t>
                              </m:r>
                            </m:sub>
                          </m:sSub>
                          <m:r>
                            <a:rPr lang="en-US" sz="2000" i="0">
                              <a:latin typeface="Cambria Math" panose="02040503050406030204" pitchFamily="18" charset="0"/>
                            </a:rPr>
                            <m:t> </m:t>
                          </m:r>
                          <m:r>
                            <a:rPr lang="en-US" sz="2000" i="1">
                              <a:latin typeface="Cambria Math" panose="02040503050406030204" pitchFamily="18" charset="0"/>
                            </a:rPr>
                            <m:t>𝐴𝑟𝑟𝑖𝑣𝑎𝑙</m:t>
                          </m:r>
                        </m:sub>
                      </m:sSub>
                    </m:oMath>
                  </m:oMathPara>
                </a14:m>
                <a:endParaRPr lang="en-US" sz="2000" dirty="0"/>
              </a:p>
            </p:txBody>
          </p:sp>
        </mc:Choice>
        <mc:Fallback xmlns="">
          <p:sp>
            <p:nvSpPr>
              <p:cNvPr id="18" name="Rectangle 17">
                <a:extLst>
                  <a:ext uri="{FF2B5EF4-FFF2-40B4-BE49-F238E27FC236}">
                    <a16:creationId xmlns:a16="http://schemas.microsoft.com/office/drawing/2014/main" id="{EC1CC46B-38DF-C240-BE22-14EAC3891782}"/>
                  </a:ext>
                </a:extLst>
              </p:cNvPr>
              <p:cNvSpPr>
                <a:spLocks noRot="1" noChangeAspect="1" noMove="1" noResize="1" noEditPoints="1" noAdjustHandles="1" noChangeArrowheads="1" noChangeShapeType="1" noTextEdit="1"/>
              </p:cNvSpPr>
              <p:nvPr/>
            </p:nvSpPr>
            <p:spPr>
              <a:xfrm>
                <a:off x="1227990" y="4153819"/>
                <a:ext cx="3958328" cy="428066"/>
              </a:xfrm>
              <a:prstGeom prst="rect">
                <a:avLst/>
              </a:prstGeom>
              <a:blipFill>
                <a:blip r:embed="rId7"/>
                <a:stretch>
                  <a:fillRect b="-8571"/>
                </a:stretch>
              </a:blipFill>
            </p:spPr>
            <p:txBody>
              <a:bodyPr/>
              <a:lstStyle/>
              <a:p>
                <a:r>
                  <a:rPr lang="en-US">
                    <a:noFill/>
                  </a:rPr>
                  <a:t> </a:t>
                </a:r>
              </a:p>
            </p:txBody>
          </p:sp>
        </mc:Fallback>
      </mc:AlternateContent>
    </p:spTree>
    <p:extLst>
      <p:ext uri="{BB962C8B-B14F-4D97-AF65-F5344CB8AC3E}">
        <p14:creationId xmlns:p14="http://schemas.microsoft.com/office/powerpoint/2010/main" val="528227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A14E6-A3A7-7C40-835F-EC1669B253FB}"/>
              </a:ext>
            </a:extLst>
          </p:cNvPr>
          <p:cNvSpPr>
            <a:spLocks noGrp="1"/>
          </p:cNvSpPr>
          <p:nvPr>
            <p:ph type="title"/>
          </p:nvPr>
        </p:nvSpPr>
        <p:spPr>
          <a:xfrm>
            <a:off x="838200" y="365125"/>
            <a:ext cx="10515600" cy="1325563"/>
          </a:xfrm>
        </p:spPr>
        <p:txBody>
          <a:bodyPr/>
          <a:lstStyle/>
          <a:p>
            <a:r>
              <a:rPr lang="en-US" dirty="0"/>
              <a:t>Horizontal distance between Aircraft</a:t>
            </a:r>
          </a:p>
        </p:txBody>
      </p:sp>
      <mc:AlternateContent xmlns:mc="http://schemas.openxmlformats.org/markup-compatibility/2006" xmlns:a14="http://schemas.microsoft.com/office/drawing/2010/main">
        <mc:Choice Requires="a14">
          <p:graphicFrame>
            <p:nvGraphicFramePr>
              <p:cNvPr id="6" name="Content Placeholder 5">
                <a:extLst>
                  <a:ext uri="{FF2B5EF4-FFF2-40B4-BE49-F238E27FC236}">
                    <a16:creationId xmlns:a16="http://schemas.microsoft.com/office/drawing/2014/main" id="{A1DD980A-CAE6-8C4F-863C-49B287405AC3}"/>
                  </a:ext>
                </a:extLst>
              </p:cNvPr>
              <p:cNvGraphicFramePr>
                <a:graphicFrameLocks noGrp="1"/>
              </p:cNvGraphicFramePr>
              <p:nvPr>
                <p:ph idx="1"/>
                <p:extLst>
                  <p:ext uri="{D42A27DB-BD31-4B8C-83A1-F6EECF244321}">
                    <p14:modId xmlns:p14="http://schemas.microsoft.com/office/powerpoint/2010/main" val="2760680476"/>
                  </p:ext>
                </p:extLst>
              </p:nvPr>
            </p:nvGraphicFramePr>
            <p:xfrm>
              <a:off x="994611" y="2406317"/>
              <a:ext cx="3946358" cy="1443788"/>
            </p:xfrm>
            <a:graphic>
              <a:graphicData uri="http://schemas.openxmlformats.org/drawingml/2006/table">
                <a:tbl>
                  <a:tblPr firstRow="1" firstCol="1" bandRow="1">
                    <a:tableStyleId>{5C22544A-7EE6-4342-B048-85BDC9FD1C3A}</a:tableStyleId>
                  </a:tblPr>
                  <a:tblGrid>
                    <a:gridCol w="1315165">
                      <a:extLst>
                        <a:ext uri="{9D8B030D-6E8A-4147-A177-3AD203B41FA5}">
                          <a16:colId xmlns:a16="http://schemas.microsoft.com/office/drawing/2014/main" val="3987059717"/>
                        </a:ext>
                      </a:extLst>
                    </a:gridCol>
                    <a:gridCol w="1315165">
                      <a:extLst>
                        <a:ext uri="{9D8B030D-6E8A-4147-A177-3AD203B41FA5}">
                          <a16:colId xmlns:a16="http://schemas.microsoft.com/office/drawing/2014/main" val="3950881268"/>
                        </a:ext>
                      </a:extLst>
                    </a:gridCol>
                    <a:gridCol w="1316028">
                      <a:extLst>
                        <a:ext uri="{9D8B030D-6E8A-4147-A177-3AD203B41FA5}">
                          <a16:colId xmlns:a16="http://schemas.microsoft.com/office/drawing/2014/main" val="381518428"/>
                        </a:ext>
                      </a:extLst>
                    </a:gridCol>
                  </a:tblGrid>
                  <a:tr h="427986">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𝝁</m:t>
                                  </m:r>
                                </m:e>
                                <m:sub>
                                  <m:r>
                                    <a:rPr lang="en-US" sz="1600">
                                      <a:effectLst/>
                                      <a:latin typeface="Cambria Math" panose="02040503050406030204" pitchFamily="18" charset="0"/>
                                    </a:rPr>
                                    <m:t>𝒅</m:t>
                                  </m:r>
                                </m:sub>
                              </m:sSub>
                            </m:oMath>
                          </a14:m>
                          <a:r>
                            <a:rPr lang="en-US" sz="1600">
                              <a:effectLst/>
                            </a:rPr>
                            <a:t> (m)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𝝈</m:t>
                                    </m:r>
                                  </m:e>
                                  <m:sub>
                                    <m:r>
                                      <a:rPr lang="en-US" sz="1600">
                                        <a:effectLst/>
                                        <a:latin typeface="Cambria Math" panose="02040503050406030204" pitchFamily="18" charset="0"/>
                                      </a:rPr>
                                      <m:t>𝒅</m:t>
                                    </m:r>
                                  </m:sub>
                                </m:sSub>
                              </m:oMath>
                            </m:oMathPara>
                          </a14:m>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36379076"/>
                      </a:ext>
                    </a:extLst>
                  </a:tr>
                  <a:tr h="507901">
                    <a:tc>
                      <a:txBody>
                        <a:bodyPr/>
                        <a:lstStyle/>
                        <a:p>
                          <a:pPr marL="0" marR="0" algn="ctr">
                            <a:spcBef>
                              <a:spcPts val="0"/>
                            </a:spcBef>
                            <a:spcAft>
                              <a:spcPts val="0"/>
                            </a:spcAft>
                          </a:pPr>
                          <a:r>
                            <a:rPr lang="en-US" sz="1600">
                              <a:effectLst/>
                            </a:rPr>
                            <a:t>1</a:t>
                          </a:r>
                          <a:r>
                            <a:rPr lang="en-US" sz="1600" baseline="30000">
                              <a:effectLst/>
                            </a:rPr>
                            <a:t>st</a:t>
                          </a:r>
                          <a:r>
                            <a:rPr lang="en-US" sz="1600">
                              <a:effectLst/>
                            </a:rPr>
                            <a:t> to 2</a:t>
                          </a:r>
                          <a:r>
                            <a:rPr lang="en-US" sz="1600" baseline="30000">
                              <a:effectLst/>
                            </a:rPr>
                            <a:t>nd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27.73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3.94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1514551"/>
                      </a:ext>
                    </a:extLst>
                  </a:tr>
                  <a:tr h="507901">
                    <a:tc>
                      <a:txBody>
                        <a:bodyPr/>
                        <a:lstStyle/>
                        <a:p>
                          <a:pPr marL="0" marR="0" algn="ctr">
                            <a:spcBef>
                              <a:spcPts val="0"/>
                            </a:spcBef>
                            <a:spcAft>
                              <a:spcPts val="0"/>
                            </a:spcAft>
                          </a:pPr>
                          <a:r>
                            <a:rPr lang="en-US" sz="1600">
                              <a:effectLst/>
                            </a:rPr>
                            <a:t>2</a:t>
                          </a:r>
                          <a:r>
                            <a:rPr lang="en-US" sz="1600" baseline="30000">
                              <a:effectLst/>
                            </a:rPr>
                            <a:t>nd</a:t>
                          </a:r>
                          <a:r>
                            <a:rPr lang="en-US" sz="1600">
                              <a:effectLst/>
                            </a:rPr>
                            <a:t> to 3</a:t>
                          </a:r>
                          <a:r>
                            <a:rPr lang="en-US" sz="1600" baseline="30000">
                              <a:effectLst/>
                            </a:rPr>
                            <a:t>rd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13.80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6.85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3279227"/>
                      </a:ext>
                    </a:extLst>
                  </a:tr>
                </a:tbl>
              </a:graphicData>
            </a:graphic>
          </p:graphicFrame>
        </mc:Choice>
        <mc:Fallback xmlns="">
          <p:graphicFrame>
            <p:nvGraphicFramePr>
              <p:cNvPr id="6" name="Content Placeholder 5">
                <a:extLst>
                  <a:ext uri="{FF2B5EF4-FFF2-40B4-BE49-F238E27FC236}">
                    <a16:creationId xmlns:a16="http://schemas.microsoft.com/office/drawing/2014/main" id="{A1DD980A-CAE6-8C4F-863C-49B287405AC3}"/>
                  </a:ext>
                </a:extLst>
              </p:cNvPr>
              <p:cNvGraphicFramePr>
                <a:graphicFrameLocks noGrp="1"/>
              </p:cNvGraphicFramePr>
              <p:nvPr>
                <p:ph idx="1"/>
                <p:extLst>
                  <p:ext uri="{D42A27DB-BD31-4B8C-83A1-F6EECF244321}">
                    <p14:modId xmlns:p14="http://schemas.microsoft.com/office/powerpoint/2010/main" val="2760680476"/>
                  </p:ext>
                </p:extLst>
              </p:nvPr>
            </p:nvGraphicFramePr>
            <p:xfrm>
              <a:off x="994611" y="2406317"/>
              <a:ext cx="3946358" cy="1443788"/>
            </p:xfrm>
            <a:graphic>
              <a:graphicData uri="http://schemas.openxmlformats.org/drawingml/2006/table">
                <a:tbl>
                  <a:tblPr firstRow="1" firstCol="1" bandRow="1">
                    <a:tableStyleId>{5C22544A-7EE6-4342-B048-85BDC9FD1C3A}</a:tableStyleId>
                  </a:tblPr>
                  <a:tblGrid>
                    <a:gridCol w="1315165">
                      <a:extLst>
                        <a:ext uri="{9D8B030D-6E8A-4147-A177-3AD203B41FA5}">
                          <a16:colId xmlns:a16="http://schemas.microsoft.com/office/drawing/2014/main" val="3987059717"/>
                        </a:ext>
                      </a:extLst>
                    </a:gridCol>
                    <a:gridCol w="1315165">
                      <a:extLst>
                        <a:ext uri="{9D8B030D-6E8A-4147-A177-3AD203B41FA5}">
                          <a16:colId xmlns:a16="http://schemas.microsoft.com/office/drawing/2014/main" val="3950881268"/>
                        </a:ext>
                      </a:extLst>
                    </a:gridCol>
                    <a:gridCol w="1316028">
                      <a:extLst>
                        <a:ext uri="{9D8B030D-6E8A-4147-A177-3AD203B41FA5}">
                          <a16:colId xmlns:a16="http://schemas.microsoft.com/office/drawing/2014/main" val="381518428"/>
                        </a:ext>
                      </a:extLst>
                    </a:gridCol>
                  </a:tblGrid>
                  <a:tr h="427986">
                    <a:tc>
                      <a:txBody>
                        <a:bodyPr/>
                        <a:lstStyle/>
                        <a:p>
                          <a:pPr marL="0" marR="0" algn="ctr">
                            <a:spcBef>
                              <a:spcPts val="0"/>
                            </a:spcBef>
                            <a:spcAft>
                              <a:spcPts val="0"/>
                            </a:spcAft>
                          </a:pPr>
                          <a:r>
                            <a:rPr lang="en-US" sz="1600">
                              <a:effectLst/>
                            </a:rPr>
                            <a:t>Aircraft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962" t="-14706" r="-100962" b="-238235"/>
                          </a:stretch>
                        </a:blipFill>
                      </a:tcPr>
                    </a:tc>
                    <a:tc>
                      <a:txBody>
                        <a:bodyPr/>
                        <a:lstStyle/>
                        <a:p>
                          <a:endParaRPr lang="en-US"/>
                        </a:p>
                      </a:txBody>
                      <a:tcPr marL="68580" marR="68580" marT="0" marB="0">
                        <a:blipFill>
                          <a:blip r:embed="rId3"/>
                          <a:stretch>
                            <a:fillRect l="-200962" t="-14706" r="-962" b="-238235"/>
                          </a:stretch>
                        </a:blipFill>
                      </a:tcPr>
                    </a:tc>
                    <a:extLst>
                      <a:ext uri="{0D108BD9-81ED-4DB2-BD59-A6C34878D82A}">
                        <a16:rowId xmlns:a16="http://schemas.microsoft.com/office/drawing/2014/main" val="4136379076"/>
                      </a:ext>
                    </a:extLst>
                  </a:tr>
                  <a:tr h="507901">
                    <a:tc>
                      <a:txBody>
                        <a:bodyPr/>
                        <a:lstStyle/>
                        <a:p>
                          <a:pPr marL="0" marR="0" algn="ctr">
                            <a:spcBef>
                              <a:spcPts val="0"/>
                            </a:spcBef>
                            <a:spcAft>
                              <a:spcPts val="0"/>
                            </a:spcAft>
                          </a:pPr>
                          <a:r>
                            <a:rPr lang="en-US" sz="1600">
                              <a:effectLst/>
                            </a:rPr>
                            <a:t>1</a:t>
                          </a:r>
                          <a:r>
                            <a:rPr lang="en-US" sz="1600" baseline="30000">
                              <a:effectLst/>
                            </a:rPr>
                            <a:t>st</a:t>
                          </a:r>
                          <a:r>
                            <a:rPr lang="en-US" sz="1600">
                              <a:effectLst/>
                            </a:rPr>
                            <a:t> to 2</a:t>
                          </a:r>
                          <a:r>
                            <a:rPr lang="en-US" sz="1600" baseline="30000">
                              <a:effectLst/>
                            </a:rPr>
                            <a:t>nd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27.73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3.94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1514551"/>
                      </a:ext>
                    </a:extLst>
                  </a:tr>
                  <a:tr h="507901">
                    <a:tc>
                      <a:txBody>
                        <a:bodyPr/>
                        <a:lstStyle/>
                        <a:p>
                          <a:pPr marL="0" marR="0" algn="ctr">
                            <a:spcBef>
                              <a:spcPts val="0"/>
                            </a:spcBef>
                            <a:spcAft>
                              <a:spcPts val="0"/>
                            </a:spcAft>
                          </a:pPr>
                          <a:r>
                            <a:rPr lang="en-US" sz="1600">
                              <a:effectLst/>
                            </a:rPr>
                            <a:t>2</a:t>
                          </a:r>
                          <a:r>
                            <a:rPr lang="en-US" sz="1600" baseline="30000">
                              <a:effectLst/>
                            </a:rPr>
                            <a:t>nd</a:t>
                          </a:r>
                          <a:r>
                            <a:rPr lang="en-US" sz="1600">
                              <a:effectLst/>
                            </a:rPr>
                            <a:t> to 3</a:t>
                          </a:r>
                          <a:r>
                            <a:rPr lang="en-US" sz="1600" baseline="30000">
                              <a:effectLst/>
                            </a:rPr>
                            <a:t>rd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13.80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6.85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3279227"/>
                      </a:ext>
                    </a:extLst>
                  </a:tr>
                </a:tbl>
              </a:graphicData>
            </a:graphic>
          </p:graphicFrame>
        </mc:Fallback>
      </mc:AlternateContent>
      <p:pic>
        <p:nvPicPr>
          <p:cNvPr id="5" name="Picture 4">
            <a:extLst>
              <a:ext uri="{FF2B5EF4-FFF2-40B4-BE49-F238E27FC236}">
                <a16:creationId xmlns:a16="http://schemas.microsoft.com/office/drawing/2014/main" id="{2B6CD91B-7FD5-4B48-A5AC-AE6DC955286E}"/>
              </a:ext>
            </a:extLst>
          </p:cNvPr>
          <p:cNvPicPr>
            <a:picLocks noChangeAspect="1"/>
          </p:cNvPicPr>
          <p:nvPr/>
        </p:nvPicPr>
        <p:blipFill>
          <a:blip r:embed="rId4"/>
          <a:stretch>
            <a:fillRect/>
          </a:stretch>
        </p:blipFill>
        <p:spPr>
          <a:xfrm>
            <a:off x="6022539" y="1825625"/>
            <a:ext cx="5606169" cy="4213225"/>
          </a:xfrm>
          <a:prstGeom prst="rect">
            <a:avLst/>
          </a:prstGeom>
        </p:spPr>
      </p:pic>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CCFB0E46-F60B-F94C-B3DC-E3054724D9F7}"/>
                  </a:ext>
                </a:extLst>
              </p:cNvPr>
              <p:cNvSpPr/>
              <p:nvPr/>
            </p:nvSpPr>
            <p:spPr>
              <a:xfrm>
                <a:off x="1547081" y="1876647"/>
                <a:ext cx="2837252" cy="4514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en-US" sz="2000" i="1" smtClean="0">
                              <a:latin typeface="Cambria Math" panose="02040503050406030204" pitchFamily="18" charset="0"/>
                            </a:rPr>
                          </m:ctrlPr>
                        </m:dPr>
                        <m:e>
                          <m:r>
                            <a:rPr lang="en-US" sz="2000" i="1">
                              <a:latin typeface="Cambria Math" panose="02040503050406030204" pitchFamily="18" charset="0"/>
                            </a:rPr>
                            <m:t>𝑑</m:t>
                          </m:r>
                          <m:r>
                            <a:rPr lang="en-US" sz="2000" i="0">
                              <a:latin typeface="Cambria Math" panose="02040503050406030204" pitchFamily="18" charset="0"/>
                            </a:rPr>
                            <m:t>=</m:t>
                          </m:r>
                          <m:r>
                            <m:rPr>
                              <m:sty m:val="p"/>
                            </m:rPr>
                            <a:rPr lang="en-US" sz="2000" i="0">
                              <a:latin typeface="Cambria Math" panose="02040503050406030204" pitchFamily="18" charset="0"/>
                            </a:rPr>
                            <m:t>min</m:t>
                          </m:r>
                          <m:r>
                            <a:rPr lang="en-US" sz="2000" b="0" i="0"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sSub>
                                <m:sSubPr>
                                  <m:ctrlPr>
                                    <a:rPr lang="en-US" sz="2000" i="1">
                                      <a:latin typeface="Cambria Math" panose="02040503050406030204" pitchFamily="18" charset="0"/>
                                    </a:rPr>
                                  </m:ctrlPr>
                                </m:sSubPr>
                                <m:e>
                                  <m:r>
                                    <a:rPr lang="en-US" sz="2000" i="1">
                                      <a:latin typeface="Cambria Math" panose="02040503050406030204" pitchFamily="18" charset="0"/>
                                    </a:rPr>
                                    <m:t>𝑎𝑐</m:t>
                                  </m:r>
                                </m:e>
                                <m:sub>
                                  <m:r>
                                    <a:rPr lang="en-US" sz="2000" i="1">
                                      <a:latin typeface="Cambria Math" panose="02040503050406030204" pitchFamily="18" charset="0"/>
                                    </a:rPr>
                                    <m:t>𝑛</m:t>
                                  </m:r>
                                </m:sub>
                              </m:sSub>
                            </m:sub>
                          </m:sSub>
                          <m:r>
                            <a:rPr lang="en-US" sz="2000" i="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sSub>
                                <m:sSubPr>
                                  <m:ctrlPr>
                                    <a:rPr lang="en-US" sz="2000" i="1">
                                      <a:latin typeface="Cambria Math" panose="02040503050406030204" pitchFamily="18" charset="0"/>
                                    </a:rPr>
                                  </m:ctrlPr>
                                </m:sSubPr>
                                <m:e>
                                  <m:r>
                                    <a:rPr lang="en-US" sz="2000" i="1">
                                      <a:latin typeface="Cambria Math" panose="02040503050406030204" pitchFamily="18" charset="0"/>
                                    </a:rPr>
                                    <m:t>𝑎𝑐</m:t>
                                  </m:r>
                                </m:e>
                                <m:sub>
                                  <m:r>
                                    <a:rPr lang="en-US" sz="2000" i="1">
                                      <a:latin typeface="Cambria Math" panose="02040503050406030204" pitchFamily="18" charset="0"/>
                                    </a:rPr>
                                    <m:t>𝑛</m:t>
                                  </m:r>
                                  <m:r>
                                    <a:rPr lang="en-US" sz="2000" i="0">
                                      <a:latin typeface="Cambria Math" panose="02040503050406030204" pitchFamily="18" charset="0"/>
                                    </a:rPr>
                                    <m:t>+1</m:t>
                                  </m:r>
                                </m:sub>
                              </m:sSub>
                            </m:sub>
                          </m:sSub>
                        </m:e>
                      </m:d>
                    </m:oMath>
                  </m:oMathPara>
                </a14:m>
                <a:endParaRPr lang="en-US" sz="2000" dirty="0"/>
              </a:p>
            </p:txBody>
          </p:sp>
        </mc:Choice>
        <mc:Fallback>
          <p:sp>
            <p:nvSpPr>
              <p:cNvPr id="7" name="Rectangle 6">
                <a:extLst>
                  <a:ext uri="{FF2B5EF4-FFF2-40B4-BE49-F238E27FC236}">
                    <a16:creationId xmlns:a16="http://schemas.microsoft.com/office/drawing/2014/main" id="{CCFB0E46-F60B-F94C-B3DC-E3054724D9F7}"/>
                  </a:ext>
                </a:extLst>
              </p:cNvPr>
              <p:cNvSpPr>
                <a:spLocks noRot="1" noChangeAspect="1" noMove="1" noResize="1" noEditPoints="1" noAdjustHandles="1" noChangeArrowheads="1" noChangeShapeType="1" noTextEdit="1"/>
              </p:cNvSpPr>
              <p:nvPr/>
            </p:nvSpPr>
            <p:spPr>
              <a:xfrm>
                <a:off x="1547081" y="1876647"/>
                <a:ext cx="2837252" cy="451406"/>
              </a:xfrm>
              <a:prstGeom prst="rect">
                <a:avLst/>
              </a:prstGeom>
              <a:blipFill>
                <a:blip r:embed="rId5"/>
                <a:stretch>
                  <a:fillRect t="-147222" r="-12500" b="-219444"/>
                </a:stretch>
              </a:blipFill>
            </p:spPr>
            <p:txBody>
              <a:bodyPr/>
              <a:lstStyle/>
              <a:p>
                <a:r>
                  <a:rPr lang="en-US">
                    <a:noFill/>
                  </a:rPr>
                  <a:t> </a:t>
                </a:r>
              </a:p>
            </p:txBody>
          </p:sp>
        </mc:Fallback>
      </mc:AlternateContent>
    </p:spTree>
    <p:extLst>
      <p:ext uri="{BB962C8B-B14F-4D97-AF65-F5344CB8AC3E}">
        <p14:creationId xmlns:p14="http://schemas.microsoft.com/office/powerpoint/2010/main" val="2979027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A14E6-A3A7-7C40-835F-EC1669B253FB}"/>
              </a:ext>
            </a:extLst>
          </p:cNvPr>
          <p:cNvSpPr>
            <a:spLocks noGrp="1"/>
          </p:cNvSpPr>
          <p:nvPr>
            <p:ph type="title"/>
          </p:nvPr>
        </p:nvSpPr>
        <p:spPr>
          <a:xfrm>
            <a:off x="838200" y="365125"/>
            <a:ext cx="10515600" cy="1325563"/>
          </a:xfrm>
        </p:spPr>
        <p:txBody>
          <a:bodyPr/>
          <a:lstStyle/>
          <a:p>
            <a:r>
              <a:rPr lang="en-US" dirty="0"/>
              <a:t>Future Work</a:t>
            </a:r>
          </a:p>
        </p:txBody>
      </p:sp>
      <p:sp>
        <p:nvSpPr>
          <p:cNvPr id="4" name="Content Placeholder 3">
            <a:extLst>
              <a:ext uri="{FF2B5EF4-FFF2-40B4-BE49-F238E27FC236}">
                <a16:creationId xmlns:a16="http://schemas.microsoft.com/office/drawing/2014/main" id="{B2C2A60B-3C43-654E-B2A1-0381D2569284}"/>
              </a:ext>
            </a:extLst>
          </p:cNvPr>
          <p:cNvSpPr>
            <a:spLocks noGrp="1"/>
          </p:cNvSpPr>
          <p:nvPr>
            <p:ph idx="1"/>
          </p:nvPr>
        </p:nvSpPr>
        <p:spPr>
          <a:xfrm>
            <a:off x="838200" y="1690688"/>
            <a:ext cx="10515600" cy="4351338"/>
          </a:xfrm>
        </p:spPr>
        <p:txBody>
          <a:bodyPr/>
          <a:lstStyle/>
          <a:p>
            <a:r>
              <a:rPr lang="en-US" dirty="0"/>
              <a:t>Number of vehicles / Communications throughput and latency</a:t>
            </a:r>
          </a:p>
          <a:p>
            <a:r>
              <a:rPr lang="en-US" dirty="0"/>
              <a:t>Deeper evaluation of V2V communication technologies </a:t>
            </a:r>
          </a:p>
          <a:p>
            <a:endParaRPr lang="en-US" dirty="0"/>
          </a:p>
        </p:txBody>
      </p:sp>
    </p:spTree>
    <p:extLst>
      <p:ext uri="{BB962C8B-B14F-4D97-AF65-F5344CB8AC3E}">
        <p14:creationId xmlns:p14="http://schemas.microsoft.com/office/powerpoint/2010/main" val="3315014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A14E6-A3A7-7C40-835F-EC1669B253FB}"/>
              </a:ext>
            </a:extLst>
          </p:cNvPr>
          <p:cNvSpPr>
            <a:spLocks noGrp="1"/>
          </p:cNvSpPr>
          <p:nvPr>
            <p:ph type="title"/>
          </p:nvPr>
        </p:nvSpPr>
        <p:spPr>
          <a:xfrm>
            <a:off x="838200" y="365125"/>
            <a:ext cx="10515600" cy="1325563"/>
          </a:xfrm>
        </p:spPr>
        <p:txBody>
          <a:bodyPr/>
          <a:lstStyle/>
          <a:p>
            <a:r>
              <a:rPr lang="en-US" dirty="0"/>
              <a:t>Conclusion</a:t>
            </a:r>
          </a:p>
        </p:txBody>
      </p:sp>
      <p:sp>
        <p:nvSpPr>
          <p:cNvPr id="4" name="Content Placeholder 3">
            <a:extLst>
              <a:ext uri="{FF2B5EF4-FFF2-40B4-BE49-F238E27FC236}">
                <a16:creationId xmlns:a16="http://schemas.microsoft.com/office/drawing/2014/main" id="{9010C75C-FC02-F447-BD74-60E9AC23220F}"/>
              </a:ext>
            </a:extLst>
          </p:cNvPr>
          <p:cNvSpPr>
            <a:spLocks noGrp="1"/>
          </p:cNvSpPr>
          <p:nvPr>
            <p:ph idx="1"/>
          </p:nvPr>
        </p:nvSpPr>
        <p:spPr/>
        <p:txBody>
          <a:bodyPr/>
          <a:lstStyle/>
          <a:p>
            <a:r>
              <a:rPr lang="en-US" dirty="0" err="1"/>
              <a:t>sUAS</a:t>
            </a:r>
            <a:r>
              <a:rPr lang="en-US" dirty="0"/>
              <a:t> vehicles, with limited computing power, can successfully coordinate their arrival at a common merge fix</a:t>
            </a:r>
          </a:p>
          <a:p>
            <a:r>
              <a:rPr lang="en-US" dirty="0"/>
              <a:t>The presence of a robust communication link is essential to achieve coordination among vehicles</a:t>
            </a:r>
          </a:p>
          <a:p>
            <a:r>
              <a:rPr lang="en-US" dirty="0"/>
              <a:t>More research is needed to identify configuration parameters for the merging algorithm as well as reliability of V2V communication technologies</a:t>
            </a:r>
          </a:p>
        </p:txBody>
      </p:sp>
    </p:spTree>
    <p:extLst>
      <p:ext uri="{BB962C8B-B14F-4D97-AF65-F5344CB8AC3E}">
        <p14:creationId xmlns:p14="http://schemas.microsoft.com/office/powerpoint/2010/main" val="2170123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F8870-2E00-B645-A566-11B8F9D88DCA}"/>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36CDFD53-CAD6-3043-BE8A-EBDB99924FB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727986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09C59-0C07-A24A-B25E-BAE24BDB0A90}"/>
              </a:ext>
            </a:extLst>
          </p:cNvPr>
          <p:cNvSpPr>
            <a:spLocks noGrp="1"/>
          </p:cNvSpPr>
          <p:nvPr>
            <p:ph type="title"/>
          </p:nvPr>
        </p:nvSpPr>
        <p:spPr/>
        <p:txBody>
          <a:bodyPr/>
          <a:lstStyle/>
          <a:p>
            <a:r>
              <a:rPr lang="en-US" dirty="0"/>
              <a:t>Overall Results</a:t>
            </a:r>
          </a:p>
        </p:txBody>
      </p:sp>
      <p:graphicFrame>
        <p:nvGraphicFramePr>
          <p:cNvPr id="4" name="Content Placeholder 3">
            <a:extLst>
              <a:ext uri="{FF2B5EF4-FFF2-40B4-BE49-F238E27FC236}">
                <a16:creationId xmlns:a16="http://schemas.microsoft.com/office/drawing/2014/main" id="{9F7B33B5-411E-CC42-AB3C-C08C983A6F7E}"/>
              </a:ext>
            </a:extLst>
          </p:cNvPr>
          <p:cNvGraphicFramePr>
            <a:graphicFrameLocks noGrp="1"/>
          </p:cNvGraphicFramePr>
          <p:nvPr>
            <p:ph idx="1"/>
            <p:extLst>
              <p:ext uri="{D42A27DB-BD31-4B8C-83A1-F6EECF244321}">
                <p14:modId xmlns:p14="http://schemas.microsoft.com/office/powerpoint/2010/main" val="4259402565"/>
              </p:ext>
            </p:extLst>
          </p:nvPr>
        </p:nvGraphicFramePr>
        <p:xfrm>
          <a:off x="1009650" y="1690688"/>
          <a:ext cx="10483848" cy="4367212"/>
        </p:xfrm>
        <a:graphic>
          <a:graphicData uri="http://schemas.openxmlformats.org/drawingml/2006/table">
            <a:tbl>
              <a:tblPr firstRow="1" firstCol="1" bandRow="1">
                <a:tableStyleId>{5C22544A-7EE6-4342-B048-85BDC9FD1C3A}</a:tableStyleId>
              </a:tblPr>
              <a:tblGrid>
                <a:gridCol w="697177">
                  <a:extLst>
                    <a:ext uri="{9D8B030D-6E8A-4147-A177-3AD203B41FA5}">
                      <a16:colId xmlns:a16="http://schemas.microsoft.com/office/drawing/2014/main" val="3344737126"/>
                    </a:ext>
                  </a:extLst>
                </a:gridCol>
                <a:gridCol w="761020">
                  <a:extLst>
                    <a:ext uri="{9D8B030D-6E8A-4147-A177-3AD203B41FA5}">
                      <a16:colId xmlns:a16="http://schemas.microsoft.com/office/drawing/2014/main" val="1490132107"/>
                    </a:ext>
                  </a:extLst>
                </a:gridCol>
                <a:gridCol w="833225">
                  <a:extLst>
                    <a:ext uri="{9D8B030D-6E8A-4147-A177-3AD203B41FA5}">
                      <a16:colId xmlns:a16="http://schemas.microsoft.com/office/drawing/2014/main" val="2110943029"/>
                    </a:ext>
                  </a:extLst>
                </a:gridCol>
                <a:gridCol w="655578">
                  <a:extLst>
                    <a:ext uri="{9D8B030D-6E8A-4147-A177-3AD203B41FA5}">
                      <a16:colId xmlns:a16="http://schemas.microsoft.com/office/drawing/2014/main" val="1687295896"/>
                    </a:ext>
                  </a:extLst>
                </a:gridCol>
                <a:gridCol w="989096">
                  <a:extLst>
                    <a:ext uri="{9D8B030D-6E8A-4147-A177-3AD203B41FA5}">
                      <a16:colId xmlns:a16="http://schemas.microsoft.com/office/drawing/2014/main" val="2456740787"/>
                    </a:ext>
                  </a:extLst>
                </a:gridCol>
                <a:gridCol w="853855">
                  <a:extLst>
                    <a:ext uri="{9D8B030D-6E8A-4147-A177-3AD203B41FA5}">
                      <a16:colId xmlns:a16="http://schemas.microsoft.com/office/drawing/2014/main" val="1898410702"/>
                    </a:ext>
                  </a:extLst>
                </a:gridCol>
                <a:gridCol w="1774185">
                  <a:extLst>
                    <a:ext uri="{9D8B030D-6E8A-4147-A177-3AD203B41FA5}">
                      <a16:colId xmlns:a16="http://schemas.microsoft.com/office/drawing/2014/main" val="1484517223"/>
                    </a:ext>
                  </a:extLst>
                </a:gridCol>
                <a:gridCol w="3919712">
                  <a:extLst>
                    <a:ext uri="{9D8B030D-6E8A-4147-A177-3AD203B41FA5}">
                      <a16:colId xmlns:a16="http://schemas.microsoft.com/office/drawing/2014/main" val="395769582"/>
                    </a:ext>
                  </a:extLst>
                </a:gridCol>
              </a:tblGrid>
              <a:tr h="758827">
                <a:tc>
                  <a:txBody>
                    <a:bodyPr/>
                    <a:lstStyle/>
                    <a:p>
                      <a:pPr marL="0" marR="0" algn="ctr">
                        <a:spcBef>
                          <a:spcPts val="0"/>
                        </a:spcBef>
                        <a:spcAft>
                          <a:spcPts val="0"/>
                        </a:spcAft>
                      </a:pPr>
                      <a:r>
                        <a:rPr lang="en-US" sz="1600">
                          <a:effectLst/>
                        </a:rPr>
                        <a:t>Flight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CERF (m/s)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ISAAC (m/s)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SIM (m/s)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Attempts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Success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Parameter configuration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a:effectLst/>
                        </a:rPr>
                        <a:t>Notes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40718278"/>
                  </a:ext>
                </a:extLst>
              </a:tr>
              <a:tr h="301687">
                <a:tc>
                  <a:txBody>
                    <a:bodyPr/>
                    <a:lstStyle/>
                    <a:p>
                      <a:pPr marL="0" marR="0" algn="ctr">
                        <a:spcBef>
                          <a:spcPts val="0"/>
                        </a:spcBef>
                        <a:spcAft>
                          <a:spcPts val="0"/>
                        </a:spcAft>
                      </a:pPr>
                      <a:r>
                        <a:rPr lang="en-US" sz="1600" dirty="0">
                          <a:effectLst/>
                        </a:rPr>
                        <a:t>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Config 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spcBef>
                          <a:spcPts val="0"/>
                        </a:spcBef>
                        <a:spcAft>
                          <a:spcPts val="0"/>
                        </a:spcAft>
                      </a:pPr>
                      <a:r>
                        <a:rPr lang="en-US" sz="1600">
                          <a:effectLst/>
                        </a:rPr>
                        <a:t>All merges successful</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752092090"/>
                  </a:ext>
                </a:extLst>
              </a:tr>
              <a:tr h="283243">
                <a:tc>
                  <a:txBody>
                    <a:bodyPr/>
                    <a:lstStyle/>
                    <a:p>
                      <a:pPr marL="0" marR="0" algn="ctr">
                        <a:spcBef>
                          <a:spcPts val="0"/>
                        </a:spcBef>
                        <a:spcAft>
                          <a:spcPts val="0"/>
                        </a:spcAft>
                      </a:pPr>
                      <a:r>
                        <a:rPr lang="en-US" sz="1600" dirty="0">
                          <a:effectLst/>
                        </a:rPr>
                        <a:t>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Config 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spcBef>
                          <a:spcPts val="0"/>
                        </a:spcBef>
                        <a:spcAft>
                          <a:spcPts val="0"/>
                        </a:spcAft>
                      </a:pPr>
                      <a:r>
                        <a:rPr lang="en-US" sz="1600">
                          <a:effectLst/>
                        </a:rPr>
                        <a:t>Inadequate parameter configuration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764299899"/>
                  </a:ext>
                </a:extLst>
              </a:tr>
              <a:tr h="301687">
                <a:tc>
                  <a:txBody>
                    <a:bodyPr/>
                    <a:lstStyle/>
                    <a:p>
                      <a:pPr marL="0" marR="0" algn="ctr">
                        <a:spcBef>
                          <a:spcPts val="0"/>
                        </a:spcBef>
                        <a:spcAft>
                          <a:spcPts val="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Config 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spcBef>
                          <a:spcPts val="0"/>
                        </a:spcBef>
                        <a:spcAft>
                          <a:spcPts val="0"/>
                        </a:spcAft>
                      </a:pPr>
                      <a:r>
                        <a:rPr lang="en-US" sz="1600">
                          <a:effectLst/>
                        </a:rPr>
                        <a:t>RTL triggered on ISAAC</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446373978"/>
                  </a:ext>
                </a:extLst>
              </a:tr>
              <a:tr h="283243">
                <a:tc>
                  <a:txBody>
                    <a:bodyPr/>
                    <a:lstStyle/>
                    <a:p>
                      <a:pPr marL="0" marR="0" algn="ctr">
                        <a:spcBef>
                          <a:spcPts val="0"/>
                        </a:spcBef>
                        <a:spcAft>
                          <a:spcPts val="0"/>
                        </a:spcAft>
                      </a:pPr>
                      <a:r>
                        <a:rPr lang="en-US" sz="1600" dirty="0">
                          <a:effectLst/>
                        </a:rPr>
                        <a:t>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Config 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spcBef>
                          <a:spcPts val="0"/>
                        </a:spcBef>
                        <a:spcAft>
                          <a:spcPts val="0"/>
                        </a:spcAft>
                      </a:pPr>
                      <a:r>
                        <a:rPr lang="en-US" sz="1600">
                          <a:effectLst/>
                        </a:rPr>
                        <a:t>Incorrect schedule computation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92995190"/>
                  </a:ext>
                </a:extLst>
              </a:tr>
              <a:tr h="301687">
                <a:tc>
                  <a:txBody>
                    <a:bodyPr/>
                    <a:lstStyle/>
                    <a:p>
                      <a:pPr marL="0" marR="0" algn="ctr">
                        <a:spcBef>
                          <a:spcPts val="0"/>
                        </a:spcBef>
                        <a:spcAft>
                          <a:spcPts val="0"/>
                        </a:spcAft>
                      </a:pPr>
                      <a:r>
                        <a:rPr lang="en-US" sz="1600" dirty="0">
                          <a:effectLst/>
                        </a:rPr>
                        <a:t>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lgn="ctr">
                        <a:spcBef>
                          <a:spcPts val="0"/>
                        </a:spcBef>
                        <a:spcAft>
                          <a:spcPts val="0"/>
                        </a:spcAft>
                      </a:pPr>
                      <a:r>
                        <a:rPr lang="en-US" sz="1600" dirty="0">
                          <a:effectLst/>
                        </a:rPr>
                        <a:t>Config 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marL="0" marR="0">
                        <a:spcBef>
                          <a:spcPts val="0"/>
                        </a:spcBef>
                        <a:spcAft>
                          <a:spcPts val="0"/>
                        </a:spcAft>
                      </a:pPr>
                      <a:r>
                        <a:rPr lang="en-US" sz="1600" dirty="0">
                          <a:effectLst/>
                        </a:rPr>
                        <a:t>Incorrect schedule computation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531181356"/>
                  </a:ext>
                </a:extLst>
              </a:tr>
              <a:tr h="283243">
                <a:tc>
                  <a:txBody>
                    <a:bodyPr/>
                    <a:lstStyle/>
                    <a:p>
                      <a:pPr marL="0" marR="0" algn="ctr">
                        <a:spcBef>
                          <a:spcPts val="0"/>
                        </a:spcBef>
                        <a:spcAft>
                          <a:spcPts val="0"/>
                        </a:spcAft>
                      </a:pPr>
                      <a:r>
                        <a:rPr lang="en-US" sz="1600" dirty="0">
                          <a:effectLst/>
                        </a:rPr>
                        <a:t>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2</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Config 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dirty="0">
                          <a:effectLst/>
                        </a:rPr>
                        <a:t>NUC Crash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28067114"/>
                  </a:ext>
                </a:extLst>
              </a:tr>
              <a:tr h="283243">
                <a:tc>
                  <a:txBody>
                    <a:bodyPr/>
                    <a:lstStyle/>
                    <a:p>
                      <a:pPr marL="0" marR="0" algn="ctr">
                        <a:spcBef>
                          <a:spcPts val="0"/>
                        </a:spcBef>
                        <a:spcAft>
                          <a:spcPts val="0"/>
                        </a:spcAft>
                      </a:pPr>
                      <a:r>
                        <a:rPr lang="en-US" sz="1600" dirty="0">
                          <a:effectLst/>
                        </a:rPr>
                        <a:t>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dirty="0">
                          <a:effectLst/>
                        </a:rPr>
                        <a:t>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Config 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a:effectLst/>
                        </a:rPr>
                        <a:t>Research Cutoff/Control issues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674081178"/>
                  </a:ext>
                </a:extLst>
              </a:tr>
              <a:tr h="318813">
                <a:tc>
                  <a:txBody>
                    <a:bodyPr/>
                    <a:lstStyle/>
                    <a:p>
                      <a:pPr marL="0" marR="0" algn="ctr">
                        <a:spcBef>
                          <a:spcPts val="0"/>
                        </a:spcBef>
                        <a:spcAft>
                          <a:spcPts val="0"/>
                        </a:spcAft>
                      </a:pPr>
                      <a:r>
                        <a:rPr lang="en-US" sz="1600" dirty="0">
                          <a:effectLst/>
                        </a:rPr>
                        <a:t>8</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Config 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a:effectLst/>
                        </a:rPr>
                        <a:t>Control issues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155634574"/>
                  </a:ext>
                </a:extLst>
              </a:tr>
              <a:tr h="354383">
                <a:tc>
                  <a:txBody>
                    <a:bodyPr/>
                    <a:lstStyle/>
                    <a:p>
                      <a:pPr marL="0" marR="0" algn="ctr">
                        <a:spcBef>
                          <a:spcPts val="0"/>
                        </a:spcBef>
                        <a:spcAft>
                          <a:spcPts val="0"/>
                        </a:spcAft>
                      </a:pPr>
                      <a:r>
                        <a:rPr lang="en-US" sz="1600" dirty="0">
                          <a:effectLst/>
                        </a:rPr>
                        <a:t>9</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3</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Config 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a:effectLst/>
                        </a:rPr>
                        <a:t>Control issues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991677951"/>
                  </a:ext>
                </a:extLst>
              </a:tr>
              <a:tr h="330670">
                <a:tc>
                  <a:txBody>
                    <a:bodyPr/>
                    <a:lstStyle/>
                    <a:p>
                      <a:pPr marL="0" marR="0" algn="ctr">
                        <a:spcBef>
                          <a:spcPts val="0"/>
                        </a:spcBef>
                        <a:spcAft>
                          <a:spcPts val="0"/>
                        </a:spcAft>
                      </a:pPr>
                      <a:r>
                        <a:rPr lang="en-US" sz="1600" dirty="0">
                          <a:effectLst/>
                        </a:rPr>
                        <a:t>10</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7</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Config 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dirty="0">
                          <a:effectLst/>
                        </a:rPr>
                        <a:t>All merges successful</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259000978"/>
                  </a:ext>
                </a:extLst>
              </a:tr>
              <a:tr h="283243">
                <a:tc>
                  <a:txBody>
                    <a:bodyPr/>
                    <a:lstStyle/>
                    <a:p>
                      <a:pPr marL="0" marR="0" algn="ctr">
                        <a:spcBef>
                          <a:spcPts val="0"/>
                        </a:spcBef>
                        <a:spcAft>
                          <a:spcPts val="0"/>
                        </a:spcAft>
                      </a:pPr>
                      <a:r>
                        <a:rPr lang="en-US" sz="1600" dirty="0">
                          <a:effectLst/>
                        </a:rPr>
                        <a:t>11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7</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Config 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dirty="0">
                          <a:effectLst/>
                        </a:rPr>
                        <a:t>Incorrect schedule computation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209205957"/>
                  </a:ext>
                </a:extLst>
              </a:tr>
              <a:tr h="283243">
                <a:tc>
                  <a:txBody>
                    <a:bodyPr/>
                    <a:lstStyle/>
                    <a:p>
                      <a:pPr marL="0" marR="0" algn="ctr">
                        <a:spcBef>
                          <a:spcPts val="0"/>
                        </a:spcBef>
                        <a:spcAft>
                          <a:spcPts val="0"/>
                        </a:spcAft>
                      </a:pPr>
                      <a:r>
                        <a:rPr lang="en-US" sz="1600" dirty="0">
                          <a:effectLst/>
                        </a:rPr>
                        <a:t>12</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lgn="ctr">
                        <a:spcBef>
                          <a:spcPts val="0"/>
                        </a:spcBef>
                        <a:spcAft>
                          <a:spcPts val="0"/>
                        </a:spcAft>
                      </a:pPr>
                      <a:r>
                        <a:rPr lang="en-US" sz="1600" dirty="0">
                          <a:effectLst/>
                        </a:rPr>
                        <a:t>Config 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0" marR="0">
                        <a:spcBef>
                          <a:spcPts val="0"/>
                        </a:spcBef>
                        <a:spcAft>
                          <a:spcPts val="0"/>
                        </a:spcAft>
                      </a:pPr>
                      <a:r>
                        <a:rPr lang="en-US" sz="1600" dirty="0">
                          <a:effectLst/>
                        </a:rPr>
                        <a:t>All merges successful</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988777373"/>
                  </a:ext>
                </a:extLst>
              </a:tr>
            </a:tbl>
          </a:graphicData>
        </a:graphic>
      </p:graphicFrame>
    </p:spTree>
    <p:extLst>
      <p:ext uri="{BB962C8B-B14F-4D97-AF65-F5344CB8AC3E}">
        <p14:creationId xmlns:p14="http://schemas.microsoft.com/office/powerpoint/2010/main" val="3006934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7441</TotalTime>
  <Words>4340</Words>
  <Application>Microsoft Macintosh PowerPoint</Application>
  <PresentationFormat>Widescreen</PresentationFormat>
  <Paragraphs>576</Paragraphs>
  <Slides>21</Slides>
  <Notes>20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Cambria Math</vt:lpstr>
      <vt:lpstr>Times New Roman</vt:lpstr>
      <vt:lpstr>Office Theme</vt:lpstr>
      <vt:lpstr>Flight Test Results of a Distributed Merging Algorithm for Autonomous UAS Operations  Andrew Peters1, Swee Balachandran1, Brendan Duffy1, Kyle Smalling1, María Consiglio2, César Muñoz2  1National Institute of Aerospace, Hampton, VA 2NASA Langley Research Center, Hampton, VA </vt:lpstr>
      <vt:lpstr>Overview</vt:lpstr>
      <vt:lpstr>UAS Traffic Management (UTM) Project</vt:lpstr>
      <vt:lpstr>Merging</vt:lpstr>
      <vt:lpstr>Distributed Merging Algorithm</vt:lpstr>
      <vt:lpstr>ICAROUS Configuration</vt:lpstr>
      <vt:lpstr>Aircraft Configuration</vt:lpstr>
      <vt:lpstr>Flight Scenarios</vt:lpstr>
      <vt:lpstr>Parameters</vt:lpstr>
      <vt:lpstr>PowerPoint Presentation</vt:lpstr>
      <vt:lpstr>Definition of a Successful Merge</vt:lpstr>
      <vt:lpstr>Overall Results</vt:lpstr>
      <vt:lpstr>Failed Merges</vt:lpstr>
      <vt:lpstr>Analysis of Successful Merges</vt:lpstr>
      <vt:lpstr>Commanded vs. Actual Velocity</vt:lpstr>
      <vt:lpstr>Actual vs Scheduled Arrival and TDOA</vt:lpstr>
      <vt:lpstr>Horizontal distance between Aircraft</vt:lpstr>
      <vt:lpstr>Future Work</vt:lpstr>
      <vt:lpstr>Conclusion</vt:lpstr>
      <vt:lpstr>Questions</vt:lpstr>
      <vt:lpstr>Overall 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Test Results of a Distributed Merging Algorithm for Autonomous UAS Operations</dc:title>
  <dc:creator>Peters, Andrew L. (LARC-D320)[NATIONAL INSTITUTE OF AEROSPACE]</dc:creator>
  <cp:lastModifiedBy>Peters, Andrew L. (LARC-D320)[NATIONAL INSTITUTE OF AEROSPACE]</cp:lastModifiedBy>
  <cp:revision>97</cp:revision>
  <dcterms:created xsi:type="dcterms:W3CDTF">2020-05-27T16:50:29Z</dcterms:created>
  <dcterms:modified xsi:type="dcterms:W3CDTF">2020-08-21T14:46:12Z</dcterms:modified>
</cp:coreProperties>
</file>