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  <p:sldMasterId id="2147483671" r:id="rId6"/>
  </p:sldMasterIdLst>
  <p:notesMasterIdLst>
    <p:notesMasterId r:id="rId23"/>
  </p:notesMasterIdLst>
  <p:sldIdLst>
    <p:sldId id="279" r:id="rId7"/>
    <p:sldId id="315" r:id="rId8"/>
    <p:sldId id="302" r:id="rId9"/>
    <p:sldId id="321" r:id="rId10"/>
    <p:sldId id="297" r:id="rId11"/>
    <p:sldId id="281" r:id="rId12"/>
    <p:sldId id="320" r:id="rId13"/>
    <p:sldId id="285" r:id="rId14"/>
    <p:sldId id="310" r:id="rId15"/>
    <p:sldId id="312" r:id="rId16"/>
    <p:sldId id="326" r:id="rId17"/>
    <p:sldId id="294" r:id="rId18"/>
    <p:sldId id="319" r:id="rId19"/>
    <p:sldId id="316" r:id="rId20"/>
    <p:sldId id="318" r:id="rId21"/>
    <p:sldId id="32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5753" autoAdjust="0"/>
  </p:normalViewPr>
  <p:slideViewPr>
    <p:cSldViewPr snapToGrid="0">
      <p:cViewPr varScale="1">
        <p:scale>
          <a:sx n="128" d="100"/>
          <a:sy n="128" d="100"/>
        </p:scale>
        <p:origin x="1480" y="176"/>
      </p:cViewPr>
      <p:guideLst/>
    </p:cSldViewPr>
  </p:slideViewPr>
  <p:outlineViewPr>
    <p:cViewPr>
      <p:scale>
        <a:sx n="33" d="100"/>
        <a:sy n="33" d="100"/>
      </p:scale>
      <p:origin x="0" y="-49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D6CB1-F1A2-481F-9765-F22777515260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C07D5-52B8-47DB-9791-9A62EDDC1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</a:t>
            </a:r>
            <a:r>
              <a:rPr lang="en-US" baseline="0" dirty="0"/>
              <a:t> Stephens … </a:t>
            </a:r>
            <a:r>
              <a:rPr lang="en-US" baseline="0" dirty="0" err="1"/>
              <a:t>Brassboard</a:t>
            </a:r>
            <a:r>
              <a:rPr lang="en-US" baseline="0" dirty="0"/>
              <a:t> Test Team Lead</a:t>
            </a:r>
          </a:p>
          <a:p>
            <a:r>
              <a:rPr lang="en-US" baseline="0" dirty="0"/>
              <a:t>Working with James Smith, Juan Valenzuela and Noah Rhys in the </a:t>
            </a:r>
            <a:r>
              <a:rPr lang="en-US" baseline="0" dirty="0" err="1"/>
              <a:t>Brassboard</a:t>
            </a:r>
            <a:r>
              <a:rPr lang="en-US" baseline="0" dirty="0"/>
              <a:t> Test Program here at MSFC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07D5-52B8-47DB-9791-9A62EDDC14A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25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Ground test objectives…lay out the objectives</a:t>
            </a:r>
            <a:r>
              <a:rPr lang="en-US" baseline="0" dirty="0"/>
              <a:t> prior to developing a test matrix.</a:t>
            </a:r>
          </a:p>
          <a:p>
            <a:r>
              <a:rPr lang="en-US" baseline="0" dirty="0"/>
              <a:t>GTO 1	Demonstrate the Liquefaction of “ISRU” like generated propellant (GN2) using a tube-on-tank HTX integrated with Active Cooling</a:t>
            </a:r>
          </a:p>
          <a:p>
            <a:r>
              <a:rPr lang="en-US" baseline="0" dirty="0"/>
              <a:t>	Look at the changes in liquefaction rates associated with liquid levels.</a:t>
            </a:r>
          </a:p>
          <a:p>
            <a:r>
              <a:rPr lang="en-US" baseline="0" dirty="0"/>
              <a:t>GTO 2	Demonstrate liquefaction with non-constant propellant generation and non-constant active cooling to capture the diurnal effects and the interruption of solar power</a:t>
            </a:r>
          </a:p>
          <a:p>
            <a:r>
              <a:rPr lang="en-US" baseline="0" dirty="0"/>
              <a:t>GTO 3	Measure Steady-State Heat Load and Demonstrate ZBO</a:t>
            </a:r>
          </a:p>
          <a:p>
            <a:r>
              <a:rPr lang="en-US" dirty="0"/>
              <a:t>GTO 4	Provide data for current modeling efforts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C07D5-52B8-47DB-9791-9A62EDDC14A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28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C07D5-52B8-47DB-9791-9A62EDDC14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81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9C07D5-52B8-47DB-9791-9A62EDDC14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9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j.wood@nasa.gov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noah@nasa.gov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j.wood@nasa.gov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noah@nasa.gov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mailto:jessica.j.wood@nasa.gov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noah@nasa.gov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8" descr="Backgroun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4" y="-14288"/>
            <a:ext cx="9191625" cy="687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9457"/>
            <a:ext cx="7772400" cy="2246745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2" descr="NASA insignia 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52402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34"/>
          <p:cNvSpPr>
            <a:spLocks noChangeShapeType="1"/>
          </p:cNvSpPr>
          <p:nvPr/>
        </p:nvSpPr>
        <p:spPr bwMode="auto">
          <a:xfrm>
            <a:off x="0" y="1603375"/>
            <a:ext cx="5791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0" y="1835150"/>
            <a:ext cx="5562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1" name="Line 36"/>
          <p:cNvSpPr>
            <a:spLocks noChangeShapeType="1"/>
          </p:cNvSpPr>
          <p:nvPr/>
        </p:nvSpPr>
        <p:spPr bwMode="auto">
          <a:xfrm>
            <a:off x="0" y="2062165"/>
            <a:ext cx="5410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2" name="Line 37"/>
          <p:cNvSpPr>
            <a:spLocks noChangeShapeType="1"/>
          </p:cNvSpPr>
          <p:nvPr/>
        </p:nvSpPr>
        <p:spPr bwMode="auto">
          <a:xfrm>
            <a:off x="0" y="1371600"/>
            <a:ext cx="6019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3" name="Line 43"/>
          <p:cNvSpPr>
            <a:spLocks noChangeShapeType="1"/>
          </p:cNvSpPr>
          <p:nvPr/>
        </p:nvSpPr>
        <p:spPr bwMode="auto">
          <a:xfrm rot="16200000">
            <a:off x="3776663" y="6515100"/>
            <a:ext cx="6858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4" name="Line 44"/>
          <p:cNvSpPr>
            <a:spLocks noChangeShapeType="1"/>
          </p:cNvSpPr>
          <p:nvPr/>
        </p:nvSpPr>
        <p:spPr bwMode="auto">
          <a:xfrm rot="16200000">
            <a:off x="3475038" y="6438900"/>
            <a:ext cx="838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 rot="16200000">
            <a:off x="2408238" y="6057900"/>
            <a:ext cx="1600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6" name="Line 46"/>
          <p:cNvSpPr>
            <a:spLocks noChangeShapeType="1"/>
          </p:cNvSpPr>
          <p:nvPr/>
        </p:nvSpPr>
        <p:spPr bwMode="auto">
          <a:xfrm rot="16200000">
            <a:off x="2830513" y="6248400"/>
            <a:ext cx="1219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 rot="16200000">
            <a:off x="3173413" y="6362700"/>
            <a:ext cx="9906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 rot="16200000">
            <a:off x="1985963" y="5867400"/>
            <a:ext cx="1981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19" name="Line 113"/>
          <p:cNvSpPr>
            <a:spLocks noChangeShapeType="1"/>
          </p:cNvSpPr>
          <p:nvPr/>
        </p:nvSpPr>
        <p:spPr bwMode="auto">
          <a:xfrm rot="16200000">
            <a:off x="4076700" y="6591300"/>
            <a:ext cx="5334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0" name="Line 123"/>
          <p:cNvSpPr>
            <a:spLocks noChangeShapeType="1"/>
          </p:cNvSpPr>
          <p:nvPr/>
        </p:nvSpPr>
        <p:spPr bwMode="auto">
          <a:xfrm>
            <a:off x="0" y="2284415"/>
            <a:ext cx="5029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1" name="Line 124"/>
          <p:cNvSpPr>
            <a:spLocks noChangeShapeType="1"/>
          </p:cNvSpPr>
          <p:nvPr/>
        </p:nvSpPr>
        <p:spPr bwMode="auto">
          <a:xfrm>
            <a:off x="0" y="2516190"/>
            <a:ext cx="4191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2" name="Line 125"/>
          <p:cNvSpPr>
            <a:spLocks noChangeShapeType="1"/>
          </p:cNvSpPr>
          <p:nvPr/>
        </p:nvSpPr>
        <p:spPr bwMode="auto">
          <a:xfrm>
            <a:off x="0" y="2743200"/>
            <a:ext cx="39624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3" name="Line 127"/>
          <p:cNvSpPr>
            <a:spLocks noChangeShapeType="1"/>
          </p:cNvSpPr>
          <p:nvPr/>
        </p:nvSpPr>
        <p:spPr bwMode="auto">
          <a:xfrm>
            <a:off x="0" y="2974975"/>
            <a:ext cx="3733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4" name="Line 128"/>
          <p:cNvSpPr>
            <a:spLocks noChangeShapeType="1"/>
          </p:cNvSpPr>
          <p:nvPr/>
        </p:nvSpPr>
        <p:spPr bwMode="auto">
          <a:xfrm>
            <a:off x="0" y="3206750"/>
            <a:ext cx="3505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5" name="Line 129"/>
          <p:cNvSpPr>
            <a:spLocks noChangeShapeType="1"/>
          </p:cNvSpPr>
          <p:nvPr/>
        </p:nvSpPr>
        <p:spPr bwMode="auto">
          <a:xfrm>
            <a:off x="0" y="3433765"/>
            <a:ext cx="3276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6" name="Line 131"/>
          <p:cNvSpPr>
            <a:spLocks noChangeShapeType="1"/>
          </p:cNvSpPr>
          <p:nvPr/>
        </p:nvSpPr>
        <p:spPr bwMode="auto">
          <a:xfrm>
            <a:off x="0" y="3656013"/>
            <a:ext cx="3048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7" name="Line 132"/>
          <p:cNvSpPr>
            <a:spLocks noChangeShapeType="1"/>
          </p:cNvSpPr>
          <p:nvPr/>
        </p:nvSpPr>
        <p:spPr bwMode="auto">
          <a:xfrm>
            <a:off x="0" y="3887789"/>
            <a:ext cx="289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8" name="Line 133"/>
          <p:cNvSpPr>
            <a:spLocks noChangeShapeType="1"/>
          </p:cNvSpPr>
          <p:nvPr/>
        </p:nvSpPr>
        <p:spPr bwMode="auto">
          <a:xfrm>
            <a:off x="0" y="4114800"/>
            <a:ext cx="2743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29" name="Line 134"/>
          <p:cNvSpPr>
            <a:spLocks noChangeShapeType="1"/>
          </p:cNvSpPr>
          <p:nvPr/>
        </p:nvSpPr>
        <p:spPr bwMode="auto">
          <a:xfrm>
            <a:off x="0" y="4344990"/>
            <a:ext cx="2743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0" name="Line 135"/>
          <p:cNvSpPr>
            <a:spLocks noChangeShapeType="1"/>
          </p:cNvSpPr>
          <p:nvPr/>
        </p:nvSpPr>
        <p:spPr bwMode="auto">
          <a:xfrm>
            <a:off x="0" y="4576765"/>
            <a:ext cx="289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1" name="Line 136"/>
          <p:cNvSpPr>
            <a:spLocks noChangeShapeType="1"/>
          </p:cNvSpPr>
          <p:nvPr/>
        </p:nvSpPr>
        <p:spPr bwMode="auto">
          <a:xfrm>
            <a:off x="0" y="4803775"/>
            <a:ext cx="304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2" name="Line 138"/>
          <p:cNvSpPr>
            <a:spLocks noChangeShapeType="1"/>
          </p:cNvSpPr>
          <p:nvPr/>
        </p:nvSpPr>
        <p:spPr bwMode="auto">
          <a:xfrm>
            <a:off x="0" y="5026025"/>
            <a:ext cx="304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3" name="Line 139"/>
          <p:cNvSpPr>
            <a:spLocks noChangeShapeType="1"/>
          </p:cNvSpPr>
          <p:nvPr/>
        </p:nvSpPr>
        <p:spPr bwMode="auto">
          <a:xfrm>
            <a:off x="0" y="5257800"/>
            <a:ext cx="3352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4" name="Line 140"/>
          <p:cNvSpPr>
            <a:spLocks noChangeShapeType="1"/>
          </p:cNvSpPr>
          <p:nvPr/>
        </p:nvSpPr>
        <p:spPr bwMode="auto">
          <a:xfrm>
            <a:off x="0" y="5484815"/>
            <a:ext cx="33528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5" name="Line 141"/>
          <p:cNvSpPr>
            <a:spLocks noChangeShapeType="1"/>
          </p:cNvSpPr>
          <p:nvPr/>
        </p:nvSpPr>
        <p:spPr bwMode="auto">
          <a:xfrm>
            <a:off x="0" y="5716590"/>
            <a:ext cx="35814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6" name="Line 142"/>
          <p:cNvSpPr>
            <a:spLocks noChangeShapeType="1"/>
          </p:cNvSpPr>
          <p:nvPr/>
        </p:nvSpPr>
        <p:spPr bwMode="auto">
          <a:xfrm>
            <a:off x="0" y="5948365"/>
            <a:ext cx="3810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7" name="Line 143"/>
          <p:cNvSpPr>
            <a:spLocks noChangeShapeType="1"/>
          </p:cNvSpPr>
          <p:nvPr/>
        </p:nvSpPr>
        <p:spPr bwMode="auto">
          <a:xfrm>
            <a:off x="0" y="6175375"/>
            <a:ext cx="4191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8" name="Line 144"/>
          <p:cNvSpPr>
            <a:spLocks noChangeShapeType="1"/>
          </p:cNvSpPr>
          <p:nvPr/>
        </p:nvSpPr>
        <p:spPr bwMode="auto">
          <a:xfrm>
            <a:off x="0" y="6397625"/>
            <a:ext cx="4419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sp>
        <p:nvSpPr>
          <p:cNvPr id="39" name="Line 145"/>
          <p:cNvSpPr>
            <a:spLocks noChangeShapeType="1"/>
          </p:cNvSpPr>
          <p:nvPr/>
        </p:nvSpPr>
        <p:spPr bwMode="auto">
          <a:xfrm>
            <a:off x="0" y="6629400"/>
            <a:ext cx="4648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  <p:grpSp>
        <p:nvGrpSpPr>
          <p:cNvPr id="40" name="Group 158"/>
          <p:cNvGrpSpPr>
            <a:grpSpLocks/>
          </p:cNvGrpSpPr>
          <p:nvPr/>
        </p:nvGrpSpPr>
        <p:grpSpPr bwMode="auto">
          <a:xfrm>
            <a:off x="236538" y="1066800"/>
            <a:ext cx="5707062" cy="5791200"/>
            <a:chOff x="149" y="672"/>
            <a:chExt cx="3595" cy="3648"/>
          </a:xfrm>
        </p:grpSpPr>
        <p:sp>
          <p:nvSpPr>
            <p:cNvPr id="41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Helvetica Neue Black Condensed" pitchFamily="-112" charset="0"/>
                <a:ea typeface="+mn-ea"/>
                <a:cs typeface="+mn-cs"/>
              </a:endParaRPr>
            </a:p>
          </p:txBody>
        </p:sp>
        <p:grpSp>
          <p:nvGrpSpPr>
            <p:cNvPr id="42" name="Group 157"/>
            <p:cNvGrpSpPr>
              <a:grpSpLocks/>
            </p:cNvGrpSpPr>
            <p:nvPr userDrawn="1"/>
          </p:nvGrpSpPr>
          <p:grpSpPr bwMode="auto">
            <a:xfrm>
              <a:off x="270" y="670"/>
              <a:ext cx="3474" cy="3653"/>
              <a:chOff x="270" y="718"/>
              <a:chExt cx="3474" cy="3602"/>
            </a:xfrm>
          </p:grpSpPr>
          <p:sp>
            <p:nvSpPr>
              <p:cNvPr id="43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5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6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7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3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8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9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2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0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5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1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80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2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6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3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10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4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2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5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8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6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4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7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8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59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0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1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2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3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4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5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6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  <p:sp>
            <p:nvSpPr>
              <p:cNvPr id="67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latin typeface="Helvetica Neue Black Condensed" pitchFamily="-112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Line 180"/>
          <p:cNvSpPr>
            <a:spLocks noChangeShapeType="1"/>
          </p:cNvSpPr>
          <p:nvPr/>
        </p:nvSpPr>
        <p:spPr bwMode="auto">
          <a:xfrm>
            <a:off x="0" y="1139825"/>
            <a:ext cx="6172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Helvetica Neue Black Condensed" pitchFamily="-11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312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9596" y="6586173"/>
            <a:ext cx="8237205" cy="1588"/>
          </a:xfrm>
          <a:prstGeom prst="line">
            <a:avLst/>
          </a:prstGeom>
          <a:ln w="31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YSI Logo 2009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13" y="6217535"/>
            <a:ext cx="1340438" cy="3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09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9596" y="6586173"/>
            <a:ext cx="8237205" cy="1588"/>
          </a:xfrm>
          <a:prstGeom prst="line">
            <a:avLst/>
          </a:prstGeom>
          <a:ln w="31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304200" y="6557341"/>
            <a:ext cx="85327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7902 Logan Drive, Huntsville, AL 35802    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|     www.yetispace.com     |     </a:t>
            </a:r>
            <a:r>
              <a:rPr lang="en-US" sz="675" b="0" i="0" baseline="0" dirty="0" err="1">
                <a:solidFill>
                  <a:schemeClr val="tx1"/>
                </a:solidFill>
                <a:latin typeface="Helvetica"/>
                <a:cs typeface="Helvetica"/>
              </a:rPr>
              <a:t>noah@yetispace.com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    |     Slide </a:t>
            </a:r>
            <a:fld id="{6C9DB5FB-3D98-A543-9738-64A0142893BF}" type="slidenum">
              <a:rPr lang="en-US" sz="675" b="0" i="0" baseline="0" smtClean="0">
                <a:solidFill>
                  <a:schemeClr val="tx1"/>
                </a:solidFill>
                <a:latin typeface="Helvetica"/>
                <a:cs typeface="Helvetica"/>
              </a:rPr>
              <a:pPr algn="ctr"/>
              <a:t>‹#›</a:t>
            </a:fld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</a:p>
        </p:txBody>
      </p:sp>
      <p:pic>
        <p:nvPicPr>
          <p:cNvPr id="9" name="Picture 8" descr="YSI Logo 2009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451" y="6203105"/>
            <a:ext cx="1340438" cy="3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8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2762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9596" y="6586173"/>
            <a:ext cx="8237205" cy="1588"/>
          </a:xfrm>
          <a:prstGeom prst="line">
            <a:avLst/>
          </a:prstGeom>
          <a:ln w="31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YSI Logo 2009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7" y="6163687"/>
            <a:ext cx="1340438" cy="35245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349830" y="6557341"/>
            <a:ext cx="85327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CRYOTE3   |   Jessica J. Wood,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  <a:hlinkClick r:id="rId3"/>
              </a:rPr>
              <a:t>jessica.j.wood@nasa.gov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, 256-544-2495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|   Noah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O. Rhys,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  <a:hlinkClick r:id="rId4"/>
              </a:rPr>
              <a:t>noah@nasa.gov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, 256-544-2386   |   7-18-15   |   Slide </a:t>
            </a:r>
            <a:fld id="{6C9DB5FB-3D98-A543-9738-64A0142893BF}" type="slidenum">
              <a:rPr lang="en-US" sz="675" b="0" i="0" baseline="0" smtClean="0">
                <a:solidFill>
                  <a:schemeClr val="tx1"/>
                </a:solidFill>
                <a:latin typeface="Helvetica"/>
                <a:cs typeface="Helvetica"/>
              </a:rPr>
              <a:pPr algn="ctr"/>
              <a:t>‹#›</a:t>
            </a:fld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3364380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9596" y="6586173"/>
            <a:ext cx="8237205" cy="1588"/>
          </a:xfrm>
          <a:prstGeom prst="line">
            <a:avLst/>
          </a:prstGeom>
          <a:ln w="31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YSI Logo 2009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7" y="6163687"/>
            <a:ext cx="1340438" cy="35245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349830" y="6557341"/>
            <a:ext cx="85327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CRYOTE3   |   Jessica J. Wood,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  <a:hlinkClick r:id="rId3"/>
              </a:rPr>
              <a:t>jessica.j.wood@nasa.gov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, 256-544-2495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|   Noah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O. Rhys,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  <a:hlinkClick r:id="rId4"/>
              </a:rPr>
              <a:t>noah@nasa.gov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, 256-544-2386   |   7-18-15   |   Slide </a:t>
            </a:r>
            <a:fld id="{6C9DB5FB-3D98-A543-9738-64A0142893BF}" type="slidenum">
              <a:rPr lang="en-US" sz="675" b="0" i="0" baseline="0" smtClean="0">
                <a:solidFill>
                  <a:schemeClr val="tx1"/>
                </a:solidFill>
                <a:latin typeface="Helvetica"/>
                <a:cs typeface="Helvetica"/>
              </a:rPr>
              <a:pPr algn="ctr"/>
              <a:t>‹#›</a:t>
            </a:fld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55436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49596" y="6586173"/>
            <a:ext cx="8237205" cy="1588"/>
          </a:xfrm>
          <a:prstGeom prst="line">
            <a:avLst/>
          </a:prstGeom>
          <a:ln w="31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YSI Logo 200910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7" y="6163687"/>
            <a:ext cx="1340438" cy="35245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349830" y="6557341"/>
            <a:ext cx="8532751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CRYOTE3   |   Jessica J. Wood,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  <a:hlinkClick r:id="rId3"/>
              </a:rPr>
              <a:t>jessica.j.wood@nasa.gov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, 256-544-2495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|   Noah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O. Rhys, 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  <a:hlinkClick r:id="rId4"/>
              </a:rPr>
              <a:t>noah@nasa.gov</a:t>
            </a:r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, 256-544-2386   |   7-18-15   |   Slide </a:t>
            </a:r>
            <a:fld id="{6C9DB5FB-3D98-A543-9738-64A0142893BF}" type="slidenum">
              <a:rPr lang="en-US" sz="675" b="0" i="0" baseline="0" smtClean="0">
                <a:solidFill>
                  <a:schemeClr val="tx1"/>
                </a:solidFill>
                <a:latin typeface="Helvetica"/>
                <a:cs typeface="Helvetica"/>
              </a:rPr>
              <a:pPr algn="ctr"/>
              <a:t>‹#›</a:t>
            </a:fld>
            <a:r>
              <a:rPr lang="en-US" sz="675" b="0" i="0" baseline="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675" b="0" i="0" dirty="0">
                <a:solidFill>
                  <a:schemeClr val="tx1"/>
                </a:solidFill>
                <a:latin typeface="Helvetica"/>
                <a:cs typeface="Helvetica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4050292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113A4ED-200D-3C43-BEED-475AC415BEA0}" type="datetime1">
              <a:rPr lang="en-US" smtClean="0"/>
              <a:pPr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261252"/>
            <a:ext cx="8229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66F94E5-CA28-1246-91B9-4964FB18AD76}" type="datetime1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261252"/>
            <a:ext cx="8229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F99A332-D535-6F41-8B5B-071EAFC37A11}" type="datetime1">
              <a:rPr lang="en-US" smtClean="0"/>
              <a:pPr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261252"/>
            <a:ext cx="8229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8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428F216C-1A90-B94D-A998-52398AE7744E}" type="datetime1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252"/>
            <a:ext cx="8229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9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870D9AF6-9C7D-2844-9070-A5CDC71D90D3}" type="datetime1">
              <a:rPr lang="en-US" smtClean="0"/>
              <a:pPr/>
              <a:t>8/24/20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61252"/>
            <a:ext cx="8229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59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96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49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5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9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2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F51CFF0-C2DE-47C4-8B83-9AA10C766A36}" type="datetimeFigureOut">
              <a:rPr lang="en-US" smtClean="0"/>
              <a:t>8/24/20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1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0" descr="Speakers Bureau_Header"/>
          <p:cNvPicPr>
            <a:picLocks noChangeAspect="1" noChangeArrowheads="1"/>
          </p:cNvPicPr>
          <p:nvPr/>
        </p:nvPicPr>
        <p:blipFill>
          <a:blip r:embed="rId12" cstate="print"/>
          <a:srcRect t="27933" b="43687"/>
          <a:stretch>
            <a:fillRect/>
          </a:stretch>
        </p:blipFill>
        <p:spPr bwMode="auto">
          <a:xfrm>
            <a:off x="0" y="2"/>
            <a:ext cx="9144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091" y="2"/>
            <a:ext cx="7812654" cy="841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0837"/>
            <a:ext cx="8229600" cy="5472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7347628F-3CEE-4ABD-9962-94F30E31F5F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Line 68"/>
          <p:cNvSpPr>
            <a:spLocks noChangeShapeType="1"/>
          </p:cNvSpPr>
          <p:nvPr/>
        </p:nvSpPr>
        <p:spPr bwMode="auto">
          <a:xfrm flipH="1">
            <a:off x="0" y="838200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blurRad="63500" dist="38090" dir="7199996" algn="ctr" rotWithShape="0">
              <a:srgbClr val="000000">
                <a:alpha val="75000"/>
              </a:srgbClr>
            </a:outerShdw>
          </a:effectLst>
        </p:spPr>
        <p:txBody>
          <a:bodyPr wrap="none" anchor="ctr"/>
          <a:lstStyle/>
          <a:p>
            <a:pPr defTabSz="457200"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9" name="Picture 72" descr="NASA insignia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152402"/>
            <a:ext cx="6858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58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j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j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j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j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23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6706"/>
            <a:ext cx="8229600" cy="509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42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490472"/>
            <a:ext cx="9144000" cy="18646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Cryogenic Fluid In-Situ Liquefaction for Landers “Brassboard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” Overview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-64736" y="4056082"/>
            <a:ext cx="9208736" cy="1655762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JANNAF In-Space Propulsion TIM - Sept 2020</a:t>
            </a:r>
          </a:p>
          <a:p>
            <a:r>
              <a:rPr lang="en-US" b="1" dirty="0"/>
              <a:t>Juan Valenzuela – MSFC/ER64</a:t>
            </a:r>
          </a:p>
        </p:txBody>
      </p:sp>
    </p:spTree>
    <p:extLst>
      <p:ext uri="{BB962C8B-B14F-4D97-AF65-F5344CB8AC3E}">
        <p14:creationId xmlns:p14="http://schemas.microsoft.com/office/powerpoint/2010/main" val="138945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1918"/>
          <a:stretch/>
        </p:blipFill>
        <p:spPr>
          <a:xfrm>
            <a:off x="0" y="817296"/>
            <a:ext cx="9144000" cy="6040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713BD1-BC31-9B42-8A42-F86CD2844AA0}"/>
              </a:ext>
            </a:extLst>
          </p:cNvPr>
          <p:cNvSpPr txBox="1"/>
          <p:nvPr/>
        </p:nvSpPr>
        <p:spPr>
          <a:xfrm>
            <a:off x="0" y="1376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GTO 1.3- Neon Loop System efficiencies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Const Liquefaction (1lbm/</a:t>
            </a:r>
            <a:r>
              <a:rPr lang="en-US" b="1" dirty="0" err="1">
                <a:solidFill>
                  <a:schemeClr val="bg1"/>
                </a:solidFill>
              </a:rPr>
              <a:t>hr</a:t>
            </a:r>
            <a:r>
              <a:rPr lang="en-US" b="1" dirty="0">
                <a:solidFill>
                  <a:schemeClr val="bg1"/>
                </a:solidFill>
              </a:rPr>
              <a:t>) - 50% fill level in ZBO</a:t>
            </a:r>
          </a:p>
        </p:txBody>
      </p:sp>
    </p:spTree>
    <p:extLst>
      <p:ext uri="{BB962C8B-B14F-4D97-AF65-F5344CB8AC3E}">
        <p14:creationId xmlns:p14="http://schemas.microsoft.com/office/powerpoint/2010/main" val="455000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713BD1-BC31-9B42-8A42-F86CD2844AA0}"/>
              </a:ext>
            </a:extLst>
          </p:cNvPr>
          <p:cNvSpPr txBox="1"/>
          <p:nvPr/>
        </p:nvSpPr>
        <p:spPr>
          <a:xfrm>
            <a:off x="0" y="18886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Determining Liquefaction Rate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58" y="1014904"/>
            <a:ext cx="7360084" cy="5531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04465" y="5682856"/>
            <a:ext cx="93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T2-T1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2088" y="6128426"/>
            <a:ext cx="7111130" cy="1986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34070" y="1965348"/>
            <a:ext cx="13307" cy="364136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38322" y="1304939"/>
            <a:ext cx="24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GN2 Flow turned off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88235" y="2710181"/>
                <a:ext cx="2961861" cy="484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LIQ Rate=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:r>
                  <a:rPr lang="en-US" dirty="0" err="1"/>
                  <a:t>Lbm</a:t>
                </a:r>
                <a:r>
                  <a:rPr lang="en-US" dirty="0"/>
                  <a:t>/Day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35" y="2710181"/>
                <a:ext cx="2961861" cy="484172"/>
              </a:xfrm>
              <a:prstGeom prst="rect">
                <a:avLst/>
              </a:prstGeom>
              <a:blipFill>
                <a:blip r:embed="rId3"/>
                <a:stretch>
                  <a:fillRect l="-1646" b="-8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7005345" y="5373802"/>
            <a:ext cx="91614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14.7 PSIA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005345" y="5613283"/>
            <a:ext cx="0" cy="6144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373171" y="5613283"/>
            <a:ext cx="0" cy="614486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93453" y="6191458"/>
            <a:ext cx="93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6900" y="6252248"/>
            <a:ext cx="933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M1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373171" y="5605973"/>
            <a:ext cx="5554232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2" idx="1"/>
          </p:cNvCxnSpPr>
          <p:nvPr/>
        </p:nvCxnSpPr>
        <p:spPr>
          <a:xfrm flipH="1">
            <a:off x="4288282" y="1489605"/>
            <a:ext cx="450040" cy="364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87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571" y="1382601"/>
            <a:ext cx="4187485" cy="14405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90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GTO 1.1- Liquefaction at Various Liquid Levels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Constant GN2 Flowrate – Injected Into Tank Ullage Space</a:t>
            </a:r>
          </a:p>
        </p:txBody>
      </p:sp>
      <p:sp>
        <p:nvSpPr>
          <p:cNvPr id="7" name="TextBox 6"/>
          <p:cNvSpPr txBox="1"/>
          <p:nvPr/>
        </p:nvSpPr>
        <p:spPr>
          <a:xfrm rot="20148529">
            <a:off x="5514653" y="196878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90% Liq Lvl</a:t>
            </a:r>
          </a:p>
        </p:txBody>
      </p:sp>
      <p:pic>
        <p:nvPicPr>
          <p:cNvPr id="2" name="Picture 1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" y="1188720"/>
            <a:ext cx="7315200" cy="5486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152885">
            <a:off x="5285040" y="384631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75% Liq Lvl</a:t>
            </a:r>
          </a:p>
        </p:txBody>
      </p:sp>
      <p:sp>
        <p:nvSpPr>
          <p:cNvPr id="9" name="TextBox 8"/>
          <p:cNvSpPr txBox="1"/>
          <p:nvPr/>
        </p:nvSpPr>
        <p:spPr>
          <a:xfrm rot="21366999">
            <a:off x="5514652" y="467280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>
                    <a:lumMod val="50000"/>
                  </a:schemeClr>
                </a:solidFill>
              </a:rPr>
              <a:t>50% Liq Lvl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8048" y="492900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1">
                    <a:lumMod val="75000"/>
                  </a:schemeClr>
                </a:solidFill>
              </a:rPr>
              <a:t>25% Liq Lvl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31258" y="528978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3399"/>
                </a:solidFill>
              </a:rPr>
              <a:t>0% Liq Lvl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88571" y="2823138"/>
            <a:ext cx="265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Constant GN2 Flow: 1.0 lbm/</a:t>
            </a:r>
            <a:r>
              <a:rPr lang="en-US" sz="1400" b="1" dirty="0" err="1"/>
              <a:t>hr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735490" y="1869031"/>
            <a:ext cx="12848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Pressure decreases when flow is discontinued</a:t>
            </a:r>
          </a:p>
        </p:txBody>
      </p:sp>
    </p:spTree>
    <p:extLst>
      <p:ext uri="{BB962C8B-B14F-4D97-AF65-F5344CB8AC3E}">
        <p14:creationId xmlns:p14="http://schemas.microsoft.com/office/powerpoint/2010/main" val="2099723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593555-117B-4DE6-AD29-0D3FFAC0BD8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65853"/>
            <a:ext cx="73152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E4A3-677B-4602-B9E5-CE9B01418EBA}"/>
              </a:ext>
            </a:extLst>
          </p:cNvPr>
          <p:cNvSpPr txBox="1"/>
          <p:nvPr/>
        </p:nvSpPr>
        <p:spPr>
          <a:xfrm>
            <a:off x="-325821" y="893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GTO 1.2- Liquefaction at Various Liquid Levels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Constant GN2 Flowrate – Injected Thru </a:t>
            </a:r>
            <a:r>
              <a:rPr lang="en-US" b="1" dirty="0" err="1">
                <a:solidFill>
                  <a:schemeClr val="bg1"/>
                </a:solidFill>
              </a:rPr>
              <a:t>Diptube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A2786-4C25-46CA-A25A-55B52AD01753}"/>
              </a:ext>
            </a:extLst>
          </p:cNvPr>
          <p:cNvSpPr txBox="1"/>
          <p:nvPr/>
        </p:nvSpPr>
        <p:spPr>
          <a:xfrm>
            <a:off x="5915052" y="315831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</a:rPr>
              <a:t>0% Liq Lvl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C0760-7DA0-4D4E-9B59-C19C7B38072D}"/>
              </a:ext>
            </a:extLst>
          </p:cNvPr>
          <p:cNvSpPr txBox="1"/>
          <p:nvPr/>
        </p:nvSpPr>
        <p:spPr>
          <a:xfrm>
            <a:off x="5894639" y="3732054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50% Liq Lvl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A7A30-32F5-444D-959C-4888E4DAF505}"/>
              </a:ext>
            </a:extLst>
          </p:cNvPr>
          <p:cNvSpPr txBox="1"/>
          <p:nvPr/>
        </p:nvSpPr>
        <p:spPr>
          <a:xfrm rot="20516768">
            <a:off x="5915051" y="239715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90% Liq Lvl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1ABA35-BD57-49D3-A58A-01EAA69FA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472122"/>
              </p:ext>
            </p:extLst>
          </p:nvPr>
        </p:nvGraphicFramePr>
        <p:xfrm>
          <a:off x="2045580" y="1382844"/>
          <a:ext cx="4306259" cy="1299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2869">
                  <a:extLst>
                    <a:ext uri="{9D8B030D-6E8A-4147-A177-3AD203B41FA5}">
                      <a16:colId xmlns:a16="http://schemas.microsoft.com/office/drawing/2014/main" val="3478377176"/>
                    </a:ext>
                  </a:extLst>
                </a:gridCol>
                <a:gridCol w="935421">
                  <a:extLst>
                    <a:ext uri="{9D8B030D-6E8A-4147-A177-3AD203B41FA5}">
                      <a16:colId xmlns:a16="http://schemas.microsoft.com/office/drawing/2014/main" val="2870578737"/>
                    </a:ext>
                  </a:extLst>
                </a:gridCol>
                <a:gridCol w="1247749">
                  <a:extLst>
                    <a:ext uri="{9D8B030D-6E8A-4147-A177-3AD203B41FA5}">
                      <a16:colId xmlns:a16="http://schemas.microsoft.com/office/drawing/2014/main" val="2982271807"/>
                    </a:ext>
                  </a:extLst>
                </a:gridCol>
                <a:gridCol w="1240220">
                  <a:extLst>
                    <a:ext uri="{9D8B030D-6E8A-4147-A177-3AD203B41FA5}">
                      <a16:colId xmlns:a16="http://schemas.microsoft.com/office/drawing/2014/main" val="1370521645"/>
                    </a:ext>
                  </a:extLst>
                </a:gridCol>
              </a:tblGrid>
              <a:tr h="207529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Liquid Level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Mass Added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Liquefaction Rate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Liquefaction Rate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451209"/>
                  </a:ext>
                </a:extLst>
              </a:tr>
              <a:tr h="19067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Lbm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Lbm</a:t>
                      </a:r>
                      <a:r>
                        <a:rPr lang="en-US" sz="1100" b="1" dirty="0"/>
                        <a:t>/day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% of Baseline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380616"/>
                  </a:ext>
                </a:extLst>
              </a:tr>
              <a:tr h="25592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90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156.1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20.2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94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498135"/>
                  </a:ext>
                </a:extLst>
              </a:tr>
              <a:tr h="12680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50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157.9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21.9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102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936387"/>
                  </a:ext>
                </a:extLst>
              </a:tr>
              <a:tr h="26328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149.4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21.5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100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12696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75C2B34-0783-4F6E-B078-64D596FAB447}"/>
              </a:ext>
            </a:extLst>
          </p:cNvPr>
          <p:cNvSpPr txBox="1"/>
          <p:nvPr/>
        </p:nvSpPr>
        <p:spPr>
          <a:xfrm>
            <a:off x="3244126" y="5883330"/>
            <a:ext cx="26557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Constant GN2 Flow: 1.0 lbm/</a:t>
            </a:r>
            <a:r>
              <a:rPr lang="en-US" sz="1400" b="1" dirty="0" err="1"/>
              <a:t>hr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45715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" y="1188720"/>
            <a:ext cx="7315200" cy="5485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90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GTO 2.1- Liquefaction at Various Liquid Levels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Non-Constant GN2 Flowrate (12 </a:t>
            </a:r>
            <a:r>
              <a:rPr lang="en-US" b="1" dirty="0" err="1">
                <a:solidFill>
                  <a:schemeClr val="bg1"/>
                </a:solidFill>
              </a:rPr>
              <a:t>hr</a:t>
            </a:r>
            <a:r>
              <a:rPr lang="en-US" b="1" dirty="0">
                <a:solidFill>
                  <a:schemeClr val="bg1"/>
                </a:solidFill>
              </a:rPr>
              <a:t> cycles) – Injected Into Tank Ullage Space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1295400"/>
            <a:ext cx="0" cy="49434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04603" y="1291386"/>
            <a:ext cx="0" cy="49434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544" y="2514357"/>
            <a:ext cx="4686300" cy="12126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9727" y="5736813"/>
            <a:ext cx="111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90% Liq Lvl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8601" y="5736813"/>
            <a:ext cx="111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50% Liq Lvl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94669" y="5736812"/>
            <a:ext cx="1118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900"/>
                </a:solidFill>
              </a:rPr>
              <a:t>0% Liq Lvl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14900" y="1535568"/>
            <a:ext cx="2754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12 </a:t>
            </a:r>
            <a:r>
              <a:rPr lang="en-US" sz="1400" b="1" dirty="0" err="1"/>
              <a:t>Hr</a:t>
            </a:r>
            <a:r>
              <a:rPr lang="en-US" sz="1400" b="1" dirty="0"/>
              <a:t> Cycles GN2 Flow: 2.0 lbm/</a:t>
            </a:r>
            <a:r>
              <a:rPr lang="en-US" sz="1400" b="1" dirty="0" err="1"/>
              <a:t>hr</a:t>
            </a:r>
            <a:endParaRPr lang="en-US" sz="1400" b="1" dirty="0"/>
          </a:p>
        </p:txBody>
      </p:sp>
      <p:sp>
        <p:nvSpPr>
          <p:cNvPr id="16" name="Oval 15"/>
          <p:cNvSpPr/>
          <p:nvPr/>
        </p:nvSpPr>
        <p:spPr>
          <a:xfrm>
            <a:off x="2381250" y="1843345"/>
            <a:ext cx="247650" cy="25215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637423" y="1828809"/>
            <a:ext cx="251654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4139" y="1314661"/>
            <a:ext cx="195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High pressures limit GN2 flow into tank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22D4E4-395A-5E4E-A176-84E7CC6BDEBF}"/>
              </a:ext>
            </a:extLst>
          </p:cNvPr>
          <p:cNvSpPr txBox="1"/>
          <p:nvPr/>
        </p:nvSpPr>
        <p:spPr>
          <a:xfrm>
            <a:off x="1147331" y="6258211"/>
            <a:ext cx="6945098" cy="470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5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D9F6D6-2288-441D-B9ED-FD474987712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88579" y="988854"/>
            <a:ext cx="7315200" cy="5486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FBE4A3-677B-4602-B9E5-CE9B01418EBA}"/>
              </a:ext>
            </a:extLst>
          </p:cNvPr>
          <p:cNvSpPr txBox="1"/>
          <p:nvPr/>
        </p:nvSpPr>
        <p:spPr>
          <a:xfrm>
            <a:off x="-325821" y="89338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</a:rPr>
              <a:t>GTO 2.1- Liquefaction at Various Liquid Levels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Non-Constant GN2 Flowrate – Injected Thru </a:t>
            </a:r>
            <a:r>
              <a:rPr lang="en-US" b="1" dirty="0" err="1">
                <a:solidFill>
                  <a:schemeClr val="bg1"/>
                </a:solidFill>
              </a:rPr>
              <a:t>Diptube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1A2786-4C25-46CA-A25A-55B52AD01753}"/>
              </a:ext>
            </a:extLst>
          </p:cNvPr>
          <p:cNvSpPr txBox="1"/>
          <p:nvPr/>
        </p:nvSpPr>
        <p:spPr>
          <a:xfrm>
            <a:off x="2045580" y="547515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90% Liq Lvl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1C0760-7DA0-4D4E-9B59-C19C7B38072D}"/>
              </a:ext>
            </a:extLst>
          </p:cNvPr>
          <p:cNvSpPr txBox="1"/>
          <p:nvPr/>
        </p:nvSpPr>
        <p:spPr>
          <a:xfrm>
            <a:off x="4029263" y="5475156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70C0"/>
                </a:solidFill>
              </a:rPr>
              <a:t>50% Liq Lvl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A7A30-32F5-444D-959C-4888E4DAF505}"/>
              </a:ext>
            </a:extLst>
          </p:cNvPr>
          <p:cNvSpPr txBox="1"/>
          <p:nvPr/>
        </p:nvSpPr>
        <p:spPr>
          <a:xfrm>
            <a:off x="6184020" y="547515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9900"/>
                </a:solidFill>
              </a:rPr>
              <a:t>0% Liq Lvl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692B42-CE29-4F01-8F1B-03A1828081E0}"/>
              </a:ext>
            </a:extLst>
          </p:cNvPr>
          <p:cNvCxnSpPr/>
          <p:nvPr/>
        </p:nvCxnSpPr>
        <p:spPr>
          <a:xfrm>
            <a:off x="3682939" y="1105845"/>
            <a:ext cx="0" cy="49434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C9A013-6B74-4F34-99CE-EF77556E7001}"/>
              </a:ext>
            </a:extLst>
          </p:cNvPr>
          <p:cNvCxnSpPr/>
          <p:nvPr/>
        </p:nvCxnSpPr>
        <p:spPr>
          <a:xfrm>
            <a:off x="5469067" y="1105845"/>
            <a:ext cx="0" cy="4943475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C1ABA35-BD57-49D3-A58A-01EAA69FAA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462437"/>
              </p:ext>
            </p:extLst>
          </p:nvPr>
        </p:nvGraphicFramePr>
        <p:xfrm>
          <a:off x="3601782" y="1112480"/>
          <a:ext cx="4042409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8774">
                  <a:extLst>
                    <a:ext uri="{9D8B030D-6E8A-4147-A177-3AD203B41FA5}">
                      <a16:colId xmlns:a16="http://schemas.microsoft.com/office/drawing/2014/main" val="3478377176"/>
                    </a:ext>
                  </a:extLst>
                </a:gridCol>
                <a:gridCol w="878107">
                  <a:extLst>
                    <a:ext uri="{9D8B030D-6E8A-4147-A177-3AD203B41FA5}">
                      <a16:colId xmlns:a16="http://schemas.microsoft.com/office/drawing/2014/main" val="2870578737"/>
                    </a:ext>
                  </a:extLst>
                </a:gridCol>
                <a:gridCol w="1171298">
                  <a:extLst>
                    <a:ext uri="{9D8B030D-6E8A-4147-A177-3AD203B41FA5}">
                      <a16:colId xmlns:a16="http://schemas.microsoft.com/office/drawing/2014/main" val="2982271807"/>
                    </a:ext>
                  </a:extLst>
                </a:gridCol>
                <a:gridCol w="1164230">
                  <a:extLst>
                    <a:ext uri="{9D8B030D-6E8A-4147-A177-3AD203B41FA5}">
                      <a16:colId xmlns:a16="http://schemas.microsoft.com/office/drawing/2014/main" val="1370521645"/>
                    </a:ext>
                  </a:extLst>
                </a:gridCol>
              </a:tblGrid>
              <a:tr h="21888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Liquid Level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Mass Added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Liquefaction Rate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Liquefaction Rate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451209"/>
                  </a:ext>
                </a:extLst>
              </a:tr>
              <a:tr h="18762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%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Lbm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Lbm</a:t>
                      </a:r>
                      <a:r>
                        <a:rPr lang="en-US" sz="1100" b="1" dirty="0"/>
                        <a:t>/day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% of Baseline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80616"/>
                  </a:ext>
                </a:extLst>
              </a:tr>
              <a:tr h="11993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90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189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25.1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101.6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498135"/>
                  </a:ext>
                </a:extLst>
              </a:tr>
              <a:tr h="14793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50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189.3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25.16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101.8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936387"/>
                  </a:ext>
                </a:extLst>
              </a:tr>
              <a:tr h="246098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186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24.7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100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2696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2BC594A-55F3-452A-9B20-E9A0E06837AF}"/>
              </a:ext>
            </a:extLst>
          </p:cNvPr>
          <p:cNvSpPr txBox="1"/>
          <p:nvPr/>
        </p:nvSpPr>
        <p:spPr>
          <a:xfrm>
            <a:off x="1054422" y="6060769"/>
            <a:ext cx="6849337" cy="4705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F4E12F-7D50-4315-BB45-05F5E9B3FA64}"/>
              </a:ext>
            </a:extLst>
          </p:cNvPr>
          <p:cNvSpPr txBox="1"/>
          <p:nvPr/>
        </p:nvSpPr>
        <p:spPr>
          <a:xfrm>
            <a:off x="1054422" y="1112480"/>
            <a:ext cx="2754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12 </a:t>
            </a:r>
            <a:r>
              <a:rPr lang="en-US" sz="1400" b="1" dirty="0" err="1"/>
              <a:t>Hr</a:t>
            </a:r>
            <a:r>
              <a:rPr lang="en-US" sz="1400" b="1" dirty="0"/>
              <a:t> Cycles GN2 Flow: 2.0 lbm/</a:t>
            </a:r>
            <a:r>
              <a:rPr lang="en-US" sz="1400" b="1" dirty="0" err="1"/>
              <a:t>hr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8632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3753" y="205011"/>
            <a:ext cx="828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CryoFILL</a:t>
            </a:r>
            <a:r>
              <a:rPr lang="en-US" sz="2100" b="1" dirty="0">
                <a:solidFill>
                  <a:schemeClr val="bg1"/>
                </a:solidFill>
              </a:rPr>
              <a:t> Conclusions/Lessons Learned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6AC73-0D1C-4C20-A344-B4A25D08A262}"/>
              </a:ext>
            </a:extLst>
          </p:cNvPr>
          <p:cNvSpPr txBox="1"/>
          <p:nvPr/>
        </p:nvSpPr>
        <p:spPr>
          <a:xfrm>
            <a:off x="123669" y="923158"/>
            <a:ext cx="88966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Conclusions: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Loaded with Liquid Nitrogen, the heat load into the test article is 10.5 Watts at high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Both Zero Boil-Off and Liquefaction were demonstrated with the Tube-On-Tank Heat Exchanger integrated with a Cryocooler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Cryocooler consistently removes ~ 126 W heat from the refrigeration loop which removes ~ 85 W from the test article at fill levels higher than 50%.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The Cryocooler consistently removes ~ 130 W heat from the refrigeration loop which removes ~ 105 W from the test article at fill levels below  50%. 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Liquefaction at higher liquid levels results in higher pressures and reduced liquefaction rates due to smaller ullage volumes, and decreased surface areas available for liquefaction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Excessive pressures can reduce the inflow of propellant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 Changes in liquefaction rates were not very significant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Less than 6% change over liquid levels tested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Slightly increase, ~ 2% to 5%, when introducing flow in 12 hour cycles rather than a constant 24 hours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Sub-Surface Injection results in lower tank ullage pressures compared to ullage injection. Recommended method for liquefaction for future tests.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951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41215" y="1442671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+mj-lt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b="1" dirty="0" err="1">
                <a:latin typeface="+mn-lt"/>
              </a:rPr>
              <a:t>Brassboard</a:t>
            </a:r>
            <a:r>
              <a:rPr lang="en-US" b="1" dirty="0">
                <a:latin typeface="+mn-lt"/>
              </a:rPr>
              <a:t> Overview</a:t>
            </a:r>
          </a:p>
          <a:p>
            <a:pPr lvl="1"/>
            <a:r>
              <a:rPr lang="en-US" b="1" dirty="0">
                <a:latin typeface="+mn-lt"/>
              </a:rPr>
              <a:t>Ground Test Objectives </a:t>
            </a:r>
          </a:p>
          <a:p>
            <a:pPr lvl="1"/>
            <a:r>
              <a:rPr lang="en-US" b="1" dirty="0">
                <a:latin typeface="+mn-lt"/>
              </a:rPr>
              <a:t>Heat Load Data </a:t>
            </a:r>
          </a:p>
          <a:p>
            <a:pPr lvl="1"/>
            <a:r>
              <a:rPr lang="en-US" b="1" dirty="0">
                <a:latin typeface="+mn-lt"/>
              </a:rPr>
              <a:t>ZBO Data</a:t>
            </a:r>
          </a:p>
          <a:p>
            <a:pPr lvl="1"/>
            <a:r>
              <a:rPr lang="en-US" b="1" dirty="0">
                <a:latin typeface="+mn-lt"/>
              </a:rPr>
              <a:t>Constant Liquefaction Cases</a:t>
            </a:r>
          </a:p>
          <a:p>
            <a:pPr lvl="1"/>
            <a:r>
              <a:rPr lang="en-US" b="1" dirty="0">
                <a:latin typeface="+mn-lt"/>
              </a:rPr>
              <a:t>Non-Constant Liquefaction Cases</a:t>
            </a:r>
          </a:p>
          <a:p>
            <a:pPr lvl="1"/>
            <a:r>
              <a:rPr lang="en-US" b="1" dirty="0">
                <a:latin typeface="+mn-lt"/>
              </a:rPr>
              <a:t>Conclusions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7285" y="254385"/>
            <a:ext cx="8288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6685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491" y="1071418"/>
            <a:ext cx="88022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Objective(s):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Demonstrate the liquefaction and storage of “In-Situ like” propellant via a Tube-On-Tank Heat Exchanger integrated with Active Cooling (cryocooler)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Verify proof of concept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Obtain relevant data for model validation</a:t>
            </a:r>
          </a:p>
          <a:p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Gather lessons learned from “brassboard” testing which will be applied to future liquefaction system prototype testing, then eventually to an end-to-end demonstration.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Background: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To enable NASA’s planned long duration missions, the agency is putting emphasis on reusable cryogenic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Such systems will require replenishing of cryogens on-orbit via a cryogenic tanker or refueling depot, and potentially on the lunar or Martian surfaces with the utilization of in-situ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Surface replenishing requires the in-situ production of gaseous oxygen (and hydrogen if on the lunar surface), followed by liquefaction and storage.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Funded by NASA’s Advanced Exploration Systems, and managed under the Advanced Cis-Lunar Space Capability Project, the Cryogenic Fluid In-Situ Liquefaction for Landers (CryoFILL) multi center team was formed to develop a liquefaction and storage system that is efficient, reliable and scalable. 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89997"/>
            <a:ext cx="9144000" cy="7138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pPr algn="ctr"/>
            <a:r>
              <a:rPr lang="en-US" dirty="0"/>
              <a:t>ISRU Liquefaction Brassboard Testing </a:t>
            </a: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528262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869" y="1208782"/>
            <a:ext cx="4738370" cy="30372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" y="960809"/>
            <a:ext cx="4256831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*Glenn Research Center’s Zero Boil-Off   Propellant Tank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Stainless Steel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630 lbm dry mass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48.5 ft</a:t>
            </a:r>
            <a:r>
              <a:rPr lang="en-US" sz="1400" b="1" baseline="30000" dirty="0"/>
              <a:t>3</a:t>
            </a:r>
            <a:r>
              <a:rPr lang="en-US" sz="1400" b="1" dirty="0"/>
              <a:t> total volume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Hangs from six low conductivity struts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Tube-On-Tank Heat Exchanger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Outfitted with 80 layers of tMLI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Gifford-McMahon 90K cryocooler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Custom build heat exchanger to integrate cryocooler cold head to Tube-On-Tank Heat Exchanger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Cryofan to circulate working fluid (neon) through the refrigeration loop.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GN2 used as a surrogate for GOX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400" b="1" dirty="0"/>
              <a:t>Facility supplied at ~ 292K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Constant flowrate set via Mass Flow Controller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/>
              <a:t>Tested at high vacuum: ~4.0E-6 Torr</a:t>
            </a:r>
          </a:p>
          <a:p>
            <a:pPr lvl="1"/>
            <a:endParaRPr lang="en-US" sz="1400" b="1" dirty="0"/>
          </a:p>
          <a:p>
            <a:pPr marL="115888" lvl="1" indent="-61913"/>
            <a:r>
              <a:rPr lang="en-US" sz="1050" b="1" i="1" dirty="0"/>
              <a:t>*See D.W. Plachta, W.L. Johnson, and J.R. Feller, “Zero Boil-Off System Testing”, presented at the 26th Space Cryogenics Workshop, June 2015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66" y="4659517"/>
            <a:ext cx="2145323" cy="160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74" y="4651162"/>
            <a:ext cx="2450116" cy="16173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1372" y="6268508"/>
            <a:ext cx="1512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PHPK Cryocooler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5174" y="6268509"/>
            <a:ext cx="2450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CryoZone Cryofan (left) and cold head Heat Exchanger (right)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89997"/>
            <a:ext cx="9144000" cy="7138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Helvetica"/>
              </a:defRPr>
            </a:lvl1pPr>
          </a:lstStyle>
          <a:p>
            <a:pPr algn="ctr"/>
            <a:r>
              <a:rPr lang="en-US" dirty="0"/>
              <a:t>ISRU Liquefaction Brassboard Testing </a:t>
            </a:r>
          </a:p>
          <a:p>
            <a:pPr algn="ctr"/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Hardware and Experimental Setup</a:t>
            </a:r>
          </a:p>
        </p:txBody>
      </p:sp>
    </p:spTree>
    <p:extLst>
      <p:ext uri="{BB962C8B-B14F-4D97-AF65-F5344CB8AC3E}">
        <p14:creationId xmlns:p14="http://schemas.microsoft.com/office/powerpoint/2010/main" val="134103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000" dirty="0"/>
              <a:t>MSFC PRDL Exploration Systems Test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08993"/>
            <a:ext cx="6172200" cy="1972942"/>
          </a:xfrm>
        </p:spPr>
        <p:txBody>
          <a:bodyPr>
            <a:normAutofit fontScale="92500" lnSpcReduction="10000"/>
          </a:bodyPr>
          <a:lstStyle/>
          <a:p>
            <a:pPr marL="386954" lvl="1" indent="-298847">
              <a:buFontTx/>
              <a:buChar char="•"/>
            </a:pPr>
            <a:r>
              <a:rPr lang="en-US" sz="1400" dirty="0"/>
              <a:t>NASA MSFC Propulsion Research and Development Laboratory (Bld. 4205/Rm. 108)</a:t>
            </a:r>
          </a:p>
          <a:p>
            <a:pPr marL="386954" lvl="1" indent="-298847">
              <a:buFontTx/>
              <a:buChar char="•"/>
            </a:pPr>
            <a:r>
              <a:rPr lang="en-US" sz="1400" dirty="0"/>
              <a:t>9 </a:t>
            </a:r>
            <a:r>
              <a:rPr lang="en-US" sz="1400" dirty="0" err="1"/>
              <a:t>ft</a:t>
            </a:r>
            <a:r>
              <a:rPr lang="en-US" sz="1400" dirty="0"/>
              <a:t> diameter by 20 </a:t>
            </a:r>
            <a:r>
              <a:rPr lang="en-US" sz="1400" dirty="0" err="1"/>
              <a:t>ft</a:t>
            </a:r>
            <a:r>
              <a:rPr lang="en-US" sz="1400" dirty="0"/>
              <a:t> long vacuum chamber (10</a:t>
            </a:r>
            <a:r>
              <a:rPr lang="en-US" sz="1400" baseline="30000" dirty="0"/>
              <a:t>-8</a:t>
            </a:r>
            <a:r>
              <a:rPr lang="en-US" sz="1400" dirty="0"/>
              <a:t> </a:t>
            </a:r>
            <a:r>
              <a:rPr lang="en-US" sz="1400" dirty="0" err="1"/>
              <a:t>torr</a:t>
            </a:r>
            <a:r>
              <a:rPr lang="en-US" sz="1400" dirty="0"/>
              <a:t>)</a:t>
            </a:r>
          </a:p>
          <a:p>
            <a:pPr marL="386954" lvl="1" indent="-298847">
              <a:buFontTx/>
              <a:buChar char="•"/>
            </a:pPr>
            <a:r>
              <a:rPr lang="en-US" sz="1400" dirty="0"/>
              <a:t>Pumps: 1 roughing (Kinny-CB7230), 2 </a:t>
            </a:r>
            <a:r>
              <a:rPr lang="en-US" sz="1400" dirty="0" err="1"/>
              <a:t>turbos</a:t>
            </a:r>
            <a:r>
              <a:rPr lang="en-US" sz="1400" dirty="0"/>
              <a:t> (TMG2400), 2 </a:t>
            </a:r>
            <a:r>
              <a:rPr lang="en-US" sz="1400" dirty="0" err="1"/>
              <a:t>cryos</a:t>
            </a:r>
            <a:r>
              <a:rPr lang="en-US" sz="1400" dirty="0"/>
              <a:t> (ADPSHD22)</a:t>
            </a:r>
          </a:p>
          <a:p>
            <a:pPr marL="386954" lvl="1" indent="-298847">
              <a:buFontTx/>
              <a:buChar char="•"/>
            </a:pPr>
            <a:r>
              <a:rPr lang="en-US" sz="1400" dirty="0"/>
              <a:t>240 kW DC power (16 supplies @ 150 V, 100 Amps)</a:t>
            </a:r>
          </a:p>
          <a:p>
            <a:pPr marL="386954" lvl="1" indent="-298847">
              <a:buFontTx/>
              <a:buChar char="•"/>
            </a:pPr>
            <a:r>
              <a:rPr lang="en-US" sz="1400" dirty="0"/>
              <a:t>Control, Data Acquisition via </a:t>
            </a:r>
            <a:r>
              <a:rPr lang="en-US" sz="1400" dirty="0" err="1"/>
              <a:t>LabVIEW</a:t>
            </a:r>
            <a:r>
              <a:rPr lang="en-US" sz="1400" dirty="0"/>
              <a:t>, NI, and </a:t>
            </a:r>
            <a:r>
              <a:rPr lang="en-US" sz="1400" dirty="0" err="1"/>
              <a:t>Iotech</a:t>
            </a:r>
            <a:endParaRPr lang="en-US" sz="1400" dirty="0"/>
          </a:p>
          <a:p>
            <a:pPr marL="386954" lvl="1" indent="-298847">
              <a:buFontTx/>
              <a:buChar char="•"/>
            </a:pPr>
            <a:r>
              <a:rPr lang="en-US" sz="1400" dirty="0"/>
              <a:t>Liquid nitrogen (150 psig) / gaseous nitrogen (4500 psig) / Missile grade air (3500 psig)</a:t>
            </a:r>
          </a:p>
          <a:p>
            <a:endParaRPr lang="en-US" dirty="0"/>
          </a:p>
        </p:txBody>
      </p:sp>
      <p:pic>
        <p:nvPicPr>
          <p:cNvPr id="5" name="Picture 4" descr="DSC0000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0842" y="3033506"/>
            <a:ext cx="5382315" cy="294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7730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-4196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ISRU Liquefaction Brassboard Testing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Ground Test Objectives (GTOs)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728799"/>
              </p:ext>
            </p:extLst>
          </p:nvPr>
        </p:nvGraphicFramePr>
        <p:xfrm>
          <a:off x="303753" y="1431120"/>
          <a:ext cx="8536495" cy="2884112"/>
        </p:xfrm>
        <a:graphic>
          <a:graphicData uri="http://schemas.openxmlformats.org/drawingml/2006/table">
            <a:tbl>
              <a:tblPr/>
              <a:tblGrid>
                <a:gridCol w="56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 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liquefaction for a given Tube on Tank configuration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051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 constant liquefaction rate control.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Experiment with pre-cooling of gas stream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system efficiencies/operations at different fill levels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 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liquefaction of non-constant process/propellant flow rates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Sinusoidal process (average flow with periodic swings, mdot always greater than 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Batch process (mdot is 0 for a certain amount of time)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GTO 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Demonstrate ZBO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Determine heat leak into tank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229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Allows for determination of net cooling power ratios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05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6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GTO 3.1- Steady State Heat Load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34" y="4333341"/>
            <a:ext cx="4291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ZBO Tank Loaded with LN2 to 100%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Venting with Back Pressure Control set to 18 PSIA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05492" y="4333341"/>
            <a:ext cx="443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Monitoring Vent Flowmeter and Load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Approximately 7.29 </a:t>
            </a:r>
            <a:r>
              <a:rPr lang="en-US" b="1" dirty="0" err="1"/>
              <a:t>Lbm</a:t>
            </a:r>
            <a:r>
              <a:rPr lang="en-US" b="1" dirty="0"/>
              <a:t>/day boil-off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1356" y="5533670"/>
            <a:ext cx="4093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Q</a:t>
            </a:r>
            <a:r>
              <a:rPr lang="en-US" b="1" baseline="-25000" dirty="0"/>
              <a:t>total</a:t>
            </a:r>
            <a:r>
              <a:rPr lang="en-US" b="1" dirty="0"/>
              <a:t> = 10.5 W</a:t>
            </a:r>
          </a:p>
          <a:p>
            <a:r>
              <a:rPr lang="en-US" b="1" dirty="0"/>
              <a:t>Q</a:t>
            </a:r>
            <a:r>
              <a:rPr lang="en-US" b="1" baseline="-25000" dirty="0"/>
              <a:t>latent </a:t>
            </a:r>
            <a:r>
              <a:rPr lang="en-US" b="1" dirty="0"/>
              <a:t>= 7.5 W</a:t>
            </a:r>
          </a:p>
          <a:p>
            <a:r>
              <a:rPr lang="en-US" b="1" dirty="0"/>
              <a:t>Q</a:t>
            </a:r>
            <a:r>
              <a:rPr lang="en-US" b="1" baseline="-25000" dirty="0"/>
              <a:t>sensible</a:t>
            </a:r>
            <a:r>
              <a:rPr lang="en-US" b="1" dirty="0"/>
              <a:t> = 3.0 W </a:t>
            </a:r>
            <a:endParaRPr lang="en-US" b="1" baseline="-25000" dirty="0"/>
          </a:p>
        </p:txBody>
      </p:sp>
      <p:sp>
        <p:nvSpPr>
          <p:cNvPr id="9" name="Oval 8"/>
          <p:cNvSpPr/>
          <p:nvPr/>
        </p:nvSpPr>
        <p:spPr>
          <a:xfrm>
            <a:off x="2579450" y="5354559"/>
            <a:ext cx="3547872" cy="135947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CD391-ED97-4DE7-B418-F316E24E1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5" y="1268191"/>
            <a:ext cx="4291430" cy="28596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2D35B9-ACF5-4F30-B341-4514EA3D4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65" y="1268190"/>
            <a:ext cx="3985100" cy="279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4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76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GTO 3.2- Neon Loop Checkout and ZBO Demonstration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Tank Ullage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88" y="1772701"/>
            <a:ext cx="386285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Tank filled to ~ 57% Liquid Level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600" b="1" dirty="0"/>
              <a:t>Loaded at Atmospheric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Neon Loop Checkout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600" b="1" dirty="0"/>
              <a:t>Loop Pressure ~ 200 PSIA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600" b="1" dirty="0"/>
              <a:t>Cryofan Speed ~ 15,000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Tank Pressure was 7.4 PSIA as of Sunday, October 14</a:t>
            </a:r>
            <a:r>
              <a:rPr lang="en-US" sz="1600" b="1" baseline="30000" dirty="0"/>
              <a:t>th</a:t>
            </a:r>
            <a:r>
              <a:rPr lang="en-US" sz="1600" b="1" dirty="0"/>
              <a:t> at 10:00AM CST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Tank Pressure continuing to decrease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r>
              <a:rPr lang="en-US" sz="1600" b="1" dirty="0"/>
              <a:t>0.1314 PSI / hour reduction in tank pressure</a:t>
            </a:r>
          </a:p>
          <a:p>
            <a:pPr marL="742950" lvl="1" indent="-285750">
              <a:buFont typeface="Calibri" panose="020F0502020204030204" pitchFamily="34" charset="0"/>
              <a:buChar char="-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Tank Pressure as of Monday, October 15</a:t>
            </a:r>
            <a:r>
              <a:rPr lang="en-US" sz="1600" b="1" baseline="30000" dirty="0"/>
              <a:t>th</a:t>
            </a:r>
            <a:r>
              <a:rPr lang="en-US" sz="1600" b="1" dirty="0"/>
              <a:t> morning was &lt; 6 PSIA</a:t>
            </a:r>
          </a:p>
          <a:p>
            <a:endParaRPr lang="en-US" sz="16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738" y="3680122"/>
            <a:ext cx="5210262" cy="32100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966010" y="725214"/>
            <a:ext cx="5133580" cy="2954908"/>
            <a:chOff x="2952349" y="2674263"/>
            <a:chExt cx="5577840" cy="41379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52349" y="2674263"/>
              <a:ext cx="5577840" cy="4137925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938047" y="3214572"/>
              <a:ext cx="1341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ZBO fill to 57%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8290" y="3644959"/>
              <a:ext cx="149584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Tank vented to atmosphere/ </a:t>
              </a:r>
              <a:r>
                <a:rPr lang="en-US" sz="1100" dirty="0" err="1"/>
                <a:t>cryofan</a:t>
              </a:r>
              <a:r>
                <a:rPr lang="en-US" sz="1100" dirty="0"/>
                <a:t> set to 15,000 RPM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3560361" y="3110948"/>
              <a:ext cx="377686" cy="26161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1"/>
            </p:cNvCxnSpPr>
            <p:nvPr/>
          </p:nvCxnSpPr>
          <p:spPr>
            <a:xfrm flipH="1">
              <a:off x="3719388" y="3945041"/>
              <a:ext cx="178902" cy="39215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29462" y="4581128"/>
              <a:ext cx="2278051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/>
                <a:t>Ullage Pressure begins to decay as soon as neon inlet into tank falls to LN2 temperature 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519487" y="5416826"/>
              <a:ext cx="452230" cy="278296"/>
            </a:xfrm>
            <a:prstGeom prst="ellipse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2189" t="38679" r="46631" b="25162"/>
            <a:stretch/>
          </p:blipFill>
          <p:spPr>
            <a:xfrm>
              <a:off x="5329527" y="2912165"/>
              <a:ext cx="3021496" cy="16399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flipV="1">
              <a:off x="4832569" y="4574212"/>
              <a:ext cx="997888" cy="8426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170252" y="2998244"/>
              <a:ext cx="13417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accent4"/>
                  </a:solidFill>
                </a:rPr>
                <a:t>SD-208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880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2743"/>
          <a:stretch/>
        </p:blipFill>
        <p:spPr>
          <a:xfrm>
            <a:off x="0" y="833480"/>
            <a:ext cx="9144000" cy="6024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6DAA35-CA14-F344-8C69-82150AA4A811}"/>
              </a:ext>
            </a:extLst>
          </p:cNvPr>
          <p:cNvSpPr txBox="1"/>
          <p:nvPr/>
        </p:nvSpPr>
        <p:spPr>
          <a:xfrm>
            <a:off x="0" y="13766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GTO 1.3- Neon Loop System efficiencies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Const Liquefaction (1lbm/</a:t>
            </a:r>
            <a:r>
              <a:rPr lang="en-US" b="1" dirty="0" err="1">
                <a:solidFill>
                  <a:schemeClr val="bg1"/>
                </a:solidFill>
              </a:rPr>
              <a:t>hr</a:t>
            </a:r>
            <a:r>
              <a:rPr lang="en-US" b="1" dirty="0">
                <a:solidFill>
                  <a:schemeClr val="bg1"/>
                </a:solidFill>
              </a:rPr>
              <a:t>) - 90% fill level in ZBO</a:t>
            </a:r>
          </a:p>
        </p:txBody>
      </p:sp>
    </p:spTree>
    <p:extLst>
      <p:ext uri="{BB962C8B-B14F-4D97-AF65-F5344CB8AC3E}">
        <p14:creationId xmlns:p14="http://schemas.microsoft.com/office/powerpoint/2010/main" val="2166612630"/>
      </p:ext>
    </p:extLst>
  </p:cSld>
  <p:clrMapOvr>
    <a:masterClrMapping/>
  </p:clrMapOvr>
</p:sld>
</file>

<file path=ppt/theme/theme1.xml><?xml version="1.0" encoding="utf-8"?>
<a:theme xmlns:a="http://schemas.openxmlformats.org/drawingml/2006/main" name="CPST_exter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ec2f79-f415-450d-a94e-47d8ad81a929">ADY5CRWUJY4X-1464352057-202</_dlc_DocId>
    <_dlc_DocIdUrl xmlns="f3ec2f79-f415-450d-a94e-47d8ad81a929">
      <Url>https://sharepoint.msfc.nasa.gov/sites/fppo/FP30/AES/ISRU_L/_layouts/15/DocIdRedir.aspx?ID=ADY5CRWUJY4X-1464352057-202</Url>
      <Description>ADY5CRWUJY4X-1464352057-202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2833A45D2B84C9714E8AC06AC0838" ma:contentTypeVersion="0" ma:contentTypeDescription="Create a new document." ma:contentTypeScope="" ma:versionID="5d023e26cf36ecfd193d5bbc867cde39">
  <xsd:schema xmlns:xsd="http://www.w3.org/2001/XMLSchema" xmlns:xs="http://www.w3.org/2001/XMLSchema" xmlns:p="http://schemas.microsoft.com/office/2006/metadata/properties" xmlns:ns2="f3ec2f79-f415-450d-a94e-47d8ad81a929" targetNamespace="http://schemas.microsoft.com/office/2006/metadata/properties" ma:root="true" ma:fieldsID="ae6465398b5cc908f4fb494968910495" ns2:_="">
    <xsd:import namespace="f3ec2f79-f415-450d-a94e-47d8ad81a92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c2f79-f415-450d-a94e-47d8ad81a92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50ACBD-EE23-4E7E-B3B2-7E035AF3DC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C55E51-0953-4C0D-BDC8-552F96DE555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2396418-F53C-4144-8D94-A2C686B5AF0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3ec2f79-f415-450d-a94e-47d8ad81a929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A34A92E-F713-4AD0-965C-B64933A32A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ec2f79-f415-450d-a94e-47d8ad81a9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CPST_external</Template>
  <TotalTime>9891</TotalTime>
  <Words>1339</Words>
  <Application>Microsoft Macintosh PowerPoint</Application>
  <PresentationFormat>On-screen Show (4:3)</PresentationFormat>
  <Paragraphs>224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 Math</vt:lpstr>
      <vt:lpstr>Helvetica</vt:lpstr>
      <vt:lpstr>Helvetica Neue Black Condensed</vt:lpstr>
      <vt:lpstr>CPST_external</vt:lpstr>
      <vt:lpstr>2_Office Theme</vt:lpstr>
      <vt:lpstr>Cryogenic Fluid In-Situ Liquefaction for Landers “Brassboard” Overview</vt:lpstr>
      <vt:lpstr>PowerPoint Presentation</vt:lpstr>
      <vt:lpstr>PowerPoint Presentation</vt:lpstr>
      <vt:lpstr>PowerPoint Presentation</vt:lpstr>
      <vt:lpstr>MSFC PRDL Exploration Systems Test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ISRU Liquefaction Prototype Design Analysis Cycle – 1 Review Overview</dc:title>
  <dc:creator>Johnson, Wesley L. (KSC-NEF60)</dc:creator>
  <cp:lastModifiedBy>Valenzuela, Juan G. (MSFC-ER64)</cp:lastModifiedBy>
  <cp:revision>137</cp:revision>
  <dcterms:created xsi:type="dcterms:W3CDTF">2018-03-27T17:39:00Z</dcterms:created>
  <dcterms:modified xsi:type="dcterms:W3CDTF">2020-08-24T14:05:53Z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0x010100ADD2833A45D2B84C9714E8AC06AC0838</vt:lpwstr>
  </property>
  <property fmtid="{D5CDD505-2E9C-101B-9397-08002B2CF9AE}" pid="3" name="_dlc_DocIdItemGuid">
    <vt:lpwstr>5f32d5fc-67ea-4329-9adb-4646ca42a3c1</vt:lpwstr>
  </property>
</Properties>
</file>