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4"/>
  </p:notesMasterIdLst>
  <p:sldIdLst>
    <p:sldId id="270" r:id="rId2"/>
    <p:sldId id="388" r:id="rId3"/>
    <p:sldId id="405" r:id="rId4"/>
    <p:sldId id="389" r:id="rId5"/>
    <p:sldId id="396" r:id="rId6"/>
    <p:sldId id="391" r:id="rId7"/>
    <p:sldId id="404" r:id="rId8"/>
    <p:sldId id="393" r:id="rId9"/>
    <p:sldId id="398" r:id="rId10"/>
    <p:sldId id="400" r:id="rId11"/>
    <p:sldId id="401" r:id="rId12"/>
    <p:sldId id="395" r:id="rId13"/>
    <p:sldId id="399" r:id="rId14"/>
    <p:sldId id="402" r:id="rId15"/>
    <p:sldId id="390" r:id="rId16"/>
    <p:sldId id="403" r:id="rId17"/>
    <p:sldId id="394" r:id="rId18"/>
    <p:sldId id="406" r:id="rId19"/>
    <p:sldId id="408" r:id="rId20"/>
    <p:sldId id="409" r:id="rId21"/>
    <p:sldId id="407" r:id="rId22"/>
    <p:sldId id="397" r:id="rId23"/>
  </p:sldIdLst>
  <p:sldSz cx="9144000" cy="6858000" type="screen4x3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75" d="100"/>
          <a:sy n="75" d="100"/>
        </p:scale>
        <p:origin x="78" y="9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6" d="100"/>
          <a:sy n="86" d="100"/>
        </p:scale>
        <p:origin x="3822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6B71C6F6-F2E3-4B80-A726-C8E034D8462D}" type="datetimeFigureOut">
              <a:rPr lang="en-US" smtClean="0"/>
              <a:t>8/31/2020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AD0BD786-8B4B-4114-A2A1-A9CC8618F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1815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0F590-099E-B141-A162-2C158F0BEFA5}" type="datetimeFigureOut">
              <a:rPr lang="en-US" smtClean="0"/>
              <a:t>8/31/2020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4D69F-6BDB-A24B-9F6F-BE19DF86B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8284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0F590-099E-B141-A162-2C158F0BEFA5}" type="datetimeFigureOut">
              <a:rPr lang="en-US" smtClean="0"/>
              <a:t>8/31/2020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4D69F-6BDB-A24B-9F6F-BE19DF86B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1693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0F590-099E-B141-A162-2C158F0BEFA5}" type="datetimeFigureOut">
              <a:rPr lang="en-US" smtClean="0"/>
              <a:t>8/31/2020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4D69F-6BDB-A24B-9F6F-BE19DF86B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0724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0F590-099E-B141-A162-2C158F0BEFA5}" type="datetimeFigureOut">
              <a:rPr lang="en-US" smtClean="0"/>
              <a:t>8/31/2020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4D69F-6BDB-A24B-9F6F-BE19DF86B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8332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0F590-099E-B141-A162-2C158F0BEFA5}" type="datetimeFigureOut">
              <a:rPr lang="en-US" smtClean="0"/>
              <a:t>8/31/2020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4D69F-6BDB-A24B-9F6F-BE19DF86B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32300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0F590-099E-B141-A162-2C158F0BEFA5}" type="datetimeFigureOut">
              <a:rPr lang="en-US" smtClean="0"/>
              <a:t>8/31/2020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4D69F-6BDB-A24B-9F6F-BE19DF86B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101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0F590-099E-B141-A162-2C158F0BEFA5}" type="datetimeFigureOut">
              <a:rPr lang="en-US" smtClean="0"/>
              <a:t>8/31/2020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4D69F-6BDB-A24B-9F6F-BE19DF86B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9474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0F590-099E-B141-A162-2C158F0BEFA5}" type="datetimeFigureOut">
              <a:rPr lang="en-US" smtClean="0"/>
              <a:t>8/31/2020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4D69F-6BDB-A24B-9F6F-BE19DF86B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6913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0F590-099E-B141-A162-2C158F0BEFA5}" type="datetimeFigureOut">
              <a:rPr lang="en-US" smtClean="0"/>
              <a:t>8/31/2020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4D69F-6BDB-A24B-9F6F-BE19DF86B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99835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0F590-099E-B141-A162-2C158F0BEFA5}" type="datetimeFigureOut">
              <a:rPr lang="en-US" smtClean="0"/>
              <a:t>8/31/2020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4D69F-6BDB-A24B-9F6F-BE19DF86B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53448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0F590-099E-B141-A162-2C158F0BEFA5}" type="datetimeFigureOut">
              <a:rPr lang="en-US" smtClean="0"/>
              <a:t>8/31/2020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4D69F-6BDB-A24B-9F6F-BE19DF86B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13255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1508A95-F099-0D40-9921-1DF46509AF85}"/>
              </a:ext>
            </a:extLst>
          </p:cNvPr>
          <p:cNvSpPr/>
          <p:nvPr userDrawn="1"/>
        </p:nvSpPr>
        <p:spPr>
          <a:xfrm>
            <a:off x="0" y="5027"/>
            <a:ext cx="9144000" cy="1184894"/>
          </a:xfrm>
          <a:prstGeom prst="rect">
            <a:avLst/>
          </a:prstGeom>
          <a:gradFill>
            <a:gsLst>
              <a:gs pos="0">
                <a:schemeClr val="accent1">
                  <a:lumMod val="39000"/>
                  <a:alpha val="97000"/>
                </a:schemeClr>
              </a:gs>
              <a:gs pos="48000">
                <a:srgbClr val="0A5386"/>
              </a:gs>
              <a:gs pos="99000">
                <a:srgbClr val="57A9D6"/>
              </a:gs>
            </a:gsLst>
            <a:path path="circle">
              <a:fillToRect l="100000" t="100000"/>
            </a:path>
          </a:gradFill>
          <a:ln>
            <a:noFill/>
          </a:ln>
          <a:effectLst/>
          <a:scene3d>
            <a:camera prst="orthographicFront"/>
            <a:lightRig rig="threePt" dir="t"/>
          </a:scene3d>
          <a:sp3d extrusionH="76200" prstMaterial="matte">
            <a:bevelB/>
            <a:extrusionClr>
              <a:schemeClr val="accent1">
                <a:lumMod val="50000"/>
              </a:schemeClr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61534" y="235153"/>
            <a:ext cx="672795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90F590-099E-B141-A162-2C158F0BEFA5}" type="datetimeFigureOut">
              <a:rPr lang="en-US" smtClean="0"/>
              <a:t>8/31/2020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54D69F-6BDB-A24B-9F6F-BE19DF86BD01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8850171-335C-9D45-A5F5-FB59B550D422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7889488" y="49659"/>
            <a:ext cx="1137424" cy="113742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44D5DF9-1BEF-8242-A7DF-389B220B99B4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-724828" y="-81368"/>
            <a:ext cx="2754352" cy="1377176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E40D766-DCBA-F64E-B05C-BFA0BE4BBE3C}"/>
              </a:ext>
            </a:extLst>
          </p:cNvPr>
          <p:cNvCxnSpPr/>
          <p:nvPr userDrawn="1"/>
        </p:nvCxnSpPr>
        <p:spPr>
          <a:xfrm>
            <a:off x="0" y="1233006"/>
            <a:ext cx="9144000" cy="0"/>
          </a:xfrm>
          <a:prstGeom prst="line">
            <a:avLst/>
          </a:prstGeom>
          <a:ln w="63500" cmpd="thickThin">
            <a:solidFill>
              <a:srgbClr val="ED57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085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blog.craneengineering.net/what-is-water-hammer" TargetMode="Externa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85E14-DF80-2648-B830-83163BCDEBE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/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sz="3100" dirty="0">
                <a:solidFill>
                  <a:schemeClr val="bg1"/>
                </a:solidFill>
              </a:rPr>
              <a:t/>
            </a:r>
            <a:br>
              <a:rPr lang="en-US" sz="3100" dirty="0">
                <a:solidFill>
                  <a:schemeClr val="bg1"/>
                </a:solidFill>
              </a:rPr>
            </a:br>
            <a:endParaRPr lang="en-US" sz="31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type="subTitle" idx="1"/>
          </p:nvPr>
        </p:nvSpPr>
        <p:spPr>
          <a:xfrm>
            <a:off x="367749" y="1570383"/>
            <a:ext cx="8517834" cy="417443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200" dirty="0">
                <a:solidFill>
                  <a:schemeClr val="bg1"/>
                </a:solidFill>
              </a:rPr>
              <a:t>Tesla Valve </a:t>
            </a:r>
            <a:r>
              <a:rPr lang="en-US" sz="3200" dirty="0" smtClean="0">
                <a:solidFill>
                  <a:schemeClr val="bg1"/>
                </a:solidFill>
              </a:rPr>
              <a:t>Integration Into Propulsion </a:t>
            </a:r>
            <a:r>
              <a:rPr lang="en-US" sz="3200" dirty="0">
                <a:solidFill>
                  <a:schemeClr val="bg1"/>
                </a:solidFill>
              </a:rPr>
              <a:t>Systems For </a:t>
            </a:r>
            <a:endParaRPr lang="en-US" sz="32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3200" dirty="0" smtClean="0">
                <a:solidFill>
                  <a:schemeClr val="bg1"/>
                </a:solidFill>
              </a:rPr>
              <a:t>Water </a:t>
            </a:r>
            <a:r>
              <a:rPr lang="en-US" sz="3200" dirty="0">
                <a:solidFill>
                  <a:schemeClr val="bg1"/>
                </a:solidFill>
              </a:rPr>
              <a:t>Hammer </a:t>
            </a:r>
            <a:r>
              <a:rPr lang="en-US" sz="3200" dirty="0" smtClean="0">
                <a:solidFill>
                  <a:schemeClr val="bg1"/>
                </a:solidFill>
              </a:rPr>
              <a:t>Mitigation</a:t>
            </a:r>
          </a:p>
          <a:p>
            <a:pPr marL="0" indent="0">
              <a:buNone/>
            </a:pPr>
            <a:endParaRPr lang="en-US" sz="32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3200" dirty="0" smtClean="0">
                <a:solidFill>
                  <a:schemeClr val="bg1"/>
                </a:solidFill>
              </a:rPr>
              <a:t>JANNAF IN-Space Propulsion TIM</a:t>
            </a:r>
          </a:p>
          <a:p>
            <a:pPr marL="0" indent="0">
              <a:buNone/>
            </a:pPr>
            <a:r>
              <a:rPr lang="en-US" sz="2200" dirty="0" smtClean="0">
                <a:solidFill>
                  <a:schemeClr val="bg1"/>
                </a:solidFill>
              </a:rPr>
              <a:t>Adam Willis</a:t>
            </a:r>
          </a:p>
          <a:p>
            <a:pPr marL="0" indent="0">
              <a:buNone/>
            </a:pPr>
            <a:r>
              <a:rPr lang="en-US" sz="2200" dirty="0" smtClean="0">
                <a:solidFill>
                  <a:schemeClr val="bg1"/>
                </a:solidFill>
              </a:rPr>
              <a:t>David Eddleman</a:t>
            </a:r>
          </a:p>
          <a:p>
            <a:r>
              <a:rPr lang="en-US" sz="2200" dirty="0" smtClean="0">
                <a:solidFill>
                  <a:schemeClr val="bg1"/>
                </a:solidFill>
              </a:rPr>
              <a:t>James Richard</a:t>
            </a:r>
          </a:p>
          <a:p>
            <a:r>
              <a:rPr lang="en-US" sz="2000" dirty="0" smtClean="0">
                <a:solidFill>
                  <a:schemeClr val="bg1"/>
                </a:solidFill>
              </a:rPr>
              <a:t>Dr</a:t>
            </a:r>
            <a:r>
              <a:rPr lang="en-US" sz="2000" dirty="0">
                <a:solidFill>
                  <a:schemeClr val="bg1"/>
                </a:solidFill>
              </a:rPr>
              <a:t>. David Young</a:t>
            </a:r>
          </a:p>
          <a:p>
            <a:pPr marL="0" indent="0">
              <a:buNone/>
            </a:pPr>
            <a:endParaRPr lang="en-US" sz="1900" dirty="0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62609F-78E4-4547-88A6-9A641A0B33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89488" y="38508"/>
            <a:ext cx="1137424" cy="113742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1F49294-6CE1-B643-BE68-55D7552845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724828" y="-81368"/>
            <a:ext cx="2754352" cy="1377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76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Tesla Valve History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8134350" cy="435133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000" dirty="0" smtClean="0"/>
              <a:t>Original designed and patented by Nikola Tesla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000" dirty="0" smtClean="0"/>
              <a:t>Functions as a one-way valve without the use of moving mechanical parts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000" dirty="0"/>
              <a:t>Flow geometry limited to 2 dimensions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000" dirty="0" smtClean="0"/>
              <a:t>Tesla filed for bankruptcy soon after this patent was established. Thus it was never implemented.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4076"/>
          <a:stretch/>
        </p:blipFill>
        <p:spPr>
          <a:xfrm rot="5400000">
            <a:off x="4018069" y="36385"/>
            <a:ext cx="1014884" cy="894470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785453" y="5042573"/>
            <a:ext cx="34304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(1</a:t>
            </a:r>
            <a:r>
              <a:rPr lang="en-US" sz="1200" dirty="0" smtClean="0"/>
              <a:t>.) </a:t>
            </a:r>
            <a:r>
              <a:rPr lang="en-US" dirty="0" smtClean="0"/>
              <a:t>Fig1 From Tesla’s Original Patent</a:t>
            </a:r>
            <a:endParaRPr lang="en-US" dirty="0"/>
          </a:p>
        </p:txBody>
      </p:sp>
      <p:pic>
        <p:nvPicPr>
          <p:cNvPr id="6146" name="Picture 2" descr="Top 11 Things You Didn't Know About Nikola Tesla | Department of ...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3825" y="5016179"/>
            <a:ext cx="1991325" cy="1722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1888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Water Hammer Effect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3075" y="1762125"/>
            <a:ext cx="7886700" cy="435133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000" dirty="0"/>
              <a:t>The water hammer effect occurs when a valve downstream in a pressurized propulsion system closes rapidly and creates a pressure wave in the opposite direction of the normal flow path. </a:t>
            </a:r>
            <a:endParaRPr lang="en-US" sz="2000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US" sz="2000" dirty="0" smtClean="0"/>
              <a:t>The </a:t>
            </a:r>
            <a:r>
              <a:rPr lang="en-US" sz="2000" dirty="0"/>
              <a:t>pressure spikes upstream in the system and can cause damage to other components</a:t>
            </a:r>
            <a:r>
              <a:rPr lang="en-US" sz="2000" dirty="0" smtClean="0"/>
              <a:t>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000" dirty="0" smtClean="0"/>
              <a:t>Current measures for dealing with water hammer requires components with seals or bellows, which wear out over time.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sz="2000" dirty="0"/>
          </a:p>
          <a:p>
            <a:pPr>
              <a:buFont typeface="Wingdings" panose="05000000000000000000" pitchFamily="2" charset="2"/>
              <a:buChar char="§"/>
            </a:pPr>
            <a:endParaRPr lang="en-US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1767393" y="6044661"/>
            <a:ext cx="3946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(3.)</a:t>
            </a:r>
            <a:endParaRPr lang="en-US" sz="1200" dirty="0"/>
          </a:p>
        </p:txBody>
      </p:sp>
      <p:pic>
        <p:nvPicPr>
          <p:cNvPr id="1026" name="Picture 2" descr="What Is Water Hammer?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851" y="4136222"/>
            <a:ext cx="4488549" cy="2277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0884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Hypothesis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561" y="1415979"/>
            <a:ext cx="7886700" cy="2716558"/>
          </a:xfrm>
        </p:spPr>
        <p:txBody>
          <a:bodyPr>
            <a:normAutofit fontScale="62500" lnSpcReduction="2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By using a tesla valve in a liquid propulsion system it could prove useful to reduce or remove the max pressure surge from valve cycling which causes the water hammer effect.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Others have done CFD analysis to show that the fluid passing in the forward flow direction has minimal restrictions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While the reverse direction causes the pressure wave and flow reversal to work against itself. The tesla valve works effectively under transient pressure spikes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T</a:t>
            </a:r>
            <a:r>
              <a:rPr lang="en-US" dirty="0" smtClean="0"/>
              <a:t>he valve could be designed to reduce the Maximum Expected Operating Pressure (MEOP) which could help with overall weight and performance of a Pressurized Propulsion System </a:t>
            </a:r>
            <a:endParaRPr lang="en-US" dirty="0"/>
          </a:p>
        </p:txBody>
      </p:sp>
      <p:pic>
        <p:nvPicPr>
          <p:cNvPr id="7" name="Picture 6"/>
          <p:cNvPicPr/>
          <p:nvPr/>
        </p:nvPicPr>
        <p:blipFill rotWithShape="1">
          <a:blip r:embed="rId2"/>
          <a:srcRect l="11135" t="41488" r="12889" b="40062"/>
          <a:stretch/>
        </p:blipFill>
        <p:spPr>
          <a:xfrm rot="10800000">
            <a:off x="377941" y="3809999"/>
            <a:ext cx="8295138" cy="1195937"/>
          </a:xfrm>
          <a:prstGeom prst="rect">
            <a:avLst/>
          </a:prstGeom>
        </p:spPr>
      </p:pic>
      <p:pic>
        <p:nvPicPr>
          <p:cNvPr id="8" name="Picture 7"/>
          <p:cNvPicPr/>
          <p:nvPr/>
        </p:nvPicPr>
        <p:blipFill rotWithShape="1">
          <a:blip r:embed="rId3"/>
          <a:srcRect l="9172" t="41321" r="2543" b="42137"/>
          <a:stretch/>
        </p:blipFill>
        <p:spPr>
          <a:xfrm rot="10800000">
            <a:off x="377940" y="5329882"/>
            <a:ext cx="8295139" cy="111461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519945" y="4944031"/>
            <a:ext cx="14601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Forward </a:t>
            </a:r>
            <a:r>
              <a:rPr lang="en-US" dirty="0" smtClean="0"/>
              <a:t>Flow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480960" y="6393861"/>
            <a:ext cx="18859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Reversed </a:t>
            </a:r>
            <a:r>
              <a:rPr lang="en-US" dirty="0" smtClean="0"/>
              <a:t>Flow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6539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Diodicity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1" y="1572032"/>
                <a:ext cx="8915399" cy="2716558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dirty="0" smtClean="0"/>
                  <a:t>Effectiveness of tesla valves are defined by the term Diodicity (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sz="2400" dirty="0" smtClean="0"/>
                  <a:t>) </a:t>
                </a:r>
                <a:r>
                  <a:rPr lang="en-US" sz="1400" dirty="0" smtClean="0"/>
                  <a:t>(2.)</a:t>
                </a:r>
                <a:endParaRPr lang="en-US" sz="1400" dirty="0" smtClean="0"/>
              </a:p>
              <a:p>
                <a:pPr marL="0" indent="0">
                  <a:buNone/>
                </a:pPr>
                <a:r>
                  <a:rPr lang="en-US" sz="2400" b="0" dirty="0" smtClean="0">
                    <a:ea typeface="Cambria Math" panose="02040503050406030204" pitchFamily="18" charset="0"/>
                  </a:rPr>
                  <a:t>                                             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3200" b="0" dirty="0" smtClean="0">
                    <a:ea typeface="Cambria Math" panose="02040503050406030204" pitchFamily="18" charset="0"/>
                  </a:rPr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sSub>
                          <m:sSubPr>
                            <m:ctrlPr>
                              <a:rPr lang="en-US" sz="32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sz="32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𝑟</m:t>
                            </m:r>
                          </m:sub>
                        </m:sSub>
                      </m:num>
                      <m:den>
                        <m:r>
                          <a:rPr lang="en-US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sSub>
                          <m:sSubPr>
                            <m:ctrlPr>
                              <a:rPr lang="en-US" sz="3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sz="3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𝑓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sz="2400" dirty="0" smtClean="0"/>
                  <a:t>    </a:t>
                </a:r>
              </a:p>
              <a:p>
                <a:pPr marL="0" indent="0">
                  <a:buNone/>
                </a:pPr>
                <a:r>
                  <a:rPr lang="en-US" sz="2400" dirty="0"/>
                  <a:t> </a:t>
                </a:r>
                <a:r>
                  <a:rPr lang="en-US" sz="2400" dirty="0" smtClean="0"/>
                  <a:t>   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sub>
                    </m:sSub>
                  </m:oMath>
                </a14:m>
                <a:r>
                  <a:rPr lang="en-US" sz="2400" dirty="0" smtClean="0"/>
                  <a:t> = Pressure drop in the reverse flow direction </a:t>
                </a:r>
              </a:p>
              <a:p>
                <a:pPr marL="0" indent="0">
                  <a:buNone/>
                </a:pPr>
                <a:r>
                  <a:rPr lang="en-US" sz="2400" dirty="0">
                    <a:ea typeface="Cambria Math" panose="02040503050406030204" pitchFamily="18" charset="0"/>
                  </a:rPr>
                  <a:t> </a:t>
                </a:r>
                <a:r>
                  <a:rPr lang="en-US" sz="2400" dirty="0" smtClean="0">
                    <a:ea typeface="Cambria Math" panose="02040503050406030204" pitchFamily="18" charset="0"/>
                  </a:rPr>
                  <a:t>   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en-US" sz="2400" dirty="0" smtClean="0"/>
                  <a:t> </a:t>
                </a:r>
                <a:r>
                  <a:rPr lang="en-US" sz="2400" dirty="0"/>
                  <a:t>= Pressure drop in the </a:t>
                </a:r>
                <a:r>
                  <a:rPr lang="en-US" sz="2400" dirty="0" smtClean="0"/>
                  <a:t>forward </a:t>
                </a:r>
                <a:r>
                  <a:rPr lang="en-US" sz="2400" dirty="0"/>
                  <a:t>flow </a:t>
                </a:r>
                <a:r>
                  <a:rPr lang="en-US" sz="2400" dirty="0" smtClean="0"/>
                  <a:t>direction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1" y="1572032"/>
                <a:ext cx="8915399" cy="2716558"/>
              </a:xfrm>
              <a:blipFill>
                <a:blip r:embed="rId2"/>
                <a:stretch>
                  <a:fillRect l="-1094" t="-31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/>
          <p:cNvPicPr/>
          <p:nvPr/>
        </p:nvPicPr>
        <p:blipFill rotWithShape="1">
          <a:blip r:embed="rId3"/>
          <a:srcRect l="18376" t="27646" b="25454"/>
          <a:stretch/>
        </p:blipFill>
        <p:spPr>
          <a:xfrm>
            <a:off x="228600" y="4711700"/>
            <a:ext cx="4000499" cy="1244600"/>
          </a:xfrm>
          <a:prstGeom prst="rect">
            <a:avLst/>
          </a:prstGeom>
        </p:spPr>
      </p:pic>
      <p:pic>
        <p:nvPicPr>
          <p:cNvPr id="8" name="Picture 7"/>
          <p:cNvPicPr/>
          <p:nvPr/>
        </p:nvPicPr>
        <p:blipFill rotWithShape="1">
          <a:blip r:embed="rId4"/>
          <a:srcRect l="11538" t="24117" r="6923" b="29604"/>
          <a:stretch/>
        </p:blipFill>
        <p:spPr>
          <a:xfrm>
            <a:off x="4635500" y="4711700"/>
            <a:ext cx="4318000" cy="12446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315900" y="5956300"/>
            <a:ext cx="18079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Forward Example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851678" y="5956300"/>
            <a:ext cx="18859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Reversed Example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7208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Valve Test Fixture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232" y="1679712"/>
            <a:ext cx="5275728" cy="2484783"/>
          </a:xfrm>
        </p:spPr>
      </p:pic>
      <p:sp>
        <p:nvSpPr>
          <p:cNvPr id="5" name="TextBox 4"/>
          <p:cNvSpPr txBox="1"/>
          <p:nvPr/>
        </p:nvSpPr>
        <p:spPr>
          <a:xfrm>
            <a:off x="5804452" y="1679712"/>
            <a:ext cx="309107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 smtClean="0"/>
              <a:t>Quick disconnect and PVC couplings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 smtClean="0"/>
              <a:t>O-rings and gaskets to help prevent leaks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 smtClean="0"/>
              <a:t>3D Printed acrylic inserts for different valves  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69128" y="4164495"/>
            <a:ext cx="771276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Reasoning: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 smtClean="0"/>
              <a:t>3D printing has made it possible to design and create rapid prototypes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 smtClean="0"/>
              <a:t>Ease of disassembly and assembly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 smtClean="0"/>
              <a:t>Quick turnaround on data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 smtClean="0"/>
              <a:t>To explore 3 dimensional flow geometries  </a:t>
            </a:r>
          </a:p>
          <a:p>
            <a:r>
              <a:rPr lang="en-US" dirty="0" smtClean="0"/>
              <a:t>Variables Considered: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 smtClean="0"/>
              <a:t>Straight length (S) Vs. Loop Length (L)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 smtClean="0"/>
              <a:t>Effective Diameter of Straight Vs. Loop Length</a:t>
            </a:r>
            <a:endParaRPr lang="en-US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 smtClean="0"/>
              <a:t>Number of Loops</a:t>
            </a:r>
          </a:p>
        </p:txBody>
      </p:sp>
    </p:spTree>
    <p:extLst>
      <p:ext uri="{BB962C8B-B14F-4D97-AF65-F5344CB8AC3E}">
        <p14:creationId xmlns:p14="http://schemas.microsoft.com/office/powerpoint/2010/main" val="3845094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8650" y="2818289"/>
            <a:ext cx="7886700" cy="236601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Bench Test Setup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552472" y="5483085"/>
            <a:ext cx="309107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/>
              <a:t>Valve </a:t>
            </a:r>
            <a:r>
              <a:rPr lang="en-US" sz="1400" dirty="0"/>
              <a:t>I</a:t>
            </a:r>
            <a:r>
              <a:rPr lang="en-US" sz="1400" dirty="0" smtClean="0"/>
              <a:t>nsert Assembly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/>
              <a:t>Pressure gauge both FWD and AFT (not shown)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19632" y="1775512"/>
            <a:ext cx="343695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Pressure relief pop valve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/>
              <a:t>10 gal Pressure Tank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291788" y="5426838"/>
            <a:ext cx="16104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/>
              <a:t>20ft, 1” DIA steel pipe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8012" y="5457824"/>
            <a:ext cx="166359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/>
              <a:t>Ball valve to water hose transition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 flipH="1">
            <a:off x="1304016" y="2388050"/>
            <a:ext cx="826934" cy="999206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H="1">
            <a:off x="1121632" y="2150171"/>
            <a:ext cx="1009318" cy="90313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477078" y="1701579"/>
            <a:ext cx="485031" cy="1423284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Rectangle 21"/>
          <p:cNvSpPr/>
          <p:nvPr/>
        </p:nvSpPr>
        <p:spPr>
          <a:xfrm>
            <a:off x="346604" y="1560717"/>
            <a:ext cx="178434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Air compressor quick release</a:t>
            </a:r>
          </a:p>
        </p:txBody>
      </p:sp>
      <p:cxnSp>
        <p:nvCxnSpPr>
          <p:cNvPr id="29" name="Straight Arrow Connector 28"/>
          <p:cNvCxnSpPr/>
          <p:nvPr/>
        </p:nvCxnSpPr>
        <p:spPr>
          <a:xfrm flipH="1" flipV="1">
            <a:off x="931862" y="4985468"/>
            <a:ext cx="189770" cy="62907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flipH="1" flipV="1">
            <a:off x="3196904" y="4973614"/>
            <a:ext cx="214206" cy="58434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flipV="1">
            <a:off x="5659575" y="5041518"/>
            <a:ext cx="1369378" cy="580054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44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534" y="103435"/>
            <a:ext cx="6727954" cy="100525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Valve Designs &amp; </a:t>
            </a:r>
            <a:br>
              <a:rPr lang="en-US" dirty="0" smtClean="0"/>
            </a:br>
            <a:r>
              <a:rPr lang="en-US" dirty="0" smtClean="0"/>
              <a:t>Preliminary Analysis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6075" t="29589" r="14679" b="6079"/>
          <a:stretch/>
        </p:blipFill>
        <p:spPr>
          <a:xfrm>
            <a:off x="566623" y="3119035"/>
            <a:ext cx="3442905" cy="153899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15623" t="29222" r="13752" b="3794"/>
          <a:stretch/>
        </p:blipFill>
        <p:spPr>
          <a:xfrm>
            <a:off x="4828378" y="3412989"/>
            <a:ext cx="3275614" cy="137318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l="16428" t="30123" r="9625"/>
          <a:stretch/>
        </p:blipFill>
        <p:spPr>
          <a:xfrm>
            <a:off x="625891" y="1440933"/>
            <a:ext cx="3304878" cy="136505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/>
          <a:srcRect l="15316" t="28596" r="14060" b="2631"/>
          <a:stretch/>
        </p:blipFill>
        <p:spPr>
          <a:xfrm>
            <a:off x="4828378" y="5101652"/>
            <a:ext cx="3275614" cy="137318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6"/>
          <a:srcRect l="16276" t="27870" r="9915" b="4978"/>
          <a:stretch/>
        </p:blipFill>
        <p:spPr>
          <a:xfrm>
            <a:off x="566623" y="5101652"/>
            <a:ext cx="3423413" cy="139421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372571" y="1204112"/>
            <a:ext cx="418722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Analysis Software: ANSYS FLUENT 2020 R1</a:t>
            </a:r>
          </a:p>
          <a:p>
            <a:r>
              <a:rPr lang="en-US" dirty="0" smtClean="0"/>
              <a:t>Type: Steady State Analysis</a:t>
            </a:r>
          </a:p>
          <a:p>
            <a:r>
              <a:rPr lang="en-US" dirty="0" smtClean="0"/>
              <a:t>Min mesh size: .01”</a:t>
            </a:r>
          </a:p>
          <a:p>
            <a:r>
              <a:rPr lang="en-US" dirty="0" smtClean="0"/>
              <a:t>Max mesh size: .02”</a:t>
            </a:r>
          </a:p>
          <a:p>
            <a:r>
              <a:rPr lang="en-US" dirty="0" smtClean="0"/>
              <a:t>Fluid: Water</a:t>
            </a:r>
          </a:p>
          <a:p>
            <a:r>
              <a:rPr lang="en-US" dirty="0" smtClean="0"/>
              <a:t>Inlet Pressure: 50 psi</a:t>
            </a:r>
          </a:p>
          <a:p>
            <a:r>
              <a:rPr lang="en-US" dirty="0" smtClean="0"/>
              <a:t>Flow Rate: 10.4375 </a:t>
            </a:r>
            <a:r>
              <a:rPr lang="en-US" dirty="0" err="1" smtClean="0"/>
              <a:t>lbm</a:t>
            </a:r>
            <a:r>
              <a:rPr lang="en-US" dirty="0" smtClean="0"/>
              <a:t>/min</a:t>
            </a:r>
          </a:p>
          <a:p>
            <a:r>
              <a:rPr lang="en-US" sz="1200" dirty="0" smtClean="0"/>
              <a:t>*All results are preliminary and have not been validated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61534" y="2758059"/>
            <a:ext cx="22483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Tesla’s Original Design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917909" y="4510508"/>
            <a:ext cx="27794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 Loop Round Cross-section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888589" y="6467509"/>
            <a:ext cx="28244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 Loop Square Cross-section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5053939" y="6409299"/>
            <a:ext cx="28244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  <a:r>
              <a:rPr lang="en-US" dirty="0" smtClean="0"/>
              <a:t> Loop Square Cross-section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5064997" y="4706177"/>
            <a:ext cx="27794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 Loop Round Cross-section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7011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534" y="103435"/>
            <a:ext cx="6727954" cy="100525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Valve Designs &amp; </a:t>
            </a:r>
            <a:br>
              <a:rPr lang="en-US" dirty="0" smtClean="0"/>
            </a:br>
            <a:r>
              <a:rPr lang="en-US" dirty="0" smtClean="0"/>
              <a:t>Preliminary Analysis 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t="26140"/>
          <a:stretch/>
        </p:blipFill>
        <p:spPr>
          <a:xfrm rot="10800000">
            <a:off x="1673435" y="2462982"/>
            <a:ext cx="5704149" cy="18415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78343" y="4901695"/>
            <a:ext cx="4572000" cy="55335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ORIGIONAL UNRESTRICTED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10.4375 </a:t>
            </a:r>
            <a:r>
              <a:rPr lang="en-US" sz="14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lbs</a:t>
            </a:r>
            <a:r>
              <a:rPr lang="en-US" sz="1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/min 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50PSI  </a:t>
            </a:r>
            <a:r>
              <a:rPr lang="en-US" sz="1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STATIC 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PRESSURE, X-VELOCITY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/>
          <a:srcRect l="34076"/>
          <a:stretch/>
        </p:blipFill>
        <p:spPr>
          <a:xfrm rot="5400000">
            <a:off x="3858202" y="-2039471"/>
            <a:ext cx="899212" cy="7925229"/>
          </a:xfrm>
          <a:prstGeom prst="rect">
            <a:avLst/>
          </a:prstGeom>
        </p:spPr>
      </p:pic>
      <p:pic>
        <p:nvPicPr>
          <p:cNvPr id="7" name="Picture 6"/>
          <p:cNvPicPr/>
          <p:nvPr/>
        </p:nvPicPr>
        <p:blipFill rotWithShape="1">
          <a:blip r:embed="rId4"/>
          <a:srcRect l="11135" t="41488" r="12889" b="40062"/>
          <a:stretch/>
        </p:blipFill>
        <p:spPr>
          <a:xfrm rot="10800000">
            <a:off x="822960" y="4367121"/>
            <a:ext cx="4515730" cy="534573"/>
          </a:xfrm>
          <a:prstGeom prst="rect">
            <a:avLst/>
          </a:prstGeom>
        </p:spPr>
      </p:pic>
      <p:pic>
        <p:nvPicPr>
          <p:cNvPr id="8" name="Picture 7"/>
          <p:cNvPicPr/>
          <p:nvPr/>
        </p:nvPicPr>
        <p:blipFill rotWithShape="1">
          <a:blip r:embed="rId5"/>
          <a:srcRect l="9172" t="41321" r="2543" b="42137"/>
          <a:stretch/>
        </p:blipFill>
        <p:spPr>
          <a:xfrm rot="10800000">
            <a:off x="822958" y="5436269"/>
            <a:ext cx="4515731" cy="55335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766689" y="5989392"/>
            <a:ext cx="4572000" cy="55335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ORIGIONAL </a:t>
            </a:r>
            <a:r>
              <a:rPr lang="en-US" sz="1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RESTRICTED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10.4375 </a:t>
            </a:r>
            <a:r>
              <a:rPr lang="en-US" sz="1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lbs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/min </a:t>
            </a:r>
            <a:r>
              <a:rPr lang="en-US" sz="1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50PSI               STATIC 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PRESSURE, X-VELOCITY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6177141"/>
              </p:ext>
            </p:extLst>
          </p:nvPr>
        </p:nvGraphicFramePr>
        <p:xfrm>
          <a:off x="5832023" y="4670687"/>
          <a:ext cx="2438400" cy="9525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9600">
                  <a:extLst>
                    <a:ext uri="{9D8B030D-6E8A-4147-A177-3AD203B41FA5}">
                      <a16:colId xmlns:a16="http://schemas.microsoft.com/office/drawing/2014/main" val="2208083569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3050585238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397590087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60847132"/>
                    </a:ext>
                  </a:extLst>
                </a:gridCol>
              </a:tblGrid>
              <a:tr h="190500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4488-301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88206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Direction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Inlet P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Outlet P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Delta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8700145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Reversed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16.9459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9.7023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7.2436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3071926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Forward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15.219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14.6322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0.5868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6959667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Diodicity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12.3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9474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5772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534" y="103435"/>
            <a:ext cx="6727954" cy="100525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Valve Designs &amp; </a:t>
            </a:r>
            <a:br>
              <a:rPr lang="en-US" dirty="0" smtClean="0"/>
            </a:br>
            <a:r>
              <a:rPr lang="en-US" dirty="0" smtClean="0"/>
              <a:t>Preliminary Analysis 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l="10288" t="25014"/>
          <a:stretch/>
        </p:blipFill>
        <p:spPr>
          <a:xfrm>
            <a:off x="3179298" y="1384299"/>
            <a:ext cx="5964702" cy="214630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0" y="3289300"/>
            <a:ext cx="46609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- 401 Steady State: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.375” Square constant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6.35” Restricted loop length @ 18 </a:t>
            </a:r>
            <a:r>
              <a:rPr lang="en-US" sz="1600" dirty="0" err="1" smtClean="0"/>
              <a:t>deg</a:t>
            </a:r>
            <a:r>
              <a:rPr lang="en-US" sz="1600" dirty="0" smtClean="0"/>
              <a:t> angle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2.06” Unrestricted length @ 10 </a:t>
            </a:r>
            <a:r>
              <a:rPr lang="en-US" sz="1600" dirty="0" err="1" smtClean="0"/>
              <a:t>deg</a:t>
            </a:r>
            <a:r>
              <a:rPr lang="en-US" sz="1600" dirty="0" smtClean="0"/>
              <a:t> angle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50 psi @ 10.4375 </a:t>
            </a:r>
            <a:r>
              <a:rPr lang="en-US" sz="1600" dirty="0" err="1" smtClean="0"/>
              <a:t>lbm</a:t>
            </a:r>
            <a:r>
              <a:rPr lang="en-US" sz="1600" dirty="0" smtClean="0"/>
              <a:t>/min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</p:txBody>
      </p:sp>
      <p:pic>
        <p:nvPicPr>
          <p:cNvPr id="11" name="Picture 10"/>
          <p:cNvPicPr/>
          <p:nvPr/>
        </p:nvPicPr>
        <p:blipFill rotWithShape="1">
          <a:blip r:embed="rId3"/>
          <a:srcRect l="11752" t="31591" r="3419" b="28961"/>
          <a:stretch/>
        </p:blipFill>
        <p:spPr>
          <a:xfrm>
            <a:off x="4368800" y="4858960"/>
            <a:ext cx="4775200" cy="104654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470400" y="5905500"/>
            <a:ext cx="4673600" cy="6850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RESTRICTED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10.4375 </a:t>
            </a:r>
            <a:r>
              <a:rPr lang="en-US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lbs</a:t>
            </a:r>
            <a:r>
              <a:rPr lang="en-US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/min, 50PSI           STATIC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PRESSURE, X-VELOCITY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Picture 11"/>
          <p:cNvPicPr/>
          <p:nvPr/>
        </p:nvPicPr>
        <p:blipFill rotWithShape="1">
          <a:blip r:embed="rId4"/>
          <a:srcRect l="9829" t="32435" r="5555" b="28117"/>
          <a:stretch/>
        </p:blipFill>
        <p:spPr>
          <a:xfrm>
            <a:off x="0" y="4858960"/>
            <a:ext cx="4368800" cy="104654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-12700" y="5905500"/>
            <a:ext cx="4673600" cy="6850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UNRESTRICTED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10.4375 </a:t>
            </a:r>
            <a:r>
              <a:rPr lang="en-US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lbs</a:t>
            </a:r>
            <a:r>
              <a:rPr lang="en-US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/min, 50PSI           STATIC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PRESSURE, X-VELOCITY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0113280"/>
              </p:ext>
            </p:extLst>
          </p:nvPr>
        </p:nvGraphicFramePr>
        <p:xfrm>
          <a:off x="187570" y="1834229"/>
          <a:ext cx="2836984" cy="109888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09246">
                  <a:extLst>
                    <a:ext uri="{9D8B030D-6E8A-4147-A177-3AD203B41FA5}">
                      <a16:colId xmlns:a16="http://schemas.microsoft.com/office/drawing/2014/main" val="4189028282"/>
                    </a:ext>
                  </a:extLst>
                </a:gridCol>
                <a:gridCol w="709246">
                  <a:extLst>
                    <a:ext uri="{9D8B030D-6E8A-4147-A177-3AD203B41FA5}">
                      <a16:colId xmlns:a16="http://schemas.microsoft.com/office/drawing/2014/main" val="1505850706"/>
                    </a:ext>
                  </a:extLst>
                </a:gridCol>
                <a:gridCol w="709246">
                  <a:extLst>
                    <a:ext uri="{9D8B030D-6E8A-4147-A177-3AD203B41FA5}">
                      <a16:colId xmlns:a16="http://schemas.microsoft.com/office/drawing/2014/main" val="1497270674"/>
                    </a:ext>
                  </a:extLst>
                </a:gridCol>
                <a:gridCol w="709246">
                  <a:extLst>
                    <a:ext uri="{9D8B030D-6E8A-4147-A177-3AD203B41FA5}">
                      <a16:colId xmlns:a16="http://schemas.microsoft.com/office/drawing/2014/main" val="953371299"/>
                    </a:ext>
                  </a:extLst>
                </a:gridCol>
              </a:tblGrid>
              <a:tr h="219777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4488-401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3060047"/>
                  </a:ext>
                </a:extLst>
              </a:tr>
              <a:tr h="219777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Direction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Inlet P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Outlet P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Delta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3725998"/>
                  </a:ext>
                </a:extLst>
              </a:tr>
              <a:tr h="219777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Reversed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14.8456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14.7528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0.0928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79212129"/>
                  </a:ext>
                </a:extLst>
              </a:tr>
              <a:tr h="219777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Forward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14.735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14.6731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0.0619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8176283"/>
                  </a:ext>
                </a:extLst>
              </a:tr>
              <a:tr h="219777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Diodicity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1.5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31811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82389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534" y="103435"/>
            <a:ext cx="6727954" cy="100525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Valve Designs &amp; </a:t>
            </a:r>
            <a:br>
              <a:rPr lang="en-US" dirty="0" smtClean="0"/>
            </a:br>
            <a:r>
              <a:rPr lang="en-US" dirty="0" smtClean="0"/>
              <a:t>Preliminary Analysis 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/>
          <a:srcRect l="10786" t="23215" b="4978"/>
          <a:stretch/>
        </p:blipFill>
        <p:spPr>
          <a:xfrm>
            <a:off x="3059722" y="1308099"/>
            <a:ext cx="6084277" cy="2192112"/>
          </a:xfrm>
          <a:prstGeom prst="rect">
            <a:avLst/>
          </a:prstGeom>
        </p:spPr>
      </p:pic>
      <p:pic>
        <p:nvPicPr>
          <p:cNvPr id="10" name="Picture 9"/>
          <p:cNvPicPr/>
          <p:nvPr/>
        </p:nvPicPr>
        <p:blipFill rotWithShape="1">
          <a:blip r:embed="rId3"/>
          <a:srcRect l="9806" t="31515" r="451" b="18864"/>
          <a:stretch/>
        </p:blipFill>
        <p:spPr>
          <a:xfrm>
            <a:off x="0" y="4889500"/>
            <a:ext cx="4356100" cy="12827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46050" y="6172200"/>
            <a:ext cx="406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UNRESTRICTED, </a:t>
            </a:r>
            <a:r>
              <a:rPr lang="en-US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10.4375 </a:t>
            </a:r>
            <a:r>
              <a:rPr lang="en-US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lbs</a:t>
            </a:r>
            <a:r>
              <a:rPr lang="en-US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/min,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50PSI </a:t>
            </a:r>
            <a:r>
              <a:rPr lang="en-US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STATIC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PRESSURE, X-VELOCITY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592635" y="3462397"/>
            <a:ext cx="46609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- Loop 1: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 smtClean="0"/>
              <a:t>6.49” Restricted loop length @ 17.7 </a:t>
            </a:r>
            <a:r>
              <a:rPr lang="en-US" sz="1400" dirty="0" err="1" smtClean="0"/>
              <a:t>deg</a:t>
            </a:r>
            <a:r>
              <a:rPr lang="en-US" sz="1400" dirty="0" smtClean="0"/>
              <a:t> angle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 smtClean="0"/>
              <a:t>2.21” Unrestricted length @ 9 </a:t>
            </a:r>
            <a:r>
              <a:rPr lang="en-US" sz="1400" dirty="0" err="1" smtClean="0"/>
              <a:t>deg</a:t>
            </a:r>
            <a:r>
              <a:rPr lang="en-US" sz="1400" dirty="0" smtClean="0"/>
              <a:t> angle</a:t>
            </a:r>
          </a:p>
          <a:p>
            <a:r>
              <a:rPr lang="en-US" sz="1400" dirty="0" smtClean="0"/>
              <a:t>- Loop 2: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 smtClean="0"/>
              <a:t>5.23” </a:t>
            </a:r>
            <a:r>
              <a:rPr lang="en-US" sz="1400" dirty="0"/>
              <a:t>Restricted loop length @ </a:t>
            </a:r>
            <a:r>
              <a:rPr lang="en-US" sz="1400" dirty="0" smtClean="0"/>
              <a:t>9 </a:t>
            </a:r>
            <a:r>
              <a:rPr lang="en-US" sz="1400" dirty="0" err="1"/>
              <a:t>deg</a:t>
            </a:r>
            <a:r>
              <a:rPr lang="en-US" sz="1400" dirty="0"/>
              <a:t> angle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 smtClean="0"/>
              <a:t>3.64” </a:t>
            </a:r>
            <a:r>
              <a:rPr lang="en-US" sz="1400" dirty="0"/>
              <a:t>Unrestricted length @ </a:t>
            </a:r>
            <a:r>
              <a:rPr lang="en-US" sz="1400" dirty="0" smtClean="0"/>
              <a:t> 17.7 </a:t>
            </a:r>
            <a:r>
              <a:rPr lang="en-US" sz="1400" dirty="0" err="1" smtClean="0"/>
              <a:t>deg</a:t>
            </a:r>
            <a:r>
              <a:rPr lang="en-US" sz="1400" dirty="0" smtClean="0"/>
              <a:t> </a:t>
            </a:r>
            <a:r>
              <a:rPr lang="en-US" sz="1400" dirty="0"/>
              <a:t>angle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285750" indent="-285750">
              <a:buFontTx/>
              <a:buChar char="-"/>
            </a:pPr>
            <a:endParaRPr lang="en-US" sz="1400" dirty="0" smtClean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7824669"/>
              </p:ext>
            </p:extLst>
          </p:nvPr>
        </p:nvGraphicFramePr>
        <p:xfrm>
          <a:off x="146050" y="1553014"/>
          <a:ext cx="2639352" cy="108995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59838">
                  <a:extLst>
                    <a:ext uri="{9D8B030D-6E8A-4147-A177-3AD203B41FA5}">
                      <a16:colId xmlns:a16="http://schemas.microsoft.com/office/drawing/2014/main" val="3790382748"/>
                    </a:ext>
                  </a:extLst>
                </a:gridCol>
                <a:gridCol w="659838">
                  <a:extLst>
                    <a:ext uri="{9D8B030D-6E8A-4147-A177-3AD203B41FA5}">
                      <a16:colId xmlns:a16="http://schemas.microsoft.com/office/drawing/2014/main" val="4203982610"/>
                    </a:ext>
                  </a:extLst>
                </a:gridCol>
                <a:gridCol w="659838">
                  <a:extLst>
                    <a:ext uri="{9D8B030D-6E8A-4147-A177-3AD203B41FA5}">
                      <a16:colId xmlns:a16="http://schemas.microsoft.com/office/drawing/2014/main" val="887609577"/>
                    </a:ext>
                  </a:extLst>
                </a:gridCol>
                <a:gridCol w="659838">
                  <a:extLst>
                    <a:ext uri="{9D8B030D-6E8A-4147-A177-3AD203B41FA5}">
                      <a16:colId xmlns:a16="http://schemas.microsoft.com/office/drawing/2014/main" val="2315709027"/>
                    </a:ext>
                  </a:extLst>
                </a:gridCol>
              </a:tblGrid>
              <a:tr h="217991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4488-501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5251054"/>
                  </a:ext>
                </a:extLst>
              </a:tr>
              <a:tr h="217991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Direction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Inlet P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Outlet P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Delta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290360871"/>
                  </a:ext>
                </a:extLst>
              </a:tr>
              <a:tr h="217991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Reversed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14.6953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14.5137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0.1816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4614126"/>
                  </a:ext>
                </a:extLst>
              </a:tr>
              <a:tr h="217991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Forward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14.7765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14.6856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0.0909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281877276"/>
                  </a:ext>
                </a:extLst>
              </a:tr>
              <a:tr h="217991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Diodicity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2.00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8891866"/>
                  </a:ext>
                </a:extLst>
              </a:tr>
            </a:tbl>
          </a:graphicData>
        </a:graphic>
      </p:graphicFrame>
      <p:pic>
        <p:nvPicPr>
          <p:cNvPr id="9" name="Picture 8"/>
          <p:cNvPicPr/>
          <p:nvPr/>
        </p:nvPicPr>
        <p:blipFill rotWithShape="1">
          <a:blip r:embed="rId4"/>
          <a:srcRect l="10000" t="25595" r="3845" b="30497"/>
          <a:stretch/>
        </p:blipFill>
        <p:spPr>
          <a:xfrm>
            <a:off x="4356099" y="4889500"/>
            <a:ext cx="4787899" cy="128270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4807145" y="6172199"/>
            <a:ext cx="406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RESTRICTED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10.4375 </a:t>
            </a:r>
            <a:r>
              <a:rPr lang="en-US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lbs</a:t>
            </a:r>
            <a:r>
              <a:rPr lang="en-US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/min,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50PSI </a:t>
            </a:r>
            <a:r>
              <a:rPr lang="en-US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STATIC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PRESSURE, X-VELOCITY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52400" y="3441700"/>
            <a:ext cx="413658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- 501 Steady State: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.375” Square constant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50 psi @ 10.4375 </a:t>
            </a:r>
            <a:r>
              <a:rPr lang="en-US" sz="1600" dirty="0" err="1" smtClean="0"/>
              <a:t>lbm</a:t>
            </a:r>
            <a:r>
              <a:rPr lang="en-US" sz="1600" dirty="0" smtClean="0"/>
              <a:t>/min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65125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2669" t="13070" r="1449" b="9861"/>
          <a:stretch/>
        </p:blipFill>
        <p:spPr>
          <a:xfrm>
            <a:off x="3228535" y="1319416"/>
            <a:ext cx="5915466" cy="25540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534" y="103435"/>
            <a:ext cx="6727954" cy="100525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Valve Designs &amp; </a:t>
            </a:r>
            <a:br>
              <a:rPr lang="en-US" dirty="0" smtClean="0"/>
            </a:br>
            <a:r>
              <a:rPr lang="en-US" dirty="0" smtClean="0"/>
              <a:t>Preliminary Analysis 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-14529" y="3335910"/>
            <a:ext cx="462946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-101 Steady State: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.375” constant diameter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3.70” Restricted loop length @ 25 </a:t>
            </a:r>
            <a:r>
              <a:rPr lang="en-US" sz="1600" dirty="0" err="1" smtClean="0"/>
              <a:t>deg</a:t>
            </a:r>
            <a:r>
              <a:rPr lang="en-US" sz="1600" dirty="0" smtClean="0"/>
              <a:t> angle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1.85” Unrestricted length @ 20 </a:t>
            </a:r>
            <a:r>
              <a:rPr lang="en-US" sz="1600" dirty="0" err="1" smtClean="0"/>
              <a:t>deg</a:t>
            </a:r>
            <a:r>
              <a:rPr lang="en-US" sz="1600" dirty="0" smtClean="0"/>
              <a:t> angle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50 psi @ 10.4375 </a:t>
            </a:r>
            <a:r>
              <a:rPr lang="en-US" sz="1600" dirty="0" err="1" smtClean="0"/>
              <a:t>lbm</a:t>
            </a:r>
            <a:r>
              <a:rPr lang="en-US" sz="1600" dirty="0" smtClean="0"/>
              <a:t>/min</a:t>
            </a:r>
          </a:p>
        </p:txBody>
      </p:sp>
      <p:pic>
        <p:nvPicPr>
          <p:cNvPr id="12" name="Picture 11"/>
          <p:cNvPicPr/>
          <p:nvPr/>
        </p:nvPicPr>
        <p:blipFill rotWithShape="1">
          <a:blip r:embed="rId3"/>
          <a:srcRect l="11539" t="25871" r="7265" b="31175"/>
          <a:stretch/>
        </p:blipFill>
        <p:spPr>
          <a:xfrm>
            <a:off x="4525511" y="4991633"/>
            <a:ext cx="4552950" cy="1130486"/>
          </a:xfrm>
          <a:prstGeom prst="rect">
            <a:avLst/>
          </a:prstGeom>
        </p:spPr>
      </p:pic>
      <p:pic>
        <p:nvPicPr>
          <p:cNvPr id="14" name="Picture 13"/>
          <p:cNvPicPr/>
          <p:nvPr/>
        </p:nvPicPr>
        <p:blipFill rotWithShape="1">
          <a:blip r:embed="rId4"/>
          <a:srcRect l="18376" t="28961" b="26331"/>
          <a:stretch/>
        </p:blipFill>
        <p:spPr>
          <a:xfrm>
            <a:off x="141504" y="4995152"/>
            <a:ext cx="4317399" cy="1130486"/>
          </a:xfrm>
          <a:prstGeom prst="rect">
            <a:avLst/>
          </a:prstGeom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6044627"/>
              </p:ext>
            </p:extLst>
          </p:nvPr>
        </p:nvGraphicFramePr>
        <p:xfrm>
          <a:off x="198022" y="1904074"/>
          <a:ext cx="2721023" cy="12211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26992">
                  <a:extLst>
                    <a:ext uri="{9D8B030D-6E8A-4147-A177-3AD203B41FA5}">
                      <a16:colId xmlns:a16="http://schemas.microsoft.com/office/drawing/2014/main" val="1863642092"/>
                    </a:ext>
                  </a:extLst>
                </a:gridCol>
                <a:gridCol w="664677">
                  <a:extLst>
                    <a:ext uri="{9D8B030D-6E8A-4147-A177-3AD203B41FA5}">
                      <a16:colId xmlns:a16="http://schemas.microsoft.com/office/drawing/2014/main" val="3166898894"/>
                    </a:ext>
                  </a:extLst>
                </a:gridCol>
                <a:gridCol w="664677">
                  <a:extLst>
                    <a:ext uri="{9D8B030D-6E8A-4147-A177-3AD203B41FA5}">
                      <a16:colId xmlns:a16="http://schemas.microsoft.com/office/drawing/2014/main" val="51287273"/>
                    </a:ext>
                  </a:extLst>
                </a:gridCol>
                <a:gridCol w="664677">
                  <a:extLst>
                    <a:ext uri="{9D8B030D-6E8A-4147-A177-3AD203B41FA5}">
                      <a16:colId xmlns:a16="http://schemas.microsoft.com/office/drawing/2014/main" val="1571282552"/>
                    </a:ext>
                  </a:extLst>
                </a:gridCol>
              </a:tblGrid>
              <a:tr h="244221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4488-101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6654649"/>
                  </a:ext>
                </a:extLst>
              </a:tr>
              <a:tr h="244221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Direction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Inlet P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Outlet P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Delta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58291632"/>
                  </a:ext>
                </a:extLst>
              </a:tr>
              <a:tr h="244221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Restricted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14.825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14.5729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0.2521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93735604"/>
                  </a:ext>
                </a:extLst>
              </a:tr>
              <a:tr h="244221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Forward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14.7418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14.616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0.1258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201749324"/>
                  </a:ext>
                </a:extLst>
              </a:tr>
              <a:tr h="244221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Diodicity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2.0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013913"/>
                  </a:ext>
                </a:extLst>
              </a:tr>
            </a:tbl>
          </a:graphicData>
        </a:graphic>
      </p:graphicFrame>
      <p:sp>
        <p:nvSpPr>
          <p:cNvPr id="11" name="Rectangle 10"/>
          <p:cNvSpPr/>
          <p:nvPr/>
        </p:nvSpPr>
        <p:spPr>
          <a:xfrm>
            <a:off x="-377873" y="6152235"/>
            <a:ext cx="518159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UNRESTRICTED, </a:t>
            </a:r>
            <a:r>
              <a:rPr lang="en-US" sz="1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10.4375 </a:t>
            </a:r>
            <a:r>
              <a:rPr lang="en-US" sz="16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lbm</a:t>
            </a:r>
            <a:r>
              <a:rPr lang="en-US" sz="1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/min, 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50PSI GAUGE </a:t>
            </a:r>
            <a:endParaRPr lang="en-US" sz="16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sz="1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X 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VELOCITY</a:t>
            </a:r>
            <a:endParaRPr lang="en-US" sz="1600" dirty="0"/>
          </a:p>
        </p:txBody>
      </p:sp>
      <p:sp>
        <p:nvSpPr>
          <p:cNvPr id="16" name="Rectangle 15"/>
          <p:cNvSpPr/>
          <p:nvPr/>
        </p:nvSpPr>
        <p:spPr>
          <a:xfrm>
            <a:off x="4149579" y="6135417"/>
            <a:ext cx="518159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RESTRICTED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10.4375 </a:t>
            </a:r>
            <a:r>
              <a:rPr lang="en-US" sz="16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lbm</a:t>
            </a:r>
            <a:r>
              <a:rPr lang="en-US" sz="1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/min, 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50PSI GAUGE </a:t>
            </a:r>
            <a:endParaRPr lang="en-US" sz="16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sz="1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X 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VELOCITY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547489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534" y="103435"/>
            <a:ext cx="6727954" cy="100525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Valve Designs &amp; </a:t>
            </a:r>
            <a:br>
              <a:rPr lang="en-US" dirty="0" smtClean="0"/>
            </a:br>
            <a:r>
              <a:rPr lang="en-US" dirty="0" smtClean="0"/>
              <a:t>Preliminary Analysis 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10131" t="10096"/>
          <a:stretch/>
        </p:blipFill>
        <p:spPr>
          <a:xfrm>
            <a:off x="3284806" y="1382945"/>
            <a:ext cx="5859194" cy="25908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0" y="3394178"/>
            <a:ext cx="462946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-201 Steady State: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.375” constant diameter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3.70” Restricted loop length @ 25 </a:t>
            </a:r>
            <a:r>
              <a:rPr lang="en-US" sz="1600" dirty="0" err="1" smtClean="0"/>
              <a:t>deg</a:t>
            </a:r>
            <a:r>
              <a:rPr lang="en-US" sz="1600" dirty="0" smtClean="0"/>
              <a:t> angle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1.85” Unrestricted length @ 20 </a:t>
            </a:r>
            <a:r>
              <a:rPr lang="en-US" sz="1600" dirty="0" err="1" smtClean="0"/>
              <a:t>deg</a:t>
            </a:r>
            <a:r>
              <a:rPr lang="en-US" sz="1600" dirty="0" smtClean="0"/>
              <a:t> angle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50 psi @ 10.4375 </a:t>
            </a:r>
            <a:r>
              <a:rPr lang="en-US" sz="1600" dirty="0" err="1" smtClean="0"/>
              <a:t>lbm</a:t>
            </a:r>
            <a:r>
              <a:rPr lang="en-US" sz="1600" dirty="0" smtClean="0"/>
              <a:t>/min</a:t>
            </a:r>
          </a:p>
        </p:txBody>
      </p:sp>
      <p:pic>
        <p:nvPicPr>
          <p:cNvPr id="11" name="Picture 10"/>
          <p:cNvPicPr/>
          <p:nvPr/>
        </p:nvPicPr>
        <p:blipFill rotWithShape="1">
          <a:blip r:embed="rId3"/>
          <a:srcRect l="11539" t="24578" r="5342" b="29838"/>
          <a:stretch/>
        </p:blipFill>
        <p:spPr>
          <a:xfrm>
            <a:off x="0" y="5139813"/>
            <a:ext cx="4622800" cy="113488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-279400" y="6274698"/>
            <a:ext cx="518159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UNRESTRICTED, </a:t>
            </a:r>
            <a:r>
              <a:rPr lang="en-US" sz="1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10.4375 </a:t>
            </a:r>
            <a:r>
              <a:rPr lang="en-US" sz="16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lbm</a:t>
            </a:r>
            <a:r>
              <a:rPr lang="en-US" sz="1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/min, 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50PSI GAUGE </a:t>
            </a:r>
            <a:endParaRPr lang="en-US" sz="16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sz="1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X 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VELOCITY</a:t>
            </a:r>
            <a:endParaRPr lang="en-US" sz="1600" dirty="0"/>
          </a:p>
        </p:txBody>
      </p:sp>
      <p:pic>
        <p:nvPicPr>
          <p:cNvPr id="12" name="Picture 11"/>
          <p:cNvPicPr/>
          <p:nvPr/>
        </p:nvPicPr>
        <p:blipFill rotWithShape="1">
          <a:blip r:embed="rId4"/>
          <a:srcRect l="28419" t="36413" r="5128" b="26770"/>
          <a:stretch/>
        </p:blipFill>
        <p:spPr>
          <a:xfrm>
            <a:off x="4658523" y="5139813"/>
            <a:ext cx="4372132" cy="115151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3976696" y="6259238"/>
            <a:ext cx="573578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RESTRICTED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10.4375 </a:t>
            </a:r>
            <a:r>
              <a:rPr lang="en-US" sz="16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lbm</a:t>
            </a:r>
            <a:r>
              <a:rPr lang="en-US" sz="1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/min, 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50PSI GAUGE </a:t>
            </a:r>
            <a:endParaRPr lang="en-US" sz="16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sz="1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X 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VELOCITY</a:t>
            </a:r>
            <a:endParaRPr lang="en-US" sz="16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6720065"/>
              </p:ext>
            </p:extLst>
          </p:nvPr>
        </p:nvGraphicFramePr>
        <p:xfrm>
          <a:off x="205479" y="1712192"/>
          <a:ext cx="2741704" cy="11900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85426">
                  <a:extLst>
                    <a:ext uri="{9D8B030D-6E8A-4147-A177-3AD203B41FA5}">
                      <a16:colId xmlns:a16="http://schemas.microsoft.com/office/drawing/2014/main" val="2164462278"/>
                    </a:ext>
                  </a:extLst>
                </a:gridCol>
                <a:gridCol w="685426">
                  <a:extLst>
                    <a:ext uri="{9D8B030D-6E8A-4147-A177-3AD203B41FA5}">
                      <a16:colId xmlns:a16="http://schemas.microsoft.com/office/drawing/2014/main" val="3433382232"/>
                    </a:ext>
                  </a:extLst>
                </a:gridCol>
                <a:gridCol w="685426">
                  <a:extLst>
                    <a:ext uri="{9D8B030D-6E8A-4147-A177-3AD203B41FA5}">
                      <a16:colId xmlns:a16="http://schemas.microsoft.com/office/drawing/2014/main" val="3972545506"/>
                    </a:ext>
                  </a:extLst>
                </a:gridCol>
                <a:gridCol w="685426">
                  <a:extLst>
                    <a:ext uri="{9D8B030D-6E8A-4147-A177-3AD203B41FA5}">
                      <a16:colId xmlns:a16="http://schemas.microsoft.com/office/drawing/2014/main" val="2001093295"/>
                    </a:ext>
                  </a:extLst>
                </a:gridCol>
              </a:tblGrid>
              <a:tr h="238009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4488-201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2034835"/>
                  </a:ext>
                </a:extLst>
              </a:tr>
              <a:tr h="238009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Direction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Inlet P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Outlet P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Delta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87542246"/>
                  </a:ext>
                </a:extLst>
              </a:tr>
              <a:tr h="238009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Reversed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14.8256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14.2052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0.6204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35006961"/>
                  </a:ext>
                </a:extLst>
              </a:tr>
              <a:tr h="238009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Forward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14.7843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14.6328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0.1515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491268"/>
                  </a:ext>
                </a:extLst>
              </a:tr>
              <a:tr h="238009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Diodicity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4.1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74671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81530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Forward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0711" y="1662316"/>
            <a:ext cx="8229600" cy="2716558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Finish fabrication of hardware (3D prints)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Continue with new design concepts of valves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Determine the important variables for performance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Test valves in </a:t>
            </a:r>
            <a:r>
              <a:rPr lang="en-US" dirty="0"/>
              <a:t>a</a:t>
            </a:r>
            <a:r>
              <a:rPr lang="en-US" dirty="0" smtClean="0"/>
              <a:t>ssembly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Finalize design of a valve for specialized propulsion Systems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6982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1947861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Questions?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623888" y="5233520"/>
            <a:ext cx="7886700" cy="1500187"/>
          </a:xfrm>
        </p:spPr>
        <p:txBody>
          <a:bodyPr>
            <a:normAutofit/>
          </a:bodyPr>
          <a:lstStyle/>
          <a:p>
            <a:r>
              <a:rPr lang="en-US" sz="1600" dirty="0" smtClean="0"/>
              <a:t>References:</a:t>
            </a:r>
          </a:p>
          <a:p>
            <a:r>
              <a:rPr lang="en-US" sz="1600" dirty="0" smtClean="0"/>
              <a:t>1. Tesla Original Patent- US1329559</a:t>
            </a:r>
          </a:p>
          <a:p>
            <a:r>
              <a:rPr lang="en-US" sz="1600" dirty="0"/>
              <a:t>2</a:t>
            </a:r>
            <a:r>
              <a:rPr lang="en-US" sz="1600" dirty="0" smtClean="0"/>
              <a:t>. </a:t>
            </a:r>
            <a:r>
              <a:rPr lang="en-US" sz="1600" dirty="0" smtClean="0"/>
              <a:t>“Simulation and Optimization of Tesla Valves” T-Q. Truong &amp; N-T. Nguyen,2003.</a:t>
            </a:r>
          </a:p>
          <a:p>
            <a:r>
              <a:rPr lang="en-US" sz="1600" dirty="0"/>
              <a:t>3</a:t>
            </a:r>
            <a:r>
              <a:rPr lang="en-US" sz="1600" dirty="0" smtClean="0"/>
              <a:t>. </a:t>
            </a:r>
            <a:r>
              <a:rPr lang="en-US" sz="1600" dirty="0" smtClean="0"/>
              <a:t>“WHAT IS WATER HAMMER?” </a:t>
            </a:r>
            <a:r>
              <a:rPr lang="en-US" sz="1600" dirty="0">
                <a:hlinkClick r:id="rId2"/>
              </a:rPr>
              <a:t>https://blog.craneengineering.net/what-is-water-hammer</a:t>
            </a:r>
            <a:endParaRPr lang="en-US" sz="1600" dirty="0" smtClean="0"/>
          </a:p>
        </p:txBody>
      </p:sp>
    </p:spTree>
    <p:extLst>
      <p:ext uri="{BB962C8B-B14F-4D97-AF65-F5344CB8AC3E}">
        <p14:creationId xmlns:p14="http://schemas.microsoft.com/office/powerpoint/2010/main" val="1197107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B</a:t>
            </a:r>
            <a:r>
              <a:rPr lang="en-US" dirty="0" smtClean="0">
                <a:solidFill>
                  <a:schemeClr val="tx1"/>
                </a:solidFill>
              </a:rPr>
              <a:t>ACKUP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8871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177796" y="9525"/>
            <a:ext cx="6696204" cy="1185331"/>
          </a:xfrm>
        </p:spPr>
        <p:txBody>
          <a:bodyPr/>
          <a:lstStyle/>
          <a:p>
            <a:r>
              <a:rPr lang="en-US" dirty="0" smtClean="0"/>
              <a:t>4488-101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7796" y="1369897"/>
            <a:ext cx="6546850" cy="5307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71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177796" y="9525"/>
            <a:ext cx="6696204" cy="1185331"/>
          </a:xfrm>
        </p:spPr>
        <p:txBody>
          <a:bodyPr/>
          <a:lstStyle/>
          <a:p>
            <a:r>
              <a:rPr lang="en-US" dirty="0" smtClean="0"/>
              <a:t>4488-201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6838" y="1252006"/>
            <a:ext cx="6165202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390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177796" y="9525"/>
            <a:ext cx="6696204" cy="1185331"/>
          </a:xfrm>
        </p:spPr>
        <p:txBody>
          <a:bodyPr/>
          <a:lstStyle/>
          <a:p>
            <a:r>
              <a:rPr lang="en-US" dirty="0" smtClean="0"/>
              <a:t>4488-301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3501" y="1331093"/>
            <a:ext cx="6343868" cy="5526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9644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177796" y="9525"/>
            <a:ext cx="6696204" cy="1185331"/>
          </a:xfrm>
        </p:spPr>
        <p:txBody>
          <a:bodyPr/>
          <a:lstStyle/>
          <a:p>
            <a:r>
              <a:rPr lang="en-US" dirty="0" smtClean="0"/>
              <a:t>4488-401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0239" y="1252006"/>
            <a:ext cx="6082571" cy="5435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964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482" y="1318681"/>
            <a:ext cx="6698818" cy="5415494"/>
          </a:xfrm>
          <a:prstGeom prst="rect">
            <a:avLst/>
          </a:prstGeom>
        </p:spPr>
      </p:pic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177796" y="9525"/>
            <a:ext cx="6696204" cy="1185331"/>
          </a:xfrm>
        </p:spPr>
        <p:txBody>
          <a:bodyPr/>
          <a:lstStyle/>
          <a:p>
            <a:r>
              <a:rPr lang="en-US" dirty="0" smtClean="0"/>
              <a:t>4488-501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3744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534" y="103435"/>
            <a:ext cx="6727954" cy="100525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Valve Designs &amp; </a:t>
            </a:r>
            <a:br>
              <a:rPr lang="en-US" dirty="0" smtClean="0"/>
            </a:br>
            <a:r>
              <a:rPr lang="en-US" dirty="0" smtClean="0"/>
              <a:t>Preliminary Analysis 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/>
          <a:srcRect t="16322"/>
          <a:stretch/>
        </p:blipFill>
        <p:spPr>
          <a:xfrm>
            <a:off x="3043460" y="1285296"/>
            <a:ext cx="6100540" cy="251200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0" y="2832100"/>
            <a:ext cx="46609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- 108 Steady State: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.375” </a:t>
            </a:r>
            <a:r>
              <a:rPr lang="en-US" sz="1600" dirty="0" err="1" smtClean="0"/>
              <a:t>Dia</a:t>
            </a:r>
            <a:r>
              <a:rPr lang="en-US" sz="1600" dirty="0" smtClean="0"/>
              <a:t> (Unrestricted) .188 (Restricted)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3.70” Restricted loop length @ 25 </a:t>
            </a:r>
            <a:r>
              <a:rPr lang="en-US" sz="1600" dirty="0" err="1" smtClean="0"/>
              <a:t>deg</a:t>
            </a:r>
            <a:r>
              <a:rPr lang="en-US" sz="1600" dirty="0" smtClean="0"/>
              <a:t> angle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1.85” Unrestricted length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50 psi @ 10.4375 </a:t>
            </a:r>
            <a:r>
              <a:rPr lang="en-US" sz="1600" dirty="0" err="1" smtClean="0"/>
              <a:t>lbm</a:t>
            </a:r>
            <a:r>
              <a:rPr lang="en-US" sz="1600" dirty="0" smtClean="0"/>
              <a:t>/min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2409" y="3914677"/>
            <a:ext cx="5021178" cy="2338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8825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OFTID template" id="{DD7E6335-0470-1E46-B752-1D003EA69255}" vid="{A8AB1C1B-5B42-5E4A-B93E-53E05C596E6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10083</TotalTime>
  <Words>1018</Words>
  <Application>Microsoft Office PowerPoint</Application>
  <PresentationFormat>On-screen Show (4:3)</PresentationFormat>
  <Paragraphs>211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Arial</vt:lpstr>
      <vt:lpstr>Calibri</vt:lpstr>
      <vt:lpstr>Calibri Light</vt:lpstr>
      <vt:lpstr>Cambria Math</vt:lpstr>
      <vt:lpstr>Times New Roman</vt:lpstr>
      <vt:lpstr>Wingdings</vt:lpstr>
      <vt:lpstr>1_Office Theme</vt:lpstr>
      <vt:lpstr>  </vt:lpstr>
      <vt:lpstr>Tesla Valve History</vt:lpstr>
      <vt:lpstr>The Water Hammer Effect</vt:lpstr>
      <vt:lpstr>Hypothesis</vt:lpstr>
      <vt:lpstr>Diodicity</vt:lpstr>
      <vt:lpstr>Valve Test Fixture</vt:lpstr>
      <vt:lpstr>Bench Test Setup</vt:lpstr>
      <vt:lpstr>Valve Designs &amp;  Preliminary Analysis </vt:lpstr>
      <vt:lpstr>Valve Designs &amp;  Preliminary Analysis </vt:lpstr>
      <vt:lpstr>Valve Designs &amp;  Preliminary Analysis </vt:lpstr>
      <vt:lpstr>Valve Designs &amp;  Preliminary Analysis </vt:lpstr>
      <vt:lpstr>Valve Designs &amp;  Preliminary Analysis </vt:lpstr>
      <vt:lpstr>Valve Designs &amp;  Preliminary Analysis </vt:lpstr>
      <vt:lpstr>Forward Work</vt:lpstr>
      <vt:lpstr>Questions?</vt:lpstr>
      <vt:lpstr>BACKUP</vt:lpstr>
      <vt:lpstr>4488-101</vt:lpstr>
      <vt:lpstr>4488-201</vt:lpstr>
      <vt:lpstr>4488-301</vt:lpstr>
      <vt:lpstr>4488-401</vt:lpstr>
      <vt:lpstr>4488-501</vt:lpstr>
      <vt:lpstr>Valve Designs &amp;  Preliminary Analysis </vt:lpstr>
    </vt:vector>
  </TitlesOfParts>
  <Company>HPES ACES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Beabout, Brent L. (MSFC-ES34)</dc:creator>
  <cp:lastModifiedBy>Willis, Adam (MSFC-ER41)</cp:lastModifiedBy>
  <cp:revision>291</cp:revision>
  <cp:lastPrinted>2019-03-11T15:01:36Z</cp:lastPrinted>
  <dcterms:created xsi:type="dcterms:W3CDTF">2019-03-04T13:29:27Z</dcterms:created>
  <dcterms:modified xsi:type="dcterms:W3CDTF">2020-08-31T17:22:01Z</dcterms:modified>
</cp:coreProperties>
</file>