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349" r:id="rId2"/>
    <p:sldId id="348" r:id="rId3"/>
    <p:sldId id="332" r:id="rId4"/>
    <p:sldId id="346" r:id="rId5"/>
    <p:sldId id="347" r:id="rId6"/>
    <p:sldId id="352" r:id="rId7"/>
    <p:sldId id="35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5FC09-6A5E-4AA6-86AF-2D31786AFD4C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AAEC7-0081-43A4-85B8-CC2F0DDA7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2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74A7-149F-4A31-924A-E901BAFE46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0A97F9-6DBF-4264-AFB3-9DF04A1F0A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E6BE7-4908-40AE-92D4-BEB3FC6F3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5126C-6334-47C9-9C7E-BD344CE983F5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22DE8-330F-476B-8259-CE5387272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1025F-964E-4EC8-BD00-B3EDE9B0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97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16849-A9A4-48D1-8873-2C4D82D66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E198D-3358-48E9-BF85-360F80656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9CE-EE72-4E75-98A6-E7FC36957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854C7-16B6-46CA-A8F2-3C0B39170FF8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B9393-A344-4224-8BDB-145593E98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6A2F3F-ACA5-4BC0-92CD-BDCEAD010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587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DA446-A8AA-4268-86CE-6A28D9FF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CABBD-CE96-423F-9F27-4EABA660E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69A51-9A33-47F3-8D0D-6D54E27E3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A917A-DD9E-44D6-97F2-4D5B55D8371A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BBE4B-1CEF-4210-B44B-E425F0A05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A548-4C1B-44DD-B67B-589297978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5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CEFD6-E0FB-459F-88B1-EF3D34707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DCB8E-2EBC-489E-A4BC-0F5DBDBCB3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06408-B5BE-4984-9F30-910F536BC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876958-D5BF-41A2-9CC1-62DF9F2F9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1676-96A7-4EF6-8A4C-27FB01042A74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91DCB8-57FB-48BE-9288-3213342B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309A7-88C9-41DB-97A2-CCD0B9298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9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EC6C-8A1E-44CE-9CC2-360E51F90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4AA34-F4F3-47F8-B3AA-3E136C01A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DDCEC0-4DF1-4D7D-84F6-916C6B6D5A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B87877-5ECF-4FB7-B66D-82DAFB7A1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0D02D5-A08D-4378-8F15-8744A4663F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F854B4-0AC2-4CDC-8E84-B557880A8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C958-0320-4798-A16E-279786D9034C}" type="datetime1">
              <a:rPr lang="en-US" smtClean="0"/>
              <a:t>9/1/2020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CD52DC-95A3-442D-9912-42500FEAB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9D02D-C4C2-45E0-8FC4-E2D32973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50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BB68A-38C2-44ED-A707-E2D79CFB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0649BA-9E05-4AAB-87B5-AFB3E5006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220B-FF5E-48B0-8699-2EC4E8E80467}" type="datetime1">
              <a:rPr lang="en-US" smtClean="0"/>
              <a:t>9/1/2020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BC6C7F-CA27-4CB5-B56A-FAE25E4E4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337FB4-0C1F-49FB-9AB3-505A9AC35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5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80714-8A25-48B7-A069-3E4DBA0D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8E8E-449F-4810-A06B-AE425B376D89}" type="datetime1">
              <a:rPr lang="en-US" smtClean="0"/>
              <a:t>9/1/2020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C61D4-2196-4EA9-AED9-82AB24C2E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89020A-0E08-4B21-AFE6-B33B5F7F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82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939A5-1319-4771-9943-985F43944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491DC-1659-4C05-83C4-E0DC03806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F24B0-6763-4DA1-A1BB-921ADB557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48349-2B6C-4D93-87A4-3D05B49A6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A3EDB-F945-4257-8A96-9BD3C2B5FE9C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EE50F-59EE-44A6-B866-99DEF136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CA5DC2-DA4E-4A70-B0E6-485AB631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5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A845D-EDD0-4810-9596-60B737BC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C1BF81-FAA1-45E6-B220-4052AD65A5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10574-67AC-456F-8BAD-513FC1CD30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4949ED-800C-4EFC-B3E7-E9C8BDB56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1E056-CE66-465E-974D-2B8B83F3C099}" type="datetime1">
              <a:rPr lang="en-US" smtClean="0"/>
              <a:t>9/1/2020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183E64-926E-4600-AF7B-00215C2BA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4BAF5-6CD5-4304-934D-5DD932C20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B9F9-71DC-415C-8C51-61FC64363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83FFA-42A0-485D-BF5D-7EFF2CC04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0D559-7118-4022-BEBE-D1FC9D53B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C28B6-0DDF-4C4C-A14F-BA80458C6BBA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3E242-3066-4C62-A9B1-0471BE729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E932D-C274-4CDF-BF70-C4DDA293D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C7E7CE-1A36-434D-A3CA-7CFB59722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16C3E-0C77-402A-8DD0-4004835455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D57BB-5FD7-4D2F-B171-2E3416FC0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5F073-FFC4-414B-803E-9ED337D1264A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3EA66-FE58-45B9-B6FA-54EE3BDB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09F5C-6EF9-4063-8DEA-53B319EA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75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911BF5-1E22-42F0-BFF5-67C74F79B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C8108-85FF-4A18-A42A-967E2E75C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9A0F1-35A5-421E-BC56-4E6BB8940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A0791-53BE-494E-98FC-4F45A1E68F8F}" type="datetime1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4188A-03AF-42EB-A0CD-5778F3A70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55E5A-6F59-4EC5-9B25-7888CC50E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C0728-45A9-4792-ACAD-1B7E38973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4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68680-8DE6-4AC2-B1E1-841E87ADC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C4C45E-9E6E-4FE5-8678-05493B0A13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3" t="31808" r="15931" b="30252"/>
          <a:stretch/>
        </p:blipFill>
        <p:spPr>
          <a:xfrm>
            <a:off x="0" y="4156"/>
            <a:ext cx="6533803" cy="6086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65DCE3-1A78-416B-8CD8-AF9F9AD992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12"/>
          <a:stretch/>
        </p:blipFill>
        <p:spPr>
          <a:xfrm>
            <a:off x="0" y="6292476"/>
            <a:ext cx="4481348" cy="4655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AE7E5A-1DC8-4407-8B78-102EEC43B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1348" y="6356350"/>
            <a:ext cx="1783693" cy="30990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AE8D7BD-BC69-4F01-8A90-29A005249737}"/>
              </a:ext>
            </a:extLst>
          </p:cNvPr>
          <p:cNvSpPr txBox="1">
            <a:spLocks/>
          </p:cNvSpPr>
          <p:nvPr/>
        </p:nvSpPr>
        <p:spPr>
          <a:xfrm>
            <a:off x="6683432" y="665163"/>
            <a:ext cx="5508567" cy="4191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300" b="1" dirty="0"/>
              <a:t>Sea Ice Outlook: Approaching the minimum</a:t>
            </a:r>
          </a:p>
          <a:p>
            <a:pPr algn="ctr"/>
            <a:endParaRPr lang="en-US" sz="5200" b="1" dirty="0"/>
          </a:p>
          <a:p>
            <a:pPr algn="ctr"/>
            <a:r>
              <a:rPr lang="en-US" sz="2600" dirty="0"/>
              <a:t>Modeling &amp; Sea Ice Collaboration Team August Meeting</a:t>
            </a:r>
          </a:p>
          <a:p>
            <a:pPr algn="ctr"/>
            <a:endParaRPr lang="en-US" sz="2600" dirty="0"/>
          </a:p>
          <a:p>
            <a:pPr algn="ctr"/>
            <a:r>
              <a:rPr lang="en-US" sz="2600"/>
              <a:t>Author: Richard </a:t>
            </a:r>
            <a:r>
              <a:rPr lang="en-US" sz="2600" dirty="0"/>
              <a:t>Cullather</a:t>
            </a:r>
          </a:p>
          <a:p>
            <a:pPr algn="ctr"/>
            <a:endParaRPr lang="en-US" sz="3400" dirty="0"/>
          </a:p>
          <a:p>
            <a:pPr algn="ctr"/>
            <a:endParaRPr lang="en-US" sz="3400" dirty="0"/>
          </a:p>
          <a:p>
            <a:pPr algn="ctr"/>
            <a:endParaRPr lang="en-US" sz="3400" dirty="0"/>
          </a:p>
          <a:p>
            <a:pPr algn="ctr"/>
            <a:endParaRPr lang="en-US" sz="4800" b="1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E1575C1-8DF8-4164-B999-9C8CB42A69A3}"/>
              </a:ext>
            </a:extLst>
          </p:cNvPr>
          <p:cNvSpPr txBox="1">
            <a:spLocks/>
          </p:cNvSpPr>
          <p:nvPr/>
        </p:nvSpPr>
        <p:spPr>
          <a:xfrm>
            <a:off x="8670175" y="5879625"/>
            <a:ext cx="3355570" cy="9783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600" i="1" dirty="0"/>
              <a:t>Thanks to Gary </a:t>
            </a:r>
            <a:r>
              <a:rPr lang="en-US" sz="1600" i="1" dirty="0" err="1"/>
              <a:t>Partyka</a:t>
            </a:r>
            <a:r>
              <a:rPr lang="en-US" sz="1600" i="1" dirty="0"/>
              <a:t>, NASA GMAO</a:t>
            </a:r>
          </a:p>
        </p:txBody>
      </p:sp>
    </p:spTree>
    <p:extLst>
      <p:ext uri="{BB962C8B-B14F-4D97-AF65-F5344CB8AC3E}">
        <p14:creationId xmlns:p14="http://schemas.microsoft.com/office/powerpoint/2010/main" val="617833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F58E795-B0C6-408E-88CC-91EF0FD80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8157" y="6472089"/>
            <a:ext cx="2743200" cy="365125"/>
          </a:xfrm>
        </p:spPr>
        <p:txBody>
          <a:bodyPr/>
          <a:lstStyle/>
          <a:p>
            <a:fld id="{A4EC0728-45A9-4792-ACAD-1B7E38973CDA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61578-5B97-4C5E-A935-4D47309DE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164" y="1454039"/>
            <a:ext cx="6455953" cy="4067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7588C9C-E3AC-4BBE-A206-BA16B076195A}"/>
              </a:ext>
            </a:extLst>
          </p:cNvPr>
          <p:cNvSpPr txBox="1"/>
          <p:nvPr/>
        </p:nvSpPr>
        <p:spPr>
          <a:xfrm>
            <a:off x="6196890" y="661714"/>
            <a:ext cx="5593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Sea Ice Extent Anomalies for Sudden Stratospheric Warming (SSW) and Strong Polar Vortex (SPV) Years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B0F5E4-630A-43BF-86BA-6090C79513C7}"/>
              </a:ext>
            </a:extLst>
          </p:cNvPr>
          <p:cNvSpPr txBox="1"/>
          <p:nvPr/>
        </p:nvSpPr>
        <p:spPr>
          <a:xfrm>
            <a:off x="7945006" y="6008320"/>
            <a:ext cx="4123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/>
              <a:t>Smith, </a:t>
            </a:r>
            <a:r>
              <a:rPr lang="en-US" i="1" dirty="0" err="1"/>
              <a:t>Polvani</a:t>
            </a:r>
            <a:r>
              <a:rPr lang="en-US" i="1" dirty="0"/>
              <a:t>, Tremblay 2018</a:t>
            </a:r>
          </a:p>
          <a:p>
            <a:pPr algn="r"/>
            <a:r>
              <a:rPr lang="en-US" i="1" dirty="0"/>
              <a:t>Williams, Tremblay, Newton, Allard 2016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D87048-1A0C-4914-AF0A-50E73D3F0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0" y="1692893"/>
            <a:ext cx="2640367" cy="265947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9" descr="A picture containing balloon, aircraft, transport, green&#10;&#10;Description automatically generated">
            <a:extLst>
              <a:ext uri="{FF2B5EF4-FFF2-40B4-BE49-F238E27FC236}">
                <a16:creationId xmlns:a16="http://schemas.microsoft.com/office/drawing/2014/main" id="{79959401-EB89-47C4-A591-6B7F738413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232"/>
          <a:stretch/>
        </p:blipFill>
        <p:spPr>
          <a:xfrm>
            <a:off x="2674086" y="1723494"/>
            <a:ext cx="2697832" cy="26594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3BD1AB-450C-4859-AD55-6B827ADA2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314" y="4568014"/>
            <a:ext cx="3276642" cy="6400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D03522-34CA-441A-B27E-201EB8393CD6}"/>
              </a:ext>
            </a:extLst>
          </p:cNvPr>
          <p:cNvSpPr txBox="1"/>
          <p:nvPr/>
        </p:nvSpPr>
        <p:spPr>
          <a:xfrm>
            <a:off x="889898" y="636105"/>
            <a:ext cx="3647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March Stratospheric Ozone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8562CF-E478-4663-81E0-75CE0127E854}"/>
              </a:ext>
            </a:extLst>
          </p:cNvPr>
          <p:cNvSpPr txBox="1"/>
          <p:nvPr/>
        </p:nvSpPr>
        <p:spPr>
          <a:xfrm>
            <a:off x="793070" y="1354162"/>
            <a:ext cx="93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Average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359274-3129-4DBF-A612-BCE305BF3D16}"/>
              </a:ext>
            </a:extLst>
          </p:cNvPr>
          <p:cNvSpPr txBox="1"/>
          <p:nvPr/>
        </p:nvSpPr>
        <p:spPr>
          <a:xfrm>
            <a:off x="3605446" y="13819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2020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908DEB4-96BF-4C59-BF45-AD4ACDDBD957}"/>
              </a:ext>
            </a:extLst>
          </p:cNvPr>
          <p:cNvCxnSpPr/>
          <p:nvPr/>
        </p:nvCxnSpPr>
        <p:spPr>
          <a:xfrm>
            <a:off x="5466883" y="347700"/>
            <a:ext cx="0" cy="5464323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2569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8EB37492-6581-BC42-A972-548C5D82C4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12"/>
          <a:stretch/>
        </p:blipFill>
        <p:spPr>
          <a:xfrm>
            <a:off x="199481" y="122663"/>
            <a:ext cx="6390889" cy="4003288"/>
          </a:xfrm>
          <a:prstGeom prst="rect">
            <a:avLst/>
          </a:prstGeom>
        </p:spPr>
      </p:pic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93A288DB-D239-8340-BF90-A22C647959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47" b="2273"/>
          <a:stretch/>
        </p:blipFill>
        <p:spPr>
          <a:xfrm>
            <a:off x="6361863" y="136526"/>
            <a:ext cx="5737209" cy="39894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E4EA6A-E0AC-254C-8B8D-FC1D768DB099}"/>
              </a:ext>
            </a:extLst>
          </p:cNvPr>
          <p:cNvSpPr txBox="1"/>
          <p:nvPr/>
        </p:nvSpPr>
        <p:spPr>
          <a:xfrm>
            <a:off x="871493" y="5096107"/>
            <a:ext cx="52245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low-levels, a long-fetch, fast WSW flow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was firmly established from the US East Coast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across the Atlantic and across much of northern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Eurasia. This ensured that the Siberian airmass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would never act a source region for frigid air.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E7D109-3782-A849-A892-0EBA6638775A}"/>
              </a:ext>
            </a:extLst>
          </p:cNvPr>
          <p:cNvSpPr txBox="1"/>
          <p:nvPr/>
        </p:nvSpPr>
        <p:spPr>
          <a:xfrm>
            <a:off x="2019371" y="4154500"/>
            <a:ext cx="292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Feb/Mar 2020 T2m Anomaly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1627C9-0A58-274A-BA92-F6F73D5C4EEB}"/>
              </a:ext>
            </a:extLst>
          </p:cNvPr>
          <p:cNvSpPr txBox="1"/>
          <p:nvPr/>
        </p:nvSpPr>
        <p:spPr>
          <a:xfrm>
            <a:off x="6697362" y="5156021"/>
            <a:ext cx="52502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Typically snow-covered latitudes between 50-60N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across much of Eurasia were either snow-free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 were otherwise anomalously bare by early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Spring 2020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30A66F-E020-A544-85B0-A2CD2A399A07}"/>
              </a:ext>
            </a:extLst>
          </p:cNvPr>
          <p:cNvSpPr txBox="1"/>
          <p:nvPr/>
        </p:nvSpPr>
        <p:spPr>
          <a:xfrm>
            <a:off x="7700938" y="4154500"/>
            <a:ext cx="3243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April 2020 Snow Cover Anomaly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C99721E-E5F6-41BB-9437-73BD11BAB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11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54229A-F8DE-4CFC-8A49-993D742683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36"/>
          <a:stretch/>
        </p:blipFill>
        <p:spPr>
          <a:xfrm>
            <a:off x="0" y="1053548"/>
            <a:ext cx="6576069" cy="4750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2E6E1C-C657-438A-B6C4-48C024ECA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6069" y="1227376"/>
            <a:ext cx="5615931" cy="44604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1F6ACB-738F-4716-966F-A4FF43A13B0F}"/>
              </a:ext>
            </a:extLst>
          </p:cNvPr>
          <p:cNvSpPr txBox="1"/>
          <p:nvPr/>
        </p:nvSpPr>
        <p:spPr>
          <a:xfrm>
            <a:off x="0" y="5978280"/>
            <a:ext cx="8393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https://gmao.gsfc.nasa.gov/research/science_snapshots/2020/Siberia_high_temps.php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747905-D296-4ACF-B512-4C0F66560A38}"/>
              </a:ext>
            </a:extLst>
          </p:cNvPr>
          <p:cNvCxnSpPr>
            <a:cxnSpLocks/>
          </p:cNvCxnSpPr>
          <p:nvPr/>
        </p:nvCxnSpPr>
        <p:spPr>
          <a:xfrm flipV="1">
            <a:off x="7376942" y="3965713"/>
            <a:ext cx="1170711" cy="215281"/>
          </a:xfrm>
          <a:prstGeom prst="straightConnector1">
            <a:avLst/>
          </a:prstGeom>
          <a:ln w="22225">
            <a:solidFill>
              <a:srgbClr val="0096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5F252C3-1883-4B06-8E6C-799B393A1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94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EE0306-617E-46AB-98E1-06CED08DD48F}"/>
              </a:ext>
            </a:extLst>
          </p:cNvPr>
          <p:cNvSpPr txBox="1"/>
          <p:nvPr/>
        </p:nvSpPr>
        <p:spPr>
          <a:xfrm>
            <a:off x="530798" y="1018800"/>
            <a:ext cx="4379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850 </a:t>
            </a:r>
            <a:r>
              <a:rPr lang="en-US" b="1" dirty="0" err="1"/>
              <a:t>hPa</a:t>
            </a:r>
            <a:r>
              <a:rPr lang="en-US" b="1" dirty="0"/>
              <a:t> Temperature and Wind, 26-July 18Z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AA2CA-AF34-4276-BF41-523B06916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08" y="1487523"/>
            <a:ext cx="5218435" cy="47063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F40B73-80B1-4394-9072-29FC1ECD42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788" y="565046"/>
            <a:ext cx="4616692" cy="30752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4F422D-1717-4F84-A820-30A6B4331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386" y="3782770"/>
            <a:ext cx="4348723" cy="30752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A5C9F6-5655-4507-8FCB-4A5A0516266D}"/>
              </a:ext>
            </a:extLst>
          </p:cNvPr>
          <p:cNvSpPr txBox="1"/>
          <p:nvPr/>
        </p:nvSpPr>
        <p:spPr>
          <a:xfrm>
            <a:off x="7282034" y="195714"/>
            <a:ext cx="2882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MOSAiC</a:t>
            </a:r>
            <a:r>
              <a:rPr lang="en-US" b="1" dirty="0"/>
              <a:t> Reaches North Pole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2D22CE3-9B80-41B8-BC4C-B9A80812D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45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AF9F8E-5C86-4473-A5D3-2E6D6E67E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E020E1-BC44-4ADD-B966-1B7837540D99}"/>
              </a:ext>
            </a:extLst>
          </p:cNvPr>
          <p:cNvSpPr txBox="1"/>
          <p:nvPr/>
        </p:nvSpPr>
        <p:spPr>
          <a:xfrm>
            <a:off x="766563" y="2830807"/>
            <a:ext cx="2898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slide intentionally blank.</a:t>
            </a:r>
          </a:p>
        </p:txBody>
      </p:sp>
    </p:spTree>
    <p:extLst>
      <p:ext uri="{BB962C8B-B14F-4D97-AF65-F5344CB8AC3E}">
        <p14:creationId xmlns:p14="http://schemas.microsoft.com/office/powerpoint/2010/main" val="405213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C9A69B8-5C27-41A1-97CB-1195E04EF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66530"/>
          </a:xfrm>
        </p:spPr>
        <p:txBody>
          <a:bodyPr>
            <a:normAutofit fontScale="90000"/>
          </a:bodyPr>
          <a:lstStyle/>
          <a:p>
            <a:r>
              <a:rPr lang="en-US" dirty="0"/>
              <a:t>NASA Global Modeling and Assimilation Office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8F012F1-4059-4A97-985D-6B26DF48F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8730" y="2186247"/>
            <a:ext cx="5453269" cy="3990715"/>
          </a:xfrm>
        </p:spPr>
        <p:txBody>
          <a:bodyPr>
            <a:normAutofit/>
          </a:bodyPr>
          <a:lstStyle/>
          <a:p>
            <a:r>
              <a:rPr lang="en-US" sz="2400" dirty="0"/>
              <a:t>S2S system Version 2 (</a:t>
            </a:r>
            <a:r>
              <a:rPr lang="en-US" sz="2400" dirty="0" err="1"/>
              <a:t>Molod</a:t>
            </a:r>
            <a:r>
              <a:rPr lang="en-US" sz="2400" dirty="0"/>
              <a:t> et al., 2020, doi:10.1029/2019JD031767).</a:t>
            </a:r>
          </a:p>
          <a:p>
            <a:r>
              <a:rPr lang="en-US" sz="2400" dirty="0"/>
              <a:t>Real-time system generally forecasts erroneously low summertime ice extent. </a:t>
            </a:r>
          </a:p>
          <a:p>
            <a:r>
              <a:rPr lang="en-US" sz="2400" dirty="0"/>
              <a:t>For SIO, we have performed one-off experiments using CryoSat-2 ice thickness inserted into a parallel ODAS run.</a:t>
            </a:r>
          </a:p>
          <a:p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7CA055-9C90-4BB6-A29B-DD538F9B9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EC0728-45A9-4792-ACAD-1B7E38973CDA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1CF367-8E6E-476B-B4C5-F030CFFB16B2}"/>
              </a:ext>
            </a:extLst>
          </p:cNvPr>
          <p:cNvSpPr txBox="1"/>
          <p:nvPr/>
        </p:nvSpPr>
        <p:spPr>
          <a:xfrm>
            <a:off x="425080" y="606029"/>
            <a:ext cx="9020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https://gmao.gsfc.nasa.gov/cgi-bin/products/climateforecasts/geos5/S2S_2/current/seaice.cgi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9ADD47-067A-452C-B8FB-60CFA80F3B8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713" y="516268"/>
            <a:ext cx="1546278" cy="5453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4C393D-05F6-4414-9A83-362178E4B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885" y="521030"/>
            <a:ext cx="589828" cy="482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718F46-2063-4BAD-9928-AF459B27F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71" y="1282147"/>
            <a:ext cx="6309360" cy="558749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364C08-876A-4C54-A868-1F85F6C4EDE1}"/>
              </a:ext>
            </a:extLst>
          </p:cNvPr>
          <p:cNvSpPr txBox="1"/>
          <p:nvPr/>
        </p:nvSpPr>
        <p:spPr>
          <a:xfrm>
            <a:off x="4105773" y="1061573"/>
            <a:ext cx="15586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Valid September 2020</a:t>
            </a:r>
          </a:p>
        </p:txBody>
      </p:sp>
    </p:spTree>
    <p:extLst>
      <p:ext uri="{BB962C8B-B14F-4D97-AF65-F5344CB8AC3E}">
        <p14:creationId xmlns:p14="http://schemas.microsoft.com/office/powerpoint/2010/main" val="3857451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250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NASA Global Modeling and Assimilation Office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Ice Outlook: Approaching the minimum</dc:title>
  <dc:creator>left blank</dc:creator>
  <cp:lastModifiedBy>Calhoun, JoAnne R. (GSFC-2710)</cp:lastModifiedBy>
  <cp:revision>20</cp:revision>
  <dcterms:created xsi:type="dcterms:W3CDTF">2020-08-20T13:20:42Z</dcterms:created>
  <dcterms:modified xsi:type="dcterms:W3CDTF">2020-09-01T13:46:00Z</dcterms:modified>
</cp:coreProperties>
</file>