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29"/>
  </p:notesMasterIdLst>
  <p:handoutMasterIdLst>
    <p:handoutMasterId r:id="rId30"/>
  </p:handoutMasterIdLst>
  <p:sldIdLst>
    <p:sldId id="318" r:id="rId2"/>
    <p:sldId id="300" r:id="rId3"/>
    <p:sldId id="304" r:id="rId4"/>
    <p:sldId id="256" r:id="rId5"/>
    <p:sldId id="326" r:id="rId6"/>
    <p:sldId id="303" r:id="rId7"/>
    <p:sldId id="259" r:id="rId8"/>
    <p:sldId id="321" r:id="rId9"/>
    <p:sldId id="258" r:id="rId10"/>
    <p:sldId id="313" r:id="rId11"/>
    <p:sldId id="320" r:id="rId12"/>
    <p:sldId id="323" r:id="rId13"/>
    <p:sldId id="324" r:id="rId14"/>
    <p:sldId id="325" r:id="rId15"/>
    <p:sldId id="322" r:id="rId16"/>
    <p:sldId id="295" r:id="rId17"/>
    <p:sldId id="312" r:id="rId18"/>
    <p:sldId id="309" r:id="rId19"/>
    <p:sldId id="310" r:id="rId20"/>
    <p:sldId id="311" r:id="rId21"/>
    <p:sldId id="316" r:id="rId22"/>
    <p:sldId id="314" r:id="rId23"/>
    <p:sldId id="315" r:id="rId24"/>
    <p:sldId id="317" r:id="rId25"/>
    <p:sldId id="307" r:id="rId26"/>
    <p:sldId id="308" r:id="rId27"/>
    <p:sldId id="319" r:id="rId28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2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A9A3FB"/>
    <a:srgbClr val="008000"/>
    <a:srgbClr val="FF0066"/>
    <a:srgbClr val="FFFF66"/>
    <a:srgbClr val="FF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2"/>
    <p:restoredTop sz="94694"/>
  </p:normalViewPr>
  <p:slideViewPr>
    <p:cSldViewPr>
      <p:cViewPr varScale="1">
        <p:scale>
          <a:sx n="117" d="100"/>
          <a:sy n="117" d="100"/>
        </p:scale>
        <p:origin x="151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54" y="-84"/>
      </p:cViewPr>
      <p:guideLst>
        <p:guide orient="horz" pos="2892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t" anchorCtr="0" compatLnSpc="1">
            <a:prstTxWarp prst="textNoShape">
              <a:avLst/>
            </a:prstTxWarp>
          </a:bodyPr>
          <a:lstStyle>
            <a:lvl1pPr defTabSz="915988">
              <a:spcBef>
                <a:spcPct val="0"/>
              </a:spcBef>
              <a:buFontTx/>
              <a:buNone/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33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t" anchorCtr="0" compatLnSpc="1">
            <a:prstTxWarp prst="textNoShape">
              <a:avLst/>
            </a:prstTxWarp>
          </a:bodyPr>
          <a:lstStyle>
            <a:lvl1pPr algn="r" defTabSz="915988">
              <a:spcBef>
                <a:spcPct val="0"/>
              </a:spcBef>
              <a:buFontTx/>
              <a:buNone/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18550"/>
            <a:ext cx="29733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b" anchorCtr="0" compatLnSpc="1">
            <a:prstTxWarp prst="textNoShape">
              <a:avLst/>
            </a:prstTxWarp>
          </a:bodyPr>
          <a:lstStyle>
            <a:lvl1pPr defTabSz="915988">
              <a:spcBef>
                <a:spcPct val="0"/>
              </a:spcBef>
              <a:buFontTx/>
              <a:buNone/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8718550"/>
            <a:ext cx="29733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b" anchorCtr="0" compatLnSpc="1">
            <a:prstTxWarp prst="textNoShape">
              <a:avLst/>
            </a:prstTxWarp>
          </a:bodyPr>
          <a:lstStyle>
            <a:lvl1pPr algn="r" defTabSz="915988">
              <a:spcBef>
                <a:spcPct val="0"/>
              </a:spcBef>
              <a:buFontTx/>
              <a:buNone/>
              <a:defRPr sz="1200" b="0">
                <a:cs typeface="+mn-cs"/>
              </a:defRPr>
            </a:lvl1pPr>
          </a:lstStyle>
          <a:p>
            <a:pPr>
              <a:defRPr/>
            </a:pPr>
            <a:fld id="{9AEE2B7A-143E-1947-9D24-4E88A73AF1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51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t" anchorCtr="0" compatLnSpc="1">
            <a:prstTxWarp prst="textNoShape">
              <a:avLst/>
            </a:prstTxWarp>
          </a:bodyPr>
          <a:lstStyle>
            <a:lvl1pPr defTabSz="915988">
              <a:spcBef>
                <a:spcPct val="0"/>
              </a:spcBef>
              <a:buFontTx/>
              <a:buNone/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t" anchorCtr="0" compatLnSpc="1">
            <a:prstTxWarp prst="textNoShape">
              <a:avLst/>
            </a:prstTxWarp>
          </a:bodyPr>
          <a:lstStyle>
            <a:lvl1pPr algn="r" defTabSz="915988">
              <a:spcBef>
                <a:spcPct val="0"/>
              </a:spcBef>
              <a:buFontTx/>
              <a:buNone/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3475" y="687388"/>
            <a:ext cx="4591050" cy="3443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18550"/>
            <a:ext cx="29733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b" anchorCtr="0" compatLnSpc="1">
            <a:prstTxWarp prst="textNoShape">
              <a:avLst/>
            </a:prstTxWarp>
          </a:bodyPr>
          <a:lstStyle>
            <a:lvl1pPr defTabSz="915988">
              <a:spcBef>
                <a:spcPct val="0"/>
              </a:spcBef>
              <a:buFontTx/>
              <a:buNone/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718550"/>
            <a:ext cx="29733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633" tIns="45816" rIns="91633" bIns="45816" numCol="1" anchor="b" anchorCtr="0" compatLnSpc="1">
            <a:prstTxWarp prst="textNoShape">
              <a:avLst/>
            </a:prstTxWarp>
          </a:bodyPr>
          <a:lstStyle>
            <a:lvl1pPr algn="r" defTabSz="915988">
              <a:spcBef>
                <a:spcPct val="0"/>
              </a:spcBef>
              <a:buFontTx/>
              <a:buNone/>
              <a:defRPr sz="1200" b="0">
                <a:cs typeface="+mn-cs"/>
              </a:defRPr>
            </a:lvl1pPr>
          </a:lstStyle>
          <a:p>
            <a:pPr>
              <a:defRPr/>
            </a:pPr>
            <a:fld id="{AB648A5F-4B9B-434B-BB1E-3190D3C52E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3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783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1684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753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295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9463" cy="34417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0863"/>
            <a:ext cx="5029200" cy="413067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45825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112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328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86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50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842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6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0"/>
            <a:ext cx="19431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0"/>
            <a:ext cx="56769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7071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5562600" y="6248400"/>
            <a:ext cx="3352800" cy="476250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http://windtunnels.arc.nasa.gov</a:t>
            </a:r>
          </a:p>
        </p:txBody>
      </p:sp>
    </p:spTree>
    <p:extLst>
      <p:ext uri="{BB962C8B-B14F-4D97-AF65-F5344CB8AC3E}">
        <p14:creationId xmlns:p14="http://schemas.microsoft.com/office/powerpoint/2010/main" val="346326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438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492500" y="6588125"/>
            <a:ext cx="560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en-US" sz="1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aramond" charset="0"/>
                <a:cs typeface="+mn-cs"/>
              </a:rPr>
              <a:t>Administratively Controlled Information</a:t>
            </a:r>
            <a:endParaRPr lang="en-US" altLang="en-US" sz="1000" dirty="0">
              <a:solidFill>
                <a:schemeClr val="accent2"/>
              </a:solidFill>
              <a:latin typeface="AGaramond" charset="0"/>
              <a:cs typeface="+mn-cs"/>
            </a:endParaRPr>
          </a:p>
        </p:txBody>
      </p:sp>
      <p:pic>
        <p:nvPicPr>
          <p:cNvPr id="1029" name="Picture 9" descr="Brighter3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defRPr sz="12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Char char="•"/>
        <a:defRPr sz="1300" b="1">
          <a:solidFill>
            <a:srgbClr val="333399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41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4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indtunnels.arc.nasa.gov/windtunnels/9x7ft1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67.emf"/><Relationship Id="rId4" Type="http://schemas.openxmlformats.org/officeDocument/2006/relationships/package" Target="../embeddings/Microsoft_Word_Document.docx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0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indtunnels.arc.nasa.gov/windtunnels/9x7ft1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9" descr="Brighter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1143000" y="2124075"/>
            <a:ext cx="693420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50800" dist="50800" dir="2700000" algn="tl" rotWithShape="0">
                    <a:schemeClr val="accent3">
                      <a:lumMod val="65000"/>
                      <a:alpha val="43000"/>
                    </a:schemeClr>
                  </a:outerShdw>
                </a:effectLst>
                <a:cs typeface="+mn-cs"/>
              </a:rPr>
              <a:t>Aerospace Testing and Facilities Operations and Maintenance (ATOM-5)</a:t>
            </a:r>
          </a:p>
          <a:p>
            <a:pPr algn="ctr">
              <a:buFontTx/>
              <a:buNone/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50800" dist="50800" dir="2700000" algn="tl" rotWithShape="0">
                    <a:schemeClr val="accent3">
                      <a:lumMod val="65000"/>
                      <a:alpha val="43000"/>
                    </a:schemeClr>
                  </a:outerShdw>
                </a:effectLst>
                <a:cs typeface="+mn-cs"/>
              </a:rPr>
              <a:t>Wind Tunnel Division (Code AO)</a:t>
            </a:r>
            <a:endParaRPr lang="en-US" dirty="0">
              <a:solidFill>
                <a:srgbClr val="FF0000"/>
              </a:solidFill>
              <a:effectLst>
                <a:outerShdw blurRad="50800" dist="50800" dir="2700000" algn="tl" rotWithShape="0">
                  <a:schemeClr val="accent3">
                    <a:lumMod val="65000"/>
                    <a:alpha val="43000"/>
                  </a:schemeClr>
                </a:outerShdw>
              </a:effectLst>
              <a:cs typeface="+mn-cs"/>
            </a:endParaRPr>
          </a:p>
          <a:p>
            <a:pPr algn="ctr">
              <a:buFontTx/>
              <a:buNone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50800" dist="50800" dir="2700000" algn="tl" rotWithShape="0">
                    <a:schemeClr val="accent3">
                      <a:lumMod val="65000"/>
                      <a:alpha val="43000"/>
                    </a:schemeClr>
                  </a:outerShdw>
                </a:effectLst>
                <a:latin typeface="+mn-lt"/>
                <a:ea typeface="+mn-ea"/>
                <a:cs typeface="+mn-cs"/>
              </a:rPr>
              <a:t>October 15, 2020</a:t>
            </a:r>
          </a:p>
        </p:txBody>
      </p:sp>
      <p:sp>
        <p:nvSpPr>
          <p:cNvPr id="13315" name="TextBox 1"/>
          <p:cNvSpPr txBox="1">
            <a:spLocks noChangeArrowheads="1"/>
          </p:cNvSpPr>
          <p:nvPr/>
        </p:nvSpPr>
        <p:spPr bwMode="auto">
          <a:xfrm>
            <a:off x="381000" y="5927725"/>
            <a:ext cx="30702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800" b="0" dirty="0">
                <a:solidFill>
                  <a:schemeClr val="bg1"/>
                </a:solidFill>
              </a:rPr>
              <a:t>Frank Kmak</a:t>
            </a:r>
          </a:p>
          <a:p>
            <a:pPr eaLnBrk="1" hangingPunct="1">
              <a:buFontTx/>
              <a:buNone/>
            </a:pPr>
            <a:r>
              <a:rPr lang="en-US" sz="1800" b="0" dirty="0">
                <a:solidFill>
                  <a:schemeClr val="bg1"/>
                </a:solidFill>
              </a:rPr>
              <a:t>Chief, Wind Tunnel Division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143000"/>
            <a:ext cx="6172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Helvetica" charset="0"/>
                <a:ea typeface="MS PGothic" charset="0"/>
              </a:rPr>
              <a:t> </a:t>
            </a:r>
            <a:r>
              <a:rPr lang="en-US" sz="3200" dirty="0">
                <a:latin typeface="Helvetica" charset="0"/>
                <a:ea typeface="MS PGothic" charset="0"/>
              </a:rPr>
              <a:t>Agenda</a:t>
            </a:r>
          </a:p>
        </p:txBody>
      </p:sp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1219200" y="2214563"/>
            <a:ext cx="67818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Performance Work Statement (PWS) 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Overview of NASA-Ames and Facilities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Ames Unitary Plan Wind Tunnel (UPWT) Overview</a:t>
            </a:r>
          </a:p>
          <a:p>
            <a:pPr marL="800100" lvl="1" indent="-342900">
              <a:spcBef>
                <a:spcPct val="50000"/>
              </a:spcBef>
              <a:buSzPct val="50000"/>
              <a:buFont typeface="Courier New"/>
              <a:buChar char="o"/>
              <a:defRPr/>
            </a:pPr>
            <a:r>
              <a:rPr lang="en-US" dirty="0">
                <a:cs typeface="+mn-cs"/>
              </a:rPr>
              <a:t> Mission</a:t>
            </a:r>
          </a:p>
          <a:p>
            <a:pPr marL="800100" lvl="1" indent="-342900">
              <a:spcBef>
                <a:spcPct val="50000"/>
              </a:spcBef>
              <a:buSzPct val="50000"/>
              <a:buFont typeface="Courier New"/>
              <a:buChar char="o"/>
              <a:defRPr/>
            </a:pPr>
            <a:r>
              <a:rPr lang="en-US" dirty="0">
                <a:cs typeface="+mn-cs"/>
              </a:rPr>
              <a:t> Organizational Structure</a:t>
            </a:r>
          </a:p>
          <a:p>
            <a:pPr marL="800100" lvl="1" indent="-342900">
              <a:spcBef>
                <a:spcPct val="50000"/>
              </a:spcBef>
              <a:buSzPct val="50000"/>
              <a:buFont typeface="Courier New"/>
              <a:buChar char="o"/>
              <a:defRPr/>
            </a:pPr>
            <a:r>
              <a:rPr lang="en-US" dirty="0">
                <a:cs typeface="+mn-cs"/>
              </a:rPr>
              <a:t> Branch Functions/Requirements</a:t>
            </a:r>
          </a:p>
          <a:p>
            <a:pPr lvl="1">
              <a:spcBef>
                <a:spcPct val="50000"/>
              </a:spcBef>
              <a:buFontTx/>
              <a:buNone/>
              <a:defRPr/>
            </a:pPr>
            <a:endParaRPr lang="en-US" dirty="0">
              <a:cs typeface="+mn-cs"/>
            </a:endParaRPr>
          </a:p>
        </p:txBody>
      </p:sp>
      <p:pic>
        <p:nvPicPr>
          <p:cNvPr id="14339" name="Picture 10" descr="wtlogo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089752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sz="3200" dirty="0">
                <a:latin typeface="Helvetica" charset="0"/>
                <a:ea typeface="MS PGothic" charset="0"/>
              </a:rPr>
              <a:t>Performance Work Statement (PWS)</a:t>
            </a:r>
          </a:p>
        </p:txBody>
      </p:sp>
      <p:sp>
        <p:nvSpPr>
          <p:cNvPr id="24578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1699352"/>
            <a:ext cx="5943600" cy="5006248"/>
          </a:xfrm>
        </p:spPr>
        <p:txBody>
          <a:bodyPr/>
          <a:lstStyle/>
          <a:p>
            <a:pPr marL="285750" indent="-285750" eaLnBrk="1" hangingPunct="1">
              <a:buFont typeface="Arial"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Testing Services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Test Planning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Test Preparation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Test Operations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Post-Test Operations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Development Services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Test/Diagnostic Techniques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Facility Development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Model/Test Apparatus 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Data Systems Development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General Services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Operation of Support Facilities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Maintenance, Calibration, and Repair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Health, Safety and Environmental Compliance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Quality Management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Configuration Management</a:t>
            </a:r>
          </a:p>
          <a:p>
            <a:pPr marL="285750" eaLnBrk="1" hangingPunct="1">
              <a:buFont typeface="Arial"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Contract Management and Administration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Property Management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Procurement</a:t>
            </a:r>
          </a:p>
          <a:p>
            <a:pPr marL="685800" lvl="1" eaLnBrk="1" hangingPunct="1">
              <a:spcBef>
                <a:spcPts val="20"/>
              </a:spcBef>
              <a:buFont typeface="Arial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Contract Reporting</a:t>
            </a:r>
          </a:p>
        </p:txBody>
      </p:sp>
      <p:pic>
        <p:nvPicPr>
          <p:cNvPr id="24580" name="Picture 10" descr="wtlogo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2133600"/>
            <a:ext cx="1600200" cy="159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ode ASF Branch log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4514850"/>
            <a:ext cx="1905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58061" y="4615434"/>
            <a:ext cx="6884034" cy="0"/>
          </a:xfrm>
          <a:custGeom>
            <a:avLst/>
            <a:gdLst/>
            <a:ahLst/>
            <a:cxnLst/>
            <a:rect l="l" t="t" r="r" b="b"/>
            <a:pathLst>
              <a:path w="6884034">
                <a:moveTo>
                  <a:pt x="0" y="0"/>
                </a:moveTo>
                <a:lnTo>
                  <a:pt x="6883908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32888" y="972311"/>
            <a:ext cx="4173473" cy="956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53767" y="990600"/>
            <a:ext cx="5285740" cy="1109980"/>
          </a:xfrm>
          <a:custGeom>
            <a:avLst/>
            <a:gdLst/>
            <a:ahLst/>
            <a:cxnLst/>
            <a:rect l="l" t="t" r="r" b="b"/>
            <a:pathLst>
              <a:path w="5285740" h="1109980">
                <a:moveTo>
                  <a:pt x="0" y="1109472"/>
                </a:moveTo>
                <a:lnTo>
                  <a:pt x="5285232" y="1109472"/>
                </a:lnTo>
                <a:lnTo>
                  <a:pt x="5285232" y="0"/>
                </a:lnTo>
                <a:lnTo>
                  <a:pt x="0" y="0"/>
                </a:lnTo>
                <a:lnTo>
                  <a:pt x="0" y="11094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53767" y="990600"/>
            <a:ext cx="5285740" cy="1109980"/>
          </a:xfrm>
          <a:custGeom>
            <a:avLst/>
            <a:gdLst/>
            <a:ahLst/>
            <a:cxnLst/>
            <a:rect l="l" t="t" r="r" b="b"/>
            <a:pathLst>
              <a:path w="5285740" h="1109980">
                <a:moveTo>
                  <a:pt x="0" y="1109472"/>
                </a:moveTo>
                <a:lnTo>
                  <a:pt x="5285232" y="1109472"/>
                </a:lnTo>
                <a:lnTo>
                  <a:pt x="5285232" y="0"/>
                </a:lnTo>
                <a:lnTo>
                  <a:pt x="0" y="0"/>
                </a:lnTo>
                <a:lnTo>
                  <a:pt x="0" y="110947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24378" y="997808"/>
            <a:ext cx="5190491" cy="101040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buNone/>
            </a:pPr>
            <a:r>
              <a:rPr sz="1050" b="1" spc="-5" dirty="0">
                <a:latin typeface="Helvetica"/>
                <a:cs typeface="Helvetica"/>
              </a:rPr>
              <a:t>Office </a:t>
            </a:r>
            <a:r>
              <a:rPr sz="1050" b="1" dirty="0">
                <a:latin typeface="Helvetica"/>
                <a:cs typeface="Helvetica"/>
              </a:rPr>
              <a:t>of the</a:t>
            </a:r>
            <a:r>
              <a:rPr sz="1050" b="1" spc="-40" dirty="0">
                <a:latin typeface="Helvetica"/>
                <a:cs typeface="Helvetica"/>
              </a:rPr>
              <a:t> </a:t>
            </a:r>
            <a:r>
              <a:rPr sz="1050" b="1" dirty="0">
                <a:latin typeface="Helvetica"/>
                <a:cs typeface="Helvetica"/>
              </a:rPr>
              <a:t>Director</a:t>
            </a:r>
            <a:endParaRPr sz="1050" dirty="0">
              <a:latin typeface="Helvetica"/>
              <a:cs typeface="Helvetica"/>
            </a:endParaRPr>
          </a:p>
          <a:p>
            <a:pPr marL="884555" marR="880744">
              <a:lnSpc>
                <a:spcPts val="1760"/>
              </a:lnSpc>
              <a:spcBef>
                <a:spcPts val="145"/>
              </a:spcBef>
              <a:buNone/>
            </a:pPr>
            <a:r>
              <a:rPr sz="1050" dirty="0">
                <a:latin typeface="Helvetica"/>
                <a:cs typeface="Helvetica"/>
              </a:rPr>
              <a:t>Center Director: Eugene Tu  </a:t>
            </a:r>
            <a:endParaRPr lang="en-US" sz="1050" dirty="0">
              <a:latin typeface="Helvetica"/>
              <a:cs typeface="Helvetica"/>
            </a:endParaRPr>
          </a:p>
          <a:p>
            <a:pPr marL="884555" marR="880744">
              <a:lnSpc>
                <a:spcPts val="1760"/>
              </a:lnSpc>
              <a:spcBef>
                <a:spcPts val="145"/>
              </a:spcBef>
              <a:buNone/>
            </a:pPr>
            <a:r>
              <a:rPr sz="1050" dirty="0">
                <a:latin typeface="Helvetica"/>
                <a:cs typeface="Helvetica"/>
              </a:rPr>
              <a:t>Deputy Center Director: Carol</a:t>
            </a:r>
            <a:r>
              <a:rPr sz="1050" spc="-114" dirty="0">
                <a:latin typeface="Helvetica"/>
                <a:cs typeface="Helvetica"/>
              </a:rPr>
              <a:t> </a:t>
            </a:r>
            <a:r>
              <a:rPr sz="1050" dirty="0">
                <a:latin typeface="Helvetica"/>
                <a:cs typeface="Helvetica"/>
              </a:rPr>
              <a:t>Carroll</a:t>
            </a:r>
          </a:p>
          <a:p>
            <a:pPr algn="ctr">
              <a:lnSpc>
                <a:spcPts val="560"/>
              </a:lnSpc>
              <a:buNone/>
            </a:pPr>
            <a:r>
              <a:rPr sz="1050" dirty="0">
                <a:latin typeface="Helvetica"/>
                <a:cs typeface="Helvetica"/>
              </a:rPr>
              <a:t>Associate Center Director: Verron Brade</a:t>
            </a:r>
            <a:r>
              <a:rPr sz="1050" spc="-85" dirty="0">
                <a:latin typeface="Helvetica"/>
                <a:cs typeface="Helvetica"/>
              </a:rPr>
              <a:t> </a:t>
            </a:r>
            <a:r>
              <a:rPr sz="1050" dirty="0">
                <a:latin typeface="Helvetica"/>
                <a:cs typeface="Helvetica"/>
              </a:rPr>
              <a:t>(Acting)</a:t>
            </a:r>
          </a:p>
          <a:p>
            <a:pPr algn="ctr">
              <a:lnSpc>
                <a:spcPts val="1070"/>
              </a:lnSpc>
              <a:buNone/>
            </a:pPr>
            <a:r>
              <a:rPr sz="1050" dirty="0">
                <a:latin typeface="Helvetica"/>
                <a:cs typeface="Helvetica"/>
              </a:rPr>
              <a:t>Associate Director for Research and Technology: David</a:t>
            </a:r>
            <a:r>
              <a:rPr sz="1050" spc="-80" dirty="0">
                <a:latin typeface="Helvetica"/>
                <a:cs typeface="Helvetica"/>
              </a:rPr>
              <a:t> </a:t>
            </a:r>
            <a:r>
              <a:rPr sz="1050" dirty="0">
                <a:latin typeface="Helvetica"/>
                <a:cs typeface="Helvetica"/>
              </a:rPr>
              <a:t>Korsmeyer</a:t>
            </a:r>
          </a:p>
        </p:txBody>
      </p:sp>
      <p:sp>
        <p:nvSpPr>
          <p:cNvPr id="9" name="object 9"/>
          <p:cNvSpPr/>
          <p:nvPr/>
        </p:nvSpPr>
        <p:spPr>
          <a:xfrm>
            <a:off x="3586734" y="4615434"/>
            <a:ext cx="0" cy="52705"/>
          </a:xfrm>
          <a:custGeom>
            <a:avLst/>
            <a:gdLst/>
            <a:ahLst/>
            <a:cxnLst/>
            <a:rect l="l" t="t" r="r" b="b"/>
            <a:pathLst>
              <a:path h="52704">
                <a:moveTo>
                  <a:pt x="0" y="0"/>
                </a:moveTo>
                <a:lnTo>
                  <a:pt x="0" y="52578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4390" y="2132838"/>
            <a:ext cx="0" cy="2440305"/>
          </a:xfrm>
          <a:custGeom>
            <a:avLst/>
            <a:gdLst/>
            <a:ahLst/>
            <a:cxnLst/>
            <a:rect l="l" t="t" r="r" b="b"/>
            <a:pathLst>
              <a:path h="2440304">
                <a:moveTo>
                  <a:pt x="0" y="0"/>
                </a:moveTo>
                <a:lnTo>
                  <a:pt x="0" y="2439924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6700" y="5370576"/>
            <a:ext cx="2237994" cy="5402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6511" y="5341620"/>
            <a:ext cx="1960626" cy="480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8411" y="5352288"/>
            <a:ext cx="2225040" cy="527685"/>
          </a:xfrm>
          <a:custGeom>
            <a:avLst/>
            <a:gdLst/>
            <a:ahLst/>
            <a:cxnLst/>
            <a:rect l="l" t="t" r="r" b="b"/>
            <a:pathLst>
              <a:path w="2225040" h="527685">
                <a:moveTo>
                  <a:pt x="0" y="527304"/>
                </a:moveTo>
                <a:lnTo>
                  <a:pt x="2225040" y="527304"/>
                </a:lnTo>
                <a:lnTo>
                  <a:pt x="2225040" y="0"/>
                </a:lnTo>
                <a:lnTo>
                  <a:pt x="0" y="0"/>
                </a:lnTo>
                <a:lnTo>
                  <a:pt x="0" y="5273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8411" y="5352288"/>
            <a:ext cx="2225040" cy="527685"/>
          </a:xfrm>
          <a:custGeom>
            <a:avLst/>
            <a:gdLst/>
            <a:ahLst/>
            <a:cxnLst/>
            <a:rect l="l" t="t" r="r" b="b"/>
            <a:pathLst>
              <a:path w="2225040" h="527685">
                <a:moveTo>
                  <a:pt x="0" y="527304"/>
                </a:moveTo>
                <a:lnTo>
                  <a:pt x="2225040" y="527304"/>
                </a:lnTo>
                <a:lnTo>
                  <a:pt x="2225040" y="0"/>
                </a:lnTo>
                <a:lnTo>
                  <a:pt x="0" y="0"/>
                </a:lnTo>
                <a:lnTo>
                  <a:pt x="0" y="527304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58850" y="5401362"/>
            <a:ext cx="1831975" cy="4521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Center Operations</a:t>
            </a:r>
            <a:r>
              <a:rPr sz="1000" b="1" spc="-4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Directorate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Director: </a:t>
            </a:r>
            <a:r>
              <a:rPr sz="1000" b="0" spc="-10" dirty="0">
                <a:latin typeface="Helvetica"/>
                <a:cs typeface="Helvetica"/>
              </a:rPr>
              <a:t>Eddie</a:t>
            </a:r>
            <a:r>
              <a:rPr sz="1000" b="0" spc="5" dirty="0">
                <a:latin typeface="Helvetica"/>
                <a:cs typeface="Helvetica"/>
              </a:rPr>
              <a:t> </a:t>
            </a:r>
            <a:r>
              <a:rPr sz="1000" b="0" spc="-10" dirty="0">
                <a:latin typeface="Helvetica"/>
                <a:cs typeface="Helvetica"/>
              </a:rPr>
              <a:t>Zavala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08788" y="6062471"/>
            <a:ext cx="2247138" cy="6332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0124" y="6182874"/>
            <a:ext cx="1850898" cy="5722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0500" y="6044184"/>
            <a:ext cx="2234565" cy="620395"/>
          </a:xfrm>
          <a:custGeom>
            <a:avLst/>
            <a:gdLst/>
            <a:ahLst/>
            <a:cxnLst/>
            <a:rect l="l" t="t" r="r" b="b"/>
            <a:pathLst>
              <a:path w="2234565" h="620395">
                <a:moveTo>
                  <a:pt x="0" y="620267"/>
                </a:moveTo>
                <a:lnTo>
                  <a:pt x="2234184" y="620267"/>
                </a:lnTo>
                <a:lnTo>
                  <a:pt x="2234184" y="0"/>
                </a:lnTo>
                <a:lnTo>
                  <a:pt x="0" y="0"/>
                </a:lnTo>
                <a:lnTo>
                  <a:pt x="0" y="6202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01867" y="6024784"/>
            <a:ext cx="2234565" cy="650178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90805" marR="474345">
              <a:lnSpc>
                <a:spcPct val="100000"/>
              </a:lnSpc>
              <a:spcBef>
                <a:spcPts val="5"/>
              </a:spcBef>
              <a:buNone/>
            </a:pPr>
            <a:endParaRPr lang="en-US" sz="1000" dirty="0">
              <a:latin typeface="Times New Roman"/>
              <a:cs typeface="Times New Roman"/>
            </a:endParaRPr>
          </a:p>
          <a:p>
            <a:pPr marL="90805" marR="474345">
              <a:lnSpc>
                <a:spcPct val="100000"/>
              </a:lnSpc>
              <a:spcBef>
                <a:spcPts val="5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Human Capital &amp;</a:t>
            </a:r>
            <a:r>
              <a:rPr sz="1000" b="1" spc="-3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Education  Directorate</a:t>
            </a:r>
            <a:endParaRPr sz="1000" dirty="0">
              <a:latin typeface="Helvetica"/>
              <a:cs typeface="Helvetica"/>
            </a:endParaRPr>
          </a:p>
          <a:p>
            <a:pPr marL="90805">
              <a:lnSpc>
                <a:spcPct val="100000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Director: </a:t>
            </a:r>
            <a:r>
              <a:rPr sz="1000" b="0" spc="-10" dirty="0">
                <a:latin typeface="Helvetica"/>
                <a:cs typeface="Helvetica"/>
              </a:rPr>
              <a:t>Steve</a:t>
            </a:r>
            <a:r>
              <a:rPr sz="1000" b="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Jensen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26735" y="6073140"/>
            <a:ext cx="2247138" cy="6225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48071" y="6150864"/>
            <a:ext cx="1829562" cy="5875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08447" y="6054852"/>
            <a:ext cx="2234565" cy="609600"/>
          </a:xfrm>
          <a:custGeom>
            <a:avLst/>
            <a:gdLst/>
            <a:ahLst/>
            <a:cxnLst/>
            <a:rect l="l" t="t" r="r" b="b"/>
            <a:pathLst>
              <a:path w="2234565" h="609600">
                <a:moveTo>
                  <a:pt x="0" y="609600"/>
                </a:moveTo>
                <a:lnTo>
                  <a:pt x="2234183" y="609600"/>
                </a:lnTo>
                <a:lnTo>
                  <a:pt x="2234183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08447" y="6054852"/>
            <a:ext cx="2234565" cy="609600"/>
          </a:xfrm>
          <a:custGeom>
            <a:avLst/>
            <a:gdLst/>
            <a:ahLst/>
            <a:cxnLst/>
            <a:rect l="l" t="t" r="r" b="b"/>
            <a:pathLst>
              <a:path w="2234565" h="609600">
                <a:moveTo>
                  <a:pt x="0" y="609600"/>
                </a:moveTo>
                <a:lnTo>
                  <a:pt x="2234183" y="609600"/>
                </a:lnTo>
                <a:lnTo>
                  <a:pt x="2234183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187822" y="6150355"/>
            <a:ext cx="2161668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Office of the Chief</a:t>
            </a:r>
            <a:r>
              <a:rPr sz="1000" b="1" spc="-3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Financial</a:t>
            </a:r>
            <a:endParaRPr sz="1000" dirty="0">
              <a:latin typeface="Helvetica"/>
              <a:cs typeface="Helvetica"/>
            </a:endParaRPr>
          </a:p>
          <a:p>
            <a:pPr marR="139065" algn="ctr">
              <a:lnSpc>
                <a:spcPts val="1019"/>
              </a:lnSpc>
              <a:buNone/>
            </a:pPr>
            <a:r>
              <a:rPr sz="1000" b="1" spc="-5" dirty="0">
                <a:latin typeface="Helvetica"/>
                <a:cs typeface="Helvetica"/>
              </a:rPr>
              <a:t>Officer</a:t>
            </a:r>
            <a:endParaRPr sz="1000" dirty="0">
              <a:latin typeface="Helvetica"/>
              <a:cs typeface="Helvetica"/>
            </a:endParaRPr>
          </a:p>
          <a:p>
            <a:pPr marR="97790" algn="ctr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Director/CFO: Amir </a:t>
            </a:r>
            <a:r>
              <a:rPr sz="1000" b="0" spc="-10" dirty="0">
                <a:latin typeface="Helvetica"/>
                <a:cs typeface="Helvetica"/>
              </a:rPr>
              <a:t>Deylami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46888" y="4690871"/>
            <a:ext cx="2070354" cy="54635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8224" y="4661903"/>
            <a:ext cx="1587245" cy="4808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8600" y="4672584"/>
            <a:ext cx="2057400" cy="533400"/>
          </a:xfrm>
          <a:custGeom>
            <a:avLst/>
            <a:gdLst/>
            <a:ahLst/>
            <a:cxnLst/>
            <a:rect l="l" t="t" r="r" b="b"/>
            <a:pathLst>
              <a:path w="2057400" h="533400">
                <a:moveTo>
                  <a:pt x="0" y="533400"/>
                </a:moveTo>
                <a:lnTo>
                  <a:pt x="2057400" y="533400"/>
                </a:lnTo>
                <a:lnTo>
                  <a:pt x="20574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8600" y="4672584"/>
            <a:ext cx="2057400" cy="533400"/>
          </a:xfrm>
          <a:custGeom>
            <a:avLst/>
            <a:gdLst/>
            <a:ahLst/>
            <a:cxnLst/>
            <a:rect l="l" t="t" r="r" b="b"/>
            <a:pathLst>
              <a:path w="2057400" h="533400">
                <a:moveTo>
                  <a:pt x="0" y="533400"/>
                </a:moveTo>
                <a:lnTo>
                  <a:pt x="2057400" y="533400"/>
                </a:lnTo>
                <a:lnTo>
                  <a:pt x="20574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07340" y="4600092"/>
            <a:ext cx="1978660" cy="4521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10" dirty="0">
                <a:latin typeface="Helvetica"/>
                <a:cs typeface="Helvetica"/>
              </a:rPr>
              <a:t>Aeronautics</a:t>
            </a:r>
            <a:r>
              <a:rPr sz="1000" b="1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Directorate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Director: Huy</a:t>
            </a:r>
            <a:r>
              <a:rPr sz="1000" b="0" spc="-10" dirty="0">
                <a:latin typeface="Helvetica"/>
                <a:cs typeface="Helvetica"/>
              </a:rPr>
              <a:t> </a:t>
            </a:r>
            <a:r>
              <a:rPr sz="1000" b="0" dirty="0">
                <a:latin typeface="Helvetica"/>
                <a:cs typeface="Helvetica"/>
              </a:rPr>
              <a:t>Tran</a:t>
            </a:r>
          </a:p>
        </p:txBody>
      </p:sp>
      <p:sp>
        <p:nvSpPr>
          <p:cNvPr id="30" name="object 30"/>
          <p:cNvSpPr/>
          <p:nvPr/>
        </p:nvSpPr>
        <p:spPr>
          <a:xfrm>
            <a:off x="6943343" y="4683252"/>
            <a:ext cx="2132838" cy="54635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964680" y="4654296"/>
            <a:ext cx="1536953" cy="58750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25056" y="4664964"/>
            <a:ext cx="2120265" cy="533400"/>
          </a:xfrm>
          <a:custGeom>
            <a:avLst/>
            <a:gdLst/>
            <a:ahLst/>
            <a:cxnLst/>
            <a:rect l="l" t="t" r="r" b="b"/>
            <a:pathLst>
              <a:path w="2120265" h="533400">
                <a:moveTo>
                  <a:pt x="0" y="533400"/>
                </a:moveTo>
                <a:lnTo>
                  <a:pt x="2119883" y="533400"/>
                </a:lnTo>
                <a:lnTo>
                  <a:pt x="2119883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938009" y="4728131"/>
            <a:ext cx="2120265" cy="480901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92075" marR="636270">
              <a:lnSpc>
                <a:spcPct val="70000"/>
              </a:lnSpc>
              <a:spcBef>
                <a:spcPts val="37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Programs and</a:t>
            </a:r>
            <a:r>
              <a:rPr sz="1000" b="1" spc="-8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Projects  Directorate</a:t>
            </a:r>
            <a:endParaRPr sz="1000" dirty="0">
              <a:latin typeface="Helvetica"/>
              <a:cs typeface="Helvetica"/>
            </a:endParaRPr>
          </a:p>
          <a:p>
            <a:pPr marL="9271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Director: Butler</a:t>
            </a:r>
            <a:r>
              <a:rPr sz="1000" b="0" spc="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Hine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074664" y="5387340"/>
            <a:ext cx="2207514" cy="52957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096000" y="5358384"/>
            <a:ext cx="1881377" cy="58750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56376" y="5369052"/>
            <a:ext cx="2194560" cy="516890"/>
          </a:xfrm>
          <a:custGeom>
            <a:avLst/>
            <a:gdLst/>
            <a:ahLst/>
            <a:cxnLst/>
            <a:rect l="l" t="t" r="r" b="b"/>
            <a:pathLst>
              <a:path w="2194559" h="516889">
                <a:moveTo>
                  <a:pt x="0" y="516636"/>
                </a:moveTo>
                <a:lnTo>
                  <a:pt x="2194560" y="516636"/>
                </a:lnTo>
                <a:lnTo>
                  <a:pt x="2194560" y="0"/>
                </a:lnTo>
                <a:lnTo>
                  <a:pt x="0" y="0"/>
                </a:lnTo>
                <a:lnTo>
                  <a:pt x="0" y="5166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56376" y="5369052"/>
            <a:ext cx="2194560" cy="516890"/>
          </a:xfrm>
          <a:custGeom>
            <a:avLst/>
            <a:gdLst/>
            <a:ahLst/>
            <a:cxnLst/>
            <a:rect l="l" t="t" r="r" b="b"/>
            <a:pathLst>
              <a:path w="2194559" h="516889">
                <a:moveTo>
                  <a:pt x="0" y="516636"/>
                </a:moveTo>
                <a:lnTo>
                  <a:pt x="2194560" y="516636"/>
                </a:lnTo>
                <a:lnTo>
                  <a:pt x="2194560" y="0"/>
                </a:lnTo>
                <a:lnTo>
                  <a:pt x="0" y="0"/>
                </a:lnTo>
                <a:lnTo>
                  <a:pt x="0" y="516636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136639" y="5357825"/>
            <a:ext cx="2083813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Safety &amp; Mission</a:t>
            </a:r>
            <a:r>
              <a:rPr sz="1000" b="1" spc="-65" dirty="0">
                <a:latin typeface="Helvetica"/>
                <a:cs typeface="Helvetica"/>
              </a:rPr>
              <a:t> </a:t>
            </a:r>
            <a:r>
              <a:rPr sz="1000" b="1" spc="-10" dirty="0">
                <a:latin typeface="Helvetica"/>
                <a:cs typeface="Helvetica"/>
              </a:rPr>
              <a:t>Assurance</a:t>
            </a:r>
            <a:endParaRPr sz="1000" dirty="0">
              <a:latin typeface="Helvetica"/>
              <a:cs typeface="Helvetica"/>
            </a:endParaRPr>
          </a:p>
          <a:p>
            <a:pPr marL="128270">
              <a:lnSpc>
                <a:spcPts val="1019"/>
              </a:lnSpc>
              <a:buNone/>
            </a:pPr>
            <a:r>
              <a:rPr sz="1000" b="1" spc="-5" dirty="0">
                <a:latin typeface="Helvetica"/>
                <a:cs typeface="Helvetica"/>
              </a:rPr>
              <a:t>Directorate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 Andrew</a:t>
            </a:r>
            <a:r>
              <a:rPr sz="1000" b="0" spc="5" dirty="0">
                <a:latin typeface="Helvetica"/>
                <a:cs typeface="Helvetica"/>
              </a:rPr>
              <a:t> </a:t>
            </a:r>
            <a:r>
              <a:rPr sz="1000" b="0" dirty="0">
                <a:latin typeface="Helvetica"/>
                <a:cs typeface="Helvetica"/>
              </a:rPr>
              <a:t>Demo</a:t>
            </a:r>
          </a:p>
        </p:txBody>
      </p:sp>
      <p:sp>
        <p:nvSpPr>
          <p:cNvPr id="39" name="object 39"/>
          <p:cNvSpPr/>
          <p:nvPr/>
        </p:nvSpPr>
        <p:spPr>
          <a:xfrm>
            <a:off x="3502152" y="5370563"/>
            <a:ext cx="2350770" cy="5524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521964" y="5341620"/>
            <a:ext cx="1587246" cy="48083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483864" y="5352288"/>
            <a:ext cx="2338070" cy="539750"/>
          </a:xfrm>
          <a:custGeom>
            <a:avLst/>
            <a:gdLst/>
            <a:ahLst/>
            <a:cxnLst/>
            <a:rect l="l" t="t" r="r" b="b"/>
            <a:pathLst>
              <a:path w="2338070" h="539750">
                <a:moveTo>
                  <a:pt x="0" y="539496"/>
                </a:moveTo>
                <a:lnTo>
                  <a:pt x="2337816" y="539496"/>
                </a:lnTo>
                <a:lnTo>
                  <a:pt x="2337816" y="0"/>
                </a:lnTo>
                <a:lnTo>
                  <a:pt x="0" y="0"/>
                </a:lnTo>
                <a:lnTo>
                  <a:pt x="0" y="5394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83864" y="5352288"/>
            <a:ext cx="2338070" cy="539750"/>
          </a:xfrm>
          <a:custGeom>
            <a:avLst/>
            <a:gdLst/>
            <a:ahLst/>
            <a:cxnLst/>
            <a:rect l="l" t="t" r="r" b="b"/>
            <a:pathLst>
              <a:path w="2338070" h="539750">
                <a:moveTo>
                  <a:pt x="0" y="539496"/>
                </a:moveTo>
                <a:lnTo>
                  <a:pt x="2337816" y="539496"/>
                </a:lnTo>
                <a:lnTo>
                  <a:pt x="2337816" y="0"/>
                </a:lnTo>
                <a:lnTo>
                  <a:pt x="0" y="0"/>
                </a:lnTo>
                <a:lnTo>
                  <a:pt x="0" y="539496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562602" y="5279542"/>
            <a:ext cx="2207259" cy="44627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Engineering</a:t>
            </a:r>
            <a:r>
              <a:rPr sz="1000" b="1" spc="-4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Directorate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Director: Daniel</a:t>
            </a:r>
            <a:r>
              <a:rPr sz="1000" b="0" spc="-15" dirty="0">
                <a:latin typeface="Helvetica"/>
                <a:cs typeface="Helvetica"/>
              </a:rPr>
              <a:t> </a:t>
            </a:r>
            <a:r>
              <a:rPr sz="1000" b="0" spc="-10" dirty="0">
                <a:latin typeface="Helvetica"/>
                <a:cs typeface="Helvetica"/>
              </a:rPr>
              <a:t>Andrews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464307" y="4686300"/>
            <a:ext cx="2146554" cy="54635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85644" y="4657331"/>
            <a:ext cx="2010918" cy="48083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46020" y="4668011"/>
            <a:ext cx="2133600" cy="533400"/>
          </a:xfrm>
          <a:custGeom>
            <a:avLst/>
            <a:gdLst/>
            <a:ahLst/>
            <a:cxnLst/>
            <a:rect l="l" t="t" r="r" b="b"/>
            <a:pathLst>
              <a:path w="2133600" h="533400">
                <a:moveTo>
                  <a:pt x="0" y="533400"/>
                </a:moveTo>
                <a:lnTo>
                  <a:pt x="2133600" y="533400"/>
                </a:lnTo>
                <a:lnTo>
                  <a:pt x="21336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46020" y="4668011"/>
            <a:ext cx="2133600" cy="533400"/>
          </a:xfrm>
          <a:custGeom>
            <a:avLst/>
            <a:gdLst/>
            <a:ahLst/>
            <a:cxnLst/>
            <a:rect l="l" t="t" r="r" b="b"/>
            <a:pathLst>
              <a:path w="2133600" h="533400">
                <a:moveTo>
                  <a:pt x="0" y="533400"/>
                </a:moveTo>
                <a:lnTo>
                  <a:pt x="2133600" y="533400"/>
                </a:lnTo>
                <a:lnTo>
                  <a:pt x="21336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2525395" y="4595520"/>
            <a:ext cx="1881505" cy="44627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Science</a:t>
            </a:r>
            <a:r>
              <a:rPr sz="1000" b="1" spc="-2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Directorate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Director: (Acting) Jay</a:t>
            </a:r>
            <a:r>
              <a:rPr sz="1000" b="0" spc="-3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Bookbinder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716779" y="4690871"/>
            <a:ext cx="2169414" cy="54635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36591" y="4661915"/>
            <a:ext cx="1631441" cy="58750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98491" y="4672584"/>
            <a:ext cx="2156460" cy="533400"/>
          </a:xfrm>
          <a:custGeom>
            <a:avLst/>
            <a:gdLst/>
            <a:ahLst/>
            <a:cxnLst/>
            <a:rect l="l" t="t" r="r" b="b"/>
            <a:pathLst>
              <a:path w="2156459" h="533400">
                <a:moveTo>
                  <a:pt x="0" y="533400"/>
                </a:moveTo>
                <a:lnTo>
                  <a:pt x="2156460" y="533400"/>
                </a:lnTo>
                <a:lnTo>
                  <a:pt x="215646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98491" y="4672584"/>
            <a:ext cx="2156460" cy="533400"/>
          </a:xfrm>
          <a:custGeom>
            <a:avLst/>
            <a:gdLst/>
            <a:ahLst/>
            <a:cxnLst/>
            <a:rect l="l" t="t" r="r" b="b"/>
            <a:pathLst>
              <a:path w="2156459" h="533400">
                <a:moveTo>
                  <a:pt x="0" y="533400"/>
                </a:moveTo>
                <a:lnTo>
                  <a:pt x="2156460" y="533400"/>
                </a:lnTo>
                <a:lnTo>
                  <a:pt x="215646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4777484" y="4661661"/>
            <a:ext cx="2044695" cy="49784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065" marR="5080">
              <a:lnSpc>
                <a:spcPct val="70000"/>
              </a:lnSpc>
              <a:spcBef>
                <a:spcPts val="455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Exploration</a:t>
            </a:r>
            <a:r>
              <a:rPr sz="1000" b="1" spc="-4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Technology  Directorate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Director: Rupak</a:t>
            </a:r>
            <a:r>
              <a:rPr sz="1000" b="0" spc="-15" dirty="0">
                <a:latin typeface="Helvetica"/>
                <a:cs typeface="Helvetica"/>
              </a:rPr>
              <a:t> </a:t>
            </a:r>
            <a:r>
              <a:rPr sz="1000" b="0" spc="-10" dirty="0">
                <a:latin typeface="Helvetica"/>
                <a:cs typeface="Helvetica"/>
              </a:rPr>
              <a:t>Biswas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149090" y="2896361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149090" y="2463545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233415" y="2147303"/>
            <a:ext cx="2896362" cy="42139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253228" y="2118347"/>
            <a:ext cx="1860042" cy="48083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215128" y="2129027"/>
            <a:ext cx="2883535" cy="408940"/>
          </a:xfrm>
          <a:custGeom>
            <a:avLst/>
            <a:gdLst/>
            <a:ahLst/>
            <a:cxnLst/>
            <a:rect l="l" t="t" r="r" b="b"/>
            <a:pathLst>
              <a:path w="2883534" h="408939">
                <a:moveTo>
                  <a:pt x="0" y="408432"/>
                </a:moveTo>
                <a:lnTo>
                  <a:pt x="2883407" y="408432"/>
                </a:lnTo>
                <a:lnTo>
                  <a:pt x="2883407" y="0"/>
                </a:lnTo>
                <a:lnTo>
                  <a:pt x="0" y="0"/>
                </a:lnTo>
                <a:lnTo>
                  <a:pt x="0" y="4084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215128" y="2129027"/>
            <a:ext cx="2883535" cy="408940"/>
          </a:xfrm>
          <a:custGeom>
            <a:avLst/>
            <a:gdLst/>
            <a:ahLst/>
            <a:cxnLst/>
            <a:rect l="l" t="t" r="r" b="b"/>
            <a:pathLst>
              <a:path w="2883534" h="408939">
                <a:moveTo>
                  <a:pt x="0" y="408432"/>
                </a:moveTo>
                <a:lnTo>
                  <a:pt x="2883407" y="408432"/>
                </a:lnTo>
                <a:lnTo>
                  <a:pt x="2883407" y="0"/>
                </a:lnTo>
                <a:lnTo>
                  <a:pt x="0" y="0"/>
                </a:lnTo>
                <a:lnTo>
                  <a:pt x="0" y="40843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294121" y="2055647"/>
            <a:ext cx="2804542" cy="4521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15" dirty="0">
                <a:latin typeface="Helvetica"/>
                <a:cs typeface="Helvetica"/>
              </a:rPr>
              <a:t>NASA </a:t>
            </a:r>
            <a:r>
              <a:rPr sz="1000" b="1" spc="-5" dirty="0">
                <a:latin typeface="Helvetica"/>
                <a:cs typeface="Helvetica"/>
              </a:rPr>
              <a:t>Astrobiology</a:t>
            </a:r>
            <a:r>
              <a:rPr sz="1000" b="1" spc="4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Institute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Director: Jon</a:t>
            </a:r>
            <a:r>
              <a:rPr sz="1000" b="0" spc="-1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Rask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236464" y="3596652"/>
            <a:ext cx="2908554" cy="47014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257800" y="3567671"/>
            <a:ext cx="1818894" cy="48083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18176" y="3578352"/>
            <a:ext cx="2895600" cy="457200"/>
          </a:xfrm>
          <a:custGeom>
            <a:avLst/>
            <a:gdLst/>
            <a:ahLst/>
            <a:cxnLst/>
            <a:rect l="l" t="t" r="r" b="b"/>
            <a:pathLst>
              <a:path w="2895600" h="457200">
                <a:moveTo>
                  <a:pt x="0" y="457200"/>
                </a:moveTo>
                <a:lnTo>
                  <a:pt x="2895600" y="457200"/>
                </a:lnTo>
                <a:lnTo>
                  <a:pt x="28956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 dirty="0"/>
          </a:p>
        </p:txBody>
      </p:sp>
      <p:sp>
        <p:nvSpPr>
          <p:cNvPr id="64" name="object 64"/>
          <p:cNvSpPr/>
          <p:nvPr/>
        </p:nvSpPr>
        <p:spPr>
          <a:xfrm>
            <a:off x="5218176" y="3578352"/>
            <a:ext cx="2895600" cy="457200"/>
          </a:xfrm>
          <a:custGeom>
            <a:avLst/>
            <a:gdLst/>
            <a:ahLst/>
            <a:cxnLst/>
            <a:rect l="l" t="t" r="r" b="b"/>
            <a:pathLst>
              <a:path w="2895600" h="457200">
                <a:moveTo>
                  <a:pt x="0" y="457200"/>
                </a:moveTo>
                <a:lnTo>
                  <a:pt x="2895600" y="457200"/>
                </a:lnTo>
                <a:lnTo>
                  <a:pt x="28956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5297804" y="3505606"/>
            <a:ext cx="2835785" cy="4521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15" dirty="0">
                <a:latin typeface="Helvetica"/>
                <a:cs typeface="Helvetica"/>
              </a:rPr>
              <a:t>NASA </a:t>
            </a:r>
            <a:r>
              <a:rPr sz="1000" b="1" spc="-5" dirty="0">
                <a:latin typeface="Helvetica"/>
                <a:cs typeface="Helvetica"/>
              </a:rPr>
              <a:t>Research Park Office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Director: Mejghan</a:t>
            </a:r>
            <a:r>
              <a:rPr sz="1000" b="0" spc="24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Haider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245108" y="3561600"/>
            <a:ext cx="2908554" cy="47014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264919" y="3532619"/>
            <a:ext cx="2071878" cy="48083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26819" y="3543300"/>
            <a:ext cx="2895600" cy="457200"/>
          </a:xfrm>
          <a:custGeom>
            <a:avLst/>
            <a:gdLst/>
            <a:ahLst/>
            <a:cxnLst/>
            <a:rect l="l" t="t" r="r" b="b"/>
            <a:pathLst>
              <a:path w="2895600" h="457200">
                <a:moveTo>
                  <a:pt x="0" y="457200"/>
                </a:moveTo>
                <a:lnTo>
                  <a:pt x="2895600" y="457200"/>
                </a:lnTo>
                <a:lnTo>
                  <a:pt x="28956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226819" y="3543300"/>
            <a:ext cx="2895600" cy="457200"/>
          </a:xfrm>
          <a:custGeom>
            <a:avLst/>
            <a:gdLst/>
            <a:ahLst/>
            <a:cxnLst/>
            <a:rect l="l" t="t" r="r" b="b"/>
            <a:pathLst>
              <a:path w="2895600" h="457200">
                <a:moveTo>
                  <a:pt x="0" y="457200"/>
                </a:moveTo>
                <a:lnTo>
                  <a:pt x="2895600" y="457200"/>
                </a:lnTo>
                <a:lnTo>
                  <a:pt x="28956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305305" y="3469919"/>
            <a:ext cx="2815589" cy="44627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Office of the Chief</a:t>
            </a:r>
            <a:r>
              <a:rPr sz="1000" b="1" spc="-1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Counsel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Chief Counsel: </a:t>
            </a:r>
            <a:r>
              <a:rPr sz="1000" b="0" dirty="0">
                <a:latin typeface="Helvetica"/>
                <a:cs typeface="Helvetica"/>
              </a:rPr>
              <a:t>Thomas </a:t>
            </a:r>
            <a:r>
              <a:rPr sz="1000" b="0" spc="15" dirty="0">
                <a:latin typeface="Helvetica"/>
                <a:cs typeface="Helvetica"/>
              </a:rPr>
              <a:t>W.</a:t>
            </a:r>
            <a:r>
              <a:rPr sz="1000" b="0" spc="-12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Berndt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130802" y="3307841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233415" y="3139452"/>
            <a:ext cx="2896362" cy="43356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53228" y="3110471"/>
            <a:ext cx="2503170" cy="48083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5128" y="3121151"/>
            <a:ext cx="2883535" cy="421005"/>
          </a:xfrm>
          <a:custGeom>
            <a:avLst/>
            <a:gdLst/>
            <a:ahLst/>
            <a:cxnLst/>
            <a:rect l="l" t="t" r="r" b="b"/>
            <a:pathLst>
              <a:path w="2883534" h="421004">
                <a:moveTo>
                  <a:pt x="0" y="420624"/>
                </a:moveTo>
                <a:lnTo>
                  <a:pt x="2883407" y="420624"/>
                </a:lnTo>
                <a:lnTo>
                  <a:pt x="2883407" y="0"/>
                </a:lnTo>
                <a:lnTo>
                  <a:pt x="0" y="0"/>
                </a:lnTo>
                <a:lnTo>
                  <a:pt x="0" y="420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5128" y="3121151"/>
            <a:ext cx="2883535" cy="421005"/>
          </a:xfrm>
          <a:custGeom>
            <a:avLst/>
            <a:gdLst/>
            <a:ahLst/>
            <a:cxnLst/>
            <a:rect l="l" t="t" r="r" b="b"/>
            <a:pathLst>
              <a:path w="2883534" h="421004">
                <a:moveTo>
                  <a:pt x="0" y="420624"/>
                </a:moveTo>
                <a:lnTo>
                  <a:pt x="2883407" y="420624"/>
                </a:lnTo>
                <a:lnTo>
                  <a:pt x="2883407" y="0"/>
                </a:lnTo>
                <a:lnTo>
                  <a:pt x="0" y="0"/>
                </a:lnTo>
                <a:lnTo>
                  <a:pt x="0" y="420624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5294121" y="3048152"/>
            <a:ext cx="2804542" cy="4521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Office of Diversity &amp; Equal</a:t>
            </a:r>
            <a:r>
              <a:rPr sz="1000" b="1" spc="-2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Opportunity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Division Chief: Barbara</a:t>
            </a:r>
            <a:r>
              <a:rPr sz="1000" b="0" spc="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Miller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822441" y="4615434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7912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198625" y="5266182"/>
            <a:ext cx="0" cy="82550"/>
          </a:xfrm>
          <a:custGeom>
            <a:avLst/>
            <a:gdLst/>
            <a:ahLst/>
            <a:cxnLst/>
            <a:rect l="l" t="t" r="r" b="b"/>
            <a:pathLst>
              <a:path h="82550">
                <a:moveTo>
                  <a:pt x="0" y="0"/>
                </a:moveTo>
                <a:lnTo>
                  <a:pt x="0" y="82296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98625" y="5299709"/>
            <a:ext cx="5721350" cy="0"/>
          </a:xfrm>
          <a:custGeom>
            <a:avLst/>
            <a:gdLst/>
            <a:ahLst/>
            <a:cxnLst/>
            <a:rect l="l" t="t" r="r" b="b"/>
            <a:pathLst>
              <a:path w="5721350">
                <a:moveTo>
                  <a:pt x="0" y="0"/>
                </a:moveTo>
                <a:lnTo>
                  <a:pt x="5721096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041142" y="5258561"/>
            <a:ext cx="0" cy="685800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01317" y="5968746"/>
            <a:ext cx="0" cy="43180"/>
          </a:xfrm>
          <a:custGeom>
            <a:avLst/>
            <a:gdLst/>
            <a:ahLst/>
            <a:cxnLst/>
            <a:rect l="l" t="t" r="r" b="b"/>
            <a:pathLst>
              <a:path h="43179">
                <a:moveTo>
                  <a:pt x="-14478" y="21335"/>
                </a:moveTo>
                <a:lnTo>
                  <a:pt x="14478" y="21335"/>
                </a:lnTo>
              </a:path>
            </a:pathLst>
          </a:custGeom>
          <a:ln w="42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644390" y="4420361"/>
            <a:ext cx="0" cy="920750"/>
          </a:xfrm>
          <a:custGeom>
            <a:avLst/>
            <a:gdLst/>
            <a:ahLst/>
            <a:cxnLst/>
            <a:rect l="l" t="t" r="r" b="b"/>
            <a:pathLst>
              <a:path h="920750">
                <a:moveTo>
                  <a:pt x="0" y="0"/>
                </a:moveTo>
                <a:lnTo>
                  <a:pt x="0" y="920496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401317" y="5965697"/>
            <a:ext cx="4655820" cy="0"/>
          </a:xfrm>
          <a:custGeom>
            <a:avLst/>
            <a:gdLst/>
            <a:ahLst/>
            <a:cxnLst/>
            <a:rect l="l" t="t" r="r" b="b"/>
            <a:pathLst>
              <a:path w="4655820">
                <a:moveTo>
                  <a:pt x="0" y="0"/>
                </a:moveTo>
                <a:lnTo>
                  <a:pt x="465582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95372" y="6071615"/>
            <a:ext cx="2364486" cy="60579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616707" y="6041123"/>
            <a:ext cx="2300477" cy="48083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77083" y="6053328"/>
            <a:ext cx="2352040" cy="593090"/>
          </a:xfrm>
          <a:custGeom>
            <a:avLst/>
            <a:gdLst/>
            <a:ahLst/>
            <a:cxnLst/>
            <a:rect l="l" t="t" r="r" b="b"/>
            <a:pathLst>
              <a:path w="2352040" h="593090">
                <a:moveTo>
                  <a:pt x="0" y="592836"/>
                </a:moveTo>
                <a:lnTo>
                  <a:pt x="2351532" y="592836"/>
                </a:lnTo>
                <a:lnTo>
                  <a:pt x="2351532" y="0"/>
                </a:lnTo>
                <a:lnTo>
                  <a:pt x="0" y="0"/>
                </a:lnTo>
                <a:lnTo>
                  <a:pt x="0" y="5928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2585085" y="6068822"/>
            <a:ext cx="2352039" cy="526426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5"/>
              </a:spcBef>
              <a:buNone/>
            </a:pPr>
            <a:endParaRPr lang="en-US" sz="1000" b="1" spc="-5" dirty="0">
              <a:latin typeface="Helvetica"/>
              <a:cs typeface="Helvetica"/>
            </a:endParaRPr>
          </a:p>
          <a:p>
            <a:pPr marL="92710">
              <a:lnSpc>
                <a:spcPct val="100000"/>
              </a:lnSpc>
              <a:spcBef>
                <a:spcPts val="5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Information Technology</a:t>
            </a:r>
            <a:r>
              <a:rPr sz="1000" b="1" spc="-1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Directorate</a:t>
            </a:r>
            <a:endParaRPr sz="1000" dirty="0">
              <a:latin typeface="Helvetica"/>
              <a:cs typeface="Helvetica"/>
            </a:endParaRPr>
          </a:p>
          <a:p>
            <a:pPr marL="9271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CIO: John</a:t>
            </a:r>
            <a:r>
              <a:rPr sz="1000" b="0" spc="-2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Garrigues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6925818" y="529361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464814" y="5968746"/>
            <a:ext cx="1905" cy="76200"/>
          </a:xfrm>
          <a:custGeom>
            <a:avLst/>
            <a:gdLst/>
            <a:ahLst/>
            <a:cxnLst/>
            <a:rect l="l" t="t" r="r" b="b"/>
            <a:pathLst>
              <a:path w="1904" h="76200">
                <a:moveTo>
                  <a:pt x="0" y="0"/>
                </a:moveTo>
                <a:lnTo>
                  <a:pt x="1524" y="76199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051041" y="5968746"/>
            <a:ext cx="0" cy="86995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867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233415" y="2606027"/>
            <a:ext cx="2908554" cy="52198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253228" y="2619755"/>
            <a:ext cx="2716529" cy="57226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215128" y="2587751"/>
            <a:ext cx="2895600" cy="509270"/>
          </a:xfrm>
          <a:custGeom>
            <a:avLst/>
            <a:gdLst/>
            <a:ahLst/>
            <a:cxnLst/>
            <a:rect l="l" t="t" r="r" b="b"/>
            <a:pathLst>
              <a:path w="2895600" h="509269">
                <a:moveTo>
                  <a:pt x="0" y="509015"/>
                </a:moveTo>
                <a:lnTo>
                  <a:pt x="2895600" y="509015"/>
                </a:lnTo>
                <a:lnTo>
                  <a:pt x="2895600" y="0"/>
                </a:lnTo>
                <a:lnTo>
                  <a:pt x="0" y="0"/>
                </a:lnTo>
                <a:lnTo>
                  <a:pt x="0" y="5090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215128" y="2587751"/>
            <a:ext cx="2895600" cy="509270"/>
          </a:xfrm>
          <a:custGeom>
            <a:avLst/>
            <a:gdLst/>
            <a:ahLst/>
            <a:cxnLst/>
            <a:rect l="l" t="t" r="r" b="b"/>
            <a:pathLst>
              <a:path w="2895600" h="509269">
                <a:moveTo>
                  <a:pt x="0" y="509015"/>
                </a:moveTo>
                <a:lnTo>
                  <a:pt x="2895600" y="509015"/>
                </a:lnTo>
                <a:lnTo>
                  <a:pt x="2895600" y="0"/>
                </a:lnTo>
                <a:lnTo>
                  <a:pt x="0" y="0"/>
                </a:lnTo>
                <a:lnTo>
                  <a:pt x="0" y="5090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5294121" y="2618358"/>
            <a:ext cx="2804542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Solar </a:t>
            </a:r>
            <a:r>
              <a:rPr sz="1000" b="1" spc="-10" dirty="0">
                <a:latin typeface="Helvetica"/>
                <a:cs typeface="Helvetica"/>
              </a:rPr>
              <a:t>System </a:t>
            </a:r>
            <a:r>
              <a:rPr sz="1000" b="1" spc="-5" dirty="0">
                <a:latin typeface="Helvetica"/>
                <a:cs typeface="Helvetica"/>
              </a:rPr>
              <a:t>Exploration Research Virtual  Institute</a:t>
            </a:r>
            <a:r>
              <a:rPr sz="1000" b="1" spc="-1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(SSERVI)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Director: Gregory</a:t>
            </a:r>
            <a:r>
              <a:rPr sz="1000" b="0" spc="-1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Schmidt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245108" y="2183879"/>
            <a:ext cx="2908554" cy="43511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264919" y="2154923"/>
            <a:ext cx="1919477" cy="48083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226819" y="2165604"/>
            <a:ext cx="2895600" cy="422275"/>
          </a:xfrm>
          <a:custGeom>
            <a:avLst/>
            <a:gdLst/>
            <a:ahLst/>
            <a:cxnLst/>
            <a:rect l="l" t="t" r="r" b="b"/>
            <a:pathLst>
              <a:path w="2895600" h="422275">
                <a:moveTo>
                  <a:pt x="0" y="422148"/>
                </a:moveTo>
                <a:lnTo>
                  <a:pt x="2895600" y="422148"/>
                </a:lnTo>
                <a:lnTo>
                  <a:pt x="2895600" y="0"/>
                </a:lnTo>
                <a:lnTo>
                  <a:pt x="0" y="0"/>
                </a:lnTo>
                <a:lnTo>
                  <a:pt x="0" y="4221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226819" y="2165604"/>
            <a:ext cx="2895600" cy="422275"/>
          </a:xfrm>
          <a:custGeom>
            <a:avLst/>
            <a:gdLst/>
            <a:ahLst/>
            <a:cxnLst/>
            <a:rect l="l" t="t" r="r" b="b"/>
            <a:pathLst>
              <a:path w="2895600" h="422275">
                <a:moveTo>
                  <a:pt x="0" y="422148"/>
                </a:moveTo>
                <a:lnTo>
                  <a:pt x="2895600" y="422148"/>
                </a:lnTo>
                <a:lnTo>
                  <a:pt x="2895600" y="0"/>
                </a:lnTo>
                <a:lnTo>
                  <a:pt x="0" y="0"/>
                </a:lnTo>
                <a:lnTo>
                  <a:pt x="0" y="422148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1305305" y="2092223"/>
            <a:ext cx="2807970" cy="44627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Office of the Chief</a:t>
            </a:r>
            <a:r>
              <a:rPr sz="1000" b="1" spc="-2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Engineer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Chief Engineer: Dean</a:t>
            </a:r>
            <a:r>
              <a:rPr sz="1000" b="0" spc="-45" dirty="0">
                <a:latin typeface="Helvetica"/>
                <a:cs typeface="Helvetica"/>
              </a:rPr>
              <a:t> </a:t>
            </a:r>
            <a:r>
              <a:rPr sz="1000" b="0" spc="-10" dirty="0">
                <a:latin typeface="Helvetica"/>
                <a:cs typeface="Helvetica"/>
              </a:rPr>
              <a:t>Kontinos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251203" y="2659379"/>
            <a:ext cx="2896362" cy="40919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271016" y="2630411"/>
            <a:ext cx="1809750" cy="48083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232916" y="2641092"/>
            <a:ext cx="2103881" cy="231659"/>
          </a:xfrm>
          <a:custGeom>
            <a:avLst/>
            <a:gdLst/>
            <a:ahLst/>
            <a:cxnLst/>
            <a:rect l="l" t="t" r="r" b="b"/>
            <a:pathLst>
              <a:path w="2883535" h="396239">
                <a:moveTo>
                  <a:pt x="0" y="396239"/>
                </a:moveTo>
                <a:lnTo>
                  <a:pt x="2883408" y="396239"/>
                </a:lnTo>
                <a:lnTo>
                  <a:pt x="2883408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1232916" y="2641092"/>
            <a:ext cx="2883535" cy="371897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ct val="100000"/>
              </a:lnSpc>
              <a:buNone/>
            </a:pPr>
            <a:r>
              <a:rPr sz="1000" b="1" spc="-5" dirty="0">
                <a:latin typeface="Helvetica"/>
                <a:cs typeface="Helvetica"/>
              </a:rPr>
              <a:t>Office of the Chief</a:t>
            </a:r>
            <a:r>
              <a:rPr sz="1000" b="1" spc="-3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Scientist</a:t>
            </a:r>
            <a:endParaRPr sz="1000" dirty="0">
              <a:latin typeface="Helvetica"/>
              <a:cs typeface="Helvetica"/>
            </a:endParaRPr>
          </a:p>
          <a:p>
            <a:pPr marL="90805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Chief Scientist:  Jacob</a:t>
            </a:r>
            <a:r>
              <a:rPr sz="1000" b="0" spc="-6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Cohen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4130802" y="3801617"/>
            <a:ext cx="1064260" cy="0"/>
          </a:xfrm>
          <a:custGeom>
            <a:avLst/>
            <a:gdLst/>
            <a:ahLst/>
            <a:cxnLst/>
            <a:rect l="l" t="t" r="r" b="b"/>
            <a:pathLst>
              <a:path w="1064260">
                <a:moveTo>
                  <a:pt x="0" y="0"/>
                </a:moveTo>
                <a:lnTo>
                  <a:pt x="1063752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594092" y="6007608"/>
            <a:ext cx="1155953" cy="24154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615428" y="5977128"/>
            <a:ext cx="877062" cy="26746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575804" y="5989320"/>
            <a:ext cx="1143000" cy="228600"/>
          </a:xfrm>
          <a:custGeom>
            <a:avLst/>
            <a:gdLst/>
            <a:ahLst/>
            <a:cxnLst/>
            <a:rect l="l" t="t" r="r" b="b"/>
            <a:pathLst>
              <a:path w="1143000" h="228600">
                <a:moveTo>
                  <a:pt x="0" y="228599"/>
                </a:moveTo>
                <a:lnTo>
                  <a:pt x="1143000" y="228599"/>
                </a:lnTo>
                <a:lnTo>
                  <a:pt x="1143000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7581139" y="6029209"/>
            <a:ext cx="1155953" cy="153888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2710">
              <a:lnSpc>
                <a:spcPct val="100000"/>
              </a:lnSpc>
              <a:buNone/>
            </a:pPr>
            <a:r>
              <a:rPr sz="1000" spc="-5" dirty="0">
                <a:latin typeface="Helvetica"/>
                <a:cs typeface="Helvetica"/>
              </a:rPr>
              <a:t>Agency</a:t>
            </a:r>
            <a:r>
              <a:rPr sz="1000" spc="-20" dirty="0">
                <a:latin typeface="Helvetica"/>
                <a:cs typeface="Helvetica"/>
              </a:rPr>
              <a:t> </a:t>
            </a:r>
            <a:r>
              <a:rPr sz="1000" spc="-5" dirty="0">
                <a:latin typeface="Helvetica"/>
                <a:cs typeface="Helvetica"/>
              </a:rPr>
              <a:t>CFO</a:t>
            </a:r>
            <a:endParaRPr sz="1000" dirty="0">
              <a:latin typeface="Helvetica"/>
              <a:cs typeface="Helvetica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8120633" y="6233921"/>
            <a:ext cx="6350" cy="152400"/>
          </a:xfrm>
          <a:custGeom>
            <a:avLst/>
            <a:gdLst/>
            <a:ahLst/>
            <a:cxnLst/>
            <a:rect l="l" t="t" r="r" b="b"/>
            <a:pathLst>
              <a:path w="6350" h="152400">
                <a:moveTo>
                  <a:pt x="6096" y="0"/>
                </a:moveTo>
                <a:lnTo>
                  <a:pt x="0" y="152399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315962" y="6403084"/>
            <a:ext cx="804672" cy="45719"/>
          </a:xfrm>
          <a:custGeom>
            <a:avLst/>
            <a:gdLst/>
            <a:ahLst/>
            <a:cxnLst/>
            <a:rect l="l" t="t" r="r" b="b"/>
            <a:pathLst>
              <a:path w="841375">
                <a:moveTo>
                  <a:pt x="0" y="0"/>
                </a:moveTo>
                <a:lnTo>
                  <a:pt x="841248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235963" y="3115055"/>
            <a:ext cx="2908554" cy="40919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57300" y="3086087"/>
            <a:ext cx="2268474" cy="48083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217675" y="3096767"/>
            <a:ext cx="2895600" cy="396240"/>
          </a:xfrm>
          <a:custGeom>
            <a:avLst/>
            <a:gdLst/>
            <a:ahLst/>
            <a:cxnLst/>
            <a:rect l="l" t="t" r="r" b="b"/>
            <a:pathLst>
              <a:path w="2895600" h="396239">
                <a:moveTo>
                  <a:pt x="0" y="396239"/>
                </a:moveTo>
                <a:lnTo>
                  <a:pt x="2895600" y="396239"/>
                </a:lnTo>
                <a:lnTo>
                  <a:pt x="289560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217675" y="3096767"/>
            <a:ext cx="2895600" cy="396240"/>
          </a:xfrm>
          <a:custGeom>
            <a:avLst/>
            <a:gdLst/>
            <a:ahLst/>
            <a:cxnLst/>
            <a:rect l="l" t="t" r="r" b="b"/>
            <a:pathLst>
              <a:path w="2895600" h="396239">
                <a:moveTo>
                  <a:pt x="0" y="396239"/>
                </a:moveTo>
                <a:lnTo>
                  <a:pt x="2895600" y="396239"/>
                </a:lnTo>
                <a:lnTo>
                  <a:pt x="2895600" y="0"/>
                </a:lnTo>
                <a:lnTo>
                  <a:pt x="0" y="0"/>
                </a:lnTo>
                <a:lnTo>
                  <a:pt x="0" y="396239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1297050" y="3023006"/>
            <a:ext cx="2790446" cy="44627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Office of the Chief Technologist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Chief Technologist: Harry Partridge</a:t>
            </a:r>
            <a:r>
              <a:rPr sz="1000" b="0" spc="-2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III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8148066" y="4598670"/>
            <a:ext cx="9525" cy="74930"/>
          </a:xfrm>
          <a:custGeom>
            <a:avLst/>
            <a:gdLst/>
            <a:ahLst/>
            <a:cxnLst/>
            <a:rect l="l" t="t" r="r" b="b"/>
            <a:pathLst>
              <a:path w="9525" h="74929">
                <a:moveTo>
                  <a:pt x="0" y="0"/>
                </a:moveTo>
                <a:lnTo>
                  <a:pt x="9143" y="74675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58061" y="4615434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7912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246632" y="4062996"/>
            <a:ext cx="2908554" cy="47014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267967" y="4032491"/>
            <a:ext cx="1410462" cy="48083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228344" y="4044696"/>
            <a:ext cx="2895600" cy="457200"/>
          </a:xfrm>
          <a:custGeom>
            <a:avLst/>
            <a:gdLst/>
            <a:ahLst/>
            <a:cxnLst/>
            <a:rect l="l" t="t" r="r" b="b"/>
            <a:pathLst>
              <a:path w="2895600" h="457200">
                <a:moveTo>
                  <a:pt x="0" y="457199"/>
                </a:moveTo>
                <a:lnTo>
                  <a:pt x="2895600" y="457199"/>
                </a:lnTo>
                <a:lnTo>
                  <a:pt x="28956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228344" y="4044696"/>
            <a:ext cx="2895600" cy="457200"/>
          </a:xfrm>
          <a:custGeom>
            <a:avLst/>
            <a:gdLst/>
            <a:ahLst/>
            <a:cxnLst/>
            <a:rect l="l" t="t" r="r" b="b"/>
            <a:pathLst>
              <a:path w="2895600" h="457200">
                <a:moveTo>
                  <a:pt x="0" y="457199"/>
                </a:moveTo>
                <a:lnTo>
                  <a:pt x="2895600" y="457199"/>
                </a:lnTo>
                <a:lnTo>
                  <a:pt x="28956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1307971" y="3971061"/>
            <a:ext cx="2815081" cy="44627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Partnerships</a:t>
            </a:r>
            <a:r>
              <a:rPr sz="1000" b="1" spc="-2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Office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Chief: Karen</a:t>
            </a:r>
            <a:r>
              <a:rPr sz="1000" b="0" spc="-6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Bradford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5242559" y="4093476"/>
            <a:ext cx="2929890" cy="47014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62371" y="4064508"/>
            <a:ext cx="2506218" cy="587501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24271" y="4075176"/>
            <a:ext cx="2917190" cy="457200"/>
          </a:xfrm>
          <a:custGeom>
            <a:avLst/>
            <a:gdLst/>
            <a:ahLst/>
            <a:cxnLst/>
            <a:rect l="l" t="t" r="r" b="b"/>
            <a:pathLst>
              <a:path w="2917190" h="457200">
                <a:moveTo>
                  <a:pt x="0" y="457200"/>
                </a:moveTo>
                <a:lnTo>
                  <a:pt x="2916935" y="457200"/>
                </a:lnTo>
                <a:lnTo>
                  <a:pt x="2916935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24271" y="4075176"/>
            <a:ext cx="2917190" cy="457200"/>
          </a:xfrm>
          <a:custGeom>
            <a:avLst/>
            <a:gdLst/>
            <a:ahLst/>
            <a:cxnLst/>
            <a:rect l="l" t="t" r="r" b="b"/>
            <a:pathLst>
              <a:path w="2917190" h="457200">
                <a:moveTo>
                  <a:pt x="0" y="457200"/>
                </a:moveTo>
                <a:lnTo>
                  <a:pt x="2916935" y="457200"/>
                </a:lnTo>
                <a:lnTo>
                  <a:pt x="2916935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9" name="object 129"/>
          <p:cNvSpPr txBox="1"/>
          <p:nvPr/>
        </p:nvSpPr>
        <p:spPr>
          <a:xfrm>
            <a:off x="5303265" y="4001021"/>
            <a:ext cx="2795398" cy="447687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Office of</a:t>
            </a:r>
            <a:r>
              <a:rPr sz="1000" b="1" spc="-2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Communication</a:t>
            </a:r>
            <a:endParaRPr sz="1000" dirty="0">
              <a:latin typeface="Helvetica"/>
              <a:cs typeface="Helvetica"/>
            </a:endParaRPr>
          </a:p>
          <a:p>
            <a:pPr marL="12065" marR="5080">
              <a:lnSpc>
                <a:spcPct val="70000"/>
              </a:lnSpc>
              <a:spcBef>
                <a:spcPts val="845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(Acting)</a:t>
            </a:r>
            <a:r>
              <a:rPr lang="en-US" sz="1000" b="0" spc="-10" dirty="0">
                <a:latin typeface="Helvetica"/>
                <a:cs typeface="Helvetica"/>
              </a:rPr>
              <a:t> Public </a:t>
            </a:r>
            <a:r>
              <a:rPr lang="en-US" sz="1000" b="0" spc="-5" dirty="0">
                <a:latin typeface="Helvetica"/>
                <a:cs typeface="Helvetica"/>
              </a:rPr>
              <a:t>Affairs </a:t>
            </a:r>
            <a:r>
              <a:rPr lang="en-US" sz="1000" b="0" dirty="0">
                <a:latin typeface="Helvetica"/>
                <a:cs typeface="Helvetica"/>
              </a:rPr>
              <a:t>Officer: </a:t>
            </a:r>
            <a:r>
              <a:rPr lang="en-US" sz="1000" b="0" spc="-5" dirty="0">
                <a:latin typeface="Helvetica"/>
                <a:cs typeface="Helvetica"/>
              </a:rPr>
              <a:t>Michele A Johnson </a:t>
            </a:r>
            <a:endParaRPr sz="1000" dirty="0">
              <a:latin typeface="Helvetica"/>
              <a:cs typeface="Helvetica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4123182" y="4274058"/>
            <a:ext cx="1100455" cy="0"/>
          </a:xfrm>
          <a:custGeom>
            <a:avLst/>
            <a:gdLst/>
            <a:ahLst/>
            <a:cxnLst/>
            <a:rect l="l" t="t" r="r" b="b"/>
            <a:pathLst>
              <a:path w="1100454">
                <a:moveTo>
                  <a:pt x="0" y="0"/>
                </a:moveTo>
                <a:lnTo>
                  <a:pt x="1100327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31" name="object 131"/>
          <p:cNvSpPr txBox="1"/>
          <p:nvPr/>
        </p:nvSpPr>
        <p:spPr>
          <a:xfrm>
            <a:off x="7684094" y="6524746"/>
            <a:ext cx="146786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900" spc="-5" dirty="0">
                <a:latin typeface="Helvetica"/>
                <a:cs typeface="Helvetica"/>
              </a:rPr>
              <a:t>Updated:</a:t>
            </a:r>
            <a:r>
              <a:rPr sz="900" spc="180" dirty="0">
                <a:latin typeface="Helvetica"/>
                <a:cs typeface="Helvetica"/>
              </a:rPr>
              <a:t> </a:t>
            </a:r>
            <a:r>
              <a:rPr sz="900" dirty="0">
                <a:latin typeface="Helvetica"/>
                <a:cs typeface="Helvetica"/>
              </a:rPr>
              <a:t>6-21-20</a:t>
            </a:r>
          </a:p>
        </p:txBody>
      </p:sp>
    </p:spTree>
    <p:extLst>
      <p:ext uri="{BB962C8B-B14F-4D97-AF65-F5344CB8AC3E}">
        <p14:creationId xmlns:p14="http://schemas.microsoft.com/office/powerpoint/2010/main" val="273146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6413" y="960753"/>
            <a:ext cx="5069968" cy="4892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65" dirty="0"/>
              <a:t>Aeronautics</a:t>
            </a:r>
            <a:r>
              <a:rPr spc="125" dirty="0"/>
              <a:t> </a:t>
            </a:r>
            <a:r>
              <a:rPr spc="40" dirty="0"/>
              <a:t>Directorate</a:t>
            </a:r>
          </a:p>
        </p:txBody>
      </p:sp>
      <p:sp>
        <p:nvSpPr>
          <p:cNvPr id="3" name="object 3"/>
          <p:cNvSpPr/>
          <p:nvPr/>
        </p:nvSpPr>
        <p:spPr>
          <a:xfrm>
            <a:off x="6210300" y="2820161"/>
            <a:ext cx="1868170" cy="0"/>
          </a:xfrm>
          <a:custGeom>
            <a:avLst/>
            <a:gdLst/>
            <a:ahLst/>
            <a:cxnLst/>
            <a:rect l="l" t="t" r="r" b="b"/>
            <a:pathLst>
              <a:path w="1868170">
                <a:moveTo>
                  <a:pt x="0" y="0"/>
                </a:moveTo>
                <a:lnTo>
                  <a:pt x="1867661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961" y="2820161"/>
            <a:ext cx="4939030" cy="0"/>
          </a:xfrm>
          <a:custGeom>
            <a:avLst/>
            <a:gdLst/>
            <a:ahLst/>
            <a:cxnLst/>
            <a:rect l="l" t="t" r="r" b="b"/>
            <a:pathLst>
              <a:path w="4939030">
                <a:moveTo>
                  <a:pt x="0" y="0"/>
                </a:moveTo>
                <a:lnTo>
                  <a:pt x="4938522" y="0"/>
                </a:lnTo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67227" y="1528572"/>
            <a:ext cx="3228340" cy="1092835"/>
          </a:xfrm>
          <a:custGeom>
            <a:avLst/>
            <a:gdLst/>
            <a:ahLst/>
            <a:cxnLst/>
            <a:rect l="l" t="t" r="r" b="b"/>
            <a:pathLst>
              <a:path w="3228340" h="1092835">
                <a:moveTo>
                  <a:pt x="0" y="1092708"/>
                </a:moveTo>
                <a:lnTo>
                  <a:pt x="3227831" y="1092708"/>
                </a:lnTo>
                <a:lnTo>
                  <a:pt x="3227831" y="0"/>
                </a:lnTo>
                <a:lnTo>
                  <a:pt x="0" y="0"/>
                </a:lnTo>
                <a:lnTo>
                  <a:pt x="0" y="1092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02880" y="1509281"/>
            <a:ext cx="3240784" cy="1150443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  <a:buNone/>
            </a:pPr>
            <a:endParaRPr sz="1000" dirty="0">
              <a:latin typeface="Times New Roman"/>
              <a:cs typeface="Times New Roman"/>
            </a:endParaRPr>
          </a:p>
          <a:p>
            <a:pPr marL="895351" marR="890905" algn="ctr">
              <a:lnSpc>
                <a:spcPct val="70000"/>
              </a:lnSpc>
              <a:buNone/>
            </a:pPr>
            <a:r>
              <a:rPr sz="1000" b="1" spc="-10" dirty="0">
                <a:latin typeface="Helvetica"/>
                <a:cs typeface="Helvetica"/>
              </a:rPr>
              <a:t>Aeronautics </a:t>
            </a:r>
            <a:r>
              <a:rPr sz="1000" b="1" spc="-5" dirty="0">
                <a:latin typeface="Helvetica"/>
                <a:cs typeface="Helvetica"/>
              </a:rPr>
              <a:t>Directorate  Code</a:t>
            </a:r>
            <a:r>
              <a:rPr sz="1000" b="1" spc="-15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A</a:t>
            </a:r>
            <a:endParaRPr sz="1000" dirty="0">
              <a:latin typeface="Helvetica"/>
              <a:cs typeface="Helvetica"/>
            </a:endParaRPr>
          </a:p>
          <a:p>
            <a:pPr marL="90805" marR="1772920">
              <a:lnSpc>
                <a:spcPts val="1200"/>
              </a:lnSpc>
              <a:spcBef>
                <a:spcPts val="20"/>
              </a:spcBef>
              <a:buNone/>
            </a:pPr>
            <a:r>
              <a:rPr lang="en-US" sz="1000" b="0" spc="-5" dirty="0">
                <a:latin typeface="Helvetica"/>
                <a:cs typeface="Helvetica"/>
              </a:rPr>
              <a:t>Director: </a:t>
            </a:r>
            <a:r>
              <a:rPr lang="en-US" sz="1000" b="0" spc="-5" dirty="0" err="1">
                <a:latin typeface="Helvetica"/>
                <a:cs typeface="Helvetica"/>
              </a:rPr>
              <a:t>Huy</a:t>
            </a:r>
            <a:r>
              <a:rPr lang="en-US" sz="1000" b="0" spc="-5" dirty="0">
                <a:latin typeface="Helvetica"/>
                <a:cs typeface="Helvetica"/>
              </a:rPr>
              <a:t> </a:t>
            </a:r>
            <a:r>
              <a:rPr lang="en-US" sz="1000" b="0" dirty="0">
                <a:latin typeface="Helvetica"/>
                <a:cs typeface="Helvetica"/>
              </a:rPr>
              <a:t>Tran  </a:t>
            </a:r>
            <a:r>
              <a:rPr lang="en-US" sz="1000" b="0" spc="-5" dirty="0">
                <a:latin typeface="Helvetica"/>
                <a:cs typeface="Helvetica"/>
              </a:rPr>
              <a:t>Deputy Director:</a:t>
            </a:r>
            <a:r>
              <a:rPr lang="en-US" sz="1000" b="0" spc="-50" dirty="0">
                <a:latin typeface="Helvetica"/>
                <a:cs typeface="Helvetica"/>
              </a:rPr>
              <a:t> </a:t>
            </a:r>
            <a:r>
              <a:rPr lang="en-US" sz="1000" b="0" spc="-5" dirty="0">
                <a:latin typeface="Helvetica"/>
                <a:cs typeface="Helvetica"/>
              </a:rPr>
              <a:t>vacant.</a:t>
            </a:r>
            <a:endParaRPr lang="en-US" sz="1000" b="0" dirty="0">
              <a:latin typeface="Helvetica"/>
              <a:cs typeface="Helvetica"/>
            </a:endParaRPr>
          </a:p>
          <a:p>
            <a:pPr marL="90805" marR="668655" algn="just">
              <a:lnSpc>
                <a:spcPts val="1080"/>
              </a:lnSpc>
              <a:spcBef>
                <a:spcPts val="95"/>
              </a:spcBef>
              <a:buNone/>
            </a:pPr>
            <a:r>
              <a:rPr lang="en-US" sz="1000" b="0" spc="-5" dirty="0">
                <a:latin typeface="Helvetica"/>
                <a:cs typeface="Helvetica"/>
              </a:rPr>
              <a:t>Associate Director: </a:t>
            </a:r>
            <a:r>
              <a:rPr lang="en-US" sz="1000" b="0" dirty="0">
                <a:latin typeface="Helvetica"/>
                <a:cs typeface="Helvetica"/>
              </a:rPr>
              <a:t>Jeffrey </a:t>
            </a:r>
            <a:r>
              <a:rPr lang="en-US" sz="1000" b="0" spc="-5" dirty="0">
                <a:latin typeface="Helvetica"/>
                <a:cs typeface="Helvetica"/>
              </a:rPr>
              <a:t>McCandless, Dr.  Assistant Director </a:t>
            </a:r>
            <a:r>
              <a:rPr lang="en-US" sz="1000" b="0" dirty="0">
                <a:latin typeface="Helvetica"/>
                <a:cs typeface="Helvetica"/>
              </a:rPr>
              <a:t>for </a:t>
            </a:r>
            <a:r>
              <a:rPr lang="en-US" sz="1000" b="0" spc="-5" dirty="0">
                <a:latin typeface="Helvetica"/>
                <a:cs typeface="Helvetica"/>
              </a:rPr>
              <a:t>University Research &amp;  Development: Karen</a:t>
            </a:r>
            <a:r>
              <a:rPr lang="en-US" sz="1000" b="0" spc="-25" dirty="0">
                <a:latin typeface="Helvetica"/>
                <a:cs typeface="Helvetica"/>
              </a:rPr>
              <a:t> </a:t>
            </a:r>
            <a:r>
              <a:rPr lang="en-US" sz="1000" b="0" dirty="0" err="1">
                <a:latin typeface="Helvetica"/>
                <a:cs typeface="Helvetica"/>
              </a:rPr>
              <a:t>Tambua</a:t>
            </a:r>
            <a:endParaRPr lang="en-US" sz="1000" b="0" dirty="0">
              <a:latin typeface="Helvetica"/>
              <a:cs typeface="Helvetic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48961" y="2667761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53561" y="2820161"/>
            <a:ext cx="0" cy="2971800"/>
          </a:xfrm>
          <a:custGeom>
            <a:avLst/>
            <a:gdLst/>
            <a:ahLst/>
            <a:cxnLst/>
            <a:rect l="l" t="t" r="r" b="b"/>
            <a:pathLst>
              <a:path h="2971800">
                <a:moveTo>
                  <a:pt x="0" y="0"/>
                </a:moveTo>
                <a:lnTo>
                  <a:pt x="0" y="29718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48961" y="2820161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72961" y="2820161"/>
            <a:ext cx="22860" cy="2496820"/>
          </a:xfrm>
          <a:custGeom>
            <a:avLst/>
            <a:gdLst/>
            <a:ahLst/>
            <a:cxnLst/>
            <a:rect l="l" t="t" r="r" b="b"/>
            <a:pathLst>
              <a:path w="22860" h="2496820">
                <a:moveTo>
                  <a:pt x="0" y="0"/>
                </a:moveTo>
                <a:lnTo>
                  <a:pt x="22860" y="2496312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44823" y="5399532"/>
            <a:ext cx="2102357" cy="5875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05200" y="5410200"/>
            <a:ext cx="2667000" cy="678180"/>
          </a:xfrm>
          <a:custGeom>
            <a:avLst/>
            <a:gdLst/>
            <a:ahLst/>
            <a:cxnLst/>
            <a:rect l="l" t="t" r="r" b="b"/>
            <a:pathLst>
              <a:path w="2667000" h="678179">
                <a:moveTo>
                  <a:pt x="0" y="678180"/>
                </a:moveTo>
                <a:lnTo>
                  <a:pt x="2667000" y="678180"/>
                </a:lnTo>
                <a:lnTo>
                  <a:pt x="2667000" y="0"/>
                </a:lnTo>
                <a:lnTo>
                  <a:pt x="0" y="0"/>
                </a:lnTo>
                <a:lnTo>
                  <a:pt x="0" y="6781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05200" y="5410200"/>
            <a:ext cx="2667000" cy="678180"/>
          </a:xfrm>
          <a:custGeom>
            <a:avLst/>
            <a:gdLst/>
            <a:ahLst/>
            <a:cxnLst/>
            <a:rect l="l" t="t" r="r" b="b"/>
            <a:pathLst>
              <a:path w="2667000" h="678179">
                <a:moveTo>
                  <a:pt x="0" y="678180"/>
                </a:moveTo>
                <a:lnTo>
                  <a:pt x="2667000" y="678180"/>
                </a:lnTo>
                <a:lnTo>
                  <a:pt x="2667000" y="0"/>
                </a:lnTo>
                <a:lnTo>
                  <a:pt x="0" y="0"/>
                </a:lnTo>
                <a:lnTo>
                  <a:pt x="0" y="67818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584574" y="5399023"/>
            <a:ext cx="2511425" cy="49180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455"/>
              </a:spcBef>
              <a:buNone/>
            </a:pPr>
            <a:r>
              <a:rPr sz="1000" b="1" spc="-10" dirty="0">
                <a:latin typeface="Helvetica"/>
                <a:cs typeface="Helvetica"/>
              </a:rPr>
              <a:t>Advanced Aircraft </a:t>
            </a:r>
            <a:r>
              <a:rPr sz="1000" b="1" spc="-5" dirty="0">
                <a:latin typeface="Helvetica"/>
                <a:cs typeface="Helvetica"/>
              </a:rPr>
              <a:t>Project Office  Code</a:t>
            </a:r>
            <a:r>
              <a:rPr sz="1000" b="1" spc="-10" dirty="0">
                <a:latin typeface="Helvetica"/>
                <a:cs typeface="Helvetica"/>
              </a:rPr>
              <a:t> </a:t>
            </a:r>
            <a:r>
              <a:rPr sz="1000" b="1" spc="-25" dirty="0">
                <a:latin typeface="Helvetica"/>
                <a:cs typeface="Helvetica"/>
              </a:rPr>
              <a:t>AM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dirty="0">
                <a:latin typeface="Helvetica"/>
                <a:cs typeface="Helvetica"/>
              </a:rPr>
              <a:t>Office </a:t>
            </a:r>
            <a:r>
              <a:rPr sz="1000" b="0" spc="-5" dirty="0">
                <a:latin typeface="Helvetica"/>
                <a:cs typeface="Helvetica"/>
              </a:rPr>
              <a:t>Chief: Douglas A.</a:t>
            </a:r>
            <a:r>
              <a:rPr sz="1000" b="0" spc="-85" dirty="0">
                <a:latin typeface="Helvetica"/>
                <a:cs typeface="Helvetica"/>
              </a:rPr>
              <a:t> </a:t>
            </a:r>
            <a:r>
              <a:rPr sz="1000" b="0" dirty="0">
                <a:latin typeface="Helvetica"/>
                <a:cs typeface="Helvetica"/>
              </a:rPr>
              <a:t>Wardwell</a:t>
            </a:r>
          </a:p>
        </p:txBody>
      </p:sp>
      <p:sp>
        <p:nvSpPr>
          <p:cNvPr id="20" name="object 20"/>
          <p:cNvSpPr/>
          <p:nvPr/>
        </p:nvSpPr>
        <p:spPr>
          <a:xfrm>
            <a:off x="192023" y="3048000"/>
            <a:ext cx="2980182" cy="27211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2400" y="3058667"/>
            <a:ext cx="3124200" cy="3048000"/>
          </a:xfrm>
          <a:custGeom>
            <a:avLst/>
            <a:gdLst/>
            <a:ahLst/>
            <a:cxnLst/>
            <a:rect l="l" t="t" r="r" b="b"/>
            <a:pathLst>
              <a:path w="3124200" h="3048000">
                <a:moveTo>
                  <a:pt x="0" y="3047999"/>
                </a:moveTo>
                <a:lnTo>
                  <a:pt x="3124200" y="3047999"/>
                </a:lnTo>
                <a:lnTo>
                  <a:pt x="3124200" y="0"/>
                </a:lnTo>
                <a:lnTo>
                  <a:pt x="0" y="0"/>
                </a:lnTo>
                <a:lnTo>
                  <a:pt x="0" y="304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2400" y="3058667"/>
            <a:ext cx="3124200" cy="3048000"/>
          </a:xfrm>
          <a:custGeom>
            <a:avLst/>
            <a:gdLst/>
            <a:ahLst/>
            <a:cxnLst/>
            <a:rect l="l" t="t" r="r" b="b"/>
            <a:pathLst>
              <a:path w="3124200" h="3048000">
                <a:moveTo>
                  <a:pt x="0" y="3047999"/>
                </a:moveTo>
                <a:lnTo>
                  <a:pt x="3124200" y="3047999"/>
                </a:lnTo>
                <a:lnTo>
                  <a:pt x="3124200" y="0"/>
                </a:lnTo>
                <a:lnTo>
                  <a:pt x="0" y="0"/>
                </a:lnTo>
                <a:lnTo>
                  <a:pt x="0" y="3047999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31140" y="3087237"/>
            <a:ext cx="2352040" cy="10080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  <a:buNone/>
            </a:pPr>
            <a:r>
              <a:rPr sz="1000" b="1" spc="-10" dirty="0">
                <a:latin typeface="Helvetica"/>
                <a:cs typeface="Helvetica"/>
              </a:rPr>
              <a:t>Aviation Systems</a:t>
            </a:r>
            <a:r>
              <a:rPr sz="1000" b="1" spc="3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Division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ts val="1019"/>
              </a:lnSpc>
              <a:buNone/>
            </a:pPr>
            <a:r>
              <a:rPr sz="1000" b="1" spc="-5" dirty="0">
                <a:latin typeface="Helvetica"/>
                <a:cs typeface="Helvetica"/>
              </a:rPr>
              <a:t>Code</a:t>
            </a:r>
            <a:r>
              <a:rPr sz="1000" b="1" spc="-10" dirty="0">
                <a:latin typeface="Helvetica"/>
                <a:cs typeface="Helvetica"/>
              </a:rPr>
              <a:t> </a:t>
            </a:r>
            <a:r>
              <a:rPr sz="1000" b="1" spc="-25" dirty="0">
                <a:latin typeface="Helvetica"/>
                <a:cs typeface="Helvetica"/>
              </a:rPr>
              <a:t>AF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ts val="1019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Division Chief: Sandy </a:t>
            </a:r>
            <a:r>
              <a:rPr sz="1000" b="0" spc="-10" dirty="0">
                <a:latin typeface="Helvetica"/>
                <a:cs typeface="Helvetica"/>
              </a:rPr>
              <a:t>Lozito</a:t>
            </a:r>
            <a:endParaRPr sz="1000" b="0" dirty="0">
              <a:latin typeface="Helvetica"/>
              <a:cs typeface="Helvetica"/>
            </a:endParaRPr>
          </a:p>
          <a:p>
            <a:pPr marL="12700">
              <a:lnSpc>
                <a:spcPts val="840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Deputy Chief: Katharine</a:t>
            </a:r>
            <a:r>
              <a:rPr sz="1000" b="0" spc="-2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Lee</a:t>
            </a:r>
            <a:endParaRPr sz="1000" b="0" dirty="0">
              <a:latin typeface="Helvetica"/>
              <a:cs typeface="Helvetica"/>
            </a:endParaRPr>
          </a:p>
          <a:p>
            <a:pPr marL="12700">
              <a:lnSpc>
                <a:spcPts val="840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Assistant Chief, Simulation:</a:t>
            </a:r>
            <a:r>
              <a:rPr sz="1000" b="0" spc="-2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Vacant</a:t>
            </a:r>
            <a:endParaRPr sz="1000" b="0" dirty="0">
              <a:latin typeface="Helvetica"/>
              <a:cs typeface="Helvetica"/>
            </a:endParaRPr>
          </a:p>
          <a:p>
            <a:pPr marL="12700" marR="5080">
              <a:lnSpc>
                <a:spcPct val="70000"/>
              </a:lnSpc>
              <a:spcBef>
                <a:spcPts val="1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Assistant Chief, Operations: Julie </a:t>
            </a:r>
            <a:r>
              <a:rPr sz="1000" b="0" spc="-10" dirty="0">
                <a:latin typeface="Helvetica"/>
                <a:cs typeface="Helvetica"/>
              </a:rPr>
              <a:t>Nguyen  </a:t>
            </a:r>
            <a:r>
              <a:rPr sz="1000" b="0" spc="-5" dirty="0">
                <a:latin typeface="Helvetica"/>
                <a:cs typeface="Helvetica"/>
              </a:rPr>
              <a:t>Senior Scientist:vacant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8916" y="4159705"/>
            <a:ext cx="2818130" cy="13722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AFT Flight Trajectory Dynamics and</a:t>
            </a:r>
            <a:r>
              <a:rPr sz="1000" b="0" spc="4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Controls</a:t>
            </a:r>
            <a:endParaRPr sz="1000" b="0" dirty="0">
              <a:latin typeface="Helvetica"/>
              <a:cs typeface="Helvetica"/>
            </a:endParaRPr>
          </a:p>
          <a:p>
            <a:pPr marL="361315">
              <a:lnSpc>
                <a:spcPts val="840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Branch</a:t>
            </a:r>
            <a:endParaRPr sz="1000" b="0" dirty="0">
              <a:latin typeface="Helvetica"/>
              <a:cs typeface="Helvetica"/>
            </a:endParaRPr>
          </a:p>
          <a:p>
            <a:pPr marL="361315">
              <a:lnSpc>
                <a:spcPts val="1019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Branch Chief: Todd</a:t>
            </a:r>
            <a:r>
              <a:rPr sz="1000" b="0" spc="-5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Farley</a:t>
            </a:r>
            <a:endParaRPr sz="1000" b="0" dirty="0">
              <a:latin typeface="Helvetica"/>
              <a:cs typeface="Helvetica"/>
            </a:endParaRPr>
          </a:p>
          <a:p>
            <a:pPr marL="12065" marR="5080">
              <a:lnSpc>
                <a:spcPct val="70000"/>
              </a:lnSpc>
              <a:spcBef>
                <a:spcPts val="845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AFH Aerospace High Density Operations Branch  Branch Chief: </a:t>
            </a:r>
            <a:r>
              <a:rPr sz="1000" b="0" spc="-10" dirty="0">
                <a:latin typeface="Helvetica"/>
                <a:cs typeface="Helvetica"/>
              </a:rPr>
              <a:t>Shannon</a:t>
            </a:r>
            <a:r>
              <a:rPr sz="1000" b="0" spc="-3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Zelinski</a:t>
            </a:r>
            <a:endParaRPr sz="1000" b="0" dirty="0">
              <a:latin typeface="Helvetica"/>
              <a:cs typeface="Helvetica"/>
            </a:endParaRPr>
          </a:p>
          <a:p>
            <a:pPr marL="12700">
              <a:lnSpc>
                <a:spcPts val="1019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AFS Aerospace Simulation Research</a:t>
            </a:r>
            <a:r>
              <a:rPr sz="1000" b="0" spc="-5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&amp;</a:t>
            </a:r>
            <a:endParaRPr sz="1000" b="0" dirty="0">
              <a:latin typeface="Helvetica"/>
              <a:cs typeface="Helvetica"/>
            </a:endParaRPr>
          </a:p>
          <a:p>
            <a:pPr marL="361315">
              <a:lnSpc>
                <a:spcPts val="840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Development</a:t>
            </a:r>
            <a:r>
              <a:rPr sz="1000" b="0" spc="-2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Branch</a:t>
            </a:r>
            <a:endParaRPr sz="1000" b="0" dirty="0">
              <a:latin typeface="Helvetica"/>
              <a:cs typeface="Helvetica"/>
            </a:endParaRPr>
          </a:p>
          <a:p>
            <a:pPr marL="361315">
              <a:lnSpc>
                <a:spcPts val="840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Branch Chief: </a:t>
            </a:r>
            <a:r>
              <a:rPr sz="1000" b="0" spc="-10" dirty="0">
                <a:latin typeface="Helvetica"/>
                <a:cs typeface="Helvetica"/>
              </a:rPr>
              <a:t>Steven</a:t>
            </a:r>
            <a:r>
              <a:rPr sz="1000" b="0" spc="-2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Beard</a:t>
            </a:r>
            <a:endParaRPr sz="1000" b="0" dirty="0">
              <a:latin typeface="Helvetica"/>
              <a:cs typeface="Helvetica"/>
            </a:endParaRPr>
          </a:p>
          <a:p>
            <a:pPr marL="361315">
              <a:lnSpc>
                <a:spcPts val="1019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Deputy Branch Chief:Fay Chinn</a:t>
            </a:r>
            <a:r>
              <a:rPr sz="1000" b="0" spc="-2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(Acting)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3360" y="5570480"/>
            <a:ext cx="2387600" cy="302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95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AFO Systems Modeling and</a:t>
            </a:r>
            <a:r>
              <a:rPr sz="1000" b="0" spc="-18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Optimization</a:t>
            </a:r>
            <a:endParaRPr sz="1000" b="0" dirty="0">
              <a:latin typeface="Helvetica"/>
              <a:cs typeface="Helvetica"/>
            </a:endParaRPr>
          </a:p>
          <a:p>
            <a:pPr marL="361315">
              <a:lnSpc>
                <a:spcPts val="1019"/>
              </a:lnSpc>
              <a:buNone/>
            </a:pPr>
            <a:r>
              <a:rPr sz="1000" b="0" spc="-5" dirty="0">
                <a:latin typeface="Helvetica"/>
                <a:cs typeface="Helvetica"/>
              </a:rPr>
              <a:t>Branch Chief: Confesor</a:t>
            </a:r>
            <a:r>
              <a:rPr sz="1000" b="0" spc="-50" dirty="0">
                <a:latin typeface="Helvetica"/>
                <a:cs typeface="Helvetica"/>
              </a:rPr>
              <a:t> </a:t>
            </a:r>
            <a:r>
              <a:rPr sz="1000" b="0" spc="-10" dirty="0">
                <a:latin typeface="Helvetica"/>
                <a:cs typeface="Helvetica"/>
              </a:rPr>
              <a:t>Santiago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468623" y="3037332"/>
            <a:ext cx="2602229" cy="16543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429000" y="3048000"/>
            <a:ext cx="2667000" cy="1981200"/>
          </a:xfrm>
          <a:custGeom>
            <a:avLst/>
            <a:gdLst/>
            <a:ahLst/>
            <a:cxnLst/>
            <a:rect l="l" t="t" r="r" b="b"/>
            <a:pathLst>
              <a:path w="2667000" h="1981200">
                <a:moveTo>
                  <a:pt x="0" y="1981200"/>
                </a:moveTo>
                <a:lnTo>
                  <a:pt x="2667000" y="1981200"/>
                </a:lnTo>
                <a:lnTo>
                  <a:pt x="26670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29000" y="3048000"/>
            <a:ext cx="2667000" cy="1981200"/>
          </a:xfrm>
          <a:custGeom>
            <a:avLst/>
            <a:gdLst/>
            <a:ahLst/>
            <a:cxnLst/>
            <a:rect l="l" t="t" r="r" b="b"/>
            <a:pathLst>
              <a:path w="2667000" h="1981200">
                <a:moveTo>
                  <a:pt x="0" y="1981200"/>
                </a:moveTo>
                <a:lnTo>
                  <a:pt x="2667000" y="1981200"/>
                </a:lnTo>
                <a:lnTo>
                  <a:pt x="2667000" y="0"/>
                </a:lnTo>
                <a:lnTo>
                  <a:pt x="0" y="0"/>
                </a:lnTo>
                <a:lnTo>
                  <a:pt x="0" y="198120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508375" y="3036188"/>
            <a:ext cx="2212340" cy="1136337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902335">
              <a:lnSpc>
                <a:spcPct val="70000"/>
              </a:lnSpc>
              <a:spcBef>
                <a:spcPts val="455"/>
              </a:spcBef>
              <a:buNone/>
            </a:pPr>
            <a:r>
              <a:rPr sz="1000" b="1" spc="-5" dirty="0">
                <a:latin typeface="Helvetica"/>
                <a:cs typeface="Helvetica"/>
              </a:rPr>
              <a:t>Wind Tunnel</a:t>
            </a:r>
            <a:r>
              <a:rPr sz="1000" b="1" spc="-50" dirty="0">
                <a:latin typeface="Helvetica"/>
                <a:cs typeface="Helvetica"/>
              </a:rPr>
              <a:t> </a:t>
            </a:r>
            <a:r>
              <a:rPr sz="1000" b="1" spc="-5" dirty="0">
                <a:latin typeface="Helvetica"/>
                <a:cs typeface="Helvetica"/>
              </a:rPr>
              <a:t>Division  Code</a:t>
            </a:r>
            <a:r>
              <a:rPr sz="1000" b="1" spc="-10" dirty="0">
                <a:latin typeface="Helvetica"/>
                <a:cs typeface="Helvetica"/>
              </a:rPr>
              <a:t> </a:t>
            </a:r>
            <a:r>
              <a:rPr sz="1000" b="1" spc="-25" dirty="0">
                <a:latin typeface="Helvetica"/>
                <a:cs typeface="Helvetica"/>
              </a:rPr>
              <a:t>AO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Division Chief: Frank</a:t>
            </a:r>
            <a:r>
              <a:rPr sz="1000" b="0" spc="10" dirty="0">
                <a:latin typeface="Helvetica"/>
                <a:cs typeface="Helvetica"/>
              </a:rPr>
              <a:t> </a:t>
            </a:r>
            <a:r>
              <a:rPr sz="1000" b="0" dirty="0">
                <a:latin typeface="Helvetica"/>
                <a:cs typeface="Helvetica"/>
              </a:rPr>
              <a:t>Kmak</a:t>
            </a:r>
          </a:p>
          <a:p>
            <a:pPr marL="12065" marR="177165">
              <a:lnSpc>
                <a:spcPct val="70000"/>
              </a:lnSpc>
              <a:spcBef>
                <a:spcPts val="840"/>
              </a:spcBef>
              <a:buNone/>
              <a:tabLst>
                <a:tab pos="361315" algn="l"/>
              </a:tabLst>
            </a:pPr>
            <a:r>
              <a:rPr sz="1000" b="0" spc="-5" dirty="0">
                <a:latin typeface="Helvetica"/>
                <a:cs typeface="Helvetica"/>
              </a:rPr>
              <a:t>AOI	</a:t>
            </a:r>
            <a:r>
              <a:rPr sz="1000" b="0" spc="5" dirty="0">
                <a:latin typeface="Helvetica"/>
                <a:cs typeface="Helvetica"/>
              </a:rPr>
              <a:t>Wind </a:t>
            </a:r>
            <a:r>
              <a:rPr sz="1000" b="0" spc="-5" dirty="0">
                <a:latin typeface="Helvetica"/>
                <a:cs typeface="Helvetica"/>
              </a:rPr>
              <a:t>Tunnel Systems</a:t>
            </a:r>
            <a:r>
              <a:rPr sz="1000" b="0" spc="-114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Branch  Branch Chief: </a:t>
            </a:r>
            <a:r>
              <a:rPr sz="1000" b="0" dirty="0">
                <a:latin typeface="Helvetica"/>
                <a:cs typeface="Helvetica"/>
              </a:rPr>
              <a:t>James</a:t>
            </a:r>
            <a:r>
              <a:rPr sz="1000" b="0" spc="-55" dirty="0">
                <a:latin typeface="Helvetica"/>
                <a:cs typeface="Helvetica"/>
              </a:rPr>
              <a:t> </a:t>
            </a:r>
            <a:r>
              <a:rPr sz="1000" b="0" spc="-10" dirty="0">
                <a:latin typeface="Helvetica"/>
                <a:cs typeface="Helvetica"/>
              </a:rPr>
              <a:t>Bell</a:t>
            </a:r>
            <a:endParaRPr sz="1000" b="0" dirty="0">
              <a:latin typeface="Helvetica"/>
              <a:cs typeface="Helvetica"/>
            </a:endParaRPr>
          </a:p>
          <a:p>
            <a:pPr marL="12065" marR="5080">
              <a:lnSpc>
                <a:spcPct val="70000"/>
              </a:lnSpc>
              <a:spcBef>
                <a:spcPts val="840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AOO </a:t>
            </a:r>
            <a:r>
              <a:rPr sz="1000" b="0" spc="5" dirty="0">
                <a:latin typeface="Helvetica"/>
                <a:cs typeface="Helvetica"/>
              </a:rPr>
              <a:t>Wind </a:t>
            </a:r>
            <a:r>
              <a:rPr sz="1000" b="0" spc="-5" dirty="0">
                <a:latin typeface="Helvetica"/>
                <a:cs typeface="Helvetica"/>
              </a:rPr>
              <a:t>Tunnel Operations Branch  Branch Chief: Maureen</a:t>
            </a:r>
            <a:r>
              <a:rPr sz="1000" b="0" spc="-8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Delgado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08375" y="4316729"/>
            <a:ext cx="2473960" cy="28448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065" marR="5080">
              <a:lnSpc>
                <a:spcPct val="70000"/>
              </a:lnSpc>
              <a:spcBef>
                <a:spcPts val="455"/>
              </a:spcBef>
              <a:buNone/>
            </a:pPr>
            <a:r>
              <a:rPr sz="1000" b="0" spc="-5" dirty="0">
                <a:latin typeface="Helvetica"/>
                <a:cs typeface="Helvetica"/>
              </a:rPr>
              <a:t>AOX Experimental Aero-Physics Branch  Branch Chief: Rabindra D. Mehta,</a:t>
            </a:r>
            <a:r>
              <a:rPr sz="1000" b="0" spc="-55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Dr.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333744" y="3790188"/>
            <a:ext cx="1812798" cy="5875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94120" y="3800855"/>
            <a:ext cx="2286000" cy="786765"/>
          </a:xfrm>
          <a:custGeom>
            <a:avLst/>
            <a:gdLst/>
            <a:ahLst/>
            <a:cxnLst/>
            <a:rect l="l" t="t" r="r" b="b"/>
            <a:pathLst>
              <a:path w="2286000" h="786764">
                <a:moveTo>
                  <a:pt x="0" y="786384"/>
                </a:moveTo>
                <a:lnTo>
                  <a:pt x="2286000" y="786384"/>
                </a:lnTo>
                <a:lnTo>
                  <a:pt x="2286000" y="0"/>
                </a:lnTo>
                <a:lnTo>
                  <a:pt x="0" y="0"/>
                </a:lnTo>
                <a:lnTo>
                  <a:pt x="0" y="786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94120" y="3800855"/>
            <a:ext cx="2286000" cy="786765"/>
          </a:xfrm>
          <a:custGeom>
            <a:avLst/>
            <a:gdLst/>
            <a:ahLst/>
            <a:cxnLst/>
            <a:rect l="l" t="t" r="r" b="b"/>
            <a:pathLst>
              <a:path w="2286000" h="786764">
                <a:moveTo>
                  <a:pt x="0" y="786384"/>
                </a:moveTo>
                <a:lnTo>
                  <a:pt x="2286000" y="786384"/>
                </a:lnTo>
                <a:lnTo>
                  <a:pt x="2286000" y="0"/>
                </a:lnTo>
                <a:lnTo>
                  <a:pt x="0" y="0"/>
                </a:lnTo>
                <a:lnTo>
                  <a:pt x="0" y="786384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373748" y="3789679"/>
            <a:ext cx="2160652" cy="49784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455"/>
              </a:spcBef>
              <a:buNone/>
            </a:pPr>
            <a:r>
              <a:rPr sz="1000" b="1" spc="-10" dirty="0">
                <a:latin typeface="Helvetica"/>
                <a:cs typeface="Helvetica"/>
              </a:rPr>
              <a:t>Aeronautics </a:t>
            </a:r>
            <a:r>
              <a:rPr sz="1000" b="1" spc="-5" dirty="0">
                <a:latin typeface="Helvetica"/>
                <a:cs typeface="Helvetica"/>
              </a:rPr>
              <a:t>Projects Office  Code</a:t>
            </a:r>
            <a:r>
              <a:rPr sz="1000" b="1" spc="-10" dirty="0">
                <a:latin typeface="Helvetica"/>
                <a:cs typeface="Helvetica"/>
              </a:rPr>
              <a:t> </a:t>
            </a:r>
            <a:r>
              <a:rPr sz="1000" b="1" spc="-25" dirty="0">
                <a:latin typeface="Helvetica"/>
                <a:cs typeface="Helvetica"/>
              </a:rPr>
              <a:t>AT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dirty="0">
                <a:latin typeface="Helvetica"/>
                <a:cs typeface="Helvetica"/>
              </a:rPr>
              <a:t>Office </a:t>
            </a:r>
            <a:r>
              <a:rPr sz="1000" b="0" spc="-5" dirty="0">
                <a:latin typeface="Helvetica"/>
                <a:cs typeface="Helvetica"/>
              </a:rPr>
              <a:t>Chief: Bimal</a:t>
            </a:r>
            <a:r>
              <a:rPr sz="1000" b="0" spc="-6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Aponso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288023" y="3037332"/>
            <a:ext cx="1550670" cy="5875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48400" y="3048000"/>
            <a:ext cx="2743200" cy="599440"/>
          </a:xfrm>
          <a:custGeom>
            <a:avLst/>
            <a:gdLst/>
            <a:ahLst/>
            <a:cxnLst/>
            <a:rect l="l" t="t" r="r" b="b"/>
            <a:pathLst>
              <a:path w="2743200" h="599439">
                <a:moveTo>
                  <a:pt x="0" y="598932"/>
                </a:moveTo>
                <a:lnTo>
                  <a:pt x="2743200" y="598932"/>
                </a:lnTo>
                <a:lnTo>
                  <a:pt x="2743200" y="0"/>
                </a:lnTo>
                <a:lnTo>
                  <a:pt x="0" y="0"/>
                </a:lnTo>
                <a:lnTo>
                  <a:pt x="0" y="598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48400" y="3048000"/>
            <a:ext cx="2743200" cy="599440"/>
          </a:xfrm>
          <a:custGeom>
            <a:avLst/>
            <a:gdLst/>
            <a:ahLst/>
            <a:cxnLst/>
            <a:rect l="l" t="t" r="r" b="b"/>
            <a:pathLst>
              <a:path w="2743200" h="599439">
                <a:moveTo>
                  <a:pt x="0" y="598932"/>
                </a:moveTo>
                <a:lnTo>
                  <a:pt x="2743200" y="598932"/>
                </a:lnTo>
                <a:lnTo>
                  <a:pt x="2743200" y="0"/>
                </a:lnTo>
                <a:lnTo>
                  <a:pt x="0" y="0"/>
                </a:lnTo>
                <a:lnTo>
                  <a:pt x="0" y="598932"/>
                </a:lnTo>
                <a:close/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328027" y="3036188"/>
            <a:ext cx="2623949" cy="38408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455"/>
              </a:spcBef>
              <a:buNone/>
            </a:pPr>
            <a:r>
              <a:rPr sz="1000" b="1" spc="-10" dirty="0">
                <a:latin typeface="Helvetica"/>
                <a:cs typeface="Helvetica"/>
              </a:rPr>
              <a:t>System Analysis </a:t>
            </a:r>
            <a:r>
              <a:rPr sz="1000" b="1" spc="-5" dirty="0">
                <a:latin typeface="Helvetica"/>
                <a:cs typeface="Helvetica"/>
              </a:rPr>
              <a:t>Office  Code</a:t>
            </a:r>
            <a:r>
              <a:rPr sz="1000" b="1" spc="-10" dirty="0">
                <a:latin typeface="Helvetica"/>
                <a:cs typeface="Helvetica"/>
              </a:rPr>
              <a:t> </a:t>
            </a:r>
            <a:r>
              <a:rPr sz="1000" b="1" spc="-20" dirty="0">
                <a:latin typeface="Helvetica"/>
                <a:cs typeface="Helvetica"/>
              </a:rPr>
              <a:t>AA</a:t>
            </a:r>
            <a:endParaRPr sz="1000" dirty="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sz="1000" b="0" dirty="0">
                <a:latin typeface="Helvetica"/>
                <a:cs typeface="Helvetica"/>
              </a:rPr>
              <a:t>Office </a:t>
            </a:r>
            <a:r>
              <a:rPr sz="1000" b="0" spc="-5" dirty="0">
                <a:latin typeface="Helvetica"/>
                <a:cs typeface="Helvetica"/>
              </a:rPr>
              <a:t>Chief: Susie</a:t>
            </a:r>
            <a:r>
              <a:rPr sz="1000" b="0" spc="-80" dirty="0">
                <a:latin typeface="Helvetica"/>
                <a:cs typeface="Helvetica"/>
              </a:rPr>
              <a:t> </a:t>
            </a:r>
            <a:r>
              <a:rPr sz="1000" b="0" spc="-5" dirty="0">
                <a:latin typeface="Helvetica"/>
                <a:cs typeface="Helvetica"/>
              </a:rPr>
              <a:t>Go</a:t>
            </a:r>
            <a:endParaRPr sz="1000" b="0" dirty="0">
              <a:latin typeface="Helvetica"/>
              <a:cs typeface="Helvetic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219961" y="2820161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077961" y="2820161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53561" y="5798058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324343" y="4837176"/>
            <a:ext cx="655320" cy="914400"/>
          </a:xfrm>
          <a:custGeom>
            <a:avLst/>
            <a:gdLst/>
            <a:ahLst/>
            <a:cxnLst/>
            <a:rect l="l" t="t" r="r" b="b"/>
            <a:pathLst>
              <a:path w="655320" h="914400">
                <a:moveTo>
                  <a:pt x="0" y="914400"/>
                </a:moveTo>
                <a:lnTo>
                  <a:pt x="655320" y="914400"/>
                </a:lnTo>
                <a:lnTo>
                  <a:pt x="65532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19265" y="4837938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79" h="914400">
                <a:moveTo>
                  <a:pt x="0" y="914400"/>
                </a:moveTo>
                <a:lnTo>
                  <a:pt x="2011680" y="914400"/>
                </a:lnTo>
                <a:lnTo>
                  <a:pt x="201168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319265" y="4837938"/>
            <a:ext cx="2011680" cy="914400"/>
          </a:xfrm>
          <a:custGeom>
            <a:avLst/>
            <a:gdLst/>
            <a:ahLst/>
            <a:cxnLst/>
            <a:rect l="l" t="t" r="r" b="b"/>
            <a:pathLst>
              <a:path w="2011679" h="914400">
                <a:moveTo>
                  <a:pt x="0" y="914400"/>
                </a:moveTo>
                <a:lnTo>
                  <a:pt x="2011680" y="914400"/>
                </a:lnTo>
                <a:lnTo>
                  <a:pt x="201168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397497" y="4868036"/>
            <a:ext cx="13620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None/>
            </a:pPr>
            <a:r>
              <a:rPr sz="1000" b="1" spc="-10" dirty="0">
                <a:latin typeface="Helvetica"/>
                <a:cs typeface="Helvetica"/>
              </a:rPr>
              <a:t>Aeromechanics </a:t>
            </a:r>
            <a:r>
              <a:rPr sz="1000" b="1" spc="-5" dirty="0">
                <a:latin typeface="Helvetica"/>
                <a:cs typeface="Helvetica"/>
              </a:rPr>
              <a:t>Office  Code</a:t>
            </a:r>
            <a:r>
              <a:rPr sz="1000" b="1" spc="-10" dirty="0">
                <a:latin typeface="Helvetica"/>
                <a:cs typeface="Helvetica"/>
              </a:rPr>
              <a:t> </a:t>
            </a:r>
            <a:r>
              <a:rPr sz="1000" b="1" spc="-25" dirty="0">
                <a:latin typeface="Helvetica"/>
                <a:cs typeface="Helvetica"/>
              </a:rPr>
              <a:t>AV</a:t>
            </a:r>
            <a:endParaRPr sz="1000" dirty="0">
              <a:latin typeface="Helvetica"/>
              <a:cs typeface="Helvetic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97497" y="5325236"/>
            <a:ext cx="183197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1000" b="0" dirty="0">
                <a:latin typeface="Helvetica"/>
                <a:cs typeface="Helvetica"/>
              </a:rPr>
              <a:t>Office </a:t>
            </a:r>
            <a:r>
              <a:rPr sz="1000" b="0" spc="-5" dirty="0">
                <a:latin typeface="Helvetica"/>
                <a:cs typeface="Helvetica"/>
              </a:rPr>
              <a:t>Chief: </a:t>
            </a:r>
            <a:r>
              <a:rPr sz="1000" b="0" dirty="0">
                <a:latin typeface="Helvetica"/>
                <a:cs typeface="Helvetica"/>
              </a:rPr>
              <a:t>William</a:t>
            </a:r>
            <a:r>
              <a:rPr sz="1000" b="0" spc="-85" dirty="0">
                <a:latin typeface="Helvetica"/>
                <a:cs typeface="Helvetica"/>
              </a:rPr>
              <a:t> </a:t>
            </a:r>
            <a:r>
              <a:rPr sz="1000" b="0" dirty="0">
                <a:latin typeface="Helvetica"/>
                <a:cs typeface="Helvetica"/>
              </a:rPr>
              <a:t>Warmbrodt</a:t>
            </a:r>
          </a:p>
        </p:txBody>
      </p:sp>
      <p:sp>
        <p:nvSpPr>
          <p:cNvPr id="50" name="object 50"/>
          <p:cNvSpPr/>
          <p:nvPr/>
        </p:nvSpPr>
        <p:spPr>
          <a:xfrm>
            <a:off x="6179058" y="531647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66865" y="4194809"/>
            <a:ext cx="128270" cy="0"/>
          </a:xfrm>
          <a:custGeom>
            <a:avLst/>
            <a:gdLst/>
            <a:ahLst/>
            <a:cxnLst/>
            <a:rect l="l" t="t" r="r" b="b"/>
            <a:pathLst>
              <a:path w="12827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172961" y="3376421"/>
            <a:ext cx="81280" cy="0"/>
          </a:xfrm>
          <a:custGeom>
            <a:avLst/>
            <a:gdLst/>
            <a:ahLst/>
            <a:cxnLst/>
            <a:rect l="l" t="t" r="r" b="b"/>
            <a:pathLst>
              <a:path w="81279">
                <a:moveTo>
                  <a:pt x="0" y="0"/>
                </a:moveTo>
                <a:lnTo>
                  <a:pt x="80772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33436" y="2142001"/>
            <a:ext cx="110328" cy="45719"/>
          </a:xfrm>
          <a:custGeom>
            <a:avLst/>
            <a:gdLst/>
            <a:ahLst/>
            <a:cxnLst/>
            <a:rect l="l" t="t" r="r" b="b"/>
            <a:pathLst>
              <a:path w="198120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0103" y="1685544"/>
            <a:ext cx="2720340" cy="528955"/>
          </a:xfrm>
          <a:custGeom>
            <a:avLst/>
            <a:gdLst/>
            <a:ahLst/>
            <a:cxnLst/>
            <a:rect l="l" t="t" r="r" b="b"/>
            <a:pathLst>
              <a:path w="2720340" h="528955">
                <a:moveTo>
                  <a:pt x="0" y="528827"/>
                </a:moveTo>
                <a:lnTo>
                  <a:pt x="2720340" y="528827"/>
                </a:lnTo>
                <a:lnTo>
                  <a:pt x="2720340" y="0"/>
                </a:lnTo>
                <a:lnTo>
                  <a:pt x="0" y="0"/>
                </a:lnTo>
                <a:lnTo>
                  <a:pt x="0" y="5288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70103" y="1685544"/>
            <a:ext cx="2720340" cy="502958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66370" marR="159385">
              <a:lnSpc>
                <a:spcPts val="1130"/>
              </a:lnSpc>
              <a:spcBef>
                <a:spcPts val="355"/>
              </a:spcBef>
              <a:buNone/>
            </a:pPr>
            <a:r>
              <a:rPr sz="1050" b="1" spc="-5" dirty="0">
                <a:latin typeface="Helvetica"/>
                <a:cs typeface="Helvetica"/>
              </a:rPr>
              <a:t>NASA Aeronautics </a:t>
            </a:r>
            <a:r>
              <a:rPr sz="1000" b="1" spc="-5" dirty="0">
                <a:latin typeface="Helvetica"/>
                <a:cs typeface="Helvetica"/>
              </a:rPr>
              <a:t>Research </a:t>
            </a:r>
            <a:r>
              <a:rPr sz="1050" b="1" spc="-5" dirty="0">
                <a:latin typeface="Helvetica"/>
                <a:cs typeface="Helvetica"/>
              </a:rPr>
              <a:t>Institute,  </a:t>
            </a:r>
            <a:r>
              <a:rPr sz="1050" b="1" spc="-10" dirty="0">
                <a:latin typeface="Helvetica"/>
                <a:cs typeface="Helvetica"/>
              </a:rPr>
              <a:t>NARI</a:t>
            </a:r>
            <a:endParaRPr sz="1050" dirty="0">
              <a:latin typeface="Helvetica"/>
              <a:cs typeface="Helvetica"/>
            </a:endParaRPr>
          </a:p>
          <a:p>
            <a:pPr marL="90805">
              <a:lnSpc>
                <a:spcPts val="1120"/>
              </a:lnSpc>
              <a:buNone/>
            </a:pPr>
            <a:r>
              <a:rPr sz="1050" b="0" dirty="0">
                <a:latin typeface="Helvetica"/>
                <a:cs typeface="Helvetica"/>
              </a:rPr>
              <a:t>Director: Parimal</a:t>
            </a:r>
            <a:r>
              <a:rPr sz="1050" b="0" spc="-50" dirty="0">
                <a:latin typeface="Helvetica"/>
                <a:cs typeface="Helvetica"/>
              </a:rPr>
              <a:t> </a:t>
            </a:r>
            <a:r>
              <a:rPr sz="1050" b="0" dirty="0">
                <a:latin typeface="Helvetica"/>
                <a:cs typeface="Helvetica"/>
              </a:rPr>
              <a:t>Kopardekar</a:t>
            </a:r>
          </a:p>
        </p:txBody>
      </p:sp>
      <p:sp>
        <p:nvSpPr>
          <p:cNvPr id="56" name="object 56"/>
          <p:cNvSpPr/>
          <p:nvPr/>
        </p:nvSpPr>
        <p:spPr>
          <a:xfrm>
            <a:off x="2791205" y="1867661"/>
            <a:ext cx="200025" cy="0"/>
          </a:xfrm>
          <a:custGeom>
            <a:avLst/>
            <a:gdLst/>
            <a:ahLst/>
            <a:cxnLst/>
            <a:rect l="l" t="t" r="r" b="b"/>
            <a:pathLst>
              <a:path w="200025">
                <a:moveTo>
                  <a:pt x="0" y="0"/>
                </a:moveTo>
                <a:lnTo>
                  <a:pt x="199644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>
              <a:buNone/>
            </a:pPr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6343764" y="1838472"/>
            <a:ext cx="2661285" cy="60706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793115" marR="785495" algn="ctr">
              <a:lnSpc>
                <a:spcPts val="1010"/>
              </a:lnSpc>
              <a:spcBef>
                <a:spcPts val="350"/>
              </a:spcBef>
              <a:buNone/>
            </a:pPr>
            <a:r>
              <a:rPr sz="900" b="1" spc="-5" dirty="0">
                <a:latin typeface="Helvetica"/>
                <a:cs typeface="Helvetica"/>
              </a:rPr>
              <a:t>Directorate</a:t>
            </a:r>
            <a:r>
              <a:rPr sz="900" b="1" spc="-55" dirty="0">
                <a:latin typeface="Helvetica"/>
                <a:cs typeface="Helvetica"/>
              </a:rPr>
              <a:t> </a:t>
            </a:r>
            <a:r>
              <a:rPr sz="900" b="1" dirty="0">
                <a:latin typeface="Helvetica"/>
                <a:cs typeface="Helvetica"/>
              </a:rPr>
              <a:t>Support  </a:t>
            </a:r>
            <a:r>
              <a:rPr sz="900" b="1" spc="-5" dirty="0">
                <a:latin typeface="Helvetica"/>
                <a:cs typeface="Helvetica"/>
              </a:rPr>
              <a:t>Code</a:t>
            </a:r>
            <a:r>
              <a:rPr sz="900" b="1" spc="-15" dirty="0">
                <a:latin typeface="Helvetica"/>
                <a:cs typeface="Helvetica"/>
              </a:rPr>
              <a:t> </a:t>
            </a:r>
            <a:r>
              <a:rPr sz="900" b="1" spc="-5" dirty="0">
                <a:latin typeface="Helvetica"/>
                <a:cs typeface="Helvetica"/>
              </a:rPr>
              <a:t>A</a:t>
            </a:r>
            <a:endParaRPr sz="900" dirty="0">
              <a:latin typeface="Helvetica"/>
              <a:cs typeface="Helvetica"/>
            </a:endParaRPr>
          </a:p>
          <a:p>
            <a:pPr marL="92075">
              <a:lnSpc>
                <a:spcPts val="930"/>
              </a:lnSpc>
              <a:buNone/>
            </a:pPr>
            <a:r>
              <a:rPr sz="900" b="0" dirty="0">
                <a:latin typeface="Helvetica"/>
                <a:cs typeface="Helvetica"/>
              </a:rPr>
              <a:t>Resource </a:t>
            </a:r>
            <a:r>
              <a:rPr sz="900" b="0" spc="-5" dirty="0">
                <a:latin typeface="Helvetica"/>
                <a:cs typeface="Helvetica"/>
              </a:rPr>
              <a:t>Executive, Mary Nguyen (Code</a:t>
            </a:r>
            <a:r>
              <a:rPr sz="900" b="0" spc="-25" dirty="0">
                <a:latin typeface="Helvetica"/>
                <a:cs typeface="Helvetica"/>
              </a:rPr>
              <a:t> </a:t>
            </a:r>
            <a:r>
              <a:rPr sz="900" b="0" spc="-5" dirty="0">
                <a:latin typeface="Helvetica"/>
                <a:cs typeface="Helvetica"/>
              </a:rPr>
              <a:t>CPM)</a:t>
            </a:r>
            <a:endParaRPr sz="900" b="0" dirty="0">
              <a:latin typeface="Helvetica"/>
              <a:cs typeface="Helvetica"/>
            </a:endParaRPr>
          </a:p>
          <a:p>
            <a:pPr marL="92075">
              <a:lnSpc>
                <a:spcPts val="1040"/>
              </a:lnSpc>
              <a:buNone/>
            </a:pPr>
            <a:r>
              <a:rPr sz="900" b="0" dirty="0">
                <a:latin typeface="Helvetica"/>
                <a:cs typeface="Helvetica"/>
              </a:rPr>
              <a:t>Admin </a:t>
            </a:r>
            <a:r>
              <a:rPr sz="900" b="0" spc="-5" dirty="0">
                <a:latin typeface="Helvetica"/>
                <a:cs typeface="Helvetica"/>
              </a:rPr>
              <a:t>Spec Suzie</a:t>
            </a:r>
            <a:r>
              <a:rPr sz="900" b="0" spc="-35" dirty="0">
                <a:latin typeface="Helvetica"/>
                <a:cs typeface="Helvetica"/>
              </a:rPr>
              <a:t> </a:t>
            </a:r>
            <a:r>
              <a:rPr sz="900" b="0" dirty="0">
                <a:latin typeface="Helvetica"/>
                <a:cs typeface="Helvetica"/>
              </a:rPr>
              <a:t>Cisneros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7478076" y="6475005"/>
            <a:ext cx="1705738" cy="140423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  <a:buNone/>
            </a:pPr>
            <a:r>
              <a:rPr sz="900" spc="-5" dirty="0">
                <a:latin typeface="Helvetica"/>
                <a:cs typeface="Helvetica"/>
              </a:rPr>
              <a:t>Updated:</a:t>
            </a:r>
            <a:r>
              <a:rPr sz="900" spc="180" dirty="0">
                <a:latin typeface="Helvetica"/>
                <a:cs typeface="Helvetica"/>
              </a:rPr>
              <a:t> </a:t>
            </a:r>
            <a:r>
              <a:rPr sz="900" dirty="0">
                <a:latin typeface="Helvetica"/>
                <a:cs typeface="Helvetica"/>
              </a:rPr>
              <a:t>7-2-20</a:t>
            </a:r>
          </a:p>
        </p:txBody>
      </p:sp>
    </p:spTree>
    <p:extLst>
      <p:ext uri="{BB962C8B-B14F-4D97-AF65-F5344CB8AC3E}">
        <p14:creationId xmlns:p14="http://schemas.microsoft.com/office/powerpoint/2010/main" val="3986680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609600"/>
          </a:xfrm>
        </p:spPr>
        <p:txBody>
          <a:bodyPr/>
          <a:lstStyle/>
          <a:p>
            <a:pPr algn="ctr" eaLnBrk="1" hangingPunct="1"/>
            <a:r>
              <a:rPr lang="en-US" sz="3200" dirty="0">
                <a:latin typeface="Helvetica" charset="0"/>
                <a:ea typeface="MS PGothic" charset="0"/>
              </a:rPr>
              <a:t>Wind</a:t>
            </a:r>
            <a:r>
              <a:rPr lang="en-US" dirty="0">
                <a:latin typeface="Helvetica" charset="0"/>
                <a:ea typeface="MS PGothic" charset="0"/>
              </a:rPr>
              <a:t> Tunnel Division Organization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7467600" cy="4572000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Helvetica" charset="0"/>
                <a:ea typeface="MS PGothic" charset="0"/>
              </a:rPr>
              <a:t>Wind Tunnel Division, Code AO</a:t>
            </a:r>
          </a:p>
          <a:p>
            <a:pPr lvl="1" eaLnBrk="1" hangingPunct="1"/>
            <a:r>
              <a:rPr lang="en-US" sz="1800" dirty="0">
                <a:latin typeface="Helvetica" charset="0"/>
                <a:ea typeface="MS PGothic" charset="0"/>
              </a:rPr>
              <a:t>Frank Kmak, Chief</a:t>
            </a:r>
          </a:p>
          <a:p>
            <a:pPr eaLnBrk="1" hangingPunct="1">
              <a:spcBef>
                <a:spcPts val="1838"/>
              </a:spcBef>
            </a:pPr>
            <a:r>
              <a:rPr lang="en-US" sz="2000" dirty="0">
                <a:latin typeface="Helvetica" charset="0"/>
                <a:ea typeface="MS PGothic" charset="0"/>
              </a:rPr>
              <a:t>Wind Tunnel Operations Branch, Code AOO</a:t>
            </a:r>
          </a:p>
          <a:p>
            <a:pPr lvl="1" eaLnBrk="1" hangingPunct="1"/>
            <a:r>
              <a:rPr lang="en-US" sz="1800" dirty="0">
                <a:latin typeface="Helvetica" charset="0"/>
                <a:ea typeface="MS PGothic" charset="0"/>
              </a:rPr>
              <a:t>Maureen Delgado, Chief</a:t>
            </a:r>
          </a:p>
          <a:p>
            <a:pPr eaLnBrk="1" hangingPunct="1">
              <a:spcBef>
                <a:spcPts val="1838"/>
              </a:spcBef>
            </a:pPr>
            <a:r>
              <a:rPr lang="en-US" sz="2000" dirty="0">
                <a:latin typeface="Helvetica" charset="0"/>
                <a:ea typeface="MS PGothic" charset="0"/>
              </a:rPr>
              <a:t>Wind Tunnel Systems Branch, Code AOI</a:t>
            </a:r>
          </a:p>
          <a:p>
            <a:pPr lvl="1" eaLnBrk="1" hangingPunct="1"/>
            <a:r>
              <a:rPr lang="en-US" sz="1800" dirty="0">
                <a:latin typeface="Helvetica" charset="0"/>
                <a:ea typeface="MS PGothic" charset="0"/>
              </a:rPr>
              <a:t>James Bell, Chief</a:t>
            </a:r>
          </a:p>
          <a:p>
            <a:pPr eaLnBrk="1" hangingPunct="1">
              <a:spcBef>
                <a:spcPts val="1838"/>
              </a:spcBef>
            </a:pPr>
            <a:r>
              <a:rPr lang="en-US" sz="2000" dirty="0">
                <a:latin typeface="Helvetica" charset="0"/>
                <a:ea typeface="MS PGothic" charset="0"/>
              </a:rPr>
              <a:t>Experimental Aero-Physics Branch, Code AOX</a:t>
            </a:r>
          </a:p>
          <a:p>
            <a:pPr lvl="1" eaLnBrk="1" hangingPunct="1"/>
            <a:r>
              <a:rPr lang="en-US" sz="1800" dirty="0">
                <a:latin typeface="Helvetica" charset="0"/>
                <a:ea typeface="MS PGothic" charset="0"/>
              </a:rPr>
              <a:t>Rabi Mehta, Chief</a:t>
            </a:r>
          </a:p>
        </p:txBody>
      </p:sp>
      <p:pic>
        <p:nvPicPr>
          <p:cNvPr id="18435" name="Picture 10" descr="wtlogo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1447800" y="914400"/>
            <a:ext cx="6553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3200" b="0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Ames Ground Testing Facilities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1563688"/>
            <a:ext cx="6400800" cy="498951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4038" name="AutoShape 6"/>
          <p:cNvSpPr>
            <a:spLocks/>
          </p:cNvSpPr>
          <p:nvPr/>
        </p:nvSpPr>
        <p:spPr bwMode="auto">
          <a:xfrm>
            <a:off x="4909457" y="2196135"/>
            <a:ext cx="1295400" cy="276999"/>
          </a:xfrm>
          <a:prstGeom prst="borderCallout2">
            <a:avLst>
              <a:gd name="adj1" fmla="val 53653"/>
              <a:gd name="adj2" fmla="val 839"/>
              <a:gd name="adj3" fmla="val 57359"/>
              <a:gd name="adj4" fmla="val -95604"/>
              <a:gd name="adj5" fmla="val 595735"/>
              <a:gd name="adj6" fmla="val -121394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FontTx/>
              <a:buNone/>
              <a:defRPr/>
            </a:pPr>
            <a:r>
              <a:rPr lang="en-US" sz="1200" dirty="0">
                <a:cs typeface="+mn-cs"/>
              </a:rPr>
              <a:t>UPWT - NASA</a:t>
            </a:r>
          </a:p>
        </p:txBody>
      </p:sp>
      <p:sp>
        <p:nvSpPr>
          <p:cNvPr id="44039" name="AutoShape 7"/>
          <p:cNvSpPr>
            <a:spLocks/>
          </p:cNvSpPr>
          <p:nvPr/>
        </p:nvSpPr>
        <p:spPr bwMode="auto">
          <a:xfrm>
            <a:off x="5105400" y="5373688"/>
            <a:ext cx="2514600" cy="293688"/>
          </a:xfrm>
          <a:prstGeom prst="borderCallout2">
            <a:avLst>
              <a:gd name="adj1" fmla="val 38917"/>
              <a:gd name="adj2" fmla="val -3032"/>
              <a:gd name="adj3" fmla="val 38917"/>
              <a:gd name="adj4" fmla="val -7514"/>
              <a:gd name="adj5" fmla="val -235984"/>
              <a:gd name="adj6" fmla="val -11300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None/>
              <a:defRPr/>
            </a:pPr>
            <a:r>
              <a:rPr lang="en-US" sz="1200" dirty="0">
                <a:cs typeface="+mn-cs"/>
              </a:rPr>
              <a:t>NFAC – Leased to USAF- AEDC</a:t>
            </a:r>
          </a:p>
        </p:txBody>
      </p:sp>
      <p:sp>
        <p:nvSpPr>
          <p:cNvPr id="44041" name="AutoShape 9"/>
          <p:cNvSpPr>
            <a:spLocks/>
          </p:cNvSpPr>
          <p:nvPr/>
        </p:nvSpPr>
        <p:spPr bwMode="auto">
          <a:xfrm>
            <a:off x="6161314" y="3265723"/>
            <a:ext cx="1447800" cy="646331"/>
          </a:xfrm>
          <a:prstGeom prst="borderCallout2">
            <a:avLst>
              <a:gd name="adj1" fmla="val 38917"/>
              <a:gd name="adj2" fmla="val -5264"/>
              <a:gd name="adj3" fmla="val 38917"/>
              <a:gd name="adj4" fmla="val -23134"/>
              <a:gd name="adj5" fmla="val 85830"/>
              <a:gd name="adj6" fmla="val -54260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9525" indent="-9525" algn="ctr">
              <a:spcBef>
                <a:spcPct val="50000"/>
              </a:spcBef>
              <a:buFontTx/>
              <a:buNone/>
              <a:defRPr/>
            </a:pPr>
            <a:r>
              <a:rPr lang="en-US" sz="1200" dirty="0">
                <a:cs typeface="+mn-cs"/>
              </a:rPr>
              <a:t>12</a:t>
            </a:r>
            <a:r>
              <a:rPr lang="en-US" sz="1200" dirty="0">
                <a:latin typeface="Arial"/>
                <a:cs typeface="+mn-cs"/>
              </a:rPr>
              <a:t>-Foot</a:t>
            </a:r>
            <a:r>
              <a:rPr lang="en-US" sz="1200" dirty="0">
                <a:cs typeface="+mn-cs"/>
              </a:rPr>
              <a:t> Pressure Wind Tunnel - Closed</a:t>
            </a:r>
          </a:p>
        </p:txBody>
      </p:sp>
      <p:sp>
        <p:nvSpPr>
          <p:cNvPr id="44042" name="AutoShape 10"/>
          <p:cNvSpPr>
            <a:spLocks/>
          </p:cNvSpPr>
          <p:nvPr/>
        </p:nvSpPr>
        <p:spPr bwMode="auto">
          <a:xfrm>
            <a:off x="5334000" y="2706688"/>
            <a:ext cx="1066800" cy="293688"/>
          </a:xfrm>
          <a:prstGeom prst="borderCallout2">
            <a:avLst>
              <a:gd name="adj1" fmla="val 38917"/>
              <a:gd name="adj2" fmla="val -7144"/>
              <a:gd name="adj3" fmla="val 38917"/>
              <a:gd name="adj4" fmla="val -28722"/>
              <a:gd name="adj5" fmla="val 368106"/>
              <a:gd name="adj6" fmla="val -106694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None/>
              <a:defRPr/>
            </a:pPr>
            <a:r>
              <a:rPr lang="en-US" sz="1200" dirty="0">
                <a:cs typeface="+mn-cs"/>
              </a:rPr>
              <a:t>7x10 - Army</a:t>
            </a:r>
          </a:p>
        </p:txBody>
      </p:sp>
      <p:sp>
        <p:nvSpPr>
          <p:cNvPr id="44043" name="AutoShape 11"/>
          <p:cNvSpPr>
            <a:spLocks/>
          </p:cNvSpPr>
          <p:nvPr/>
        </p:nvSpPr>
        <p:spPr bwMode="auto">
          <a:xfrm>
            <a:off x="3581400" y="1653789"/>
            <a:ext cx="2209800" cy="276999"/>
          </a:xfrm>
          <a:prstGeom prst="borderCallout2">
            <a:avLst>
              <a:gd name="adj1" fmla="val 47579"/>
              <a:gd name="adj2" fmla="val 411"/>
              <a:gd name="adj3" fmla="val 47580"/>
              <a:gd name="adj4" fmla="val -40323"/>
              <a:gd name="adj5" fmla="val 885509"/>
              <a:gd name="adj6" fmla="val -59720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FontTx/>
              <a:buNone/>
              <a:defRPr/>
            </a:pPr>
            <a:r>
              <a:rPr lang="en-US" sz="1200" dirty="0" err="1">
                <a:cs typeface="+mn-cs"/>
              </a:rPr>
              <a:t>Arcjet</a:t>
            </a:r>
            <a:r>
              <a:rPr lang="en-US" sz="1200" dirty="0">
                <a:cs typeface="+mn-cs"/>
              </a:rPr>
              <a:t> Complex - NASA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404" y="665852"/>
            <a:ext cx="5656744" cy="455396"/>
          </a:xfrm>
        </p:spPr>
        <p:txBody>
          <a:bodyPr/>
          <a:lstStyle/>
          <a:p>
            <a:pPr eaLnBrk="1" hangingPunct="1"/>
            <a:br>
              <a:rPr lang="en-US" dirty="0"/>
            </a:br>
            <a:r>
              <a:rPr lang="en-US" dirty="0"/>
              <a:t>Wind Tunnel Division Facilities</a:t>
            </a:r>
          </a:p>
        </p:txBody>
      </p:sp>
      <p:pic>
        <p:nvPicPr>
          <p:cNvPr id="3" name="Content Placeholder 2" descr="Google ARC Map 10.tiff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0565" r="-70565"/>
          <a:stretch>
            <a:fillRect/>
          </a:stretch>
        </p:blipFill>
        <p:spPr>
          <a:xfrm>
            <a:off x="-304800" y="1371600"/>
            <a:ext cx="9615152" cy="5287963"/>
          </a:xfrm>
          <a:ln w="38100" cmpd="sng">
            <a:noFill/>
          </a:ln>
        </p:spPr>
      </p:pic>
      <p:sp>
        <p:nvSpPr>
          <p:cNvPr id="4" name="Rectangle 3"/>
          <p:cNvSpPr/>
          <p:nvPr/>
        </p:nvSpPr>
        <p:spPr bwMode="auto">
          <a:xfrm>
            <a:off x="4648200" y="3276600"/>
            <a:ext cx="1447800" cy="990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 flipV="1">
            <a:off x="4953000" y="3657600"/>
            <a:ext cx="2743200" cy="9906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Rectangle 6"/>
          <p:cNvSpPr/>
          <p:nvPr/>
        </p:nvSpPr>
        <p:spPr bwMode="auto">
          <a:xfrm>
            <a:off x="4648200" y="3276600"/>
            <a:ext cx="1524000" cy="990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572000" y="1676400"/>
            <a:ext cx="685800" cy="609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8" name="Parallelogram 7"/>
          <p:cNvSpPr/>
          <p:nvPr/>
        </p:nvSpPr>
        <p:spPr bwMode="auto">
          <a:xfrm>
            <a:off x="5334000" y="1752600"/>
            <a:ext cx="533400" cy="533400"/>
          </a:xfrm>
          <a:prstGeom prst="parallelogram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867400" y="1905000"/>
            <a:ext cx="304800" cy="3810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029200" y="2667000"/>
            <a:ext cx="533400" cy="3810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cxnSp>
        <p:nvCxnSpPr>
          <p:cNvPr id="19" name="Straight Arrow Connector 18"/>
          <p:cNvCxnSpPr>
            <a:cxnSpLocks/>
            <a:stCxn id="7" idx="3"/>
            <a:endCxn id="41" idx="1"/>
          </p:cNvCxnSpPr>
          <p:nvPr/>
        </p:nvCxnSpPr>
        <p:spPr bwMode="auto">
          <a:xfrm>
            <a:off x="6172200" y="3771900"/>
            <a:ext cx="838200" cy="1733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7010400" y="57150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Compressor Blade Shop N207A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>
            <a:off x="6172200" y="2095500"/>
            <a:ext cx="838200" cy="3429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7010400" y="2057400"/>
            <a:ext cx="190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High Pressure Air (HPA) Compressor C1D N250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0400" y="11430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High Pressure Air (HPA) Storage Tanks N250A</a:t>
            </a:r>
          </a:p>
        </p:txBody>
      </p:sp>
      <p:cxnSp>
        <p:nvCxnSpPr>
          <p:cNvPr id="27" name="Straight Arrow Connector 26"/>
          <p:cNvCxnSpPr>
            <a:endCxn id="26" idx="1"/>
          </p:cNvCxnSpPr>
          <p:nvPr/>
        </p:nvCxnSpPr>
        <p:spPr bwMode="auto">
          <a:xfrm flipV="1">
            <a:off x="5867400" y="1558499"/>
            <a:ext cx="1143000" cy="19410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30" name="Straight Arrow Connector 29"/>
          <p:cNvCxnSpPr>
            <a:stCxn id="9" idx="1"/>
            <a:endCxn id="32" idx="3"/>
          </p:cNvCxnSpPr>
          <p:nvPr/>
        </p:nvCxnSpPr>
        <p:spPr bwMode="auto">
          <a:xfrm flipH="1" flipV="1">
            <a:off x="2362200" y="1710899"/>
            <a:ext cx="2209800" cy="27030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228600" y="12954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Fluid Mechanics Laboratory (FML) N260</a:t>
            </a:r>
          </a:p>
        </p:txBody>
      </p:sp>
      <p:sp>
        <p:nvSpPr>
          <p:cNvPr id="35" name="Rectangle 34"/>
          <p:cNvSpPr/>
          <p:nvPr/>
        </p:nvSpPr>
        <p:spPr bwMode="auto">
          <a:xfrm rot="20220000">
            <a:off x="5813508" y="5596562"/>
            <a:ext cx="205572" cy="15601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 rot="20220000">
            <a:off x="5883061" y="5710462"/>
            <a:ext cx="399665" cy="16147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 rot="20220000">
            <a:off x="4930741" y="5791706"/>
            <a:ext cx="310344" cy="53873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 rot="20220000">
            <a:off x="5316881" y="5597090"/>
            <a:ext cx="246547" cy="34411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</a:endParaRPr>
          </a:p>
        </p:txBody>
      </p:sp>
      <p:cxnSp>
        <p:nvCxnSpPr>
          <p:cNvPr id="39" name="Straight Arrow Connector 38"/>
          <p:cNvCxnSpPr>
            <a:stCxn id="36" idx="3"/>
          </p:cNvCxnSpPr>
          <p:nvPr/>
        </p:nvCxnSpPr>
        <p:spPr bwMode="auto">
          <a:xfrm>
            <a:off x="6266840" y="5713119"/>
            <a:ext cx="743560" cy="30668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7010400" y="3357347"/>
            <a:ext cx="1905000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Unitary Plan</a:t>
            </a:r>
          </a:p>
          <a:p>
            <a:pPr>
              <a:buNone/>
            </a:pPr>
            <a:r>
              <a:rPr lang="en-US" sz="1600" dirty="0"/>
              <a:t>Wind Tunnel</a:t>
            </a:r>
          </a:p>
          <a:p>
            <a:pPr>
              <a:buNone/>
            </a:pPr>
            <a:r>
              <a:rPr lang="en-US" sz="1600" dirty="0"/>
              <a:t>(UPWT) N227A/B/C/D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010400" y="47244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Balance Calibration Laboratory N207</a:t>
            </a:r>
          </a:p>
        </p:txBody>
      </p:sp>
      <p:cxnSp>
        <p:nvCxnSpPr>
          <p:cNvPr id="43" name="Straight Arrow Connector 42"/>
          <p:cNvCxnSpPr>
            <a:stCxn id="35" idx="3"/>
            <a:endCxn id="42" idx="1"/>
          </p:cNvCxnSpPr>
          <p:nvPr/>
        </p:nvCxnSpPr>
        <p:spPr bwMode="auto">
          <a:xfrm flipV="1">
            <a:off x="6010909" y="5139899"/>
            <a:ext cx="999491" cy="49450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51" name="Straight Arrow Connector 50"/>
          <p:cNvCxnSpPr>
            <a:stCxn id="12" idx="1"/>
          </p:cNvCxnSpPr>
          <p:nvPr/>
        </p:nvCxnSpPr>
        <p:spPr bwMode="auto">
          <a:xfrm flipH="1" flipV="1">
            <a:off x="2362200" y="2819400"/>
            <a:ext cx="2667000" cy="381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228600" y="22860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High Pressure Air (HPA) Compressor C1A &amp; HPA Control Room N229A</a:t>
            </a:r>
          </a:p>
        </p:txBody>
      </p:sp>
      <p:cxnSp>
        <p:nvCxnSpPr>
          <p:cNvPr id="56" name="Straight Arrow Connector 55"/>
          <p:cNvCxnSpPr>
            <a:endCxn id="58" idx="3"/>
          </p:cNvCxnSpPr>
          <p:nvPr/>
        </p:nvCxnSpPr>
        <p:spPr bwMode="auto">
          <a:xfrm flipH="1" flipV="1">
            <a:off x="2362200" y="4454099"/>
            <a:ext cx="3048000" cy="114660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228600" y="40386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12-Ft PWT Model Preparation Rooms (MPR) N206</a:t>
            </a:r>
          </a:p>
        </p:txBody>
      </p:sp>
      <p:cxnSp>
        <p:nvCxnSpPr>
          <p:cNvPr id="60" name="Straight Arrow Connector 59"/>
          <p:cNvCxnSpPr>
            <a:endCxn id="61" idx="3"/>
          </p:cNvCxnSpPr>
          <p:nvPr/>
        </p:nvCxnSpPr>
        <p:spPr bwMode="auto">
          <a:xfrm flipH="1" flipV="1">
            <a:off x="2438400" y="5796409"/>
            <a:ext cx="2514600" cy="37939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228600" y="5257800"/>
            <a:ext cx="220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12-Ft PWT Mitsubishi Makeup Air (MUA) Compressor N206A</a:t>
            </a:r>
          </a:p>
        </p:txBody>
      </p:sp>
    </p:spTree>
    <p:extLst>
      <p:ext uri="{BB962C8B-B14F-4D97-AF65-F5344CB8AC3E}">
        <p14:creationId xmlns:p14="http://schemas.microsoft.com/office/powerpoint/2010/main" val="3770279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987550"/>
            <a:ext cx="7467600" cy="40322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524000" y="1092200"/>
            <a:ext cx="64008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3200" b="0" dirty="0">
                <a:solidFill>
                  <a:srgbClr val="2D2DB9"/>
                </a:solidFill>
                <a:latin typeface="+mj-lt"/>
                <a:cs typeface="+mn-cs"/>
              </a:rPr>
              <a:t>ARC Unitary Plan Wind Tunnel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609600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rgbClr val="22228B"/>
                </a:solidFill>
                <a:latin typeface="Helvetica" charset="0"/>
                <a:ea typeface="MS PGothic" charset="0"/>
              </a:rPr>
              <a:t>Unitary Plan Wind Tunnel</a:t>
            </a:r>
          </a:p>
        </p:txBody>
      </p:sp>
      <p:graphicFrame>
        <p:nvGraphicFramePr>
          <p:cNvPr id="3686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90600" y="1981200"/>
          <a:ext cx="6910388" cy="44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1" name="Document" r:id="rId4" imgW="5943600" imgH="3810000" progId="Word.Document.8">
                  <p:embed/>
                </p:oleObj>
              </mc:Choice>
              <mc:Fallback>
                <p:oleObj name="Document" r:id="rId4" imgW="5943600" imgH="3810000" progId="Word.Document.8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6910388" cy="442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10668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sz="3200" dirty="0">
                <a:latin typeface="Helvetica" charset="0"/>
                <a:ea typeface="MS PGothic" charset="0"/>
              </a:rPr>
              <a:t>Ames Wind Tunnel Mission</a:t>
            </a:r>
          </a:p>
        </p:txBody>
      </p:sp>
      <p:sp>
        <p:nvSpPr>
          <p:cNvPr id="24578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828800"/>
            <a:ext cx="4267200" cy="3276600"/>
          </a:xfrm>
        </p:spPr>
        <p:txBody>
          <a:bodyPr/>
          <a:lstStyle/>
          <a:p>
            <a:pPr marL="285750" indent="-285750" eaLnBrk="1" hangingPunct="1">
              <a:buFont typeface="Arial"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Meet Customer Testing Requirements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Safely Operate and Maintain the Tunnels and Support Systems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Maximize Use of Facilities</a:t>
            </a:r>
          </a:p>
          <a:p>
            <a:pPr lvl="1" eaLnBrk="1" hangingPunct="1">
              <a:buSzPct val="50000"/>
              <a:buFont typeface="Arial"/>
              <a:buChar char="•"/>
            </a:pPr>
            <a:r>
              <a:rPr lang="en-US" sz="1600" dirty="0">
                <a:latin typeface="Helvetica" charset="0"/>
                <a:ea typeface="MS PGothic" charset="0"/>
              </a:rPr>
              <a:t>Improve Testing Capability</a:t>
            </a:r>
          </a:p>
          <a:p>
            <a:pPr lvl="2" eaLnBrk="1" hangingPunct="1">
              <a:buFont typeface="Arial"/>
              <a:buChar char="•"/>
            </a:pPr>
            <a:r>
              <a:rPr lang="en-US" sz="1200" dirty="0">
                <a:latin typeface="Helvetica" charset="0"/>
                <a:ea typeface="MS PGothic" charset="0"/>
              </a:rPr>
              <a:t>Test Techniques</a:t>
            </a:r>
          </a:p>
          <a:p>
            <a:pPr lvl="2" eaLnBrk="1" hangingPunct="1">
              <a:buFont typeface="Arial"/>
              <a:buChar char="•"/>
            </a:pPr>
            <a:r>
              <a:rPr lang="en-US" sz="1200" dirty="0">
                <a:latin typeface="Helvetica" charset="0"/>
                <a:ea typeface="MS PGothic" charset="0"/>
              </a:rPr>
              <a:t>Facility Maintenance Investment projects</a:t>
            </a:r>
          </a:p>
          <a:p>
            <a:pPr lvl="2" eaLnBrk="1" hangingPunct="1">
              <a:buFont typeface="Arial"/>
              <a:buChar char="•"/>
            </a:pPr>
            <a:r>
              <a:rPr lang="en-US" sz="1200" dirty="0">
                <a:latin typeface="Helvetica" charset="0"/>
                <a:ea typeface="MS PGothic" charset="0"/>
              </a:rPr>
              <a:t>Capability Advancement projects</a:t>
            </a:r>
          </a:p>
          <a:p>
            <a:pPr lvl="2" eaLnBrk="1" hangingPunct="1">
              <a:buFont typeface="Arial"/>
              <a:buChar char="•"/>
            </a:pPr>
            <a:r>
              <a:rPr lang="en-US" sz="1200" dirty="0">
                <a:latin typeface="Helvetica" charset="0"/>
                <a:ea typeface="MS PGothic" charset="0"/>
              </a:rPr>
              <a:t>Surpass Customer Expectations (Costs/Capabilities)</a:t>
            </a:r>
            <a:r>
              <a:rPr lang="en-US" sz="1600" dirty="0">
                <a:latin typeface="Helvetica" charset="0"/>
                <a:ea typeface="MS PGothic" charset="0"/>
              </a:rPr>
              <a:t>	</a:t>
            </a:r>
          </a:p>
          <a:p>
            <a:pPr lvl="1" eaLnBrk="1" hangingPunct="1">
              <a:buSzPct val="50000"/>
              <a:buFont typeface="Arial"/>
              <a:buChar char="•"/>
            </a:pPr>
            <a:r>
              <a:rPr lang="en-US" sz="1600" dirty="0">
                <a:latin typeface="Helvetica" charset="0"/>
                <a:ea typeface="MS PGothic" charset="0"/>
              </a:rPr>
              <a:t>Improve Cost Competitiveness</a:t>
            </a:r>
          </a:p>
        </p:txBody>
      </p:sp>
      <p:pic>
        <p:nvPicPr>
          <p:cNvPr id="146443" name="Picture 11" descr="9x7 ft Supersonic Wind Tunnel 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2092325"/>
            <a:ext cx="4038600" cy="270827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10" descr="wtlogo_sm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545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1066800" y="990600"/>
            <a:ext cx="7010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3200" b="0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UPWT Transonic 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4C825F-2DC8-AB4A-8EB5-75EF22F3096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524000"/>
            <a:ext cx="4800600" cy="3200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CA52DB-AEFD-3448-BB0C-00C42CC0EE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3589915"/>
            <a:ext cx="5385600" cy="30264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1D0CB8-EB1E-7643-8D19-48889F7C7B2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899263"/>
            <a:ext cx="4077015" cy="271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29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1066800" y="990600"/>
            <a:ext cx="7010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3200" b="0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UPWT Transonic Testing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8AD5F9-E417-F345-B9D7-A1579D79EDC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647477"/>
            <a:ext cx="5147519" cy="34077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01DB5C-A18C-2149-87E8-D711EA53388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0081" y="3657600"/>
            <a:ext cx="5147519" cy="284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4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1066800" y="990600"/>
            <a:ext cx="7010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3200" b="0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UPWT Transonic 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5CBF46-3E91-A84B-AA74-50099321038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767" y="1574800"/>
            <a:ext cx="5655733" cy="3181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875A01-00FF-544E-91DB-A6891A81A16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3543512"/>
            <a:ext cx="4495323" cy="29906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8DAA48-5156-C343-82AF-E2657F58043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467" y="3835170"/>
            <a:ext cx="4011733" cy="271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87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1219200" y="938617"/>
            <a:ext cx="7010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3200" b="0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UPWT Supersonic Testing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32F0AD-2B1B-A94C-B39C-5A0866BD116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2809" y="2246035"/>
            <a:ext cx="4556938" cy="3381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FE7518-60EB-DC40-B517-E13DADF19D0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253" y="1600200"/>
            <a:ext cx="4063147" cy="2971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830DBC-57F1-014D-925C-006AB6A7F9C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3936659"/>
            <a:ext cx="4191000" cy="25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03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066800"/>
            <a:ext cx="6172200" cy="685800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rgbClr val="22228B"/>
                </a:solidFill>
                <a:latin typeface="Helvetica" charset="0"/>
                <a:ea typeface="MS PGothic" charset="0"/>
              </a:rPr>
              <a:t>Major Stakeholders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457200" y="1615234"/>
            <a:ext cx="82296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6858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Unitary Plan Wind Tunnel Customers</a:t>
            </a:r>
          </a:p>
          <a:p>
            <a:pPr lvl="1">
              <a:spcBef>
                <a:spcPct val="50000"/>
              </a:spcBef>
              <a:buSzPct val="51000"/>
              <a:defRPr/>
            </a:pPr>
            <a:r>
              <a:rPr lang="en-US" sz="1800" dirty="0">
                <a:cs typeface="+mn-cs"/>
              </a:rPr>
              <a:t>NASA Programs and Missions such as the Aeronautics Program, Space Launch System, and Orion </a:t>
            </a:r>
          </a:p>
          <a:p>
            <a:pPr lvl="1">
              <a:spcBef>
                <a:spcPct val="50000"/>
              </a:spcBef>
              <a:buSzPct val="51000"/>
              <a:defRPr/>
            </a:pPr>
            <a:r>
              <a:rPr lang="en-US" sz="1800" dirty="0">
                <a:cs typeface="+mn-cs"/>
              </a:rPr>
              <a:t>Department of Defense</a:t>
            </a:r>
          </a:p>
          <a:p>
            <a:pPr lvl="1">
              <a:spcBef>
                <a:spcPct val="50000"/>
              </a:spcBef>
              <a:buSzPct val="51000"/>
              <a:defRPr/>
            </a:pPr>
            <a:r>
              <a:rPr lang="en-US" sz="1800" dirty="0">
                <a:cs typeface="+mn-cs"/>
              </a:rPr>
              <a:t>Commercial industry, including NASA Commercial Crew Program partners </a:t>
            </a:r>
          </a:p>
          <a:p>
            <a:r>
              <a:rPr lang="en-US" dirty="0">
                <a:cs typeface="+mn-cs"/>
              </a:rPr>
              <a:t>NASA Aeronautics </a:t>
            </a:r>
            <a:r>
              <a:rPr lang="en-US" dirty="0" err="1"/>
              <a:t>Aerosciences</a:t>
            </a:r>
            <a:r>
              <a:rPr lang="en-US" dirty="0"/>
              <a:t> Evaluation and Test Capabilities (AETC) Portfolio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1800" dirty="0">
                <a:cs typeface="+mn-cs"/>
              </a:rPr>
              <a:t>AETC provides basic funding for operations, test technology projects, maintenance projects, and capability advancement projects</a:t>
            </a:r>
          </a:p>
        </p:txBody>
      </p:sp>
      <p:pic>
        <p:nvPicPr>
          <p:cNvPr id="34819" name="Picture 10" descr="wtlogo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685800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Helvetica" charset="0"/>
                <a:ea typeface="MS PGothic" charset="0"/>
              </a:rPr>
              <a:t>AOO Branch Structure</a:t>
            </a: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93486"/>
              </p:ext>
            </p:extLst>
          </p:nvPr>
        </p:nvGraphicFramePr>
        <p:xfrm>
          <a:off x="457200" y="1676400"/>
          <a:ext cx="822960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4" name="Document" r:id="rId4" imgW="8229600" imgH="3810000" progId="Word.Document.12">
                  <p:embed/>
                </p:oleObj>
              </mc:Choice>
              <mc:Fallback>
                <p:oleObj name="Document" r:id="rId4" imgW="8229600" imgH="3810000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76400"/>
                        <a:ext cx="822960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59" name="Picture 10" descr="wtlogo_sma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rgbClr val="22228B"/>
                </a:solidFill>
                <a:latin typeface="Helvetica" charset="0"/>
                <a:ea typeface="MS PGothic" charset="0"/>
              </a:rPr>
              <a:t>AOO Branch Mission</a:t>
            </a:r>
            <a:br>
              <a:rPr lang="en-US" sz="3200" dirty="0">
                <a:solidFill>
                  <a:srgbClr val="22228B"/>
                </a:solidFill>
                <a:latin typeface="Helvetica" charset="0"/>
                <a:ea typeface="MS PGothic" charset="0"/>
              </a:rPr>
            </a:br>
            <a:r>
              <a:rPr lang="en-US" sz="2000" dirty="0">
                <a:latin typeface="Helvetica" charset="0"/>
                <a:ea typeface="MS PGothic" charset="0"/>
              </a:rPr>
              <a:t>Plan, Direct, Lead, &amp; Operate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7772400" cy="41148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Plan, Coordinate, and lead all test activities from test justification through data transmittal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Ensure that data quality meets customer requirements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Oversee day-to-day operation of all wind tunnels and facilities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Operate the tunnel and model control systems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Responsible for model integrity, system safety, and safe operating procedures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Develop and maintain test crew assignments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Develop advanced test techniques and procedures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Calibrate wind tunnel facilities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Develop test process and test planning guidelines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990600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rgbClr val="22228B"/>
                </a:solidFill>
                <a:latin typeface="Helvetica" charset="0"/>
                <a:ea typeface="MS PGothic" charset="0"/>
              </a:rPr>
              <a:t>AOO Branch Mission (Cont.)</a:t>
            </a:r>
            <a:br>
              <a:rPr lang="en-US" dirty="0">
                <a:latin typeface="Helvetica" charset="0"/>
                <a:ea typeface="MS PGothic" charset="0"/>
              </a:rPr>
            </a:br>
            <a:r>
              <a:rPr lang="en-US" sz="2000" dirty="0">
                <a:latin typeface="Helvetica" charset="0"/>
                <a:ea typeface="MS PGothic" charset="0"/>
              </a:rPr>
              <a:t>Plan, Direct, Lead, &amp; Operate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772400" cy="41148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Develop safety guidelines and procedures 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Develop facility maintenance procedures and schedules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Manage the MAXIMO maintenance productivity software tool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Maintain wind tunnel facilities at a high state of readiness and productivity through active maintenance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Propose, develop, and coordinate major Construction of Facilities projects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Provide Configuration Management services to manage the change of documents, drawings, and software</a:t>
            </a:r>
          </a:p>
          <a:p>
            <a:pPr eaLnBrk="1" hangingPunct="1">
              <a:lnSpc>
                <a:spcPct val="100000"/>
              </a:lnSpc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Provide engineering support for development and repair of wind tunnel facilities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143000"/>
            <a:ext cx="7772400" cy="533400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Helvetica" charset="0"/>
                <a:ea typeface="MS PGothic" charset="0"/>
              </a:rPr>
              <a:t>AOO Skill Categories</a:t>
            </a:r>
            <a:br>
              <a:rPr lang="en-US" dirty="0">
                <a:latin typeface="Helvetica" charset="0"/>
                <a:ea typeface="MS PGothic" charset="0"/>
              </a:rPr>
            </a:br>
            <a:endParaRPr lang="en-US" sz="2000" dirty="0">
              <a:latin typeface="Helvetica" charset="0"/>
              <a:ea typeface="MS PGothic" charset="0"/>
            </a:endParaRPr>
          </a:p>
        </p:txBody>
      </p:sp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6553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1800" b="0" dirty="0">
                <a:latin typeface="Helvetica" charset="0"/>
                <a:ea typeface="MS PGothic" charset="0"/>
              </a:rPr>
              <a:t>Wind Tunnel Test Engineers</a:t>
            </a:r>
          </a:p>
          <a:p>
            <a:pPr lvl="1" eaLnBrk="1" hangingPunct="1">
              <a:lnSpc>
                <a:spcPct val="90000"/>
              </a:lnSpc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Test Managers</a:t>
            </a:r>
          </a:p>
          <a:p>
            <a:pPr lvl="1" eaLnBrk="1" hangingPunct="1">
              <a:lnSpc>
                <a:spcPct val="90000"/>
              </a:lnSpc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Shift Engineers</a:t>
            </a:r>
          </a:p>
          <a:p>
            <a:pPr eaLnBrk="1" hangingPunct="1">
              <a:lnSpc>
                <a:spcPct val="90000"/>
              </a:lnSpc>
              <a:spcBef>
                <a:spcPts val="838"/>
              </a:spcBef>
              <a:buFontTx/>
              <a:buChar char="•"/>
            </a:pPr>
            <a:r>
              <a:rPr lang="en-US" sz="1800" b="0" dirty="0">
                <a:latin typeface="Helvetica" charset="0"/>
                <a:ea typeface="MS PGothic" charset="0"/>
              </a:rPr>
              <a:t>Tunnel System Operators and Technicians</a:t>
            </a:r>
          </a:p>
          <a:p>
            <a:pPr lvl="1" eaLnBrk="1" hangingPunct="1">
              <a:lnSpc>
                <a:spcPct val="90000"/>
              </a:lnSpc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Tunnel and Model Support Operators</a:t>
            </a:r>
          </a:p>
          <a:p>
            <a:pPr lvl="1" eaLnBrk="1" hangingPunct="1">
              <a:lnSpc>
                <a:spcPct val="90000"/>
              </a:lnSpc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Auxiliaries Facility and HPA System Operators</a:t>
            </a:r>
          </a:p>
          <a:p>
            <a:pPr eaLnBrk="1" hangingPunct="1">
              <a:lnSpc>
                <a:spcPct val="90000"/>
              </a:lnSpc>
              <a:spcBef>
                <a:spcPts val="838"/>
              </a:spcBef>
              <a:buFontTx/>
              <a:buChar char="•"/>
            </a:pPr>
            <a:r>
              <a:rPr lang="en-US" sz="1800" b="0" dirty="0">
                <a:latin typeface="Helvetica" charset="0"/>
                <a:ea typeface="MS PGothic" charset="0"/>
              </a:rPr>
              <a:t>High Voltage Electricians</a:t>
            </a:r>
          </a:p>
          <a:p>
            <a:pPr eaLnBrk="1" hangingPunct="1">
              <a:lnSpc>
                <a:spcPct val="90000"/>
              </a:lnSpc>
              <a:spcBef>
                <a:spcPts val="838"/>
              </a:spcBef>
              <a:buFontTx/>
              <a:buChar char="•"/>
            </a:pPr>
            <a:r>
              <a:rPr lang="en-US" sz="1800" b="0" dirty="0">
                <a:latin typeface="Helvetica" charset="0"/>
                <a:ea typeface="MS PGothic" charset="0"/>
              </a:rPr>
              <a:t>Wind Tunnel Model Stress Analysts </a:t>
            </a:r>
          </a:p>
          <a:p>
            <a:pPr eaLnBrk="1" hangingPunct="1">
              <a:lnSpc>
                <a:spcPct val="90000"/>
              </a:lnSpc>
              <a:spcBef>
                <a:spcPts val="838"/>
              </a:spcBef>
              <a:buFontTx/>
              <a:buChar char="•"/>
            </a:pPr>
            <a:r>
              <a:rPr lang="en-US" sz="1800" b="0" dirty="0">
                <a:latin typeface="Helvetica" charset="0"/>
                <a:ea typeface="MS PGothic" charset="0"/>
              </a:rPr>
              <a:t>Mechanical &amp; Electrical Engineers</a:t>
            </a:r>
          </a:p>
          <a:p>
            <a:pPr eaLnBrk="1" hangingPunct="1">
              <a:lnSpc>
                <a:spcPct val="90000"/>
              </a:lnSpc>
              <a:spcBef>
                <a:spcPts val="838"/>
              </a:spcBef>
              <a:buFontTx/>
              <a:buChar char="•"/>
            </a:pPr>
            <a:r>
              <a:rPr lang="en-US" sz="1800" b="0" dirty="0">
                <a:latin typeface="Helvetica" charset="0"/>
                <a:ea typeface="MS PGothic" charset="0"/>
              </a:rPr>
              <a:t>Control System Engineers</a:t>
            </a:r>
          </a:p>
          <a:p>
            <a:pPr eaLnBrk="1" hangingPunct="1">
              <a:lnSpc>
                <a:spcPct val="90000"/>
              </a:lnSpc>
              <a:spcBef>
                <a:spcPts val="838"/>
              </a:spcBef>
              <a:buFontTx/>
              <a:buChar char="•"/>
            </a:pPr>
            <a:r>
              <a:rPr lang="en-US" sz="1800" b="0" dirty="0">
                <a:latin typeface="Helvetica" charset="0"/>
                <a:ea typeface="MS PGothic" charset="0"/>
              </a:rPr>
              <a:t>Aerodynamics Research Analysts</a:t>
            </a:r>
          </a:p>
          <a:p>
            <a:pPr eaLnBrk="1" hangingPunct="1">
              <a:lnSpc>
                <a:spcPct val="90000"/>
              </a:lnSpc>
              <a:spcBef>
                <a:spcPts val="838"/>
              </a:spcBef>
              <a:buFontTx/>
              <a:buChar char="•"/>
            </a:pPr>
            <a:r>
              <a:rPr lang="en-US" sz="1800" b="0" dirty="0">
                <a:latin typeface="Helvetica" charset="0"/>
                <a:ea typeface="MS PGothic" charset="0"/>
              </a:rPr>
              <a:t>Configuration Management Specialists</a:t>
            </a:r>
          </a:p>
          <a:p>
            <a:pPr lvl="1" eaLnBrk="1" hangingPunct="1">
              <a:lnSpc>
                <a:spcPct val="90000"/>
              </a:lnSpc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Drafting</a:t>
            </a:r>
          </a:p>
          <a:p>
            <a:pPr lvl="1" eaLnBrk="1" hangingPunct="1">
              <a:lnSpc>
                <a:spcPct val="90000"/>
              </a:lnSpc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Technical Writing – MIS Support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Helvetica" charset="0"/>
              <a:ea typeface="MS PGothic" charset="0"/>
            </a:endParaRPr>
          </a:p>
        </p:txBody>
      </p:sp>
      <p:pic>
        <p:nvPicPr>
          <p:cNvPr id="160772" name="Picture 4" descr="ACD04-0159-0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4419600"/>
            <a:ext cx="3276600" cy="21685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0773" name="Picture 5" descr="ACD06-0036-0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6312" y="1905000"/>
            <a:ext cx="2706688" cy="2114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Helvetica" charset="0"/>
                <a:ea typeface="MS PGothic" charset="0"/>
              </a:rPr>
              <a:t>      AOI Branch Structure 		</a:t>
            </a:r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7620000" y="1676400"/>
            <a:ext cx="9906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53252" name="Picture 10" descr="wtlogo_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Rectangle 2"/>
          <p:cNvSpPr>
            <a:spLocks noChangeArrowheads="1"/>
          </p:cNvSpPr>
          <p:nvPr/>
        </p:nvSpPr>
        <p:spPr bwMode="auto">
          <a:xfrm>
            <a:off x="4343400" y="2362200"/>
            <a:ext cx="3810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b="0" dirty="0">
              <a:latin typeface="Times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4114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366023"/>
              </p:ext>
            </p:extLst>
          </p:nvPr>
        </p:nvGraphicFramePr>
        <p:xfrm>
          <a:off x="457200" y="2197100"/>
          <a:ext cx="8229600" cy="276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Document" r:id="rId5" imgW="8229600" imgH="2768600" progId="Word.Document.12">
                  <p:embed/>
                </p:oleObj>
              </mc:Choice>
              <mc:Fallback>
                <p:oleObj name="Document" r:id="rId5" imgW="8229600" imgH="276860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197100"/>
                        <a:ext cx="8229600" cy="276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685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AOI Branch Mission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1534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Helvetica" charset="0"/>
                <a:ea typeface="MS PGothic" charset="0"/>
              </a:rPr>
              <a:t>Collect Data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000" dirty="0">
                <a:latin typeface="Helvetica" charset="0"/>
                <a:ea typeface="MS PGothic" charset="0"/>
              </a:rPr>
              <a:t>Provide, configure, operate, and support (1) sensors, (2) instrumentation, (3) data systems and (4) related systems used to gather test data for customers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000" dirty="0">
                <a:latin typeface="Helvetica" charset="0"/>
                <a:ea typeface="MS PGothic" charset="0"/>
              </a:rPr>
              <a:t>Develop hardware, software, and processes to enhance and improve the quality of the data and the efficiency of the data gathering process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000" dirty="0">
                <a:latin typeface="Helvetica" charset="0"/>
                <a:ea typeface="MS PGothic" charset="0"/>
              </a:rPr>
              <a:t>Assist the customers and the AOO test team members in viewing/reviewing the data during and after a wind tunnel test</a:t>
            </a:r>
          </a:p>
        </p:txBody>
      </p:sp>
      <p:pic>
        <p:nvPicPr>
          <p:cNvPr id="49155" name="Picture 10" descr="wtlogo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066800"/>
            <a:ext cx="7772400" cy="609600"/>
          </a:xfrm>
        </p:spPr>
        <p:txBody>
          <a:bodyPr/>
          <a:lstStyle/>
          <a:p>
            <a:pPr eaLnBrk="1" hangingPunct="1"/>
            <a:r>
              <a:rPr lang="en-US" dirty="0">
                <a:latin typeface="Helvetica" charset="0"/>
                <a:ea typeface="MS PGothic" charset="0"/>
              </a:rPr>
              <a:t>AOI Job Classifications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772400" cy="41148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Instrumentation Engineers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Instrumentation Technicians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Applications Programmers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Computer Systems Technicians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Systems Administrators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Systems Engineers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Instrumentation Development Engineers</a:t>
            </a:r>
          </a:p>
          <a:p>
            <a:pPr eaLnBrk="1" hangingPunct="1">
              <a:buFontTx/>
              <a:buChar char="•"/>
            </a:pPr>
            <a:r>
              <a:rPr lang="en-US" sz="2000" b="0" dirty="0">
                <a:latin typeface="Helvetica" charset="0"/>
                <a:ea typeface="MS PGothic" charset="0"/>
              </a:rPr>
              <a:t>Software Development Programmers</a:t>
            </a:r>
          </a:p>
        </p:txBody>
      </p:sp>
      <p:pic>
        <p:nvPicPr>
          <p:cNvPr id="168964" name="Picture 4" descr="ACD06-0036-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4724400"/>
            <a:ext cx="3276600" cy="19208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8966" name="Picture 6" descr="ACD04-0159-0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2557463" cy="3276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05" name="Picture 10" descr="wtlogo_sm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305800" cy="533400"/>
          </a:xfrm>
        </p:spPr>
        <p:txBody>
          <a:bodyPr/>
          <a:lstStyle/>
          <a:p>
            <a:pPr algn="ctr" eaLnBrk="1" hangingPunct="1"/>
            <a:r>
              <a:rPr lang="en-US" sz="3200" dirty="0">
                <a:latin typeface="Helvetica" charset="0"/>
                <a:ea typeface="MS PGothic" charset="0"/>
              </a:rPr>
              <a:t>UPWT Standard Data System (SDS)</a:t>
            </a:r>
            <a:endParaRPr lang="en-US" sz="3200" dirty="0">
              <a:solidFill>
                <a:schemeClr val="tx1"/>
              </a:solidFill>
              <a:latin typeface="Helvetica" charset="0"/>
              <a:ea typeface="MS PGothic" charset="0"/>
            </a:endParaRPr>
          </a:p>
        </p:txBody>
      </p:sp>
      <p:pic>
        <p:nvPicPr>
          <p:cNvPr id="1730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190500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68580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38100" cmpd="dbl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10" descr="wtlogo_sm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1" name="Rectangle 5"/>
          <p:cNvSpPr>
            <a:spLocks noChangeArrowheads="1"/>
          </p:cNvSpPr>
          <p:nvPr/>
        </p:nvSpPr>
        <p:spPr bwMode="auto">
          <a:xfrm>
            <a:off x="7696200" y="1447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14400"/>
            <a:ext cx="8229600" cy="715963"/>
          </a:xfrm>
        </p:spPr>
        <p:txBody>
          <a:bodyPr/>
          <a:lstStyle/>
          <a:p>
            <a:pPr algn="ctr" eaLnBrk="1" hangingPunct="1"/>
            <a:r>
              <a:rPr lang="en-US" dirty="0">
                <a:solidFill>
                  <a:srgbClr val="22228B"/>
                </a:solidFill>
                <a:latin typeface="Helvetica" charset="0"/>
                <a:ea typeface="MS PGothic" charset="0"/>
              </a:rPr>
              <a:t>Ames Wind Tunnel Direction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2362200"/>
            <a:ext cx="7620000" cy="4114800"/>
          </a:xfrm>
        </p:spPr>
        <p:txBody>
          <a:bodyPr lIns="92075" tIns="46038" rIns="92075" bIns="46038"/>
          <a:lstStyle/>
          <a:p>
            <a:pPr marL="0" indent="0" eaLnBrk="1" hangingPunct="1">
              <a:buFontTx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 Past</a:t>
            </a:r>
          </a:p>
          <a:p>
            <a:pPr lvl="1" eaLnBrk="1" hangingPunct="1">
              <a:buFont typeface="Arial"/>
              <a:buChar char="•"/>
            </a:pPr>
            <a:r>
              <a:rPr lang="en-US" sz="1600" dirty="0">
                <a:latin typeface="Helvetica" charset="0"/>
                <a:ea typeface="MS PGothic" charset="0"/>
              </a:rPr>
              <a:t>High Demand for Wind Tunnel Testing</a:t>
            </a:r>
          </a:p>
          <a:p>
            <a:pPr marL="0" indent="0" eaLnBrk="1" hangingPunct="1">
              <a:buFontTx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 Present</a:t>
            </a:r>
          </a:p>
          <a:p>
            <a:pPr lvl="1" eaLnBrk="1" hangingPunct="1">
              <a:buFont typeface="Arial"/>
              <a:buChar char="•"/>
            </a:pPr>
            <a:r>
              <a:rPr lang="en-US" sz="1600" dirty="0">
                <a:latin typeface="Helvetica" charset="0"/>
                <a:ea typeface="MS PGothic" charset="0"/>
              </a:rPr>
              <a:t>Diversity of Testing Customers</a:t>
            </a:r>
          </a:p>
          <a:p>
            <a:pPr lvl="1" eaLnBrk="1" hangingPunct="1">
              <a:buFont typeface="Arial"/>
              <a:buChar char="•"/>
            </a:pPr>
            <a:r>
              <a:rPr lang="en-US" sz="1600" dirty="0">
                <a:latin typeface="Helvetica" charset="0"/>
                <a:ea typeface="MS PGothic" charset="0"/>
              </a:rPr>
              <a:t>A Critical National Asset</a:t>
            </a:r>
            <a:endParaRPr lang="en-US" dirty="0">
              <a:latin typeface="Helvetica" charset="0"/>
              <a:ea typeface="MS PGothic" charset="0"/>
            </a:endParaRPr>
          </a:p>
          <a:p>
            <a:pPr marL="0" indent="0" eaLnBrk="1" hangingPunct="1">
              <a:buFontTx/>
              <a:buChar char="•"/>
            </a:pPr>
            <a:r>
              <a:rPr lang="en-US" sz="1800" dirty="0">
                <a:latin typeface="Helvetica" charset="0"/>
                <a:ea typeface="MS PGothic" charset="0"/>
              </a:rPr>
              <a:t> Future</a:t>
            </a:r>
          </a:p>
          <a:p>
            <a:pPr lvl="1" eaLnBrk="1" hangingPunct="1">
              <a:buFont typeface="Arial"/>
              <a:buChar char="•"/>
            </a:pPr>
            <a:r>
              <a:rPr lang="en-US" sz="1600" dirty="0">
                <a:latin typeface="Helvetica" charset="0"/>
                <a:ea typeface="MS PGothic" charset="0"/>
              </a:rPr>
              <a:t>NASA’s role/mission in Aeronautics and Space Exploration is established</a:t>
            </a:r>
          </a:p>
          <a:p>
            <a:pPr lvl="1" eaLnBrk="1" hangingPunct="1">
              <a:buFont typeface="Arial"/>
              <a:buChar char="•"/>
            </a:pPr>
            <a:r>
              <a:rPr lang="en-US" sz="1600" dirty="0">
                <a:latin typeface="Helvetica" charset="0"/>
                <a:ea typeface="MS PGothic" charset="0"/>
              </a:rPr>
              <a:t>Competitive Wind Tunnel Industry</a:t>
            </a:r>
          </a:p>
        </p:txBody>
      </p:sp>
      <p:pic>
        <p:nvPicPr>
          <p:cNvPr id="55299" name="Picture 4" descr="9x7 ft Supersonic Wind Tunnel 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828800"/>
            <a:ext cx="33528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10" descr="wtlogo_sm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pPr algn="ctr" eaLnBrk="1" hangingPunct="1"/>
            <a:r>
              <a:rPr lang="en-US" sz="3200" dirty="0">
                <a:latin typeface="Helvetica" charset="0"/>
                <a:ea typeface="MS PGothic" charset="0"/>
              </a:rPr>
              <a:t>Partnership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66800" y="1752600"/>
            <a:ext cx="7543800" cy="5105400"/>
          </a:xfrm>
        </p:spPr>
        <p:txBody>
          <a:bodyPr lIns="92075" tIns="46038" rIns="92075" bIns="46038"/>
          <a:lstStyle/>
          <a:p>
            <a:pPr marL="0" indent="0" eaLnBrk="1" hangingPunct="1"/>
            <a:r>
              <a:rPr lang="en-US" sz="2400" dirty="0">
                <a:latin typeface="Helvetica" charset="0"/>
                <a:ea typeface="MS PGothic" charset="0"/>
              </a:rPr>
              <a:t>NASA and Contractor Must Partner to Succeed</a:t>
            </a:r>
          </a:p>
          <a:p>
            <a:pPr marL="457200" lvl="1" indent="0" eaLnBrk="1" hangingPunct="1"/>
            <a:endParaRPr lang="en-US" sz="1800" dirty="0">
              <a:latin typeface="Helvetica" charset="0"/>
              <a:ea typeface="MS PGothic" charset="0"/>
            </a:endParaRPr>
          </a:p>
          <a:p>
            <a:pPr marL="457200" lvl="1" indent="0" eaLnBrk="1" hangingPunct="1"/>
            <a:r>
              <a:rPr lang="en-US" sz="2000" dirty="0">
                <a:latin typeface="Helvetica" charset="0"/>
                <a:ea typeface="MS PGothic" charset="0"/>
              </a:rPr>
              <a:t>Equally Share in Wind Tunnel Mission/Vision</a:t>
            </a:r>
          </a:p>
          <a:p>
            <a:pPr lvl="2" eaLnBrk="1" hangingPunct="1"/>
            <a:r>
              <a:rPr lang="en-US" sz="1800" dirty="0">
                <a:latin typeface="Helvetica" charset="0"/>
                <a:ea typeface="MS PGothic" charset="0"/>
              </a:rPr>
              <a:t>Management</a:t>
            </a:r>
          </a:p>
          <a:p>
            <a:pPr lvl="3" eaLnBrk="1" hangingPunct="1"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Business Model Stakeholder</a:t>
            </a:r>
          </a:p>
          <a:p>
            <a:pPr lvl="3" eaLnBrk="1" hangingPunct="1"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Expanding Customer Base</a:t>
            </a:r>
          </a:p>
          <a:p>
            <a:pPr lvl="2" eaLnBrk="1" hangingPunct="1"/>
            <a:r>
              <a:rPr lang="en-US" sz="1800" dirty="0">
                <a:latin typeface="Helvetica" charset="0"/>
                <a:ea typeface="MS PGothic" charset="0"/>
              </a:rPr>
              <a:t>Workforce</a:t>
            </a:r>
          </a:p>
          <a:p>
            <a:pPr lvl="3" eaLnBrk="1" hangingPunct="1"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Watch Out for Each Other and Customers</a:t>
            </a:r>
          </a:p>
          <a:p>
            <a:pPr lvl="4" eaLnBrk="1" hangingPunct="1">
              <a:buFont typeface="Arial" charset="0"/>
              <a:buChar char="•"/>
            </a:pPr>
            <a:r>
              <a:rPr lang="en-US" sz="1400" dirty="0">
                <a:latin typeface="Helvetica" charset="0"/>
                <a:ea typeface="MS PGothic" charset="0"/>
              </a:rPr>
              <a:t>Improve Safety, Productivity and Overall Customer Experience</a:t>
            </a:r>
          </a:p>
          <a:p>
            <a:pPr lvl="3" eaLnBrk="1" hangingPunct="1">
              <a:buSzPct val="50000"/>
              <a:buFont typeface="Courier New" charset="0"/>
              <a:buChar char="o"/>
            </a:pPr>
            <a:r>
              <a:rPr lang="en-US" sz="1600" dirty="0">
                <a:latin typeface="Helvetica" charset="0"/>
                <a:ea typeface="MS PGothic" charset="0"/>
              </a:rPr>
              <a:t>Part of the Ames Community</a:t>
            </a:r>
          </a:p>
          <a:p>
            <a:pPr lvl="3" eaLnBrk="1" hangingPunct="1">
              <a:buSzPct val="50000"/>
            </a:pPr>
            <a:endParaRPr lang="en-US" sz="1400" dirty="0">
              <a:ea typeface="MS PGothic" charset="0"/>
            </a:endParaRPr>
          </a:p>
        </p:txBody>
      </p:sp>
      <p:pic>
        <p:nvPicPr>
          <p:cNvPr id="57347" name="Picture 10" descr="wtlogo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143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extBox 4"/>
          <p:cNvSpPr txBox="1">
            <a:spLocks noChangeArrowheads="1"/>
          </p:cNvSpPr>
          <p:nvPr/>
        </p:nvSpPr>
        <p:spPr bwMode="auto">
          <a:xfrm>
            <a:off x="3200400" y="2819400"/>
            <a:ext cx="3006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4000" dirty="0">
                <a:solidFill>
                  <a:schemeClr val="bg1"/>
                </a:solidFill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SA Ames">
  <a:themeElements>
    <a:clrScheme name="RPMA1.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PMA1.pp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PMA1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PMA1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 Ames.thmx</Template>
  <TotalTime>16965</TotalTime>
  <Words>1297</Words>
  <Application>Microsoft Macintosh PowerPoint</Application>
  <PresentationFormat>On-screen Show (4:3)</PresentationFormat>
  <Paragraphs>245</Paragraphs>
  <Slides>27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AGaramond</vt:lpstr>
      <vt:lpstr>Arial</vt:lpstr>
      <vt:lpstr>Courier New</vt:lpstr>
      <vt:lpstr>Helvetica</vt:lpstr>
      <vt:lpstr>Times</vt:lpstr>
      <vt:lpstr>Times New Roman</vt:lpstr>
      <vt:lpstr>NASA Ames</vt:lpstr>
      <vt:lpstr>Document</vt:lpstr>
      <vt:lpstr>PowerPoint Presentation</vt:lpstr>
      <vt:lpstr> Agenda</vt:lpstr>
      <vt:lpstr>Performance Work Statement (PWS)</vt:lpstr>
      <vt:lpstr>PowerPoint Presentation</vt:lpstr>
      <vt:lpstr>Aeronautics Directorate</vt:lpstr>
      <vt:lpstr>Wind Tunnel Division Organization</vt:lpstr>
      <vt:lpstr>PowerPoint Presentation</vt:lpstr>
      <vt:lpstr> Wind Tunnel Division Facilities</vt:lpstr>
      <vt:lpstr>PowerPoint Presentation</vt:lpstr>
      <vt:lpstr>Unitary Plan Wind Tunnel</vt:lpstr>
      <vt:lpstr>Ames Wind Tunnel Mission</vt:lpstr>
      <vt:lpstr>PowerPoint Presentation</vt:lpstr>
      <vt:lpstr>PowerPoint Presentation</vt:lpstr>
      <vt:lpstr>PowerPoint Presentation</vt:lpstr>
      <vt:lpstr>PowerPoint Presentation</vt:lpstr>
      <vt:lpstr>Major Stakeholders</vt:lpstr>
      <vt:lpstr>AOO Branch Structure</vt:lpstr>
      <vt:lpstr>AOO Branch Mission Plan, Direct, Lead, &amp; Operate</vt:lpstr>
      <vt:lpstr>AOO Branch Mission (Cont.) Plan, Direct, Lead, &amp; Operate</vt:lpstr>
      <vt:lpstr>AOO Skill Categories </vt:lpstr>
      <vt:lpstr>      AOI Branch Structure   </vt:lpstr>
      <vt:lpstr>AOI Branch Mission</vt:lpstr>
      <vt:lpstr>AOI Job Classifications</vt:lpstr>
      <vt:lpstr>UPWT Standard Data System (SDS)</vt:lpstr>
      <vt:lpstr>Ames Wind Tunnel Direction</vt:lpstr>
      <vt:lpstr>Partnership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kmiller2</dc:creator>
  <cp:lastModifiedBy>Kmak, Francis J. (ARC-AO)</cp:lastModifiedBy>
  <cp:revision>278</cp:revision>
  <cp:lastPrinted>2014-04-28T13:38:41Z</cp:lastPrinted>
  <dcterms:created xsi:type="dcterms:W3CDTF">2005-03-24T21:14:04Z</dcterms:created>
  <dcterms:modified xsi:type="dcterms:W3CDTF">2020-08-24T23:34:30Z</dcterms:modified>
</cp:coreProperties>
</file>