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2"/>
  </p:notesMasterIdLst>
  <p:sldIdLst>
    <p:sldId id="1915" r:id="rId5"/>
    <p:sldId id="629" r:id="rId6"/>
    <p:sldId id="1530" r:id="rId7"/>
    <p:sldId id="1916" r:id="rId8"/>
    <p:sldId id="1497" r:id="rId9"/>
    <p:sldId id="1914" r:id="rId10"/>
    <p:sldId id="95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EF1E225-D194-FC46-A691-504B898FDBD1}">
          <p14:sldIdLst>
            <p14:sldId id="1915"/>
            <p14:sldId id="629"/>
            <p14:sldId id="1530"/>
            <p14:sldId id="1916"/>
            <p14:sldId id="1497"/>
            <p14:sldId id="1914"/>
            <p14:sldId id="95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eatwood, F Mcneil (LARC-D205)" initials="CFM(" lastIdx="9" clrIdx="0">
    <p:extLst>
      <p:ext uri="{19B8F6BF-5375-455C-9EA6-DF929625EA0E}">
        <p15:presenceInfo xmlns:p15="http://schemas.microsoft.com/office/powerpoint/2012/main" userId="S::fcheatwo@ndc.nasa.gov::84fa62be-0072-4e98-ae36-6afc736b9f4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190"/>
    <p:restoredTop sz="97278"/>
  </p:normalViewPr>
  <p:slideViewPr>
    <p:cSldViewPr snapToGrid="0" snapToObjects="1">
      <p:cViewPr varScale="1">
        <p:scale>
          <a:sx n="193" d="100"/>
          <a:sy n="193" d="100"/>
        </p:scale>
        <p:origin x="232" y="776"/>
      </p:cViewPr>
      <p:guideLst/>
    </p:cSldViewPr>
  </p:slideViewPr>
  <p:outlineViewPr>
    <p:cViewPr>
      <p:scale>
        <a:sx n="33" d="100"/>
        <a:sy n="33" d="100"/>
      </p:scale>
      <p:origin x="0" y="-1279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FF2C42-F6A2-0245-8996-CFF94BDC4320}" type="datetimeFigureOut">
              <a:rPr lang="en-US" smtClean="0"/>
              <a:t>8/25/20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0BA8C4-6F07-274B-80E9-527F52AE4F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851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29E14B-C23B-4F2E-A260-30DC3844B0C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148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BA8C4-6F07-274B-80E9-527F52AE4F3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678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649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4400" b="1" baseline="0">
                <a:solidFill>
                  <a:schemeClr val="tx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5569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  <p15:guide id="3" pos="678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</p:spTree>
    <p:extLst>
      <p:ext uri="{BB962C8B-B14F-4D97-AF65-F5344CB8AC3E}">
        <p14:creationId xmlns:p14="http://schemas.microsoft.com/office/powerpoint/2010/main" val="631002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</p:spTree>
    <p:extLst>
      <p:ext uri="{BB962C8B-B14F-4D97-AF65-F5344CB8AC3E}">
        <p14:creationId xmlns:p14="http://schemas.microsoft.com/office/powerpoint/2010/main" val="3366524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4400" b="1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</a:rPr>
              <a:t> Mid Year Review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43517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237B998-9718-4843-A842-5D6256680E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9E70AEB-97F5-0F48-9A3F-D180606A03F2}"/>
              </a:ext>
            </a:extLst>
          </p:cNvPr>
          <p:cNvSpPr/>
          <p:nvPr userDrawn="1"/>
        </p:nvSpPr>
        <p:spPr>
          <a:xfrm>
            <a:off x="0" y="2463617"/>
            <a:ext cx="12192000" cy="1713655"/>
          </a:xfrm>
          <a:prstGeom prst="rect">
            <a:avLst/>
          </a:prstGeom>
          <a:gradFill flip="none" rotWithShape="1">
            <a:gsLst>
              <a:gs pos="100000">
                <a:srgbClr val="BFE5FF">
                  <a:alpha val="37000"/>
                </a:srgbClr>
              </a:gs>
              <a:gs pos="85000">
                <a:srgbClr val="BFE5FF">
                  <a:alpha val="95000"/>
                </a:srgbClr>
              </a:gs>
              <a:gs pos="53000">
                <a:srgbClr val="BFE5FF"/>
              </a:gs>
              <a:gs pos="14000">
                <a:srgbClr val="BFE5FF">
                  <a:alpha val="95000"/>
                </a:srgbClr>
              </a:gs>
              <a:gs pos="0">
                <a:srgbClr val="BFE5FF">
                  <a:alpha val="37000"/>
                </a:srgbClr>
              </a:gs>
            </a:gsLst>
            <a:lin ang="0" scaled="1"/>
            <a:tileRect/>
          </a:gradFill>
          <a:ln>
            <a:noFill/>
          </a:ln>
          <a:effectLst>
            <a:outerShdw blurRad="254000" sx="103000" sy="103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8BE70F-03DA-4747-9669-09C46A6A9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3001181"/>
            <a:ext cx="10515600" cy="677108"/>
          </a:xfrm>
        </p:spPr>
        <p:txBody>
          <a:bodyPr anchor="ctr">
            <a:spAutoFit/>
          </a:bodyPr>
          <a:lstStyle>
            <a:lvl1pPr algn="ctr">
              <a:defRPr sz="4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02EFE-7EAA-2042-BFD5-33177FA65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1DCC9-6755-1C41-A923-BB12EA8B5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FB372-536E-3149-8638-387946DFE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E8C51FE-49D9-314D-9957-ABBF7DDE878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150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74271B-6DDE-E14F-8077-3F73EEA3E5E8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38014" y="-114804"/>
            <a:ext cx="1880142" cy="141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1726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0" r:id="rId6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jpeg"/><Relationship Id="rId5" Type="http://schemas.openxmlformats.org/officeDocument/2006/relationships/image" Target="../media/image8.png"/><Relationship Id="rId10" Type="http://schemas.openxmlformats.org/officeDocument/2006/relationships/image" Target="../media/image13.jpe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3" Type="http://schemas.openxmlformats.org/officeDocument/2006/relationships/image" Target="../media/image18.png"/><Relationship Id="rId7" Type="http://schemas.microsoft.com/office/2007/relationships/hdphoto" Target="../media/hdphoto1.wdp"/><Relationship Id="rId12" Type="http://schemas.openxmlformats.org/officeDocument/2006/relationships/image" Target="../media/image25.png"/><Relationship Id="rId17" Type="http://schemas.openxmlformats.org/officeDocument/2006/relationships/image" Target="../media/image30.jpeg"/><Relationship Id="rId2" Type="http://schemas.openxmlformats.org/officeDocument/2006/relationships/image" Target="../media/image17.jpeg"/><Relationship Id="rId16" Type="http://schemas.openxmlformats.org/officeDocument/2006/relationships/image" Target="../media/image29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11" Type="http://schemas.openxmlformats.org/officeDocument/2006/relationships/image" Target="../media/image24.tiff"/><Relationship Id="rId5" Type="http://schemas.openxmlformats.org/officeDocument/2006/relationships/image" Target="../media/image20.jpeg"/><Relationship Id="rId15" Type="http://schemas.openxmlformats.org/officeDocument/2006/relationships/image" Target="../media/image28.png"/><Relationship Id="rId10" Type="http://schemas.microsoft.com/office/2007/relationships/hdphoto" Target="../media/hdphoto2.wdp"/><Relationship Id="rId19" Type="http://schemas.openxmlformats.org/officeDocument/2006/relationships/image" Target="../media/image32.jpeg"/><Relationship Id="rId4" Type="http://schemas.openxmlformats.org/officeDocument/2006/relationships/image" Target="../media/image19.jpeg"/><Relationship Id="rId9" Type="http://schemas.openxmlformats.org/officeDocument/2006/relationships/image" Target="../media/image23.png"/><Relationship Id="rId14" Type="http://schemas.openxmlformats.org/officeDocument/2006/relationships/image" Target="../media/image2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001345-D7F4-EF40-B560-50B0126B2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3C27E0-8BE2-614B-8828-F96C29B13A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1</a:t>
            </a:fld>
            <a:endParaRPr lang="uk-UA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F67A1B-A6BF-434B-AA73-9146133FC02E}"/>
              </a:ext>
            </a:extLst>
          </p:cNvPr>
          <p:cNvSpPr/>
          <p:nvPr/>
        </p:nvSpPr>
        <p:spPr>
          <a:xfrm>
            <a:off x="0" y="1126671"/>
            <a:ext cx="12192000" cy="5731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88C9AE4-775A-A14C-9E6E-7EA6F6BC960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885" r="4159"/>
          <a:stretch/>
        </p:blipFill>
        <p:spPr>
          <a:xfrm>
            <a:off x="46152" y="1040543"/>
            <a:ext cx="8438107" cy="5105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792D2F-6F87-4649-B201-71256BB80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9977" y="3264758"/>
            <a:ext cx="7085871" cy="1066800"/>
          </a:xfrm>
        </p:spPr>
        <p:txBody>
          <a:bodyPr/>
          <a:lstStyle/>
          <a:p>
            <a:pPr algn="r"/>
            <a:r>
              <a:rPr lang="en-US" sz="3200" dirty="0"/>
              <a:t>Entry, Descent and Landing Panel</a:t>
            </a:r>
            <a:br>
              <a:rPr lang="en-US" sz="3200" dirty="0"/>
            </a:br>
            <a:r>
              <a:rPr lang="en-US" sz="2400" dirty="0"/>
              <a:t>Humans to Mars Summit 2020</a:t>
            </a: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r>
              <a:rPr lang="en-US" sz="1800" b="0" dirty="0"/>
              <a:t>Michelle M. Munk</a:t>
            </a:r>
            <a:br>
              <a:rPr lang="en-US" sz="1800" b="0" dirty="0"/>
            </a:br>
            <a:r>
              <a:rPr lang="en-US" sz="1800" b="0" dirty="0"/>
              <a:t>NASA’s EDL System Capability Lead</a:t>
            </a:r>
            <a:br>
              <a:rPr lang="en-US" sz="1800" b="0" dirty="0"/>
            </a:br>
            <a:r>
              <a:rPr lang="en-US" sz="1800" b="0" dirty="0"/>
              <a:t>2 September 2020</a:t>
            </a:r>
            <a:endParaRPr lang="en-US" sz="3200" b="0" dirty="0"/>
          </a:p>
        </p:txBody>
      </p:sp>
    </p:spTree>
    <p:extLst>
      <p:ext uri="{BB962C8B-B14F-4D97-AF65-F5344CB8AC3E}">
        <p14:creationId xmlns:p14="http://schemas.microsoft.com/office/powerpoint/2010/main" val="507267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0AD995-DE03-974F-8F8B-7B4113435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067" y="1132103"/>
            <a:ext cx="11751733" cy="1803172"/>
          </a:xfrm>
        </p:spPr>
        <p:txBody>
          <a:bodyPr/>
          <a:lstStyle/>
          <a:p>
            <a:pPr marL="0" indent="0"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Human-scale Mars landers require new approaches to all phases of Entry, Descent, and Landing</a:t>
            </a: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sz="1800" b="0" dirty="0">
                <a:latin typeface="Arial" panose="020B0604020202020204" pitchFamily="34" charset="0"/>
                <a:cs typeface="Arial" panose="020B0604020202020204" pitchFamily="34" charset="0"/>
              </a:rPr>
              <a:t>Cannot use heritage, low-L/D rigid capsules </a:t>
            </a:r>
            <a:r>
              <a:rPr lang="en-US" sz="1800" b="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deployable hypersonic decelerators or mid-L/D rigid </a:t>
            </a:r>
            <a:r>
              <a:rPr lang="en-US" sz="1800" b="0" dirty="0" err="1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aeroshells</a:t>
            </a:r>
            <a:endParaRPr lang="en-US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sz="1800" b="0" dirty="0">
                <a:latin typeface="Arial" panose="020B0604020202020204" pitchFamily="34" charset="0"/>
                <a:cs typeface="Arial" panose="020B0604020202020204" pitchFamily="34" charset="0"/>
              </a:rPr>
              <a:t>Cannot use parachutes </a:t>
            </a:r>
            <a:r>
              <a:rPr lang="en-US" sz="1800" b="0" dirty="0">
                <a:latin typeface="Arial" panose="020B0604020202020204" pitchFamily="34" charset="0"/>
                <a:cs typeface="Arial" panose="020B0604020202020204" pitchFamily="34" charset="0"/>
                <a:sym typeface="Wingdings" pitchFamily="2" charset="2"/>
              </a:rPr>
              <a:t> retropropulsion, from supersonic conditions to touchdown</a:t>
            </a:r>
            <a:endParaRPr lang="en-US" sz="1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Tx/>
              <a:buFont typeface="Arial" panose="020B0604020202020204" pitchFamily="34" charset="0"/>
              <a:buChar char="•"/>
            </a:pPr>
            <a:r>
              <a:rPr lang="en-US" sz="1800" b="0" dirty="0">
                <a:latin typeface="Arial" panose="020B0604020202020204" pitchFamily="34" charset="0"/>
                <a:cs typeface="Arial" panose="020B0604020202020204" pitchFamily="34" charset="0"/>
              </a:rPr>
              <a:t>No viable alternative to an extended, </a:t>
            </a:r>
            <a:r>
              <a:rPr lang="en-US" sz="1800" b="0" dirty="0" err="1">
                <a:latin typeface="Arial" panose="020B0604020202020204" pitchFamily="34" charset="0"/>
                <a:cs typeface="Arial" panose="020B0604020202020204" pitchFamily="34" charset="0"/>
              </a:rPr>
              <a:t>retropropulsive</a:t>
            </a:r>
            <a:r>
              <a:rPr lang="en-US" sz="1800" b="0" dirty="0">
                <a:latin typeface="Arial" panose="020B0604020202020204" pitchFamily="34" charset="0"/>
                <a:cs typeface="Arial" panose="020B0604020202020204" pitchFamily="34" charset="0"/>
              </a:rPr>
              <a:t> phase of flight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8441751D-332C-534F-8957-DC7481CBF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027" y="150425"/>
            <a:ext cx="10436041" cy="838200"/>
          </a:xfrm>
        </p:spPr>
        <p:txBody>
          <a:bodyPr anchor="ctr"/>
          <a:lstStyle/>
          <a:p>
            <a:pPr algn="l"/>
            <a:r>
              <a:rPr lang="en-US" sz="3600" dirty="0"/>
              <a:t>Human Mars Landers: A Leap in Scale</a:t>
            </a:r>
            <a:endParaRPr lang="en-US" sz="3600" dirty="0">
              <a:effectLst/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27">
            <a:extLst>
              <a:ext uri="{FF2B5EF4-FFF2-40B4-BE49-F238E27FC236}">
                <a16:creationId xmlns:a16="http://schemas.microsoft.com/office/drawing/2014/main" id="{74C9479E-240F-844F-841D-17F2B8E0B67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428036" y="1891467"/>
            <a:ext cx="2653679" cy="1919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CAC3B4CC-C33F-7346-ABEC-F7F5B6F5A9C3}"/>
              </a:ext>
            </a:extLst>
          </p:cNvPr>
          <p:cNvSpPr txBox="1">
            <a:spLocks/>
          </p:cNvSpPr>
          <p:nvPr/>
        </p:nvSpPr>
        <p:spPr>
          <a:xfrm>
            <a:off x="9428922" y="6599888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2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48EF0C-C569-4DDB-BECF-2F2F44ED5603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58572B">
                    <a:tint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1426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58572B">
                  <a:tint val="75000"/>
                </a:srgbClr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53" name="Group 158">
            <a:extLst>
              <a:ext uri="{FF2B5EF4-FFF2-40B4-BE49-F238E27FC236}">
                <a16:creationId xmlns:a16="http://schemas.microsoft.com/office/drawing/2014/main" id="{BB2B2CE5-B3B7-EC41-8CB5-76D15BAA59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6485349"/>
              </p:ext>
            </p:extLst>
          </p:nvPr>
        </p:nvGraphicFramePr>
        <p:xfrm>
          <a:off x="264164" y="2872275"/>
          <a:ext cx="8768944" cy="3097453"/>
        </p:xfrm>
        <a:graphic>
          <a:graphicData uri="http://schemas.openxmlformats.org/drawingml/2006/table">
            <a:tbl>
              <a:tblPr/>
              <a:tblGrid>
                <a:gridCol w="18717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76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55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17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974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744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00851">
                  <a:extLst>
                    <a:ext uri="{9D8B030D-6E8A-4147-A177-3AD203B41FA5}">
                      <a16:colId xmlns:a16="http://schemas.microsoft.com/office/drawing/2014/main" val="3197085886"/>
                    </a:ext>
                  </a:extLst>
                </a:gridCol>
                <a:gridCol w="733647">
                  <a:extLst>
                    <a:ext uri="{9D8B030D-6E8A-4147-A177-3AD203B41FA5}">
                      <a16:colId xmlns:a16="http://schemas.microsoft.com/office/drawing/2014/main" val="4152813864"/>
                    </a:ext>
                  </a:extLst>
                </a:gridCol>
                <a:gridCol w="13928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1589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Viking</a:t>
                      </a:r>
                    </a:p>
                  </a:txBody>
                  <a:tcPr marL="0" marR="0" marT="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Pathfinder</a:t>
                      </a:r>
                    </a:p>
                  </a:txBody>
                  <a:tcPr marL="0" marR="0" marT="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MERs</a:t>
                      </a:r>
                    </a:p>
                  </a:txBody>
                  <a:tcPr marL="0" marR="0" marT="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Phoenix</a:t>
                      </a:r>
                    </a:p>
                  </a:txBody>
                  <a:tcPr marL="0" marR="0" marT="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MSL</a:t>
                      </a:r>
                    </a:p>
                  </a:txBody>
                  <a:tcPr marL="0" marR="0" marT="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InSight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M2020</a:t>
                      </a:r>
                    </a:p>
                  </a:txBody>
                  <a:tcPr marL="0" marR="0" marT="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Human-Scale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Lander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(Projected)</a:t>
                      </a:r>
                    </a:p>
                  </a:txBody>
                  <a:tcPr marL="0" marR="0" marT="0" marB="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715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Diameter (m)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3.505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4.52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16 - 19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15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Entry Mass (t)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0.930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0.584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0.832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0.573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3.153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0.608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3.440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40 - 65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15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Parachute Diameter (m)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651523"/>
                  </a:ext>
                </a:extLst>
              </a:tr>
              <a:tr h="16715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Parachute Deploy (Mach)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1.77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1417869"/>
                  </a:ext>
                </a:extLst>
              </a:tr>
              <a:tr h="16715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Landed Mass (t)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0.603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0.360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0.539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0.364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0.899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0.375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1.050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26 - 36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715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Landing Altitude (km)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-3.5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-4.1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-4.4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-2.6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-2.5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+/- 2.0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430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Landing Technology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Retro-propulsion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Airbags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Airbags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Retro-propulsion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Skycrane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Retro-propulsion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Skycrane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Retro-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propulsion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54" name="Group 53">
            <a:extLst>
              <a:ext uri="{FF2B5EF4-FFF2-40B4-BE49-F238E27FC236}">
                <a16:creationId xmlns:a16="http://schemas.microsoft.com/office/drawing/2014/main" id="{48DCD998-4E43-7B41-B06F-D536C0438F70}"/>
              </a:ext>
            </a:extLst>
          </p:cNvPr>
          <p:cNvGrpSpPr/>
          <p:nvPr/>
        </p:nvGrpSpPr>
        <p:grpSpPr>
          <a:xfrm>
            <a:off x="167622" y="2821176"/>
            <a:ext cx="10342987" cy="3826824"/>
            <a:chOff x="12700" y="530984"/>
            <a:chExt cx="10342987" cy="3826824"/>
          </a:xfrm>
        </p:grpSpPr>
        <p:pic>
          <p:nvPicPr>
            <p:cNvPr id="55" name="Picture 1030" descr="mer_surf1">
              <a:extLst>
                <a:ext uri="{FF2B5EF4-FFF2-40B4-BE49-F238E27FC236}">
                  <a16:creationId xmlns:a16="http://schemas.microsoft.com/office/drawing/2014/main" id="{97926AEC-7BF1-B84D-9E86-422B479292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750043">
              <a:off x="3756683" y="998476"/>
              <a:ext cx="212959" cy="376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6" name="Picture 1031" descr="viking_surf1">
              <a:extLst>
                <a:ext uri="{FF2B5EF4-FFF2-40B4-BE49-F238E27FC236}">
                  <a16:creationId xmlns:a16="http://schemas.microsoft.com/office/drawing/2014/main" id="{C3D50746-EDBC-CF4C-AC08-E1629FE794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940000">
              <a:off x="2255017" y="918595"/>
              <a:ext cx="266747" cy="500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7" name="Picture 1032" descr="mpf_surf1">
              <a:extLst>
                <a:ext uri="{FF2B5EF4-FFF2-40B4-BE49-F238E27FC236}">
                  <a16:creationId xmlns:a16="http://schemas.microsoft.com/office/drawing/2014/main" id="{9B17B68E-8E41-9C48-8A36-E46A27213D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696065">
              <a:off x="2999014" y="980232"/>
              <a:ext cx="265649" cy="376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" name="Picture 1033" descr="mpx_surf1">
              <a:extLst>
                <a:ext uri="{FF2B5EF4-FFF2-40B4-BE49-F238E27FC236}">
                  <a16:creationId xmlns:a16="http://schemas.microsoft.com/office/drawing/2014/main" id="{0E03B990-18BF-B248-85E0-75F1DFF708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942320">
              <a:off x="4507040" y="999130"/>
              <a:ext cx="256867" cy="376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" name="Picture 1034" descr="msl_oml10b">
              <a:extLst>
                <a:ext uri="{FF2B5EF4-FFF2-40B4-BE49-F238E27FC236}">
                  <a16:creationId xmlns:a16="http://schemas.microsoft.com/office/drawing/2014/main" id="{8C907E95-8179-8F4F-8BAB-78DED5815D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640000">
              <a:off x="5249733" y="881920"/>
              <a:ext cx="428661" cy="641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3FA6C27F-B915-BC43-8EEA-F9F12E429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7177767">
              <a:off x="8362264" y="1169508"/>
              <a:ext cx="1950364" cy="2036482"/>
            </a:xfrm>
            <a:prstGeom prst="rect">
              <a:avLst/>
            </a:prstGeom>
          </p:spPr>
        </p:pic>
        <p:sp>
          <p:nvSpPr>
            <p:cNvPr id="61" name="Right Arrow 60">
              <a:extLst>
                <a:ext uri="{FF2B5EF4-FFF2-40B4-BE49-F238E27FC236}">
                  <a16:creationId xmlns:a16="http://schemas.microsoft.com/office/drawing/2014/main" id="{742B37C8-9632-664E-83A3-37B29639034D}"/>
                </a:ext>
              </a:extLst>
            </p:cNvPr>
            <p:cNvSpPr/>
            <p:nvPr/>
          </p:nvSpPr>
          <p:spPr>
            <a:xfrm>
              <a:off x="1397836" y="3713145"/>
              <a:ext cx="6149354" cy="579351"/>
            </a:xfrm>
            <a:prstGeom prst="rightArrow">
              <a:avLst/>
            </a:prstGeom>
            <a:solidFill>
              <a:srgbClr val="1C18B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57147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Steady progression of “in family” EDL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CE4FA50D-6E77-2047-85F3-4C1B575AE5B8}"/>
                </a:ext>
              </a:extLst>
            </p:cNvPr>
            <p:cNvCxnSpPr>
              <a:cxnSpLocks/>
            </p:cNvCxnSpPr>
            <p:nvPr/>
          </p:nvCxnSpPr>
          <p:spPr>
            <a:xfrm>
              <a:off x="7638479" y="530984"/>
              <a:ext cx="0" cy="3826824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D9DEAEF-C4FE-E745-8851-0DB596BD2259}"/>
                </a:ext>
              </a:extLst>
            </p:cNvPr>
            <p:cNvSpPr txBox="1"/>
            <p:nvPr/>
          </p:nvSpPr>
          <p:spPr>
            <a:xfrm>
              <a:off x="12700" y="1036850"/>
              <a:ext cx="145758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Entry Capsule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rPr>
                <a:t>(to scale)</a:t>
              </a:r>
            </a:p>
          </p:txBody>
        </p:sp>
        <p:pic>
          <p:nvPicPr>
            <p:cNvPr id="64" name="Picture 1033" descr="mpx_surf1">
              <a:extLst>
                <a:ext uri="{FF2B5EF4-FFF2-40B4-BE49-F238E27FC236}">
                  <a16:creationId xmlns:a16="http://schemas.microsoft.com/office/drawing/2014/main" id="{482955DA-B5FA-BF45-BD96-31FABFC6F2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942320">
              <a:off x="6168039" y="999131"/>
              <a:ext cx="256867" cy="376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" name="Picture 1034" descr="msl_oml10b">
              <a:extLst>
                <a:ext uri="{FF2B5EF4-FFF2-40B4-BE49-F238E27FC236}">
                  <a16:creationId xmlns:a16="http://schemas.microsoft.com/office/drawing/2014/main" id="{19891CC2-BED8-1A49-83F4-EDDE83D898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rot="20640000">
              <a:off x="6891459" y="881921"/>
              <a:ext cx="428661" cy="641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7" name="Picture 96" descr="PDV_Skycrane_BL_3-20070305">
              <a:extLst>
                <a:ext uri="{FF2B5EF4-FFF2-40B4-BE49-F238E27FC236}">
                  <a16:creationId xmlns:a16="http://schemas.microsoft.com/office/drawing/2014/main" id="{4F6BF230-9E34-7E49-B847-0BAACD5553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15880" y="2805293"/>
              <a:ext cx="333766" cy="755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" name="Freeform 98">
              <a:extLst>
                <a:ext uri="{FF2B5EF4-FFF2-40B4-BE49-F238E27FC236}">
                  <a16:creationId xmlns:a16="http://schemas.microsoft.com/office/drawing/2014/main" id="{2239612E-D8AC-0B4A-97F0-436C8F404DE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5447472" y="2920095"/>
              <a:ext cx="17944" cy="497370"/>
            </a:xfrm>
            <a:custGeom>
              <a:avLst/>
              <a:gdLst>
                <a:gd name="T0" fmla="*/ 0 w 49"/>
                <a:gd name="T1" fmla="*/ 0 h 2652"/>
                <a:gd name="T2" fmla="*/ 0 w 49"/>
                <a:gd name="T3" fmla="*/ 0 h 2652"/>
                <a:gd name="T4" fmla="*/ 0 w 49"/>
                <a:gd name="T5" fmla="*/ 0 h 2652"/>
                <a:gd name="T6" fmla="*/ 0 w 49"/>
                <a:gd name="T7" fmla="*/ 0 h 2652"/>
                <a:gd name="T8" fmla="*/ 0 w 49"/>
                <a:gd name="T9" fmla="*/ 0 h 2652"/>
                <a:gd name="T10" fmla="*/ 0 w 49"/>
                <a:gd name="T11" fmla="*/ 0 h 2652"/>
                <a:gd name="T12" fmla="*/ 0 w 49"/>
                <a:gd name="T13" fmla="*/ 0 h 2652"/>
                <a:gd name="T14" fmla="*/ 0 w 49"/>
                <a:gd name="T15" fmla="*/ 0 h 2652"/>
                <a:gd name="T16" fmla="*/ 0 w 49"/>
                <a:gd name="T17" fmla="*/ 0 h 2652"/>
                <a:gd name="T18" fmla="*/ 0 w 49"/>
                <a:gd name="T19" fmla="*/ 0 h 2652"/>
                <a:gd name="T20" fmla="*/ 0 w 49"/>
                <a:gd name="T21" fmla="*/ 0 h 2652"/>
                <a:gd name="T22" fmla="*/ 0 w 49"/>
                <a:gd name="T23" fmla="*/ 0 h 2652"/>
                <a:gd name="T24" fmla="*/ 0 w 49"/>
                <a:gd name="T25" fmla="*/ 0 h 2652"/>
                <a:gd name="T26" fmla="*/ 0 w 49"/>
                <a:gd name="T27" fmla="*/ 0 h 2652"/>
                <a:gd name="T28" fmla="*/ 0 w 49"/>
                <a:gd name="T29" fmla="*/ 0 h 2652"/>
                <a:gd name="T30" fmla="*/ 0 w 49"/>
                <a:gd name="T31" fmla="*/ 0 h 2652"/>
                <a:gd name="T32" fmla="*/ 0 w 49"/>
                <a:gd name="T33" fmla="*/ 0 h 2652"/>
                <a:gd name="T34" fmla="*/ 0 w 49"/>
                <a:gd name="T35" fmla="*/ 0 h 2652"/>
                <a:gd name="T36" fmla="*/ 0 w 49"/>
                <a:gd name="T37" fmla="*/ 0 h 2652"/>
                <a:gd name="T38" fmla="*/ 0 w 49"/>
                <a:gd name="T39" fmla="*/ 0 h 2652"/>
                <a:gd name="T40" fmla="*/ 0 w 49"/>
                <a:gd name="T41" fmla="*/ 0 h 2652"/>
                <a:gd name="T42" fmla="*/ 0 w 49"/>
                <a:gd name="T43" fmla="*/ 0 h 2652"/>
                <a:gd name="T44" fmla="*/ 0 w 49"/>
                <a:gd name="T45" fmla="*/ 0 h 2652"/>
                <a:gd name="T46" fmla="*/ 0 w 49"/>
                <a:gd name="T47" fmla="*/ 0 h 2652"/>
                <a:gd name="T48" fmla="*/ 0 w 49"/>
                <a:gd name="T49" fmla="*/ 0 h 2652"/>
                <a:gd name="T50" fmla="*/ 0 w 49"/>
                <a:gd name="T51" fmla="*/ 0 h 2652"/>
                <a:gd name="T52" fmla="*/ 0 w 49"/>
                <a:gd name="T53" fmla="*/ 0 h 265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9"/>
                <a:gd name="T82" fmla="*/ 0 h 2652"/>
                <a:gd name="T83" fmla="*/ 49 w 49"/>
                <a:gd name="T84" fmla="*/ 2652 h 265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9" h="2652">
                  <a:moveTo>
                    <a:pt x="28" y="0"/>
                  </a:moveTo>
                  <a:cubicBezTo>
                    <a:pt x="20" y="47"/>
                    <a:pt x="15" y="89"/>
                    <a:pt x="34" y="135"/>
                  </a:cubicBezTo>
                  <a:cubicBezTo>
                    <a:pt x="30" y="164"/>
                    <a:pt x="25" y="186"/>
                    <a:pt x="18" y="213"/>
                  </a:cubicBezTo>
                  <a:cubicBezTo>
                    <a:pt x="21" y="263"/>
                    <a:pt x="20" y="316"/>
                    <a:pt x="34" y="364"/>
                  </a:cubicBezTo>
                  <a:cubicBezTo>
                    <a:pt x="21" y="416"/>
                    <a:pt x="36" y="474"/>
                    <a:pt x="23" y="530"/>
                  </a:cubicBezTo>
                  <a:cubicBezTo>
                    <a:pt x="25" y="587"/>
                    <a:pt x="34" y="644"/>
                    <a:pt x="34" y="701"/>
                  </a:cubicBezTo>
                  <a:cubicBezTo>
                    <a:pt x="34" y="745"/>
                    <a:pt x="16" y="788"/>
                    <a:pt x="8" y="831"/>
                  </a:cubicBezTo>
                  <a:cubicBezTo>
                    <a:pt x="12" y="858"/>
                    <a:pt x="14" y="871"/>
                    <a:pt x="28" y="893"/>
                  </a:cubicBezTo>
                  <a:cubicBezTo>
                    <a:pt x="26" y="924"/>
                    <a:pt x="27" y="955"/>
                    <a:pt x="23" y="986"/>
                  </a:cubicBezTo>
                  <a:cubicBezTo>
                    <a:pt x="21" y="1002"/>
                    <a:pt x="8" y="1033"/>
                    <a:pt x="8" y="1033"/>
                  </a:cubicBezTo>
                  <a:cubicBezTo>
                    <a:pt x="0" y="1118"/>
                    <a:pt x="16" y="1181"/>
                    <a:pt x="34" y="1261"/>
                  </a:cubicBezTo>
                  <a:cubicBezTo>
                    <a:pt x="32" y="1277"/>
                    <a:pt x="31" y="1293"/>
                    <a:pt x="28" y="1308"/>
                  </a:cubicBezTo>
                  <a:cubicBezTo>
                    <a:pt x="26" y="1319"/>
                    <a:pt x="21" y="1329"/>
                    <a:pt x="18" y="1339"/>
                  </a:cubicBezTo>
                  <a:cubicBezTo>
                    <a:pt x="16" y="1344"/>
                    <a:pt x="13" y="1355"/>
                    <a:pt x="13" y="1355"/>
                  </a:cubicBezTo>
                  <a:cubicBezTo>
                    <a:pt x="16" y="1408"/>
                    <a:pt x="16" y="1439"/>
                    <a:pt x="34" y="1484"/>
                  </a:cubicBezTo>
                  <a:cubicBezTo>
                    <a:pt x="31" y="1533"/>
                    <a:pt x="29" y="1596"/>
                    <a:pt x="13" y="1645"/>
                  </a:cubicBezTo>
                  <a:cubicBezTo>
                    <a:pt x="17" y="1691"/>
                    <a:pt x="28" y="1734"/>
                    <a:pt x="34" y="1780"/>
                  </a:cubicBezTo>
                  <a:cubicBezTo>
                    <a:pt x="30" y="1825"/>
                    <a:pt x="23" y="1862"/>
                    <a:pt x="13" y="1905"/>
                  </a:cubicBezTo>
                  <a:cubicBezTo>
                    <a:pt x="15" y="1938"/>
                    <a:pt x="14" y="1971"/>
                    <a:pt x="18" y="2003"/>
                  </a:cubicBezTo>
                  <a:cubicBezTo>
                    <a:pt x="19" y="2008"/>
                    <a:pt x="26" y="2009"/>
                    <a:pt x="28" y="2014"/>
                  </a:cubicBezTo>
                  <a:cubicBezTo>
                    <a:pt x="33" y="2025"/>
                    <a:pt x="39" y="2050"/>
                    <a:pt x="39" y="2050"/>
                  </a:cubicBezTo>
                  <a:cubicBezTo>
                    <a:pt x="33" y="2124"/>
                    <a:pt x="29" y="2107"/>
                    <a:pt x="18" y="2164"/>
                  </a:cubicBezTo>
                  <a:cubicBezTo>
                    <a:pt x="15" y="2181"/>
                    <a:pt x="8" y="2216"/>
                    <a:pt x="8" y="2216"/>
                  </a:cubicBezTo>
                  <a:cubicBezTo>
                    <a:pt x="14" y="2284"/>
                    <a:pt x="18" y="2349"/>
                    <a:pt x="23" y="2418"/>
                  </a:cubicBezTo>
                  <a:cubicBezTo>
                    <a:pt x="25" y="2447"/>
                    <a:pt x="32" y="2479"/>
                    <a:pt x="39" y="2507"/>
                  </a:cubicBezTo>
                  <a:cubicBezTo>
                    <a:pt x="42" y="2518"/>
                    <a:pt x="49" y="2538"/>
                    <a:pt x="49" y="2538"/>
                  </a:cubicBezTo>
                  <a:cubicBezTo>
                    <a:pt x="43" y="2576"/>
                    <a:pt x="28" y="2614"/>
                    <a:pt x="28" y="265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69" name="Line 99">
              <a:extLst>
                <a:ext uri="{FF2B5EF4-FFF2-40B4-BE49-F238E27FC236}">
                  <a16:creationId xmlns:a16="http://schemas.microsoft.com/office/drawing/2014/main" id="{777C1955-FB7C-5244-BA00-4BEAC3040A88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flipV="1">
              <a:off x="5397228" y="2909314"/>
              <a:ext cx="59814" cy="5031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Line 100">
              <a:extLst>
                <a:ext uri="{FF2B5EF4-FFF2-40B4-BE49-F238E27FC236}">
                  <a16:creationId xmlns:a16="http://schemas.microsoft.com/office/drawing/2014/main" id="{4D6AEB9D-71ED-9B40-849A-B1D365B65790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flipH="1" flipV="1">
              <a:off x="5458239" y="2909314"/>
              <a:ext cx="29907" cy="502401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101">
              <a:extLst>
                <a:ext uri="{FF2B5EF4-FFF2-40B4-BE49-F238E27FC236}">
                  <a16:creationId xmlns:a16="http://schemas.microsoft.com/office/drawing/2014/main" id="{C60CABD6-51DC-7E4D-ACAB-AC121ABE13E2}"/>
                </a:ext>
              </a:extLst>
            </p:cNvPr>
            <p:cNvSpPr>
              <a:spLocks noChangeAspect="1"/>
            </p:cNvSpPr>
            <p:nvPr/>
          </p:nvSpPr>
          <p:spPr bwMode="auto">
            <a:xfrm rot="15575391" flipH="1">
              <a:off x="5514517" y="3007348"/>
              <a:ext cx="193695" cy="35889"/>
            </a:xfrm>
            <a:custGeom>
              <a:avLst/>
              <a:gdLst>
                <a:gd name="T0" fmla="*/ 0 w 1653"/>
                <a:gd name="T1" fmla="*/ 0 h 255"/>
                <a:gd name="T2" fmla="*/ 0 w 1653"/>
                <a:gd name="T3" fmla="*/ 0 h 255"/>
                <a:gd name="T4" fmla="*/ 0 w 1653"/>
                <a:gd name="T5" fmla="*/ 0 h 255"/>
                <a:gd name="T6" fmla="*/ 0 w 1653"/>
                <a:gd name="T7" fmla="*/ 0 h 255"/>
                <a:gd name="T8" fmla="*/ 0 w 1653"/>
                <a:gd name="T9" fmla="*/ 0 h 255"/>
                <a:gd name="T10" fmla="*/ 0 w 1653"/>
                <a:gd name="T11" fmla="*/ 0 h 255"/>
                <a:gd name="T12" fmla="*/ 0 w 1653"/>
                <a:gd name="T13" fmla="*/ 0 h 255"/>
                <a:gd name="T14" fmla="*/ 0 w 1653"/>
                <a:gd name="T15" fmla="*/ 0 h 255"/>
                <a:gd name="T16" fmla="*/ 0 w 1653"/>
                <a:gd name="T17" fmla="*/ 0 h 255"/>
                <a:gd name="T18" fmla="*/ 0 w 1653"/>
                <a:gd name="T19" fmla="*/ 0 h 255"/>
                <a:gd name="T20" fmla="*/ 0 w 1653"/>
                <a:gd name="T21" fmla="*/ 0 h 255"/>
                <a:gd name="T22" fmla="*/ 0 w 1653"/>
                <a:gd name="T23" fmla="*/ 0 h 255"/>
                <a:gd name="T24" fmla="*/ 0 w 1653"/>
                <a:gd name="T25" fmla="*/ 0 h 255"/>
                <a:gd name="T26" fmla="*/ 0 w 1653"/>
                <a:gd name="T27" fmla="*/ 0 h 255"/>
                <a:gd name="T28" fmla="*/ 0 w 1653"/>
                <a:gd name="T29" fmla="*/ 0 h 255"/>
                <a:gd name="T30" fmla="*/ 0 w 1653"/>
                <a:gd name="T31" fmla="*/ 0 h 255"/>
                <a:gd name="T32" fmla="*/ 0 w 1653"/>
                <a:gd name="T33" fmla="*/ 0 h 255"/>
                <a:gd name="T34" fmla="*/ 0 w 1653"/>
                <a:gd name="T35" fmla="*/ 0 h 255"/>
                <a:gd name="T36" fmla="*/ 0 w 1653"/>
                <a:gd name="T37" fmla="*/ 0 h 255"/>
                <a:gd name="T38" fmla="*/ 0 w 1653"/>
                <a:gd name="T39" fmla="*/ 0 h 255"/>
                <a:gd name="T40" fmla="*/ 0 w 1653"/>
                <a:gd name="T41" fmla="*/ 0 h 255"/>
                <a:gd name="T42" fmla="*/ 0 w 1653"/>
                <a:gd name="T43" fmla="*/ 0 h 255"/>
                <a:gd name="T44" fmla="*/ 0 w 1653"/>
                <a:gd name="T45" fmla="*/ 0 h 255"/>
                <a:gd name="T46" fmla="*/ 0 w 1653"/>
                <a:gd name="T47" fmla="*/ 0 h 255"/>
                <a:gd name="T48" fmla="*/ 0 w 1653"/>
                <a:gd name="T49" fmla="*/ 0 h 255"/>
                <a:gd name="T50" fmla="*/ 0 w 1653"/>
                <a:gd name="T51" fmla="*/ 0 h 255"/>
                <a:gd name="T52" fmla="*/ 0 w 1653"/>
                <a:gd name="T53" fmla="*/ 0 h 255"/>
                <a:gd name="T54" fmla="*/ 0 w 1653"/>
                <a:gd name="T55" fmla="*/ 0 h 255"/>
                <a:gd name="T56" fmla="*/ 0 w 1653"/>
                <a:gd name="T57" fmla="*/ 0 h 255"/>
                <a:gd name="T58" fmla="*/ 0 w 1653"/>
                <a:gd name="T59" fmla="*/ 0 h 255"/>
                <a:gd name="T60" fmla="*/ 0 w 1653"/>
                <a:gd name="T61" fmla="*/ 0 h 255"/>
                <a:gd name="T62" fmla="*/ 0 w 1653"/>
                <a:gd name="T63" fmla="*/ 0 h 255"/>
                <a:gd name="T64" fmla="*/ 0 w 1653"/>
                <a:gd name="T65" fmla="*/ 0 h 255"/>
                <a:gd name="T66" fmla="*/ 0 w 1653"/>
                <a:gd name="T67" fmla="*/ 0 h 25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653"/>
                <a:gd name="T103" fmla="*/ 0 h 255"/>
                <a:gd name="T104" fmla="*/ 1653 w 1653"/>
                <a:gd name="T105" fmla="*/ 255 h 25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653" h="255">
                  <a:moveTo>
                    <a:pt x="0" y="177"/>
                  </a:moveTo>
                  <a:lnTo>
                    <a:pt x="3" y="84"/>
                  </a:lnTo>
                  <a:lnTo>
                    <a:pt x="156" y="54"/>
                  </a:lnTo>
                  <a:lnTo>
                    <a:pt x="354" y="30"/>
                  </a:lnTo>
                  <a:lnTo>
                    <a:pt x="483" y="18"/>
                  </a:lnTo>
                  <a:lnTo>
                    <a:pt x="597" y="18"/>
                  </a:lnTo>
                  <a:lnTo>
                    <a:pt x="708" y="36"/>
                  </a:lnTo>
                  <a:lnTo>
                    <a:pt x="822" y="57"/>
                  </a:lnTo>
                  <a:lnTo>
                    <a:pt x="936" y="63"/>
                  </a:lnTo>
                  <a:lnTo>
                    <a:pt x="1044" y="36"/>
                  </a:lnTo>
                  <a:lnTo>
                    <a:pt x="1143" y="6"/>
                  </a:lnTo>
                  <a:lnTo>
                    <a:pt x="1197" y="0"/>
                  </a:lnTo>
                  <a:lnTo>
                    <a:pt x="1284" y="0"/>
                  </a:lnTo>
                  <a:lnTo>
                    <a:pt x="1404" y="9"/>
                  </a:lnTo>
                  <a:lnTo>
                    <a:pt x="1557" y="27"/>
                  </a:lnTo>
                  <a:lnTo>
                    <a:pt x="1653" y="36"/>
                  </a:lnTo>
                  <a:lnTo>
                    <a:pt x="1653" y="225"/>
                  </a:lnTo>
                  <a:lnTo>
                    <a:pt x="1515" y="243"/>
                  </a:lnTo>
                  <a:lnTo>
                    <a:pt x="1350" y="252"/>
                  </a:lnTo>
                  <a:lnTo>
                    <a:pt x="1224" y="255"/>
                  </a:lnTo>
                  <a:lnTo>
                    <a:pt x="1158" y="249"/>
                  </a:lnTo>
                  <a:lnTo>
                    <a:pt x="1080" y="234"/>
                  </a:lnTo>
                  <a:lnTo>
                    <a:pt x="1005" y="213"/>
                  </a:lnTo>
                  <a:lnTo>
                    <a:pt x="942" y="198"/>
                  </a:lnTo>
                  <a:lnTo>
                    <a:pt x="894" y="198"/>
                  </a:lnTo>
                  <a:lnTo>
                    <a:pt x="828" y="207"/>
                  </a:lnTo>
                  <a:lnTo>
                    <a:pt x="744" y="216"/>
                  </a:lnTo>
                  <a:lnTo>
                    <a:pt x="657" y="234"/>
                  </a:lnTo>
                  <a:lnTo>
                    <a:pt x="567" y="246"/>
                  </a:lnTo>
                  <a:lnTo>
                    <a:pt x="459" y="246"/>
                  </a:lnTo>
                  <a:lnTo>
                    <a:pt x="360" y="234"/>
                  </a:lnTo>
                  <a:lnTo>
                    <a:pt x="219" y="216"/>
                  </a:lnTo>
                  <a:lnTo>
                    <a:pt x="90" y="195"/>
                  </a:lnTo>
                  <a:lnTo>
                    <a:pt x="0" y="177"/>
                  </a:lnTo>
                  <a:close/>
                </a:path>
              </a:pathLst>
            </a:custGeom>
            <a:gradFill rotWithShape="0">
              <a:gsLst>
                <a:gs pos="0">
                  <a:srgbClr val="9999FF"/>
                </a:gs>
                <a:gs pos="100000">
                  <a:srgbClr val="FFFFFF"/>
                </a:gs>
              </a:gsLst>
              <a:path path="rect">
                <a:fillToRect l="100000" b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72" name="Freeform 102">
              <a:extLst>
                <a:ext uri="{FF2B5EF4-FFF2-40B4-BE49-F238E27FC236}">
                  <a16:creationId xmlns:a16="http://schemas.microsoft.com/office/drawing/2014/main" id="{9C1192A4-6F5C-0D4C-97C8-3916864267E1}"/>
                </a:ext>
              </a:extLst>
            </p:cNvPr>
            <p:cNvSpPr>
              <a:spLocks noChangeAspect="1"/>
            </p:cNvSpPr>
            <p:nvPr/>
          </p:nvSpPr>
          <p:spPr bwMode="auto">
            <a:xfrm rot="16694257" flipH="1">
              <a:off x="5238173" y="3024087"/>
              <a:ext cx="191304" cy="37085"/>
            </a:xfrm>
            <a:custGeom>
              <a:avLst/>
              <a:gdLst>
                <a:gd name="T0" fmla="*/ 0 w 1653"/>
                <a:gd name="T1" fmla="*/ 0 h 255"/>
                <a:gd name="T2" fmla="*/ 0 w 1653"/>
                <a:gd name="T3" fmla="*/ 0 h 255"/>
                <a:gd name="T4" fmla="*/ 0 w 1653"/>
                <a:gd name="T5" fmla="*/ 0 h 255"/>
                <a:gd name="T6" fmla="*/ 0 w 1653"/>
                <a:gd name="T7" fmla="*/ 0 h 255"/>
                <a:gd name="T8" fmla="*/ 0 w 1653"/>
                <a:gd name="T9" fmla="*/ 0 h 255"/>
                <a:gd name="T10" fmla="*/ 0 w 1653"/>
                <a:gd name="T11" fmla="*/ 0 h 255"/>
                <a:gd name="T12" fmla="*/ 0 w 1653"/>
                <a:gd name="T13" fmla="*/ 0 h 255"/>
                <a:gd name="T14" fmla="*/ 0 w 1653"/>
                <a:gd name="T15" fmla="*/ 0 h 255"/>
                <a:gd name="T16" fmla="*/ 0 w 1653"/>
                <a:gd name="T17" fmla="*/ 0 h 255"/>
                <a:gd name="T18" fmla="*/ 0 w 1653"/>
                <a:gd name="T19" fmla="*/ 0 h 255"/>
                <a:gd name="T20" fmla="*/ 0 w 1653"/>
                <a:gd name="T21" fmla="*/ 0 h 255"/>
                <a:gd name="T22" fmla="*/ 0 w 1653"/>
                <a:gd name="T23" fmla="*/ 0 h 255"/>
                <a:gd name="T24" fmla="*/ 0 w 1653"/>
                <a:gd name="T25" fmla="*/ 0 h 255"/>
                <a:gd name="T26" fmla="*/ 0 w 1653"/>
                <a:gd name="T27" fmla="*/ 0 h 255"/>
                <a:gd name="T28" fmla="*/ 0 w 1653"/>
                <a:gd name="T29" fmla="*/ 0 h 255"/>
                <a:gd name="T30" fmla="*/ 0 w 1653"/>
                <a:gd name="T31" fmla="*/ 0 h 255"/>
                <a:gd name="T32" fmla="*/ 0 w 1653"/>
                <a:gd name="T33" fmla="*/ 0 h 255"/>
                <a:gd name="T34" fmla="*/ 0 w 1653"/>
                <a:gd name="T35" fmla="*/ 0 h 255"/>
                <a:gd name="T36" fmla="*/ 0 w 1653"/>
                <a:gd name="T37" fmla="*/ 0 h 255"/>
                <a:gd name="T38" fmla="*/ 0 w 1653"/>
                <a:gd name="T39" fmla="*/ 0 h 255"/>
                <a:gd name="T40" fmla="*/ 0 w 1653"/>
                <a:gd name="T41" fmla="*/ 0 h 255"/>
                <a:gd name="T42" fmla="*/ 0 w 1653"/>
                <a:gd name="T43" fmla="*/ 0 h 255"/>
                <a:gd name="T44" fmla="*/ 0 w 1653"/>
                <a:gd name="T45" fmla="*/ 0 h 255"/>
                <a:gd name="T46" fmla="*/ 0 w 1653"/>
                <a:gd name="T47" fmla="*/ 0 h 255"/>
                <a:gd name="T48" fmla="*/ 0 w 1653"/>
                <a:gd name="T49" fmla="*/ 0 h 255"/>
                <a:gd name="T50" fmla="*/ 0 w 1653"/>
                <a:gd name="T51" fmla="*/ 0 h 255"/>
                <a:gd name="T52" fmla="*/ 0 w 1653"/>
                <a:gd name="T53" fmla="*/ 0 h 255"/>
                <a:gd name="T54" fmla="*/ 0 w 1653"/>
                <a:gd name="T55" fmla="*/ 0 h 255"/>
                <a:gd name="T56" fmla="*/ 0 w 1653"/>
                <a:gd name="T57" fmla="*/ 0 h 255"/>
                <a:gd name="T58" fmla="*/ 0 w 1653"/>
                <a:gd name="T59" fmla="*/ 0 h 255"/>
                <a:gd name="T60" fmla="*/ 0 w 1653"/>
                <a:gd name="T61" fmla="*/ 0 h 255"/>
                <a:gd name="T62" fmla="*/ 0 w 1653"/>
                <a:gd name="T63" fmla="*/ 0 h 255"/>
                <a:gd name="T64" fmla="*/ 0 w 1653"/>
                <a:gd name="T65" fmla="*/ 0 h 255"/>
                <a:gd name="T66" fmla="*/ 0 w 1653"/>
                <a:gd name="T67" fmla="*/ 0 h 25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653"/>
                <a:gd name="T103" fmla="*/ 0 h 255"/>
                <a:gd name="T104" fmla="*/ 1653 w 1653"/>
                <a:gd name="T105" fmla="*/ 255 h 25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653" h="255">
                  <a:moveTo>
                    <a:pt x="0" y="177"/>
                  </a:moveTo>
                  <a:lnTo>
                    <a:pt x="3" y="84"/>
                  </a:lnTo>
                  <a:lnTo>
                    <a:pt x="156" y="54"/>
                  </a:lnTo>
                  <a:lnTo>
                    <a:pt x="354" y="30"/>
                  </a:lnTo>
                  <a:lnTo>
                    <a:pt x="483" y="18"/>
                  </a:lnTo>
                  <a:lnTo>
                    <a:pt x="597" y="18"/>
                  </a:lnTo>
                  <a:lnTo>
                    <a:pt x="708" y="36"/>
                  </a:lnTo>
                  <a:lnTo>
                    <a:pt x="822" y="57"/>
                  </a:lnTo>
                  <a:lnTo>
                    <a:pt x="936" y="63"/>
                  </a:lnTo>
                  <a:lnTo>
                    <a:pt x="1044" y="36"/>
                  </a:lnTo>
                  <a:lnTo>
                    <a:pt x="1143" y="6"/>
                  </a:lnTo>
                  <a:lnTo>
                    <a:pt x="1197" y="0"/>
                  </a:lnTo>
                  <a:lnTo>
                    <a:pt x="1284" y="0"/>
                  </a:lnTo>
                  <a:lnTo>
                    <a:pt x="1404" y="9"/>
                  </a:lnTo>
                  <a:lnTo>
                    <a:pt x="1557" y="27"/>
                  </a:lnTo>
                  <a:lnTo>
                    <a:pt x="1653" y="36"/>
                  </a:lnTo>
                  <a:lnTo>
                    <a:pt x="1653" y="225"/>
                  </a:lnTo>
                  <a:lnTo>
                    <a:pt x="1515" y="243"/>
                  </a:lnTo>
                  <a:lnTo>
                    <a:pt x="1350" y="252"/>
                  </a:lnTo>
                  <a:lnTo>
                    <a:pt x="1224" y="255"/>
                  </a:lnTo>
                  <a:lnTo>
                    <a:pt x="1158" y="249"/>
                  </a:lnTo>
                  <a:lnTo>
                    <a:pt x="1080" y="234"/>
                  </a:lnTo>
                  <a:lnTo>
                    <a:pt x="1005" y="213"/>
                  </a:lnTo>
                  <a:lnTo>
                    <a:pt x="942" y="198"/>
                  </a:lnTo>
                  <a:lnTo>
                    <a:pt x="894" y="198"/>
                  </a:lnTo>
                  <a:lnTo>
                    <a:pt x="828" y="207"/>
                  </a:lnTo>
                  <a:lnTo>
                    <a:pt x="744" y="216"/>
                  </a:lnTo>
                  <a:lnTo>
                    <a:pt x="657" y="234"/>
                  </a:lnTo>
                  <a:lnTo>
                    <a:pt x="567" y="246"/>
                  </a:lnTo>
                  <a:lnTo>
                    <a:pt x="459" y="246"/>
                  </a:lnTo>
                  <a:lnTo>
                    <a:pt x="360" y="234"/>
                  </a:lnTo>
                  <a:lnTo>
                    <a:pt x="219" y="216"/>
                  </a:lnTo>
                  <a:lnTo>
                    <a:pt x="90" y="195"/>
                  </a:lnTo>
                  <a:lnTo>
                    <a:pt x="0" y="177"/>
                  </a:lnTo>
                  <a:close/>
                </a:path>
              </a:pathLst>
            </a:custGeom>
            <a:gradFill rotWithShape="0">
              <a:gsLst>
                <a:gs pos="0">
                  <a:srgbClr val="9999FF"/>
                </a:gs>
                <a:gs pos="100000">
                  <a:srgbClr val="FFFFFF"/>
                </a:gs>
              </a:gsLst>
              <a:path path="rect">
                <a:fillToRect l="100000" b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73" name="Freeform 103">
              <a:extLst>
                <a:ext uri="{FF2B5EF4-FFF2-40B4-BE49-F238E27FC236}">
                  <a16:creationId xmlns:a16="http://schemas.microsoft.com/office/drawing/2014/main" id="{20F1CCB3-C797-054F-B609-1B5270D0D35C}"/>
                </a:ext>
              </a:extLst>
            </p:cNvPr>
            <p:cNvSpPr>
              <a:spLocks noChangeAspect="1"/>
            </p:cNvSpPr>
            <p:nvPr/>
          </p:nvSpPr>
          <p:spPr bwMode="auto">
            <a:xfrm rot="16694257" flipH="1">
              <a:off x="5305165" y="3051587"/>
              <a:ext cx="191304" cy="37085"/>
            </a:xfrm>
            <a:custGeom>
              <a:avLst/>
              <a:gdLst>
                <a:gd name="T0" fmla="*/ 0 w 1653"/>
                <a:gd name="T1" fmla="*/ 0 h 255"/>
                <a:gd name="T2" fmla="*/ 0 w 1653"/>
                <a:gd name="T3" fmla="*/ 0 h 255"/>
                <a:gd name="T4" fmla="*/ 0 w 1653"/>
                <a:gd name="T5" fmla="*/ 0 h 255"/>
                <a:gd name="T6" fmla="*/ 0 w 1653"/>
                <a:gd name="T7" fmla="*/ 0 h 255"/>
                <a:gd name="T8" fmla="*/ 0 w 1653"/>
                <a:gd name="T9" fmla="*/ 0 h 255"/>
                <a:gd name="T10" fmla="*/ 0 w 1653"/>
                <a:gd name="T11" fmla="*/ 0 h 255"/>
                <a:gd name="T12" fmla="*/ 0 w 1653"/>
                <a:gd name="T13" fmla="*/ 0 h 255"/>
                <a:gd name="T14" fmla="*/ 0 w 1653"/>
                <a:gd name="T15" fmla="*/ 0 h 255"/>
                <a:gd name="T16" fmla="*/ 0 w 1653"/>
                <a:gd name="T17" fmla="*/ 0 h 255"/>
                <a:gd name="T18" fmla="*/ 0 w 1653"/>
                <a:gd name="T19" fmla="*/ 0 h 255"/>
                <a:gd name="T20" fmla="*/ 0 w 1653"/>
                <a:gd name="T21" fmla="*/ 0 h 255"/>
                <a:gd name="T22" fmla="*/ 0 w 1653"/>
                <a:gd name="T23" fmla="*/ 0 h 255"/>
                <a:gd name="T24" fmla="*/ 0 w 1653"/>
                <a:gd name="T25" fmla="*/ 0 h 255"/>
                <a:gd name="T26" fmla="*/ 0 w 1653"/>
                <a:gd name="T27" fmla="*/ 0 h 255"/>
                <a:gd name="T28" fmla="*/ 0 w 1653"/>
                <a:gd name="T29" fmla="*/ 0 h 255"/>
                <a:gd name="T30" fmla="*/ 0 w 1653"/>
                <a:gd name="T31" fmla="*/ 0 h 255"/>
                <a:gd name="T32" fmla="*/ 0 w 1653"/>
                <a:gd name="T33" fmla="*/ 0 h 255"/>
                <a:gd name="T34" fmla="*/ 0 w 1653"/>
                <a:gd name="T35" fmla="*/ 0 h 255"/>
                <a:gd name="T36" fmla="*/ 0 w 1653"/>
                <a:gd name="T37" fmla="*/ 0 h 255"/>
                <a:gd name="T38" fmla="*/ 0 w 1653"/>
                <a:gd name="T39" fmla="*/ 0 h 255"/>
                <a:gd name="T40" fmla="*/ 0 w 1653"/>
                <a:gd name="T41" fmla="*/ 0 h 255"/>
                <a:gd name="T42" fmla="*/ 0 w 1653"/>
                <a:gd name="T43" fmla="*/ 0 h 255"/>
                <a:gd name="T44" fmla="*/ 0 w 1653"/>
                <a:gd name="T45" fmla="*/ 0 h 255"/>
                <a:gd name="T46" fmla="*/ 0 w 1653"/>
                <a:gd name="T47" fmla="*/ 0 h 255"/>
                <a:gd name="T48" fmla="*/ 0 w 1653"/>
                <a:gd name="T49" fmla="*/ 0 h 255"/>
                <a:gd name="T50" fmla="*/ 0 w 1653"/>
                <a:gd name="T51" fmla="*/ 0 h 255"/>
                <a:gd name="T52" fmla="*/ 0 w 1653"/>
                <a:gd name="T53" fmla="*/ 0 h 255"/>
                <a:gd name="T54" fmla="*/ 0 w 1653"/>
                <a:gd name="T55" fmla="*/ 0 h 255"/>
                <a:gd name="T56" fmla="*/ 0 w 1653"/>
                <a:gd name="T57" fmla="*/ 0 h 255"/>
                <a:gd name="T58" fmla="*/ 0 w 1653"/>
                <a:gd name="T59" fmla="*/ 0 h 255"/>
                <a:gd name="T60" fmla="*/ 0 w 1653"/>
                <a:gd name="T61" fmla="*/ 0 h 255"/>
                <a:gd name="T62" fmla="*/ 0 w 1653"/>
                <a:gd name="T63" fmla="*/ 0 h 255"/>
                <a:gd name="T64" fmla="*/ 0 w 1653"/>
                <a:gd name="T65" fmla="*/ 0 h 255"/>
                <a:gd name="T66" fmla="*/ 0 w 1653"/>
                <a:gd name="T67" fmla="*/ 0 h 25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653"/>
                <a:gd name="T103" fmla="*/ 0 h 255"/>
                <a:gd name="T104" fmla="*/ 1653 w 1653"/>
                <a:gd name="T105" fmla="*/ 255 h 25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653" h="255">
                  <a:moveTo>
                    <a:pt x="0" y="177"/>
                  </a:moveTo>
                  <a:lnTo>
                    <a:pt x="3" y="84"/>
                  </a:lnTo>
                  <a:lnTo>
                    <a:pt x="156" y="54"/>
                  </a:lnTo>
                  <a:lnTo>
                    <a:pt x="354" y="30"/>
                  </a:lnTo>
                  <a:lnTo>
                    <a:pt x="483" y="18"/>
                  </a:lnTo>
                  <a:lnTo>
                    <a:pt x="597" y="18"/>
                  </a:lnTo>
                  <a:lnTo>
                    <a:pt x="708" y="36"/>
                  </a:lnTo>
                  <a:lnTo>
                    <a:pt x="822" y="57"/>
                  </a:lnTo>
                  <a:lnTo>
                    <a:pt x="936" y="63"/>
                  </a:lnTo>
                  <a:lnTo>
                    <a:pt x="1044" y="36"/>
                  </a:lnTo>
                  <a:lnTo>
                    <a:pt x="1143" y="6"/>
                  </a:lnTo>
                  <a:lnTo>
                    <a:pt x="1197" y="0"/>
                  </a:lnTo>
                  <a:lnTo>
                    <a:pt x="1284" y="0"/>
                  </a:lnTo>
                  <a:lnTo>
                    <a:pt x="1404" y="9"/>
                  </a:lnTo>
                  <a:lnTo>
                    <a:pt x="1557" y="27"/>
                  </a:lnTo>
                  <a:lnTo>
                    <a:pt x="1653" y="36"/>
                  </a:lnTo>
                  <a:lnTo>
                    <a:pt x="1653" y="225"/>
                  </a:lnTo>
                  <a:lnTo>
                    <a:pt x="1515" y="243"/>
                  </a:lnTo>
                  <a:lnTo>
                    <a:pt x="1350" y="252"/>
                  </a:lnTo>
                  <a:lnTo>
                    <a:pt x="1224" y="255"/>
                  </a:lnTo>
                  <a:lnTo>
                    <a:pt x="1158" y="249"/>
                  </a:lnTo>
                  <a:lnTo>
                    <a:pt x="1080" y="234"/>
                  </a:lnTo>
                  <a:lnTo>
                    <a:pt x="1005" y="213"/>
                  </a:lnTo>
                  <a:lnTo>
                    <a:pt x="942" y="198"/>
                  </a:lnTo>
                  <a:lnTo>
                    <a:pt x="894" y="198"/>
                  </a:lnTo>
                  <a:lnTo>
                    <a:pt x="828" y="207"/>
                  </a:lnTo>
                  <a:lnTo>
                    <a:pt x="744" y="216"/>
                  </a:lnTo>
                  <a:lnTo>
                    <a:pt x="657" y="234"/>
                  </a:lnTo>
                  <a:lnTo>
                    <a:pt x="567" y="246"/>
                  </a:lnTo>
                  <a:lnTo>
                    <a:pt x="459" y="246"/>
                  </a:lnTo>
                  <a:lnTo>
                    <a:pt x="360" y="234"/>
                  </a:lnTo>
                  <a:lnTo>
                    <a:pt x="219" y="216"/>
                  </a:lnTo>
                  <a:lnTo>
                    <a:pt x="90" y="195"/>
                  </a:lnTo>
                  <a:lnTo>
                    <a:pt x="0" y="177"/>
                  </a:lnTo>
                  <a:close/>
                </a:path>
              </a:pathLst>
            </a:custGeom>
            <a:gradFill rotWithShape="0">
              <a:gsLst>
                <a:gs pos="0">
                  <a:srgbClr val="9999FF"/>
                </a:gs>
                <a:gs pos="100000">
                  <a:srgbClr val="FFFFFF"/>
                </a:gs>
              </a:gsLst>
              <a:path path="rect">
                <a:fillToRect l="100000" b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pic>
          <p:nvPicPr>
            <p:cNvPr id="74" name="Picture 6" descr="Airbags on ground.jpg                                          000270A7Macintosh HD                   B74677AA:">
              <a:extLst>
                <a:ext uri="{FF2B5EF4-FFF2-40B4-BE49-F238E27FC236}">
                  <a16:creationId xmlns:a16="http://schemas.microsoft.com/office/drawing/2014/main" id="{74953DCD-FF60-EC42-AA82-82597A5E6C0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985314" y="2932575"/>
              <a:ext cx="392295" cy="3757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B25B8C3D-B0B9-D34E-9B75-50964D065BC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50282" y="2930226"/>
              <a:ext cx="471976" cy="301755"/>
            </a:xfrm>
            <a:prstGeom prst="rect">
              <a:avLst/>
            </a:prstGeom>
          </p:spPr>
        </p:pic>
        <p:pic>
          <p:nvPicPr>
            <p:cNvPr id="76" name="Picture 6" descr="Airbags on ground.jpg                                          000270A7Macintosh HD                   B74677AA:">
              <a:extLst>
                <a:ext uri="{FF2B5EF4-FFF2-40B4-BE49-F238E27FC236}">
                  <a16:creationId xmlns:a16="http://schemas.microsoft.com/office/drawing/2014/main" id="{B19A5DD3-8C61-274F-A26A-850865A41398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718725" y="2928426"/>
              <a:ext cx="392295" cy="3757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16E810C9-1854-624C-8A58-9C35981F6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72513" y="2930226"/>
              <a:ext cx="471976" cy="301755"/>
            </a:xfrm>
            <a:prstGeom prst="rect">
              <a:avLst/>
            </a:prstGeom>
          </p:spPr>
        </p:pic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0B2EC561-EE2A-1D45-9E48-454FD81707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48153" y="2930226"/>
              <a:ext cx="471976" cy="301755"/>
            </a:xfrm>
            <a:prstGeom prst="rect">
              <a:avLst/>
            </a:prstGeom>
          </p:spPr>
        </p:pic>
        <p:pic>
          <p:nvPicPr>
            <p:cNvPr id="79" name="Picture 96" descr="PDV_Skycrane_BL_3-20070305">
              <a:extLst>
                <a:ext uri="{FF2B5EF4-FFF2-40B4-BE49-F238E27FC236}">
                  <a16:creationId xmlns:a16="http://schemas.microsoft.com/office/drawing/2014/main" id="{618ADD8B-56BD-6F4B-B247-605C81A8CE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78788" y="2805293"/>
              <a:ext cx="333766" cy="755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0" name="Freeform 98">
              <a:extLst>
                <a:ext uri="{FF2B5EF4-FFF2-40B4-BE49-F238E27FC236}">
                  <a16:creationId xmlns:a16="http://schemas.microsoft.com/office/drawing/2014/main" id="{FCBED034-ED71-E14A-B687-50E65E917D39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7110380" y="2920095"/>
              <a:ext cx="17944" cy="497370"/>
            </a:xfrm>
            <a:custGeom>
              <a:avLst/>
              <a:gdLst>
                <a:gd name="T0" fmla="*/ 0 w 49"/>
                <a:gd name="T1" fmla="*/ 0 h 2652"/>
                <a:gd name="T2" fmla="*/ 0 w 49"/>
                <a:gd name="T3" fmla="*/ 0 h 2652"/>
                <a:gd name="T4" fmla="*/ 0 w 49"/>
                <a:gd name="T5" fmla="*/ 0 h 2652"/>
                <a:gd name="T6" fmla="*/ 0 w 49"/>
                <a:gd name="T7" fmla="*/ 0 h 2652"/>
                <a:gd name="T8" fmla="*/ 0 w 49"/>
                <a:gd name="T9" fmla="*/ 0 h 2652"/>
                <a:gd name="T10" fmla="*/ 0 w 49"/>
                <a:gd name="T11" fmla="*/ 0 h 2652"/>
                <a:gd name="T12" fmla="*/ 0 w 49"/>
                <a:gd name="T13" fmla="*/ 0 h 2652"/>
                <a:gd name="T14" fmla="*/ 0 w 49"/>
                <a:gd name="T15" fmla="*/ 0 h 2652"/>
                <a:gd name="T16" fmla="*/ 0 w 49"/>
                <a:gd name="T17" fmla="*/ 0 h 2652"/>
                <a:gd name="T18" fmla="*/ 0 w 49"/>
                <a:gd name="T19" fmla="*/ 0 h 2652"/>
                <a:gd name="T20" fmla="*/ 0 w 49"/>
                <a:gd name="T21" fmla="*/ 0 h 2652"/>
                <a:gd name="T22" fmla="*/ 0 w 49"/>
                <a:gd name="T23" fmla="*/ 0 h 2652"/>
                <a:gd name="T24" fmla="*/ 0 w 49"/>
                <a:gd name="T25" fmla="*/ 0 h 2652"/>
                <a:gd name="T26" fmla="*/ 0 w 49"/>
                <a:gd name="T27" fmla="*/ 0 h 2652"/>
                <a:gd name="T28" fmla="*/ 0 w 49"/>
                <a:gd name="T29" fmla="*/ 0 h 2652"/>
                <a:gd name="T30" fmla="*/ 0 w 49"/>
                <a:gd name="T31" fmla="*/ 0 h 2652"/>
                <a:gd name="T32" fmla="*/ 0 w 49"/>
                <a:gd name="T33" fmla="*/ 0 h 2652"/>
                <a:gd name="T34" fmla="*/ 0 w 49"/>
                <a:gd name="T35" fmla="*/ 0 h 2652"/>
                <a:gd name="T36" fmla="*/ 0 w 49"/>
                <a:gd name="T37" fmla="*/ 0 h 2652"/>
                <a:gd name="T38" fmla="*/ 0 w 49"/>
                <a:gd name="T39" fmla="*/ 0 h 2652"/>
                <a:gd name="T40" fmla="*/ 0 w 49"/>
                <a:gd name="T41" fmla="*/ 0 h 2652"/>
                <a:gd name="T42" fmla="*/ 0 w 49"/>
                <a:gd name="T43" fmla="*/ 0 h 2652"/>
                <a:gd name="T44" fmla="*/ 0 w 49"/>
                <a:gd name="T45" fmla="*/ 0 h 2652"/>
                <a:gd name="T46" fmla="*/ 0 w 49"/>
                <a:gd name="T47" fmla="*/ 0 h 2652"/>
                <a:gd name="T48" fmla="*/ 0 w 49"/>
                <a:gd name="T49" fmla="*/ 0 h 2652"/>
                <a:gd name="T50" fmla="*/ 0 w 49"/>
                <a:gd name="T51" fmla="*/ 0 h 2652"/>
                <a:gd name="T52" fmla="*/ 0 w 49"/>
                <a:gd name="T53" fmla="*/ 0 h 265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49"/>
                <a:gd name="T82" fmla="*/ 0 h 2652"/>
                <a:gd name="T83" fmla="*/ 49 w 49"/>
                <a:gd name="T84" fmla="*/ 2652 h 265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49" h="2652">
                  <a:moveTo>
                    <a:pt x="28" y="0"/>
                  </a:moveTo>
                  <a:cubicBezTo>
                    <a:pt x="20" y="47"/>
                    <a:pt x="15" y="89"/>
                    <a:pt x="34" y="135"/>
                  </a:cubicBezTo>
                  <a:cubicBezTo>
                    <a:pt x="30" y="164"/>
                    <a:pt x="25" y="186"/>
                    <a:pt x="18" y="213"/>
                  </a:cubicBezTo>
                  <a:cubicBezTo>
                    <a:pt x="21" y="263"/>
                    <a:pt x="20" y="316"/>
                    <a:pt x="34" y="364"/>
                  </a:cubicBezTo>
                  <a:cubicBezTo>
                    <a:pt x="21" y="416"/>
                    <a:pt x="36" y="474"/>
                    <a:pt x="23" y="530"/>
                  </a:cubicBezTo>
                  <a:cubicBezTo>
                    <a:pt x="25" y="587"/>
                    <a:pt x="34" y="644"/>
                    <a:pt x="34" y="701"/>
                  </a:cubicBezTo>
                  <a:cubicBezTo>
                    <a:pt x="34" y="745"/>
                    <a:pt x="16" y="788"/>
                    <a:pt x="8" y="831"/>
                  </a:cubicBezTo>
                  <a:cubicBezTo>
                    <a:pt x="12" y="858"/>
                    <a:pt x="14" y="871"/>
                    <a:pt x="28" y="893"/>
                  </a:cubicBezTo>
                  <a:cubicBezTo>
                    <a:pt x="26" y="924"/>
                    <a:pt x="27" y="955"/>
                    <a:pt x="23" y="986"/>
                  </a:cubicBezTo>
                  <a:cubicBezTo>
                    <a:pt x="21" y="1002"/>
                    <a:pt x="8" y="1033"/>
                    <a:pt x="8" y="1033"/>
                  </a:cubicBezTo>
                  <a:cubicBezTo>
                    <a:pt x="0" y="1118"/>
                    <a:pt x="16" y="1181"/>
                    <a:pt x="34" y="1261"/>
                  </a:cubicBezTo>
                  <a:cubicBezTo>
                    <a:pt x="32" y="1277"/>
                    <a:pt x="31" y="1293"/>
                    <a:pt x="28" y="1308"/>
                  </a:cubicBezTo>
                  <a:cubicBezTo>
                    <a:pt x="26" y="1319"/>
                    <a:pt x="21" y="1329"/>
                    <a:pt x="18" y="1339"/>
                  </a:cubicBezTo>
                  <a:cubicBezTo>
                    <a:pt x="16" y="1344"/>
                    <a:pt x="13" y="1355"/>
                    <a:pt x="13" y="1355"/>
                  </a:cubicBezTo>
                  <a:cubicBezTo>
                    <a:pt x="16" y="1408"/>
                    <a:pt x="16" y="1439"/>
                    <a:pt x="34" y="1484"/>
                  </a:cubicBezTo>
                  <a:cubicBezTo>
                    <a:pt x="31" y="1533"/>
                    <a:pt x="29" y="1596"/>
                    <a:pt x="13" y="1645"/>
                  </a:cubicBezTo>
                  <a:cubicBezTo>
                    <a:pt x="17" y="1691"/>
                    <a:pt x="28" y="1734"/>
                    <a:pt x="34" y="1780"/>
                  </a:cubicBezTo>
                  <a:cubicBezTo>
                    <a:pt x="30" y="1825"/>
                    <a:pt x="23" y="1862"/>
                    <a:pt x="13" y="1905"/>
                  </a:cubicBezTo>
                  <a:cubicBezTo>
                    <a:pt x="15" y="1938"/>
                    <a:pt x="14" y="1971"/>
                    <a:pt x="18" y="2003"/>
                  </a:cubicBezTo>
                  <a:cubicBezTo>
                    <a:pt x="19" y="2008"/>
                    <a:pt x="26" y="2009"/>
                    <a:pt x="28" y="2014"/>
                  </a:cubicBezTo>
                  <a:cubicBezTo>
                    <a:pt x="33" y="2025"/>
                    <a:pt x="39" y="2050"/>
                    <a:pt x="39" y="2050"/>
                  </a:cubicBezTo>
                  <a:cubicBezTo>
                    <a:pt x="33" y="2124"/>
                    <a:pt x="29" y="2107"/>
                    <a:pt x="18" y="2164"/>
                  </a:cubicBezTo>
                  <a:cubicBezTo>
                    <a:pt x="15" y="2181"/>
                    <a:pt x="8" y="2216"/>
                    <a:pt x="8" y="2216"/>
                  </a:cubicBezTo>
                  <a:cubicBezTo>
                    <a:pt x="14" y="2284"/>
                    <a:pt x="18" y="2349"/>
                    <a:pt x="23" y="2418"/>
                  </a:cubicBezTo>
                  <a:cubicBezTo>
                    <a:pt x="25" y="2447"/>
                    <a:pt x="32" y="2479"/>
                    <a:pt x="39" y="2507"/>
                  </a:cubicBezTo>
                  <a:cubicBezTo>
                    <a:pt x="42" y="2518"/>
                    <a:pt x="49" y="2538"/>
                    <a:pt x="49" y="2538"/>
                  </a:cubicBezTo>
                  <a:cubicBezTo>
                    <a:pt x="43" y="2576"/>
                    <a:pt x="28" y="2614"/>
                    <a:pt x="28" y="265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81" name="Line 99">
              <a:extLst>
                <a:ext uri="{FF2B5EF4-FFF2-40B4-BE49-F238E27FC236}">
                  <a16:creationId xmlns:a16="http://schemas.microsoft.com/office/drawing/2014/main" id="{810E1BF4-64EE-8848-A5E4-80FB79727E9B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flipV="1">
              <a:off x="7060136" y="2909314"/>
              <a:ext cx="59814" cy="50312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Line 100">
              <a:extLst>
                <a:ext uri="{FF2B5EF4-FFF2-40B4-BE49-F238E27FC236}">
                  <a16:creationId xmlns:a16="http://schemas.microsoft.com/office/drawing/2014/main" id="{0DED65F5-0D9C-AB43-BE66-C719F7754FA5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 flipH="1" flipV="1">
              <a:off x="7121147" y="2909314"/>
              <a:ext cx="29907" cy="502401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101">
              <a:extLst>
                <a:ext uri="{FF2B5EF4-FFF2-40B4-BE49-F238E27FC236}">
                  <a16:creationId xmlns:a16="http://schemas.microsoft.com/office/drawing/2014/main" id="{DFAEC277-4619-0042-ABEF-E0EBB732FF61}"/>
                </a:ext>
              </a:extLst>
            </p:cNvPr>
            <p:cNvSpPr>
              <a:spLocks noChangeAspect="1"/>
            </p:cNvSpPr>
            <p:nvPr/>
          </p:nvSpPr>
          <p:spPr bwMode="auto">
            <a:xfrm rot="15575391" flipH="1">
              <a:off x="7177425" y="3007348"/>
              <a:ext cx="193695" cy="35889"/>
            </a:xfrm>
            <a:custGeom>
              <a:avLst/>
              <a:gdLst>
                <a:gd name="T0" fmla="*/ 0 w 1653"/>
                <a:gd name="T1" fmla="*/ 0 h 255"/>
                <a:gd name="T2" fmla="*/ 0 w 1653"/>
                <a:gd name="T3" fmla="*/ 0 h 255"/>
                <a:gd name="T4" fmla="*/ 0 w 1653"/>
                <a:gd name="T5" fmla="*/ 0 h 255"/>
                <a:gd name="T6" fmla="*/ 0 w 1653"/>
                <a:gd name="T7" fmla="*/ 0 h 255"/>
                <a:gd name="T8" fmla="*/ 0 w 1653"/>
                <a:gd name="T9" fmla="*/ 0 h 255"/>
                <a:gd name="T10" fmla="*/ 0 w 1653"/>
                <a:gd name="T11" fmla="*/ 0 h 255"/>
                <a:gd name="T12" fmla="*/ 0 w 1653"/>
                <a:gd name="T13" fmla="*/ 0 h 255"/>
                <a:gd name="T14" fmla="*/ 0 w 1653"/>
                <a:gd name="T15" fmla="*/ 0 h 255"/>
                <a:gd name="T16" fmla="*/ 0 w 1653"/>
                <a:gd name="T17" fmla="*/ 0 h 255"/>
                <a:gd name="T18" fmla="*/ 0 w 1653"/>
                <a:gd name="T19" fmla="*/ 0 h 255"/>
                <a:gd name="T20" fmla="*/ 0 w 1653"/>
                <a:gd name="T21" fmla="*/ 0 h 255"/>
                <a:gd name="T22" fmla="*/ 0 w 1653"/>
                <a:gd name="T23" fmla="*/ 0 h 255"/>
                <a:gd name="T24" fmla="*/ 0 w 1653"/>
                <a:gd name="T25" fmla="*/ 0 h 255"/>
                <a:gd name="T26" fmla="*/ 0 w 1653"/>
                <a:gd name="T27" fmla="*/ 0 h 255"/>
                <a:gd name="T28" fmla="*/ 0 w 1653"/>
                <a:gd name="T29" fmla="*/ 0 h 255"/>
                <a:gd name="T30" fmla="*/ 0 w 1653"/>
                <a:gd name="T31" fmla="*/ 0 h 255"/>
                <a:gd name="T32" fmla="*/ 0 w 1653"/>
                <a:gd name="T33" fmla="*/ 0 h 255"/>
                <a:gd name="T34" fmla="*/ 0 w 1653"/>
                <a:gd name="T35" fmla="*/ 0 h 255"/>
                <a:gd name="T36" fmla="*/ 0 w 1653"/>
                <a:gd name="T37" fmla="*/ 0 h 255"/>
                <a:gd name="T38" fmla="*/ 0 w 1653"/>
                <a:gd name="T39" fmla="*/ 0 h 255"/>
                <a:gd name="T40" fmla="*/ 0 w 1653"/>
                <a:gd name="T41" fmla="*/ 0 h 255"/>
                <a:gd name="T42" fmla="*/ 0 w 1653"/>
                <a:gd name="T43" fmla="*/ 0 h 255"/>
                <a:gd name="T44" fmla="*/ 0 w 1653"/>
                <a:gd name="T45" fmla="*/ 0 h 255"/>
                <a:gd name="T46" fmla="*/ 0 w 1653"/>
                <a:gd name="T47" fmla="*/ 0 h 255"/>
                <a:gd name="T48" fmla="*/ 0 w 1653"/>
                <a:gd name="T49" fmla="*/ 0 h 255"/>
                <a:gd name="T50" fmla="*/ 0 w 1653"/>
                <a:gd name="T51" fmla="*/ 0 h 255"/>
                <a:gd name="T52" fmla="*/ 0 w 1653"/>
                <a:gd name="T53" fmla="*/ 0 h 255"/>
                <a:gd name="T54" fmla="*/ 0 w 1653"/>
                <a:gd name="T55" fmla="*/ 0 h 255"/>
                <a:gd name="T56" fmla="*/ 0 w 1653"/>
                <a:gd name="T57" fmla="*/ 0 h 255"/>
                <a:gd name="T58" fmla="*/ 0 w 1653"/>
                <a:gd name="T59" fmla="*/ 0 h 255"/>
                <a:gd name="T60" fmla="*/ 0 w 1653"/>
                <a:gd name="T61" fmla="*/ 0 h 255"/>
                <a:gd name="T62" fmla="*/ 0 w 1653"/>
                <a:gd name="T63" fmla="*/ 0 h 255"/>
                <a:gd name="T64" fmla="*/ 0 w 1653"/>
                <a:gd name="T65" fmla="*/ 0 h 255"/>
                <a:gd name="T66" fmla="*/ 0 w 1653"/>
                <a:gd name="T67" fmla="*/ 0 h 25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653"/>
                <a:gd name="T103" fmla="*/ 0 h 255"/>
                <a:gd name="T104" fmla="*/ 1653 w 1653"/>
                <a:gd name="T105" fmla="*/ 255 h 25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653" h="255">
                  <a:moveTo>
                    <a:pt x="0" y="177"/>
                  </a:moveTo>
                  <a:lnTo>
                    <a:pt x="3" y="84"/>
                  </a:lnTo>
                  <a:lnTo>
                    <a:pt x="156" y="54"/>
                  </a:lnTo>
                  <a:lnTo>
                    <a:pt x="354" y="30"/>
                  </a:lnTo>
                  <a:lnTo>
                    <a:pt x="483" y="18"/>
                  </a:lnTo>
                  <a:lnTo>
                    <a:pt x="597" y="18"/>
                  </a:lnTo>
                  <a:lnTo>
                    <a:pt x="708" y="36"/>
                  </a:lnTo>
                  <a:lnTo>
                    <a:pt x="822" y="57"/>
                  </a:lnTo>
                  <a:lnTo>
                    <a:pt x="936" y="63"/>
                  </a:lnTo>
                  <a:lnTo>
                    <a:pt x="1044" y="36"/>
                  </a:lnTo>
                  <a:lnTo>
                    <a:pt x="1143" y="6"/>
                  </a:lnTo>
                  <a:lnTo>
                    <a:pt x="1197" y="0"/>
                  </a:lnTo>
                  <a:lnTo>
                    <a:pt x="1284" y="0"/>
                  </a:lnTo>
                  <a:lnTo>
                    <a:pt x="1404" y="9"/>
                  </a:lnTo>
                  <a:lnTo>
                    <a:pt x="1557" y="27"/>
                  </a:lnTo>
                  <a:lnTo>
                    <a:pt x="1653" y="36"/>
                  </a:lnTo>
                  <a:lnTo>
                    <a:pt x="1653" y="225"/>
                  </a:lnTo>
                  <a:lnTo>
                    <a:pt x="1515" y="243"/>
                  </a:lnTo>
                  <a:lnTo>
                    <a:pt x="1350" y="252"/>
                  </a:lnTo>
                  <a:lnTo>
                    <a:pt x="1224" y="255"/>
                  </a:lnTo>
                  <a:lnTo>
                    <a:pt x="1158" y="249"/>
                  </a:lnTo>
                  <a:lnTo>
                    <a:pt x="1080" y="234"/>
                  </a:lnTo>
                  <a:lnTo>
                    <a:pt x="1005" y="213"/>
                  </a:lnTo>
                  <a:lnTo>
                    <a:pt x="942" y="198"/>
                  </a:lnTo>
                  <a:lnTo>
                    <a:pt x="894" y="198"/>
                  </a:lnTo>
                  <a:lnTo>
                    <a:pt x="828" y="207"/>
                  </a:lnTo>
                  <a:lnTo>
                    <a:pt x="744" y="216"/>
                  </a:lnTo>
                  <a:lnTo>
                    <a:pt x="657" y="234"/>
                  </a:lnTo>
                  <a:lnTo>
                    <a:pt x="567" y="246"/>
                  </a:lnTo>
                  <a:lnTo>
                    <a:pt x="459" y="246"/>
                  </a:lnTo>
                  <a:lnTo>
                    <a:pt x="360" y="234"/>
                  </a:lnTo>
                  <a:lnTo>
                    <a:pt x="219" y="216"/>
                  </a:lnTo>
                  <a:lnTo>
                    <a:pt x="90" y="195"/>
                  </a:lnTo>
                  <a:lnTo>
                    <a:pt x="0" y="177"/>
                  </a:lnTo>
                  <a:close/>
                </a:path>
              </a:pathLst>
            </a:custGeom>
            <a:gradFill rotWithShape="0">
              <a:gsLst>
                <a:gs pos="0">
                  <a:srgbClr val="9999FF"/>
                </a:gs>
                <a:gs pos="100000">
                  <a:srgbClr val="FFFFFF"/>
                </a:gs>
              </a:gsLst>
              <a:path path="rect">
                <a:fillToRect l="100000" b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84" name="Freeform 102">
              <a:extLst>
                <a:ext uri="{FF2B5EF4-FFF2-40B4-BE49-F238E27FC236}">
                  <a16:creationId xmlns:a16="http://schemas.microsoft.com/office/drawing/2014/main" id="{CC5C542A-E5E7-A241-A553-11B2637C0853}"/>
                </a:ext>
              </a:extLst>
            </p:cNvPr>
            <p:cNvSpPr>
              <a:spLocks noChangeAspect="1"/>
            </p:cNvSpPr>
            <p:nvPr/>
          </p:nvSpPr>
          <p:spPr bwMode="auto">
            <a:xfrm rot="16694257" flipH="1">
              <a:off x="6901081" y="3024087"/>
              <a:ext cx="191304" cy="37085"/>
            </a:xfrm>
            <a:custGeom>
              <a:avLst/>
              <a:gdLst>
                <a:gd name="T0" fmla="*/ 0 w 1653"/>
                <a:gd name="T1" fmla="*/ 0 h 255"/>
                <a:gd name="T2" fmla="*/ 0 w 1653"/>
                <a:gd name="T3" fmla="*/ 0 h 255"/>
                <a:gd name="T4" fmla="*/ 0 w 1653"/>
                <a:gd name="T5" fmla="*/ 0 h 255"/>
                <a:gd name="T6" fmla="*/ 0 w 1653"/>
                <a:gd name="T7" fmla="*/ 0 h 255"/>
                <a:gd name="T8" fmla="*/ 0 w 1653"/>
                <a:gd name="T9" fmla="*/ 0 h 255"/>
                <a:gd name="T10" fmla="*/ 0 w 1653"/>
                <a:gd name="T11" fmla="*/ 0 h 255"/>
                <a:gd name="T12" fmla="*/ 0 w 1653"/>
                <a:gd name="T13" fmla="*/ 0 h 255"/>
                <a:gd name="T14" fmla="*/ 0 w 1653"/>
                <a:gd name="T15" fmla="*/ 0 h 255"/>
                <a:gd name="T16" fmla="*/ 0 w 1653"/>
                <a:gd name="T17" fmla="*/ 0 h 255"/>
                <a:gd name="T18" fmla="*/ 0 w 1653"/>
                <a:gd name="T19" fmla="*/ 0 h 255"/>
                <a:gd name="T20" fmla="*/ 0 w 1653"/>
                <a:gd name="T21" fmla="*/ 0 h 255"/>
                <a:gd name="T22" fmla="*/ 0 w 1653"/>
                <a:gd name="T23" fmla="*/ 0 h 255"/>
                <a:gd name="T24" fmla="*/ 0 w 1653"/>
                <a:gd name="T25" fmla="*/ 0 h 255"/>
                <a:gd name="T26" fmla="*/ 0 w 1653"/>
                <a:gd name="T27" fmla="*/ 0 h 255"/>
                <a:gd name="T28" fmla="*/ 0 w 1653"/>
                <a:gd name="T29" fmla="*/ 0 h 255"/>
                <a:gd name="T30" fmla="*/ 0 w 1653"/>
                <a:gd name="T31" fmla="*/ 0 h 255"/>
                <a:gd name="T32" fmla="*/ 0 w 1653"/>
                <a:gd name="T33" fmla="*/ 0 h 255"/>
                <a:gd name="T34" fmla="*/ 0 w 1653"/>
                <a:gd name="T35" fmla="*/ 0 h 255"/>
                <a:gd name="T36" fmla="*/ 0 w 1653"/>
                <a:gd name="T37" fmla="*/ 0 h 255"/>
                <a:gd name="T38" fmla="*/ 0 w 1653"/>
                <a:gd name="T39" fmla="*/ 0 h 255"/>
                <a:gd name="T40" fmla="*/ 0 w 1653"/>
                <a:gd name="T41" fmla="*/ 0 h 255"/>
                <a:gd name="T42" fmla="*/ 0 w 1653"/>
                <a:gd name="T43" fmla="*/ 0 h 255"/>
                <a:gd name="T44" fmla="*/ 0 w 1653"/>
                <a:gd name="T45" fmla="*/ 0 h 255"/>
                <a:gd name="T46" fmla="*/ 0 w 1653"/>
                <a:gd name="T47" fmla="*/ 0 h 255"/>
                <a:gd name="T48" fmla="*/ 0 w 1653"/>
                <a:gd name="T49" fmla="*/ 0 h 255"/>
                <a:gd name="T50" fmla="*/ 0 w 1653"/>
                <a:gd name="T51" fmla="*/ 0 h 255"/>
                <a:gd name="T52" fmla="*/ 0 w 1653"/>
                <a:gd name="T53" fmla="*/ 0 h 255"/>
                <a:gd name="T54" fmla="*/ 0 w 1653"/>
                <a:gd name="T55" fmla="*/ 0 h 255"/>
                <a:gd name="T56" fmla="*/ 0 w 1653"/>
                <a:gd name="T57" fmla="*/ 0 h 255"/>
                <a:gd name="T58" fmla="*/ 0 w 1653"/>
                <a:gd name="T59" fmla="*/ 0 h 255"/>
                <a:gd name="T60" fmla="*/ 0 w 1653"/>
                <a:gd name="T61" fmla="*/ 0 h 255"/>
                <a:gd name="T62" fmla="*/ 0 w 1653"/>
                <a:gd name="T63" fmla="*/ 0 h 255"/>
                <a:gd name="T64" fmla="*/ 0 w 1653"/>
                <a:gd name="T65" fmla="*/ 0 h 255"/>
                <a:gd name="T66" fmla="*/ 0 w 1653"/>
                <a:gd name="T67" fmla="*/ 0 h 25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653"/>
                <a:gd name="T103" fmla="*/ 0 h 255"/>
                <a:gd name="T104" fmla="*/ 1653 w 1653"/>
                <a:gd name="T105" fmla="*/ 255 h 25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653" h="255">
                  <a:moveTo>
                    <a:pt x="0" y="177"/>
                  </a:moveTo>
                  <a:lnTo>
                    <a:pt x="3" y="84"/>
                  </a:lnTo>
                  <a:lnTo>
                    <a:pt x="156" y="54"/>
                  </a:lnTo>
                  <a:lnTo>
                    <a:pt x="354" y="30"/>
                  </a:lnTo>
                  <a:lnTo>
                    <a:pt x="483" y="18"/>
                  </a:lnTo>
                  <a:lnTo>
                    <a:pt x="597" y="18"/>
                  </a:lnTo>
                  <a:lnTo>
                    <a:pt x="708" y="36"/>
                  </a:lnTo>
                  <a:lnTo>
                    <a:pt x="822" y="57"/>
                  </a:lnTo>
                  <a:lnTo>
                    <a:pt x="936" y="63"/>
                  </a:lnTo>
                  <a:lnTo>
                    <a:pt x="1044" y="36"/>
                  </a:lnTo>
                  <a:lnTo>
                    <a:pt x="1143" y="6"/>
                  </a:lnTo>
                  <a:lnTo>
                    <a:pt x="1197" y="0"/>
                  </a:lnTo>
                  <a:lnTo>
                    <a:pt x="1284" y="0"/>
                  </a:lnTo>
                  <a:lnTo>
                    <a:pt x="1404" y="9"/>
                  </a:lnTo>
                  <a:lnTo>
                    <a:pt x="1557" y="27"/>
                  </a:lnTo>
                  <a:lnTo>
                    <a:pt x="1653" y="36"/>
                  </a:lnTo>
                  <a:lnTo>
                    <a:pt x="1653" y="225"/>
                  </a:lnTo>
                  <a:lnTo>
                    <a:pt x="1515" y="243"/>
                  </a:lnTo>
                  <a:lnTo>
                    <a:pt x="1350" y="252"/>
                  </a:lnTo>
                  <a:lnTo>
                    <a:pt x="1224" y="255"/>
                  </a:lnTo>
                  <a:lnTo>
                    <a:pt x="1158" y="249"/>
                  </a:lnTo>
                  <a:lnTo>
                    <a:pt x="1080" y="234"/>
                  </a:lnTo>
                  <a:lnTo>
                    <a:pt x="1005" y="213"/>
                  </a:lnTo>
                  <a:lnTo>
                    <a:pt x="942" y="198"/>
                  </a:lnTo>
                  <a:lnTo>
                    <a:pt x="894" y="198"/>
                  </a:lnTo>
                  <a:lnTo>
                    <a:pt x="828" y="207"/>
                  </a:lnTo>
                  <a:lnTo>
                    <a:pt x="744" y="216"/>
                  </a:lnTo>
                  <a:lnTo>
                    <a:pt x="657" y="234"/>
                  </a:lnTo>
                  <a:lnTo>
                    <a:pt x="567" y="246"/>
                  </a:lnTo>
                  <a:lnTo>
                    <a:pt x="459" y="246"/>
                  </a:lnTo>
                  <a:lnTo>
                    <a:pt x="360" y="234"/>
                  </a:lnTo>
                  <a:lnTo>
                    <a:pt x="219" y="216"/>
                  </a:lnTo>
                  <a:lnTo>
                    <a:pt x="90" y="195"/>
                  </a:lnTo>
                  <a:lnTo>
                    <a:pt x="0" y="177"/>
                  </a:lnTo>
                  <a:close/>
                </a:path>
              </a:pathLst>
            </a:custGeom>
            <a:gradFill rotWithShape="0">
              <a:gsLst>
                <a:gs pos="0">
                  <a:srgbClr val="9999FF"/>
                </a:gs>
                <a:gs pos="100000">
                  <a:srgbClr val="FFFFFF"/>
                </a:gs>
              </a:gsLst>
              <a:path path="rect">
                <a:fillToRect l="100000" b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  <p:sp>
          <p:nvSpPr>
            <p:cNvPr id="85" name="Freeform 103">
              <a:extLst>
                <a:ext uri="{FF2B5EF4-FFF2-40B4-BE49-F238E27FC236}">
                  <a16:creationId xmlns:a16="http://schemas.microsoft.com/office/drawing/2014/main" id="{5A37FFB4-C908-5845-8CF6-CCA9E1E87E4A}"/>
                </a:ext>
              </a:extLst>
            </p:cNvPr>
            <p:cNvSpPr>
              <a:spLocks noChangeAspect="1"/>
            </p:cNvSpPr>
            <p:nvPr/>
          </p:nvSpPr>
          <p:spPr bwMode="auto">
            <a:xfrm rot="16694257" flipH="1">
              <a:off x="6968073" y="3051587"/>
              <a:ext cx="191304" cy="37085"/>
            </a:xfrm>
            <a:custGeom>
              <a:avLst/>
              <a:gdLst>
                <a:gd name="T0" fmla="*/ 0 w 1653"/>
                <a:gd name="T1" fmla="*/ 0 h 255"/>
                <a:gd name="T2" fmla="*/ 0 w 1653"/>
                <a:gd name="T3" fmla="*/ 0 h 255"/>
                <a:gd name="T4" fmla="*/ 0 w 1653"/>
                <a:gd name="T5" fmla="*/ 0 h 255"/>
                <a:gd name="T6" fmla="*/ 0 w 1653"/>
                <a:gd name="T7" fmla="*/ 0 h 255"/>
                <a:gd name="T8" fmla="*/ 0 w 1653"/>
                <a:gd name="T9" fmla="*/ 0 h 255"/>
                <a:gd name="T10" fmla="*/ 0 w 1653"/>
                <a:gd name="T11" fmla="*/ 0 h 255"/>
                <a:gd name="T12" fmla="*/ 0 w 1653"/>
                <a:gd name="T13" fmla="*/ 0 h 255"/>
                <a:gd name="T14" fmla="*/ 0 w 1653"/>
                <a:gd name="T15" fmla="*/ 0 h 255"/>
                <a:gd name="T16" fmla="*/ 0 w 1653"/>
                <a:gd name="T17" fmla="*/ 0 h 255"/>
                <a:gd name="T18" fmla="*/ 0 w 1653"/>
                <a:gd name="T19" fmla="*/ 0 h 255"/>
                <a:gd name="T20" fmla="*/ 0 w 1653"/>
                <a:gd name="T21" fmla="*/ 0 h 255"/>
                <a:gd name="T22" fmla="*/ 0 w 1653"/>
                <a:gd name="T23" fmla="*/ 0 h 255"/>
                <a:gd name="T24" fmla="*/ 0 w 1653"/>
                <a:gd name="T25" fmla="*/ 0 h 255"/>
                <a:gd name="T26" fmla="*/ 0 w 1653"/>
                <a:gd name="T27" fmla="*/ 0 h 255"/>
                <a:gd name="T28" fmla="*/ 0 w 1653"/>
                <a:gd name="T29" fmla="*/ 0 h 255"/>
                <a:gd name="T30" fmla="*/ 0 w 1653"/>
                <a:gd name="T31" fmla="*/ 0 h 255"/>
                <a:gd name="T32" fmla="*/ 0 w 1653"/>
                <a:gd name="T33" fmla="*/ 0 h 255"/>
                <a:gd name="T34" fmla="*/ 0 w 1653"/>
                <a:gd name="T35" fmla="*/ 0 h 255"/>
                <a:gd name="T36" fmla="*/ 0 w 1653"/>
                <a:gd name="T37" fmla="*/ 0 h 255"/>
                <a:gd name="T38" fmla="*/ 0 w 1653"/>
                <a:gd name="T39" fmla="*/ 0 h 255"/>
                <a:gd name="T40" fmla="*/ 0 w 1653"/>
                <a:gd name="T41" fmla="*/ 0 h 255"/>
                <a:gd name="T42" fmla="*/ 0 w 1653"/>
                <a:gd name="T43" fmla="*/ 0 h 255"/>
                <a:gd name="T44" fmla="*/ 0 w 1653"/>
                <a:gd name="T45" fmla="*/ 0 h 255"/>
                <a:gd name="T46" fmla="*/ 0 w 1653"/>
                <a:gd name="T47" fmla="*/ 0 h 255"/>
                <a:gd name="T48" fmla="*/ 0 w 1653"/>
                <a:gd name="T49" fmla="*/ 0 h 255"/>
                <a:gd name="T50" fmla="*/ 0 w 1653"/>
                <a:gd name="T51" fmla="*/ 0 h 255"/>
                <a:gd name="T52" fmla="*/ 0 w 1653"/>
                <a:gd name="T53" fmla="*/ 0 h 255"/>
                <a:gd name="T54" fmla="*/ 0 w 1653"/>
                <a:gd name="T55" fmla="*/ 0 h 255"/>
                <a:gd name="T56" fmla="*/ 0 w 1653"/>
                <a:gd name="T57" fmla="*/ 0 h 255"/>
                <a:gd name="T58" fmla="*/ 0 w 1653"/>
                <a:gd name="T59" fmla="*/ 0 h 255"/>
                <a:gd name="T60" fmla="*/ 0 w 1653"/>
                <a:gd name="T61" fmla="*/ 0 h 255"/>
                <a:gd name="T62" fmla="*/ 0 w 1653"/>
                <a:gd name="T63" fmla="*/ 0 h 255"/>
                <a:gd name="T64" fmla="*/ 0 w 1653"/>
                <a:gd name="T65" fmla="*/ 0 h 255"/>
                <a:gd name="T66" fmla="*/ 0 w 1653"/>
                <a:gd name="T67" fmla="*/ 0 h 255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653"/>
                <a:gd name="T103" fmla="*/ 0 h 255"/>
                <a:gd name="T104" fmla="*/ 1653 w 1653"/>
                <a:gd name="T105" fmla="*/ 255 h 255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653" h="255">
                  <a:moveTo>
                    <a:pt x="0" y="177"/>
                  </a:moveTo>
                  <a:lnTo>
                    <a:pt x="3" y="84"/>
                  </a:lnTo>
                  <a:lnTo>
                    <a:pt x="156" y="54"/>
                  </a:lnTo>
                  <a:lnTo>
                    <a:pt x="354" y="30"/>
                  </a:lnTo>
                  <a:lnTo>
                    <a:pt x="483" y="18"/>
                  </a:lnTo>
                  <a:lnTo>
                    <a:pt x="597" y="18"/>
                  </a:lnTo>
                  <a:lnTo>
                    <a:pt x="708" y="36"/>
                  </a:lnTo>
                  <a:lnTo>
                    <a:pt x="822" y="57"/>
                  </a:lnTo>
                  <a:lnTo>
                    <a:pt x="936" y="63"/>
                  </a:lnTo>
                  <a:lnTo>
                    <a:pt x="1044" y="36"/>
                  </a:lnTo>
                  <a:lnTo>
                    <a:pt x="1143" y="6"/>
                  </a:lnTo>
                  <a:lnTo>
                    <a:pt x="1197" y="0"/>
                  </a:lnTo>
                  <a:lnTo>
                    <a:pt x="1284" y="0"/>
                  </a:lnTo>
                  <a:lnTo>
                    <a:pt x="1404" y="9"/>
                  </a:lnTo>
                  <a:lnTo>
                    <a:pt x="1557" y="27"/>
                  </a:lnTo>
                  <a:lnTo>
                    <a:pt x="1653" y="36"/>
                  </a:lnTo>
                  <a:lnTo>
                    <a:pt x="1653" y="225"/>
                  </a:lnTo>
                  <a:lnTo>
                    <a:pt x="1515" y="243"/>
                  </a:lnTo>
                  <a:lnTo>
                    <a:pt x="1350" y="252"/>
                  </a:lnTo>
                  <a:lnTo>
                    <a:pt x="1224" y="255"/>
                  </a:lnTo>
                  <a:lnTo>
                    <a:pt x="1158" y="249"/>
                  </a:lnTo>
                  <a:lnTo>
                    <a:pt x="1080" y="234"/>
                  </a:lnTo>
                  <a:lnTo>
                    <a:pt x="1005" y="213"/>
                  </a:lnTo>
                  <a:lnTo>
                    <a:pt x="942" y="198"/>
                  </a:lnTo>
                  <a:lnTo>
                    <a:pt x="894" y="198"/>
                  </a:lnTo>
                  <a:lnTo>
                    <a:pt x="828" y="207"/>
                  </a:lnTo>
                  <a:lnTo>
                    <a:pt x="744" y="216"/>
                  </a:lnTo>
                  <a:lnTo>
                    <a:pt x="657" y="234"/>
                  </a:lnTo>
                  <a:lnTo>
                    <a:pt x="567" y="246"/>
                  </a:lnTo>
                  <a:lnTo>
                    <a:pt x="459" y="246"/>
                  </a:lnTo>
                  <a:lnTo>
                    <a:pt x="360" y="234"/>
                  </a:lnTo>
                  <a:lnTo>
                    <a:pt x="219" y="216"/>
                  </a:lnTo>
                  <a:lnTo>
                    <a:pt x="90" y="195"/>
                  </a:lnTo>
                  <a:lnTo>
                    <a:pt x="0" y="177"/>
                  </a:lnTo>
                  <a:close/>
                </a:path>
              </a:pathLst>
            </a:custGeom>
            <a:gradFill rotWithShape="0">
              <a:gsLst>
                <a:gs pos="0">
                  <a:srgbClr val="9999FF"/>
                </a:gs>
                <a:gs pos="100000">
                  <a:srgbClr val="FFFFFF"/>
                </a:gs>
              </a:gsLst>
              <a:path path="rect">
                <a:fillToRect l="100000" b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/>
              <a:endParaRPr lang="en-US" altLang="en-US" sz="1800"/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CFC558E8-735D-3046-BB15-1895DCECFA66}"/>
              </a:ext>
            </a:extLst>
          </p:cNvPr>
          <p:cNvSpPr txBox="1"/>
          <p:nvPr/>
        </p:nvSpPr>
        <p:spPr>
          <a:xfrm>
            <a:off x="10372685" y="3830675"/>
            <a:ext cx="14575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Low-L/D</a:t>
            </a:r>
          </a:p>
        </p:txBody>
      </p:sp>
      <p:sp>
        <p:nvSpPr>
          <p:cNvPr id="90" name="Right Arrow 89">
            <a:extLst>
              <a:ext uri="{FF2B5EF4-FFF2-40B4-BE49-F238E27FC236}">
                <a16:creationId xmlns:a16="http://schemas.microsoft.com/office/drawing/2014/main" id="{3143F749-5B91-0B45-A521-D9AE8F54A011}"/>
              </a:ext>
            </a:extLst>
          </p:cNvPr>
          <p:cNvSpPr/>
          <p:nvPr/>
        </p:nvSpPr>
        <p:spPr>
          <a:xfrm>
            <a:off x="8012003" y="5990953"/>
            <a:ext cx="3540463" cy="579351"/>
          </a:xfrm>
          <a:prstGeom prst="rightArrow">
            <a:avLst/>
          </a:prstGeom>
          <a:solidFill>
            <a:srgbClr val="1C18B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7147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New EDL Paradigm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49CF264-EA80-4142-A48D-8B6CC36F8079}"/>
              </a:ext>
            </a:extLst>
          </p:cNvPr>
          <p:cNvSpPr/>
          <p:nvPr/>
        </p:nvSpPr>
        <p:spPr>
          <a:xfrm>
            <a:off x="3693556" y="6499173"/>
            <a:ext cx="1692151" cy="307777"/>
          </a:xfrm>
          <a:prstGeom prst="rect">
            <a:avLst/>
          </a:prstGeom>
          <a:solidFill>
            <a:srgbClr val="FFC000">
              <a:alpha val="3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Payloads up to ~ 1 t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4DF3269-3CF7-5545-A0D6-9C8F889E05DD}"/>
              </a:ext>
            </a:extLst>
          </p:cNvPr>
          <p:cNvSpPr/>
          <p:nvPr/>
        </p:nvSpPr>
        <p:spPr>
          <a:xfrm>
            <a:off x="8735988" y="6491689"/>
            <a:ext cx="1692151" cy="307777"/>
          </a:xfrm>
          <a:prstGeom prst="rect">
            <a:avLst/>
          </a:prstGeom>
          <a:solidFill>
            <a:srgbClr val="FFC000">
              <a:alpha val="3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Payloads 20-26 t</a:t>
            </a:r>
          </a:p>
        </p:txBody>
      </p:sp>
    </p:spTree>
    <p:extLst>
      <p:ext uri="{BB962C8B-B14F-4D97-AF65-F5344CB8AC3E}">
        <p14:creationId xmlns:p14="http://schemas.microsoft.com/office/powerpoint/2010/main" val="4234527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40" grpId="0" animBg="1"/>
      <p:bldP spid="4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0FB6D-D058-BD4B-B7CF-799DD0832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296"/>
            <a:ext cx="9144000" cy="1066800"/>
          </a:xfrm>
        </p:spPr>
        <p:txBody>
          <a:bodyPr/>
          <a:lstStyle/>
          <a:p>
            <a:pPr algn="l"/>
            <a:r>
              <a:rPr lang="en-US" sz="3600" dirty="0"/>
              <a:t>Human-Class Mars EDL </a:t>
            </a:r>
            <a:r>
              <a:rPr lang="en-US" sz="3600" dirty="0" err="1"/>
              <a:t>ConOps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1C96F2-2A31-9241-A265-B01C81BD94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3</a:t>
            </a:fld>
            <a:endParaRPr lang="uk-U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96F149-19F4-854A-A47D-A8C59E4CD59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2273" y="1162467"/>
            <a:ext cx="7519274" cy="566296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CF4A094-859F-C64C-9A07-96CD5C09EC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3149" y="1909729"/>
            <a:ext cx="1422599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/>
          <a:p>
            <a:pPr marL="0" lvl="1" eaLnBrk="0" hangingPunct="0"/>
            <a:r>
              <a:rPr lang="en-US" altLang="en-US" sz="1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Entry </a:t>
            </a:r>
            <a:endParaRPr lang="en-US" altLang="en-US" sz="11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eaLnBrk="0" hangingPunct="0"/>
            <a:r>
              <a:rPr lang="en-US" sz="1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AOA= -10 </a:t>
            </a:r>
            <a:r>
              <a:rPr lang="en-US" sz="11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deg</a:t>
            </a:r>
            <a:r>
              <a:rPr lang="en-US" sz="1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lvl="1" eaLnBrk="0" hangingPunct="0"/>
            <a:r>
              <a:rPr lang="en-US" sz="1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Velocity = 4.7 km/s</a:t>
            </a:r>
          </a:p>
          <a:p>
            <a:pPr marL="0" lvl="1" eaLnBrk="0" hangingPunct="0"/>
            <a:r>
              <a:rPr lang="en-US" sz="1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FPA = -10.6 deg</a:t>
            </a:r>
          </a:p>
        </p:txBody>
      </p:sp>
      <p:sp>
        <p:nvSpPr>
          <p:cNvPr id="8" name="Rectangle 63">
            <a:extLst>
              <a:ext uri="{FF2B5EF4-FFF2-40B4-BE49-F238E27FC236}">
                <a16:creationId xmlns:a16="http://schemas.microsoft.com/office/drawing/2014/main" id="{81CC8DD5-6A85-B14B-9CA1-99E5440A21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3793" y="2827025"/>
            <a:ext cx="1871952" cy="87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/>
          <a:p>
            <a:pPr eaLnBrk="0" hangingPunct="0"/>
            <a:r>
              <a:rPr lang="en-US" altLang="en-US" sz="1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Powered Descent Initiation</a:t>
            </a:r>
          </a:p>
          <a:p>
            <a:pPr eaLnBrk="0" hangingPunct="0"/>
            <a:r>
              <a:rPr lang="en-US" altLang="en-US" sz="1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Mach =  3.0 </a:t>
            </a:r>
          </a:p>
          <a:p>
            <a:pPr eaLnBrk="0" hangingPunct="0"/>
            <a:r>
              <a:rPr lang="en-US" altLang="en-US" sz="1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 = 8.3 km</a:t>
            </a:r>
          </a:p>
          <a:p>
            <a:pPr eaLnBrk="0" hangingPunct="0"/>
            <a:r>
              <a:rPr lang="en-US" altLang="en-US" sz="1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Pitch to 0 deg angle of attack</a:t>
            </a:r>
          </a:p>
        </p:txBody>
      </p:sp>
      <p:sp>
        <p:nvSpPr>
          <p:cNvPr id="9" name="Rectangle 99">
            <a:extLst>
              <a:ext uri="{FF2B5EF4-FFF2-40B4-BE49-F238E27FC236}">
                <a16:creationId xmlns:a16="http://schemas.microsoft.com/office/drawing/2014/main" id="{4588F32C-A03B-BF4D-BEA5-1941828A94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0347" y="4041986"/>
            <a:ext cx="116540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en-US" altLang="en-US" sz="1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</a:t>
            </a:r>
            <a:endParaRPr lang="en-US" altLang="en-US" sz="11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hangingPunct="0"/>
            <a:r>
              <a:rPr lang="en-US" altLang="en-US" sz="1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8x100kN engines</a:t>
            </a:r>
          </a:p>
          <a:p>
            <a:pPr eaLnBrk="0" hangingPunct="0"/>
            <a:r>
              <a:rPr lang="en-US" altLang="en-US" sz="1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80% throttle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768553-BE65-3746-AB48-DEE946A30E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76209" y="1296622"/>
            <a:ext cx="1742973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/>
          <a:p>
            <a:pPr eaLnBrk="0" hangingPunct="0"/>
            <a:r>
              <a:rPr lang="en-US" alt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Deorbit</a:t>
            </a:r>
          </a:p>
          <a:p>
            <a:pPr eaLnBrk="0" hangingPunct="0"/>
            <a:r>
              <a:rPr lang="en-US" altLang="en-US" sz="1100" dirty="0">
                <a:latin typeface="Arial" panose="020B0604020202020204" pitchFamily="34" charset="0"/>
                <a:cs typeface="Arial" panose="020B0604020202020204" pitchFamily="34" charset="0"/>
              </a:rPr>
              <a:t>From 1-Sol or 5-Sol orbit</a:t>
            </a:r>
          </a:p>
        </p:txBody>
      </p:sp>
      <p:sp>
        <p:nvSpPr>
          <p:cNvPr id="11" name="Rectangle 99">
            <a:extLst>
              <a:ext uri="{FF2B5EF4-FFF2-40B4-BE49-F238E27FC236}">
                <a16:creationId xmlns:a16="http://schemas.microsoft.com/office/drawing/2014/main" id="{91BEAD48-05CF-B94D-990B-2787DD6508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8867" y="6241020"/>
            <a:ext cx="129181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/>
          <a:p>
            <a:pPr algn="ctr" eaLnBrk="0" hangingPunct="0"/>
            <a:r>
              <a:rPr lang="en-US" altLang="en-US" sz="11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Touchdown</a:t>
            </a:r>
            <a:endParaRPr lang="en-US" altLang="en-US" sz="12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99">
            <a:extLst>
              <a:ext uri="{FF2B5EF4-FFF2-40B4-BE49-F238E27FC236}">
                <a16:creationId xmlns:a16="http://schemas.microsoft.com/office/drawing/2014/main" id="{BAB434F1-F1DA-6343-B3A5-3FFC74256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6003" y="6224079"/>
            <a:ext cx="129181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/>
          <a:p>
            <a:pPr algn="ctr" eaLnBrk="0" hangingPunct="0"/>
            <a:r>
              <a:rPr lang="en-US" altLang="en-US" sz="11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HIAD Retract</a:t>
            </a:r>
            <a:endParaRPr lang="en-US" altLang="en-US" sz="12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99">
            <a:extLst>
              <a:ext uri="{FF2B5EF4-FFF2-40B4-BE49-F238E27FC236}">
                <a16:creationId xmlns:a16="http://schemas.microsoft.com/office/drawing/2014/main" id="{7FB235ED-D60B-C94B-A75E-0ACA74EFC8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06391" y="6227801"/>
            <a:ext cx="1291814" cy="169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/>
          <a:p>
            <a:pPr algn="ctr" eaLnBrk="0" hangingPunct="0"/>
            <a:r>
              <a:rPr lang="en-US" altLang="en-US" sz="11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Surface Ops</a:t>
            </a:r>
            <a:endParaRPr lang="en-US" altLang="en-US" sz="12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4F260D-5393-B54A-99F1-1D3900FBE47D}"/>
              </a:ext>
            </a:extLst>
          </p:cNvPr>
          <p:cNvSpPr txBox="1"/>
          <p:nvPr/>
        </p:nvSpPr>
        <p:spPr>
          <a:xfrm>
            <a:off x="4395928" y="1191469"/>
            <a:ext cx="3675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HIAD + SRP (point of departure)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3B7578-5552-954D-B9F9-D80C17E441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37" y="1341322"/>
            <a:ext cx="3640138" cy="2190333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Years of architecture and EDL systems studies have established today’s point of departure</a:t>
            </a:r>
          </a:p>
          <a:p>
            <a:pPr marL="565150" lvl="1" indent="-285750">
              <a:buFont typeface="Arial" panose="020B0604020202020204" pitchFamily="34" charset="0"/>
              <a:buChar char="•"/>
            </a:pPr>
            <a:r>
              <a:rPr lang="en-US" dirty="0"/>
              <a:t>In 2018, narrowed from four designs to two, which bounded the flight performance space</a:t>
            </a:r>
          </a:p>
          <a:p>
            <a:pPr marL="565150" lvl="1" indent="-285750">
              <a:buFont typeface="Arial" panose="020B0604020202020204" pitchFamily="34" charset="0"/>
              <a:buChar char="•"/>
            </a:pPr>
            <a:r>
              <a:rPr lang="en-US" dirty="0"/>
              <a:t>Given the NASA architecture assumptions, only HIAD/SRP is viable in SLS 8.4 m shroud (others have insufficient volume, are too massive)</a:t>
            </a:r>
          </a:p>
          <a:p>
            <a:pPr marL="565150" lvl="1" indent="-285750">
              <a:buFont typeface="Arial" panose="020B0604020202020204" pitchFamily="34" charset="0"/>
              <a:buChar char="•"/>
            </a:pPr>
            <a:r>
              <a:rPr lang="en-US" dirty="0"/>
              <a:t>EDL is fairly insensitive to architecture, as long as a Mars parking orbit is used (exception is shroud diameter)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2160508-19DC-E04A-89F5-A3321153A1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86719" y="2442304"/>
            <a:ext cx="1471620" cy="3847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 lIns="0" tIns="0" rIns="0" bIns="0">
            <a:spAutoFit/>
          </a:bodyPr>
          <a:lstStyle/>
          <a:p>
            <a:pPr eaLnBrk="0" hangingPunct="0"/>
            <a:r>
              <a:rPr lang="en-US" alt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Deploy</a:t>
            </a:r>
          </a:p>
          <a:p>
            <a:pPr eaLnBrk="0" hangingPunct="0"/>
            <a:r>
              <a:rPr lang="en-US" alt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16-18 m diameter</a:t>
            </a:r>
          </a:p>
        </p:txBody>
      </p:sp>
    </p:spTree>
    <p:extLst>
      <p:ext uri="{BB962C8B-B14F-4D97-AF65-F5344CB8AC3E}">
        <p14:creationId xmlns:p14="http://schemas.microsoft.com/office/powerpoint/2010/main" val="23736275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25">
            <a:extLst>
              <a:ext uri="{FF2B5EF4-FFF2-40B4-BE49-F238E27FC236}">
                <a16:creationId xmlns:a16="http://schemas.microsoft.com/office/drawing/2014/main" id="{21C4B9D4-9732-174B-ACB0-3CE2EBFBCEE5}"/>
              </a:ext>
            </a:extLst>
          </p:cNvPr>
          <p:cNvSpPr/>
          <p:nvPr/>
        </p:nvSpPr>
        <p:spPr>
          <a:xfrm>
            <a:off x="1403" y="1146625"/>
            <a:ext cx="12192000" cy="572457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B81472-C5D0-114F-8973-2DA21E4007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4</a:t>
            </a:fld>
            <a:endParaRPr lang="uk-UA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A28FA21-03AD-8D42-AFB1-450C193F3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043" y="236840"/>
            <a:ext cx="10399730" cy="1066800"/>
          </a:xfrm>
        </p:spPr>
        <p:txBody>
          <a:bodyPr/>
          <a:lstStyle/>
          <a:p>
            <a:pPr algn="l"/>
            <a:r>
              <a:rPr lang="en-US" sz="3600" dirty="0">
                <a:solidFill>
                  <a:prstClr val="white"/>
                </a:solidFill>
              </a:rPr>
              <a:t>Mars EDL Notional Development Timeline</a:t>
            </a:r>
            <a:br>
              <a:rPr lang="en-US" sz="2400" dirty="0">
                <a:solidFill>
                  <a:prstClr val="white"/>
                </a:solidFill>
              </a:rPr>
            </a:br>
            <a:endParaRPr lang="en-US" sz="2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BA5D7B-9B20-FE4C-9D87-12EAD8C50910}"/>
              </a:ext>
            </a:extLst>
          </p:cNvPr>
          <p:cNvSpPr/>
          <p:nvPr/>
        </p:nvSpPr>
        <p:spPr>
          <a:xfrm>
            <a:off x="8677759" y="5712428"/>
            <a:ext cx="3528090" cy="92635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u="sng" dirty="0">
                <a:solidFill>
                  <a:prstClr val="white"/>
                </a:solidFill>
              </a:rPr>
              <a:t>Legend</a:t>
            </a:r>
          </a:p>
          <a:p>
            <a:pPr>
              <a:tabLst>
                <a:tab pos="347663" algn="l"/>
              </a:tabLst>
            </a:pPr>
            <a:r>
              <a:rPr lang="en-US" sz="1200" dirty="0">
                <a:solidFill>
                  <a:prstClr val="white"/>
                </a:solidFill>
              </a:rPr>
              <a:t>	</a:t>
            </a:r>
            <a:r>
              <a:rPr lang="en-US" sz="1200" dirty="0">
                <a:solidFill>
                  <a:schemeClr val="bg1"/>
                </a:solidFill>
              </a:rPr>
              <a:t>Current Activity               Planned Mission EDL</a:t>
            </a:r>
            <a:endParaRPr lang="en-US" sz="1200" dirty="0">
              <a:solidFill>
                <a:prstClr val="white"/>
              </a:solidFill>
            </a:endParaRPr>
          </a:p>
          <a:p>
            <a:pPr>
              <a:tabLst>
                <a:tab pos="347663" algn="l"/>
              </a:tabLst>
            </a:pPr>
            <a:r>
              <a:rPr lang="en-US" sz="1200" dirty="0">
                <a:solidFill>
                  <a:prstClr val="white"/>
                </a:solidFill>
              </a:rPr>
              <a:t>	Spacecraft Development or Operations</a:t>
            </a:r>
          </a:p>
          <a:p>
            <a:pPr>
              <a:tabLst>
                <a:tab pos="347663" algn="l"/>
              </a:tabLst>
            </a:pPr>
            <a:r>
              <a:rPr lang="en-US" sz="1200" dirty="0">
                <a:solidFill>
                  <a:prstClr val="white"/>
                </a:solidFill>
              </a:rPr>
              <a:t>	Risk Reduction / Capability Maturation</a:t>
            </a:r>
          </a:p>
          <a:p>
            <a:pPr>
              <a:tabLst>
                <a:tab pos="347663" algn="l"/>
              </a:tabLst>
            </a:pPr>
            <a:r>
              <a:rPr lang="en-US" sz="1200" dirty="0">
                <a:solidFill>
                  <a:prstClr val="white"/>
                </a:solidFill>
              </a:rPr>
              <a:t>	Flight System Delivery</a:t>
            </a:r>
          </a:p>
          <a:p>
            <a:pPr>
              <a:tabLst>
                <a:tab pos="347663" algn="l"/>
              </a:tabLst>
            </a:pPr>
            <a:r>
              <a:rPr lang="en-US" sz="1200" dirty="0">
                <a:solidFill>
                  <a:prstClr val="white"/>
                </a:solidFill>
              </a:rPr>
              <a:t>	Launch (test flight LV TBD)                 Feed-in</a:t>
            </a:r>
          </a:p>
          <a:p>
            <a:pPr>
              <a:tabLst>
                <a:tab pos="347663" algn="l"/>
              </a:tabLst>
            </a:pPr>
            <a:endParaRPr lang="en-US" sz="1200" dirty="0">
              <a:solidFill>
                <a:prstClr val="white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3DFBADD-3C88-CC46-9A52-43946B584474}"/>
              </a:ext>
            </a:extLst>
          </p:cNvPr>
          <p:cNvSpPr/>
          <p:nvPr/>
        </p:nvSpPr>
        <p:spPr>
          <a:xfrm>
            <a:off x="8710710" y="5945260"/>
            <a:ext cx="377200" cy="12801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pc="20" dirty="0">
              <a:solidFill>
                <a:prstClr val="white"/>
              </a:solidFill>
            </a:endParaRP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4F395ED3-D7D5-0841-AD66-DDD8846476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12678" y="6121078"/>
            <a:ext cx="382276" cy="124599"/>
          </a:xfrm>
          <a:prstGeom prst="rect">
            <a:avLst/>
          </a:prstGeom>
          <a:solidFill>
            <a:schemeClr val="bg1">
              <a:lumMod val="50000"/>
              <a:alpha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endParaRPr lang="en-US" sz="1200" kern="0" spc="20" dirty="0">
              <a:solidFill>
                <a:prstClr val="white"/>
              </a:solidFill>
              <a:latin typeface="Arial Narrow"/>
              <a:cs typeface="Arial Narrow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139B204-ED1B-5340-8369-6B3A3C033A57}"/>
              </a:ext>
            </a:extLst>
          </p:cNvPr>
          <p:cNvCxnSpPr/>
          <p:nvPr/>
        </p:nvCxnSpPr>
        <p:spPr>
          <a:xfrm>
            <a:off x="8686286" y="6368575"/>
            <a:ext cx="401624" cy="31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F2BBC97-8D11-DF4C-A00B-C65BF133BAD9}"/>
              </a:ext>
            </a:extLst>
          </p:cNvPr>
          <p:cNvCxnSpPr/>
          <p:nvPr/>
        </p:nvCxnSpPr>
        <p:spPr>
          <a:xfrm>
            <a:off x="9746158" y="1427592"/>
            <a:ext cx="0" cy="3429000"/>
          </a:xfrm>
          <a:prstGeom prst="line">
            <a:avLst/>
          </a:prstGeom>
          <a:ln w="12700">
            <a:gradFill>
              <a:gsLst>
                <a:gs pos="100000">
                  <a:schemeClr val="tx2">
                    <a:lumMod val="75000"/>
                    <a:alpha val="51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E3A625E-D32E-D14C-8707-A7CDAF338A7D}"/>
              </a:ext>
            </a:extLst>
          </p:cNvPr>
          <p:cNvCxnSpPr/>
          <p:nvPr/>
        </p:nvCxnSpPr>
        <p:spPr>
          <a:xfrm>
            <a:off x="6102736" y="1436532"/>
            <a:ext cx="0" cy="3429000"/>
          </a:xfrm>
          <a:prstGeom prst="line">
            <a:avLst/>
          </a:prstGeom>
          <a:ln w="12700">
            <a:gradFill>
              <a:gsLst>
                <a:gs pos="100000">
                  <a:schemeClr val="tx2">
                    <a:lumMod val="75000"/>
                    <a:alpha val="51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499A279-ED35-8F47-9215-4D2484336CEC}"/>
              </a:ext>
            </a:extLst>
          </p:cNvPr>
          <p:cNvCxnSpPr/>
          <p:nvPr/>
        </p:nvCxnSpPr>
        <p:spPr>
          <a:xfrm>
            <a:off x="1073536" y="1436533"/>
            <a:ext cx="0" cy="3429000"/>
          </a:xfrm>
          <a:prstGeom prst="line">
            <a:avLst/>
          </a:prstGeom>
          <a:ln w="12700">
            <a:gradFill>
              <a:gsLst>
                <a:gs pos="100000">
                  <a:schemeClr val="tx2">
                    <a:lumMod val="75000"/>
                    <a:alpha val="51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BEDE0B4-CCD9-7E42-A0F1-804C867FF1CB}"/>
              </a:ext>
            </a:extLst>
          </p:cNvPr>
          <p:cNvCxnSpPr/>
          <p:nvPr/>
        </p:nvCxnSpPr>
        <p:spPr>
          <a:xfrm>
            <a:off x="1530736" y="1436532"/>
            <a:ext cx="0" cy="3429000"/>
          </a:xfrm>
          <a:prstGeom prst="line">
            <a:avLst/>
          </a:prstGeom>
          <a:ln w="12700">
            <a:gradFill>
              <a:gsLst>
                <a:gs pos="100000">
                  <a:schemeClr val="tx2">
                    <a:lumMod val="75000"/>
                    <a:alpha val="51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421FF32-273B-0745-8BC1-0FE2CD406CA2}"/>
              </a:ext>
            </a:extLst>
          </p:cNvPr>
          <p:cNvCxnSpPr/>
          <p:nvPr/>
        </p:nvCxnSpPr>
        <p:spPr>
          <a:xfrm>
            <a:off x="1987936" y="1436532"/>
            <a:ext cx="0" cy="3429000"/>
          </a:xfrm>
          <a:prstGeom prst="line">
            <a:avLst/>
          </a:prstGeom>
          <a:ln w="12700">
            <a:gradFill>
              <a:gsLst>
                <a:gs pos="100000">
                  <a:schemeClr val="tx2">
                    <a:lumMod val="75000"/>
                    <a:alpha val="51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C8BA5B6-3F4A-2046-9349-B364B9687C9B}"/>
              </a:ext>
            </a:extLst>
          </p:cNvPr>
          <p:cNvCxnSpPr/>
          <p:nvPr/>
        </p:nvCxnSpPr>
        <p:spPr>
          <a:xfrm>
            <a:off x="2445136" y="1436532"/>
            <a:ext cx="0" cy="3429000"/>
          </a:xfrm>
          <a:prstGeom prst="line">
            <a:avLst/>
          </a:prstGeom>
          <a:ln w="12700">
            <a:gradFill>
              <a:gsLst>
                <a:gs pos="100000">
                  <a:schemeClr val="tx2">
                    <a:lumMod val="75000"/>
                    <a:alpha val="51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10AAD1E-FD0F-3943-8708-A71949EE79BF}"/>
              </a:ext>
            </a:extLst>
          </p:cNvPr>
          <p:cNvCxnSpPr/>
          <p:nvPr/>
        </p:nvCxnSpPr>
        <p:spPr>
          <a:xfrm>
            <a:off x="2902336" y="1436532"/>
            <a:ext cx="0" cy="3429000"/>
          </a:xfrm>
          <a:prstGeom prst="line">
            <a:avLst/>
          </a:prstGeom>
          <a:ln w="12700">
            <a:gradFill>
              <a:gsLst>
                <a:gs pos="100000">
                  <a:schemeClr val="tx2">
                    <a:lumMod val="75000"/>
                    <a:alpha val="51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E8D71A9-FE43-264B-900F-BA61B1A72E6C}"/>
              </a:ext>
            </a:extLst>
          </p:cNvPr>
          <p:cNvCxnSpPr/>
          <p:nvPr/>
        </p:nvCxnSpPr>
        <p:spPr>
          <a:xfrm>
            <a:off x="3359536" y="1440379"/>
            <a:ext cx="0" cy="3429000"/>
          </a:xfrm>
          <a:prstGeom prst="line">
            <a:avLst/>
          </a:prstGeom>
          <a:ln w="12700">
            <a:gradFill>
              <a:gsLst>
                <a:gs pos="100000">
                  <a:schemeClr val="tx2">
                    <a:lumMod val="75000"/>
                    <a:alpha val="51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0BB816C-AADB-144B-ADE0-C7D5F3E2B422}"/>
              </a:ext>
            </a:extLst>
          </p:cNvPr>
          <p:cNvCxnSpPr/>
          <p:nvPr/>
        </p:nvCxnSpPr>
        <p:spPr>
          <a:xfrm>
            <a:off x="3816736" y="1436532"/>
            <a:ext cx="0" cy="3429000"/>
          </a:xfrm>
          <a:prstGeom prst="line">
            <a:avLst/>
          </a:prstGeom>
          <a:ln w="12700">
            <a:gradFill>
              <a:gsLst>
                <a:gs pos="100000">
                  <a:schemeClr val="tx2">
                    <a:lumMod val="75000"/>
                    <a:alpha val="51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D70E6C2-FCCF-8642-9FF4-45B9BA3FD011}"/>
              </a:ext>
            </a:extLst>
          </p:cNvPr>
          <p:cNvCxnSpPr/>
          <p:nvPr/>
        </p:nvCxnSpPr>
        <p:spPr>
          <a:xfrm>
            <a:off x="4273936" y="1436532"/>
            <a:ext cx="0" cy="3429000"/>
          </a:xfrm>
          <a:prstGeom prst="line">
            <a:avLst/>
          </a:prstGeom>
          <a:ln w="12700">
            <a:gradFill>
              <a:gsLst>
                <a:gs pos="100000">
                  <a:schemeClr val="tx2">
                    <a:lumMod val="75000"/>
                    <a:alpha val="51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28C0A95-4684-8F4F-B79C-BCBD0320277E}"/>
              </a:ext>
            </a:extLst>
          </p:cNvPr>
          <p:cNvCxnSpPr/>
          <p:nvPr/>
        </p:nvCxnSpPr>
        <p:spPr>
          <a:xfrm>
            <a:off x="4731136" y="1436532"/>
            <a:ext cx="0" cy="3429000"/>
          </a:xfrm>
          <a:prstGeom prst="line">
            <a:avLst/>
          </a:prstGeom>
          <a:ln w="12700">
            <a:gradFill>
              <a:gsLst>
                <a:gs pos="100000">
                  <a:schemeClr val="tx2">
                    <a:lumMod val="75000"/>
                    <a:alpha val="51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E726B80-F86E-DE4D-A3E4-727BF02EABC2}"/>
              </a:ext>
            </a:extLst>
          </p:cNvPr>
          <p:cNvCxnSpPr/>
          <p:nvPr/>
        </p:nvCxnSpPr>
        <p:spPr>
          <a:xfrm>
            <a:off x="5188336" y="1436532"/>
            <a:ext cx="0" cy="3429000"/>
          </a:xfrm>
          <a:prstGeom prst="line">
            <a:avLst/>
          </a:prstGeom>
          <a:ln w="12700">
            <a:gradFill>
              <a:gsLst>
                <a:gs pos="100000">
                  <a:schemeClr val="tx2">
                    <a:lumMod val="75000"/>
                    <a:alpha val="51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2BB0472-8171-E04D-80E2-9CFE6F14A438}"/>
              </a:ext>
            </a:extLst>
          </p:cNvPr>
          <p:cNvCxnSpPr/>
          <p:nvPr/>
        </p:nvCxnSpPr>
        <p:spPr>
          <a:xfrm>
            <a:off x="5645536" y="1436532"/>
            <a:ext cx="0" cy="3429000"/>
          </a:xfrm>
          <a:prstGeom prst="line">
            <a:avLst/>
          </a:prstGeom>
          <a:ln w="12700">
            <a:gradFill>
              <a:gsLst>
                <a:gs pos="100000">
                  <a:schemeClr val="tx2">
                    <a:lumMod val="75000"/>
                    <a:alpha val="51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4B09F43-E954-424C-BBDE-7826FABF6B8A}"/>
              </a:ext>
            </a:extLst>
          </p:cNvPr>
          <p:cNvCxnSpPr/>
          <p:nvPr/>
        </p:nvCxnSpPr>
        <p:spPr>
          <a:xfrm>
            <a:off x="7017136" y="1436532"/>
            <a:ext cx="0" cy="3429000"/>
          </a:xfrm>
          <a:prstGeom prst="line">
            <a:avLst/>
          </a:prstGeom>
          <a:ln w="12700">
            <a:gradFill>
              <a:gsLst>
                <a:gs pos="100000">
                  <a:schemeClr val="tx2">
                    <a:lumMod val="75000"/>
                    <a:alpha val="51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71FD3C0-19F9-C246-9A8A-F263AF87E4F2}"/>
              </a:ext>
            </a:extLst>
          </p:cNvPr>
          <p:cNvCxnSpPr/>
          <p:nvPr/>
        </p:nvCxnSpPr>
        <p:spPr>
          <a:xfrm>
            <a:off x="7474336" y="1436532"/>
            <a:ext cx="0" cy="3429000"/>
          </a:xfrm>
          <a:prstGeom prst="line">
            <a:avLst/>
          </a:prstGeom>
          <a:ln w="12700">
            <a:gradFill>
              <a:gsLst>
                <a:gs pos="100000">
                  <a:schemeClr val="tx2">
                    <a:lumMod val="75000"/>
                    <a:alpha val="51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28187A66-1226-8643-8101-C87DC74F4726}"/>
              </a:ext>
            </a:extLst>
          </p:cNvPr>
          <p:cNvCxnSpPr/>
          <p:nvPr/>
        </p:nvCxnSpPr>
        <p:spPr>
          <a:xfrm>
            <a:off x="7931536" y="1436532"/>
            <a:ext cx="0" cy="3429000"/>
          </a:xfrm>
          <a:prstGeom prst="line">
            <a:avLst/>
          </a:prstGeom>
          <a:ln w="12700">
            <a:gradFill>
              <a:gsLst>
                <a:gs pos="100000">
                  <a:schemeClr val="tx2">
                    <a:lumMod val="75000"/>
                    <a:alpha val="51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621B43A-011D-EB43-84D0-679A24A90621}"/>
              </a:ext>
            </a:extLst>
          </p:cNvPr>
          <p:cNvCxnSpPr/>
          <p:nvPr/>
        </p:nvCxnSpPr>
        <p:spPr>
          <a:xfrm>
            <a:off x="8388736" y="1436532"/>
            <a:ext cx="0" cy="3429000"/>
          </a:xfrm>
          <a:prstGeom prst="line">
            <a:avLst/>
          </a:prstGeom>
          <a:ln w="12700">
            <a:gradFill>
              <a:gsLst>
                <a:gs pos="100000">
                  <a:schemeClr val="tx2">
                    <a:lumMod val="75000"/>
                    <a:alpha val="51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201F61D-E846-D94F-AC06-026A617A5EFB}"/>
              </a:ext>
            </a:extLst>
          </p:cNvPr>
          <p:cNvCxnSpPr/>
          <p:nvPr/>
        </p:nvCxnSpPr>
        <p:spPr>
          <a:xfrm>
            <a:off x="8845936" y="1436532"/>
            <a:ext cx="0" cy="3429000"/>
          </a:xfrm>
          <a:prstGeom prst="line">
            <a:avLst/>
          </a:prstGeom>
          <a:ln w="12700">
            <a:gradFill>
              <a:gsLst>
                <a:gs pos="100000">
                  <a:schemeClr val="tx2">
                    <a:lumMod val="75000"/>
                    <a:alpha val="51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F9A6A432-9E14-8D49-AD07-976B27CE7096}"/>
              </a:ext>
            </a:extLst>
          </p:cNvPr>
          <p:cNvCxnSpPr/>
          <p:nvPr/>
        </p:nvCxnSpPr>
        <p:spPr>
          <a:xfrm>
            <a:off x="9303136" y="1427592"/>
            <a:ext cx="0" cy="3429000"/>
          </a:xfrm>
          <a:prstGeom prst="line">
            <a:avLst/>
          </a:prstGeom>
          <a:ln w="12700">
            <a:gradFill>
              <a:gsLst>
                <a:gs pos="100000">
                  <a:schemeClr val="tx2">
                    <a:lumMod val="75000"/>
                    <a:alpha val="51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0E728E5-BD85-D046-B1EB-89C75C758592}"/>
              </a:ext>
            </a:extLst>
          </p:cNvPr>
          <p:cNvCxnSpPr/>
          <p:nvPr/>
        </p:nvCxnSpPr>
        <p:spPr>
          <a:xfrm>
            <a:off x="6559936" y="1436532"/>
            <a:ext cx="0" cy="3429000"/>
          </a:xfrm>
          <a:prstGeom prst="line">
            <a:avLst/>
          </a:prstGeom>
          <a:ln w="12700">
            <a:gradFill>
              <a:gsLst>
                <a:gs pos="100000">
                  <a:schemeClr val="tx2">
                    <a:lumMod val="75000"/>
                    <a:alpha val="51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1">
            <a:extLst>
              <a:ext uri="{FF2B5EF4-FFF2-40B4-BE49-F238E27FC236}">
                <a16:creationId xmlns:a16="http://schemas.microsoft.com/office/drawing/2014/main" id="{6225B423-F5A4-6047-99CD-100894A2CE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8292" y="1119705"/>
            <a:ext cx="1820333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2020</a:t>
            </a:r>
          </a:p>
        </p:txBody>
      </p:sp>
      <p:sp>
        <p:nvSpPr>
          <p:cNvPr id="34" name="Rectangle 1">
            <a:extLst>
              <a:ext uri="{FF2B5EF4-FFF2-40B4-BE49-F238E27FC236}">
                <a16:creationId xmlns:a16="http://schemas.microsoft.com/office/drawing/2014/main" id="{5103ACC9-FB99-BE4F-BEBF-7009C8FF70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9425" y="1119705"/>
            <a:ext cx="1820333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2022</a:t>
            </a:r>
          </a:p>
        </p:txBody>
      </p:sp>
      <p:sp>
        <p:nvSpPr>
          <p:cNvPr id="35" name="Rectangle 1">
            <a:extLst>
              <a:ext uri="{FF2B5EF4-FFF2-40B4-BE49-F238E27FC236}">
                <a16:creationId xmlns:a16="http://schemas.microsoft.com/office/drawing/2014/main" id="{9F4E9CB6-83CF-524D-A78B-BE29E443A2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5159" y="1119705"/>
            <a:ext cx="1820333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2024</a:t>
            </a:r>
          </a:p>
        </p:txBody>
      </p:sp>
      <p:sp>
        <p:nvSpPr>
          <p:cNvPr id="36" name="Rectangle 1">
            <a:extLst>
              <a:ext uri="{FF2B5EF4-FFF2-40B4-BE49-F238E27FC236}">
                <a16:creationId xmlns:a16="http://schemas.microsoft.com/office/drawing/2014/main" id="{8F2C3DC6-D97E-9B41-9F61-18DF87B9AA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5492" y="1119705"/>
            <a:ext cx="1820333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2026</a:t>
            </a:r>
          </a:p>
        </p:txBody>
      </p:sp>
      <p:sp>
        <p:nvSpPr>
          <p:cNvPr id="37" name="Rectangle 1">
            <a:extLst>
              <a:ext uri="{FF2B5EF4-FFF2-40B4-BE49-F238E27FC236}">
                <a16:creationId xmlns:a16="http://schemas.microsoft.com/office/drawing/2014/main" id="{77DEED7E-8EB0-AE4A-ADA7-7D0524044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5825" y="1119705"/>
            <a:ext cx="1820333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2028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5AE3DC2-B748-EB45-B9C3-379A26A44F69}"/>
              </a:ext>
            </a:extLst>
          </p:cNvPr>
          <p:cNvSpPr/>
          <p:nvPr/>
        </p:nvSpPr>
        <p:spPr>
          <a:xfrm>
            <a:off x="636771" y="1133426"/>
            <a:ext cx="11383146" cy="301984"/>
          </a:xfrm>
          <a:prstGeom prst="rect">
            <a:avLst/>
          </a:prstGeom>
          <a:solidFill>
            <a:srgbClr val="25315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defTabSz="457200"/>
            <a:endParaRPr lang="en-US" sz="1200" spc="20" dirty="0">
              <a:solidFill>
                <a:prstClr val="white"/>
              </a:solidFill>
            </a:endParaRPr>
          </a:p>
        </p:txBody>
      </p:sp>
      <p:sp>
        <p:nvSpPr>
          <p:cNvPr id="39" name="Rectangle 1">
            <a:extLst>
              <a:ext uri="{FF2B5EF4-FFF2-40B4-BE49-F238E27FC236}">
                <a16:creationId xmlns:a16="http://schemas.microsoft.com/office/drawing/2014/main" id="{3319D3FE-5C5F-654C-A269-F36DE5235F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258" y="1118928"/>
            <a:ext cx="53056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15</a:t>
            </a:r>
          </a:p>
        </p:txBody>
      </p:sp>
      <p:sp>
        <p:nvSpPr>
          <p:cNvPr id="40" name="Rectangle 1">
            <a:extLst>
              <a:ext uri="{FF2B5EF4-FFF2-40B4-BE49-F238E27FC236}">
                <a16:creationId xmlns:a16="http://schemas.microsoft.com/office/drawing/2014/main" id="{4C049C5C-C25C-DA48-8A93-1BCD794BF4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9889" y="1118928"/>
            <a:ext cx="53056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16</a:t>
            </a:r>
          </a:p>
        </p:txBody>
      </p:sp>
      <p:sp>
        <p:nvSpPr>
          <p:cNvPr id="41" name="Rectangle 1">
            <a:extLst>
              <a:ext uri="{FF2B5EF4-FFF2-40B4-BE49-F238E27FC236}">
                <a16:creationId xmlns:a16="http://schemas.microsoft.com/office/drawing/2014/main" id="{87042817-7B55-4E4B-AE06-FE5ED6BB34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91366" y="1118928"/>
            <a:ext cx="53056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17</a:t>
            </a:r>
          </a:p>
        </p:txBody>
      </p:sp>
      <p:sp>
        <p:nvSpPr>
          <p:cNvPr id="42" name="Rectangle 1">
            <a:extLst>
              <a:ext uri="{FF2B5EF4-FFF2-40B4-BE49-F238E27FC236}">
                <a16:creationId xmlns:a16="http://schemas.microsoft.com/office/drawing/2014/main" id="{D8C93088-6759-9845-A8EC-D72B58AF0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3869" y="1118928"/>
            <a:ext cx="63439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18</a:t>
            </a:r>
          </a:p>
        </p:txBody>
      </p:sp>
      <p:sp>
        <p:nvSpPr>
          <p:cNvPr id="43" name="Rectangle 1">
            <a:extLst>
              <a:ext uri="{FF2B5EF4-FFF2-40B4-BE49-F238E27FC236}">
                <a16:creationId xmlns:a16="http://schemas.microsoft.com/office/drawing/2014/main" id="{133862D8-5A2E-9C4D-9917-622971ADF2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4305" y="1118928"/>
            <a:ext cx="53056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19</a:t>
            </a:r>
          </a:p>
        </p:txBody>
      </p:sp>
      <p:sp>
        <p:nvSpPr>
          <p:cNvPr id="44" name="Rectangle 1">
            <a:extLst>
              <a:ext uri="{FF2B5EF4-FFF2-40B4-BE49-F238E27FC236}">
                <a16:creationId xmlns:a16="http://schemas.microsoft.com/office/drawing/2014/main" id="{65B6AF34-A0F8-4C48-B25D-B1FC56BBC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8362" y="1118928"/>
            <a:ext cx="53056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20</a:t>
            </a:r>
          </a:p>
        </p:txBody>
      </p:sp>
      <p:sp>
        <p:nvSpPr>
          <p:cNvPr id="45" name="Rectangle 1">
            <a:extLst>
              <a:ext uri="{FF2B5EF4-FFF2-40B4-BE49-F238E27FC236}">
                <a16:creationId xmlns:a16="http://schemas.microsoft.com/office/drawing/2014/main" id="{841B5FA6-D497-1242-AF0C-3256DB97A2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4471" y="1118928"/>
            <a:ext cx="53056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21</a:t>
            </a:r>
          </a:p>
        </p:txBody>
      </p:sp>
      <p:sp>
        <p:nvSpPr>
          <p:cNvPr id="46" name="Rectangle 1">
            <a:extLst>
              <a:ext uri="{FF2B5EF4-FFF2-40B4-BE49-F238E27FC236}">
                <a16:creationId xmlns:a16="http://schemas.microsoft.com/office/drawing/2014/main" id="{33DED30C-7C36-604F-8376-2086E0AF18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5235" y="1118928"/>
            <a:ext cx="63439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22</a:t>
            </a:r>
          </a:p>
        </p:txBody>
      </p:sp>
      <p:sp>
        <p:nvSpPr>
          <p:cNvPr id="47" name="Rectangle 1">
            <a:extLst>
              <a:ext uri="{FF2B5EF4-FFF2-40B4-BE49-F238E27FC236}">
                <a16:creationId xmlns:a16="http://schemas.microsoft.com/office/drawing/2014/main" id="{5C96006D-844F-424B-8C82-5A3A5AD6A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9939" y="1118928"/>
            <a:ext cx="53056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23</a:t>
            </a:r>
          </a:p>
        </p:txBody>
      </p:sp>
      <p:sp>
        <p:nvSpPr>
          <p:cNvPr id="48" name="Rectangle 1">
            <a:extLst>
              <a:ext uri="{FF2B5EF4-FFF2-40B4-BE49-F238E27FC236}">
                <a16:creationId xmlns:a16="http://schemas.microsoft.com/office/drawing/2014/main" id="{EBC254E6-9162-C247-98F8-281F10C321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3736" y="1118928"/>
            <a:ext cx="53056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24</a:t>
            </a:r>
          </a:p>
        </p:txBody>
      </p:sp>
      <p:sp>
        <p:nvSpPr>
          <p:cNvPr id="49" name="Rectangle 1">
            <a:extLst>
              <a:ext uri="{FF2B5EF4-FFF2-40B4-BE49-F238E27FC236}">
                <a16:creationId xmlns:a16="http://schemas.microsoft.com/office/drawing/2014/main" id="{99EC373E-40D6-B14E-8E16-0A0C544C06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50105" y="1118928"/>
            <a:ext cx="53056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25</a:t>
            </a:r>
          </a:p>
        </p:txBody>
      </p:sp>
      <p:sp>
        <p:nvSpPr>
          <p:cNvPr id="50" name="Rectangle 1">
            <a:extLst>
              <a:ext uri="{FF2B5EF4-FFF2-40B4-BE49-F238E27FC236}">
                <a16:creationId xmlns:a16="http://schemas.microsoft.com/office/drawing/2014/main" id="{3AAFC275-2F9D-9D4C-A84C-45EB76F091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54025" y="1118928"/>
            <a:ext cx="63439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26</a:t>
            </a:r>
          </a:p>
        </p:txBody>
      </p:sp>
      <p:sp>
        <p:nvSpPr>
          <p:cNvPr id="51" name="Rectangle 1">
            <a:extLst>
              <a:ext uri="{FF2B5EF4-FFF2-40B4-BE49-F238E27FC236}">
                <a16:creationId xmlns:a16="http://schemas.microsoft.com/office/drawing/2014/main" id="{C6F4B8F1-AB8C-B244-8462-3ED089116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4174" y="1118928"/>
            <a:ext cx="53056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27</a:t>
            </a:r>
          </a:p>
        </p:txBody>
      </p:sp>
      <p:sp>
        <p:nvSpPr>
          <p:cNvPr id="52" name="Rectangle 1">
            <a:extLst>
              <a:ext uri="{FF2B5EF4-FFF2-40B4-BE49-F238E27FC236}">
                <a16:creationId xmlns:a16="http://schemas.microsoft.com/office/drawing/2014/main" id="{218CB086-7BBC-A547-B60B-A07DFF52C5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24321" y="1118928"/>
            <a:ext cx="53056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28</a:t>
            </a:r>
          </a:p>
        </p:txBody>
      </p:sp>
      <p:sp>
        <p:nvSpPr>
          <p:cNvPr id="53" name="Rectangle 1">
            <a:extLst>
              <a:ext uri="{FF2B5EF4-FFF2-40B4-BE49-F238E27FC236}">
                <a16:creationId xmlns:a16="http://schemas.microsoft.com/office/drawing/2014/main" id="{F611470B-3157-7B42-83BE-B39BE1B862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7515" y="1118928"/>
            <a:ext cx="53056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29</a:t>
            </a:r>
          </a:p>
        </p:txBody>
      </p:sp>
      <p:sp>
        <p:nvSpPr>
          <p:cNvPr id="54" name="Rectangle 1">
            <a:extLst>
              <a:ext uri="{FF2B5EF4-FFF2-40B4-BE49-F238E27FC236}">
                <a16:creationId xmlns:a16="http://schemas.microsoft.com/office/drawing/2014/main" id="{C6E7D216-123F-A14F-BC10-F3D04DC707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7785" y="1118928"/>
            <a:ext cx="63439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30</a:t>
            </a:r>
          </a:p>
        </p:txBody>
      </p:sp>
      <p:sp>
        <p:nvSpPr>
          <p:cNvPr id="55" name="Rectangle 1">
            <a:extLst>
              <a:ext uri="{FF2B5EF4-FFF2-40B4-BE49-F238E27FC236}">
                <a16:creationId xmlns:a16="http://schemas.microsoft.com/office/drawing/2014/main" id="{428CB8CB-E396-1244-AC91-34C827A00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93684" y="1118928"/>
            <a:ext cx="53056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31</a:t>
            </a:r>
          </a:p>
        </p:txBody>
      </p:sp>
      <p:sp>
        <p:nvSpPr>
          <p:cNvPr id="56" name="Rectangle 1">
            <a:extLst>
              <a:ext uri="{FF2B5EF4-FFF2-40B4-BE49-F238E27FC236}">
                <a16:creationId xmlns:a16="http://schemas.microsoft.com/office/drawing/2014/main" id="{B6BCEDE3-B642-6B49-A8F9-5437507D0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0657" y="1118928"/>
            <a:ext cx="53056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32</a:t>
            </a:r>
          </a:p>
        </p:txBody>
      </p:sp>
      <p:sp>
        <p:nvSpPr>
          <p:cNvPr id="57" name="Rectangle 1">
            <a:extLst>
              <a:ext uri="{FF2B5EF4-FFF2-40B4-BE49-F238E27FC236}">
                <a16:creationId xmlns:a16="http://schemas.microsoft.com/office/drawing/2014/main" id="{BE3B8C22-4238-954E-89B0-8C6463C896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07025" y="1118928"/>
            <a:ext cx="53056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33</a:t>
            </a:r>
          </a:p>
        </p:txBody>
      </p:sp>
      <p:sp>
        <p:nvSpPr>
          <p:cNvPr id="58" name="Rectangle 1">
            <a:extLst>
              <a:ext uri="{FF2B5EF4-FFF2-40B4-BE49-F238E27FC236}">
                <a16:creationId xmlns:a16="http://schemas.microsoft.com/office/drawing/2014/main" id="{184DAB04-D081-4A46-B373-E95A30109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20470" y="1118928"/>
            <a:ext cx="63439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34</a:t>
            </a: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FCFBD2D8-5B52-E344-B26C-7ECCC3314BA8}"/>
              </a:ext>
            </a:extLst>
          </p:cNvPr>
          <p:cNvCxnSpPr>
            <a:cxnSpLocks/>
          </p:cNvCxnSpPr>
          <p:nvPr/>
        </p:nvCxnSpPr>
        <p:spPr>
          <a:xfrm flipV="1">
            <a:off x="10456724" y="1757005"/>
            <a:ext cx="0" cy="3082557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17FD0860-3C19-C144-8E5F-2F2772D86331}"/>
              </a:ext>
            </a:extLst>
          </p:cNvPr>
          <p:cNvCxnSpPr>
            <a:cxnSpLocks/>
          </p:cNvCxnSpPr>
          <p:nvPr/>
        </p:nvCxnSpPr>
        <p:spPr>
          <a:xfrm flipV="1">
            <a:off x="8388736" y="1728494"/>
            <a:ext cx="0" cy="1905857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8" name="Picture 77">
            <a:extLst>
              <a:ext uri="{FF2B5EF4-FFF2-40B4-BE49-F238E27FC236}">
                <a16:creationId xmlns:a16="http://schemas.microsoft.com/office/drawing/2014/main" id="{D72E61F1-6622-F142-84B0-BA4598DD00C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8208" y="2183694"/>
            <a:ext cx="918942" cy="7191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</p:pic>
      <p:sp>
        <p:nvSpPr>
          <p:cNvPr id="79" name="Rectangle 78">
            <a:extLst>
              <a:ext uri="{FF2B5EF4-FFF2-40B4-BE49-F238E27FC236}">
                <a16:creationId xmlns:a16="http://schemas.microsoft.com/office/drawing/2014/main" id="{64F6CB1A-74A2-6F46-B09C-F0B05A10CDCA}"/>
              </a:ext>
            </a:extLst>
          </p:cNvPr>
          <p:cNvSpPr/>
          <p:nvPr/>
        </p:nvSpPr>
        <p:spPr>
          <a:xfrm>
            <a:off x="3377447" y="2424620"/>
            <a:ext cx="2910634" cy="389732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pc="20" dirty="0">
              <a:solidFill>
                <a:prstClr val="white"/>
              </a:solidFill>
            </a:endParaRPr>
          </a:p>
        </p:txBody>
      </p:sp>
      <p:sp>
        <p:nvSpPr>
          <p:cNvPr id="80" name="Rectangle 1">
            <a:extLst>
              <a:ext uri="{FF2B5EF4-FFF2-40B4-BE49-F238E27FC236}">
                <a16:creationId xmlns:a16="http://schemas.microsoft.com/office/drawing/2014/main" id="{D376CD48-1945-F74A-9EDA-EA2A581687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0683" y="2423229"/>
            <a:ext cx="274196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200" b="1" kern="0" spc="20" dirty="0">
                <a:solidFill>
                  <a:prstClr val="white"/>
                </a:solidFill>
                <a:latin typeface="Arial Narrow"/>
                <a:cs typeface="Arial Narrow"/>
              </a:rPr>
              <a:t>HIAD Guided Earth Flight Tests (scaled)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372792F-7095-6F40-8EB4-853F3412E0DA}"/>
              </a:ext>
            </a:extLst>
          </p:cNvPr>
          <p:cNvSpPr/>
          <p:nvPr/>
        </p:nvSpPr>
        <p:spPr>
          <a:xfrm>
            <a:off x="1114789" y="2657853"/>
            <a:ext cx="2258181" cy="45577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pc="20" dirty="0">
              <a:solidFill>
                <a:schemeClr val="tx1"/>
              </a:solidFill>
            </a:endParaRPr>
          </a:p>
        </p:txBody>
      </p:sp>
      <p:sp>
        <p:nvSpPr>
          <p:cNvPr id="86" name="Rectangle 1">
            <a:extLst>
              <a:ext uri="{FF2B5EF4-FFF2-40B4-BE49-F238E27FC236}">
                <a16:creationId xmlns:a16="http://schemas.microsoft.com/office/drawing/2014/main" id="{5891931E-9155-534A-A881-2184775656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6202" y="2668880"/>
            <a:ext cx="210431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200" kern="0" spc="20" dirty="0">
                <a:latin typeface="Arial Narrow"/>
                <a:cs typeface="Arial Narrow"/>
              </a:rPr>
              <a:t>EDL System Studies and Ground Development/Demonstration</a:t>
            </a:r>
          </a:p>
        </p:txBody>
      </p:sp>
      <p:pic>
        <p:nvPicPr>
          <p:cNvPr id="87" name="Picture 86" descr="5_MRV_July2016_Landing.png">
            <a:extLst>
              <a:ext uri="{FF2B5EF4-FFF2-40B4-BE49-F238E27FC236}">
                <a16:creationId xmlns:a16="http://schemas.microsoft.com/office/drawing/2014/main" id="{5F54E852-8CE3-0540-8E33-75B27BD823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3770" y="2958036"/>
            <a:ext cx="857502" cy="695945"/>
          </a:xfrm>
          <a:prstGeom prst="rect">
            <a:avLst/>
          </a:prstGeom>
        </p:spPr>
      </p:pic>
      <p:sp>
        <p:nvSpPr>
          <p:cNvPr id="88" name="Rectangle 1">
            <a:extLst>
              <a:ext uri="{FF2B5EF4-FFF2-40B4-BE49-F238E27FC236}">
                <a16:creationId xmlns:a16="http://schemas.microsoft.com/office/drawing/2014/main" id="{E5871D15-CA54-7444-830B-049FCF73A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40658" y="1113579"/>
            <a:ext cx="63439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35</a:t>
            </a:r>
          </a:p>
        </p:txBody>
      </p: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42E38FD0-F141-8B46-A750-D2C4461A2E5D}"/>
              </a:ext>
            </a:extLst>
          </p:cNvPr>
          <p:cNvCxnSpPr/>
          <p:nvPr/>
        </p:nvCxnSpPr>
        <p:spPr>
          <a:xfrm>
            <a:off x="11133334" y="1410562"/>
            <a:ext cx="0" cy="3429000"/>
          </a:xfrm>
          <a:prstGeom prst="line">
            <a:avLst/>
          </a:prstGeom>
          <a:ln w="12700">
            <a:gradFill>
              <a:gsLst>
                <a:gs pos="100000">
                  <a:schemeClr val="tx2">
                    <a:lumMod val="75000"/>
                    <a:alpha val="51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0FCDC96C-5253-E646-A3FB-F1D9F47E538E}"/>
              </a:ext>
            </a:extLst>
          </p:cNvPr>
          <p:cNvCxnSpPr/>
          <p:nvPr/>
        </p:nvCxnSpPr>
        <p:spPr>
          <a:xfrm>
            <a:off x="10233112" y="1419502"/>
            <a:ext cx="0" cy="3429000"/>
          </a:xfrm>
          <a:prstGeom prst="line">
            <a:avLst/>
          </a:prstGeom>
          <a:ln w="12700">
            <a:gradFill>
              <a:gsLst>
                <a:gs pos="100000">
                  <a:schemeClr val="tx2">
                    <a:lumMod val="75000"/>
                    <a:alpha val="51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278BDCA8-49C0-9441-ABF4-80F68ACC53CA}"/>
              </a:ext>
            </a:extLst>
          </p:cNvPr>
          <p:cNvCxnSpPr/>
          <p:nvPr/>
        </p:nvCxnSpPr>
        <p:spPr>
          <a:xfrm>
            <a:off x="10690312" y="1410562"/>
            <a:ext cx="0" cy="3429000"/>
          </a:xfrm>
          <a:prstGeom prst="line">
            <a:avLst/>
          </a:prstGeom>
          <a:ln w="12700">
            <a:gradFill>
              <a:gsLst>
                <a:gs pos="100000">
                  <a:schemeClr val="tx2">
                    <a:lumMod val="75000"/>
                    <a:alpha val="51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Diamond 101">
            <a:extLst>
              <a:ext uri="{FF2B5EF4-FFF2-40B4-BE49-F238E27FC236}">
                <a16:creationId xmlns:a16="http://schemas.microsoft.com/office/drawing/2014/main" id="{678665C3-8098-9149-A533-26404C2D0D0F}"/>
              </a:ext>
            </a:extLst>
          </p:cNvPr>
          <p:cNvSpPr/>
          <p:nvPr/>
        </p:nvSpPr>
        <p:spPr bwMode="auto">
          <a:xfrm>
            <a:off x="8861704" y="6491504"/>
            <a:ext cx="120810" cy="149913"/>
          </a:xfrm>
          <a:prstGeom prst="diamond">
            <a:avLst/>
          </a:prstGeom>
          <a:solidFill>
            <a:srgbClr val="FF0000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900" dirty="0">
              <a:solidFill>
                <a:srgbClr val="666666"/>
              </a:solidFill>
              <a:latin typeface="55 Helvetica Roman" pitchFamily="1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A242F9CE-202C-0847-BA0A-DF3FDA2A3751}"/>
              </a:ext>
            </a:extLst>
          </p:cNvPr>
          <p:cNvSpPr/>
          <p:nvPr/>
        </p:nvSpPr>
        <p:spPr>
          <a:xfrm>
            <a:off x="3404946" y="3026995"/>
            <a:ext cx="2700140" cy="3273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pc="20" dirty="0">
              <a:solidFill>
                <a:prstClr val="white"/>
              </a:solidFill>
            </a:endParaRPr>
          </a:p>
        </p:txBody>
      </p:sp>
      <p:sp>
        <p:nvSpPr>
          <p:cNvPr id="104" name="Rectangle 1">
            <a:extLst>
              <a:ext uri="{FF2B5EF4-FFF2-40B4-BE49-F238E27FC236}">
                <a16:creationId xmlns:a16="http://schemas.microsoft.com/office/drawing/2014/main" id="{928EA289-E737-654F-879A-E9E61F3FB7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9718" y="3029326"/>
            <a:ext cx="2353285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200" b="1" kern="0" spc="20" dirty="0">
                <a:solidFill>
                  <a:prstClr val="white"/>
                </a:solidFill>
                <a:latin typeface="Arial Narrow"/>
                <a:cs typeface="Arial Narrow"/>
              </a:rPr>
              <a:t>HIAD Ground Scale-Up to 10, 15 m</a:t>
            </a:r>
          </a:p>
        </p:txBody>
      </p:sp>
      <p:pic>
        <p:nvPicPr>
          <p:cNvPr id="105" name="Picture 104">
            <a:extLst>
              <a:ext uri="{FF2B5EF4-FFF2-40B4-BE49-F238E27FC236}">
                <a16:creationId xmlns:a16="http://schemas.microsoft.com/office/drawing/2014/main" id="{F70ACDC1-2396-E047-B727-8477B4B6613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4903" y="2783004"/>
            <a:ext cx="501393" cy="39237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</p:pic>
      <p:sp>
        <p:nvSpPr>
          <p:cNvPr id="106" name="Diamond 105">
            <a:extLst>
              <a:ext uri="{FF2B5EF4-FFF2-40B4-BE49-F238E27FC236}">
                <a16:creationId xmlns:a16="http://schemas.microsoft.com/office/drawing/2014/main" id="{9427B73D-501D-8241-AA94-A38201E84B57}"/>
              </a:ext>
            </a:extLst>
          </p:cNvPr>
          <p:cNvSpPr/>
          <p:nvPr/>
        </p:nvSpPr>
        <p:spPr bwMode="auto">
          <a:xfrm>
            <a:off x="5401239" y="2717933"/>
            <a:ext cx="123593" cy="136574"/>
          </a:xfrm>
          <a:prstGeom prst="diamond">
            <a:avLst/>
          </a:prstGeom>
          <a:solidFill>
            <a:srgbClr val="FF0000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900" dirty="0">
              <a:solidFill>
                <a:srgbClr val="666666"/>
              </a:solidFill>
              <a:latin typeface="55 Helvetica Roman" pitchFamily="1" charset="0"/>
            </a:endParaRPr>
          </a:p>
        </p:txBody>
      </p:sp>
      <p:sp>
        <p:nvSpPr>
          <p:cNvPr id="109" name="Right Arrow 108">
            <a:extLst>
              <a:ext uri="{FF2B5EF4-FFF2-40B4-BE49-F238E27FC236}">
                <a16:creationId xmlns:a16="http://schemas.microsoft.com/office/drawing/2014/main" id="{4900F07D-5ACB-1B4D-92C0-B39267B7D512}"/>
              </a:ext>
            </a:extLst>
          </p:cNvPr>
          <p:cNvSpPr/>
          <p:nvPr/>
        </p:nvSpPr>
        <p:spPr>
          <a:xfrm>
            <a:off x="6080550" y="3209099"/>
            <a:ext cx="2343694" cy="828051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pc="20">
              <a:solidFill>
                <a:prstClr val="white"/>
              </a:solidFill>
            </a:endParaRPr>
          </a:p>
        </p:txBody>
      </p:sp>
      <p:sp>
        <p:nvSpPr>
          <p:cNvPr id="110" name="Rectangle 1">
            <a:extLst>
              <a:ext uri="{FF2B5EF4-FFF2-40B4-BE49-F238E27FC236}">
                <a16:creationId xmlns:a16="http://schemas.microsoft.com/office/drawing/2014/main" id="{26AEB57F-8B7C-3449-8967-9E3FC77AB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9812" y="3389841"/>
            <a:ext cx="196849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prstClr val="black">
                    <a:lumMod val="85000"/>
                    <a:lumOff val="15000"/>
                  </a:prstClr>
                </a:solidFill>
                <a:latin typeface="Arial Narrow"/>
                <a:cs typeface="Arial Narrow"/>
              </a:rPr>
              <a:t>First Mars Cargo Mission Development (full scale)</a:t>
            </a:r>
          </a:p>
        </p:txBody>
      </p:sp>
      <p:sp>
        <p:nvSpPr>
          <p:cNvPr id="113" name="Right Arrow 112">
            <a:extLst>
              <a:ext uri="{FF2B5EF4-FFF2-40B4-BE49-F238E27FC236}">
                <a16:creationId xmlns:a16="http://schemas.microsoft.com/office/drawing/2014/main" id="{5AB95BDE-D74E-6B42-928C-B82D7687A402}"/>
              </a:ext>
            </a:extLst>
          </p:cNvPr>
          <p:cNvSpPr/>
          <p:nvPr/>
        </p:nvSpPr>
        <p:spPr>
          <a:xfrm>
            <a:off x="7029725" y="4490920"/>
            <a:ext cx="3426999" cy="901700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pc="20">
              <a:solidFill>
                <a:prstClr val="white"/>
              </a:solidFill>
            </a:endParaRPr>
          </a:p>
        </p:txBody>
      </p:sp>
      <p:sp>
        <p:nvSpPr>
          <p:cNvPr id="114" name="Rectangle 1">
            <a:extLst>
              <a:ext uri="{FF2B5EF4-FFF2-40B4-BE49-F238E27FC236}">
                <a16:creationId xmlns:a16="http://schemas.microsoft.com/office/drawing/2014/main" id="{AA5E41A9-5241-0C46-996D-BF9F21A6FD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565" y="4725450"/>
            <a:ext cx="247995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prstClr val="black">
                    <a:lumMod val="85000"/>
                    <a:lumOff val="15000"/>
                  </a:prstClr>
                </a:solidFill>
                <a:latin typeface="Arial Narrow"/>
                <a:cs typeface="Arial Narrow"/>
              </a:rPr>
              <a:t>First Mars Human Mission Development (full scale)</a:t>
            </a:r>
          </a:p>
        </p:txBody>
      </p:sp>
      <p:cxnSp>
        <p:nvCxnSpPr>
          <p:cNvPr id="117" name="Elbow Connector 116">
            <a:extLst>
              <a:ext uri="{FF2B5EF4-FFF2-40B4-BE49-F238E27FC236}">
                <a16:creationId xmlns:a16="http://schemas.microsoft.com/office/drawing/2014/main" id="{E617E683-C4F8-4040-99E7-008DE1B791C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4957798" y="3903451"/>
            <a:ext cx="1532789" cy="1389592"/>
          </a:xfrm>
          <a:prstGeom prst="bentConnector3">
            <a:avLst>
              <a:gd name="adj1" fmla="val -146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BB7A6CF2-5750-0B40-941C-101F0566C8B1}"/>
              </a:ext>
            </a:extLst>
          </p:cNvPr>
          <p:cNvCxnSpPr>
            <a:cxnSpLocks/>
          </p:cNvCxnSpPr>
          <p:nvPr/>
        </p:nvCxnSpPr>
        <p:spPr>
          <a:xfrm flipH="1">
            <a:off x="9337197" y="4461488"/>
            <a:ext cx="2843" cy="2441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Arrow Connector 120">
            <a:extLst>
              <a:ext uri="{FF2B5EF4-FFF2-40B4-BE49-F238E27FC236}">
                <a16:creationId xmlns:a16="http://schemas.microsoft.com/office/drawing/2014/main" id="{DA4DE61B-5A55-ED48-8783-4B52FE3F7956}"/>
              </a:ext>
            </a:extLst>
          </p:cNvPr>
          <p:cNvCxnSpPr>
            <a:cxnSpLocks/>
          </p:cNvCxnSpPr>
          <p:nvPr/>
        </p:nvCxnSpPr>
        <p:spPr>
          <a:xfrm flipH="1">
            <a:off x="8874067" y="4477480"/>
            <a:ext cx="2843" cy="2441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Elbow Connector 121">
            <a:extLst>
              <a:ext uri="{FF2B5EF4-FFF2-40B4-BE49-F238E27FC236}">
                <a16:creationId xmlns:a16="http://schemas.microsoft.com/office/drawing/2014/main" id="{A65F0522-D42A-D843-8767-51D59F705753}"/>
              </a:ext>
            </a:extLst>
          </p:cNvPr>
          <p:cNvCxnSpPr>
            <a:cxnSpLocks/>
          </p:cNvCxnSpPr>
          <p:nvPr/>
        </p:nvCxnSpPr>
        <p:spPr>
          <a:xfrm flipV="1">
            <a:off x="5694128" y="3685868"/>
            <a:ext cx="370718" cy="21142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5" name="Right Arrow 124">
            <a:extLst>
              <a:ext uri="{FF2B5EF4-FFF2-40B4-BE49-F238E27FC236}">
                <a16:creationId xmlns:a16="http://schemas.microsoft.com/office/drawing/2014/main" id="{605F1B61-304C-5F4A-B3E2-7C649A78A3C5}"/>
              </a:ext>
            </a:extLst>
          </p:cNvPr>
          <p:cNvSpPr/>
          <p:nvPr/>
        </p:nvSpPr>
        <p:spPr>
          <a:xfrm>
            <a:off x="2538259" y="6527300"/>
            <a:ext cx="5483916" cy="299882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Competed Industry Participation</a:t>
            </a:r>
          </a:p>
        </p:txBody>
      </p:sp>
      <p:sp>
        <p:nvSpPr>
          <p:cNvPr id="132" name="Rectangle 1">
            <a:extLst>
              <a:ext uri="{FF2B5EF4-FFF2-40B4-BE49-F238E27FC236}">
                <a16:creationId xmlns:a16="http://schemas.microsoft.com/office/drawing/2014/main" id="{834A739F-D6C8-9B48-A2B8-E6AA7B2B3F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87457" y="1118207"/>
            <a:ext cx="63439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36</a:t>
            </a:r>
          </a:p>
        </p:txBody>
      </p:sp>
      <p:sp>
        <p:nvSpPr>
          <p:cNvPr id="133" name="Rectangle 1">
            <a:extLst>
              <a:ext uri="{FF2B5EF4-FFF2-40B4-BE49-F238E27FC236}">
                <a16:creationId xmlns:a16="http://schemas.microsoft.com/office/drawing/2014/main" id="{A69F6CAC-8A3F-094C-BE7F-D47B365448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47604" y="1116161"/>
            <a:ext cx="63439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37</a:t>
            </a:r>
          </a:p>
        </p:txBody>
      </p:sp>
      <p:sp>
        <p:nvSpPr>
          <p:cNvPr id="134" name="Rectangle 1">
            <a:extLst>
              <a:ext uri="{FF2B5EF4-FFF2-40B4-BE49-F238E27FC236}">
                <a16:creationId xmlns:a16="http://schemas.microsoft.com/office/drawing/2014/main" id="{E5F907B5-06DD-8B47-8C6A-CB204E981A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07751" y="1114115"/>
            <a:ext cx="63439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38</a:t>
            </a:r>
          </a:p>
        </p:txBody>
      </p:sp>
      <p:sp>
        <p:nvSpPr>
          <p:cNvPr id="135" name="Rectangle 1">
            <a:extLst>
              <a:ext uri="{FF2B5EF4-FFF2-40B4-BE49-F238E27FC236}">
                <a16:creationId xmlns:a16="http://schemas.microsoft.com/office/drawing/2014/main" id="{5BC0FD8B-99DB-8E4E-85A0-3C25B5902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67898" y="1112069"/>
            <a:ext cx="634390" cy="2769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srgbClr val="BDD2FD"/>
                </a:solidFill>
                <a:latin typeface="Arial Narrow"/>
                <a:cs typeface="Arial Narrow"/>
              </a:rPr>
              <a:t>39</a:t>
            </a:r>
          </a:p>
        </p:txBody>
      </p: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3227EE7C-A4C9-514B-8E1C-7E798C543817}"/>
              </a:ext>
            </a:extLst>
          </p:cNvPr>
          <p:cNvCxnSpPr/>
          <p:nvPr/>
        </p:nvCxnSpPr>
        <p:spPr>
          <a:xfrm>
            <a:off x="12019924" y="1437986"/>
            <a:ext cx="0" cy="3429000"/>
          </a:xfrm>
          <a:prstGeom prst="line">
            <a:avLst/>
          </a:prstGeom>
          <a:ln w="12700">
            <a:gradFill>
              <a:gsLst>
                <a:gs pos="100000">
                  <a:schemeClr val="tx2">
                    <a:lumMod val="75000"/>
                    <a:alpha val="51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611B44B2-582A-BF41-A00A-544589E88BE5}"/>
              </a:ext>
            </a:extLst>
          </p:cNvPr>
          <p:cNvCxnSpPr/>
          <p:nvPr/>
        </p:nvCxnSpPr>
        <p:spPr>
          <a:xfrm>
            <a:off x="11576902" y="1437986"/>
            <a:ext cx="0" cy="3429000"/>
          </a:xfrm>
          <a:prstGeom prst="line">
            <a:avLst/>
          </a:prstGeom>
          <a:ln w="12700">
            <a:gradFill>
              <a:gsLst>
                <a:gs pos="100000">
                  <a:schemeClr val="tx2">
                    <a:lumMod val="75000"/>
                    <a:alpha val="51000"/>
                  </a:schemeClr>
                </a:gs>
                <a:gs pos="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7CEE1087-FC27-6F42-A9AD-6121B75A48CF}"/>
              </a:ext>
            </a:extLst>
          </p:cNvPr>
          <p:cNvGrpSpPr/>
          <p:nvPr/>
        </p:nvGrpSpPr>
        <p:grpSpPr>
          <a:xfrm>
            <a:off x="628076" y="1410562"/>
            <a:ext cx="11412623" cy="267490"/>
            <a:chOff x="628076" y="1410562"/>
            <a:chExt cx="11412623" cy="267490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4021F128-98E9-374B-8F9F-1B6FEB197086}"/>
                </a:ext>
              </a:extLst>
            </p:cNvPr>
            <p:cNvSpPr/>
            <p:nvPr/>
          </p:nvSpPr>
          <p:spPr>
            <a:xfrm>
              <a:off x="628076" y="1410562"/>
              <a:ext cx="11412623" cy="267490"/>
            </a:xfrm>
            <a:prstGeom prst="rect">
              <a:avLst/>
            </a:prstGeom>
            <a:gradFill>
              <a:gsLst>
                <a:gs pos="91000">
                  <a:schemeClr val="tx2">
                    <a:lumMod val="50000"/>
                    <a:alpha val="75000"/>
                  </a:schemeClr>
                </a:gs>
                <a:gs pos="100000">
                  <a:schemeClr val="tx2">
                    <a:lumMod val="75000"/>
                    <a:alpha val="0"/>
                  </a:schemeClr>
                </a:gs>
              </a:gsLst>
              <a:lin ang="5400000" scaled="0"/>
            </a:gra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defTabSz="457200"/>
              <a:r>
                <a:rPr lang="en-US" sz="1200" dirty="0">
                  <a:solidFill>
                    <a:srgbClr val="4F81BD">
                      <a:lumMod val="60000"/>
                      <a:lumOff val="40000"/>
                    </a:srgbClr>
                  </a:solidFill>
                </a:rPr>
                <a:t>        Mars Launch Windows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E0511C91-19A8-ED45-9706-7F14AD7EF656}"/>
                </a:ext>
              </a:extLst>
            </p:cNvPr>
            <p:cNvSpPr/>
            <p:nvPr/>
          </p:nvSpPr>
          <p:spPr>
            <a:xfrm>
              <a:off x="3036448" y="1458941"/>
              <a:ext cx="246888" cy="177678"/>
            </a:xfrm>
            <a:prstGeom prst="rect">
              <a:avLst/>
            </a:prstGeom>
            <a:gradFill>
              <a:gsLst>
                <a:gs pos="100000">
                  <a:srgbClr val="918792"/>
                </a:gs>
                <a:gs pos="67000">
                  <a:srgbClr val="5B5566"/>
                </a:gs>
                <a:gs pos="0">
                  <a:srgbClr val="C6B8BE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spc="20" dirty="0">
                <a:solidFill>
                  <a:prstClr val="white"/>
                </a:solidFill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523D8E35-FD86-184F-8D3A-A83DB9547B8D}"/>
                </a:ext>
              </a:extLst>
            </p:cNvPr>
            <p:cNvSpPr/>
            <p:nvPr/>
          </p:nvSpPr>
          <p:spPr>
            <a:xfrm>
              <a:off x="3975232" y="1456601"/>
              <a:ext cx="246888" cy="177678"/>
            </a:xfrm>
            <a:prstGeom prst="rect">
              <a:avLst/>
            </a:prstGeom>
            <a:gradFill>
              <a:gsLst>
                <a:gs pos="100000">
                  <a:srgbClr val="918792"/>
                </a:gs>
                <a:gs pos="67000">
                  <a:srgbClr val="5B5566"/>
                </a:gs>
                <a:gs pos="0">
                  <a:srgbClr val="C6B8BE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spc="20" dirty="0">
                <a:solidFill>
                  <a:prstClr val="white"/>
                </a:solidFill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B1600EAF-EA50-A74F-9EC6-EB7425DD2E64}"/>
                </a:ext>
              </a:extLst>
            </p:cNvPr>
            <p:cNvSpPr/>
            <p:nvPr/>
          </p:nvSpPr>
          <p:spPr>
            <a:xfrm>
              <a:off x="4904872" y="1456601"/>
              <a:ext cx="246888" cy="177678"/>
            </a:xfrm>
            <a:prstGeom prst="rect">
              <a:avLst/>
            </a:prstGeom>
            <a:gradFill>
              <a:gsLst>
                <a:gs pos="100000">
                  <a:srgbClr val="918792"/>
                </a:gs>
                <a:gs pos="67000">
                  <a:srgbClr val="5B5566"/>
                </a:gs>
                <a:gs pos="0">
                  <a:srgbClr val="C6B8BE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spc="20" dirty="0">
                <a:solidFill>
                  <a:prstClr val="white"/>
                </a:solidFill>
              </a:endParaRP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3701FB00-EC5F-5641-B29B-1C5DD4A79C5E}"/>
                </a:ext>
              </a:extLst>
            </p:cNvPr>
            <p:cNvSpPr/>
            <p:nvPr/>
          </p:nvSpPr>
          <p:spPr>
            <a:xfrm>
              <a:off x="5828416" y="1456600"/>
              <a:ext cx="246888" cy="177678"/>
            </a:xfrm>
            <a:prstGeom prst="rect">
              <a:avLst/>
            </a:prstGeom>
            <a:gradFill>
              <a:gsLst>
                <a:gs pos="100000">
                  <a:srgbClr val="918792"/>
                </a:gs>
                <a:gs pos="67000">
                  <a:srgbClr val="5B5566"/>
                </a:gs>
                <a:gs pos="0">
                  <a:srgbClr val="C6B8BE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spc="20" dirty="0">
                <a:solidFill>
                  <a:prstClr val="white"/>
                </a:solidFill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A17C2DD0-1E79-1546-B6DD-2998BD9ADAA8}"/>
                </a:ext>
              </a:extLst>
            </p:cNvPr>
            <p:cNvSpPr/>
            <p:nvPr/>
          </p:nvSpPr>
          <p:spPr>
            <a:xfrm>
              <a:off x="6846448" y="1456601"/>
              <a:ext cx="246888" cy="177678"/>
            </a:xfrm>
            <a:prstGeom prst="rect">
              <a:avLst/>
            </a:prstGeom>
            <a:gradFill>
              <a:gsLst>
                <a:gs pos="100000">
                  <a:srgbClr val="918792"/>
                </a:gs>
                <a:gs pos="67000">
                  <a:srgbClr val="5B5566"/>
                </a:gs>
                <a:gs pos="0">
                  <a:srgbClr val="C6B8BE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spc="20" dirty="0">
                <a:solidFill>
                  <a:prstClr val="white"/>
                </a:solidFill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F592D6C0-62B5-234B-BEF9-5A436DD38B57}"/>
                </a:ext>
              </a:extLst>
            </p:cNvPr>
            <p:cNvSpPr/>
            <p:nvPr/>
          </p:nvSpPr>
          <p:spPr>
            <a:xfrm>
              <a:off x="7873624" y="1456601"/>
              <a:ext cx="246888" cy="177678"/>
            </a:xfrm>
            <a:prstGeom prst="rect">
              <a:avLst/>
            </a:prstGeom>
            <a:gradFill>
              <a:gsLst>
                <a:gs pos="100000">
                  <a:srgbClr val="918792"/>
                </a:gs>
                <a:gs pos="67000">
                  <a:srgbClr val="5B5566"/>
                </a:gs>
                <a:gs pos="0">
                  <a:srgbClr val="C6B8BE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spc="20" dirty="0">
                <a:solidFill>
                  <a:prstClr val="white"/>
                </a:solidFill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8FF46F20-9748-044A-AF22-621FBBE27D05}"/>
                </a:ext>
              </a:extLst>
            </p:cNvPr>
            <p:cNvSpPr/>
            <p:nvPr/>
          </p:nvSpPr>
          <p:spPr>
            <a:xfrm>
              <a:off x="8891298" y="1456601"/>
              <a:ext cx="246888" cy="177678"/>
            </a:xfrm>
            <a:prstGeom prst="rect">
              <a:avLst/>
            </a:prstGeom>
            <a:gradFill>
              <a:gsLst>
                <a:gs pos="100000">
                  <a:srgbClr val="918792"/>
                </a:gs>
                <a:gs pos="67000">
                  <a:srgbClr val="5B5566"/>
                </a:gs>
                <a:gs pos="0">
                  <a:srgbClr val="C6B8BE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spc="20" dirty="0">
                <a:solidFill>
                  <a:prstClr val="white"/>
                </a:solidFill>
              </a:endParaRP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61F2699B-65CD-7248-849F-59E9F4FCD0F3}"/>
                </a:ext>
              </a:extLst>
            </p:cNvPr>
            <p:cNvSpPr/>
            <p:nvPr/>
          </p:nvSpPr>
          <p:spPr>
            <a:xfrm>
              <a:off x="9894318" y="1450956"/>
              <a:ext cx="246888" cy="177678"/>
            </a:xfrm>
            <a:prstGeom prst="rect">
              <a:avLst/>
            </a:prstGeom>
            <a:gradFill>
              <a:gsLst>
                <a:gs pos="100000">
                  <a:srgbClr val="918792"/>
                </a:gs>
                <a:gs pos="67000">
                  <a:srgbClr val="5B5566"/>
                </a:gs>
                <a:gs pos="0">
                  <a:srgbClr val="C6B8BE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spc="20" dirty="0">
                <a:solidFill>
                  <a:prstClr val="white"/>
                </a:solidFill>
              </a:endParaRPr>
            </a:p>
          </p:txBody>
        </p:sp>
        <p:sp>
          <p:nvSpPr>
            <p:cNvPr id="111" name="Diamond 110">
              <a:extLst>
                <a:ext uri="{FF2B5EF4-FFF2-40B4-BE49-F238E27FC236}">
                  <a16:creationId xmlns:a16="http://schemas.microsoft.com/office/drawing/2014/main" id="{86CD3064-C2C1-594D-9211-F9EF7C069C97}"/>
                </a:ext>
              </a:extLst>
            </p:cNvPr>
            <p:cNvSpPr/>
            <p:nvPr/>
          </p:nvSpPr>
          <p:spPr bwMode="auto">
            <a:xfrm>
              <a:off x="9957357" y="1480408"/>
              <a:ext cx="120810" cy="116519"/>
            </a:xfrm>
            <a:prstGeom prst="diamond">
              <a:avLst/>
            </a:prstGeom>
            <a:solidFill>
              <a:srgbClr val="FF0000"/>
            </a:solidFill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 sz="900" dirty="0">
                <a:solidFill>
                  <a:srgbClr val="666666"/>
                </a:solidFill>
                <a:latin typeface="55 Helvetica Roman" pitchFamily="1" charset="0"/>
              </a:endParaRPr>
            </a:p>
          </p:txBody>
        </p:sp>
        <p:sp>
          <p:nvSpPr>
            <p:cNvPr id="112" name="Diamond 111">
              <a:extLst>
                <a:ext uri="{FF2B5EF4-FFF2-40B4-BE49-F238E27FC236}">
                  <a16:creationId xmlns:a16="http://schemas.microsoft.com/office/drawing/2014/main" id="{63E79CE6-138A-AB4F-988E-AB027931EEB4}"/>
                </a:ext>
              </a:extLst>
            </p:cNvPr>
            <p:cNvSpPr/>
            <p:nvPr/>
          </p:nvSpPr>
          <p:spPr bwMode="auto">
            <a:xfrm>
              <a:off x="8954641" y="1487313"/>
              <a:ext cx="120810" cy="116519"/>
            </a:xfrm>
            <a:prstGeom prst="diamond">
              <a:avLst/>
            </a:prstGeom>
            <a:solidFill>
              <a:srgbClr val="FF0000"/>
            </a:solidFill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 sz="900" dirty="0">
                <a:solidFill>
                  <a:srgbClr val="666666"/>
                </a:solidFill>
                <a:latin typeface="55 Helvetica Roman" pitchFamily="1" charset="0"/>
              </a:endParaRPr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F5CA78E1-19D7-DB4D-874B-554BDDD4BBDD}"/>
                </a:ext>
              </a:extLst>
            </p:cNvPr>
            <p:cNvSpPr/>
            <p:nvPr/>
          </p:nvSpPr>
          <p:spPr>
            <a:xfrm>
              <a:off x="10890978" y="1456601"/>
              <a:ext cx="246888" cy="177678"/>
            </a:xfrm>
            <a:prstGeom prst="rect">
              <a:avLst/>
            </a:prstGeom>
            <a:gradFill>
              <a:gsLst>
                <a:gs pos="100000">
                  <a:srgbClr val="918792"/>
                </a:gs>
                <a:gs pos="67000">
                  <a:srgbClr val="5B5566"/>
                </a:gs>
                <a:gs pos="0">
                  <a:srgbClr val="C6B8BE"/>
                </a:gs>
              </a:gsLst>
              <a:lin ang="2700000" scaled="0"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endParaRPr lang="en-US" spc="20" dirty="0">
                <a:solidFill>
                  <a:prstClr val="white"/>
                </a:solidFill>
              </a:endParaRPr>
            </a:p>
          </p:txBody>
        </p:sp>
        <p:sp>
          <p:nvSpPr>
            <p:cNvPr id="128" name="Diamond 127">
              <a:extLst>
                <a:ext uri="{FF2B5EF4-FFF2-40B4-BE49-F238E27FC236}">
                  <a16:creationId xmlns:a16="http://schemas.microsoft.com/office/drawing/2014/main" id="{C78B5AD9-C72B-CD41-9850-D4BECC456451}"/>
                </a:ext>
              </a:extLst>
            </p:cNvPr>
            <p:cNvSpPr/>
            <p:nvPr/>
          </p:nvSpPr>
          <p:spPr bwMode="auto">
            <a:xfrm>
              <a:off x="10954321" y="1487313"/>
              <a:ext cx="120810" cy="116519"/>
            </a:xfrm>
            <a:prstGeom prst="diamond">
              <a:avLst/>
            </a:prstGeom>
            <a:solidFill>
              <a:srgbClr val="FF0000"/>
            </a:solidFill>
            <a:ln w="317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hangingPunct="0"/>
              <a:endParaRPr lang="en-US" sz="900" dirty="0">
                <a:solidFill>
                  <a:srgbClr val="666666"/>
                </a:solidFill>
                <a:latin typeface="55 Helvetica Roman" pitchFamily="1" charset="0"/>
              </a:endParaRPr>
            </a:p>
          </p:txBody>
        </p:sp>
      </p:grpSp>
      <p:sp>
        <p:nvSpPr>
          <p:cNvPr id="3" name="5-Point Star 2">
            <a:extLst>
              <a:ext uri="{FF2B5EF4-FFF2-40B4-BE49-F238E27FC236}">
                <a16:creationId xmlns:a16="http://schemas.microsoft.com/office/drawing/2014/main" id="{163A0973-DEBA-BA45-A845-EF6280CF2C56}"/>
              </a:ext>
            </a:extLst>
          </p:cNvPr>
          <p:cNvSpPr/>
          <p:nvPr/>
        </p:nvSpPr>
        <p:spPr>
          <a:xfrm>
            <a:off x="11807102" y="1435410"/>
            <a:ext cx="200234" cy="221376"/>
          </a:xfrm>
          <a:prstGeom prst="star5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2AE23911-CDF8-BB47-B794-F3DDF99F7622}"/>
              </a:ext>
            </a:extLst>
          </p:cNvPr>
          <p:cNvSpPr/>
          <p:nvPr/>
        </p:nvSpPr>
        <p:spPr>
          <a:xfrm>
            <a:off x="1985267" y="2011858"/>
            <a:ext cx="2036529" cy="2377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200" kern="0" spc="20" dirty="0">
                <a:solidFill>
                  <a:schemeClr val="tx1"/>
                </a:solidFill>
                <a:latin typeface="Arial Narrow"/>
                <a:cs typeface="Arial Narrow"/>
              </a:rPr>
              <a:t>LOFTID Flight Test</a:t>
            </a:r>
            <a:endParaRPr lang="en-US" sz="1200" spc="20" dirty="0">
              <a:solidFill>
                <a:schemeClr val="tx1"/>
              </a:solidFill>
            </a:endParaRPr>
          </a:p>
        </p:txBody>
      </p:sp>
      <p:sp>
        <p:nvSpPr>
          <p:cNvPr id="140" name="Diamond 139">
            <a:extLst>
              <a:ext uri="{FF2B5EF4-FFF2-40B4-BE49-F238E27FC236}">
                <a16:creationId xmlns:a16="http://schemas.microsoft.com/office/drawing/2014/main" id="{21A16D90-7A78-7140-BEB1-16B4C569C3E0}"/>
              </a:ext>
            </a:extLst>
          </p:cNvPr>
          <p:cNvSpPr/>
          <p:nvPr/>
        </p:nvSpPr>
        <p:spPr bwMode="auto">
          <a:xfrm>
            <a:off x="3970680" y="2057927"/>
            <a:ext cx="123593" cy="136574"/>
          </a:xfrm>
          <a:prstGeom prst="diamond">
            <a:avLst/>
          </a:prstGeom>
          <a:solidFill>
            <a:srgbClr val="FF0000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900" dirty="0">
              <a:solidFill>
                <a:srgbClr val="666666"/>
              </a:solidFill>
              <a:latin typeface="55 Helvetica Roman" pitchFamily="1" charset="0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061A0EFE-5FEC-2140-B054-8B7630B34029}"/>
              </a:ext>
            </a:extLst>
          </p:cNvPr>
          <p:cNvSpPr/>
          <p:nvPr/>
        </p:nvSpPr>
        <p:spPr>
          <a:xfrm>
            <a:off x="8717754" y="5752944"/>
            <a:ext cx="377200" cy="1280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pc="20" dirty="0">
              <a:solidFill>
                <a:prstClr val="white"/>
              </a:solidFill>
            </a:endParaRP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4354B18D-4E28-BA43-983F-58C1E32113C7}"/>
              </a:ext>
            </a:extLst>
          </p:cNvPr>
          <p:cNvSpPr/>
          <p:nvPr/>
        </p:nvSpPr>
        <p:spPr>
          <a:xfrm>
            <a:off x="8642864" y="5442336"/>
            <a:ext cx="3423797" cy="129464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34255407-A571-2B46-8E69-A7AAC2660144}"/>
              </a:ext>
            </a:extLst>
          </p:cNvPr>
          <p:cNvSpPr txBox="1"/>
          <p:nvPr/>
        </p:nvSpPr>
        <p:spPr>
          <a:xfrm>
            <a:off x="7034175" y="1757004"/>
            <a:ext cx="1289182" cy="46166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</a:rPr>
              <a:t>Deliver ~2 years before Launch</a:t>
            </a:r>
          </a:p>
        </p:txBody>
      </p:sp>
      <p:cxnSp>
        <p:nvCxnSpPr>
          <p:cNvPr id="144" name="Elbow Connector 143">
            <a:extLst>
              <a:ext uri="{FF2B5EF4-FFF2-40B4-BE49-F238E27FC236}">
                <a16:creationId xmlns:a16="http://schemas.microsoft.com/office/drawing/2014/main" id="{A4877249-00A0-D94A-81DB-8E66B82FDD59}"/>
              </a:ext>
            </a:extLst>
          </p:cNvPr>
          <p:cNvCxnSpPr>
            <a:cxnSpLocks/>
          </p:cNvCxnSpPr>
          <p:nvPr/>
        </p:nvCxnSpPr>
        <p:spPr>
          <a:xfrm>
            <a:off x="8397393" y="1708889"/>
            <a:ext cx="632204" cy="1479"/>
          </a:xfrm>
          <a:prstGeom prst="bentConnector3">
            <a:avLst>
              <a:gd name="adj1" fmla="val 50000"/>
            </a:avLst>
          </a:prstGeom>
          <a:ln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64C039A9-84C6-7E49-8662-4767CA809390}"/>
              </a:ext>
            </a:extLst>
          </p:cNvPr>
          <p:cNvCxnSpPr>
            <a:cxnSpLocks/>
          </p:cNvCxnSpPr>
          <p:nvPr/>
        </p:nvCxnSpPr>
        <p:spPr>
          <a:xfrm flipH="1">
            <a:off x="8146195" y="4468186"/>
            <a:ext cx="2843" cy="2441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Elbow Connector 149">
            <a:extLst>
              <a:ext uri="{FF2B5EF4-FFF2-40B4-BE49-F238E27FC236}">
                <a16:creationId xmlns:a16="http://schemas.microsoft.com/office/drawing/2014/main" id="{870A8192-B451-8345-8EAA-22F961CC6CE7}"/>
              </a:ext>
            </a:extLst>
          </p:cNvPr>
          <p:cNvCxnSpPr>
            <a:cxnSpLocks/>
          </p:cNvCxnSpPr>
          <p:nvPr/>
        </p:nvCxnSpPr>
        <p:spPr>
          <a:xfrm>
            <a:off x="10432643" y="1726030"/>
            <a:ext cx="632204" cy="1479"/>
          </a:xfrm>
          <a:prstGeom prst="bentConnector3">
            <a:avLst>
              <a:gd name="adj1" fmla="val 50000"/>
            </a:avLst>
          </a:prstGeom>
          <a:ln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F5DBE5FF-F036-CC44-878A-1DF39161C11E}"/>
              </a:ext>
            </a:extLst>
          </p:cNvPr>
          <p:cNvCxnSpPr>
            <a:cxnSpLocks/>
          </p:cNvCxnSpPr>
          <p:nvPr/>
        </p:nvCxnSpPr>
        <p:spPr>
          <a:xfrm flipV="1">
            <a:off x="9375684" y="1739319"/>
            <a:ext cx="0" cy="2442716"/>
          </a:xfrm>
          <a:prstGeom prst="straightConnector1">
            <a:avLst/>
          </a:prstGeom>
          <a:ln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Elbow Connector 152">
            <a:extLst>
              <a:ext uri="{FF2B5EF4-FFF2-40B4-BE49-F238E27FC236}">
                <a16:creationId xmlns:a16="http://schemas.microsoft.com/office/drawing/2014/main" id="{46819A6D-B6DF-3748-ABA7-734694A655DC}"/>
              </a:ext>
            </a:extLst>
          </p:cNvPr>
          <p:cNvCxnSpPr>
            <a:cxnSpLocks/>
          </p:cNvCxnSpPr>
          <p:nvPr/>
        </p:nvCxnSpPr>
        <p:spPr>
          <a:xfrm>
            <a:off x="9384341" y="1719713"/>
            <a:ext cx="632204" cy="1479"/>
          </a:xfrm>
          <a:prstGeom prst="bentConnector3">
            <a:avLst>
              <a:gd name="adj1" fmla="val 50000"/>
            </a:avLst>
          </a:prstGeom>
          <a:ln>
            <a:solidFill>
              <a:srgbClr val="FFC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4" name="Right Arrow 153">
            <a:extLst>
              <a:ext uri="{FF2B5EF4-FFF2-40B4-BE49-F238E27FC236}">
                <a16:creationId xmlns:a16="http://schemas.microsoft.com/office/drawing/2014/main" id="{7C03B91F-F38D-FD40-998E-8ABB7A83B7AE}"/>
              </a:ext>
            </a:extLst>
          </p:cNvPr>
          <p:cNvSpPr/>
          <p:nvPr/>
        </p:nvSpPr>
        <p:spPr>
          <a:xfrm>
            <a:off x="7016702" y="3872208"/>
            <a:ext cx="2360192" cy="828051"/>
          </a:xfrm>
          <a:prstGeom prst="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pc="20">
              <a:solidFill>
                <a:prstClr val="white"/>
              </a:solidFill>
            </a:endParaRPr>
          </a:p>
        </p:txBody>
      </p: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210B6367-B829-AF4D-A2A6-EBA1999C9905}"/>
              </a:ext>
            </a:extLst>
          </p:cNvPr>
          <p:cNvCxnSpPr>
            <a:cxnSpLocks/>
          </p:cNvCxnSpPr>
          <p:nvPr/>
        </p:nvCxnSpPr>
        <p:spPr>
          <a:xfrm flipH="1">
            <a:off x="8317886" y="3822268"/>
            <a:ext cx="2843" cy="2441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6B521208-E94A-2943-BD0C-55DCEE3FEA1A}"/>
              </a:ext>
            </a:extLst>
          </p:cNvPr>
          <p:cNvCxnSpPr>
            <a:cxnSpLocks/>
          </p:cNvCxnSpPr>
          <p:nvPr/>
        </p:nvCxnSpPr>
        <p:spPr>
          <a:xfrm flipH="1">
            <a:off x="7854756" y="3838260"/>
            <a:ext cx="2843" cy="2441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D4A6BBDB-BEAF-0D4D-A0D8-CCF4C1106D9A}"/>
              </a:ext>
            </a:extLst>
          </p:cNvPr>
          <p:cNvCxnSpPr>
            <a:cxnSpLocks/>
          </p:cNvCxnSpPr>
          <p:nvPr/>
        </p:nvCxnSpPr>
        <p:spPr>
          <a:xfrm flipH="1">
            <a:off x="7126884" y="3828966"/>
            <a:ext cx="2843" cy="2441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6" name="Picture 75">
            <a:extLst>
              <a:ext uri="{FF2B5EF4-FFF2-40B4-BE49-F238E27FC236}">
                <a16:creationId xmlns:a16="http://schemas.microsoft.com/office/drawing/2014/main" id="{1397B686-4ED3-984B-8573-6C8E6AFD01D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73275" y="4299811"/>
            <a:ext cx="1379942" cy="938450"/>
          </a:xfrm>
          <a:prstGeom prst="rect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bg1">
                <a:lumMod val="85000"/>
              </a:schemeClr>
            </a:solidFill>
          </a:ln>
          <a:effectLst/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EB4CE2F6-A627-1F46-B06E-E05C9BF2933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457417" y="2166973"/>
            <a:ext cx="836709" cy="117624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</p:pic>
      <p:sp>
        <p:nvSpPr>
          <p:cNvPr id="161" name="TextBox 160">
            <a:extLst>
              <a:ext uri="{FF2B5EF4-FFF2-40B4-BE49-F238E27FC236}">
                <a16:creationId xmlns:a16="http://schemas.microsoft.com/office/drawing/2014/main" id="{2105F83D-EC05-CC44-86C7-D86D114C7C2D}"/>
              </a:ext>
            </a:extLst>
          </p:cNvPr>
          <p:cNvSpPr txBox="1"/>
          <p:nvPr/>
        </p:nvSpPr>
        <p:spPr>
          <a:xfrm>
            <a:off x="11409472" y="1754429"/>
            <a:ext cx="738739" cy="64633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bg1"/>
                </a:solidFill>
              </a:rPr>
              <a:t>Humans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</a:rPr>
              <a:t>On</a:t>
            </a:r>
          </a:p>
          <a:p>
            <a:pPr algn="ctr"/>
            <a:r>
              <a:rPr lang="en-US" sz="1200" b="1" dirty="0">
                <a:solidFill>
                  <a:schemeClr val="bg1"/>
                </a:solidFill>
              </a:rPr>
              <a:t>Mars</a:t>
            </a:r>
          </a:p>
        </p:txBody>
      </p:sp>
      <p:sp>
        <p:nvSpPr>
          <p:cNvPr id="162" name="Rectangle 1">
            <a:extLst>
              <a:ext uri="{FF2B5EF4-FFF2-40B4-BE49-F238E27FC236}">
                <a16:creationId xmlns:a16="http://schemas.microsoft.com/office/drawing/2014/main" id="{93CB437E-B08E-054E-8684-99DA0DDDD7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0431" y="4046531"/>
            <a:ext cx="1968499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kern="0" spc="20" dirty="0">
                <a:solidFill>
                  <a:prstClr val="black">
                    <a:lumMod val="85000"/>
                    <a:lumOff val="15000"/>
                  </a:prstClr>
                </a:solidFill>
                <a:latin typeface="Arial Narrow"/>
                <a:cs typeface="Arial Narrow"/>
              </a:rPr>
              <a:t>Second Mars Cargo Mission Development (full scale)</a:t>
            </a:r>
          </a:p>
        </p:txBody>
      </p: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6F737A94-D55A-C345-80B6-E0F3414BF186}"/>
              </a:ext>
            </a:extLst>
          </p:cNvPr>
          <p:cNvCxnSpPr>
            <a:cxnSpLocks/>
          </p:cNvCxnSpPr>
          <p:nvPr/>
        </p:nvCxnSpPr>
        <p:spPr>
          <a:xfrm rot="16200000" flipH="1">
            <a:off x="11107202" y="6429524"/>
            <a:ext cx="2843" cy="2441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0" name="Triangle 189">
            <a:extLst>
              <a:ext uri="{FF2B5EF4-FFF2-40B4-BE49-F238E27FC236}">
                <a16:creationId xmlns:a16="http://schemas.microsoft.com/office/drawing/2014/main" id="{7D887861-DCF3-8E43-9BB0-DB2A7E8CD641}"/>
              </a:ext>
            </a:extLst>
          </p:cNvPr>
          <p:cNvSpPr/>
          <p:nvPr/>
        </p:nvSpPr>
        <p:spPr>
          <a:xfrm>
            <a:off x="3367912" y="1464017"/>
            <a:ext cx="140564" cy="164162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37C98CE3-9EB7-3C45-AD33-BDEF0417A706}"/>
              </a:ext>
            </a:extLst>
          </p:cNvPr>
          <p:cNvSpPr txBox="1"/>
          <p:nvPr/>
        </p:nvSpPr>
        <p:spPr>
          <a:xfrm>
            <a:off x="3454193" y="1317379"/>
            <a:ext cx="67098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M2020 EDL</a:t>
            </a:r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1A01595A-8575-DE47-BDBA-A396CB6BCCB4}"/>
              </a:ext>
            </a:extLst>
          </p:cNvPr>
          <p:cNvSpPr txBox="1"/>
          <p:nvPr/>
        </p:nvSpPr>
        <p:spPr>
          <a:xfrm>
            <a:off x="6344503" y="1304215"/>
            <a:ext cx="67098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SRL EDL</a:t>
            </a:r>
          </a:p>
        </p:txBody>
      </p:sp>
      <p:sp>
        <p:nvSpPr>
          <p:cNvPr id="193" name="Triangle 192">
            <a:extLst>
              <a:ext uri="{FF2B5EF4-FFF2-40B4-BE49-F238E27FC236}">
                <a16:creationId xmlns:a16="http://schemas.microsoft.com/office/drawing/2014/main" id="{230400E5-3BA6-FC40-B9DD-A14A2F94AD2E}"/>
              </a:ext>
            </a:extLst>
          </p:cNvPr>
          <p:cNvSpPr/>
          <p:nvPr/>
        </p:nvSpPr>
        <p:spPr>
          <a:xfrm>
            <a:off x="6247068" y="1466855"/>
            <a:ext cx="140564" cy="164162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6" name="Picture 195">
            <a:extLst>
              <a:ext uri="{FF2B5EF4-FFF2-40B4-BE49-F238E27FC236}">
                <a16:creationId xmlns:a16="http://schemas.microsoft.com/office/drawing/2014/main" id="{9CF2D0CE-EB35-5346-8EEF-500C242129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326807" y="5662712"/>
            <a:ext cx="254000" cy="266700"/>
          </a:xfrm>
          <a:prstGeom prst="rect">
            <a:avLst/>
          </a:prstGeom>
        </p:spPr>
      </p:pic>
      <p:sp>
        <p:nvSpPr>
          <p:cNvPr id="68" name="Rectangle 67">
            <a:extLst>
              <a:ext uri="{FF2B5EF4-FFF2-40B4-BE49-F238E27FC236}">
                <a16:creationId xmlns:a16="http://schemas.microsoft.com/office/drawing/2014/main" id="{7E5E97E1-FFA5-3D40-82C7-8DDA28834D86}"/>
              </a:ext>
            </a:extLst>
          </p:cNvPr>
          <p:cNvSpPr/>
          <p:nvPr/>
        </p:nvSpPr>
        <p:spPr>
          <a:xfrm>
            <a:off x="3348020" y="3700869"/>
            <a:ext cx="2316702" cy="468942"/>
          </a:xfrm>
          <a:prstGeom prst="rect">
            <a:avLst/>
          </a:prstGeom>
          <a:solidFill>
            <a:schemeClr val="bg1">
              <a:lumMod val="50000"/>
            </a:schemeClr>
          </a:solidFill>
          <a:ln w="285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pc="20" dirty="0">
              <a:solidFill>
                <a:prstClr val="white"/>
              </a:solidFill>
            </a:endParaRPr>
          </a:p>
        </p:txBody>
      </p:sp>
      <p:sp>
        <p:nvSpPr>
          <p:cNvPr id="69" name="Rectangle 1">
            <a:extLst>
              <a:ext uri="{FF2B5EF4-FFF2-40B4-BE49-F238E27FC236}">
                <a16:creationId xmlns:a16="http://schemas.microsoft.com/office/drawing/2014/main" id="{F521438E-7395-F54A-950D-2DF1BB149E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2513" y="3741022"/>
            <a:ext cx="234096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US" sz="1200" b="1" kern="0" spc="20" dirty="0" err="1">
                <a:solidFill>
                  <a:prstClr val="white"/>
                </a:solidFill>
                <a:latin typeface="Arial Narrow"/>
                <a:cs typeface="Arial Narrow"/>
              </a:rPr>
              <a:t>Retropropulsion</a:t>
            </a:r>
            <a:r>
              <a:rPr lang="en-US" sz="1200" b="1" kern="0" spc="20" dirty="0">
                <a:solidFill>
                  <a:prstClr val="white"/>
                </a:solidFill>
                <a:latin typeface="Arial Narrow"/>
                <a:cs typeface="Arial Narrow"/>
              </a:rPr>
              <a:t> Earth Flight Tests             (scaled)</a:t>
            </a: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E12BC07C-716B-9646-8239-9B2AC7623C2F}"/>
              </a:ext>
            </a:extLst>
          </p:cNvPr>
          <p:cNvSpPr/>
          <p:nvPr/>
        </p:nvSpPr>
        <p:spPr>
          <a:xfrm>
            <a:off x="2473780" y="3529354"/>
            <a:ext cx="1325708" cy="2377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200" kern="0" spc="20" dirty="0">
                <a:solidFill>
                  <a:schemeClr val="tx1"/>
                </a:solidFill>
                <a:latin typeface="Arial Narrow"/>
                <a:cs typeface="Arial Narrow"/>
              </a:rPr>
              <a:t>Testing/CFD</a:t>
            </a:r>
            <a:endParaRPr lang="en-US" sz="1200" spc="20" dirty="0">
              <a:solidFill>
                <a:schemeClr val="tx1"/>
              </a:solidFill>
            </a:endParaRPr>
          </a:p>
        </p:txBody>
      </p:sp>
      <p:cxnSp>
        <p:nvCxnSpPr>
          <p:cNvPr id="177" name="Elbow Connector 176">
            <a:extLst>
              <a:ext uri="{FF2B5EF4-FFF2-40B4-BE49-F238E27FC236}">
                <a16:creationId xmlns:a16="http://schemas.microsoft.com/office/drawing/2014/main" id="{1A8DAD58-2EFA-3144-9800-7EDCE5402521}"/>
              </a:ext>
            </a:extLst>
          </p:cNvPr>
          <p:cNvCxnSpPr>
            <a:cxnSpLocks/>
          </p:cNvCxnSpPr>
          <p:nvPr/>
        </p:nvCxnSpPr>
        <p:spPr>
          <a:xfrm rot="16200000" flipV="1">
            <a:off x="5549281" y="4971846"/>
            <a:ext cx="2275285" cy="9749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6" name="TextBox 165">
            <a:extLst>
              <a:ext uri="{FF2B5EF4-FFF2-40B4-BE49-F238E27FC236}">
                <a16:creationId xmlns:a16="http://schemas.microsoft.com/office/drawing/2014/main" id="{A0EFF82A-67BA-274E-9BE8-F35365D79B75}"/>
              </a:ext>
            </a:extLst>
          </p:cNvPr>
          <p:cNvSpPr txBox="1"/>
          <p:nvPr/>
        </p:nvSpPr>
        <p:spPr>
          <a:xfrm>
            <a:off x="3012076" y="4857603"/>
            <a:ext cx="271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83E44D7-CBC9-A145-BE3C-B98F94FA070D}"/>
              </a:ext>
            </a:extLst>
          </p:cNvPr>
          <p:cNvGrpSpPr/>
          <p:nvPr/>
        </p:nvGrpSpPr>
        <p:grpSpPr>
          <a:xfrm>
            <a:off x="1994708" y="4519189"/>
            <a:ext cx="4025863" cy="388698"/>
            <a:chOff x="1994708" y="6362027"/>
            <a:chExt cx="4025863" cy="388698"/>
          </a:xfrm>
        </p:grpSpPr>
        <p:sp>
          <p:nvSpPr>
            <p:cNvPr id="91" name="Rectangle 1">
              <a:extLst>
                <a:ext uri="{FF2B5EF4-FFF2-40B4-BE49-F238E27FC236}">
                  <a16:creationId xmlns:a16="http://schemas.microsoft.com/office/drawing/2014/main" id="{90648B4F-8330-AD41-9330-6A63E609AA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61348" y="6362027"/>
              <a:ext cx="1759223" cy="38869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sz="1200" b="1" spc="20" dirty="0">
                  <a:solidFill>
                    <a:prstClr val="white"/>
                  </a:solidFill>
                  <a:latin typeface="Arial Narrow" panose="020B0606020202030204" pitchFamily="34" charset="0"/>
                </a:rPr>
                <a:t>Precision Landing Earth and Lunar Testing</a:t>
              </a:r>
            </a:p>
          </p:txBody>
        </p:sp>
        <p:sp>
          <p:nvSpPr>
            <p:cNvPr id="179" name="Rectangle 178">
              <a:extLst>
                <a:ext uri="{FF2B5EF4-FFF2-40B4-BE49-F238E27FC236}">
                  <a16:creationId xmlns:a16="http://schemas.microsoft.com/office/drawing/2014/main" id="{5318CC5E-E611-F245-A968-10D090E7FD66}"/>
                </a:ext>
              </a:extLst>
            </p:cNvPr>
            <p:cNvSpPr/>
            <p:nvPr/>
          </p:nvSpPr>
          <p:spPr>
            <a:xfrm>
              <a:off x="1994708" y="6447563"/>
              <a:ext cx="2276879" cy="237793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57200"/>
              <a:r>
                <a:rPr lang="en-US" sz="1200" kern="0" spc="20" dirty="0">
                  <a:solidFill>
                    <a:schemeClr val="tx1"/>
                  </a:solidFill>
                  <a:latin typeface="Arial Narrow"/>
                  <a:cs typeface="Arial Narrow"/>
                </a:rPr>
                <a:t>         SPLICE</a:t>
              </a:r>
              <a:endParaRPr lang="en-US" sz="1200" spc="20" dirty="0">
                <a:solidFill>
                  <a:schemeClr val="tx1"/>
                </a:solidFill>
              </a:endParaRPr>
            </a:p>
          </p:txBody>
        </p:sp>
      </p:grpSp>
      <p:sp>
        <p:nvSpPr>
          <p:cNvPr id="159" name="Right Arrow 158">
            <a:extLst>
              <a:ext uri="{FF2B5EF4-FFF2-40B4-BE49-F238E27FC236}">
                <a16:creationId xmlns:a16="http://schemas.microsoft.com/office/drawing/2014/main" id="{558E9EFF-AADF-4A41-A41E-EFFBEA04CCFB}"/>
              </a:ext>
            </a:extLst>
          </p:cNvPr>
          <p:cNvSpPr/>
          <p:nvPr/>
        </p:nvSpPr>
        <p:spPr>
          <a:xfrm>
            <a:off x="6535229" y="6059213"/>
            <a:ext cx="1806284" cy="401671"/>
          </a:xfrm>
          <a:prstGeom prst="rightArrow">
            <a:avLst/>
          </a:prstGeom>
          <a:solidFill>
            <a:schemeClr val="bg1">
              <a:lumMod val="65000"/>
              <a:alpha val="7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Right Arrow 183">
            <a:extLst>
              <a:ext uri="{FF2B5EF4-FFF2-40B4-BE49-F238E27FC236}">
                <a16:creationId xmlns:a16="http://schemas.microsoft.com/office/drawing/2014/main" id="{A24B0B32-5005-3547-991E-3483426641EB}"/>
              </a:ext>
            </a:extLst>
          </p:cNvPr>
          <p:cNvSpPr/>
          <p:nvPr/>
        </p:nvSpPr>
        <p:spPr>
          <a:xfrm>
            <a:off x="6011893" y="5168549"/>
            <a:ext cx="2385500" cy="401671"/>
          </a:xfrm>
          <a:prstGeom prst="rightArrow">
            <a:avLst/>
          </a:prstGeom>
          <a:solidFill>
            <a:schemeClr val="bg1">
              <a:lumMod val="65000"/>
              <a:alpha val="74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8" name="Picture 117">
            <a:extLst>
              <a:ext uri="{FF2B5EF4-FFF2-40B4-BE49-F238E27FC236}">
                <a16:creationId xmlns:a16="http://schemas.microsoft.com/office/drawing/2014/main" id="{5F364F32-8A04-D64C-BF7C-1FDE8E78A83A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64759" y="5296946"/>
            <a:ext cx="1011023" cy="79063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</p:pic>
      <p:sp>
        <p:nvSpPr>
          <p:cNvPr id="176" name="Diamond 175">
            <a:extLst>
              <a:ext uri="{FF2B5EF4-FFF2-40B4-BE49-F238E27FC236}">
                <a16:creationId xmlns:a16="http://schemas.microsoft.com/office/drawing/2014/main" id="{CD39ED54-5CBB-8A43-A55D-5D5C2168E896}"/>
              </a:ext>
            </a:extLst>
          </p:cNvPr>
          <p:cNvSpPr/>
          <p:nvPr/>
        </p:nvSpPr>
        <p:spPr bwMode="auto">
          <a:xfrm>
            <a:off x="6203169" y="2721003"/>
            <a:ext cx="123593" cy="136574"/>
          </a:xfrm>
          <a:prstGeom prst="diamond">
            <a:avLst/>
          </a:prstGeom>
          <a:solidFill>
            <a:srgbClr val="FF0000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900" dirty="0">
              <a:solidFill>
                <a:srgbClr val="666666"/>
              </a:solidFill>
              <a:latin typeface="55 Helvetica Roman" pitchFamily="1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EB871EC3-8F81-6A45-88B4-0D64634CD532}"/>
              </a:ext>
            </a:extLst>
          </p:cNvPr>
          <p:cNvSpPr/>
          <p:nvPr/>
        </p:nvSpPr>
        <p:spPr>
          <a:xfrm>
            <a:off x="3933147" y="5160219"/>
            <a:ext cx="2591173" cy="418899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spc="20" dirty="0">
              <a:solidFill>
                <a:prstClr val="white"/>
              </a:solidFill>
            </a:endParaRPr>
          </a:p>
        </p:txBody>
      </p:sp>
      <p:sp>
        <p:nvSpPr>
          <p:cNvPr id="93" name="Rectangle 1">
            <a:extLst>
              <a:ext uri="{FF2B5EF4-FFF2-40B4-BE49-F238E27FC236}">
                <a16:creationId xmlns:a16="http://schemas.microsoft.com/office/drawing/2014/main" id="{7E8FFB9A-3BCC-EC49-89C3-AD0CA6EA4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03927" y="5117521"/>
            <a:ext cx="265800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1200" b="1" kern="0" spc="20" dirty="0">
                <a:solidFill>
                  <a:prstClr val="white"/>
                </a:solidFill>
                <a:latin typeface="Arial Narrow"/>
                <a:cs typeface="Arial Narrow"/>
              </a:rPr>
              <a:t>Plume Surface Interaction Ground Testing/Lunar Flight Validation </a:t>
            </a: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8A99CE60-C152-B34B-A9C6-D603184A1032}"/>
              </a:ext>
            </a:extLst>
          </p:cNvPr>
          <p:cNvSpPr/>
          <p:nvPr/>
        </p:nvSpPr>
        <p:spPr>
          <a:xfrm>
            <a:off x="2970433" y="5164845"/>
            <a:ext cx="974958" cy="2377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200" kern="0" spc="20" dirty="0">
                <a:solidFill>
                  <a:schemeClr val="tx1"/>
                </a:solidFill>
                <a:latin typeface="Arial Narrow"/>
                <a:cs typeface="Arial Narrow"/>
              </a:rPr>
              <a:t>PSI</a:t>
            </a:r>
            <a:endParaRPr lang="en-US" sz="1200" spc="20" dirty="0">
              <a:solidFill>
                <a:schemeClr val="tx1"/>
              </a:solidFill>
            </a:endParaRP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0D51B636-FC49-B147-990C-CD5E158B4D84}"/>
              </a:ext>
            </a:extLst>
          </p:cNvPr>
          <p:cNvSpPr/>
          <p:nvPr/>
        </p:nvSpPr>
        <p:spPr>
          <a:xfrm>
            <a:off x="1230709" y="6145588"/>
            <a:ext cx="6277831" cy="23779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r>
              <a:rPr lang="en-US" sz="1200" kern="0" spc="20" dirty="0">
                <a:solidFill>
                  <a:schemeClr val="tx1"/>
                </a:solidFill>
                <a:latin typeface="Arial Narrow"/>
                <a:cs typeface="Arial Narrow"/>
              </a:rPr>
              <a:t>                              Entry Systems/Foundational Modeling and High-End Computing (cross-cutting)</a:t>
            </a:r>
            <a:endParaRPr lang="en-US" sz="1200" spc="20" dirty="0">
              <a:solidFill>
                <a:schemeClr val="tx1"/>
              </a:solidFill>
            </a:endParaRPr>
          </a:p>
        </p:txBody>
      </p:sp>
      <p:cxnSp>
        <p:nvCxnSpPr>
          <p:cNvPr id="181" name="Elbow Connector 180">
            <a:extLst>
              <a:ext uri="{FF2B5EF4-FFF2-40B4-BE49-F238E27FC236}">
                <a16:creationId xmlns:a16="http://schemas.microsoft.com/office/drawing/2014/main" id="{12F41D56-BE76-1148-9EF9-0964C0B73AAD}"/>
              </a:ext>
            </a:extLst>
          </p:cNvPr>
          <p:cNvCxnSpPr>
            <a:cxnSpLocks/>
            <a:stCxn id="79" idx="3"/>
          </p:cNvCxnSpPr>
          <p:nvPr/>
        </p:nvCxnSpPr>
        <p:spPr>
          <a:xfrm>
            <a:off x="6288081" y="2619486"/>
            <a:ext cx="305782" cy="782690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2" name="Elbow Connector 181">
            <a:extLst>
              <a:ext uri="{FF2B5EF4-FFF2-40B4-BE49-F238E27FC236}">
                <a16:creationId xmlns:a16="http://schemas.microsoft.com/office/drawing/2014/main" id="{4A2D45E5-5AA9-7F41-983D-440B2424C352}"/>
              </a:ext>
            </a:extLst>
          </p:cNvPr>
          <p:cNvCxnSpPr>
            <a:cxnSpLocks/>
          </p:cNvCxnSpPr>
          <p:nvPr/>
        </p:nvCxnSpPr>
        <p:spPr>
          <a:xfrm rot="16200000" flipH="1">
            <a:off x="6058522" y="3176296"/>
            <a:ext cx="250944" cy="189366"/>
          </a:xfrm>
          <a:prstGeom prst="bentConnector3">
            <a:avLst>
              <a:gd name="adj1" fmla="val 2471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Arrow Connector 187">
            <a:extLst>
              <a:ext uri="{FF2B5EF4-FFF2-40B4-BE49-F238E27FC236}">
                <a16:creationId xmlns:a16="http://schemas.microsoft.com/office/drawing/2014/main" id="{8A6EC255-C5F2-284D-861E-8B5C3241F262}"/>
              </a:ext>
            </a:extLst>
          </p:cNvPr>
          <p:cNvCxnSpPr>
            <a:cxnSpLocks/>
          </p:cNvCxnSpPr>
          <p:nvPr/>
        </p:nvCxnSpPr>
        <p:spPr>
          <a:xfrm flipV="1">
            <a:off x="5131668" y="2805611"/>
            <a:ext cx="1" cy="2213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Arrow Connector 193">
            <a:extLst>
              <a:ext uri="{FF2B5EF4-FFF2-40B4-BE49-F238E27FC236}">
                <a16:creationId xmlns:a16="http://schemas.microsoft.com/office/drawing/2014/main" id="{6132ADC9-CFF9-694E-A53A-15FCB961164B}"/>
              </a:ext>
            </a:extLst>
          </p:cNvPr>
          <p:cNvCxnSpPr>
            <a:cxnSpLocks/>
          </p:cNvCxnSpPr>
          <p:nvPr/>
        </p:nvCxnSpPr>
        <p:spPr>
          <a:xfrm flipV="1">
            <a:off x="5939453" y="2814353"/>
            <a:ext cx="0" cy="21264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7" name="Diamond 196">
            <a:extLst>
              <a:ext uri="{FF2B5EF4-FFF2-40B4-BE49-F238E27FC236}">
                <a16:creationId xmlns:a16="http://schemas.microsoft.com/office/drawing/2014/main" id="{95DD1729-42FA-2C4F-BA24-BE5602EBAE62}"/>
              </a:ext>
            </a:extLst>
          </p:cNvPr>
          <p:cNvSpPr/>
          <p:nvPr/>
        </p:nvSpPr>
        <p:spPr bwMode="auto">
          <a:xfrm>
            <a:off x="4261584" y="4042160"/>
            <a:ext cx="123593" cy="136574"/>
          </a:xfrm>
          <a:prstGeom prst="diamond">
            <a:avLst/>
          </a:prstGeom>
          <a:solidFill>
            <a:srgbClr val="FF0000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900" dirty="0">
              <a:solidFill>
                <a:srgbClr val="666666"/>
              </a:solidFill>
              <a:latin typeface="55 Helvetica Roman" pitchFamily="1" charset="0"/>
            </a:endParaRPr>
          </a:p>
        </p:txBody>
      </p:sp>
      <p:sp>
        <p:nvSpPr>
          <p:cNvPr id="198" name="Diamond 197">
            <a:extLst>
              <a:ext uri="{FF2B5EF4-FFF2-40B4-BE49-F238E27FC236}">
                <a16:creationId xmlns:a16="http://schemas.microsoft.com/office/drawing/2014/main" id="{4469B0B9-94A9-4D4D-B744-ACA96F2CFB2D}"/>
              </a:ext>
            </a:extLst>
          </p:cNvPr>
          <p:cNvSpPr/>
          <p:nvPr/>
        </p:nvSpPr>
        <p:spPr bwMode="auto">
          <a:xfrm>
            <a:off x="4693376" y="4046596"/>
            <a:ext cx="123593" cy="136574"/>
          </a:xfrm>
          <a:prstGeom prst="diamond">
            <a:avLst/>
          </a:prstGeom>
          <a:solidFill>
            <a:srgbClr val="FF0000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900" dirty="0">
              <a:solidFill>
                <a:srgbClr val="666666"/>
              </a:solidFill>
              <a:latin typeface="55 Helvetica Roman" pitchFamily="1" charset="0"/>
            </a:endParaRPr>
          </a:p>
        </p:txBody>
      </p:sp>
      <p:sp>
        <p:nvSpPr>
          <p:cNvPr id="199" name="Diamond 198">
            <a:extLst>
              <a:ext uri="{FF2B5EF4-FFF2-40B4-BE49-F238E27FC236}">
                <a16:creationId xmlns:a16="http://schemas.microsoft.com/office/drawing/2014/main" id="{F4BB7F3B-0457-7B42-B8F0-3F1E63BA698A}"/>
              </a:ext>
            </a:extLst>
          </p:cNvPr>
          <p:cNvSpPr/>
          <p:nvPr/>
        </p:nvSpPr>
        <p:spPr bwMode="auto">
          <a:xfrm>
            <a:off x="5401617" y="4045461"/>
            <a:ext cx="123593" cy="136574"/>
          </a:xfrm>
          <a:prstGeom prst="diamond">
            <a:avLst/>
          </a:prstGeom>
          <a:solidFill>
            <a:srgbClr val="FF0000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n-US" sz="900" dirty="0">
              <a:solidFill>
                <a:srgbClr val="666666"/>
              </a:solidFill>
              <a:latin typeface="55 Helvetica Roman" pitchFamily="1" charset="0"/>
            </a:endParaRPr>
          </a:p>
        </p:txBody>
      </p:sp>
      <p:pic>
        <p:nvPicPr>
          <p:cNvPr id="200" name="Picture 199">
            <a:extLst>
              <a:ext uri="{FF2B5EF4-FFF2-40B4-BE49-F238E27FC236}">
                <a16:creationId xmlns:a16="http://schemas.microsoft.com/office/drawing/2014/main" id="{E7EAB32A-6F6E-8642-B92F-1C1AE53F498F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4229" y="4252576"/>
            <a:ext cx="799319" cy="1070219"/>
          </a:xfrm>
          <a:prstGeom prst="rect">
            <a:avLst/>
          </a:prstGeom>
        </p:spPr>
      </p:pic>
      <p:pic>
        <p:nvPicPr>
          <p:cNvPr id="201" name="Picture 200">
            <a:extLst>
              <a:ext uri="{FF2B5EF4-FFF2-40B4-BE49-F238E27FC236}">
                <a16:creationId xmlns:a16="http://schemas.microsoft.com/office/drawing/2014/main" id="{E91750CE-EAE3-7B4F-8F2C-68AD3E646E31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5377" y="1708008"/>
            <a:ext cx="767287" cy="663478"/>
          </a:xfrm>
          <a:prstGeom prst="rect">
            <a:avLst/>
          </a:prstGeom>
        </p:spPr>
      </p:pic>
      <p:pic>
        <p:nvPicPr>
          <p:cNvPr id="202" name="Picture 201">
            <a:extLst>
              <a:ext uri="{FF2B5EF4-FFF2-40B4-BE49-F238E27FC236}">
                <a16:creationId xmlns:a16="http://schemas.microsoft.com/office/drawing/2014/main" id="{6230811A-F490-B34F-BB88-A96679CE434E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9315" y="6121078"/>
            <a:ext cx="934750" cy="649868"/>
          </a:xfrm>
          <a:prstGeom prst="rect">
            <a:avLst/>
          </a:prstGeom>
        </p:spPr>
      </p:pic>
      <p:pic>
        <p:nvPicPr>
          <p:cNvPr id="203" name="Picture 2" descr="ttps://people.nas.nasa.gov/~sandstro/Columbia/aborner/dsmc/img/SC16-viz.120000.bigtraces.v2.png">
            <a:extLst>
              <a:ext uri="{FF2B5EF4-FFF2-40B4-BE49-F238E27FC236}">
                <a16:creationId xmlns:a16="http://schemas.microsoft.com/office/drawing/2014/main" id="{089BEB43-7674-404C-BF5E-315F690B56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624061" y="5672146"/>
            <a:ext cx="795730" cy="63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" name="Picture 203">
            <a:extLst>
              <a:ext uri="{FF2B5EF4-FFF2-40B4-BE49-F238E27FC236}">
                <a16:creationId xmlns:a16="http://schemas.microsoft.com/office/drawing/2014/main" id="{E83EA5FF-E2BA-FA48-A957-6102DFB662F2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7840" y="3813222"/>
            <a:ext cx="1042488" cy="626791"/>
          </a:xfrm>
          <a:prstGeom prst="rect">
            <a:avLst/>
          </a:prstGeom>
        </p:spPr>
      </p:pic>
      <p:pic>
        <p:nvPicPr>
          <p:cNvPr id="205" name="Picture 204">
            <a:extLst>
              <a:ext uri="{FF2B5EF4-FFF2-40B4-BE49-F238E27FC236}">
                <a16:creationId xmlns:a16="http://schemas.microsoft.com/office/drawing/2014/main" id="{481C1F83-7D45-B444-B417-22BF125F4C32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74193" y="4790898"/>
            <a:ext cx="743296" cy="557471"/>
          </a:xfrm>
          <a:prstGeom prst="rect">
            <a:avLst/>
          </a:prstGeom>
        </p:spPr>
      </p:pic>
      <p:pic>
        <p:nvPicPr>
          <p:cNvPr id="206" name="Picture 205">
            <a:extLst>
              <a:ext uri="{FF2B5EF4-FFF2-40B4-BE49-F238E27FC236}">
                <a16:creationId xmlns:a16="http://schemas.microsoft.com/office/drawing/2014/main" id="{81B35D6C-FA3C-EF42-ACB4-0C9BA0C3C6BB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43538" y="5481788"/>
            <a:ext cx="754326" cy="482497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50800" dir="5400000" algn="ctr" rotWithShape="0">
              <a:schemeClr val="bg1">
                <a:lumMod val="50000"/>
              </a:schemeClr>
            </a:outerShdw>
          </a:effectLst>
        </p:spPr>
      </p:pic>
      <p:pic>
        <p:nvPicPr>
          <p:cNvPr id="207" name="Picture 206">
            <a:extLst>
              <a:ext uri="{FF2B5EF4-FFF2-40B4-BE49-F238E27FC236}">
                <a16:creationId xmlns:a16="http://schemas.microsoft.com/office/drawing/2014/main" id="{F89AD0A7-40F2-AE46-9452-C87E0758C67A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7107" y="5437011"/>
            <a:ext cx="677086" cy="587426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cxnSp>
        <p:nvCxnSpPr>
          <p:cNvPr id="208" name="Elbow Connector 207">
            <a:extLst>
              <a:ext uri="{FF2B5EF4-FFF2-40B4-BE49-F238E27FC236}">
                <a16:creationId xmlns:a16="http://schemas.microsoft.com/office/drawing/2014/main" id="{6E65274F-C869-124F-AC78-C304041401B6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781791" y="4110251"/>
            <a:ext cx="687140" cy="132739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9" name="Picture 2" descr="https://encrypted-tbn3.gstatic.com/images?q=tbn:ANd9GcS6PujtBieXGBjIQx59reGUk4nh0fycsCZt29OHj8Px8NS8ntRY">
            <a:extLst>
              <a:ext uri="{FF2B5EF4-FFF2-40B4-BE49-F238E27FC236}">
                <a16:creationId xmlns:a16="http://schemas.microsoft.com/office/drawing/2014/main" id="{72FC3A0A-54D4-8B41-8447-89ABFAAA5F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11893" y="4066480"/>
            <a:ext cx="913974" cy="924548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110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25F27-BEB0-1842-B2A6-08B20DD85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69" y="72033"/>
            <a:ext cx="11180062" cy="1066800"/>
          </a:xfrm>
        </p:spPr>
        <p:txBody>
          <a:bodyPr/>
          <a:lstStyle/>
          <a:p>
            <a:pPr algn="l"/>
            <a:r>
              <a:rPr lang="en-US" sz="3200" dirty="0"/>
              <a:t>EDL is a Major Thrust within Space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215EA0-35A0-B34E-B73A-E0D75AE235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954F0F1-0811-EA43-902F-ADBDB25205F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654674">
            <a:off x="1777913" y="1610028"/>
            <a:ext cx="671708" cy="66679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BDC9F7-F637-0B4F-8238-5287DCF42A2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5</a:t>
            </a:fld>
            <a:endParaRPr lang="uk-UA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FC1F65-4692-8243-9101-8A0330AC5AD5}"/>
              </a:ext>
            </a:extLst>
          </p:cNvPr>
          <p:cNvSpPr/>
          <p:nvPr/>
        </p:nvSpPr>
        <p:spPr>
          <a:xfrm>
            <a:off x="1384484" y="2267913"/>
            <a:ext cx="1458566" cy="616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buSzPct val="100000"/>
              <a:defRPr/>
            </a:pPr>
            <a:r>
              <a:rPr lang="en-US" altLang="en-US" sz="1050" b="1" i="1" dirty="0">
                <a:solidFill>
                  <a:schemeClr val="bg1"/>
                </a:solidFill>
                <a:cs typeface="Arial" panose="020B0604020202020204" pitchFamily="34" charset="0"/>
              </a:rPr>
              <a:t>Ensuring American global leadership in Space Technology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CFCB74C-4C62-1141-B11A-FE9265DB8CEC}"/>
              </a:ext>
            </a:extLst>
          </p:cNvPr>
          <p:cNvSpPr/>
          <p:nvPr/>
        </p:nvSpPr>
        <p:spPr>
          <a:xfrm>
            <a:off x="1546031" y="2923592"/>
            <a:ext cx="1135472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9297" indent="-89297">
              <a:buFont typeface="Arial" panose="020B0604020202020204" pitchFamily="34" charset="0"/>
              <a:buChar char="•"/>
              <a:defRPr/>
            </a:pPr>
            <a:r>
              <a:rPr lang="en-US" sz="1050" b="1" dirty="0">
                <a:solidFill>
                  <a:schemeClr val="bg1"/>
                </a:solidFill>
              </a:rPr>
              <a:t>Lunar Exploration building to Mars and new discoveries at extreme locations</a:t>
            </a:r>
          </a:p>
          <a:p>
            <a:pPr marL="89297" indent="-89297">
              <a:buFont typeface="Arial" panose="020B0604020202020204" pitchFamily="34" charset="0"/>
              <a:buChar char="•"/>
              <a:defRPr/>
            </a:pPr>
            <a:endParaRPr lang="en-US" sz="1050" b="1" dirty="0">
              <a:solidFill>
                <a:schemeClr val="bg1"/>
              </a:solidFill>
            </a:endParaRPr>
          </a:p>
          <a:p>
            <a:pPr marL="89297" indent="-89297">
              <a:buFont typeface="Arial" panose="020B0604020202020204" pitchFamily="34" charset="0"/>
              <a:buChar char="•"/>
              <a:defRPr/>
            </a:pPr>
            <a:r>
              <a:rPr lang="en-US" sz="1050" b="1" dirty="0">
                <a:solidFill>
                  <a:schemeClr val="bg1"/>
                </a:solidFill>
              </a:rPr>
              <a:t>Robust national space technology engine to meet national needs</a:t>
            </a:r>
          </a:p>
          <a:p>
            <a:pPr marL="89297" indent="-89297">
              <a:buFont typeface="Arial" panose="020B0604020202020204" pitchFamily="34" charset="0"/>
              <a:buChar char="•"/>
              <a:defRPr/>
            </a:pPr>
            <a:endParaRPr lang="en-US" sz="1050" b="1" dirty="0">
              <a:solidFill>
                <a:schemeClr val="bg1"/>
              </a:solidFill>
            </a:endParaRPr>
          </a:p>
          <a:p>
            <a:pPr marL="89297" indent="-89297">
              <a:buFont typeface="Arial" panose="020B0604020202020204" pitchFamily="34" charset="0"/>
              <a:buChar char="•"/>
              <a:defRPr/>
            </a:pPr>
            <a:r>
              <a:rPr lang="en-US" sz="1050" b="1" dirty="0">
                <a:solidFill>
                  <a:schemeClr val="bg1"/>
                </a:solidFill>
              </a:rPr>
              <a:t>U.S. economic growth for space industry</a:t>
            </a:r>
          </a:p>
          <a:p>
            <a:pPr marL="89297" indent="-89297">
              <a:buFont typeface="Arial" panose="020B0604020202020204" pitchFamily="34" charset="0"/>
              <a:buChar char="•"/>
              <a:defRPr/>
            </a:pPr>
            <a:endParaRPr lang="en-US" sz="1050" b="1" dirty="0">
              <a:solidFill>
                <a:schemeClr val="bg1"/>
              </a:solidFill>
            </a:endParaRPr>
          </a:p>
          <a:p>
            <a:pPr marL="89297" indent="-89297">
              <a:buFont typeface="Arial" panose="020B0604020202020204" pitchFamily="34" charset="0"/>
              <a:buChar char="•"/>
              <a:defRPr/>
            </a:pPr>
            <a:r>
              <a:rPr lang="en-US" sz="1050" b="1" dirty="0">
                <a:solidFill>
                  <a:schemeClr val="bg1"/>
                </a:solidFill>
              </a:rPr>
              <a:t>Expanded commercial enterprise in space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996ED4C-55D8-3E46-8512-9EC13F75B5F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5614" y="2904614"/>
            <a:ext cx="640080" cy="64007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D7B85C3-FCAA-C241-9CD8-21D4FB8D89ED}"/>
              </a:ext>
            </a:extLst>
          </p:cNvPr>
          <p:cNvSpPr/>
          <p:nvPr/>
        </p:nvSpPr>
        <p:spPr>
          <a:xfrm>
            <a:off x="3312162" y="2675112"/>
            <a:ext cx="1060880" cy="1099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SzPct val="100000"/>
              <a:defRPr/>
            </a:pPr>
            <a:r>
              <a:rPr lang="en-US" altLang="en-US" b="1" i="1" u="sng" dirty="0">
                <a:solidFill>
                  <a:schemeClr val="bg1"/>
                </a:solidFill>
                <a:cs typeface="Arial" panose="020B0604020202020204" pitchFamily="34" charset="0"/>
              </a:rPr>
              <a:t>Land</a:t>
            </a:r>
            <a:endParaRPr lang="en-US" altLang="en-US" sz="1500" b="1" i="1" u="sng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buSzPct val="100000"/>
              <a:defRPr/>
            </a:pPr>
            <a:r>
              <a:rPr lang="en-US" altLang="en-US" sz="1050" b="1" i="1" dirty="0">
                <a:solidFill>
                  <a:schemeClr val="bg1"/>
                </a:solidFill>
                <a:cs typeface="Arial" panose="020B0604020202020204" pitchFamily="34" charset="0"/>
              </a:rPr>
              <a:t>Expanded Access to Diverse Surface Destinations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C0199F8-70AA-1F46-B2E4-B34CA96C4D6B}"/>
              </a:ext>
            </a:extLst>
          </p:cNvPr>
          <p:cNvPicPr>
            <a:picLocks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5612" y="4168620"/>
            <a:ext cx="640080" cy="64008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0928B8FB-3BA1-0740-81DD-98A486DBE4CA}"/>
              </a:ext>
            </a:extLst>
          </p:cNvPr>
          <p:cNvSpPr/>
          <p:nvPr/>
        </p:nvSpPr>
        <p:spPr>
          <a:xfrm>
            <a:off x="3318213" y="3850248"/>
            <a:ext cx="1055609" cy="127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SzPct val="100000"/>
              <a:defRPr/>
            </a:pPr>
            <a:r>
              <a:rPr lang="en-US" altLang="en-US" b="1" i="1" u="sng" dirty="0">
                <a:solidFill>
                  <a:schemeClr val="bg1"/>
                </a:solidFill>
                <a:cs typeface="Arial" panose="020B0604020202020204" pitchFamily="34" charset="0"/>
              </a:rPr>
              <a:t>Live</a:t>
            </a:r>
            <a:endParaRPr lang="en-US" altLang="en-US" sz="1050" b="1" i="1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buSzPct val="100000"/>
              <a:defRPr/>
            </a:pPr>
            <a:r>
              <a:rPr lang="en-US" altLang="en-US" sz="1050" b="1" i="1" dirty="0">
                <a:solidFill>
                  <a:schemeClr val="bg1"/>
                </a:solidFill>
                <a:cs typeface="Arial" panose="020B0604020202020204" pitchFamily="34" charset="0"/>
              </a:rPr>
              <a:t>Sustainable Living and Working Farther from Earth</a:t>
            </a:r>
            <a:endParaRPr lang="en-US" altLang="en-US" sz="1125" b="1" dirty="0">
              <a:solidFill>
                <a:schemeClr val="bg1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CD7BFD1-6B8B-A947-9942-1B192541E9B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5614" y="5582513"/>
            <a:ext cx="640080" cy="64008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D464380-3380-DC4A-8C24-FC21624583F7}"/>
              </a:ext>
            </a:extLst>
          </p:cNvPr>
          <p:cNvSpPr/>
          <p:nvPr/>
        </p:nvSpPr>
        <p:spPr>
          <a:xfrm>
            <a:off x="3314355" y="5441882"/>
            <a:ext cx="1058683" cy="921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SzPct val="100000"/>
              <a:defRPr/>
            </a:pPr>
            <a:r>
              <a:rPr lang="en-US" altLang="en-US" b="1" i="1" u="sng" dirty="0">
                <a:solidFill>
                  <a:schemeClr val="bg1"/>
                </a:solidFill>
                <a:cs typeface="Arial" panose="020B0604020202020204" pitchFamily="34" charset="0"/>
              </a:rPr>
              <a:t>Explore</a:t>
            </a:r>
            <a:endParaRPr lang="en-US" altLang="en-US" sz="1500" b="1" i="1" u="sng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buSzPct val="100000"/>
              <a:defRPr/>
            </a:pPr>
            <a:r>
              <a:rPr lang="en-US" altLang="en-US" sz="1050" b="1" i="1" dirty="0">
                <a:solidFill>
                  <a:schemeClr val="bg1"/>
                </a:solidFill>
                <a:cs typeface="Arial" panose="020B0604020202020204" pitchFamily="34" charset="0"/>
              </a:rPr>
              <a:t>Transformative Missions and Discoveries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F6B91962-F8AD-AC4D-972E-2CD5991B6F0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35614" y="1795329"/>
            <a:ext cx="640080" cy="64008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19067AC4-4A07-C044-983C-E0FC35CAF1F2}"/>
              </a:ext>
            </a:extLst>
          </p:cNvPr>
          <p:cNvSpPr/>
          <p:nvPr/>
        </p:nvSpPr>
        <p:spPr>
          <a:xfrm>
            <a:off x="3313331" y="1654698"/>
            <a:ext cx="1150080" cy="9213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buSzPct val="100000"/>
              <a:defRPr/>
            </a:pPr>
            <a:r>
              <a:rPr lang="en-US" altLang="en-US" b="1" i="1" u="sng" dirty="0">
                <a:solidFill>
                  <a:schemeClr val="bg1"/>
                </a:solidFill>
                <a:cs typeface="Arial" panose="020B0604020202020204" pitchFamily="34" charset="0"/>
              </a:rPr>
              <a:t>Go</a:t>
            </a:r>
            <a:endParaRPr lang="en-US" altLang="en-US" sz="1500" b="1" i="1" u="sng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buSzPct val="100000"/>
              <a:defRPr/>
            </a:pPr>
            <a:r>
              <a:rPr lang="en-US" altLang="en-US" sz="1050" b="1" i="1" dirty="0">
                <a:solidFill>
                  <a:schemeClr val="bg1"/>
                </a:solidFill>
                <a:cs typeface="Arial" panose="020B0604020202020204" pitchFamily="34" charset="0"/>
              </a:rPr>
              <a:t>Rapid, Safe, &amp; Efficient Space Transportation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6898C8F-0A03-C14F-8D6A-374B8B610A0C}"/>
              </a:ext>
            </a:extLst>
          </p:cNvPr>
          <p:cNvSpPr/>
          <p:nvPr/>
        </p:nvSpPr>
        <p:spPr>
          <a:xfrm>
            <a:off x="1496027" y="6583680"/>
            <a:ext cx="9052560" cy="274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Note: Multiple Capabilities are cross cutting and support multiple Thrusts.  Primary emphasis is shown</a:t>
            </a:r>
          </a:p>
        </p:txBody>
      </p:sp>
      <p:sp>
        <p:nvSpPr>
          <p:cNvPr id="24" name="TextBox 53">
            <a:extLst>
              <a:ext uri="{FF2B5EF4-FFF2-40B4-BE49-F238E27FC236}">
                <a16:creationId xmlns:a16="http://schemas.microsoft.com/office/drawing/2014/main" id="{712CA9D3-A12B-0243-A7D2-745F136CA40C}"/>
              </a:ext>
            </a:extLst>
          </p:cNvPr>
          <p:cNvSpPr txBox="1"/>
          <p:nvPr/>
        </p:nvSpPr>
        <p:spPr>
          <a:xfrm>
            <a:off x="4243001" y="1555496"/>
            <a:ext cx="4215834" cy="1223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</a:rPr>
              <a:t>Enable Human Earth-to-Mars Round Trip mission durations less than 750 days.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</a:rPr>
              <a:t>Enable rapid, low cost delivery of robotic payloads to Moon, Mars and beyond.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</a:rPr>
              <a:t>Enable reusable, safe launch and in-space propulsion systems that reduce launch and operational costs/complexity and leverage potential destination based ISRU for propellants.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68F2A7D-B977-BE41-937A-98E93FD1E201}"/>
              </a:ext>
            </a:extLst>
          </p:cNvPr>
          <p:cNvSpPr txBox="1"/>
          <p:nvPr/>
        </p:nvSpPr>
        <p:spPr>
          <a:xfrm>
            <a:off x="4261358" y="2855321"/>
            <a:ext cx="40407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</a:rPr>
              <a:t>Enable Lunar and Mars Global Access with ~20t payloads to support human missions.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</a:rPr>
              <a:t>Land Payloads within 50 meters accuracy while also avoiding local landing hazards.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5CA290E-BA96-CA49-B229-881437611262}"/>
              </a:ext>
            </a:extLst>
          </p:cNvPr>
          <p:cNvSpPr txBox="1"/>
          <p:nvPr/>
        </p:nvSpPr>
        <p:spPr>
          <a:xfrm>
            <a:off x="4234919" y="3715372"/>
            <a:ext cx="4292942" cy="15927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</a:rPr>
              <a:t>Conduct Human/Robotic Lunar Surface Missions in excess of 28 days without resupply.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</a:rPr>
              <a:t>Conduct Human Mars Missions in excess of 800 days including transit without resupply.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</a:rPr>
              <a:t>Provide greater than 75% of propellant and water/air consumables from local resources for Lunar and Mars missions.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</a:rPr>
              <a:t>Enable Surface habitats that utilize local construction resources.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</a:rPr>
              <a:t>Enable Intelligent robotic systems augmenting operations during crewed and un-crewed mission segments.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94575A9-1FB7-2345-A385-7C6822E5EBD6}"/>
              </a:ext>
            </a:extLst>
          </p:cNvPr>
          <p:cNvSpPr txBox="1"/>
          <p:nvPr/>
        </p:nvSpPr>
        <p:spPr>
          <a:xfrm>
            <a:off x="4233791" y="5210056"/>
            <a:ext cx="430368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</a:rPr>
              <a:t>Enable new discoveries at the Moon, Mars and other extreme locations.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</a:rPr>
              <a:t>Enable new architectures that are more rapid, affordable, or capable than previously achievable.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</a:rPr>
              <a:t>Enable new approaches for in-space servicing, assembly and manufacturing.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bg1"/>
                </a:solidFill>
              </a:rPr>
              <a:t>Enable next generation space data processing with higher performance computing, communications and navigation in harsh deep space environments.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3299FCE-C5EE-3D45-A2BC-EB2E7884CDD5}"/>
              </a:ext>
            </a:extLst>
          </p:cNvPr>
          <p:cNvCxnSpPr>
            <a:cxnSpLocks/>
          </p:cNvCxnSpPr>
          <p:nvPr/>
        </p:nvCxnSpPr>
        <p:spPr>
          <a:xfrm>
            <a:off x="2722631" y="2740563"/>
            <a:ext cx="78229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785CECE-93AF-9448-A75C-CEA0036B3856}"/>
              </a:ext>
            </a:extLst>
          </p:cNvPr>
          <p:cNvCxnSpPr>
            <a:cxnSpLocks/>
          </p:cNvCxnSpPr>
          <p:nvPr/>
        </p:nvCxnSpPr>
        <p:spPr>
          <a:xfrm>
            <a:off x="2722631" y="3751720"/>
            <a:ext cx="782294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60AEF6F-3BD7-8F47-BC71-116F5E017D6D}"/>
              </a:ext>
            </a:extLst>
          </p:cNvPr>
          <p:cNvCxnSpPr>
            <a:cxnSpLocks/>
          </p:cNvCxnSpPr>
          <p:nvPr/>
        </p:nvCxnSpPr>
        <p:spPr>
          <a:xfrm>
            <a:off x="2722631" y="5218055"/>
            <a:ext cx="78679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17338B6-CDB4-AF44-8F27-99A82111661F}"/>
              </a:ext>
            </a:extLst>
          </p:cNvPr>
          <p:cNvCxnSpPr/>
          <p:nvPr/>
        </p:nvCxnSpPr>
        <p:spPr>
          <a:xfrm>
            <a:off x="2713008" y="1487477"/>
            <a:ext cx="0" cy="51108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40B0751-A498-694D-88C8-9E8D3B77AC5D}"/>
              </a:ext>
            </a:extLst>
          </p:cNvPr>
          <p:cNvCxnSpPr/>
          <p:nvPr/>
        </p:nvCxnSpPr>
        <p:spPr>
          <a:xfrm>
            <a:off x="1491671" y="1507899"/>
            <a:ext cx="0" cy="51108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E94ED607-5A79-834B-853C-378A1BE0AFF7}"/>
              </a:ext>
            </a:extLst>
          </p:cNvPr>
          <p:cNvCxnSpPr/>
          <p:nvPr/>
        </p:nvCxnSpPr>
        <p:spPr>
          <a:xfrm>
            <a:off x="10550825" y="1498476"/>
            <a:ext cx="0" cy="511081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53">
            <a:extLst>
              <a:ext uri="{FF2B5EF4-FFF2-40B4-BE49-F238E27FC236}">
                <a16:creationId xmlns:a16="http://schemas.microsoft.com/office/drawing/2014/main" id="{83FF8A22-618E-2147-9EFB-336CEBE13908}"/>
              </a:ext>
            </a:extLst>
          </p:cNvPr>
          <p:cNvSpPr txBox="1"/>
          <p:nvPr/>
        </p:nvSpPr>
        <p:spPr>
          <a:xfrm>
            <a:off x="8379586" y="2947654"/>
            <a:ext cx="220310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3344" indent="-83344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</a:rPr>
              <a:t>Human &amp; Robotic Entry, Descent and Landing</a:t>
            </a:r>
          </a:p>
          <a:p>
            <a:pPr marL="83344" indent="-83344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</a:rPr>
              <a:t>Precision Landing</a:t>
            </a:r>
          </a:p>
        </p:txBody>
      </p:sp>
      <p:sp>
        <p:nvSpPr>
          <p:cNvPr id="36" name="TextBox 53">
            <a:extLst>
              <a:ext uri="{FF2B5EF4-FFF2-40B4-BE49-F238E27FC236}">
                <a16:creationId xmlns:a16="http://schemas.microsoft.com/office/drawing/2014/main" id="{1493F881-D741-194D-BB4E-3D98B0DFEC33}"/>
              </a:ext>
            </a:extLst>
          </p:cNvPr>
          <p:cNvSpPr txBox="1"/>
          <p:nvPr/>
        </p:nvSpPr>
        <p:spPr>
          <a:xfrm>
            <a:off x="8379586" y="3749996"/>
            <a:ext cx="223890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3344" indent="-83344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</a:rPr>
              <a:t>Sustained human life support systems</a:t>
            </a:r>
          </a:p>
          <a:p>
            <a:pPr marL="83344" indent="-83344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</a:rPr>
              <a:t>Advanced Materials, Structures and Manufacturing </a:t>
            </a:r>
          </a:p>
          <a:p>
            <a:pPr marL="83344" indent="-83344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</a:rPr>
              <a:t>Sustainable Power</a:t>
            </a:r>
          </a:p>
          <a:p>
            <a:pPr marL="83344" indent="-83344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</a:rPr>
              <a:t>In-situ Propellant and Consumable Production</a:t>
            </a:r>
          </a:p>
          <a:p>
            <a:pPr marL="83344" indent="-83344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</a:rPr>
              <a:t>Autonomous Systems and Robotics</a:t>
            </a:r>
          </a:p>
        </p:txBody>
      </p:sp>
      <p:sp>
        <p:nvSpPr>
          <p:cNvPr id="37" name="TextBox 53">
            <a:extLst>
              <a:ext uri="{FF2B5EF4-FFF2-40B4-BE49-F238E27FC236}">
                <a16:creationId xmlns:a16="http://schemas.microsoft.com/office/drawing/2014/main" id="{EEE61138-7468-6E4D-B436-B39FCBDAE4A3}"/>
              </a:ext>
            </a:extLst>
          </p:cNvPr>
          <p:cNvSpPr txBox="1"/>
          <p:nvPr/>
        </p:nvSpPr>
        <p:spPr>
          <a:xfrm>
            <a:off x="8380262" y="5317778"/>
            <a:ext cx="23423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3344" indent="-83344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</a:rPr>
              <a:t>On-orbit Servicing, Assembly and Manufacturing</a:t>
            </a:r>
          </a:p>
          <a:p>
            <a:pPr marL="83344" indent="-83344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</a:rPr>
              <a:t>Small Spacecraft Technologies</a:t>
            </a:r>
          </a:p>
          <a:p>
            <a:pPr marL="83344" indent="-83344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</a:rPr>
              <a:t>Advanced Avionics</a:t>
            </a:r>
          </a:p>
          <a:p>
            <a:pPr marL="83344" indent="-83344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</a:rPr>
              <a:t>Advanced Communications &amp; Navigation</a:t>
            </a:r>
          </a:p>
        </p:txBody>
      </p:sp>
      <p:sp>
        <p:nvSpPr>
          <p:cNvPr id="38" name="TextBox 53">
            <a:extLst>
              <a:ext uri="{FF2B5EF4-FFF2-40B4-BE49-F238E27FC236}">
                <a16:creationId xmlns:a16="http://schemas.microsoft.com/office/drawing/2014/main" id="{756E89A7-AB19-9448-BC57-5B26FDD124BA}"/>
              </a:ext>
            </a:extLst>
          </p:cNvPr>
          <p:cNvSpPr txBox="1"/>
          <p:nvPr/>
        </p:nvSpPr>
        <p:spPr>
          <a:xfrm>
            <a:off x="8379586" y="1805684"/>
            <a:ext cx="209224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3344" indent="-83344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</a:rPr>
              <a:t>Cryogenic Fluid Management &amp; Propulsion</a:t>
            </a:r>
          </a:p>
          <a:p>
            <a:pPr marL="83344" indent="-83344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chemeClr val="bg1"/>
                </a:solidFill>
              </a:rPr>
              <a:t>Advanced Propulsion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FA5DBC4-8D4F-074A-83C6-074D9690AEA9}"/>
              </a:ext>
            </a:extLst>
          </p:cNvPr>
          <p:cNvGrpSpPr/>
          <p:nvPr/>
        </p:nvGrpSpPr>
        <p:grpSpPr>
          <a:xfrm>
            <a:off x="1018201" y="1120876"/>
            <a:ext cx="9527378" cy="418114"/>
            <a:chOff x="1018201" y="1120876"/>
            <a:chExt cx="9527378" cy="418114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257635F7-96C3-3B46-92E2-4521E26B9BB5}"/>
                </a:ext>
              </a:extLst>
            </p:cNvPr>
            <p:cNvSpPr/>
            <p:nvPr/>
          </p:nvSpPr>
          <p:spPr>
            <a:xfrm>
              <a:off x="1493019" y="1120876"/>
              <a:ext cx="9052560" cy="4181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B77E611-B98C-0545-B2DB-6FD0CA222C60}"/>
                </a:ext>
              </a:extLst>
            </p:cNvPr>
            <p:cNvSpPr txBox="1"/>
            <p:nvPr/>
          </p:nvSpPr>
          <p:spPr>
            <a:xfrm>
              <a:off x="1018201" y="1140140"/>
              <a:ext cx="21911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8">
                <a:defRPr/>
              </a:pPr>
              <a:r>
                <a:rPr lang="en-US" b="1" i="1" dirty="0">
                  <a:latin typeface="Raleway" panose="020B0604020202020204" charset="0"/>
                  <a:ea typeface="Helvetica Neue Light" charset="0"/>
                  <a:cs typeface="Helvetica Neue Light" charset="0"/>
                </a:rPr>
                <a:t>LEAD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C73BC58-F7B9-7045-B97E-4EFB9C41DD77}"/>
                </a:ext>
              </a:extLst>
            </p:cNvPr>
            <p:cNvSpPr txBox="1"/>
            <p:nvPr/>
          </p:nvSpPr>
          <p:spPr>
            <a:xfrm>
              <a:off x="2530111" y="1145941"/>
              <a:ext cx="21911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8">
                <a:defRPr/>
              </a:pPr>
              <a:r>
                <a:rPr lang="en-US" b="1" i="1" dirty="0">
                  <a:latin typeface="Raleway" panose="020B0604020202020204" charset="0"/>
                  <a:ea typeface="Helvetica Neue Light" charset="0"/>
                  <a:cs typeface="Helvetica Neue Light" charset="0"/>
                </a:rPr>
                <a:t>THRUSTS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B953024-7DAD-2841-A43F-496BEB07D95E}"/>
                </a:ext>
              </a:extLst>
            </p:cNvPr>
            <p:cNvSpPr txBox="1"/>
            <p:nvPr/>
          </p:nvSpPr>
          <p:spPr>
            <a:xfrm>
              <a:off x="5198991" y="1140140"/>
              <a:ext cx="21911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8">
                <a:defRPr/>
              </a:pPr>
              <a:r>
                <a:rPr lang="en-US" b="1" i="1" dirty="0">
                  <a:latin typeface="Raleway" panose="020B0604020202020204" charset="0"/>
                  <a:ea typeface="Helvetica Neue Light" charset="0"/>
                  <a:cs typeface="Helvetica Neue Light" charset="0"/>
                </a:rPr>
                <a:t>OUTCOMES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84F9911-69F1-F440-AC6E-F8C345A25B3F}"/>
                </a:ext>
              </a:extLst>
            </p:cNvPr>
            <p:cNvSpPr txBox="1"/>
            <p:nvPr/>
          </p:nvSpPr>
          <p:spPr>
            <a:xfrm>
              <a:off x="8222810" y="1140140"/>
              <a:ext cx="1643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378">
                <a:defRPr/>
              </a:pPr>
              <a:r>
                <a:rPr lang="en-US" b="1" i="1" dirty="0">
                  <a:latin typeface="Raleway" panose="020B0604020202020204" charset="0"/>
                  <a:ea typeface="Helvetica Neue Light" charset="0"/>
                  <a:cs typeface="Helvetica Neue Light" charset="0"/>
                </a:rPr>
                <a:t>CAPABILITIES</a:t>
              </a:r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E01CBA59-FBDC-8C45-8E9A-CD11F30AD218}"/>
              </a:ext>
            </a:extLst>
          </p:cNvPr>
          <p:cNvSpPr/>
          <p:nvPr/>
        </p:nvSpPr>
        <p:spPr>
          <a:xfrm>
            <a:off x="2711181" y="2744297"/>
            <a:ext cx="7822948" cy="100943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392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E56E80C-CDF6-B048-BFF9-5C3228E03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2878"/>
            <a:ext cx="10853255" cy="677108"/>
          </a:xfrm>
        </p:spPr>
        <p:txBody>
          <a:bodyPr/>
          <a:lstStyle/>
          <a:p>
            <a:pPr algn="l"/>
            <a:r>
              <a:rPr lang="en-US" sz="4000" b="1" dirty="0"/>
              <a:t>Summary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7B45F8-471C-DD4A-994E-713A70D6C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901" y="1388766"/>
            <a:ext cx="11715750" cy="519635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NASA is maturing technology to address the challenges of Mars Entry, Descent and Landing, and leveraging Lunar exploration:</a:t>
            </a:r>
          </a:p>
          <a:p>
            <a:pPr lvl="2">
              <a:buFont typeface="Wingdings" pitchFamily="2" charset="2"/>
              <a:buChar char="Ø"/>
            </a:pPr>
            <a:r>
              <a:rPr lang="en-US" sz="2000" dirty="0"/>
              <a:t>Deceleration: Hypersonic Inflatable Aerodynamic Decelerator (HIAD) and </a:t>
            </a:r>
            <a:r>
              <a:rPr lang="en-US" sz="2000" dirty="0" err="1"/>
              <a:t>Retropropulsion</a:t>
            </a:r>
            <a:r>
              <a:rPr lang="en-US" sz="2000" dirty="0"/>
              <a:t> </a:t>
            </a:r>
          </a:p>
          <a:p>
            <a:pPr lvl="2">
              <a:buFont typeface="Wingdings" pitchFamily="2" charset="2"/>
              <a:buChar char="Ø"/>
            </a:pPr>
            <a:r>
              <a:rPr lang="en-US" sz="2000" dirty="0"/>
              <a:t>Precision Landing</a:t>
            </a:r>
          </a:p>
          <a:p>
            <a:pPr lvl="2">
              <a:buFont typeface="Wingdings" pitchFamily="2" charset="2"/>
              <a:buChar char="Ø"/>
            </a:pPr>
            <a:r>
              <a:rPr lang="en-US" sz="2000" dirty="0"/>
              <a:t>Plume-Surface Interaction</a:t>
            </a:r>
          </a:p>
          <a:p>
            <a:pPr lvl="2">
              <a:buFont typeface="Wingdings" pitchFamily="2" charset="2"/>
              <a:buChar char="Ø"/>
            </a:pPr>
            <a:r>
              <a:rPr lang="en-US" sz="2000" dirty="0"/>
              <a:t>System-level performance/Guidance, Navigation and Control (GN&amp;C)</a:t>
            </a:r>
          </a:p>
          <a:p>
            <a:pPr lvl="2">
              <a:buFont typeface="Wingdings" pitchFamily="2" charset="2"/>
              <a:buChar char="Ø"/>
            </a:pPr>
            <a:r>
              <a:rPr lang="en-US" sz="2000" dirty="0"/>
              <a:t>Advanced Modeling/Computing (including instrumentation systems to acquire validation data)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Multiple programs and partnerships with industry and academia are being leveraged for a multi-faceted approach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Commercial lunar landers are a key component of technology demonstration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i="1" dirty="0">
                <a:solidFill>
                  <a:schemeClr val="accent6">
                    <a:lumMod val="75000"/>
                  </a:schemeClr>
                </a:solidFill>
              </a:rPr>
              <a:t>Robotic Mars science missions, along with focused technology maturation, pave the way for landing humans on Mars</a:t>
            </a:r>
            <a:endParaRPr lang="en-US" sz="24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16E0E-0C81-E24D-B0F5-29C66BFF5D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6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73138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5457B3-5D6E-D54B-A05F-5766BC194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THANK YOU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CDEDAD-6A6C-854F-8565-5921BCB67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75236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5BDCED97129841840838077FE62F02" ma:contentTypeVersion="2" ma:contentTypeDescription="Create a new document." ma:contentTypeScope="" ma:versionID="a124157d8ccf5932b17d05e405ed4a89">
  <xsd:schema xmlns:xsd="http://www.w3.org/2001/XMLSchema" xmlns:xs="http://www.w3.org/2001/XMLSchema" xmlns:p="http://schemas.microsoft.com/office/2006/metadata/properties" xmlns:ns2="3fa98933-bbf5-499c-9370-e14da3d5c171" targetNamespace="http://schemas.microsoft.com/office/2006/metadata/properties" ma:root="true" ma:fieldsID="699eea7c23e365e1c98242f95930af3b" ns2:_="">
    <xsd:import namespace="3fa98933-bbf5-499c-9370-e14da3d5c17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a98933-bbf5-499c-9370-e14da3d5c1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314D40A-13E4-432D-90EA-F860F7A3F2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30DEFC-BCE3-41F0-805C-C50D76EBF3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fa98933-bbf5-499c-9370-e14da3d5c1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4C58EB-A6FC-4708-AD11-D2F4B59BE269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27585</TotalTime>
  <Words>1060</Words>
  <Application>Microsoft Macintosh PowerPoint</Application>
  <PresentationFormat>Widescreen</PresentationFormat>
  <Paragraphs>256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8" baseType="lpstr">
      <vt:lpstr>.AppleSystemUIFont</vt:lpstr>
      <vt:lpstr>55 Helvetica Roman</vt:lpstr>
      <vt:lpstr>Arial</vt:lpstr>
      <vt:lpstr>Arial</vt:lpstr>
      <vt:lpstr>Arial Bold</vt:lpstr>
      <vt:lpstr>Arial Narrow</vt:lpstr>
      <vt:lpstr>Calibri</vt:lpstr>
      <vt:lpstr>Helvetica</vt:lpstr>
      <vt:lpstr>Raleway</vt:lpstr>
      <vt:lpstr>Wingdings</vt:lpstr>
      <vt:lpstr>2_Office Theme</vt:lpstr>
      <vt:lpstr>Entry, Descent and Landing Panel Humans to Mars Summit 2020           Michelle M. Munk NASA’s EDL System Capability Lead 2 September 2020</vt:lpstr>
      <vt:lpstr>Human Mars Landers: A Leap in Scale</vt:lpstr>
      <vt:lpstr>Human-Class Mars EDL ConOps</vt:lpstr>
      <vt:lpstr>Mars EDL Notional Development Timeline </vt:lpstr>
      <vt:lpstr>EDL is a Major Thrust within Space Technology</vt:lpstr>
      <vt:lpstr>Summary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Content Process: Proactively Feeding the Pipeline</dc:title>
  <dc:creator>Barnhardt, Michael D. (ARC-TSA)</dc:creator>
  <cp:lastModifiedBy>Munk, Michelle M. (LARC-E5)</cp:lastModifiedBy>
  <cp:revision>308</cp:revision>
  <dcterms:created xsi:type="dcterms:W3CDTF">2020-03-31T15:08:19Z</dcterms:created>
  <dcterms:modified xsi:type="dcterms:W3CDTF">2020-08-26T03:11:04Z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0x010100C95BDCED97129841840838077FE62F02</vt:lpwstr>
  </property>
</Properties>
</file>