
<file path=[Content_Types].xml><?xml version="1.0" encoding="utf-8"?>
<Types xmlns="http://schemas.openxmlformats.org/package/2006/content-types"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8" r:id="rId3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Times New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gradFill flip="none" rotWithShape="1">
          <a:gsLst>
            <a:gs pos="0">
              <a:srgbClr val="662295"/>
            </a:gs>
            <a:gs pos="100000">
              <a:srgbClr val="7427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892968" y="178593"/>
            <a:ext cx="7358064" cy="1714501"/>
          </a:xfrm>
          <a:prstGeom prst="rect">
            <a:avLst/>
          </a:prstGeom>
        </p:spPr>
        <p:txBody>
          <a:bodyPr lIns="35718" tIns="35718" rIns="35718" bIns="35718"/>
          <a:lstStyle>
            <a:lvl1pPr marL="0" marR="0" defTabSz="410765">
              <a:defRPr sz="5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892968" y="1946671"/>
            <a:ext cx="7358064" cy="4018361"/>
          </a:xfrm>
          <a:prstGeom prst="rect">
            <a:avLst/>
          </a:prstGeom>
        </p:spPr>
        <p:txBody>
          <a:bodyPr lIns="35718" tIns="35718" rIns="35718" bIns="35718" anchor="ctr"/>
          <a:lstStyle>
            <a:lvl1pPr marL="671285" marR="0" indent="-353785" defTabSz="410765">
              <a:spcBef>
                <a:spcPts val="1600"/>
              </a:spcBef>
              <a:buSzPct val="171000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11157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560285" marR="0" indent="-353785" defTabSz="410765">
              <a:spcBef>
                <a:spcPts val="1600"/>
              </a:spcBef>
              <a:buSzPct val="171000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20047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2449285" marR="0" indent="-353785" defTabSz="410765">
              <a:spcBef>
                <a:spcPts val="1600"/>
              </a:spcBef>
              <a:buSzPct val="171000"/>
              <a:buChar char="•"/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55616" y="6509742"/>
            <a:ext cx="223838" cy="236538"/>
          </a:xfrm>
          <a:prstGeom prst="rect">
            <a:avLst/>
          </a:prstGeom>
        </p:spPr>
        <p:txBody>
          <a:bodyPr lIns="35718" tIns="35718" rIns="35718" bIns="35718"/>
          <a:lstStyle>
            <a:lvl1pPr defTabSz="410765">
              <a:defRPr sz="11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685799" y="380999"/>
            <a:ext cx="7772401" cy="1600201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685799" y="1981200"/>
            <a:ext cx="7772401" cy="4876801"/>
          </a:xfrm>
          <a:prstGeom prst="rect">
            <a:avLst/>
          </a:prstGeom>
        </p:spPr>
        <p:txBody>
          <a:bodyPr/>
          <a:lstStyle>
            <a:lvl1pPr marL="362108" indent="-321468">
              <a:defRPr sz="3000"/>
            </a:lvl1pPr>
            <a:lvl2pPr marL="763179" indent="-265339">
              <a:defRPr sz="2600"/>
            </a:lvl2pPr>
            <a:lvl3pPr marL="1164589" indent="-209550">
              <a:defRPr sz="2200"/>
            </a:lvl3pPr>
            <a:lvl4pPr marL="1617979" indent="-205739">
              <a:defRPr sz="1800"/>
            </a:lvl4pPr>
            <a:lvl5pPr marL="2075179" indent="-205739"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72349" y="6248400"/>
            <a:ext cx="266701" cy="285626"/>
          </a:xfrm>
          <a:prstGeom prst="rect">
            <a:avLst/>
          </a:prstGeom>
        </p:spPr>
        <p:txBody>
          <a:bodyPr/>
          <a:lstStyle>
            <a:lvl1pPr defTabSz="584200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59938" y="6248400"/>
            <a:ext cx="298263" cy="307340"/>
          </a:xfrm>
          <a:prstGeom prst="rect">
            <a:avLst/>
          </a:prstGeom>
          <a:effectLst>
            <a:outerShdw blurRad="63500" rotWithShape="0">
              <a:srgbClr val="808080">
                <a:alpha val="75000"/>
              </a:srgbClr>
            </a:outerShdw>
          </a:effectLst>
        </p:spPr>
        <p:txBody>
          <a:bodyPr lIns="45719" tIns="45719" rIns="45719" bIns="45719"/>
          <a:lstStyle>
            <a:lvl1pPr algn="r" defTabSz="457200">
              <a:defRPr>
                <a:solidFill>
                  <a:srgbClr val="FFFFFF"/>
                </a:solidFill>
                <a:uFillTx/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UAH Frontiers…"/>
          <p:cNvSpPr txBox="1"/>
          <p:nvPr/>
        </p:nvSpPr>
        <p:spPr>
          <a:xfrm>
            <a:off x="0" y="6286500"/>
            <a:ext cx="127105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2018 Sep 26</a:t>
            </a:r>
          </a:p>
        </p:txBody>
      </p:sp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1657350" y="1143000"/>
            <a:ext cx="5829300" cy="1200150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57350" y="2343150"/>
            <a:ext cx="5829300" cy="3657600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638924" y="5543550"/>
            <a:ext cx="266701" cy="271847"/>
          </a:xfrm>
          <a:prstGeom prst="rect">
            <a:avLst/>
          </a:prstGeom>
        </p:spPr>
        <p:txBody>
          <a:bodyPr lIns="38100" tIns="38100" rIns="38100" bIns="38100">
            <a:normAutofit/>
          </a:bodyPr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A8D6FF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7724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titleStyle>
    <p:bodyStyle>
      <a:lvl1pPr marL="383540" marR="40639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824411" marR="40639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1259839" marR="40639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17780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2235200" marR="40639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r. Alphonse Sterling…"/>
          <p:cNvSpPr txBox="1">
            <a:spLocks noGrp="1"/>
          </p:cNvSpPr>
          <p:nvPr>
            <p:ph type="body" sz="half" idx="1"/>
          </p:nvPr>
        </p:nvSpPr>
        <p:spPr>
          <a:xfrm>
            <a:off x="495300" y="4445000"/>
            <a:ext cx="8153400" cy="2514600"/>
          </a:xfrm>
          <a:prstGeom prst="rect">
            <a:avLst/>
          </a:prstGeom>
        </p:spPr>
        <p:txBody>
          <a:bodyPr/>
          <a:lstStyle/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  <a:defRPr sz="2900"/>
            </a:pPr>
            <a:r>
              <a:t>Dr. Alphonse Sterling</a:t>
            </a: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  <a:defRPr sz="2900"/>
            </a:pPr>
            <a:r>
              <a:t> Solar Astrophysicist</a:t>
            </a: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  <a:defRPr sz="2900"/>
            </a:pPr>
            <a:r>
              <a:t>NASA/MSFC</a:t>
            </a:r>
          </a:p>
          <a:p>
            <a:pPr marL="40639" indent="0" algn="ctr">
              <a:buClr>
                <a:srgbClr val="000000"/>
              </a:buClr>
              <a:buSzTx/>
              <a:buFont typeface="Times New Roman"/>
              <a:buNone/>
              <a:defRPr sz="2900"/>
            </a:pPr>
            <a:r>
              <a:t>Huntsville, Alabama, USA</a:t>
            </a:r>
          </a:p>
        </p:txBody>
      </p:sp>
      <p:sp>
        <p:nvSpPr>
          <p:cNvPr id="76" name="A Really Short Introduction to Solar Physics"/>
          <p:cNvSpPr txBox="1">
            <a:spLocks noGrp="1"/>
          </p:cNvSpPr>
          <p:nvPr>
            <p:ph type="title"/>
          </p:nvPr>
        </p:nvSpPr>
        <p:spPr>
          <a:xfrm>
            <a:off x="290785" y="857250"/>
            <a:ext cx="8562430" cy="2857500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</a:lstStyle>
          <a:p>
            <a:r>
              <a:t>A Really Short Introduction to Solar Physics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Never Look at the Sun with your bare eyes!!"/>
          <p:cNvSpPr/>
          <p:nvPr/>
        </p:nvSpPr>
        <p:spPr>
          <a:xfrm>
            <a:off x="76200" y="2362200"/>
            <a:ext cx="8765392" cy="61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D81E00"/>
              </a:buClr>
              <a:buFont typeface="Times New Roman"/>
              <a:defRPr sz="3600" b="1">
                <a:solidFill>
                  <a:srgbClr val="D81E00"/>
                </a:solidFill>
                <a:uFill>
                  <a:solidFill>
                    <a:srgbClr val="D81E00"/>
                  </a:solidFill>
                </a:uFill>
              </a:defRPr>
            </a:lvl1pPr>
          </a:lstStyle>
          <a:p>
            <a:r>
              <a:t>Never Look at the Sun with your bare eyes!!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404099" y="6248400"/>
            <a:ext cx="203201" cy="29724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917" y="943917"/>
            <a:ext cx="5710883" cy="571088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he Sun has an atmosphere!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The Sun has an atmosphere!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orona – The Sun’s outermost atmosphere"/>
          <p:cNvSpPr/>
          <p:nvPr/>
        </p:nvSpPr>
        <p:spPr>
          <a:xfrm>
            <a:off x="2057400" y="5867400"/>
            <a:ext cx="5355591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r>
              <a:t>Corona – The Sun’s outermost atmosphere</a:t>
            </a:r>
          </a:p>
        </p:txBody>
      </p:sp>
      <p:pic>
        <p:nvPicPr>
          <p:cNvPr id="86" name="nisshoku_2017_usa_2354_2362_acs-try1_Moon-ov_col-sel_bl_unsh5_red-e_lev1_prom-mask1_flatlay_final2_3blur_bkoff40_noise-red1_reduce1_annotated.png" descr="nisshoku_2017_usa_2354_2362_acs-try1_Moon-ov_col-sel_bl_unsh5_red-e_lev1_prom-mask1_flatlay_final2_3blur_bkoff40_noise-red1_reduce1_annota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636"/>
            <a:ext cx="9144000" cy="590776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9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91" name="whole-us.png" descr="whole-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914400"/>
            <a:ext cx="8801100" cy="5034528"/>
          </a:xfrm>
          <a:prstGeom prst="rect">
            <a:avLst/>
          </a:prstGeom>
        </p:spPr>
      </p:pic>
      <p:sp>
        <p:nvSpPr>
          <p:cNvPr id="92" name="August 21, 2017 Total Solar Eclipse Path"/>
          <p:cNvSpPr txBox="1"/>
          <p:nvPr/>
        </p:nvSpPr>
        <p:spPr>
          <a:xfrm>
            <a:off x="1981200" y="177800"/>
            <a:ext cx="5182206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r>
              <a:t>August 21, 2017 Total Solar Eclipse Path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eclipses_2001_2025.gif" descr="eclipses_2001_20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11" y="248305"/>
            <a:ext cx="8704378" cy="65641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We have to go to space to see the Sun’s atmosphere with regularity."/>
          <p:cNvSpPr/>
          <p:nvPr/>
        </p:nvSpPr>
        <p:spPr>
          <a:xfrm>
            <a:off x="373181" y="2120900"/>
            <a:ext cx="8397638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buClr>
                <a:srgbClr val="000000"/>
              </a:buClr>
              <a:buFont typeface="Times New Roman"/>
            </a:pPr>
            <a:r>
              <a:t>We have to go to </a:t>
            </a:r>
            <a:r>
              <a:rPr b="1"/>
              <a:t>space </a:t>
            </a:r>
            <a:r>
              <a:t>to see the Sun’s atmosphere with regularity.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swap_cr_2152_2153_2154_filtered.mov" descr="swap_cr_2152_2153_2154_filtered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1300" y="76200"/>
            <a:ext cx="6096000" cy="609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arden_fil.mov" descr="garden_fil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8100" y="317500"/>
            <a:ext cx="6438900" cy="58430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_and_m_cavities1_eiga.mov" descr="s_and_m_cavities1_eiga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9700" y="177800"/>
            <a:ext cx="5892800" cy="58928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(Sterling &amp; Moore 2004)"/>
          <p:cNvSpPr txBox="1"/>
          <p:nvPr/>
        </p:nvSpPr>
        <p:spPr>
          <a:xfrm>
            <a:off x="3132616" y="6224079"/>
            <a:ext cx="244696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800"/>
            </a:lvl1pPr>
          </a:lstStyle>
          <a:p>
            <a:r>
              <a:t>(Sterling &amp; Moore 2004)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106" name="304Whip_best.mov" descr="304Whip_best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8517" y="-1"/>
            <a:ext cx="6858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T171_20050727_04.mov" descr="T171_20050727_04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7441" y="470580"/>
            <a:ext cx="7889118" cy="591684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(TRACE 171)"/>
          <p:cNvSpPr txBox="1"/>
          <p:nvPr/>
        </p:nvSpPr>
        <p:spPr>
          <a:xfrm>
            <a:off x="3627282" y="-85130"/>
            <a:ext cx="1889436" cy="45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marL="0" marR="0" algn="ctr" defTabSz="410765">
              <a:defRPr sz="2600">
                <a:solidFill>
                  <a:srgbClr val="FFFFFF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(TRACE 171)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0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11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617" y="573558"/>
            <a:ext cx="5710883" cy="5710884"/>
          </a:xfrm>
          <a:prstGeom prst="rect">
            <a:avLst/>
          </a:prstGeom>
        </p:spPr>
      </p:pic>
      <p:sp>
        <p:nvSpPr>
          <p:cNvPr id="113" name="The Photosphere"/>
          <p:cNvSpPr txBox="1"/>
          <p:nvPr/>
        </p:nvSpPr>
        <p:spPr>
          <a:xfrm>
            <a:off x="3466053" y="6394574"/>
            <a:ext cx="2211894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r>
              <a:t>The Photosphere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20140418_214500_512_HMIIC.jpg" descr="20140418_214500_512_HMIIC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25662" y="444500"/>
            <a:ext cx="5692676" cy="5692676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The Photosphere — with Sunspots!"/>
          <p:cNvSpPr txBox="1"/>
          <p:nvPr/>
        </p:nvSpPr>
        <p:spPr>
          <a:xfrm>
            <a:off x="2327145" y="6280274"/>
            <a:ext cx="4489709" cy="431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buClr>
                <a:srgbClr val="000000"/>
              </a:buClr>
              <a:buFont typeface="Times New Roman"/>
            </a:lvl1pPr>
          </a:lstStyle>
          <a:p>
            <a:r>
              <a:t>The Photosphere — with Sunspots!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Magnetism is the key to many of the changing…"/>
          <p:cNvSpPr/>
          <p:nvPr/>
        </p:nvSpPr>
        <p:spPr>
          <a:xfrm>
            <a:off x="722084" y="2578100"/>
            <a:ext cx="7699832" cy="999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buClr>
                <a:srgbClr val="000000"/>
              </a:buClr>
              <a:buFont typeface="Times New Roman"/>
              <a:defRPr sz="3100"/>
            </a:pPr>
            <a:r>
              <a:rPr b="1" i="1"/>
              <a:t>Magnetism</a:t>
            </a:r>
            <a:r>
              <a:t> is the key to many of the changing </a:t>
            </a:r>
          </a:p>
          <a:p>
            <a:pPr>
              <a:buClr>
                <a:srgbClr val="000000"/>
              </a:buClr>
              <a:buFont typeface="Times New Roman"/>
              <a:defRPr sz="3100"/>
            </a:pPr>
            <a:r>
              <a:t>features of the Sun.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Magnetism is responsible for many of the changing features of the Sun."/>
          <p:cNvSpPr txBox="1"/>
          <p:nvPr/>
        </p:nvSpPr>
        <p:spPr>
          <a:xfrm>
            <a:off x="400640" y="1413786"/>
            <a:ext cx="8342720" cy="873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pPr>
              <a:buClr>
                <a:srgbClr val="000000"/>
              </a:buClr>
              <a:buFont typeface="Times New Roman"/>
              <a:defRPr sz="2800"/>
            </a:pPr>
            <a:r>
              <a:rPr b="1" i="1"/>
              <a:t>Magnetism</a:t>
            </a:r>
            <a:r>
              <a:t> is responsible for many of the changing features of the Sun.</a:t>
            </a:r>
          </a:p>
        </p:txBody>
      </p:sp>
      <p:pic>
        <p:nvPicPr>
          <p:cNvPr id="121" name="bar_b_fields_crop1.png" descr="bar_b_fields_cro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498" y="2520401"/>
            <a:ext cx="2865810" cy="3795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_and_m_cavities1_eiga.mov" descr="s_and_m_cavities1_eiga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9700" y="177800"/>
            <a:ext cx="5892800" cy="5892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(Sterling &amp; Moore 2004)"/>
          <p:cNvSpPr txBox="1"/>
          <p:nvPr/>
        </p:nvSpPr>
        <p:spPr>
          <a:xfrm>
            <a:off x="3132616" y="6224079"/>
            <a:ext cx="244696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800"/>
            </a:lvl1pPr>
          </a:lstStyle>
          <a:p>
            <a:r>
              <a:t>(Sterling &amp; Moore 2004)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UAH Frontiers…"/>
          <p:cNvSpPr txBox="1"/>
          <p:nvPr/>
        </p:nvSpPr>
        <p:spPr>
          <a:xfrm>
            <a:off x="0" y="6286500"/>
            <a:ext cx="127105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2018 Sep 26</a:t>
            </a:r>
          </a:p>
        </p:txBody>
      </p:sp>
      <p:sp>
        <p:nvSpPr>
          <p:cNvPr id="1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endParaRPr/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130" name="droppedImage.pdf" descr="dropped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5791200" cy="5791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UAH Frontiers…"/>
          <p:cNvSpPr txBox="1"/>
          <p:nvPr/>
        </p:nvSpPr>
        <p:spPr>
          <a:xfrm>
            <a:off x="0" y="6286500"/>
            <a:ext cx="127105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2018 Sep 26</a:t>
            </a:r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pic>
        <p:nvPicPr>
          <p:cNvPr id="134" name="droppedImage.pdf" descr="dropped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127000"/>
            <a:ext cx="4813300" cy="6235700"/>
          </a:xfrm>
          <a:prstGeom prst="rect">
            <a:avLst/>
          </a:prstGeom>
        </p:spPr>
      </p:pic>
      <p:sp>
        <p:nvSpPr>
          <p:cNvPr id="135" name="(Sterling &amp; Moore 2004)"/>
          <p:cNvSpPr txBox="1"/>
          <p:nvPr/>
        </p:nvSpPr>
        <p:spPr>
          <a:xfrm>
            <a:off x="3348516" y="6465379"/>
            <a:ext cx="244696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800"/>
            </a:lvl1pPr>
          </a:lstStyle>
          <a:p>
            <a:r>
              <a:t>(Sterling &amp; Moore 2004)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How Hot is the Sun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How Hot is the Sun?</a:t>
            </a:r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“Surface”: 6000 K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“Surface”: 6000 K.</a:t>
            </a:r>
          </a:p>
          <a:p>
            <a:r>
              <a:t>Sunspots are cooler — “only” 4,000 K.</a:t>
            </a:r>
          </a:p>
          <a:p>
            <a:r>
              <a:t>Corona: 1-5 million K.</a:t>
            </a:r>
          </a:p>
          <a:p>
            <a:r>
              <a:t>Center: ~20 million K.</a:t>
            </a:r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142" name="Text"/>
          <p:cNvSpPr txBox="1"/>
          <p:nvPr/>
        </p:nvSpPr>
        <p:spPr>
          <a:xfrm>
            <a:off x="4002032" y="938969"/>
            <a:ext cx="1139936" cy="72556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4400"/>
            </a:pPr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inode (ひので)"/>
          <p:cNvSpPr/>
          <p:nvPr/>
        </p:nvSpPr>
        <p:spPr>
          <a:xfrm>
            <a:off x="3460750" y="5638800"/>
            <a:ext cx="2322027" cy="43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buClr>
                <a:srgbClr val="000000"/>
              </a:buClr>
              <a:buFont typeface="Times New Roman"/>
            </a:pPr>
            <a:r>
              <a:t> Hinode (</a:t>
            </a:r>
            <a:r>
              <a:rPr>
                <a:latin typeface="Heiti TC Light"/>
                <a:ea typeface="Heiti TC Light"/>
                <a:cs typeface="Heiti TC Light"/>
                <a:sym typeface="Heiti TC Light"/>
              </a:rPr>
              <a:t>ひので</a:t>
            </a:r>
            <a:r>
              <a:t>)</a:t>
            </a:r>
          </a:p>
        </p:txBody>
      </p:sp>
      <p:pic>
        <p:nvPicPr>
          <p:cNvPr id="145" name="solar_b_image.jpg" descr="solar_b_image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68412" y="636587"/>
            <a:ext cx="6275388" cy="4697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MS 150505"/>
          <p:cNvSpPr/>
          <p:nvPr/>
        </p:nvSpPr>
        <p:spPr>
          <a:xfrm>
            <a:off x="685800" y="6248400"/>
            <a:ext cx="1917700" cy="29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buClr>
                <a:srgbClr val="000000"/>
              </a:buClr>
              <a:buFont typeface="Times New Roman"/>
              <a:defRPr sz="1400"/>
            </a:lvl1pPr>
          </a:lstStyle>
          <a:p>
            <a:r>
              <a:t>FMS 150505</a:t>
            </a:r>
          </a:p>
        </p:txBody>
      </p:sp>
      <p:pic>
        <p:nvPicPr>
          <p:cNvPr id="148" name="hinode_in_orbit.jpg" descr="hinode_in_orbit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279400"/>
            <a:ext cx="8890000" cy="6286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UAH Frontiers…"/>
          <p:cNvSpPr txBox="1"/>
          <p:nvPr/>
        </p:nvSpPr>
        <p:spPr>
          <a:xfrm>
            <a:off x="0" y="6286500"/>
            <a:ext cx="127105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2018 Sep 26</a:t>
            </a:r>
          </a:p>
        </p:txBody>
      </p:sp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pic>
        <p:nvPicPr>
          <p:cNvPr id="154" name="droppedImage.png" descr="dropped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03" y="495300"/>
            <a:ext cx="8183439" cy="44831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UAH Frontiers…"/>
          <p:cNvSpPr txBox="1"/>
          <p:nvPr/>
        </p:nvSpPr>
        <p:spPr>
          <a:xfrm>
            <a:off x="0" y="6286500"/>
            <a:ext cx="1271052" cy="500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>
              <a:defRPr sz="1400"/>
            </a:pPr>
            <a:r>
              <a:t>UAH Frontiers</a:t>
            </a:r>
          </a:p>
          <a:p>
            <a:pPr>
              <a:defRPr sz="1400"/>
            </a:pPr>
            <a:r>
              <a:t>2018 Sep 26</a:t>
            </a:r>
          </a:p>
        </p:txBody>
      </p:sp>
      <p:sp>
        <p:nvSpPr>
          <p:cNvPr id="15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824411" indent="-326571"/>
            <a:endParaRPr/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pic>
        <p:nvPicPr>
          <p:cNvPr id="160" name="droppedImage.png" descr="dropped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12800"/>
            <a:ext cx="7874000" cy="4914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world-physical-map-robinson_web-info.jpg" descr="world-physical-map-robinson_web-inf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9530"/>
            <a:ext cx="9144000" cy="4638636"/>
          </a:xfrm>
          <a:prstGeom prst="rect">
            <a:avLst/>
          </a:prstGeom>
        </p:spPr>
      </p:pic>
      <p:sp>
        <p:nvSpPr>
          <p:cNvPr id="163" name="Circle"/>
          <p:cNvSpPr/>
          <p:nvPr/>
        </p:nvSpPr>
        <p:spPr>
          <a:xfrm>
            <a:off x="7723187" y="2400300"/>
            <a:ext cx="315913" cy="315913"/>
          </a:xfrm>
          <a:prstGeom prst="ellipse">
            <a:avLst/>
          </a:prstGeom>
          <a:ln w="38100">
            <a:solidFill>
              <a:srgbClr val="D81E00"/>
            </a:solidFill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4" name="Circle"/>
          <p:cNvSpPr/>
          <p:nvPr/>
        </p:nvSpPr>
        <p:spPr>
          <a:xfrm>
            <a:off x="2376487" y="2451100"/>
            <a:ext cx="290513" cy="290513"/>
          </a:xfrm>
          <a:prstGeom prst="ellipse">
            <a:avLst/>
          </a:prstGeom>
          <a:ln w="38100">
            <a:solidFill>
              <a:schemeClr val="accent4">
                <a:hueOff val="366961"/>
                <a:satOff val="4172"/>
                <a:lumOff val="11129"/>
              </a:schemeClr>
            </a:solidFill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5" name="Circle"/>
          <p:cNvSpPr/>
          <p:nvPr/>
        </p:nvSpPr>
        <p:spPr>
          <a:xfrm>
            <a:off x="4370387" y="2006600"/>
            <a:ext cx="290513" cy="290513"/>
          </a:xfrm>
          <a:prstGeom prst="ellipse">
            <a:avLst/>
          </a:prstGeom>
          <a:ln w="38100">
            <a:solidFill>
              <a:srgbClr val="0433FF"/>
            </a:solidFill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NMSkies_1106_crop3_PS-unsharp_Sagit_5min_10stack_level4a_coladj_stacked_recon_norm_pproc_sansFLATS_110623_9256_9265.png" descr="NMSkies_1106_crop3_PS-unsharp_Sagit_5min_10stack_level4a_coladj_stacked_recon_norm_pproc_sansFLATS_110623_9256_9265.pn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76200"/>
            <a:ext cx="5638800" cy="5092700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he Sun is one of many(!) stars.  Studying the sun tells us…"/>
          <p:cNvSpPr/>
          <p:nvPr/>
        </p:nvSpPr>
        <p:spPr>
          <a:xfrm>
            <a:off x="457200" y="5410200"/>
            <a:ext cx="8242300" cy="77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buClr>
                <a:srgbClr val="000000"/>
              </a:buClr>
              <a:buFont typeface="Times New Roman"/>
            </a:pPr>
            <a:r>
              <a:t>The Sun is one of many(!) stars.  Studying the sun tells us </a:t>
            </a:r>
          </a:p>
          <a:p>
            <a:pPr>
              <a:buClr>
                <a:srgbClr val="000000"/>
              </a:buClr>
              <a:buFont typeface="Times New Roman"/>
            </a:pPr>
            <a:r>
              <a:t>about other stars, and studying other stars tells us about the sun.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pic>
        <p:nvPicPr>
          <p:cNvPr id="171" name="orion_200122_15s_PS-lev1-unshp1-crop1.jpg" descr="orion_200122_15s_PS-lev1-unshp1-cro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62" y="1092339"/>
            <a:ext cx="9144001" cy="494974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pic>
        <p:nvPicPr>
          <p:cNvPr id="174" name="Orion_over_Cambridge1_110225_crop1.jpg" descr="Orion_over_Cambridge1_110225_cro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94" y="603982"/>
            <a:ext cx="3556457" cy="5650036"/>
          </a:xfrm>
          <a:prstGeom prst="rect">
            <a:avLst/>
          </a:prstGeom>
        </p:spPr>
      </p:pic>
      <p:pic>
        <p:nvPicPr>
          <p:cNvPr id="175" name="orion_200122_15s_PS-lev1-unshp1-crop2.jpg" descr="orion_200122_15s_PS-lev1-unshp1-crop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488" y="773684"/>
            <a:ext cx="3982975" cy="531063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Orion!!"/>
          <p:cNvSpPr txBox="1">
            <a:spLocks noGrp="1"/>
          </p:cNvSpPr>
          <p:nvPr>
            <p:ph type="title"/>
          </p:nvPr>
        </p:nvSpPr>
        <p:spPr>
          <a:xfrm>
            <a:off x="685800" y="-406400"/>
            <a:ext cx="7772400" cy="1600200"/>
          </a:xfrm>
          <a:prstGeom prst="rect">
            <a:avLst/>
          </a:prstGeom>
        </p:spPr>
        <p:txBody>
          <a:bodyPr/>
          <a:lstStyle/>
          <a:p>
            <a:r>
              <a:t>Orion!!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pic>
        <p:nvPicPr>
          <p:cNvPr id="187" name="Orion_over_Cambridge2_110225.jpg" descr="Orion_over_Cambridge2_1102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7772400" cy="58293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Times New Roman"/>
        <a:ea typeface="Times New Roman"/>
        <a:cs typeface="Times New Roman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D2A9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Times New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</Words>
  <Application>Microsoft Macintosh PowerPoint</Application>
  <PresentationFormat>On-screen Show (4:3)</PresentationFormat>
  <Paragraphs>50</Paragraphs>
  <Slides>31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Heiti TC Light</vt:lpstr>
      <vt:lpstr>Gill Sans</vt:lpstr>
      <vt:lpstr>Lucida Grande</vt:lpstr>
      <vt:lpstr>Tahoma</vt:lpstr>
      <vt:lpstr>Times New Roman</vt:lpstr>
      <vt:lpstr>White</vt:lpstr>
      <vt:lpstr>A Really Short Introduction to Solar Physics</vt:lpstr>
      <vt:lpstr>PowerPoint Presentation</vt:lpstr>
      <vt:lpstr>PowerPoint Presentation</vt:lpstr>
      <vt:lpstr>The Sun has an atmosphere!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Hot is the Sun?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Orion!!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Really Short Introduction to Solar Physics</dc:title>
  <cp:lastModifiedBy>Narmore, Kimberly A. (MSFC-IS02)</cp:lastModifiedBy>
  <cp:revision>1</cp:revision>
  <dcterms:modified xsi:type="dcterms:W3CDTF">2020-08-31T20:41:07Z</dcterms:modified>
</cp:coreProperties>
</file>