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24"/>
  </p:notesMasterIdLst>
  <p:sldIdLst>
    <p:sldId id="256" r:id="rId2"/>
    <p:sldId id="326" r:id="rId3"/>
    <p:sldId id="571" r:id="rId4"/>
    <p:sldId id="572" r:id="rId5"/>
    <p:sldId id="387" r:id="rId6"/>
    <p:sldId id="645" r:id="rId7"/>
    <p:sldId id="646" r:id="rId8"/>
    <p:sldId id="644" r:id="rId9"/>
    <p:sldId id="648" r:id="rId10"/>
    <p:sldId id="573" r:id="rId11"/>
    <p:sldId id="586" r:id="rId12"/>
    <p:sldId id="574" r:id="rId13"/>
    <p:sldId id="568" r:id="rId14"/>
    <p:sldId id="479" r:id="rId15"/>
    <p:sldId id="569" r:id="rId16"/>
    <p:sldId id="649" r:id="rId17"/>
    <p:sldId id="650" r:id="rId18"/>
    <p:sldId id="273" r:id="rId19"/>
    <p:sldId id="264" r:id="rId20"/>
    <p:sldId id="270" r:id="rId21"/>
    <p:sldId id="297" r:id="rId22"/>
    <p:sldId id="576" r:id="rId23"/>
  </p:sldIdLst>
  <p:sldSz cx="9144000" cy="5143500" type="screen16x9"/>
  <p:notesSz cx="6858000" cy="91440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09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94"/>
    <p:restoredTop sz="81970"/>
  </p:normalViewPr>
  <p:slideViewPr>
    <p:cSldViewPr snapToGrid="0" snapToObjects="1" showGuides="1">
      <p:cViewPr varScale="1">
        <p:scale>
          <a:sx n="117" d="100"/>
          <a:sy n="117" d="100"/>
        </p:scale>
        <p:origin x="1592" y="176"/>
      </p:cViewPr>
      <p:guideLst>
        <p:guide orient="horz" pos="18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0FD7E-D7BD-C440-899B-44D2D34D1CE3}" type="datetimeFigureOut">
              <a:rPr lang="en-US" smtClean="0"/>
              <a:t>8/18/20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72412-D5AD-CB4F-A15E-9B4DE491CA93}" type="slidenum">
              <a:rPr lang="en-US" smtClean="0"/>
              <a:t>‹#›</a:t>
            </a:fld>
            <a:endParaRPr lang="en-US"/>
          </a:p>
        </p:txBody>
      </p:sp>
    </p:spTree>
    <p:extLst>
      <p:ext uri="{BB962C8B-B14F-4D97-AF65-F5344CB8AC3E}">
        <p14:creationId xmlns:p14="http://schemas.microsoft.com/office/powerpoint/2010/main" val="1560239458"/>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Wingdings" charset="2"/>
              <a:buNone/>
            </a:pPr>
            <a:r>
              <a:rPr lang="en-US" sz="1200" dirty="0"/>
              <a:t>We run a coupled version of the GEOS model with the GEOS-Chem chemistry module, similar to the model set up used to produce the high resolution data used to make the synthetic TEMPO data. We started in early 2017 with our first experimental GEOS-CF forecast system, with a soft release in late 2018 of forecasts as images only on the GMAO FLUID website and last September we released the forecast and analysis data to the public.  </a:t>
            </a:r>
            <a:endParaRPr lang="en-US" dirty="0"/>
          </a:p>
          <a:p>
            <a:pPr marL="0" indent="0">
              <a:buFont typeface="Wingdings" charset="2"/>
              <a:buNone/>
            </a:pPr>
            <a:br>
              <a:rPr lang="en-US" sz="1200" dirty="0"/>
            </a:br>
            <a:r>
              <a:rPr lang="en-US" sz="1200" dirty="0"/>
              <a:t>	</a:t>
            </a:r>
          </a:p>
        </p:txBody>
      </p:sp>
      <p:sp>
        <p:nvSpPr>
          <p:cNvPr id="4" name="Slide Number Placeholder 3"/>
          <p:cNvSpPr>
            <a:spLocks noGrp="1"/>
          </p:cNvSpPr>
          <p:nvPr>
            <p:ph type="sldNum" sz="quarter" idx="10"/>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623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9556" indent="-259556"/>
            <a:r>
              <a:rPr lang="en-US" sz="900" dirty="0"/>
              <a:t>GEOS-Chem is a state-of-the science chemistry transport model maintained by the Harvard folks with a global community of developers and users.  It’s a complex chemistry model, with full t</a:t>
            </a:r>
            <a:r>
              <a:rPr lang="en-US" sz="900" dirty="0">
                <a:solidFill>
                  <a:schemeClr val="bg2">
                    <a:lumMod val="10000"/>
                  </a:schemeClr>
                </a:solidFill>
                <a:latin typeface="Arial" charset="0"/>
                <a:cs typeface="Arial" charset="0"/>
              </a:rPr>
              <a:t>ropospheric and Stratospheric chemistry with about </a:t>
            </a:r>
            <a:r>
              <a:rPr lang="en-US" sz="900" dirty="0">
                <a:solidFill>
                  <a:schemeClr val="bg2">
                    <a:lumMod val="10000"/>
                  </a:schemeClr>
                </a:solidFill>
                <a:latin typeface="Arial" charset="0"/>
                <a:ea typeface="Arial" charset="0"/>
                <a:cs typeface="Arial" charset="0"/>
              </a:rPr>
              <a:t>250 reactive species and over 700 reactions in the version 12 that we are running. These images are from two SVS animations produced last year,  illustrating surface ozone in the top right, and in the animation, we can see the diurnal cycle of surface ozone, with highest concentrations in white during the day close to urban centers and near forest fires, while at night the ozone is low in these urban areas due to NOx titration.  </a:t>
            </a:r>
            <a:br>
              <a:rPr lang="en-US" sz="900" dirty="0">
                <a:solidFill>
                  <a:schemeClr val="bg2">
                    <a:lumMod val="10000"/>
                  </a:schemeClr>
                </a:solidFill>
                <a:latin typeface="Arial" charset="0"/>
                <a:ea typeface="Arial" charset="0"/>
                <a:cs typeface="Arial" charset="0"/>
              </a:rPr>
            </a:br>
            <a:br>
              <a:rPr lang="en-US" sz="900" dirty="0">
                <a:solidFill>
                  <a:schemeClr val="bg2">
                    <a:lumMod val="10000"/>
                  </a:schemeClr>
                </a:solidFill>
                <a:latin typeface="Arial" charset="0"/>
                <a:ea typeface="Arial" charset="0"/>
                <a:cs typeface="Arial" charset="0"/>
              </a:rPr>
            </a:br>
            <a:r>
              <a:rPr lang="en-US" sz="900" dirty="0">
                <a:solidFill>
                  <a:schemeClr val="bg2">
                    <a:lumMod val="10000"/>
                  </a:schemeClr>
                </a:solidFill>
                <a:latin typeface="Arial" charset="0"/>
                <a:ea typeface="Arial" charset="0"/>
                <a:cs typeface="Arial" charset="0"/>
              </a:rPr>
              <a:t>The animation captured in the bottom left highlights the complexity of the GEOS-Chem chemistry, showing 96 species that play a part either directly or indirectly in simulating ozone chemistry.  The bottom left shows just a few of these different species and you can see the interaction with the large-scale synoptic weather systems, as well as evidence for the emission sources like the ship tracks. </a:t>
            </a:r>
            <a:endParaRPr lang="en-US"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0772412-D5AD-CB4F-A15E-9B4DE491C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334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Wingdings" pitchFamily="2" charset="2"/>
              <a:buNone/>
            </a:pPr>
            <a:r>
              <a:rPr lang="en-US" sz="900" dirty="0">
                <a:solidFill>
                  <a:schemeClr val="bg2">
                    <a:lumMod val="10000"/>
                  </a:schemeClr>
                </a:solidFill>
              </a:rPr>
              <a:t>Each day, starting around 3pm, we launch the GEOS-CF following the completion of the 12z GEOS-FPIT run.  This is because, in order to have the best initial conditions for our 5-day forecast, we first run a meteorological replay to GEOS NWP model now with the GEOS-Chem chemistry.  We run the model at the highest spatial resolution of a global composition forecast system that we are aware of, at 0.25 degree, and now we have the chemistry on the same spatial and temporal resolutions as the meteorology.  Since the end of each replay simulation is the start of the next day’s simulation, we can stitch these together for a continuous dataset since January 2018.  We released to the public high-temporal frequency data with a focus on air quality, so we have surface level concentrations and meteorological fields at 15-minute intervals, which makes for great animations as highlighted in the previous slide, and also 1-hourly intervals again for surface diagnostics and 3D composition and meteorology.</a:t>
            </a:r>
          </a:p>
          <a:p>
            <a:pPr marL="0" indent="0">
              <a:lnSpc>
                <a:spcPct val="150000"/>
              </a:lnSpc>
              <a:buFont typeface="Wingdings" pitchFamily="2" charset="2"/>
              <a:buNone/>
            </a:pPr>
            <a:endParaRPr lang="en-US" sz="900" dirty="0">
              <a:solidFill>
                <a:schemeClr val="bg2">
                  <a:lumMod val="10000"/>
                </a:schemeClr>
              </a:solidFill>
            </a:endParaRPr>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349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But what goes into the model also helps us to correctly simulate air quality.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We use the monthly averages from HTAP v2.2 for the anthropogenic emissions, and several online parameterizations for things like dust, sea salt and biogenic emissions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To improve on the base emissions, we use a bunch of different scale factors, such as annual gridded scale factors based on satellite data to better capture sources and trends. Specifically, we use Fei Liu’s OMI-HTAP inventory.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Given COVID-19 era that we are living in right now, it is important to mention that our base year for emissions is 2018, and this was continued for 2019 and 2020, so any changes in anthropogenic emissions due to COVID-19 restrictions are not likely picked up by the model.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71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addition, the monthly average anthropogenic emissions are broken down into hourly values using sector-specific day-of-week and diurnal scale factors.  This can be seen nicely in the example on the left of surface concentrations of NO2 over Europe.  On the bottom is a time series comparing the observations of NO2, shown in black, from Zurich, Switzerland obtained from </a:t>
            </a:r>
            <a:r>
              <a:rPr lang="en-US" sz="900" kern="1200" dirty="0" err="1">
                <a:solidFill>
                  <a:schemeClr val="tx1"/>
                </a:solidFill>
                <a:effectLst/>
                <a:latin typeface="+mn-lt"/>
                <a:ea typeface="+mn-ea"/>
                <a:cs typeface="+mn-cs"/>
              </a:rPr>
              <a:t>OpenAQ’s</a:t>
            </a:r>
            <a:r>
              <a:rPr lang="en-US" sz="900" kern="1200" dirty="0">
                <a:solidFill>
                  <a:schemeClr val="tx1"/>
                </a:solidFill>
                <a:effectLst/>
                <a:latin typeface="+mn-lt"/>
                <a:ea typeface="+mn-ea"/>
                <a:cs typeface="+mn-cs"/>
              </a:rPr>
              <a:t> database, and the daily GEOS-CF replay (in red) and 5-day forecast (transitioning to more yellow colors).  And what you can see, is the diurnal variability of the model agrees well with the observations, and we can see the flattening of the diurnal variability on Sundays October 22</a:t>
            </a:r>
            <a:r>
              <a:rPr lang="en-US" sz="900" kern="1200" baseline="30000" dirty="0">
                <a:solidFill>
                  <a:schemeClr val="tx1"/>
                </a:solidFill>
                <a:effectLst/>
                <a:latin typeface="+mn-lt"/>
                <a:ea typeface="+mn-ea"/>
                <a:cs typeface="+mn-cs"/>
              </a:rPr>
              <a:t>nd</a:t>
            </a:r>
            <a:r>
              <a:rPr lang="en-US" sz="900" kern="1200" dirty="0">
                <a:solidFill>
                  <a:schemeClr val="tx1"/>
                </a:solidFill>
                <a:effectLst/>
                <a:latin typeface="+mn-lt"/>
                <a:ea typeface="+mn-ea"/>
                <a:cs typeface="+mn-cs"/>
              </a:rPr>
              <a:t> and October 29</a:t>
            </a:r>
            <a:r>
              <a:rPr lang="en-US" sz="900" kern="1200" baseline="30000" dirty="0">
                <a:solidFill>
                  <a:schemeClr val="tx1"/>
                </a:solidFill>
                <a:effectLst/>
                <a:latin typeface="+mn-lt"/>
                <a:ea typeface="+mn-ea"/>
                <a:cs typeface="+mn-cs"/>
              </a:rPr>
              <a:t>th</a:t>
            </a:r>
            <a:r>
              <a:rPr lang="en-US" sz="900" kern="1200" dirty="0">
                <a:solidFill>
                  <a:schemeClr val="tx1"/>
                </a:solidFill>
                <a:effectLst/>
                <a:latin typeface="+mn-lt"/>
                <a:ea typeface="+mn-ea"/>
                <a:cs typeface="+mn-cs"/>
              </a:rPr>
              <a:t>.  Next slide, please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23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there is no direct data assimilation of chemical species in the GEOS-CF system, there is near-real time information constraining parts of the system, even during this COVID-19 period.  We use the near-real time QFED to inform the system of biomass burning emissions.  On the right, is a MODIS image from Nov 2017, with the red dots indicating the fire locations. On the left, is a time series of PM2.5 for Delhi for this same time period.  In the forecasts, with persistence of the biomass burning emissions, there can be large discrepancies between the forecasted PM2.5 and the observed PM2.5, depending on the meteorological conditions and the fire intensity.</a:t>
            </a:r>
          </a:p>
          <a:p>
            <a:endParaRPr lang="en-US" dirty="0"/>
          </a:p>
          <a:p>
            <a:r>
              <a:rPr lang="en-US" dirty="0"/>
              <a:t>In order to take advantage of the established GEOS ozone data assimilation system before we could implement the das in the GEOS-CF, we devised a way to nudge only stratospheric ozone toward the GEOS FP assimilated O3, with the intention to keep our ozone in line with observations while still allowing GEOS-Chem to do its thing. We’ll show examples for the ozone later.  Next slide.</a:t>
            </a:r>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192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right now there is no direct data assimilation of chemical species in the GEOS-CF system, there is near-real time information constraining parts of the system, even during this COVID-19 period.  We use the near-real time QFED to inform the system of biomass burning emissions.  In the center, is a MODIS image from Nov 2017, with the red dots indicating the fire locations in India. On the left, is a time series of PM2.5 for Delhi for this same time period.  In the forecasts, with persistence of the biomass burning emissions, there can be large discrepancies between the forecasted PM2.5 and the observed PM2.5, depending on the meteorological conditions and the fire intensity.</a:t>
            </a:r>
          </a:p>
          <a:p>
            <a:endParaRPr lang="en-US" dirty="0"/>
          </a:p>
          <a:p>
            <a:r>
              <a:rPr lang="en-US" dirty="0"/>
              <a:t>In order to take advantage of the established GEOS ozone data assimilation system before we could implement the assimilation system in the GEOS-CF, we devised a way to weakly nudge only stratospheric ozone toward the GEOS FP assimilated O3, with the intention to keep our ozone in line with observations while still allowing GEOS-Chem chemistry to do most of the work. </a:t>
            </a:r>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065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For quick look of the data, the latest forecasts are available on our FLUID website as time series of surface and vertical profiles, but also regional maps which can be animated through the five-day forecast.  </a:t>
            </a:r>
          </a:p>
        </p:txBody>
      </p:sp>
      <p:sp>
        <p:nvSpPr>
          <p:cNvPr id="4" name="Slide Number Placeholder 3"/>
          <p:cNvSpPr>
            <a:spLocks noGrp="1"/>
          </p:cNvSpPr>
          <p:nvPr>
            <p:ph type="sldNum" sz="quarter" idx="10"/>
          </p:nvPr>
        </p:nvSpPr>
        <p:spPr/>
        <p:txBody>
          <a:bodyPr/>
          <a:lstStyle/>
          <a:p>
            <a:fld id="{E6BEC583-F4B1-834B-9486-C22126F4F188}" type="slidenum">
              <a:rPr lang="en-US" smtClean="0"/>
              <a:t>9</a:t>
            </a:fld>
            <a:endParaRPr lang="en-US"/>
          </a:p>
        </p:txBody>
      </p:sp>
    </p:spTree>
    <p:extLst>
      <p:ext uri="{BB962C8B-B14F-4D97-AF65-F5344CB8AC3E}">
        <p14:creationId xmlns:p14="http://schemas.microsoft.com/office/powerpoint/2010/main" val="297785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For quick look of the data, the latest forecasts are available on our FLUID website as time series of surface and vertical profiles, but also regional maps which can be animated through the five day forecast.  </a:t>
            </a:r>
          </a:p>
        </p:txBody>
      </p:sp>
      <p:sp>
        <p:nvSpPr>
          <p:cNvPr id="4" name="Slide Number Placeholder 3"/>
          <p:cNvSpPr>
            <a:spLocks noGrp="1"/>
          </p:cNvSpPr>
          <p:nvPr>
            <p:ph type="sldNum" sz="quarter" idx="10"/>
          </p:nvPr>
        </p:nvSpPr>
        <p:spPr/>
        <p:txBody>
          <a:bodyPr/>
          <a:lstStyle/>
          <a:p>
            <a:fld id="{E6BEC583-F4B1-834B-9486-C22126F4F188}" type="slidenum">
              <a:rPr lang="en-US" smtClean="0"/>
              <a:t>10</a:t>
            </a:fld>
            <a:endParaRPr lang="en-US"/>
          </a:p>
        </p:txBody>
      </p:sp>
    </p:spTree>
    <p:extLst>
      <p:ext uri="{BB962C8B-B14F-4D97-AF65-F5344CB8AC3E}">
        <p14:creationId xmlns:p14="http://schemas.microsoft.com/office/powerpoint/2010/main" val="280277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some additional funding from NASA’s Health and Air Quality Applied Sciences Project Manager and the US Army Public Health, a new capability in FLUID is being developed (referred t as mini fluid in development).  Investment from both Applied Sciences and interested stakeholder shows how this NASA product can be used beyond traditional scientific research.  Starting from a global view of the GEOS-CF surface NO2, one can zoom in on a location, such as shown here for San Francisco, to access the data for that specific location by clicking on “Get Data”.  </a:t>
            </a:r>
          </a:p>
        </p:txBody>
      </p:sp>
      <p:sp>
        <p:nvSpPr>
          <p:cNvPr id="4" name="Slide Number Placeholder 3"/>
          <p:cNvSpPr>
            <a:spLocks noGrp="1"/>
          </p:cNvSpPr>
          <p:nvPr>
            <p:ph type="sldNum" sz="quarter" idx="5"/>
          </p:nvPr>
        </p:nvSpPr>
        <p:spPr/>
        <p:txBody>
          <a:bodyPr/>
          <a:lstStyle/>
          <a:p>
            <a:fld id="{E0772412-D5AD-CB4F-A15E-9B4DE491CA93}" type="slidenum">
              <a:rPr lang="en-US" smtClean="0"/>
              <a:t>11</a:t>
            </a:fld>
            <a:endParaRPr lang="en-US"/>
          </a:p>
        </p:txBody>
      </p:sp>
    </p:spTree>
    <p:extLst>
      <p:ext uri="{BB962C8B-B14F-4D97-AF65-F5344CB8AC3E}">
        <p14:creationId xmlns:p14="http://schemas.microsoft.com/office/powerpoint/2010/main" val="3871752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Aft>
                <a:spcPts val="115"/>
              </a:spcAft>
            </a:pPr>
            <a:r>
              <a:rPr lang="en-US" sz="1200" dirty="0"/>
              <a:t>GEOS-CF 3D and 2D data since 1 January 2018:</a:t>
            </a:r>
          </a:p>
          <a:p>
            <a:pPr marL="514350" indent="-514350" algn="l">
              <a:spcAft>
                <a:spcPts val="115"/>
              </a:spcAft>
              <a:buAutoNum type="arabicParenR"/>
            </a:pPr>
            <a:r>
              <a:rPr lang="en-US" sz="1200" dirty="0"/>
              <a:t>Download from the NASA Data Portal </a:t>
            </a:r>
            <a:r>
              <a:rPr lang="en-US" sz="1200" u="sng" dirty="0">
                <a:solidFill>
                  <a:srgbClr val="0096FF"/>
                </a:solidFill>
              </a:rPr>
              <a:t>https://</a:t>
            </a:r>
            <a:r>
              <a:rPr lang="en-US" sz="1200" u="sng" dirty="0" err="1">
                <a:solidFill>
                  <a:srgbClr val="0096FF"/>
                </a:solidFill>
              </a:rPr>
              <a:t>portal.nccs.nasa.gov</a:t>
            </a:r>
            <a:r>
              <a:rPr lang="en-US" sz="1200" u="sng" dirty="0">
                <a:solidFill>
                  <a:srgbClr val="0096FF"/>
                </a:solidFill>
              </a:rPr>
              <a:t>/</a:t>
            </a:r>
            <a:r>
              <a:rPr lang="en-US" sz="1200" u="sng" dirty="0" err="1">
                <a:solidFill>
                  <a:srgbClr val="0096FF"/>
                </a:solidFill>
              </a:rPr>
              <a:t>datashare</a:t>
            </a:r>
            <a:r>
              <a:rPr lang="en-US" sz="1200" u="sng" dirty="0">
                <a:solidFill>
                  <a:srgbClr val="0096FF"/>
                </a:solidFill>
              </a:rPr>
              <a:t>/</a:t>
            </a:r>
            <a:r>
              <a:rPr lang="en-US" sz="1200" u="sng" dirty="0" err="1">
                <a:solidFill>
                  <a:srgbClr val="0096FF"/>
                </a:solidFill>
              </a:rPr>
              <a:t>gmao</a:t>
            </a:r>
            <a:r>
              <a:rPr lang="en-US" sz="1200" u="sng" dirty="0">
                <a:solidFill>
                  <a:srgbClr val="0096FF"/>
                </a:solidFill>
              </a:rPr>
              <a:t>/geos-</a:t>
            </a:r>
            <a:r>
              <a:rPr lang="en-US" sz="1200" u="sng" dirty="0" err="1">
                <a:solidFill>
                  <a:srgbClr val="0096FF"/>
                </a:solidFill>
              </a:rPr>
              <a:t>cf</a:t>
            </a:r>
            <a:endParaRPr lang="en-US" sz="1200" dirty="0"/>
          </a:p>
          <a:p>
            <a:pPr marL="514350" marR="0" lvl="0" indent="-514350" algn="l" defTabSz="685800" rtl="0" eaLnBrk="1" fontAlgn="auto" latinLnBrk="0" hangingPunct="1">
              <a:lnSpc>
                <a:spcPct val="100000"/>
              </a:lnSpc>
              <a:spcBef>
                <a:spcPts val="0"/>
              </a:spcBef>
              <a:spcAft>
                <a:spcPts val="0"/>
              </a:spcAft>
              <a:buClrTx/>
              <a:buSzTx/>
              <a:buFontTx/>
              <a:buAutoNum type="arabicParenR"/>
              <a:tabLst/>
              <a:defRPr/>
            </a:pPr>
            <a:r>
              <a:rPr lang="en-US" sz="1200" dirty="0"/>
              <a:t>Remote access through </a:t>
            </a:r>
            <a:r>
              <a:rPr lang="en-US" sz="1200" dirty="0" err="1"/>
              <a:t>OPeNDAP</a:t>
            </a:r>
            <a:r>
              <a:rPr lang="en-US" sz="1200" dirty="0"/>
              <a:t> </a:t>
            </a:r>
            <a:r>
              <a:rPr lang="en-US" sz="1200" u="sng" dirty="0">
                <a:solidFill>
                  <a:srgbClr val="0096FF"/>
                </a:solidFill>
              </a:rPr>
              <a:t>https://</a:t>
            </a:r>
            <a:r>
              <a:rPr lang="en-US" sz="1200" u="sng" dirty="0" err="1">
                <a:solidFill>
                  <a:srgbClr val="0096FF"/>
                </a:solidFill>
              </a:rPr>
              <a:t>opendap.nccs.nasa.gov</a:t>
            </a:r>
            <a:r>
              <a:rPr lang="en-US" sz="1200" u="sng" dirty="0">
                <a:solidFill>
                  <a:srgbClr val="0096FF"/>
                </a:solidFill>
              </a:rPr>
              <a:t>/</a:t>
            </a:r>
            <a:r>
              <a:rPr lang="en-US" sz="1200" u="sng" dirty="0" err="1">
                <a:solidFill>
                  <a:srgbClr val="0096FF"/>
                </a:solidFill>
              </a:rPr>
              <a:t>dods</a:t>
            </a:r>
            <a:r>
              <a:rPr lang="en-US" sz="1200" u="sng" dirty="0">
                <a:solidFill>
                  <a:srgbClr val="0096FF"/>
                </a:solidFill>
              </a:rPr>
              <a:t>/</a:t>
            </a:r>
            <a:r>
              <a:rPr lang="en-US" sz="1200" u="sng" dirty="0" err="1">
                <a:solidFill>
                  <a:srgbClr val="0096FF"/>
                </a:solidFill>
              </a:rPr>
              <a:t>gmao</a:t>
            </a:r>
            <a:r>
              <a:rPr lang="en-US" sz="1200" u="sng" dirty="0">
                <a:solidFill>
                  <a:srgbClr val="0096FF"/>
                </a:solidFill>
              </a:rPr>
              <a:t>/geos-</a:t>
            </a:r>
            <a:r>
              <a:rPr lang="en-US" sz="1200" u="sng" dirty="0" err="1">
                <a:solidFill>
                  <a:srgbClr val="0096FF"/>
                </a:solidFill>
              </a:rPr>
              <a:t>cf</a:t>
            </a:r>
            <a:endParaRPr lang="en-US" sz="1200" dirty="0"/>
          </a:p>
          <a:p>
            <a:pPr algn="l"/>
            <a:endParaRPr lang="en-US" sz="1200" u="sng" dirty="0">
              <a:solidFill>
                <a:srgbClr val="0096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E6BEC583-F4B1-834B-9486-C22126F4F188}" type="slidenum">
              <a:rPr lang="en-US" smtClean="0"/>
              <a:t>12</a:t>
            </a:fld>
            <a:endParaRPr lang="en-US"/>
          </a:p>
        </p:txBody>
      </p:sp>
    </p:spTree>
    <p:extLst>
      <p:ext uri="{BB962C8B-B14F-4D97-AF65-F5344CB8AC3E}">
        <p14:creationId xmlns:p14="http://schemas.microsoft.com/office/powerpoint/2010/main" val="3812067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GMAO has a long history of supporting NASA field campaigns</a:t>
            </a:r>
          </a:p>
          <a:p>
            <a:endParaRPr lang="en-US" dirty="0"/>
          </a:p>
        </p:txBody>
      </p:sp>
      <p:sp>
        <p:nvSpPr>
          <p:cNvPr id="4" name="Slide Number Placeholder 3"/>
          <p:cNvSpPr>
            <a:spLocks noGrp="1"/>
          </p:cNvSpPr>
          <p:nvPr>
            <p:ph type="sldNum" sz="quarter" idx="5"/>
          </p:nvPr>
        </p:nvSpPr>
        <p:spPr/>
        <p:txBody>
          <a:bodyPr/>
          <a:lstStyle/>
          <a:p>
            <a:fld id="{E0772412-D5AD-CB4F-A15E-9B4DE491CA93}" type="slidenum">
              <a:rPr lang="en-US" smtClean="0"/>
              <a:t>13</a:t>
            </a:fld>
            <a:endParaRPr lang="en-US"/>
          </a:p>
        </p:txBody>
      </p:sp>
    </p:spTree>
    <p:extLst>
      <p:ext uri="{BB962C8B-B14F-4D97-AF65-F5344CB8AC3E}">
        <p14:creationId xmlns:p14="http://schemas.microsoft.com/office/powerpoint/2010/main" val="17928908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1"/>
            <a:r>
              <a:rPr lang="en-US" dirty="0"/>
              <a:t> for January 2019 – present </a:t>
            </a:r>
          </a:p>
        </p:txBody>
      </p:sp>
      <p:sp>
        <p:nvSpPr>
          <p:cNvPr id="4" name="Slide Number Placeholder 3"/>
          <p:cNvSpPr>
            <a:spLocks noGrp="1"/>
          </p:cNvSpPr>
          <p:nvPr>
            <p:ph type="sldNum" sz="quarter" idx="10"/>
          </p:nvPr>
        </p:nvSpPr>
        <p:spPr/>
        <p:txBody>
          <a:bodyPr/>
          <a:lstStyle/>
          <a:p>
            <a:fld id="{E6BEC583-F4B1-834B-9486-C22126F4F188}" type="slidenum">
              <a:rPr lang="en-US" smtClean="0"/>
              <a:t>21</a:t>
            </a:fld>
            <a:endParaRPr lang="en-US"/>
          </a:p>
        </p:txBody>
      </p:sp>
    </p:spTree>
    <p:extLst>
      <p:ext uri="{BB962C8B-B14F-4D97-AF65-F5344CB8AC3E}">
        <p14:creationId xmlns:p14="http://schemas.microsoft.com/office/powerpoint/2010/main" val="1744277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publication of evaluation of the GEOS-CF vs observations was by John Sullivan’s intern Natasha </a:t>
            </a:r>
            <a:r>
              <a:rPr lang="en-US" dirty="0" err="1"/>
              <a:t>Dacic</a:t>
            </a:r>
            <a:r>
              <a:rPr lang="en-US" dirty="0"/>
              <a:t> using the OWLETS observations.  Left is Goddard’s lidar and on the right is Langley’s lidar for the same three days 19 to 21</a:t>
            </a:r>
            <a:r>
              <a:rPr lang="en-US" baseline="30000" dirty="0"/>
              <a:t>st</a:t>
            </a:r>
            <a:r>
              <a:rPr lang="en-US" dirty="0"/>
              <a:t> July 2017, which have been shown before at this meeting, but now compared to the model at the bottom.  We can see some very similar structures but we see the model is really missing the night time low ozone at the surface.  </a:t>
            </a:r>
          </a:p>
        </p:txBody>
      </p:sp>
      <p:sp>
        <p:nvSpPr>
          <p:cNvPr id="4" name="Slide Number Placeholder 3"/>
          <p:cNvSpPr>
            <a:spLocks noGrp="1"/>
          </p:cNvSpPr>
          <p:nvPr>
            <p:ph type="sldNum" sz="quarter" idx="5"/>
          </p:nvPr>
        </p:nvSpPr>
        <p:spPr/>
        <p:txBody>
          <a:bodyPr/>
          <a:lstStyle/>
          <a:p>
            <a:fld id="{E0772412-D5AD-CB4F-A15E-9B4DE491CA93}" type="slidenum">
              <a:rPr lang="en-US" smtClean="0"/>
              <a:t>22</a:t>
            </a:fld>
            <a:endParaRPr lang="en-US"/>
          </a:p>
        </p:txBody>
      </p:sp>
    </p:spTree>
    <p:extLst>
      <p:ext uri="{BB962C8B-B14F-4D97-AF65-F5344CB8AC3E}">
        <p14:creationId xmlns:p14="http://schemas.microsoft.com/office/powerpoint/2010/main" val="3233621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0928C017-443E-AF4D-BF60-AABF0A019BD6}" type="datetime1">
              <a:rPr lang="en-US" smtClean="0"/>
              <a:t>8/18/20</a:t>
            </a:fld>
            <a:endParaRPr lang="en-US"/>
          </a:p>
        </p:txBody>
      </p:sp>
      <p:sp>
        <p:nvSpPr>
          <p:cNvPr id="5" name="Slide Number Placeholder 4"/>
          <p:cNvSpPr>
            <a:spLocks noGrp="1"/>
          </p:cNvSpPr>
          <p:nvPr>
            <p:ph type="sldNum" sz="quarter" idx="12"/>
          </p:nvPr>
        </p:nvSpPr>
        <p:spPr/>
        <p:txBody>
          <a:bodyPr/>
          <a:lstStyle/>
          <a:p>
            <a:fld id="{77866434-3EB8-5B4B-842B-349C33B01C63}" type="slidenum">
              <a:rPr lang="en-US" smtClean="0"/>
              <a:t>‹#›</a:t>
            </a:fld>
            <a:endParaRPr lang="en-US"/>
          </a:p>
        </p:txBody>
      </p:sp>
      <p:sp>
        <p:nvSpPr>
          <p:cNvPr id="7" name="Text Placeholder 6"/>
          <p:cNvSpPr>
            <a:spLocks noGrp="1"/>
          </p:cNvSpPr>
          <p:nvPr>
            <p:ph type="body" sz="quarter" idx="13" hasCustomPrompt="1"/>
          </p:nvPr>
        </p:nvSpPr>
        <p:spPr>
          <a:xfrm>
            <a:off x="628650" y="1052981"/>
            <a:ext cx="7886700" cy="3523059"/>
          </a:xfr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646857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77866434-3EB8-5B4B-842B-349C33B01C63}" type="slidenum">
              <a:rPr lang="en-US" smtClean="0"/>
              <a:t>‹#›</a:t>
            </a:fld>
            <a:endParaRPr lang="en-US"/>
          </a:p>
        </p:txBody>
      </p:sp>
      <p:sp>
        <p:nvSpPr>
          <p:cNvPr id="4" name="Date Placeholder 3"/>
          <p:cNvSpPr>
            <a:spLocks noGrp="1"/>
          </p:cNvSpPr>
          <p:nvPr>
            <p:ph type="dt" sz="half" idx="11"/>
          </p:nvPr>
        </p:nvSpPr>
        <p:spPr/>
        <p:txBody>
          <a:bodyPr/>
          <a:lstStyle/>
          <a:p>
            <a:fld id="{F626AFBC-9E2E-E64F-A3D5-FD476D8FE480}" type="datetime1">
              <a:rPr lang="en-US" smtClean="0"/>
              <a:t>8/18/20</a:t>
            </a:fld>
            <a:endParaRPr lang="en-US"/>
          </a:p>
        </p:txBody>
      </p:sp>
    </p:spTree>
    <p:extLst>
      <p:ext uri="{BB962C8B-B14F-4D97-AF65-F5344CB8AC3E}">
        <p14:creationId xmlns:p14="http://schemas.microsoft.com/office/powerpoint/2010/main" val="26358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947F8-8112-2E47-9486-19280345A4F3}" type="datetime1">
              <a:rPr lang="en-US" smtClean="0"/>
              <a:t>8/18/20</a:t>
            </a:fld>
            <a:endParaRPr lang="en-US"/>
          </a:p>
        </p:txBody>
      </p:sp>
      <p:sp>
        <p:nvSpPr>
          <p:cNvPr id="4" name="Slide Number Placeholder 3"/>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507408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841772"/>
            <a:ext cx="6858000" cy="1790700"/>
          </a:xfrm>
        </p:spPr>
        <p:txBody>
          <a:bodyPr anchor="ctr" anchorCtr="0">
            <a:normAutofit/>
          </a:bodyPr>
          <a:lstStyle>
            <a:lvl1pPr algn="ctr">
              <a:defRPr sz="3600"/>
            </a:lvl1pPr>
          </a:lstStyle>
          <a:p>
            <a:r>
              <a:rPr lang="en-US" dirty="0"/>
              <a:t>Click to Edit Title</a:t>
            </a:r>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Subtitle</a:t>
            </a:r>
          </a:p>
        </p:txBody>
      </p:sp>
      <p:sp>
        <p:nvSpPr>
          <p:cNvPr id="4" name="Date Placeholder 3"/>
          <p:cNvSpPr>
            <a:spLocks noGrp="1"/>
          </p:cNvSpPr>
          <p:nvPr>
            <p:ph type="dt" sz="half" idx="10"/>
          </p:nvPr>
        </p:nvSpPr>
        <p:spPr/>
        <p:txBody>
          <a:bodyPr/>
          <a:lstStyle/>
          <a:p>
            <a:fld id="{5B23E094-BBD0-B144-A035-4C325AFAEDF8}" type="datetime1">
              <a:rPr lang="en-US" smtClean="0"/>
              <a:t>8/18/20</a:t>
            </a:fld>
            <a:endParaRPr lang="en-US"/>
          </a:p>
        </p:txBody>
      </p:sp>
      <p:sp>
        <p:nvSpPr>
          <p:cNvPr id="6" name="Slide Number Placeholder 5"/>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630636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EF11D4B-CD49-D140-B5B6-C4601371B595}" type="datetime1">
              <a:rPr lang="en-US" smtClean="0"/>
              <a:t>8/18/20</a:t>
            </a:fld>
            <a:endParaRPr lang="en-US"/>
          </a:p>
        </p:txBody>
      </p:sp>
      <p:sp>
        <p:nvSpPr>
          <p:cNvPr id="6" name="Slide Number Placeholder 5"/>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3249178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67364" y="550333"/>
            <a:ext cx="2949178" cy="850392"/>
          </a:xfrm>
        </p:spPr>
        <p:txBody>
          <a:bodyPr anchor="t" anchorCtr="0">
            <a:normAutofit/>
          </a:bodyPr>
          <a:lstStyle>
            <a:lvl1pPr algn="l">
              <a:defRPr sz="1500"/>
            </a:lvl1pPr>
          </a:lstStyle>
          <a:p>
            <a:r>
              <a:rPr lang="en-US" dirty="0"/>
              <a:t>Click to Edit Title</a:t>
            </a:r>
          </a:p>
        </p:txBody>
      </p:sp>
      <p:sp>
        <p:nvSpPr>
          <p:cNvPr id="3" name="Picture Placeholder 2"/>
          <p:cNvSpPr>
            <a:spLocks noGrp="1"/>
          </p:cNvSpPr>
          <p:nvPr>
            <p:ph type="pic" idx="1" hasCustomPrompt="1"/>
          </p:nvPr>
        </p:nvSpPr>
        <p:spPr>
          <a:xfrm>
            <a:off x="506939" y="550333"/>
            <a:ext cx="4629150" cy="3851408"/>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dirty="0"/>
              <a:t>Image</a:t>
            </a:r>
          </a:p>
        </p:txBody>
      </p:sp>
      <p:sp>
        <p:nvSpPr>
          <p:cNvPr id="4" name="Text Placeholder 3"/>
          <p:cNvSpPr>
            <a:spLocks noGrp="1"/>
          </p:cNvSpPr>
          <p:nvPr>
            <p:ph type="body" sz="half" idx="2" hasCustomPrompt="1"/>
          </p:nvPr>
        </p:nvSpPr>
        <p:spPr>
          <a:xfrm>
            <a:off x="5567364" y="1470355"/>
            <a:ext cx="2949178" cy="2931386"/>
          </a:xfrm>
        </p:spPr>
        <p:txBody>
          <a:bodyPr/>
          <a:lstStyle>
            <a:lvl1pPr marL="0" indent="0" algn="l">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dirty="0"/>
              <a:t>Click to edit text</a:t>
            </a:r>
          </a:p>
        </p:txBody>
      </p:sp>
      <p:sp>
        <p:nvSpPr>
          <p:cNvPr id="5" name="Date Placeholder 4"/>
          <p:cNvSpPr>
            <a:spLocks noGrp="1"/>
          </p:cNvSpPr>
          <p:nvPr>
            <p:ph type="dt" sz="half" idx="10"/>
          </p:nvPr>
        </p:nvSpPr>
        <p:spPr/>
        <p:txBody>
          <a:bodyPr/>
          <a:lstStyle/>
          <a:p>
            <a:fld id="{A9979A28-FB04-7447-90FB-E40D8A375EDD}" type="datetime1">
              <a:rPr lang="en-US" smtClean="0"/>
              <a:t>8/18/20</a:t>
            </a:fld>
            <a:endParaRPr lang="en-US"/>
          </a:p>
        </p:txBody>
      </p:sp>
      <p:sp>
        <p:nvSpPr>
          <p:cNvPr id="7" name="Slide Number Placeholder 6"/>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2763741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628650" y="1369219"/>
            <a:ext cx="3886200" cy="3263504"/>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369219"/>
            <a:ext cx="3886200" cy="3263504"/>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136E780-864A-C941-B69A-CEB634AB705C}" type="datetime1">
              <a:rPr lang="en-US" smtClean="0"/>
              <a:t>8/18/20</a:t>
            </a:fld>
            <a:endParaRPr lang="en-US"/>
          </a:p>
        </p:txBody>
      </p:sp>
      <p:sp>
        <p:nvSpPr>
          <p:cNvPr id="7" name="Slide Number Placeholder 6"/>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4025924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a:xfrm>
            <a:off x="6286502" y="4829709"/>
            <a:ext cx="2228849" cy="273844"/>
          </a:xfrm>
        </p:spPr>
        <p:txBody>
          <a:bodyPr/>
          <a:lstStyle/>
          <a:p>
            <a:fld id="{CE1B4C48-EB78-3542-B13F-D975F8E95C7F}" type="datetime1">
              <a:rPr lang="en-US" smtClean="0"/>
              <a:t>8/18/20</a:t>
            </a:fld>
            <a:endParaRPr lang="en-US" dirty="0"/>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8" name="Text Placeholder 7"/>
          <p:cNvSpPr>
            <a:spLocks noGrp="1"/>
          </p:cNvSpPr>
          <p:nvPr>
            <p:ph type="body" sz="quarter" idx="13" hasCustomPrompt="1"/>
          </p:nvPr>
        </p:nvSpPr>
        <p:spPr>
          <a:xfrm>
            <a:off x="628650" y="1206503"/>
            <a:ext cx="7886700" cy="3374231"/>
          </a:xfrm>
        </p:spPr>
        <p:txBody>
          <a:bodyPr/>
          <a:lstStyle>
            <a:lvl1pPr algn="ctr">
              <a:defRPr baseline="0"/>
            </a:lvl1pPr>
          </a:lstStyle>
          <a:p>
            <a:pPr lvl="0"/>
            <a:r>
              <a:rPr lang="en-US" dirty="0"/>
              <a:t>Click to edit text</a:t>
            </a:r>
          </a:p>
        </p:txBody>
      </p:sp>
    </p:spTree>
    <p:extLst>
      <p:ext uri="{BB962C8B-B14F-4D97-AF65-F5344CB8AC3E}">
        <p14:creationId xmlns:p14="http://schemas.microsoft.com/office/powerpoint/2010/main" val="3405809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37340"/>
            <a:ext cx="7886700" cy="615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054918"/>
            <a:ext cx="7886700" cy="34516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4791710"/>
            <a:ext cx="9144000" cy="351807"/>
          </a:xfrm>
          <a:prstGeom prst="rect">
            <a:avLst/>
          </a:prstGeom>
          <a:solidFill>
            <a:schemeClr val="tx1">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1800"/>
          </a:p>
        </p:txBody>
      </p:sp>
      <p:sp>
        <p:nvSpPr>
          <p:cNvPr id="9" name="TextBox 8"/>
          <p:cNvSpPr txBox="1"/>
          <p:nvPr/>
        </p:nvSpPr>
        <p:spPr>
          <a:xfrm>
            <a:off x="1014826" y="4848710"/>
            <a:ext cx="1935809" cy="176587"/>
          </a:xfrm>
          <a:prstGeom prst="rect">
            <a:avLst/>
          </a:prstGeom>
          <a:noFill/>
        </p:spPr>
        <p:txBody>
          <a:bodyPr wrap="square" lIns="0" tIns="0" rIns="0" bIns="0" rtlCol="0">
            <a:spAutoFit/>
          </a:bodyPr>
          <a:lstStyle/>
          <a:p>
            <a:pPr algn="l">
              <a:lnSpc>
                <a:spcPct val="90000"/>
              </a:lnSpc>
            </a:pPr>
            <a:r>
              <a:rPr lang="en-US" sz="675" b="1" i="0" dirty="0">
                <a:solidFill>
                  <a:schemeClr val="tx1">
                    <a:lumMod val="95000"/>
                  </a:schemeClr>
                </a:solidFill>
                <a:ea typeface="Arial Regular" charset="0"/>
              </a:rPr>
              <a:t>Global Modeling</a:t>
            </a:r>
            <a:r>
              <a:rPr lang="en-US" sz="675" b="1" i="0" baseline="0" dirty="0">
                <a:solidFill>
                  <a:schemeClr val="tx1">
                    <a:lumMod val="95000"/>
                  </a:schemeClr>
                </a:solidFill>
                <a:ea typeface="Arial Regular" charset="0"/>
              </a:rPr>
              <a:t> </a:t>
            </a:r>
            <a:r>
              <a:rPr lang="en-US" sz="675" b="1" i="0" dirty="0">
                <a:solidFill>
                  <a:schemeClr val="tx1">
                    <a:lumMod val="95000"/>
                  </a:schemeClr>
                </a:solidFill>
                <a:ea typeface="Arial Regular" charset="0"/>
              </a:rPr>
              <a:t>and</a:t>
            </a:r>
            <a:r>
              <a:rPr lang="en-US" sz="675" b="1" i="0" baseline="0" dirty="0">
                <a:solidFill>
                  <a:schemeClr val="tx1">
                    <a:lumMod val="95000"/>
                  </a:schemeClr>
                </a:solidFill>
                <a:ea typeface="Arial Regular" charset="0"/>
              </a:rPr>
              <a:t> </a:t>
            </a:r>
            <a:r>
              <a:rPr lang="en-US" sz="675" b="1" i="0" dirty="0">
                <a:solidFill>
                  <a:schemeClr val="tx1">
                    <a:lumMod val="95000"/>
                  </a:schemeClr>
                </a:solidFill>
                <a:ea typeface="Arial Regular" charset="0"/>
              </a:rPr>
              <a:t>Assimilation Office</a:t>
            </a:r>
          </a:p>
          <a:p>
            <a:pPr marL="0" marR="0" indent="0" algn="l" defTabSz="685783" rtl="0" eaLnBrk="1" fontAlgn="auto" latinLnBrk="0" hangingPunct="1">
              <a:lnSpc>
                <a:spcPct val="90000"/>
              </a:lnSpc>
              <a:spcBef>
                <a:spcPts val="0"/>
              </a:spcBef>
              <a:spcAft>
                <a:spcPts val="0"/>
              </a:spcAft>
              <a:buClrTx/>
              <a:buSzTx/>
              <a:buFontTx/>
              <a:buNone/>
              <a:tabLst/>
              <a:defRPr/>
            </a:pPr>
            <a:r>
              <a:rPr lang="en-US" sz="600" b="0" i="0" dirty="0">
                <a:solidFill>
                  <a:schemeClr val="tx1">
                    <a:lumMod val="95000"/>
                  </a:schemeClr>
                </a:solidFill>
                <a:ea typeface="Arial Regular" charset="0"/>
              </a:rPr>
              <a:t>gmao.gsfc.nasa.gov</a:t>
            </a:r>
          </a:p>
        </p:txBody>
      </p:sp>
      <p:sp>
        <p:nvSpPr>
          <p:cNvPr id="10" name="TextBox 9"/>
          <p:cNvSpPr txBox="1"/>
          <p:nvPr/>
        </p:nvSpPr>
        <p:spPr>
          <a:xfrm>
            <a:off x="154671" y="4837162"/>
            <a:ext cx="789718" cy="233910"/>
          </a:xfrm>
          <a:prstGeom prst="rect">
            <a:avLst/>
          </a:prstGeom>
          <a:noFill/>
          <a:ln w="6350">
            <a:solidFill>
              <a:schemeClr val="tx1">
                <a:lumMod val="95000"/>
              </a:schemeClr>
            </a:solidFill>
          </a:ln>
        </p:spPr>
        <p:txBody>
          <a:bodyPr wrap="square" lIns="0" tIns="0" rIns="0" bIns="0" rtlCol="0" anchor="ctr" anchorCtr="0">
            <a:spAutoFit/>
          </a:bodyPr>
          <a:lstStyle/>
          <a:p>
            <a:pPr algn="ctr">
              <a:lnSpc>
                <a:spcPct val="95000"/>
              </a:lnSpc>
            </a:pPr>
            <a:r>
              <a:rPr lang="en-US" sz="1600" b="1" i="0" dirty="0">
                <a:solidFill>
                  <a:schemeClr val="tx1">
                    <a:lumMod val="95000"/>
                  </a:schemeClr>
                </a:solidFill>
                <a:latin typeface="Arial" charset="0"/>
                <a:ea typeface="Arial" charset="0"/>
                <a:cs typeface="Arial" charset="0"/>
              </a:rPr>
              <a:t>GMAO</a:t>
            </a:r>
          </a:p>
        </p:txBody>
      </p:sp>
      <p:sp>
        <p:nvSpPr>
          <p:cNvPr id="6" name="Slide Number Placeholder 5"/>
          <p:cNvSpPr>
            <a:spLocks noGrp="1"/>
          </p:cNvSpPr>
          <p:nvPr>
            <p:ph type="sldNum" sz="quarter" idx="4"/>
          </p:nvPr>
        </p:nvSpPr>
        <p:spPr>
          <a:xfrm>
            <a:off x="8663026" y="4830693"/>
            <a:ext cx="398425"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77866434-3EB8-5B4B-842B-349C33B01C63}" type="slidenum">
              <a:rPr lang="en-US" smtClean="0"/>
              <a:t>‹#›</a:t>
            </a:fld>
            <a:endParaRPr lang="en-US"/>
          </a:p>
        </p:txBody>
      </p:sp>
      <p:sp>
        <p:nvSpPr>
          <p:cNvPr id="4" name="Date Placeholder 3"/>
          <p:cNvSpPr>
            <a:spLocks noGrp="1"/>
          </p:cNvSpPr>
          <p:nvPr>
            <p:ph type="dt" sz="half" idx="2"/>
          </p:nvPr>
        </p:nvSpPr>
        <p:spPr>
          <a:xfrm>
            <a:off x="7511022" y="4837185"/>
            <a:ext cx="1112132"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C909216F-2048-E047-88DC-91097BB68F0D}" type="datetime1">
              <a:rPr lang="en-US" smtClean="0"/>
              <a:t>8/18/20</a:t>
            </a:fld>
            <a:endParaRPr lang="en-US"/>
          </a:p>
        </p:txBody>
      </p:sp>
      <p:sp>
        <p:nvSpPr>
          <p:cNvPr id="11" name="Rectangle 10"/>
          <p:cNvSpPr>
            <a:spLocks noChangeArrowheads="1"/>
          </p:cNvSpPr>
          <p:nvPr/>
        </p:nvSpPr>
        <p:spPr bwMode="auto">
          <a:xfrm>
            <a:off x="107330" y="95938"/>
            <a:ext cx="2678343" cy="23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3" tIns="50941" rIns="101883" bIns="5094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700"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593667" y="95937"/>
            <a:ext cx="431585" cy="36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4966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ftr="0" dt="0"/>
  <p:txStyles>
    <p:titleStyle>
      <a:lvl1pPr algn="ctr" defTabSz="685783" rtl="0" eaLnBrk="1" latinLnBrk="0" hangingPunct="1">
        <a:lnSpc>
          <a:spcPct val="90000"/>
        </a:lnSpc>
        <a:spcBef>
          <a:spcPct val="0"/>
        </a:spcBef>
        <a:buNone/>
        <a:defRPr sz="2100" b="1" kern="1200">
          <a:solidFill>
            <a:srgbClr val="0070C0"/>
          </a:solidFill>
          <a:latin typeface="+mj-lt"/>
          <a:ea typeface="+mj-ea"/>
          <a:cs typeface="+mj-cs"/>
        </a:defRPr>
      </a:lvl1pPr>
    </p:titleStyle>
    <p:bodyStyle>
      <a:lvl1pPr marL="0" indent="0" algn="ctr" defTabSz="685783" rtl="0" eaLnBrk="1" latinLnBrk="0" hangingPunct="1">
        <a:lnSpc>
          <a:spcPct val="90000"/>
        </a:lnSpc>
        <a:spcBef>
          <a:spcPts val="750"/>
        </a:spcBef>
        <a:buFont typeface="Arial"/>
        <a:buNone/>
        <a:defRPr sz="1500" kern="1200">
          <a:solidFill>
            <a:schemeClr val="bg2">
              <a:lumMod val="10000"/>
            </a:schemeClr>
          </a:solidFill>
          <a:latin typeface="+mn-lt"/>
          <a:ea typeface="+mn-ea"/>
          <a:cs typeface="+mn-cs"/>
        </a:defRPr>
      </a:lvl1pPr>
      <a:lvl2pPr marL="205735" indent="-145730" algn="ctr" defTabSz="685783" rtl="0" eaLnBrk="1" latinLnBrk="0" hangingPunct="1">
        <a:lnSpc>
          <a:spcPct val="90000"/>
        </a:lnSpc>
        <a:spcBef>
          <a:spcPts val="375"/>
        </a:spcBef>
        <a:buFont typeface="Arial" charset="0"/>
        <a:buChar char="•"/>
        <a:defRPr sz="1350" kern="1200">
          <a:solidFill>
            <a:schemeClr val="bg2">
              <a:lumMod val="10000"/>
            </a:schemeClr>
          </a:solidFill>
          <a:latin typeface="+mn-lt"/>
          <a:ea typeface="+mn-ea"/>
          <a:cs typeface="+mn-cs"/>
        </a:defRPr>
      </a:lvl2pPr>
      <a:lvl3pPr marL="488621" indent="-145730" algn="ctr" defTabSz="685783" rtl="0" eaLnBrk="1" latinLnBrk="0" hangingPunct="1">
        <a:lnSpc>
          <a:spcPct val="90000"/>
        </a:lnSpc>
        <a:spcBef>
          <a:spcPts val="375"/>
        </a:spcBef>
        <a:buFont typeface="Arial" charset="0"/>
        <a:buChar char="•"/>
        <a:defRPr sz="1200" kern="1200">
          <a:solidFill>
            <a:schemeClr val="bg2">
              <a:lumMod val="10000"/>
            </a:schemeClr>
          </a:solidFill>
          <a:latin typeface="+mn-lt"/>
          <a:ea typeface="+mn-ea"/>
          <a:cs typeface="+mn-cs"/>
        </a:defRPr>
      </a:lvl3pPr>
      <a:lvl4pPr marL="968669" indent="-145730" algn="ctr" defTabSz="685783" rtl="0" eaLnBrk="1" latinLnBrk="0" hangingPunct="1">
        <a:lnSpc>
          <a:spcPct val="90000"/>
        </a:lnSpc>
        <a:spcBef>
          <a:spcPts val="375"/>
        </a:spcBef>
        <a:buFont typeface="Arial" charset="0"/>
        <a:buChar char="•"/>
        <a:defRPr sz="1050" kern="1200">
          <a:solidFill>
            <a:schemeClr val="bg2">
              <a:lumMod val="10000"/>
            </a:schemeClr>
          </a:solidFill>
          <a:latin typeface="+mn-lt"/>
          <a:ea typeface="+mn-ea"/>
          <a:cs typeface="+mn-cs"/>
        </a:defRPr>
      </a:lvl4pPr>
      <a:lvl5pPr marL="1225838" indent="-128585" algn="ctr" defTabSz="685783" rtl="0" eaLnBrk="1" latinLnBrk="0" hangingPunct="1">
        <a:lnSpc>
          <a:spcPct val="90000"/>
        </a:lnSpc>
        <a:spcBef>
          <a:spcPts val="375"/>
        </a:spcBef>
        <a:buFont typeface="Arial" charset="0"/>
        <a:buChar char="•"/>
        <a:defRPr sz="900" kern="1200">
          <a:solidFill>
            <a:schemeClr val="bg2">
              <a:lumMod val="10000"/>
            </a:schemeClr>
          </a:solidFill>
          <a:latin typeface="+mn-lt"/>
          <a:ea typeface="+mn-ea"/>
          <a:cs typeface="+mn-cs"/>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fluid.nccs.nasa.gov/cf/"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fluid.nccs.nasa.gov/cf/" TargetMode="External"/><Relationship Id="rId7" Type="http://schemas.openxmlformats.org/officeDocument/2006/relationships/hyperlink" Target="https://opendap.nccs.nasa.gov/dods/gmao/geos-cf/"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hyperlink" Target="https://portal.nccs.nasa.gov/datashare/gmao/geos-cf/v1/" TargetMode="Externa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hyperlink" Target="https://fluid.nccs.nasa.gov/missions/"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fluid.nccs.nasa.gov/missions/mission_SCOAPE/" TargetMode="Externa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fluid.nccs.nasa.gov/missions/mission_SCOAPE/"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4.emf"/><Relationship Id="rId4" Type="http://schemas.openxmlformats.org/officeDocument/2006/relationships/image" Target="../media/image4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B5FD5-7BC7-594D-AD7C-4D4DFA2F5BFF}"/>
              </a:ext>
            </a:extLst>
          </p:cNvPr>
          <p:cNvSpPr>
            <a:spLocks noGrp="1"/>
          </p:cNvSpPr>
          <p:nvPr>
            <p:ph type="ctrTitle"/>
          </p:nvPr>
        </p:nvSpPr>
        <p:spPr>
          <a:xfrm>
            <a:off x="122747" y="241977"/>
            <a:ext cx="8898506" cy="1790700"/>
          </a:xfrm>
        </p:spPr>
        <p:txBody>
          <a:bodyPr>
            <a:normAutofit/>
          </a:bodyPr>
          <a:lstStyle/>
          <a:p>
            <a:r>
              <a:rPr lang="en-US" sz="2800" dirty="0"/>
              <a:t>NASA GEOS Composition Forecast System: “GEOS-CF”</a:t>
            </a:r>
          </a:p>
        </p:txBody>
      </p:sp>
      <p:sp>
        <p:nvSpPr>
          <p:cNvPr id="4" name="Text Placeholder 4">
            <a:extLst>
              <a:ext uri="{FF2B5EF4-FFF2-40B4-BE49-F238E27FC236}">
                <a16:creationId xmlns:a16="http://schemas.microsoft.com/office/drawing/2014/main" id="{F7723F33-9F56-B84C-B9D3-5E33EFA54A03}"/>
              </a:ext>
            </a:extLst>
          </p:cNvPr>
          <p:cNvSpPr txBox="1">
            <a:spLocks/>
          </p:cNvSpPr>
          <p:nvPr/>
        </p:nvSpPr>
        <p:spPr>
          <a:xfrm>
            <a:off x="0" y="2032677"/>
            <a:ext cx="9144000" cy="2701325"/>
          </a:xfrm>
          <a:prstGeom prst="rect">
            <a:avLst/>
          </a:prstGeom>
        </p:spPr>
        <p:txBody>
          <a:bodyPr/>
          <a:lstStyle>
            <a:lvl1pPr marL="0" indent="0" algn="ctr" defTabSz="685800" rtl="0" eaLnBrk="1" latinLnBrk="0" hangingPunct="1">
              <a:lnSpc>
                <a:spcPct val="90000"/>
              </a:lnSpc>
              <a:spcBef>
                <a:spcPts val="750"/>
              </a:spcBef>
              <a:buFont typeface="Arial"/>
              <a:buNone/>
              <a:defRPr sz="1500" kern="1200">
                <a:solidFill>
                  <a:schemeClr val="bg2">
                    <a:lumMod val="10000"/>
                  </a:schemeClr>
                </a:solidFill>
                <a:latin typeface="+mn-lt"/>
                <a:ea typeface="+mn-ea"/>
                <a:cs typeface="+mn-cs"/>
              </a:defRPr>
            </a:lvl1pPr>
            <a:lvl2pPr marL="205740" indent="-145733" algn="ctr" defTabSz="685800" rtl="0" eaLnBrk="1" latinLnBrk="0" hangingPunct="1">
              <a:lnSpc>
                <a:spcPct val="90000"/>
              </a:lnSpc>
              <a:spcBef>
                <a:spcPts val="375"/>
              </a:spcBef>
              <a:buFont typeface="Arial" charset="0"/>
              <a:buChar char="•"/>
              <a:defRPr sz="1350" kern="1200">
                <a:solidFill>
                  <a:schemeClr val="bg2">
                    <a:lumMod val="10000"/>
                  </a:schemeClr>
                </a:solidFill>
                <a:latin typeface="+mn-lt"/>
                <a:ea typeface="+mn-ea"/>
                <a:cs typeface="+mn-cs"/>
              </a:defRPr>
            </a:lvl2pPr>
            <a:lvl3pPr marL="488633" indent="-145733" algn="ctr" defTabSz="685800" rtl="0" eaLnBrk="1" latinLnBrk="0" hangingPunct="1">
              <a:lnSpc>
                <a:spcPct val="90000"/>
              </a:lnSpc>
              <a:spcBef>
                <a:spcPts val="375"/>
              </a:spcBef>
              <a:buFont typeface="Arial" charset="0"/>
              <a:buChar char="•"/>
              <a:defRPr sz="1200" kern="1200">
                <a:solidFill>
                  <a:schemeClr val="bg2">
                    <a:lumMod val="10000"/>
                  </a:schemeClr>
                </a:solidFill>
                <a:latin typeface="+mn-lt"/>
                <a:ea typeface="+mn-ea"/>
                <a:cs typeface="+mn-cs"/>
              </a:defRPr>
            </a:lvl3pPr>
            <a:lvl4pPr marL="968693" indent="-145733" algn="ctr" defTabSz="685800" rtl="0" eaLnBrk="1" latinLnBrk="0" hangingPunct="1">
              <a:lnSpc>
                <a:spcPct val="90000"/>
              </a:lnSpc>
              <a:spcBef>
                <a:spcPts val="375"/>
              </a:spcBef>
              <a:buFont typeface="Arial" charset="0"/>
              <a:buChar char="•"/>
              <a:defRPr sz="1050" kern="1200">
                <a:solidFill>
                  <a:schemeClr val="bg2">
                    <a:lumMod val="10000"/>
                  </a:schemeClr>
                </a:solidFill>
                <a:latin typeface="+mn-lt"/>
                <a:ea typeface="+mn-ea"/>
                <a:cs typeface="+mn-cs"/>
              </a:defRPr>
            </a:lvl4pPr>
            <a:lvl5pPr marL="1225868" indent="-128588" algn="ctr" defTabSz="685800" rtl="0" eaLnBrk="1" latinLnBrk="0" hangingPunct="1">
              <a:lnSpc>
                <a:spcPct val="90000"/>
              </a:lnSpc>
              <a:spcBef>
                <a:spcPts val="375"/>
              </a:spcBef>
              <a:buFont typeface="Arial" charset="0"/>
              <a:buChar char="•"/>
              <a:defRPr sz="900" kern="1200">
                <a:solidFill>
                  <a:schemeClr val="bg2">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000" b="1" dirty="0"/>
              <a:t>K. Emma Knowland</a:t>
            </a:r>
          </a:p>
          <a:p>
            <a:r>
              <a:rPr lang="en-US" sz="1400" dirty="0"/>
              <a:t>USRA/GESTAR</a:t>
            </a:r>
          </a:p>
          <a:p>
            <a:r>
              <a:rPr lang="en-US" sz="1400" dirty="0"/>
              <a:t>NASA Global Modeling and Assimilation Office (GMAO)</a:t>
            </a:r>
          </a:p>
          <a:p>
            <a:endParaRPr lang="en-US" sz="1400" dirty="0"/>
          </a:p>
          <a:p>
            <a:pPr algn="l"/>
            <a:r>
              <a:rPr lang="en-US" sz="1400" b="1" dirty="0"/>
              <a:t>In collaboration with:</a:t>
            </a:r>
          </a:p>
          <a:p>
            <a:pPr algn="l"/>
            <a:r>
              <a:rPr lang="en-US" sz="1600" u="sng" dirty="0"/>
              <a:t>GMAO</a:t>
            </a:r>
            <a:r>
              <a:rPr lang="en-US" sz="1600" dirty="0"/>
              <a:t>: Christoph Keller, Lesley Ott, Steven Pawson, Pamela Wales, Nikolay Balashov, Larry Coy</a:t>
            </a:r>
          </a:p>
          <a:p>
            <a:pPr algn="l"/>
            <a:r>
              <a:rPr lang="en-US" sz="1600" u="sng" dirty="0"/>
              <a:t>Atmospheric Chemistry and Dynamics Lab</a:t>
            </a:r>
            <a:r>
              <a:rPr lang="en-US" sz="1600" dirty="0"/>
              <a:t>: Bryan Duncan, Dan Anderson</a:t>
            </a:r>
          </a:p>
        </p:txBody>
      </p:sp>
      <p:pic>
        <p:nvPicPr>
          <p:cNvPr id="5" name="Picture 4">
            <a:extLst>
              <a:ext uri="{FF2B5EF4-FFF2-40B4-BE49-F238E27FC236}">
                <a16:creationId xmlns:a16="http://schemas.microsoft.com/office/drawing/2014/main" id="{CC7F06C1-9079-F94F-AE57-EB270CD109F5}"/>
              </a:ext>
            </a:extLst>
          </p:cNvPr>
          <p:cNvPicPr>
            <a:picLocks noChangeAspect="1"/>
          </p:cNvPicPr>
          <p:nvPr/>
        </p:nvPicPr>
        <p:blipFill>
          <a:blip r:embed="rId2"/>
          <a:stretch>
            <a:fillRect/>
          </a:stretch>
        </p:blipFill>
        <p:spPr>
          <a:xfrm>
            <a:off x="7188016" y="4262591"/>
            <a:ext cx="688016" cy="507985"/>
          </a:xfrm>
          <a:prstGeom prst="rect">
            <a:avLst/>
          </a:prstGeom>
        </p:spPr>
      </p:pic>
      <p:pic>
        <p:nvPicPr>
          <p:cNvPr id="6" name="Picture 5" descr="GESTAR_logo.png">
            <a:extLst>
              <a:ext uri="{FF2B5EF4-FFF2-40B4-BE49-F238E27FC236}">
                <a16:creationId xmlns:a16="http://schemas.microsoft.com/office/drawing/2014/main" id="{1A43B9A2-CA4F-6242-AB30-6C5C5B9CE987}"/>
              </a:ext>
            </a:extLst>
          </p:cNvPr>
          <p:cNvPicPr>
            <a:picLocks noChangeAspect="1"/>
          </p:cNvPicPr>
          <p:nvPr/>
        </p:nvPicPr>
        <p:blipFill>
          <a:blip r:embed="rId3" cstate="print"/>
          <a:stretch>
            <a:fillRect/>
          </a:stretch>
        </p:blipFill>
        <p:spPr>
          <a:xfrm>
            <a:off x="8068356" y="4262592"/>
            <a:ext cx="929450" cy="507985"/>
          </a:xfrm>
          <a:prstGeom prst="rect">
            <a:avLst/>
          </a:prstGeom>
          <a:noFill/>
        </p:spPr>
      </p:pic>
      <p:sp>
        <p:nvSpPr>
          <p:cNvPr id="7" name="TextBox 6">
            <a:extLst>
              <a:ext uri="{FF2B5EF4-FFF2-40B4-BE49-F238E27FC236}">
                <a16:creationId xmlns:a16="http://schemas.microsoft.com/office/drawing/2014/main" id="{1FB49EFE-3B58-944B-A50E-7BCB9DD64C25}"/>
              </a:ext>
            </a:extLst>
          </p:cNvPr>
          <p:cNvSpPr txBox="1"/>
          <p:nvPr/>
        </p:nvSpPr>
        <p:spPr>
          <a:xfrm>
            <a:off x="38100" y="4459039"/>
            <a:ext cx="9144000" cy="369332"/>
          </a:xfrm>
          <a:prstGeom prst="rect">
            <a:avLst/>
          </a:prstGeom>
          <a:noFill/>
        </p:spPr>
        <p:txBody>
          <a:bodyPr wrap="square" rtlCol="0">
            <a:spAutoFit/>
          </a:bodyPr>
          <a:lstStyle/>
          <a:p>
            <a:pPr algn="ctr"/>
            <a:r>
              <a:rPr lang="en-US" sz="1800" dirty="0">
                <a:solidFill>
                  <a:schemeClr val="bg2">
                    <a:lumMod val="10000"/>
                  </a:schemeClr>
                </a:solidFill>
              </a:rPr>
              <a:t>18 August 2020</a:t>
            </a:r>
          </a:p>
        </p:txBody>
      </p:sp>
    </p:spTree>
    <p:extLst>
      <p:ext uri="{BB962C8B-B14F-4D97-AF65-F5344CB8AC3E}">
        <p14:creationId xmlns:p14="http://schemas.microsoft.com/office/powerpoint/2010/main" val="219941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39356"/>
            <a:ext cx="6858000" cy="784489"/>
          </a:xfrm>
        </p:spPr>
        <p:txBody>
          <a:bodyPr>
            <a:normAutofit/>
          </a:bodyPr>
          <a:lstStyle/>
          <a:p>
            <a:r>
              <a:rPr lang="en-US" sz="2800" dirty="0"/>
              <a:t>GEOS Composition Forecast</a:t>
            </a:r>
          </a:p>
        </p:txBody>
      </p:sp>
      <p:sp>
        <p:nvSpPr>
          <p:cNvPr id="3" name="Slide Number Placeholder 2">
            <a:extLst>
              <a:ext uri="{FF2B5EF4-FFF2-40B4-BE49-F238E27FC236}">
                <a16:creationId xmlns:a16="http://schemas.microsoft.com/office/drawing/2014/main" id="{88ECF752-F9FB-8A45-B2BC-BE0410A0F02A}"/>
              </a:ext>
            </a:extLst>
          </p:cNvPr>
          <p:cNvSpPr>
            <a:spLocks noGrp="1"/>
          </p:cNvSpPr>
          <p:nvPr>
            <p:ph type="sldNum" sz="quarter" idx="12"/>
          </p:nvPr>
        </p:nvSpPr>
        <p:spPr>
          <a:xfrm>
            <a:off x="8663026" y="4719861"/>
            <a:ext cx="398425" cy="273844"/>
          </a:xfrm>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FBE1D5DD-482D-DE48-A112-CCFCE29E0868}"/>
              </a:ext>
            </a:extLst>
          </p:cNvPr>
          <p:cNvGrpSpPr/>
          <p:nvPr/>
        </p:nvGrpSpPr>
        <p:grpSpPr>
          <a:xfrm>
            <a:off x="322335" y="1344213"/>
            <a:ext cx="4805434" cy="1586492"/>
            <a:chOff x="284746" y="1140151"/>
            <a:chExt cx="6407245" cy="2115322"/>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46" y="1140151"/>
              <a:ext cx="2304434" cy="2021873"/>
            </a:xfrm>
            <a:prstGeom prst="rect">
              <a:avLst/>
            </a:prstGeom>
          </p:spPr>
        </p:pic>
        <p:sp>
          <p:nvSpPr>
            <p:cNvPr id="31" name="Oval 4"/>
            <p:cNvSpPr/>
            <p:nvPr/>
          </p:nvSpPr>
          <p:spPr>
            <a:xfrm>
              <a:off x="5379862" y="1411902"/>
              <a:ext cx="1312129" cy="13121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4293" tIns="54293" rIns="54293" bIns="54293" numCol="1" spcCol="1270" anchor="ctr" anchorCtr="0">
              <a:noAutofit/>
            </a:bodyPr>
            <a:lstStyle/>
            <a:p>
              <a:pPr marL="0" marR="0" lvl="0" indent="0" algn="ctr" defTabSz="1900190" rtl="0" eaLnBrk="1" fontAlgn="auto" latinLnBrk="0" hangingPunct="1">
                <a:lnSpc>
                  <a:spcPct val="90000"/>
                </a:lnSpc>
                <a:spcBef>
                  <a:spcPct val="0"/>
                </a:spcBef>
                <a:spcAft>
                  <a:spcPct val="35000"/>
                </a:spcAft>
                <a:buClrTx/>
                <a:buSzTx/>
                <a:buFontTx/>
                <a:buNone/>
                <a:tabLst/>
                <a:defRPr/>
              </a:pPr>
              <a:endParaRPr kumimoji="0" lang="en-US" sz="4275"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Cross 4">
              <a:extLst>
                <a:ext uri="{FF2B5EF4-FFF2-40B4-BE49-F238E27FC236}">
                  <a16:creationId xmlns:a16="http://schemas.microsoft.com/office/drawing/2014/main" id="{D22B7446-D0F1-4D4E-88BB-EC6342864E5D}"/>
                </a:ext>
              </a:extLst>
            </p:cNvPr>
            <p:cNvSpPr/>
            <p:nvPr/>
          </p:nvSpPr>
          <p:spPr>
            <a:xfrm>
              <a:off x="3114930" y="2014830"/>
              <a:ext cx="1326383" cy="1240643"/>
            </a:xfrm>
            <a:prstGeom prst="plus">
              <a:avLst>
                <a:gd name="adj" fmla="val 394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14" name="Picture 13">
            <a:extLst>
              <a:ext uri="{FF2B5EF4-FFF2-40B4-BE49-F238E27FC236}">
                <a16:creationId xmlns:a16="http://schemas.microsoft.com/office/drawing/2014/main" id="{C8BDCF14-8FA2-194E-A7B9-1CF29DD6DAB0}"/>
              </a:ext>
            </a:extLst>
          </p:cNvPr>
          <p:cNvPicPr>
            <a:picLocks noChangeAspect="1"/>
          </p:cNvPicPr>
          <p:nvPr/>
        </p:nvPicPr>
        <p:blipFill>
          <a:blip r:embed="rId4"/>
          <a:stretch>
            <a:fillRect/>
          </a:stretch>
        </p:blipFill>
        <p:spPr>
          <a:xfrm>
            <a:off x="3810438" y="1164394"/>
            <a:ext cx="1633576" cy="1671654"/>
          </a:xfrm>
          <a:prstGeom prst="rect">
            <a:avLst/>
          </a:prstGeom>
        </p:spPr>
      </p:pic>
      <p:sp>
        <p:nvSpPr>
          <p:cNvPr id="15" name="Rectangle 14">
            <a:extLst>
              <a:ext uri="{FF2B5EF4-FFF2-40B4-BE49-F238E27FC236}">
                <a16:creationId xmlns:a16="http://schemas.microsoft.com/office/drawing/2014/main" id="{66592030-42FB-CC4D-B2C6-D6A9DC1D3292}"/>
              </a:ext>
            </a:extLst>
          </p:cNvPr>
          <p:cNvSpPr/>
          <p:nvPr/>
        </p:nvSpPr>
        <p:spPr>
          <a:xfrm>
            <a:off x="318009" y="2860618"/>
            <a:ext cx="1732652" cy="448009"/>
          </a:xfrm>
          <a:prstGeom prst="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GEOS NWP</a:t>
            </a:r>
          </a:p>
        </p:txBody>
      </p:sp>
      <p:sp>
        <p:nvSpPr>
          <p:cNvPr id="6" name="Right Arrow 5">
            <a:extLst>
              <a:ext uri="{FF2B5EF4-FFF2-40B4-BE49-F238E27FC236}">
                <a16:creationId xmlns:a16="http://schemas.microsoft.com/office/drawing/2014/main" id="{38AE55AB-4402-A541-B65E-0FEE047FBAB9}"/>
              </a:ext>
            </a:extLst>
          </p:cNvPr>
          <p:cNvSpPr/>
          <p:nvPr/>
        </p:nvSpPr>
        <p:spPr>
          <a:xfrm>
            <a:off x="5876544" y="2061220"/>
            <a:ext cx="987552" cy="7748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68D9A654-C210-1342-81AA-2932D0CD9736}"/>
              </a:ext>
            </a:extLst>
          </p:cNvPr>
          <p:cNvSpPr/>
          <p:nvPr/>
        </p:nvSpPr>
        <p:spPr>
          <a:xfrm>
            <a:off x="7106190" y="2194806"/>
            <a:ext cx="1955260" cy="60352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rPr>
              <a:t>GEOS - CF</a:t>
            </a:r>
          </a:p>
        </p:txBody>
      </p:sp>
      <p:grpSp>
        <p:nvGrpSpPr>
          <p:cNvPr id="8" name="Group 7">
            <a:extLst>
              <a:ext uri="{FF2B5EF4-FFF2-40B4-BE49-F238E27FC236}">
                <a16:creationId xmlns:a16="http://schemas.microsoft.com/office/drawing/2014/main" id="{94E5E4DA-8408-8B4D-890F-E017131E0B7D}"/>
              </a:ext>
            </a:extLst>
          </p:cNvPr>
          <p:cNvGrpSpPr/>
          <p:nvPr/>
        </p:nvGrpSpPr>
        <p:grpSpPr>
          <a:xfrm>
            <a:off x="3810439" y="2883064"/>
            <a:ext cx="1732652" cy="425563"/>
            <a:chOff x="3810438" y="2993895"/>
            <a:chExt cx="1732652" cy="425563"/>
          </a:xfrm>
        </p:grpSpPr>
        <p:sp>
          <p:nvSpPr>
            <p:cNvPr id="20" name="Rectangle 19">
              <a:extLst>
                <a:ext uri="{FF2B5EF4-FFF2-40B4-BE49-F238E27FC236}">
                  <a16:creationId xmlns:a16="http://schemas.microsoft.com/office/drawing/2014/main" id="{FF119FAD-634C-7343-9839-D7F017C03277}"/>
                </a:ext>
              </a:extLst>
            </p:cNvPr>
            <p:cNvSpPr/>
            <p:nvPr/>
          </p:nvSpPr>
          <p:spPr>
            <a:xfrm>
              <a:off x="3810438" y="2993895"/>
              <a:ext cx="1732652" cy="425563"/>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GEOS -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Chem</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1" name="Picture 20">
              <a:extLst>
                <a:ext uri="{FF2B5EF4-FFF2-40B4-BE49-F238E27FC236}">
                  <a16:creationId xmlns:a16="http://schemas.microsoft.com/office/drawing/2014/main" id="{E5F8C7B0-5F7E-4544-AC9F-22CD17B6B7F2}"/>
                </a:ext>
              </a:extLst>
            </p:cNvPr>
            <p:cNvPicPr>
              <a:picLocks noChangeAspect="1"/>
            </p:cNvPicPr>
            <p:nvPr/>
          </p:nvPicPr>
          <p:blipFill>
            <a:blip r:embed="rId5"/>
            <a:stretch>
              <a:fillRect/>
            </a:stretch>
          </p:blipFill>
          <p:spPr>
            <a:xfrm>
              <a:off x="3859974" y="3103218"/>
              <a:ext cx="1633577" cy="236322"/>
            </a:xfrm>
            <a:prstGeom prst="rect">
              <a:avLst/>
            </a:prstGeom>
          </p:spPr>
        </p:pic>
      </p:grpSp>
      <p:sp>
        <p:nvSpPr>
          <p:cNvPr id="22" name="TextBox 21">
            <a:extLst>
              <a:ext uri="{FF2B5EF4-FFF2-40B4-BE49-F238E27FC236}">
                <a16:creationId xmlns:a16="http://schemas.microsoft.com/office/drawing/2014/main" id="{0BAB2B27-1E42-CC42-B0B7-12317B556ECD}"/>
              </a:ext>
            </a:extLst>
          </p:cNvPr>
          <p:cNvSpPr txBox="1"/>
          <p:nvPr/>
        </p:nvSpPr>
        <p:spPr>
          <a:xfrm>
            <a:off x="148590" y="3637061"/>
            <a:ext cx="8912861" cy="638636"/>
          </a:xfrm>
          <a:prstGeom prst="rect">
            <a:avLst/>
          </a:prstGeom>
          <a:noFill/>
        </p:spPr>
        <p:txBody>
          <a:bodyPr wrap="square" rtlCol="0">
            <a:spAutoFit/>
          </a:bodyPr>
          <a:lstStyle/>
          <a:p>
            <a:pPr marL="331470" marR="45720" lvl="0" indent="-285750" algn="l" defTabSz="685783"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25-km global resolution analyses based on daily weather/emissions and daily five-day forecasts </a:t>
            </a:r>
          </a:p>
          <a:p>
            <a:pPr marL="331470" marR="45720" lvl="0" indent="-285750" algn="l" defTabSz="685783"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Released to the community on September 17, 2019; products start on January 1, 2018</a:t>
            </a:r>
            <a:endParaRPr kumimoji="0" lang="en-US" sz="1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Times New Roman" pitchFamily="2" charset="0"/>
              <a:cs typeface="Calibri" panose="020F0502020204030204" pitchFamily="34" charset="0"/>
            </a:endParaRPr>
          </a:p>
        </p:txBody>
      </p:sp>
      <p:sp>
        <p:nvSpPr>
          <p:cNvPr id="16" name="TextBox 15">
            <a:extLst>
              <a:ext uri="{FF2B5EF4-FFF2-40B4-BE49-F238E27FC236}">
                <a16:creationId xmlns:a16="http://schemas.microsoft.com/office/drawing/2014/main" id="{D4207E1E-E798-C64B-B1EA-E1216D72C2BB}"/>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7" name="Rectangle 16">
            <a:extLst>
              <a:ext uri="{FF2B5EF4-FFF2-40B4-BE49-F238E27FC236}">
                <a16:creationId xmlns:a16="http://schemas.microsoft.com/office/drawing/2014/main" id="{ACD77611-8CCE-D044-9508-846D2B95B9BF}"/>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112787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B4A5CC-F222-9B4B-B3E8-9388F458A989}"/>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7866434-3EB8-5B4B-842B-349C33B01C63}"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3</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DDF057A3-B3E4-3F4E-882C-F4D8CF27EB8C}"/>
              </a:ext>
            </a:extLst>
          </p:cNvPr>
          <p:cNvPicPr>
            <a:picLocks noChangeAspect="1"/>
          </p:cNvPicPr>
          <p:nvPr/>
        </p:nvPicPr>
        <p:blipFill>
          <a:blip r:embed="rId3"/>
          <a:stretch>
            <a:fillRect/>
          </a:stretch>
        </p:blipFill>
        <p:spPr>
          <a:xfrm>
            <a:off x="3408680" y="0"/>
            <a:ext cx="5735320" cy="3226118"/>
          </a:xfrm>
          <a:prstGeom prst="rect">
            <a:avLst/>
          </a:prstGeom>
        </p:spPr>
      </p:pic>
      <p:pic>
        <p:nvPicPr>
          <p:cNvPr id="3" name="Picture 2">
            <a:extLst>
              <a:ext uri="{FF2B5EF4-FFF2-40B4-BE49-F238E27FC236}">
                <a16:creationId xmlns:a16="http://schemas.microsoft.com/office/drawing/2014/main" id="{3A1F84C4-7594-3348-BE7E-5ADADEF2B09E}"/>
              </a:ext>
            </a:extLst>
          </p:cNvPr>
          <p:cNvPicPr>
            <a:picLocks noChangeAspect="1"/>
          </p:cNvPicPr>
          <p:nvPr/>
        </p:nvPicPr>
        <p:blipFill>
          <a:blip r:embed="rId4"/>
          <a:stretch>
            <a:fillRect/>
          </a:stretch>
        </p:blipFill>
        <p:spPr>
          <a:xfrm>
            <a:off x="0" y="1694217"/>
            <a:ext cx="5489700" cy="3087956"/>
          </a:xfrm>
          <a:prstGeom prst="rect">
            <a:avLst/>
          </a:prstGeom>
        </p:spPr>
      </p:pic>
      <p:sp>
        <p:nvSpPr>
          <p:cNvPr id="9" name="Rectangle 8">
            <a:extLst>
              <a:ext uri="{FF2B5EF4-FFF2-40B4-BE49-F238E27FC236}">
                <a16:creationId xmlns:a16="http://schemas.microsoft.com/office/drawing/2014/main" id="{2E19CF56-607C-8446-AFD0-5A930D29A495}"/>
              </a:ext>
            </a:extLst>
          </p:cNvPr>
          <p:cNvSpPr/>
          <p:nvPr/>
        </p:nvSpPr>
        <p:spPr>
          <a:xfrm>
            <a:off x="-483941" y="924775"/>
            <a:ext cx="4188970" cy="707886"/>
          </a:xfrm>
          <a:prstGeom prst="rect">
            <a:avLst/>
          </a:prstGeom>
        </p:spPr>
        <p:txBody>
          <a:bodyPr wrap="square">
            <a:spAutoFit/>
          </a:bodyPr>
          <a:lstStyle/>
          <a:p>
            <a:pPr marL="685783" marR="0" lvl="1" indent="-222245"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250 Chemical Species </a:t>
            </a:r>
          </a:p>
          <a:p>
            <a:pPr marL="685783" marR="0" lvl="1" indent="-222245"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725 Chemical Reactions</a:t>
            </a:r>
          </a:p>
        </p:txBody>
      </p:sp>
      <p:grpSp>
        <p:nvGrpSpPr>
          <p:cNvPr id="11" name="Group 10">
            <a:extLst>
              <a:ext uri="{FF2B5EF4-FFF2-40B4-BE49-F238E27FC236}">
                <a16:creationId xmlns:a16="http://schemas.microsoft.com/office/drawing/2014/main" id="{91864333-E150-B141-B07F-58E9DA07F2A5}"/>
              </a:ext>
            </a:extLst>
          </p:cNvPr>
          <p:cNvGrpSpPr/>
          <p:nvPr/>
        </p:nvGrpSpPr>
        <p:grpSpPr>
          <a:xfrm>
            <a:off x="776599" y="447543"/>
            <a:ext cx="1732652" cy="425563"/>
            <a:chOff x="3924736" y="2997150"/>
            <a:chExt cx="1732652" cy="425563"/>
          </a:xfrm>
        </p:grpSpPr>
        <p:sp>
          <p:nvSpPr>
            <p:cNvPr id="12" name="Rectangle 11">
              <a:extLst>
                <a:ext uri="{FF2B5EF4-FFF2-40B4-BE49-F238E27FC236}">
                  <a16:creationId xmlns:a16="http://schemas.microsoft.com/office/drawing/2014/main" id="{19D4925B-C9B2-394B-8941-7F9F6D3AC889}"/>
                </a:ext>
              </a:extLst>
            </p:cNvPr>
            <p:cNvSpPr/>
            <p:nvPr/>
          </p:nvSpPr>
          <p:spPr>
            <a:xfrm>
              <a:off x="3924736" y="2997150"/>
              <a:ext cx="1732652" cy="425563"/>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GEOS -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Chem</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6706E81C-9D41-A04C-9EF5-016D90A575F0}"/>
                </a:ext>
              </a:extLst>
            </p:cNvPr>
            <p:cNvPicPr>
              <a:picLocks noChangeAspect="1"/>
            </p:cNvPicPr>
            <p:nvPr/>
          </p:nvPicPr>
          <p:blipFill>
            <a:blip r:embed="rId5"/>
            <a:stretch>
              <a:fillRect/>
            </a:stretch>
          </p:blipFill>
          <p:spPr>
            <a:xfrm>
              <a:off x="3974273" y="3094065"/>
              <a:ext cx="1633577" cy="236322"/>
            </a:xfrm>
            <a:prstGeom prst="rect">
              <a:avLst/>
            </a:prstGeom>
          </p:spPr>
        </p:pic>
      </p:grpSp>
      <p:sp>
        <p:nvSpPr>
          <p:cNvPr id="14" name="TextBox 13">
            <a:extLst>
              <a:ext uri="{FF2B5EF4-FFF2-40B4-BE49-F238E27FC236}">
                <a16:creationId xmlns:a16="http://schemas.microsoft.com/office/drawing/2014/main" id="{908F4690-DE49-604F-A7BD-D8005C03D690}"/>
              </a:ext>
            </a:extLst>
          </p:cNvPr>
          <p:cNvSpPr txBox="1"/>
          <p:nvPr/>
        </p:nvSpPr>
        <p:spPr>
          <a:xfrm>
            <a:off x="5526786" y="3468045"/>
            <a:ext cx="3617215" cy="101566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GEOS-Chem v12</a:t>
            </a:r>
          </a:p>
          <a:p>
            <a:pPr marL="342892" marR="0" lvl="0" indent="-342892" algn="l" defTabSz="685783" rtl="0" eaLnBrk="1" fontAlgn="auto" latinLnBrk="0" hangingPunct="1">
              <a:lnSpc>
                <a:spcPct val="100000"/>
              </a:lnSpc>
              <a:spcBef>
                <a:spcPts val="0"/>
              </a:spcBef>
              <a:spcAft>
                <a:spcPts val="0"/>
              </a:spcAft>
              <a:buClrTx/>
              <a:buSzTx/>
              <a:buFont typeface="Wingdings" pitchFamily="2" charset="2"/>
              <a:buChar char="Ø"/>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Tropospheric </a:t>
            </a:r>
            <a:r>
              <a:rPr kumimoji="0" lang="en-US" sz="2000" b="0" i="0" u="sng" strike="noStrike" kern="1200" cap="none" spc="0" normalizeH="0" baseline="0" noProof="0" dirty="0">
                <a:ln>
                  <a:noFill/>
                </a:ln>
                <a:solidFill>
                  <a:srgbClr val="E7E6E6">
                    <a:lumMod val="10000"/>
                  </a:srgbClr>
                </a:solidFill>
                <a:effectLst/>
                <a:uLnTx/>
                <a:uFillTx/>
                <a:latin typeface="Arial" panose="020B0604020202020204"/>
                <a:ea typeface="+mn-ea"/>
                <a:cs typeface="+mn-cs"/>
              </a:rPr>
              <a:t>and</a:t>
            </a: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Stratospheric chemistry</a:t>
            </a:r>
          </a:p>
        </p:txBody>
      </p:sp>
      <p:sp>
        <p:nvSpPr>
          <p:cNvPr id="10" name="TextBox 9">
            <a:extLst>
              <a:ext uri="{FF2B5EF4-FFF2-40B4-BE49-F238E27FC236}">
                <a16:creationId xmlns:a16="http://schemas.microsoft.com/office/drawing/2014/main" id="{12882C2F-29CB-D441-B3BF-5CA11231B818}"/>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 name="TextBox 1">
            <a:extLst>
              <a:ext uri="{FF2B5EF4-FFF2-40B4-BE49-F238E27FC236}">
                <a16:creationId xmlns:a16="http://schemas.microsoft.com/office/drawing/2014/main" id="{560AF61F-0FF2-8C41-B1E5-8938831EEE72}"/>
              </a:ext>
            </a:extLst>
          </p:cNvPr>
          <p:cNvSpPr txBox="1"/>
          <p:nvPr/>
        </p:nvSpPr>
        <p:spPr>
          <a:xfrm>
            <a:off x="-47596" y="1631780"/>
            <a:ext cx="2627587" cy="300082"/>
          </a:xfrm>
          <a:prstGeom prst="rect">
            <a:avLst/>
          </a:prstGeom>
          <a:noFill/>
        </p:spPr>
        <p:txBody>
          <a:bodyPr wrap="square" rtlCol="0">
            <a:spAutoFit/>
          </a:bodyPr>
          <a:lstStyle/>
          <a:p>
            <a:r>
              <a:rPr lang="en-US" u="sng" dirty="0"/>
              <a:t>https://</a:t>
            </a:r>
            <a:r>
              <a:rPr lang="en-US" u="sng" dirty="0" err="1"/>
              <a:t>svs.gsfc.nasa.gov</a:t>
            </a:r>
            <a:r>
              <a:rPr lang="en-US" u="sng" dirty="0"/>
              <a:t>/4754</a:t>
            </a:r>
          </a:p>
        </p:txBody>
      </p:sp>
      <p:sp>
        <p:nvSpPr>
          <p:cNvPr id="16" name="Rectangle 15">
            <a:extLst>
              <a:ext uri="{FF2B5EF4-FFF2-40B4-BE49-F238E27FC236}">
                <a16:creationId xmlns:a16="http://schemas.microsoft.com/office/drawing/2014/main" id="{59EFBBB4-0ABC-8C4E-A350-5EE004918729}"/>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1140383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A553B096-9798-414A-B5D9-43AC5A0624D1}"/>
              </a:ext>
            </a:extLst>
          </p:cNvPr>
          <p:cNvSpPr txBox="1">
            <a:spLocks/>
          </p:cNvSpPr>
          <p:nvPr/>
        </p:nvSpPr>
        <p:spPr>
          <a:xfrm>
            <a:off x="0" y="128632"/>
            <a:ext cx="9144001" cy="586885"/>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Arial" panose="020B0604020202020204"/>
                <a:ea typeface="+mj-ea"/>
                <a:cs typeface="+mj-cs"/>
              </a:rPr>
              <a:t>GEOS-CF Products</a:t>
            </a:r>
          </a:p>
        </p:txBody>
      </p:sp>
      <p:sp>
        <p:nvSpPr>
          <p:cNvPr id="24" name="TextBox 23">
            <a:extLst>
              <a:ext uri="{FF2B5EF4-FFF2-40B4-BE49-F238E27FC236}">
                <a16:creationId xmlns:a16="http://schemas.microsoft.com/office/drawing/2014/main" id="{2B107269-37BC-6C4D-8342-7FF48CB1CC88}"/>
              </a:ext>
            </a:extLst>
          </p:cNvPr>
          <p:cNvSpPr txBox="1"/>
          <p:nvPr/>
        </p:nvSpPr>
        <p:spPr>
          <a:xfrm>
            <a:off x="3657599" y="885086"/>
            <a:ext cx="5375563" cy="389170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One </a:t>
            </a:r>
            <a:r>
              <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5-day global forecast </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per day: </a:t>
            </a:r>
            <a:endPar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a:p>
            <a:pPr marL="600045" marR="0" lvl="1" indent="-245257"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1-day meteorological replay (“analysis”)</a:t>
            </a:r>
          </a:p>
          <a:p>
            <a:pPr marL="600045" marR="0" lvl="1" indent="-245257"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5-day forecast, initiated at 12Z</a:t>
            </a:r>
          </a:p>
          <a:p>
            <a:pPr marL="600045" marR="0" lvl="1" indent="-257162"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c360L72 resolution (0.25°), </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~25x25 km</a:t>
            </a:r>
            <a:r>
              <a:rPr kumimoji="0" lang="en-US" sz="1600" b="0" i="0" u="none" strike="noStrike" kern="1200" cap="none" spc="0" normalizeH="0" baseline="30000" noProof="0" dirty="0">
                <a:ln>
                  <a:noFill/>
                </a:ln>
                <a:solidFill>
                  <a:srgbClr val="E7E6E6">
                    <a:lumMod val="10000"/>
                  </a:srgbClr>
                </a:solidFill>
                <a:effectLst/>
                <a:uLnTx/>
                <a:uFillTx/>
                <a:latin typeface="Arial" panose="020B0604020202020204"/>
                <a:ea typeface="Arial" charset="0"/>
                <a:cs typeface="Arial" charset="0"/>
              </a:rPr>
              <a:t>2</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72 layers </a:t>
            </a:r>
          </a:p>
          <a:p>
            <a:pPr marL="600045" marR="0" lvl="1" indent="-257162"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Chemistry: O</a:t>
            </a:r>
            <a:r>
              <a:rPr kumimoji="0" lang="en-US" sz="16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3</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NO</a:t>
            </a:r>
            <a:r>
              <a:rPr kumimoji="0" lang="en-US" sz="16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x</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CO, VOCs, PM, …</a:t>
            </a:r>
            <a:endPar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a:p>
            <a:pPr marL="600045" marR="0" lvl="1" indent="-257162" algn="l" defTabSz="685783" rtl="0" eaLnBrk="1" fontAlgn="auto" latinLnBrk="0" hangingPunct="1">
              <a:lnSpc>
                <a:spcPct val="114000"/>
              </a:lnSpc>
              <a:spcBef>
                <a:spcPts val="0"/>
              </a:spcBef>
              <a:spcAft>
                <a:spcPts val="600"/>
              </a:spcAft>
              <a:buClrTx/>
              <a:buSzTx/>
              <a:buFont typeface="Wingdings" charset="2"/>
              <a:buChar char="Ø"/>
              <a:tabLst/>
              <a:defRPr/>
            </a:pPr>
            <a:r>
              <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Meteorology: T, U, V, RH ....</a:t>
            </a:r>
          </a:p>
          <a:p>
            <a:pPr marL="0" marR="0" lvl="0" indent="-9" algn="l" defTabSz="685783" rtl="0" eaLnBrk="1" fontAlgn="auto" latinLnBrk="0" hangingPunct="1">
              <a:lnSpc>
                <a:spcPct val="114000"/>
              </a:lnSpc>
              <a:spcBef>
                <a:spcPts val="0"/>
              </a:spcBef>
              <a:spcAft>
                <a:spcPts val="600"/>
              </a:spcAft>
              <a:buClrTx/>
              <a:buSzTx/>
              <a:buFontTx/>
              <a:buNone/>
              <a:tabLst/>
              <a:defRPr/>
            </a:pPr>
            <a:r>
              <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Data distributed via OpenDAP and web link: </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15 minute </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“surface” fields</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1-hour</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average and instantaneous 2D &amp; 3D</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Summary plots on “FLUID” website</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Documentation in GMAO Office Note #17 </a:t>
            </a:r>
            <a:endPar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E500F5BF-F828-9F41-835E-016F39A731DC}"/>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4</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1BBED419-6276-3648-9D8B-8239D08EA7DD}"/>
              </a:ext>
            </a:extLst>
          </p:cNvPr>
          <p:cNvSpPr txBox="1"/>
          <p:nvPr/>
        </p:nvSpPr>
        <p:spPr>
          <a:xfrm>
            <a:off x="146898" y="3881398"/>
            <a:ext cx="2159566" cy="276999"/>
          </a:xfrm>
          <a:prstGeom prst="rect">
            <a:avLst/>
          </a:prstGeom>
          <a:noFill/>
          <a:ln>
            <a:noFill/>
          </a:ln>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hlinkClick r:id="rId3"/>
              </a:rPr>
              <a:t>https://fluid.nccs.nasa.gov/cf/</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8E74DD81-5FEE-1C4E-B7A4-3D32A415F2FD}"/>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8" name="Rectangle 7">
            <a:extLst>
              <a:ext uri="{FF2B5EF4-FFF2-40B4-BE49-F238E27FC236}">
                <a16:creationId xmlns:a16="http://schemas.microsoft.com/office/drawing/2014/main" id="{408DF33A-C384-8A43-98AD-4254A6B09FC7}"/>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pic>
        <p:nvPicPr>
          <p:cNvPr id="9" name="Picture 8" descr="A screenshot of a cell phone&#10;&#10;Description automatically generated">
            <a:extLst>
              <a:ext uri="{FF2B5EF4-FFF2-40B4-BE49-F238E27FC236}">
                <a16:creationId xmlns:a16="http://schemas.microsoft.com/office/drawing/2014/main" id="{4CFAB51E-C568-EB4F-A032-3D0EE44A00B0}"/>
              </a:ext>
            </a:extLst>
          </p:cNvPr>
          <p:cNvPicPr>
            <a:picLocks noChangeAspect="1"/>
          </p:cNvPicPr>
          <p:nvPr/>
        </p:nvPicPr>
        <p:blipFill>
          <a:blip r:embed="rId4"/>
          <a:stretch>
            <a:fillRect/>
          </a:stretch>
        </p:blipFill>
        <p:spPr>
          <a:xfrm>
            <a:off x="38842" y="1165412"/>
            <a:ext cx="3824419" cy="2715986"/>
          </a:xfrm>
          <a:prstGeom prst="rect">
            <a:avLst/>
          </a:prstGeom>
        </p:spPr>
      </p:pic>
    </p:spTree>
    <p:extLst>
      <p:ext uri="{BB962C8B-B14F-4D97-AF65-F5344CB8AC3E}">
        <p14:creationId xmlns:p14="http://schemas.microsoft.com/office/powerpoint/2010/main" val="120802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5</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0" y="110159"/>
            <a:ext cx="9143999" cy="58366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Arial" panose="020B0604020202020204"/>
                <a:ea typeface="+mj-ea"/>
                <a:cs typeface="+mj-cs"/>
              </a:rPr>
              <a:t>Year-to-year emissions changes</a:t>
            </a:r>
          </a:p>
        </p:txBody>
      </p:sp>
      <p:sp>
        <p:nvSpPr>
          <p:cNvPr id="2" name="Rectangle 1">
            <a:extLst>
              <a:ext uri="{FF2B5EF4-FFF2-40B4-BE49-F238E27FC236}">
                <a16:creationId xmlns:a16="http://schemas.microsoft.com/office/drawing/2014/main" id="{894B57A5-8657-AD40-8C4C-7F8332CF1039}"/>
              </a:ext>
            </a:extLst>
          </p:cNvPr>
          <p:cNvSpPr/>
          <p:nvPr/>
        </p:nvSpPr>
        <p:spPr>
          <a:xfrm>
            <a:off x="5302597" y="3132763"/>
            <a:ext cx="3700708" cy="954107"/>
          </a:xfrm>
          <a:prstGeom prst="rect">
            <a:avLst/>
          </a:prstGeom>
        </p:spPr>
        <p:txBody>
          <a:bodyPr wrap="square">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A new emission inventory, OMI-HTAP</a:t>
            </a: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combines OMI-based SO</a:t>
            </a:r>
            <a:r>
              <a:rPr kumimoji="0" lang="en-US" sz="14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2</a:t>
            </a: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emissions for large sources and the bottom-up inventory, HTAP, for smaller sources.</a:t>
            </a:r>
          </a:p>
        </p:txBody>
      </p:sp>
      <p:sp>
        <p:nvSpPr>
          <p:cNvPr id="29" name="TextBox 28">
            <a:extLst>
              <a:ext uri="{FF2B5EF4-FFF2-40B4-BE49-F238E27FC236}">
                <a16:creationId xmlns:a16="http://schemas.microsoft.com/office/drawing/2014/main" id="{9A125719-6986-A046-A245-EB325F6CCD63}"/>
              </a:ext>
            </a:extLst>
          </p:cNvPr>
          <p:cNvSpPr txBox="1"/>
          <p:nvPr/>
        </p:nvSpPr>
        <p:spPr>
          <a:xfrm>
            <a:off x="5573334" y="4093295"/>
            <a:ext cx="3159234" cy="26161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10000"/>
                  </a:srgbClr>
                </a:solidFill>
                <a:effectLst/>
                <a:uLnTx/>
                <a:uFillTx/>
                <a:latin typeface="Arial" panose="020B0604020202020204"/>
                <a:ea typeface="+mn-ea"/>
                <a:cs typeface="Times New Roman" panose="02020603050405020304" pitchFamily="18" charset="0"/>
              </a:rPr>
              <a:t>Liu, F., et al., </a:t>
            </a:r>
            <a:r>
              <a:rPr kumimoji="0" lang="en-US" sz="1100" b="0" i="1" u="none" strike="noStrike" kern="1200" cap="none" spc="0" normalizeH="0" baseline="0" noProof="0" dirty="0">
                <a:ln>
                  <a:noFill/>
                </a:ln>
                <a:solidFill>
                  <a:srgbClr val="E7E6E6">
                    <a:lumMod val="10000"/>
                  </a:srgbClr>
                </a:solidFill>
                <a:effectLst/>
                <a:uLnTx/>
                <a:uFillTx/>
                <a:latin typeface="Arial" panose="020B0604020202020204"/>
                <a:ea typeface="+mn-ea"/>
                <a:cs typeface="Times New Roman" panose="02020603050405020304" pitchFamily="18" charset="0"/>
              </a:rPr>
              <a:t>Atmos. Chem. Phys., 18</a:t>
            </a:r>
            <a:r>
              <a:rPr kumimoji="0" lang="en-US" sz="1100" b="0" i="0" u="none" strike="noStrike" kern="1200" cap="none" spc="0" normalizeH="0" baseline="0" noProof="0" dirty="0">
                <a:ln>
                  <a:noFill/>
                </a:ln>
                <a:solidFill>
                  <a:srgbClr val="E7E6E6">
                    <a:lumMod val="10000"/>
                  </a:srgbClr>
                </a:solidFill>
                <a:effectLst/>
                <a:uLnTx/>
                <a:uFillTx/>
                <a:latin typeface="Arial" panose="020B0604020202020204"/>
                <a:ea typeface="+mn-ea"/>
                <a:cs typeface="Times New Roman" panose="02020603050405020304" pitchFamily="18" charset="0"/>
              </a:rPr>
              <a:t>, 2018</a:t>
            </a:r>
            <a:r>
              <a:rPr kumimoji="0" lang="en-US" sz="1100" b="0" i="0" u="none" strike="noStrike" kern="1200" cap="none" spc="0" normalizeH="0" baseline="0" noProof="0" dirty="0">
                <a:ln>
                  <a:noFill/>
                </a:ln>
                <a:solidFill>
                  <a:srgbClr val="FFFFFF"/>
                </a:solidFill>
                <a:effectLst/>
                <a:uLnTx/>
                <a:uFillTx/>
                <a:latin typeface="Arial" panose="020B0604020202020204"/>
                <a:ea typeface="+mn-ea"/>
                <a:cs typeface="Times New Roman" panose="02020603050405020304" pitchFamily="18" charset="0"/>
              </a:rPr>
              <a:t>.</a:t>
            </a:r>
          </a:p>
        </p:txBody>
      </p:sp>
      <p:grpSp>
        <p:nvGrpSpPr>
          <p:cNvPr id="5" name="Group 4">
            <a:extLst>
              <a:ext uri="{FF2B5EF4-FFF2-40B4-BE49-F238E27FC236}">
                <a16:creationId xmlns:a16="http://schemas.microsoft.com/office/drawing/2014/main" id="{72A56691-B71F-FC42-8404-8373E1AED90A}"/>
              </a:ext>
            </a:extLst>
          </p:cNvPr>
          <p:cNvGrpSpPr/>
          <p:nvPr/>
        </p:nvGrpSpPr>
        <p:grpSpPr>
          <a:xfrm>
            <a:off x="213206" y="2565876"/>
            <a:ext cx="4922038" cy="2099493"/>
            <a:chOff x="42064" y="1633326"/>
            <a:chExt cx="4922038" cy="2099493"/>
          </a:xfrm>
        </p:grpSpPr>
        <p:pic>
          <p:nvPicPr>
            <p:cNvPr id="19" name="图片 15">
              <a:extLst>
                <a:ext uri="{FF2B5EF4-FFF2-40B4-BE49-F238E27FC236}">
                  <a16:creationId xmlns:a16="http://schemas.microsoft.com/office/drawing/2014/main" id="{E0BFEF1A-A879-D644-9380-927A0AD7AC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32" r="1334" b="50000"/>
            <a:stretch/>
          </p:blipFill>
          <p:spPr>
            <a:xfrm>
              <a:off x="42064" y="1725533"/>
              <a:ext cx="4922038" cy="2007286"/>
            </a:xfrm>
            <a:prstGeom prst="rect">
              <a:avLst/>
            </a:prstGeom>
          </p:spPr>
        </p:pic>
        <p:sp>
          <p:nvSpPr>
            <p:cNvPr id="31" name="TextBox 30">
              <a:extLst>
                <a:ext uri="{FF2B5EF4-FFF2-40B4-BE49-F238E27FC236}">
                  <a16:creationId xmlns:a16="http://schemas.microsoft.com/office/drawing/2014/main" id="{57C0B228-8D83-2747-BD1D-B95BA1931F36}"/>
                </a:ext>
              </a:extLst>
            </p:cNvPr>
            <p:cNvSpPr txBox="1"/>
            <p:nvPr/>
          </p:nvSpPr>
          <p:spPr>
            <a:xfrm>
              <a:off x="197028" y="1633326"/>
              <a:ext cx="4572001" cy="307777"/>
            </a:xfrm>
            <a:prstGeom prst="rect">
              <a:avLst/>
            </a:prstGeom>
            <a:solidFill>
              <a:schemeClr val="bg2">
                <a:lumMod val="20000"/>
                <a:lumOff val="80000"/>
              </a:schemeClr>
            </a:solidFill>
            <a:ln w="12700">
              <a:solidFill>
                <a:schemeClr val="tx1"/>
              </a:solidFill>
            </a:ln>
          </p:spPr>
          <p:txBody>
            <a:bodyPr wrap="square" rtlCol="0">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SO</a:t>
              </a:r>
              <a:r>
                <a:rPr kumimoji="0" lang="en-US" sz="14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2</a:t>
              </a: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emissions in the OMI-HTAP inventory</a:t>
              </a:r>
            </a:p>
          </p:txBody>
        </p:sp>
      </p:grpSp>
      <p:sp>
        <p:nvSpPr>
          <p:cNvPr id="6" name="Rectangle 5">
            <a:extLst>
              <a:ext uri="{FF2B5EF4-FFF2-40B4-BE49-F238E27FC236}">
                <a16:creationId xmlns:a16="http://schemas.microsoft.com/office/drawing/2014/main" id="{DF06DF14-F878-C84E-A804-0D397F8CAF95}"/>
              </a:ext>
            </a:extLst>
          </p:cNvPr>
          <p:cNvSpPr/>
          <p:nvPr/>
        </p:nvSpPr>
        <p:spPr>
          <a:xfrm>
            <a:off x="0" y="503980"/>
            <a:ext cx="8542537" cy="2165336"/>
          </a:xfrm>
          <a:prstGeom prst="rect">
            <a:avLst/>
          </a:prstGeom>
        </p:spPr>
        <p:txBody>
          <a:bodyPr wrap="square">
            <a:spAutoFit/>
          </a:bodyPr>
          <a:lstStyle/>
          <a:p>
            <a:r>
              <a:rPr lang="is-IS" sz="1800" dirty="0">
                <a:solidFill>
                  <a:schemeClr val="bg2">
                    <a:lumMod val="10000"/>
                  </a:schemeClr>
                </a:solidFill>
              </a:rPr>
              <a:t>Emissions:</a:t>
            </a:r>
          </a:p>
          <a:p>
            <a:pPr marL="600075" lvl="1" indent="-257175">
              <a:lnSpc>
                <a:spcPct val="114000"/>
              </a:lnSpc>
              <a:buFont typeface="Wingdings" pitchFamily="2" charset="2"/>
              <a:buChar char="Ø"/>
            </a:pPr>
            <a:r>
              <a:rPr lang="is-IS" sz="1800" dirty="0">
                <a:solidFill>
                  <a:schemeClr val="bg2">
                    <a:lumMod val="10000"/>
                  </a:schemeClr>
                </a:solidFill>
              </a:rPr>
              <a:t>HTAP (global bottom-up) for anthropogenic.</a:t>
            </a:r>
          </a:p>
          <a:p>
            <a:pPr marL="600075" lvl="1" indent="-257175">
              <a:lnSpc>
                <a:spcPct val="114000"/>
              </a:lnSpc>
              <a:buFont typeface="Wingdings" pitchFamily="2" charset="2"/>
              <a:buChar char="Ø"/>
            </a:pPr>
            <a:r>
              <a:rPr lang="is-IS" sz="1800" dirty="0">
                <a:solidFill>
                  <a:schemeClr val="bg2">
                    <a:lumMod val="10000"/>
                  </a:schemeClr>
                </a:solidFill>
              </a:rPr>
              <a:t>Online dust, sea salt, plant emissions</a:t>
            </a:r>
          </a:p>
          <a:p>
            <a:pPr marL="600075" lvl="1" indent="-257175">
              <a:lnSpc>
                <a:spcPct val="114000"/>
              </a:lnSpc>
              <a:buFont typeface="Wingdings" pitchFamily="2" charset="2"/>
              <a:buChar char="Ø"/>
            </a:pPr>
            <a:r>
              <a:rPr lang="en-US" sz="1800" dirty="0">
                <a:solidFill>
                  <a:srgbClr val="E7E6E6">
                    <a:lumMod val="10000"/>
                  </a:srgbClr>
                </a:solidFill>
              </a:rPr>
              <a:t>Annual gridded scale factors based on satellite data are applied to the emissions of CO (Oda et al., 2017) and SO</a:t>
            </a:r>
            <a:r>
              <a:rPr lang="en-US" sz="1800" baseline="-25000" dirty="0">
                <a:solidFill>
                  <a:srgbClr val="E7E6E6">
                    <a:lumMod val="10000"/>
                  </a:srgbClr>
                </a:solidFill>
              </a:rPr>
              <a:t>2</a:t>
            </a:r>
            <a:r>
              <a:rPr lang="en-US" sz="1800" dirty="0">
                <a:solidFill>
                  <a:srgbClr val="E7E6E6">
                    <a:lumMod val="10000"/>
                  </a:srgbClr>
                </a:solidFill>
              </a:rPr>
              <a:t> (Liu et al., 2018).</a:t>
            </a:r>
          </a:p>
          <a:p>
            <a:pPr marL="600075" lvl="1" indent="-257175">
              <a:lnSpc>
                <a:spcPct val="114000"/>
              </a:lnSpc>
              <a:buFont typeface="Wingdings" pitchFamily="2" charset="2"/>
              <a:buChar char="Ø"/>
            </a:pPr>
            <a:r>
              <a:rPr lang="en-US" sz="1800" dirty="0">
                <a:solidFill>
                  <a:srgbClr val="E7E6E6">
                    <a:lumMod val="10000"/>
                  </a:srgbClr>
                </a:solidFill>
              </a:rPr>
              <a:t>“Business-as-usual” assumed for 2020</a:t>
            </a:r>
          </a:p>
          <a:p>
            <a:pPr marL="600075" lvl="1" indent="-257175">
              <a:lnSpc>
                <a:spcPct val="114000"/>
              </a:lnSpc>
              <a:buFont typeface="Wingdings" pitchFamily="2" charset="2"/>
              <a:buChar char="Ø"/>
            </a:pPr>
            <a:endParaRPr lang="is-IS" dirty="0">
              <a:solidFill>
                <a:schemeClr val="bg2">
                  <a:lumMod val="10000"/>
                </a:schemeClr>
              </a:solidFill>
            </a:endParaRPr>
          </a:p>
        </p:txBody>
      </p:sp>
      <p:sp>
        <p:nvSpPr>
          <p:cNvPr id="10" name="TextBox 9">
            <a:extLst>
              <a:ext uri="{FF2B5EF4-FFF2-40B4-BE49-F238E27FC236}">
                <a16:creationId xmlns:a16="http://schemas.microsoft.com/office/drawing/2014/main" id="{CDA4AD1A-ED7E-B94F-BC9D-E2AA7174B147}"/>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1" name="Rectangle 10">
            <a:extLst>
              <a:ext uri="{FF2B5EF4-FFF2-40B4-BE49-F238E27FC236}">
                <a16:creationId xmlns:a16="http://schemas.microsoft.com/office/drawing/2014/main" id="{3981DE35-175F-A44E-A3DC-C4B1451BC03E}"/>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2609441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 close up of text on a white background&#10;&#10;Description automatically generated">
            <a:extLst>
              <a:ext uri="{FF2B5EF4-FFF2-40B4-BE49-F238E27FC236}">
                <a16:creationId xmlns:a16="http://schemas.microsoft.com/office/drawing/2014/main" id="{4FAD4094-869B-954C-A069-7C4F127E362D}"/>
              </a:ext>
            </a:extLst>
          </p:cNvPr>
          <p:cNvPicPr>
            <a:picLocks noChangeAspect="1"/>
          </p:cNvPicPr>
          <p:nvPr/>
        </p:nvPicPr>
        <p:blipFill>
          <a:blip r:embed="rId3"/>
          <a:stretch>
            <a:fillRect/>
          </a:stretch>
        </p:blipFill>
        <p:spPr>
          <a:xfrm>
            <a:off x="315698" y="705409"/>
            <a:ext cx="4152900" cy="3657600"/>
          </a:xfrm>
          <a:prstGeom prst="rect">
            <a:avLst/>
          </a:prstGeom>
        </p:spPr>
      </p:pic>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6</a:t>
            </a:fld>
            <a:endParaRPr kumimoji="0" lang="en-US" sz="675" b="0" i="0" u="none" strike="noStrike" kern="1200" cap="none" spc="0" normalizeH="0" baseline="0" noProof="0" dirty="0">
              <a:ln>
                <a:noFill/>
              </a:ln>
              <a:solidFill>
                <a:srgbClr val="FFFFFF">
                  <a:tint val="75000"/>
                </a:srgbClr>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2B107269-37BC-6C4D-8342-7FF48CB1CC88}"/>
              </a:ext>
            </a:extLst>
          </p:cNvPr>
          <p:cNvSpPr txBox="1"/>
          <p:nvPr/>
        </p:nvSpPr>
        <p:spPr>
          <a:xfrm>
            <a:off x="4407982" y="1096780"/>
            <a:ext cx="4508644" cy="3170099"/>
          </a:xfrm>
          <a:prstGeom prst="rect">
            <a:avLst/>
          </a:prstGeom>
          <a:noFill/>
        </p:spPr>
        <p:txBody>
          <a:bodyPr wrap="square" rtlCol="0">
            <a:spAutoFit/>
          </a:bodyPr>
          <a:lstStyle/>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Scale factors applied to emissions for diurnal and weekly variations</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These are clearly beneficial for surface NO</a:t>
            </a:r>
            <a:r>
              <a:rPr kumimoji="0" lang="en-US" sz="18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2</a:t>
            </a: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analyses and forecasts</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Shown for Zurich  - weather and diurnal/weekly signals are prominent</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Surface observations obtained through emerging connection to OpenAQ (</a:t>
            </a:r>
            <a:r>
              <a:rPr kumimoji="0" lang="en-US" sz="1800" b="0" i="0" u="none" strike="noStrike" kern="1200" cap="none" spc="0" normalizeH="0" baseline="0" noProof="0" dirty="0" err="1">
                <a:ln>
                  <a:noFill/>
                </a:ln>
                <a:solidFill>
                  <a:srgbClr val="E7E6E6">
                    <a:lumMod val="10000"/>
                  </a:srgbClr>
                </a:solidFill>
                <a:effectLst/>
                <a:uLnTx/>
                <a:uFillTx/>
                <a:latin typeface="Arial" panose="020B0604020202020204"/>
                <a:ea typeface="+mn-ea"/>
                <a:cs typeface="+mn-cs"/>
              </a:rPr>
              <a:t>openaq.org</a:t>
            </a: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endPar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64655" y="82450"/>
            <a:ext cx="9079345" cy="784489"/>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srgbClr val="0070C0"/>
                </a:solidFill>
                <a:effectLst/>
                <a:uLnTx/>
                <a:uFillTx/>
                <a:latin typeface="Arial" panose="020B0604020202020204"/>
                <a:ea typeface="+mj-ea"/>
                <a:cs typeface="+mj-cs"/>
              </a:rPr>
              <a:t>Daily variations of emissions</a:t>
            </a:r>
          </a:p>
        </p:txBody>
      </p:sp>
      <p:cxnSp>
        <p:nvCxnSpPr>
          <p:cNvPr id="15" name="Straight Connector 14">
            <a:extLst>
              <a:ext uri="{FF2B5EF4-FFF2-40B4-BE49-F238E27FC236}">
                <a16:creationId xmlns:a16="http://schemas.microsoft.com/office/drawing/2014/main" id="{54AC91D6-68B6-3349-8988-30E9E8BD81DC}"/>
              </a:ext>
            </a:extLst>
          </p:cNvPr>
          <p:cNvCxnSpPr/>
          <p:nvPr/>
        </p:nvCxnSpPr>
        <p:spPr>
          <a:xfrm>
            <a:off x="781466" y="4394535"/>
            <a:ext cx="733425" cy="0"/>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144709F-3B0A-1143-A74E-6C63726B5664}"/>
              </a:ext>
            </a:extLst>
          </p:cNvPr>
          <p:cNvSpPr txBox="1"/>
          <p:nvPr/>
        </p:nvSpPr>
        <p:spPr>
          <a:xfrm>
            <a:off x="1505367" y="4256037"/>
            <a:ext cx="886781"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Observation</a:t>
            </a:r>
          </a:p>
        </p:txBody>
      </p:sp>
      <p:sp>
        <p:nvSpPr>
          <p:cNvPr id="17" name="TextBox 16">
            <a:extLst>
              <a:ext uri="{FF2B5EF4-FFF2-40B4-BE49-F238E27FC236}">
                <a16:creationId xmlns:a16="http://schemas.microsoft.com/office/drawing/2014/main" id="{A36535AB-FAD0-8045-8391-E95FD042F411}"/>
              </a:ext>
            </a:extLst>
          </p:cNvPr>
          <p:cNvSpPr txBox="1"/>
          <p:nvPr/>
        </p:nvSpPr>
        <p:spPr>
          <a:xfrm>
            <a:off x="3459507" y="4256037"/>
            <a:ext cx="777777"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GEOS-CF</a:t>
            </a:r>
          </a:p>
        </p:txBody>
      </p:sp>
      <p:cxnSp>
        <p:nvCxnSpPr>
          <p:cNvPr id="18" name="Straight Connector 17">
            <a:extLst>
              <a:ext uri="{FF2B5EF4-FFF2-40B4-BE49-F238E27FC236}">
                <a16:creationId xmlns:a16="http://schemas.microsoft.com/office/drawing/2014/main" id="{1BB047F8-7600-1744-96E9-7C38DDD2EC73}"/>
              </a:ext>
            </a:extLst>
          </p:cNvPr>
          <p:cNvCxnSpPr/>
          <p:nvPr/>
        </p:nvCxnSpPr>
        <p:spPr>
          <a:xfrm>
            <a:off x="2537732" y="4398910"/>
            <a:ext cx="152400" cy="0"/>
          </a:xfrm>
          <a:prstGeom prst="line">
            <a:avLst/>
          </a:prstGeom>
          <a:ln w="38100">
            <a:solidFill>
              <a:srgbClr val="E539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9E49D60-1974-5F43-B01A-830EFBF0D1DC}"/>
              </a:ext>
            </a:extLst>
          </p:cNvPr>
          <p:cNvCxnSpPr/>
          <p:nvPr/>
        </p:nvCxnSpPr>
        <p:spPr>
          <a:xfrm>
            <a:off x="2690132" y="4398910"/>
            <a:ext cx="152400" cy="0"/>
          </a:xfrm>
          <a:prstGeom prst="line">
            <a:avLst/>
          </a:prstGeom>
          <a:ln w="38100">
            <a:solidFill>
              <a:srgbClr val="F8610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BBB361-6148-8E4A-AF7F-F20FBAE180D2}"/>
              </a:ext>
            </a:extLst>
          </p:cNvPr>
          <p:cNvCxnSpPr/>
          <p:nvPr/>
        </p:nvCxnSpPr>
        <p:spPr>
          <a:xfrm>
            <a:off x="2842532" y="4398910"/>
            <a:ext cx="152400" cy="0"/>
          </a:xfrm>
          <a:prstGeom prst="line">
            <a:avLst/>
          </a:prstGeom>
          <a:ln w="38100">
            <a:solidFill>
              <a:srgbClr val="F57F3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B5A4D87-B4B7-784A-AD2D-48FDF816FA32}"/>
              </a:ext>
            </a:extLst>
          </p:cNvPr>
          <p:cNvCxnSpPr/>
          <p:nvPr/>
        </p:nvCxnSpPr>
        <p:spPr>
          <a:xfrm>
            <a:off x="2994932" y="4398910"/>
            <a:ext cx="152400" cy="0"/>
          </a:xfrm>
          <a:prstGeom prst="line">
            <a:avLst/>
          </a:prstGeom>
          <a:ln w="38100">
            <a:solidFill>
              <a:srgbClr val="EB993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37722A-B5C4-5549-A36E-F23944B026B6}"/>
              </a:ext>
            </a:extLst>
          </p:cNvPr>
          <p:cNvCxnSpPr/>
          <p:nvPr/>
        </p:nvCxnSpPr>
        <p:spPr>
          <a:xfrm>
            <a:off x="3147332" y="4398910"/>
            <a:ext cx="152400" cy="0"/>
          </a:xfrm>
          <a:prstGeom prst="line">
            <a:avLst/>
          </a:prstGeom>
          <a:ln w="38100">
            <a:solidFill>
              <a:srgbClr val="F9BB4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BF0A038-5313-014D-8B24-B05118A85F37}"/>
              </a:ext>
            </a:extLst>
          </p:cNvPr>
          <p:cNvCxnSpPr/>
          <p:nvPr/>
        </p:nvCxnSpPr>
        <p:spPr>
          <a:xfrm>
            <a:off x="3299732" y="4398910"/>
            <a:ext cx="152400" cy="0"/>
          </a:xfrm>
          <a:prstGeom prst="line">
            <a:avLst/>
          </a:prstGeom>
          <a:ln w="38100">
            <a:solidFill>
              <a:srgbClr val="F6D445"/>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022DFF4-EF28-864E-A8A1-CD83ABB28BA0}"/>
              </a:ext>
            </a:extLst>
          </p:cNvPr>
          <p:cNvSpPr txBox="1"/>
          <p:nvPr/>
        </p:nvSpPr>
        <p:spPr>
          <a:xfrm>
            <a:off x="2494900" y="4201478"/>
            <a:ext cx="1020836" cy="21929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0  +1 +2 +3 +4 +5</a:t>
            </a:r>
          </a:p>
        </p:txBody>
      </p:sp>
      <p:sp>
        <p:nvSpPr>
          <p:cNvPr id="19" name="TextBox 18">
            <a:extLst>
              <a:ext uri="{FF2B5EF4-FFF2-40B4-BE49-F238E27FC236}">
                <a16:creationId xmlns:a16="http://schemas.microsoft.com/office/drawing/2014/main" id="{93F369B8-D9A5-D64D-94F5-88424FB2AF84}"/>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0" name="Rectangle 19">
            <a:extLst>
              <a:ext uri="{FF2B5EF4-FFF2-40B4-BE49-F238E27FC236}">
                <a16:creationId xmlns:a16="http://schemas.microsoft.com/office/drawing/2014/main" id="{0789C3E0-8E6A-0441-8D42-D053E2C9DD76}"/>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423748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forecast_pm25_delhi_20171110.mp4">
            <a:hlinkClick r:id="" action="ppaction://media"/>
            <a:extLst>
              <a:ext uri="{FF2B5EF4-FFF2-40B4-BE49-F238E27FC236}">
                <a16:creationId xmlns:a16="http://schemas.microsoft.com/office/drawing/2014/main" id="{580B825E-994E-0D4D-B595-0D055C2E061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3707" y="968674"/>
            <a:ext cx="4626425" cy="3855355"/>
          </a:xfrm>
          <a:prstGeom prst="rect">
            <a:avLst/>
          </a:prstGeom>
        </p:spPr>
      </p:pic>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7</a:t>
            </a:fld>
            <a:endParaRPr kumimoji="0" lang="en-US" sz="675" b="0" i="0" u="none" strike="noStrike" kern="1200" cap="none" spc="0" normalizeH="0" baseline="0" noProof="0" dirty="0">
              <a:ln>
                <a:noFill/>
              </a:ln>
              <a:solidFill>
                <a:srgbClr val="FFFFFF">
                  <a:tint val="75000"/>
                </a:srgbClr>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2B107269-37BC-6C4D-8342-7FF48CB1CC88}"/>
              </a:ext>
            </a:extLst>
          </p:cNvPr>
          <p:cNvSpPr txBox="1"/>
          <p:nvPr/>
        </p:nvSpPr>
        <p:spPr>
          <a:xfrm>
            <a:off x="942316" y="604313"/>
            <a:ext cx="8107878" cy="369332"/>
          </a:xfrm>
          <a:prstGeom prst="rect">
            <a:avLst/>
          </a:prstGeom>
          <a:noFill/>
        </p:spPr>
        <p:txBody>
          <a:bodyPr wrap="square" rtlCol="0">
            <a:spAutoFit/>
          </a:bodyPr>
          <a:lstStyle/>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lang="en-US" sz="1800" dirty="0">
                <a:solidFill>
                  <a:srgbClr val="E7E6E6">
                    <a:lumMod val="10000"/>
                  </a:srgbClr>
                </a:solidFill>
                <a:latin typeface="Arial" panose="020B0604020202020204"/>
              </a:rPr>
              <a:t>Biomass burning emissions from near-real time QFED v2.5</a:t>
            </a: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64655" y="82450"/>
            <a:ext cx="9079345" cy="784489"/>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srgbClr val="0070C0"/>
                </a:solidFill>
                <a:effectLst/>
                <a:uLnTx/>
                <a:uFillTx/>
                <a:latin typeface="Arial" panose="020B0604020202020204"/>
                <a:ea typeface="+mj-ea"/>
                <a:cs typeface="+mj-cs"/>
              </a:rPr>
              <a:t>Near-real time updates from satellite data</a:t>
            </a:r>
          </a:p>
        </p:txBody>
      </p:sp>
      <p:pic>
        <p:nvPicPr>
          <p:cNvPr id="19" name="Picture 18">
            <a:extLst>
              <a:ext uri="{FF2B5EF4-FFF2-40B4-BE49-F238E27FC236}">
                <a16:creationId xmlns:a16="http://schemas.microsoft.com/office/drawing/2014/main" id="{203A8352-69F0-0045-800C-32CA9439FFA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466080" y="1294477"/>
            <a:ext cx="2844071" cy="3117397"/>
          </a:xfrm>
          <a:prstGeom prst="rect">
            <a:avLst/>
          </a:prstGeom>
        </p:spPr>
      </p:pic>
      <p:sp>
        <p:nvSpPr>
          <p:cNvPr id="20" name="TextBox 19">
            <a:extLst>
              <a:ext uri="{FF2B5EF4-FFF2-40B4-BE49-F238E27FC236}">
                <a16:creationId xmlns:a16="http://schemas.microsoft.com/office/drawing/2014/main" id="{9CEA688C-6BFD-DD4F-95D5-02B0098DE411}"/>
              </a:ext>
            </a:extLst>
          </p:cNvPr>
          <p:cNvSpPr txBox="1"/>
          <p:nvPr/>
        </p:nvSpPr>
        <p:spPr>
          <a:xfrm>
            <a:off x="5466080" y="974886"/>
            <a:ext cx="2844071" cy="323165"/>
          </a:xfrm>
          <a:prstGeom prst="rect">
            <a:avLst/>
          </a:prstGeom>
          <a:noFill/>
        </p:spPr>
        <p:txBody>
          <a:bodyPr wrap="square" rtlCol="0">
            <a:spAutoFit/>
          </a:bodyPr>
          <a:lstStyle/>
          <a:p>
            <a:pPr algn="ctr"/>
            <a:r>
              <a:rPr lang="en-US" sz="1500" dirty="0">
                <a:solidFill>
                  <a:schemeClr val="bg2">
                    <a:lumMod val="10000"/>
                  </a:schemeClr>
                </a:solidFill>
              </a:rPr>
              <a:t>MODIS fires Nov 01, 2017</a:t>
            </a:r>
          </a:p>
        </p:txBody>
      </p:sp>
      <p:sp>
        <p:nvSpPr>
          <p:cNvPr id="21" name="TextBox 20">
            <a:extLst>
              <a:ext uri="{FF2B5EF4-FFF2-40B4-BE49-F238E27FC236}">
                <a16:creationId xmlns:a16="http://schemas.microsoft.com/office/drawing/2014/main" id="{82AC6002-BFB1-DE41-A27F-17C4A7E6AC3F}"/>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2" name="Rectangle 21">
            <a:extLst>
              <a:ext uri="{FF2B5EF4-FFF2-40B4-BE49-F238E27FC236}">
                <a16:creationId xmlns:a16="http://schemas.microsoft.com/office/drawing/2014/main" id="{362B64FA-D403-E448-A283-A3623B9696AC}"/>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pic>
        <p:nvPicPr>
          <p:cNvPr id="49" name="Picture 48" descr="A close up of a tool&#10;&#10;Description automatically generated">
            <a:extLst>
              <a:ext uri="{FF2B5EF4-FFF2-40B4-BE49-F238E27FC236}">
                <a16:creationId xmlns:a16="http://schemas.microsoft.com/office/drawing/2014/main" id="{DB74E1ED-F9B6-254F-90A3-EFDE36C50FB7}"/>
              </a:ext>
            </a:extLst>
          </p:cNvPr>
          <p:cNvPicPr>
            <a:picLocks noChangeAspect="1"/>
          </p:cNvPicPr>
          <p:nvPr/>
        </p:nvPicPr>
        <p:blipFill rotWithShape="1">
          <a:blip r:embed="rId7"/>
          <a:srcRect t="3953"/>
          <a:stretch/>
        </p:blipFill>
        <p:spPr>
          <a:xfrm>
            <a:off x="313707" y="3057520"/>
            <a:ext cx="4167599" cy="1291482"/>
          </a:xfrm>
          <a:prstGeom prst="rect">
            <a:avLst/>
          </a:prstGeom>
        </p:spPr>
      </p:pic>
      <p:cxnSp>
        <p:nvCxnSpPr>
          <p:cNvPr id="50" name="Straight Connector 49">
            <a:extLst>
              <a:ext uri="{FF2B5EF4-FFF2-40B4-BE49-F238E27FC236}">
                <a16:creationId xmlns:a16="http://schemas.microsoft.com/office/drawing/2014/main" id="{2DAEF1A2-9557-214D-90A9-910ED274BE5B}"/>
              </a:ext>
            </a:extLst>
          </p:cNvPr>
          <p:cNvCxnSpPr/>
          <p:nvPr/>
        </p:nvCxnSpPr>
        <p:spPr>
          <a:xfrm>
            <a:off x="781466" y="4503395"/>
            <a:ext cx="733425" cy="0"/>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6F0BF23-83B2-2C41-B430-1F6B6B53B055}"/>
              </a:ext>
            </a:extLst>
          </p:cNvPr>
          <p:cNvSpPr txBox="1"/>
          <p:nvPr/>
        </p:nvSpPr>
        <p:spPr>
          <a:xfrm>
            <a:off x="1505367" y="4364897"/>
            <a:ext cx="886781"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Observation</a:t>
            </a:r>
          </a:p>
        </p:txBody>
      </p:sp>
      <p:sp>
        <p:nvSpPr>
          <p:cNvPr id="52" name="TextBox 51">
            <a:extLst>
              <a:ext uri="{FF2B5EF4-FFF2-40B4-BE49-F238E27FC236}">
                <a16:creationId xmlns:a16="http://schemas.microsoft.com/office/drawing/2014/main" id="{3CA77FD1-61E4-5A4E-A2E5-04494FCAADC0}"/>
              </a:ext>
            </a:extLst>
          </p:cNvPr>
          <p:cNvSpPr txBox="1"/>
          <p:nvPr/>
        </p:nvSpPr>
        <p:spPr>
          <a:xfrm>
            <a:off x="3459507" y="4364897"/>
            <a:ext cx="777777"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GEOS-CF</a:t>
            </a:r>
          </a:p>
        </p:txBody>
      </p:sp>
      <p:cxnSp>
        <p:nvCxnSpPr>
          <p:cNvPr id="53" name="Straight Connector 52">
            <a:extLst>
              <a:ext uri="{FF2B5EF4-FFF2-40B4-BE49-F238E27FC236}">
                <a16:creationId xmlns:a16="http://schemas.microsoft.com/office/drawing/2014/main" id="{49D00CFA-C1FC-D442-9327-B1A3A6F8C5F1}"/>
              </a:ext>
            </a:extLst>
          </p:cNvPr>
          <p:cNvCxnSpPr/>
          <p:nvPr/>
        </p:nvCxnSpPr>
        <p:spPr>
          <a:xfrm>
            <a:off x="2537732" y="4507770"/>
            <a:ext cx="152400" cy="0"/>
          </a:xfrm>
          <a:prstGeom prst="line">
            <a:avLst/>
          </a:prstGeom>
          <a:ln w="38100">
            <a:solidFill>
              <a:srgbClr val="E53923"/>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99E354C-ED00-9D43-96A3-5A971224C683}"/>
              </a:ext>
            </a:extLst>
          </p:cNvPr>
          <p:cNvCxnSpPr/>
          <p:nvPr/>
        </p:nvCxnSpPr>
        <p:spPr>
          <a:xfrm>
            <a:off x="2690132" y="4507770"/>
            <a:ext cx="152400" cy="0"/>
          </a:xfrm>
          <a:prstGeom prst="line">
            <a:avLst/>
          </a:prstGeom>
          <a:ln w="38100">
            <a:solidFill>
              <a:srgbClr val="F86104"/>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BAA3708-7D50-6449-AE71-2402087941D5}"/>
              </a:ext>
            </a:extLst>
          </p:cNvPr>
          <p:cNvCxnSpPr/>
          <p:nvPr/>
        </p:nvCxnSpPr>
        <p:spPr>
          <a:xfrm>
            <a:off x="2842532" y="4507770"/>
            <a:ext cx="152400" cy="0"/>
          </a:xfrm>
          <a:prstGeom prst="line">
            <a:avLst/>
          </a:prstGeom>
          <a:ln w="38100">
            <a:solidFill>
              <a:srgbClr val="F57F39"/>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93115B6-F8C3-2646-AA4A-00A9330E984B}"/>
              </a:ext>
            </a:extLst>
          </p:cNvPr>
          <p:cNvCxnSpPr/>
          <p:nvPr/>
        </p:nvCxnSpPr>
        <p:spPr>
          <a:xfrm>
            <a:off x="2994932" y="4507770"/>
            <a:ext cx="152400" cy="0"/>
          </a:xfrm>
          <a:prstGeom prst="line">
            <a:avLst/>
          </a:prstGeom>
          <a:ln w="38100">
            <a:solidFill>
              <a:srgbClr val="EB9939"/>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93BDC1E-E84A-4347-9A88-D01DEDF64888}"/>
              </a:ext>
            </a:extLst>
          </p:cNvPr>
          <p:cNvCxnSpPr/>
          <p:nvPr/>
        </p:nvCxnSpPr>
        <p:spPr>
          <a:xfrm>
            <a:off x="3147332" y="4507770"/>
            <a:ext cx="152400" cy="0"/>
          </a:xfrm>
          <a:prstGeom prst="line">
            <a:avLst/>
          </a:prstGeom>
          <a:ln w="38100">
            <a:solidFill>
              <a:srgbClr val="F9BB4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B68A9E6-0F08-0A41-B381-31263D9ECF47}"/>
              </a:ext>
            </a:extLst>
          </p:cNvPr>
          <p:cNvCxnSpPr/>
          <p:nvPr/>
        </p:nvCxnSpPr>
        <p:spPr>
          <a:xfrm>
            <a:off x="3299732" y="4507770"/>
            <a:ext cx="152400" cy="0"/>
          </a:xfrm>
          <a:prstGeom prst="line">
            <a:avLst/>
          </a:prstGeom>
          <a:ln w="38100">
            <a:solidFill>
              <a:srgbClr val="F6D445"/>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D714CF36-7CD2-C049-9AB4-55CDA5DFC7E3}"/>
              </a:ext>
            </a:extLst>
          </p:cNvPr>
          <p:cNvSpPr txBox="1"/>
          <p:nvPr/>
        </p:nvSpPr>
        <p:spPr>
          <a:xfrm>
            <a:off x="2494900" y="4310338"/>
            <a:ext cx="1020836" cy="21929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0  +1 +2 +3 +4 +5</a:t>
            </a:r>
          </a:p>
        </p:txBody>
      </p:sp>
    </p:spTree>
    <p:extLst>
      <p:ext uri="{BB962C8B-B14F-4D97-AF65-F5344CB8AC3E}">
        <p14:creationId xmlns:p14="http://schemas.microsoft.com/office/powerpoint/2010/main" val="3934607868"/>
      </p:ext>
    </p:extLst>
  </p:cSld>
  <p:clrMapOvr>
    <a:masterClrMapping/>
  </p:clrMapOvr>
  <p:timing>
    <p:tnLst>
      <p:par>
        <p:cTn id="1" dur="indefinite" restart="never" nodeType="tmRoot">
          <p:childTnLst>
            <p:video>
              <p:cMediaNode vol="80000">
                <p:cTn id="2" fill="hold" display="0">
                  <p:stCondLst>
                    <p:cond delay="indefinite"/>
                  </p:stCondLst>
                </p:cTn>
                <p:tgtEl>
                  <p:spTgt spid="2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8</a:t>
            </a:fld>
            <a:endParaRPr kumimoji="0" lang="en-US" sz="675" b="0" i="0" u="none" strike="noStrike" kern="1200" cap="none" spc="0" normalizeH="0" baseline="0" noProof="0" dirty="0">
              <a:ln>
                <a:noFill/>
              </a:ln>
              <a:solidFill>
                <a:srgbClr val="FFFFFF">
                  <a:tint val="75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64655" y="82450"/>
            <a:ext cx="9079345" cy="784489"/>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srgbClr val="0070C0"/>
                </a:solidFill>
                <a:effectLst/>
                <a:uLnTx/>
                <a:uFillTx/>
                <a:latin typeface="Arial" panose="020B0604020202020204"/>
                <a:ea typeface="+mj-ea"/>
                <a:cs typeface="+mj-cs"/>
              </a:rPr>
              <a:t>Near-real time updates from satellite data</a:t>
            </a:r>
          </a:p>
        </p:txBody>
      </p:sp>
      <p:sp>
        <p:nvSpPr>
          <p:cNvPr id="21" name="TextBox 20">
            <a:extLst>
              <a:ext uri="{FF2B5EF4-FFF2-40B4-BE49-F238E27FC236}">
                <a16:creationId xmlns:a16="http://schemas.microsoft.com/office/drawing/2014/main" id="{82AC6002-BFB1-DE41-A27F-17C4A7E6AC3F}"/>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2" name="Rectangle 21">
            <a:extLst>
              <a:ext uri="{FF2B5EF4-FFF2-40B4-BE49-F238E27FC236}">
                <a16:creationId xmlns:a16="http://schemas.microsoft.com/office/drawing/2014/main" id="{362B64FA-D403-E448-A283-A3623B9696AC}"/>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
        <p:nvSpPr>
          <p:cNvPr id="23" name="TextBox 22">
            <a:extLst>
              <a:ext uri="{FF2B5EF4-FFF2-40B4-BE49-F238E27FC236}">
                <a16:creationId xmlns:a16="http://schemas.microsoft.com/office/drawing/2014/main" id="{5C8278B1-AA68-3A45-ACE2-09E02ECB6373}"/>
              </a:ext>
            </a:extLst>
          </p:cNvPr>
          <p:cNvSpPr txBox="1"/>
          <p:nvPr/>
        </p:nvSpPr>
        <p:spPr>
          <a:xfrm>
            <a:off x="117209" y="827353"/>
            <a:ext cx="9079345" cy="369332"/>
          </a:xfrm>
          <a:prstGeom prst="rect">
            <a:avLst/>
          </a:prstGeom>
          <a:noFill/>
        </p:spPr>
        <p:txBody>
          <a:bodyPr wrap="square" rtlCol="0">
            <a:spAutoFit/>
          </a:bodyPr>
          <a:lstStyle/>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GEOS-CF Stratospheric O</a:t>
            </a:r>
            <a:r>
              <a:rPr kumimoji="0" lang="en-US" sz="18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3 </a:t>
            </a:r>
            <a:r>
              <a:rPr kumimoji="0" lang="en-US" sz="1800" b="0" i="0" u="none" strike="noStrike" kern="1200" cap="none" spc="0" normalizeH="0" noProof="0" dirty="0">
                <a:ln>
                  <a:noFill/>
                </a:ln>
                <a:solidFill>
                  <a:srgbClr val="E7E6E6">
                    <a:lumMod val="10000"/>
                  </a:srgbClr>
                </a:solidFill>
                <a:effectLst/>
                <a:uLnTx/>
                <a:uFillTx/>
                <a:latin typeface="Arial" panose="020B0604020202020204"/>
                <a:ea typeface="+mn-ea"/>
                <a:cs typeface="+mn-cs"/>
              </a:rPr>
              <a:t>is weakly nudged to the GEOS FP assimilated O</a:t>
            </a:r>
            <a:r>
              <a:rPr kumimoji="0" lang="en-US" sz="18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3</a:t>
            </a:r>
          </a:p>
        </p:txBody>
      </p:sp>
      <p:pic>
        <p:nvPicPr>
          <p:cNvPr id="25" name="Picture 24">
            <a:extLst>
              <a:ext uri="{FF2B5EF4-FFF2-40B4-BE49-F238E27FC236}">
                <a16:creationId xmlns:a16="http://schemas.microsoft.com/office/drawing/2014/main" id="{C50284F1-943D-7947-8794-45B75E3264DA}"/>
              </a:ext>
            </a:extLst>
          </p:cNvPr>
          <p:cNvPicPr>
            <a:picLocks noChangeAspect="1"/>
          </p:cNvPicPr>
          <p:nvPr/>
        </p:nvPicPr>
        <p:blipFill rotWithShape="1">
          <a:blip r:embed="rId3"/>
          <a:srcRect l="49450"/>
          <a:stretch/>
        </p:blipFill>
        <p:spPr>
          <a:xfrm>
            <a:off x="4702146" y="1480011"/>
            <a:ext cx="4160092" cy="1847088"/>
          </a:xfrm>
          <a:prstGeom prst="rect">
            <a:avLst/>
          </a:prstGeom>
        </p:spPr>
      </p:pic>
      <p:pic>
        <p:nvPicPr>
          <p:cNvPr id="26" name="Picture 25">
            <a:extLst>
              <a:ext uri="{FF2B5EF4-FFF2-40B4-BE49-F238E27FC236}">
                <a16:creationId xmlns:a16="http://schemas.microsoft.com/office/drawing/2014/main" id="{4BC6B401-E910-DA4E-B3E3-CBC23A52493E}"/>
              </a:ext>
            </a:extLst>
          </p:cNvPr>
          <p:cNvPicPr>
            <a:picLocks noChangeAspect="1"/>
          </p:cNvPicPr>
          <p:nvPr/>
        </p:nvPicPr>
        <p:blipFill>
          <a:blip r:embed="rId4"/>
          <a:stretch>
            <a:fillRect/>
          </a:stretch>
        </p:blipFill>
        <p:spPr>
          <a:xfrm>
            <a:off x="883813" y="1480011"/>
            <a:ext cx="3322865" cy="2769053"/>
          </a:xfrm>
          <a:prstGeom prst="rect">
            <a:avLst/>
          </a:prstGeom>
        </p:spPr>
      </p:pic>
      <p:sp>
        <p:nvSpPr>
          <p:cNvPr id="27" name="TextBox 2">
            <a:extLst>
              <a:ext uri="{FF2B5EF4-FFF2-40B4-BE49-F238E27FC236}">
                <a16:creationId xmlns:a16="http://schemas.microsoft.com/office/drawing/2014/main" id="{348CF42B-EBB1-5841-88D5-F3D19B06AB35}"/>
              </a:ext>
            </a:extLst>
          </p:cNvPr>
          <p:cNvSpPr txBox="1"/>
          <p:nvPr/>
        </p:nvSpPr>
        <p:spPr>
          <a:xfrm rot="16200000">
            <a:off x="-429872" y="2618787"/>
            <a:ext cx="2228850" cy="507831"/>
          </a:xfrm>
          <a:prstGeom prst="rect">
            <a:avLst/>
          </a:prstGeom>
          <a:no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685800"/>
            <a:r>
              <a:rPr lang="en-US" sz="1350" dirty="0">
                <a:solidFill>
                  <a:srgbClr val="000000"/>
                </a:solidFill>
                <a:latin typeface="Arial" panose="020B0604020202020204"/>
              </a:rPr>
              <a:t>Average Column Ozone</a:t>
            </a:r>
          </a:p>
          <a:p>
            <a:pPr algn="ctr" defTabSz="685800"/>
            <a:r>
              <a:rPr lang="en-US" sz="1350" dirty="0">
                <a:solidFill>
                  <a:srgbClr val="000000"/>
                </a:solidFill>
                <a:latin typeface="Arial" panose="020B0604020202020204"/>
              </a:rPr>
              <a:t>NH Polar Cap</a:t>
            </a:r>
          </a:p>
        </p:txBody>
      </p:sp>
      <p:sp>
        <p:nvSpPr>
          <p:cNvPr id="38" name="TextBox 3">
            <a:extLst>
              <a:ext uri="{FF2B5EF4-FFF2-40B4-BE49-F238E27FC236}">
                <a16:creationId xmlns:a16="http://schemas.microsoft.com/office/drawing/2014/main" id="{B0FA8ECE-2524-EB41-A4C0-77E836F240F0}"/>
              </a:ext>
            </a:extLst>
          </p:cNvPr>
          <p:cNvSpPr txBox="1"/>
          <p:nvPr/>
        </p:nvSpPr>
        <p:spPr>
          <a:xfrm>
            <a:off x="1627969" y="1680428"/>
            <a:ext cx="2073729" cy="300082"/>
          </a:xfrm>
          <a:prstGeom prst="rect">
            <a:avLst/>
          </a:prstGeom>
          <a:solidFill>
            <a:schemeClr val="bg1"/>
          </a:solidFill>
          <a:ln w="12700">
            <a:solidFill>
              <a:srgbClr val="000000"/>
            </a:solidFill>
          </a:ln>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685800"/>
            <a:r>
              <a:rPr lang="en-US" sz="1350" dirty="0">
                <a:solidFill>
                  <a:srgbClr val="000000"/>
                </a:solidFill>
                <a:latin typeface="Arial" panose="020B0604020202020204"/>
              </a:rPr>
              <a:t>5 March 2020 Forecast</a:t>
            </a:r>
          </a:p>
        </p:txBody>
      </p:sp>
      <p:sp>
        <p:nvSpPr>
          <p:cNvPr id="39" name="TextBox 4">
            <a:extLst>
              <a:ext uri="{FF2B5EF4-FFF2-40B4-BE49-F238E27FC236}">
                <a16:creationId xmlns:a16="http://schemas.microsoft.com/office/drawing/2014/main" id="{BA2D4D90-A34C-304F-897B-03F23F22FDEC}"/>
              </a:ext>
            </a:extLst>
          </p:cNvPr>
          <p:cNvSpPr txBox="1"/>
          <p:nvPr/>
        </p:nvSpPr>
        <p:spPr>
          <a:xfrm>
            <a:off x="2259550" y="3439895"/>
            <a:ext cx="810565" cy="300082"/>
          </a:xfrm>
          <a:prstGeom prst="rect">
            <a:avLst/>
          </a:prstGeom>
          <a:solidFill>
            <a:schemeClr val="bg1"/>
          </a:solidFill>
        </p:spPr>
        <p:style>
          <a:lnRef idx="0">
            <a:scrgbClr r="0" g="0" b="0"/>
          </a:lnRef>
          <a:fillRef idx="0">
            <a:scrgbClr r="0" g="0" b="0"/>
          </a:fillRef>
          <a:effectRef idx="0">
            <a:scrgbClr r="0" g="0" b="0"/>
          </a:effectRef>
          <a:fontRef idx="major"/>
        </p:style>
        <p:txBody>
          <a:bodyPr wrap="square" rtlCol="0">
            <a:spAutoFit/>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ctr" defTabSz="685800"/>
            <a:r>
              <a:rPr lang="en-US" sz="1350" dirty="0">
                <a:solidFill>
                  <a:srgbClr val="000000"/>
                </a:solidFill>
                <a:latin typeface="Arial" panose="020B0604020202020204"/>
              </a:rPr>
              <a:t>5-Days</a:t>
            </a:r>
          </a:p>
        </p:txBody>
      </p:sp>
      <p:cxnSp>
        <p:nvCxnSpPr>
          <p:cNvPr id="40" name="Straight Arrow Connector 39">
            <a:extLst>
              <a:ext uri="{FF2B5EF4-FFF2-40B4-BE49-F238E27FC236}">
                <a16:creationId xmlns:a16="http://schemas.microsoft.com/office/drawing/2014/main" id="{0889A4B3-EF47-AC49-8667-7749D0875291}"/>
              </a:ext>
            </a:extLst>
          </p:cNvPr>
          <p:cNvCxnSpPr/>
          <p:nvPr/>
        </p:nvCxnSpPr>
        <p:spPr>
          <a:xfrm>
            <a:off x="1501753" y="3776258"/>
            <a:ext cx="2326160" cy="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4811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8" y="10532"/>
            <a:ext cx="5915025" cy="784489"/>
          </a:xfrm>
        </p:spPr>
        <p:txBody>
          <a:bodyPr>
            <a:normAutofit/>
          </a:bodyPr>
          <a:lstStyle/>
          <a:p>
            <a:r>
              <a:rPr lang="en-US" sz="3000" dirty="0"/>
              <a:t>Where to find GEOS-CF </a:t>
            </a:r>
          </a:p>
        </p:txBody>
      </p:sp>
      <p:sp>
        <p:nvSpPr>
          <p:cNvPr id="11" name="Slide Number Placeholder 2">
            <a:extLst>
              <a:ext uri="{FF2B5EF4-FFF2-40B4-BE49-F238E27FC236}">
                <a16:creationId xmlns:a16="http://schemas.microsoft.com/office/drawing/2014/main" id="{59A17584-30A6-4044-B2F4-F3D8A2328DF9}"/>
              </a:ext>
            </a:extLst>
          </p:cNvPr>
          <p:cNvSpPr>
            <a:spLocks noGrp="1"/>
          </p:cNvSpPr>
          <p:nvPr>
            <p:ph type="sldNum" sz="quarter" idx="12"/>
          </p:nvPr>
        </p:nvSpPr>
        <p:spPr/>
        <p:txBody>
          <a:bodyPr/>
          <a:lstStyle/>
          <a:p>
            <a:fld id="{BDB8D1E3-1DAE-664E-B350-75CA63E753F0}" type="slidenum">
              <a:rPr lang="en-US" smtClean="0"/>
              <a:t>9</a:t>
            </a:fld>
            <a:endParaRPr lang="en-US"/>
          </a:p>
        </p:txBody>
      </p:sp>
      <p:sp>
        <p:nvSpPr>
          <p:cNvPr id="3" name="Text Placeholder 2"/>
          <p:cNvSpPr>
            <a:spLocks noGrp="1"/>
          </p:cNvSpPr>
          <p:nvPr>
            <p:ph type="body" sz="quarter" idx="13"/>
          </p:nvPr>
        </p:nvSpPr>
        <p:spPr>
          <a:xfrm>
            <a:off x="1279527" y="674615"/>
            <a:ext cx="6600189" cy="784490"/>
          </a:xfrm>
        </p:spPr>
        <p:txBody>
          <a:bodyPr>
            <a:noAutofit/>
          </a:bodyPr>
          <a:lstStyle/>
          <a:p>
            <a:r>
              <a:rPr lang="en-US" sz="2800" dirty="0"/>
              <a:t>Maps available at </a:t>
            </a:r>
            <a:r>
              <a:rPr lang="en-US" sz="2800" u="sng" dirty="0" err="1">
                <a:solidFill>
                  <a:srgbClr val="0096FF"/>
                </a:solidFill>
              </a:rPr>
              <a:t>fluid.nccs.nasa.gov</a:t>
            </a:r>
            <a:r>
              <a:rPr lang="en-US" sz="2800" u="sng" dirty="0">
                <a:solidFill>
                  <a:srgbClr val="0096FF"/>
                </a:solidFill>
              </a:rPr>
              <a:t>/</a:t>
            </a:r>
            <a:r>
              <a:rPr lang="en-US" sz="2800" u="sng" dirty="0" err="1">
                <a:solidFill>
                  <a:srgbClr val="0096FF"/>
                </a:solidFill>
              </a:rPr>
              <a:t>cf</a:t>
            </a:r>
            <a:r>
              <a:rPr lang="en-US" sz="2800" dirty="0"/>
              <a:t> </a:t>
            </a:r>
            <a:r>
              <a:rPr lang="en-US" sz="2800" b="1" dirty="0"/>
              <a:t>a mobile-friendly website </a:t>
            </a:r>
            <a:endParaRPr lang="en-US" sz="2800" u="sng" dirty="0">
              <a:solidFill>
                <a:srgbClr val="0096FF"/>
              </a:solidFill>
            </a:endParaRPr>
          </a:p>
        </p:txBody>
      </p:sp>
      <p:sp>
        <p:nvSpPr>
          <p:cNvPr id="10" name="TextBox 9">
            <a:extLst>
              <a:ext uri="{FF2B5EF4-FFF2-40B4-BE49-F238E27FC236}">
                <a16:creationId xmlns:a16="http://schemas.microsoft.com/office/drawing/2014/main" id="{6BFF0B08-6EBA-D648-855C-3E087FAA0C56}"/>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2" name="Rectangle 11">
            <a:extLst>
              <a:ext uri="{FF2B5EF4-FFF2-40B4-BE49-F238E27FC236}">
                <a16:creationId xmlns:a16="http://schemas.microsoft.com/office/drawing/2014/main" id="{5CEB6FEC-92C4-7A49-B1E7-F0D47EF8F094}"/>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pic>
        <p:nvPicPr>
          <p:cNvPr id="16" name="Content Placeholder 6">
            <a:extLst>
              <a:ext uri="{FF2B5EF4-FFF2-40B4-BE49-F238E27FC236}">
                <a16:creationId xmlns:a16="http://schemas.microsoft.com/office/drawing/2014/main" id="{111E89D0-F5EB-F446-B49B-03B7E2AFCC6B}"/>
              </a:ext>
            </a:extLst>
          </p:cNvPr>
          <p:cNvPicPr>
            <a:picLocks noChangeAspect="1"/>
          </p:cNvPicPr>
          <p:nvPr/>
        </p:nvPicPr>
        <p:blipFill rotWithShape="1">
          <a:blip r:embed="rId3"/>
          <a:srcRect l="50587" b="71656"/>
          <a:stretch/>
        </p:blipFill>
        <p:spPr>
          <a:xfrm>
            <a:off x="107576" y="2028165"/>
            <a:ext cx="4029073" cy="1621103"/>
          </a:xfrm>
          <a:prstGeom prst="rect">
            <a:avLst/>
          </a:prstGeom>
          <a:solidFill>
            <a:schemeClr val="bg2">
              <a:lumMod val="10000"/>
            </a:schemeClr>
          </a:solidFill>
          <a:ln>
            <a:solidFill>
              <a:schemeClr val="bg2">
                <a:lumMod val="10000"/>
              </a:schemeClr>
            </a:solidFill>
          </a:ln>
        </p:spPr>
      </p:pic>
      <p:sp>
        <p:nvSpPr>
          <p:cNvPr id="17" name="Oval 16">
            <a:extLst>
              <a:ext uri="{FF2B5EF4-FFF2-40B4-BE49-F238E27FC236}">
                <a16:creationId xmlns:a16="http://schemas.microsoft.com/office/drawing/2014/main" id="{87606B5E-7820-5F47-8DA1-ECA6E4F4D321}"/>
              </a:ext>
            </a:extLst>
          </p:cNvPr>
          <p:cNvSpPr/>
          <p:nvPr/>
        </p:nvSpPr>
        <p:spPr>
          <a:xfrm>
            <a:off x="2159703" y="2848513"/>
            <a:ext cx="447469" cy="516483"/>
          </a:xfrm>
          <a:prstGeom prst="ellipse">
            <a:avLst/>
          </a:prstGeom>
          <a:noFill/>
          <a:ln w="101600">
            <a:solidFill>
              <a:srgbClr val="FF4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cxnSp>
        <p:nvCxnSpPr>
          <p:cNvPr id="18" name="Straight Arrow Connector 17">
            <a:extLst>
              <a:ext uri="{FF2B5EF4-FFF2-40B4-BE49-F238E27FC236}">
                <a16:creationId xmlns:a16="http://schemas.microsoft.com/office/drawing/2014/main" id="{F07496E7-BCDD-9142-B9AD-1EEB6D96BA14}"/>
              </a:ext>
            </a:extLst>
          </p:cNvPr>
          <p:cNvCxnSpPr>
            <a:cxnSpLocks/>
            <a:stCxn id="17" idx="7"/>
          </p:cNvCxnSpPr>
          <p:nvPr/>
        </p:nvCxnSpPr>
        <p:spPr>
          <a:xfrm>
            <a:off x="2541642" y="2924150"/>
            <a:ext cx="2117657" cy="0"/>
          </a:xfrm>
          <a:prstGeom prst="straightConnector1">
            <a:avLst/>
          </a:prstGeom>
          <a:ln w="73025">
            <a:solidFill>
              <a:srgbClr val="FF40FF"/>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A close up of a piece of paper&#10;&#10;Description automatically generated">
            <a:extLst>
              <a:ext uri="{FF2B5EF4-FFF2-40B4-BE49-F238E27FC236}">
                <a16:creationId xmlns:a16="http://schemas.microsoft.com/office/drawing/2014/main" id="{A97E355E-0668-C340-8356-CF595DC81ACC}"/>
              </a:ext>
            </a:extLst>
          </p:cNvPr>
          <p:cNvPicPr>
            <a:picLocks noChangeAspect="1"/>
          </p:cNvPicPr>
          <p:nvPr/>
        </p:nvPicPr>
        <p:blipFill>
          <a:blip r:embed="rId4"/>
          <a:stretch>
            <a:fillRect/>
          </a:stretch>
        </p:blipFill>
        <p:spPr>
          <a:xfrm>
            <a:off x="4717057" y="1475894"/>
            <a:ext cx="4404081" cy="3303061"/>
          </a:xfrm>
          <a:prstGeom prst="rect">
            <a:avLst/>
          </a:prstGeom>
        </p:spPr>
      </p:pic>
    </p:spTree>
    <p:extLst>
      <p:ext uri="{BB962C8B-B14F-4D97-AF65-F5344CB8AC3E}">
        <p14:creationId xmlns:p14="http://schemas.microsoft.com/office/powerpoint/2010/main" val="3105421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1FCCAF8A-AA27-2841-9DEA-5A19B3F9AA4F}"/>
              </a:ext>
            </a:extLst>
          </p:cNvPr>
          <p:cNvPicPr>
            <a:picLocks noChangeAspect="1"/>
          </p:cNvPicPr>
          <p:nvPr/>
        </p:nvPicPr>
        <p:blipFill>
          <a:blip r:embed="rId3"/>
          <a:stretch>
            <a:fillRect/>
          </a:stretch>
        </p:blipFill>
        <p:spPr>
          <a:xfrm>
            <a:off x="-27064" y="1411633"/>
            <a:ext cx="4744121" cy="3369130"/>
          </a:xfrm>
          <a:prstGeom prst="rect">
            <a:avLst/>
          </a:prstGeom>
        </p:spPr>
      </p:pic>
      <p:sp>
        <p:nvSpPr>
          <p:cNvPr id="2" name="Title 1"/>
          <p:cNvSpPr>
            <a:spLocks noGrp="1"/>
          </p:cNvSpPr>
          <p:nvPr>
            <p:ph type="title"/>
          </p:nvPr>
        </p:nvSpPr>
        <p:spPr>
          <a:xfrm>
            <a:off x="1614488" y="10532"/>
            <a:ext cx="5915025" cy="784489"/>
          </a:xfrm>
        </p:spPr>
        <p:txBody>
          <a:bodyPr>
            <a:normAutofit/>
          </a:bodyPr>
          <a:lstStyle/>
          <a:p>
            <a:r>
              <a:rPr lang="en-US" sz="3000" dirty="0"/>
              <a:t>Where to find GEOS-CF </a:t>
            </a:r>
          </a:p>
        </p:txBody>
      </p:sp>
      <p:sp>
        <p:nvSpPr>
          <p:cNvPr id="11" name="Slide Number Placeholder 2">
            <a:extLst>
              <a:ext uri="{FF2B5EF4-FFF2-40B4-BE49-F238E27FC236}">
                <a16:creationId xmlns:a16="http://schemas.microsoft.com/office/drawing/2014/main" id="{59A17584-30A6-4044-B2F4-F3D8A2328DF9}"/>
              </a:ext>
            </a:extLst>
          </p:cNvPr>
          <p:cNvSpPr>
            <a:spLocks noGrp="1"/>
          </p:cNvSpPr>
          <p:nvPr>
            <p:ph type="sldNum" sz="quarter" idx="12"/>
          </p:nvPr>
        </p:nvSpPr>
        <p:spPr/>
        <p:txBody>
          <a:bodyPr/>
          <a:lstStyle/>
          <a:p>
            <a:fld id="{BDB8D1E3-1DAE-664E-B350-75CA63E753F0}" type="slidenum">
              <a:rPr lang="en-US" smtClean="0"/>
              <a:t>10</a:t>
            </a:fld>
            <a:endParaRPr lang="en-US"/>
          </a:p>
        </p:txBody>
      </p:sp>
      <p:sp>
        <p:nvSpPr>
          <p:cNvPr id="3" name="Text Placeholder 2"/>
          <p:cNvSpPr>
            <a:spLocks noGrp="1"/>
          </p:cNvSpPr>
          <p:nvPr>
            <p:ph type="body" sz="quarter" idx="13"/>
          </p:nvPr>
        </p:nvSpPr>
        <p:spPr>
          <a:xfrm>
            <a:off x="1279527" y="674615"/>
            <a:ext cx="6600189" cy="784490"/>
          </a:xfrm>
        </p:spPr>
        <p:txBody>
          <a:bodyPr>
            <a:noAutofit/>
          </a:bodyPr>
          <a:lstStyle/>
          <a:p>
            <a:r>
              <a:rPr lang="en-US" sz="2800" dirty="0"/>
              <a:t>Maps available at </a:t>
            </a:r>
            <a:r>
              <a:rPr lang="en-US" sz="2800" u="sng" dirty="0" err="1">
                <a:solidFill>
                  <a:srgbClr val="0096FF"/>
                </a:solidFill>
              </a:rPr>
              <a:t>fluid.nccs.nasa.gov</a:t>
            </a:r>
            <a:r>
              <a:rPr lang="en-US" sz="2800" u="sng" dirty="0">
                <a:solidFill>
                  <a:srgbClr val="0096FF"/>
                </a:solidFill>
              </a:rPr>
              <a:t>/</a:t>
            </a:r>
            <a:r>
              <a:rPr lang="en-US" sz="2800" u="sng" dirty="0" err="1">
                <a:solidFill>
                  <a:srgbClr val="0096FF"/>
                </a:solidFill>
              </a:rPr>
              <a:t>cf</a:t>
            </a:r>
            <a:r>
              <a:rPr lang="en-US" sz="2800" dirty="0"/>
              <a:t> </a:t>
            </a:r>
            <a:r>
              <a:rPr lang="en-US" sz="2800" b="1" dirty="0"/>
              <a:t>a mobile-friendly website </a:t>
            </a:r>
            <a:endParaRPr lang="en-US" sz="2800" u="sng" dirty="0">
              <a:solidFill>
                <a:srgbClr val="0096FF"/>
              </a:solidFill>
            </a:endParaRPr>
          </a:p>
        </p:txBody>
      </p:sp>
      <p:sp>
        <p:nvSpPr>
          <p:cNvPr id="10" name="TextBox 9">
            <a:extLst>
              <a:ext uri="{FF2B5EF4-FFF2-40B4-BE49-F238E27FC236}">
                <a16:creationId xmlns:a16="http://schemas.microsoft.com/office/drawing/2014/main" id="{6BFF0B08-6EBA-D648-855C-3E087FAA0C56}"/>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2" name="Rectangle 11">
            <a:extLst>
              <a:ext uri="{FF2B5EF4-FFF2-40B4-BE49-F238E27FC236}">
                <a16:creationId xmlns:a16="http://schemas.microsoft.com/office/drawing/2014/main" id="{5CEB6FEC-92C4-7A49-B1E7-F0D47EF8F094}"/>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
        <p:nvSpPr>
          <p:cNvPr id="9" name="TextBox 8">
            <a:extLst>
              <a:ext uri="{FF2B5EF4-FFF2-40B4-BE49-F238E27FC236}">
                <a16:creationId xmlns:a16="http://schemas.microsoft.com/office/drawing/2014/main" id="{E01B7DB9-C0A2-1345-8481-107569A73BAC}"/>
              </a:ext>
            </a:extLst>
          </p:cNvPr>
          <p:cNvSpPr txBox="1"/>
          <p:nvPr/>
        </p:nvSpPr>
        <p:spPr>
          <a:xfrm>
            <a:off x="127125" y="3228320"/>
            <a:ext cx="1721512" cy="461665"/>
          </a:xfrm>
          <a:prstGeom prst="rect">
            <a:avLst/>
          </a:prstGeom>
          <a:noFill/>
        </p:spPr>
        <p:txBody>
          <a:bodyPr wrap="square" rtlCol="0">
            <a:spAutoFit/>
          </a:bodyPr>
          <a:lstStyle/>
          <a:p>
            <a:r>
              <a:rPr lang="en-US" sz="2400" dirty="0">
                <a:solidFill>
                  <a:schemeClr val="bg2">
                    <a:lumMod val="10000"/>
                  </a:schemeClr>
                </a:solidFill>
              </a:rPr>
              <a:t>Vertical O</a:t>
            </a:r>
            <a:r>
              <a:rPr lang="en-US" sz="2400" baseline="-25000" dirty="0">
                <a:solidFill>
                  <a:schemeClr val="bg2">
                    <a:lumMod val="10000"/>
                  </a:schemeClr>
                </a:solidFill>
              </a:rPr>
              <a:t>3</a:t>
            </a:r>
            <a:endParaRPr lang="en-US" sz="2400" dirty="0">
              <a:solidFill>
                <a:schemeClr val="bg2">
                  <a:lumMod val="10000"/>
                </a:schemeClr>
              </a:solidFill>
            </a:endParaRPr>
          </a:p>
        </p:txBody>
      </p:sp>
      <p:sp>
        <p:nvSpPr>
          <p:cNvPr id="13" name="TextBox 12">
            <a:extLst>
              <a:ext uri="{FF2B5EF4-FFF2-40B4-BE49-F238E27FC236}">
                <a16:creationId xmlns:a16="http://schemas.microsoft.com/office/drawing/2014/main" id="{D7BEC937-60AF-4C45-A957-857D99469162}"/>
              </a:ext>
            </a:extLst>
          </p:cNvPr>
          <p:cNvSpPr txBox="1"/>
          <p:nvPr/>
        </p:nvSpPr>
        <p:spPr>
          <a:xfrm>
            <a:off x="73152" y="3689985"/>
            <a:ext cx="2291761" cy="461665"/>
          </a:xfrm>
          <a:prstGeom prst="rect">
            <a:avLst/>
          </a:prstGeom>
          <a:noFill/>
        </p:spPr>
        <p:txBody>
          <a:bodyPr wrap="square" rtlCol="0">
            <a:spAutoFit/>
          </a:bodyPr>
          <a:lstStyle/>
          <a:p>
            <a:r>
              <a:rPr lang="en-US" sz="2400" dirty="0">
                <a:solidFill>
                  <a:schemeClr val="bg2">
                    <a:lumMod val="10000"/>
                  </a:schemeClr>
                </a:solidFill>
              </a:rPr>
              <a:t>Surface O</a:t>
            </a:r>
            <a:r>
              <a:rPr lang="en-US" sz="2400" baseline="-25000" dirty="0">
                <a:solidFill>
                  <a:schemeClr val="bg2">
                    <a:lumMod val="10000"/>
                  </a:schemeClr>
                </a:solidFill>
              </a:rPr>
              <a:t>3</a:t>
            </a:r>
            <a:endParaRPr lang="en-US" sz="2400" dirty="0">
              <a:solidFill>
                <a:schemeClr val="bg2">
                  <a:lumMod val="10000"/>
                </a:schemeClr>
              </a:solidFill>
            </a:endParaRPr>
          </a:p>
        </p:txBody>
      </p:sp>
      <p:sp>
        <p:nvSpPr>
          <p:cNvPr id="15" name="TextBox 14">
            <a:extLst>
              <a:ext uri="{FF2B5EF4-FFF2-40B4-BE49-F238E27FC236}">
                <a16:creationId xmlns:a16="http://schemas.microsoft.com/office/drawing/2014/main" id="{A55DEC91-6452-9D48-8F88-B82F5A7600D2}"/>
              </a:ext>
            </a:extLst>
          </p:cNvPr>
          <p:cNvSpPr txBox="1"/>
          <p:nvPr/>
        </p:nvSpPr>
        <p:spPr>
          <a:xfrm>
            <a:off x="196" y="4054280"/>
            <a:ext cx="2896355" cy="461665"/>
          </a:xfrm>
          <a:prstGeom prst="rect">
            <a:avLst/>
          </a:prstGeom>
          <a:noFill/>
        </p:spPr>
        <p:txBody>
          <a:bodyPr wrap="square" rtlCol="0">
            <a:spAutoFit/>
          </a:bodyPr>
          <a:lstStyle/>
          <a:p>
            <a:r>
              <a:rPr lang="en-US" sz="2400" dirty="0">
                <a:solidFill>
                  <a:schemeClr val="bg2">
                    <a:lumMod val="10000"/>
                  </a:schemeClr>
                </a:solidFill>
              </a:rPr>
              <a:t>Meteorology</a:t>
            </a:r>
          </a:p>
        </p:txBody>
      </p:sp>
      <p:pic>
        <p:nvPicPr>
          <p:cNvPr id="17" name="Picture 16" descr="A close up of a piece of paper&#10;&#10;Description automatically generated">
            <a:extLst>
              <a:ext uri="{FF2B5EF4-FFF2-40B4-BE49-F238E27FC236}">
                <a16:creationId xmlns:a16="http://schemas.microsoft.com/office/drawing/2014/main" id="{CAF1C30D-52C6-6D4E-ADC5-7E2B7896B04A}"/>
              </a:ext>
            </a:extLst>
          </p:cNvPr>
          <p:cNvPicPr>
            <a:picLocks noChangeAspect="1"/>
          </p:cNvPicPr>
          <p:nvPr/>
        </p:nvPicPr>
        <p:blipFill>
          <a:blip r:embed="rId4"/>
          <a:stretch>
            <a:fillRect/>
          </a:stretch>
        </p:blipFill>
        <p:spPr>
          <a:xfrm>
            <a:off x="4717057" y="1475894"/>
            <a:ext cx="4404081" cy="3303061"/>
          </a:xfrm>
          <a:prstGeom prst="rect">
            <a:avLst/>
          </a:prstGeom>
        </p:spPr>
      </p:pic>
    </p:spTree>
    <p:extLst>
      <p:ext uri="{BB962C8B-B14F-4D97-AF65-F5344CB8AC3E}">
        <p14:creationId xmlns:p14="http://schemas.microsoft.com/office/powerpoint/2010/main" val="2391695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BB63258-475A-174B-8B69-5B72FB0C1BA7}"/>
              </a:ext>
            </a:extLst>
          </p:cNvPr>
          <p:cNvPicPr>
            <a:picLocks noChangeAspect="1"/>
          </p:cNvPicPr>
          <p:nvPr/>
        </p:nvPicPr>
        <p:blipFill>
          <a:blip r:embed="rId3"/>
          <a:stretch>
            <a:fillRect/>
          </a:stretch>
        </p:blipFill>
        <p:spPr>
          <a:xfrm>
            <a:off x="841026" y="682988"/>
            <a:ext cx="7469255" cy="4421547"/>
          </a:xfrm>
          <a:prstGeom prst="rect">
            <a:avLst/>
          </a:prstGeom>
        </p:spPr>
      </p:pic>
      <p:sp>
        <p:nvSpPr>
          <p:cNvPr id="2" name="Title 1">
            <a:extLst>
              <a:ext uri="{FF2B5EF4-FFF2-40B4-BE49-F238E27FC236}">
                <a16:creationId xmlns:a16="http://schemas.microsoft.com/office/drawing/2014/main" id="{D34E544B-0259-8B4A-967C-F0346657E45F}"/>
              </a:ext>
            </a:extLst>
          </p:cNvPr>
          <p:cNvSpPr>
            <a:spLocks noGrp="1"/>
          </p:cNvSpPr>
          <p:nvPr>
            <p:ph type="title"/>
          </p:nvPr>
        </p:nvSpPr>
        <p:spPr>
          <a:xfrm>
            <a:off x="628650" y="175976"/>
            <a:ext cx="7886700" cy="615156"/>
          </a:xfrm>
        </p:spPr>
        <p:txBody>
          <a:bodyPr>
            <a:normAutofit/>
          </a:bodyPr>
          <a:lstStyle/>
          <a:p>
            <a:r>
              <a:rPr lang="en-US" sz="2800" dirty="0"/>
              <a:t>Added features to FLUID </a:t>
            </a:r>
            <a:r>
              <a:rPr lang="en-US" sz="2800" i="1" dirty="0"/>
              <a:t>in Development </a:t>
            </a:r>
            <a:r>
              <a:rPr lang="en-US" sz="2800" dirty="0">
                <a:sym typeface="Wingdings" pitchFamily="2" charset="2"/>
              </a:rPr>
              <a:t> </a:t>
            </a:r>
            <a:endParaRPr lang="en-US" sz="2800" dirty="0"/>
          </a:p>
        </p:txBody>
      </p:sp>
      <p:sp>
        <p:nvSpPr>
          <p:cNvPr id="3" name="Slide Number Placeholder 2">
            <a:extLst>
              <a:ext uri="{FF2B5EF4-FFF2-40B4-BE49-F238E27FC236}">
                <a16:creationId xmlns:a16="http://schemas.microsoft.com/office/drawing/2014/main" id="{8F1BFF94-FEE5-EF48-B706-064D60DFAB14}"/>
              </a:ext>
            </a:extLst>
          </p:cNvPr>
          <p:cNvSpPr>
            <a:spLocks noGrp="1"/>
          </p:cNvSpPr>
          <p:nvPr>
            <p:ph type="sldNum" sz="quarter" idx="12"/>
          </p:nvPr>
        </p:nvSpPr>
        <p:spPr/>
        <p:txBody>
          <a:bodyPr/>
          <a:lstStyle/>
          <a:p>
            <a:fld id="{BDB8D1E3-1DAE-664E-B350-75CA63E753F0}" type="slidenum">
              <a:rPr lang="en-US" smtClean="0"/>
              <a:t>11</a:t>
            </a:fld>
            <a:endParaRPr lang="en-US"/>
          </a:p>
        </p:txBody>
      </p:sp>
      <p:sp>
        <p:nvSpPr>
          <p:cNvPr id="19" name="TextBox 18">
            <a:extLst>
              <a:ext uri="{FF2B5EF4-FFF2-40B4-BE49-F238E27FC236}">
                <a16:creationId xmlns:a16="http://schemas.microsoft.com/office/drawing/2014/main" id="{278498B7-2937-DE45-A33D-DF400770E998}"/>
              </a:ext>
            </a:extLst>
          </p:cNvPr>
          <p:cNvSpPr txBox="1"/>
          <p:nvPr/>
        </p:nvSpPr>
        <p:spPr>
          <a:xfrm>
            <a:off x="3077512" y="663191"/>
            <a:ext cx="5313867" cy="2246769"/>
          </a:xfrm>
          <a:prstGeom prst="rect">
            <a:avLst/>
          </a:prstGeom>
          <a:noFill/>
        </p:spPr>
        <p:txBody>
          <a:bodyPr wrap="square" rtlCol="0">
            <a:spAutoFit/>
          </a:bodyPr>
          <a:lstStyle/>
          <a:p>
            <a:r>
              <a:rPr lang="en-US" sz="2800" dirty="0"/>
              <a:t>Thanks to support from NASA HQ Applied Sciences and Army Public Health Center for the development of new capabilities in FLUID</a:t>
            </a:r>
          </a:p>
        </p:txBody>
      </p:sp>
      <p:pic>
        <p:nvPicPr>
          <p:cNvPr id="6" name="Picture 5">
            <a:extLst>
              <a:ext uri="{FF2B5EF4-FFF2-40B4-BE49-F238E27FC236}">
                <a16:creationId xmlns:a16="http://schemas.microsoft.com/office/drawing/2014/main" id="{8AF8B381-ACA6-264B-AA99-18BBE2671075}"/>
              </a:ext>
            </a:extLst>
          </p:cNvPr>
          <p:cNvPicPr>
            <a:picLocks noChangeAspect="1"/>
          </p:cNvPicPr>
          <p:nvPr/>
        </p:nvPicPr>
        <p:blipFill>
          <a:blip r:embed="rId4"/>
          <a:stretch>
            <a:fillRect/>
          </a:stretch>
        </p:blipFill>
        <p:spPr>
          <a:xfrm>
            <a:off x="759928" y="682988"/>
            <a:ext cx="7631451" cy="4460973"/>
          </a:xfrm>
          <a:prstGeom prst="rect">
            <a:avLst/>
          </a:prstGeom>
        </p:spPr>
      </p:pic>
      <p:sp>
        <p:nvSpPr>
          <p:cNvPr id="4" name="Text Placeholder 3">
            <a:extLst>
              <a:ext uri="{FF2B5EF4-FFF2-40B4-BE49-F238E27FC236}">
                <a16:creationId xmlns:a16="http://schemas.microsoft.com/office/drawing/2014/main" id="{EF6E518C-67C9-B141-95BE-32984C8F7EE8}"/>
              </a:ext>
            </a:extLst>
          </p:cNvPr>
          <p:cNvSpPr>
            <a:spLocks noGrp="1"/>
          </p:cNvSpPr>
          <p:nvPr>
            <p:ph type="body" sz="quarter" idx="13"/>
          </p:nvPr>
        </p:nvSpPr>
        <p:spPr>
          <a:xfrm>
            <a:off x="0" y="4057358"/>
            <a:ext cx="2143546" cy="711260"/>
          </a:xfrm>
          <a:solidFill>
            <a:schemeClr val="bg1"/>
          </a:solidFill>
        </p:spPr>
        <p:txBody>
          <a:bodyPr>
            <a:normAutofit/>
          </a:bodyPr>
          <a:lstStyle/>
          <a:p>
            <a:r>
              <a:rPr lang="en-US" dirty="0">
                <a:sym typeface="Wingdings" pitchFamily="2" charset="2"/>
              </a:rPr>
              <a:t>Development by Brent Smith and </a:t>
            </a:r>
            <a:r>
              <a:rPr lang="en-US" dirty="0" err="1">
                <a:sym typeface="Wingdings" pitchFamily="2" charset="2"/>
              </a:rPr>
              <a:t>Callum</a:t>
            </a:r>
            <a:r>
              <a:rPr lang="en-US" dirty="0">
                <a:sym typeface="Wingdings" pitchFamily="2" charset="2"/>
              </a:rPr>
              <a:t> </a:t>
            </a:r>
            <a:r>
              <a:rPr lang="en-US" dirty="0" err="1">
                <a:sym typeface="Wingdings" pitchFamily="2" charset="2"/>
              </a:rPr>
              <a:t>Wayman</a:t>
            </a:r>
            <a:r>
              <a:rPr lang="en-US" dirty="0">
                <a:sym typeface="Wingdings" pitchFamily="2" charset="2"/>
              </a:rPr>
              <a:t>, SSAI/GMAO</a:t>
            </a:r>
            <a:endParaRPr lang="en-US" dirty="0"/>
          </a:p>
        </p:txBody>
      </p:sp>
      <p:sp>
        <p:nvSpPr>
          <p:cNvPr id="8" name="TextBox 7">
            <a:extLst>
              <a:ext uri="{FF2B5EF4-FFF2-40B4-BE49-F238E27FC236}">
                <a16:creationId xmlns:a16="http://schemas.microsoft.com/office/drawing/2014/main" id="{57AF8E04-FEC1-594E-A6AB-B8C8911B0F4A}"/>
              </a:ext>
            </a:extLst>
          </p:cNvPr>
          <p:cNvSpPr txBox="1"/>
          <p:nvPr/>
        </p:nvSpPr>
        <p:spPr>
          <a:xfrm>
            <a:off x="6101684" y="1212267"/>
            <a:ext cx="2510862" cy="2554545"/>
          </a:xfrm>
          <a:prstGeom prst="rect">
            <a:avLst/>
          </a:prstGeom>
          <a:noFill/>
        </p:spPr>
        <p:txBody>
          <a:bodyPr wrap="square" rtlCol="0">
            <a:spAutoFit/>
          </a:bodyPr>
          <a:lstStyle/>
          <a:p>
            <a:r>
              <a:rPr lang="en-US" sz="2000" dirty="0"/>
              <a:t>Thanks to support from NASA HQ Applied Sciences and Army Public Health Center for the development of new capabilities in FLUID</a:t>
            </a:r>
          </a:p>
        </p:txBody>
      </p:sp>
    </p:spTree>
    <p:extLst>
      <p:ext uri="{BB962C8B-B14F-4D97-AF65-F5344CB8AC3E}">
        <p14:creationId xmlns:p14="http://schemas.microsoft.com/office/powerpoint/2010/main" val="99796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1DA34-CAF1-B348-A186-3C38B3E6A19D}"/>
              </a:ext>
            </a:extLst>
          </p:cNvPr>
          <p:cNvSpPr>
            <a:spLocks noGrp="1"/>
          </p:cNvSpPr>
          <p:nvPr>
            <p:ph type="title"/>
          </p:nvPr>
        </p:nvSpPr>
        <p:spPr>
          <a:xfrm>
            <a:off x="0" y="245987"/>
            <a:ext cx="9144000" cy="615156"/>
          </a:xfrm>
        </p:spPr>
        <p:txBody>
          <a:bodyPr>
            <a:normAutofit/>
          </a:bodyPr>
          <a:lstStyle/>
          <a:p>
            <a:r>
              <a:rPr lang="en-US" sz="2400" dirty="0"/>
              <a:t>GEOS-CF are available online in near real-time</a:t>
            </a:r>
          </a:p>
        </p:txBody>
      </p:sp>
      <p:sp>
        <p:nvSpPr>
          <p:cNvPr id="5" name="TextBox 4">
            <a:extLst>
              <a:ext uri="{FF2B5EF4-FFF2-40B4-BE49-F238E27FC236}">
                <a16:creationId xmlns:a16="http://schemas.microsoft.com/office/drawing/2014/main" id="{EAD8F5EB-B719-4F4E-9059-3266DC5CFA08}"/>
              </a:ext>
            </a:extLst>
          </p:cNvPr>
          <p:cNvSpPr txBox="1"/>
          <p:nvPr/>
        </p:nvSpPr>
        <p:spPr>
          <a:xfrm>
            <a:off x="137661" y="999642"/>
            <a:ext cx="2159566" cy="276999"/>
          </a:xfrm>
          <a:prstGeom prst="rect">
            <a:avLst/>
          </a:prstGeom>
          <a:noFill/>
          <a:ln>
            <a:noFill/>
          </a:ln>
        </p:spPr>
        <p:txBody>
          <a:bodyPr wrap="none" rtlCol="0">
            <a:spAutoFit/>
          </a:bodyPr>
          <a:lstStyle/>
          <a:p>
            <a:r>
              <a:rPr lang="en-US" sz="1200" dirty="0">
                <a:hlinkClick r:id="rId3"/>
              </a:rPr>
              <a:t>https://fluid.nccs.nasa.gov/cf/</a:t>
            </a:r>
            <a:endParaRPr lang="en-US" sz="1200" dirty="0"/>
          </a:p>
        </p:txBody>
      </p:sp>
      <p:pic>
        <p:nvPicPr>
          <p:cNvPr id="7" name="Picture 6">
            <a:extLst>
              <a:ext uri="{FF2B5EF4-FFF2-40B4-BE49-F238E27FC236}">
                <a16:creationId xmlns:a16="http://schemas.microsoft.com/office/drawing/2014/main" id="{420CC7C0-3827-BE4C-A8AE-44F70BACB7B5}"/>
              </a:ext>
            </a:extLst>
          </p:cNvPr>
          <p:cNvPicPr>
            <a:picLocks noChangeAspect="1"/>
          </p:cNvPicPr>
          <p:nvPr/>
        </p:nvPicPr>
        <p:blipFill>
          <a:blip r:embed="rId4"/>
          <a:stretch>
            <a:fillRect/>
          </a:stretch>
        </p:blipFill>
        <p:spPr>
          <a:xfrm>
            <a:off x="5102663" y="1138142"/>
            <a:ext cx="3683796" cy="1756737"/>
          </a:xfrm>
          <a:prstGeom prst="rect">
            <a:avLst/>
          </a:prstGeom>
          <a:ln>
            <a:solidFill>
              <a:srgbClr val="000000"/>
            </a:solidFill>
          </a:ln>
        </p:spPr>
      </p:pic>
      <p:sp>
        <p:nvSpPr>
          <p:cNvPr id="9" name="TextBox 8">
            <a:extLst>
              <a:ext uri="{FF2B5EF4-FFF2-40B4-BE49-F238E27FC236}">
                <a16:creationId xmlns:a16="http://schemas.microsoft.com/office/drawing/2014/main" id="{82F4D262-0E89-E341-8223-E8022665AAC2}"/>
              </a:ext>
            </a:extLst>
          </p:cNvPr>
          <p:cNvSpPr txBox="1"/>
          <p:nvPr/>
        </p:nvSpPr>
        <p:spPr>
          <a:xfrm>
            <a:off x="4943853" y="861201"/>
            <a:ext cx="4001416" cy="276999"/>
          </a:xfrm>
          <a:prstGeom prst="rect">
            <a:avLst/>
          </a:prstGeom>
          <a:solidFill>
            <a:schemeClr val="bg1"/>
          </a:solidFill>
        </p:spPr>
        <p:txBody>
          <a:bodyPr wrap="none" rtlCol="0">
            <a:spAutoFit/>
          </a:bodyPr>
          <a:lstStyle/>
          <a:p>
            <a:r>
              <a:rPr lang="en-US" sz="1200" dirty="0">
                <a:hlinkClick r:id="rId5"/>
              </a:rPr>
              <a:t>https://portal.nccs.nasa.gov/datashare/gmao/geos-cf/v1/</a:t>
            </a:r>
            <a:endParaRPr lang="en-US" sz="1200" dirty="0"/>
          </a:p>
        </p:txBody>
      </p:sp>
      <p:pic>
        <p:nvPicPr>
          <p:cNvPr id="28" name="Picture 27">
            <a:extLst>
              <a:ext uri="{FF2B5EF4-FFF2-40B4-BE49-F238E27FC236}">
                <a16:creationId xmlns:a16="http://schemas.microsoft.com/office/drawing/2014/main" id="{85CDF00D-B025-E14E-A598-10F1E2E62512}"/>
              </a:ext>
            </a:extLst>
          </p:cNvPr>
          <p:cNvPicPr>
            <a:picLocks noChangeAspect="1"/>
          </p:cNvPicPr>
          <p:nvPr/>
        </p:nvPicPr>
        <p:blipFill>
          <a:blip r:embed="rId6"/>
          <a:stretch>
            <a:fillRect/>
          </a:stretch>
        </p:blipFill>
        <p:spPr>
          <a:xfrm>
            <a:off x="4943853" y="3232361"/>
            <a:ext cx="3993826" cy="1515477"/>
          </a:xfrm>
          <a:prstGeom prst="rect">
            <a:avLst/>
          </a:prstGeom>
          <a:ln>
            <a:solidFill>
              <a:srgbClr val="000000"/>
            </a:solidFill>
          </a:ln>
        </p:spPr>
      </p:pic>
      <p:sp>
        <p:nvSpPr>
          <p:cNvPr id="29" name="Rectangle 28">
            <a:extLst>
              <a:ext uri="{FF2B5EF4-FFF2-40B4-BE49-F238E27FC236}">
                <a16:creationId xmlns:a16="http://schemas.microsoft.com/office/drawing/2014/main" id="{761FFF4D-F05C-2C42-AFA8-93EB2C3EB13E}"/>
              </a:ext>
            </a:extLst>
          </p:cNvPr>
          <p:cNvSpPr/>
          <p:nvPr/>
        </p:nvSpPr>
        <p:spPr>
          <a:xfrm>
            <a:off x="4943853" y="2980583"/>
            <a:ext cx="3658374" cy="276999"/>
          </a:xfrm>
          <a:prstGeom prst="rect">
            <a:avLst/>
          </a:prstGeom>
        </p:spPr>
        <p:txBody>
          <a:bodyPr wrap="none">
            <a:spAutoFit/>
          </a:bodyPr>
          <a:lstStyle/>
          <a:p>
            <a:r>
              <a:rPr lang="en-US" sz="1200" dirty="0">
                <a:hlinkClick r:id="rId7"/>
              </a:rPr>
              <a:t>https://opendap.nccs.nasa.gov/dods/gmao/geos-cf/</a:t>
            </a:r>
            <a:endParaRPr lang="en-US" sz="1200" dirty="0"/>
          </a:p>
        </p:txBody>
      </p:sp>
      <p:sp>
        <p:nvSpPr>
          <p:cNvPr id="3" name="Slide Number Placeholder 2">
            <a:extLst>
              <a:ext uri="{FF2B5EF4-FFF2-40B4-BE49-F238E27FC236}">
                <a16:creationId xmlns:a16="http://schemas.microsoft.com/office/drawing/2014/main" id="{58EFE731-BB28-FD41-985B-5C56D61D4C3D}"/>
              </a:ext>
            </a:extLst>
          </p:cNvPr>
          <p:cNvSpPr>
            <a:spLocks noGrp="1"/>
          </p:cNvSpPr>
          <p:nvPr>
            <p:ph type="sldNum" sz="quarter" idx="12"/>
          </p:nvPr>
        </p:nvSpPr>
        <p:spPr/>
        <p:txBody>
          <a:bodyPr/>
          <a:lstStyle/>
          <a:p>
            <a:fld id="{BDB8D1E3-1DAE-664E-B350-75CA63E753F0}" type="slidenum">
              <a:rPr lang="en-US" smtClean="0"/>
              <a:t>12</a:t>
            </a:fld>
            <a:endParaRPr lang="en-US"/>
          </a:p>
        </p:txBody>
      </p:sp>
      <p:sp>
        <p:nvSpPr>
          <p:cNvPr id="11" name="TextBox 10">
            <a:extLst>
              <a:ext uri="{FF2B5EF4-FFF2-40B4-BE49-F238E27FC236}">
                <a16:creationId xmlns:a16="http://schemas.microsoft.com/office/drawing/2014/main" id="{B4CB73E1-1CCB-6045-A25C-63572E3A3BBE}"/>
              </a:ext>
            </a:extLst>
          </p:cNvPr>
          <p:cNvSpPr txBox="1"/>
          <p:nvPr/>
        </p:nvSpPr>
        <p:spPr>
          <a:xfrm>
            <a:off x="-341070" y="691866"/>
            <a:ext cx="4470126" cy="338554"/>
          </a:xfrm>
          <a:prstGeom prst="rect">
            <a:avLst/>
          </a:prstGeom>
          <a:noFill/>
        </p:spPr>
        <p:txBody>
          <a:bodyPr wrap="square" rtlCol="0">
            <a:spAutoFit/>
          </a:bodyPr>
          <a:lstStyle/>
          <a:p>
            <a:pPr algn="ctr"/>
            <a:r>
              <a:rPr lang="en-US" sz="1600" b="1" dirty="0">
                <a:solidFill>
                  <a:schemeClr val="bg2">
                    <a:lumMod val="10000"/>
                  </a:schemeClr>
                </a:solidFill>
              </a:rPr>
              <a:t>FLUID is a mobile-friendly website </a:t>
            </a:r>
          </a:p>
        </p:txBody>
      </p:sp>
      <p:sp>
        <p:nvSpPr>
          <p:cNvPr id="12" name="TextBox 11">
            <a:extLst>
              <a:ext uri="{FF2B5EF4-FFF2-40B4-BE49-F238E27FC236}">
                <a16:creationId xmlns:a16="http://schemas.microsoft.com/office/drawing/2014/main" id="{466D318D-A0BB-B746-933E-4753C9EFF1FD}"/>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3" name="Rectangle 12">
            <a:extLst>
              <a:ext uri="{FF2B5EF4-FFF2-40B4-BE49-F238E27FC236}">
                <a16:creationId xmlns:a16="http://schemas.microsoft.com/office/drawing/2014/main" id="{A5DBA820-F9F3-E348-9E53-01A33292A4A3}"/>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pic>
        <p:nvPicPr>
          <p:cNvPr id="14" name="Picture 13" descr="A screenshot of a cell phone&#10;&#10;Description automatically generated">
            <a:extLst>
              <a:ext uri="{FF2B5EF4-FFF2-40B4-BE49-F238E27FC236}">
                <a16:creationId xmlns:a16="http://schemas.microsoft.com/office/drawing/2014/main" id="{B014CE89-61AC-7A44-B13F-F3B1ED140D7B}"/>
              </a:ext>
            </a:extLst>
          </p:cNvPr>
          <p:cNvPicPr>
            <a:picLocks noChangeAspect="1"/>
          </p:cNvPicPr>
          <p:nvPr/>
        </p:nvPicPr>
        <p:blipFill>
          <a:blip r:embed="rId8"/>
          <a:stretch>
            <a:fillRect/>
          </a:stretch>
        </p:blipFill>
        <p:spPr>
          <a:xfrm>
            <a:off x="-27064" y="1411633"/>
            <a:ext cx="4744121" cy="3369130"/>
          </a:xfrm>
          <a:prstGeom prst="rect">
            <a:avLst/>
          </a:prstGeom>
        </p:spPr>
      </p:pic>
    </p:spTree>
    <p:extLst>
      <p:ext uri="{BB962C8B-B14F-4D97-AF65-F5344CB8AC3E}">
        <p14:creationId xmlns:p14="http://schemas.microsoft.com/office/powerpoint/2010/main" val="1561385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13921-8D1A-2E46-972A-171896634D87}"/>
              </a:ext>
            </a:extLst>
          </p:cNvPr>
          <p:cNvSpPr>
            <a:spLocks noGrp="1"/>
          </p:cNvSpPr>
          <p:nvPr>
            <p:ph type="title"/>
          </p:nvPr>
        </p:nvSpPr>
        <p:spPr>
          <a:xfrm>
            <a:off x="628650" y="203662"/>
            <a:ext cx="7886700" cy="615156"/>
          </a:xfrm>
        </p:spPr>
        <p:txBody>
          <a:bodyPr/>
          <a:lstStyle/>
          <a:p>
            <a:r>
              <a:rPr lang="en-US" dirty="0"/>
              <a:t>GMAO Mission Support for Field Campaigns</a:t>
            </a:r>
          </a:p>
        </p:txBody>
      </p:sp>
      <p:pic>
        <p:nvPicPr>
          <p:cNvPr id="7" name="Content Placeholder 6">
            <a:extLst>
              <a:ext uri="{FF2B5EF4-FFF2-40B4-BE49-F238E27FC236}">
                <a16:creationId xmlns:a16="http://schemas.microsoft.com/office/drawing/2014/main" id="{BA5866D0-5977-774C-8EBB-8C60C6A69A80}"/>
              </a:ext>
            </a:extLst>
          </p:cNvPr>
          <p:cNvPicPr>
            <a:picLocks noGrp="1" noChangeAspect="1"/>
          </p:cNvPicPr>
          <p:nvPr>
            <p:ph sz="half" idx="1"/>
          </p:nvPr>
        </p:nvPicPr>
        <p:blipFill rotWithShape="1">
          <a:blip r:embed="rId3"/>
          <a:srcRect l="2323" t="10691" b="71074"/>
          <a:stretch/>
        </p:blipFill>
        <p:spPr>
          <a:xfrm>
            <a:off x="1639151" y="769686"/>
            <a:ext cx="5888720" cy="705546"/>
          </a:xfrm>
        </p:spPr>
      </p:pic>
      <p:sp>
        <p:nvSpPr>
          <p:cNvPr id="3" name="Slide Number Placeholder 2">
            <a:extLst>
              <a:ext uri="{FF2B5EF4-FFF2-40B4-BE49-F238E27FC236}">
                <a16:creationId xmlns:a16="http://schemas.microsoft.com/office/drawing/2014/main" id="{37815528-8B81-624C-B903-494A2D548D4C}"/>
              </a:ext>
            </a:extLst>
          </p:cNvPr>
          <p:cNvSpPr>
            <a:spLocks noGrp="1"/>
          </p:cNvSpPr>
          <p:nvPr>
            <p:ph type="sldNum" sz="quarter" idx="12"/>
          </p:nvPr>
        </p:nvSpPr>
        <p:spPr/>
        <p:txBody>
          <a:bodyPr/>
          <a:lstStyle/>
          <a:p>
            <a:fld id="{77866434-3EB8-5B4B-842B-349C33B01C63}" type="slidenum">
              <a:rPr lang="en-US" smtClean="0"/>
              <a:t>13</a:t>
            </a:fld>
            <a:endParaRPr lang="en-US"/>
          </a:p>
        </p:txBody>
      </p:sp>
      <p:pic>
        <p:nvPicPr>
          <p:cNvPr id="13" name="Picture 12">
            <a:extLst>
              <a:ext uri="{FF2B5EF4-FFF2-40B4-BE49-F238E27FC236}">
                <a16:creationId xmlns:a16="http://schemas.microsoft.com/office/drawing/2014/main" id="{2BCE1736-1C45-D349-98BD-266071007239}"/>
              </a:ext>
            </a:extLst>
          </p:cNvPr>
          <p:cNvPicPr>
            <a:picLocks noChangeAspect="1"/>
          </p:cNvPicPr>
          <p:nvPr/>
        </p:nvPicPr>
        <p:blipFill rotWithShape="1">
          <a:blip r:embed="rId4"/>
          <a:srcRect l="7084" t="38742" r="57698" b="55416"/>
          <a:stretch/>
        </p:blipFill>
        <p:spPr>
          <a:xfrm>
            <a:off x="1906538" y="3482101"/>
            <a:ext cx="470781" cy="126086"/>
          </a:xfrm>
          <a:prstGeom prst="rect">
            <a:avLst/>
          </a:prstGeom>
        </p:spPr>
      </p:pic>
      <p:sp>
        <p:nvSpPr>
          <p:cNvPr id="14" name="Rectangle 13">
            <a:extLst>
              <a:ext uri="{FF2B5EF4-FFF2-40B4-BE49-F238E27FC236}">
                <a16:creationId xmlns:a16="http://schemas.microsoft.com/office/drawing/2014/main" id="{9B62F150-3984-5C44-A91B-595836177F53}"/>
              </a:ext>
            </a:extLst>
          </p:cNvPr>
          <p:cNvSpPr/>
          <p:nvPr/>
        </p:nvSpPr>
        <p:spPr>
          <a:xfrm>
            <a:off x="2738444" y="4420742"/>
            <a:ext cx="3685624" cy="369332"/>
          </a:xfrm>
          <a:prstGeom prst="rect">
            <a:avLst/>
          </a:prstGeom>
        </p:spPr>
        <p:txBody>
          <a:bodyPr wrap="none">
            <a:spAutoFit/>
          </a:bodyPr>
          <a:lstStyle/>
          <a:p>
            <a:r>
              <a:rPr lang="en-US" sz="1800" u="sng" dirty="0">
                <a:solidFill>
                  <a:srgbClr val="0096FF"/>
                </a:solidFill>
              </a:rPr>
              <a:t>http://</a:t>
            </a:r>
            <a:r>
              <a:rPr lang="en-US" sz="1800" u="sng" dirty="0" err="1">
                <a:solidFill>
                  <a:srgbClr val="0096FF"/>
                </a:solidFill>
              </a:rPr>
              <a:t>fluid.nccs.nasa.gov</a:t>
            </a:r>
            <a:r>
              <a:rPr lang="en-US" sz="1800" u="sng" dirty="0">
                <a:solidFill>
                  <a:srgbClr val="0096FF"/>
                </a:solidFill>
              </a:rPr>
              <a:t>/missions</a:t>
            </a:r>
            <a:endParaRPr lang="en-US" sz="1800" dirty="0"/>
          </a:p>
        </p:txBody>
      </p:sp>
      <p:sp>
        <p:nvSpPr>
          <p:cNvPr id="15" name="TextBox 14">
            <a:extLst>
              <a:ext uri="{FF2B5EF4-FFF2-40B4-BE49-F238E27FC236}">
                <a16:creationId xmlns:a16="http://schemas.microsoft.com/office/drawing/2014/main" id="{76F34934-DE8E-C145-9577-94E84169EB8C}"/>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6" name="Rectangle 15">
            <a:extLst>
              <a:ext uri="{FF2B5EF4-FFF2-40B4-BE49-F238E27FC236}">
                <a16:creationId xmlns:a16="http://schemas.microsoft.com/office/drawing/2014/main" id="{8316C81D-DC21-BE47-A24F-E035F4F9B770}"/>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pic>
        <p:nvPicPr>
          <p:cNvPr id="5" name="Picture 4">
            <a:hlinkClick r:id="rId5"/>
            <a:extLst>
              <a:ext uri="{FF2B5EF4-FFF2-40B4-BE49-F238E27FC236}">
                <a16:creationId xmlns:a16="http://schemas.microsoft.com/office/drawing/2014/main" id="{38C2ADAB-4F31-F747-B8B3-69F1AD2144E1}"/>
              </a:ext>
            </a:extLst>
          </p:cNvPr>
          <p:cNvPicPr>
            <a:picLocks noChangeAspect="1"/>
          </p:cNvPicPr>
          <p:nvPr/>
        </p:nvPicPr>
        <p:blipFill rotWithShape="1">
          <a:blip r:embed="rId6"/>
          <a:srcRect b="1579"/>
          <a:stretch/>
        </p:blipFill>
        <p:spPr>
          <a:xfrm>
            <a:off x="1639150" y="1400627"/>
            <a:ext cx="5888720" cy="3377255"/>
          </a:xfrm>
          <a:prstGeom prst="rect">
            <a:avLst/>
          </a:prstGeom>
        </p:spPr>
      </p:pic>
      <p:sp>
        <p:nvSpPr>
          <p:cNvPr id="4" name="Rectangle 3">
            <a:hlinkClick r:id="rId7"/>
            <a:extLst>
              <a:ext uri="{FF2B5EF4-FFF2-40B4-BE49-F238E27FC236}">
                <a16:creationId xmlns:a16="http://schemas.microsoft.com/office/drawing/2014/main" id="{B41BD455-A2E7-454B-A06F-F42C8181D72A}"/>
              </a:ext>
            </a:extLst>
          </p:cNvPr>
          <p:cNvSpPr/>
          <p:nvPr/>
        </p:nvSpPr>
        <p:spPr>
          <a:xfrm>
            <a:off x="0" y="4442514"/>
            <a:ext cx="3459601" cy="338554"/>
          </a:xfrm>
          <a:prstGeom prst="rect">
            <a:avLst/>
          </a:prstGeom>
          <a:solidFill>
            <a:schemeClr val="bg1"/>
          </a:solidFill>
        </p:spPr>
        <p:txBody>
          <a:bodyPr wrap="none">
            <a:spAutoFit/>
          </a:bodyPr>
          <a:lstStyle/>
          <a:p>
            <a:r>
              <a:rPr lang="en-US" sz="1600" u="sng" dirty="0">
                <a:solidFill>
                  <a:srgbClr val="0096FF"/>
                </a:solidFill>
              </a:rPr>
              <a:t>https://</a:t>
            </a:r>
            <a:r>
              <a:rPr lang="en-US" sz="1600" u="sng" dirty="0" err="1">
                <a:solidFill>
                  <a:srgbClr val="0096FF"/>
                </a:solidFill>
              </a:rPr>
              <a:t>fluid.nccs.nasa.gov</a:t>
            </a:r>
            <a:r>
              <a:rPr lang="en-US" sz="1600" u="sng" dirty="0">
                <a:solidFill>
                  <a:srgbClr val="0096FF"/>
                </a:solidFill>
              </a:rPr>
              <a:t>/missions/</a:t>
            </a:r>
            <a:endParaRPr lang="en-US" sz="1600" dirty="0"/>
          </a:p>
        </p:txBody>
      </p:sp>
    </p:spTree>
    <p:extLst>
      <p:ext uri="{BB962C8B-B14F-4D97-AF65-F5344CB8AC3E}">
        <p14:creationId xmlns:p14="http://schemas.microsoft.com/office/powerpoint/2010/main" val="36733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4FF9A97E-C47A-1448-814E-172AA09764ED}"/>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 name="Title 1"/>
          <p:cNvSpPr>
            <a:spLocks noGrp="1"/>
          </p:cNvSpPr>
          <p:nvPr>
            <p:ph type="title"/>
          </p:nvPr>
        </p:nvSpPr>
        <p:spPr>
          <a:xfrm>
            <a:off x="257578" y="343725"/>
            <a:ext cx="8886423" cy="1037246"/>
          </a:xfrm>
        </p:spPr>
        <p:txBody>
          <a:bodyPr>
            <a:noAutofit/>
          </a:bodyPr>
          <a:lstStyle/>
          <a:p>
            <a:r>
              <a:rPr lang="en-US" sz="2800" dirty="0"/>
              <a:t>Satellite Coastal and Oceanic Atmospheric Pollution Experiment (SCOAPE)</a:t>
            </a:r>
            <a:br>
              <a:rPr lang="en-US" sz="3200" dirty="0"/>
            </a:br>
            <a:endParaRPr lang="en-US" sz="3200" dirty="0"/>
          </a:p>
        </p:txBody>
      </p:sp>
      <p:sp>
        <p:nvSpPr>
          <p:cNvPr id="4" name="Content Placeholder 3"/>
          <p:cNvSpPr>
            <a:spLocks noGrp="1"/>
          </p:cNvSpPr>
          <p:nvPr>
            <p:ph sz="half" idx="2"/>
          </p:nvPr>
        </p:nvSpPr>
        <p:spPr>
          <a:xfrm>
            <a:off x="128789" y="1910273"/>
            <a:ext cx="4122238" cy="3072226"/>
          </a:xfrm>
        </p:spPr>
        <p:txBody>
          <a:bodyPr>
            <a:normAutofit/>
          </a:bodyPr>
          <a:lstStyle/>
          <a:p>
            <a:pPr marL="349250" lvl="3" indent="-288925" algn="l">
              <a:lnSpc>
                <a:spcPct val="100000"/>
              </a:lnSpc>
              <a:buFont typeface="Wingdings" pitchFamily="2" charset="2"/>
              <a:buChar char="Ø"/>
            </a:pPr>
            <a:r>
              <a:rPr lang="en-US" sz="1650" b="1" dirty="0"/>
              <a:t>The Gulf of Mexico is a complex region for both meteorology and composition</a:t>
            </a:r>
          </a:p>
          <a:p>
            <a:pPr marL="349250" lvl="3" indent="-288925" algn="l">
              <a:lnSpc>
                <a:spcPct val="160000"/>
              </a:lnSpc>
              <a:buFont typeface="Wingdings" pitchFamily="2" charset="2"/>
              <a:buChar char="Ø"/>
            </a:pPr>
            <a:r>
              <a:rPr lang="en-US" sz="1650" b="1" dirty="0"/>
              <a:t>Frequent cloud cover</a:t>
            </a:r>
          </a:p>
          <a:p>
            <a:pPr marL="349250" lvl="3" indent="-288925" algn="l">
              <a:lnSpc>
                <a:spcPct val="160000"/>
              </a:lnSpc>
              <a:buFont typeface="Wingdings" pitchFamily="2" charset="2"/>
              <a:buChar char="Ø"/>
            </a:pPr>
            <a:r>
              <a:rPr lang="en-US" sz="1650" b="1" dirty="0"/>
              <a:t>Onshore and off shore flow </a:t>
            </a:r>
          </a:p>
          <a:p>
            <a:pPr marL="606425" lvl="4" indent="-288925" algn="l">
              <a:lnSpc>
                <a:spcPct val="160000"/>
              </a:lnSpc>
              <a:buFont typeface="Wingdings" pitchFamily="2" charset="2"/>
              <a:buChar char="Ø"/>
            </a:pPr>
            <a:r>
              <a:rPr lang="en-US" sz="1500" b="1" dirty="0"/>
              <a:t>Recirculation of onshore pollution </a:t>
            </a:r>
          </a:p>
        </p:txBody>
      </p:sp>
      <p:sp>
        <p:nvSpPr>
          <p:cNvPr id="3" name="Slide Number Placeholder 2"/>
          <p:cNvSpPr>
            <a:spLocks noGrp="1"/>
          </p:cNvSpPr>
          <p:nvPr>
            <p:ph type="sldNum" sz="quarter" idx="12"/>
          </p:nvPr>
        </p:nvSpPr>
        <p:spPr/>
        <p:txBody>
          <a:bodyPr/>
          <a:lstStyle/>
          <a:p>
            <a:fld id="{5B11D210-99F8-2541-8DF7-114546ECFC6C}" type="slidenum">
              <a:rPr lang="en-US" smtClean="0"/>
              <a:t>14</a:t>
            </a:fld>
            <a:endParaRPr lang="en-US"/>
          </a:p>
        </p:txBody>
      </p:sp>
      <p:pic>
        <p:nvPicPr>
          <p:cNvPr id="10" name="Picture 9" descr="BOEM COLOR final">
            <a:extLst>
              <a:ext uri="{FF2B5EF4-FFF2-40B4-BE49-F238E27FC236}">
                <a16:creationId xmlns:a16="http://schemas.microsoft.com/office/drawing/2014/main" id="{99765E36-D8D8-0144-9EB6-4A9B2B8C383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789" y="1074670"/>
            <a:ext cx="1485900" cy="55959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63B398-6073-3A40-A8E1-C40E0CF74995}"/>
              </a:ext>
            </a:extLst>
          </p:cNvPr>
          <p:cNvSpPr txBox="1"/>
          <p:nvPr/>
        </p:nvSpPr>
        <p:spPr>
          <a:xfrm>
            <a:off x="1743478" y="1050784"/>
            <a:ext cx="7400522" cy="646331"/>
          </a:xfrm>
          <a:prstGeom prst="rect">
            <a:avLst/>
          </a:prstGeom>
          <a:noFill/>
        </p:spPr>
        <p:txBody>
          <a:bodyPr wrap="square" rtlCol="0">
            <a:spAutoFit/>
          </a:bodyPr>
          <a:lstStyle/>
          <a:p>
            <a:r>
              <a:rPr lang="en-US" sz="1800" i="1" dirty="0">
                <a:solidFill>
                  <a:schemeClr val="bg2">
                    <a:lumMod val="10000"/>
                  </a:schemeClr>
                </a:solidFill>
              </a:rPr>
              <a:t>“Can we use NASA resources to monitor off shore sources in the Gulf of Mexico which are impacting air quality onshore?” </a:t>
            </a:r>
          </a:p>
        </p:txBody>
      </p:sp>
      <p:sp>
        <p:nvSpPr>
          <p:cNvPr id="14" name="Content Placeholder 3">
            <a:extLst>
              <a:ext uri="{FF2B5EF4-FFF2-40B4-BE49-F238E27FC236}">
                <a16:creationId xmlns:a16="http://schemas.microsoft.com/office/drawing/2014/main" id="{07402F45-4C78-7C41-A0C7-4178107757B8}"/>
              </a:ext>
            </a:extLst>
          </p:cNvPr>
          <p:cNvSpPr txBox="1">
            <a:spLocks/>
          </p:cNvSpPr>
          <p:nvPr/>
        </p:nvSpPr>
        <p:spPr>
          <a:xfrm>
            <a:off x="4700788" y="2046909"/>
            <a:ext cx="4314422" cy="2931550"/>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a:buNone/>
              <a:defRPr sz="1500" kern="1200">
                <a:solidFill>
                  <a:schemeClr val="bg2">
                    <a:lumMod val="10000"/>
                  </a:schemeClr>
                </a:solidFill>
                <a:latin typeface="+mn-lt"/>
                <a:ea typeface="+mn-ea"/>
                <a:cs typeface="+mn-cs"/>
              </a:defRPr>
            </a:lvl1pPr>
            <a:lvl2pPr marL="205740" indent="-145733" algn="ctr" defTabSz="685800" rtl="0" eaLnBrk="1" latinLnBrk="0" hangingPunct="1">
              <a:lnSpc>
                <a:spcPct val="90000"/>
              </a:lnSpc>
              <a:spcBef>
                <a:spcPts val="375"/>
              </a:spcBef>
              <a:buFont typeface="Arial" charset="0"/>
              <a:buChar char="•"/>
              <a:defRPr sz="1350" kern="1200">
                <a:solidFill>
                  <a:schemeClr val="bg2">
                    <a:lumMod val="10000"/>
                  </a:schemeClr>
                </a:solidFill>
                <a:latin typeface="+mn-lt"/>
                <a:ea typeface="+mn-ea"/>
                <a:cs typeface="+mn-cs"/>
              </a:defRPr>
            </a:lvl2pPr>
            <a:lvl3pPr marL="488633" indent="-145733" algn="ctr" defTabSz="685800" rtl="0" eaLnBrk="1" latinLnBrk="0" hangingPunct="1">
              <a:lnSpc>
                <a:spcPct val="90000"/>
              </a:lnSpc>
              <a:spcBef>
                <a:spcPts val="375"/>
              </a:spcBef>
              <a:buFont typeface="Arial" charset="0"/>
              <a:buChar char="•"/>
              <a:defRPr sz="1200" kern="1200">
                <a:solidFill>
                  <a:schemeClr val="bg2">
                    <a:lumMod val="10000"/>
                  </a:schemeClr>
                </a:solidFill>
                <a:latin typeface="+mn-lt"/>
                <a:ea typeface="+mn-ea"/>
                <a:cs typeface="+mn-cs"/>
              </a:defRPr>
            </a:lvl3pPr>
            <a:lvl4pPr marL="968693" indent="-145733" algn="ctr" defTabSz="685800" rtl="0" eaLnBrk="1" latinLnBrk="0" hangingPunct="1">
              <a:lnSpc>
                <a:spcPct val="90000"/>
              </a:lnSpc>
              <a:spcBef>
                <a:spcPts val="375"/>
              </a:spcBef>
              <a:buFont typeface="Arial" charset="0"/>
              <a:buChar char="•"/>
              <a:defRPr sz="1050" kern="1200">
                <a:solidFill>
                  <a:schemeClr val="bg2">
                    <a:lumMod val="10000"/>
                  </a:schemeClr>
                </a:solidFill>
                <a:latin typeface="+mn-lt"/>
                <a:ea typeface="+mn-ea"/>
                <a:cs typeface="+mn-cs"/>
              </a:defRPr>
            </a:lvl4pPr>
            <a:lvl5pPr marL="1225868" indent="-128588" algn="ctr" defTabSz="685800" rtl="0" eaLnBrk="1" latinLnBrk="0" hangingPunct="1">
              <a:lnSpc>
                <a:spcPct val="90000"/>
              </a:lnSpc>
              <a:spcBef>
                <a:spcPts val="375"/>
              </a:spcBef>
              <a:buFont typeface="Arial" charset="0"/>
              <a:buChar char="•"/>
              <a:defRPr sz="900" kern="1200">
                <a:solidFill>
                  <a:schemeClr val="bg2">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349250" lvl="3" indent="-288925" algn="l">
              <a:buFont typeface="Wingdings" pitchFamily="2" charset="2"/>
              <a:buChar char="Ø"/>
            </a:pPr>
            <a:r>
              <a:rPr lang="en-US" sz="1500" b="1" dirty="0"/>
              <a:t>May 2019 measurement campaign</a:t>
            </a:r>
            <a:br>
              <a:rPr lang="en-US" sz="1500" b="1" dirty="0"/>
            </a:br>
            <a:endParaRPr lang="en-US" sz="1500" b="1" dirty="0"/>
          </a:p>
          <a:p>
            <a:pPr marL="349250" lvl="3" indent="-288925" algn="l">
              <a:buFont typeface="Wingdings" pitchFamily="2" charset="2"/>
              <a:buChar char="Ø"/>
            </a:pPr>
            <a:r>
              <a:rPr lang="en-US" sz="1650" b="1" dirty="0"/>
              <a:t>GSFC support</a:t>
            </a:r>
          </a:p>
          <a:p>
            <a:pPr marL="606425" lvl="4" indent="-288925" algn="l">
              <a:buFont typeface="Wingdings" pitchFamily="2" charset="2"/>
              <a:buChar char="Ø"/>
            </a:pPr>
            <a:r>
              <a:rPr lang="en-US" sz="1500" b="1" dirty="0"/>
              <a:t>Mission planning </a:t>
            </a:r>
          </a:p>
          <a:p>
            <a:pPr marL="606425" lvl="4" indent="-288925" algn="l">
              <a:buFont typeface="Wingdings" pitchFamily="2" charset="2"/>
              <a:buChar char="Ø"/>
            </a:pPr>
            <a:r>
              <a:rPr lang="en-US" sz="1500" b="1" dirty="0"/>
              <a:t>Post mission analysis</a:t>
            </a:r>
          </a:p>
          <a:p>
            <a:pPr marL="606425" lvl="4" indent="-288925" algn="l">
              <a:buFont typeface="Wingdings" pitchFamily="2" charset="2"/>
              <a:buChar char="Ø"/>
            </a:pPr>
            <a:r>
              <a:rPr lang="en-US" sz="1500" b="1" dirty="0"/>
              <a:t>Capacity building</a:t>
            </a:r>
          </a:p>
        </p:txBody>
      </p:sp>
      <p:pic>
        <p:nvPicPr>
          <p:cNvPr id="17" name="Content Placeholder 4">
            <a:extLst>
              <a:ext uri="{FF2B5EF4-FFF2-40B4-BE49-F238E27FC236}">
                <a16:creationId xmlns:a16="http://schemas.microsoft.com/office/drawing/2014/main" id="{C7E0672E-F769-E341-BC58-FA6BA8DA6D0F}"/>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t="9543" b="4899"/>
          <a:stretch/>
        </p:blipFill>
        <p:spPr>
          <a:xfrm>
            <a:off x="4083431" y="1862757"/>
            <a:ext cx="5060570" cy="3263353"/>
          </a:xfrm>
        </p:spPr>
      </p:pic>
    </p:spTree>
    <p:extLst>
      <p:ext uri="{BB962C8B-B14F-4D97-AF65-F5344CB8AC3E}">
        <p14:creationId xmlns:p14="http://schemas.microsoft.com/office/powerpoint/2010/main" val="23201613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C7FD026-D1E9-6A47-BD72-1FF57A36E38E}"/>
              </a:ext>
            </a:extLst>
          </p:cNvPr>
          <p:cNvPicPr>
            <a:picLocks noChangeAspect="1"/>
          </p:cNvPicPr>
          <p:nvPr/>
        </p:nvPicPr>
        <p:blipFill>
          <a:blip r:embed="rId2"/>
          <a:stretch>
            <a:fillRect/>
          </a:stretch>
        </p:blipFill>
        <p:spPr>
          <a:xfrm>
            <a:off x="26222" y="1690831"/>
            <a:ext cx="4603558" cy="3452669"/>
          </a:xfrm>
          <a:prstGeom prst="rect">
            <a:avLst/>
          </a:prstGeom>
        </p:spPr>
      </p:pic>
      <p:sp>
        <p:nvSpPr>
          <p:cNvPr id="2" name="Title 1"/>
          <p:cNvSpPr>
            <a:spLocks noGrp="1"/>
          </p:cNvSpPr>
          <p:nvPr>
            <p:ph type="title"/>
          </p:nvPr>
        </p:nvSpPr>
        <p:spPr>
          <a:xfrm>
            <a:off x="257578" y="343725"/>
            <a:ext cx="8886423" cy="1037246"/>
          </a:xfrm>
        </p:spPr>
        <p:txBody>
          <a:bodyPr>
            <a:noAutofit/>
          </a:bodyPr>
          <a:lstStyle/>
          <a:p>
            <a:r>
              <a:rPr lang="en-US" sz="2800" dirty="0"/>
              <a:t>Satellite Coastal and Oceanic Atmospheric Pollution Experiment (SCOAPE)</a:t>
            </a:r>
            <a:br>
              <a:rPr lang="en-US" sz="3200" dirty="0"/>
            </a:br>
            <a:endParaRPr lang="en-US" sz="3200" dirty="0"/>
          </a:p>
        </p:txBody>
      </p:sp>
      <p:sp>
        <p:nvSpPr>
          <p:cNvPr id="3" name="Slide Number Placeholder 2"/>
          <p:cNvSpPr>
            <a:spLocks noGrp="1"/>
          </p:cNvSpPr>
          <p:nvPr>
            <p:ph type="sldNum" sz="quarter" idx="12"/>
          </p:nvPr>
        </p:nvSpPr>
        <p:spPr/>
        <p:txBody>
          <a:bodyPr/>
          <a:lstStyle/>
          <a:p>
            <a:fld id="{5B11D210-99F8-2541-8DF7-114546ECFC6C}" type="slidenum">
              <a:rPr lang="en-US" smtClean="0"/>
              <a:t>15</a:t>
            </a:fld>
            <a:endParaRPr lang="en-US"/>
          </a:p>
        </p:txBody>
      </p:sp>
      <p:pic>
        <p:nvPicPr>
          <p:cNvPr id="10" name="Picture 9" descr="BOEM COLOR final">
            <a:extLst>
              <a:ext uri="{FF2B5EF4-FFF2-40B4-BE49-F238E27FC236}">
                <a16:creationId xmlns:a16="http://schemas.microsoft.com/office/drawing/2014/main" id="{99765E36-D8D8-0144-9EB6-4A9B2B8C38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789" y="1074670"/>
            <a:ext cx="1485900" cy="55959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63B398-6073-3A40-A8E1-C40E0CF74995}"/>
              </a:ext>
            </a:extLst>
          </p:cNvPr>
          <p:cNvSpPr txBox="1"/>
          <p:nvPr/>
        </p:nvSpPr>
        <p:spPr>
          <a:xfrm>
            <a:off x="1743478" y="1050784"/>
            <a:ext cx="7400522" cy="646331"/>
          </a:xfrm>
          <a:prstGeom prst="rect">
            <a:avLst/>
          </a:prstGeom>
          <a:noFill/>
        </p:spPr>
        <p:txBody>
          <a:bodyPr wrap="square" rtlCol="0">
            <a:spAutoFit/>
          </a:bodyPr>
          <a:lstStyle/>
          <a:p>
            <a:r>
              <a:rPr lang="en-US" sz="1800" i="1" dirty="0">
                <a:solidFill>
                  <a:schemeClr val="bg2">
                    <a:lumMod val="10000"/>
                  </a:schemeClr>
                </a:solidFill>
              </a:rPr>
              <a:t>“Can we use NASA resources to monitor off shore sources in the Gulf of Mexico which are impacting air quality onshore?” </a:t>
            </a:r>
          </a:p>
        </p:txBody>
      </p:sp>
      <p:sp>
        <p:nvSpPr>
          <p:cNvPr id="14" name="Content Placeholder 3">
            <a:extLst>
              <a:ext uri="{FF2B5EF4-FFF2-40B4-BE49-F238E27FC236}">
                <a16:creationId xmlns:a16="http://schemas.microsoft.com/office/drawing/2014/main" id="{07402F45-4C78-7C41-A0C7-4178107757B8}"/>
              </a:ext>
            </a:extLst>
          </p:cNvPr>
          <p:cNvSpPr txBox="1">
            <a:spLocks/>
          </p:cNvSpPr>
          <p:nvPr/>
        </p:nvSpPr>
        <p:spPr>
          <a:xfrm>
            <a:off x="4829578" y="1980611"/>
            <a:ext cx="4314422" cy="2931550"/>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a:buNone/>
              <a:defRPr sz="1500" kern="1200">
                <a:solidFill>
                  <a:schemeClr val="bg2">
                    <a:lumMod val="10000"/>
                  </a:schemeClr>
                </a:solidFill>
                <a:latin typeface="+mn-lt"/>
                <a:ea typeface="+mn-ea"/>
                <a:cs typeface="+mn-cs"/>
              </a:defRPr>
            </a:lvl1pPr>
            <a:lvl2pPr marL="205740" indent="-145733" algn="ctr" defTabSz="685800" rtl="0" eaLnBrk="1" latinLnBrk="0" hangingPunct="1">
              <a:lnSpc>
                <a:spcPct val="90000"/>
              </a:lnSpc>
              <a:spcBef>
                <a:spcPts val="375"/>
              </a:spcBef>
              <a:buFont typeface="Arial" charset="0"/>
              <a:buChar char="•"/>
              <a:defRPr sz="1350" kern="1200">
                <a:solidFill>
                  <a:schemeClr val="bg2">
                    <a:lumMod val="10000"/>
                  </a:schemeClr>
                </a:solidFill>
                <a:latin typeface="+mn-lt"/>
                <a:ea typeface="+mn-ea"/>
                <a:cs typeface="+mn-cs"/>
              </a:defRPr>
            </a:lvl2pPr>
            <a:lvl3pPr marL="488633" indent="-145733" algn="ctr" defTabSz="685800" rtl="0" eaLnBrk="1" latinLnBrk="0" hangingPunct="1">
              <a:lnSpc>
                <a:spcPct val="90000"/>
              </a:lnSpc>
              <a:spcBef>
                <a:spcPts val="375"/>
              </a:spcBef>
              <a:buFont typeface="Arial" charset="0"/>
              <a:buChar char="•"/>
              <a:defRPr sz="1200" kern="1200">
                <a:solidFill>
                  <a:schemeClr val="bg2">
                    <a:lumMod val="10000"/>
                  </a:schemeClr>
                </a:solidFill>
                <a:latin typeface="+mn-lt"/>
                <a:ea typeface="+mn-ea"/>
                <a:cs typeface="+mn-cs"/>
              </a:defRPr>
            </a:lvl3pPr>
            <a:lvl4pPr marL="968693" indent="-145733" algn="ctr" defTabSz="685800" rtl="0" eaLnBrk="1" latinLnBrk="0" hangingPunct="1">
              <a:lnSpc>
                <a:spcPct val="90000"/>
              </a:lnSpc>
              <a:spcBef>
                <a:spcPts val="375"/>
              </a:spcBef>
              <a:buFont typeface="Arial" charset="0"/>
              <a:buChar char="•"/>
              <a:defRPr sz="1050" kern="1200">
                <a:solidFill>
                  <a:schemeClr val="bg2">
                    <a:lumMod val="10000"/>
                  </a:schemeClr>
                </a:solidFill>
                <a:latin typeface="+mn-lt"/>
                <a:ea typeface="+mn-ea"/>
                <a:cs typeface="+mn-cs"/>
              </a:defRPr>
            </a:lvl4pPr>
            <a:lvl5pPr marL="1225868" indent="-128588" algn="ctr" defTabSz="685800" rtl="0" eaLnBrk="1" latinLnBrk="0" hangingPunct="1">
              <a:lnSpc>
                <a:spcPct val="90000"/>
              </a:lnSpc>
              <a:spcBef>
                <a:spcPts val="375"/>
              </a:spcBef>
              <a:buFont typeface="Arial" charset="0"/>
              <a:buChar char="•"/>
              <a:defRPr sz="900" kern="1200">
                <a:solidFill>
                  <a:schemeClr val="bg2">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349250" lvl="3" indent="-288925" algn="l">
              <a:lnSpc>
                <a:spcPct val="150000"/>
              </a:lnSpc>
              <a:buFont typeface="Wingdings" pitchFamily="2" charset="2"/>
              <a:buChar char="Ø"/>
            </a:pPr>
            <a:r>
              <a:rPr lang="en-US" sz="1650" b="1" dirty="0"/>
              <a:t>May 2019 measurement campaign</a:t>
            </a:r>
          </a:p>
          <a:p>
            <a:pPr marL="349250" lvl="3" indent="-288925" algn="l">
              <a:lnSpc>
                <a:spcPct val="150000"/>
              </a:lnSpc>
              <a:buFont typeface="Wingdings" pitchFamily="2" charset="2"/>
              <a:buChar char="Ø"/>
            </a:pPr>
            <a:r>
              <a:rPr lang="en-US" sz="1650" b="1" dirty="0"/>
              <a:t>GSFC support</a:t>
            </a:r>
          </a:p>
          <a:p>
            <a:pPr marL="606425" lvl="4" indent="-288925" algn="l">
              <a:lnSpc>
                <a:spcPct val="150000"/>
              </a:lnSpc>
              <a:buFont typeface="Wingdings" pitchFamily="2" charset="2"/>
              <a:buChar char="Ø"/>
            </a:pPr>
            <a:r>
              <a:rPr lang="en-US" sz="1650" b="1" dirty="0"/>
              <a:t>Mission planning </a:t>
            </a:r>
          </a:p>
          <a:p>
            <a:pPr marL="606425" lvl="4" indent="-288925" algn="l">
              <a:lnSpc>
                <a:spcPct val="150000"/>
              </a:lnSpc>
              <a:buFont typeface="Wingdings" pitchFamily="2" charset="2"/>
              <a:buChar char="Ø"/>
            </a:pPr>
            <a:r>
              <a:rPr lang="en-US" sz="1650" b="1" dirty="0"/>
              <a:t>Post mission analysis</a:t>
            </a:r>
          </a:p>
        </p:txBody>
      </p:sp>
      <p:pic>
        <p:nvPicPr>
          <p:cNvPr id="11" name="Picture 10">
            <a:extLst>
              <a:ext uri="{FF2B5EF4-FFF2-40B4-BE49-F238E27FC236}">
                <a16:creationId xmlns:a16="http://schemas.microsoft.com/office/drawing/2014/main" id="{8A99CB50-C6EE-8A4F-8864-7929D8DAC0B7}"/>
              </a:ext>
            </a:extLst>
          </p:cNvPr>
          <p:cNvPicPr>
            <a:picLocks noChangeAspect="1"/>
          </p:cNvPicPr>
          <p:nvPr/>
        </p:nvPicPr>
        <p:blipFill rotWithShape="1">
          <a:blip r:embed="rId4"/>
          <a:srcRect l="32428" t="19208" r="12572" b="7135"/>
          <a:stretch/>
        </p:blipFill>
        <p:spPr>
          <a:xfrm>
            <a:off x="26223" y="1725115"/>
            <a:ext cx="4720805" cy="3358676"/>
          </a:xfrm>
          <a:prstGeom prst="rect">
            <a:avLst/>
          </a:prstGeom>
        </p:spPr>
      </p:pic>
      <p:sp>
        <p:nvSpPr>
          <p:cNvPr id="18" name="TextBox 17">
            <a:extLst>
              <a:ext uri="{FF2B5EF4-FFF2-40B4-BE49-F238E27FC236}">
                <a16:creationId xmlns:a16="http://schemas.microsoft.com/office/drawing/2014/main" id="{03276D27-BC5E-6449-825B-9D70169FF43A}"/>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Tree>
    <p:extLst>
      <p:ext uri="{BB962C8B-B14F-4D97-AF65-F5344CB8AC3E}">
        <p14:creationId xmlns:p14="http://schemas.microsoft.com/office/powerpoint/2010/main" val="13126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E46C1-EE1C-8F43-A18D-AA8ECDE9AEEC}"/>
              </a:ext>
            </a:extLst>
          </p:cNvPr>
          <p:cNvSpPr>
            <a:spLocks noGrp="1"/>
          </p:cNvSpPr>
          <p:nvPr>
            <p:ph type="title"/>
          </p:nvPr>
        </p:nvSpPr>
        <p:spPr>
          <a:xfrm>
            <a:off x="628650" y="163168"/>
            <a:ext cx="7886700" cy="615156"/>
          </a:xfrm>
        </p:spPr>
        <p:txBody>
          <a:bodyPr/>
          <a:lstStyle/>
          <a:p>
            <a:r>
              <a:rPr lang="en-US" dirty="0"/>
              <a:t>https://</a:t>
            </a:r>
            <a:r>
              <a:rPr lang="en-US" dirty="0" err="1"/>
              <a:t>fluid.nccs.nasa.gov</a:t>
            </a:r>
            <a:r>
              <a:rPr lang="en-US" dirty="0"/>
              <a:t>/missions/</a:t>
            </a:r>
            <a:r>
              <a:rPr lang="en-US" dirty="0" err="1"/>
              <a:t>mission_SCOAPE</a:t>
            </a:r>
            <a:r>
              <a:rPr lang="en-US" dirty="0"/>
              <a:t>/</a:t>
            </a:r>
          </a:p>
        </p:txBody>
      </p:sp>
      <p:sp>
        <p:nvSpPr>
          <p:cNvPr id="5" name="Slide Number Placeholder 4">
            <a:extLst>
              <a:ext uri="{FF2B5EF4-FFF2-40B4-BE49-F238E27FC236}">
                <a16:creationId xmlns:a16="http://schemas.microsoft.com/office/drawing/2014/main" id="{433C7BA6-8B6C-CD44-BDD6-330BE0540B70}"/>
              </a:ext>
            </a:extLst>
          </p:cNvPr>
          <p:cNvSpPr>
            <a:spLocks noGrp="1"/>
          </p:cNvSpPr>
          <p:nvPr>
            <p:ph type="sldNum" sz="quarter" idx="12"/>
          </p:nvPr>
        </p:nvSpPr>
        <p:spPr/>
        <p:txBody>
          <a:bodyPr/>
          <a:lstStyle/>
          <a:p>
            <a:fld id="{77866434-3EB8-5B4B-842B-349C33B01C63}" type="slidenum">
              <a:rPr lang="en-US" smtClean="0"/>
              <a:t>16</a:t>
            </a:fld>
            <a:endParaRPr lang="en-US"/>
          </a:p>
        </p:txBody>
      </p:sp>
      <p:pic>
        <p:nvPicPr>
          <p:cNvPr id="9" name="Picture 8">
            <a:hlinkClick r:id="rId2"/>
            <a:extLst>
              <a:ext uri="{FF2B5EF4-FFF2-40B4-BE49-F238E27FC236}">
                <a16:creationId xmlns:a16="http://schemas.microsoft.com/office/drawing/2014/main" id="{865F12F6-69AF-C84E-86AE-B6F868AC3242}"/>
              </a:ext>
            </a:extLst>
          </p:cNvPr>
          <p:cNvPicPr>
            <a:picLocks noChangeAspect="1"/>
          </p:cNvPicPr>
          <p:nvPr/>
        </p:nvPicPr>
        <p:blipFill>
          <a:blip r:embed="rId3"/>
          <a:stretch>
            <a:fillRect/>
          </a:stretch>
        </p:blipFill>
        <p:spPr>
          <a:xfrm>
            <a:off x="763626" y="673100"/>
            <a:ext cx="7899400" cy="4470400"/>
          </a:xfrm>
          <a:prstGeom prst="rect">
            <a:avLst/>
          </a:prstGeom>
        </p:spPr>
      </p:pic>
    </p:spTree>
    <p:extLst>
      <p:ext uri="{BB962C8B-B14F-4D97-AF65-F5344CB8AC3E}">
        <p14:creationId xmlns:p14="http://schemas.microsoft.com/office/powerpoint/2010/main" val="2020750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piece of paper&#10;&#10;Description automatically generated">
            <a:extLst>
              <a:ext uri="{FF2B5EF4-FFF2-40B4-BE49-F238E27FC236}">
                <a16:creationId xmlns:a16="http://schemas.microsoft.com/office/drawing/2014/main" id="{9FF2C2E3-08C9-994F-A57D-2BE33C18130E}"/>
              </a:ext>
            </a:extLst>
          </p:cNvPr>
          <p:cNvPicPr>
            <a:picLocks noChangeAspect="1"/>
          </p:cNvPicPr>
          <p:nvPr/>
        </p:nvPicPr>
        <p:blipFill>
          <a:blip r:embed="rId2"/>
          <a:stretch>
            <a:fillRect/>
          </a:stretch>
        </p:blipFill>
        <p:spPr>
          <a:xfrm>
            <a:off x="1041584" y="0"/>
            <a:ext cx="7060831" cy="5143500"/>
          </a:xfrm>
          <a:prstGeom prst="rect">
            <a:avLst/>
          </a:prstGeom>
        </p:spPr>
      </p:pic>
      <p:sp>
        <p:nvSpPr>
          <p:cNvPr id="2" name="Title 1">
            <a:extLst>
              <a:ext uri="{FF2B5EF4-FFF2-40B4-BE49-F238E27FC236}">
                <a16:creationId xmlns:a16="http://schemas.microsoft.com/office/drawing/2014/main" id="{6DEE46C1-EE1C-8F43-A18D-AA8ECDE9AEEC}"/>
              </a:ext>
            </a:extLst>
          </p:cNvPr>
          <p:cNvSpPr>
            <a:spLocks noGrp="1"/>
          </p:cNvSpPr>
          <p:nvPr>
            <p:ph type="title"/>
          </p:nvPr>
        </p:nvSpPr>
        <p:spPr>
          <a:xfrm>
            <a:off x="2257688" y="4661852"/>
            <a:ext cx="6361794" cy="615156"/>
          </a:xfrm>
        </p:spPr>
        <p:txBody>
          <a:bodyPr>
            <a:normAutofit/>
          </a:bodyPr>
          <a:lstStyle/>
          <a:p>
            <a:r>
              <a:rPr lang="en-US" sz="1600" dirty="0"/>
              <a:t>https://</a:t>
            </a:r>
            <a:r>
              <a:rPr lang="en-US" sz="1600" dirty="0" err="1"/>
              <a:t>fluid.nccs.nasa.gov</a:t>
            </a:r>
            <a:r>
              <a:rPr lang="en-US" sz="1600" dirty="0"/>
              <a:t>/missions/</a:t>
            </a:r>
            <a:r>
              <a:rPr lang="en-US" sz="1600" dirty="0" err="1"/>
              <a:t>mission_SCOAPE</a:t>
            </a:r>
            <a:endParaRPr lang="en-US" sz="1600" dirty="0"/>
          </a:p>
        </p:txBody>
      </p:sp>
      <p:sp>
        <p:nvSpPr>
          <p:cNvPr id="5" name="Slide Number Placeholder 4">
            <a:extLst>
              <a:ext uri="{FF2B5EF4-FFF2-40B4-BE49-F238E27FC236}">
                <a16:creationId xmlns:a16="http://schemas.microsoft.com/office/drawing/2014/main" id="{433C7BA6-8B6C-CD44-BDD6-330BE0540B70}"/>
              </a:ext>
            </a:extLst>
          </p:cNvPr>
          <p:cNvSpPr>
            <a:spLocks noGrp="1"/>
          </p:cNvSpPr>
          <p:nvPr>
            <p:ph type="sldNum" sz="quarter" idx="12"/>
          </p:nvPr>
        </p:nvSpPr>
        <p:spPr/>
        <p:txBody>
          <a:bodyPr/>
          <a:lstStyle/>
          <a:p>
            <a:fld id="{77866434-3EB8-5B4B-842B-349C33B01C63}" type="slidenum">
              <a:rPr lang="en-US" smtClean="0"/>
              <a:t>17</a:t>
            </a:fld>
            <a:endParaRPr lang="en-US"/>
          </a:p>
        </p:txBody>
      </p:sp>
    </p:spTree>
    <p:extLst>
      <p:ext uri="{BB962C8B-B14F-4D97-AF65-F5344CB8AC3E}">
        <p14:creationId xmlns:p14="http://schemas.microsoft.com/office/powerpoint/2010/main" val="3091485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29F86B-AC8E-D642-84AF-F19CE26B2C8B}"/>
              </a:ext>
            </a:extLst>
          </p:cNvPr>
          <p:cNvSpPr>
            <a:spLocks noGrp="1"/>
          </p:cNvSpPr>
          <p:nvPr>
            <p:ph type="sldNum" sz="quarter" idx="12"/>
          </p:nvPr>
        </p:nvSpPr>
        <p:spPr/>
        <p:txBody>
          <a:bodyPr/>
          <a:lstStyle/>
          <a:p>
            <a:fld id="{BDB8D1E3-1DAE-664E-B350-75CA63E753F0}" type="slidenum">
              <a:rPr lang="en-US" smtClean="0"/>
              <a:t>18</a:t>
            </a:fld>
            <a:endParaRPr lang="en-US"/>
          </a:p>
        </p:txBody>
      </p:sp>
      <p:sp>
        <p:nvSpPr>
          <p:cNvPr id="3" name="Rectangle 2">
            <a:extLst>
              <a:ext uri="{FF2B5EF4-FFF2-40B4-BE49-F238E27FC236}">
                <a16:creationId xmlns:a16="http://schemas.microsoft.com/office/drawing/2014/main" id="{D4C072B7-AD3C-8D43-86EC-446C0C83E8D8}"/>
              </a:ext>
            </a:extLst>
          </p:cNvPr>
          <p:cNvSpPr/>
          <p:nvPr/>
        </p:nvSpPr>
        <p:spPr>
          <a:xfrm>
            <a:off x="133507" y="1215179"/>
            <a:ext cx="4572000" cy="404085"/>
          </a:xfrm>
          <a:prstGeom prst="rect">
            <a:avLst/>
          </a:prstGeom>
        </p:spPr>
        <p:txBody>
          <a:bodyPr>
            <a:spAutoFit/>
          </a:bodyPr>
          <a:lstStyle/>
          <a:p>
            <a:pPr marL="9525"/>
            <a:r>
              <a:rPr lang="en-US" sz="1013" dirty="0">
                <a:latin typeface="Arial" panose="020B0604020202020204" pitchFamily="34" charset="0"/>
              </a:rPr>
              <a:t>NWS Fronts for 18Z Monday 07/22/19</a:t>
            </a:r>
            <a:endParaRPr lang="en-US" sz="1013" dirty="0"/>
          </a:p>
          <a:p>
            <a:endParaRPr lang="en-US" sz="1013" dirty="0"/>
          </a:p>
        </p:txBody>
      </p:sp>
      <p:pic>
        <p:nvPicPr>
          <p:cNvPr id="5" name="Picture 4">
            <a:extLst>
              <a:ext uri="{FF2B5EF4-FFF2-40B4-BE49-F238E27FC236}">
                <a16:creationId xmlns:a16="http://schemas.microsoft.com/office/drawing/2014/main" id="{1CAD3F46-B100-8547-B69A-F79BE0BAEF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3604" y="1728123"/>
            <a:ext cx="3501874" cy="2511100"/>
          </a:xfrm>
          <a:prstGeom prst="rect">
            <a:avLst/>
          </a:prstGeom>
          <a:ln w="31750">
            <a:solidFill>
              <a:srgbClr val="00B0F0"/>
            </a:solidFill>
          </a:ln>
        </p:spPr>
      </p:pic>
      <p:pic>
        <p:nvPicPr>
          <p:cNvPr id="6" name="Picture 5">
            <a:extLst>
              <a:ext uri="{FF2B5EF4-FFF2-40B4-BE49-F238E27FC236}">
                <a16:creationId xmlns:a16="http://schemas.microsoft.com/office/drawing/2014/main" id="{0CB67FB9-9E02-2746-862F-C6E03D0839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4003" y="3029774"/>
            <a:ext cx="2455445" cy="1907989"/>
          </a:xfrm>
          <a:prstGeom prst="rect">
            <a:avLst/>
          </a:prstGeom>
          <a:ln w="31750">
            <a:solidFill>
              <a:srgbClr val="00B0F0"/>
            </a:solidFill>
          </a:ln>
        </p:spPr>
      </p:pic>
      <p:pic>
        <p:nvPicPr>
          <p:cNvPr id="7" name="Picture 2">
            <a:extLst>
              <a:ext uri="{FF2B5EF4-FFF2-40B4-BE49-F238E27FC236}">
                <a16:creationId xmlns:a16="http://schemas.microsoft.com/office/drawing/2014/main" id="{C9C44652-696B-6D47-BCB6-616AD31594B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87219" y="981481"/>
            <a:ext cx="2233055" cy="1963126"/>
          </a:xfrm>
          <a:prstGeom prst="rect">
            <a:avLst/>
          </a:prstGeom>
          <a:noFill/>
          <a:ln w="31750">
            <a:solidFill>
              <a:srgbClr val="00B0F0"/>
            </a:solid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2E29E8AF-3B7D-1B4B-96EE-5D4A0CA99F7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44003" y="976994"/>
            <a:ext cx="2716393" cy="1965960"/>
          </a:xfrm>
          <a:prstGeom prst="rect">
            <a:avLst/>
          </a:prstGeom>
          <a:noFill/>
          <a:ln w="31750">
            <a:solidFill>
              <a:srgbClr val="00B0F0"/>
            </a:solidFill>
          </a:ln>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383F1C06-A655-B243-96C7-630D38ACDAE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887219" y="3029774"/>
            <a:ext cx="2233055" cy="1907989"/>
          </a:xfrm>
          <a:prstGeom prst="rect">
            <a:avLst/>
          </a:prstGeom>
          <a:noFill/>
          <a:ln w="31750">
            <a:solidFill>
              <a:srgbClr val="00B0F0"/>
            </a:solidFill>
          </a:ln>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8AF80E85-BDC3-D449-8C02-1498D614C275}"/>
              </a:ext>
            </a:extLst>
          </p:cNvPr>
          <p:cNvSpPr txBox="1">
            <a:spLocks/>
          </p:cNvSpPr>
          <p:nvPr/>
        </p:nvSpPr>
        <p:spPr>
          <a:xfrm>
            <a:off x="628650" y="286683"/>
            <a:ext cx="7886700" cy="615156"/>
          </a:xfrm>
          <a:prstGeom prst="rect">
            <a:avLst/>
          </a:prstGeom>
        </p:spPr>
        <p:txBody>
          <a:bodyPr/>
          <a:lstStyle>
            <a:lvl1pPr algn="ctr" defTabSz="914400" rtl="0" eaLnBrk="1" latinLnBrk="0" hangingPunct="1">
              <a:lnSpc>
                <a:spcPct val="90000"/>
              </a:lnSpc>
              <a:spcBef>
                <a:spcPct val="0"/>
              </a:spcBef>
              <a:buNone/>
              <a:defRPr sz="2800" b="1" kern="1200">
                <a:solidFill>
                  <a:srgbClr val="00B0F0"/>
                </a:solidFill>
                <a:latin typeface="+mj-lt"/>
                <a:ea typeface="+mj-ea"/>
                <a:cs typeface="+mj-cs"/>
              </a:defRPr>
            </a:lvl1pPr>
          </a:lstStyle>
          <a:p>
            <a:r>
              <a:rPr lang="en-US" sz="2100" dirty="0">
                <a:solidFill>
                  <a:srgbClr val="0070C0"/>
                </a:solidFill>
              </a:rPr>
              <a:t>Forecasting Example for ACT-America </a:t>
            </a:r>
          </a:p>
          <a:p>
            <a:r>
              <a:rPr lang="en-US" sz="2100" dirty="0">
                <a:solidFill>
                  <a:srgbClr val="0070C0"/>
                </a:solidFill>
              </a:rPr>
              <a:t>by Nikolay Balashov (USRA/NPP NASA GMAO)</a:t>
            </a:r>
          </a:p>
        </p:txBody>
      </p:sp>
    </p:spTree>
    <p:extLst>
      <p:ext uri="{BB962C8B-B14F-4D97-AF65-F5344CB8AC3E}">
        <p14:creationId xmlns:p14="http://schemas.microsoft.com/office/powerpoint/2010/main" val="3055455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ED3D3-5AF0-C74D-8E04-DE12A7637491}"/>
              </a:ext>
            </a:extLst>
          </p:cNvPr>
          <p:cNvSpPr>
            <a:spLocks noGrp="1"/>
          </p:cNvSpPr>
          <p:nvPr>
            <p:ph type="title"/>
          </p:nvPr>
        </p:nvSpPr>
        <p:spPr>
          <a:xfrm>
            <a:off x="628650" y="309956"/>
            <a:ext cx="7886700" cy="615156"/>
          </a:xfrm>
        </p:spPr>
        <p:txBody>
          <a:bodyPr>
            <a:normAutofit fontScale="90000"/>
          </a:bodyPr>
          <a:lstStyle/>
          <a:p>
            <a:r>
              <a:rPr lang="en-US" dirty="0"/>
              <a:t>Forecast example evaluation </a:t>
            </a:r>
            <a:br>
              <a:rPr lang="en-US" dirty="0"/>
            </a:br>
            <a:r>
              <a:rPr lang="en-US" dirty="0"/>
              <a:t>ACT-America </a:t>
            </a:r>
          </a:p>
        </p:txBody>
      </p:sp>
      <p:sp>
        <p:nvSpPr>
          <p:cNvPr id="3" name="Slide Number Placeholder 2">
            <a:extLst>
              <a:ext uri="{FF2B5EF4-FFF2-40B4-BE49-F238E27FC236}">
                <a16:creationId xmlns:a16="http://schemas.microsoft.com/office/drawing/2014/main" id="{D01B230A-B56B-664B-8EE7-8A830E716E68}"/>
              </a:ext>
            </a:extLst>
          </p:cNvPr>
          <p:cNvSpPr>
            <a:spLocks noGrp="1"/>
          </p:cNvSpPr>
          <p:nvPr>
            <p:ph type="sldNum" sz="quarter" idx="12"/>
          </p:nvPr>
        </p:nvSpPr>
        <p:spPr/>
        <p:txBody>
          <a:bodyPr/>
          <a:lstStyle/>
          <a:p>
            <a:fld id="{BDB8D1E3-1DAE-664E-B350-75CA63E753F0}" type="slidenum">
              <a:rPr lang="en-US" smtClean="0"/>
              <a:t>19</a:t>
            </a:fld>
            <a:endParaRPr lang="en-US"/>
          </a:p>
        </p:txBody>
      </p:sp>
      <p:pic>
        <p:nvPicPr>
          <p:cNvPr id="7170" name="Picture 2">
            <a:extLst>
              <a:ext uri="{FF2B5EF4-FFF2-40B4-BE49-F238E27FC236}">
                <a16:creationId xmlns:a16="http://schemas.microsoft.com/office/drawing/2014/main" id="{16CECE62-8378-C24D-81A6-A55870E6829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437" y="1254296"/>
            <a:ext cx="6091534" cy="34069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35A9F4C7-40F4-684B-BFBA-6EBC5646FA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11267" y="2952750"/>
            <a:ext cx="2080451" cy="1632112"/>
          </a:xfrm>
          <a:prstGeom prst="rect">
            <a:avLst/>
          </a:prstGeom>
        </p:spPr>
      </p:pic>
      <p:pic>
        <p:nvPicPr>
          <p:cNvPr id="5" name="Picture 4">
            <a:extLst>
              <a:ext uri="{FF2B5EF4-FFF2-40B4-BE49-F238E27FC236}">
                <a16:creationId xmlns:a16="http://schemas.microsoft.com/office/drawing/2014/main" id="{A0C0841F-48EC-8B43-BD86-93BD235D6E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11267" y="1388185"/>
            <a:ext cx="2080451" cy="1517892"/>
          </a:xfrm>
          <a:prstGeom prst="rect">
            <a:avLst/>
          </a:prstGeom>
        </p:spPr>
      </p:pic>
    </p:spTree>
    <p:extLst>
      <p:ext uri="{BB962C8B-B14F-4D97-AF65-F5344CB8AC3E}">
        <p14:creationId xmlns:p14="http://schemas.microsoft.com/office/powerpoint/2010/main" val="3362068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C9089D-3787-1B42-97DD-FAA0EA21D87B}"/>
              </a:ext>
            </a:extLst>
          </p:cNvPr>
          <p:cNvSpPr>
            <a:spLocks noGrp="1"/>
          </p:cNvSpPr>
          <p:nvPr>
            <p:ph type="sldNum" sz="quarter" idx="12"/>
          </p:nvPr>
        </p:nvSpPr>
        <p:spPr/>
        <p:txBody>
          <a:bodyPr/>
          <a:lstStyle/>
          <a:p>
            <a:fld id="{BDB8D1E3-1DAE-664E-B350-75CA63E753F0}" type="slidenum">
              <a:rPr lang="en-US" smtClean="0"/>
              <a:t>20</a:t>
            </a:fld>
            <a:endParaRPr lang="en-US"/>
          </a:p>
        </p:txBody>
      </p:sp>
      <p:pic>
        <p:nvPicPr>
          <p:cNvPr id="10242" name="Picture 2">
            <a:extLst>
              <a:ext uri="{FF2B5EF4-FFF2-40B4-BE49-F238E27FC236}">
                <a16:creationId xmlns:a16="http://schemas.microsoft.com/office/drawing/2014/main" id="{93E08148-0B50-7143-AFF1-F42E659DD9A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96658" y="1460844"/>
            <a:ext cx="4661275" cy="29805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B0EFDE3-F6DE-9543-9554-EA906324BB2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2249" y="1460844"/>
            <a:ext cx="3805093" cy="3021129"/>
          </a:xfrm>
          <a:prstGeom prst="rect">
            <a:avLst/>
          </a:prstGeom>
        </p:spPr>
      </p:pic>
      <p:sp>
        <p:nvSpPr>
          <p:cNvPr id="7" name="Title 1">
            <a:extLst>
              <a:ext uri="{FF2B5EF4-FFF2-40B4-BE49-F238E27FC236}">
                <a16:creationId xmlns:a16="http://schemas.microsoft.com/office/drawing/2014/main" id="{E552B2B3-DE61-084A-BD7A-6CA827C37DC8}"/>
              </a:ext>
            </a:extLst>
          </p:cNvPr>
          <p:cNvSpPr txBox="1">
            <a:spLocks/>
          </p:cNvSpPr>
          <p:nvPr/>
        </p:nvSpPr>
        <p:spPr>
          <a:xfrm>
            <a:off x="628650" y="309956"/>
            <a:ext cx="7886700" cy="615156"/>
          </a:xfrm>
          <a:prstGeom prst="rect">
            <a:avLst/>
          </a:prstGeom>
        </p:spPr>
        <p:txBody>
          <a:bodyPr>
            <a:normAutofit fontScale="97500" lnSpcReduction="10000"/>
          </a:bodyPr>
          <a:lstStyle>
            <a:lvl1pPr algn="ctr" defTabSz="685783" rtl="0" eaLnBrk="1" latinLnBrk="0" hangingPunct="1">
              <a:lnSpc>
                <a:spcPct val="90000"/>
              </a:lnSpc>
              <a:spcBef>
                <a:spcPct val="0"/>
              </a:spcBef>
              <a:buNone/>
              <a:defRPr sz="2100" b="1" kern="1200">
                <a:solidFill>
                  <a:srgbClr val="0070C0"/>
                </a:solidFill>
                <a:latin typeface="+mj-lt"/>
                <a:ea typeface="+mj-ea"/>
                <a:cs typeface="+mj-cs"/>
              </a:defRPr>
            </a:lvl1pPr>
          </a:lstStyle>
          <a:p>
            <a:r>
              <a:rPr lang="en-US"/>
              <a:t>Forecast example evaluation </a:t>
            </a:r>
            <a:br>
              <a:rPr lang="en-US"/>
            </a:br>
            <a:r>
              <a:rPr lang="en-US"/>
              <a:t>ACT-America </a:t>
            </a:r>
            <a:endParaRPr lang="en-US" dirty="0"/>
          </a:p>
        </p:txBody>
      </p:sp>
    </p:spTree>
    <p:extLst>
      <p:ext uri="{BB962C8B-B14F-4D97-AF65-F5344CB8AC3E}">
        <p14:creationId xmlns:p14="http://schemas.microsoft.com/office/powerpoint/2010/main" val="2805988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8" y="62135"/>
            <a:ext cx="5915025" cy="784489"/>
          </a:xfrm>
        </p:spPr>
        <p:txBody>
          <a:bodyPr>
            <a:normAutofit/>
          </a:bodyPr>
          <a:lstStyle/>
          <a:p>
            <a:r>
              <a:rPr lang="en-US" sz="2800" dirty="0"/>
              <a:t>Summary of GEOS-CF Status</a:t>
            </a:r>
          </a:p>
        </p:txBody>
      </p:sp>
      <p:sp>
        <p:nvSpPr>
          <p:cNvPr id="11" name="Slide Number Placeholder 2">
            <a:extLst>
              <a:ext uri="{FF2B5EF4-FFF2-40B4-BE49-F238E27FC236}">
                <a16:creationId xmlns:a16="http://schemas.microsoft.com/office/drawing/2014/main" id="{59A17584-30A6-4044-B2F4-F3D8A2328DF9}"/>
              </a:ext>
            </a:extLst>
          </p:cNvPr>
          <p:cNvSpPr>
            <a:spLocks noGrp="1"/>
          </p:cNvSpPr>
          <p:nvPr>
            <p:ph type="sldNum" sz="quarter" idx="12"/>
          </p:nvPr>
        </p:nvSpPr>
        <p:spPr/>
        <p:txBody>
          <a:bodyPr/>
          <a:lstStyle/>
          <a:p>
            <a:fld id="{BDB8D1E3-1DAE-664E-B350-75CA63E753F0}" type="slidenum">
              <a:rPr lang="en-US" smtClean="0"/>
              <a:t>21</a:t>
            </a:fld>
            <a:endParaRPr lang="en-US"/>
          </a:p>
        </p:txBody>
      </p:sp>
      <p:sp>
        <p:nvSpPr>
          <p:cNvPr id="3" name="Text Placeholder 2"/>
          <p:cNvSpPr>
            <a:spLocks noGrp="1"/>
          </p:cNvSpPr>
          <p:nvPr>
            <p:ph type="body" sz="quarter" idx="13"/>
          </p:nvPr>
        </p:nvSpPr>
        <p:spPr>
          <a:xfrm>
            <a:off x="320819" y="764928"/>
            <a:ext cx="8502362" cy="3805387"/>
          </a:xfrm>
        </p:spPr>
        <p:txBody>
          <a:bodyPr>
            <a:noAutofit/>
          </a:bodyPr>
          <a:lstStyle/>
          <a:p>
            <a:pPr marL="285750" indent="-285750" algn="l">
              <a:spcAft>
                <a:spcPts val="600"/>
              </a:spcAft>
              <a:buFont typeface="Wingdings" pitchFamily="2" charset="2"/>
              <a:buChar char="Ø"/>
            </a:pPr>
            <a:r>
              <a:rPr lang="en-US" sz="1800" dirty="0"/>
              <a:t>GEOS-CF daily global composition forecasts at 25km resolution are generated in near-real time:</a:t>
            </a:r>
          </a:p>
          <a:p>
            <a:pPr marL="462903" lvl="1" indent="-257168" algn="l">
              <a:spcAft>
                <a:spcPts val="600"/>
              </a:spcAft>
            </a:pPr>
            <a:r>
              <a:rPr lang="en-US" sz="1600" dirty="0"/>
              <a:t>High-resolution “Analysis” fields are available since January 2018 </a:t>
            </a:r>
          </a:p>
          <a:p>
            <a:pPr marL="462903" lvl="1" indent="-257168" algn="l">
              <a:spcAft>
                <a:spcPts val="600"/>
              </a:spcAft>
            </a:pPr>
            <a:r>
              <a:rPr lang="en-US" sz="1600" dirty="0"/>
              <a:t>Forecasts remain available on data servers for two weeks </a:t>
            </a:r>
          </a:p>
          <a:p>
            <a:pPr marL="462903" lvl="1" indent="-257168" algn="l">
              <a:spcAft>
                <a:spcPts val="600"/>
              </a:spcAft>
            </a:pPr>
            <a:r>
              <a:rPr lang="en-US" sz="1600" dirty="0"/>
              <a:t>The forecasts of the five most-requested surface pollutants (O</a:t>
            </a:r>
            <a:r>
              <a:rPr lang="en-US" sz="1600" baseline="-25000" dirty="0"/>
              <a:t>3</a:t>
            </a:r>
            <a:r>
              <a:rPr lang="en-US" sz="1600" dirty="0"/>
              <a:t>, NO</a:t>
            </a:r>
            <a:r>
              <a:rPr lang="en-US" sz="1600" baseline="-25000" dirty="0"/>
              <a:t>2</a:t>
            </a:r>
            <a:r>
              <a:rPr lang="en-US" sz="1600" dirty="0"/>
              <a:t>, CO, PM2.5, and SO</a:t>
            </a:r>
            <a:r>
              <a:rPr lang="en-US" sz="1600" baseline="-25000" dirty="0"/>
              <a:t>2</a:t>
            </a:r>
            <a:r>
              <a:rPr lang="en-US" sz="1600" dirty="0"/>
              <a:t> ) – remain accessible via data servers for January 2019-present</a:t>
            </a:r>
          </a:p>
          <a:p>
            <a:pPr marL="285750" indent="-285750" algn="l">
              <a:spcAft>
                <a:spcPts val="600"/>
              </a:spcAft>
              <a:buFont typeface="Wingdings" pitchFamily="2" charset="2"/>
              <a:buChar char="Ø"/>
            </a:pPr>
            <a:r>
              <a:rPr lang="en-US" sz="1800" dirty="0"/>
              <a:t>Forecast visualizations and links to data available at: </a:t>
            </a:r>
            <a:r>
              <a:rPr lang="en-US" sz="1800" u="sng" dirty="0" err="1">
                <a:solidFill>
                  <a:srgbClr val="0096FF"/>
                </a:solidFill>
              </a:rPr>
              <a:t>fluid.nccs.nasa.gov</a:t>
            </a:r>
            <a:r>
              <a:rPr lang="en-US" sz="1800" u="sng" dirty="0">
                <a:solidFill>
                  <a:srgbClr val="0096FF"/>
                </a:solidFill>
              </a:rPr>
              <a:t>/</a:t>
            </a:r>
            <a:r>
              <a:rPr lang="en-US" sz="1800" u="sng" dirty="0" err="1">
                <a:solidFill>
                  <a:srgbClr val="0096FF"/>
                </a:solidFill>
              </a:rPr>
              <a:t>cf</a:t>
            </a:r>
            <a:endParaRPr lang="en-US" sz="1800" u="sng" dirty="0">
              <a:solidFill>
                <a:srgbClr val="0096FF"/>
              </a:solidFill>
            </a:endParaRPr>
          </a:p>
          <a:p>
            <a:pPr marL="285750" indent="-285750" algn="l">
              <a:spcAft>
                <a:spcPts val="600"/>
              </a:spcAft>
              <a:buFont typeface="Wingdings" pitchFamily="2" charset="2"/>
              <a:buChar char="Ø"/>
            </a:pPr>
            <a:r>
              <a:rPr lang="en-US" sz="1800" dirty="0"/>
              <a:t>Emerging applications users, including: </a:t>
            </a:r>
          </a:p>
          <a:p>
            <a:pPr marL="462903" lvl="1" indent="-257168" algn="l">
              <a:spcAft>
                <a:spcPts val="600"/>
              </a:spcAft>
            </a:pPr>
            <a:r>
              <a:rPr lang="en-US" sz="1600" dirty="0"/>
              <a:t>NASA field missions (SCOAPE, FIREX-AQ, ACT-America) </a:t>
            </a:r>
          </a:p>
          <a:p>
            <a:pPr marL="462903" lvl="1" indent="-257168" algn="l">
              <a:spcAft>
                <a:spcPts val="600"/>
              </a:spcAft>
            </a:pPr>
            <a:r>
              <a:rPr lang="en-US" sz="1600" dirty="0"/>
              <a:t>Daily alerts sent to NASA </a:t>
            </a:r>
            <a:r>
              <a:rPr lang="en-US" sz="1600" dirty="0" err="1"/>
              <a:t>TOLNet</a:t>
            </a:r>
            <a:r>
              <a:rPr lang="en-US" sz="1600" dirty="0"/>
              <a:t> lidar teams (Matt Johnson, NASA/Ames)</a:t>
            </a:r>
          </a:p>
          <a:p>
            <a:pPr marL="462903" lvl="1" indent="-257168" algn="l">
              <a:spcAft>
                <a:spcPts val="600"/>
              </a:spcAft>
            </a:pPr>
            <a:r>
              <a:rPr lang="en-US" sz="1600" dirty="0"/>
              <a:t>TEMPO a priori for trace gas product </a:t>
            </a:r>
          </a:p>
        </p:txBody>
      </p:sp>
    </p:spTree>
    <p:extLst>
      <p:ext uri="{BB962C8B-B14F-4D97-AF65-F5344CB8AC3E}">
        <p14:creationId xmlns:p14="http://schemas.microsoft.com/office/powerpoint/2010/main" val="2937912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F830390F-27CE-9E40-93C3-7DC144814D41}"/>
              </a:ext>
            </a:extLst>
          </p:cNvPr>
          <p:cNvSpPr txBox="1">
            <a:spLocks/>
          </p:cNvSpPr>
          <p:nvPr/>
        </p:nvSpPr>
        <p:spPr>
          <a:xfrm>
            <a:off x="628650" y="135321"/>
            <a:ext cx="7886699" cy="61515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r>
              <a:rPr lang="en-US" sz="2100" dirty="0"/>
              <a:t>Model evaluation using </a:t>
            </a:r>
            <a:r>
              <a:rPr lang="en-US" sz="2100" dirty="0" err="1"/>
              <a:t>TOLNet</a:t>
            </a:r>
            <a:r>
              <a:rPr lang="en-US" sz="2100" dirty="0"/>
              <a:t> lidars: OWLETS-1</a:t>
            </a:r>
          </a:p>
        </p:txBody>
      </p:sp>
      <p:pic>
        <p:nvPicPr>
          <p:cNvPr id="3" name="Picture 2">
            <a:extLst>
              <a:ext uri="{FF2B5EF4-FFF2-40B4-BE49-F238E27FC236}">
                <a16:creationId xmlns:a16="http://schemas.microsoft.com/office/drawing/2014/main" id="{439C6E6A-9F57-E14A-99D9-3D554BBDE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8422" y="799438"/>
            <a:ext cx="4275578" cy="3756819"/>
          </a:xfrm>
          <a:prstGeom prst="rect">
            <a:avLst/>
          </a:prstGeom>
        </p:spPr>
      </p:pic>
      <p:pic>
        <p:nvPicPr>
          <p:cNvPr id="6" name="Picture 5">
            <a:extLst>
              <a:ext uri="{FF2B5EF4-FFF2-40B4-BE49-F238E27FC236}">
                <a16:creationId xmlns:a16="http://schemas.microsoft.com/office/drawing/2014/main" id="{6CFD006A-B9CC-954E-80ED-8EF45A9FB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027" y="738889"/>
            <a:ext cx="4095395" cy="3758787"/>
          </a:xfrm>
          <a:prstGeom prst="rect">
            <a:avLst/>
          </a:prstGeom>
        </p:spPr>
      </p:pic>
      <p:sp>
        <p:nvSpPr>
          <p:cNvPr id="7" name="TextBox 6">
            <a:extLst>
              <a:ext uri="{FF2B5EF4-FFF2-40B4-BE49-F238E27FC236}">
                <a16:creationId xmlns:a16="http://schemas.microsoft.com/office/drawing/2014/main" id="{BFC2922C-FBC9-A34C-9F8C-5E2916542F96}"/>
              </a:ext>
            </a:extLst>
          </p:cNvPr>
          <p:cNvSpPr txBox="1"/>
          <p:nvPr/>
        </p:nvSpPr>
        <p:spPr>
          <a:xfrm>
            <a:off x="825673" y="4420551"/>
            <a:ext cx="8318327" cy="404085"/>
          </a:xfrm>
          <a:prstGeom prst="rect">
            <a:avLst/>
          </a:prstGeom>
          <a:noFill/>
        </p:spPr>
        <p:txBody>
          <a:bodyPr wrap="square" rtlCol="0">
            <a:spAutoFit/>
          </a:bodyPr>
          <a:lstStyle/>
          <a:p>
            <a:r>
              <a:rPr lang="en-US" sz="1013" dirty="0" err="1">
                <a:solidFill>
                  <a:srgbClr val="002060"/>
                </a:solidFill>
              </a:rPr>
              <a:t>Dacic</a:t>
            </a:r>
            <a:r>
              <a:rPr lang="en-US" sz="1013" dirty="0">
                <a:solidFill>
                  <a:srgbClr val="002060"/>
                </a:solidFill>
              </a:rPr>
              <a:t> et al., 2020 Atmos. Environ. “Evaluation of NASA’s high-resolution global composition simulations: Understanding a pollution event in the Chesapeake Bay during the summer 2017 OWLETS campaign”</a:t>
            </a:r>
          </a:p>
        </p:txBody>
      </p:sp>
      <p:sp>
        <p:nvSpPr>
          <p:cNvPr id="23" name="TextBox 22">
            <a:extLst>
              <a:ext uri="{FF2B5EF4-FFF2-40B4-BE49-F238E27FC236}">
                <a16:creationId xmlns:a16="http://schemas.microsoft.com/office/drawing/2014/main" id="{719665F9-9B18-DC4E-A25C-55151D7AB8DD}"/>
              </a:ext>
            </a:extLst>
          </p:cNvPr>
          <p:cNvSpPr txBox="1"/>
          <p:nvPr/>
        </p:nvSpPr>
        <p:spPr>
          <a:xfrm>
            <a:off x="875025" y="565811"/>
            <a:ext cx="1297133" cy="369332"/>
          </a:xfrm>
          <a:prstGeom prst="rect">
            <a:avLst/>
          </a:prstGeom>
          <a:noFill/>
        </p:spPr>
        <p:txBody>
          <a:bodyPr wrap="square" rtlCol="0">
            <a:spAutoFit/>
          </a:bodyPr>
          <a:lstStyle/>
          <a:p>
            <a:r>
              <a:rPr lang="en-US" sz="1800" dirty="0">
                <a:solidFill>
                  <a:schemeClr val="bg2">
                    <a:lumMod val="10000"/>
                  </a:schemeClr>
                </a:solidFill>
              </a:rPr>
              <a:t>TROPOZ</a:t>
            </a:r>
          </a:p>
        </p:txBody>
      </p:sp>
      <p:sp>
        <p:nvSpPr>
          <p:cNvPr id="24" name="TextBox 23">
            <a:extLst>
              <a:ext uri="{FF2B5EF4-FFF2-40B4-BE49-F238E27FC236}">
                <a16:creationId xmlns:a16="http://schemas.microsoft.com/office/drawing/2014/main" id="{7A8733DA-E0C8-C141-9D58-39AAC6D8D367}"/>
              </a:ext>
            </a:extLst>
          </p:cNvPr>
          <p:cNvSpPr txBox="1"/>
          <p:nvPr/>
        </p:nvSpPr>
        <p:spPr>
          <a:xfrm>
            <a:off x="5000642" y="565811"/>
            <a:ext cx="992862" cy="369332"/>
          </a:xfrm>
          <a:prstGeom prst="rect">
            <a:avLst/>
          </a:prstGeom>
          <a:noFill/>
        </p:spPr>
        <p:txBody>
          <a:bodyPr wrap="square" rtlCol="0">
            <a:spAutoFit/>
          </a:bodyPr>
          <a:lstStyle/>
          <a:p>
            <a:r>
              <a:rPr lang="en-US" sz="1800" dirty="0">
                <a:solidFill>
                  <a:schemeClr val="bg2">
                    <a:lumMod val="10000"/>
                  </a:schemeClr>
                </a:solidFill>
              </a:rPr>
              <a:t>LMOL</a:t>
            </a:r>
          </a:p>
        </p:txBody>
      </p:sp>
      <p:sp>
        <p:nvSpPr>
          <p:cNvPr id="25" name="TextBox 24">
            <a:extLst>
              <a:ext uri="{FF2B5EF4-FFF2-40B4-BE49-F238E27FC236}">
                <a16:creationId xmlns:a16="http://schemas.microsoft.com/office/drawing/2014/main" id="{B2E63515-7F7B-D647-8639-5DAA4057EF8A}"/>
              </a:ext>
            </a:extLst>
          </p:cNvPr>
          <p:cNvSpPr txBox="1"/>
          <p:nvPr/>
        </p:nvSpPr>
        <p:spPr>
          <a:xfrm>
            <a:off x="-19916" y="3079630"/>
            <a:ext cx="1297133" cy="369332"/>
          </a:xfrm>
          <a:prstGeom prst="rect">
            <a:avLst/>
          </a:prstGeom>
          <a:noFill/>
        </p:spPr>
        <p:txBody>
          <a:bodyPr wrap="square" rtlCol="0">
            <a:spAutoFit/>
          </a:bodyPr>
          <a:lstStyle/>
          <a:p>
            <a:r>
              <a:rPr lang="en-US" sz="1800" dirty="0">
                <a:solidFill>
                  <a:schemeClr val="bg2">
                    <a:lumMod val="10000"/>
                  </a:schemeClr>
                </a:solidFill>
              </a:rPr>
              <a:t>GEOS-CF</a:t>
            </a:r>
          </a:p>
        </p:txBody>
      </p:sp>
      <p:pic>
        <p:nvPicPr>
          <p:cNvPr id="11" name="Picture 10">
            <a:extLst>
              <a:ext uri="{FF2B5EF4-FFF2-40B4-BE49-F238E27FC236}">
                <a16:creationId xmlns:a16="http://schemas.microsoft.com/office/drawing/2014/main" id="{9AB00C6B-4E0B-5941-8C9F-82BC575CE82C}"/>
              </a:ext>
            </a:extLst>
          </p:cNvPr>
          <p:cNvPicPr>
            <a:picLocks noChangeAspect="1"/>
          </p:cNvPicPr>
          <p:nvPr/>
        </p:nvPicPr>
        <p:blipFill>
          <a:blip r:embed="rId5"/>
          <a:stretch>
            <a:fillRect/>
          </a:stretch>
        </p:blipFill>
        <p:spPr>
          <a:xfrm>
            <a:off x="0" y="272163"/>
            <a:ext cx="825673" cy="816290"/>
          </a:xfrm>
          <a:prstGeom prst="rect">
            <a:avLst/>
          </a:prstGeom>
        </p:spPr>
      </p:pic>
      <p:sp>
        <p:nvSpPr>
          <p:cNvPr id="12" name="TextBox 11">
            <a:extLst>
              <a:ext uri="{FF2B5EF4-FFF2-40B4-BE49-F238E27FC236}">
                <a16:creationId xmlns:a16="http://schemas.microsoft.com/office/drawing/2014/main" id="{6F0E7162-376B-AC48-974B-02708A727C43}"/>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3" name="Rectangle 12">
            <a:extLst>
              <a:ext uri="{FF2B5EF4-FFF2-40B4-BE49-F238E27FC236}">
                <a16:creationId xmlns:a16="http://schemas.microsoft.com/office/drawing/2014/main" id="{76E02A20-BDB2-AD4D-8A1A-1329152B9AB7}"/>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
        <p:nvSpPr>
          <p:cNvPr id="14" name="Slide Number Placeholder 4">
            <a:extLst>
              <a:ext uri="{FF2B5EF4-FFF2-40B4-BE49-F238E27FC236}">
                <a16:creationId xmlns:a16="http://schemas.microsoft.com/office/drawing/2014/main" id="{0F243371-DA26-6B4D-AC10-FB17F3EC47C5}"/>
              </a:ext>
            </a:extLst>
          </p:cNvPr>
          <p:cNvSpPr txBox="1">
            <a:spLocks/>
          </p:cNvSpPr>
          <p:nvPr/>
        </p:nvSpPr>
        <p:spPr>
          <a:xfrm>
            <a:off x="8663025" y="4830692"/>
            <a:ext cx="398425" cy="273844"/>
          </a:xfrm>
          <a:prstGeom prst="rect">
            <a:avLst/>
          </a:prstGeom>
        </p:spPr>
        <p:txBody>
          <a:bodyPr vert="horz" lIns="91440" tIns="45720" rIns="91440" bIns="45720" rtlCol="0" anchor="ctr"/>
          <a:lstStyle>
            <a:defPPr>
              <a:defRPr lang="en-US"/>
            </a:defPPr>
            <a:lvl1pPr marL="0" algn="r" defTabSz="685800" rtl="0" eaLnBrk="1" latinLnBrk="0" hangingPunct="1">
              <a:defRPr sz="675"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fld id="{BDB8D1E3-1DAE-664E-B350-75CA63E753F0}" type="slidenum">
              <a:rPr lang="en-US" smtClean="0"/>
              <a:pPr/>
              <a:t>22</a:t>
            </a:fld>
            <a:endParaRPr lang="en-US"/>
          </a:p>
        </p:txBody>
      </p:sp>
    </p:spTree>
    <p:extLst>
      <p:ext uri="{BB962C8B-B14F-4D97-AF65-F5344CB8AC3E}">
        <p14:creationId xmlns:p14="http://schemas.microsoft.com/office/powerpoint/2010/main" val="1102418686"/>
      </p:ext>
    </p:extLst>
  </p:cSld>
  <p:clrMapOvr>
    <a:masterClrMapping/>
  </p:clrMapOvr>
</p:sld>
</file>

<file path=ppt/theme/theme1.xml><?xml version="1.0" encoding="utf-8"?>
<a:theme xmlns:a="http://schemas.openxmlformats.org/drawingml/2006/main" name="GMAO-light-template-16x9">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60281</TotalTime>
  <Words>2902</Words>
  <Application>Microsoft Macintosh PowerPoint</Application>
  <PresentationFormat>On-screen Show (16:9)</PresentationFormat>
  <Paragraphs>207</Paragraphs>
  <Slides>22</Slides>
  <Notes>14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GMAO-light-template-16x9</vt:lpstr>
      <vt:lpstr>NASA GEOS Composition Forecast System: “GEOS-CF”</vt:lpstr>
      <vt:lpstr>GEOS Composition Forecast</vt:lpstr>
      <vt:lpstr>PowerPoint Presentation</vt:lpstr>
      <vt:lpstr>PowerPoint Presentation</vt:lpstr>
      <vt:lpstr>PowerPoint Presentation</vt:lpstr>
      <vt:lpstr>PowerPoint Presentation</vt:lpstr>
      <vt:lpstr>PowerPoint Presentation</vt:lpstr>
      <vt:lpstr>PowerPoint Presentation</vt:lpstr>
      <vt:lpstr>Where to find GEOS-CF </vt:lpstr>
      <vt:lpstr>Where to find GEOS-CF </vt:lpstr>
      <vt:lpstr>Added features to FLUID in Development  </vt:lpstr>
      <vt:lpstr>GEOS-CF are available online in near real-time</vt:lpstr>
      <vt:lpstr>GMAO Mission Support for Field Campaigns</vt:lpstr>
      <vt:lpstr>Satellite Coastal and Oceanic Atmospheric Pollution Experiment (SCOAPE) </vt:lpstr>
      <vt:lpstr>Satellite Coastal and Oceanic Atmospheric Pollution Experiment (SCOAPE) </vt:lpstr>
      <vt:lpstr>https://fluid.nccs.nasa.gov/missions/mission_SCOAPE/</vt:lpstr>
      <vt:lpstr>https://fluid.nccs.nasa.gov/missions/mission_SCOAPE</vt:lpstr>
      <vt:lpstr>PowerPoint Presentation</vt:lpstr>
      <vt:lpstr>Forecast example evaluation  ACT-America </vt:lpstr>
      <vt:lpstr>PowerPoint Presentation</vt:lpstr>
      <vt:lpstr>Summary of GEOS-CF Status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Quality Forecasts using the NASA GEOS Composition Modeling and Data Assimilation System </dc:title>
  <dc:creator>Knowland, Emma (GSFC-610.1)[UNIVERSITIES SPACE RESEARCH ASSOCIATION]</dc:creator>
  <cp:lastModifiedBy>Knowland, Emma (GSFC-610.1)[UNIVERSITIES SPACE RESEARCH ASSOCIATION]</cp:lastModifiedBy>
  <cp:revision>337</cp:revision>
  <dcterms:created xsi:type="dcterms:W3CDTF">2019-04-01T17:05:06Z</dcterms:created>
  <dcterms:modified xsi:type="dcterms:W3CDTF">2020-08-18T20:48:30Z</dcterms:modified>
</cp:coreProperties>
</file>