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10"/>
  </p:notesMasterIdLst>
  <p:handoutMasterIdLst>
    <p:handoutMasterId r:id="rId11"/>
  </p:handoutMasterIdLst>
  <p:sldIdLst>
    <p:sldId id="261" r:id="rId2"/>
    <p:sldId id="287" r:id="rId3"/>
    <p:sldId id="291" r:id="rId4"/>
    <p:sldId id="288" r:id="rId5"/>
    <p:sldId id="282" r:id="rId6"/>
    <p:sldId id="285" r:id="rId7"/>
    <p:sldId id="293" r:id="rId8"/>
    <p:sldId id="284"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E5F7C"/>
    <a:srgbClr val="FF40FF"/>
    <a:srgbClr val="626774"/>
    <a:srgbClr val="455174"/>
    <a:srgbClr val="283C74"/>
    <a:srgbClr val="0A1860"/>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103"/>
    <p:restoredTop sz="94637"/>
  </p:normalViewPr>
  <p:slideViewPr>
    <p:cSldViewPr snapToGrid="0" snapToObjects="1">
      <p:cViewPr varScale="1">
        <p:scale>
          <a:sx n="178" d="100"/>
          <a:sy n="178" d="100"/>
        </p:scale>
        <p:origin x="184" y="872"/>
      </p:cViewPr>
      <p:guideLst>
        <p:guide orient="horz" pos="2160"/>
        <p:guide pos="3840"/>
      </p:guideLst>
    </p:cSldViewPr>
  </p:slideViewPr>
  <p:notesTextViewPr>
    <p:cViewPr>
      <p:scale>
        <a:sx n="100" d="100"/>
        <a:sy n="100" d="100"/>
      </p:scale>
      <p:origin x="0" y="0"/>
    </p:cViewPr>
  </p:notesTextViewPr>
  <p:sorterViewPr>
    <p:cViewPr>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9CF2F05-851B-B34C-B457-60434C08B0BF}" type="datetimeFigureOut">
              <a:rPr lang="en-US" smtClean="0"/>
              <a:t>7/11/20</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68EA587B-4123-F542-957F-5BCE9FE4A47E}" type="slidenum">
              <a:rPr lang="en-US" smtClean="0"/>
              <a:t>‹#›</a:t>
            </a:fld>
            <a:endParaRPr lang="en-US"/>
          </a:p>
        </p:txBody>
      </p:sp>
    </p:spTree>
    <p:extLst>
      <p:ext uri="{BB962C8B-B14F-4D97-AF65-F5344CB8AC3E}">
        <p14:creationId xmlns:p14="http://schemas.microsoft.com/office/powerpoint/2010/main" val="251551401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B0BE9A5-5A17-0144-9701-5DFE4A792BD6}" type="datetimeFigureOut">
              <a:rPr lang="en-US" smtClean="0"/>
              <a:t>7/11/20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EB08785-B6A2-DD4E-9F2E-6631F2A755C4}" type="slidenum">
              <a:rPr lang="en-US" smtClean="0"/>
              <a:t>‹#›</a:t>
            </a:fld>
            <a:endParaRPr lang="en-US"/>
          </a:p>
        </p:txBody>
      </p:sp>
    </p:spTree>
    <p:extLst>
      <p:ext uri="{BB962C8B-B14F-4D97-AF65-F5344CB8AC3E}">
        <p14:creationId xmlns:p14="http://schemas.microsoft.com/office/powerpoint/2010/main" val="986472910"/>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405593"/>
            <a:ext cx="10363200" cy="1150408"/>
          </a:xfrm>
        </p:spPr>
        <p:txBody>
          <a:bodyPr anchor="b"/>
          <a:lstStyle>
            <a:lvl1pPr>
              <a:defRPr>
                <a:solidFill>
                  <a:schemeClr val="bg2"/>
                </a:solidFill>
              </a:defRPr>
            </a:lvl1pPr>
          </a:lstStyle>
          <a:p>
            <a:r>
              <a:rPr lang="en-US"/>
              <a:t>Click to edit Master title style</a:t>
            </a:r>
            <a:endParaRPr lang="en-US" dirty="0"/>
          </a:p>
        </p:txBody>
      </p:sp>
      <p:sp>
        <p:nvSpPr>
          <p:cNvPr id="3" name="Subtitle 2"/>
          <p:cNvSpPr>
            <a:spLocks noGrp="1"/>
          </p:cNvSpPr>
          <p:nvPr>
            <p:ph type="subTitle" idx="1"/>
          </p:nvPr>
        </p:nvSpPr>
        <p:spPr>
          <a:xfrm>
            <a:off x="1828800" y="3738035"/>
            <a:ext cx="8534400" cy="1214967"/>
          </a:xfrm>
        </p:spPr>
        <p:txBody>
          <a:bodyPr/>
          <a:lstStyle>
            <a:lvl1pPr marL="0" indent="0" algn="ctr">
              <a:buNone/>
              <a:defRPr>
                <a:solidFill>
                  <a:schemeClr val="bg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4673600" y="5629439"/>
            <a:ext cx="2844800" cy="365125"/>
          </a:xfrm>
        </p:spPr>
        <p:txBody>
          <a:bodyPr/>
          <a:lstStyle>
            <a:lvl1pPr algn="ctr">
              <a:defRPr>
                <a:solidFill>
                  <a:schemeClr val="bg2">
                    <a:lumMod val="85000"/>
                  </a:schemeClr>
                </a:solidFill>
              </a:defRPr>
            </a:lvl1pPr>
          </a:lstStyle>
          <a:p>
            <a:r>
              <a:rPr lang="en-US"/>
              <a:t>2019.07.29</a:t>
            </a:r>
          </a:p>
        </p:txBody>
      </p:sp>
      <p:sp>
        <p:nvSpPr>
          <p:cNvPr id="5" name="Footer Placeholder 4"/>
          <p:cNvSpPr>
            <a:spLocks noGrp="1"/>
          </p:cNvSpPr>
          <p:nvPr>
            <p:ph type="ftr" sz="quarter" idx="11"/>
          </p:nvPr>
        </p:nvSpPr>
        <p:spPr/>
        <p:txBody>
          <a:bodyPr/>
          <a:lstStyle>
            <a:lvl1pPr>
              <a:defRPr>
                <a:solidFill>
                  <a:schemeClr val="bg2">
                    <a:lumMod val="85000"/>
                  </a:schemeClr>
                </a:solidFill>
              </a:defRPr>
            </a:lvl1pPr>
          </a:lstStyle>
          <a:p>
            <a:r>
              <a:rPr lang="en-US"/>
              <a:t>IGARSS 2019</a:t>
            </a:r>
            <a:endParaRPr lang="en-US" dirty="0"/>
          </a:p>
        </p:txBody>
      </p:sp>
      <p:cxnSp>
        <p:nvCxnSpPr>
          <p:cNvPr id="9" name="Straight Connector 8"/>
          <p:cNvCxnSpPr/>
          <p:nvPr userDrawn="1"/>
        </p:nvCxnSpPr>
        <p:spPr>
          <a:xfrm>
            <a:off x="609600" y="3576516"/>
            <a:ext cx="10972800" cy="0"/>
          </a:xfrm>
          <a:prstGeom prst="line">
            <a:avLst/>
          </a:prstGeom>
          <a:ln>
            <a:solidFill>
              <a:schemeClr val="accent3">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456984" y="5397962"/>
            <a:ext cx="1441939" cy="1193204"/>
          </a:xfrm>
          <a:prstGeom prst="rect">
            <a:avLst/>
          </a:prstGeom>
        </p:spPr>
      </p:pic>
      <p:pic>
        <p:nvPicPr>
          <p:cNvPr id="8" name="Picture 14">
            <a:extLst>
              <a:ext uri="{FF2B5EF4-FFF2-40B4-BE49-F238E27FC236}">
                <a16:creationId xmlns:a16="http://schemas.microsoft.com/office/drawing/2014/main" id="{79F6C46E-0E85-1346-A44E-5285979FEDA2}"/>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349250" y="5379823"/>
            <a:ext cx="816610" cy="12294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9801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solidFill>
                  <a:schemeClr val="bg2"/>
                </a:solidFill>
              </a:defRPr>
            </a:lvl1pPr>
          </a:lstStyle>
          <a:p>
            <a:r>
              <a:rPr lang="en-US"/>
              <a:t>Click to edit Master title style</a:t>
            </a:r>
            <a:endParaRPr lang="en-US" dirty="0"/>
          </a:p>
        </p:txBody>
      </p:sp>
      <p:sp>
        <p:nvSpPr>
          <p:cNvPr id="3" name="Content Placeholder 2"/>
          <p:cNvSpPr>
            <a:spLocks noGrp="1"/>
          </p:cNvSpPr>
          <p:nvPr>
            <p:ph idx="1"/>
          </p:nvPr>
        </p:nvSpPr>
        <p:spPr/>
        <p:txBody>
          <a:bodyPr/>
          <a:lstStyle>
            <a:lvl1pPr>
              <a:defRPr>
                <a:solidFill>
                  <a:schemeClr val="bg2"/>
                </a:solidFill>
              </a:defRPr>
            </a:lvl1pPr>
            <a:lvl2pPr>
              <a:defRPr>
                <a:solidFill>
                  <a:schemeClr val="bg2"/>
                </a:solidFill>
              </a:defRPr>
            </a:lvl2pPr>
            <a:lvl3pPr>
              <a:defRPr>
                <a:solidFill>
                  <a:schemeClr val="bg2"/>
                </a:solidFill>
              </a:defRPr>
            </a:lvl3pPr>
            <a:lvl4pPr>
              <a:defRPr>
                <a:solidFill>
                  <a:schemeClr val="bg2"/>
                </a:solidFill>
              </a:defRPr>
            </a:lvl4pPr>
            <a:lvl5pPr>
              <a:defRPr>
                <a:solidFill>
                  <a:schemeClr val="bg2"/>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1102888" y="6356351"/>
            <a:ext cx="479513" cy="365125"/>
          </a:xfrm>
        </p:spPr>
        <p:txBody>
          <a:bodyPr/>
          <a:lstStyle>
            <a:lvl1pPr>
              <a:defRPr>
                <a:solidFill>
                  <a:schemeClr val="bg2">
                    <a:lumMod val="85000"/>
                  </a:schemeClr>
                </a:solidFill>
              </a:defRPr>
            </a:lvl1pPr>
          </a:lstStyle>
          <a:p>
            <a:fld id="{30C6CDA9-248C-244D-BA22-6F0E0C1F2E69}" type="slidenum">
              <a:rPr lang="en-US" smtClean="0"/>
              <a:pPr/>
              <a:t>‹#›</a:t>
            </a:fld>
            <a:endParaRPr lang="en-US"/>
          </a:p>
        </p:txBody>
      </p:sp>
      <p:sp>
        <p:nvSpPr>
          <p:cNvPr id="8" name="Date Placeholder 3"/>
          <p:cNvSpPr>
            <a:spLocks noGrp="1"/>
          </p:cNvSpPr>
          <p:nvPr>
            <p:ph type="dt" sz="half" idx="10"/>
          </p:nvPr>
        </p:nvSpPr>
        <p:spPr>
          <a:xfrm>
            <a:off x="609601" y="6356351"/>
            <a:ext cx="1027289" cy="365125"/>
          </a:xfrm>
        </p:spPr>
        <p:txBody>
          <a:bodyPr/>
          <a:lstStyle>
            <a:lvl1pPr algn="ctr">
              <a:defRPr>
                <a:solidFill>
                  <a:schemeClr val="bg2">
                    <a:lumMod val="85000"/>
                  </a:schemeClr>
                </a:solidFill>
              </a:defRPr>
            </a:lvl1pPr>
          </a:lstStyle>
          <a:p>
            <a:r>
              <a:rPr lang="en-US"/>
              <a:t>2019.07.29</a:t>
            </a:r>
            <a:endParaRPr lang="en-US" dirty="0"/>
          </a:p>
        </p:txBody>
      </p:sp>
      <p:sp>
        <p:nvSpPr>
          <p:cNvPr id="9" name="Footer Placeholder 4"/>
          <p:cNvSpPr>
            <a:spLocks noGrp="1"/>
          </p:cNvSpPr>
          <p:nvPr>
            <p:ph type="ftr" sz="quarter" idx="11"/>
          </p:nvPr>
        </p:nvSpPr>
        <p:spPr>
          <a:xfrm>
            <a:off x="1833739" y="6356351"/>
            <a:ext cx="9069788" cy="365125"/>
          </a:xfrm>
        </p:spPr>
        <p:txBody>
          <a:bodyPr/>
          <a:lstStyle>
            <a:lvl1pPr>
              <a:defRPr>
                <a:solidFill>
                  <a:schemeClr val="bg2">
                    <a:lumMod val="85000"/>
                  </a:schemeClr>
                </a:solidFill>
              </a:defRPr>
            </a:lvl1pPr>
          </a:lstStyle>
          <a:p>
            <a:r>
              <a:rPr lang="en-US"/>
              <a:t>IGARSS 2019</a:t>
            </a:r>
            <a:endParaRPr lang="en-US" dirty="0"/>
          </a:p>
        </p:txBody>
      </p:sp>
      <p:cxnSp>
        <p:nvCxnSpPr>
          <p:cNvPr id="10" name="Straight Connector 9"/>
          <p:cNvCxnSpPr/>
          <p:nvPr userDrawn="1"/>
        </p:nvCxnSpPr>
        <p:spPr>
          <a:xfrm>
            <a:off x="609600" y="1078848"/>
            <a:ext cx="10972800" cy="0"/>
          </a:xfrm>
          <a:prstGeom prst="line">
            <a:avLst/>
          </a:prstGeom>
          <a:ln>
            <a:solidFill>
              <a:schemeClr val="accent3">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1301159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09599" y="2551643"/>
            <a:ext cx="10975623" cy="1362075"/>
          </a:xfrm>
        </p:spPr>
        <p:txBody>
          <a:bodyPr anchor="b">
            <a:normAutofit/>
          </a:bodyPr>
          <a:lstStyle>
            <a:lvl1pPr algn="l">
              <a:defRPr sz="3600" b="0" cap="none">
                <a:solidFill>
                  <a:schemeClr val="bg2"/>
                </a:solidFill>
              </a:defRPr>
            </a:lvl1pPr>
          </a:lstStyle>
          <a:p>
            <a:r>
              <a:rPr lang="en-US" dirty="0"/>
              <a:t>Click To Edit Master Title Style</a:t>
            </a:r>
          </a:p>
        </p:txBody>
      </p:sp>
      <p:sp>
        <p:nvSpPr>
          <p:cNvPr id="3" name="Text Placeholder 2"/>
          <p:cNvSpPr>
            <a:spLocks noGrp="1"/>
          </p:cNvSpPr>
          <p:nvPr>
            <p:ph type="body" idx="1"/>
          </p:nvPr>
        </p:nvSpPr>
        <p:spPr>
          <a:xfrm>
            <a:off x="609601" y="4043099"/>
            <a:ext cx="10975623" cy="1500187"/>
          </a:xfrm>
        </p:spPr>
        <p:txBody>
          <a:bodyPr anchor="t">
            <a:normAutofit/>
          </a:bodyPr>
          <a:lstStyle>
            <a:lvl1pPr marL="0" indent="0">
              <a:buNone/>
              <a:defRPr sz="24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7" name="Slide Number Placeholder 5"/>
          <p:cNvSpPr>
            <a:spLocks noGrp="1"/>
          </p:cNvSpPr>
          <p:nvPr>
            <p:ph type="sldNum" sz="quarter" idx="12"/>
          </p:nvPr>
        </p:nvSpPr>
        <p:spPr>
          <a:xfrm>
            <a:off x="11102886" y="6353465"/>
            <a:ext cx="479513" cy="365125"/>
          </a:xfrm>
        </p:spPr>
        <p:txBody>
          <a:bodyPr/>
          <a:lstStyle>
            <a:lvl1pPr>
              <a:defRPr>
                <a:solidFill>
                  <a:schemeClr val="bg2">
                    <a:lumMod val="85000"/>
                  </a:schemeClr>
                </a:solidFill>
              </a:defRPr>
            </a:lvl1pPr>
          </a:lstStyle>
          <a:p>
            <a:fld id="{30C6CDA9-248C-244D-BA22-6F0E0C1F2E69}" type="slidenum">
              <a:rPr lang="en-US" smtClean="0"/>
              <a:pPr/>
              <a:t>‹#›</a:t>
            </a:fld>
            <a:endParaRPr lang="en-US" dirty="0"/>
          </a:p>
        </p:txBody>
      </p:sp>
      <p:sp>
        <p:nvSpPr>
          <p:cNvPr id="9" name="Date Placeholder 3"/>
          <p:cNvSpPr>
            <a:spLocks noGrp="1"/>
          </p:cNvSpPr>
          <p:nvPr>
            <p:ph type="dt" sz="half" idx="10"/>
          </p:nvPr>
        </p:nvSpPr>
        <p:spPr>
          <a:xfrm>
            <a:off x="609601" y="6356351"/>
            <a:ext cx="1027289" cy="365125"/>
          </a:xfrm>
        </p:spPr>
        <p:txBody>
          <a:bodyPr/>
          <a:lstStyle>
            <a:lvl1pPr algn="ctr">
              <a:defRPr>
                <a:solidFill>
                  <a:schemeClr val="bg2">
                    <a:lumMod val="85000"/>
                  </a:schemeClr>
                </a:solidFill>
              </a:defRPr>
            </a:lvl1pPr>
          </a:lstStyle>
          <a:p>
            <a:r>
              <a:rPr lang="en-US"/>
              <a:t>2019.07.29</a:t>
            </a:r>
            <a:endParaRPr lang="en-US" dirty="0"/>
          </a:p>
        </p:txBody>
      </p:sp>
      <p:sp>
        <p:nvSpPr>
          <p:cNvPr id="10" name="Footer Placeholder 4"/>
          <p:cNvSpPr>
            <a:spLocks noGrp="1"/>
          </p:cNvSpPr>
          <p:nvPr>
            <p:ph type="ftr" sz="quarter" idx="11"/>
          </p:nvPr>
        </p:nvSpPr>
        <p:spPr>
          <a:xfrm>
            <a:off x="1833739" y="6356351"/>
            <a:ext cx="9069788" cy="365125"/>
          </a:xfrm>
        </p:spPr>
        <p:txBody>
          <a:bodyPr/>
          <a:lstStyle>
            <a:lvl1pPr>
              <a:defRPr>
                <a:solidFill>
                  <a:schemeClr val="bg2">
                    <a:lumMod val="85000"/>
                  </a:schemeClr>
                </a:solidFill>
              </a:defRPr>
            </a:lvl1pPr>
          </a:lstStyle>
          <a:p>
            <a:r>
              <a:rPr lang="en-US"/>
              <a:t>IGARSS 2019</a:t>
            </a:r>
            <a:endParaRPr lang="en-US" dirty="0"/>
          </a:p>
        </p:txBody>
      </p:sp>
      <p:cxnSp>
        <p:nvCxnSpPr>
          <p:cNvPr id="11" name="Straight Connector 10"/>
          <p:cNvCxnSpPr/>
          <p:nvPr userDrawn="1"/>
        </p:nvCxnSpPr>
        <p:spPr>
          <a:xfrm>
            <a:off x="609599" y="3913717"/>
            <a:ext cx="10972800" cy="0"/>
          </a:xfrm>
          <a:prstGeom prst="line">
            <a:avLst/>
          </a:prstGeom>
          <a:ln>
            <a:solidFill>
              <a:schemeClr val="accent3">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2707841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en-US"/>
              <a:t>Click to edit Master title style</a:t>
            </a:r>
          </a:p>
        </p:txBody>
      </p:sp>
      <p:sp>
        <p:nvSpPr>
          <p:cNvPr id="6" name="Slide Number Placeholder 5"/>
          <p:cNvSpPr>
            <a:spLocks noGrp="1"/>
          </p:cNvSpPr>
          <p:nvPr>
            <p:ph type="sldNum" sz="quarter" idx="12"/>
          </p:nvPr>
        </p:nvSpPr>
        <p:spPr>
          <a:xfrm>
            <a:off x="11102888" y="6356351"/>
            <a:ext cx="479513" cy="365125"/>
          </a:xfrm>
        </p:spPr>
        <p:txBody>
          <a:bodyPr/>
          <a:lstStyle/>
          <a:p>
            <a:fld id="{30C6CDA9-248C-244D-BA22-6F0E0C1F2E69}" type="slidenum">
              <a:rPr lang="en-US" smtClean="0"/>
              <a:t>‹#›</a:t>
            </a:fld>
            <a:endParaRPr lang="en-US" dirty="0"/>
          </a:p>
        </p:txBody>
      </p:sp>
      <p:sp>
        <p:nvSpPr>
          <p:cNvPr id="8" name="Date Placeholder 3"/>
          <p:cNvSpPr>
            <a:spLocks noGrp="1"/>
          </p:cNvSpPr>
          <p:nvPr>
            <p:ph type="dt" sz="half" idx="10"/>
          </p:nvPr>
        </p:nvSpPr>
        <p:spPr>
          <a:xfrm>
            <a:off x="609601" y="6356351"/>
            <a:ext cx="1027289" cy="365125"/>
          </a:xfrm>
        </p:spPr>
        <p:txBody>
          <a:bodyPr/>
          <a:lstStyle>
            <a:lvl1pPr algn="ctr">
              <a:defRPr/>
            </a:lvl1pPr>
          </a:lstStyle>
          <a:p>
            <a:r>
              <a:rPr lang="en-US"/>
              <a:t>2019.07.29</a:t>
            </a:r>
            <a:endParaRPr lang="en-US" dirty="0"/>
          </a:p>
        </p:txBody>
      </p:sp>
      <p:sp>
        <p:nvSpPr>
          <p:cNvPr id="9" name="Footer Placeholder 4"/>
          <p:cNvSpPr>
            <a:spLocks noGrp="1"/>
          </p:cNvSpPr>
          <p:nvPr>
            <p:ph type="ftr" sz="quarter" idx="11"/>
          </p:nvPr>
        </p:nvSpPr>
        <p:spPr>
          <a:xfrm>
            <a:off x="1833739" y="6356351"/>
            <a:ext cx="9069788" cy="365125"/>
          </a:xfrm>
        </p:spPr>
        <p:txBody>
          <a:bodyPr/>
          <a:lstStyle/>
          <a:p>
            <a:r>
              <a:rPr lang="en-US"/>
              <a:t>IGARSS 2019</a:t>
            </a:r>
            <a:endParaRPr lang="en-US" dirty="0"/>
          </a:p>
        </p:txBody>
      </p:sp>
      <p:cxnSp>
        <p:nvCxnSpPr>
          <p:cNvPr id="10" name="Straight Connector 9"/>
          <p:cNvCxnSpPr/>
          <p:nvPr userDrawn="1"/>
        </p:nvCxnSpPr>
        <p:spPr>
          <a:xfrm>
            <a:off x="609600" y="1078848"/>
            <a:ext cx="10972800" cy="0"/>
          </a:xfrm>
          <a:prstGeom prst="line">
            <a:avLst/>
          </a:prstGeom>
          <a:ln>
            <a:solidFill>
              <a:schemeClr val="accent3">
                <a:lumMod val="20000"/>
                <a:lumOff val="8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875157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Slide Number Placeholder 5"/>
          <p:cNvSpPr>
            <a:spLocks noGrp="1"/>
          </p:cNvSpPr>
          <p:nvPr>
            <p:ph type="sldNum" sz="quarter" idx="12"/>
          </p:nvPr>
        </p:nvSpPr>
        <p:spPr>
          <a:xfrm>
            <a:off x="11101802" y="6356350"/>
            <a:ext cx="479513" cy="365125"/>
          </a:xfrm>
        </p:spPr>
        <p:txBody>
          <a:bodyPr/>
          <a:lstStyle/>
          <a:p>
            <a:fld id="{30C6CDA9-248C-244D-BA22-6F0E0C1F2E69}" type="slidenum">
              <a:rPr lang="en-US" smtClean="0"/>
              <a:t>‹#›</a:t>
            </a:fld>
            <a:endParaRPr lang="en-US"/>
          </a:p>
        </p:txBody>
      </p:sp>
      <p:sp>
        <p:nvSpPr>
          <p:cNvPr id="7" name="Date Placeholder 3"/>
          <p:cNvSpPr>
            <a:spLocks noGrp="1"/>
          </p:cNvSpPr>
          <p:nvPr>
            <p:ph type="dt" sz="half" idx="10"/>
          </p:nvPr>
        </p:nvSpPr>
        <p:spPr>
          <a:xfrm>
            <a:off x="609601" y="6356351"/>
            <a:ext cx="1027289" cy="365125"/>
          </a:xfrm>
        </p:spPr>
        <p:txBody>
          <a:bodyPr/>
          <a:lstStyle>
            <a:lvl1pPr algn="ctr">
              <a:defRPr/>
            </a:lvl1pPr>
          </a:lstStyle>
          <a:p>
            <a:r>
              <a:rPr lang="en-US"/>
              <a:t>2019.07.29</a:t>
            </a:r>
            <a:endParaRPr lang="en-US" dirty="0"/>
          </a:p>
        </p:txBody>
      </p:sp>
      <p:sp>
        <p:nvSpPr>
          <p:cNvPr id="8" name="Footer Placeholder 4"/>
          <p:cNvSpPr>
            <a:spLocks noGrp="1"/>
          </p:cNvSpPr>
          <p:nvPr>
            <p:ph type="ftr" sz="quarter" idx="11"/>
          </p:nvPr>
        </p:nvSpPr>
        <p:spPr>
          <a:xfrm>
            <a:off x="1833739" y="6356351"/>
            <a:ext cx="9069788" cy="365125"/>
          </a:xfrm>
        </p:spPr>
        <p:txBody>
          <a:bodyPr/>
          <a:lstStyle/>
          <a:p>
            <a:r>
              <a:rPr lang="en-US"/>
              <a:t>IGARSS 2019</a:t>
            </a:r>
            <a:endParaRPr lang="en-US" dirty="0"/>
          </a:p>
        </p:txBody>
      </p:sp>
    </p:spTree>
    <p:extLst>
      <p:ext uri="{BB962C8B-B14F-4D97-AF65-F5344CB8AC3E}">
        <p14:creationId xmlns:p14="http://schemas.microsoft.com/office/powerpoint/2010/main" val="403364626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6">
            <a:lumMod val="5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483234"/>
            <a:ext cx="10972800" cy="59561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bg2">
                    <a:lumMod val="85000"/>
                  </a:schemeClr>
                </a:solidFill>
                <a:latin typeface="Helvetica Neue"/>
                <a:cs typeface="Helvetica Neue"/>
              </a:defRPr>
            </a:lvl1pPr>
          </a:lstStyle>
          <a:p>
            <a:r>
              <a:rPr lang="en-US"/>
              <a:t>2019.07.29</a:t>
            </a: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bg2">
                    <a:lumMod val="85000"/>
                  </a:schemeClr>
                </a:solidFill>
                <a:latin typeface="Helvetica Neue"/>
                <a:cs typeface="Helvetica Neue"/>
              </a:defRPr>
            </a:lvl1pPr>
          </a:lstStyle>
          <a:p>
            <a:r>
              <a:rPr lang="en-US"/>
              <a:t>IGARSS 2019</a:t>
            </a:r>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bg2">
                    <a:lumMod val="85000"/>
                  </a:schemeClr>
                </a:solidFill>
                <a:latin typeface="Helvetica Neue"/>
                <a:cs typeface="Helvetica Neue"/>
              </a:defRPr>
            </a:lvl1pPr>
          </a:lstStyle>
          <a:p>
            <a:fld id="{30C6CDA9-248C-244D-BA22-6F0E0C1F2E69}" type="slidenum">
              <a:rPr lang="en-US" smtClean="0"/>
              <a:pPr/>
              <a:t>‹#›</a:t>
            </a:fld>
            <a:endParaRPr lang="en-US"/>
          </a:p>
        </p:txBody>
      </p:sp>
    </p:spTree>
    <p:extLst>
      <p:ext uri="{BB962C8B-B14F-4D97-AF65-F5344CB8AC3E}">
        <p14:creationId xmlns:p14="http://schemas.microsoft.com/office/powerpoint/2010/main" val="1785332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4" r:id="rId4"/>
    <p:sldLayoutId id="2147483655" r:id="rId5"/>
  </p:sldLayoutIdLst>
  <p:hf hdr="0"/>
  <p:txStyles>
    <p:titleStyle>
      <a:lvl1pPr algn="ctr" defTabSz="457200" rtl="0" eaLnBrk="1" latinLnBrk="0" hangingPunct="1">
        <a:spcBef>
          <a:spcPct val="0"/>
        </a:spcBef>
        <a:buNone/>
        <a:defRPr sz="3600" kern="1200">
          <a:solidFill>
            <a:schemeClr val="bg2"/>
          </a:solidFill>
          <a:latin typeface="Helvetica Neue"/>
          <a:ea typeface="+mj-ea"/>
          <a:cs typeface="Helvetica Neue"/>
        </a:defRPr>
      </a:lvl1pPr>
    </p:titleStyle>
    <p:bodyStyle>
      <a:lvl1pPr marL="342900" indent="-342900" algn="l" defTabSz="457200" rtl="0" eaLnBrk="1" latinLnBrk="0" hangingPunct="1">
        <a:spcBef>
          <a:spcPct val="20000"/>
        </a:spcBef>
        <a:buFont typeface="Arial"/>
        <a:buChar char="•"/>
        <a:defRPr sz="2800" kern="1200">
          <a:solidFill>
            <a:schemeClr val="bg2"/>
          </a:solidFill>
          <a:latin typeface="Helvetica Neue"/>
          <a:ea typeface="+mn-ea"/>
          <a:cs typeface="Helvetica Neue"/>
        </a:defRPr>
      </a:lvl1pPr>
      <a:lvl2pPr marL="742950" indent="-285750" algn="l" defTabSz="457200" rtl="0" eaLnBrk="1" latinLnBrk="0" hangingPunct="1">
        <a:spcBef>
          <a:spcPct val="20000"/>
        </a:spcBef>
        <a:buSzPct val="80000"/>
        <a:buFont typeface="Courier New"/>
        <a:buChar char="o"/>
        <a:defRPr sz="2400" kern="1200">
          <a:solidFill>
            <a:schemeClr val="bg2"/>
          </a:solidFill>
          <a:latin typeface="Helvetica Neue"/>
          <a:ea typeface="+mn-ea"/>
          <a:cs typeface="Helvetica Neue"/>
        </a:defRPr>
      </a:lvl2pPr>
      <a:lvl3pPr marL="1143000" indent="-228600" algn="l" defTabSz="457200" rtl="0" eaLnBrk="1" latinLnBrk="0" hangingPunct="1">
        <a:spcBef>
          <a:spcPct val="20000"/>
        </a:spcBef>
        <a:buFont typeface="Arial"/>
        <a:buChar char="•"/>
        <a:defRPr sz="2000" kern="1200">
          <a:solidFill>
            <a:schemeClr val="bg2"/>
          </a:solidFill>
          <a:latin typeface="Helvetica Neue"/>
          <a:ea typeface="+mn-ea"/>
          <a:cs typeface="Helvetica Neue"/>
        </a:defRPr>
      </a:lvl3pPr>
      <a:lvl4pPr marL="1600200" indent="-228600" algn="l" defTabSz="457200" rtl="0" eaLnBrk="1" latinLnBrk="0" hangingPunct="1">
        <a:spcBef>
          <a:spcPct val="20000"/>
        </a:spcBef>
        <a:buFont typeface="Arial"/>
        <a:buChar char="•"/>
        <a:defRPr sz="1800" kern="1200">
          <a:solidFill>
            <a:schemeClr val="tx1"/>
          </a:solidFill>
          <a:latin typeface="Helvetica Neue"/>
          <a:ea typeface="+mn-ea"/>
          <a:cs typeface="Helvetica Neue"/>
        </a:defRPr>
      </a:lvl4pPr>
      <a:lvl5pPr marL="2057400" indent="-228600" algn="l" defTabSz="457200" rtl="0" eaLnBrk="1" latinLnBrk="0" hangingPunct="1">
        <a:spcBef>
          <a:spcPct val="20000"/>
        </a:spcBef>
        <a:buFont typeface="Arial"/>
        <a:buChar char="•"/>
        <a:defRPr sz="1800" kern="1200">
          <a:solidFill>
            <a:schemeClr val="tx1"/>
          </a:solidFill>
          <a:latin typeface="Helvetica Neue"/>
          <a:ea typeface="+mn-ea"/>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5.xml"/><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4" name="Triangle 3">
            <a:extLst>
              <a:ext uri="{FF2B5EF4-FFF2-40B4-BE49-F238E27FC236}">
                <a16:creationId xmlns:a16="http://schemas.microsoft.com/office/drawing/2014/main" id="{6BDC0E25-B86F-E34F-AA13-611D1C2B4BBA}"/>
              </a:ext>
            </a:extLst>
          </p:cNvPr>
          <p:cNvSpPr/>
          <p:nvPr/>
        </p:nvSpPr>
        <p:spPr>
          <a:xfrm rot="7376966">
            <a:off x="-3952865" y="-5244052"/>
            <a:ext cx="20517587" cy="12094387"/>
          </a:xfrm>
          <a:prstGeom prst="triangle">
            <a:avLst/>
          </a:prstGeom>
          <a:solidFill>
            <a:srgbClr val="283C74"/>
          </a:solidFill>
          <a:ln w="203200">
            <a:solidFill>
              <a:schemeClr val="accent3">
                <a:lumMod val="20000"/>
                <a:lumOff val="8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Neue"/>
              <a:cs typeface="Helvetica Neue"/>
            </a:endParaRPr>
          </a:p>
        </p:txBody>
      </p:sp>
      <p:sp>
        <p:nvSpPr>
          <p:cNvPr id="11" name="Triangle 10">
            <a:extLst>
              <a:ext uri="{FF2B5EF4-FFF2-40B4-BE49-F238E27FC236}">
                <a16:creationId xmlns:a16="http://schemas.microsoft.com/office/drawing/2014/main" id="{67D247A7-DD29-BA4B-A23C-4AC0EDFC4C87}"/>
              </a:ext>
            </a:extLst>
          </p:cNvPr>
          <p:cNvSpPr/>
          <p:nvPr/>
        </p:nvSpPr>
        <p:spPr>
          <a:xfrm rot="18102130" flipH="1">
            <a:off x="-1496859" y="2179145"/>
            <a:ext cx="17986665" cy="10602498"/>
          </a:xfrm>
          <a:prstGeom prst="triangle">
            <a:avLst/>
          </a:prstGeom>
          <a:solidFill>
            <a:schemeClr val="accent5">
              <a:lumMod val="75000"/>
              <a:alpha val="60000"/>
            </a:schemeClr>
          </a:solidFill>
          <a:ln w="2032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Neue"/>
              <a:cs typeface="Helvetica Neue"/>
            </a:endParaRPr>
          </a:p>
        </p:txBody>
      </p:sp>
      <p:sp>
        <p:nvSpPr>
          <p:cNvPr id="3" name="Subtitle 2"/>
          <p:cNvSpPr>
            <a:spLocks noGrp="1"/>
          </p:cNvSpPr>
          <p:nvPr>
            <p:ph type="subTitle" idx="4294967295"/>
          </p:nvPr>
        </p:nvSpPr>
        <p:spPr>
          <a:xfrm>
            <a:off x="4520662" y="3980791"/>
            <a:ext cx="7010938" cy="3148012"/>
          </a:xfrm>
        </p:spPr>
        <p:txBody>
          <a:bodyPr vert="horz" lIns="91440" tIns="45720" rIns="91440" bIns="45720" rtlCol="0" anchor="ctr">
            <a:normAutofit/>
          </a:bodyPr>
          <a:lstStyle/>
          <a:p>
            <a:pPr marL="0" indent="0" algn="l" defTabSz="914400">
              <a:lnSpc>
                <a:spcPct val="90000"/>
              </a:lnSpc>
              <a:buNone/>
            </a:pPr>
            <a:r>
              <a:rPr lang="en-US" dirty="0">
                <a:solidFill>
                  <a:schemeClr val="bg1"/>
                </a:solidFill>
                <a:latin typeface="+mn-lt"/>
                <a:cs typeface="+mn-cs"/>
              </a:rPr>
              <a:t>Ian S. Adams and S. Joseph Munchak  </a:t>
            </a:r>
          </a:p>
          <a:p>
            <a:pPr marL="0" indent="0" algn="l" defTabSz="914400">
              <a:lnSpc>
                <a:spcPct val="90000"/>
              </a:lnSpc>
              <a:buNone/>
            </a:pPr>
            <a:r>
              <a:rPr lang="en-US" sz="2000" dirty="0">
                <a:solidFill>
                  <a:schemeClr val="bg1"/>
                </a:solidFill>
                <a:latin typeface="+mn-lt"/>
                <a:cs typeface="+mn-cs"/>
              </a:rPr>
              <a:t>NASA / Goddard Space Flight Center</a:t>
            </a:r>
          </a:p>
        </p:txBody>
      </p:sp>
      <p:grpSp>
        <p:nvGrpSpPr>
          <p:cNvPr id="15" name="Group 14">
            <a:extLst>
              <a:ext uri="{FF2B5EF4-FFF2-40B4-BE49-F238E27FC236}">
                <a16:creationId xmlns:a16="http://schemas.microsoft.com/office/drawing/2014/main" id="{681DA980-5300-074C-8979-6756CC2EDE5F}"/>
              </a:ext>
            </a:extLst>
          </p:cNvPr>
          <p:cNvGrpSpPr/>
          <p:nvPr/>
        </p:nvGrpSpPr>
        <p:grpSpPr>
          <a:xfrm>
            <a:off x="609069" y="1469872"/>
            <a:ext cx="9615488" cy="1764525"/>
            <a:chOff x="233700" y="1461275"/>
            <a:chExt cx="8921452" cy="1764525"/>
          </a:xfrm>
        </p:grpSpPr>
        <p:sp>
          <p:nvSpPr>
            <p:cNvPr id="5" name="Rectangle 4">
              <a:extLst>
                <a:ext uri="{FF2B5EF4-FFF2-40B4-BE49-F238E27FC236}">
                  <a16:creationId xmlns:a16="http://schemas.microsoft.com/office/drawing/2014/main" id="{60920FE6-29A0-EE40-B741-01513C9730A0}"/>
                </a:ext>
              </a:extLst>
            </p:cNvPr>
            <p:cNvSpPr/>
            <p:nvPr/>
          </p:nvSpPr>
          <p:spPr>
            <a:xfrm>
              <a:off x="233700" y="1461275"/>
              <a:ext cx="8921452" cy="1569660"/>
            </a:xfrm>
            <a:prstGeom prst="rect">
              <a:avLst/>
            </a:prstGeom>
          </p:spPr>
          <p:txBody>
            <a:bodyPr wrap="square">
              <a:spAutoFit/>
            </a:bodyPr>
            <a:lstStyle/>
            <a:p>
              <a:pPr algn="ctr"/>
              <a:r>
                <a:rPr lang="en-US" sz="3200" b="1" dirty="0">
                  <a:solidFill>
                    <a:schemeClr val="bg1"/>
                  </a:solidFill>
                  <a:latin typeface="Arial" panose="020B0604020202020204" pitchFamily="34" charset="0"/>
                  <a:cs typeface="Arial" panose="020B0604020202020204" pitchFamily="34" charset="0"/>
                </a:rPr>
                <a:t>Mapping Ocean-Reflected Radio Frequency Interference for the </a:t>
              </a:r>
              <a:r>
                <a:rPr lang="en-US" sz="3200" b="1" dirty="0" err="1">
                  <a:solidFill>
                    <a:schemeClr val="bg1"/>
                  </a:solidFill>
                  <a:latin typeface="Arial" panose="020B0604020202020204" pitchFamily="34" charset="0"/>
                  <a:cs typeface="Arial" panose="020B0604020202020204" pitchFamily="34" charset="0"/>
                </a:rPr>
                <a:t>GPM</a:t>
              </a:r>
              <a:r>
                <a:rPr lang="en-US" sz="3200" b="1" dirty="0">
                  <a:solidFill>
                    <a:schemeClr val="bg1"/>
                  </a:solidFill>
                  <a:latin typeface="Arial" panose="020B0604020202020204" pitchFamily="34" charset="0"/>
                  <a:cs typeface="Arial" panose="020B0604020202020204" pitchFamily="34" charset="0"/>
                </a:rPr>
                <a:t> Microwave Imager using Normalized Retrieval Cost Function</a:t>
              </a:r>
              <a:endParaRPr lang="en-US" sz="3200" b="1" dirty="0">
                <a:latin typeface="Arial" panose="020B0604020202020204" pitchFamily="34" charset="0"/>
                <a:cs typeface="Arial" panose="020B0604020202020204" pitchFamily="34" charset="0"/>
              </a:endParaRPr>
            </a:p>
          </p:txBody>
        </p:sp>
        <p:cxnSp>
          <p:nvCxnSpPr>
            <p:cNvPr id="7" name="Straight Connector 6">
              <a:extLst>
                <a:ext uri="{FF2B5EF4-FFF2-40B4-BE49-F238E27FC236}">
                  <a16:creationId xmlns:a16="http://schemas.microsoft.com/office/drawing/2014/main" id="{07F22F4F-F2F6-E54C-B410-1D8548F47F5F}"/>
                </a:ext>
              </a:extLst>
            </p:cNvPr>
            <p:cNvCxnSpPr>
              <a:cxnSpLocks/>
            </p:cNvCxnSpPr>
            <p:nvPr/>
          </p:nvCxnSpPr>
          <p:spPr>
            <a:xfrm flipH="1">
              <a:off x="2386336" y="3225800"/>
              <a:ext cx="4616181" cy="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4204629740"/>
      </p:ext>
    </p:extLst>
  </p:cSld>
  <p:clrMapOvr>
    <a:masterClrMapping/>
  </p:clrMapOvr>
  <mc:AlternateContent xmlns:mc="http://schemas.openxmlformats.org/markup-compatibility/2006" xmlns:p14="http://schemas.microsoft.com/office/powerpoint/2010/main">
    <mc:Choice Requires="p14">
      <p:transition spd="slow" p14:dur="2000" advTm="31555"/>
    </mc:Choice>
    <mc:Fallback xmlns="">
      <p:transition spd="slow" advTm="31555"/>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CA76AD95-369B-2845-8EAE-9F0B59CAE073}"/>
              </a:ext>
            </a:extLst>
          </p:cNvPr>
          <p:cNvPicPr>
            <a:picLocks noChangeAspect="1"/>
          </p:cNvPicPr>
          <p:nvPr/>
        </p:nvPicPr>
        <p:blipFill>
          <a:blip r:embed="rId3"/>
          <a:stretch>
            <a:fillRect/>
          </a:stretch>
        </p:blipFill>
        <p:spPr>
          <a:xfrm>
            <a:off x="113014" y="216617"/>
            <a:ext cx="7409541" cy="4114800"/>
          </a:xfrm>
          <a:prstGeom prst="rect">
            <a:avLst/>
          </a:prstGeom>
        </p:spPr>
      </p:pic>
      <p:sp>
        <p:nvSpPr>
          <p:cNvPr id="23" name="Rectangle 22">
            <a:extLst>
              <a:ext uri="{FF2B5EF4-FFF2-40B4-BE49-F238E27FC236}">
                <a16:creationId xmlns:a16="http://schemas.microsoft.com/office/drawing/2014/main" id="{4038CB10-1F5C-4D54-9DF7-12586DE5B00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546" y="4572000"/>
            <a:ext cx="7058307" cy="1964266"/>
          </a:xfrm>
          <a:prstGeom prst="rect">
            <a:avLst/>
          </a:prstGeom>
          <a:solidFill>
            <a:srgbClr val="355675">
              <a:alpha val="9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itle 3"/>
          <p:cNvSpPr>
            <a:spLocks noGrp="1"/>
          </p:cNvSpPr>
          <p:nvPr>
            <p:ph type="title" idx="4294967295"/>
          </p:nvPr>
        </p:nvSpPr>
        <p:spPr>
          <a:xfrm>
            <a:off x="524256" y="4767072"/>
            <a:ext cx="6594189" cy="1625210"/>
          </a:xfrm>
        </p:spPr>
        <p:txBody>
          <a:bodyPr vert="horz" lIns="91440" tIns="45720" rIns="91440" bIns="45720" rtlCol="0" anchor="ctr">
            <a:normAutofit/>
          </a:bodyPr>
          <a:lstStyle/>
          <a:p>
            <a:pPr algn="r" defTabSz="914400">
              <a:lnSpc>
                <a:spcPct val="90000"/>
              </a:lnSpc>
            </a:pPr>
            <a:r>
              <a:rPr lang="en-US" sz="4400" dirty="0">
                <a:solidFill>
                  <a:srgbClr val="FFFFFF"/>
                </a:solidFill>
                <a:latin typeface="+mj-lt"/>
                <a:cs typeface="+mj-cs"/>
              </a:rPr>
              <a:t>Background</a:t>
            </a:r>
          </a:p>
        </p:txBody>
      </p:sp>
      <p:sp>
        <p:nvSpPr>
          <p:cNvPr id="25" name="Rectangle 24">
            <a:extLst>
              <a:ext uri="{FF2B5EF4-FFF2-40B4-BE49-F238E27FC236}">
                <a16:creationId xmlns:a16="http://schemas.microsoft.com/office/drawing/2014/main" id="{73ED6512-6858-4552-B699-9A97FE9A4E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5" y="321732"/>
            <a:ext cx="4335613" cy="6214534"/>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Content Placeholder 4"/>
          <p:cNvSpPr>
            <a:spLocks noGrp="1"/>
          </p:cNvSpPr>
          <p:nvPr>
            <p:ph idx="4294967295"/>
          </p:nvPr>
        </p:nvSpPr>
        <p:spPr>
          <a:xfrm>
            <a:off x="7708780" y="701770"/>
            <a:ext cx="3806946" cy="5406421"/>
          </a:xfrm>
        </p:spPr>
        <p:txBody>
          <a:bodyPr vert="horz" lIns="91440" tIns="45720" rIns="91440" bIns="45720" rtlCol="0" anchor="ctr">
            <a:noAutofit/>
          </a:bodyPr>
          <a:lstStyle/>
          <a:p>
            <a:pPr indent="-228600" defTabSz="914400">
              <a:spcBef>
                <a:spcPts val="0"/>
              </a:spcBef>
              <a:spcAft>
                <a:spcPts val="1000"/>
              </a:spcAft>
              <a:buFont typeface="Arial" panose="020B0604020202020204" pitchFamily="34" charset="0"/>
              <a:buChar char="•"/>
            </a:pPr>
            <a:r>
              <a:rPr lang="en-US" sz="1800" dirty="0">
                <a:solidFill>
                  <a:srgbClr val="FFFFFF"/>
                </a:solidFill>
                <a:latin typeface="+mn-lt"/>
                <a:cs typeface="+mn-cs"/>
              </a:rPr>
              <a:t>Spurious ocean brightness temperatures noticed near European and South American coastlines</a:t>
            </a:r>
          </a:p>
          <a:p>
            <a:pPr indent="-228600" defTabSz="914400">
              <a:spcBef>
                <a:spcPts val="0"/>
              </a:spcBef>
              <a:spcAft>
                <a:spcPts val="1000"/>
              </a:spcAft>
              <a:buFont typeface="Arial" panose="020B0604020202020204" pitchFamily="34" charset="0"/>
              <a:buChar char="•"/>
            </a:pPr>
            <a:r>
              <a:rPr lang="en-US" sz="1800" dirty="0">
                <a:solidFill>
                  <a:srgbClr val="FFFFFF"/>
                </a:solidFill>
                <a:latin typeface="+mn-lt"/>
                <a:cs typeface="+mn-cs"/>
              </a:rPr>
              <a:t>Source traced to X-band television satellites from multiple providers</a:t>
            </a:r>
          </a:p>
          <a:p>
            <a:pPr indent="-228600" defTabSz="914400">
              <a:spcBef>
                <a:spcPts val="0"/>
              </a:spcBef>
              <a:spcAft>
                <a:spcPts val="1000"/>
              </a:spcAft>
              <a:buFont typeface="Arial" panose="020B0604020202020204" pitchFamily="34" charset="0"/>
              <a:buChar char="•"/>
            </a:pPr>
            <a:r>
              <a:rPr lang="en-US" sz="1800" dirty="0">
                <a:solidFill>
                  <a:srgbClr val="FFFFFF"/>
                </a:solidFill>
                <a:latin typeface="+mn-lt"/>
                <a:cs typeface="+mn-cs"/>
              </a:rPr>
              <a:t>Additional interference around, at K band, United States identified in 2007</a:t>
            </a:r>
          </a:p>
          <a:p>
            <a:pPr indent="-228600" defTabSz="914400">
              <a:spcBef>
                <a:spcPts val="0"/>
              </a:spcBef>
              <a:spcAft>
                <a:spcPts val="1000"/>
              </a:spcAft>
              <a:buFont typeface="Arial" panose="020B0604020202020204" pitchFamily="34" charset="0"/>
              <a:buChar char="•"/>
            </a:pPr>
            <a:r>
              <a:rPr lang="en-US" sz="1800" dirty="0">
                <a:solidFill>
                  <a:srgbClr val="FFFFFF"/>
                </a:solidFill>
                <a:latin typeface="+mn-lt"/>
                <a:cs typeface="+mn-cs"/>
              </a:rPr>
              <a:t>Growth of continental halos observed by </a:t>
            </a:r>
            <a:r>
              <a:rPr lang="en-US" sz="1800" dirty="0" err="1">
                <a:solidFill>
                  <a:srgbClr val="FFFFFF"/>
                </a:solidFill>
                <a:latin typeface="+mn-lt"/>
                <a:cs typeface="+mn-cs"/>
              </a:rPr>
              <a:t>WindSat</a:t>
            </a:r>
            <a:r>
              <a:rPr lang="en-US" sz="1800" dirty="0">
                <a:solidFill>
                  <a:srgbClr val="FFFFFF"/>
                </a:solidFill>
                <a:latin typeface="+mn-lt"/>
                <a:cs typeface="+mn-cs"/>
              </a:rPr>
              <a:t> through peak in 2011</a:t>
            </a:r>
          </a:p>
          <a:p>
            <a:pPr indent="-228600" defTabSz="914400">
              <a:spcBef>
                <a:spcPts val="0"/>
              </a:spcBef>
              <a:spcAft>
                <a:spcPts val="1000"/>
              </a:spcAft>
              <a:buFont typeface="Arial" panose="020B0604020202020204" pitchFamily="34" charset="0"/>
              <a:buChar char="•"/>
            </a:pPr>
            <a:r>
              <a:rPr lang="en-US" sz="1800" dirty="0">
                <a:solidFill>
                  <a:srgbClr val="FFFFFF"/>
                </a:solidFill>
                <a:latin typeface="+mn-lt"/>
                <a:cs typeface="+mn-cs"/>
              </a:rPr>
              <a:t>New satellite architectures have worked to mitigate RFI through better filtering </a:t>
            </a:r>
          </a:p>
          <a:p>
            <a:pPr indent="-228600" defTabSz="914400">
              <a:spcBef>
                <a:spcPts val="0"/>
              </a:spcBef>
              <a:spcAft>
                <a:spcPts val="1000"/>
              </a:spcAft>
              <a:buFont typeface="Arial" panose="020B0604020202020204" pitchFamily="34" charset="0"/>
              <a:buChar char="•"/>
            </a:pPr>
            <a:r>
              <a:rPr lang="en-US" sz="1800" dirty="0">
                <a:solidFill>
                  <a:srgbClr val="FFFFFF"/>
                </a:solidFill>
                <a:latin typeface="+mn-lt"/>
                <a:cs typeface="+mn-cs"/>
              </a:rPr>
              <a:t>K-band interference persists due to shared allocation</a:t>
            </a:r>
          </a:p>
        </p:txBody>
      </p:sp>
      <p:sp>
        <p:nvSpPr>
          <p:cNvPr id="24" name="Slide Number Placeholder 6">
            <a:extLst>
              <a:ext uri="{FF2B5EF4-FFF2-40B4-BE49-F238E27FC236}">
                <a16:creationId xmlns:a16="http://schemas.microsoft.com/office/drawing/2014/main" id="{A18426B0-7675-8347-808B-0FDA4ECF45F5}"/>
              </a:ext>
            </a:extLst>
          </p:cNvPr>
          <p:cNvSpPr>
            <a:spLocks noGrp="1"/>
          </p:cNvSpPr>
          <p:nvPr>
            <p:ph type="sldNum" sz="quarter" idx="12"/>
          </p:nvPr>
        </p:nvSpPr>
        <p:spPr>
          <a:xfrm>
            <a:off x="804484" y="6108192"/>
            <a:ext cx="548640" cy="548640"/>
          </a:xfrm>
          <a:prstGeom prst="ellipse">
            <a:avLst/>
          </a:prstGeom>
          <a:solidFill>
            <a:srgbClr val="415771"/>
          </a:solidFill>
          <a:ln w="19050">
            <a:solidFill>
              <a:schemeClr val="bg1"/>
            </a:solidFill>
          </a:ln>
        </p:spPr>
        <p:txBody>
          <a:bodyPr anchor="ctr">
            <a:normAutofit/>
          </a:bodyPr>
          <a:lstStyle/>
          <a:p>
            <a:pPr algn="ctr">
              <a:spcAft>
                <a:spcPts val="600"/>
              </a:spcAft>
            </a:pPr>
            <a:fld id="{30C6CDA9-248C-244D-BA22-6F0E0C1F2E69}" type="slidenum">
              <a:rPr lang="en-US" sz="1500">
                <a:solidFill>
                  <a:schemeClr val="bg1"/>
                </a:solidFill>
              </a:rPr>
              <a:pPr algn="ctr">
                <a:spcAft>
                  <a:spcPts val="600"/>
                </a:spcAft>
              </a:pPr>
              <a:t>2</a:t>
            </a:fld>
            <a:endParaRPr lang="en-US" sz="1500">
              <a:solidFill>
                <a:schemeClr val="bg1"/>
              </a:solidFill>
            </a:endParaRPr>
          </a:p>
        </p:txBody>
      </p:sp>
      <p:sp>
        <p:nvSpPr>
          <p:cNvPr id="26" name="Footer Placeholder 7">
            <a:extLst>
              <a:ext uri="{FF2B5EF4-FFF2-40B4-BE49-F238E27FC236}">
                <a16:creationId xmlns:a16="http://schemas.microsoft.com/office/drawing/2014/main" id="{06C47D47-567E-3742-A6DB-D0BBBDEB4314}"/>
              </a:ext>
            </a:extLst>
          </p:cNvPr>
          <p:cNvSpPr>
            <a:spLocks noGrp="1"/>
          </p:cNvSpPr>
          <p:nvPr>
            <p:ph type="ftr" sz="quarter" idx="11"/>
          </p:nvPr>
        </p:nvSpPr>
        <p:spPr>
          <a:xfrm>
            <a:off x="1517841" y="6227064"/>
            <a:ext cx="5492559" cy="365125"/>
          </a:xfrm>
        </p:spPr>
        <p:txBody>
          <a:bodyPr>
            <a:normAutofit/>
          </a:bodyPr>
          <a:lstStyle/>
          <a:p>
            <a:pPr algn="l">
              <a:spcAft>
                <a:spcPts val="600"/>
              </a:spcAft>
            </a:pPr>
            <a:r>
              <a:rPr lang="en-US" sz="1100" dirty="0">
                <a:solidFill>
                  <a:schemeClr val="bg1"/>
                </a:solidFill>
              </a:rPr>
              <a:t>IGARSS 2020</a:t>
            </a:r>
          </a:p>
        </p:txBody>
      </p:sp>
      <p:pic>
        <p:nvPicPr>
          <p:cNvPr id="2" name="Picture 1">
            <a:extLst>
              <a:ext uri="{FF2B5EF4-FFF2-40B4-BE49-F238E27FC236}">
                <a16:creationId xmlns:a16="http://schemas.microsoft.com/office/drawing/2014/main" id="{4191E649-31A8-8346-9693-4FD3A2232C5D}"/>
              </a:ext>
            </a:extLst>
          </p:cNvPr>
          <p:cNvPicPr>
            <a:picLocks noChangeAspect="1"/>
          </p:cNvPicPr>
          <p:nvPr/>
        </p:nvPicPr>
        <p:blipFill>
          <a:blip r:embed="rId4"/>
          <a:stretch>
            <a:fillRect/>
          </a:stretch>
        </p:blipFill>
        <p:spPr>
          <a:xfrm>
            <a:off x="530787" y="321732"/>
            <a:ext cx="6651823" cy="3861891"/>
          </a:xfrm>
          <a:prstGeom prst="rect">
            <a:avLst/>
          </a:prstGeom>
        </p:spPr>
      </p:pic>
      <p:sp>
        <p:nvSpPr>
          <p:cNvPr id="10" name="TextBox 9">
            <a:extLst>
              <a:ext uri="{FF2B5EF4-FFF2-40B4-BE49-F238E27FC236}">
                <a16:creationId xmlns:a16="http://schemas.microsoft.com/office/drawing/2014/main" id="{2401855E-D359-5149-8D8B-3277019C3A69}"/>
              </a:ext>
            </a:extLst>
          </p:cNvPr>
          <p:cNvSpPr txBox="1"/>
          <p:nvPr/>
        </p:nvSpPr>
        <p:spPr>
          <a:xfrm>
            <a:off x="571433" y="3935633"/>
            <a:ext cx="3740126" cy="307777"/>
          </a:xfrm>
          <a:prstGeom prst="rect">
            <a:avLst/>
          </a:prstGeom>
          <a:noFill/>
        </p:spPr>
        <p:txBody>
          <a:bodyPr wrap="none" rtlCol="0">
            <a:spAutoFit/>
          </a:bodyPr>
          <a:lstStyle/>
          <a:p>
            <a:pPr algn="l"/>
            <a:r>
              <a:rPr lang="en-US" sz="1400" dirty="0">
                <a:solidFill>
                  <a:schemeClr val="accent2">
                    <a:lumMod val="60000"/>
                    <a:lumOff val="40000"/>
                  </a:schemeClr>
                </a:solidFill>
                <a:latin typeface="Helvetica Neue" panose="02000503000000020004" pitchFamily="2" charset="0"/>
                <a:ea typeface="Helvetica Neue" panose="02000503000000020004" pitchFamily="2" charset="0"/>
                <a:cs typeface="Helvetica Neue" panose="02000503000000020004" pitchFamily="2" charset="0"/>
              </a:rPr>
              <a:t>Figure courtesy of Remote Sensing Systems</a:t>
            </a:r>
          </a:p>
        </p:txBody>
      </p:sp>
      <p:pic>
        <p:nvPicPr>
          <p:cNvPr id="16" name="Picture 15">
            <a:extLst>
              <a:ext uri="{FF2B5EF4-FFF2-40B4-BE49-F238E27FC236}">
                <a16:creationId xmlns:a16="http://schemas.microsoft.com/office/drawing/2014/main" id="{61C58C36-A287-6247-A5F7-54B1D4CB7F5A}"/>
              </a:ext>
            </a:extLst>
          </p:cNvPr>
          <p:cNvPicPr>
            <a:picLocks noChangeAspect="1"/>
          </p:cNvPicPr>
          <p:nvPr/>
        </p:nvPicPr>
        <p:blipFill>
          <a:blip r:embed="rId5"/>
          <a:stretch>
            <a:fillRect/>
          </a:stretch>
        </p:blipFill>
        <p:spPr>
          <a:xfrm>
            <a:off x="113012" y="244579"/>
            <a:ext cx="7409543" cy="4114800"/>
          </a:xfrm>
          <a:prstGeom prst="rect">
            <a:avLst/>
          </a:prstGeom>
        </p:spPr>
      </p:pic>
      <p:pic>
        <p:nvPicPr>
          <p:cNvPr id="19" name="Picture 18">
            <a:extLst>
              <a:ext uri="{FF2B5EF4-FFF2-40B4-BE49-F238E27FC236}">
                <a16:creationId xmlns:a16="http://schemas.microsoft.com/office/drawing/2014/main" id="{2AF3FDDE-8C5A-A343-8B28-C19438F83B82}"/>
              </a:ext>
            </a:extLst>
          </p:cNvPr>
          <p:cNvPicPr>
            <a:picLocks noChangeAspect="1"/>
          </p:cNvPicPr>
          <p:nvPr/>
        </p:nvPicPr>
        <p:blipFill>
          <a:blip r:embed="rId6"/>
          <a:stretch>
            <a:fillRect/>
          </a:stretch>
        </p:blipFill>
        <p:spPr>
          <a:xfrm>
            <a:off x="113012" y="251027"/>
            <a:ext cx="7409543" cy="4114800"/>
          </a:xfrm>
          <a:prstGeom prst="rect">
            <a:avLst/>
          </a:prstGeom>
        </p:spPr>
      </p:pic>
    </p:spTree>
    <p:custDataLst>
      <p:tags r:id="rId1"/>
    </p:custDataLst>
    <p:extLst>
      <p:ext uri="{BB962C8B-B14F-4D97-AF65-F5344CB8AC3E}">
        <p14:creationId xmlns:p14="http://schemas.microsoft.com/office/powerpoint/2010/main" val="4113782228"/>
      </p:ext>
    </p:extLst>
  </p:cSld>
  <p:clrMapOvr>
    <a:masterClrMapping/>
  </p:clrMapOvr>
  <mc:AlternateContent xmlns:mc="http://schemas.openxmlformats.org/markup-compatibility/2006" xmlns:p14="http://schemas.microsoft.com/office/powerpoint/2010/main">
    <mc:Choice Requires="p14">
      <p:transition spd="slow" p14:dur="2000" advTm="150308"/>
    </mc:Choice>
    <mc:Fallback xmlns="">
      <p:transition spd="slow" advTm="150308"/>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3"/>
                                        </p:tgtEl>
                                        <p:attrNameLst>
                                          <p:attrName>style.visibility</p:attrName>
                                        </p:attrNameLst>
                                      </p:cBhvr>
                                      <p:to>
                                        <p:strVal val="hidden"/>
                                      </p:to>
                                    </p:set>
                                  </p:childTnLst>
                                </p:cTn>
                              </p:par>
                            </p:childTnLst>
                          </p:cTn>
                        </p:par>
                        <p:par>
                          <p:cTn id="7" fill="hold">
                            <p:stCondLst>
                              <p:cond delay="0"/>
                            </p:stCondLst>
                            <p:childTnLst>
                              <p:par>
                                <p:cTn id="8" presetID="1" presetClass="entr" presetSubtype="0" fill="hold" nodeType="afterEffect">
                                  <p:stCondLst>
                                    <p:cond delay="0"/>
                                  </p:stCondLst>
                                  <p:childTnLst>
                                    <p:set>
                                      <p:cBhvr>
                                        <p:cTn id="9" dur="1" fill="hold">
                                          <p:stCondLst>
                                            <p:cond delay="0"/>
                                          </p:stCondLst>
                                        </p:cTn>
                                        <p:tgtEl>
                                          <p:spTgt spid="2"/>
                                        </p:tgtEl>
                                        <p:attrNameLst>
                                          <p:attrName>style.visibility</p:attrName>
                                        </p:attrNameLst>
                                      </p:cBhvr>
                                      <p:to>
                                        <p:strVal val="visible"/>
                                      </p:to>
                                    </p:set>
                                  </p:childTnLst>
                                </p:cTn>
                              </p:par>
                              <p:par>
                                <p:cTn id="10" presetID="1"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xit" presetSubtype="0" fill="hold" nodeType="clickEffect">
                                  <p:stCondLst>
                                    <p:cond delay="0"/>
                                  </p:stCondLst>
                                  <p:childTnLst>
                                    <p:set>
                                      <p:cBhvr>
                                        <p:cTn id="15" dur="1" fill="hold">
                                          <p:stCondLst>
                                            <p:cond delay="0"/>
                                          </p:stCondLst>
                                        </p:cTn>
                                        <p:tgtEl>
                                          <p:spTgt spid="2"/>
                                        </p:tgtEl>
                                        <p:attrNameLst>
                                          <p:attrName>style.visibility</p:attrName>
                                        </p:attrNameLst>
                                      </p:cBhvr>
                                      <p:to>
                                        <p:strVal val="hidden"/>
                                      </p:to>
                                    </p:set>
                                  </p:childTnLst>
                                </p:cTn>
                              </p:par>
                              <p:par>
                                <p:cTn id="16" presetID="1" presetClass="exit" presetSubtype="0" fill="hold" grpId="1" nodeType="withEffect">
                                  <p:stCondLst>
                                    <p:cond delay="0"/>
                                  </p:stCondLst>
                                  <p:childTnLst>
                                    <p:set>
                                      <p:cBhvr>
                                        <p:cTn id="17" dur="1" fill="hold">
                                          <p:stCondLst>
                                            <p:cond delay="0"/>
                                          </p:stCondLst>
                                        </p:cTn>
                                        <p:tgtEl>
                                          <p:spTgt spid="10"/>
                                        </p:tgtEl>
                                        <p:attrNameLst>
                                          <p:attrName>style.visibility</p:attrName>
                                        </p:attrNameLst>
                                      </p:cBhvr>
                                      <p:to>
                                        <p:strVal val="hidden"/>
                                      </p:to>
                                    </p:set>
                                  </p:childTnLst>
                                </p:cTn>
                              </p:par>
                            </p:childTnLst>
                          </p:cTn>
                        </p:par>
                        <p:par>
                          <p:cTn id="18" fill="hold">
                            <p:stCondLst>
                              <p:cond delay="0"/>
                            </p:stCondLst>
                            <p:childTnLst>
                              <p:par>
                                <p:cTn id="19" presetID="1" presetClass="entr" presetSubtype="0"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16"/>
                                        </p:tgtEl>
                                        <p:attrNameLst>
                                          <p:attrName>style.visibility</p:attrName>
                                        </p:attrNameLst>
                                      </p:cBhvr>
                                      <p:to>
                                        <p:strVal val="hidden"/>
                                      </p:to>
                                    </p:set>
                                  </p:childTnLst>
                                </p:cTn>
                              </p:par>
                            </p:childTnLst>
                          </p:cTn>
                        </p:par>
                        <p:par>
                          <p:cTn id="25" fill="hold">
                            <p:stCondLst>
                              <p:cond delay="0"/>
                            </p:stCondLst>
                            <p:childTnLst>
                              <p:par>
                                <p:cTn id="26" presetID="1" presetClass="entr" presetSubtype="0" fill="hold" nodeType="afterEffect">
                                  <p:stCondLst>
                                    <p:cond delay="0"/>
                                  </p:stCondLst>
                                  <p:childTnLst>
                                    <p:set>
                                      <p:cBhvr>
                                        <p:cTn id="27"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2" name="Rectangle 11">
            <a:extLst>
              <a:ext uri="{FF2B5EF4-FFF2-40B4-BE49-F238E27FC236}">
                <a16:creationId xmlns:a16="http://schemas.microsoft.com/office/drawing/2014/main" id="{1A95671B-3CC6-4792-9114-B74FAEA22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FADB69B-FD80-9C41-9887-779B4FA53BA4}"/>
              </a:ext>
            </a:extLst>
          </p:cNvPr>
          <p:cNvSpPr/>
          <p:nvPr/>
        </p:nvSpPr>
        <p:spPr>
          <a:xfrm>
            <a:off x="-1" y="287866"/>
            <a:ext cx="6096001" cy="3059145"/>
          </a:xfrm>
          <a:prstGeom prst="rect">
            <a:avLst/>
          </a:prstGeom>
          <a:solidFill>
            <a:schemeClr val="accent5">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Neue"/>
              <a:cs typeface="Helvetica Neue"/>
            </a:endParaRPr>
          </a:p>
        </p:txBody>
      </p:sp>
      <p:sp>
        <p:nvSpPr>
          <p:cNvPr id="2" name="Title 1">
            <a:extLst>
              <a:ext uri="{FF2B5EF4-FFF2-40B4-BE49-F238E27FC236}">
                <a16:creationId xmlns:a16="http://schemas.microsoft.com/office/drawing/2014/main" id="{427885E1-C863-C44C-AE71-046DB1BA1E44}"/>
              </a:ext>
            </a:extLst>
          </p:cNvPr>
          <p:cNvSpPr>
            <a:spLocks noGrp="1"/>
          </p:cNvSpPr>
          <p:nvPr>
            <p:ph type="title"/>
          </p:nvPr>
        </p:nvSpPr>
        <p:spPr>
          <a:xfrm>
            <a:off x="804484" y="265811"/>
            <a:ext cx="3573735" cy="1111843"/>
          </a:xfrm>
        </p:spPr>
        <p:txBody>
          <a:bodyPr anchor="ctr">
            <a:normAutofit fontScale="90000"/>
          </a:bodyPr>
          <a:lstStyle/>
          <a:p>
            <a:pPr algn="ctr"/>
            <a:r>
              <a:rPr lang="en-US" sz="4000" dirty="0">
                <a:solidFill>
                  <a:schemeClr val="tx1"/>
                </a:solidFill>
                <a:latin typeface="+mj-lt"/>
              </a:rPr>
              <a:t>Phenomenology</a:t>
            </a:r>
          </a:p>
        </p:txBody>
      </p:sp>
      <p:pic>
        <p:nvPicPr>
          <p:cNvPr id="7" name="Picture 6">
            <a:extLst>
              <a:ext uri="{FF2B5EF4-FFF2-40B4-BE49-F238E27FC236}">
                <a16:creationId xmlns:a16="http://schemas.microsoft.com/office/drawing/2014/main" id="{3CAFA938-B9DD-2C48-BFE7-5BB009ADF76D}"/>
              </a:ext>
            </a:extLst>
          </p:cNvPr>
          <p:cNvPicPr>
            <a:picLocks noChangeAspect="1"/>
          </p:cNvPicPr>
          <p:nvPr/>
        </p:nvPicPr>
        <p:blipFill>
          <a:blip r:embed="rId2"/>
          <a:stretch>
            <a:fillRect/>
          </a:stretch>
        </p:blipFill>
        <p:spPr>
          <a:xfrm>
            <a:off x="0" y="2061223"/>
            <a:ext cx="12188952" cy="4796777"/>
          </a:xfrm>
          <a:prstGeom prst="rect">
            <a:avLst/>
          </a:prstGeom>
        </p:spPr>
      </p:pic>
      <p:sp>
        <p:nvSpPr>
          <p:cNvPr id="3" name="Content Placeholder 2">
            <a:extLst>
              <a:ext uri="{FF2B5EF4-FFF2-40B4-BE49-F238E27FC236}">
                <a16:creationId xmlns:a16="http://schemas.microsoft.com/office/drawing/2014/main" id="{DEBEBEAA-235A-B64A-8926-41D24CE93EB5}"/>
              </a:ext>
            </a:extLst>
          </p:cNvPr>
          <p:cNvSpPr>
            <a:spLocks noGrp="1"/>
          </p:cNvSpPr>
          <p:nvPr>
            <p:ph idx="1"/>
          </p:nvPr>
        </p:nvSpPr>
        <p:spPr>
          <a:xfrm>
            <a:off x="886821" y="1112482"/>
            <a:ext cx="5699673" cy="2258417"/>
          </a:xfrm>
        </p:spPr>
        <p:txBody>
          <a:bodyPr anchor="ctr">
            <a:noAutofit/>
          </a:bodyPr>
          <a:lstStyle/>
          <a:p>
            <a:pPr marL="285750" indent="-285750">
              <a:spcBef>
                <a:spcPts val="0"/>
              </a:spcBef>
              <a:spcAft>
                <a:spcPts val="600"/>
              </a:spcAft>
              <a:buFont typeface="Arial" panose="020B0604020202020204" pitchFamily="34" charset="0"/>
              <a:buChar char="•"/>
            </a:pPr>
            <a:r>
              <a:rPr lang="en-US" sz="1800" dirty="0">
                <a:solidFill>
                  <a:schemeClr val="tx1"/>
                </a:solidFill>
                <a:latin typeface="+mn-lt"/>
              </a:rPr>
              <a:t>Unambiguous spectral characteristics</a:t>
            </a:r>
          </a:p>
          <a:p>
            <a:pPr marL="285750" indent="-285750">
              <a:lnSpc>
                <a:spcPct val="90000"/>
              </a:lnSpc>
              <a:buFont typeface="Arial" panose="020B0604020202020204" pitchFamily="34" charset="0"/>
              <a:buChar char="•"/>
            </a:pPr>
            <a:r>
              <a:rPr lang="en-US" sz="1800" dirty="0">
                <a:solidFill>
                  <a:schemeClr val="tx1"/>
                </a:solidFill>
                <a:latin typeface="+mn-lt"/>
              </a:rPr>
              <a:t>Low temporal and spatial variability</a:t>
            </a:r>
          </a:p>
          <a:p>
            <a:pPr lvl="1">
              <a:spcBef>
                <a:spcPts val="0"/>
              </a:spcBef>
              <a:spcAft>
                <a:spcPts val="600"/>
              </a:spcAft>
              <a:buFont typeface="Courier New" panose="02070309020205020404" pitchFamily="49" charset="0"/>
              <a:buChar char="o"/>
            </a:pPr>
            <a:r>
              <a:rPr lang="en-US" sz="1800" dirty="0">
                <a:solidFill>
                  <a:schemeClr val="tx1"/>
                </a:solidFill>
                <a:latin typeface="+mn-lt"/>
              </a:rPr>
              <a:t>Geometric component</a:t>
            </a:r>
          </a:p>
          <a:p>
            <a:pPr marL="285750" indent="-285750">
              <a:lnSpc>
                <a:spcPct val="90000"/>
              </a:lnSpc>
              <a:buFont typeface="Arial" panose="020B0604020202020204" pitchFamily="34" charset="0"/>
              <a:buChar char="•"/>
            </a:pPr>
            <a:r>
              <a:rPr lang="en-US" sz="1800" dirty="0">
                <a:solidFill>
                  <a:schemeClr val="tx1"/>
                </a:solidFill>
                <a:latin typeface="+mn-lt"/>
              </a:rPr>
              <a:t>Surface dependent</a:t>
            </a:r>
          </a:p>
          <a:p>
            <a:pPr lvl="1">
              <a:lnSpc>
                <a:spcPct val="90000"/>
              </a:lnSpc>
              <a:buFont typeface="Courier New" panose="02070309020205020404" pitchFamily="49" charset="0"/>
              <a:buChar char="o"/>
            </a:pPr>
            <a:r>
              <a:rPr lang="en-US" sz="1800" dirty="0">
                <a:solidFill>
                  <a:schemeClr val="tx1"/>
                </a:solidFill>
                <a:latin typeface="+mn-lt"/>
              </a:rPr>
              <a:t>Higher roughness = more diffuse reflection</a:t>
            </a:r>
          </a:p>
          <a:p>
            <a:pPr lvl="1">
              <a:lnSpc>
                <a:spcPct val="90000"/>
              </a:lnSpc>
              <a:buFont typeface="Courier New" panose="02070309020205020404" pitchFamily="49" charset="0"/>
              <a:buChar char="o"/>
            </a:pPr>
            <a:r>
              <a:rPr lang="en-US" sz="1800" dirty="0">
                <a:solidFill>
                  <a:schemeClr val="tx1"/>
                </a:solidFill>
                <a:latin typeface="+mn-lt"/>
              </a:rPr>
              <a:t>Proportional to reflectivity</a:t>
            </a:r>
          </a:p>
          <a:p>
            <a:pPr marL="0" indent="0" algn="ctr">
              <a:lnSpc>
                <a:spcPct val="90000"/>
              </a:lnSpc>
              <a:buNone/>
            </a:pPr>
            <a:endParaRPr lang="en-US" sz="1800" dirty="0">
              <a:solidFill>
                <a:schemeClr val="tx1"/>
              </a:solidFill>
              <a:latin typeface="+mn-lt"/>
            </a:endParaRPr>
          </a:p>
        </p:txBody>
      </p:sp>
      <p:sp>
        <p:nvSpPr>
          <p:cNvPr id="11" name="Slide Number Placeholder 6">
            <a:extLst>
              <a:ext uri="{FF2B5EF4-FFF2-40B4-BE49-F238E27FC236}">
                <a16:creationId xmlns:a16="http://schemas.microsoft.com/office/drawing/2014/main" id="{3E0D2E1B-C2A3-ED49-B90F-99615F46F139}"/>
              </a:ext>
            </a:extLst>
          </p:cNvPr>
          <p:cNvSpPr>
            <a:spLocks noGrp="1"/>
          </p:cNvSpPr>
          <p:nvPr>
            <p:ph type="sldNum" sz="quarter" idx="12"/>
          </p:nvPr>
        </p:nvSpPr>
        <p:spPr>
          <a:xfrm>
            <a:off x="804484" y="6108192"/>
            <a:ext cx="548640" cy="548640"/>
          </a:xfrm>
          <a:prstGeom prst="ellipse">
            <a:avLst/>
          </a:prstGeom>
          <a:solidFill>
            <a:srgbClr val="415771"/>
          </a:solidFill>
        </p:spPr>
        <p:txBody>
          <a:bodyPr anchor="ctr">
            <a:normAutofit/>
          </a:bodyPr>
          <a:lstStyle/>
          <a:p>
            <a:pPr algn="ctr">
              <a:spcAft>
                <a:spcPts val="600"/>
              </a:spcAft>
            </a:pPr>
            <a:fld id="{30C6CDA9-248C-244D-BA22-6F0E0C1F2E69}" type="slidenum">
              <a:rPr lang="en-US" sz="1500">
                <a:solidFill>
                  <a:schemeClr val="bg1"/>
                </a:solidFill>
              </a:rPr>
              <a:pPr algn="ctr">
                <a:spcAft>
                  <a:spcPts val="600"/>
                </a:spcAft>
              </a:pPr>
              <a:t>3</a:t>
            </a:fld>
            <a:endParaRPr lang="en-US" sz="1500">
              <a:solidFill>
                <a:schemeClr val="bg1"/>
              </a:solidFill>
            </a:endParaRPr>
          </a:p>
        </p:txBody>
      </p:sp>
      <p:sp>
        <p:nvSpPr>
          <p:cNvPr id="13" name="Footer Placeholder 7">
            <a:extLst>
              <a:ext uri="{FF2B5EF4-FFF2-40B4-BE49-F238E27FC236}">
                <a16:creationId xmlns:a16="http://schemas.microsoft.com/office/drawing/2014/main" id="{3989EB01-485B-4742-B412-39E73E2002A6}"/>
              </a:ext>
            </a:extLst>
          </p:cNvPr>
          <p:cNvSpPr>
            <a:spLocks noGrp="1"/>
          </p:cNvSpPr>
          <p:nvPr>
            <p:ph type="ftr" sz="quarter" idx="11"/>
          </p:nvPr>
        </p:nvSpPr>
        <p:spPr>
          <a:xfrm>
            <a:off x="1517841" y="6227064"/>
            <a:ext cx="5492559" cy="365125"/>
          </a:xfrm>
        </p:spPr>
        <p:txBody>
          <a:bodyPr>
            <a:normAutofit/>
          </a:bodyPr>
          <a:lstStyle/>
          <a:p>
            <a:pPr algn="l">
              <a:spcAft>
                <a:spcPts val="600"/>
              </a:spcAft>
            </a:pPr>
            <a:r>
              <a:rPr lang="en-US" sz="1100" dirty="0">
                <a:solidFill>
                  <a:schemeClr val="bg1"/>
                </a:solidFill>
              </a:rPr>
              <a:t>IGARSS 2020</a:t>
            </a:r>
          </a:p>
        </p:txBody>
      </p:sp>
      <p:cxnSp>
        <p:nvCxnSpPr>
          <p:cNvPr id="5" name="Straight Connector 4">
            <a:extLst>
              <a:ext uri="{FF2B5EF4-FFF2-40B4-BE49-F238E27FC236}">
                <a16:creationId xmlns:a16="http://schemas.microsoft.com/office/drawing/2014/main" id="{9E6D2A49-88B3-7543-AEEA-92ECB6E07C5E}"/>
              </a:ext>
            </a:extLst>
          </p:cNvPr>
          <p:cNvCxnSpPr/>
          <p:nvPr/>
        </p:nvCxnSpPr>
        <p:spPr>
          <a:xfrm>
            <a:off x="514348" y="657224"/>
            <a:ext cx="0" cy="2314575"/>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7040664"/>
      </p:ext>
    </p:extLst>
  </p:cSld>
  <p:clrMapOvr>
    <a:masterClrMapping/>
  </p:clrMapOvr>
  <mc:AlternateContent xmlns:mc="http://schemas.openxmlformats.org/markup-compatibility/2006" xmlns:p14="http://schemas.microsoft.com/office/powerpoint/2010/main">
    <mc:Choice Requires="p14">
      <p:transition spd="slow" p14:dur="2000" advTm="47240"/>
    </mc:Choice>
    <mc:Fallback xmlns="">
      <p:transition spd="slow" advTm="4724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4" name="Title 3">
            <a:extLst>
              <a:ext uri="{FF2B5EF4-FFF2-40B4-BE49-F238E27FC236}">
                <a16:creationId xmlns:a16="http://schemas.microsoft.com/office/drawing/2014/main" id="{03E16434-664B-2B4B-AB29-ADBECFFB96EC}"/>
              </a:ext>
            </a:extLst>
          </p:cNvPr>
          <p:cNvSpPr txBox="1">
            <a:spLocks/>
          </p:cNvSpPr>
          <p:nvPr/>
        </p:nvSpPr>
        <p:spPr>
          <a:xfrm>
            <a:off x="533018" y="1076866"/>
            <a:ext cx="4906281" cy="1325563"/>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3600" kern="1200">
                <a:solidFill>
                  <a:schemeClr val="bg2"/>
                </a:solidFill>
                <a:latin typeface="Helvetica Neue"/>
                <a:ea typeface="+mj-ea"/>
                <a:cs typeface="Helvetica Neue"/>
              </a:defRPr>
            </a:lvl1pPr>
          </a:lstStyle>
          <a:p>
            <a:pPr defTabSz="914400">
              <a:lnSpc>
                <a:spcPct val="90000"/>
              </a:lnSpc>
              <a:spcAft>
                <a:spcPts val="600"/>
              </a:spcAft>
            </a:pPr>
            <a:r>
              <a:rPr lang="en-US" sz="4400" kern="1200" dirty="0" err="1">
                <a:solidFill>
                  <a:schemeClr val="tx1"/>
                </a:solidFill>
                <a:latin typeface="+mj-lt"/>
                <a:ea typeface="+mj-ea"/>
                <a:cs typeface="+mj-cs"/>
              </a:rPr>
              <a:t>WindSat</a:t>
            </a:r>
            <a:r>
              <a:rPr lang="en-US" sz="4400" kern="1200" dirty="0">
                <a:solidFill>
                  <a:schemeClr val="tx1"/>
                </a:solidFill>
                <a:latin typeface="+mj-lt"/>
                <a:ea typeface="+mj-ea"/>
                <a:cs typeface="+mj-cs"/>
              </a:rPr>
              <a:t> Solution</a:t>
            </a:r>
          </a:p>
        </p:txBody>
      </p:sp>
      <p:sp>
        <p:nvSpPr>
          <p:cNvPr id="5" name="Content Placeholder 4"/>
          <p:cNvSpPr>
            <a:spLocks noGrp="1"/>
          </p:cNvSpPr>
          <p:nvPr>
            <p:ph idx="4294967295"/>
          </p:nvPr>
        </p:nvSpPr>
        <p:spPr>
          <a:xfrm>
            <a:off x="542197" y="2402429"/>
            <a:ext cx="5667573" cy="3181684"/>
          </a:xfrm>
        </p:spPr>
        <p:txBody>
          <a:bodyPr vert="horz" lIns="91440" tIns="45720" rIns="91440" bIns="45720" rtlCol="0" anchor="t">
            <a:noAutofit/>
          </a:bodyPr>
          <a:lstStyle/>
          <a:p>
            <a:pPr marL="0" indent="0" defTabSz="914400">
              <a:lnSpc>
                <a:spcPct val="90000"/>
              </a:lnSpc>
              <a:buNone/>
            </a:pPr>
            <a:r>
              <a:rPr lang="en-US" sz="1800" dirty="0">
                <a:solidFill>
                  <a:schemeClr val="tx1"/>
                </a:solidFill>
                <a:latin typeface="+mn-lt"/>
                <a:cs typeface="+mn-cs"/>
              </a:rPr>
              <a:t>Early statistical approaches (Li et al. 2006) were insufficiently sensitive for catching low-level interference.</a:t>
            </a:r>
          </a:p>
          <a:p>
            <a:pPr marL="0" indent="0" defTabSz="914400">
              <a:lnSpc>
                <a:spcPct val="90000"/>
              </a:lnSpc>
              <a:buNone/>
            </a:pPr>
            <a:r>
              <a:rPr lang="en-US" sz="1800" dirty="0">
                <a:solidFill>
                  <a:schemeClr val="tx1"/>
                </a:solidFill>
                <a:latin typeface="+mn-lt"/>
                <a:cs typeface="+mn-cs"/>
              </a:rPr>
              <a:t>Instead we used retrieval chi-squared probability to identify regions of interference for initial masking. </a:t>
            </a:r>
          </a:p>
          <a:p>
            <a:pPr marL="0" indent="0" defTabSz="914400">
              <a:lnSpc>
                <a:spcPct val="90000"/>
              </a:lnSpc>
              <a:buNone/>
            </a:pPr>
            <a:r>
              <a:rPr lang="en-US" sz="1800" dirty="0">
                <a:solidFill>
                  <a:schemeClr val="tx1"/>
                </a:solidFill>
                <a:latin typeface="+mn-lt"/>
                <a:cs typeface="+mn-cs"/>
              </a:rPr>
              <a:t>During geophysical inversions, an additional geometry calculation was used to determine which observations could be contaminated, and those brightness temperatures were ignored in the inversion process (Adams et al. 2010) with minimal-to-moderate impact to the retrieval statistics (Adams et al. 2014).</a:t>
            </a:r>
          </a:p>
        </p:txBody>
      </p:sp>
      <p:sp>
        <p:nvSpPr>
          <p:cNvPr id="48" name="Freeform: Shape 47">
            <a:extLst>
              <a:ext uri="{FF2B5EF4-FFF2-40B4-BE49-F238E27FC236}">
                <a16:creationId xmlns:a16="http://schemas.microsoft.com/office/drawing/2014/main" id="{4F74D28C-3268-4E35-8EE1-D92CB4A85A7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19218" y="0"/>
            <a:ext cx="6172782" cy="6858000"/>
          </a:xfrm>
          <a:custGeom>
            <a:avLst/>
            <a:gdLst>
              <a:gd name="connsiteX0" fmla="*/ 6172782 w 6172782"/>
              <a:gd name="connsiteY0" fmla="*/ 0 h 6858000"/>
              <a:gd name="connsiteX1" fmla="*/ 69075 w 6172782"/>
              <a:gd name="connsiteY1" fmla="*/ 0 h 6858000"/>
              <a:gd name="connsiteX2" fmla="*/ 35131 w 6172782"/>
              <a:gd name="connsiteY2" fmla="*/ 267128 h 6858000"/>
              <a:gd name="connsiteX3" fmla="*/ 0 w 6172782"/>
              <a:gd name="connsiteY3" fmla="*/ 962845 h 6858000"/>
              <a:gd name="connsiteX4" fmla="*/ 3276103 w 6172782"/>
              <a:gd name="connsiteY4" fmla="*/ 6782205 h 6858000"/>
              <a:gd name="connsiteX5" fmla="*/ 3407923 w 6172782"/>
              <a:gd name="connsiteY5" fmla="*/ 6858000 h 6858000"/>
              <a:gd name="connsiteX6" fmla="*/ 6172782 w 6172782"/>
              <a:gd name="connsiteY6"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172782" h="6858000">
                <a:moveTo>
                  <a:pt x="6172782" y="0"/>
                </a:moveTo>
                <a:lnTo>
                  <a:pt x="69075" y="0"/>
                </a:lnTo>
                <a:lnTo>
                  <a:pt x="35131" y="267128"/>
                </a:lnTo>
                <a:cubicBezTo>
                  <a:pt x="11901" y="495874"/>
                  <a:pt x="0" y="727970"/>
                  <a:pt x="0" y="962845"/>
                </a:cubicBezTo>
                <a:cubicBezTo>
                  <a:pt x="0" y="3429034"/>
                  <a:pt x="1312002" y="5588789"/>
                  <a:pt x="3276103" y="6782205"/>
                </a:cubicBezTo>
                <a:lnTo>
                  <a:pt x="3407923" y="6858000"/>
                </a:lnTo>
                <a:lnTo>
                  <a:pt x="6172782" y="6858000"/>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Freeform: Shape 49">
            <a:extLst>
              <a:ext uri="{FF2B5EF4-FFF2-40B4-BE49-F238E27FC236}">
                <a16:creationId xmlns:a16="http://schemas.microsoft.com/office/drawing/2014/main" id="{58D44E42-C462-4105-BC86-FE75B4E3C4A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67846" y="0"/>
            <a:ext cx="6024154" cy="6858000"/>
          </a:xfrm>
          <a:custGeom>
            <a:avLst/>
            <a:gdLst>
              <a:gd name="connsiteX0" fmla="*/ 70374 w 6024154"/>
              <a:gd name="connsiteY0" fmla="*/ 0 h 6858000"/>
              <a:gd name="connsiteX1" fmla="*/ 6024154 w 6024154"/>
              <a:gd name="connsiteY1" fmla="*/ 0 h 6858000"/>
              <a:gd name="connsiteX2" fmla="*/ 6024154 w 6024154"/>
              <a:gd name="connsiteY2" fmla="*/ 6858000 h 6858000"/>
              <a:gd name="connsiteX3" fmla="*/ 3587167 w 6024154"/>
              <a:gd name="connsiteY3" fmla="*/ 6858000 h 6858000"/>
              <a:gd name="connsiteX4" fmla="*/ 3474220 w 6024154"/>
              <a:gd name="connsiteY4" fmla="*/ 6800152 h 6858000"/>
              <a:gd name="connsiteX5" fmla="*/ 0 w 6024154"/>
              <a:gd name="connsiteY5" fmla="*/ 962844 h 6858000"/>
              <a:gd name="connsiteX6" fmla="*/ 34274 w 6024154"/>
              <a:gd name="connsiteY6" fmla="*/ 28409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24154" h="6858000">
                <a:moveTo>
                  <a:pt x="70374" y="0"/>
                </a:moveTo>
                <a:lnTo>
                  <a:pt x="6024154" y="0"/>
                </a:lnTo>
                <a:lnTo>
                  <a:pt x="6024154" y="6858000"/>
                </a:lnTo>
                <a:lnTo>
                  <a:pt x="3587167" y="6858000"/>
                </a:lnTo>
                <a:lnTo>
                  <a:pt x="3474220" y="6800152"/>
                </a:lnTo>
                <a:cubicBezTo>
                  <a:pt x="1404818" y="5675986"/>
                  <a:pt x="0" y="3483472"/>
                  <a:pt x="0" y="962844"/>
                </a:cubicBezTo>
                <a:cubicBezTo>
                  <a:pt x="0" y="733696"/>
                  <a:pt x="11610" y="507260"/>
                  <a:pt x="34274" y="284091"/>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29239BB5-E395-714E-B77C-ABD33E541334}"/>
              </a:ext>
            </a:extLst>
          </p:cNvPr>
          <p:cNvPicPr>
            <a:picLocks noChangeAspect="1"/>
          </p:cNvPicPr>
          <p:nvPr/>
        </p:nvPicPr>
        <p:blipFill>
          <a:blip r:embed="rId2"/>
          <a:stretch>
            <a:fillRect/>
          </a:stretch>
        </p:blipFill>
        <p:spPr>
          <a:xfrm>
            <a:off x="7219950" y="893090"/>
            <a:ext cx="4746811" cy="3657524"/>
          </a:xfrm>
          <a:prstGeom prst="rect">
            <a:avLst/>
          </a:prstGeom>
        </p:spPr>
      </p:pic>
      <p:sp>
        <p:nvSpPr>
          <p:cNvPr id="9" name="TextBox 8">
            <a:extLst>
              <a:ext uri="{FF2B5EF4-FFF2-40B4-BE49-F238E27FC236}">
                <a16:creationId xmlns:a16="http://schemas.microsoft.com/office/drawing/2014/main" id="{9AA76A39-B046-314F-B333-933003CBD588}"/>
              </a:ext>
            </a:extLst>
          </p:cNvPr>
          <p:cNvSpPr txBox="1"/>
          <p:nvPr/>
        </p:nvSpPr>
        <p:spPr>
          <a:xfrm>
            <a:off x="7660115" y="4638675"/>
            <a:ext cx="3039615" cy="307777"/>
          </a:xfrm>
          <a:prstGeom prst="rect">
            <a:avLst/>
          </a:prstGeom>
          <a:noFill/>
        </p:spPr>
        <p:txBody>
          <a:bodyPr wrap="none" rtlCol="0">
            <a:spAutoFit/>
          </a:bodyPr>
          <a:lstStyle/>
          <a:p>
            <a:pPr algn="l"/>
            <a:r>
              <a:rPr lang="en-US" sz="1400" dirty="0">
                <a:solidFill>
                  <a:schemeClr val="accent1">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rPr>
              <a:t>Figure courtesy of M. </a:t>
            </a:r>
            <a:r>
              <a:rPr lang="en-US" sz="1400" dirty="0" err="1">
                <a:solidFill>
                  <a:schemeClr val="accent1">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rPr>
              <a:t>Bettenhausen</a:t>
            </a:r>
            <a:endParaRPr lang="en-US" sz="1400" dirty="0">
              <a:solidFill>
                <a:schemeClr val="accent1">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sp>
        <p:nvSpPr>
          <p:cNvPr id="32" name="Slide Number Placeholder 6">
            <a:extLst>
              <a:ext uri="{FF2B5EF4-FFF2-40B4-BE49-F238E27FC236}">
                <a16:creationId xmlns:a16="http://schemas.microsoft.com/office/drawing/2014/main" id="{D25988AB-B211-6044-B7A7-32DCB4D19F2C}"/>
              </a:ext>
            </a:extLst>
          </p:cNvPr>
          <p:cNvSpPr>
            <a:spLocks noGrp="1"/>
          </p:cNvSpPr>
          <p:nvPr>
            <p:ph type="sldNum" sz="quarter" idx="12"/>
          </p:nvPr>
        </p:nvSpPr>
        <p:spPr>
          <a:xfrm>
            <a:off x="804484" y="6108192"/>
            <a:ext cx="548640" cy="548640"/>
          </a:xfrm>
          <a:prstGeom prst="ellipse">
            <a:avLst/>
          </a:prstGeom>
          <a:solidFill>
            <a:srgbClr val="415771"/>
          </a:solidFill>
        </p:spPr>
        <p:txBody>
          <a:bodyPr anchor="ctr">
            <a:normAutofit/>
          </a:bodyPr>
          <a:lstStyle/>
          <a:p>
            <a:pPr algn="ctr">
              <a:spcAft>
                <a:spcPts val="600"/>
              </a:spcAft>
            </a:pPr>
            <a:fld id="{30C6CDA9-248C-244D-BA22-6F0E0C1F2E69}" type="slidenum">
              <a:rPr lang="en-US" sz="1500">
                <a:solidFill>
                  <a:schemeClr val="tx1"/>
                </a:solidFill>
              </a:rPr>
              <a:pPr algn="ctr">
                <a:spcAft>
                  <a:spcPts val="600"/>
                </a:spcAft>
              </a:pPr>
              <a:t>4</a:t>
            </a:fld>
            <a:endParaRPr lang="en-US" sz="1500">
              <a:solidFill>
                <a:schemeClr val="tx1"/>
              </a:solidFill>
            </a:endParaRPr>
          </a:p>
        </p:txBody>
      </p:sp>
      <p:sp>
        <p:nvSpPr>
          <p:cNvPr id="34" name="Footer Placeholder 7">
            <a:extLst>
              <a:ext uri="{FF2B5EF4-FFF2-40B4-BE49-F238E27FC236}">
                <a16:creationId xmlns:a16="http://schemas.microsoft.com/office/drawing/2014/main" id="{DD988E3D-9FC8-7648-97E4-C4C16E92DB11}"/>
              </a:ext>
            </a:extLst>
          </p:cNvPr>
          <p:cNvSpPr>
            <a:spLocks noGrp="1"/>
          </p:cNvSpPr>
          <p:nvPr>
            <p:ph type="ftr" sz="quarter" idx="11"/>
          </p:nvPr>
        </p:nvSpPr>
        <p:spPr>
          <a:xfrm>
            <a:off x="1517841" y="6227064"/>
            <a:ext cx="5492559" cy="365125"/>
          </a:xfrm>
        </p:spPr>
        <p:txBody>
          <a:bodyPr>
            <a:normAutofit/>
          </a:bodyPr>
          <a:lstStyle/>
          <a:p>
            <a:pPr algn="l">
              <a:spcAft>
                <a:spcPts val="600"/>
              </a:spcAft>
            </a:pPr>
            <a:r>
              <a:rPr lang="en-US" sz="1100" dirty="0">
                <a:solidFill>
                  <a:schemeClr val="tx1"/>
                </a:solidFill>
              </a:rPr>
              <a:t>IGARSS 2020</a:t>
            </a:r>
          </a:p>
        </p:txBody>
      </p:sp>
      <p:cxnSp>
        <p:nvCxnSpPr>
          <p:cNvPr id="10" name="Straight Connector 9">
            <a:extLst>
              <a:ext uri="{FF2B5EF4-FFF2-40B4-BE49-F238E27FC236}">
                <a16:creationId xmlns:a16="http://schemas.microsoft.com/office/drawing/2014/main" id="{87437FFA-3D5E-F24C-B582-C1573A592E9E}"/>
              </a:ext>
            </a:extLst>
          </p:cNvPr>
          <p:cNvCxnSpPr>
            <a:cxnSpLocks/>
          </p:cNvCxnSpPr>
          <p:nvPr/>
        </p:nvCxnSpPr>
        <p:spPr>
          <a:xfrm flipH="1" flipV="1">
            <a:off x="627927" y="2200273"/>
            <a:ext cx="4811374" cy="2"/>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0222257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131085"/>
    </mc:Choice>
    <mc:Fallback xmlns="">
      <p:transition spd="slow" advTm="131085"/>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A754754E-6DCA-2F49-B384-A6B767815EBD}"/>
              </a:ext>
            </a:extLst>
          </p:cNvPr>
          <p:cNvSpPr/>
          <p:nvPr/>
        </p:nvSpPr>
        <p:spPr>
          <a:xfrm>
            <a:off x="0" y="0"/>
            <a:ext cx="4636008" cy="6858000"/>
          </a:xfrm>
          <a:prstGeom prst="rect">
            <a:avLst/>
          </a:prstGeom>
          <a:solidFill>
            <a:srgbClr val="3E5F7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Neue"/>
              <a:cs typeface="Helvetica Neue"/>
            </a:endParaRPr>
          </a:p>
        </p:txBody>
      </p:sp>
      <p:sp>
        <p:nvSpPr>
          <p:cNvPr id="4" name="Title 3"/>
          <p:cNvSpPr>
            <a:spLocks noGrp="1"/>
          </p:cNvSpPr>
          <p:nvPr>
            <p:ph type="title" idx="4294967295"/>
          </p:nvPr>
        </p:nvSpPr>
        <p:spPr>
          <a:xfrm>
            <a:off x="361484" y="435449"/>
            <a:ext cx="4160220" cy="1676603"/>
          </a:xfrm>
        </p:spPr>
        <p:txBody>
          <a:bodyPr vert="horz" lIns="91440" tIns="45720" rIns="91440" bIns="45720" rtlCol="0" anchor="ctr">
            <a:normAutofit/>
          </a:bodyPr>
          <a:lstStyle/>
          <a:p>
            <a:pPr algn="l" defTabSz="914400">
              <a:lnSpc>
                <a:spcPct val="90000"/>
              </a:lnSpc>
            </a:pPr>
            <a:r>
              <a:rPr lang="en-US" sz="3200" dirty="0">
                <a:solidFill>
                  <a:schemeClr val="tx1"/>
                </a:solidFill>
                <a:latin typeface="+mj-lt"/>
                <a:cs typeface="+mj-cs"/>
              </a:rPr>
              <a:t>Fast Forward to GMI</a:t>
            </a:r>
          </a:p>
        </p:txBody>
      </p:sp>
      <p:sp>
        <p:nvSpPr>
          <p:cNvPr id="5" name="Content Placeholder 4"/>
          <p:cNvSpPr>
            <a:spLocks noGrp="1"/>
          </p:cNvSpPr>
          <p:nvPr>
            <p:ph idx="4294967295"/>
          </p:nvPr>
        </p:nvSpPr>
        <p:spPr>
          <a:xfrm>
            <a:off x="378879" y="1673084"/>
            <a:ext cx="3878791" cy="3779520"/>
          </a:xfrm>
        </p:spPr>
        <p:txBody>
          <a:bodyPr vert="horz" lIns="91440" tIns="45720" rIns="91440" bIns="45720" rtlCol="0">
            <a:noAutofit/>
          </a:bodyPr>
          <a:lstStyle/>
          <a:p>
            <a:pPr marL="0" indent="0" defTabSz="914400">
              <a:lnSpc>
                <a:spcPct val="90000"/>
              </a:lnSpc>
              <a:spcBef>
                <a:spcPts val="1000"/>
              </a:spcBef>
              <a:buNone/>
            </a:pPr>
            <a:r>
              <a:rPr lang="en-US" sz="1800" dirty="0">
                <a:solidFill>
                  <a:schemeClr val="tx1"/>
                </a:solidFill>
                <a:latin typeface="+mn-lt"/>
                <a:cs typeface="+mn-cs"/>
              </a:rPr>
              <a:t>The initial GMI approach follows the original statistical </a:t>
            </a:r>
            <a:r>
              <a:rPr lang="en-US" sz="1800" dirty="0" err="1">
                <a:solidFill>
                  <a:schemeClr val="tx1"/>
                </a:solidFill>
                <a:latin typeface="+mn-lt"/>
                <a:cs typeface="+mn-cs"/>
              </a:rPr>
              <a:t>WindSat</a:t>
            </a:r>
            <a:r>
              <a:rPr lang="en-US" sz="1800" dirty="0">
                <a:solidFill>
                  <a:schemeClr val="tx1"/>
                </a:solidFill>
                <a:latin typeface="+mn-lt"/>
                <a:cs typeface="+mn-cs"/>
              </a:rPr>
              <a:t> method for determining excess brightness due to interference.</a:t>
            </a:r>
          </a:p>
          <a:p>
            <a:pPr marL="0" indent="0" defTabSz="914400">
              <a:lnSpc>
                <a:spcPct val="90000"/>
              </a:lnSpc>
              <a:spcBef>
                <a:spcPts val="1000"/>
              </a:spcBef>
              <a:buNone/>
            </a:pPr>
            <a:r>
              <a:rPr lang="en-US" sz="1800" dirty="0">
                <a:solidFill>
                  <a:schemeClr val="tx1"/>
                </a:solidFill>
                <a:latin typeface="+mn-lt"/>
                <a:cs typeface="+mn-cs"/>
              </a:rPr>
              <a:t>This approach is more effective for vertical and horizontal polarizations, so it catches much of the interference.</a:t>
            </a:r>
          </a:p>
          <a:p>
            <a:pPr marL="0" indent="0" defTabSz="914400">
              <a:lnSpc>
                <a:spcPct val="90000"/>
              </a:lnSpc>
              <a:spcBef>
                <a:spcPts val="1000"/>
              </a:spcBef>
              <a:buNone/>
            </a:pPr>
            <a:r>
              <a:rPr lang="en-US" sz="1800" dirty="0">
                <a:solidFill>
                  <a:schemeClr val="tx1"/>
                </a:solidFill>
                <a:latin typeface="+mn-lt"/>
                <a:cs typeface="+mn-cs"/>
              </a:rPr>
              <a:t>However, it does not account for the variability in surface and atmospheric conditions. </a:t>
            </a:r>
          </a:p>
          <a:p>
            <a:pPr marL="0" indent="0" defTabSz="914400">
              <a:lnSpc>
                <a:spcPct val="90000"/>
              </a:lnSpc>
              <a:spcBef>
                <a:spcPts val="1000"/>
              </a:spcBef>
              <a:buNone/>
            </a:pPr>
            <a:r>
              <a:rPr lang="en-US" sz="1800" dirty="0">
                <a:solidFill>
                  <a:schemeClr val="tx1"/>
                </a:solidFill>
                <a:latin typeface="+mn-lt"/>
                <a:cs typeface="+mn-cs"/>
              </a:rPr>
              <a:t>This analysis (Draper 2018) found K-band interference surrounding the United States, but no X-band RFI.</a:t>
            </a:r>
          </a:p>
        </p:txBody>
      </p:sp>
      <p:sp>
        <p:nvSpPr>
          <p:cNvPr id="25" name="Rectangle 27">
            <a:extLst>
              <a:ext uri="{FF2B5EF4-FFF2-40B4-BE49-F238E27FC236}">
                <a16:creationId xmlns:a16="http://schemas.microsoft.com/office/drawing/2014/main" id="{F2B38F72-8FC4-4001-8C67-FA6B86DEC76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6008" y="2"/>
            <a:ext cx="7555992" cy="685799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3" name="Picture 22" descr="A close up of a map&#10;&#10;Description automatically generated">
            <a:extLst>
              <a:ext uri="{FF2B5EF4-FFF2-40B4-BE49-F238E27FC236}">
                <a16:creationId xmlns:a16="http://schemas.microsoft.com/office/drawing/2014/main" id="{31A44705-47D7-DA42-87AF-5448D0970107}"/>
              </a:ext>
            </a:extLst>
          </p:cNvPr>
          <p:cNvPicPr>
            <a:picLocks noChangeAspect="1"/>
          </p:cNvPicPr>
          <p:nvPr/>
        </p:nvPicPr>
        <p:blipFill rotWithShape="1">
          <a:blip r:embed="rId2"/>
          <a:srcRect l="27062" t="2" r="12856" b="-1"/>
          <a:stretch/>
        </p:blipFill>
        <p:spPr>
          <a:xfrm>
            <a:off x="5404920" y="768966"/>
            <a:ext cx="6496310" cy="4703302"/>
          </a:xfrm>
          <a:prstGeom prst="rect">
            <a:avLst/>
          </a:prstGeom>
          <a:effectLst/>
        </p:spPr>
      </p:pic>
      <p:sp>
        <p:nvSpPr>
          <p:cNvPr id="29" name="Slide Number Placeholder 6">
            <a:extLst>
              <a:ext uri="{FF2B5EF4-FFF2-40B4-BE49-F238E27FC236}">
                <a16:creationId xmlns:a16="http://schemas.microsoft.com/office/drawing/2014/main" id="{E6CC09B6-D535-9D4F-A46F-73396C69557B}"/>
              </a:ext>
            </a:extLst>
          </p:cNvPr>
          <p:cNvSpPr>
            <a:spLocks noGrp="1"/>
          </p:cNvSpPr>
          <p:nvPr>
            <p:ph type="sldNum" sz="quarter" idx="12"/>
          </p:nvPr>
        </p:nvSpPr>
        <p:spPr>
          <a:xfrm>
            <a:off x="804484" y="6108192"/>
            <a:ext cx="548640" cy="548640"/>
          </a:xfrm>
          <a:prstGeom prst="ellipse">
            <a:avLst/>
          </a:prstGeom>
          <a:solidFill>
            <a:srgbClr val="415771"/>
          </a:solidFill>
          <a:ln w="19050">
            <a:solidFill>
              <a:schemeClr val="tx1"/>
            </a:solidFill>
          </a:ln>
        </p:spPr>
        <p:txBody>
          <a:bodyPr anchor="ctr">
            <a:normAutofit/>
          </a:bodyPr>
          <a:lstStyle/>
          <a:p>
            <a:pPr algn="ctr">
              <a:spcAft>
                <a:spcPts val="600"/>
              </a:spcAft>
            </a:pPr>
            <a:fld id="{30C6CDA9-248C-244D-BA22-6F0E0C1F2E69}" type="slidenum">
              <a:rPr lang="en-US" sz="1500">
                <a:solidFill>
                  <a:schemeClr val="tx1"/>
                </a:solidFill>
              </a:rPr>
              <a:pPr algn="ctr">
                <a:spcAft>
                  <a:spcPts val="600"/>
                </a:spcAft>
              </a:pPr>
              <a:t>5</a:t>
            </a:fld>
            <a:endParaRPr lang="en-US" sz="1500">
              <a:solidFill>
                <a:schemeClr val="tx1"/>
              </a:solidFill>
            </a:endParaRPr>
          </a:p>
        </p:txBody>
      </p:sp>
      <p:sp>
        <p:nvSpPr>
          <p:cNvPr id="31" name="Footer Placeholder 7">
            <a:extLst>
              <a:ext uri="{FF2B5EF4-FFF2-40B4-BE49-F238E27FC236}">
                <a16:creationId xmlns:a16="http://schemas.microsoft.com/office/drawing/2014/main" id="{293423E3-739F-E140-941D-82CECA859C11}"/>
              </a:ext>
            </a:extLst>
          </p:cNvPr>
          <p:cNvSpPr>
            <a:spLocks noGrp="1"/>
          </p:cNvSpPr>
          <p:nvPr>
            <p:ph type="ftr" sz="quarter" idx="11"/>
          </p:nvPr>
        </p:nvSpPr>
        <p:spPr>
          <a:xfrm>
            <a:off x="1517841" y="6227064"/>
            <a:ext cx="5492559" cy="365125"/>
          </a:xfrm>
        </p:spPr>
        <p:txBody>
          <a:bodyPr>
            <a:normAutofit/>
          </a:bodyPr>
          <a:lstStyle/>
          <a:p>
            <a:pPr algn="l">
              <a:spcAft>
                <a:spcPts val="600"/>
              </a:spcAft>
            </a:pPr>
            <a:r>
              <a:rPr lang="en-US" sz="1100" dirty="0">
                <a:solidFill>
                  <a:schemeClr val="tx1"/>
                </a:solidFill>
              </a:rPr>
              <a:t>IGARSS 2020</a:t>
            </a:r>
          </a:p>
        </p:txBody>
      </p:sp>
      <p:sp>
        <p:nvSpPr>
          <p:cNvPr id="26" name="Rectangle 25">
            <a:extLst>
              <a:ext uri="{FF2B5EF4-FFF2-40B4-BE49-F238E27FC236}">
                <a16:creationId xmlns:a16="http://schemas.microsoft.com/office/drawing/2014/main" id="{7D2978D6-1531-6548-B6FE-80770E5FA188}"/>
              </a:ext>
            </a:extLst>
          </p:cNvPr>
          <p:cNvSpPr/>
          <p:nvPr/>
        </p:nvSpPr>
        <p:spPr>
          <a:xfrm>
            <a:off x="4636008" y="0"/>
            <a:ext cx="316992" cy="6858000"/>
          </a:xfrm>
          <a:prstGeom prst="rect">
            <a:avLst/>
          </a:prstGeom>
          <a:solidFill>
            <a:schemeClr val="accent3">
              <a:lumMod val="40000"/>
              <a:lumOff val="6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Neue"/>
              <a:cs typeface="Helvetica Neue"/>
            </a:endParaRPr>
          </a:p>
        </p:txBody>
      </p:sp>
      <p:sp>
        <p:nvSpPr>
          <p:cNvPr id="27" name="TextBox 26">
            <a:extLst>
              <a:ext uri="{FF2B5EF4-FFF2-40B4-BE49-F238E27FC236}">
                <a16:creationId xmlns:a16="http://schemas.microsoft.com/office/drawing/2014/main" id="{D4C981C7-4129-B54B-AB67-55EB33E72267}"/>
              </a:ext>
            </a:extLst>
          </p:cNvPr>
          <p:cNvSpPr txBox="1"/>
          <p:nvPr/>
        </p:nvSpPr>
        <p:spPr>
          <a:xfrm>
            <a:off x="8802212" y="6067679"/>
            <a:ext cx="2898486" cy="307777"/>
          </a:xfrm>
          <a:prstGeom prst="rect">
            <a:avLst/>
          </a:prstGeom>
          <a:noFill/>
        </p:spPr>
        <p:txBody>
          <a:bodyPr wrap="none" rtlCol="0">
            <a:spAutoFit/>
          </a:bodyPr>
          <a:lstStyle/>
          <a:p>
            <a:pPr algn="l"/>
            <a:r>
              <a:rPr lang="en-US" sz="1400" dirty="0">
                <a:solidFill>
                  <a:schemeClr val="accent2">
                    <a:lumMod val="60000"/>
                    <a:lumOff val="40000"/>
                  </a:schemeClr>
                </a:solidFill>
                <a:latin typeface="Helvetica Neue" panose="02000503000000020004" pitchFamily="2" charset="0"/>
                <a:ea typeface="Helvetica Neue" panose="02000503000000020004" pitchFamily="2" charset="0"/>
                <a:cs typeface="Helvetica Neue" panose="02000503000000020004" pitchFamily="2" charset="0"/>
              </a:rPr>
              <a:t>Figure courtesy of P. de </a:t>
            </a:r>
            <a:r>
              <a:rPr lang="en-US" sz="1400" dirty="0" err="1">
                <a:solidFill>
                  <a:schemeClr val="accent2">
                    <a:lumMod val="60000"/>
                    <a:lumOff val="40000"/>
                  </a:schemeClr>
                </a:solidFill>
                <a:latin typeface="Helvetica Neue" panose="02000503000000020004" pitchFamily="2" charset="0"/>
                <a:ea typeface="Helvetica Neue" panose="02000503000000020004" pitchFamily="2" charset="0"/>
                <a:cs typeface="Helvetica Neue" panose="02000503000000020004" pitchFamily="2" charset="0"/>
              </a:rPr>
              <a:t>Matthaeis</a:t>
            </a:r>
            <a:endParaRPr lang="en-US" sz="1400" dirty="0">
              <a:solidFill>
                <a:schemeClr val="accent2">
                  <a:lumMod val="60000"/>
                  <a:lumOff val="40000"/>
                </a:schemeClr>
              </a:solidFill>
              <a:latin typeface="Helvetica Neue" panose="02000503000000020004" pitchFamily="2" charset="0"/>
              <a:ea typeface="Helvetica Neue" panose="02000503000000020004" pitchFamily="2" charset="0"/>
              <a:cs typeface="Helvetica Neue" panose="02000503000000020004" pitchFamily="2" charset="0"/>
            </a:endParaRPr>
          </a:p>
        </p:txBody>
      </p:sp>
      <p:cxnSp>
        <p:nvCxnSpPr>
          <p:cNvPr id="11" name="Straight Connector 10">
            <a:extLst>
              <a:ext uri="{FF2B5EF4-FFF2-40B4-BE49-F238E27FC236}">
                <a16:creationId xmlns:a16="http://schemas.microsoft.com/office/drawing/2014/main" id="{8D1E3922-8631-1E41-ACC1-29ACB5196B34}"/>
              </a:ext>
            </a:extLst>
          </p:cNvPr>
          <p:cNvCxnSpPr>
            <a:cxnSpLocks/>
          </p:cNvCxnSpPr>
          <p:nvPr/>
        </p:nvCxnSpPr>
        <p:spPr>
          <a:xfrm flipH="1">
            <a:off x="442400" y="1601640"/>
            <a:ext cx="3829559" cy="0"/>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3697225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60489"/>
    </mc:Choice>
    <mc:Fallback xmlns="">
      <p:transition spd="slow" advTm="60489"/>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grpSp>
        <p:nvGrpSpPr>
          <p:cNvPr id="41" name="Group 40">
            <a:extLst>
              <a:ext uri="{FF2B5EF4-FFF2-40B4-BE49-F238E27FC236}">
                <a16:creationId xmlns:a16="http://schemas.microsoft.com/office/drawing/2014/main" id="{2F511A6B-675D-2A4C-8392-2CC79AF16B2F}"/>
              </a:ext>
            </a:extLst>
          </p:cNvPr>
          <p:cNvGrpSpPr/>
          <p:nvPr/>
        </p:nvGrpSpPr>
        <p:grpSpPr>
          <a:xfrm>
            <a:off x="180923" y="874240"/>
            <a:ext cx="5737868" cy="3717554"/>
            <a:chOff x="5730623" y="1806238"/>
            <a:chExt cx="6223252" cy="4032033"/>
          </a:xfrm>
        </p:grpSpPr>
        <p:sp>
          <p:nvSpPr>
            <p:cNvPr id="42" name="Rectangle 41">
              <a:extLst>
                <a:ext uri="{FF2B5EF4-FFF2-40B4-BE49-F238E27FC236}">
                  <a16:creationId xmlns:a16="http://schemas.microsoft.com/office/drawing/2014/main" id="{CE04A9F5-A51F-A340-9DD1-70610AE50971}"/>
                </a:ext>
              </a:extLst>
            </p:cNvPr>
            <p:cNvSpPr/>
            <p:nvPr/>
          </p:nvSpPr>
          <p:spPr>
            <a:xfrm>
              <a:off x="5730623" y="1806239"/>
              <a:ext cx="5561517" cy="4032032"/>
            </a:xfrm>
            <a:prstGeom prst="rect">
              <a:avLst/>
            </a:prstGeom>
            <a:solidFill>
              <a:schemeClr val="tx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Neue"/>
                <a:cs typeface="Helvetica Neue"/>
              </a:endParaRPr>
            </a:p>
          </p:txBody>
        </p:sp>
        <p:pic>
          <p:nvPicPr>
            <p:cNvPr id="43" name="Picture 42" descr="A close up of a map&#10;&#10;Description automatically generated">
              <a:extLst>
                <a:ext uri="{FF2B5EF4-FFF2-40B4-BE49-F238E27FC236}">
                  <a16:creationId xmlns:a16="http://schemas.microsoft.com/office/drawing/2014/main" id="{4BF52949-66E2-DE4B-A1D5-9B35A70E813B}"/>
                </a:ext>
              </a:extLst>
            </p:cNvPr>
            <p:cNvPicPr>
              <a:picLocks noChangeAspect="1"/>
            </p:cNvPicPr>
            <p:nvPr/>
          </p:nvPicPr>
          <p:blipFill rotWithShape="1">
            <a:blip r:embed="rId2"/>
            <a:srcRect l="88250"/>
            <a:stretch/>
          </p:blipFill>
          <p:spPr>
            <a:xfrm>
              <a:off x="11292140" y="1806238"/>
              <a:ext cx="661735" cy="4032032"/>
            </a:xfrm>
            <a:prstGeom prst="rect">
              <a:avLst/>
            </a:prstGeom>
          </p:spPr>
        </p:pic>
        <p:pic>
          <p:nvPicPr>
            <p:cNvPr id="44" name="Picture 43">
              <a:extLst>
                <a:ext uri="{FF2B5EF4-FFF2-40B4-BE49-F238E27FC236}">
                  <a16:creationId xmlns:a16="http://schemas.microsoft.com/office/drawing/2014/main" id="{B25DE5DD-6D56-E948-9427-141B72A1C506}"/>
                </a:ext>
              </a:extLst>
            </p:cNvPr>
            <p:cNvPicPr>
              <a:picLocks noChangeAspect="1"/>
            </p:cNvPicPr>
            <p:nvPr/>
          </p:nvPicPr>
          <p:blipFill rotWithShape="1">
            <a:blip r:embed="rId3"/>
            <a:srcRect l="-1593" t="8033" r="12524" b="8100"/>
            <a:stretch/>
          </p:blipFill>
          <p:spPr>
            <a:xfrm>
              <a:off x="5784631" y="2065811"/>
              <a:ext cx="5455923" cy="3677876"/>
            </a:xfrm>
            <a:prstGeom prst="rect">
              <a:avLst/>
            </a:prstGeom>
          </p:spPr>
        </p:pic>
      </p:grpSp>
      <p:sp>
        <p:nvSpPr>
          <p:cNvPr id="38" name="Oval 37">
            <a:extLst>
              <a:ext uri="{FF2B5EF4-FFF2-40B4-BE49-F238E27FC236}">
                <a16:creationId xmlns:a16="http://schemas.microsoft.com/office/drawing/2014/main" id="{F9175D53-0947-214D-9FE2-B30BFE1B4B26}"/>
              </a:ext>
            </a:extLst>
          </p:cNvPr>
          <p:cNvSpPr>
            <a:spLocks noChangeAspect="1"/>
          </p:cNvSpPr>
          <p:nvPr/>
        </p:nvSpPr>
        <p:spPr>
          <a:xfrm>
            <a:off x="6379442" y="-1700213"/>
            <a:ext cx="8722446" cy="10315576"/>
          </a:xfrm>
          <a:prstGeom prst="ellipse">
            <a:avLst/>
          </a:prstGeom>
          <a:solidFill>
            <a:schemeClr val="bg1">
              <a:lumMod val="75000"/>
              <a:lumOff val="25000"/>
            </a:schemeClr>
          </a:solidFill>
          <a:ln w="177800">
            <a:solidFill>
              <a:schemeClr val="accent5"/>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schemeClr val="bg2">
                  <a:lumMod val="75000"/>
                  <a:lumOff val="25000"/>
                </a:schemeClr>
              </a:solidFill>
              <a:latin typeface="Helvetica Neue"/>
              <a:cs typeface="Helvetica Neue"/>
            </a:endParaRPr>
          </a:p>
        </p:txBody>
      </p:sp>
      <p:sp>
        <p:nvSpPr>
          <p:cNvPr id="4" name="Title 3"/>
          <p:cNvSpPr>
            <a:spLocks noGrp="1"/>
          </p:cNvSpPr>
          <p:nvPr>
            <p:ph type="title" idx="4294967295"/>
          </p:nvPr>
        </p:nvSpPr>
        <p:spPr>
          <a:xfrm>
            <a:off x="7188489" y="1347405"/>
            <a:ext cx="4619625" cy="1042987"/>
          </a:xfrm>
        </p:spPr>
        <p:txBody>
          <a:bodyPr vert="horz" lIns="91440" tIns="45720" rIns="91440" bIns="45720" rtlCol="0" anchor="ctr">
            <a:noAutofit/>
          </a:bodyPr>
          <a:lstStyle/>
          <a:p>
            <a:pPr algn="l" defTabSz="914400">
              <a:lnSpc>
                <a:spcPct val="90000"/>
              </a:lnSpc>
            </a:pPr>
            <a:r>
              <a:rPr lang="en-US" sz="2800" kern="1200" dirty="0">
                <a:solidFill>
                  <a:schemeClr val="tx1"/>
                </a:solidFill>
                <a:latin typeface="+mj-lt"/>
                <a:ea typeface="+mj-ea"/>
                <a:cs typeface="+mj-cs"/>
              </a:rPr>
              <a:t>Adapting </a:t>
            </a:r>
            <a:r>
              <a:rPr lang="en-US" sz="2800" kern="1200" dirty="0" err="1">
                <a:solidFill>
                  <a:schemeClr val="tx1"/>
                </a:solidFill>
                <a:latin typeface="+mj-lt"/>
                <a:ea typeface="+mj-ea"/>
                <a:cs typeface="+mj-cs"/>
              </a:rPr>
              <a:t>WindSat</a:t>
            </a:r>
            <a:r>
              <a:rPr lang="en-US" sz="2800" kern="1200" dirty="0">
                <a:solidFill>
                  <a:schemeClr val="tx1"/>
                </a:solidFill>
                <a:latin typeface="+mj-lt"/>
                <a:ea typeface="+mj-ea"/>
                <a:cs typeface="+mj-cs"/>
              </a:rPr>
              <a:t> Methodology to GMI </a:t>
            </a:r>
          </a:p>
        </p:txBody>
      </p:sp>
      <p:sp>
        <p:nvSpPr>
          <p:cNvPr id="21" name="Content Placeholder 4">
            <a:extLst>
              <a:ext uri="{FF2B5EF4-FFF2-40B4-BE49-F238E27FC236}">
                <a16:creationId xmlns:a16="http://schemas.microsoft.com/office/drawing/2014/main" id="{325F1197-3B89-0E40-A73C-236710E8F955}"/>
              </a:ext>
            </a:extLst>
          </p:cNvPr>
          <p:cNvSpPr txBox="1">
            <a:spLocks/>
          </p:cNvSpPr>
          <p:nvPr/>
        </p:nvSpPr>
        <p:spPr>
          <a:xfrm>
            <a:off x="7188489" y="2476120"/>
            <a:ext cx="3970423" cy="3779520"/>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2800" kern="1200">
                <a:solidFill>
                  <a:schemeClr val="bg2"/>
                </a:solidFill>
                <a:latin typeface="Helvetica Neue"/>
                <a:ea typeface="+mn-ea"/>
                <a:cs typeface="Helvetica Neue"/>
              </a:defRPr>
            </a:lvl1pPr>
            <a:lvl2pPr marL="742950" indent="-285750" algn="l" defTabSz="457200" rtl="0" eaLnBrk="1" latinLnBrk="0" hangingPunct="1">
              <a:spcBef>
                <a:spcPct val="20000"/>
              </a:spcBef>
              <a:buSzPct val="80000"/>
              <a:buFont typeface="Courier New"/>
              <a:buChar char="o"/>
              <a:defRPr sz="2400" kern="1200">
                <a:solidFill>
                  <a:schemeClr val="bg2"/>
                </a:solidFill>
                <a:latin typeface="Helvetica Neue"/>
                <a:ea typeface="+mn-ea"/>
                <a:cs typeface="Helvetica Neue"/>
              </a:defRPr>
            </a:lvl2pPr>
            <a:lvl3pPr marL="1143000" indent="-228600" algn="l" defTabSz="457200" rtl="0" eaLnBrk="1" latinLnBrk="0" hangingPunct="1">
              <a:spcBef>
                <a:spcPct val="20000"/>
              </a:spcBef>
              <a:buFont typeface="Arial"/>
              <a:buChar char="•"/>
              <a:defRPr sz="2000" kern="1200">
                <a:solidFill>
                  <a:schemeClr val="bg2"/>
                </a:solidFill>
                <a:latin typeface="Helvetica Neue"/>
                <a:ea typeface="+mn-ea"/>
                <a:cs typeface="Helvetica Neue"/>
              </a:defRPr>
            </a:lvl3pPr>
            <a:lvl4pPr marL="1600200" indent="-228600" algn="l" defTabSz="457200" rtl="0" eaLnBrk="1" latinLnBrk="0" hangingPunct="1">
              <a:spcBef>
                <a:spcPct val="20000"/>
              </a:spcBef>
              <a:buFont typeface="Arial"/>
              <a:buChar char="•"/>
              <a:defRPr sz="1800" kern="1200">
                <a:solidFill>
                  <a:schemeClr val="tx1"/>
                </a:solidFill>
                <a:latin typeface="Helvetica Neue"/>
                <a:ea typeface="+mn-ea"/>
                <a:cs typeface="Helvetica Neue"/>
              </a:defRPr>
            </a:lvl4pPr>
            <a:lvl5pPr marL="2057400" indent="-228600" algn="l" defTabSz="457200" rtl="0" eaLnBrk="1" latinLnBrk="0" hangingPunct="1">
              <a:spcBef>
                <a:spcPct val="20000"/>
              </a:spcBef>
              <a:buFont typeface="Arial"/>
              <a:buChar char="•"/>
              <a:defRPr sz="1800" kern="1200">
                <a:solidFill>
                  <a:schemeClr val="tx1"/>
                </a:solidFill>
                <a:latin typeface="Helvetica Neue"/>
                <a:ea typeface="+mn-ea"/>
                <a:cs typeface="Helvetica Neue"/>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lnSpc>
                <a:spcPct val="90000"/>
              </a:lnSpc>
              <a:spcBef>
                <a:spcPts val="1000"/>
              </a:spcBef>
              <a:buFont typeface="Arial"/>
              <a:buNone/>
            </a:pPr>
            <a:r>
              <a:rPr lang="en-US" sz="1800" dirty="0">
                <a:solidFill>
                  <a:schemeClr val="tx1"/>
                </a:solidFill>
                <a:latin typeface="+mn-lt"/>
                <a:cs typeface="+mn-cs"/>
              </a:rPr>
              <a:t>The present work adapts the approach of using retrieval goodness-of-fit to </a:t>
            </a:r>
            <a:r>
              <a:rPr lang="en-US" sz="1800" dirty="0" err="1">
                <a:solidFill>
                  <a:schemeClr val="tx1"/>
                </a:solidFill>
                <a:latin typeface="+mn-lt"/>
                <a:cs typeface="+mn-cs"/>
              </a:rPr>
              <a:t>GMI</a:t>
            </a:r>
            <a:r>
              <a:rPr lang="en-US" sz="1800" dirty="0">
                <a:solidFill>
                  <a:schemeClr val="tx1"/>
                </a:solidFill>
                <a:latin typeface="+mn-lt"/>
                <a:cs typeface="+mn-cs"/>
              </a:rPr>
              <a:t>.</a:t>
            </a:r>
          </a:p>
          <a:p>
            <a:pPr marL="0" indent="0" defTabSz="914400">
              <a:lnSpc>
                <a:spcPct val="90000"/>
              </a:lnSpc>
              <a:spcBef>
                <a:spcPts val="1000"/>
              </a:spcBef>
              <a:buFont typeface="Arial"/>
              <a:buNone/>
            </a:pPr>
            <a:r>
              <a:rPr lang="en-US" sz="1800" dirty="0">
                <a:solidFill>
                  <a:schemeClr val="tx1"/>
                </a:solidFill>
                <a:latin typeface="+mn-lt"/>
                <a:cs typeface="+mn-cs"/>
              </a:rPr>
              <a:t>There are some minor differences to account for an unbounded cost function, in place of the chi-squared probability. </a:t>
            </a:r>
          </a:p>
          <a:p>
            <a:pPr marL="0" indent="0" defTabSz="914400">
              <a:lnSpc>
                <a:spcPct val="90000"/>
              </a:lnSpc>
              <a:spcBef>
                <a:spcPts val="1000"/>
              </a:spcBef>
              <a:buFont typeface="Arial"/>
              <a:buNone/>
            </a:pPr>
            <a:r>
              <a:rPr lang="en-US" sz="1800" dirty="0">
                <a:solidFill>
                  <a:schemeClr val="tx1"/>
                </a:solidFill>
                <a:latin typeface="+mn-lt"/>
                <a:cs typeface="+mn-cs"/>
              </a:rPr>
              <a:t>This approach both confirms the results of Draper (2018) and shows that the ability to consider the atmospheric and surface conditions improves sensitivity.</a:t>
            </a:r>
          </a:p>
        </p:txBody>
      </p:sp>
      <p:sp>
        <p:nvSpPr>
          <p:cNvPr id="39" name="Slide Number Placeholder 6">
            <a:extLst>
              <a:ext uri="{FF2B5EF4-FFF2-40B4-BE49-F238E27FC236}">
                <a16:creationId xmlns:a16="http://schemas.microsoft.com/office/drawing/2014/main" id="{56602ED5-03D6-3842-AB78-FB0BC52F0C5C}"/>
              </a:ext>
            </a:extLst>
          </p:cNvPr>
          <p:cNvSpPr>
            <a:spLocks noGrp="1"/>
          </p:cNvSpPr>
          <p:nvPr>
            <p:ph type="sldNum" sz="quarter" idx="12"/>
          </p:nvPr>
        </p:nvSpPr>
        <p:spPr>
          <a:xfrm>
            <a:off x="804484" y="6108192"/>
            <a:ext cx="548640" cy="548640"/>
          </a:xfrm>
          <a:prstGeom prst="ellipse">
            <a:avLst/>
          </a:prstGeom>
          <a:solidFill>
            <a:srgbClr val="415771"/>
          </a:solidFill>
        </p:spPr>
        <p:txBody>
          <a:bodyPr anchor="ctr">
            <a:normAutofit/>
          </a:bodyPr>
          <a:lstStyle/>
          <a:p>
            <a:pPr algn="ctr">
              <a:spcAft>
                <a:spcPts val="600"/>
              </a:spcAft>
            </a:pPr>
            <a:fld id="{30C6CDA9-248C-244D-BA22-6F0E0C1F2E69}" type="slidenum">
              <a:rPr lang="en-US" sz="1500">
                <a:solidFill>
                  <a:schemeClr val="tx1"/>
                </a:solidFill>
              </a:rPr>
              <a:pPr algn="ctr">
                <a:spcAft>
                  <a:spcPts val="600"/>
                </a:spcAft>
              </a:pPr>
              <a:t>6</a:t>
            </a:fld>
            <a:endParaRPr lang="en-US" sz="1500">
              <a:solidFill>
                <a:schemeClr val="tx1"/>
              </a:solidFill>
            </a:endParaRPr>
          </a:p>
        </p:txBody>
      </p:sp>
      <p:sp>
        <p:nvSpPr>
          <p:cNvPr id="40" name="Footer Placeholder 7">
            <a:extLst>
              <a:ext uri="{FF2B5EF4-FFF2-40B4-BE49-F238E27FC236}">
                <a16:creationId xmlns:a16="http://schemas.microsoft.com/office/drawing/2014/main" id="{CC9F5F80-A726-1846-8C49-7CA90B983794}"/>
              </a:ext>
            </a:extLst>
          </p:cNvPr>
          <p:cNvSpPr>
            <a:spLocks noGrp="1"/>
          </p:cNvSpPr>
          <p:nvPr>
            <p:ph type="ftr" sz="quarter" idx="11"/>
          </p:nvPr>
        </p:nvSpPr>
        <p:spPr>
          <a:xfrm>
            <a:off x="1517841" y="6227064"/>
            <a:ext cx="5492559" cy="365125"/>
          </a:xfrm>
        </p:spPr>
        <p:txBody>
          <a:bodyPr>
            <a:normAutofit/>
          </a:bodyPr>
          <a:lstStyle/>
          <a:p>
            <a:pPr algn="l">
              <a:spcAft>
                <a:spcPts val="600"/>
              </a:spcAft>
            </a:pPr>
            <a:r>
              <a:rPr lang="en-US" sz="1100" dirty="0">
                <a:solidFill>
                  <a:schemeClr val="tx1"/>
                </a:solidFill>
              </a:rPr>
              <a:t>IGARSS 2020</a:t>
            </a:r>
          </a:p>
        </p:txBody>
      </p:sp>
      <p:cxnSp>
        <p:nvCxnSpPr>
          <p:cNvPr id="11" name="Straight Connector 10">
            <a:extLst>
              <a:ext uri="{FF2B5EF4-FFF2-40B4-BE49-F238E27FC236}">
                <a16:creationId xmlns:a16="http://schemas.microsoft.com/office/drawing/2014/main" id="{7FB839B9-4CC5-8D41-96F2-7014A75A7125}"/>
              </a:ext>
            </a:extLst>
          </p:cNvPr>
          <p:cNvCxnSpPr>
            <a:cxnSpLocks/>
          </p:cNvCxnSpPr>
          <p:nvPr/>
        </p:nvCxnSpPr>
        <p:spPr>
          <a:xfrm flipH="1" flipV="1">
            <a:off x="7278477" y="2361817"/>
            <a:ext cx="3539455" cy="28575"/>
          </a:xfrm>
          <a:prstGeom prst="line">
            <a:avLst/>
          </a:prstGeom>
          <a:ln>
            <a:solidFill>
              <a:schemeClr val="tx1">
                <a:lumMod val="95000"/>
                <a:lumOff val="5000"/>
              </a:schemeClr>
            </a:solidFill>
          </a:ln>
          <a:effectLst/>
        </p:spPr>
        <p:style>
          <a:lnRef idx="2">
            <a:schemeClr val="accent1"/>
          </a:lnRef>
          <a:fillRef idx="0">
            <a:schemeClr val="accent1"/>
          </a:fillRef>
          <a:effectRef idx="1">
            <a:schemeClr val="accent1"/>
          </a:effectRef>
          <a:fontRef idx="minor">
            <a:schemeClr val="tx1"/>
          </a:fontRef>
        </p:style>
      </p:cxnSp>
      <p:sp>
        <p:nvSpPr>
          <p:cNvPr id="2" name="Rectangle 1">
            <a:extLst>
              <a:ext uri="{FF2B5EF4-FFF2-40B4-BE49-F238E27FC236}">
                <a16:creationId xmlns:a16="http://schemas.microsoft.com/office/drawing/2014/main" id="{8980201B-997B-AE48-8AC4-109368F0C2DB}"/>
              </a:ext>
            </a:extLst>
          </p:cNvPr>
          <p:cNvSpPr/>
          <p:nvPr/>
        </p:nvSpPr>
        <p:spPr>
          <a:xfrm>
            <a:off x="5308668" y="975946"/>
            <a:ext cx="423917" cy="137622"/>
          </a:xfrm>
          <a:prstGeom prst="rect">
            <a:avLst/>
          </a:prstGeom>
          <a:solidFill>
            <a:schemeClr val="tx1"/>
          </a:solidFill>
          <a:ln>
            <a:solidFill>
              <a:schemeClr val="tx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Neue"/>
              <a:cs typeface="Helvetica Neue"/>
            </a:endParaRPr>
          </a:p>
        </p:txBody>
      </p:sp>
    </p:spTree>
    <p:extLst>
      <p:ext uri="{BB962C8B-B14F-4D97-AF65-F5344CB8AC3E}">
        <p14:creationId xmlns:p14="http://schemas.microsoft.com/office/powerpoint/2010/main" val="25545623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Tm="88127"/>
    </mc:Choice>
    <mc:Fallback xmlns="">
      <p:transition spd="slow" advTm="88127"/>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accent3">
            <a:lumMod val="40000"/>
            <a:lumOff val="60000"/>
          </a:schemeClr>
        </a:solidFill>
        <a:effectLst/>
      </p:bgPr>
    </p:b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B07F385A-6F67-0645-886D-7EA0131ABF98}"/>
              </a:ext>
            </a:extLst>
          </p:cNvPr>
          <p:cNvSpPr/>
          <p:nvPr/>
        </p:nvSpPr>
        <p:spPr>
          <a:xfrm>
            <a:off x="4029776" y="3463702"/>
            <a:ext cx="7435702" cy="2842437"/>
          </a:xfrm>
          <a:prstGeom prst="rect">
            <a:avLst/>
          </a:prstGeom>
          <a:solidFill>
            <a:srgbClr val="283C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Neue"/>
              <a:cs typeface="Helvetica Neue"/>
            </a:endParaRPr>
          </a:p>
        </p:txBody>
      </p:sp>
      <p:sp>
        <p:nvSpPr>
          <p:cNvPr id="6" name="Rectangle 5">
            <a:extLst>
              <a:ext uri="{FF2B5EF4-FFF2-40B4-BE49-F238E27FC236}">
                <a16:creationId xmlns:a16="http://schemas.microsoft.com/office/drawing/2014/main" id="{F276A16A-73DF-E044-9BEC-D7A9EF0703D5}"/>
              </a:ext>
            </a:extLst>
          </p:cNvPr>
          <p:cNvSpPr/>
          <p:nvPr/>
        </p:nvSpPr>
        <p:spPr>
          <a:xfrm>
            <a:off x="375684" y="354419"/>
            <a:ext cx="7435702" cy="2842437"/>
          </a:xfrm>
          <a:prstGeom prst="rect">
            <a:avLst/>
          </a:prstGeom>
          <a:solidFill>
            <a:srgbClr val="283C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Neue"/>
              <a:cs typeface="Helvetica Neue"/>
            </a:endParaRPr>
          </a:p>
        </p:txBody>
      </p:sp>
      <p:sp>
        <p:nvSpPr>
          <p:cNvPr id="5" name="Rectangle 4">
            <a:extLst>
              <a:ext uri="{FF2B5EF4-FFF2-40B4-BE49-F238E27FC236}">
                <a16:creationId xmlns:a16="http://schemas.microsoft.com/office/drawing/2014/main" id="{E6D434C1-3A61-5542-8751-267E144385A4}"/>
              </a:ext>
            </a:extLst>
          </p:cNvPr>
          <p:cNvSpPr/>
          <p:nvPr/>
        </p:nvSpPr>
        <p:spPr>
          <a:xfrm>
            <a:off x="438723" y="414867"/>
            <a:ext cx="6808743" cy="27008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Neue"/>
              <a:cs typeface="Helvetica Neue"/>
            </a:endParaRPr>
          </a:p>
        </p:txBody>
      </p:sp>
      <p:sp>
        <p:nvSpPr>
          <p:cNvPr id="19" name="Rectangle 18">
            <a:extLst>
              <a:ext uri="{FF2B5EF4-FFF2-40B4-BE49-F238E27FC236}">
                <a16:creationId xmlns:a16="http://schemas.microsoft.com/office/drawing/2014/main" id="{22F4C1D3-E2DF-0D43-BC7B-ED7B4BC3B1BD}"/>
              </a:ext>
            </a:extLst>
          </p:cNvPr>
          <p:cNvSpPr/>
          <p:nvPr/>
        </p:nvSpPr>
        <p:spPr>
          <a:xfrm>
            <a:off x="4578773" y="3531442"/>
            <a:ext cx="6808743" cy="2700866"/>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Neue"/>
              <a:cs typeface="Helvetica Neue"/>
            </a:endParaRPr>
          </a:p>
        </p:txBody>
      </p:sp>
      <p:sp>
        <p:nvSpPr>
          <p:cNvPr id="39" name="Slide Number Placeholder 6">
            <a:extLst>
              <a:ext uri="{FF2B5EF4-FFF2-40B4-BE49-F238E27FC236}">
                <a16:creationId xmlns:a16="http://schemas.microsoft.com/office/drawing/2014/main" id="{56602ED5-03D6-3842-AB78-FB0BC52F0C5C}"/>
              </a:ext>
            </a:extLst>
          </p:cNvPr>
          <p:cNvSpPr>
            <a:spLocks noGrp="1"/>
          </p:cNvSpPr>
          <p:nvPr>
            <p:ph type="sldNum" sz="quarter" idx="12"/>
          </p:nvPr>
        </p:nvSpPr>
        <p:spPr>
          <a:xfrm>
            <a:off x="804484" y="6108192"/>
            <a:ext cx="548640" cy="548640"/>
          </a:xfrm>
          <a:prstGeom prst="ellipse">
            <a:avLst/>
          </a:prstGeom>
          <a:solidFill>
            <a:srgbClr val="415771"/>
          </a:solidFill>
        </p:spPr>
        <p:txBody>
          <a:bodyPr anchor="ctr">
            <a:normAutofit/>
          </a:bodyPr>
          <a:lstStyle/>
          <a:p>
            <a:pPr algn="ctr">
              <a:spcAft>
                <a:spcPts val="600"/>
              </a:spcAft>
            </a:pPr>
            <a:fld id="{30C6CDA9-248C-244D-BA22-6F0E0C1F2E69}" type="slidenum">
              <a:rPr lang="en-US" sz="1500">
                <a:solidFill>
                  <a:schemeClr val="bg1"/>
                </a:solidFill>
              </a:rPr>
              <a:pPr algn="ctr">
                <a:spcAft>
                  <a:spcPts val="600"/>
                </a:spcAft>
              </a:pPr>
              <a:t>7</a:t>
            </a:fld>
            <a:endParaRPr lang="en-US" sz="1500">
              <a:solidFill>
                <a:schemeClr val="bg1"/>
              </a:solidFill>
            </a:endParaRPr>
          </a:p>
        </p:txBody>
      </p:sp>
      <p:sp>
        <p:nvSpPr>
          <p:cNvPr id="40" name="Footer Placeholder 7">
            <a:extLst>
              <a:ext uri="{FF2B5EF4-FFF2-40B4-BE49-F238E27FC236}">
                <a16:creationId xmlns:a16="http://schemas.microsoft.com/office/drawing/2014/main" id="{CC9F5F80-A726-1846-8C49-7CA90B983794}"/>
              </a:ext>
            </a:extLst>
          </p:cNvPr>
          <p:cNvSpPr>
            <a:spLocks noGrp="1"/>
          </p:cNvSpPr>
          <p:nvPr>
            <p:ph type="ftr" sz="quarter" idx="11"/>
          </p:nvPr>
        </p:nvSpPr>
        <p:spPr>
          <a:xfrm>
            <a:off x="1517841" y="6227064"/>
            <a:ext cx="5492559" cy="365125"/>
          </a:xfrm>
        </p:spPr>
        <p:txBody>
          <a:bodyPr>
            <a:normAutofit/>
          </a:bodyPr>
          <a:lstStyle/>
          <a:p>
            <a:pPr algn="l">
              <a:spcAft>
                <a:spcPts val="600"/>
              </a:spcAft>
            </a:pPr>
            <a:r>
              <a:rPr lang="en-US" sz="1100" dirty="0">
                <a:solidFill>
                  <a:schemeClr val="bg1"/>
                </a:solidFill>
              </a:rPr>
              <a:t>IGARSS 2020</a:t>
            </a:r>
          </a:p>
        </p:txBody>
      </p:sp>
      <p:grpSp>
        <p:nvGrpSpPr>
          <p:cNvPr id="3" name="Group 2">
            <a:extLst>
              <a:ext uri="{FF2B5EF4-FFF2-40B4-BE49-F238E27FC236}">
                <a16:creationId xmlns:a16="http://schemas.microsoft.com/office/drawing/2014/main" id="{1160A244-E868-0B42-9E96-26E2C24083F3}"/>
              </a:ext>
            </a:extLst>
          </p:cNvPr>
          <p:cNvGrpSpPr/>
          <p:nvPr/>
        </p:nvGrpSpPr>
        <p:grpSpPr>
          <a:xfrm>
            <a:off x="4747181" y="3672494"/>
            <a:ext cx="6471154" cy="2452633"/>
            <a:chOff x="3804626" y="3456228"/>
            <a:chExt cx="6232564" cy="2362204"/>
          </a:xfrm>
        </p:grpSpPr>
        <p:pic>
          <p:nvPicPr>
            <p:cNvPr id="11" name="Picture 10" descr="A close up of a map&#10;&#10;Description automatically generated">
              <a:extLst>
                <a:ext uri="{FF2B5EF4-FFF2-40B4-BE49-F238E27FC236}">
                  <a16:creationId xmlns:a16="http://schemas.microsoft.com/office/drawing/2014/main" id="{12BFD152-9387-2548-8850-B556F5844274}"/>
                </a:ext>
              </a:extLst>
            </p:cNvPr>
            <p:cNvPicPr>
              <a:picLocks noChangeAspect="1"/>
            </p:cNvPicPr>
            <p:nvPr/>
          </p:nvPicPr>
          <p:blipFill rotWithShape="1">
            <a:blip r:embed="rId2"/>
            <a:srcRect l="475" t="26247" r="14280" b="25086"/>
            <a:stretch/>
          </p:blipFill>
          <p:spPr>
            <a:xfrm>
              <a:off x="3804626" y="3456229"/>
              <a:ext cx="5779641" cy="2362203"/>
            </a:xfrm>
            <a:prstGeom prst="rect">
              <a:avLst/>
            </a:prstGeom>
            <a:ln>
              <a:solidFill>
                <a:schemeClr val="accent5"/>
              </a:solidFill>
            </a:ln>
          </p:spPr>
        </p:pic>
        <p:pic>
          <p:nvPicPr>
            <p:cNvPr id="13" name="Picture 12" descr="A close up of a map&#10;&#10;Description automatically generated">
              <a:extLst>
                <a:ext uri="{FF2B5EF4-FFF2-40B4-BE49-F238E27FC236}">
                  <a16:creationId xmlns:a16="http://schemas.microsoft.com/office/drawing/2014/main" id="{CEC1BBA7-E618-5042-84EA-A7441A5C6648}"/>
                </a:ext>
              </a:extLst>
            </p:cNvPr>
            <p:cNvPicPr>
              <a:picLocks noChangeAspect="1"/>
            </p:cNvPicPr>
            <p:nvPr/>
          </p:nvPicPr>
          <p:blipFill rotWithShape="1">
            <a:blip r:embed="rId2"/>
            <a:srcRect l="88250"/>
            <a:stretch/>
          </p:blipFill>
          <p:spPr>
            <a:xfrm>
              <a:off x="9649507" y="3456228"/>
              <a:ext cx="387683" cy="2362201"/>
            </a:xfrm>
            <a:prstGeom prst="rect">
              <a:avLst/>
            </a:prstGeom>
          </p:spPr>
        </p:pic>
      </p:grpSp>
      <p:grpSp>
        <p:nvGrpSpPr>
          <p:cNvPr id="2" name="Group 1">
            <a:extLst>
              <a:ext uri="{FF2B5EF4-FFF2-40B4-BE49-F238E27FC236}">
                <a16:creationId xmlns:a16="http://schemas.microsoft.com/office/drawing/2014/main" id="{BE1CC291-0C16-D240-8A17-00720BC1DA18}"/>
              </a:ext>
            </a:extLst>
          </p:cNvPr>
          <p:cNvGrpSpPr/>
          <p:nvPr/>
        </p:nvGrpSpPr>
        <p:grpSpPr>
          <a:xfrm>
            <a:off x="595576" y="551861"/>
            <a:ext cx="6471154" cy="2442569"/>
            <a:chOff x="606982" y="723899"/>
            <a:chExt cx="6471154" cy="2442569"/>
          </a:xfrm>
        </p:grpSpPr>
        <p:pic>
          <p:nvPicPr>
            <p:cNvPr id="14" name="Picture 13" descr="A close up of a map&#10;&#10;Description automatically generated">
              <a:extLst>
                <a:ext uri="{FF2B5EF4-FFF2-40B4-BE49-F238E27FC236}">
                  <a16:creationId xmlns:a16="http://schemas.microsoft.com/office/drawing/2014/main" id="{9CB2A20F-B479-7D45-9888-8EAC390B8A33}"/>
                </a:ext>
              </a:extLst>
            </p:cNvPr>
            <p:cNvPicPr>
              <a:picLocks noChangeAspect="1"/>
            </p:cNvPicPr>
            <p:nvPr/>
          </p:nvPicPr>
          <p:blipFill rotWithShape="1">
            <a:blip r:embed="rId3"/>
            <a:srcRect l="588" t="26380" r="14308" b="25246"/>
            <a:stretch/>
          </p:blipFill>
          <p:spPr>
            <a:xfrm>
              <a:off x="606982" y="723899"/>
              <a:ext cx="6002545" cy="2442569"/>
            </a:xfrm>
            <a:prstGeom prst="rect">
              <a:avLst/>
            </a:prstGeom>
            <a:ln>
              <a:solidFill>
                <a:schemeClr val="accent5"/>
              </a:solidFill>
            </a:ln>
          </p:spPr>
        </p:pic>
        <p:pic>
          <p:nvPicPr>
            <p:cNvPr id="15" name="Picture 14" descr="A close up of a map&#10;&#10;Description automatically generated">
              <a:extLst>
                <a:ext uri="{FF2B5EF4-FFF2-40B4-BE49-F238E27FC236}">
                  <a16:creationId xmlns:a16="http://schemas.microsoft.com/office/drawing/2014/main" id="{349C7A7A-419A-504F-B603-CFE56F957079}"/>
                </a:ext>
              </a:extLst>
            </p:cNvPr>
            <p:cNvPicPr>
              <a:picLocks noChangeAspect="1"/>
            </p:cNvPicPr>
            <p:nvPr/>
          </p:nvPicPr>
          <p:blipFill rotWithShape="1">
            <a:blip r:embed="rId2"/>
            <a:srcRect l="88250"/>
            <a:stretch/>
          </p:blipFill>
          <p:spPr>
            <a:xfrm>
              <a:off x="6677263" y="723899"/>
              <a:ext cx="400873" cy="2442569"/>
            </a:xfrm>
            <a:prstGeom prst="rect">
              <a:avLst/>
            </a:prstGeom>
          </p:spPr>
        </p:pic>
      </p:grpSp>
      <p:sp>
        <p:nvSpPr>
          <p:cNvPr id="20" name="Title 3">
            <a:extLst>
              <a:ext uri="{FF2B5EF4-FFF2-40B4-BE49-F238E27FC236}">
                <a16:creationId xmlns:a16="http://schemas.microsoft.com/office/drawing/2014/main" id="{A04B8E3A-3F99-1549-9C18-AD148A3D7E12}"/>
              </a:ext>
            </a:extLst>
          </p:cNvPr>
          <p:cNvSpPr txBox="1">
            <a:spLocks/>
          </p:cNvSpPr>
          <p:nvPr/>
        </p:nvSpPr>
        <p:spPr>
          <a:xfrm>
            <a:off x="375684" y="3384719"/>
            <a:ext cx="4619625" cy="42789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3600" kern="1200">
                <a:solidFill>
                  <a:schemeClr val="bg2"/>
                </a:solidFill>
                <a:latin typeface="Helvetica Neue"/>
                <a:ea typeface="+mj-ea"/>
                <a:cs typeface="Helvetica Neue"/>
              </a:defRPr>
            </a:lvl1pPr>
          </a:lstStyle>
          <a:p>
            <a:pPr algn="l" defTabSz="914400">
              <a:lnSpc>
                <a:spcPct val="90000"/>
              </a:lnSpc>
            </a:pPr>
            <a:r>
              <a:rPr lang="en-US" sz="4000" dirty="0">
                <a:solidFill>
                  <a:schemeClr val="tx1">
                    <a:lumMod val="85000"/>
                    <a:lumOff val="15000"/>
                  </a:schemeClr>
                </a:solidFill>
                <a:latin typeface="+mj-lt"/>
                <a:cs typeface="+mj-cs"/>
              </a:rPr>
              <a:t>Ascending</a:t>
            </a:r>
          </a:p>
        </p:txBody>
      </p:sp>
      <p:sp>
        <p:nvSpPr>
          <p:cNvPr id="22" name="Title 3">
            <a:extLst>
              <a:ext uri="{FF2B5EF4-FFF2-40B4-BE49-F238E27FC236}">
                <a16:creationId xmlns:a16="http://schemas.microsoft.com/office/drawing/2014/main" id="{36CFC767-9924-524C-8BFD-7D811A4FC071}"/>
              </a:ext>
            </a:extLst>
          </p:cNvPr>
          <p:cNvSpPr txBox="1">
            <a:spLocks/>
          </p:cNvSpPr>
          <p:nvPr/>
        </p:nvSpPr>
        <p:spPr>
          <a:xfrm>
            <a:off x="6845853" y="2848225"/>
            <a:ext cx="4619625" cy="427890"/>
          </a:xfrm>
          <a:prstGeom prst="rect">
            <a:avLst/>
          </a:prstGeom>
        </p:spPr>
        <p:txBody>
          <a:bodyPr vert="horz" lIns="91440" tIns="45720" rIns="91440" bIns="45720" rtlCol="0" anchor="ctr">
            <a:noAutofit/>
          </a:bodyPr>
          <a:lstStyle>
            <a:lvl1pPr algn="ctr" defTabSz="457200" rtl="0" eaLnBrk="1" latinLnBrk="0" hangingPunct="1">
              <a:spcBef>
                <a:spcPct val="0"/>
              </a:spcBef>
              <a:buNone/>
              <a:defRPr sz="3600" kern="1200">
                <a:solidFill>
                  <a:schemeClr val="bg2"/>
                </a:solidFill>
                <a:latin typeface="Helvetica Neue"/>
                <a:ea typeface="+mj-ea"/>
                <a:cs typeface="Helvetica Neue"/>
              </a:defRPr>
            </a:lvl1pPr>
          </a:lstStyle>
          <a:p>
            <a:pPr algn="r" defTabSz="914400">
              <a:lnSpc>
                <a:spcPct val="90000"/>
              </a:lnSpc>
            </a:pPr>
            <a:r>
              <a:rPr lang="en-US" sz="4000" dirty="0">
                <a:solidFill>
                  <a:schemeClr val="tx1">
                    <a:lumMod val="85000"/>
                    <a:lumOff val="15000"/>
                  </a:schemeClr>
                </a:solidFill>
                <a:latin typeface="+mj-lt"/>
                <a:cs typeface="+mj-cs"/>
              </a:rPr>
              <a:t>Descending</a:t>
            </a:r>
          </a:p>
        </p:txBody>
      </p:sp>
      <p:sp>
        <p:nvSpPr>
          <p:cNvPr id="4" name="Rectangle 3">
            <a:extLst>
              <a:ext uri="{FF2B5EF4-FFF2-40B4-BE49-F238E27FC236}">
                <a16:creationId xmlns:a16="http://schemas.microsoft.com/office/drawing/2014/main" id="{1E350300-3722-9644-9232-0B42705D85D5}"/>
              </a:ext>
            </a:extLst>
          </p:cNvPr>
          <p:cNvSpPr/>
          <p:nvPr/>
        </p:nvSpPr>
        <p:spPr>
          <a:xfrm>
            <a:off x="7811386" y="354419"/>
            <a:ext cx="118177" cy="2842437"/>
          </a:xfrm>
          <a:prstGeom prst="rect">
            <a:avLst/>
          </a:prstGeom>
          <a:solidFill>
            <a:schemeClr val="accent3">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Neue"/>
              <a:cs typeface="Helvetica Neue"/>
            </a:endParaRPr>
          </a:p>
        </p:txBody>
      </p:sp>
      <p:sp>
        <p:nvSpPr>
          <p:cNvPr id="17" name="Rectangle 16">
            <a:extLst>
              <a:ext uri="{FF2B5EF4-FFF2-40B4-BE49-F238E27FC236}">
                <a16:creationId xmlns:a16="http://schemas.microsoft.com/office/drawing/2014/main" id="{F9DEB669-AF31-0F45-BDAE-841081CB3F4F}"/>
              </a:ext>
            </a:extLst>
          </p:cNvPr>
          <p:cNvSpPr/>
          <p:nvPr/>
        </p:nvSpPr>
        <p:spPr>
          <a:xfrm>
            <a:off x="3939331" y="3463702"/>
            <a:ext cx="118177" cy="2842437"/>
          </a:xfrm>
          <a:prstGeom prst="rect">
            <a:avLst/>
          </a:prstGeom>
          <a:solidFill>
            <a:schemeClr val="accent3">
              <a:lumMod val="60000"/>
              <a:lumOff val="40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Neue"/>
              <a:cs typeface="Helvetica Neue"/>
            </a:endParaRPr>
          </a:p>
        </p:txBody>
      </p:sp>
      <p:sp>
        <p:nvSpPr>
          <p:cNvPr id="18" name="Rectangle 17">
            <a:extLst>
              <a:ext uri="{FF2B5EF4-FFF2-40B4-BE49-F238E27FC236}">
                <a16:creationId xmlns:a16="http://schemas.microsoft.com/office/drawing/2014/main" id="{10CB2BE5-13CF-BB4D-9F5C-479D4C614366}"/>
              </a:ext>
            </a:extLst>
          </p:cNvPr>
          <p:cNvSpPr/>
          <p:nvPr/>
        </p:nvSpPr>
        <p:spPr>
          <a:xfrm>
            <a:off x="6633894" y="565673"/>
            <a:ext cx="423917" cy="137622"/>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Neue"/>
              <a:cs typeface="Helvetica Neue"/>
            </a:endParaRPr>
          </a:p>
        </p:txBody>
      </p:sp>
      <p:sp>
        <p:nvSpPr>
          <p:cNvPr id="21" name="Rectangle 20">
            <a:extLst>
              <a:ext uri="{FF2B5EF4-FFF2-40B4-BE49-F238E27FC236}">
                <a16:creationId xmlns:a16="http://schemas.microsoft.com/office/drawing/2014/main" id="{4B236D4B-F52A-A641-8AFC-949386C2A536}"/>
              </a:ext>
            </a:extLst>
          </p:cNvPr>
          <p:cNvSpPr/>
          <p:nvPr/>
        </p:nvSpPr>
        <p:spPr>
          <a:xfrm>
            <a:off x="10815811" y="3690078"/>
            <a:ext cx="423917" cy="137622"/>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Helvetica Neue"/>
              <a:cs typeface="Helvetica Neue"/>
            </a:endParaRPr>
          </a:p>
        </p:txBody>
      </p:sp>
    </p:spTree>
    <p:extLst>
      <p:ext uri="{BB962C8B-B14F-4D97-AF65-F5344CB8AC3E}">
        <p14:creationId xmlns:p14="http://schemas.microsoft.com/office/powerpoint/2010/main" val="423285985"/>
      </p:ext>
    </p:extLst>
  </p:cSld>
  <p:clrMapOvr>
    <a:masterClrMapping/>
  </p:clrMapOvr>
  <mc:AlternateContent xmlns:mc="http://schemas.openxmlformats.org/markup-compatibility/2006" xmlns:p14="http://schemas.microsoft.com/office/powerpoint/2010/main">
    <mc:Choice Requires="p14">
      <p:transition spd="slow" p14:dur="2000" advTm="43690"/>
    </mc:Choice>
    <mc:Fallback xmlns="">
      <p:transition spd="slow" advTm="4369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 name="Freeform: Shape 16">
            <a:extLst>
              <a:ext uri="{FF2B5EF4-FFF2-40B4-BE49-F238E27FC236}">
                <a16:creationId xmlns:a16="http://schemas.microsoft.com/office/drawing/2014/main" id="{05C7EBC3-4672-4DAB-81C2-58661FAFAED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78805" y="-2"/>
            <a:ext cx="6013194" cy="1511304"/>
          </a:xfrm>
          <a:custGeom>
            <a:avLst/>
            <a:gdLst>
              <a:gd name="connsiteX0" fmla="*/ 4545473 w 6013194"/>
              <a:gd name="connsiteY0" fmla="*/ 0 h 1511304"/>
              <a:gd name="connsiteX1" fmla="*/ 6013194 w 6013194"/>
              <a:gd name="connsiteY1" fmla="*/ 0 h 1511304"/>
              <a:gd name="connsiteX2" fmla="*/ 6013194 w 6013194"/>
              <a:gd name="connsiteY2" fmla="*/ 1508760 h 1511304"/>
              <a:gd name="connsiteX3" fmla="*/ 4545474 w 6013194"/>
              <a:gd name="connsiteY3" fmla="*/ 1508760 h 1511304"/>
              <a:gd name="connsiteX4" fmla="*/ 4545474 w 6013194"/>
              <a:gd name="connsiteY4" fmla="*/ 1511304 h 1511304"/>
              <a:gd name="connsiteX5" fmla="*/ 0 w 6013194"/>
              <a:gd name="connsiteY5" fmla="*/ 1511304 h 1511304"/>
              <a:gd name="connsiteX6" fmla="*/ 697617 w 6013194"/>
              <a:gd name="connsiteY6" fmla="*/ 3 h 1511304"/>
              <a:gd name="connsiteX7" fmla="*/ 4545473 w 6013194"/>
              <a:gd name="connsiteY7" fmla="*/ 3 h 1511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013194" h="1511304">
                <a:moveTo>
                  <a:pt x="4545473" y="0"/>
                </a:moveTo>
                <a:lnTo>
                  <a:pt x="6013194" y="0"/>
                </a:lnTo>
                <a:lnTo>
                  <a:pt x="6013194" y="1508760"/>
                </a:lnTo>
                <a:lnTo>
                  <a:pt x="4545474" y="1508760"/>
                </a:lnTo>
                <a:lnTo>
                  <a:pt x="4545474" y="1511304"/>
                </a:lnTo>
                <a:lnTo>
                  <a:pt x="0" y="1511304"/>
                </a:lnTo>
                <a:lnTo>
                  <a:pt x="697617" y="3"/>
                </a:lnTo>
                <a:lnTo>
                  <a:pt x="4545473" y="3"/>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Freeform: Shape 18">
            <a:extLst>
              <a:ext uri="{FF2B5EF4-FFF2-40B4-BE49-F238E27FC236}">
                <a16:creationId xmlns:a16="http://schemas.microsoft.com/office/drawing/2014/main" id="{40BF962F-4C6F-461E-86F2-C43F56CC939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80797" y="1690688"/>
            <a:ext cx="8711202" cy="5167312"/>
          </a:xfrm>
          <a:custGeom>
            <a:avLst/>
            <a:gdLst>
              <a:gd name="connsiteX0" fmla="*/ 0 w 8711202"/>
              <a:gd name="connsiteY0" fmla="*/ 0 h 5167312"/>
              <a:gd name="connsiteX1" fmla="*/ 7243482 w 8711202"/>
              <a:gd name="connsiteY1" fmla="*/ 0 h 5167312"/>
              <a:gd name="connsiteX2" fmla="*/ 8711202 w 8711202"/>
              <a:gd name="connsiteY2" fmla="*/ 0 h 5167312"/>
              <a:gd name="connsiteX3" fmla="*/ 8711202 w 8711202"/>
              <a:gd name="connsiteY3" fmla="*/ 5167312 h 5167312"/>
              <a:gd name="connsiteX4" fmla="*/ 7243482 w 8711202"/>
              <a:gd name="connsiteY4" fmla="*/ 5167312 h 5167312"/>
              <a:gd name="connsiteX5" fmla="*/ 221324 w 8711202"/>
              <a:gd name="connsiteY5" fmla="*/ 5167312 h 5167312"/>
              <a:gd name="connsiteX6" fmla="*/ 2615203 w 8711202"/>
              <a:gd name="connsiteY6" fmla="*/ 952 h 5167312"/>
              <a:gd name="connsiteX7" fmla="*/ 0 w 8711202"/>
              <a:gd name="connsiteY7" fmla="*/ 952 h 51673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711202" h="5167312">
                <a:moveTo>
                  <a:pt x="0" y="0"/>
                </a:moveTo>
                <a:lnTo>
                  <a:pt x="7243482" y="0"/>
                </a:lnTo>
                <a:lnTo>
                  <a:pt x="8711202" y="0"/>
                </a:lnTo>
                <a:lnTo>
                  <a:pt x="8711202" y="5167312"/>
                </a:lnTo>
                <a:lnTo>
                  <a:pt x="7243482" y="5167312"/>
                </a:lnTo>
                <a:lnTo>
                  <a:pt x="221324" y="5167312"/>
                </a:lnTo>
                <a:lnTo>
                  <a:pt x="2615203" y="952"/>
                </a:lnTo>
                <a:lnTo>
                  <a:pt x="0" y="952"/>
                </a:lnTo>
                <a:close/>
              </a:path>
            </a:pathLst>
          </a:custGeom>
          <a:solidFill>
            <a:srgbClr val="A6A6A6">
              <a:alpha val="4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Freeform: Shape 20">
            <a:extLst>
              <a:ext uri="{FF2B5EF4-FFF2-40B4-BE49-F238E27FC236}">
                <a16:creationId xmlns:a16="http://schemas.microsoft.com/office/drawing/2014/main" id="{2E94A4F7-38E4-45EA-8E2E-CE1B5766B4F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691640"/>
            <a:ext cx="5931454" cy="5166360"/>
          </a:xfrm>
          <a:custGeom>
            <a:avLst/>
            <a:gdLst>
              <a:gd name="connsiteX0" fmla="*/ 0 w 5931454"/>
              <a:gd name="connsiteY0" fmla="*/ 0 h 5166360"/>
              <a:gd name="connsiteX1" fmla="*/ 5931454 w 5931454"/>
              <a:gd name="connsiteY1" fmla="*/ 0 h 5166360"/>
              <a:gd name="connsiteX2" fmla="*/ 3537575 w 5931454"/>
              <a:gd name="connsiteY2" fmla="*/ 5166360 h 5166360"/>
              <a:gd name="connsiteX3" fmla="*/ 0 w 5931454"/>
              <a:gd name="connsiteY3" fmla="*/ 5166360 h 5166360"/>
            </a:gdLst>
            <a:ahLst/>
            <a:cxnLst>
              <a:cxn ang="0">
                <a:pos x="connsiteX0" y="connsiteY0"/>
              </a:cxn>
              <a:cxn ang="0">
                <a:pos x="connsiteX1" y="connsiteY1"/>
              </a:cxn>
              <a:cxn ang="0">
                <a:pos x="connsiteX2" y="connsiteY2"/>
              </a:cxn>
              <a:cxn ang="0">
                <a:pos x="connsiteX3" y="connsiteY3"/>
              </a:cxn>
            </a:cxnLst>
            <a:rect l="l" t="t" r="r" b="b"/>
            <a:pathLst>
              <a:path w="5931454" h="5166360">
                <a:moveTo>
                  <a:pt x="0" y="0"/>
                </a:moveTo>
                <a:lnTo>
                  <a:pt x="5931454" y="0"/>
                </a:lnTo>
                <a:lnTo>
                  <a:pt x="3537575" y="5166360"/>
                </a:lnTo>
                <a:lnTo>
                  <a:pt x="0" y="5166360"/>
                </a:lnTo>
                <a:close/>
              </a:path>
            </a:pathLst>
          </a:custGeom>
          <a:solidFill>
            <a:srgbClr val="30303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Content Placeholder 4">
            <a:extLst>
              <a:ext uri="{FF2B5EF4-FFF2-40B4-BE49-F238E27FC236}">
                <a16:creationId xmlns:a16="http://schemas.microsoft.com/office/drawing/2014/main" id="{B5A3AFA3-4332-6048-8BB0-9E38A6D4CA8F}"/>
              </a:ext>
            </a:extLst>
          </p:cNvPr>
          <p:cNvSpPr>
            <a:spLocks noGrp="1"/>
          </p:cNvSpPr>
          <p:nvPr>
            <p:ph idx="4294967295"/>
          </p:nvPr>
        </p:nvSpPr>
        <p:spPr>
          <a:xfrm>
            <a:off x="5867728" y="2387142"/>
            <a:ext cx="5966359" cy="3839922"/>
          </a:xfrm>
        </p:spPr>
        <p:txBody>
          <a:bodyPr vert="horz" lIns="91440" tIns="45720" rIns="91440" bIns="45720" rtlCol="0" anchor="t">
            <a:normAutofit/>
          </a:bodyPr>
          <a:lstStyle/>
          <a:p>
            <a:pPr marL="0" indent="0" defTabSz="914400">
              <a:spcBef>
                <a:spcPts val="0"/>
              </a:spcBef>
              <a:spcAft>
                <a:spcPts val="1200"/>
              </a:spcAft>
              <a:buNone/>
            </a:pPr>
            <a:r>
              <a:rPr lang="en-US" sz="1800" dirty="0">
                <a:solidFill>
                  <a:schemeClr val="tx1">
                    <a:lumMod val="95000"/>
                    <a:lumOff val="5000"/>
                  </a:schemeClr>
                </a:solidFill>
                <a:latin typeface="+mn-lt"/>
                <a:cs typeface="+mn-cs"/>
              </a:rPr>
              <a:t>By adapting </a:t>
            </a:r>
            <a:r>
              <a:rPr lang="en-US" sz="1800" dirty="0" err="1">
                <a:solidFill>
                  <a:schemeClr val="tx1">
                    <a:lumMod val="95000"/>
                    <a:lumOff val="5000"/>
                  </a:schemeClr>
                </a:solidFill>
                <a:latin typeface="+mn-lt"/>
                <a:cs typeface="+mn-cs"/>
              </a:rPr>
              <a:t>WindSat</a:t>
            </a:r>
            <a:r>
              <a:rPr lang="en-US" sz="1800" dirty="0">
                <a:solidFill>
                  <a:schemeClr val="tx1">
                    <a:lumMod val="95000"/>
                    <a:lumOff val="5000"/>
                  </a:schemeClr>
                </a:solidFill>
                <a:latin typeface="+mn-lt"/>
                <a:cs typeface="+mn-cs"/>
              </a:rPr>
              <a:t> RFI detection methods to the GMI clear-sky ocean retrievals, we verified the results of Draper (2018) showing the GMI design mitigates X-band RFI surrounding Europe.</a:t>
            </a:r>
          </a:p>
          <a:p>
            <a:pPr marL="0" indent="0" defTabSz="914400">
              <a:spcBef>
                <a:spcPts val="0"/>
              </a:spcBef>
              <a:spcAft>
                <a:spcPts val="1200"/>
              </a:spcAft>
              <a:buNone/>
            </a:pPr>
            <a:r>
              <a:rPr lang="en-US" sz="1800" dirty="0">
                <a:solidFill>
                  <a:schemeClr val="tx1">
                    <a:lumMod val="95000"/>
                    <a:lumOff val="5000"/>
                  </a:schemeClr>
                </a:solidFill>
                <a:latin typeface="+mn-lt"/>
                <a:cs typeface="+mn-cs"/>
              </a:rPr>
              <a:t>Interference around the United States is still present and seems to affect the coastal waters to a greater extent than determined using statistical methods.</a:t>
            </a:r>
          </a:p>
          <a:p>
            <a:pPr marL="0" indent="0" defTabSz="914400">
              <a:spcBef>
                <a:spcPts val="0"/>
              </a:spcBef>
              <a:spcAft>
                <a:spcPts val="1200"/>
              </a:spcAft>
              <a:buNone/>
            </a:pPr>
            <a:r>
              <a:rPr lang="en-US" sz="1800" dirty="0">
                <a:solidFill>
                  <a:schemeClr val="tx1">
                    <a:lumMod val="95000"/>
                    <a:lumOff val="5000"/>
                  </a:schemeClr>
                </a:solidFill>
                <a:latin typeface="+mn-lt"/>
                <a:cs typeface="+mn-cs"/>
              </a:rPr>
              <a:t>Future work will use RFI flagging to determine when to ignore contaminated bands during geophysical inversion, and then use the clean forward-modeled brightness temperatures to determine excess brightness due to RFI.</a:t>
            </a:r>
          </a:p>
        </p:txBody>
      </p:sp>
      <p:sp>
        <p:nvSpPr>
          <p:cNvPr id="4" name="Title 3"/>
          <p:cNvSpPr>
            <a:spLocks noGrp="1"/>
          </p:cNvSpPr>
          <p:nvPr>
            <p:ph type="title" idx="4294967295"/>
          </p:nvPr>
        </p:nvSpPr>
        <p:spPr>
          <a:xfrm>
            <a:off x="357913" y="2138899"/>
            <a:ext cx="3229348" cy="1964178"/>
          </a:xfrm>
        </p:spPr>
        <p:txBody>
          <a:bodyPr vert="horz" lIns="91440" tIns="45720" rIns="91440" bIns="45720" rtlCol="0" anchor="ctr">
            <a:normAutofit/>
          </a:bodyPr>
          <a:lstStyle/>
          <a:p>
            <a:pPr algn="l" defTabSz="914400">
              <a:lnSpc>
                <a:spcPct val="90000"/>
              </a:lnSpc>
            </a:pPr>
            <a:r>
              <a:rPr lang="en-US" sz="4400" kern="1200" dirty="0">
                <a:solidFill>
                  <a:schemeClr val="bg1"/>
                </a:solidFill>
                <a:latin typeface="+mj-lt"/>
                <a:ea typeface="+mj-ea"/>
                <a:cs typeface="+mj-cs"/>
              </a:rPr>
              <a:t>Concluding Remarks</a:t>
            </a:r>
          </a:p>
        </p:txBody>
      </p:sp>
      <p:sp>
        <p:nvSpPr>
          <p:cNvPr id="20" name="Slide Number Placeholder 6">
            <a:extLst>
              <a:ext uri="{FF2B5EF4-FFF2-40B4-BE49-F238E27FC236}">
                <a16:creationId xmlns:a16="http://schemas.microsoft.com/office/drawing/2014/main" id="{CD895F8D-6CCC-8243-A6D6-0B1924B631D2}"/>
              </a:ext>
            </a:extLst>
          </p:cNvPr>
          <p:cNvSpPr>
            <a:spLocks noGrp="1"/>
          </p:cNvSpPr>
          <p:nvPr>
            <p:ph type="sldNum" sz="quarter" idx="12"/>
          </p:nvPr>
        </p:nvSpPr>
        <p:spPr>
          <a:xfrm>
            <a:off x="804484" y="6108192"/>
            <a:ext cx="548640" cy="548640"/>
          </a:xfrm>
          <a:prstGeom prst="ellipse">
            <a:avLst/>
          </a:prstGeom>
          <a:solidFill>
            <a:srgbClr val="415771"/>
          </a:solidFill>
          <a:ln w="19050">
            <a:solidFill>
              <a:schemeClr val="bg1"/>
            </a:solidFill>
          </a:ln>
        </p:spPr>
        <p:txBody>
          <a:bodyPr anchor="ctr">
            <a:normAutofit/>
          </a:bodyPr>
          <a:lstStyle/>
          <a:p>
            <a:pPr algn="ctr">
              <a:spcAft>
                <a:spcPts val="600"/>
              </a:spcAft>
            </a:pPr>
            <a:fld id="{30C6CDA9-248C-244D-BA22-6F0E0C1F2E69}" type="slidenum">
              <a:rPr lang="en-US" sz="1500">
                <a:solidFill>
                  <a:schemeClr val="bg1"/>
                </a:solidFill>
              </a:rPr>
              <a:pPr algn="ctr">
                <a:spcAft>
                  <a:spcPts val="600"/>
                </a:spcAft>
              </a:pPr>
              <a:t>8</a:t>
            </a:fld>
            <a:endParaRPr lang="en-US" sz="1500">
              <a:solidFill>
                <a:schemeClr val="bg1"/>
              </a:solidFill>
            </a:endParaRPr>
          </a:p>
        </p:txBody>
      </p:sp>
      <p:sp>
        <p:nvSpPr>
          <p:cNvPr id="22" name="Footer Placeholder 7">
            <a:extLst>
              <a:ext uri="{FF2B5EF4-FFF2-40B4-BE49-F238E27FC236}">
                <a16:creationId xmlns:a16="http://schemas.microsoft.com/office/drawing/2014/main" id="{94B39D28-0142-FB4C-8C8C-0B8D1452E12B}"/>
              </a:ext>
            </a:extLst>
          </p:cNvPr>
          <p:cNvSpPr>
            <a:spLocks noGrp="1"/>
          </p:cNvSpPr>
          <p:nvPr>
            <p:ph type="ftr" sz="quarter" idx="11"/>
          </p:nvPr>
        </p:nvSpPr>
        <p:spPr>
          <a:xfrm>
            <a:off x="1517841" y="6227064"/>
            <a:ext cx="5492559" cy="365125"/>
          </a:xfrm>
        </p:spPr>
        <p:txBody>
          <a:bodyPr>
            <a:normAutofit/>
          </a:bodyPr>
          <a:lstStyle/>
          <a:p>
            <a:pPr algn="l">
              <a:spcAft>
                <a:spcPts val="600"/>
              </a:spcAft>
            </a:pPr>
            <a:r>
              <a:rPr lang="en-US" sz="1100" dirty="0">
                <a:solidFill>
                  <a:schemeClr val="bg1"/>
                </a:solidFill>
              </a:rPr>
              <a:t>IGARSS 2020</a:t>
            </a:r>
          </a:p>
        </p:txBody>
      </p:sp>
    </p:spTree>
    <p:extLst>
      <p:ext uri="{BB962C8B-B14F-4D97-AF65-F5344CB8AC3E}">
        <p14:creationId xmlns:p14="http://schemas.microsoft.com/office/powerpoint/2010/main" val="2044363746"/>
      </p:ext>
    </p:extLst>
  </p:cSld>
  <p:clrMapOvr>
    <a:masterClrMapping/>
  </p:clrMapOvr>
  <mc:AlternateContent xmlns:mc="http://schemas.openxmlformats.org/markup-compatibility/2006" xmlns:p14="http://schemas.microsoft.com/office/powerpoint/2010/main">
    <mc:Choice Requires="p14">
      <p:transition spd="slow" p14:dur="2000" advTm="51707"/>
    </mc:Choice>
    <mc:Fallback xmlns="">
      <p:transition spd="slow" advTm="51707"/>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IMING" val="|94.6|28.6|9.2"/>
</p:tagLst>
</file>

<file path=ppt/theme/theme1.xml><?xml version="1.0" encoding="utf-8"?>
<a:theme xmlns:a="http://schemas.openxmlformats.org/drawingml/2006/main" name="Office Theme">
  <a:themeElements>
    <a:clrScheme name="ISA 1">
      <a:dk1>
        <a:sysClr val="windowText" lastClr="000000"/>
      </a:dk1>
      <a:lt1>
        <a:sysClr val="window" lastClr="FFFFFF"/>
      </a:lt1>
      <a:dk2>
        <a:srgbClr val="000000"/>
      </a:dk2>
      <a:lt2>
        <a:srgbClr val="FFFFFF"/>
      </a:lt2>
      <a:accent1>
        <a:srgbClr val="0A1860"/>
      </a:accent1>
      <a:accent2>
        <a:srgbClr val="283C74"/>
      </a:accent2>
      <a:accent3>
        <a:srgbClr val="455174"/>
      </a:accent3>
      <a:accent4>
        <a:srgbClr val="626774"/>
      </a:accent4>
      <a:accent5>
        <a:srgbClr val="939393"/>
      </a:accent5>
      <a:accent6>
        <a:srgbClr val="FFFFFF"/>
      </a:accent6>
      <a:hlink>
        <a:srgbClr val="0000FF"/>
      </a:hlink>
      <a:folHlink>
        <a:srgbClr val="80008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283C74"/>
        </a:solidFill>
        <a:ln>
          <a:noFill/>
        </a:ln>
        <a:effectLst/>
      </a:spPr>
      <a:bodyPr rtlCol="0" anchor="ctr"/>
      <a:lstStyle>
        <a:defPPr algn="ctr">
          <a:defRPr dirty="0" smtClean="0">
            <a:latin typeface="Helvetica Neue"/>
            <a:cs typeface="Helvetica Neue"/>
          </a:defRPr>
        </a:defPPr>
      </a:lstStyle>
      <a:style>
        <a:lnRef idx="1">
          <a:schemeClr val="accent1"/>
        </a:lnRef>
        <a:fillRef idx="3">
          <a:schemeClr val="accent1"/>
        </a:fillRef>
        <a:effectRef idx="2">
          <a:schemeClr val="accent1"/>
        </a:effectRef>
        <a:fontRef idx="minor">
          <a:schemeClr val="lt1"/>
        </a:fontRef>
      </a:style>
    </a:spDef>
    <a:lnDef>
      <a:spPr>
        <a:effectLst/>
      </a:spPr>
      <a:bodyPr/>
      <a:lstStyle/>
      <a:style>
        <a:lnRef idx="2">
          <a:schemeClr val="accent1"/>
        </a:lnRef>
        <a:fillRef idx="0">
          <a:schemeClr val="accent1"/>
        </a:fillRef>
        <a:effectRef idx="1">
          <a:schemeClr val="accent1"/>
        </a:effectRef>
        <a:fontRef idx="minor">
          <a:schemeClr val="tx1"/>
        </a:fontRef>
      </a:style>
    </a:lnDef>
    <a:txDef>
      <a:spPr>
        <a:noFill/>
      </a:spPr>
      <a:bodyPr wrap="none" rtlCol="0">
        <a:spAutoFit/>
      </a:bodyPr>
      <a:lstStyle>
        <a:defPPr algn="l">
          <a:defRPr dirty="0" err="1" smtClean="0">
            <a:solidFill>
              <a:schemeClr val="accent1">
                <a:lumMod val="20000"/>
                <a:lumOff val="80000"/>
              </a:schemeClr>
            </a:solidFill>
            <a:latin typeface="Helvetica Neue" panose="02000503000000020004" pitchFamily="2" charset="0"/>
            <a:ea typeface="Helvetica Neue" panose="02000503000000020004" pitchFamily="2" charset="0"/>
            <a:cs typeface="Helvetica Neue" panose="02000503000000020004" pitchFamily="2" charset="0"/>
          </a:defRPr>
        </a:defPPr>
      </a:lstStyle>
    </a:txDef>
  </a:objectDefaults>
  <a:extraClrSchemeLst/>
  <a:extLst>
    <a:ext uri="{05A4C25C-085E-4340-85A3-A5531E510DB2}">
      <thm15:themeFamily xmlns:thm15="http://schemas.microsoft.com/office/thememl/2012/main" name="ISA template-minimal-wide" id="{58A9E6B6-6E46-B04A-B6D2-369F6ADBA759}" vid="{77E7F0EE-202F-8041-8910-D9C873269C8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540</TotalTime>
  <Words>472</Words>
  <Application>Microsoft Macintosh PowerPoint</Application>
  <PresentationFormat>Widescreen</PresentationFormat>
  <Paragraphs>53</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Courier New</vt:lpstr>
      <vt:lpstr>Helvetica Neue</vt:lpstr>
      <vt:lpstr>Office Theme</vt:lpstr>
      <vt:lpstr>PowerPoint Presentation</vt:lpstr>
      <vt:lpstr>Background</vt:lpstr>
      <vt:lpstr>Phenomenology</vt:lpstr>
      <vt:lpstr>PowerPoint Presentation</vt:lpstr>
      <vt:lpstr>Fast Forward to GMI</vt:lpstr>
      <vt:lpstr>Adapting WindSat Methodology to GMI </vt:lpstr>
      <vt:lpstr>PowerPoint Presentation</vt:lpstr>
      <vt:lpstr>Concluding Remarks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Mapping Ocean-Reflected Radio Frequency Interference for the GPM Microwave Imager using Normalized Retrieval Cost Function</dc:title>
  <dc:creator>Adams, Ian S. (GSFC-6120)</dc:creator>
  <cp:lastModifiedBy>Adams, Ian S. (GSFC-6120)</cp:lastModifiedBy>
  <cp:revision>76</cp:revision>
  <dcterms:created xsi:type="dcterms:W3CDTF">2020-07-10T22:34:55Z</dcterms:created>
  <dcterms:modified xsi:type="dcterms:W3CDTF">2020-07-11T08:18:19Z</dcterms:modified>
</cp:coreProperties>
</file>