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50"/>
  </p:notesMasterIdLst>
  <p:sldIdLst>
    <p:sldId id="258" r:id="rId6"/>
    <p:sldId id="264" r:id="rId7"/>
    <p:sldId id="288" r:id="rId8"/>
    <p:sldId id="299" r:id="rId9"/>
    <p:sldId id="265" r:id="rId10"/>
    <p:sldId id="290" r:id="rId11"/>
    <p:sldId id="301" r:id="rId12"/>
    <p:sldId id="300" r:id="rId13"/>
    <p:sldId id="285" r:id="rId14"/>
    <p:sldId id="273" r:id="rId15"/>
    <p:sldId id="268" r:id="rId16"/>
    <p:sldId id="274" r:id="rId17"/>
    <p:sldId id="275" r:id="rId18"/>
    <p:sldId id="276" r:id="rId19"/>
    <p:sldId id="277" r:id="rId20"/>
    <p:sldId id="284" r:id="rId21"/>
    <p:sldId id="302" r:id="rId22"/>
    <p:sldId id="298" r:id="rId23"/>
    <p:sldId id="303" r:id="rId24"/>
    <p:sldId id="304" r:id="rId25"/>
    <p:sldId id="272" r:id="rId26"/>
    <p:sldId id="289" r:id="rId27"/>
    <p:sldId id="279" r:id="rId28"/>
    <p:sldId id="280" r:id="rId29"/>
    <p:sldId id="281" r:id="rId30"/>
    <p:sldId id="283" r:id="rId31"/>
    <p:sldId id="305" r:id="rId32"/>
    <p:sldId id="307" r:id="rId33"/>
    <p:sldId id="308" r:id="rId34"/>
    <p:sldId id="309" r:id="rId35"/>
    <p:sldId id="310" r:id="rId36"/>
    <p:sldId id="311" r:id="rId37"/>
    <p:sldId id="312" r:id="rId38"/>
    <p:sldId id="313" r:id="rId39"/>
    <p:sldId id="324" r:id="rId40"/>
    <p:sldId id="306" r:id="rId41"/>
    <p:sldId id="314" r:id="rId42"/>
    <p:sldId id="315" r:id="rId43"/>
    <p:sldId id="316" r:id="rId44"/>
    <p:sldId id="317" r:id="rId45"/>
    <p:sldId id="318" r:id="rId46"/>
    <p:sldId id="322" r:id="rId47"/>
    <p:sldId id="320" r:id="rId48"/>
    <p:sldId id="323" r:id="rId49"/>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4661"/>
  </p:normalViewPr>
  <p:slideViewPr>
    <p:cSldViewPr snapToGrid="0" snapToObjects="1">
      <p:cViewPr varScale="1">
        <p:scale>
          <a:sx n="65" d="100"/>
          <a:sy n="65" d="100"/>
        </p:scale>
        <p:origin x="137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57939-2BBC-844E-BA0D-8F809B8ABC49}" type="datetimeFigureOut">
              <a:rPr lang="en-US" smtClean="0"/>
              <a:t>8/27/2020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73C68-DC85-6741-A344-B21118876D58}" type="slidenum">
              <a:rPr lang="en-US" smtClean="0"/>
              <a:t>‹#›</a:t>
            </a:fld>
            <a:endParaRPr lang="en-US"/>
          </a:p>
        </p:txBody>
      </p:sp>
    </p:spTree>
    <p:extLst>
      <p:ext uri="{BB962C8B-B14F-4D97-AF65-F5344CB8AC3E}">
        <p14:creationId xmlns:p14="http://schemas.microsoft.com/office/powerpoint/2010/main" val="940931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a:t>
            </a:fld>
            <a:endParaRPr lang="en-US"/>
          </a:p>
        </p:txBody>
      </p:sp>
    </p:spTree>
    <p:extLst>
      <p:ext uri="{BB962C8B-B14F-4D97-AF65-F5344CB8AC3E}">
        <p14:creationId xmlns:p14="http://schemas.microsoft.com/office/powerpoint/2010/main" val="70051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2000" dirty="0"/>
              <a:t>The HLS DAC-2 mission timeline includes coast periods (long periods of inactivity). During coast, the iRCS must:</a:t>
            </a:r>
          </a:p>
          <a:p>
            <a:pPr marL="742950" lvl="1" indent="-285750">
              <a:buFont typeface="Arial" panose="020B0604020202020204" pitchFamily="34" charset="0"/>
              <a:buChar char="•"/>
            </a:pPr>
            <a:r>
              <a:rPr lang="en-US" sz="2000" dirty="0"/>
              <a:t>Maintain line chill during long periods between maneuvers</a:t>
            </a:r>
          </a:p>
          <a:p>
            <a:pPr marL="742950" lvl="1" indent="-285750">
              <a:buFont typeface="Arial" panose="020B0604020202020204" pitchFamily="34" charset="0"/>
              <a:buChar char="•"/>
            </a:pPr>
            <a:r>
              <a:rPr lang="en-US" sz="2000" dirty="0"/>
              <a:t>Reduce the amount of heat being reintroduced into the tank</a:t>
            </a:r>
          </a:p>
          <a:p>
            <a:pPr marL="742950" lvl="1" indent="-285750">
              <a:buFont typeface="Arial" panose="020B0604020202020204" pitchFamily="34" charset="0"/>
              <a:buChar char="•"/>
            </a:pPr>
            <a:r>
              <a:rPr lang="en-US" sz="2000" dirty="0"/>
              <a:t>Allow the thrusters to be used when needed</a:t>
            </a:r>
          </a:p>
          <a:p>
            <a:pPr marL="742950" lvl="1"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Motivation for trade:</a:t>
            </a:r>
          </a:p>
          <a:p>
            <a:pPr marL="742950" lvl="1" indent="-285750">
              <a:buFont typeface="Arial" panose="020B0604020202020204" pitchFamily="34" charset="0"/>
              <a:buChar char="•"/>
            </a:pPr>
            <a:r>
              <a:rPr lang="en-US" sz="2000" dirty="0"/>
              <a:t>Initial analysis showed a massive power requirement for current pump configuration due to </a:t>
            </a:r>
            <a:r>
              <a:rPr lang="en-US" sz="2000" u="sng" dirty="0"/>
              <a:t>constant idling</a:t>
            </a:r>
            <a:r>
              <a:rPr lang="en-US" sz="2000" dirty="0"/>
              <a:t> during the long coast periods</a:t>
            </a:r>
          </a:p>
          <a:p>
            <a:pPr marL="742950" lvl="1" indent="-285750">
              <a:buFont typeface="Arial" panose="020B0604020202020204" pitchFamily="34" charset="0"/>
              <a:buChar char="•"/>
            </a:pPr>
            <a:r>
              <a:rPr lang="en-US" sz="2000" dirty="0"/>
              <a:t>Throttling the pump down to idle substantially </a:t>
            </a:r>
            <a:r>
              <a:rPr lang="en-US" sz="2000" u="sng" dirty="0"/>
              <a:t>reduces efficiency</a:t>
            </a:r>
          </a:p>
        </p:txBody>
      </p:sp>
      <p:sp>
        <p:nvSpPr>
          <p:cNvPr id="4" name="Slide Number Placeholder 3"/>
          <p:cNvSpPr>
            <a:spLocks noGrp="1"/>
          </p:cNvSpPr>
          <p:nvPr>
            <p:ph type="sldNum" sz="quarter" idx="5"/>
          </p:nvPr>
        </p:nvSpPr>
        <p:spPr/>
        <p:txBody>
          <a:bodyPr/>
          <a:lstStyle/>
          <a:p>
            <a:fld id="{AB2CE8F2-4D7A-554B-BB79-E2512A8139FB}" type="slidenum">
              <a:rPr lang="en-US" smtClean="0"/>
              <a:t>3</a:t>
            </a:fld>
            <a:endParaRPr lang="en-US"/>
          </a:p>
        </p:txBody>
      </p:sp>
    </p:spTree>
    <p:extLst>
      <p:ext uri="{BB962C8B-B14F-4D97-AF65-F5344CB8AC3E}">
        <p14:creationId xmlns:p14="http://schemas.microsoft.com/office/powerpoint/2010/main" val="4050148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4</a:t>
            </a:fld>
            <a:endParaRPr lang="en-US"/>
          </a:p>
        </p:txBody>
      </p:sp>
    </p:spTree>
    <p:extLst>
      <p:ext uri="{BB962C8B-B14F-4D97-AF65-F5344CB8AC3E}">
        <p14:creationId xmlns:p14="http://schemas.microsoft.com/office/powerpoint/2010/main" val="38395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5</a:t>
            </a:fld>
            <a:endParaRPr lang="en-US"/>
          </a:p>
        </p:txBody>
      </p:sp>
    </p:spTree>
    <p:extLst>
      <p:ext uri="{BB962C8B-B14F-4D97-AF65-F5344CB8AC3E}">
        <p14:creationId xmlns:p14="http://schemas.microsoft.com/office/powerpoint/2010/main" val="2984206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6</a:t>
            </a:fld>
            <a:endParaRPr lang="en-US"/>
          </a:p>
        </p:txBody>
      </p:sp>
    </p:spTree>
    <p:extLst>
      <p:ext uri="{BB962C8B-B14F-4D97-AF65-F5344CB8AC3E}">
        <p14:creationId xmlns:p14="http://schemas.microsoft.com/office/powerpoint/2010/main" val="4221308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7</a:t>
            </a:fld>
            <a:endParaRPr lang="en-US"/>
          </a:p>
        </p:txBody>
      </p:sp>
    </p:spTree>
    <p:extLst>
      <p:ext uri="{BB962C8B-B14F-4D97-AF65-F5344CB8AC3E}">
        <p14:creationId xmlns:p14="http://schemas.microsoft.com/office/powerpoint/2010/main" val="556082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8</a:t>
            </a:fld>
            <a:endParaRPr lang="en-US"/>
          </a:p>
        </p:txBody>
      </p:sp>
    </p:spTree>
    <p:extLst>
      <p:ext uri="{BB962C8B-B14F-4D97-AF65-F5344CB8AC3E}">
        <p14:creationId xmlns:p14="http://schemas.microsoft.com/office/powerpoint/2010/main" val="600945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9</a:t>
            </a:fld>
            <a:endParaRPr lang="en-US"/>
          </a:p>
        </p:txBody>
      </p:sp>
    </p:spTree>
    <p:extLst>
      <p:ext uri="{BB962C8B-B14F-4D97-AF65-F5344CB8AC3E}">
        <p14:creationId xmlns:p14="http://schemas.microsoft.com/office/powerpoint/2010/main" val="4240079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10</a:t>
            </a:fld>
            <a:endParaRPr lang="en-US"/>
          </a:p>
        </p:txBody>
      </p:sp>
    </p:spTree>
    <p:extLst>
      <p:ext uri="{BB962C8B-B14F-4D97-AF65-F5344CB8AC3E}">
        <p14:creationId xmlns:p14="http://schemas.microsoft.com/office/powerpoint/2010/main" val="4186154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11</a:t>
            </a:fld>
            <a:endParaRPr lang="en-US"/>
          </a:p>
        </p:txBody>
      </p:sp>
    </p:spTree>
    <p:extLst>
      <p:ext uri="{BB962C8B-B14F-4D97-AF65-F5344CB8AC3E}">
        <p14:creationId xmlns:p14="http://schemas.microsoft.com/office/powerpoint/2010/main" val="931535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GNC guidance or an explanation of how ours is conservative and ready for GNC</a:t>
            </a:r>
            <a:r>
              <a:rPr lang="en-US" baseline="0" dirty="0"/>
              <a:t> guidance. We will coordinate with GNC to facilitate a balance between readiness with minimizing active flow</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12</a:t>
            </a:fld>
            <a:endParaRPr lang="en-US"/>
          </a:p>
        </p:txBody>
      </p:sp>
    </p:spTree>
    <p:extLst>
      <p:ext uri="{BB962C8B-B14F-4D97-AF65-F5344CB8AC3E}">
        <p14:creationId xmlns:p14="http://schemas.microsoft.com/office/powerpoint/2010/main" val="3968794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13</a:t>
            </a:fld>
            <a:endParaRPr lang="en-US"/>
          </a:p>
        </p:txBody>
      </p:sp>
    </p:spTree>
    <p:extLst>
      <p:ext uri="{BB962C8B-B14F-4D97-AF65-F5344CB8AC3E}">
        <p14:creationId xmlns:p14="http://schemas.microsoft.com/office/powerpoint/2010/main" val="262835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14</a:t>
            </a:fld>
            <a:endParaRPr lang="en-US"/>
          </a:p>
        </p:txBody>
      </p:sp>
    </p:spTree>
    <p:extLst>
      <p:ext uri="{BB962C8B-B14F-4D97-AF65-F5344CB8AC3E}">
        <p14:creationId xmlns:p14="http://schemas.microsoft.com/office/powerpoint/2010/main" val="2281483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15</a:t>
            </a:fld>
            <a:endParaRPr lang="en-US"/>
          </a:p>
        </p:txBody>
      </p:sp>
    </p:spTree>
    <p:extLst>
      <p:ext uri="{BB962C8B-B14F-4D97-AF65-F5344CB8AC3E}">
        <p14:creationId xmlns:p14="http://schemas.microsoft.com/office/powerpoint/2010/main" val="3255463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16</a:t>
            </a:fld>
            <a:endParaRPr lang="en-US"/>
          </a:p>
        </p:txBody>
      </p:sp>
    </p:spTree>
    <p:extLst>
      <p:ext uri="{BB962C8B-B14F-4D97-AF65-F5344CB8AC3E}">
        <p14:creationId xmlns:p14="http://schemas.microsoft.com/office/powerpoint/2010/main" val="3349082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17</a:t>
            </a:fld>
            <a:endParaRPr lang="en-US"/>
          </a:p>
        </p:txBody>
      </p:sp>
    </p:spTree>
    <p:extLst>
      <p:ext uri="{BB962C8B-B14F-4D97-AF65-F5344CB8AC3E}">
        <p14:creationId xmlns:p14="http://schemas.microsoft.com/office/powerpoint/2010/main" val="4161957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18</a:t>
            </a:fld>
            <a:endParaRPr lang="en-US"/>
          </a:p>
        </p:txBody>
      </p:sp>
    </p:spTree>
    <p:extLst>
      <p:ext uri="{BB962C8B-B14F-4D97-AF65-F5344CB8AC3E}">
        <p14:creationId xmlns:p14="http://schemas.microsoft.com/office/powerpoint/2010/main" val="533028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19</a:t>
            </a:fld>
            <a:endParaRPr lang="en-US"/>
          </a:p>
        </p:txBody>
      </p:sp>
    </p:spTree>
    <p:extLst>
      <p:ext uri="{BB962C8B-B14F-4D97-AF65-F5344CB8AC3E}">
        <p14:creationId xmlns:p14="http://schemas.microsoft.com/office/powerpoint/2010/main" val="1601014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that need improvement</a:t>
            </a:r>
          </a:p>
          <a:p>
            <a:r>
              <a:rPr lang="en-US" dirty="0"/>
              <a:t>Quality of life improvements</a:t>
            </a:r>
          </a:p>
          <a:p>
            <a:r>
              <a:rPr lang="en-US" dirty="0"/>
              <a:t>Weaknesses</a:t>
            </a:r>
          </a:p>
          <a:p>
            <a:r>
              <a:rPr lang="en-US" dirty="0"/>
              <a:t>Extensibility / possible expansion</a:t>
            </a:r>
          </a:p>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20</a:t>
            </a:fld>
            <a:endParaRPr lang="en-US"/>
          </a:p>
        </p:txBody>
      </p:sp>
    </p:spTree>
    <p:extLst>
      <p:ext uri="{BB962C8B-B14F-4D97-AF65-F5344CB8AC3E}">
        <p14:creationId xmlns:p14="http://schemas.microsoft.com/office/powerpoint/2010/main" val="4014306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21</a:t>
            </a:fld>
            <a:endParaRPr lang="en-US"/>
          </a:p>
        </p:txBody>
      </p:sp>
    </p:spTree>
    <p:extLst>
      <p:ext uri="{BB962C8B-B14F-4D97-AF65-F5344CB8AC3E}">
        <p14:creationId xmlns:p14="http://schemas.microsoft.com/office/powerpoint/2010/main" val="3856105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22</a:t>
            </a:fld>
            <a:endParaRPr lang="en-US"/>
          </a:p>
        </p:txBody>
      </p:sp>
    </p:spTree>
    <p:extLst>
      <p:ext uri="{BB962C8B-B14F-4D97-AF65-F5344CB8AC3E}">
        <p14:creationId xmlns:p14="http://schemas.microsoft.com/office/powerpoint/2010/main" val="874391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23</a:t>
            </a:fld>
            <a:endParaRPr lang="en-US"/>
          </a:p>
        </p:txBody>
      </p:sp>
    </p:spTree>
    <p:extLst>
      <p:ext uri="{BB962C8B-B14F-4D97-AF65-F5344CB8AC3E}">
        <p14:creationId xmlns:p14="http://schemas.microsoft.com/office/powerpoint/2010/main" val="3927016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24</a:t>
            </a:fld>
            <a:endParaRPr lang="en-US"/>
          </a:p>
        </p:txBody>
      </p:sp>
    </p:spTree>
    <p:extLst>
      <p:ext uri="{BB962C8B-B14F-4D97-AF65-F5344CB8AC3E}">
        <p14:creationId xmlns:p14="http://schemas.microsoft.com/office/powerpoint/2010/main" val="446984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25</a:t>
            </a:fld>
            <a:endParaRPr lang="en-US"/>
          </a:p>
        </p:txBody>
      </p:sp>
    </p:spTree>
    <p:extLst>
      <p:ext uri="{BB962C8B-B14F-4D97-AF65-F5344CB8AC3E}">
        <p14:creationId xmlns:p14="http://schemas.microsoft.com/office/powerpoint/2010/main" val="3100769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26</a:t>
            </a:fld>
            <a:endParaRPr lang="en-US"/>
          </a:p>
        </p:txBody>
      </p:sp>
    </p:spTree>
    <p:extLst>
      <p:ext uri="{BB962C8B-B14F-4D97-AF65-F5344CB8AC3E}">
        <p14:creationId xmlns:p14="http://schemas.microsoft.com/office/powerpoint/2010/main" val="1767124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Favors centrifugal; but positive displacement pump still possible with workarounds;</a:t>
            </a:r>
            <a:r>
              <a:rPr lang="en-US" baseline="0" dirty="0"/>
              <a:t> (might not be an issue)</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28</a:t>
            </a:fld>
            <a:endParaRPr lang="en-US"/>
          </a:p>
        </p:txBody>
      </p:sp>
    </p:spTree>
    <p:extLst>
      <p:ext uri="{BB962C8B-B14F-4D97-AF65-F5344CB8AC3E}">
        <p14:creationId xmlns:p14="http://schemas.microsoft.com/office/powerpoint/2010/main" val="3821214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Favors centrifugal; but positive displacement pump still possible with workarounds;</a:t>
            </a:r>
            <a:r>
              <a:rPr lang="en-US" baseline="0" dirty="0"/>
              <a:t> (might not be an issue)</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29</a:t>
            </a:fld>
            <a:endParaRPr lang="en-US"/>
          </a:p>
        </p:txBody>
      </p:sp>
    </p:spTree>
    <p:extLst>
      <p:ext uri="{BB962C8B-B14F-4D97-AF65-F5344CB8AC3E}">
        <p14:creationId xmlns:p14="http://schemas.microsoft.com/office/powerpoint/2010/main" val="3722267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need to analyze the heat absorption of the exposed pump. Assume that there’s no leakage and no</a:t>
            </a:r>
            <a:r>
              <a:rPr lang="en-US" baseline="0" dirty="0"/>
              <a:t> two-phase flow in the primed pump section. (It’ll just be a requirement) </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30</a:t>
            </a:fld>
            <a:endParaRPr lang="en-US"/>
          </a:p>
        </p:txBody>
      </p:sp>
    </p:spTree>
    <p:extLst>
      <p:ext uri="{BB962C8B-B14F-4D97-AF65-F5344CB8AC3E}">
        <p14:creationId xmlns:p14="http://schemas.microsoft.com/office/powerpoint/2010/main" val="472831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31</a:t>
            </a:fld>
            <a:endParaRPr lang="en-US"/>
          </a:p>
        </p:txBody>
      </p:sp>
    </p:spTree>
    <p:extLst>
      <p:ext uri="{BB962C8B-B14F-4D97-AF65-F5344CB8AC3E}">
        <p14:creationId xmlns:p14="http://schemas.microsoft.com/office/powerpoint/2010/main" val="698939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Assumes centrifugal</a:t>
            </a:r>
            <a:r>
              <a:rPr lang="en-US" baseline="0" dirty="0"/>
              <a:t> pump; MAIN BENEFIT is that it can effectively be a one pump design (it’s a “super pump”)</a:t>
            </a:r>
          </a:p>
          <a:p>
            <a:r>
              <a:rPr lang="en-US" baseline="0" dirty="0"/>
              <a:t>Motor will absorb heat similar to design 2, however it will have its own cooling mechanism and its magnetic coupling reduces heat introduction into the tank (also this heat isn’t going into the RCS compartment and will be distributed) </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32</a:t>
            </a:fld>
            <a:endParaRPr lang="en-US"/>
          </a:p>
        </p:txBody>
      </p:sp>
    </p:spTree>
    <p:extLst>
      <p:ext uri="{BB962C8B-B14F-4D97-AF65-F5344CB8AC3E}">
        <p14:creationId xmlns:p14="http://schemas.microsoft.com/office/powerpoint/2010/main" val="972494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Thrifty</a:t>
            </a:r>
            <a:r>
              <a:rPr lang="en-US" baseline="0" dirty="0"/>
              <a:t> mode = when the system locked (what type of heat generation do we see?), </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33</a:t>
            </a:fld>
            <a:endParaRPr lang="en-US"/>
          </a:p>
        </p:txBody>
      </p:sp>
    </p:spTree>
    <p:extLst>
      <p:ext uri="{BB962C8B-B14F-4D97-AF65-F5344CB8AC3E}">
        <p14:creationId xmlns:p14="http://schemas.microsoft.com/office/powerpoint/2010/main" val="21114062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CE8F2-4D7A-554B-BB79-E2512A8139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1741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CE8F2-4D7A-554B-BB79-E2512A8139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5557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Favors centrifugal; but positive displacement pump still possible with workarounds;</a:t>
            </a:r>
            <a:r>
              <a:rPr lang="en-US" baseline="0"/>
              <a:t> (might not be an issue)</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37</a:t>
            </a:fld>
            <a:endParaRPr lang="en-US" dirty="0"/>
          </a:p>
        </p:txBody>
      </p:sp>
    </p:spTree>
    <p:extLst>
      <p:ext uri="{BB962C8B-B14F-4D97-AF65-F5344CB8AC3E}">
        <p14:creationId xmlns:p14="http://schemas.microsoft.com/office/powerpoint/2010/main" val="11455394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Favors centrifugal; but positive displacement pump still possible with workarounds;</a:t>
            </a:r>
            <a:r>
              <a:rPr lang="en-US" baseline="0" dirty="0"/>
              <a:t> (might not be an issue)</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38</a:t>
            </a:fld>
            <a:endParaRPr lang="en-US" dirty="0"/>
          </a:p>
        </p:txBody>
      </p:sp>
    </p:spTree>
    <p:extLst>
      <p:ext uri="{BB962C8B-B14F-4D97-AF65-F5344CB8AC3E}">
        <p14:creationId xmlns:p14="http://schemas.microsoft.com/office/powerpoint/2010/main" val="3667526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Favors centrifugal; but positive displacement pump still possible with workarounds;</a:t>
            </a:r>
            <a:r>
              <a:rPr lang="en-US" baseline="0" dirty="0"/>
              <a:t> (might not be an issue)</a:t>
            </a:r>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39</a:t>
            </a:fld>
            <a:endParaRPr lang="en-US" dirty="0"/>
          </a:p>
        </p:txBody>
      </p:sp>
    </p:spTree>
    <p:extLst>
      <p:ext uri="{BB962C8B-B14F-4D97-AF65-F5344CB8AC3E}">
        <p14:creationId xmlns:p14="http://schemas.microsoft.com/office/powerpoint/2010/main" val="34985703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2CE8F2-4D7A-554B-BB79-E2512A8139FB}" type="slidenum">
              <a:rPr lang="en-US" smtClean="0"/>
              <a:t>40</a:t>
            </a:fld>
            <a:endParaRPr lang="en-US" dirty="0"/>
          </a:p>
        </p:txBody>
      </p:sp>
    </p:spTree>
    <p:extLst>
      <p:ext uri="{BB962C8B-B14F-4D97-AF65-F5344CB8AC3E}">
        <p14:creationId xmlns:p14="http://schemas.microsoft.com/office/powerpoint/2010/main" val="2514808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Does each option support pump speed change? (results in way more return flow = more heat);</a:t>
            </a:r>
            <a:r>
              <a:rPr lang="en-US" sz="1200" b="0" baseline="0" dirty="0">
                <a:solidFill>
                  <a:srgbClr val="FF0000"/>
                </a:solidFill>
              </a:rPr>
              <a:t> Ask Mike about Fault Tolerance of our system based on the 4 tank design</a:t>
            </a:r>
            <a:endParaRPr lang="en-US" sz="1200" b="0" dirty="0">
              <a:solidFill>
                <a:srgbClr val="FF0000"/>
              </a:solidFill>
            </a:endParaRPr>
          </a:p>
        </p:txBody>
      </p:sp>
      <p:sp>
        <p:nvSpPr>
          <p:cNvPr id="4" name="Slide Number Placeholder 3"/>
          <p:cNvSpPr>
            <a:spLocks noGrp="1"/>
          </p:cNvSpPr>
          <p:nvPr>
            <p:ph type="sldNum" sz="quarter" idx="5"/>
          </p:nvPr>
        </p:nvSpPr>
        <p:spPr/>
        <p:txBody>
          <a:bodyPr/>
          <a:lstStyle/>
          <a:p>
            <a:fld id="{AB2CE8F2-4D7A-554B-BB79-E2512A8139FB}" type="slidenum">
              <a:rPr lang="en-US" smtClean="0"/>
              <a:t>41</a:t>
            </a:fld>
            <a:endParaRPr lang="en-US" dirty="0"/>
          </a:p>
        </p:txBody>
      </p:sp>
    </p:spTree>
    <p:extLst>
      <p:ext uri="{BB962C8B-B14F-4D97-AF65-F5344CB8AC3E}">
        <p14:creationId xmlns:p14="http://schemas.microsoft.com/office/powerpoint/2010/main" val="11732822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FF0000"/>
              </a:solidFill>
            </a:endParaRPr>
          </a:p>
        </p:txBody>
      </p:sp>
      <p:sp>
        <p:nvSpPr>
          <p:cNvPr id="4" name="Slide Number Placeholder 3"/>
          <p:cNvSpPr>
            <a:spLocks noGrp="1"/>
          </p:cNvSpPr>
          <p:nvPr>
            <p:ph type="sldNum" sz="quarter" idx="5"/>
          </p:nvPr>
        </p:nvSpPr>
        <p:spPr/>
        <p:txBody>
          <a:bodyPr/>
          <a:lstStyle/>
          <a:p>
            <a:fld id="{AB2CE8F2-4D7A-554B-BB79-E2512A8139FB}" type="slidenum">
              <a:rPr lang="en-US" smtClean="0"/>
              <a:t>42</a:t>
            </a:fld>
            <a:endParaRPr lang="en-US" dirty="0"/>
          </a:p>
        </p:txBody>
      </p:sp>
    </p:spTree>
    <p:extLst>
      <p:ext uri="{BB962C8B-B14F-4D97-AF65-F5344CB8AC3E}">
        <p14:creationId xmlns:p14="http://schemas.microsoft.com/office/powerpoint/2010/main" val="2353346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differences between the self-load</a:t>
            </a:r>
            <a:r>
              <a:rPr lang="en-US" baseline="0" dirty="0"/>
              <a:t> and externally-loaded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CE8F2-4D7A-554B-BB79-E2512A8139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389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differences between the self-load</a:t>
            </a:r>
            <a:r>
              <a:rPr lang="en-US" baseline="0" dirty="0"/>
              <a:t> and externally-loaded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CE8F2-4D7A-554B-BB79-E2512A8139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142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90F590-099E-B141-A162-2C158F0BEFA5}"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2537546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0F590-099E-B141-A162-2C158F0BEFA5}"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1722749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90F590-099E-B141-A162-2C158F0BEFA5}"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629643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90F590-099E-B141-A162-2C158F0BEFA5}"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200858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90F590-099E-B141-A162-2C158F0BEFA5}" type="datetimeFigureOut">
              <a:rPr lang="en-US" smtClean="0"/>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1518129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90F590-099E-B141-A162-2C158F0BEFA5}" type="datetimeFigureOut">
              <a:rPr lang="en-US" smtClean="0"/>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684384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90F590-099E-B141-A162-2C158F0BEFA5}" type="datetimeFigureOut">
              <a:rPr lang="en-US" smtClean="0"/>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289960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90F590-099E-B141-A162-2C158F0BEFA5}"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940459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90F590-099E-B141-A162-2C158F0BEFA5}"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256489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0F590-099E-B141-A162-2C158F0BEFA5}"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1051481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90F590-099E-B141-A162-2C158F0BEFA5}"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a:p>
        </p:txBody>
      </p:sp>
    </p:spTree>
    <p:extLst>
      <p:ext uri="{BB962C8B-B14F-4D97-AF65-F5344CB8AC3E}">
        <p14:creationId xmlns:p14="http://schemas.microsoft.com/office/powerpoint/2010/main" val="1249915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90F590-099E-B141-A162-2C158F0BEFA5}" type="datetimeFigureOut">
              <a:rPr lang="en-US" smtClean="0"/>
              <a:t>8/27/2020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4D69F-6BDB-A24B-9F6F-BE19DF86BD01}" type="slidenum">
              <a:rPr lang="en-US" smtClean="0"/>
              <a:t>‹#›</a:t>
            </a:fld>
            <a:endParaRPr lang="en-US"/>
          </a:p>
        </p:txBody>
      </p:sp>
    </p:spTree>
    <p:extLst>
      <p:ext uri="{BB962C8B-B14F-4D97-AF65-F5344CB8AC3E}">
        <p14:creationId xmlns:p14="http://schemas.microsoft.com/office/powerpoint/2010/main" val="1686358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5.emf"/><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8052-7D97-784E-BE24-CA32D078E88E}"/>
              </a:ext>
            </a:extLst>
          </p:cNvPr>
          <p:cNvSpPr>
            <a:spLocks noGrp="1"/>
          </p:cNvSpPr>
          <p:nvPr>
            <p:ph type="title"/>
          </p:nvPr>
        </p:nvSpPr>
        <p:spPr>
          <a:xfrm>
            <a:off x="1524232" y="2517059"/>
            <a:ext cx="6095535" cy="1202686"/>
          </a:xfrm>
        </p:spPr>
        <p:txBody>
          <a:bodyPr>
            <a:normAutofit fontScale="90000"/>
          </a:bodyPr>
          <a:lstStyle/>
          <a:p>
            <a:pPr algn="ctr"/>
            <a:r>
              <a:rPr lang="en-US" b="1" dirty="0">
                <a:latin typeface="+mn-lt"/>
              </a:rPr>
              <a:t>iRCS</a:t>
            </a:r>
            <a:r>
              <a:rPr lang="en-US" dirty="0"/>
              <a:t/>
            </a:r>
            <a:br>
              <a:rPr lang="en-US" dirty="0"/>
            </a:br>
            <a:r>
              <a:rPr lang="en-US" dirty="0"/>
              <a:t>Trade Study Series</a:t>
            </a:r>
          </a:p>
        </p:txBody>
      </p:sp>
      <p:pic>
        <p:nvPicPr>
          <p:cNvPr id="4" name="Picture 3">
            <a:extLst>
              <a:ext uri="{FF2B5EF4-FFF2-40B4-BE49-F238E27FC236}">
                <a16:creationId xmlns:a16="http://schemas.microsoft.com/office/drawing/2014/main" id="{F6096D04-FA18-1747-90DA-E279478D010C}"/>
              </a:ext>
            </a:extLst>
          </p:cNvPr>
          <p:cNvPicPr>
            <a:picLocks noChangeAspect="1"/>
          </p:cNvPicPr>
          <p:nvPr/>
        </p:nvPicPr>
        <p:blipFill>
          <a:blip r:embed="rId3"/>
          <a:stretch>
            <a:fillRect/>
          </a:stretch>
        </p:blipFill>
        <p:spPr>
          <a:xfrm>
            <a:off x="7889488" y="38508"/>
            <a:ext cx="1137424" cy="1137424"/>
          </a:xfrm>
          <a:prstGeom prst="rect">
            <a:avLst/>
          </a:prstGeom>
        </p:spPr>
      </p:pic>
      <p:pic>
        <p:nvPicPr>
          <p:cNvPr id="5" name="Picture 4">
            <a:extLst>
              <a:ext uri="{FF2B5EF4-FFF2-40B4-BE49-F238E27FC236}">
                <a16:creationId xmlns:a16="http://schemas.microsoft.com/office/drawing/2014/main" id="{B78929D6-8C2B-2E40-B2A8-3FB6CB302AA6}"/>
              </a:ext>
            </a:extLst>
          </p:cNvPr>
          <p:cNvPicPr>
            <a:picLocks noChangeAspect="1"/>
          </p:cNvPicPr>
          <p:nvPr/>
        </p:nvPicPr>
        <p:blipFill>
          <a:blip r:embed="rId4"/>
          <a:stretch>
            <a:fillRect/>
          </a:stretch>
        </p:blipFill>
        <p:spPr>
          <a:xfrm>
            <a:off x="-724828" y="-81368"/>
            <a:ext cx="2754352" cy="1377176"/>
          </a:xfrm>
          <a:prstGeom prst="rect">
            <a:avLst/>
          </a:prstGeom>
        </p:spPr>
      </p:pic>
      <p:sp>
        <p:nvSpPr>
          <p:cNvPr id="3" name="TextBox 2">
            <a:extLst>
              <a:ext uri="{FF2B5EF4-FFF2-40B4-BE49-F238E27FC236}">
                <a16:creationId xmlns:a16="http://schemas.microsoft.com/office/drawing/2014/main" id="{2C6A1B58-CC26-48CA-AEC5-2331C6B56644}"/>
              </a:ext>
            </a:extLst>
          </p:cNvPr>
          <p:cNvSpPr txBox="1"/>
          <p:nvPr/>
        </p:nvSpPr>
        <p:spPr>
          <a:xfrm>
            <a:off x="2580968" y="3719744"/>
            <a:ext cx="3982065" cy="707886"/>
          </a:xfrm>
          <a:prstGeom prst="rect">
            <a:avLst/>
          </a:prstGeom>
          <a:noFill/>
        </p:spPr>
        <p:txBody>
          <a:bodyPr wrap="square" rtlCol="0">
            <a:spAutoFit/>
          </a:bodyPr>
          <a:lstStyle/>
          <a:p>
            <a:pPr algn="ctr"/>
            <a:r>
              <a:rPr lang="en-US" sz="2000" dirty="0"/>
              <a:t>Tyrone Boswell and Cameron Hines</a:t>
            </a:r>
          </a:p>
          <a:p>
            <a:pPr algn="ctr"/>
            <a:r>
              <a:rPr lang="en-US" sz="2000" dirty="0"/>
              <a:t>September 17, 2020</a:t>
            </a:r>
          </a:p>
        </p:txBody>
      </p:sp>
    </p:spTree>
    <p:extLst>
      <p:ext uri="{BB962C8B-B14F-4D97-AF65-F5344CB8AC3E}">
        <p14:creationId xmlns:p14="http://schemas.microsoft.com/office/powerpoint/2010/main" val="420640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iRCS Background</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pic>
        <p:nvPicPr>
          <p:cNvPr id="1028" name="Picture 4" descr="Picture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994" y="1589417"/>
            <a:ext cx="5012767" cy="478188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2D43723-676D-4272-9C71-B83D2A59AC18}"/>
              </a:ext>
            </a:extLst>
          </p:cNvPr>
          <p:cNvSpPr txBox="1"/>
          <p:nvPr/>
        </p:nvSpPr>
        <p:spPr>
          <a:xfrm>
            <a:off x="5397910" y="1589417"/>
            <a:ext cx="3629001" cy="4708981"/>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integrated RCS (iRCS) concept is designed to leverage the cryogenic propellants, tanks, and conditioning for Reaction Control System (RCS) use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In order to run a test program, the iRCS group is using the HLS DAC-2 descent element design as a foundation</a:t>
            </a:r>
          </a:p>
          <a:p>
            <a:pPr marL="742950" lvl="1" indent="-285750">
              <a:buFont typeface="Arial" panose="020B0604020202020204" pitchFamily="34" charset="0"/>
              <a:buChar char="•"/>
            </a:pPr>
            <a:r>
              <a:rPr lang="en-US" sz="2000" dirty="0"/>
              <a:t>Looking for ways to implement HLS contractor designs and potentially help them get test data</a:t>
            </a:r>
          </a:p>
        </p:txBody>
      </p:sp>
    </p:spTree>
    <p:extLst>
      <p:ext uri="{BB962C8B-B14F-4D97-AF65-F5344CB8AC3E}">
        <p14:creationId xmlns:p14="http://schemas.microsoft.com/office/powerpoint/2010/main" val="3856020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a:bodyPr>
          <a:lstStyle/>
          <a:p>
            <a:r>
              <a:rPr lang="en-US" sz="4800" dirty="0">
                <a:solidFill>
                  <a:schemeClr val="bg1"/>
                </a:solidFill>
              </a:rPr>
              <a:t>Trade Study Background</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2D43723-676D-4272-9C71-B83D2A59AC18}"/>
              </a:ext>
            </a:extLst>
          </p:cNvPr>
          <p:cNvSpPr txBox="1"/>
          <p:nvPr/>
        </p:nvSpPr>
        <p:spPr>
          <a:xfrm>
            <a:off x="390618" y="1461546"/>
            <a:ext cx="8362765"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In order to maintain propellant conditioning, iRCS recirculates propellant from the tank to the thrusters, and then back into the tank</a:t>
            </a:r>
          </a:p>
          <a:p>
            <a:pPr marL="742950" lvl="1" indent="-285750">
              <a:buFont typeface="Arial" panose="020B0604020202020204" pitchFamily="34" charset="0"/>
              <a:buChar char="•"/>
            </a:pPr>
            <a:r>
              <a:rPr lang="en-US" sz="2000" dirty="0"/>
              <a:t>Previously, this occurred even when the thrusters were not being used</a:t>
            </a:r>
          </a:p>
          <a:p>
            <a:pPr marL="742950" lvl="1" indent="-285750">
              <a:buFont typeface="Arial" panose="020B0604020202020204" pitchFamily="34" charset="0"/>
              <a:buChar char="•"/>
            </a:pPr>
            <a:r>
              <a:rPr lang="en-US" sz="2000" dirty="0"/>
              <a:t>This presented an issue with pump power requirements and heat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a:t>
            </a:r>
            <a:r>
              <a:rPr lang="en-US" sz="2000" b="1" dirty="0"/>
              <a:t>purpose of the Idle Mode trade study </a:t>
            </a:r>
            <a:r>
              <a:rPr lang="en-US" sz="2000" dirty="0"/>
              <a:t>was to find out the best method to reduce the burden of recirculation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key lies in the standby (coast) phases, circled below</a:t>
            </a:r>
          </a:p>
          <a:p>
            <a:pPr marL="742950" lvl="1" indent="-285750">
              <a:buFont typeface="Arial" panose="020B0604020202020204" pitchFamily="34" charset="0"/>
              <a:buChar char="•"/>
            </a:pPr>
            <a:r>
              <a:rPr lang="en-US" sz="2000" dirty="0"/>
              <a:t>These are long periods of inactivity allow alternative modes of operation (idle mode, dormancy, etc.)</a:t>
            </a:r>
          </a:p>
        </p:txBody>
      </p:sp>
      <p:grpSp>
        <p:nvGrpSpPr>
          <p:cNvPr id="7" name="Group 6"/>
          <p:cNvGrpSpPr/>
          <p:nvPr/>
        </p:nvGrpSpPr>
        <p:grpSpPr>
          <a:xfrm>
            <a:off x="74968" y="5024831"/>
            <a:ext cx="8998854" cy="1661634"/>
            <a:chOff x="74968" y="1388226"/>
            <a:chExt cx="8998854" cy="1661634"/>
          </a:xfrm>
        </p:grpSpPr>
        <p:pic>
          <p:nvPicPr>
            <p:cNvPr id="3" name="Picture 2"/>
            <p:cNvPicPr>
              <a:picLocks noChangeAspect="1"/>
            </p:cNvPicPr>
            <p:nvPr/>
          </p:nvPicPr>
          <p:blipFill rotWithShape="1">
            <a:blip r:embed="rId5"/>
            <a:srcRect l="18352"/>
            <a:stretch/>
          </p:blipFill>
          <p:spPr>
            <a:xfrm>
              <a:off x="74968" y="1388226"/>
              <a:ext cx="8998854" cy="1661634"/>
            </a:xfrm>
            <a:prstGeom prst="rect">
              <a:avLst/>
            </a:prstGeom>
            <a:ln>
              <a:solidFill>
                <a:schemeClr val="tx1"/>
              </a:solidFill>
            </a:ln>
          </p:spPr>
        </p:pic>
        <p:sp>
          <p:nvSpPr>
            <p:cNvPr id="5" name="Rounded Rectangle 4"/>
            <p:cNvSpPr/>
            <p:nvPr/>
          </p:nvSpPr>
          <p:spPr>
            <a:xfrm>
              <a:off x="2527443" y="2198495"/>
              <a:ext cx="914400" cy="20565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953014" y="2198495"/>
              <a:ext cx="800513" cy="20565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4928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Trade Study Methodology</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23544" y="1566344"/>
            <a:ext cx="8096912" cy="440120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Our trade study series features the Analytical Hierarchy Process </a:t>
            </a:r>
            <a:r>
              <a:rPr lang="en-US" sz="2000" baseline="30000" dirty="0"/>
              <a:t>[1]</a:t>
            </a:r>
          </a:p>
          <a:p>
            <a:pPr marL="285750" indent="-285750">
              <a:spcAft>
                <a:spcPts val="600"/>
              </a:spcAft>
              <a:buFont typeface="Arial" panose="020B0604020202020204" pitchFamily="34" charset="0"/>
              <a:buChar char="•"/>
            </a:pPr>
            <a:r>
              <a:rPr lang="en-US" sz="2000" dirty="0"/>
              <a:t>Pairwise Comparisons are used to rank the criteria</a:t>
            </a:r>
          </a:p>
          <a:p>
            <a:pPr marL="742950" lvl="1" indent="-285750">
              <a:spcAft>
                <a:spcPts val="600"/>
              </a:spcAft>
              <a:buFont typeface="Arial" panose="020B0604020202020204" pitchFamily="34" charset="0"/>
              <a:buChar char="•"/>
            </a:pPr>
            <a:r>
              <a:rPr lang="en-US" sz="2000" dirty="0"/>
              <a:t>Criteria are ranked against each other and put into a matrix</a:t>
            </a:r>
          </a:p>
          <a:p>
            <a:pPr marL="742950" lvl="1" indent="-285750">
              <a:spcAft>
                <a:spcPts val="600"/>
              </a:spcAft>
              <a:buFont typeface="Arial" panose="020B0604020202020204" pitchFamily="34" charset="0"/>
              <a:buChar char="•"/>
            </a:pPr>
            <a:r>
              <a:rPr lang="en-US" sz="2000" dirty="0"/>
              <a:t>We iteratively solve for the eigenvector of that matrix</a:t>
            </a:r>
          </a:p>
          <a:p>
            <a:pPr marL="742950" lvl="1" indent="-285750">
              <a:spcAft>
                <a:spcPts val="600"/>
              </a:spcAft>
              <a:buFont typeface="Arial" panose="020B0604020202020204" pitchFamily="34" charset="0"/>
              <a:buChar char="•"/>
            </a:pPr>
            <a:r>
              <a:rPr lang="en-US" sz="2000" dirty="0"/>
              <a:t>The resulting eigenvector gives us our weighting for each criteria</a:t>
            </a:r>
          </a:p>
          <a:p>
            <a:pPr marL="285750" indent="-285750">
              <a:spcAft>
                <a:spcPts val="600"/>
              </a:spcAft>
              <a:buFont typeface="Arial" panose="020B0604020202020204" pitchFamily="34" charset="0"/>
              <a:buChar char="•"/>
            </a:pPr>
            <a:r>
              <a:rPr lang="en-US" sz="2000" dirty="0"/>
              <a:t>Next, the alternatives are compared either qualitatively or quantitatively</a:t>
            </a:r>
          </a:p>
          <a:p>
            <a:pPr marL="742950" lvl="1" indent="-285750">
              <a:spcAft>
                <a:spcPts val="600"/>
              </a:spcAft>
              <a:buFont typeface="Arial" panose="020B0604020202020204" pitchFamily="34" charset="0"/>
              <a:buChar char="•"/>
            </a:pPr>
            <a:r>
              <a:rPr lang="en-US" sz="2000" dirty="0"/>
              <a:t>If a quantitative approach is possible, it is usually preferred</a:t>
            </a:r>
          </a:p>
          <a:p>
            <a:pPr marL="742950" lvl="1" indent="-285750">
              <a:spcAft>
                <a:spcPts val="600"/>
              </a:spcAft>
              <a:buFont typeface="Arial" panose="020B0604020202020204" pitchFamily="34" charset="0"/>
              <a:buChar char="•"/>
            </a:pPr>
            <a:r>
              <a:rPr lang="en-US" sz="2000" dirty="0"/>
              <a:t>For qualitative assessment, we either use the Pairwise Comparison method (above) or perform a rating on a 1/4/7 scale, depending on the type of criteria</a:t>
            </a:r>
          </a:p>
          <a:p>
            <a:pPr marL="285750" indent="-285750">
              <a:spcAft>
                <a:spcPts val="600"/>
              </a:spcAft>
              <a:buFont typeface="Arial" panose="020B0604020202020204" pitchFamily="34" charset="0"/>
              <a:buChar char="•"/>
            </a:pPr>
            <a:r>
              <a:rPr lang="en-US" sz="2000" dirty="0"/>
              <a:t>Each alternative’s score is weighted based on the criteria weights found earlier, and the final result is determined</a:t>
            </a:r>
          </a:p>
        </p:txBody>
      </p:sp>
      <p:sp>
        <p:nvSpPr>
          <p:cNvPr id="3" name="TextBox 2"/>
          <p:cNvSpPr txBox="1"/>
          <p:nvPr/>
        </p:nvSpPr>
        <p:spPr>
          <a:xfrm>
            <a:off x="769934" y="6164826"/>
            <a:ext cx="7604133" cy="523220"/>
          </a:xfrm>
          <a:prstGeom prst="rect">
            <a:avLst/>
          </a:prstGeom>
          <a:noFill/>
        </p:spPr>
        <p:txBody>
          <a:bodyPr wrap="none" rtlCol="0">
            <a:spAutoFit/>
          </a:bodyPr>
          <a:lstStyle/>
          <a:p>
            <a:r>
              <a:rPr lang="en-US" sz="1400" dirty="0"/>
              <a:t>[1] An Illustrated Guide to the Analytical Hierarchy Process, Dr. Rainier Haas and Dr. Oliver </a:t>
            </a:r>
            <a:r>
              <a:rPr lang="en-US" sz="1400" dirty="0" err="1"/>
              <a:t>Meixer</a:t>
            </a:r>
            <a:endParaRPr lang="en-US" sz="1400" dirty="0"/>
          </a:p>
          <a:p>
            <a:r>
              <a:rPr lang="en-US" sz="1400" dirty="0"/>
              <a:t>Institute of Marketing &amp; Innovation, University of Natural Resources and Applied Life Sciences, Vienna</a:t>
            </a:r>
          </a:p>
        </p:txBody>
      </p:sp>
    </p:spTree>
    <p:extLst>
      <p:ext uri="{BB962C8B-B14F-4D97-AF65-F5344CB8AC3E}">
        <p14:creationId xmlns:p14="http://schemas.microsoft.com/office/powerpoint/2010/main" val="1136815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Trade Study Background</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23544" y="1566344"/>
            <a:ext cx="8096912" cy="293926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Going into the trade study we knew:</a:t>
            </a:r>
          </a:p>
          <a:p>
            <a:pPr marL="914400" lvl="1" indent="-457200">
              <a:spcAft>
                <a:spcPts val="600"/>
              </a:spcAft>
              <a:buFont typeface="+mj-lt"/>
              <a:buAutoNum type="arabicPeriod"/>
            </a:pPr>
            <a:r>
              <a:rPr lang="en-US" sz="2000" dirty="0"/>
              <a:t>Running at full flowrates for the entire mission was impractical</a:t>
            </a:r>
          </a:p>
          <a:p>
            <a:pPr marL="914400" lvl="1" indent="-457200">
              <a:spcAft>
                <a:spcPts val="600"/>
              </a:spcAft>
              <a:buFont typeface="+mj-lt"/>
              <a:buAutoNum type="arabicPeriod"/>
            </a:pPr>
            <a:r>
              <a:rPr lang="en-US" sz="2000" dirty="0"/>
              <a:t>Reduced recirculation flowrates might be helpful</a:t>
            </a:r>
          </a:p>
          <a:p>
            <a:pPr marL="914400" lvl="1" indent="-457200">
              <a:spcAft>
                <a:spcPts val="600"/>
              </a:spcAft>
              <a:buFont typeface="+mj-lt"/>
              <a:buAutoNum type="arabicPeriod"/>
            </a:pPr>
            <a:r>
              <a:rPr lang="en-US" sz="2000" dirty="0"/>
              <a:t>Our electric pump would be inefficient during idle mode</a:t>
            </a:r>
          </a:p>
          <a:p>
            <a:pPr marL="457200" indent="-457200">
              <a:spcAft>
                <a:spcPts val="600"/>
              </a:spcAft>
              <a:buFont typeface="Arial" panose="020B0604020202020204" pitchFamily="34" charset="0"/>
              <a:buChar char="•"/>
            </a:pPr>
            <a:r>
              <a:rPr lang="en-US" sz="2000" dirty="0"/>
              <a:t>We didn’t know the impact or feasibility of low flowrates (idle mode) or no flow (dormant mode)</a:t>
            </a:r>
          </a:p>
          <a:p>
            <a:pPr marL="457200" indent="-457200">
              <a:spcAft>
                <a:spcPts val="600"/>
              </a:spcAft>
              <a:buFont typeface="Arial" panose="020B0604020202020204" pitchFamily="34" charset="0"/>
              <a:buChar char="•"/>
            </a:pPr>
            <a:r>
              <a:rPr lang="en-US" sz="2000" dirty="0"/>
              <a:t>Would it be worth it to size a tiny “idle mode pump” which is efficient for the low flow rates?</a:t>
            </a:r>
          </a:p>
        </p:txBody>
      </p:sp>
    </p:spTree>
    <p:extLst>
      <p:ext uri="{BB962C8B-B14F-4D97-AF65-F5344CB8AC3E}">
        <p14:creationId xmlns:p14="http://schemas.microsoft.com/office/powerpoint/2010/main" val="2088122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Alternatives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90555"/>
            <a:ext cx="8362765" cy="1815882"/>
          </a:xfrm>
          <a:prstGeom prst="rect">
            <a:avLst/>
          </a:prstGeom>
          <a:noFill/>
        </p:spPr>
        <p:txBody>
          <a:bodyPr wrap="square" rtlCol="0">
            <a:spAutoFit/>
          </a:bodyPr>
          <a:lstStyle/>
          <a:p>
            <a:pPr marL="285750" indent="-285750">
              <a:buFont typeface="Arial" panose="020B0604020202020204" pitchFamily="34" charset="0"/>
              <a:buChar char="•"/>
            </a:pPr>
            <a:r>
              <a:rPr lang="en-US" sz="2000" b="1" u="sng" dirty="0"/>
              <a:t>Four</a:t>
            </a:r>
            <a:r>
              <a:rPr lang="en-US" sz="2000" dirty="0"/>
              <a:t> possible configurations:</a:t>
            </a:r>
          </a:p>
          <a:p>
            <a:pPr marL="742950" lvl="1" indent="-285750">
              <a:buFont typeface="Arial" panose="020B0604020202020204" pitchFamily="34" charset="0"/>
              <a:buChar char="•"/>
            </a:pPr>
            <a:r>
              <a:rPr lang="en-US" dirty="0"/>
              <a:t>Option A: One pump; idle mode </a:t>
            </a:r>
            <a:r>
              <a:rPr lang="en-US" u="sng" dirty="0"/>
              <a:t>always on</a:t>
            </a:r>
          </a:p>
          <a:p>
            <a:pPr marL="742950" lvl="1" indent="-285750">
              <a:buFont typeface="Arial" panose="020B0604020202020204" pitchFamily="34" charset="0"/>
              <a:buChar char="•"/>
            </a:pPr>
            <a:r>
              <a:rPr lang="en-US" dirty="0"/>
              <a:t>Option B: Two pumps; idle mode </a:t>
            </a:r>
            <a:r>
              <a:rPr lang="en-US" u="sng" dirty="0"/>
              <a:t>always on </a:t>
            </a:r>
            <a:r>
              <a:rPr lang="en-US" dirty="0"/>
              <a:t>using second pump</a:t>
            </a:r>
          </a:p>
          <a:p>
            <a:pPr marL="742950" lvl="1" indent="-285750">
              <a:buFont typeface="Arial" panose="020B0604020202020204" pitchFamily="34" charset="0"/>
              <a:buChar char="•"/>
            </a:pPr>
            <a:r>
              <a:rPr lang="en-US" dirty="0"/>
              <a:t>Option C: One pump; </a:t>
            </a:r>
            <a:r>
              <a:rPr lang="en-US" u="sng" dirty="0"/>
              <a:t>dormant</a:t>
            </a:r>
            <a:r>
              <a:rPr lang="en-US" dirty="0"/>
              <a:t> when possible, idle mode when needed</a:t>
            </a:r>
          </a:p>
          <a:p>
            <a:pPr marL="742950" lvl="1" indent="-285750">
              <a:buFont typeface="Arial" panose="020B0604020202020204" pitchFamily="34" charset="0"/>
              <a:buChar char="•"/>
            </a:pPr>
            <a:r>
              <a:rPr lang="en-US" dirty="0"/>
              <a:t>Option D: Two pumps; </a:t>
            </a:r>
            <a:r>
              <a:rPr lang="en-US" u="sng" dirty="0"/>
              <a:t>dormant</a:t>
            </a:r>
            <a:r>
              <a:rPr lang="en-US" dirty="0"/>
              <a:t> when possible, idle mode when needed</a:t>
            </a:r>
          </a:p>
          <a:p>
            <a:pPr lvl="1"/>
            <a:endParaRPr lang="en-US" sz="2000" dirty="0"/>
          </a:p>
        </p:txBody>
      </p:sp>
      <p:graphicFrame>
        <p:nvGraphicFramePr>
          <p:cNvPr id="3" name="Table 2"/>
          <p:cNvGraphicFramePr>
            <a:graphicFrameLocks noGrp="1"/>
          </p:cNvGraphicFramePr>
          <p:nvPr/>
        </p:nvGraphicFramePr>
        <p:xfrm>
          <a:off x="1504487" y="3429547"/>
          <a:ext cx="6096000" cy="3012350"/>
        </p:xfrm>
        <a:graphic>
          <a:graphicData uri="http://schemas.openxmlformats.org/drawingml/2006/table">
            <a:tbl>
              <a:tblPr bandRow="1">
                <a:tableStyleId>{125E5076-3810-47DD-B79F-674D7AD40C01}</a:tableStyleId>
              </a:tblPr>
              <a:tblGrid>
                <a:gridCol w="3048000">
                  <a:extLst>
                    <a:ext uri="{9D8B030D-6E8A-4147-A177-3AD203B41FA5}">
                      <a16:colId xmlns:a16="http://schemas.microsoft.com/office/drawing/2014/main" val="1902314477"/>
                    </a:ext>
                  </a:extLst>
                </a:gridCol>
                <a:gridCol w="3048000">
                  <a:extLst>
                    <a:ext uri="{9D8B030D-6E8A-4147-A177-3AD203B41FA5}">
                      <a16:colId xmlns:a16="http://schemas.microsoft.com/office/drawing/2014/main" val="3171072078"/>
                    </a:ext>
                  </a:extLst>
                </a:gridCol>
              </a:tblGrid>
              <a:tr h="1506175">
                <a:tc>
                  <a:txBody>
                    <a:bodyPr/>
                    <a:lstStyle/>
                    <a:p>
                      <a:pPr algn="ctr"/>
                      <a:r>
                        <a:rPr lang="en-US" dirty="0"/>
                        <a:t>1</a:t>
                      </a:r>
                      <a:r>
                        <a:rPr lang="en-US" baseline="0" dirty="0"/>
                        <a:t> Pump, Perpetual Idle</a:t>
                      </a:r>
                      <a:endParaRPr lang="en-US"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en-US" dirty="0"/>
                        <a:t>1</a:t>
                      </a:r>
                      <a:r>
                        <a:rPr lang="en-US" baseline="0" dirty="0"/>
                        <a:t> Pump, Minimal Idle</a:t>
                      </a:r>
                      <a:endParaRPr lang="en-US"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612601893"/>
                  </a:ext>
                </a:extLst>
              </a:tr>
              <a:tr h="1506175">
                <a:tc>
                  <a:txBody>
                    <a:bodyPr/>
                    <a:lstStyle/>
                    <a:p>
                      <a:pPr algn="ctr"/>
                      <a:r>
                        <a:rPr lang="en-US" dirty="0"/>
                        <a:t>2 Pumps, Perpetual Idle</a:t>
                      </a:r>
                      <a:endParaRPr lang="en-US"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algn="ctr"/>
                      <a:r>
                        <a:rPr lang="en-US" dirty="0"/>
                        <a:t>2 Pumps, Minimal Idle</a:t>
                      </a:r>
                      <a:endParaRPr lang="en-US"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986743378"/>
                  </a:ext>
                </a:extLst>
              </a:tr>
            </a:tbl>
          </a:graphicData>
        </a:graphic>
      </p:graphicFrame>
      <p:pic>
        <p:nvPicPr>
          <p:cNvPr id="1026"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825399" y="3893332"/>
            <a:ext cx="798668" cy="79866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1663769" y="5368539"/>
            <a:ext cx="1121927" cy="798668"/>
            <a:chOff x="106693" y="5155785"/>
            <a:chExt cx="1121927" cy="798668"/>
          </a:xfrm>
        </p:grpSpPr>
        <p:pic>
          <p:nvPicPr>
            <p:cNvPr id="10"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693" y="5155785"/>
              <a:ext cx="798668" cy="798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81894" y="5507727"/>
              <a:ext cx="446726" cy="446726"/>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4840009" y="3893332"/>
            <a:ext cx="798668" cy="79866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p:nvPr/>
        </p:nvGrpSpPr>
        <p:grpSpPr>
          <a:xfrm>
            <a:off x="4805399" y="5368539"/>
            <a:ext cx="1121927" cy="798668"/>
            <a:chOff x="106693" y="5155785"/>
            <a:chExt cx="1121927" cy="798668"/>
          </a:xfrm>
        </p:grpSpPr>
        <p:pic>
          <p:nvPicPr>
            <p:cNvPr id="17"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693" y="5155785"/>
              <a:ext cx="798668" cy="7986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81894" y="5507727"/>
              <a:ext cx="446726" cy="446726"/>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t="22023" b="35880"/>
          <a:stretch/>
        </p:blipFill>
        <p:spPr>
          <a:xfrm>
            <a:off x="3132238" y="4053161"/>
            <a:ext cx="1137863" cy="479010"/>
          </a:xfrm>
          <a:prstGeom prst="rect">
            <a:avLst/>
          </a:prstGeom>
        </p:spPr>
      </p:pic>
      <p:pic>
        <p:nvPicPr>
          <p:cNvPr id="19" name="Picture 18"/>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t="22023" b="35880"/>
          <a:stretch/>
        </p:blipFill>
        <p:spPr>
          <a:xfrm>
            <a:off x="3132238" y="5528368"/>
            <a:ext cx="1137863" cy="479010"/>
          </a:xfrm>
          <a:prstGeom prst="rect">
            <a:avLst/>
          </a:prstGeom>
        </p:spPr>
      </p:pic>
      <p:pic>
        <p:nvPicPr>
          <p:cNvPr id="9" name="Picture 8"/>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t="12734" b="25393"/>
          <a:stretch/>
        </p:blipFill>
        <p:spPr>
          <a:xfrm>
            <a:off x="6208585" y="3903200"/>
            <a:ext cx="1343346" cy="831164"/>
          </a:xfrm>
          <a:prstGeom prst="rect">
            <a:avLst/>
          </a:prstGeom>
        </p:spPr>
      </p:pic>
      <p:pic>
        <p:nvPicPr>
          <p:cNvPr id="22" name="Picture 21"/>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t="12734" b="25393"/>
          <a:stretch/>
        </p:blipFill>
        <p:spPr>
          <a:xfrm>
            <a:off x="6139365" y="5368539"/>
            <a:ext cx="1343346" cy="831164"/>
          </a:xfrm>
          <a:prstGeom prst="rect">
            <a:avLst/>
          </a:prstGeom>
        </p:spPr>
      </p:pic>
      <p:sp>
        <p:nvSpPr>
          <p:cNvPr id="13" name="TextBox 12"/>
          <p:cNvSpPr txBox="1"/>
          <p:nvPr/>
        </p:nvSpPr>
        <p:spPr>
          <a:xfrm>
            <a:off x="766777" y="3885840"/>
            <a:ext cx="459078" cy="646331"/>
          </a:xfrm>
          <a:prstGeom prst="rect">
            <a:avLst/>
          </a:prstGeom>
          <a:noFill/>
        </p:spPr>
        <p:txBody>
          <a:bodyPr wrap="square" rtlCol="0">
            <a:spAutoFit/>
          </a:bodyPr>
          <a:lstStyle/>
          <a:p>
            <a:r>
              <a:rPr lang="en-US" sz="3600" dirty="0"/>
              <a:t>A</a:t>
            </a:r>
            <a:endParaRPr lang="en-US" dirty="0"/>
          </a:p>
        </p:txBody>
      </p:sp>
      <p:sp>
        <p:nvSpPr>
          <p:cNvPr id="23" name="TextBox 22"/>
          <p:cNvSpPr txBox="1"/>
          <p:nvPr/>
        </p:nvSpPr>
        <p:spPr>
          <a:xfrm>
            <a:off x="764429" y="5368539"/>
            <a:ext cx="459078" cy="646331"/>
          </a:xfrm>
          <a:prstGeom prst="rect">
            <a:avLst/>
          </a:prstGeom>
          <a:noFill/>
        </p:spPr>
        <p:txBody>
          <a:bodyPr wrap="square" rtlCol="0">
            <a:spAutoFit/>
          </a:bodyPr>
          <a:lstStyle/>
          <a:p>
            <a:r>
              <a:rPr lang="en-US" sz="3600" dirty="0"/>
              <a:t>B</a:t>
            </a:r>
            <a:endParaRPr lang="en-US" dirty="0"/>
          </a:p>
        </p:txBody>
      </p:sp>
      <p:sp>
        <p:nvSpPr>
          <p:cNvPr id="24" name="TextBox 23"/>
          <p:cNvSpPr txBox="1"/>
          <p:nvPr/>
        </p:nvSpPr>
        <p:spPr>
          <a:xfrm>
            <a:off x="7879119" y="3882326"/>
            <a:ext cx="459078" cy="646331"/>
          </a:xfrm>
          <a:prstGeom prst="rect">
            <a:avLst/>
          </a:prstGeom>
          <a:noFill/>
        </p:spPr>
        <p:txBody>
          <a:bodyPr wrap="square" rtlCol="0">
            <a:spAutoFit/>
          </a:bodyPr>
          <a:lstStyle/>
          <a:p>
            <a:r>
              <a:rPr lang="en-US" sz="3600" dirty="0"/>
              <a:t>C</a:t>
            </a:r>
            <a:endParaRPr lang="en-US" dirty="0"/>
          </a:p>
        </p:txBody>
      </p:sp>
      <p:sp>
        <p:nvSpPr>
          <p:cNvPr id="25" name="TextBox 24"/>
          <p:cNvSpPr txBox="1"/>
          <p:nvPr/>
        </p:nvSpPr>
        <p:spPr>
          <a:xfrm>
            <a:off x="7879119" y="5297513"/>
            <a:ext cx="459078" cy="646331"/>
          </a:xfrm>
          <a:prstGeom prst="rect">
            <a:avLst/>
          </a:prstGeom>
          <a:noFill/>
        </p:spPr>
        <p:txBody>
          <a:bodyPr wrap="square" rtlCol="0">
            <a:spAutoFit/>
          </a:bodyPr>
          <a:lstStyle/>
          <a:p>
            <a:r>
              <a:rPr lang="en-US" sz="3600" dirty="0"/>
              <a:t>D</a:t>
            </a:r>
            <a:endParaRPr lang="en-US" dirty="0"/>
          </a:p>
        </p:txBody>
      </p:sp>
    </p:spTree>
    <p:extLst>
      <p:ext uri="{BB962C8B-B14F-4D97-AF65-F5344CB8AC3E}">
        <p14:creationId xmlns:p14="http://schemas.microsoft.com/office/powerpoint/2010/main" val="309033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Criteria for Evaluation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302243A-6EBF-4E1F-8071-1EC7B1D567C0}"/>
              </a:ext>
            </a:extLst>
          </p:cNvPr>
          <p:cNvSpPr txBox="1"/>
          <p:nvPr/>
        </p:nvSpPr>
        <p:spPr>
          <a:xfrm>
            <a:off x="506027" y="1562470"/>
            <a:ext cx="8362765" cy="440120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Identified 7 major criteria to evaluate configurations:</a:t>
            </a:r>
          </a:p>
          <a:p>
            <a:pPr marL="742950" lvl="1" indent="-285750">
              <a:spcAft>
                <a:spcPts val="600"/>
              </a:spcAft>
              <a:buFont typeface="Arial" panose="020B0604020202020204" pitchFamily="34" charset="0"/>
              <a:buChar char="•"/>
            </a:pPr>
            <a:r>
              <a:rPr lang="en-US" sz="2000" u="sng" dirty="0"/>
              <a:t>Heat Addition to Tank</a:t>
            </a:r>
            <a:r>
              <a:rPr lang="en-US" sz="2000" dirty="0"/>
              <a:t>: total heat (kJ) added to tank over mission</a:t>
            </a:r>
          </a:p>
          <a:p>
            <a:pPr marL="742950" lvl="1" indent="-285750">
              <a:spcAft>
                <a:spcPts val="600"/>
              </a:spcAft>
              <a:buFont typeface="Arial" panose="020B0604020202020204" pitchFamily="34" charset="0"/>
              <a:buChar char="•"/>
            </a:pPr>
            <a:r>
              <a:rPr lang="en-US" sz="2000" u="sng" dirty="0"/>
              <a:t>Power Required</a:t>
            </a:r>
            <a:r>
              <a:rPr lang="en-US" sz="2000" dirty="0"/>
              <a:t>: power (W) required to run pump</a:t>
            </a:r>
          </a:p>
          <a:p>
            <a:pPr marL="742950" lvl="1" indent="-285750">
              <a:spcAft>
                <a:spcPts val="600"/>
              </a:spcAft>
              <a:buFont typeface="Arial" panose="020B0604020202020204" pitchFamily="34" charset="0"/>
              <a:buChar char="•"/>
            </a:pPr>
            <a:r>
              <a:rPr lang="en-US" sz="2000" u="sng" dirty="0"/>
              <a:t>Component Mass</a:t>
            </a:r>
            <a:r>
              <a:rPr lang="en-US" sz="2000" dirty="0"/>
              <a:t>: mass (kg) of the components of the system</a:t>
            </a:r>
          </a:p>
          <a:p>
            <a:pPr marL="742950" lvl="1" indent="-285750">
              <a:spcAft>
                <a:spcPts val="600"/>
              </a:spcAft>
              <a:buFont typeface="Arial" panose="020B0604020202020204" pitchFamily="34" charset="0"/>
              <a:buChar char="•"/>
            </a:pPr>
            <a:r>
              <a:rPr lang="en-US" sz="2000" u="sng" dirty="0"/>
              <a:t>System Startup Time</a:t>
            </a:r>
            <a:r>
              <a:rPr lang="en-US" sz="2000" dirty="0"/>
              <a:t>: time (t) it takes for the system to fire thrusters </a:t>
            </a:r>
          </a:p>
          <a:p>
            <a:pPr marL="742950" lvl="1" indent="-285750">
              <a:spcAft>
                <a:spcPts val="600"/>
              </a:spcAft>
              <a:buFont typeface="Arial" panose="020B0604020202020204" pitchFamily="34" charset="0"/>
              <a:buChar char="•"/>
            </a:pPr>
            <a:r>
              <a:rPr lang="en-US" sz="2000" u="sng" dirty="0"/>
              <a:t>Development</a:t>
            </a:r>
            <a:r>
              <a:rPr lang="en-US" sz="2000" dirty="0"/>
              <a:t>: qualitative assessment of upcoming developments needed for use (scheduling concerns also factored in)</a:t>
            </a:r>
          </a:p>
          <a:p>
            <a:pPr marL="742950" lvl="1" indent="-285750">
              <a:spcAft>
                <a:spcPts val="600"/>
              </a:spcAft>
              <a:buFont typeface="Arial" panose="020B0604020202020204" pitchFamily="34" charset="0"/>
              <a:buChar char="•"/>
            </a:pPr>
            <a:r>
              <a:rPr lang="en-US" sz="2000" u="sng" dirty="0"/>
              <a:t>Complexity</a:t>
            </a:r>
            <a:r>
              <a:rPr lang="en-US" sz="2000" dirty="0"/>
              <a:t>: qualitative assessment of schematic complexity</a:t>
            </a:r>
          </a:p>
          <a:p>
            <a:pPr marL="742950" lvl="1" indent="-285750">
              <a:spcAft>
                <a:spcPts val="600"/>
              </a:spcAft>
              <a:buFont typeface="Arial" panose="020B0604020202020204" pitchFamily="34" charset="0"/>
              <a:buChar char="•"/>
            </a:pPr>
            <a:r>
              <a:rPr lang="en-US" sz="2000" u="sng" dirty="0"/>
              <a:t>Fault Tolerance</a:t>
            </a:r>
            <a:r>
              <a:rPr lang="en-US" sz="2000" dirty="0"/>
              <a:t>: qualitative assessment of fault-tolerance/redundancy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Cost </a:t>
            </a:r>
            <a:r>
              <a:rPr lang="en-US" sz="2000" u="sng" dirty="0"/>
              <a:t>appears later</a:t>
            </a:r>
            <a:r>
              <a:rPr lang="en-US" sz="2000" dirty="0"/>
              <a:t> in the analytical hierarchy process and can be factored in future work</a:t>
            </a:r>
          </a:p>
        </p:txBody>
      </p:sp>
    </p:spTree>
    <p:extLst>
      <p:ext uri="{BB962C8B-B14F-4D97-AF65-F5344CB8AC3E}">
        <p14:creationId xmlns:p14="http://schemas.microsoft.com/office/powerpoint/2010/main" val="1443663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400" dirty="0">
                <a:solidFill>
                  <a:schemeClr val="bg1"/>
                </a:solidFill>
              </a:rPr>
              <a:t>Criteria Weighting Example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C012E30A-161F-4E07-880C-58A29D140A1B}"/>
              </a:ext>
            </a:extLst>
          </p:cNvPr>
          <p:cNvGraphicFramePr>
            <a:graphicFrameLocks noGrp="1"/>
          </p:cNvGraphicFramePr>
          <p:nvPr/>
        </p:nvGraphicFramePr>
        <p:xfrm>
          <a:off x="299885" y="1937516"/>
          <a:ext cx="8544231" cy="3916680"/>
        </p:xfrm>
        <a:graphic>
          <a:graphicData uri="http://schemas.openxmlformats.org/drawingml/2006/table">
            <a:tbl>
              <a:tblPr firstRow="1" firstCol="1">
                <a:tableStyleId>{5C22544A-7EE6-4342-B048-85BDC9FD1C3A}</a:tableStyleId>
              </a:tblPr>
              <a:tblGrid>
                <a:gridCol w="1194787">
                  <a:extLst>
                    <a:ext uri="{9D8B030D-6E8A-4147-A177-3AD203B41FA5}">
                      <a16:colId xmlns:a16="http://schemas.microsoft.com/office/drawing/2014/main" val="2675671476"/>
                    </a:ext>
                  </a:extLst>
                </a:gridCol>
                <a:gridCol w="1199367">
                  <a:extLst>
                    <a:ext uri="{9D8B030D-6E8A-4147-A177-3AD203B41FA5}">
                      <a16:colId xmlns:a16="http://schemas.microsoft.com/office/drawing/2014/main" val="2125002917"/>
                    </a:ext>
                  </a:extLst>
                </a:gridCol>
                <a:gridCol w="1094642">
                  <a:extLst>
                    <a:ext uri="{9D8B030D-6E8A-4147-A177-3AD203B41FA5}">
                      <a16:colId xmlns:a16="http://schemas.microsoft.com/office/drawing/2014/main" val="3287276040"/>
                    </a:ext>
                  </a:extLst>
                </a:gridCol>
                <a:gridCol w="1133859">
                  <a:extLst>
                    <a:ext uri="{9D8B030D-6E8A-4147-A177-3AD203B41FA5}">
                      <a16:colId xmlns:a16="http://schemas.microsoft.com/office/drawing/2014/main" val="1528456128"/>
                    </a:ext>
                  </a:extLst>
                </a:gridCol>
                <a:gridCol w="1143899">
                  <a:extLst>
                    <a:ext uri="{9D8B030D-6E8A-4147-A177-3AD203B41FA5}">
                      <a16:colId xmlns:a16="http://schemas.microsoft.com/office/drawing/2014/main" val="2195378889"/>
                    </a:ext>
                  </a:extLst>
                </a:gridCol>
                <a:gridCol w="620825">
                  <a:extLst>
                    <a:ext uri="{9D8B030D-6E8A-4147-A177-3AD203B41FA5}">
                      <a16:colId xmlns:a16="http://schemas.microsoft.com/office/drawing/2014/main" val="2375166630"/>
                    </a:ext>
                  </a:extLst>
                </a:gridCol>
                <a:gridCol w="1157711">
                  <a:extLst>
                    <a:ext uri="{9D8B030D-6E8A-4147-A177-3AD203B41FA5}">
                      <a16:colId xmlns:a16="http://schemas.microsoft.com/office/drawing/2014/main" val="4161488006"/>
                    </a:ext>
                  </a:extLst>
                </a:gridCol>
                <a:gridCol w="999141">
                  <a:extLst>
                    <a:ext uri="{9D8B030D-6E8A-4147-A177-3AD203B41FA5}">
                      <a16:colId xmlns:a16="http://schemas.microsoft.com/office/drawing/2014/main" val="2509924973"/>
                    </a:ext>
                  </a:extLst>
                </a:gridCol>
              </a:tblGrid>
              <a:tr h="190500">
                <a:tc>
                  <a:txBody>
                    <a:bodyPr/>
                    <a:lstStyle/>
                    <a:p>
                      <a:pPr algn="ctr" fontAlgn="b"/>
                      <a:endParaRPr lang="en-US"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a:effectLst/>
                        </a:rPr>
                        <a:t>Component Mass</a:t>
                      </a:r>
                      <a:endParaRPr lang="en-US" sz="1800" b="1" i="0" u="none" strike="noStrike" dirty="0">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Heat Addition</a:t>
                      </a:r>
                      <a:endParaRPr lang="en-US" sz="1800" b="1" i="0" u="none" strike="noStrike" dirty="0">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Power Required</a:t>
                      </a:r>
                      <a:endParaRPr lang="en-US" sz="1800" b="1" i="0" u="none" strike="noStrike" dirty="0">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a:effectLst/>
                        </a:rPr>
                        <a:t>System Startup</a:t>
                      </a:r>
                      <a:endParaRPr lang="en-US" sz="1800" b="1" i="0" u="none" strike="noStrike">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a:effectLst/>
                        </a:rPr>
                        <a:t>TRL</a:t>
                      </a:r>
                      <a:endParaRPr lang="en-US" sz="1800" b="1" i="0" u="none" strike="noStrike">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a:effectLst/>
                        </a:rPr>
                        <a:t>Complexity</a:t>
                      </a:r>
                      <a:endParaRPr lang="en-US" sz="1800" b="1" i="0" u="none" strike="noStrike">
                        <a:solidFill>
                          <a:srgbClr val="000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800" b="1" u="none" strike="noStrike" dirty="0">
                          <a:effectLst/>
                        </a:rPr>
                        <a:t>Fault Tolerance</a:t>
                      </a:r>
                      <a:endParaRPr lang="en-US" sz="1800" b="1" i="0" u="none" strike="noStrike" dirty="0">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98769650"/>
                  </a:ext>
                </a:extLst>
              </a:tr>
              <a:tr h="190500">
                <a:tc>
                  <a:txBody>
                    <a:bodyPr/>
                    <a:lstStyle/>
                    <a:p>
                      <a:pPr algn="ctr" fontAlgn="b"/>
                      <a:r>
                        <a:rPr lang="en-US" sz="1800" b="1" u="none" strike="noStrike">
                          <a:effectLst/>
                        </a:rPr>
                        <a:t>Component Mass</a:t>
                      </a:r>
                      <a:endParaRPr lang="en-US" sz="18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dirty="0">
                          <a:effectLst/>
                        </a:rPr>
                        <a:t>2/3</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dirty="0">
                          <a:effectLst/>
                        </a:rPr>
                        <a:t>2/3</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dirty="0">
                          <a:effectLst/>
                        </a:rPr>
                        <a:t>1.5</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149129424"/>
                  </a:ext>
                </a:extLst>
              </a:tr>
              <a:tr h="190500">
                <a:tc>
                  <a:txBody>
                    <a:bodyPr/>
                    <a:lstStyle/>
                    <a:p>
                      <a:pPr algn="ctr" fontAlgn="b"/>
                      <a:r>
                        <a:rPr lang="en-US" sz="1800" b="1" u="none" strike="noStrike">
                          <a:effectLst/>
                        </a:rPr>
                        <a:t>Heat Addition</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dirty="0">
                          <a:effectLst/>
                        </a:rPr>
                        <a:t>1.5</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469393163"/>
                  </a:ext>
                </a:extLst>
              </a:tr>
              <a:tr h="190500">
                <a:tc>
                  <a:txBody>
                    <a:bodyPr/>
                    <a:lstStyle/>
                    <a:p>
                      <a:pPr algn="ctr" fontAlgn="b"/>
                      <a:r>
                        <a:rPr lang="en-US" sz="1800" b="1" u="none" strike="noStrike">
                          <a:effectLst/>
                        </a:rPr>
                        <a:t>Power Required</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a:effectLst/>
                        </a:rPr>
                        <a:t>1.5</a:t>
                      </a:r>
                      <a:endParaRPr lang="en-US"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3</a:t>
                      </a:r>
                      <a:endParaRPr lang="en-US" sz="1800" b="1" i="0" u="none" strike="noStrike">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1057359484"/>
                  </a:ext>
                </a:extLst>
              </a:tr>
              <a:tr h="190500">
                <a:tc>
                  <a:txBody>
                    <a:bodyPr/>
                    <a:lstStyle/>
                    <a:p>
                      <a:pPr algn="ctr" fontAlgn="b"/>
                      <a:r>
                        <a:rPr lang="en-US" sz="1800" b="1" u="none" strike="noStrike">
                          <a:effectLst/>
                        </a:rPr>
                        <a:t>System Startup</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dirty="0">
                          <a:effectLst/>
                        </a:rPr>
                        <a:t>2/3</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0.5</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0.5</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2</a:t>
                      </a:r>
                      <a:endParaRPr lang="en-US" sz="1800" b="1" i="0" u="none" strike="noStrike">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4095416373"/>
                  </a:ext>
                </a:extLst>
              </a:tr>
              <a:tr h="190500">
                <a:tc>
                  <a:txBody>
                    <a:bodyPr/>
                    <a:lstStyle/>
                    <a:p>
                      <a:pPr algn="ctr" fontAlgn="b"/>
                      <a:r>
                        <a:rPr lang="en-US" sz="1800" b="1" u="none" strike="noStrike">
                          <a:effectLst/>
                        </a:rPr>
                        <a:t>TRL</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a:effectLst/>
                        </a:rPr>
                        <a:t>0.5</a:t>
                      </a:r>
                      <a:endParaRPr lang="en-US"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0.5</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2199830386"/>
                  </a:ext>
                </a:extLst>
              </a:tr>
              <a:tr h="190500">
                <a:tc>
                  <a:txBody>
                    <a:bodyPr/>
                    <a:lstStyle/>
                    <a:p>
                      <a:pPr algn="ctr" fontAlgn="b"/>
                      <a:r>
                        <a:rPr lang="en-US" sz="1800" b="1" u="none" strike="noStrike">
                          <a:effectLst/>
                        </a:rPr>
                        <a:t>Complexity</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800" b="1" u="none" strike="noStrike">
                          <a:effectLst/>
                        </a:rPr>
                        <a:t>0.5</a:t>
                      </a:r>
                      <a:endParaRPr lang="en-US"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a:effectLst/>
                        </a:rPr>
                        <a:t>0.5</a:t>
                      </a:r>
                      <a:endParaRPr lang="en-US"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solidFill>
                      <a:schemeClr val="bg1"/>
                    </a:solidFill>
                  </a:tcP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solidFill>
                      <a:schemeClr val="accent1">
                        <a:lumMod val="40000"/>
                        <a:lumOff val="60000"/>
                      </a:schemeClr>
                    </a:solidFill>
                  </a:tcPr>
                </a:tc>
                <a:extLst>
                  <a:ext uri="{0D108BD9-81ED-4DB2-BD59-A6C34878D82A}">
                    <a16:rowId xmlns:a16="http://schemas.microsoft.com/office/drawing/2014/main" val="3911452767"/>
                  </a:ext>
                </a:extLst>
              </a:tr>
              <a:tr h="190500">
                <a:tc>
                  <a:txBody>
                    <a:bodyPr/>
                    <a:lstStyle/>
                    <a:p>
                      <a:pPr algn="ctr" fontAlgn="b"/>
                      <a:r>
                        <a:rPr lang="en-US" sz="1800" b="1" u="none" strike="noStrike">
                          <a:effectLst/>
                        </a:rPr>
                        <a:t>Fault Tolerance</a:t>
                      </a:r>
                      <a:endParaRPr lang="en-US" sz="1800" b="1"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a:effectLst/>
                        </a:rPr>
                        <a:t>0.5</a:t>
                      </a:r>
                      <a:endParaRPr lang="en-US" sz="1800" b="1" i="0" u="none" strike="noStrike">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dirty="0">
                          <a:effectLst/>
                        </a:rPr>
                        <a:t>1/3</a:t>
                      </a:r>
                      <a:endParaRPr lang="en-US" sz="1800" b="1" i="0" u="none" strike="noStrike" dirty="0">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a:effectLst/>
                        </a:rPr>
                        <a:t>0.5</a:t>
                      </a:r>
                      <a:endParaRPr lang="en-US" sz="1800" b="1" i="0" u="none" strike="noStrike">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a:effectLst/>
                        </a:rPr>
                        <a:t>1</a:t>
                      </a:r>
                      <a:endParaRPr lang="en-US" sz="1800" b="1" i="0" u="none" strike="noStrike">
                        <a:solidFill>
                          <a:srgbClr val="000000"/>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800" b="1" u="none" strike="noStrike" dirty="0">
                          <a:effectLst/>
                        </a:rPr>
                        <a:t>1</a:t>
                      </a:r>
                      <a:endParaRPr lang="en-US" sz="1800" b="1" i="0" u="none" strike="noStrike" dirty="0">
                        <a:solidFill>
                          <a:srgbClr val="000000"/>
                        </a:solidFill>
                        <a:effectLst/>
                        <a:latin typeface="Calibri" panose="020F0502020204030204" pitchFamily="34"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4207497"/>
                  </a:ext>
                </a:extLst>
              </a:tr>
            </a:tbl>
          </a:graphicData>
        </a:graphic>
      </p:graphicFrame>
    </p:spTree>
    <p:extLst>
      <p:ext uri="{BB962C8B-B14F-4D97-AF65-F5344CB8AC3E}">
        <p14:creationId xmlns:p14="http://schemas.microsoft.com/office/powerpoint/2010/main" val="2944216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Heat Addition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4" name="Table 4">
            <a:extLst>
              <a:ext uri="{FF2B5EF4-FFF2-40B4-BE49-F238E27FC236}">
                <a16:creationId xmlns:a16="http://schemas.microsoft.com/office/drawing/2014/main" id="{3937766E-FDF9-4CD9-8D7D-A59DD771C778}"/>
              </a:ext>
            </a:extLst>
          </p:cNvPr>
          <p:cNvGraphicFramePr>
            <a:graphicFrameLocks noGrp="1"/>
          </p:cNvGraphicFramePr>
          <p:nvPr>
            <p:extLst>
              <p:ext uri="{D42A27DB-BD31-4B8C-83A1-F6EECF244321}">
                <p14:modId xmlns:p14="http://schemas.microsoft.com/office/powerpoint/2010/main" val="4076705820"/>
              </p:ext>
            </p:extLst>
          </p:nvPr>
        </p:nvGraphicFramePr>
        <p:xfrm>
          <a:off x="1199871" y="1898839"/>
          <a:ext cx="6666006" cy="2021840"/>
        </p:xfrm>
        <a:graphic>
          <a:graphicData uri="http://schemas.openxmlformats.org/drawingml/2006/table">
            <a:tbl>
              <a:tblPr firstRow="1" bandRow="1">
                <a:tableStyleId>{5C22544A-7EE6-4342-B048-85BDC9FD1C3A}</a:tableStyleId>
              </a:tblPr>
              <a:tblGrid>
                <a:gridCol w="1716919">
                  <a:extLst>
                    <a:ext uri="{9D8B030D-6E8A-4147-A177-3AD203B41FA5}">
                      <a16:colId xmlns:a16="http://schemas.microsoft.com/office/drawing/2014/main" val="3758395524"/>
                    </a:ext>
                  </a:extLst>
                </a:gridCol>
                <a:gridCol w="1360592">
                  <a:extLst>
                    <a:ext uri="{9D8B030D-6E8A-4147-A177-3AD203B41FA5}">
                      <a16:colId xmlns:a16="http://schemas.microsoft.com/office/drawing/2014/main" val="918208714"/>
                    </a:ext>
                  </a:extLst>
                </a:gridCol>
                <a:gridCol w="1196165">
                  <a:extLst>
                    <a:ext uri="{9D8B030D-6E8A-4147-A177-3AD203B41FA5}">
                      <a16:colId xmlns:a16="http://schemas.microsoft.com/office/drawing/2014/main" val="3474090715"/>
                    </a:ext>
                  </a:extLst>
                </a:gridCol>
                <a:gridCol w="1196165">
                  <a:extLst>
                    <a:ext uri="{9D8B030D-6E8A-4147-A177-3AD203B41FA5}">
                      <a16:colId xmlns:a16="http://schemas.microsoft.com/office/drawing/2014/main" val="2077887940"/>
                    </a:ext>
                  </a:extLst>
                </a:gridCol>
                <a:gridCol w="1196165">
                  <a:extLst>
                    <a:ext uri="{9D8B030D-6E8A-4147-A177-3AD203B41FA5}">
                      <a16:colId xmlns:a16="http://schemas.microsoft.com/office/drawing/2014/main" val="3852808469"/>
                    </a:ext>
                  </a:extLst>
                </a:gridCol>
              </a:tblGrid>
              <a:tr h="370840">
                <a:tc>
                  <a:txBody>
                    <a:bodyPr/>
                    <a:lstStyle/>
                    <a:p>
                      <a:endParaRPr lang="en-US" dirty="0"/>
                    </a:p>
                  </a:txBody>
                  <a:tcPr/>
                </a:tc>
                <a:tc>
                  <a:txBody>
                    <a:bodyPr/>
                    <a:lstStyle/>
                    <a:p>
                      <a:r>
                        <a:rPr lang="en-US" dirty="0"/>
                        <a:t>Option A</a:t>
                      </a:r>
                    </a:p>
                  </a:txBody>
                  <a:tcPr/>
                </a:tc>
                <a:tc>
                  <a:txBody>
                    <a:bodyPr/>
                    <a:lstStyle/>
                    <a:p>
                      <a:r>
                        <a:rPr lang="en-US" dirty="0"/>
                        <a:t>Option B</a:t>
                      </a:r>
                    </a:p>
                  </a:txBody>
                  <a:tcPr/>
                </a:tc>
                <a:tc>
                  <a:txBody>
                    <a:bodyPr/>
                    <a:lstStyle/>
                    <a:p>
                      <a:r>
                        <a:rPr lang="en-US"/>
                        <a:t>Option C</a:t>
                      </a:r>
                      <a:endParaRPr lang="en-US" dirty="0"/>
                    </a:p>
                  </a:txBody>
                  <a:tcPr/>
                </a:tc>
                <a:tc>
                  <a:txBody>
                    <a:bodyPr/>
                    <a:lstStyle/>
                    <a:p>
                      <a:r>
                        <a:rPr lang="en-US" dirty="0"/>
                        <a:t>Option D</a:t>
                      </a:r>
                    </a:p>
                  </a:txBody>
                  <a:tcPr/>
                </a:tc>
                <a:extLst>
                  <a:ext uri="{0D108BD9-81ED-4DB2-BD59-A6C34878D82A}">
                    <a16:rowId xmlns:a16="http://schemas.microsoft.com/office/drawing/2014/main" val="3504802973"/>
                  </a:ext>
                </a:extLst>
              </a:tr>
              <a:tr h="370840">
                <a:tc>
                  <a:txBody>
                    <a:bodyPr/>
                    <a:lstStyle/>
                    <a:p>
                      <a:r>
                        <a:rPr lang="en-US" dirty="0"/>
                        <a:t>Idle Heat Load </a:t>
                      </a:r>
                    </a:p>
                  </a:txBody>
                  <a:tcPr/>
                </a:tc>
                <a:tc>
                  <a:txBody>
                    <a:bodyPr/>
                    <a:lstStyle/>
                    <a:p>
                      <a:r>
                        <a:rPr lang="en-US" dirty="0"/>
                        <a:t>40.9 W</a:t>
                      </a:r>
                    </a:p>
                  </a:txBody>
                  <a:tcPr/>
                </a:tc>
                <a:tc>
                  <a:txBody>
                    <a:bodyPr/>
                    <a:lstStyle/>
                    <a:p>
                      <a:r>
                        <a:rPr lang="en-US" dirty="0"/>
                        <a:t>26.1 W</a:t>
                      </a:r>
                    </a:p>
                  </a:txBody>
                  <a:tcPr/>
                </a:tc>
                <a:tc>
                  <a:txBody>
                    <a:bodyPr/>
                    <a:lstStyle/>
                    <a:p>
                      <a:r>
                        <a:rPr lang="en-US" dirty="0"/>
                        <a:t>40.9 W</a:t>
                      </a:r>
                    </a:p>
                  </a:txBody>
                  <a:tcPr/>
                </a:tc>
                <a:tc>
                  <a:txBody>
                    <a:bodyPr/>
                    <a:lstStyle/>
                    <a:p>
                      <a:r>
                        <a:rPr lang="en-US" dirty="0"/>
                        <a:t>26.1 W</a:t>
                      </a:r>
                    </a:p>
                  </a:txBody>
                  <a:tcPr/>
                </a:tc>
                <a:extLst>
                  <a:ext uri="{0D108BD9-81ED-4DB2-BD59-A6C34878D82A}">
                    <a16:rowId xmlns:a16="http://schemas.microsoft.com/office/drawing/2014/main" val="2336053231"/>
                  </a:ext>
                </a:extLst>
              </a:tr>
              <a:tr h="370840">
                <a:tc>
                  <a:txBody>
                    <a:bodyPr/>
                    <a:lstStyle/>
                    <a:p>
                      <a:r>
                        <a:rPr lang="en-US" dirty="0"/>
                        <a:t>Total heat added</a:t>
                      </a:r>
                    </a:p>
                  </a:txBody>
                  <a:tcPr/>
                </a:tc>
                <a:tc>
                  <a:txBody>
                    <a:bodyPr/>
                    <a:lstStyle/>
                    <a:p>
                      <a:r>
                        <a:rPr lang="en-US" dirty="0"/>
                        <a:t>8.7*10</a:t>
                      </a:r>
                      <a:r>
                        <a:rPr lang="en-US" baseline="30000" dirty="0"/>
                        <a:t>5</a:t>
                      </a:r>
                      <a:r>
                        <a:rPr lang="en-US" dirty="0"/>
                        <a:t> kJ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5.6*10</a:t>
                      </a:r>
                      <a:r>
                        <a:rPr lang="en-US" baseline="30000" dirty="0"/>
                        <a:t>5</a:t>
                      </a:r>
                      <a:r>
                        <a:rPr lang="en-US" dirty="0"/>
                        <a:t> kJ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1.1*10</a:t>
                      </a:r>
                      <a:r>
                        <a:rPr lang="en-US" baseline="30000" dirty="0"/>
                        <a:t>5</a:t>
                      </a:r>
                      <a:r>
                        <a:rPr lang="en-US" dirty="0"/>
                        <a:t> kJ</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7.1*10</a:t>
                      </a:r>
                      <a:r>
                        <a:rPr lang="en-US" baseline="30000" dirty="0"/>
                        <a:t>4</a:t>
                      </a:r>
                      <a:r>
                        <a:rPr lang="en-US" dirty="0"/>
                        <a:t> kJ</a:t>
                      </a:r>
                    </a:p>
                  </a:txBody>
                  <a:tcPr/>
                </a:tc>
                <a:extLst>
                  <a:ext uri="{0D108BD9-81ED-4DB2-BD59-A6C34878D82A}">
                    <a16:rowId xmlns:a16="http://schemas.microsoft.com/office/drawing/2014/main" val="2756191110"/>
                  </a:ext>
                </a:extLst>
              </a:tr>
              <a:tr h="370840">
                <a:tc>
                  <a:txBody>
                    <a:bodyPr/>
                    <a:lstStyle/>
                    <a:p>
                      <a:r>
                        <a:rPr lang="en-US" dirty="0"/>
                        <a:t>Equivalent boiloff</a:t>
                      </a:r>
                    </a:p>
                  </a:txBody>
                  <a:tcPr/>
                </a:tc>
                <a:tc>
                  <a:txBody>
                    <a:bodyPr/>
                    <a:lstStyle/>
                    <a:p>
                      <a:r>
                        <a:rPr lang="en-US" dirty="0"/>
                        <a:t>4,069</a:t>
                      </a:r>
                      <a:r>
                        <a:rPr lang="en-US" baseline="0" dirty="0"/>
                        <a:t> kg</a:t>
                      </a:r>
                      <a:endParaRPr lang="en-US" baseline="30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2597</a:t>
                      </a:r>
                      <a:r>
                        <a:rPr lang="en-US" baseline="0" dirty="0"/>
                        <a:t> kg</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494</a:t>
                      </a:r>
                      <a:r>
                        <a:rPr lang="en-US" baseline="0" dirty="0"/>
                        <a:t> kg</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329</a:t>
                      </a:r>
                      <a:r>
                        <a:rPr lang="en-US" baseline="0" dirty="0"/>
                        <a:t> kg</a:t>
                      </a:r>
                      <a:endParaRPr lang="en-US" dirty="0"/>
                    </a:p>
                  </a:txBody>
                  <a:tcPr/>
                </a:tc>
                <a:extLst>
                  <a:ext uri="{0D108BD9-81ED-4DB2-BD59-A6C34878D82A}">
                    <a16:rowId xmlns:a16="http://schemas.microsoft.com/office/drawing/2014/main" val="3218752209"/>
                  </a:ext>
                </a:extLst>
              </a:tr>
            </a:tbl>
          </a:graphicData>
        </a:graphic>
      </p:graphicFrame>
      <p:sp>
        <p:nvSpPr>
          <p:cNvPr id="5" name="TextBox 4">
            <a:extLst>
              <a:ext uri="{FF2B5EF4-FFF2-40B4-BE49-F238E27FC236}">
                <a16:creationId xmlns:a16="http://schemas.microsoft.com/office/drawing/2014/main" id="{55E0FDCB-B3E6-4073-BB6F-73C2A7192264}"/>
              </a:ext>
            </a:extLst>
          </p:cNvPr>
          <p:cNvSpPr txBox="1"/>
          <p:nvPr/>
        </p:nvSpPr>
        <p:spPr>
          <a:xfrm>
            <a:off x="944747" y="4165734"/>
            <a:ext cx="7254507" cy="2308324"/>
          </a:xfrm>
          <a:prstGeom prst="rect">
            <a:avLst/>
          </a:prstGeom>
          <a:noFill/>
        </p:spPr>
        <p:txBody>
          <a:bodyPr wrap="square" rtlCol="0">
            <a:spAutoFit/>
          </a:bodyPr>
          <a:lstStyle/>
          <a:p>
            <a:pPr marL="285750" indent="-285750">
              <a:buFont typeface="Arial" panose="020B0604020202020204" pitchFamily="34" charset="0"/>
              <a:buChar char="•"/>
            </a:pPr>
            <a:r>
              <a:rPr lang="en-US" dirty="0"/>
              <a:t>Idle heat load includes the heat added by the pump and 20.5 W of heat leak from the recirculation line MLI and structure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Total heat added includes the heat removed from the recirculation line during chill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Equivalent boiloff is calculated based on the enthalpy of vaporization of liquid oxygen at 1 atmosphere</a:t>
            </a:r>
          </a:p>
        </p:txBody>
      </p:sp>
    </p:spTree>
    <p:extLst>
      <p:ext uri="{BB962C8B-B14F-4D97-AF65-F5344CB8AC3E}">
        <p14:creationId xmlns:p14="http://schemas.microsoft.com/office/powerpoint/2010/main" val="2557728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Power Required</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1BC905D0-DFF7-4A39-B9DA-B90A205C4D2C}"/>
              </a:ext>
            </a:extLst>
          </p:cNvPr>
          <p:cNvGraphicFramePr>
            <a:graphicFrameLocks noGrp="1"/>
          </p:cNvGraphicFramePr>
          <p:nvPr>
            <p:extLst>
              <p:ext uri="{D42A27DB-BD31-4B8C-83A1-F6EECF244321}">
                <p14:modId xmlns:p14="http://schemas.microsoft.com/office/powerpoint/2010/main" val="1057616234"/>
              </p:ext>
            </p:extLst>
          </p:nvPr>
        </p:nvGraphicFramePr>
        <p:xfrm>
          <a:off x="1213099" y="1587503"/>
          <a:ext cx="6717802" cy="2291080"/>
        </p:xfrm>
        <a:graphic>
          <a:graphicData uri="http://schemas.openxmlformats.org/drawingml/2006/table">
            <a:tbl>
              <a:tblPr firstRow="1" bandRow="1">
                <a:tableStyleId>{5C22544A-7EE6-4342-B048-85BDC9FD1C3A}</a:tableStyleId>
              </a:tblPr>
              <a:tblGrid>
                <a:gridCol w="1730259">
                  <a:extLst>
                    <a:ext uri="{9D8B030D-6E8A-4147-A177-3AD203B41FA5}">
                      <a16:colId xmlns:a16="http://schemas.microsoft.com/office/drawing/2014/main" val="846973916"/>
                    </a:ext>
                  </a:extLst>
                </a:gridCol>
                <a:gridCol w="1371163">
                  <a:extLst>
                    <a:ext uri="{9D8B030D-6E8A-4147-A177-3AD203B41FA5}">
                      <a16:colId xmlns:a16="http://schemas.microsoft.com/office/drawing/2014/main" val="2148265190"/>
                    </a:ext>
                  </a:extLst>
                </a:gridCol>
                <a:gridCol w="1205460">
                  <a:extLst>
                    <a:ext uri="{9D8B030D-6E8A-4147-A177-3AD203B41FA5}">
                      <a16:colId xmlns:a16="http://schemas.microsoft.com/office/drawing/2014/main" val="2142575416"/>
                    </a:ext>
                  </a:extLst>
                </a:gridCol>
                <a:gridCol w="1205460">
                  <a:extLst>
                    <a:ext uri="{9D8B030D-6E8A-4147-A177-3AD203B41FA5}">
                      <a16:colId xmlns:a16="http://schemas.microsoft.com/office/drawing/2014/main" val="1271915657"/>
                    </a:ext>
                  </a:extLst>
                </a:gridCol>
                <a:gridCol w="1205460">
                  <a:extLst>
                    <a:ext uri="{9D8B030D-6E8A-4147-A177-3AD203B41FA5}">
                      <a16:colId xmlns:a16="http://schemas.microsoft.com/office/drawing/2014/main" val="970825452"/>
                    </a:ext>
                  </a:extLst>
                </a:gridCol>
              </a:tblGrid>
              <a:tr h="370840">
                <a:tc>
                  <a:txBody>
                    <a:bodyPr/>
                    <a:lstStyle/>
                    <a:p>
                      <a:endParaRPr lang="en-US" dirty="0"/>
                    </a:p>
                  </a:txBody>
                  <a:tcPr/>
                </a:tc>
                <a:tc>
                  <a:txBody>
                    <a:bodyPr/>
                    <a:lstStyle/>
                    <a:p>
                      <a:r>
                        <a:rPr lang="en-US" dirty="0"/>
                        <a:t>Option A</a:t>
                      </a:r>
                    </a:p>
                  </a:txBody>
                  <a:tcPr/>
                </a:tc>
                <a:tc>
                  <a:txBody>
                    <a:bodyPr/>
                    <a:lstStyle/>
                    <a:p>
                      <a:r>
                        <a:rPr lang="en-US" dirty="0"/>
                        <a:t>Option B</a:t>
                      </a:r>
                    </a:p>
                  </a:txBody>
                  <a:tcPr/>
                </a:tc>
                <a:tc>
                  <a:txBody>
                    <a:bodyPr/>
                    <a:lstStyle/>
                    <a:p>
                      <a:r>
                        <a:rPr lang="en-US" dirty="0"/>
                        <a:t>Option B</a:t>
                      </a:r>
                    </a:p>
                  </a:txBody>
                  <a:tcPr/>
                </a:tc>
                <a:tc>
                  <a:txBody>
                    <a:bodyPr/>
                    <a:lstStyle/>
                    <a:p>
                      <a:r>
                        <a:rPr lang="en-US" dirty="0"/>
                        <a:t>Option D</a:t>
                      </a:r>
                    </a:p>
                  </a:txBody>
                  <a:tcPr/>
                </a:tc>
                <a:extLst>
                  <a:ext uri="{0D108BD9-81ED-4DB2-BD59-A6C34878D82A}">
                    <a16:rowId xmlns:a16="http://schemas.microsoft.com/office/drawing/2014/main" val="1448921902"/>
                  </a:ext>
                </a:extLst>
              </a:tr>
              <a:tr h="370840">
                <a:tc>
                  <a:txBody>
                    <a:bodyPr/>
                    <a:lstStyle/>
                    <a:p>
                      <a:r>
                        <a:rPr lang="en-US" dirty="0"/>
                        <a:t>Idle mode power</a:t>
                      </a:r>
                    </a:p>
                  </a:txBody>
                  <a:tcPr/>
                </a:tc>
                <a:tc>
                  <a:txBody>
                    <a:bodyPr/>
                    <a:lstStyle/>
                    <a:p>
                      <a:r>
                        <a:rPr lang="en-US" dirty="0"/>
                        <a:t>20.2 W</a:t>
                      </a:r>
                    </a:p>
                  </a:txBody>
                  <a:tcPr/>
                </a:tc>
                <a:tc>
                  <a:txBody>
                    <a:bodyPr/>
                    <a:lstStyle/>
                    <a:p>
                      <a:r>
                        <a:rPr lang="en-US" dirty="0"/>
                        <a:t>5.4 W</a:t>
                      </a:r>
                    </a:p>
                  </a:txBody>
                  <a:tcPr/>
                </a:tc>
                <a:tc>
                  <a:txBody>
                    <a:bodyPr/>
                    <a:lstStyle/>
                    <a:p>
                      <a:r>
                        <a:rPr lang="en-US" dirty="0"/>
                        <a:t>20.2 W</a:t>
                      </a:r>
                    </a:p>
                  </a:txBody>
                  <a:tcPr/>
                </a:tc>
                <a:tc>
                  <a:txBody>
                    <a:bodyPr/>
                    <a:lstStyle/>
                    <a:p>
                      <a:r>
                        <a:rPr lang="en-US" dirty="0"/>
                        <a:t>5.4 W</a:t>
                      </a:r>
                    </a:p>
                  </a:txBody>
                  <a:tcPr/>
                </a:tc>
                <a:extLst>
                  <a:ext uri="{0D108BD9-81ED-4DB2-BD59-A6C34878D82A}">
                    <a16:rowId xmlns:a16="http://schemas.microsoft.com/office/drawing/2014/main" val="4117453883"/>
                  </a:ext>
                </a:extLst>
              </a:tr>
              <a:tr h="370840">
                <a:tc>
                  <a:txBody>
                    <a:bodyPr/>
                    <a:lstStyle/>
                    <a:p>
                      <a:r>
                        <a:rPr lang="en-US" dirty="0"/>
                        <a:t>Total energy required</a:t>
                      </a:r>
                    </a:p>
                  </a:txBody>
                  <a:tcPr/>
                </a:tc>
                <a:tc>
                  <a:txBody>
                    <a:bodyPr/>
                    <a:lstStyle/>
                    <a:p>
                      <a:r>
                        <a:rPr lang="en-US" dirty="0"/>
                        <a:t>192 kW-h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70.1 kW-h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45.4 kW-h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33.5 kW-h</a:t>
                      </a:r>
                    </a:p>
                  </a:txBody>
                  <a:tcPr/>
                </a:tc>
                <a:extLst>
                  <a:ext uri="{0D108BD9-81ED-4DB2-BD59-A6C34878D82A}">
                    <a16:rowId xmlns:a16="http://schemas.microsoft.com/office/drawing/2014/main" val="2842718458"/>
                  </a:ext>
                </a:extLst>
              </a:tr>
              <a:tr h="370840">
                <a:tc>
                  <a:txBody>
                    <a:bodyPr/>
                    <a:lstStyle/>
                    <a:p>
                      <a:r>
                        <a:rPr lang="en-US" dirty="0"/>
                        <a:t>Equivalent battery mass</a:t>
                      </a:r>
                    </a:p>
                  </a:txBody>
                  <a:tcPr/>
                </a:tc>
                <a:tc>
                  <a:txBody>
                    <a:bodyPr/>
                    <a:lstStyle/>
                    <a:p>
                      <a:r>
                        <a:rPr lang="en-US" dirty="0"/>
                        <a:t>1200</a:t>
                      </a:r>
                      <a:r>
                        <a:rPr lang="en-US" baseline="0" dirty="0"/>
                        <a:t> kg</a:t>
                      </a:r>
                      <a:endParaRPr lang="en-US" baseline="30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438</a:t>
                      </a:r>
                      <a:r>
                        <a:rPr lang="en-US" baseline="0" dirty="0"/>
                        <a:t> kg</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284</a:t>
                      </a:r>
                      <a:r>
                        <a:rPr lang="en-US" baseline="0" dirty="0"/>
                        <a:t> kg</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209</a:t>
                      </a:r>
                      <a:r>
                        <a:rPr lang="en-US" baseline="0"/>
                        <a:t> </a:t>
                      </a:r>
                      <a:r>
                        <a:rPr lang="en-US" baseline="0" dirty="0"/>
                        <a:t>kg</a:t>
                      </a:r>
                      <a:endParaRPr lang="en-US" dirty="0"/>
                    </a:p>
                  </a:txBody>
                  <a:tcPr/>
                </a:tc>
                <a:extLst>
                  <a:ext uri="{0D108BD9-81ED-4DB2-BD59-A6C34878D82A}">
                    <a16:rowId xmlns:a16="http://schemas.microsoft.com/office/drawing/2014/main" val="838845450"/>
                  </a:ext>
                </a:extLst>
              </a:tr>
            </a:tbl>
          </a:graphicData>
        </a:graphic>
      </p:graphicFrame>
      <p:sp>
        <p:nvSpPr>
          <p:cNvPr id="5" name="Rectangle 4">
            <a:extLst>
              <a:ext uri="{FF2B5EF4-FFF2-40B4-BE49-F238E27FC236}">
                <a16:creationId xmlns:a16="http://schemas.microsoft.com/office/drawing/2014/main" id="{0C7A3524-2C29-42AC-AD55-A568917E3EC3}"/>
              </a:ext>
            </a:extLst>
          </p:cNvPr>
          <p:cNvSpPr/>
          <p:nvPr/>
        </p:nvSpPr>
        <p:spPr>
          <a:xfrm>
            <a:off x="941582" y="4085058"/>
            <a:ext cx="7260837" cy="2308324"/>
          </a:xfrm>
          <a:prstGeom prst="rect">
            <a:avLst/>
          </a:prstGeom>
        </p:spPr>
        <p:txBody>
          <a:bodyPr wrap="square">
            <a:spAutoFit/>
          </a:bodyPr>
          <a:lstStyle/>
          <a:p>
            <a:pPr marL="285750" indent="-285750">
              <a:buFont typeface="Arial" panose="020B0604020202020204" pitchFamily="34" charset="0"/>
              <a:buChar char="•"/>
            </a:pPr>
            <a:r>
              <a:rPr lang="en-US" dirty="0"/>
              <a:t>Idle pump power is calculated using flow rates of .1 </a:t>
            </a:r>
            <a:r>
              <a:rPr lang="en-US" dirty="0" err="1"/>
              <a:t>lbm</a:t>
            </a:r>
            <a:r>
              <a:rPr lang="en-US" dirty="0"/>
              <a:t>/s and 5 </a:t>
            </a:r>
            <a:r>
              <a:rPr lang="en-US" dirty="0" err="1"/>
              <a:t>psid</a:t>
            </a:r>
            <a:r>
              <a:rPr lang="en-US" dirty="0"/>
              <a:t> of head rise.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Single pump options use the efficiency of the active-mode-sized design throttled to the new flow rate. The second pumps have an assumed efficiency of 40%. Motor efficiency is an assumed 85%.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Equivalent battery mass is based on energy density of 160 W-h/kg. </a:t>
            </a:r>
          </a:p>
        </p:txBody>
      </p:sp>
    </p:spTree>
    <p:extLst>
      <p:ext uri="{BB962C8B-B14F-4D97-AF65-F5344CB8AC3E}">
        <p14:creationId xmlns:p14="http://schemas.microsoft.com/office/powerpoint/2010/main" val="1159362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Component Mass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68594" y="1471433"/>
            <a:ext cx="7659329" cy="3046988"/>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solidFill>
                  <a:prstClr val="black"/>
                </a:solidFill>
              </a:rPr>
              <a:t>This category compares the component masses between options</a:t>
            </a:r>
          </a:p>
          <a:p>
            <a:pPr marL="742950" lvl="1" indent="-285750">
              <a:buFont typeface="Arial" panose="020B0604020202020204" pitchFamily="34" charset="0"/>
              <a:buChar char="•"/>
            </a:pPr>
            <a:r>
              <a:rPr lang="en-US" sz="2000" dirty="0">
                <a:solidFill>
                  <a:prstClr val="black"/>
                </a:solidFill>
              </a:rPr>
              <a:t>Mass differences due to heat addition and power components are bookkept in their respective criterion</a:t>
            </a:r>
          </a:p>
          <a:p>
            <a:pPr marL="742950" lvl="1" indent="-285750">
              <a:spcAft>
                <a:spcPts val="600"/>
              </a:spcAft>
              <a:buFont typeface="Arial" panose="020B0604020202020204" pitchFamily="34" charset="0"/>
              <a:buChar char="•"/>
            </a:pPr>
            <a:r>
              <a:rPr lang="en-US" sz="2000" dirty="0">
                <a:solidFill>
                  <a:prstClr val="black"/>
                </a:solidFill>
              </a:rPr>
              <a:t>Estimated ~5 kg increase to Dual Pump Option to factor in lines, valves, and a slight increase in Idle Pump mass</a:t>
            </a:r>
            <a:endParaRPr lang="en-US" sz="2000" b="1" dirty="0">
              <a:solidFill>
                <a:prstClr val="black"/>
              </a:solidFill>
            </a:endParaRPr>
          </a:p>
          <a:p>
            <a:pPr>
              <a:spcAft>
                <a:spcPts val="600"/>
              </a:spcAft>
            </a:pPr>
            <a:endParaRPr lang="en-US" b="1" dirty="0">
              <a:solidFill>
                <a:prstClr val="black"/>
              </a:solidFill>
            </a:endParaRPr>
          </a:p>
          <a:p>
            <a:pPr>
              <a:spcAft>
                <a:spcPts val="600"/>
              </a:spcAft>
            </a:pPr>
            <a:endParaRPr lang="en-US" b="1" dirty="0">
              <a:solidFill>
                <a:prstClr val="black"/>
              </a:solidFill>
            </a:endParaRPr>
          </a:p>
          <a:p>
            <a:pPr>
              <a:spcAft>
                <a:spcPts val="600"/>
              </a:spcAft>
            </a:pPr>
            <a:endParaRPr lang="en-US" b="1" dirty="0">
              <a:solidFill>
                <a:prstClr val="black"/>
              </a:solidFill>
            </a:endParaRPr>
          </a:p>
          <a:p>
            <a:pPr>
              <a:spcAft>
                <a:spcPts val="600"/>
              </a:spcAft>
            </a:pPr>
            <a:endParaRPr lang="en-US" b="1" dirty="0">
              <a:solidFill>
                <a:prstClr val="black"/>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464476397"/>
              </p:ext>
            </p:extLst>
          </p:nvPr>
        </p:nvGraphicFramePr>
        <p:xfrm>
          <a:off x="1779485" y="3323309"/>
          <a:ext cx="5585030" cy="1069710"/>
        </p:xfrm>
        <a:graphic>
          <a:graphicData uri="http://schemas.openxmlformats.org/drawingml/2006/table">
            <a:tbl>
              <a:tblPr firstCol="1">
                <a:tableStyleId>{5C22544A-7EE6-4342-B048-85BDC9FD1C3A}</a:tableStyleId>
              </a:tblPr>
              <a:tblGrid>
                <a:gridCol w="895215">
                  <a:extLst>
                    <a:ext uri="{9D8B030D-6E8A-4147-A177-3AD203B41FA5}">
                      <a16:colId xmlns:a16="http://schemas.microsoft.com/office/drawing/2014/main" val="2907183532"/>
                    </a:ext>
                  </a:extLst>
                </a:gridCol>
                <a:gridCol w="3167685">
                  <a:extLst>
                    <a:ext uri="{9D8B030D-6E8A-4147-A177-3AD203B41FA5}">
                      <a16:colId xmlns:a16="http://schemas.microsoft.com/office/drawing/2014/main" val="1441426182"/>
                    </a:ext>
                  </a:extLst>
                </a:gridCol>
                <a:gridCol w="1109176">
                  <a:extLst>
                    <a:ext uri="{9D8B030D-6E8A-4147-A177-3AD203B41FA5}">
                      <a16:colId xmlns:a16="http://schemas.microsoft.com/office/drawing/2014/main" val="1828141199"/>
                    </a:ext>
                  </a:extLst>
                </a:gridCol>
                <a:gridCol w="412954">
                  <a:extLst>
                    <a:ext uri="{9D8B030D-6E8A-4147-A177-3AD203B41FA5}">
                      <a16:colId xmlns:a16="http://schemas.microsoft.com/office/drawing/2014/main" val="686648281"/>
                    </a:ext>
                  </a:extLst>
                </a:gridCol>
              </a:tblGrid>
              <a:tr h="534855">
                <a:tc rowSpan="2">
                  <a:txBody>
                    <a:bodyPr/>
                    <a:lstStyle/>
                    <a:p>
                      <a:pPr algn="l" fontAlgn="ctr"/>
                      <a:r>
                        <a:rPr lang="en-US" sz="1800" u="none" strike="noStrike">
                          <a:effectLst/>
                        </a:rPr>
                        <a:t>Totals</a:t>
                      </a:r>
                      <a:endParaRPr lang="en-US" sz="1800" b="0" i="0" u="none" strike="noStrike" dirty="0">
                        <a:solidFill>
                          <a:srgbClr val="000000"/>
                        </a:solidFill>
                        <a:effectLst/>
                        <a:latin typeface="Calibri" panose="020F0502020204030204" pitchFamily="34" charset="0"/>
                      </a:endParaRPr>
                    </a:p>
                  </a:txBody>
                  <a:tcPr marL="45720" marR="45720" anchor="ctr"/>
                </a:tc>
                <a:tc>
                  <a:txBody>
                    <a:bodyPr/>
                    <a:lstStyle/>
                    <a:p>
                      <a:pPr algn="l" fontAlgn="b"/>
                      <a:r>
                        <a:rPr lang="en-US" sz="1800" u="none" strike="noStrike">
                          <a:effectLst/>
                        </a:rPr>
                        <a:t>Total (One Pump Options)</a:t>
                      </a:r>
                      <a:endParaRPr lang="en-US" sz="1800" b="0" i="0" u="none" strike="noStrike">
                        <a:solidFill>
                          <a:srgbClr val="000000"/>
                        </a:solidFill>
                        <a:effectLst/>
                        <a:latin typeface="Calibri" panose="020F0502020204030204" pitchFamily="34" charset="0"/>
                      </a:endParaRPr>
                    </a:p>
                  </a:txBody>
                  <a:tcPr marL="45720" marR="45720" anchor="ctr"/>
                </a:tc>
                <a:tc>
                  <a:txBody>
                    <a:bodyPr/>
                    <a:lstStyle/>
                    <a:p>
                      <a:pPr algn="ctr" fontAlgn="b"/>
                      <a:r>
                        <a:rPr lang="en-US" sz="1800" u="none" strike="noStrike" dirty="0">
                          <a:effectLst/>
                        </a:rPr>
                        <a:t>14,582.2</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a:effectLst/>
                        </a:rPr>
                        <a:t>kg</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647033500"/>
                  </a:ext>
                </a:extLst>
              </a:tr>
              <a:tr h="534855">
                <a:tc vMerge="1">
                  <a:txBody>
                    <a:bodyPr/>
                    <a:lstStyle/>
                    <a:p>
                      <a:endParaRPr lang="en-US"/>
                    </a:p>
                  </a:txBody>
                  <a:tcPr/>
                </a:tc>
                <a:tc>
                  <a:txBody>
                    <a:bodyPr/>
                    <a:lstStyle/>
                    <a:p>
                      <a:pPr algn="l" fontAlgn="b"/>
                      <a:r>
                        <a:rPr lang="en-US" sz="1800" u="none" strike="noStrike">
                          <a:effectLst/>
                        </a:rPr>
                        <a:t>Total (Dual Pump Options)</a:t>
                      </a:r>
                      <a:endParaRPr lang="en-US" sz="1800" b="0" i="0" u="none" strike="noStrike" dirty="0">
                        <a:solidFill>
                          <a:srgbClr val="000000"/>
                        </a:solidFill>
                        <a:effectLst/>
                        <a:latin typeface="Calibri" panose="020F0502020204030204" pitchFamily="34" charset="0"/>
                      </a:endParaRPr>
                    </a:p>
                  </a:txBody>
                  <a:tcPr marL="45720" marR="45720" anchor="ctr"/>
                </a:tc>
                <a:tc>
                  <a:txBody>
                    <a:bodyPr/>
                    <a:lstStyle/>
                    <a:p>
                      <a:pPr algn="ctr" fontAlgn="b"/>
                      <a:r>
                        <a:rPr lang="en-US" sz="1800" u="none" strike="noStrike" dirty="0">
                          <a:effectLst/>
                        </a:rPr>
                        <a:t>14,587.3</a:t>
                      </a:r>
                      <a:endParaRPr lang="en-US" sz="18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b"/>
                      <a:r>
                        <a:rPr lang="en-US" sz="1800" u="none" strike="noStrike" dirty="0">
                          <a:effectLst/>
                        </a:rPr>
                        <a:t>kg</a:t>
                      </a:r>
                      <a:endParaRPr lang="en-US" sz="18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855956715"/>
                  </a:ext>
                </a:extLst>
              </a:tr>
            </a:tbl>
          </a:graphicData>
        </a:graphic>
      </p:graphicFrame>
    </p:spTree>
    <p:extLst>
      <p:ext uri="{BB962C8B-B14F-4D97-AF65-F5344CB8AC3E}">
        <p14:creationId xmlns:p14="http://schemas.microsoft.com/office/powerpoint/2010/main" val="1268560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System Startup Time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F815D06-7199-4CC4-98A3-63CB1A61EDD8}"/>
              </a:ext>
            </a:extLst>
          </p:cNvPr>
          <p:cNvPicPr>
            <a:picLocks noChangeAspect="1"/>
          </p:cNvPicPr>
          <p:nvPr/>
        </p:nvPicPr>
        <p:blipFill>
          <a:blip r:embed="rId5"/>
          <a:stretch>
            <a:fillRect/>
          </a:stretch>
        </p:blipFill>
        <p:spPr>
          <a:xfrm>
            <a:off x="1014762" y="3089992"/>
            <a:ext cx="7114476" cy="3333453"/>
          </a:xfrm>
          <a:prstGeom prst="rect">
            <a:avLst/>
          </a:prstGeom>
        </p:spPr>
      </p:pic>
      <p:sp>
        <p:nvSpPr>
          <p:cNvPr id="7" name="TextBox 6">
            <a:extLst>
              <a:ext uri="{FF2B5EF4-FFF2-40B4-BE49-F238E27FC236}">
                <a16:creationId xmlns:a16="http://schemas.microsoft.com/office/drawing/2014/main" id="{BDD7BB6F-F9B4-4122-9F39-4614319219EC}"/>
              </a:ext>
            </a:extLst>
          </p:cNvPr>
          <p:cNvSpPr txBox="1"/>
          <p:nvPr/>
        </p:nvSpPr>
        <p:spPr>
          <a:xfrm>
            <a:off x="630315" y="1482571"/>
            <a:ext cx="788337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For perpetual idle cases, startup is near instantaneous. 6 seconds is assumed for the time for the pump to spin up</a:t>
            </a:r>
          </a:p>
          <a:p>
            <a:pPr marL="285750" indent="-285750">
              <a:buFont typeface="Arial" panose="020B0604020202020204" pitchFamily="34" charset="0"/>
              <a:buChar char="•"/>
            </a:pPr>
            <a:r>
              <a:rPr lang="en-US" dirty="0"/>
              <a:t>For minimal idle cases, startup time is calculated using the </a:t>
            </a:r>
            <a:r>
              <a:rPr lang="en-US" dirty="0" err="1"/>
              <a:t>chilldown</a:t>
            </a:r>
            <a:r>
              <a:rPr lang="en-US" dirty="0"/>
              <a:t> times. A GFSSP model of the line predicts 400s for chill down. 50% margin was added to account for masses of pumps, valves, etc. </a:t>
            </a:r>
          </a:p>
        </p:txBody>
      </p:sp>
    </p:spTree>
    <p:extLst>
      <p:ext uri="{BB962C8B-B14F-4D97-AF65-F5344CB8AC3E}">
        <p14:creationId xmlns:p14="http://schemas.microsoft.com/office/powerpoint/2010/main" val="2875274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Development Needed</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63678" y="1638577"/>
            <a:ext cx="7816645"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This metric is similar to TRL level of the technology, but uses a different scale</a:t>
            </a:r>
          </a:p>
          <a:p>
            <a:pPr marL="742950" lvl="1" indent="-285750">
              <a:buFont typeface="Arial" panose="020B0604020202020204" pitchFamily="34" charset="0"/>
              <a:buChar char="•"/>
            </a:pPr>
            <a:r>
              <a:rPr lang="en-US" sz="2000" dirty="0"/>
              <a:t>Several options might end up with the same TRL level, but would require different levels of development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 score of 1 was assigned to the single-pump options because the wide range of flowrates required to operate at both active and idle points was deemed to require a substantial new development effort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 score of 4 was assigned to the dual-pump options because both pumps are believed to require some development effort, but not as much as the wide flowrate range demand that the single-pump option requires</a:t>
            </a:r>
          </a:p>
        </p:txBody>
      </p:sp>
    </p:spTree>
    <p:extLst>
      <p:ext uri="{BB962C8B-B14F-4D97-AF65-F5344CB8AC3E}">
        <p14:creationId xmlns:p14="http://schemas.microsoft.com/office/powerpoint/2010/main" val="259749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Complexity</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63678" y="1828799"/>
            <a:ext cx="7816645"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A score of 7 was assigned to the single-pump options, as they have the simplest schematic layout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 score of 4 was assigned to the dual-pump options, as they are slightly more schematically complex due to the addition of a separate flow path for the idle pump that must be regulated somehow to prevent backflow</a:t>
            </a:r>
          </a:p>
        </p:txBody>
      </p:sp>
    </p:spTree>
    <p:extLst>
      <p:ext uri="{BB962C8B-B14F-4D97-AF65-F5344CB8AC3E}">
        <p14:creationId xmlns:p14="http://schemas.microsoft.com/office/powerpoint/2010/main" val="157655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dirty="0">
                <a:solidFill>
                  <a:schemeClr val="bg1"/>
                </a:solidFill>
              </a:rPr>
              <a:t>Fault Tolerance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63678" y="1828799"/>
            <a:ext cx="7816645"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two-pump options were assigned a fault-tolerance score of 7. If the idle pump fails during operation, the system may be able to operate in a reduced state without the pre-conditioned lines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single-pump minimal idle option was assigned a fault-tolerance score of 4. A failure of the pump during idle would prevent the operation of the pump in active mode, preventing the system from meeting pressure requirements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single-pump, perpetual idle option was assigned a fault-tolerance score of 1, as it has the same drawbacks as the other single-pump option, but must also operate the pump over a much longer period   </a:t>
            </a:r>
          </a:p>
        </p:txBody>
      </p:sp>
    </p:spTree>
    <p:extLst>
      <p:ext uri="{BB962C8B-B14F-4D97-AF65-F5344CB8AC3E}">
        <p14:creationId xmlns:p14="http://schemas.microsoft.com/office/powerpoint/2010/main" val="776142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Initial Results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817AEEBB-9AAE-4299-A71C-37DC3842B291}"/>
              </a:ext>
            </a:extLst>
          </p:cNvPr>
          <p:cNvGraphicFramePr>
            <a:graphicFrameLocks noGrp="1"/>
          </p:cNvGraphicFramePr>
          <p:nvPr>
            <p:extLst>
              <p:ext uri="{D42A27DB-BD31-4B8C-83A1-F6EECF244321}">
                <p14:modId xmlns:p14="http://schemas.microsoft.com/office/powerpoint/2010/main" val="207332352"/>
              </p:ext>
            </p:extLst>
          </p:nvPr>
        </p:nvGraphicFramePr>
        <p:xfrm>
          <a:off x="575700" y="2182665"/>
          <a:ext cx="8031929" cy="3332480"/>
        </p:xfrm>
        <a:graphic>
          <a:graphicData uri="http://schemas.openxmlformats.org/drawingml/2006/table">
            <a:tbl>
              <a:tblPr firstRow="1" bandRow="1">
                <a:tableStyleId>{5C22544A-7EE6-4342-B048-85BDC9FD1C3A}</a:tableStyleId>
              </a:tblPr>
              <a:tblGrid>
                <a:gridCol w="2177332">
                  <a:extLst>
                    <a:ext uri="{9D8B030D-6E8A-4147-A177-3AD203B41FA5}">
                      <a16:colId xmlns:a16="http://schemas.microsoft.com/office/drawing/2014/main" val="3667918118"/>
                    </a:ext>
                  </a:extLst>
                </a:gridCol>
                <a:gridCol w="972269">
                  <a:extLst>
                    <a:ext uri="{9D8B030D-6E8A-4147-A177-3AD203B41FA5}">
                      <a16:colId xmlns:a16="http://schemas.microsoft.com/office/drawing/2014/main" val="2637267099"/>
                    </a:ext>
                  </a:extLst>
                </a:gridCol>
                <a:gridCol w="1209779">
                  <a:extLst>
                    <a:ext uri="{9D8B030D-6E8A-4147-A177-3AD203B41FA5}">
                      <a16:colId xmlns:a16="http://schemas.microsoft.com/office/drawing/2014/main" val="853442787"/>
                    </a:ext>
                  </a:extLst>
                </a:gridCol>
                <a:gridCol w="1224183">
                  <a:extLst>
                    <a:ext uri="{9D8B030D-6E8A-4147-A177-3AD203B41FA5}">
                      <a16:colId xmlns:a16="http://schemas.microsoft.com/office/drawing/2014/main" val="3041393755"/>
                    </a:ext>
                  </a:extLst>
                </a:gridCol>
                <a:gridCol w="1224183">
                  <a:extLst>
                    <a:ext uri="{9D8B030D-6E8A-4147-A177-3AD203B41FA5}">
                      <a16:colId xmlns:a16="http://schemas.microsoft.com/office/drawing/2014/main" val="3529168593"/>
                    </a:ext>
                  </a:extLst>
                </a:gridCol>
                <a:gridCol w="1224183">
                  <a:extLst>
                    <a:ext uri="{9D8B030D-6E8A-4147-A177-3AD203B41FA5}">
                      <a16:colId xmlns:a16="http://schemas.microsoft.com/office/drawing/2014/main" val="1511579803"/>
                    </a:ext>
                  </a:extLst>
                </a:gridCol>
              </a:tblGrid>
              <a:tr h="319004">
                <a:tc>
                  <a:txBody>
                    <a:bodyPr/>
                    <a:lstStyle/>
                    <a:p>
                      <a:endParaRPr lang="en-US" dirty="0"/>
                    </a:p>
                  </a:txBody>
                  <a:tcPr/>
                </a:tc>
                <a:tc>
                  <a:txBody>
                    <a:bodyPr/>
                    <a:lstStyle/>
                    <a:p>
                      <a:pPr algn="ctr"/>
                      <a:r>
                        <a:rPr lang="en-US" dirty="0">
                          <a:solidFill>
                            <a:schemeClr val="bg1"/>
                          </a:solidFill>
                        </a:rPr>
                        <a:t>Weight</a:t>
                      </a:r>
                    </a:p>
                  </a:txBody>
                  <a:tcPr/>
                </a:tc>
                <a:tc>
                  <a:txBody>
                    <a:bodyPr/>
                    <a:lstStyle/>
                    <a:p>
                      <a:r>
                        <a:rPr lang="en-US" dirty="0"/>
                        <a:t>Option A</a:t>
                      </a:r>
                    </a:p>
                  </a:txBody>
                  <a:tcPr/>
                </a:tc>
                <a:tc>
                  <a:txBody>
                    <a:bodyPr/>
                    <a:lstStyle/>
                    <a:p>
                      <a:r>
                        <a:rPr lang="en-US" dirty="0"/>
                        <a:t>Option B</a:t>
                      </a:r>
                    </a:p>
                  </a:txBody>
                  <a:tcPr/>
                </a:tc>
                <a:tc>
                  <a:txBody>
                    <a:bodyPr/>
                    <a:lstStyle/>
                    <a:p>
                      <a:r>
                        <a:rPr lang="en-US" dirty="0"/>
                        <a:t>Option C</a:t>
                      </a:r>
                    </a:p>
                  </a:txBody>
                  <a:tcPr/>
                </a:tc>
                <a:tc>
                  <a:txBody>
                    <a:bodyPr/>
                    <a:lstStyle/>
                    <a:p>
                      <a:r>
                        <a:rPr lang="en-US" dirty="0"/>
                        <a:t>Option D</a:t>
                      </a:r>
                    </a:p>
                  </a:txBody>
                  <a:tcPr/>
                </a:tc>
                <a:extLst>
                  <a:ext uri="{0D108BD9-81ED-4DB2-BD59-A6C34878D82A}">
                    <a16:rowId xmlns:a16="http://schemas.microsoft.com/office/drawing/2014/main" val="3686359735"/>
                  </a:ext>
                </a:extLst>
              </a:tr>
              <a:tr h="370840">
                <a:tc>
                  <a:txBody>
                    <a:bodyPr/>
                    <a:lstStyle/>
                    <a:p>
                      <a:r>
                        <a:rPr lang="en-US" dirty="0"/>
                        <a:t>Component Mass</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16%</a:t>
                      </a: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none" strike="noStrike">
                          <a:effectLst/>
                        </a:rPr>
                        <a:t>14,582 kg</a:t>
                      </a:r>
                      <a:endParaRPr lang="en-US" dirty="0"/>
                    </a:p>
                  </a:txBody>
                  <a:tcPr/>
                </a:tc>
                <a:tc>
                  <a:txBody>
                    <a:bodyPr/>
                    <a:lstStyle/>
                    <a:p>
                      <a:pPr algn="ctr"/>
                      <a:r>
                        <a:rPr lang="en-US" sz="1800" u="none" strike="noStrike">
                          <a:effectLst/>
                        </a:rPr>
                        <a:t>14,587</a:t>
                      </a:r>
                      <a:r>
                        <a:rPr lang="en-US"/>
                        <a:t> kg</a:t>
                      </a:r>
                      <a:endParaRPr lang="en-US" dirty="0"/>
                    </a:p>
                  </a:txBody>
                  <a:tcPr/>
                </a:tc>
                <a:tc>
                  <a:txBody>
                    <a:bodyPr/>
                    <a:lstStyle/>
                    <a:p>
                      <a:pPr algn="ctr"/>
                      <a:r>
                        <a:rPr lang="en-US" sz="1800" u="none" strike="noStrike">
                          <a:effectLst/>
                        </a:rPr>
                        <a:t>14,582</a:t>
                      </a:r>
                      <a:r>
                        <a:rPr lang="en-US"/>
                        <a:t> kg</a:t>
                      </a:r>
                      <a:endParaRPr lang="en-US" dirty="0"/>
                    </a:p>
                  </a:txBody>
                  <a:tcPr/>
                </a:tc>
                <a:tc>
                  <a:txBody>
                    <a:bodyPr/>
                    <a:lstStyle/>
                    <a:p>
                      <a:pPr algn="ctr"/>
                      <a:r>
                        <a:rPr lang="en-US" sz="1800" u="none" strike="noStrike">
                          <a:effectLst/>
                        </a:rPr>
                        <a:t>14,587</a:t>
                      </a:r>
                      <a:r>
                        <a:rPr lang="en-US"/>
                        <a:t> kg</a:t>
                      </a:r>
                      <a:endParaRPr lang="en-US" dirty="0"/>
                    </a:p>
                  </a:txBody>
                  <a:tcPr/>
                </a:tc>
                <a:extLst>
                  <a:ext uri="{0D108BD9-81ED-4DB2-BD59-A6C34878D82A}">
                    <a16:rowId xmlns:a16="http://schemas.microsoft.com/office/drawing/2014/main" val="3257715629"/>
                  </a:ext>
                </a:extLst>
              </a:tr>
              <a:tr h="370840">
                <a:tc>
                  <a:txBody>
                    <a:bodyPr/>
                    <a:lstStyle/>
                    <a:p>
                      <a:r>
                        <a:rPr lang="en-US" dirty="0"/>
                        <a:t>Power Required</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24%</a:t>
                      </a:r>
                    </a:p>
                  </a:txBody>
                  <a:tcPr marL="0" marR="0" marT="0" marB="0" anchor="ctr"/>
                </a:tc>
                <a:tc>
                  <a:txBody>
                    <a:bodyPr/>
                    <a:lstStyle/>
                    <a:p>
                      <a:pPr algn="ctr"/>
                      <a:r>
                        <a:rPr lang="en-US" dirty="0"/>
                        <a:t>20.5 W</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5.5 W</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20.5 W</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5.5 W</a:t>
                      </a:r>
                    </a:p>
                  </a:txBody>
                  <a:tcPr/>
                </a:tc>
                <a:extLst>
                  <a:ext uri="{0D108BD9-81ED-4DB2-BD59-A6C34878D82A}">
                    <a16:rowId xmlns:a16="http://schemas.microsoft.com/office/drawing/2014/main" val="642123943"/>
                  </a:ext>
                </a:extLst>
              </a:tr>
              <a:tr h="370840">
                <a:tc>
                  <a:txBody>
                    <a:bodyPr/>
                    <a:lstStyle/>
                    <a:p>
                      <a:r>
                        <a:rPr lang="en-US" dirty="0"/>
                        <a:t>Heat Added</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24%</a:t>
                      </a:r>
                    </a:p>
                  </a:txBody>
                  <a:tcPr marL="0" marR="0" marT="0" marB="0" anchor="ctr"/>
                </a:tc>
                <a:tc>
                  <a:txBody>
                    <a:bodyPr/>
                    <a:lstStyle/>
                    <a:p>
                      <a:pPr algn="ctr"/>
                      <a:r>
                        <a:rPr lang="en-US" dirty="0"/>
                        <a:t>8.7*10</a:t>
                      </a:r>
                      <a:r>
                        <a:rPr lang="en-US" baseline="30000" dirty="0"/>
                        <a:t>5</a:t>
                      </a:r>
                      <a:r>
                        <a:rPr lang="en-US" dirty="0"/>
                        <a:t> kJ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5.6*10</a:t>
                      </a:r>
                      <a:r>
                        <a:rPr lang="en-US" baseline="30000" dirty="0"/>
                        <a:t>5</a:t>
                      </a:r>
                      <a:r>
                        <a:rPr lang="en-US" dirty="0"/>
                        <a:t> kJ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1.1*10</a:t>
                      </a:r>
                      <a:r>
                        <a:rPr lang="en-US" baseline="30000" dirty="0"/>
                        <a:t>5</a:t>
                      </a:r>
                      <a:r>
                        <a:rPr lang="en-US" dirty="0"/>
                        <a:t> kJ</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7.1*10</a:t>
                      </a:r>
                      <a:r>
                        <a:rPr lang="en-US" baseline="30000" dirty="0"/>
                        <a:t>4</a:t>
                      </a:r>
                      <a:r>
                        <a:rPr lang="en-US" dirty="0"/>
                        <a:t> kJ</a:t>
                      </a:r>
                    </a:p>
                  </a:txBody>
                  <a:tcPr/>
                </a:tc>
                <a:extLst>
                  <a:ext uri="{0D108BD9-81ED-4DB2-BD59-A6C34878D82A}">
                    <a16:rowId xmlns:a16="http://schemas.microsoft.com/office/drawing/2014/main" val="1332188763"/>
                  </a:ext>
                </a:extLst>
              </a:tr>
              <a:tr h="370840">
                <a:tc>
                  <a:txBody>
                    <a:bodyPr/>
                    <a:lstStyle/>
                    <a:p>
                      <a:r>
                        <a:rPr lang="en-US" dirty="0"/>
                        <a:t>System Startup </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13%</a:t>
                      </a:r>
                    </a:p>
                  </a:txBody>
                  <a:tcPr marL="0" marR="0" marT="0" marB="0" anchor="ctr"/>
                </a:tc>
                <a:tc>
                  <a:txBody>
                    <a:bodyPr/>
                    <a:lstStyle/>
                    <a:p>
                      <a:pPr algn="ctr"/>
                      <a:r>
                        <a:rPr lang="en-US" baseline="0" dirty="0"/>
                        <a:t>6 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6 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600 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600 s</a:t>
                      </a:r>
                    </a:p>
                  </a:txBody>
                  <a:tcPr/>
                </a:tc>
                <a:extLst>
                  <a:ext uri="{0D108BD9-81ED-4DB2-BD59-A6C34878D82A}">
                    <a16:rowId xmlns:a16="http://schemas.microsoft.com/office/drawing/2014/main" val="2366294802"/>
                  </a:ext>
                </a:extLst>
              </a:tr>
              <a:tr h="370840">
                <a:tc>
                  <a:txBody>
                    <a:bodyPr/>
                    <a:lstStyle/>
                    <a:p>
                      <a:r>
                        <a:rPr lang="en-US" dirty="0"/>
                        <a:t>Development Score</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8%</a:t>
                      </a:r>
                    </a:p>
                  </a:txBody>
                  <a:tcPr marL="0" marR="0" marT="0" marB="0" anchor="ctr"/>
                </a:tc>
                <a:tc>
                  <a:txBody>
                    <a:bodyPr/>
                    <a:lstStyle/>
                    <a:p>
                      <a:pPr algn="ctr"/>
                      <a:r>
                        <a:rPr lang="en-US" baseline="0" dirty="0"/>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a:t>
                      </a:r>
                    </a:p>
                  </a:txBody>
                  <a:tcPr/>
                </a:tc>
                <a:extLst>
                  <a:ext uri="{0D108BD9-81ED-4DB2-BD59-A6C34878D82A}">
                    <a16:rowId xmlns:a16="http://schemas.microsoft.com/office/drawing/2014/main" val="1574508731"/>
                  </a:ext>
                </a:extLst>
              </a:tr>
              <a:tr h="370840">
                <a:tc>
                  <a:txBody>
                    <a:bodyPr/>
                    <a:lstStyle/>
                    <a:p>
                      <a:r>
                        <a:rPr lang="en-US" dirty="0"/>
                        <a:t>Complexity Score</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8%</a:t>
                      </a:r>
                    </a:p>
                  </a:txBody>
                  <a:tcPr marL="0" marR="0" marT="0" marB="0" anchor="ctr"/>
                </a:tc>
                <a:tc>
                  <a:txBody>
                    <a:bodyPr/>
                    <a:lstStyle/>
                    <a:p>
                      <a:pPr algn="ctr"/>
                      <a:r>
                        <a:rPr lang="en-US" baseline="0"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a:t>
                      </a:r>
                    </a:p>
                  </a:txBody>
                  <a:tcPr/>
                </a:tc>
                <a:extLst>
                  <a:ext uri="{0D108BD9-81ED-4DB2-BD59-A6C34878D82A}">
                    <a16:rowId xmlns:a16="http://schemas.microsoft.com/office/drawing/2014/main" val="1740328441"/>
                  </a:ext>
                </a:extLst>
              </a:tr>
              <a:tr h="370840">
                <a:tc>
                  <a:txBody>
                    <a:bodyPr/>
                    <a:lstStyle/>
                    <a:p>
                      <a:r>
                        <a:rPr lang="en-US" dirty="0"/>
                        <a:t>Fault Tolerance Score</a:t>
                      </a:r>
                    </a:p>
                  </a:txBody>
                  <a:tcPr/>
                </a:tc>
                <a:tc>
                  <a:txBody>
                    <a:bodyPr/>
                    <a:lstStyle/>
                    <a:p>
                      <a:pPr marL="0" algn="ctr" defTabSz="914400" rtl="0" eaLnBrk="1" fontAlgn="b" latinLnBrk="0" hangingPunct="1"/>
                      <a:r>
                        <a:rPr lang="en-US" sz="1800" kern="1200" dirty="0">
                          <a:solidFill>
                            <a:schemeClr val="dk1"/>
                          </a:solidFill>
                          <a:latin typeface="+mn-lt"/>
                          <a:ea typeface="+mn-ea"/>
                          <a:cs typeface="+mn-cs"/>
                        </a:rPr>
                        <a:t>8%</a:t>
                      </a:r>
                    </a:p>
                  </a:txBody>
                  <a:tcPr marL="0" marR="0" marT="0" marB="0" anchor="ctr"/>
                </a:tc>
                <a:tc>
                  <a:txBody>
                    <a:bodyPr/>
                    <a:lstStyle/>
                    <a:p>
                      <a:pPr algn="ctr"/>
                      <a:r>
                        <a:rPr lang="en-US" baseline="0" dirty="0"/>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7</a:t>
                      </a:r>
                    </a:p>
                  </a:txBody>
                  <a:tcPr/>
                </a:tc>
                <a:extLst>
                  <a:ext uri="{0D108BD9-81ED-4DB2-BD59-A6C34878D82A}">
                    <a16:rowId xmlns:a16="http://schemas.microsoft.com/office/drawing/2014/main" val="2755583810"/>
                  </a:ext>
                </a:extLst>
              </a:tr>
              <a:tr h="370840">
                <a:tc>
                  <a:txBody>
                    <a:bodyPr/>
                    <a:lstStyle/>
                    <a:p>
                      <a:r>
                        <a:rPr lang="en-US" b="1" dirty="0"/>
                        <a:t>Final Score</a:t>
                      </a:r>
                    </a:p>
                  </a:txBody>
                  <a:tcPr/>
                </a:tc>
                <a:tc>
                  <a:txBody>
                    <a:bodyPr/>
                    <a:lstStyle/>
                    <a:p>
                      <a:endParaRPr lang="en-US" b="1" baseline="0" dirty="0"/>
                    </a:p>
                  </a:txBody>
                  <a:tcPr/>
                </a:tc>
                <a:tc>
                  <a:txBody>
                    <a:bodyPr/>
                    <a:lstStyle/>
                    <a:p>
                      <a:pPr algn="ctr"/>
                      <a:r>
                        <a:rPr lang="en-US" b="1" baseline="0" dirty="0"/>
                        <a:t>.1786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.2941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.2018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.3255</a:t>
                      </a:r>
                    </a:p>
                  </a:txBody>
                  <a:tcPr/>
                </a:tc>
                <a:extLst>
                  <a:ext uri="{0D108BD9-81ED-4DB2-BD59-A6C34878D82A}">
                    <a16:rowId xmlns:a16="http://schemas.microsoft.com/office/drawing/2014/main" val="1474761270"/>
                  </a:ext>
                </a:extLst>
              </a:tr>
            </a:tbl>
          </a:graphicData>
        </a:graphic>
      </p:graphicFrame>
      <p:sp>
        <p:nvSpPr>
          <p:cNvPr id="4" name="TextBox 3">
            <a:extLst>
              <a:ext uri="{FF2B5EF4-FFF2-40B4-BE49-F238E27FC236}">
                <a16:creationId xmlns:a16="http://schemas.microsoft.com/office/drawing/2014/main" id="{C927ED61-C6AE-4FC2-95E5-9E541FDF04A7}"/>
              </a:ext>
            </a:extLst>
          </p:cNvPr>
          <p:cNvSpPr txBox="1"/>
          <p:nvPr/>
        </p:nvSpPr>
        <p:spPr>
          <a:xfrm>
            <a:off x="861134" y="5671517"/>
            <a:ext cx="7421732" cy="369332"/>
          </a:xfrm>
          <a:prstGeom prst="rect">
            <a:avLst/>
          </a:prstGeom>
          <a:noFill/>
        </p:spPr>
        <p:txBody>
          <a:bodyPr wrap="square" rtlCol="0">
            <a:spAutoFit/>
          </a:bodyPr>
          <a:lstStyle/>
          <a:p>
            <a:pPr algn="ctr"/>
            <a:r>
              <a:rPr lang="en-US" dirty="0"/>
              <a:t>Option D (</a:t>
            </a:r>
            <a:r>
              <a:rPr lang="en-US" b="1" dirty="0"/>
              <a:t>Dual Pump, Minimal Idle</a:t>
            </a:r>
            <a:r>
              <a:rPr lang="en-US" dirty="0"/>
              <a:t>) is the highest scoring alternative</a:t>
            </a:r>
          </a:p>
        </p:txBody>
      </p:sp>
      <p:sp>
        <p:nvSpPr>
          <p:cNvPr id="9" name="Rectangle 8"/>
          <p:cNvSpPr/>
          <p:nvPr/>
        </p:nvSpPr>
        <p:spPr>
          <a:xfrm>
            <a:off x="3724855" y="1283944"/>
            <a:ext cx="2359893" cy="82509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181953" y="1292942"/>
            <a:ext cx="2399072" cy="827958"/>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4011274" y="1487443"/>
            <a:ext cx="1869107" cy="551898"/>
            <a:chOff x="4053142" y="1487443"/>
            <a:chExt cx="1869107" cy="551898"/>
          </a:xfrm>
        </p:grpSpPr>
        <p:pic>
          <p:nvPicPr>
            <p:cNvPr id="17"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4053142" y="14874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016204" y="1493086"/>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509294" y="1614522"/>
              <a:ext cx="412955" cy="4129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6457407" y="1498200"/>
            <a:ext cx="1939533" cy="551898"/>
            <a:chOff x="6509107" y="1498200"/>
            <a:chExt cx="1939533" cy="551898"/>
          </a:xfrm>
        </p:grpSpPr>
        <p:pic>
          <p:nvPicPr>
            <p:cNvPr id="20"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509107" y="1498200"/>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542595" y="15038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8035685" y="1625279"/>
              <a:ext cx="412955" cy="412955"/>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22"/>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t="22023" b="35880"/>
          <a:stretch/>
        </p:blipFill>
        <p:spPr>
          <a:xfrm>
            <a:off x="4461331" y="1349772"/>
            <a:ext cx="663719" cy="279408"/>
          </a:xfrm>
          <a:prstGeom prst="rect">
            <a:avLst/>
          </a:prstGeom>
        </p:spPr>
      </p:pic>
      <p:pic>
        <p:nvPicPr>
          <p:cNvPr id="24" name="Picture 23"/>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t="12734" b="25393"/>
          <a:stretch/>
        </p:blipFill>
        <p:spPr>
          <a:xfrm>
            <a:off x="6954572" y="1351934"/>
            <a:ext cx="703988" cy="435576"/>
          </a:xfrm>
          <a:prstGeom prst="rect">
            <a:avLst/>
          </a:prstGeom>
        </p:spPr>
      </p:pic>
      <p:pic>
        <p:nvPicPr>
          <p:cNvPr id="25" name="Picture 24"/>
          <p:cNvPicPr>
            <a:picLocks noChangeAspect="1"/>
          </p:cNvPicPr>
          <p:nvPr/>
        </p:nvPicPr>
        <p:blipFill rotWithShape="1">
          <a:blip r:embed="rId8"/>
          <a:srcRect l="52473" t="60906" r="4004" b="6241"/>
          <a:stretch/>
        </p:blipFill>
        <p:spPr>
          <a:xfrm>
            <a:off x="3763143" y="6099159"/>
            <a:ext cx="1617715" cy="605685"/>
          </a:xfrm>
          <a:prstGeom prst="rect">
            <a:avLst/>
          </a:prstGeom>
          <a:ln>
            <a:solidFill>
              <a:schemeClr val="tx1"/>
            </a:solidFill>
          </a:ln>
        </p:spPr>
      </p:pic>
    </p:spTree>
    <p:extLst>
      <p:ext uri="{BB962C8B-B14F-4D97-AF65-F5344CB8AC3E}">
        <p14:creationId xmlns:p14="http://schemas.microsoft.com/office/powerpoint/2010/main" val="558660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Sensitivity Analysis</a:t>
            </a:r>
            <a:endParaRPr lang="en-US" sz="4800" dirty="0">
              <a:solidFill>
                <a:schemeClr val="bg1"/>
              </a:solidFill>
              <a:cs typeface="Calibri Light"/>
            </a:endParaRP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817AEEBB-9AAE-4299-A71C-37DC3842B291}"/>
              </a:ext>
            </a:extLst>
          </p:cNvPr>
          <p:cNvGraphicFramePr>
            <a:graphicFrameLocks noGrp="1"/>
          </p:cNvGraphicFramePr>
          <p:nvPr>
            <p:extLst>
              <p:ext uri="{D42A27DB-BD31-4B8C-83A1-F6EECF244321}">
                <p14:modId xmlns:p14="http://schemas.microsoft.com/office/powerpoint/2010/main" val="1036651419"/>
              </p:ext>
            </p:extLst>
          </p:nvPr>
        </p:nvGraphicFramePr>
        <p:xfrm>
          <a:off x="1042775" y="5469234"/>
          <a:ext cx="6886237" cy="1107440"/>
        </p:xfrm>
        <a:graphic>
          <a:graphicData uri="http://schemas.openxmlformats.org/drawingml/2006/table">
            <a:tbl>
              <a:tblPr firstRow="1" bandRow="1">
                <a:tableStyleId>{5C22544A-7EE6-4342-B048-85BDC9FD1C3A}</a:tableStyleId>
              </a:tblPr>
              <a:tblGrid>
                <a:gridCol w="2042045">
                  <a:extLst>
                    <a:ext uri="{9D8B030D-6E8A-4147-A177-3AD203B41FA5}">
                      <a16:colId xmlns:a16="http://schemas.microsoft.com/office/drawing/2014/main" val="3667918118"/>
                    </a:ext>
                  </a:extLst>
                </a:gridCol>
                <a:gridCol w="1200329">
                  <a:extLst>
                    <a:ext uri="{9D8B030D-6E8A-4147-A177-3AD203B41FA5}">
                      <a16:colId xmlns:a16="http://schemas.microsoft.com/office/drawing/2014/main" val="853442787"/>
                    </a:ext>
                  </a:extLst>
                </a:gridCol>
                <a:gridCol w="1214621">
                  <a:extLst>
                    <a:ext uri="{9D8B030D-6E8A-4147-A177-3AD203B41FA5}">
                      <a16:colId xmlns:a16="http://schemas.microsoft.com/office/drawing/2014/main" val="3041393755"/>
                    </a:ext>
                  </a:extLst>
                </a:gridCol>
                <a:gridCol w="1214621">
                  <a:extLst>
                    <a:ext uri="{9D8B030D-6E8A-4147-A177-3AD203B41FA5}">
                      <a16:colId xmlns:a16="http://schemas.microsoft.com/office/drawing/2014/main" val="3529168593"/>
                    </a:ext>
                  </a:extLst>
                </a:gridCol>
                <a:gridCol w="1214621">
                  <a:extLst>
                    <a:ext uri="{9D8B030D-6E8A-4147-A177-3AD203B41FA5}">
                      <a16:colId xmlns:a16="http://schemas.microsoft.com/office/drawing/2014/main" val="1511579803"/>
                    </a:ext>
                  </a:extLst>
                </a:gridCol>
              </a:tblGrid>
              <a:tr h="319004">
                <a:tc>
                  <a:txBody>
                    <a:bodyPr/>
                    <a:lstStyle/>
                    <a:p>
                      <a:endParaRPr lang="en-US" dirty="0"/>
                    </a:p>
                  </a:txBody>
                  <a:tcPr/>
                </a:tc>
                <a:tc>
                  <a:txBody>
                    <a:bodyPr/>
                    <a:lstStyle/>
                    <a:p>
                      <a:r>
                        <a:rPr lang="en-US" dirty="0"/>
                        <a:t>Option A</a:t>
                      </a:r>
                    </a:p>
                  </a:txBody>
                  <a:tcPr/>
                </a:tc>
                <a:tc>
                  <a:txBody>
                    <a:bodyPr/>
                    <a:lstStyle/>
                    <a:p>
                      <a:r>
                        <a:rPr lang="en-US" dirty="0"/>
                        <a:t>Option B</a:t>
                      </a:r>
                    </a:p>
                  </a:txBody>
                  <a:tcPr/>
                </a:tc>
                <a:tc>
                  <a:txBody>
                    <a:bodyPr/>
                    <a:lstStyle/>
                    <a:p>
                      <a:r>
                        <a:rPr lang="en-US" dirty="0"/>
                        <a:t>Option C</a:t>
                      </a:r>
                    </a:p>
                  </a:txBody>
                  <a:tcPr/>
                </a:tc>
                <a:tc>
                  <a:txBody>
                    <a:bodyPr/>
                    <a:lstStyle/>
                    <a:p>
                      <a:r>
                        <a:rPr lang="en-US" dirty="0"/>
                        <a:t>Option D</a:t>
                      </a:r>
                    </a:p>
                  </a:txBody>
                  <a:tcPr/>
                </a:tc>
                <a:extLst>
                  <a:ext uri="{0D108BD9-81ED-4DB2-BD59-A6C34878D82A}">
                    <a16:rowId xmlns:a16="http://schemas.microsoft.com/office/drawing/2014/main" val="3686359735"/>
                  </a:ext>
                </a:extLst>
              </a:tr>
              <a:tr h="370840">
                <a:tc>
                  <a:txBody>
                    <a:bodyPr/>
                    <a:lstStyle/>
                    <a:p>
                      <a:pPr lvl="0" algn="l">
                        <a:buNone/>
                      </a:pPr>
                      <a:r>
                        <a:rPr lang="en-US" dirty="0"/>
                        <a:t>%Highest Score</a:t>
                      </a:r>
                    </a:p>
                  </a:txBody>
                  <a:tcPr/>
                </a:tc>
                <a:tc>
                  <a:txBody>
                    <a:bodyPr/>
                    <a:lstStyle/>
                    <a:p>
                      <a:pPr lvl="0" algn="ctr" defTabSz="914400" eaLnBrk="1" fontAlgn="auto" latinLnBrk="0" hangingPunct="1">
                        <a:buNone/>
                        <a:tabLst/>
                        <a:defRPr/>
                      </a:pPr>
                      <a:r>
                        <a:rPr lang="en-US" sz="1800" i="1" u="none" strike="noStrike" dirty="0">
                          <a:solidFill>
                            <a:srgbClr val="C00000"/>
                          </a:solidFill>
                        </a:rPr>
                        <a:t>&lt;1%</a:t>
                      </a:r>
                    </a:p>
                  </a:txBody>
                  <a:tcPr/>
                </a:tc>
                <a:tc>
                  <a:txBody>
                    <a:bodyPr/>
                    <a:lstStyle/>
                    <a:p>
                      <a:pPr lvl="0" algn="ctr">
                        <a:buNone/>
                      </a:pPr>
                      <a:r>
                        <a:rPr lang="en-US" sz="1800" b="1" u="none" strike="noStrike" dirty="0">
                          <a:effectLst/>
                        </a:rPr>
                        <a:t>31</a:t>
                      </a:r>
                      <a:r>
                        <a:rPr lang="en-US" sz="1800" b="1" u="none" strike="noStrike" dirty="0"/>
                        <a:t>%</a:t>
                      </a:r>
                      <a:endParaRPr lang="en-US" b="1" dirty="0"/>
                    </a:p>
                  </a:txBody>
                  <a:tcPr/>
                </a:tc>
                <a:tc>
                  <a:txBody>
                    <a:bodyPr/>
                    <a:lstStyle/>
                    <a:p>
                      <a:pPr lvl="0" algn="ctr">
                        <a:buNone/>
                      </a:pPr>
                      <a:r>
                        <a:rPr lang="en-US" sz="1800" u="none" strike="noStrike" dirty="0">
                          <a:effectLst/>
                        </a:rPr>
                        <a:t>8</a:t>
                      </a:r>
                      <a:r>
                        <a:rPr lang="en-US" sz="1800" u="none" strike="noStrike" dirty="0"/>
                        <a:t>%</a:t>
                      </a:r>
                      <a:endParaRPr lang="en-US" dirty="0"/>
                    </a:p>
                  </a:txBody>
                  <a:tcPr/>
                </a:tc>
                <a:tc>
                  <a:txBody>
                    <a:bodyPr/>
                    <a:lstStyle/>
                    <a:p>
                      <a:pPr lvl="0" algn="ctr">
                        <a:buNone/>
                      </a:pPr>
                      <a:r>
                        <a:rPr lang="en-US" sz="1800" b="1" u="none" strike="noStrike" dirty="0">
                          <a:effectLst/>
                        </a:rPr>
                        <a:t>52</a:t>
                      </a:r>
                      <a:r>
                        <a:rPr lang="en-US" sz="1800" b="1" u="none" strike="noStrike" dirty="0"/>
                        <a:t>%</a:t>
                      </a:r>
                      <a:endParaRPr lang="en-US" b="1" dirty="0"/>
                    </a:p>
                  </a:txBody>
                  <a:tcPr/>
                </a:tc>
                <a:extLst>
                  <a:ext uri="{0D108BD9-81ED-4DB2-BD59-A6C34878D82A}">
                    <a16:rowId xmlns:a16="http://schemas.microsoft.com/office/drawing/2014/main" val="3257715629"/>
                  </a:ext>
                </a:extLst>
              </a:tr>
              <a:tr h="370840">
                <a:tc>
                  <a:txBody>
                    <a:bodyPr/>
                    <a:lstStyle/>
                    <a:p>
                      <a:pPr lvl="0" algn="l">
                        <a:buNone/>
                      </a:pPr>
                      <a:r>
                        <a:rPr lang="en-US" dirty="0"/>
                        <a:t>%Lowest Score</a:t>
                      </a:r>
                    </a:p>
                  </a:txBody>
                  <a:tcPr/>
                </a:tc>
                <a:tc>
                  <a:txBody>
                    <a:bodyPr/>
                    <a:lstStyle/>
                    <a:p>
                      <a:pPr lvl="0" algn="ctr">
                        <a:buNone/>
                      </a:pPr>
                      <a:r>
                        <a:rPr lang="en-US" i="1" dirty="0">
                          <a:solidFill>
                            <a:srgbClr val="C00000"/>
                          </a:solidFill>
                        </a:rPr>
                        <a:t>86%</a:t>
                      </a:r>
                    </a:p>
                  </a:txBody>
                  <a:tcPr/>
                </a:tc>
                <a:tc>
                  <a:txBody>
                    <a:bodyPr/>
                    <a:lstStyle/>
                    <a:p>
                      <a:pPr lvl="0" algn="ctr" defTabSz="914400" eaLnBrk="1" fontAlgn="auto" latinLnBrk="0" hangingPunct="1">
                        <a:buNone/>
                        <a:tabLst/>
                        <a:defRPr/>
                      </a:pPr>
                      <a:r>
                        <a:rPr lang="en-US" b="1" dirty="0"/>
                        <a:t>2%</a:t>
                      </a:r>
                    </a:p>
                  </a:txBody>
                  <a:tcPr/>
                </a:tc>
                <a:tc>
                  <a:txBody>
                    <a:bodyPr/>
                    <a:lstStyle/>
                    <a:p>
                      <a:pPr lvl="0" algn="ctr" defTabSz="914400" eaLnBrk="1" fontAlgn="auto" latinLnBrk="0" hangingPunct="1">
                        <a:buNone/>
                        <a:tabLst/>
                        <a:defRPr/>
                      </a:pPr>
                      <a:r>
                        <a:rPr lang="en-US" dirty="0"/>
                        <a:t>9%</a:t>
                      </a:r>
                    </a:p>
                  </a:txBody>
                  <a:tcPr/>
                </a:tc>
                <a:tc>
                  <a:txBody>
                    <a:bodyPr/>
                    <a:lstStyle/>
                    <a:p>
                      <a:pPr lvl="0" algn="ctr" defTabSz="914400" eaLnBrk="1" fontAlgn="auto" latinLnBrk="0" hangingPunct="1">
                        <a:buNone/>
                        <a:tabLst/>
                        <a:defRPr/>
                      </a:pPr>
                      <a:r>
                        <a:rPr lang="en-US" b="1" dirty="0"/>
                        <a:t>3.3%</a:t>
                      </a:r>
                    </a:p>
                  </a:txBody>
                  <a:tcPr/>
                </a:tc>
                <a:extLst>
                  <a:ext uri="{0D108BD9-81ED-4DB2-BD59-A6C34878D82A}">
                    <a16:rowId xmlns:a16="http://schemas.microsoft.com/office/drawing/2014/main" val="642123943"/>
                  </a:ext>
                </a:extLst>
              </a:tr>
            </a:tbl>
          </a:graphicData>
        </a:graphic>
      </p:graphicFrame>
      <p:sp>
        <p:nvSpPr>
          <p:cNvPr id="9" name="Rectangle 8"/>
          <p:cNvSpPr/>
          <p:nvPr/>
        </p:nvSpPr>
        <p:spPr>
          <a:xfrm>
            <a:off x="3188155" y="4627903"/>
            <a:ext cx="2359893" cy="82509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529940" y="4627336"/>
            <a:ext cx="2399072" cy="827958"/>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3436314" y="4850532"/>
            <a:ext cx="1869107" cy="551898"/>
            <a:chOff x="4053142" y="1487443"/>
            <a:chExt cx="1869107" cy="551898"/>
          </a:xfrm>
        </p:grpSpPr>
        <p:pic>
          <p:nvPicPr>
            <p:cNvPr id="17"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4053142" y="14874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016204" y="1493086"/>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509294" y="1614522"/>
              <a:ext cx="412955" cy="4129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5825058" y="4832594"/>
            <a:ext cx="1939533" cy="551898"/>
            <a:chOff x="6509107" y="1498200"/>
            <a:chExt cx="1939533" cy="551898"/>
          </a:xfrm>
        </p:grpSpPr>
        <p:pic>
          <p:nvPicPr>
            <p:cNvPr id="20"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509107" y="1498200"/>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542595" y="15038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entrifugal, equipment, fluid, mechanical, pump, rotat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8035685" y="1625279"/>
              <a:ext cx="412955" cy="412955"/>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22"/>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t="22023" b="35880"/>
          <a:stretch/>
        </p:blipFill>
        <p:spPr>
          <a:xfrm>
            <a:off x="3838547" y="4703296"/>
            <a:ext cx="663719" cy="279408"/>
          </a:xfrm>
          <a:prstGeom prst="rect">
            <a:avLst/>
          </a:prstGeom>
        </p:spPr>
      </p:pic>
      <p:pic>
        <p:nvPicPr>
          <p:cNvPr id="24" name="Picture 23"/>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t="12734" b="25393"/>
          <a:stretch/>
        </p:blipFill>
        <p:spPr>
          <a:xfrm>
            <a:off x="6245704" y="4667198"/>
            <a:ext cx="703988" cy="435576"/>
          </a:xfrm>
          <a:prstGeom prst="rect">
            <a:avLst/>
          </a:prstGeom>
        </p:spPr>
      </p:pic>
      <p:sp>
        <p:nvSpPr>
          <p:cNvPr id="7" name="Content Placeholder 2">
            <a:extLst>
              <a:ext uri="{FF2B5EF4-FFF2-40B4-BE49-F238E27FC236}">
                <a16:creationId xmlns:a16="http://schemas.microsoft.com/office/drawing/2014/main" id="{B91768B2-AEB8-47CA-B764-0F819901744A}"/>
              </a:ext>
            </a:extLst>
          </p:cNvPr>
          <p:cNvSpPr txBox="1">
            <a:spLocks/>
          </p:cNvSpPr>
          <p:nvPr/>
        </p:nvSpPr>
        <p:spPr>
          <a:xfrm>
            <a:off x="628650" y="1404772"/>
            <a:ext cx="7886700" cy="325138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750"/>
              </a:spcBef>
              <a:buChar char="•"/>
            </a:pPr>
            <a:r>
              <a:rPr lang="en-US" sz="2000" dirty="0"/>
              <a:t>The criteria were evaluated using </a:t>
            </a:r>
            <a:r>
              <a:rPr lang="en-US" sz="2000" b="1" dirty="0"/>
              <a:t>Monte-Carlo analysis</a:t>
            </a:r>
            <a:endParaRPr lang="en-US" sz="2000" dirty="0">
              <a:cs typeface="Calibri"/>
            </a:endParaRPr>
          </a:p>
          <a:p>
            <a:pPr marL="342900" indent="-342900" algn="l">
              <a:spcBef>
                <a:spcPts val="750"/>
              </a:spcBef>
              <a:buChar char="•"/>
            </a:pPr>
            <a:r>
              <a:rPr lang="en-US" sz="2000" dirty="0"/>
              <a:t>The trade study was performed </a:t>
            </a:r>
            <a:r>
              <a:rPr lang="en-US" sz="2000" b="1" dirty="0"/>
              <a:t>10 million </a:t>
            </a:r>
            <a:r>
              <a:rPr lang="en-US" sz="2000" dirty="0"/>
              <a:t>times, using random weights for each criteria every run</a:t>
            </a:r>
            <a:endParaRPr lang="en-US" sz="2000" dirty="0">
              <a:cs typeface="Calibri"/>
            </a:endParaRPr>
          </a:p>
          <a:p>
            <a:pPr marL="342900" indent="-342900" algn="l">
              <a:spcBef>
                <a:spcPts val="750"/>
              </a:spcBef>
              <a:buChar char="•"/>
            </a:pPr>
            <a:r>
              <a:rPr lang="en-US" sz="2000" dirty="0"/>
              <a:t>Afterward, there was a tally for the highest &amp; lowest scores of each run</a:t>
            </a:r>
            <a:endParaRPr lang="en-US" sz="2000" dirty="0">
              <a:cs typeface="Calibri"/>
            </a:endParaRPr>
          </a:p>
          <a:p>
            <a:pPr marL="342900" indent="-342900" algn="l">
              <a:spcBef>
                <a:spcPts val="750"/>
              </a:spcBef>
              <a:buChar char="•"/>
            </a:pPr>
            <a:r>
              <a:rPr lang="en-US" sz="2000" dirty="0"/>
              <a:t>The data suggests that no matter the weighting:</a:t>
            </a:r>
          </a:p>
          <a:p>
            <a:pPr marL="800100" lvl="1" indent="-342900" algn="l">
              <a:spcBef>
                <a:spcPts val="750"/>
              </a:spcBef>
              <a:buChar char="•"/>
            </a:pPr>
            <a:r>
              <a:rPr lang="en-US" b="1" dirty="0"/>
              <a:t>Option D</a:t>
            </a:r>
            <a:r>
              <a:rPr lang="en-US" dirty="0"/>
              <a:t> is the overall best performer</a:t>
            </a:r>
          </a:p>
          <a:p>
            <a:pPr marL="800100" lvl="1" indent="-342900" algn="l">
              <a:spcBef>
                <a:spcPts val="750"/>
              </a:spcBef>
              <a:buChar char="•"/>
            </a:pPr>
            <a:r>
              <a:rPr lang="en-US" b="1" dirty="0"/>
              <a:t>Option B </a:t>
            </a:r>
            <a:r>
              <a:rPr lang="en-US" dirty="0"/>
              <a:t>is also a strong contender</a:t>
            </a:r>
          </a:p>
          <a:p>
            <a:pPr marL="800100" lvl="1" indent="-342900" algn="l">
              <a:spcBef>
                <a:spcPts val="750"/>
              </a:spcBef>
              <a:buFont typeface="Arial" panose="020B0604020202020204" pitchFamily="34" charset="0"/>
              <a:buChar char="•"/>
            </a:pPr>
            <a:r>
              <a:rPr lang="en-US" b="1" dirty="0"/>
              <a:t>Baseline</a:t>
            </a:r>
            <a:r>
              <a:rPr lang="en-US" dirty="0"/>
              <a:t> was a staggeringly low performer</a:t>
            </a:r>
          </a:p>
        </p:txBody>
      </p:sp>
    </p:spTree>
    <p:extLst>
      <p:ext uri="{BB962C8B-B14F-4D97-AF65-F5344CB8AC3E}">
        <p14:creationId xmlns:p14="http://schemas.microsoft.com/office/powerpoint/2010/main" val="4166997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Adaptability</a:t>
            </a:r>
            <a:endParaRPr lang="en-US" sz="4800" dirty="0">
              <a:solidFill>
                <a:schemeClr val="bg1"/>
              </a:solidFill>
              <a:cs typeface="Calibri Light"/>
            </a:endParaRP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B91768B2-AEB8-47CA-B764-0F819901744A}"/>
              </a:ext>
            </a:extLst>
          </p:cNvPr>
          <p:cNvSpPr txBox="1">
            <a:spLocks/>
          </p:cNvSpPr>
          <p:nvPr/>
        </p:nvSpPr>
        <p:spPr>
          <a:xfrm>
            <a:off x="628650" y="1589417"/>
            <a:ext cx="7886700" cy="2991993"/>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750"/>
              </a:spcBef>
              <a:buChar char="•"/>
            </a:pPr>
            <a:r>
              <a:rPr lang="en-US" sz="2000" dirty="0"/>
              <a:t>The MATLAB script was created with adaptability in mind</a:t>
            </a:r>
          </a:p>
          <a:p>
            <a:pPr marL="342900" indent="-342900" algn="l">
              <a:spcBef>
                <a:spcPts val="750"/>
              </a:spcBef>
              <a:buChar char="•"/>
            </a:pPr>
            <a:r>
              <a:rPr lang="en-US" sz="2000" dirty="0"/>
              <a:t>This is crucial given the quickly changing landscape of early concept development</a:t>
            </a:r>
            <a:endParaRPr lang="en-US" dirty="0"/>
          </a:p>
          <a:p>
            <a:pPr marL="342900" indent="-342900" algn="l">
              <a:spcBef>
                <a:spcPts val="750"/>
              </a:spcBef>
              <a:buChar char="•"/>
            </a:pPr>
            <a:r>
              <a:rPr lang="en-US" sz="2000" dirty="0"/>
              <a:t>For example: after the Idle Mode Trade Study was complete and the next Pump Layout Trade Study was under way, we found a way to substantially cut down the idle mode time</a:t>
            </a:r>
          </a:p>
          <a:p>
            <a:pPr marL="342900" indent="-342900" algn="l">
              <a:spcBef>
                <a:spcPts val="750"/>
              </a:spcBef>
              <a:buChar char="•"/>
            </a:pPr>
            <a:r>
              <a:rPr lang="en-US" sz="2000" dirty="0"/>
              <a:t>This led us to rerun the Idle Mode Trade Study and determine that single pump options improved substantially</a:t>
            </a:r>
          </a:p>
          <a:p>
            <a:pPr marL="342900" indent="-342900" algn="l">
              <a:spcBef>
                <a:spcPts val="750"/>
              </a:spcBef>
              <a:buChar char="•"/>
            </a:pPr>
            <a:r>
              <a:rPr lang="en-US" sz="2000" dirty="0"/>
              <a:t>We were able to add in single pump options in the second trade study and one of them ended up winning</a:t>
            </a:r>
          </a:p>
          <a:p>
            <a:pPr marL="342900" indent="-342900" algn="l">
              <a:spcBef>
                <a:spcPts val="750"/>
              </a:spcBef>
              <a:buChar char="•"/>
            </a:pPr>
            <a:r>
              <a:rPr lang="en-US" sz="2000" dirty="0"/>
              <a:t>The turnaround time for this was less than a day</a:t>
            </a:r>
          </a:p>
        </p:txBody>
      </p:sp>
      <p:graphicFrame>
        <p:nvGraphicFramePr>
          <p:cNvPr id="9" name="Table 8">
            <a:extLst>
              <a:ext uri="{FF2B5EF4-FFF2-40B4-BE49-F238E27FC236}">
                <a16:creationId xmlns:a16="http://schemas.microsoft.com/office/drawing/2014/main" id="{853BD11B-E952-4B1B-BDC2-291737F21972}"/>
              </a:ext>
            </a:extLst>
          </p:cNvPr>
          <p:cNvGraphicFramePr>
            <a:graphicFrameLocks noGrp="1"/>
          </p:cNvGraphicFramePr>
          <p:nvPr>
            <p:extLst>
              <p:ext uri="{D42A27DB-BD31-4B8C-83A1-F6EECF244321}">
                <p14:modId xmlns:p14="http://schemas.microsoft.com/office/powerpoint/2010/main" val="3355006994"/>
              </p:ext>
            </p:extLst>
          </p:nvPr>
        </p:nvGraphicFramePr>
        <p:xfrm>
          <a:off x="1042775" y="5469234"/>
          <a:ext cx="6886237" cy="1107440"/>
        </p:xfrm>
        <a:graphic>
          <a:graphicData uri="http://schemas.openxmlformats.org/drawingml/2006/table">
            <a:tbl>
              <a:tblPr firstRow="1" bandRow="1">
                <a:tableStyleId>{5C22544A-7EE6-4342-B048-85BDC9FD1C3A}</a:tableStyleId>
              </a:tblPr>
              <a:tblGrid>
                <a:gridCol w="2042045">
                  <a:extLst>
                    <a:ext uri="{9D8B030D-6E8A-4147-A177-3AD203B41FA5}">
                      <a16:colId xmlns:a16="http://schemas.microsoft.com/office/drawing/2014/main" val="3667918118"/>
                    </a:ext>
                  </a:extLst>
                </a:gridCol>
                <a:gridCol w="1200329">
                  <a:extLst>
                    <a:ext uri="{9D8B030D-6E8A-4147-A177-3AD203B41FA5}">
                      <a16:colId xmlns:a16="http://schemas.microsoft.com/office/drawing/2014/main" val="853442787"/>
                    </a:ext>
                  </a:extLst>
                </a:gridCol>
                <a:gridCol w="1214621">
                  <a:extLst>
                    <a:ext uri="{9D8B030D-6E8A-4147-A177-3AD203B41FA5}">
                      <a16:colId xmlns:a16="http://schemas.microsoft.com/office/drawing/2014/main" val="3041393755"/>
                    </a:ext>
                  </a:extLst>
                </a:gridCol>
                <a:gridCol w="1214621">
                  <a:extLst>
                    <a:ext uri="{9D8B030D-6E8A-4147-A177-3AD203B41FA5}">
                      <a16:colId xmlns:a16="http://schemas.microsoft.com/office/drawing/2014/main" val="3529168593"/>
                    </a:ext>
                  </a:extLst>
                </a:gridCol>
                <a:gridCol w="1214621">
                  <a:extLst>
                    <a:ext uri="{9D8B030D-6E8A-4147-A177-3AD203B41FA5}">
                      <a16:colId xmlns:a16="http://schemas.microsoft.com/office/drawing/2014/main" val="1511579803"/>
                    </a:ext>
                  </a:extLst>
                </a:gridCol>
              </a:tblGrid>
              <a:tr h="319004">
                <a:tc>
                  <a:txBody>
                    <a:bodyPr/>
                    <a:lstStyle/>
                    <a:p>
                      <a:endParaRPr lang="en-US" dirty="0"/>
                    </a:p>
                  </a:txBody>
                  <a:tcPr/>
                </a:tc>
                <a:tc>
                  <a:txBody>
                    <a:bodyPr/>
                    <a:lstStyle/>
                    <a:p>
                      <a:r>
                        <a:rPr lang="en-US" dirty="0"/>
                        <a:t>Option A</a:t>
                      </a:r>
                    </a:p>
                  </a:txBody>
                  <a:tcPr/>
                </a:tc>
                <a:tc>
                  <a:txBody>
                    <a:bodyPr/>
                    <a:lstStyle/>
                    <a:p>
                      <a:r>
                        <a:rPr lang="en-US" dirty="0"/>
                        <a:t>Option B</a:t>
                      </a:r>
                    </a:p>
                  </a:txBody>
                  <a:tcPr/>
                </a:tc>
                <a:tc>
                  <a:txBody>
                    <a:bodyPr/>
                    <a:lstStyle/>
                    <a:p>
                      <a:r>
                        <a:rPr lang="en-US" dirty="0"/>
                        <a:t>Option C</a:t>
                      </a:r>
                    </a:p>
                  </a:txBody>
                  <a:tcPr/>
                </a:tc>
                <a:tc>
                  <a:txBody>
                    <a:bodyPr/>
                    <a:lstStyle/>
                    <a:p>
                      <a:r>
                        <a:rPr lang="en-US" dirty="0"/>
                        <a:t>Option D</a:t>
                      </a:r>
                    </a:p>
                  </a:txBody>
                  <a:tcPr/>
                </a:tc>
                <a:extLst>
                  <a:ext uri="{0D108BD9-81ED-4DB2-BD59-A6C34878D82A}">
                    <a16:rowId xmlns:a16="http://schemas.microsoft.com/office/drawing/2014/main" val="3686359735"/>
                  </a:ext>
                </a:extLst>
              </a:tr>
              <a:tr h="370840">
                <a:tc>
                  <a:txBody>
                    <a:bodyPr/>
                    <a:lstStyle/>
                    <a:p>
                      <a:pPr lvl="0" algn="l">
                        <a:buNone/>
                      </a:pPr>
                      <a:r>
                        <a:rPr lang="en-US" dirty="0"/>
                        <a:t>Original Score</a:t>
                      </a:r>
                    </a:p>
                  </a:txBody>
                  <a:tcPr/>
                </a:tc>
                <a:tc>
                  <a:txBody>
                    <a:bodyPr/>
                    <a:lstStyle/>
                    <a:p>
                      <a:pPr algn="ctr"/>
                      <a:r>
                        <a:rPr lang="en-US" b="1" baseline="0" dirty="0"/>
                        <a:t>.1786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.2941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t>.2018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.3255</a:t>
                      </a:r>
                    </a:p>
                  </a:txBody>
                  <a:tcPr/>
                </a:tc>
                <a:extLst>
                  <a:ext uri="{0D108BD9-81ED-4DB2-BD59-A6C34878D82A}">
                    <a16:rowId xmlns:a16="http://schemas.microsoft.com/office/drawing/2014/main" val="3257715629"/>
                  </a:ext>
                </a:extLst>
              </a:tr>
              <a:tr h="370840">
                <a:tc>
                  <a:txBody>
                    <a:bodyPr/>
                    <a:lstStyle/>
                    <a:p>
                      <a:pPr lvl="0" algn="l">
                        <a:buNone/>
                      </a:pPr>
                      <a:r>
                        <a:rPr lang="en-US" dirty="0"/>
                        <a:t>Revised Score</a:t>
                      </a:r>
                    </a:p>
                  </a:txBody>
                  <a:tcPr/>
                </a:tc>
                <a:tc>
                  <a:txBody>
                    <a:bodyPr/>
                    <a:lstStyle/>
                    <a:p>
                      <a:pPr lvl="0" algn="ctr">
                        <a:buNone/>
                      </a:pPr>
                      <a:r>
                        <a:rPr lang="en-US" b="1" i="0" dirty="0">
                          <a:solidFill>
                            <a:schemeClr val="tx1"/>
                          </a:solidFill>
                        </a:rPr>
                        <a:t>.1828</a:t>
                      </a:r>
                    </a:p>
                  </a:txBody>
                  <a:tcPr/>
                </a:tc>
                <a:tc>
                  <a:txBody>
                    <a:bodyPr/>
                    <a:lstStyle/>
                    <a:p>
                      <a:pPr lvl="0" algn="ctr" defTabSz="914400" eaLnBrk="1" fontAlgn="auto" latinLnBrk="0" hangingPunct="1">
                        <a:buNone/>
                        <a:tabLst/>
                        <a:defRPr/>
                      </a:pPr>
                      <a:r>
                        <a:rPr lang="en-US" b="1" i="0" dirty="0"/>
                        <a:t>.2304</a:t>
                      </a:r>
                    </a:p>
                  </a:txBody>
                  <a:tcPr/>
                </a:tc>
                <a:tc>
                  <a:txBody>
                    <a:bodyPr/>
                    <a:lstStyle/>
                    <a:p>
                      <a:pPr lvl="0" algn="ctr" defTabSz="914400" eaLnBrk="1" fontAlgn="auto" latinLnBrk="0" hangingPunct="1">
                        <a:buNone/>
                        <a:tabLst/>
                        <a:defRPr/>
                      </a:pPr>
                      <a:r>
                        <a:rPr lang="en-US" b="1" i="0" dirty="0">
                          <a:highlight>
                            <a:srgbClr val="FFFF00"/>
                          </a:highlight>
                        </a:rPr>
                        <a:t>.2959</a:t>
                      </a:r>
                    </a:p>
                  </a:txBody>
                  <a:tcPr/>
                </a:tc>
                <a:tc>
                  <a:txBody>
                    <a:bodyPr/>
                    <a:lstStyle/>
                    <a:p>
                      <a:pPr lvl="0" algn="ctr" defTabSz="914400" eaLnBrk="1" fontAlgn="auto" latinLnBrk="0" hangingPunct="1">
                        <a:buNone/>
                        <a:tabLst/>
                        <a:defRPr/>
                      </a:pPr>
                      <a:r>
                        <a:rPr lang="en-US" b="1" i="0" dirty="0"/>
                        <a:t>.2908</a:t>
                      </a:r>
                    </a:p>
                  </a:txBody>
                  <a:tcPr/>
                </a:tc>
                <a:extLst>
                  <a:ext uri="{0D108BD9-81ED-4DB2-BD59-A6C34878D82A}">
                    <a16:rowId xmlns:a16="http://schemas.microsoft.com/office/drawing/2014/main" val="642123943"/>
                  </a:ext>
                </a:extLst>
              </a:tr>
            </a:tbl>
          </a:graphicData>
        </a:graphic>
      </p:graphicFrame>
      <p:sp>
        <p:nvSpPr>
          <p:cNvPr id="10" name="Rectangle 9">
            <a:extLst>
              <a:ext uri="{FF2B5EF4-FFF2-40B4-BE49-F238E27FC236}">
                <a16:creationId xmlns:a16="http://schemas.microsoft.com/office/drawing/2014/main" id="{1B9F1D98-EA4A-477B-8D83-52DF8198872B}"/>
              </a:ext>
            </a:extLst>
          </p:cNvPr>
          <p:cNvSpPr/>
          <p:nvPr/>
        </p:nvSpPr>
        <p:spPr>
          <a:xfrm>
            <a:off x="3188155" y="4627903"/>
            <a:ext cx="2359893" cy="82509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FD7194A-3924-430E-B890-9207C927049A}"/>
              </a:ext>
            </a:extLst>
          </p:cNvPr>
          <p:cNvSpPr/>
          <p:nvPr/>
        </p:nvSpPr>
        <p:spPr>
          <a:xfrm>
            <a:off x="5529940" y="4627336"/>
            <a:ext cx="2399072" cy="827958"/>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E66EEDB-32CD-4ABA-8880-FCFA5A79F26B}"/>
              </a:ext>
            </a:extLst>
          </p:cNvPr>
          <p:cNvGrpSpPr/>
          <p:nvPr/>
        </p:nvGrpSpPr>
        <p:grpSpPr>
          <a:xfrm>
            <a:off x="3436314" y="4822991"/>
            <a:ext cx="1869107" cy="551898"/>
            <a:chOff x="4053142" y="1487443"/>
            <a:chExt cx="1869107" cy="551898"/>
          </a:xfrm>
        </p:grpSpPr>
        <p:pic>
          <p:nvPicPr>
            <p:cNvPr id="13" name="Picture 2" descr="centrifugal, equipment, fluid, mechanical, pump, rotate icon">
              <a:extLst>
                <a:ext uri="{FF2B5EF4-FFF2-40B4-BE49-F238E27FC236}">
                  <a16:creationId xmlns:a16="http://schemas.microsoft.com/office/drawing/2014/main" id="{323EC17B-7242-4BD6-A37E-B82539366092}"/>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4053142" y="14874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entrifugal, equipment, fluid, mechanical, pump, rotate icon">
              <a:extLst>
                <a:ext uri="{FF2B5EF4-FFF2-40B4-BE49-F238E27FC236}">
                  <a16:creationId xmlns:a16="http://schemas.microsoft.com/office/drawing/2014/main" id="{5F7CA490-C8C7-4641-8C4B-C7779469B203}"/>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016204" y="1493086"/>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entrifugal, equipment, fluid, mechanical, pump, rotate icon">
              <a:extLst>
                <a:ext uri="{FF2B5EF4-FFF2-40B4-BE49-F238E27FC236}">
                  <a16:creationId xmlns:a16="http://schemas.microsoft.com/office/drawing/2014/main" id="{09255C16-515E-4810-B9C3-BC070D3CA7CB}"/>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5509294" y="1614522"/>
              <a:ext cx="412955" cy="412955"/>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17">
            <a:extLst>
              <a:ext uri="{FF2B5EF4-FFF2-40B4-BE49-F238E27FC236}">
                <a16:creationId xmlns:a16="http://schemas.microsoft.com/office/drawing/2014/main" id="{96FCC00C-F3B7-44F4-84CD-02591E932619}"/>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t="22023" b="35880"/>
          <a:stretch/>
        </p:blipFill>
        <p:spPr>
          <a:xfrm>
            <a:off x="3838547" y="4675755"/>
            <a:ext cx="663719" cy="279408"/>
          </a:xfrm>
          <a:prstGeom prst="rect">
            <a:avLst/>
          </a:prstGeom>
        </p:spPr>
      </p:pic>
      <p:grpSp>
        <p:nvGrpSpPr>
          <p:cNvPr id="19" name="Group 18">
            <a:extLst>
              <a:ext uri="{FF2B5EF4-FFF2-40B4-BE49-F238E27FC236}">
                <a16:creationId xmlns:a16="http://schemas.microsoft.com/office/drawing/2014/main" id="{F5D72043-8156-4586-88B4-C53FC8AFAC95}"/>
              </a:ext>
            </a:extLst>
          </p:cNvPr>
          <p:cNvGrpSpPr/>
          <p:nvPr/>
        </p:nvGrpSpPr>
        <p:grpSpPr>
          <a:xfrm>
            <a:off x="5825058" y="4832594"/>
            <a:ext cx="1939533" cy="551898"/>
            <a:chOff x="6509107" y="1498200"/>
            <a:chExt cx="1939533" cy="551898"/>
          </a:xfrm>
        </p:grpSpPr>
        <p:pic>
          <p:nvPicPr>
            <p:cNvPr id="20" name="Picture 2" descr="centrifugal, equipment, fluid, mechanical, pump, rotate icon">
              <a:extLst>
                <a:ext uri="{FF2B5EF4-FFF2-40B4-BE49-F238E27FC236}">
                  <a16:creationId xmlns:a16="http://schemas.microsoft.com/office/drawing/2014/main" id="{701D9C5B-D26A-4663-8987-B0B26964CE40}"/>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509107" y="1498200"/>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entrifugal, equipment, fluid, mechanical, pump, rotate icon">
              <a:extLst>
                <a:ext uri="{FF2B5EF4-FFF2-40B4-BE49-F238E27FC236}">
                  <a16:creationId xmlns:a16="http://schemas.microsoft.com/office/drawing/2014/main" id="{9058092E-201E-4961-A000-D20E050C178A}"/>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7542595" y="1503843"/>
              <a:ext cx="546255" cy="5462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entrifugal, equipment, fluid, mechanical, pump, rotate icon">
              <a:extLst>
                <a:ext uri="{FF2B5EF4-FFF2-40B4-BE49-F238E27FC236}">
                  <a16:creationId xmlns:a16="http://schemas.microsoft.com/office/drawing/2014/main" id="{2032C1AA-4165-4974-B06E-57D18AC1B1E5}"/>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8035685" y="1625279"/>
              <a:ext cx="412955" cy="412955"/>
            </a:xfrm>
            <a:prstGeom prst="rect">
              <a:avLst/>
            </a:prstGeom>
            <a:noFill/>
            <a:extLst>
              <a:ext uri="{909E8E84-426E-40DD-AFC4-6F175D3DCCD1}">
                <a14:hiddenFill xmlns:a14="http://schemas.microsoft.com/office/drawing/2010/main">
                  <a:solidFill>
                    <a:srgbClr val="FFFFFF"/>
                  </a:solidFill>
                </a14:hiddenFill>
              </a:ext>
            </a:extLst>
          </p:spPr>
        </p:pic>
      </p:grpSp>
      <p:pic>
        <p:nvPicPr>
          <p:cNvPr id="23" name="Picture 22">
            <a:extLst>
              <a:ext uri="{FF2B5EF4-FFF2-40B4-BE49-F238E27FC236}">
                <a16:creationId xmlns:a16="http://schemas.microsoft.com/office/drawing/2014/main" id="{7CD6E2DA-391F-4399-BB25-D72F76A71B0A}"/>
              </a:ext>
            </a:extLst>
          </p:cNvPr>
          <p:cNvPicPr>
            <a:picLocks noChangeAspect="1"/>
          </p:cNvPicPr>
          <p:nvPr/>
        </p:nvPicPr>
        <p:blipFill rotWithShape="1">
          <a:blip r:embed="rId7">
            <a:lum bright="70000" contrast="-70000"/>
            <a:extLst>
              <a:ext uri="{28A0092B-C50C-407E-A947-70E740481C1C}">
                <a14:useLocalDpi xmlns:a14="http://schemas.microsoft.com/office/drawing/2010/main" val="0"/>
              </a:ext>
            </a:extLst>
          </a:blip>
          <a:srcRect t="12734" b="25393"/>
          <a:stretch/>
        </p:blipFill>
        <p:spPr>
          <a:xfrm>
            <a:off x="6245704" y="4667198"/>
            <a:ext cx="703988" cy="435576"/>
          </a:xfrm>
          <a:prstGeom prst="rect">
            <a:avLst/>
          </a:prstGeom>
        </p:spPr>
      </p:pic>
    </p:spTree>
    <p:extLst>
      <p:ext uri="{BB962C8B-B14F-4D97-AF65-F5344CB8AC3E}">
        <p14:creationId xmlns:p14="http://schemas.microsoft.com/office/powerpoint/2010/main" val="1040293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Subsequent Trades</a:t>
            </a:r>
            <a:endParaRPr lang="en-US" sz="4800" dirty="0">
              <a:solidFill>
                <a:schemeClr val="bg1"/>
              </a:solidFill>
              <a:cs typeface="Calibri Light"/>
            </a:endParaRP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B91768B2-AEB8-47CA-B764-0F819901744A}"/>
              </a:ext>
            </a:extLst>
          </p:cNvPr>
          <p:cNvSpPr txBox="1">
            <a:spLocks/>
          </p:cNvSpPr>
          <p:nvPr/>
        </p:nvSpPr>
        <p:spPr>
          <a:xfrm>
            <a:off x="628650" y="1589417"/>
            <a:ext cx="7886700" cy="495669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750"/>
              </a:spcBef>
              <a:buChar char="•"/>
            </a:pPr>
            <a:r>
              <a:rPr lang="en-US" sz="2000" dirty="0"/>
              <a:t>The trade study series continued onward to investigate other questions the iRCS team needed to solve. </a:t>
            </a:r>
          </a:p>
          <a:p>
            <a:pPr marL="342900" indent="-342900" algn="l">
              <a:spcBef>
                <a:spcPts val="750"/>
              </a:spcBef>
              <a:buChar char="•"/>
            </a:pPr>
            <a:r>
              <a:rPr lang="en-US" sz="2000" b="1" dirty="0"/>
              <a:t>Pump Layout Trade Study</a:t>
            </a:r>
            <a:r>
              <a:rPr lang="en-US" sz="2000" dirty="0"/>
              <a:t>: determined the placement of the pump, and investigated a new concept for a magnetically coupled pump located inside of the propellant tank</a:t>
            </a:r>
          </a:p>
          <a:p>
            <a:pPr marL="800100" lvl="1" indent="-342900" algn="l">
              <a:spcBef>
                <a:spcPts val="750"/>
              </a:spcBef>
              <a:buChar char="•"/>
            </a:pPr>
            <a:r>
              <a:rPr lang="en-US" sz="1800" dirty="0"/>
              <a:t>Explored schematic layouts, dual pump placement, and in-tank pump possibilities</a:t>
            </a:r>
          </a:p>
          <a:p>
            <a:pPr marL="342900" indent="-342900" algn="l">
              <a:spcBef>
                <a:spcPts val="750"/>
              </a:spcBef>
              <a:buChar char="•"/>
            </a:pPr>
            <a:r>
              <a:rPr lang="en-US" sz="2000" b="1" dirty="0"/>
              <a:t>Thruster Inlet Conditioning Study</a:t>
            </a:r>
            <a:r>
              <a:rPr lang="en-US" sz="2000" dirty="0"/>
              <a:t>: compared very different concepts for pressure controlling components</a:t>
            </a:r>
          </a:p>
          <a:p>
            <a:pPr marL="800100" lvl="1" indent="-342900" algn="l">
              <a:spcBef>
                <a:spcPts val="750"/>
              </a:spcBef>
              <a:buChar char="•"/>
            </a:pPr>
            <a:r>
              <a:rPr lang="en-US" sz="1800" dirty="0"/>
              <a:t>Explored back pressure regulators, flow control valves, solenoid banks, and paired thruster configuration</a:t>
            </a:r>
          </a:p>
          <a:p>
            <a:pPr marL="800100" lvl="1" indent="-342900" algn="l">
              <a:spcBef>
                <a:spcPts val="750"/>
              </a:spcBef>
              <a:buChar char="•"/>
            </a:pPr>
            <a:r>
              <a:rPr lang="en-US" sz="1800" dirty="0"/>
              <a:t>This trade study had the largest variety of options and merits for each option. This tested the robustness of the trade study tool</a:t>
            </a:r>
          </a:p>
        </p:txBody>
      </p:sp>
    </p:spTree>
    <p:extLst>
      <p:ext uri="{BB962C8B-B14F-4D97-AF65-F5344CB8AC3E}">
        <p14:creationId xmlns:p14="http://schemas.microsoft.com/office/powerpoint/2010/main" val="864678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Future Work</a:t>
            </a:r>
            <a:endParaRPr lang="en-US" sz="4800" dirty="0">
              <a:solidFill>
                <a:schemeClr val="bg1"/>
              </a:solidFill>
              <a:cs typeface="Calibri Light"/>
            </a:endParaRP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B91768B2-AEB8-47CA-B764-0F819901744A}"/>
              </a:ext>
            </a:extLst>
          </p:cNvPr>
          <p:cNvSpPr txBox="1">
            <a:spLocks/>
          </p:cNvSpPr>
          <p:nvPr/>
        </p:nvSpPr>
        <p:spPr>
          <a:xfrm>
            <a:off x="628650" y="1589417"/>
            <a:ext cx="7886700" cy="477205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Bef>
                <a:spcPts val="750"/>
              </a:spcBef>
              <a:buChar char="•"/>
            </a:pPr>
            <a:r>
              <a:rPr lang="en-US" sz="2000" dirty="0"/>
              <a:t>The trade study tool/method looks to be useful for our future investigations</a:t>
            </a:r>
          </a:p>
          <a:p>
            <a:pPr marL="342900" indent="-342900" algn="l">
              <a:spcBef>
                <a:spcPts val="750"/>
              </a:spcBef>
              <a:buChar char="•"/>
            </a:pPr>
            <a:r>
              <a:rPr lang="en-US" sz="2000" dirty="0"/>
              <a:t>Certain quality of life improvements are being made, potentially allowing other users to be able to use the tool</a:t>
            </a:r>
          </a:p>
          <a:p>
            <a:pPr marL="800100" lvl="1" indent="-342900" algn="l">
              <a:spcBef>
                <a:spcPts val="750"/>
              </a:spcBef>
              <a:buChar char="•"/>
            </a:pPr>
            <a:r>
              <a:rPr lang="en-US" sz="1600" dirty="0"/>
              <a:t>Generalizing script to require less manual input from user</a:t>
            </a:r>
          </a:p>
          <a:p>
            <a:pPr marL="800100" lvl="1" indent="-342900" algn="l">
              <a:spcBef>
                <a:spcPts val="750"/>
              </a:spcBef>
              <a:buChar char="•"/>
            </a:pPr>
            <a:r>
              <a:rPr lang="en-US" sz="1600" dirty="0"/>
              <a:t>Developing generic tools for generating pairwise comparison matrices</a:t>
            </a:r>
          </a:p>
          <a:p>
            <a:pPr marL="342900" indent="-342900" algn="l">
              <a:spcBef>
                <a:spcPts val="750"/>
              </a:spcBef>
              <a:buChar char="•"/>
            </a:pPr>
            <a:r>
              <a:rPr lang="en-US" sz="2000" dirty="0"/>
              <a:t>Undesired quirks do appear during the trade study, which require a careful eye and team consensus to deal with</a:t>
            </a:r>
          </a:p>
          <a:p>
            <a:pPr marL="800100" lvl="1" indent="-342900" algn="l">
              <a:spcBef>
                <a:spcPts val="750"/>
              </a:spcBef>
              <a:buChar char="•"/>
            </a:pPr>
            <a:r>
              <a:rPr lang="en-US" sz="1800" dirty="0"/>
              <a:t>In particular, if the magnitude between the options is small, but the ratio difference is large (i.e. 5kg vs 10 kg), then that criteria may be skewed and need adjustment</a:t>
            </a:r>
          </a:p>
          <a:p>
            <a:pPr marL="800100" lvl="1" indent="-342900" algn="l">
              <a:spcBef>
                <a:spcPts val="750"/>
              </a:spcBef>
              <a:buChar char="•"/>
            </a:pPr>
            <a:r>
              <a:rPr lang="en-US" sz="1800" dirty="0"/>
              <a:t>The sensitivity analysis and the results table are helpful in getting a bird’s-eye view and allowing the trade study conductors to spot these trends</a:t>
            </a:r>
            <a:endParaRPr lang="en-US" sz="1600" dirty="0"/>
          </a:p>
        </p:txBody>
      </p:sp>
    </p:spTree>
    <p:extLst>
      <p:ext uri="{BB962C8B-B14F-4D97-AF65-F5344CB8AC3E}">
        <p14:creationId xmlns:p14="http://schemas.microsoft.com/office/powerpoint/2010/main" val="221954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rmAutofit fontScale="90000"/>
          </a:bodyPr>
          <a:lstStyle/>
          <a:p>
            <a:r>
              <a:rPr lang="en-US">
                <a:solidFill>
                  <a:schemeClr val="bg1"/>
                </a:solidFill>
              </a:rPr>
              <a:t>Backup</a:t>
            </a:r>
            <a:endParaRPr lang="en-US" dirty="0">
              <a:solidFill>
                <a:schemeClr val="bg1"/>
              </a:solidFill>
            </a:endParaRP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1948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Objective / Definitions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226143" y="1449456"/>
            <a:ext cx="8642650" cy="524759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b="1" u="sng" dirty="0"/>
              <a:t>Objective</a:t>
            </a:r>
            <a:r>
              <a:rPr lang="en-US" sz="2000" dirty="0"/>
              <a:t>: To reduce the impact of constant propellant recirculation by evaluating pump configuration and varying idle mode length</a:t>
            </a:r>
          </a:p>
          <a:p>
            <a:pPr marL="742950" lvl="1" indent="-285750">
              <a:buFont typeface="Arial" panose="020B0604020202020204" pitchFamily="34" charset="0"/>
              <a:buChar char="•"/>
            </a:pPr>
            <a:r>
              <a:rPr lang="en-US" sz="2000" b="1" dirty="0"/>
              <a:t>Single pump vs dual pump configuration</a:t>
            </a:r>
          </a:p>
          <a:p>
            <a:pPr marL="1200150" lvl="2" indent="-285750">
              <a:buFont typeface="Arial" panose="020B0604020202020204" pitchFamily="34" charset="0"/>
              <a:buChar char="•"/>
            </a:pPr>
            <a:r>
              <a:rPr lang="en-US" sz="2000" u="sng" dirty="0"/>
              <a:t>Single pump configuration</a:t>
            </a:r>
            <a:r>
              <a:rPr lang="en-US" sz="2000" dirty="0"/>
              <a:t> has one pump that throttles down to an idle flowrate when needed</a:t>
            </a:r>
          </a:p>
          <a:p>
            <a:pPr marL="1200150" lvl="2" indent="-285750">
              <a:spcAft>
                <a:spcPts val="600"/>
              </a:spcAft>
              <a:buFont typeface="Arial" panose="020B0604020202020204" pitchFamily="34" charset="0"/>
              <a:buChar char="•"/>
            </a:pPr>
            <a:r>
              <a:rPr lang="en-US" sz="2000" u="sng" dirty="0"/>
              <a:t>Dual pump configuration</a:t>
            </a:r>
            <a:r>
              <a:rPr lang="en-US" sz="2000" dirty="0"/>
              <a:t> has a full-sized pump and a smaller “idle-mode” pump, which is optimized for the lower flowrates</a:t>
            </a:r>
          </a:p>
          <a:p>
            <a:pPr marL="742950" lvl="1" indent="-285750">
              <a:buFont typeface="Arial" panose="020B0604020202020204" pitchFamily="34" charset="0"/>
              <a:buChar char="•"/>
            </a:pPr>
            <a:r>
              <a:rPr lang="en-US" sz="2000" b="1" dirty="0"/>
              <a:t>Perpetual idle mode vs minimal idle mode</a:t>
            </a:r>
          </a:p>
          <a:p>
            <a:pPr marL="1200150" lvl="2" indent="-285750">
              <a:buFont typeface="Arial" panose="020B0604020202020204" pitchFamily="34" charset="0"/>
              <a:buChar char="•"/>
            </a:pPr>
            <a:r>
              <a:rPr lang="en-US" sz="2000" u="sng" dirty="0"/>
              <a:t>Perpetual idle mode</a:t>
            </a:r>
            <a:r>
              <a:rPr lang="en-US" sz="2000" dirty="0"/>
              <a:t> would have the idle mode active during every mission phase in which the RCS is not needed</a:t>
            </a:r>
          </a:p>
          <a:p>
            <a:pPr marL="1200150" lvl="2" indent="-285750">
              <a:buFont typeface="Arial" panose="020B0604020202020204" pitchFamily="34" charset="0"/>
              <a:buChar char="•"/>
            </a:pPr>
            <a:r>
              <a:rPr lang="en-US" sz="2000" u="sng" dirty="0"/>
              <a:t>Minimal idle mode</a:t>
            </a:r>
            <a:r>
              <a:rPr lang="en-US" sz="2000" dirty="0"/>
              <a:t> would have zero flow during long periods of inactivity. This is effectively a “soft shutdown and restart”</a:t>
            </a:r>
          </a:p>
          <a:p>
            <a:pPr marL="1657350" lvl="3" indent="-285750">
              <a:buFont typeface="Arial" panose="020B0604020202020204" pitchFamily="34" charset="0"/>
              <a:buChar char="•"/>
            </a:pPr>
            <a:r>
              <a:rPr lang="en-US" sz="2000" dirty="0"/>
              <a:t>Idle mode is still necessary during certain mission phases (e.g. Rendezvous and Docking)</a:t>
            </a:r>
          </a:p>
          <a:p>
            <a:pPr marL="1657350" lvl="3" indent="-285750">
              <a:buFont typeface="Arial" panose="020B0604020202020204" pitchFamily="34" charset="0"/>
              <a:buChar char="•"/>
            </a:pPr>
            <a:r>
              <a:rPr lang="en-US" sz="2000" dirty="0"/>
              <a:t>Idle mode reduction depends on GNC requirements and iRCS startup time</a:t>
            </a:r>
          </a:p>
        </p:txBody>
      </p:sp>
    </p:spTree>
    <p:extLst>
      <p:ext uri="{BB962C8B-B14F-4D97-AF65-F5344CB8AC3E}">
        <p14:creationId xmlns:p14="http://schemas.microsoft.com/office/powerpoint/2010/main" val="3146600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chor="ctr">
            <a:noAutofit/>
          </a:bodyPr>
          <a:lstStyle/>
          <a:p>
            <a:r>
              <a:rPr lang="en-US" sz="3600" dirty="0">
                <a:solidFill>
                  <a:schemeClr val="bg1"/>
                </a:solidFill>
              </a:rPr>
              <a:t>Option A: 1 Pump, Perpetual Idle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8" y="1490555"/>
            <a:ext cx="6838670" cy="4247317"/>
          </a:xfrm>
          <a:prstGeom prst="rect">
            <a:avLst/>
          </a:prstGeom>
          <a:noFill/>
        </p:spPr>
        <p:txBody>
          <a:bodyPr wrap="square" rtlCol="0">
            <a:spAutoFit/>
          </a:bodyPr>
          <a:lstStyle/>
          <a:p>
            <a:pPr>
              <a:spcAft>
                <a:spcPts val="600"/>
              </a:spcAft>
            </a:pPr>
            <a:r>
              <a:rPr lang="en-US" sz="2000" b="1" dirty="0"/>
              <a:t>Option A: One pump, idle mode always on</a:t>
            </a:r>
          </a:p>
          <a:p>
            <a:pPr marL="342900" indent="-342900">
              <a:buFont typeface="Arial" panose="020B0604020202020204" pitchFamily="34" charset="0"/>
              <a:buChar char="•"/>
            </a:pPr>
            <a:r>
              <a:rPr lang="en-US" sz="2000" b="1" dirty="0"/>
              <a:t>Pump information:</a:t>
            </a:r>
          </a:p>
          <a:p>
            <a:pPr marL="800100" lvl="1" indent="-342900">
              <a:buFont typeface="Arial" panose="020B0604020202020204" pitchFamily="34" charset="0"/>
              <a:buChar char="•"/>
            </a:pPr>
            <a:r>
              <a:rPr lang="en-US" sz="2000" b="1" dirty="0"/>
              <a:t>Single pump, throttles down for idle mode</a:t>
            </a:r>
          </a:p>
          <a:p>
            <a:pPr marL="1257300" lvl="2" indent="-342900">
              <a:buFont typeface="Arial" panose="020B0604020202020204" pitchFamily="34" charset="0"/>
              <a:buChar char="•"/>
            </a:pPr>
            <a:r>
              <a:rPr lang="en-US" sz="2000" b="1" dirty="0"/>
              <a:t>Mass: 1.94 </a:t>
            </a:r>
            <a:r>
              <a:rPr lang="en-US" sz="2000" b="1" dirty="0" err="1"/>
              <a:t>lbm</a:t>
            </a:r>
            <a:endParaRPr lang="en-US" sz="2000" b="1" dirty="0"/>
          </a:p>
          <a:p>
            <a:pPr marL="1257300" lvl="2" indent="-342900">
              <a:buFont typeface="Arial" panose="020B0604020202020204" pitchFamily="34" charset="0"/>
              <a:buChar char="•"/>
            </a:pPr>
            <a:r>
              <a:rPr lang="en-US" sz="2000" b="1" dirty="0"/>
              <a:t>Operational flowrate: 2.16 </a:t>
            </a:r>
            <a:r>
              <a:rPr lang="en-US" sz="2000" b="1" dirty="0" err="1"/>
              <a:t>lbm</a:t>
            </a:r>
            <a:r>
              <a:rPr lang="en-US" sz="2000" b="1" dirty="0"/>
              <a:t>/s  </a:t>
            </a:r>
          </a:p>
          <a:p>
            <a:pPr marL="1257300" lvl="2" indent="-342900">
              <a:buFont typeface="Arial" panose="020B0604020202020204" pitchFamily="34" charset="0"/>
              <a:buChar char="•"/>
            </a:pPr>
            <a:r>
              <a:rPr lang="en-US" sz="2000" b="1" dirty="0"/>
              <a:t>Idle flowrate: .1 </a:t>
            </a:r>
            <a:r>
              <a:rPr lang="en-US" sz="2000" b="1" dirty="0" err="1"/>
              <a:t>lbm</a:t>
            </a:r>
            <a:r>
              <a:rPr lang="en-US" sz="2000" b="1" dirty="0"/>
              <a:t>/s </a:t>
            </a:r>
          </a:p>
          <a:p>
            <a:pPr marL="1257300" lvl="2" indent="-342900">
              <a:buFont typeface="Arial" panose="020B0604020202020204" pitchFamily="34" charset="0"/>
              <a:buChar char="•"/>
            </a:pPr>
            <a:r>
              <a:rPr lang="en-US" sz="2000" b="1" dirty="0"/>
              <a:t>Power required: 4,280 W</a:t>
            </a:r>
          </a:p>
          <a:p>
            <a:pPr marL="1257300" lvl="2" indent="-342900">
              <a:spcAft>
                <a:spcPts val="600"/>
              </a:spcAft>
              <a:buFont typeface="Arial" panose="020B0604020202020204" pitchFamily="34" charset="0"/>
              <a:buChar char="•"/>
            </a:pPr>
            <a:r>
              <a:rPr lang="en-US" sz="2000" b="1" dirty="0"/>
              <a:t>TRL (readiness): large developments required</a:t>
            </a:r>
          </a:p>
          <a:p>
            <a:pPr marL="800100" lvl="1" indent="-342900">
              <a:buFont typeface="Arial" panose="020B0604020202020204" pitchFamily="34" charset="0"/>
              <a:buChar char="•"/>
            </a:pPr>
            <a:endParaRPr lang="en-US" sz="2000" b="1" dirty="0"/>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Mission summary:</a:t>
            </a:r>
          </a:p>
          <a:p>
            <a:pPr marL="800100" lvl="1" indent="-342900">
              <a:buFont typeface="Arial" panose="020B0604020202020204" pitchFamily="34" charset="0"/>
              <a:buChar char="•"/>
            </a:pPr>
            <a:r>
              <a:rPr lang="en-US" sz="2000" b="1" dirty="0"/>
              <a:t>Active Mode: 6.9 hours</a:t>
            </a:r>
          </a:p>
          <a:p>
            <a:pPr marL="800100" lvl="1" indent="-342900">
              <a:buFont typeface="Arial" panose="020B0604020202020204" pitchFamily="34" charset="0"/>
              <a:buChar char="•"/>
            </a:pPr>
            <a:r>
              <a:rPr lang="en-US" sz="2000" b="1" dirty="0"/>
              <a:t>Idle Mode: </a:t>
            </a:r>
            <a:r>
              <a:rPr lang="en-US" sz="2000" b="1" u="sng" dirty="0"/>
              <a:t>7,385 hours</a:t>
            </a:r>
          </a:p>
        </p:txBody>
      </p:sp>
      <p:pic>
        <p:nvPicPr>
          <p:cNvPr id="13" name="Picture 12"/>
          <p:cNvPicPr>
            <a:picLocks noChangeAspect="1"/>
          </p:cNvPicPr>
          <p:nvPr/>
        </p:nvPicPr>
        <p:blipFill rotWithShape="1">
          <a:blip r:embed="rId5"/>
          <a:srcRect l="449" t="840" r="50663" b="51543"/>
          <a:stretch/>
        </p:blipFill>
        <p:spPr>
          <a:xfrm>
            <a:off x="6538452" y="1392981"/>
            <a:ext cx="2330340" cy="1125805"/>
          </a:xfrm>
          <a:prstGeom prst="rect">
            <a:avLst/>
          </a:prstGeom>
          <a:ln>
            <a:solidFill>
              <a:schemeClr val="bg1"/>
            </a:solidFill>
          </a:ln>
        </p:spPr>
      </p:pic>
      <p:grpSp>
        <p:nvGrpSpPr>
          <p:cNvPr id="10" name="Group 9"/>
          <p:cNvGrpSpPr/>
          <p:nvPr/>
        </p:nvGrpSpPr>
        <p:grpSpPr>
          <a:xfrm>
            <a:off x="6598722" y="4401570"/>
            <a:ext cx="2209799" cy="1593850"/>
            <a:chOff x="0" y="0"/>
            <a:chExt cx="2210243" cy="1593850"/>
          </a:xfrm>
        </p:grpSpPr>
        <p:sp>
          <p:nvSpPr>
            <p:cNvPr id="11" name="Rectangle 10"/>
            <p:cNvSpPr/>
            <p:nvPr/>
          </p:nvSpPr>
          <p:spPr>
            <a:xfrm>
              <a:off x="0" y="493046"/>
              <a:ext cx="1181100" cy="596900"/>
            </a:xfrm>
            <a:prstGeom prst="rect">
              <a:avLst/>
            </a:prstGeom>
            <a:noFill/>
          </p:spPr>
          <p:txBody>
            <a:bodyPr wrap="square" lIns="91440" tIns="45720" rIns="91440" bIns="45720">
              <a:noAutofit/>
            </a:bodyPr>
            <a:lstStyle/>
            <a:p>
              <a:pPr marL="0" marR="0" algn="ctr">
                <a:spcBef>
                  <a:spcPts val="0"/>
                </a:spcBef>
                <a:spcAft>
                  <a:spcPts val="0"/>
                </a:spcAft>
              </a:pPr>
              <a:r>
                <a:rPr lang="en-US" sz="2800" kern="1200">
                  <a:ln>
                    <a:noFill/>
                  </a:ln>
                  <a:solidFill>
                    <a:srgbClr val="5B9BD5"/>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Active</a:t>
              </a:r>
              <a:endParaRPr lang="en-US" sz="1200">
                <a:effectLst/>
                <a:latin typeface="Times New Roman" panose="02020603050405020304" pitchFamily="18" charset="0"/>
                <a:ea typeface="Times New Roman" panose="02020603050405020304" pitchFamily="18" charset="0"/>
              </a:endParaRPr>
            </a:p>
          </p:txBody>
        </p:sp>
        <p:grpSp>
          <p:nvGrpSpPr>
            <p:cNvPr id="12" name="Group 11"/>
            <p:cNvGrpSpPr/>
            <p:nvPr/>
          </p:nvGrpSpPr>
          <p:grpSpPr>
            <a:xfrm>
              <a:off x="488950" y="0"/>
              <a:ext cx="1721293" cy="1593850"/>
              <a:chOff x="0" y="0"/>
              <a:chExt cx="1721293" cy="1593850"/>
            </a:xfrm>
          </p:grpSpPr>
          <p:sp>
            <p:nvSpPr>
              <p:cNvPr id="15" name="Rectangle 14"/>
              <p:cNvSpPr/>
              <p:nvPr/>
            </p:nvSpPr>
            <p:spPr>
              <a:xfrm>
                <a:off x="1003108" y="493046"/>
                <a:ext cx="718185" cy="565150"/>
              </a:xfrm>
              <a:prstGeom prst="rect">
                <a:avLst/>
              </a:prstGeom>
              <a:noFill/>
            </p:spPr>
            <p:txBody>
              <a:bodyPr wrap="none" lIns="91440" tIns="45720" rIns="91440" bIns="45720">
                <a:spAutoFit/>
              </a:bodyPr>
              <a:lstStyle/>
              <a:p>
                <a:pPr marL="0" marR="0" algn="ctr">
                  <a:spcBef>
                    <a:spcPts val="0"/>
                  </a:spcBef>
                  <a:spcAft>
                    <a:spcPts val="0"/>
                  </a:spcAft>
                </a:pPr>
                <a:r>
                  <a:rPr lang="en-US" sz="2800" kern="1200" dirty="0">
                    <a:ln>
                      <a:noFill/>
                    </a:ln>
                    <a:solidFill>
                      <a:srgbClr val="5B9BD5"/>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Idle</a:t>
                </a:r>
                <a:endParaRPr lang="en-US" sz="1200" dirty="0">
                  <a:effectLst/>
                  <a:latin typeface="Times New Roman" panose="02020603050405020304" pitchFamily="18" charset="0"/>
                  <a:ea typeface="Times New Roman" panose="02020603050405020304" pitchFamily="18" charset="0"/>
                </a:endParaRPr>
              </a:p>
            </p:txBody>
          </p:sp>
          <p:sp>
            <p:nvSpPr>
              <p:cNvPr id="17" name="Curved Down Arrow 16"/>
              <p:cNvSpPr/>
              <p:nvPr/>
            </p:nvSpPr>
            <p:spPr>
              <a:xfrm>
                <a:off x="95250" y="0"/>
                <a:ext cx="1301750" cy="57785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Curved Down Arrow 17"/>
              <p:cNvSpPr/>
              <p:nvPr/>
            </p:nvSpPr>
            <p:spPr>
              <a:xfrm rot="10800000">
                <a:off x="0" y="1016000"/>
                <a:ext cx="1301750" cy="57785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Tree>
    <p:extLst>
      <p:ext uri="{BB962C8B-B14F-4D97-AF65-F5344CB8AC3E}">
        <p14:creationId xmlns:p14="http://schemas.microsoft.com/office/powerpoint/2010/main" val="538139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chor="ctr">
            <a:noAutofit/>
          </a:bodyPr>
          <a:lstStyle/>
          <a:p>
            <a:r>
              <a:rPr lang="en-US" sz="3600" dirty="0">
                <a:solidFill>
                  <a:schemeClr val="bg1"/>
                </a:solidFill>
              </a:rPr>
              <a:t>Option B: 2 Pumps, Perpetual Idle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90555"/>
            <a:ext cx="8362765" cy="4555093"/>
          </a:xfrm>
          <a:prstGeom prst="rect">
            <a:avLst/>
          </a:prstGeom>
          <a:noFill/>
        </p:spPr>
        <p:txBody>
          <a:bodyPr wrap="square" rtlCol="0">
            <a:spAutoFit/>
          </a:bodyPr>
          <a:lstStyle/>
          <a:p>
            <a:pPr>
              <a:spcAft>
                <a:spcPts val="600"/>
              </a:spcAft>
            </a:pPr>
            <a:r>
              <a:rPr lang="en-US" sz="2000" b="1" dirty="0"/>
              <a:t>Option B: Two pumps, idle mode always on </a:t>
            </a:r>
          </a:p>
          <a:p>
            <a:pPr marL="342900" indent="-342900">
              <a:buFont typeface="Arial" panose="020B0604020202020204" pitchFamily="34" charset="0"/>
              <a:buChar char="•"/>
            </a:pPr>
            <a:r>
              <a:rPr lang="en-US" sz="2000" b="1" dirty="0"/>
              <a:t>Pump information:</a:t>
            </a:r>
          </a:p>
          <a:p>
            <a:pPr marL="800100" lvl="1" indent="-342900">
              <a:buFont typeface="Arial" panose="020B0604020202020204" pitchFamily="34" charset="0"/>
              <a:buChar char="•"/>
            </a:pPr>
            <a:r>
              <a:rPr lang="en-US" sz="2000" b="1" dirty="0"/>
              <a:t>Large pump for operations:</a:t>
            </a:r>
          </a:p>
          <a:p>
            <a:pPr marL="1257300" lvl="2" indent="-342900">
              <a:buFont typeface="Arial" panose="020B0604020202020204" pitchFamily="34" charset="0"/>
              <a:buChar char="•"/>
            </a:pPr>
            <a:r>
              <a:rPr lang="en-US" sz="2000" b="1" dirty="0"/>
              <a:t>Mass: 1.94 </a:t>
            </a:r>
            <a:r>
              <a:rPr lang="en-US" sz="2000" b="1" dirty="0" err="1"/>
              <a:t>lbm</a:t>
            </a:r>
            <a:endParaRPr lang="en-US" sz="2000" b="1" dirty="0"/>
          </a:p>
          <a:p>
            <a:pPr marL="1257300" lvl="2" indent="-342900">
              <a:buFont typeface="Arial" panose="020B0604020202020204" pitchFamily="34" charset="0"/>
              <a:buChar char="•"/>
            </a:pPr>
            <a:r>
              <a:rPr lang="en-US" sz="2000" b="1" dirty="0"/>
              <a:t>Operational flowrate: 2.16 </a:t>
            </a:r>
            <a:r>
              <a:rPr lang="en-US" sz="2000" b="1" dirty="0" err="1"/>
              <a:t>lbm</a:t>
            </a:r>
            <a:r>
              <a:rPr lang="en-US" sz="2000" b="1" dirty="0"/>
              <a:t>/s</a:t>
            </a:r>
          </a:p>
          <a:p>
            <a:pPr marL="1257300" lvl="2" indent="-342900">
              <a:buFont typeface="Arial" panose="020B0604020202020204" pitchFamily="34" charset="0"/>
              <a:buChar char="•"/>
            </a:pPr>
            <a:r>
              <a:rPr lang="en-US" sz="2000" b="1" dirty="0"/>
              <a:t>Power required: 4,280 W</a:t>
            </a:r>
          </a:p>
          <a:p>
            <a:pPr marL="800100" lvl="1" indent="-342900">
              <a:buFont typeface="Arial" panose="020B0604020202020204" pitchFamily="34" charset="0"/>
              <a:buChar char="•"/>
            </a:pPr>
            <a:r>
              <a:rPr lang="en-US" sz="2000" b="1" dirty="0"/>
              <a:t>Small pump dedicated to idle mode flow</a:t>
            </a:r>
          </a:p>
          <a:p>
            <a:pPr marL="1257300" lvl="2" indent="-342900">
              <a:buFont typeface="Arial" panose="020B0604020202020204" pitchFamily="34" charset="0"/>
              <a:buChar char="•"/>
            </a:pPr>
            <a:r>
              <a:rPr lang="en-US" sz="2000" b="1" dirty="0"/>
              <a:t>Mass: .13 </a:t>
            </a:r>
            <a:r>
              <a:rPr lang="en-US" sz="2000" b="1" dirty="0" err="1"/>
              <a:t>lbm</a:t>
            </a:r>
            <a:endParaRPr lang="en-US" sz="2000" b="1" dirty="0"/>
          </a:p>
          <a:p>
            <a:pPr marL="1257300" lvl="2" indent="-342900">
              <a:buFont typeface="Arial" panose="020B0604020202020204" pitchFamily="34" charset="0"/>
              <a:buChar char="•"/>
            </a:pPr>
            <a:r>
              <a:rPr lang="en-US" sz="2000" b="1" dirty="0"/>
              <a:t>Idle flowrate: .1 </a:t>
            </a:r>
            <a:r>
              <a:rPr lang="en-US" sz="2000" b="1" dirty="0" err="1"/>
              <a:t>lbm</a:t>
            </a:r>
            <a:r>
              <a:rPr lang="en-US" sz="2000" b="1" dirty="0"/>
              <a:t>/s</a:t>
            </a:r>
          </a:p>
          <a:p>
            <a:pPr marL="1257300" lvl="2" indent="-342900">
              <a:buFont typeface="Arial" panose="020B0604020202020204" pitchFamily="34" charset="0"/>
              <a:buChar char="•"/>
            </a:pPr>
            <a:r>
              <a:rPr lang="en-US" sz="2000" b="1" dirty="0"/>
              <a:t>Power required: 5.5 W</a:t>
            </a:r>
          </a:p>
          <a:p>
            <a:pPr marL="1257300" lvl="2" indent="-342900">
              <a:spcAft>
                <a:spcPts val="600"/>
              </a:spcAft>
              <a:buFont typeface="Arial" panose="020B0604020202020204" pitchFamily="34" charset="0"/>
              <a:buChar char="•"/>
            </a:pPr>
            <a:r>
              <a:rPr lang="en-US" sz="2000" b="1" dirty="0"/>
              <a:t>TRL (readiness): Moderate development required</a:t>
            </a:r>
          </a:p>
          <a:p>
            <a:pPr marL="342900" indent="-342900">
              <a:buFont typeface="Arial" panose="020B0604020202020204" pitchFamily="34" charset="0"/>
              <a:buChar char="•"/>
            </a:pPr>
            <a:r>
              <a:rPr lang="en-US" sz="2000" b="1" dirty="0"/>
              <a:t>Mission summary:</a:t>
            </a:r>
          </a:p>
          <a:p>
            <a:pPr marL="800100" lvl="1" indent="-342900">
              <a:buFont typeface="Arial" panose="020B0604020202020204" pitchFamily="34" charset="0"/>
              <a:buChar char="•"/>
            </a:pPr>
            <a:r>
              <a:rPr lang="en-US" sz="2000" b="1" dirty="0"/>
              <a:t>Active Mode: 6.9 hours</a:t>
            </a:r>
          </a:p>
          <a:p>
            <a:pPr marL="800100" lvl="1" indent="-342900">
              <a:buFont typeface="Arial" panose="020B0604020202020204" pitchFamily="34" charset="0"/>
              <a:buChar char="•"/>
            </a:pPr>
            <a:r>
              <a:rPr lang="en-US" sz="2000" b="1" dirty="0"/>
              <a:t>Idle Mode: </a:t>
            </a:r>
            <a:r>
              <a:rPr lang="en-US" sz="2000" b="1" u="sng" dirty="0"/>
              <a:t>7,385 hours</a:t>
            </a:r>
          </a:p>
        </p:txBody>
      </p:sp>
      <p:pic>
        <p:nvPicPr>
          <p:cNvPr id="13" name="Picture 12"/>
          <p:cNvPicPr>
            <a:picLocks noChangeAspect="1"/>
          </p:cNvPicPr>
          <p:nvPr/>
        </p:nvPicPr>
        <p:blipFill rotWithShape="1">
          <a:blip r:embed="rId5"/>
          <a:srcRect l="449" t="50465" r="50663" b="1711"/>
          <a:stretch/>
        </p:blipFill>
        <p:spPr>
          <a:xfrm>
            <a:off x="6538452" y="1427754"/>
            <a:ext cx="2330340" cy="1130710"/>
          </a:xfrm>
          <a:prstGeom prst="rect">
            <a:avLst/>
          </a:prstGeom>
        </p:spPr>
      </p:pic>
      <p:grpSp>
        <p:nvGrpSpPr>
          <p:cNvPr id="9" name="Group 8"/>
          <p:cNvGrpSpPr/>
          <p:nvPr/>
        </p:nvGrpSpPr>
        <p:grpSpPr>
          <a:xfrm>
            <a:off x="6598722" y="4775195"/>
            <a:ext cx="2209799" cy="1593850"/>
            <a:chOff x="0" y="0"/>
            <a:chExt cx="2210243" cy="1593850"/>
          </a:xfrm>
        </p:grpSpPr>
        <p:sp>
          <p:nvSpPr>
            <p:cNvPr id="10" name="Rectangle 9"/>
            <p:cNvSpPr/>
            <p:nvPr/>
          </p:nvSpPr>
          <p:spPr>
            <a:xfrm>
              <a:off x="0" y="493046"/>
              <a:ext cx="1181100" cy="596900"/>
            </a:xfrm>
            <a:prstGeom prst="rect">
              <a:avLst/>
            </a:prstGeom>
            <a:noFill/>
          </p:spPr>
          <p:txBody>
            <a:bodyPr wrap="square" lIns="91440" tIns="45720" rIns="91440" bIns="45720">
              <a:noAutofit/>
            </a:bodyPr>
            <a:lstStyle/>
            <a:p>
              <a:pPr marL="0" marR="0" algn="ctr">
                <a:spcBef>
                  <a:spcPts val="0"/>
                </a:spcBef>
                <a:spcAft>
                  <a:spcPts val="0"/>
                </a:spcAft>
              </a:pPr>
              <a:r>
                <a:rPr lang="en-US" sz="2800" kern="1200" dirty="0">
                  <a:ln>
                    <a:noFill/>
                  </a:ln>
                  <a:solidFill>
                    <a:srgbClr val="5B9BD5"/>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Active</a:t>
              </a:r>
              <a:endParaRPr lang="en-US" sz="1200" dirty="0">
                <a:effectLst/>
                <a:latin typeface="Times New Roman" panose="02020603050405020304" pitchFamily="18" charset="0"/>
                <a:ea typeface="Times New Roman" panose="02020603050405020304" pitchFamily="18" charset="0"/>
              </a:endParaRPr>
            </a:p>
          </p:txBody>
        </p:sp>
        <p:grpSp>
          <p:nvGrpSpPr>
            <p:cNvPr id="11" name="Group 10"/>
            <p:cNvGrpSpPr/>
            <p:nvPr/>
          </p:nvGrpSpPr>
          <p:grpSpPr>
            <a:xfrm>
              <a:off x="488950" y="0"/>
              <a:ext cx="1721293" cy="1593850"/>
              <a:chOff x="0" y="0"/>
              <a:chExt cx="1721293" cy="1593850"/>
            </a:xfrm>
          </p:grpSpPr>
          <p:sp>
            <p:nvSpPr>
              <p:cNvPr id="12" name="Rectangle 11"/>
              <p:cNvSpPr/>
              <p:nvPr/>
            </p:nvSpPr>
            <p:spPr>
              <a:xfrm>
                <a:off x="1003108" y="493046"/>
                <a:ext cx="718185" cy="565150"/>
              </a:xfrm>
              <a:prstGeom prst="rect">
                <a:avLst/>
              </a:prstGeom>
              <a:noFill/>
            </p:spPr>
            <p:txBody>
              <a:bodyPr wrap="none" lIns="91440" tIns="45720" rIns="91440" bIns="45720">
                <a:spAutoFit/>
              </a:bodyPr>
              <a:lstStyle/>
              <a:p>
                <a:pPr marL="0" marR="0" algn="ctr">
                  <a:spcBef>
                    <a:spcPts val="0"/>
                  </a:spcBef>
                  <a:spcAft>
                    <a:spcPts val="0"/>
                  </a:spcAft>
                </a:pPr>
                <a:r>
                  <a:rPr lang="en-US" sz="2800" kern="1200" dirty="0">
                    <a:ln>
                      <a:noFill/>
                    </a:ln>
                    <a:solidFill>
                      <a:srgbClr val="5B9BD5"/>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Idle</a:t>
                </a:r>
                <a:endParaRPr lang="en-US" sz="1200" dirty="0">
                  <a:effectLst/>
                  <a:latin typeface="Times New Roman" panose="02020603050405020304" pitchFamily="18" charset="0"/>
                  <a:ea typeface="Times New Roman" panose="02020603050405020304" pitchFamily="18" charset="0"/>
                </a:endParaRPr>
              </a:p>
            </p:txBody>
          </p:sp>
          <p:sp>
            <p:nvSpPr>
              <p:cNvPr id="15" name="Curved Down Arrow 14"/>
              <p:cNvSpPr/>
              <p:nvPr/>
            </p:nvSpPr>
            <p:spPr>
              <a:xfrm>
                <a:off x="95250" y="0"/>
                <a:ext cx="1301750" cy="57785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Curved Down Arrow 16"/>
              <p:cNvSpPr/>
              <p:nvPr/>
            </p:nvSpPr>
            <p:spPr>
              <a:xfrm rot="10800000">
                <a:off x="0" y="1016000"/>
                <a:ext cx="1301750" cy="57785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Tree>
    <p:extLst>
      <p:ext uri="{BB962C8B-B14F-4D97-AF65-F5344CB8AC3E}">
        <p14:creationId xmlns:p14="http://schemas.microsoft.com/office/powerpoint/2010/main" val="3049529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chor="ctr">
            <a:noAutofit/>
          </a:bodyPr>
          <a:lstStyle/>
          <a:p>
            <a:r>
              <a:rPr lang="en-US" sz="3600" dirty="0">
                <a:solidFill>
                  <a:schemeClr val="bg1"/>
                </a:solidFill>
              </a:rPr>
              <a:t>Option C: 1 Pump, Minimal Idle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8" y="1490555"/>
            <a:ext cx="6773230" cy="4478149"/>
          </a:xfrm>
          <a:prstGeom prst="rect">
            <a:avLst/>
          </a:prstGeom>
          <a:noFill/>
        </p:spPr>
        <p:txBody>
          <a:bodyPr wrap="square" rtlCol="0">
            <a:spAutoFit/>
          </a:bodyPr>
          <a:lstStyle/>
          <a:p>
            <a:pPr>
              <a:spcAft>
                <a:spcPts val="600"/>
              </a:spcAft>
            </a:pPr>
            <a:r>
              <a:rPr lang="en-US" sz="2000" b="1" dirty="0"/>
              <a:t>Option C: One pump, idle mode off when possible</a:t>
            </a:r>
          </a:p>
          <a:p>
            <a:pPr marL="342900" indent="-342900">
              <a:buFont typeface="Arial" panose="020B0604020202020204" pitchFamily="34" charset="0"/>
              <a:buChar char="•"/>
            </a:pPr>
            <a:r>
              <a:rPr lang="en-US" sz="2000" b="1" dirty="0"/>
              <a:t>Pump information:</a:t>
            </a:r>
          </a:p>
          <a:p>
            <a:pPr marL="800100" lvl="1" indent="-342900">
              <a:buFont typeface="Arial" panose="020B0604020202020204" pitchFamily="34" charset="0"/>
              <a:buChar char="•"/>
            </a:pPr>
            <a:r>
              <a:rPr lang="en-US" sz="2000" b="1" dirty="0"/>
              <a:t>Single pump, throttles down for idle mode</a:t>
            </a:r>
          </a:p>
          <a:p>
            <a:pPr marL="1257300" lvl="2" indent="-342900">
              <a:buFont typeface="Arial" panose="020B0604020202020204" pitchFamily="34" charset="0"/>
              <a:buChar char="•"/>
            </a:pPr>
            <a:r>
              <a:rPr lang="en-US" sz="2000" b="1" dirty="0"/>
              <a:t>Mass: 1.94 </a:t>
            </a:r>
            <a:r>
              <a:rPr lang="en-US" sz="2000" b="1" dirty="0" err="1"/>
              <a:t>lbm</a:t>
            </a:r>
            <a:endParaRPr lang="en-US" sz="2000" b="1" dirty="0"/>
          </a:p>
          <a:p>
            <a:pPr marL="1257300" lvl="2" indent="-342900">
              <a:buFont typeface="Arial" panose="020B0604020202020204" pitchFamily="34" charset="0"/>
              <a:buChar char="•"/>
            </a:pPr>
            <a:r>
              <a:rPr lang="en-US" sz="2000" b="1" dirty="0"/>
              <a:t>Operational flowrate: 2.16 </a:t>
            </a:r>
            <a:r>
              <a:rPr lang="en-US" sz="2000" b="1" dirty="0" err="1"/>
              <a:t>lbm</a:t>
            </a:r>
            <a:r>
              <a:rPr lang="en-US" sz="2000" b="1" dirty="0"/>
              <a:t>/s  </a:t>
            </a:r>
          </a:p>
          <a:p>
            <a:pPr marL="1257300" lvl="2" indent="-342900">
              <a:buFont typeface="Arial" panose="020B0604020202020204" pitchFamily="34" charset="0"/>
              <a:buChar char="•"/>
            </a:pPr>
            <a:r>
              <a:rPr lang="en-US" sz="2000" b="1" dirty="0"/>
              <a:t>Idle flowrate: .1 </a:t>
            </a:r>
            <a:r>
              <a:rPr lang="en-US" sz="2000" b="1" dirty="0" err="1"/>
              <a:t>lbm</a:t>
            </a:r>
            <a:r>
              <a:rPr lang="en-US" sz="2000" b="1" dirty="0"/>
              <a:t>/s </a:t>
            </a:r>
          </a:p>
          <a:p>
            <a:pPr marL="1257300" lvl="2" indent="-342900">
              <a:buFont typeface="Arial" panose="020B0604020202020204" pitchFamily="34" charset="0"/>
              <a:buChar char="•"/>
            </a:pPr>
            <a:r>
              <a:rPr lang="en-US" sz="2000" b="1" dirty="0"/>
              <a:t>Power required: 4,280 W</a:t>
            </a:r>
          </a:p>
          <a:p>
            <a:pPr marL="1257300" lvl="2" indent="-342900">
              <a:buFont typeface="Arial" panose="020B0604020202020204" pitchFamily="34" charset="0"/>
              <a:buChar char="•"/>
            </a:pPr>
            <a:r>
              <a:rPr lang="en-US" sz="2000" b="1" dirty="0"/>
              <a:t>TRL (readiness): large developments required</a:t>
            </a:r>
          </a:p>
          <a:p>
            <a:endParaRPr lang="en-US" sz="2000" b="1" dirty="0"/>
          </a:p>
          <a:p>
            <a:pPr marL="342900" indent="-342900">
              <a:buFont typeface="Arial" panose="020B0604020202020204" pitchFamily="34" charset="0"/>
              <a:buChar char="•"/>
            </a:pPr>
            <a:r>
              <a:rPr lang="en-US" sz="2000" b="1" dirty="0"/>
              <a:t>Mission summary:</a:t>
            </a:r>
          </a:p>
          <a:p>
            <a:pPr marL="800100" lvl="1" indent="-342900">
              <a:buFont typeface="Arial" panose="020B0604020202020204" pitchFamily="34" charset="0"/>
              <a:buChar char="•"/>
            </a:pPr>
            <a:r>
              <a:rPr lang="en-US" sz="2000" b="1" dirty="0"/>
              <a:t>Active Mode: 6.9 hours</a:t>
            </a:r>
          </a:p>
          <a:p>
            <a:pPr marL="800100" lvl="1" indent="-342900">
              <a:buFont typeface="Arial" panose="020B0604020202020204" pitchFamily="34" charset="0"/>
              <a:buChar char="•"/>
            </a:pPr>
            <a:r>
              <a:rPr lang="en-US" sz="2000" b="1" dirty="0"/>
              <a:t>Chill Mode: 1.5 hours</a:t>
            </a:r>
          </a:p>
          <a:p>
            <a:pPr marL="800100" lvl="1" indent="-342900">
              <a:buFont typeface="Arial" panose="020B0604020202020204" pitchFamily="34" charset="0"/>
              <a:buChar char="•"/>
            </a:pPr>
            <a:r>
              <a:rPr lang="en-US" sz="2000" b="1" dirty="0"/>
              <a:t>Idle Mode: </a:t>
            </a:r>
            <a:r>
              <a:rPr lang="en-US" sz="2000" b="1" u="sng" dirty="0"/>
              <a:t>725.9 hours</a:t>
            </a:r>
          </a:p>
          <a:p>
            <a:pPr marL="800100" lvl="1" indent="-342900">
              <a:buFont typeface="Arial" panose="020B0604020202020204" pitchFamily="34" charset="0"/>
              <a:buChar char="•"/>
            </a:pPr>
            <a:r>
              <a:rPr lang="en-US" sz="2000" b="1" dirty="0"/>
              <a:t>Dormant Mode (Off): 6,658 hours</a:t>
            </a:r>
          </a:p>
        </p:txBody>
      </p:sp>
      <p:pic>
        <p:nvPicPr>
          <p:cNvPr id="13" name="Picture 12"/>
          <p:cNvPicPr>
            <a:picLocks noChangeAspect="1"/>
          </p:cNvPicPr>
          <p:nvPr/>
        </p:nvPicPr>
        <p:blipFill rotWithShape="1">
          <a:blip r:embed="rId5"/>
          <a:srcRect l="50367" t="840" r="954" b="51543"/>
          <a:stretch/>
        </p:blipFill>
        <p:spPr>
          <a:xfrm>
            <a:off x="6548380" y="1392981"/>
            <a:ext cx="2320412" cy="1125805"/>
          </a:xfrm>
          <a:prstGeom prst="rect">
            <a:avLst/>
          </a:prstGeom>
        </p:spPr>
      </p:pic>
      <p:grpSp>
        <p:nvGrpSpPr>
          <p:cNvPr id="24" name="Group 23"/>
          <p:cNvGrpSpPr/>
          <p:nvPr/>
        </p:nvGrpSpPr>
        <p:grpSpPr>
          <a:xfrm>
            <a:off x="5800438" y="4221402"/>
            <a:ext cx="3580129" cy="2723515"/>
            <a:chOff x="0" y="0"/>
            <a:chExt cx="3580763" cy="2723515"/>
          </a:xfrm>
        </p:grpSpPr>
        <p:grpSp>
          <p:nvGrpSpPr>
            <p:cNvPr id="25" name="Group 24"/>
            <p:cNvGrpSpPr/>
            <p:nvPr/>
          </p:nvGrpSpPr>
          <p:grpSpPr>
            <a:xfrm>
              <a:off x="0" y="0"/>
              <a:ext cx="3580763" cy="2723515"/>
              <a:chOff x="0" y="2"/>
              <a:chExt cx="3581389" cy="2724148"/>
            </a:xfrm>
          </p:grpSpPr>
          <p:grpSp>
            <p:nvGrpSpPr>
              <p:cNvPr id="27" name="Group 26"/>
              <p:cNvGrpSpPr/>
              <p:nvPr/>
            </p:nvGrpSpPr>
            <p:grpSpPr>
              <a:xfrm>
                <a:off x="685820" y="2"/>
                <a:ext cx="2895569" cy="2724148"/>
                <a:chOff x="532026" y="-38098"/>
                <a:chExt cx="1791949" cy="1914452"/>
              </a:xfrm>
            </p:grpSpPr>
            <p:grpSp>
              <p:nvGrpSpPr>
                <p:cNvPr id="33" name="Group 32"/>
                <p:cNvGrpSpPr/>
                <p:nvPr/>
              </p:nvGrpSpPr>
              <p:grpSpPr>
                <a:xfrm>
                  <a:off x="583678" y="-38098"/>
                  <a:ext cx="1740297" cy="1594316"/>
                  <a:chOff x="583797" y="-38098"/>
                  <a:chExt cx="1740656" cy="1594316"/>
                </a:xfrm>
              </p:grpSpPr>
              <p:sp>
                <p:nvSpPr>
                  <p:cNvPr id="36" name="Curved Down Arrow 35"/>
                  <p:cNvSpPr/>
                  <p:nvPr/>
                </p:nvSpPr>
                <p:spPr>
                  <a:xfrm>
                    <a:off x="583797" y="-38098"/>
                    <a:ext cx="1323937" cy="473145"/>
                  </a:xfrm>
                  <a:prstGeom prst="curvedDownArrow">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Flowchart: Alternate Process 36"/>
                  <p:cNvSpPr/>
                  <p:nvPr/>
                </p:nvSpPr>
                <p:spPr>
                  <a:xfrm>
                    <a:off x="1282543" y="393454"/>
                    <a:ext cx="1041910" cy="532130"/>
                  </a:xfrm>
                  <a:prstGeom prst="flowChartAlternateProcess">
                    <a:avLst/>
                  </a:prstGeom>
                  <a:noFill/>
                </p:spPr>
                <p:txBody>
                  <a:bodyPr wrap="square" lIns="91440" tIns="45720" rIns="91440" bIns="45720">
                    <a:noAutofit/>
                  </a:bodyPr>
                  <a:lstStyle/>
                  <a:p>
                    <a:pPr marL="0" marR="0" algn="ctr">
                      <a:spcBef>
                        <a:spcPts val="0"/>
                      </a:spcBef>
                      <a:spcAft>
                        <a:spcPts val="0"/>
                      </a:spcAft>
                    </a:pPr>
                    <a:r>
                      <a:rPr lang="en-US" sz="2200" kern="1200">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Dormant</a:t>
                    </a:r>
                    <a:endParaRPr lang="en-US" sz="1200">
                      <a:effectLst/>
                      <a:latin typeface="Times New Roman" panose="02020603050405020304" pitchFamily="18" charset="0"/>
                      <a:ea typeface="Times New Roman" panose="02020603050405020304" pitchFamily="18" charset="0"/>
                    </a:endParaRPr>
                  </a:p>
                </p:txBody>
              </p:sp>
              <p:sp>
                <p:nvSpPr>
                  <p:cNvPr id="38" name="Bent Arrow 37"/>
                  <p:cNvSpPr/>
                  <p:nvPr/>
                </p:nvSpPr>
                <p:spPr>
                  <a:xfrm rot="10800000">
                    <a:off x="1388750" y="733930"/>
                    <a:ext cx="431729" cy="822288"/>
                  </a:xfrm>
                  <a:prstGeom prst="bentArrow">
                    <a:avLst>
                      <a:gd name="adj1" fmla="val 14591"/>
                      <a:gd name="adj2" fmla="val 25000"/>
                      <a:gd name="adj3" fmla="val 25000"/>
                      <a:gd name="adj4" fmla="val 63534"/>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4" name="Rectangle 33"/>
                <p:cNvSpPr/>
                <p:nvPr/>
              </p:nvSpPr>
              <p:spPr>
                <a:xfrm>
                  <a:off x="616911" y="1279454"/>
                  <a:ext cx="1180465" cy="596900"/>
                </a:xfrm>
                <a:prstGeom prst="rect">
                  <a:avLst/>
                </a:prstGeom>
                <a:noFill/>
              </p:spPr>
              <p:txBody>
                <a:bodyPr wrap="square" lIns="91440" tIns="45720" rIns="91440" bIns="45720">
                  <a:noAutofit/>
                </a:bodyPr>
                <a:lstStyle/>
                <a:p>
                  <a:pPr marL="0" marR="0" algn="ctr">
                    <a:spcBef>
                      <a:spcPts val="0"/>
                    </a:spcBef>
                    <a:spcAft>
                      <a:spcPts val="0"/>
                    </a:spcAft>
                  </a:pPr>
                  <a:r>
                    <a:rPr lang="en-US" sz="2000" kern="1200">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Chill</a:t>
                  </a:r>
                  <a:endParaRPr lang="en-US" sz="1200">
                    <a:effectLst/>
                    <a:latin typeface="Times New Roman" panose="02020603050405020304" pitchFamily="18" charset="0"/>
                    <a:ea typeface="Times New Roman" panose="02020603050405020304" pitchFamily="18" charset="0"/>
                  </a:endParaRPr>
                </a:p>
              </p:txBody>
            </p:sp>
            <p:sp>
              <p:nvSpPr>
                <p:cNvPr id="35" name="Bent Arrow 34"/>
                <p:cNvSpPr/>
                <p:nvPr/>
              </p:nvSpPr>
              <p:spPr>
                <a:xfrm rot="16200000">
                  <a:off x="571031" y="1034341"/>
                  <a:ext cx="402788" cy="480798"/>
                </a:xfrm>
                <a:prstGeom prst="bentArrow">
                  <a:avLst>
                    <a:gd name="adj1" fmla="val 18369"/>
                    <a:gd name="adj2" fmla="val 25000"/>
                    <a:gd name="adj3" fmla="val 25000"/>
                    <a:gd name="adj4" fmla="val 63534"/>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28" name="Group 27"/>
              <p:cNvGrpSpPr/>
              <p:nvPr/>
            </p:nvGrpSpPr>
            <p:grpSpPr>
              <a:xfrm>
                <a:off x="0" y="762001"/>
                <a:ext cx="1644650" cy="871212"/>
                <a:chOff x="0" y="120651"/>
                <a:chExt cx="2469516" cy="871212"/>
              </a:xfrm>
            </p:grpSpPr>
            <p:grpSp>
              <p:nvGrpSpPr>
                <p:cNvPr id="29" name="Group 28"/>
                <p:cNvGrpSpPr/>
                <p:nvPr/>
              </p:nvGrpSpPr>
              <p:grpSpPr>
                <a:xfrm>
                  <a:off x="0" y="279400"/>
                  <a:ext cx="2469516" cy="712463"/>
                  <a:chOff x="-5314" y="692121"/>
                  <a:chExt cx="2066755" cy="596900"/>
                </a:xfrm>
              </p:grpSpPr>
              <p:sp>
                <p:nvSpPr>
                  <p:cNvPr id="31" name="Rectangle 30"/>
                  <p:cNvSpPr/>
                  <p:nvPr/>
                </p:nvSpPr>
                <p:spPr>
                  <a:xfrm>
                    <a:off x="-5314" y="692121"/>
                    <a:ext cx="1181100" cy="596900"/>
                  </a:xfrm>
                  <a:prstGeom prst="rect">
                    <a:avLst/>
                  </a:prstGeom>
                  <a:noFill/>
                </p:spPr>
                <p:txBody>
                  <a:bodyPr wrap="square" lIns="91440" tIns="45720" rIns="91440" bIns="45720">
                    <a:noAutofit/>
                  </a:bodyPr>
                  <a:lstStyle/>
                  <a:p>
                    <a:pPr marL="0" marR="0" algn="ctr">
                      <a:spcBef>
                        <a:spcPts val="0"/>
                      </a:spcBef>
                      <a:spcAft>
                        <a:spcPts val="0"/>
                      </a:spcAft>
                    </a:pPr>
                    <a:r>
                      <a:rPr lang="en-US" sz="2000" kern="1200">
                        <a:ln>
                          <a:noFill/>
                        </a:ln>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Active</a:t>
                    </a:r>
                    <a:endParaRPr lang="en-US" sz="1200">
                      <a:effectLst/>
                      <a:latin typeface="Times New Roman" panose="02020603050405020304" pitchFamily="18" charset="0"/>
                      <a:ea typeface="Times New Roman" panose="02020603050405020304" pitchFamily="18" charset="0"/>
                    </a:endParaRPr>
                  </a:p>
                </p:txBody>
              </p:sp>
              <p:sp>
                <p:nvSpPr>
                  <p:cNvPr id="32" name="Rectangle 31"/>
                  <p:cNvSpPr/>
                  <p:nvPr/>
                </p:nvSpPr>
                <p:spPr>
                  <a:xfrm>
                    <a:off x="1343256" y="692121"/>
                    <a:ext cx="718185" cy="565150"/>
                  </a:xfrm>
                  <a:prstGeom prst="rect">
                    <a:avLst/>
                  </a:prstGeom>
                  <a:noFill/>
                </p:spPr>
                <p:txBody>
                  <a:bodyPr wrap="square" lIns="91440" tIns="45720" rIns="91440" bIns="45720">
                    <a:noAutofit/>
                  </a:bodyPr>
                  <a:lstStyle/>
                  <a:p>
                    <a:pPr marL="0" marR="0" algn="ctr">
                      <a:spcBef>
                        <a:spcPts val="0"/>
                      </a:spcBef>
                      <a:spcAft>
                        <a:spcPts val="0"/>
                      </a:spcAft>
                    </a:pPr>
                    <a:r>
                      <a:rPr lang="en-US" sz="2000" kern="1200">
                        <a:ln>
                          <a:noFill/>
                        </a:ln>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Idle</a:t>
                    </a:r>
                    <a:endParaRPr lang="en-US" sz="1200">
                      <a:effectLst/>
                      <a:latin typeface="Times New Roman" panose="02020603050405020304" pitchFamily="18" charset="0"/>
                      <a:ea typeface="Times New Roman" panose="02020603050405020304" pitchFamily="18" charset="0"/>
                    </a:endParaRPr>
                  </a:p>
                </p:txBody>
              </p:sp>
            </p:grpSp>
            <p:sp>
              <p:nvSpPr>
                <p:cNvPr id="30" name="Curved Down Arrow 29"/>
                <p:cNvSpPr/>
                <p:nvPr/>
              </p:nvSpPr>
              <p:spPr>
                <a:xfrm>
                  <a:off x="584098" y="120651"/>
                  <a:ext cx="1657013" cy="244571"/>
                </a:xfrm>
                <a:prstGeom prst="curvedDownArrow">
                  <a:avLst>
                    <a:gd name="adj1" fmla="val 51573"/>
                    <a:gd name="adj2" fmla="val 103955"/>
                    <a:gd name="adj3" fmla="val 38072"/>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
          <p:nvSpPr>
            <p:cNvPr id="26" name="Curved Down Arrow 25"/>
            <p:cNvSpPr/>
            <p:nvPr/>
          </p:nvSpPr>
          <p:spPr>
            <a:xfrm rot="10800000">
              <a:off x="323850" y="1257300"/>
              <a:ext cx="1103346" cy="244514"/>
            </a:xfrm>
            <a:prstGeom prst="curvedDownArrow">
              <a:avLst>
                <a:gd name="adj1" fmla="val 51573"/>
                <a:gd name="adj2" fmla="val 103955"/>
                <a:gd name="adj3" fmla="val 38072"/>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2279101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chor="ctr">
            <a:noAutofit/>
          </a:bodyPr>
          <a:lstStyle/>
          <a:p>
            <a:r>
              <a:rPr lang="en-US" sz="3600" dirty="0">
                <a:solidFill>
                  <a:schemeClr val="bg1"/>
                </a:solidFill>
              </a:rPr>
              <a:t>Option D: 2 Pumps, Minimal Idle</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8" y="1490555"/>
            <a:ext cx="6773230" cy="5170646"/>
          </a:xfrm>
          <a:prstGeom prst="rect">
            <a:avLst/>
          </a:prstGeom>
          <a:noFill/>
        </p:spPr>
        <p:txBody>
          <a:bodyPr wrap="square" rtlCol="0">
            <a:spAutoFit/>
          </a:bodyPr>
          <a:lstStyle/>
          <a:p>
            <a:pPr>
              <a:spcAft>
                <a:spcPts val="600"/>
              </a:spcAft>
            </a:pPr>
            <a:r>
              <a:rPr lang="en-US" sz="2000" b="1" dirty="0"/>
              <a:t>Option D: Two pumps, idle mode off when possible</a:t>
            </a:r>
          </a:p>
          <a:p>
            <a:pPr marL="342900" indent="-342900">
              <a:buFont typeface="Arial" panose="020B0604020202020204" pitchFamily="34" charset="0"/>
              <a:buChar char="•"/>
            </a:pPr>
            <a:r>
              <a:rPr lang="en-US" sz="2000" b="1" dirty="0"/>
              <a:t>Pump information:</a:t>
            </a:r>
          </a:p>
          <a:p>
            <a:pPr marL="800100" lvl="1" indent="-342900">
              <a:buFont typeface="Arial" panose="020B0604020202020204" pitchFamily="34" charset="0"/>
              <a:buChar char="•"/>
            </a:pPr>
            <a:r>
              <a:rPr lang="en-US" sz="2000" b="1" dirty="0"/>
              <a:t>Large pump for operations:</a:t>
            </a:r>
          </a:p>
          <a:p>
            <a:pPr marL="1257300" lvl="2" indent="-342900">
              <a:buFont typeface="Arial" panose="020B0604020202020204" pitchFamily="34" charset="0"/>
              <a:buChar char="•"/>
            </a:pPr>
            <a:r>
              <a:rPr lang="en-US" sz="2000" b="1" dirty="0"/>
              <a:t>Mass: 1.94 </a:t>
            </a:r>
            <a:r>
              <a:rPr lang="en-US" sz="2000" b="1" dirty="0" err="1"/>
              <a:t>lbm</a:t>
            </a:r>
            <a:endParaRPr lang="en-US" sz="2000" b="1" dirty="0"/>
          </a:p>
          <a:p>
            <a:pPr marL="1257300" lvl="2" indent="-342900">
              <a:buFont typeface="Arial" panose="020B0604020202020204" pitchFamily="34" charset="0"/>
              <a:buChar char="•"/>
            </a:pPr>
            <a:r>
              <a:rPr lang="en-US" sz="2000" b="1" dirty="0"/>
              <a:t>Operational flowrate: 2.16 </a:t>
            </a:r>
            <a:r>
              <a:rPr lang="en-US" sz="2000" b="1" dirty="0" err="1"/>
              <a:t>lbm</a:t>
            </a:r>
            <a:r>
              <a:rPr lang="en-US" sz="2000" b="1" dirty="0"/>
              <a:t>/s</a:t>
            </a:r>
          </a:p>
          <a:p>
            <a:pPr marL="1257300" lvl="2" indent="-342900">
              <a:buFont typeface="Arial" panose="020B0604020202020204" pitchFamily="34" charset="0"/>
              <a:buChar char="•"/>
            </a:pPr>
            <a:r>
              <a:rPr lang="en-US" sz="2000" b="1" dirty="0"/>
              <a:t>Power required: 4,280 W</a:t>
            </a:r>
          </a:p>
          <a:p>
            <a:pPr marL="800100" lvl="1" indent="-342900">
              <a:buFont typeface="Arial" panose="020B0604020202020204" pitchFamily="34" charset="0"/>
              <a:buChar char="•"/>
            </a:pPr>
            <a:r>
              <a:rPr lang="en-US" sz="2000" b="1" dirty="0"/>
              <a:t>Small pump dedicated to idle mode flow</a:t>
            </a:r>
          </a:p>
          <a:p>
            <a:pPr marL="1257300" lvl="2" indent="-342900">
              <a:buFont typeface="Arial" panose="020B0604020202020204" pitchFamily="34" charset="0"/>
              <a:buChar char="•"/>
            </a:pPr>
            <a:r>
              <a:rPr lang="en-US" sz="2000" b="1" dirty="0"/>
              <a:t>Mass: .13 </a:t>
            </a:r>
            <a:r>
              <a:rPr lang="en-US" sz="2000" b="1" dirty="0" err="1"/>
              <a:t>lbm</a:t>
            </a:r>
            <a:endParaRPr lang="en-US" sz="2000" b="1" dirty="0"/>
          </a:p>
          <a:p>
            <a:pPr marL="1257300" lvl="2" indent="-342900">
              <a:buFont typeface="Arial" panose="020B0604020202020204" pitchFamily="34" charset="0"/>
              <a:buChar char="•"/>
            </a:pPr>
            <a:r>
              <a:rPr lang="en-US" sz="2000" b="1" dirty="0"/>
              <a:t>Idle flowrate: .1 </a:t>
            </a:r>
            <a:r>
              <a:rPr lang="en-US" sz="2000" b="1" dirty="0" err="1"/>
              <a:t>lbm</a:t>
            </a:r>
            <a:r>
              <a:rPr lang="en-US" sz="2000" b="1" dirty="0"/>
              <a:t>/s</a:t>
            </a:r>
          </a:p>
          <a:p>
            <a:pPr marL="1257300" lvl="2" indent="-342900">
              <a:buFont typeface="Arial" panose="020B0604020202020204" pitchFamily="34" charset="0"/>
              <a:buChar char="•"/>
            </a:pPr>
            <a:r>
              <a:rPr lang="en-US" sz="2000" b="1" dirty="0"/>
              <a:t>Power required: 5.5 W</a:t>
            </a:r>
          </a:p>
          <a:p>
            <a:pPr marL="1257300" lvl="2" indent="-342900">
              <a:spcAft>
                <a:spcPts val="600"/>
              </a:spcAft>
              <a:buFont typeface="Arial" panose="020B0604020202020204" pitchFamily="34" charset="0"/>
              <a:buChar char="•"/>
            </a:pPr>
            <a:r>
              <a:rPr lang="en-US" sz="2000" b="1" dirty="0"/>
              <a:t>TRL: Moderate development required</a:t>
            </a:r>
          </a:p>
          <a:p>
            <a:pPr marL="342900" indent="-342900">
              <a:buFont typeface="Arial" panose="020B0604020202020204" pitchFamily="34" charset="0"/>
              <a:buChar char="•"/>
            </a:pPr>
            <a:r>
              <a:rPr lang="en-US" sz="2000" b="1" dirty="0"/>
              <a:t>Mission summary:</a:t>
            </a:r>
          </a:p>
          <a:p>
            <a:pPr marL="800100" lvl="1" indent="-342900">
              <a:buFont typeface="Arial" panose="020B0604020202020204" pitchFamily="34" charset="0"/>
              <a:buChar char="•"/>
            </a:pPr>
            <a:r>
              <a:rPr lang="en-US" sz="2000" b="1" dirty="0"/>
              <a:t>Active Mode: 6.9 hours</a:t>
            </a:r>
          </a:p>
          <a:p>
            <a:pPr marL="800100" lvl="1" indent="-342900">
              <a:buFont typeface="Arial" panose="020B0604020202020204" pitchFamily="34" charset="0"/>
              <a:buChar char="•"/>
            </a:pPr>
            <a:r>
              <a:rPr lang="en-US" sz="2000" b="1" dirty="0"/>
              <a:t>Chill Mode: 1.5 hours</a:t>
            </a:r>
          </a:p>
          <a:p>
            <a:pPr marL="800100" lvl="1" indent="-342900">
              <a:buFont typeface="Arial" panose="020B0604020202020204" pitchFamily="34" charset="0"/>
              <a:buChar char="•"/>
            </a:pPr>
            <a:r>
              <a:rPr lang="en-US" sz="2000" b="1" dirty="0"/>
              <a:t>Idle Mode: </a:t>
            </a:r>
            <a:r>
              <a:rPr lang="en-US" sz="2000" b="1" u="sng" dirty="0"/>
              <a:t>725.9 hours</a:t>
            </a:r>
          </a:p>
          <a:p>
            <a:pPr marL="800100" lvl="1" indent="-342900">
              <a:buFont typeface="Arial" panose="020B0604020202020204" pitchFamily="34" charset="0"/>
              <a:buChar char="•"/>
            </a:pPr>
            <a:r>
              <a:rPr lang="en-US" sz="2000" b="1" dirty="0"/>
              <a:t>Dormant Mode (Off): 6,658 hours</a:t>
            </a:r>
          </a:p>
        </p:txBody>
      </p:sp>
      <p:pic>
        <p:nvPicPr>
          <p:cNvPr id="13" name="Picture 12"/>
          <p:cNvPicPr>
            <a:picLocks noChangeAspect="1"/>
          </p:cNvPicPr>
          <p:nvPr/>
        </p:nvPicPr>
        <p:blipFill rotWithShape="1">
          <a:blip r:embed="rId5"/>
          <a:srcRect l="50778" t="50465" r="1161" b="1711"/>
          <a:stretch/>
        </p:blipFill>
        <p:spPr>
          <a:xfrm>
            <a:off x="6577876" y="1427754"/>
            <a:ext cx="2290916" cy="1130710"/>
          </a:xfrm>
          <a:prstGeom prst="rect">
            <a:avLst/>
          </a:prstGeom>
        </p:spPr>
      </p:pic>
      <p:grpSp>
        <p:nvGrpSpPr>
          <p:cNvPr id="27" name="Group 26"/>
          <p:cNvGrpSpPr/>
          <p:nvPr/>
        </p:nvGrpSpPr>
        <p:grpSpPr>
          <a:xfrm>
            <a:off x="5800438" y="4221402"/>
            <a:ext cx="3580129" cy="2723515"/>
            <a:chOff x="0" y="0"/>
            <a:chExt cx="3580763" cy="2723515"/>
          </a:xfrm>
        </p:grpSpPr>
        <p:grpSp>
          <p:nvGrpSpPr>
            <p:cNvPr id="28" name="Group 27"/>
            <p:cNvGrpSpPr/>
            <p:nvPr/>
          </p:nvGrpSpPr>
          <p:grpSpPr>
            <a:xfrm>
              <a:off x="0" y="0"/>
              <a:ext cx="3580763" cy="2723515"/>
              <a:chOff x="0" y="2"/>
              <a:chExt cx="3581389" cy="2724148"/>
            </a:xfrm>
          </p:grpSpPr>
          <p:grpSp>
            <p:nvGrpSpPr>
              <p:cNvPr id="30" name="Group 29"/>
              <p:cNvGrpSpPr/>
              <p:nvPr/>
            </p:nvGrpSpPr>
            <p:grpSpPr>
              <a:xfrm>
                <a:off x="685820" y="2"/>
                <a:ext cx="2895569" cy="2724148"/>
                <a:chOff x="532026" y="-38098"/>
                <a:chExt cx="1791949" cy="1914452"/>
              </a:xfrm>
            </p:grpSpPr>
            <p:grpSp>
              <p:nvGrpSpPr>
                <p:cNvPr id="36" name="Group 35"/>
                <p:cNvGrpSpPr/>
                <p:nvPr/>
              </p:nvGrpSpPr>
              <p:grpSpPr>
                <a:xfrm>
                  <a:off x="583678" y="-38098"/>
                  <a:ext cx="1740297" cy="1594316"/>
                  <a:chOff x="583797" y="-38098"/>
                  <a:chExt cx="1740656" cy="1594316"/>
                </a:xfrm>
              </p:grpSpPr>
              <p:sp>
                <p:nvSpPr>
                  <p:cNvPr id="39" name="Curved Down Arrow 38"/>
                  <p:cNvSpPr/>
                  <p:nvPr/>
                </p:nvSpPr>
                <p:spPr>
                  <a:xfrm>
                    <a:off x="583797" y="-38098"/>
                    <a:ext cx="1323937" cy="473145"/>
                  </a:xfrm>
                  <a:prstGeom prst="curvedDownArrow">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0" name="Flowchart: Alternate Process 39"/>
                  <p:cNvSpPr/>
                  <p:nvPr/>
                </p:nvSpPr>
                <p:spPr>
                  <a:xfrm>
                    <a:off x="1282543" y="393454"/>
                    <a:ext cx="1041910" cy="532130"/>
                  </a:xfrm>
                  <a:prstGeom prst="flowChartAlternateProcess">
                    <a:avLst/>
                  </a:prstGeom>
                  <a:noFill/>
                </p:spPr>
                <p:txBody>
                  <a:bodyPr wrap="square" lIns="91440" tIns="45720" rIns="91440" bIns="45720">
                    <a:noAutofit/>
                  </a:bodyPr>
                  <a:lstStyle/>
                  <a:p>
                    <a:pPr marL="0" marR="0" algn="ctr">
                      <a:spcBef>
                        <a:spcPts val="0"/>
                      </a:spcBef>
                      <a:spcAft>
                        <a:spcPts val="0"/>
                      </a:spcAft>
                    </a:pPr>
                    <a:r>
                      <a:rPr lang="en-US" sz="2200" kern="1200">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Dormant</a:t>
                    </a:r>
                    <a:endParaRPr lang="en-US" sz="1200">
                      <a:effectLst/>
                      <a:latin typeface="Times New Roman" panose="02020603050405020304" pitchFamily="18" charset="0"/>
                      <a:ea typeface="Times New Roman" panose="02020603050405020304" pitchFamily="18" charset="0"/>
                    </a:endParaRPr>
                  </a:p>
                </p:txBody>
              </p:sp>
              <p:sp>
                <p:nvSpPr>
                  <p:cNvPr id="41" name="Bent Arrow 40"/>
                  <p:cNvSpPr/>
                  <p:nvPr/>
                </p:nvSpPr>
                <p:spPr>
                  <a:xfrm rot="10800000">
                    <a:off x="1388750" y="733930"/>
                    <a:ext cx="431729" cy="822288"/>
                  </a:xfrm>
                  <a:prstGeom prst="bentArrow">
                    <a:avLst>
                      <a:gd name="adj1" fmla="val 14591"/>
                      <a:gd name="adj2" fmla="val 25000"/>
                      <a:gd name="adj3" fmla="val 25000"/>
                      <a:gd name="adj4" fmla="val 63534"/>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7" name="Rectangle 36"/>
                <p:cNvSpPr/>
                <p:nvPr/>
              </p:nvSpPr>
              <p:spPr>
                <a:xfrm>
                  <a:off x="616911" y="1279454"/>
                  <a:ext cx="1180465" cy="596900"/>
                </a:xfrm>
                <a:prstGeom prst="rect">
                  <a:avLst/>
                </a:prstGeom>
                <a:noFill/>
              </p:spPr>
              <p:txBody>
                <a:bodyPr wrap="square" lIns="91440" tIns="45720" rIns="91440" bIns="45720">
                  <a:noAutofit/>
                </a:bodyPr>
                <a:lstStyle/>
                <a:p>
                  <a:pPr marL="0" marR="0" algn="ctr">
                    <a:spcBef>
                      <a:spcPts val="0"/>
                    </a:spcBef>
                    <a:spcAft>
                      <a:spcPts val="0"/>
                    </a:spcAft>
                  </a:pPr>
                  <a:r>
                    <a:rPr lang="en-US" sz="2000" kern="1200">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Chill</a:t>
                  </a:r>
                  <a:endParaRPr lang="en-US" sz="1200">
                    <a:effectLst/>
                    <a:latin typeface="Times New Roman" panose="02020603050405020304" pitchFamily="18" charset="0"/>
                    <a:ea typeface="Times New Roman" panose="02020603050405020304" pitchFamily="18" charset="0"/>
                  </a:endParaRPr>
                </a:p>
              </p:txBody>
            </p:sp>
            <p:sp>
              <p:nvSpPr>
                <p:cNvPr id="38" name="Bent Arrow 37"/>
                <p:cNvSpPr/>
                <p:nvPr/>
              </p:nvSpPr>
              <p:spPr>
                <a:xfrm rot="16200000">
                  <a:off x="571031" y="1034341"/>
                  <a:ext cx="402788" cy="480798"/>
                </a:xfrm>
                <a:prstGeom prst="bentArrow">
                  <a:avLst>
                    <a:gd name="adj1" fmla="val 18369"/>
                    <a:gd name="adj2" fmla="val 25000"/>
                    <a:gd name="adj3" fmla="val 25000"/>
                    <a:gd name="adj4" fmla="val 63534"/>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31" name="Group 30"/>
              <p:cNvGrpSpPr/>
              <p:nvPr/>
            </p:nvGrpSpPr>
            <p:grpSpPr>
              <a:xfrm>
                <a:off x="0" y="762001"/>
                <a:ext cx="1644650" cy="871212"/>
                <a:chOff x="0" y="120651"/>
                <a:chExt cx="2469516" cy="871212"/>
              </a:xfrm>
            </p:grpSpPr>
            <p:grpSp>
              <p:nvGrpSpPr>
                <p:cNvPr id="32" name="Group 31"/>
                <p:cNvGrpSpPr/>
                <p:nvPr/>
              </p:nvGrpSpPr>
              <p:grpSpPr>
                <a:xfrm>
                  <a:off x="0" y="279400"/>
                  <a:ext cx="2469516" cy="712463"/>
                  <a:chOff x="-5314" y="692121"/>
                  <a:chExt cx="2066755" cy="596900"/>
                </a:xfrm>
              </p:grpSpPr>
              <p:sp>
                <p:nvSpPr>
                  <p:cNvPr id="34" name="Rectangle 33"/>
                  <p:cNvSpPr/>
                  <p:nvPr/>
                </p:nvSpPr>
                <p:spPr>
                  <a:xfrm>
                    <a:off x="-5314" y="692121"/>
                    <a:ext cx="1181100" cy="596900"/>
                  </a:xfrm>
                  <a:prstGeom prst="rect">
                    <a:avLst/>
                  </a:prstGeom>
                  <a:noFill/>
                </p:spPr>
                <p:txBody>
                  <a:bodyPr wrap="square" lIns="91440" tIns="45720" rIns="91440" bIns="45720">
                    <a:noAutofit/>
                  </a:bodyPr>
                  <a:lstStyle/>
                  <a:p>
                    <a:pPr marL="0" marR="0" algn="ctr">
                      <a:spcBef>
                        <a:spcPts val="0"/>
                      </a:spcBef>
                      <a:spcAft>
                        <a:spcPts val="0"/>
                      </a:spcAft>
                    </a:pPr>
                    <a:r>
                      <a:rPr lang="en-US" sz="2000" kern="1200">
                        <a:ln>
                          <a:noFill/>
                        </a:ln>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Active</a:t>
                    </a:r>
                    <a:endParaRPr lang="en-US" sz="1200">
                      <a:effectLst/>
                      <a:latin typeface="Times New Roman" panose="02020603050405020304" pitchFamily="18" charset="0"/>
                      <a:ea typeface="Times New Roman" panose="02020603050405020304" pitchFamily="18" charset="0"/>
                    </a:endParaRPr>
                  </a:p>
                </p:txBody>
              </p:sp>
              <p:sp>
                <p:nvSpPr>
                  <p:cNvPr id="35" name="Rectangle 34"/>
                  <p:cNvSpPr/>
                  <p:nvPr/>
                </p:nvSpPr>
                <p:spPr>
                  <a:xfrm>
                    <a:off x="1343256" y="692121"/>
                    <a:ext cx="718185" cy="565150"/>
                  </a:xfrm>
                  <a:prstGeom prst="rect">
                    <a:avLst/>
                  </a:prstGeom>
                  <a:noFill/>
                </p:spPr>
                <p:txBody>
                  <a:bodyPr wrap="square" lIns="91440" tIns="45720" rIns="91440" bIns="45720">
                    <a:noAutofit/>
                  </a:bodyPr>
                  <a:lstStyle/>
                  <a:p>
                    <a:pPr marL="0" marR="0" algn="ctr">
                      <a:spcBef>
                        <a:spcPts val="0"/>
                      </a:spcBef>
                      <a:spcAft>
                        <a:spcPts val="0"/>
                      </a:spcAft>
                    </a:pPr>
                    <a:r>
                      <a:rPr lang="en-US" sz="2000" kern="1200">
                        <a:ln>
                          <a:noFill/>
                        </a:ln>
                        <a:solidFill>
                          <a:srgbClr val="70AD47"/>
                        </a:solidFill>
                        <a:effectLst>
                          <a:outerShdw blurRad="38100" dist="25400" dir="5400000" algn="ctr">
                            <a:srgbClr val="6E747A">
                              <a:alpha val="43000"/>
                            </a:srgbClr>
                          </a:outerShdw>
                        </a:effectLst>
                        <a:latin typeface="Calibri" panose="020F0502020204030204" pitchFamily="34" charset="0"/>
                        <a:ea typeface="Times New Roman" panose="02020603050405020304" pitchFamily="18" charset="0"/>
                        <a:cs typeface="Times New Roman" panose="02020603050405020304" pitchFamily="18" charset="0"/>
                      </a:rPr>
                      <a:t>Idle</a:t>
                    </a:r>
                    <a:endParaRPr lang="en-US" sz="1200">
                      <a:effectLst/>
                      <a:latin typeface="Times New Roman" panose="02020603050405020304" pitchFamily="18" charset="0"/>
                      <a:ea typeface="Times New Roman" panose="02020603050405020304" pitchFamily="18" charset="0"/>
                    </a:endParaRPr>
                  </a:p>
                </p:txBody>
              </p:sp>
            </p:grpSp>
            <p:sp>
              <p:nvSpPr>
                <p:cNvPr id="33" name="Curved Down Arrow 32"/>
                <p:cNvSpPr/>
                <p:nvPr/>
              </p:nvSpPr>
              <p:spPr>
                <a:xfrm>
                  <a:off x="584098" y="120651"/>
                  <a:ext cx="1657013" cy="244571"/>
                </a:xfrm>
                <a:prstGeom prst="curvedDownArrow">
                  <a:avLst>
                    <a:gd name="adj1" fmla="val 51573"/>
                    <a:gd name="adj2" fmla="val 103955"/>
                    <a:gd name="adj3" fmla="val 38072"/>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
          <p:nvSpPr>
            <p:cNvPr id="29" name="Curved Down Arrow 28"/>
            <p:cNvSpPr/>
            <p:nvPr/>
          </p:nvSpPr>
          <p:spPr>
            <a:xfrm rot="10800000">
              <a:off x="323850" y="1257300"/>
              <a:ext cx="1103346" cy="244514"/>
            </a:xfrm>
            <a:prstGeom prst="curvedDownArrow">
              <a:avLst>
                <a:gd name="adj1" fmla="val 51573"/>
                <a:gd name="adj2" fmla="val 103955"/>
                <a:gd name="adj3" fmla="val 38072"/>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1298704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Pump Trade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63941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Baseline (2 Pumps)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938992"/>
          </a:xfrm>
          <a:prstGeom prst="rect">
            <a:avLst/>
          </a:prstGeom>
          <a:noFill/>
        </p:spPr>
        <p:txBody>
          <a:bodyPr wrap="square" rtlCol="0">
            <a:spAutoFit/>
          </a:bodyPr>
          <a:lstStyle/>
          <a:p>
            <a:pPr marL="742950" lvl="1" indent="-285750">
              <a:buFont typeface="Arial" panose="020B0604020202020204" pitchFamily="34" charset="0"/>
              <a:buChar char="•"/>
            </a:pPr>
            <a:r>
              <a:rPr lang="en-US" sz="2000" b="1" dirty="0"/>
              <a:t>Baseline Configuration (Dual pump, parallel layout)</a:t>
            </a:r>
          </a:p>
          <a:p>
            <a:pPr marL="1200150" lvl="2" indent="-285750">
              <a:buFont typeface="Arial" panose="020B0604020202020204" pitchFamily="34" charset="0"/>
              <a:buChar char="•"/>
            </a:pPr>
            <a:r>
              <a:rPr lang="en-US" sz="2000" dirty="0"/>
              <a:t>Simple design</a:t>
            </a:r>
          </a:p>
          <a:p>
            <a:pPr marL="1200150" lvl="2" indent="-285750">
              <a:buFont typeface="Arial" panose="020B0604020202020204" pitchFamily="34" charset="0"/>
              <a:buChar char="•"/>
            </a:pPr>
            <a:r>
              <a:rPr lang="en-US" sz="2000" dirty="0"/>
              <a:t>Doesn’t lean on pump tech development</a:t>
            </a:r>
          </a:p>
          <a:p>
            <a:pPr marL="1200150" lvl="2" indent="-285750">
              <a:buFont typeface="Arial" panose="020B0604020202020204" pitchFamily="34" charset="0"/>
              <a:buChar char="•"/>
            </a:pPr>
            <a:r>
              <a:rPr lang="en-US" sz="2000" dirty="0"/>
              <a:t>Requires vent for </a:t>
            </a:r>
            <a:r>
              <a:rPr lang="en-US" sz="2000" dirty="0" err="1"/>
              <a:t>chilldown</a:t>
            </a:r>
            <a:r>
              <a:rPr lang="en-US" sz="2000" dirty="0"/>
              <a:t> operations</a:t>
            </a:r>
          </a:p>
          <a:p>
            <a:pPr marL="1200150" lvl="2" indent="-285750">
              <a:buFont typeface="Arial" panose="020B0604020202020204" pitchFamily="34" charset="0"/>
              <a:buChar char="•"/>
            </a:pPr>
            <a:endParaRPr lang="en-US" sz="2000" dirty="0"/>
          </a:p>
          <a:p>
            <a:endParaRPr lang="en-US" sz="2000" dirty="0"/>
          </a:p>
        </p:txBody>
      </p:sp>
      <p:pic>
        <p:nvPicPr>
          <p:cNvPr id="3" name="Picture 2"/>
          <p:cNvPicPr>
            <a:picLocks noChangeAspect="1"/>
          </p:cNvPicPr>
          <p:nvPr/>
        </p:nvPicPr>
        <p:blipFill>
          <a:blip r:embed="rId5"/>
          <a:stretch>
            <a:fillRect/>
          </a:stretch>
        </p:blipFill>
        <p:spPr>
          <a:xfrm>
            <a:off x="2361194" y="2809280"/>
            <a:ext cx="4421613" cy="3787239"/>
          </a:xfrm>
          <a:prstGeom prst="rect">
            <a:avLst/>
          </a:prstGeom>
        </p:spPr>
      </p:pic>
    </p:spTree>
    <p:extLst>
      <p:ext uri="{BB962C8B-B14F-4D97-AF65-F5344CB8AC3E}">
        <p14:creationId xmlns:p14="http://schemas.microsoft.com/office/powerpoint/2010/main" val="895480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Single Pump</a:t>
            </a:r>
            <a:r>
              <a:rPr lang="en-US" sz="4800" dirty="0"/>
              <a:t> </a:t>
            </a:r>
            <a:r>
              <a:rPr lang="en-US" sz="4800" dirty="0">
                <a:solidFill>
                  <a:schemeClr val="bg1"/>
                </a:solidFill>
              </a:rPr>
              <a:t>Option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938992"/>
          </a:xfrm>
          <a:prstGeom prst="rect">
            <a:avLst/>
          </a:prstGeom>
          <a:noFill/>
        </p:spPr>
        <p:txBody>
          <a:bodyPr wrap="square" rtlCol="0">
            <a:spAutoFit/>
          </a:bodyPr>
          <a:lstStyle/>
          <a:p>
            <a:pPr marL="742950" lvl="1" indent="-285750">
              <a:buFont typeface="Arial" panose="020B0604020202020204" pitchFamily="34" charset="0"/>
              <a:buChar char="•"/>
            </a:pPr>
            <a:r>
              <a:rPr lang="en-US" sz="2000" b="1" dirty="0"/>
              <a:t>Single Pump Option (One pump; similar layout to the baseline)</a:t>
            </a:r>
          </a:p>
          <a:p>
            <a:pPr marL="1200150" lvl="2" indent="-285750">
              <a:buFont typeface="Arial" panose="020B0604020202020204" pitchFamily="34" charset="0"/>
              <a:buChar char="•"/>
            </a:pPr>
            <a:r>
              <a:rPr lang="en-US" sz="2000" dirty="0"/>
              <a:t>Simplest design</a:t>
            </a:r>
          </a:p>
          <a:p>
            <a:pPr marL="1200150" lvl="2" indent="-285750">
              <a:buFont typeface="Arial" panose="020B0604020202020204" pitchFamily="34" charset="0"/>
              <a:buChar char="•"/>
            </a:pPr>
            <a:r>
              <a:rPr lang="en-US" sz="2000" dirty="0"/>
              <a:t>Doesn’t lean on pump tech development</a:t>
            </a:r>
          </a:p>
          <a:p>
            <a:pPr marL="1200150" lvl="2" indent="-285750">
              <a:buFont typeface="Arial" panose="020B0604020202020204" pitchFamily="34" charset="0"/>
              <a:buChar char="•"/>
            </a:pPr>
            <a:r>
              <a:rPr lang="en-US" sz="2000" dirty="0"/>
              <a:t>Requires vent for </a:t>
            </a:r>
            <a:r>
              <a:rPr lang="en-US" sz="2000" dirty="0" err="1"/>
              <a:t>chilldown</a:t>
            </a:r>
            <a:r>
              <a:rPr lang="en-US" sz="2000" dirty="0"/>
              <a:t> operations</a:t>
            </a:r>
          </a:p>
          <a:p>
            <a:pPr marL="1200150" lvl="2" indent="-285750">
              <a:buFont typeface="Arial" panose="020B0604020202020204" pitchFamily="34" charset="0"/>
              <a:buChar char="•"/>
            </a:pPr>
            <a:endParaRPr lang="en-US" sz="2000" dirty="0"/>
          </a:p>
          <a:p>
            <a:endParaRPr lang="en-US" sz="2000" dirty="0"/>
          </a:p>
        </p:txBody>
      </p:sp>
      <p:pic>
        <p:nvPicPr>
          <p:cNvPr id="5" name="Picture 4"/>
          <p:cNvPicPr>
            <a:picLocks noChangeAspect="1"/>
          </p:cNvPicPr>
          <p:nvPr/>
        </p:nvPicPr>
        <p:blipFill>
          <a:blip r:embed="rId5"/>
          <a:stretch>
            <a:fillRect/>
          </a:stretch>
        </p:blipFill>
        <p:spPr>
          <a:xfrm>
            <a:off x="1872396" y="2982849"/>
            <a:ext cx="5399208" cy="3623586"/>
          </a:xfrm>
          <a:prstGeom prst="rect">
            <a:avLst/>
          </a:prstGeom>
        </p:spPr>
      </p:pic>
    </p:spTree>
    <p:extLst>
      <p:ext uri="{BB962C8B-B14F-4D97-AF65-F5344CB8AC3E}">
        <p14:creationId xmlns:p14="http://schemas.microsoft.com/office/powerpoint/2010/main" val="959269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Under-Tank Option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631216"/>
          </a:xfrm>
          <a:prstGeom prst="rect">
            <a:avLst/>
          </a:prstGeom>
          <a:noFill/>
        </p:spPr>
        <p:txBody>
          <a:bodyPr wrap="square" rtlCol="0">
            <a:spAutoFit/>
          </a:bodyPr>
          <a:lstStyle/>
          <a:p>
            <a:pPr marL="742950" lvl="1" indent="-285750">
              <a:buFont typeface="Arial" panose="020B0604020202020204" pitchFamily="34" charset="0"/>
              <a:buChar char="•"/>
            </a:pPr>
            <a:r>
              <a:rPr lang="en-US" sz="2000" b="1" dirty="0"/>
              <a:t>Under-Tank Option</a:t>
            </a:r>
          </a:p>
          <a:p>
            <a:pPr marL="1200150" lvl="2" indent="-285750">
              <a:buFont typeface="Arial" panose="020B0604020202020204" pitchFamily="34" charset="0"/>
              <a:buChar char="•"/>
            </a:pPr>
            <a:r>
              <a:rPr lang="en-US" sz="2000" dirty="0"/>
              <a:t>Idle pump always chilled in</a:t>
            </a:r>
          </a:p>
          <a:p>
            <a:pPr marL="1200150" lvl="2" indent="-285750">
              <a:buFont typeface="Arial" panose="020B0604020202020204" pitchFamily="34" charset="0"/>
              <a:buChar char="•"/>
            </a:pPr>
            <a:r>
              <a:rPr lang="en-US" sz="2000" dirty="0"/>
              <a:t>No vent necessary</a:t>
            </a:r>
          </a:p>
          <a:p>
            <a:pPr marL="1200150" lvl="2" indent="-285750">
              <a:buFont typeface="Arial" panose="020B0604020202020204" pitchFamily="34" charset="0"/>
              <a:buChar char="•"/>
            </a:pPr>
            <a:r>
              <a:rPr lang="en-US" sz="2000" dirty="0"/>
              <a:t>Adds heat penetration into the tank</a:t>
            </a:r>
          </a:p>
          <a:p>
            <a:endParaRPr lang="en-US" sz="2000" dirty="0"/>
          </a:p>
        </p:txBody>
      </p:sp>
      <p:pic>
        <p:nvPicPr>
          <p:cNvPr id="3" name="Picture 2"/>
          <p:cNvPicPr>
            <a:picLocks noChangeAspect="1"/>
          </p:cNvPicPr>
          <p:nvPr/>
        </p:nvPicPr>
        <p:blipFill>
          <a:blip r:embed="rId5"/>
          <a:stretch>
            <a:fillRect/>
          </a:stretch>
        </p:blipFill>
        <p:spPr>
          <a:xfrm>
            <a:off x="1231800" y="2675956"/>
            <a:ext cx="6680401" cy="3767500"/>
          </a:xfrm>
          <a:prstGeom prst="rect">
            <a:avLst/>
          </a:prstGeom>
        </p:spPr>
      </p:pic>
    </p:spTree>
    <p:extLst>
      <p:ext uri="{BB962C8B-B14F-4D97-AF65-F5344CB8AC3E}">
        <p14:creationId xmlns:p14="http://schemas.microsoft.com/office/powerpoint/2010/main" val="109087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In-Tank Option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631216"/>
          </a:xfrm>
          <a:prstGeom prst="rect">
            <a:avLst/>
          </a:prstGeom>
          <a:noFill/>
        </p:spPr>
        <p:txBody>
          <a:bodyPr wrap="square" rtlCol="0">
            <a:spAutoFit/>
          </a:bodyPr>
          <a:lstStyle/>
          <a:p>
            <a:pPr marL="742950" lvl="1" indent="-285750">
              <a:buFont typeface="Arial" panose="020B0604020202020204" pitchFamily="34" charset="0"/>
              <a:buChar char="•"/>
            </a:pPr>
            <a:r>
              <a:rPr lang="en-US" sz="2000" b="1" dirty="0"/>
              <a:t>In-Tank Option</a:t>
            </a:r>
          </a:p>
          <a:p>
            <a:pPr marL="1200150" lvl="2" indent="-285750">
              <a:buFont typeface="Arial" panose="020B0604020202020204" pitchFamily="34" charset="0"/>
              <a:buChar char="•"/>
            </a:pPr>
            <a:r>
              <a:rPr lang="en-US" sz="2000" dirty="0"/>
              <a:t>Idle pump is always chilled</a:t>
            </a:r>
          </a:p>
          <a:p>
            <a:pPr marL="1200150" lvl="2" indent="-285750">
              <a:buFont typeface="Arial" panose="020B0604020202020204" pitchFamily="34" charset="0"/>
              <a:buChar char="•"/>
            </a:pPr>
            <a:r>
              <a:rPr lang="en-US" sz="2000" dirty="0"/>
              <a:t>Vent no longer necessary</a:t>
            </a:r>
          </a:p>
          <a:p>
            <a:pPr marL="1200150" lvl="2" indent="-285750">
              <a:buFont typeface="Arial" panose="020B0604020202020204" pitchFamily="34" charset="0"/>
              <a:buChar char="•"/>
            </a:pPr>
            <a:r>
              <a:rPr lang="en-US" sz="2000" dirty="0"/>
              <a:t>Pump/motor heat contributes directly to the tank</a:t>
            </a:r>
          </a:p>
          <a:p>
            <a:pPr marL="1200150" lvl="2" indent="-285750">
              <a:buFont typeface="Arial" panose="020B0604020202020204" pitchFamily="34" charset="0"/>
              <a:buChar char="•"/>
            </a:pPr>
            <a:r>
              <a:rPr lang="en-US" sz="2000" dirty="0"/>
              <a:t>Pump technology </a:t>
            </a:r>
            <a:r>
              <a:rPr lang="en-US" sz="2000"/>
              <a:t>needs development</a:t>
            </a:r>
            <a:endParaRPr lang="en-US" sz="2000" dirty="0"/>
          </a:p>
        </p:txBody>
      </p:sp>
      <p:pic>
        <p:nvPicPr>
          <p:cNvPr id="9" name="Picture 8"/>
          <p:cNvPicPr>
            <a:picLocks noChangeAspect="1"/>
          </p:cNvPicPr>
          <p:nvPr/>
        </p:nvPicPr>
        <p:blipFill>
          <a:blip r:embed="rId5"/>
          <a:stretch>
            <a:fillRect/>
          </a:stretch>
        </p:blipFill>
        <p:spPr>
          <a:xfrm>
            <a:off x="1595542" y="2950095"/>
            <a:ext cx="5933251" cy="3789500"/>
          </a:xfrm>
          <a:prstGeom prst="rect">
            <a:avLst/>
          </a:prstGeom>
        </p:spPr>
      </p:pic>
    </p:spTree>
    <p:extLst>
      <p:ext uri="{BB962C8B-B14F-4D97-AF65-F5344CB8AC3E}">
        <p14:creationId xmlns:p14="http://schemas.microsoft.com/office/powerpoint/2010/main" val="2311943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Magnetic In-Tank Option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938992"/>
          </a:xfrm>
          <a:prstGeom prst="rect">
            <a:avLst/>
          </a:prstGeom>
          <a:noFill/>
        </p:spPr>
        <p:txBody>
          <a:bodyPr wrap="square" rtlCol="0">
            <a:spAutoFit/>
          </a:bodyPr>
          <a:lstStyle/>
          <a:p>
            <a:pPr marL="742950" lvl="1" indent="-285750">
              <a:buFont typeface="Arial" panose="020B0604020202020204" pitchFamily="34" charset="0"/>
              <a:buChar char="•"/>
            </a:pPr>
            <a:r>
              <a:rPr lang="en-US" sz="2000" b="1" dirty="0"/>
              <a:t>Magnetic In-Tank Option</a:t>
            </a:r>
          </a:p>
          <a:p>
            <a:pPr marL="1200150" lvl="2" indent="-285750">
              <a:buFont typeface="Arial" panose="020B0604020202020204" pitchFamily="34" charset="0"/>
              <a:buChar char="•"/>
            </a:pPr>
            <a:r>
              <a:rPr lang="en-US" sz="2000" dirty="0"/>
              <a:t>Single pump operation</a:t>
            </a:r>
          </a:p>
          <a:p>
            <a:pPr marL="1200150" lvl="2" indent="-285750">
              <a:buFont typeface="Arial" panose="020B0604020202020204" pitchFamily="34" charset="0"/>
              <a:buChar char="•"/>
            </a:pPr>
            <a:r>
              <a:rPr lang="en-US" sz="2000" dirty="0"/>
              <a:t>Magnetic coupling decreases efficiency drop when throttled down</a:t>
            </a:r>
          </a:p>
          <a:p>
            <a:pPr marL="1200150" lvl="2" indent="-285750">
              <a:buFont typeface="Arial" panose="020B0604020202020204" pitchFamily="34" charset="0"/>
              <a:buChar char="•"/>
            </a:pPr>
            <a:r>
              <a:rPr lang="en-US" sz="2000" dirty="0"/>
              <a:t>Vent no longer necessary</a:t>
            </a:r>
          </a:p>
          <a:p>
            <a:pPr marL="1200150" lvl="2" indent="-285750">
              <a:buFont typeface="Arial" panose="020B0604020202020204" pitchFamily="34" charset="0"/>
              <a:buChar char="•"/>
            </a:pPr>
            <a:r>
              <a:rPr lang="en-US" sz="2000" dirty="0"/>
              <a:t>Pump contributes some heat directly to the tank</a:t>
            </a:r>
          </a:p>
          <a:p>
            <a:pPr marL="1200150" lvl="2" indent="-285750">
              <a:buFont typeface="Arial" panose="020B0604020202020204" pitchFamily="34" charset="0"/>
              <a:buChar char="•"/>
            </a:pPr>
            <a:r>
              <a:rPr lang="en-US" sz="2000" dirty="0"/>
              <a:t>Pump technology needs development</a:t>
            </a:r>
          </a:p>
        </p:txBody>
      </p:sp>
      <p:pic>
        <p:nvPicPr>
          <p:cNvPr id="5" name="Picture 4"/>
          <p:cNvPicPr>
            <a:picLocks noChangeAspect="1"/>
          </p:cNvPicPr>
          <p:nvPr/>
        </p:nvPicPr>
        <p:blipFill>
          <a:blip r:embed="rId5"/>
          <a:stretch>
            <a:fillRect/>
          </a:stretch>
        </p:blipFill>
        <p:spPr>
          <a:xfrm>
            <a:off x="1506202" y="3542096"/>
            <a:ext cx="6092570" cy="2986500"/>
          </a:xfrm>
          <a:prstGeom prst="rect">
            <a:avLst/>
          </a:prstGeom>
        </p:spPr>
      </p:pic>
      <p:pic>
        <p:nvPicPr>
          <p:cNvPr id="9" name="Picture 8"/>
          <p:cNvPicPr>
            <a:picLocks noChangeAspect="1"/>
          </p:cNvPicPr>
          <p:nvPr/>
        </p:nvPicPr>
        <p:blipFill rotWithShape="1">
          <a:blip r:embed="rId6"/>
          <a:srcRect l="9257" t="71535" r="75497" b="17568"/>
          <a:stretch/>
        </p:blipFill>
        <p:spPr>
          <a:xfrm rot="16200000">
            <a:off x="3352799" y="6145162"/>
            <a:ext cx="904567" cy="412958"/>
          </a:xfrm>
          <a:prstGeom prst="rect">
            <a:avLst/>
          </a:prstGeom>
        </p:spPr>
      </p:pic>
    </p:spTree>
    <p:extLst>
      <p:ext uri="{BB962C8B-B14F-4D97-AF65-F5344CB8AC3E}">
        <p14:creationId xmlns:p14="http://schemas.microsoft.com/office/powerpoint/2010/main" val="3538170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Criteria for Evaluation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302243A-6EBF-4E1F-8071-1EC7B1D567C0}"/>
              </a:ext>
            </a:extLst>
          </p:cNvPr>
          <p:cNvSpPr txBox="1"/>
          <p:nvPr/>
        </p:nvSpPr>
        <p:spPr>
          <a:xfrm>
            <a:off x="506027" y="1385494"/>
            <a:ext cx="8362765" cy="472437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900" dirty="0"/>
              <a:t>Alternatives will be evaluated using an </a:t>
            </a:r>
            <a:r>
              <a:rPr lang="en-US" sz="1900" u="sng" dirty="0"/>
              <a:t>analytic hierarchy process</a:t>
            </a:r>
          </a:p>
          <a:p>
            <a:pPr marL="285750" indent="-285750">
              <a:spcAft>
                <a:spcPts val="600"/>
              </a:spcAft>
              <a:buFont typeface="Arial" panose="020B0604020202020204" pitchFamily="34" charset="0"/>
              <a:buChar char="•"/>
            </a:pPr>
            <a:r>
              <a:rPr lang="en-US" sz="1900" dirty="0"/>
              <a:t>Identified 6 major criteria to evaluate configurations</a:t>
            </a:r>
          </a:p>
          <a:p>
            <a:pPr marL="742950" lvl="1" indent="-285750">
              <a:spcAft>
                <a:spcPts val="600"/>
              </a:spcAft>
              <a:buFont typeface="Arial" panose="020B0604020202020204" pitchFamily="34" charset="0"/>
              <a:buChar char="•"/>
            </a:pPr>
            <a:r>
              <a:rPr lang="en-US" sz="1900" b="1" dirty="0"/>
              <a:t>Pump Heat Contribution [20%] </a:t>
            </a:r>
            <a:r>
              <a:rPr lang="en-US" sz="1900" dirty="0"/>
              <a:t>– negative impacts of heat on active line operation </a:t>
            </a:r>
          </a:p>
          <a:p>
            <a:pPr marL="742950" lvl="1" indent="-285750">
              <a:spcAft>
                <a:spcPts val="600"/>
              </a:spcAft>
              <a:buFont typeface="Arial" panose="020B0604020202020204" pitchFamily="34" charset="0"/>
              <a:buChar char="•"/>
            </a:pPr>
            <a:r>
              <a:rPr lang="en-US" sz="1900" b="1" dirty="0"/>
              <a:t>Tank Heat Penetration [20%] </a:t>
            </a:r>
            <a:r>
              <a:rPr lang="en-US" sz="1900" dirty="0"/>
              <a:t>– negative impacts on the tanks due to heat generation (during dormant mode)</a:t>
            </a:r>
          </a:p>
          <a:p>
            <a:pPr marL="742950" lvl="1" indent="-285750">
              <a:spcAft>
                <a:spcPts val="600"/>
              </a:spcAft>
              <a:buFont typeface="Arial" panose="020B0604020202020204" pitchFamily="34" charset="0"/>
              <a:buChar char="•"/>
            </a:pPr>
            <a:r>
              <a:rPr lang="en-US" sz="1900" b="1" dirty="0"/>
              <a:t>Integration Complexity [20%] </a:t>
            </a:r>
            <a:r>
              <a:rPr lang="en-US" sz="1900" dirty="0"/>
              <a:t>– qualitative assessment of operational and integration complexity (i.e. how easy is it for a contractor to implement)</a:t>
            </a:r>
          </a:p>
          <a:p>
            <a:pPr marL="742950" lvl="1" indent="-285750">
              <a:spcAft>
                <a:spcPts val="600"/>
              </a:spcAft>
              <a:buFont typeface="Arial" panose="020B0604020202020204" pitchFamily="34" charset="0"/>
              <a:buChar char="•"/>
            </a:pPr>
            <a:r>
              <a:rPr lang="en-US" sz="1900" b="1" dirty="0"/>
              <a:t>Component Development [10%] </a:t>
            </a:r>
            <a:r>
              <a:rPr lang="en-US" sz="1900" dirty="0"/>
              <a:t>– qualitative evaluation of expected development effort for major components of the system </a:t>
            </a:r>
          </a:p>
          <a:p>
            <a:pPr marL="742950" lvl="1" indent="-285750">
              <a:spcAft>
                <a:spcPts val="600"/>
              </a:spcAft>
              <a:buFont typeface="Arial" panose="020B0604020202020204" pitchFamily="34" charset="0"/>
              <a:buChar char="•"/>
            </a:pPr>
            <a:r>
              <a:rPr lang="en-US" sz="1900" b="1" dirty="0"/>
              <a:t>Fault Tolerance [20%] </a:t>
            </a:r>
            <a:r>
              <a:rPr lang="en-US" sz="1900" dirty="0"/>
              <a:t>– how easily does this system accommodate fault-tolerance/redundancy (in terms of risk)</a:t>
            </a:r>
          </a:p>
          <a:p>
            <a:pPr marL="742950" lvl="1" indent="-285750">
              <a:spcAft>
                <a:spcPts val="600"/>
              </a:spcAft>
              <a:buFont typeface="Arial" panose="020B0604020202020204" pitchFamily="34" charset="0"/>
              <a:buChar char="•"/>
            </a:pPr>
            <a:r>
              <a:rPr lang="en-US" sz="1900" b="1" dirty="0"/>
              <a:t>Dry Mass [10%] </a:t>
            </a:r>
            <a:r>
              <a:rPr lang="en-US" sz="1900" dirty="0"/>
              <a:t>– system mass of each configuration (not counting fluid mass, which is handled above in the “heat contribution” criterion)</a:t>
            </a:r>
          </a:p>
        </p:txBody>
      </p:sp>
    </p:spTree>
    <p:extLst>
      <p:ext uri="{BB962C8B-B14F-4D97-AF65-F5344CB8AC3E}">
        <p14:creationId xmlns:p14="http://schemas.microsoft.com/office/powerpoint/2010/main" val="1787695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Results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817AEEBB-9AAE-4299-A71C-37DC3842B291}"/>
              </a:ext>
            </a:extLst>
          </p:cNvPr>
          <p:cNvGraphicFramePr>
            <a:graphicFrameLocks noGrp="1"/>
          </p:cNvGraphicFramePr>
          <p:nvPr/>
        </p:nvGraphicFramePr>
        <p:xfrm>
          <a:off x="351534" y="1730381"/>
          <a:ext cx="8550345" cy="3774440"/>
        </p:xfrm>
        <a:graphic>
          <a:graphicData uri="http://schemas.openxmlformats.org/drawingml/2006/table">
            <a:tbl>
              <a:tblPr firstRow="1" bandRow="1">
                <a:tableStyleId>{5C22544A-7EE6-4342-B048-85BDC9FD1C3A}</a:tableStyleId>
              </a:tblPr>
              <a:tblGrid>
                <a:gridCol w="2304853">
                  <a:extLst>
                    <a:ext uri="{9D8B030D-6E8A-4147-A177-3AD203B41FA5}">
                      <a16:colId xmlns:a16="http://schemas.microsoft.com/office/drawing/2014/main" val="3667918118"/>
                    </a:ext>
                  </a:extLst>
                </a:gridCol>
                <a:gridCol w="912432">
                  <a:extLst>
                    <a:ext uri="{9D8B030D-6E8A-4147-A177-3AD203B41FA5}">
                      <a16:colId xmlns:a16="http://schemas.microsoft.com/office/drawing/2014/main" val="2637267099"/>
                    </a:ext>
                  </a:extLst>
                </a:gridCol>
                <a:gridCol w="1056548">
                  <a:extLst>
                    <a:ext uri="{9D8B030D-6E8A-4147-A177-3AD203B41FA5}">
                      <a16:colId xmlns:a16="http://schemas.microsoft.com/office/drawing/2014/main" val="853442787"/>
                    </a:ext>
                  </a:extLst>
                </a:gridCol>
                <a:gridCol w="1069128">
                  <a:extLst>
                    <a:ext uri="{9D8B030D-6E8A-4147-A177-3AD203B41FA5}">
                      <a16:colId xmlns:a16="http://schemas.microsoft.com/office/drawing/2014/main" val="388130119"/>
                    </a:ext>
                  </a:extLst>
                </a:gridCol>
                <a:gridCol w="1069128">
                  <a:extLst>
                    <a:ext uri="{9D8B030D-6E8A-4147-A177-3AD203B41FA5}">
                      <a16:colId xmlns:a16="http://schemas.microsoft.com/office/drawing/2014/main" val="3041393755"/>
                    </a:ext>
                  </a:extLst>
                </a:gridCol>
                <a:gridCol w="1069128">
                  <a:extLst>
                    <a:ext uri="{9D8B030D-6E8A-4147-A177-3AD203B41FA5}">
                      <a16:colId xmlns:a16="http://schemas.microsoft.com/office/drawing/2014/main" val="3529168593"/>
                    </a:ext>
                  </a:extLst>
                </a:gridCol>
                <a:gridCol w="1069128">
                  <a:extLst>
                    <a:ext uri="{9D8B030D-6E8A-4147-A177-3AD203B41FA5}">
                      <a16:colId xmlns:a16="http://schemas.microsoft.com/office/drawing/2014/main" val="1511579803"/>
                    </a:ext>
                  </a:extLst>
                </a:gridCol>
              </a:tblGrid>
              <a:tr h="319004">
                <a:tc>
                  <a:txBody>
                    <a:bodyPr/>
                    <a:lstStyle/>
                    <a:p>
                      <a:endParaRPr lang="en-US" dirty="0"/>
                    </a:p>
                  </a:txBody>
                  <a:tcPr/>
                </a:tc>
                <a:tc>
                  <a:txBody>
                    <a:bodyPr/>
                    <a:lstStyle/>
                    <a:p>
                      <a:pPr algn="ctr"/>
                      <a:r>
                        <a:rPr lang="en-US" sz="1800" dirty="0"/>
                        <a:t>Weight</a:t>
                      </a:r>
                    </a:p>
                  </a:txBody>
                  <a:tcPr/>
                </a:tc>
                <a:tc>
                  <a:txBody>
                    <a:bodyPr/>
                    <a:lstStyle/>
                    <a:p>
                      <a:pPr algn="ctr"/>
                      <a:r>
                        <a:rPr lang="en-US" sz="1800" dirty="0"/>
                        <a:t>Baseline</a:t>
                      </a:r>
                    </a:p>
                    <a:p>
                      <a:pPr algn="ctr"/>
                      <a:r>
                        <a:rPr lang="en-US" sz="1800" dirty="0"/>
                        <a:t>2-Pump</a:t>
                      </a:r>
                    </a:p>
                  </a:txBody>
                  <a:tcPr/>
                </a:tc>
                <a:tc>
                  <a:txBody>
                    <a:bodyPr/>
                    <a:lstStyle/>
                    <a:p>
                      <a:pPr algn="ctr"/>
                      <a:r>
                        <a:rPr lang="en-US" sz="1800" dirty="0"/>
                        <a:t>Single Pump</a:t>
                      </a:r>
                    </a:p>
                  </a:txBody>
                  <a:tcPr/>
                </a:tc>
                <a:tc>
                  <a:txBody>
                    <a:bodyPr/>
                    <a:lstStyle/>
                    <a:p>
                      <a:pPr algn="ctr"/>
                      <a:r>
                        <a:rPr lang="en-US" sz="1800" dirty="0"/>
                        <a:t>Under</a:t>
                      </a:r>
                    </a:p>
                    <a:p>
                      <a:pPr algn="ctr"/>
                      <a:r>
                        <a:rPr lang="en-US" sz="1800" dirty="0"/>
                        <a:t>tank</a:t>
                      </a:r>
                    </a:p>
                  </a:txBody>
                  <a:tcPr/>
                </a:tc>
                <a:tc>
                  <a:txBody>
                    <a:bodyPr/>
                    <a:lstStyle/>
                    <a:p>
                      <a:pPr algn="ctr"/>
                      <a:r>
                        <a:rPr lang="en-US" sz="1800" dirty="0"/>
                        <a:t>In-Tank</a:t>
                      </a:r>
                    </a:p>
                  </a:txBody>
                  <a:tcPr/>
                </a:tc>
                <a:tc>
                  <a:txBody>
                    <a:bodyPr/>
                    <a:lstStyle/>
                    <a:p>
                      <a:pPr algn="ctr"/>
                      <a:r>
                        <a:rPr lang="en-US" sz="1800" dirty="0"/>
                        <a:t>Magnetic</a:t>
                      </a:r>
                    </a:p>
                  </a:txBody>
                  <a:tcPr/>
                </a:tc>
                <a:extLst>
                  <a:ext uri="{0D108BD9-81ED-4DB2-BD59-A6C34878D82A}">
                    <a16:rowId xmlns:a16="http://schemas.microsoft.com/office/drawing/2014/main" val="3686359735"/>
                  </a:ext>
                </a:extLst>
              </a:tr>
              <a:tr h="370840">
                <a:tc>
                  <a:txBody>
                    <a:bodyPr/>
                    <a:lstStyle/>
                    <a:p>
                      <a:r>
                        <a:rPr lang="en-US" dirty="0">
                          <a:solidFill>
                            <a:schemeClr val="tx1"/>
                          </a:solidFill>
                        </a:rPr>
                        <a:t>Tank Heat Penetration</a:t>
                      </a:r>
                    </a:p>
                  </a:txBody>
                  <a:tcPr/>
                </a:tc>
                <a:tc>
                  <a:txBody>
                    <a:bodyPr/>
                    <a:lstStyle/>
                    <a:p>
                      <a:pPr algn="ctr"/>
                      <a:r>
                        <a:rPr lang="en-US" dirty="0">
                          <a:solidFill>
                            <a:schemeClr val="tx1"/>
                          </a:solidFill>
                        </a:rPr>
                        <a:t>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u="none" strike="noStrike" dirty="0">
                          <a:solidFill>
                            <a:schemeClr val="tx1"/>
                          </a:solidFill>
                          <a:effectLst/>
                        </a:rPr>
                        <a:t>0 W</a:t>
                      </a:r>
                      <a:endParaRPr lang="en-US" dirty="0">
                        <a:solidFill>
                          <a:schemeClr val="tx1"/>
                        </a:solidFill>
                      </a:endParaRPr>
                    </a:p>
                  </a:txBody>
                  <a:tcPr/>
                </a:tc>
                <a:tc>
                  <a:txBody>
                    <a:bodyPr/>
                    <a:lstStyle/>
                    <a:p>
                      <a:pPr algn="ctr"/>
                      <a:r>
                        <a:rPr lang="en-US" dirty="0">
                          <a:solidFill>
                            <a:schemeClr val="tx1"/>
                          </a:solidFill>
                        </a:rPr>
                        <a:t>0 W</a:t>
                      </a:r>
                    </a:p>
                  </a:txBody>
                  <a:tcPr/>
                </a:tc>
                <a:tc>
                  <a:txBody>
                    <a:bodyPr/>
                    <a:lstStyle/>
                    <a:p>
                      <a:pPr algn="ctr"/>
                      <a:r>
                        <a:rPr lang="en-US" sz="1800" u="none" strike="noStrike" dirty="0">
                          <a:solidFill>
                            <a:schemeClr val="tx1"/>
                          </a:solidFill>
                          <a:effectLst/>
                        </a:rPr>
                        <a:t>1.4</a:t>
                      </a:r>
                      <a:r>
                        <a:rPr lang="en-US" sz="1800" u="none" strike="noStrike" baseline="0" dirty="0">
                          <a:solidFill>
                            <a:schemeClr val="tx1"/>
                          </a:solidFill>
                          <a:effectLst/>
                        </a:rPr>
                        <a:t> W</a:t>
                      </a:r>
                      <a:endParaRPr lang="en-US" dirty="0">
                        <a:solidFill>
                          <a:schemeClr val="tx1"/>
                        </a:solidFill>
                      </a:endParaRPr>
                    </a:p>
                  </a:txBody>
                  <a:tcPr/>
                </a:tc>
                <a:tc>
                  <a:txBody>
                    <a:bodyPr/>
                    <a:lstStyle/>
                    <a:p>
                      <a:pPr algn="ctr"/>
                      <a:r>
                        <a:rPr lang="en-US" sz="1800" u="none" strike="noStrike" dirty="0">
                          <a:solidFill>
                            <a:schemeClr val="tx1"/>
                          </a:solidFill>
                          <a:effectLst/>
                        </a:rPr>
                        <a:t>0 W</a:t>
                      </a:r>
                      <a:endParaRPr lang="en-US" dirty="0">
                        <a:solidFill>
                          <a:schemeClr val="tx1"/>
                        </a:solidFill>
                      </a:endParaRPr>
                    </a:p>
                  </a:txBody>
                  <a:tcPr/>
                </a:tc>
                <a:tc>
                  <a:txBody>
                    <a:bodyPr/>
                    <a:lstStyle/>
                    <a:p>
                      <a:pPr algn="ctr"/>
                      <a:r>
                        <a:rPr lang="en-US" sz="1800" u="none" strike="noStrike" dirty="0">
                          <a:solidFill>
                            <a:schemeClr val="tx1"/>
                          </a:solidFill>
                          <a:effectLst/>
                        </a:rPr>
                        <a:t>0.5</a:t>
                      </a:r>
                      <a:r>
                        <a:rPr lang="en-US" sz="1800" u="none" strike="noStrike" baseline="0" dirty="0">
                          <a:solidFill>
                            <a:schemeClr val="tx1"/>
                          </a:solidFill>
                          <a:effectLst/>
                        </a:rPr>
                        <a:t> W</a:t>
                      </a:r>
                      <a:endParaRPr lang="en-US" dirty="0">
                        <a:solidFill>
                          <a:schemeClr val="tx1"/>
                        </a:solidFill>
                      </a:endParaRPr>
                    </a:p>
                  </a:txBody>
                  <a:tcPr/>
                </a:tc>
                <a:extLst>
                  <a:ext uri="{0D108BD9-81ED-4DB2-BD59-A6C34878D82A}">
                    <a16:rowId xmlns:a16="http://schemas.microsoft.com/office/drawing/2014/main" val="3257715629"/>
                  </a:ext>
                </a:extLst>
              </a:tr>
              <a:tr h="370840">
                <a:tc>
                  <a:txBody>
                    <a:bodyPr/>
                    <a:lstStyle/>
                    <a:p>
                      <a:r>
                        <a:rPr lang="en-US" dirty="0">
                          <a:solidFill>
                            <a:schemeClr val="tx1"/>
                          </a:solidFill>
                        </a:rPr>
                        <a:t>Pump</a:t>
                      </a:r>
                      <a:r>
                        <a:rPr lang="en-US" baseline="0" dirty="0">
                          <a:solidFill>
                            <a:schemeClr val="tx1"/>
                          </a:solidFill>
                        </a:rPr>
                        <a:t> Heat Contribution</a:t>
                      </a:r>
                      <a:endParaRPr lang="en-US" dirty="0">
                        <a:solidFill>
                          <a:schemeClr val="tx1"/>
                        </a:solidFill>
                      </a:endParaRPr>
                    </a:p>
                  </a:txBody>
                  <a:tcPr/>
                </a:tc>
                <a:tc>
                  <a:txBody>
                    <a:bodyPr/>
                    <a:lstStyle/>
                    <a:p>
                      <a:pPr algn="ctr"/>
                      <a:r>
                        <a:rPr lang="en-US" dirty="0">
                          <a:solidFill>
                            <a:schemeClr val="tx1"/>
                          </a:solidFill>
                        </a:rPr>
                        <a:t>20%</a:t>
                      </a:r>
                    </a:p>
                  </a:txBody>
                  <a:tcPr/>
                </a:tc>
                <a:tc>
                  <a:txBody>
                    <a:bodyPr/>
                    <a:lstStyle/>
                    <a:p>
                      <a:pPr algn="ctr"/>
                      <a:r>
                        <a:rPr lang="en-US" dirty="0">
                          <a:solidFill>
                            <a:schemeClr val="tx1"/>
                          </a:solidFill>
                        </a:rPr>
                        <a:t>15,544 </a:t>
                      </a:r>
                      <a:r>
                        <a:rPr lang="en-US" dirty="0" err="1">
                          <a:solidFill>
                            <a:schemeClr val="tx1"/>
                          </a:solidFill>
                        </a:rPr>
                        <a:t>Wh</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15,612</a:t>
                      </a:r>
                      <a:r>
                        <a:rPr lang="en-US" baseline="0" dirty="0">
                          <a:solidFill>
                            <a:schemeClr val="tx1"/>
                          </a:solidFill>
                        </a:rPr>
                        <a:t> </a:t>
                      </a:r>
                      <a:r>
                        <a:rPr lang="en-US" baseline="0" dirty="0" err="1">
                          <a:solidFill>
                            <a:schemeClr val="tx1"/>
                          </a:solidFill>
                        </a:rPr>
                        <a:t>Wh</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15,542 </a:t>
                      </a:r>
                      <a:r>
                        <a:rPr lang="en-US" dirty="0" err="1">
                          <a:solidFill>
                            <a:schemeClr val="tx1"/>
                          </a:solidFill>
                        </a:rPr>
                        <a:t>Wh</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15,026</a:t>
                      </a:r>
                      <a:r>
                        <a:rPr lang="en-US" baseline="0" dirty="0">
                          <a:solidFill>
                            <a:schemeClr val="tx1"/>
                          </a:solidFill>
                        </a:rPr>
                        <a:t> </a:t>
                      </a:r>
                      <a:r>
                        <a:rPr lang="en-US" baseline="0" dirty="0" err="1">
                          <a:solidFill>
                            <a:schemeClr val="tx1"/>
                          </a:solidFill>
                        </a:rPr>
                        <a:t>Wh</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11,797 </a:t>
                      </a:r>
                      <a:r>
                        <a:rPr lang="en-US" dirty="0" err="1">
                          <a:solidFill>
                            <a:schemeClr val="tx1"/>
                          </a:solidFill>
                        </a:rPr>
                        <a:t>Wh</a:t>
                      </a:r>
                      <a:endParaRPr lang="en-US" dirty="0">
                        <a:solidFill>
                          <a:schemeClr val="tx1"/>
                        </a:solidFill>
                      </a:endParaRPr>
                    </a:p>
                  </a:txBody>
                  <a:tcPr/>
                </a:tc>
                <a:extLst>
                  <a:ext uri="{0D108BD9-81ED-4DB2-BD59-A6C34878D82A}">
                    <a16:rowId xmlns:a16="http://schemas.microsoft.com/office/drawing/2014/main" val="642123943"/>
                  </a:ext>
                </a:extLst>
              </a:tr>
              <a:tr h="370840">
                <a:tc>
                  <a:txBody>
                    <a:bodyPr/>
                    <a:lstStyle/>
                    <a:p>
                      <a:r>
                        <a:rPr lang="en-US" dirty="0">
                          <a:solidFill>
                            <a:schemeClr val="tx1"/>
                          </a:solidFill>
                        </a:rPr>
                        <a:t>Integration Complexity</a:t>
                      </a:r>
                    </a:p>
                  </a:txBody>
                  <a:tcPr/>
                </a:tc>
                <a:tc>
                  <a:txBody>
                    <a:bodyPr/>
                    <a:lstStyle/>
                    <a:p>
                      <a:pPr algn="ctr"/>
                      <a:r>
                        <a:rPr lang="en-US" dirty="0">
                          <a:solidFill>
                            <a:schemeClr val="tx1"/>
                          </a:solidFill>
                        </a:rPr>
                        <a:t>20%</a:t>
                      </a:r>
                    </a:p>
                  </a:txBody>
                  <a:tcPr/>
                </a:tc>
                <a:tc>
                  <a:txBody>
                    <a:bodyPr/>
                    <a:lstStyle/>
                    <a:p>
                      <a:pPr algn="ctr"/>
                      <a:r>
                        <a:rPr lang="en-US" dirty="0"/>
                        <a:t>.2394</a:t>
                      </a:r>
                    </a:p>
                  </a:txBody>
                  <a:tcPr/>
                </a:tc>
                <a:tc>
                  <a:txBody>
                    <a:bodyPr/>
                    <a:lstStyle/>
                    <a:p>
                      <a:pPr algn="ctr"/>
                      <a:r>
                        <a:rPr lang="en-US" dirty="0"/>
                        <a:t>.2972</a:t>
                      </a:r>
                    </a:p>
                  </a:txBody>
                  <a:tcPr/>
                </a:tc>
                <a:tc>
                  <a:txBody>
                    <a:bodyPr/>
                    <a:lstStyle/>
                    <a:p>
                      <a:pPr algn="ctr"/>
                      <a:r>
                        <a:rPr lang="en-US" dirty="0"/>
                        <a:t>.2396</a:t>
                      </a:r>
                    </a:p>
                  </a:txBody>
                  <a:tcPr/>
                </a:tc>
                <a:tc>
                  <a:txBody>
                    <a:bodyPr/>
                    <a:lstStyle/>
                    <a:p>
                      <a:pPr algn="ctr"/>
                      <a:r>
                        <a:rPr lang="en-US" dirty="0"/>
                        <a:t>.0983</a:t>
                      </a:r>
                    </a:p>
                  </a:txBody>
                  <a:tcPr/>
                </a:tc>
                <a:tc>
                  <a:txBody>
                    <a:bodyPr/>
                    <a:lstStyle/>
                    <a:p>
                      <a:pPr algn="ctr"/>
                      <a:r>
                        <a:rPr lang="en-US" dirty="0"/>
                        <a:t>.1255</a:t>
                      </a:r>
                    </a:p>
                  </a:txBody>
                  <a:tcPr/>
                </a:tc>
                <a:extLst>
                  <a:ext uri="{0D108BD9-81ED-4DB2-BD59-A6C34878D82A}">
                    <a16:rowId xmlns:a16="http://schemas.microsoft.com/office/drawing/2014/main" val="1332188763"/>
                  </a:ext>
                </a:extLst>
              </a:tr>
              <a:tr h="370840">
                <a:tc>
                  <a:txBody>
                    <a:bodyPr/>
                    <a:lstStyle/>
                    <a:p>
                      <a:r>
                        <a:rPr lang="en-US" dirty="0">
                          <a:solidFill>
                            <a:schemeClr val="tx1"/>
                          </a:solidFill>
                        </a:rPr>
                        <a:t>Fault Tolerance</a:t>
                      </a:r>
                    </a:p>
                  </a:txBody>
                  <a:tcPr/>
                </a:tc>
                <a:tc>
                  <a:txBody>
                    <a:bodyPr/>
                    <a:lstStyle/>
                    <a:p>
                      <a:pPr algn="ctr"/>
                      <a:r>
                        <a:rPr lang="en-US" baseline="0" dirty="0">
                          <a:solidFill>
                            <a:schemeClr val="tx1"/>
                          </a:solidFill>
                        </a:rPr>
                        <a:t>20%</a:t>
                      </a:r>
                    </a:p>
                  </a:txBody>
                  <a:tcPr/>
                </a:tc>
                <a:tc>
                  <a:txBody>
                    <a:bodyPr/>
                    <a:lstStyle/>
                    <a:p>
                      <a:pPr algn="ctr"/>
                      <a:r>
                        <a:rPr lang="en-US" baseline="0" dirty="0">
                          <a:solidFill>
                            <a:schemeClr val="tx1"/>
                          </a:solidFill>
                        </a:rPr>
                        <a:t>4th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3rd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2nd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5th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1st</a:t>
                      </a:r>
                    </a:p>
                  </a:txBody>
                  <a:tcPr/>
                </a:tc>
                <a:extLst>
                  <a:ext uri="{0D108BD9-81ED-4DB2-BD59-A6C34878D82A}">
                    <a16:rowId xmlns:a16="http://schemas.microsoft.com/office/drawing/2014/main" val="2366294802"/>
                  </a:ext>
                </a:extLst>
              </a:tr>
              <a:tr h="370840">
                <a:tc>
                  <a:txBody>
                    <a:bodyPr/>
                    <a:lstStyle/>
                    <a:p>
                      <a:r>
                        <a:rPr lang="en-US" dirty="0">
                          <a:solidFill>
                            <a:schemeClr val="tx1"/>
                          </a:solidFill>
                        </a:rPr>
                        <a:t>Component Development</a:t>
                      </a:r>
                    </a:p>
                  </a:txBody>
                  <a:tcPr/>
                </a:tc>
                <a:tc>
                  <a:txBody>
                    <a:bodyPr/>
                    <a:lstStyle/>
                    <a:p>
                      <a:pPr algn="ctr"/>
                      <a:r>
                        <a:rPr lang="en-US" baseline="0" dirty="0">
                          <a:solidFill>
                            <a:schemeClr val="tx1"/>
                          </a:solidFill>
                        </a:rPr>
                        <a:t>10%</a:t>
                      </a:r>
                    </a:p>
                  </a:txBody>
                  <a:tcPr/>
                </a:tc>
                <a:tc>
                  <a:txBody>
                    <a:bodyPr/>
                    <a:lstStyle/>
                    <a:p>
                      <a:pPr algn="ctr"/>
                      <a:r>
                        <a:rPr lang="en-US" baseline="0" dirty="0">
                          <a:solidFill>
                            <a:schemeClr val="tx1"/>
                          </a:solidFill>
                        </a:rPr>
                        <a:t>.2290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.2864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.2291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.1430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.1125</a:t>
                      </a:r>
                    </a:p>
                  </a:txBody>
                  <a:tcPr/>
                </a:tc>
                <a:extLst>
                  <a:ext uri="{0D108BD9-81ED-4DB2-BD59-A6C34878D82A}">
                    <a16:rowId xmlns:a16="http://schemas.microsoft.com/office/drawing/2014/main" val="1574508731"/>
                  </a:ext>
                </a:extLst>
              </a:tr>
              <a:tr h="370840">
                <a:tc>
                  <a:txBody>
                    <a:bodyPr/>
                    <a:lstStyle/>
                    <a:p>
                      <a:r>
                        <a:rPr lang="en-US" dirty="0">
                          <a:solidFill>
                            <a:schemeClr val="tx1"/>
                          </a:solidFill>
                        </a:rPr>
                        <a:t>Dry</a:t>
                      </a:r>
                      <a:r>
                        <a:rPr lang="en-US" baseline="0" dirty="0">
                          <a:solidFill>
                            <a:schemeClr val="tx1"/>
                          </a:solidFill>
                        </a:rPr>
                        <a:t> Mass</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0" dirty="0">
                          <a:solidFill>
                            <a:schemeClr val="tx1"/>
                          </a:solidFill>
                        </a:rPr>
                        <a:t>10%</a:t>
                      </a:r>
                    </a:p>
                  </a:txBody>
                  <a:tcPr/>
                </a:tc>
                <a:tc>
                  <a:txBody>
                    <a:bodyPr/>
                    <a:lstStyle/>
                    <a:p>
                      <a:pPr algn="ctr"/>
                      <a:r>
                        <a:rPr lang="en-US" baseline="0" dirty="0">
                          <a:solidFill>
                            <a:schemeClr val="tx1"/>
                          </a:solidFill>
                        </a:rPr>
                        <a:t>460 </a:t>
                      </a:r>
                      <a:r>
                        <a:rPr lang="en-US" baseline="0" dirty="0" err="1">
                          <a:solidFill>
                            <a:schemeClr val="tx1"/>
                          </a:solidFill>
                        </a:rPr>
                        <a:t>lbm</a:t>
                      </a:r>
                      <a:endParaRPr lang="en-US" baseline="0"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457 </a:t>
                      </a:r>
                      <a:r>
                        <a:rPr lang="en-US" dirty="0" err="1">
                          <a:solidFill>
                            <a:schemeClr val="tx1"/>
                          </a:solidFill>
                        </a:rPr>
                        <a:t>lbm</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458 </a:t>
                      </a:r>
                      <a:r>
                        <a:rPr lang="en-US" dirty="0" err="1">
                          <a:solidFill>
                            <a:schemeClr val="tx1"/>
                          </a:solidFill>
                        </a:rPr>
                        <a:t>lbm</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456 </a:t>
                      </a:r>
                      <a:r>
                        <a:rPr lang="en-US" dirty="0" err="1">
                          <a:solidFill>
                            <a:schemeClr val="tx1"/>
                          </a:solidFill>
                        </a:rPr>
                        <a:t>lbm</a:t>
                      </a:r>
                      <a:endParaRPr lang="en-US"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459 </a:t>
                      </a:r>
                      <a:r>
                        <a:rPr lang="en-US" dirty="0" err="1">
                          <a:solidFill>
                            <a:schemeClr val="tx1"/>
                          </a:solidFill>
                        </a:rPr>
                        <a:t>lbm</a:t>
                      </a:r>
                      <a:endParaRPr lang="en-US" dirty="0">
                        <a:solidFill>
                          <a:schemeClr val="tx1"/>
                        </a:solidFill>
                      </a:endParaRPr>
                    </a:p>
                  </a:txBody>
                  <a:tcPr/>
                </a:tc>
                <a:extLst>
                  <a:ext uri="{0D108BD9-81ED-4DB2-BD59-A6C34878D82A}">
                    <a16:rowId xmlns:a16="http://schemas.microsoft.com/office/drawing/2014/main" val="1740328441"/>
                  </a:ext>
                </a:extLst>
              </a:tr>
              <a:tr h="370840">
                <a:tc>
                  <a:txBody>
                    <a:bodyPr/>
                    <a:lstStyle/>
                    <a:p>
                      <a:r>
                        <a:rPr lang="en-US" b="1" dirty="0">
                          <a:solidFill>
                            <a:schemeClr val="tx1"/>
                          </a:solidFill>
                        </a:rPr>
                        <a:t>Final Score</a:t>
                      </a:r>
                    </a:p>
                  </a:txBody>
                  <a:tcPr/>
                </a:tc>
                <a:tc>
                  <a:txBody>
                    <a:bodyPr/>
                    <a:lstStyle/>
                    <a:p>
                      <a:pPr algn="ctr"/>
                      <a:endParaRPr lang="en-US" b="1" baseline="0" dirty="0">
                        <a:solidFill>
                          <a:srgbClr val="FF0000"/>
                        </a:solidFill>
                      </a:endParaRPr>
                    </a:p>
                  </a:txBody>
                  <a:tcPr/>
                </a:tc>
                <a:tc>
                  <a:txBody>
                    <a:bodyPr/>
                    <a:lstStyle/>
                    <a:p>
                      <a:pPr algn="ctr"/>
                      <a:r>
                        <a:rPr lang="en-US" b="1" baseline="0" dirty="0">
                          <a:solidFill>
                            <a:schemeClr val="tx1"/>
                          </a:solidFill>
                        </a:rPr>
                        <a:t>.2121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.2293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.1976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.1467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.2143</a:t>
                      </a:r>
                    </a:p>
                  </a:txBody>
                  <a:tcPr/>
                </a:tc>
                <a:extLst>
                  <a:ext uri="{0D108BD9-81ED-4DB2-BD59-A6C34878D82A}">
                    <a16:rowId xmlns:a16="http://schemas.microsoft.com/office/drawing/2014/main" val="1474761270"/>
                  </a:ext>
                </a:extLst>
              </a:tr>
            </a:tbl>
          </a:graphicData>
        </a:graphic>
      </p:graphicFrame>
      <p:sp>
        <p:nvSpPr>
          <p:cNvPr id="4" name="TextBox 3">
            <a:extLst>
              <a:ext uri="{FF2B5EF4-FFF2-40B4-BE49-F238E27FC236}">
                <a16:creationId xmlns:a16="http://schemas.microsoft.com/office/drawing/2014/main" id="{C927ED61-C6AE-4FC2-95E5-9E541FDF04A7}"/>
              </a:ext>
            </a:extLst>
          </p:cNvPr>
          <p:cNvSpPr txBox="1"/>
          <p:nvPr/>
        </p:nvSpPr>
        <p:spPr>
          <a:xfrm>
            <a:off x="769097" y="5832877"/>
            <a:ext cx="7605807" cy="7232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Single Pump</a:t>
            </a:r>
            <a:r>
              <a:rPr kumimoji="0" lang="en-US" sz="1800" b="1" i="0" u="none" strike="noStrike" kern="1200" cap="none" spc="0" normalizeH="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is the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highest scoring alternative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libri" panose="020F0502020204030204"/>
              </a:rPr>
              <a:t>Magnetic </a:t>
            </a:r>
            <a:r>
              <a:rPr lang="en-US" dirty="0">
                <a:solidFill>
                  <a:prstClr val="black"/>
                </a:solidFill>
                <a:latin typeface="Calibri" panose="020F0502020204030204"/>
              </a:rPr>
              <a:t>and </a:t>
            </a:r>
            <a:r>
              <a:rPr lang="en-US" b="1" dirty="0">
                <a:solidFill>
                  <a:prstClr val="black"/>
                </a:solidFill>
                <a:latin typeface="Calibri" panose="020F0502020204030204"/>
              </a:rPr>
              <a:t>Baseline 2-Pump</a:t>
            </a:r>
            <a:r>
              <a:rPr lang="en-US" dirty="0">
                <a:solidFill>
                  <a:prstClr val="black"/>
                </a:solidFill>
                <a:latin typeface="Calibri" panose="020F0502020204030204"/>
              </a:rPr>
              <a:t> also scored fairly well (</a:t>
            </a:r>
            <a:r>
              <a:rPr lang="en-US" u="sng" dirty="0">
                <a:solidFill>
                  <a:prstClr val="black"/>
                </a:solidFill>
                <a:latin typeface="Calibri" panose="020F0502020204030204"/>
              </a:rPr>
              <a:t>2</a:t>
            </a:r>
            <a:r>
              <a:rPr lang="en-US" u="sng" baseline="30000" dirty="0">
                <a:solidFill>
                  <a:prstClr val="black"/>
                </a:solidFill>
                <a:latin typeface="Calibri" panose="020F0502020204030204"/>
              </a:rPr>
              <a:t>nd</a:t>
            </a:r>
            <a:r>
              <a:rPr lang="en-US" u="sng" dirty="0">
                <a:solidFill>
                  <a:prstClr val="black"/>
                </a:solidFill>
                <a:latin typeface="Calibri" panose="020F0502020204030204"/>
              </a:rPr>
              <a:t> and 3</a:t>
            </a:r>
            <a:r>
              <a:rPr lang="en-US" u="sng" baseline="30000" dirty="0">
                <a:solidFill>
                  <a:prstClr val="black"/>
                </a:solidFill>
                <a:latin typeface="Calibri" panose="020F0502020204030204"/>
              </a:rPr>
              <a:t>rd</a:t>
            </a:r>
            <a:r>
              <a:rPr lang="en-US" dirty="0">
                <a:solidFill>
                  <a:prstClr val="black"/>
                </a:solidFill>
                <a:latin typeface="Calibri" panose="020F0502020204030204"/>
              </a:rPr>
              <a:t> respectively)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775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Sensitivity Analysis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5"/>
          <a:stretch>
            <a:fillRect/>
          </a:stretch>
        </p:blipFill>
        <p:spPr>
          <a:xfrm>
            <a:off x="486102" y="1434229"/>
            <a:ext cx="8132769" cy="5358848"/>
          </a:xfrm>
          <a:prstGeom prst="rect">
            <a:avLst/>
          </a:prstGeom>
        </p:spPr>
      </p:pic>
    </p:spTree>
    <p:extLst>
      <p:ext uri="{BB962C8B-B14F-4D97-AF65-F5344CB8AC3E}">
        <p14:creationId xmlns:p14="http://schemas.microsoft.com/office/powerpoint/2010/main" val="526007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Thruster Inlet Conditioning</a:t>
            </a:r>
          </a:p>
        </p:txBody>
      </p:sp>
    </p:spTree>
    <p:extLst>
      <p:ext uri="{BB962C8B-B14F-4D97-AF65-F5344CB8AC3E}">
        <p14:creationId xmlns:p14="http://schemas.microsoft.com/office/powerpoint/2010/main" val="3223382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Back Pressure Regulator</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892826"/>
          </a:xfrm>
          <a:prstGeom prst="rect">
            <a:avLst/>
          </a:prstGeom>
          <a:noFill/>
        </p:spPr>
        <p:txBody>
          <a:bodyPr wrap="square" rtlCol="0">
            <a:spAutoFit/>
          </a:bodyPr>
          <a:lstStyle/>
          <a:p>
            <a:pPr marL="285750" indent="-285750">
              <a:buFont typeface="Arial" panose="020B0604020202020204" pitchFamily="34" charset="0"/>
              <a:buChar char="•"/>
            </a:pPr>
            <a:r>
              <a:rPr lang="en-US" sz="2000" dirty="0"/>
              <a:t>Pressure-balanced diaphragm controls flow resistance of valve</a:t>
            </a:r>
          </a:p>
          <a:p>
            <a:pPr marL="742950" lvl="1" indent="-285750">
              <a:buFont typeface="Arial" panose="020B0604020202020204" pitchFamily="34" charset="0"/>
              <a:buChar char="•"/>
            </a:pPr>
            <a:r>
              <a:rPr lang="en-US" dirty="0"/>
              <a:t>Upstream line pressure loads one side of the diaphragm</a:t>
            </a:r>
          </a:p>
          <a:p>
            <a:pPr marL="742950" lvl="1" indent="-285750">
              <a:buFont typeface="Arial" panose="020B0604020202020204" pitchFamily="34" charset="0"/>
              <a:buChar char="•"/>
            </a:pPr>
            <a:r>
              <a:rPr lang="en-US" dirty="0"/>
              <a:t>An independent gas supply loads the other side of the diaphragm </a:t>
            </a:r>
          </a:p>
          <a:p>
            <a:pPr marL="742950" lvl="1" indent="-285750">
              <a:spcAft>
                <a:spcPts val="600"/>
              </a:spcAft>
              <a:buFont typeface="Arial" panose="020B0604020202020204" pitchFamily="34" charset="0"/>
              <a:buChar char="•"/>
            </a:pPr>
            <a:r>
              <a:rPr lang="en-US" dirty="0"/>
              <a:t>A load imbalance on the diaphragm causes it to flex and change the effective flow area of the BPR</a:t>
            </a:r>
          </a:p>
          <a:p>
            <a:endParaRPr lang="en-US" sz="2000" dirty="0"/>
          </a:p>
        </p:txBody>
      </p:sp>
      <p:pic>
        <p:nvPicPr>
          <p:cNvPr id="3" name="Picture 2"/>
          <p:cNvPicPr>
            <a:picLocks noChangeAspect="1"/>
          </p:cNvPicPr>
          <p:nvPr/>
        </p:nvPicPr>
        <p:blipFill>
          <a:blip r:embed="rId5"/>
          <a:stretch>
            <a:fillRect/>
          </a:stretch>
        </p:blipFill>
        <p:spPr>
          <a:xfrm>
            <a:off x="1383475" y="3027230"/>
            <a:ext cx="6092570" cy="3404500"/>
          </a:xfrm>
          <a:prstGeom prst="rect">
            <a:avLst/>
          </a:prstGeom>
        </p:spPr>
      </p:pic>
    </p:spTree>
    <p:extLst>
      <p:ext uri="{BB962C8B-B14F-4D97-AF65-F5344CB8AC3E}">
        <p14:creationId xmlns:p14="http://schemas.microsoft.com/office/powerpoint/2010/main" val="3982609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000" dirty="0">
                <a:solidFill>
                  <a:schemeClr val="bg1"/>
                </a:solidFill>
              </a:rPr>
              <a:t>Variable Position Valve (VPV)</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244682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BPR layout, but replace BPR with FCV</a:t>
            </a:r>
          </a:p>
          <a:p>
            <a:pPr marL="742950" lvl="1" indent="-285750">
              <a:buFont typeface="Arial" panose="020B0604020202020204" pitchFamily="34" charset="0"/>
              <a:buChar char="•"/>
            </a:pPr>
            <a:r>
              <a:rPr lang="en-US" dirty="0"/>
              <a:t>A traditional actuator positions the valve stem to affect a variable flow resistance.  </a:t>
            </a:r>
          </a:p>
          <a:p>
            <a:pPr marL="742950" lvl="1" indent="-285750">
              <a:buFont typeface="Arial" panose="020B0604020202020204" pitchFamily="34" charset="0"/>
              <a:buChar char="•"/>
            </a:pPr>
            <a:r>
              <a:rPr lang="en-US" dirty="0"/>
              <a:t>The actuator could be motorized such that either set predetermined valve positions could be commanded in correspondence to the quantity of thrusters firing, or it could be automated to modulate with feedback from a pressure transducer.</a:t>
            </a:r>
            <a:endParaRPr lang="en-US" sz="2000" dirty="0"/>
          </a:p>
          <a:p>
            <a:endParaRPr lang="en-US" sz="2000" dirty="0"/>
          </a:p>
        </p:txBody>
      </p:sp>
      <p:pic>
        <p:nvPicPr>
          <p:cNvPr id="9" name="Picture 8"/>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29875" y="3610819"/>
            <a:ext cx="1412557" cy="2880643"/>
          </a:xfrm>
          <a:prstGeom prst="rect">
            <a:avLst/>
          </a:prstGeom>
          <a:noFill/>
          <a:ln>
            <a:solidFill>
              <a:schemeClr val="tx1"/>
            </a:solidFill>
          </a:ln>
        </p:spPr>
      </p:pic>
      <p:pic>
        <p:nvPicPr>
          <p:cNvPr id="3" name="Picture 2"/>
          <p:cNvPicPr>
            <a:picLocks noChangeAspect="1"/>
          </p:cNvPicPr>
          <p:nvPr/>
        </p:nvPicPr>
        <p:blipFill>
          <a:blip r:embed="rId6"/>
          <a:stretch>
            <a:fillRect/>
          </a:stretch>
        </p:blipFill>
        <p:spPr>
          <a:xfrm>
            <a:off x="820866" y="3377460"/>
            <a:ext cx="6092570" cy="3388000"/>
          </a:xfrm>
          <a:prstGeom prst="rect">
            <a:avLst/>
          </a:prstGeom>
        </p:spPr>
      </p:pic>
    </p:spTree>
    <p:extLst>
      <p:ext uri="{BB962C8B-B14F-4D97-AF65-F5344CB8AC3E}">
        <p14:creationId xmlns:p14="http://schemas.microsoft.com/office/powerpoint/2010/main" val="3084149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3200" dirty="0">
                <a:solidFill>
                  <a:schemeClr val="bg1"/>
                </a:solidFill>
              </a:rPr>
              <a:t>Paired Thruster/</a:t>
            </a:r>
            <a:br>
              <a:rPr lang="en-US" sz="3200" dirty="0">
                <a:solidFill>
                  <a:schemeClr val="bg1"/>
                </a:solidFill>
              </a:rPr>
            </a:br>
            <a:r>
              <a:rPr lang="en-US" sz="3200" dirty="0">
                <a:solidFill>
                  <a:schemeClr val="bg1"/>
                </a:solidFill>
              </a:rPr>
              <a:t>Recirculation Valves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449456"/>
            <a:ext cx="8362765" cy="1815882"/>
          </a:xfrm>
          <a:prstGeom prst="rect">
            <a:avLst/>
          </a:prstGeom>
          <a:noFill/>
        </p:spPr>
        <p:txBody>
          <a:bodyPr wrap="square" rtlCol="0">
            <a:spAutoFit/>
          </a:bodyPr>
          <a:lstStyle/>
          <a:p>
            <a:pPr marL="285750" indent="-285750">
              <a:buFont typeface="Arial" panose="020B0604020202020204" pitchFamily="34" charset="0"/>
              <a:buChar char="•"/>
            </a:pPr>
            <a:r>
              <a:rPr lang="en-US" sz="2000" dirty="0"/>
              <a:t>Paired valves cycle together</a:t>
            </a:r>
          </a:p>
          <a:p>
            <a:pPr marL="742950" lvl="1" indent="-285750">
              <a:buFont typeface="Arial" panose="020B0604020202020204" pitchFamily="34" charset="0"/>
              <a:buChar char="•"/>
            </a:pPr>
            <a:r>
              <a:rPr lang="en-US" dirty="0"/>
              <a:t>For every thruster valve, there exists a recirculation valve with similar flow/pressure drop characteristics.  The paired valves cycle together.  </a:t>
            </a:r>
          </a:p>
          <a:p>
            <a:pPr marL="742950" lvl="1" indent="-285750">
              <a:buFont typeface="Arial" panose="020B0604020202020204" pitchFamily="34" charset="0"/>
              <a:buChar char="•"/>
            </a:pPr>
            <a:r>
              <a:rPr lang="en-US" dirty="0"/>
              <a:t>When a thruster valve cycles open, the paired recirculation valve cycles closed.  </a:t>
            </a:r>
          </a:p>
          <a:p>
            <a:pPr marL="742950" lvl="1" indent="-285750">
              <a:buFont typeface="Arial" panose="020B0604020202020204" pitchFamily="34" charset="0"/>
              <a:buChar char="•"/>
            </a:pPr>
            <a:r>
              <a:rPr lang="en-US" dirty="0"/>
              <a:t>When a thruster valve cycles closed, the paired recirculation valve cycles open. </a:t>
            </a:r>
            <a:endParaRPr lang="en-US" sz="2000" dirty="0"/>
          </a:p>
          <a:p>
            <a:endParaRPr lang="en-US" sz="2000" dirty="0"/>
          </a:p>
        </p:txBody>
      </p:sp>
      <p:pic>
        <p:nvPicPr>
          <p:cNvPr id="3" name="Picture 2"/>
          <p:cNvPicPr>
            <a:picLocks noChangeAspect="1"/>
          </p:cNvPicPr>
          <p:nvPr/>
        </p:nvPicPr>
        <p:blipFill>
          <a:blip r:embed="rId5"/>
          <a:stretch>
            <a:fillRect/>
          </a:stretch>
        </p:blipFill>
        <p:spPr>
          <a:xfrm>
            <a:off x="572589" y="3089030"/>
            <a:ext cx="8229639" cy="3382500"/>
          </a:xfrm>
          <a:prstGeom prst="rect">
            <a:avLst/>
          </a:prstGeom>
        </p:spPr>
      </p:pic>
    </p:spTree>
    <p:extLst>
      <p:ext uri="{BB962C8B-B14F-4D97-AF65-F5344CB8AC3E}">
        <p14:creationId xmlns:p14="http://schemas.microsoft.com/office/powerpoint/2010/main" val="3997615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Solenoid Bank Option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638AE2D-4C18-4A45-81AE-C000E5B8F50A}"/>
              </a:ext>
            </a:extLst>
          </p:cNvPr>
          <p:cNvSpPr txBox="1"/>
          <p:nvPr/>
        </p:nvSpPr>
        <p:spPr>
          <a:xfrm>
            <a:off x="506027" y="1500256"/>
            <a:ext cx="8362765"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Uses multiple solenoid valves to vary flow (equivalent orifice area)</a:t>
            </a:r>
          </a:p>
          <a:p>
            <a:pPr marL="285750" indent="-285750">
              <a:buFont typeface="Arial" panose="020B0604020202020204" pitchFamily="34" charset="0"/>
              <a:buChar char="•"/>
            </a:pPr>
            <a:r>
              <a:rPr lang="en-US" sz="2000" dirty="0"/>
              <a:t>Uses lookup table to command solenoid combinations</a:t>
            </a:r>
          </a:p>
          <a:p>
            <a:pPr marL="285750" indent="-285750">
              <a:buFont typeface="Arial" panose="020B0604020202020204" pitchFamily="34" charset="0"/>
              <a:buChar char="•"/>
            </a:pPr>
            <a:r>
              <a:rPr lang="en-US" sz="2000" dirty="0"/>
              <a:t>Valves could have small orifice machined in seat</a:t>
            </a:r>
          </a:p>
          <a:p>
            <a:pPr marL="742950" lvl="1" indent="-285750">
              <a:buFont typeface="Arial" panose="020B0604020202020204" pitchFamily="34" charset="0"/>
              <a:buChar char="•"/>
            </a:pPr>
            <a:r>
              <a:rPr lang="en-US" sz="2000" dirty="0"/>
              <a:t>Allows constant flow through (idle mode purposes)</a:t>
            </a:r>
          </a:p>
        </p:txBody>
      </p:sp>
      <p:pic>
        <p:nvPicPr>
          <p:cNvPr id="10" name="Picture 9"/>
          <p:cNvPicPr>
            <a:picLocks noChangeAspect="1"/>
          </p:cNvPicPr>
          <p:nvPr/>
        </p:nvPicPr>
        <p:blipFill>
          <a:blip r:embed="rId5"/>
          <a:stretch>
            <a:fillRect/>
          </a:stretch>
        </p:blipFill>
        <p:spPr>
          <a:xfrm>
            <a:off x="6979920" y="3090944"/>
            <a:ext cx="1888872" cy="1479022"/>
          </a:xfrm>
          <a:prstGeom prst="rect">
            <a:avLst/>
          </a:prstGeom>
        </p:spPr>
      </p:pic>
      <p:pic>
        <p:nvPicPr>
          <p:cNvPr id="3" name="Picture 2"/>
          <p:cNvPicPr>
            <a:picLocks noChangeAspect="1"/>
          </p:cNvPicPr>
          <p:nvPr/>
        </p:nvPicPr>
        <p:blipFill>
          <a:blip r:embed="rId6"/>
          <a:stretch>
            <a:fillRect/>
          </a:stretch>
        </p:blipFill>
        <p:spPr>
          <a:xfrm>
            <a:off x="224452" y="2773680"/>
            <a:ext cx="6855151" cy="4028955"/>
          </a:xfrm>
          <a:prstGeom prst="rect">
            <a:avLst/>
          </a:prstGeom>
        </p:spPr>
      </p:pic>
    </p:spTree>
    <p:extLst>
      <p:ext uri="{BB962C8B-B14F-4D97-AF65-F5344CB8AC3E}">
        <p14:creationId xmlns:p14="http://schemas.microsoft.com/office/powerpoint/2010/main" val="947454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Criteria for Evaluation</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302243A-6EBF-4E1F-8071-1EC7B1D567C0}"/>
              </a:ext>
            </a:extLst>
          </p:cNvPr>
          <p:cNvSpPr txBox="1"/>
          <p:nvPr/>
        </p:nvSpPr>
        <p:spPr>
          <a:xfrm>
            <a:off x="506027" y="1385494"/>
            <a:ext cx="8520885" cy="301621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000" dirty="0"/>
              <a:t>Alternatives will be evaluated using an </a:t>
            </a:r>
            <a:r>
              <a:rPr lang="en-US" sz="2000" u="sng" dirty="0"/>
              <a:t>analytic hierarchy process</a:t>
            </a:r>
          </a:p>
          <a:p>
            <a:pPr marL="285750" indent="-285750">
              <a:spcAft>
                <a:spcPts val="600"/>
              </a:spcAft>
              <a:buFont typeface="Arial" panose="020B0604020202020204" pitchFamily="34" charset="0"/>
              <a:buChar char="•"/>
            </a:pPr>
            <a:r>
              <a:rPr lang="en-US" sz="2000" dirty="0"/>
              <a:t>Identified 5 major criteria to evaluate configurations</a:t>
            </a:r>
          </a:p>
          <a:p>
            <a:pPr marL="742950" lvl="1" indent="-285750">
              <a:spcAft>
                <a:spcPts val="600"/>
              </a:spcAft>
              <a:buFont typeface="Arial" panose="020B0604020202020204" pitchFamily="34" charset="0"/>
              <a:buChar char="•"/>
            </a:pPr>
            <a:r>
              <a:rPr lang="en-US" sz="2000" b="1" dirty="0"/>
              <a:t>Performance Features (25%) </a:t>
            </a:r>
            <a:r>
              <a:rPr lang="en-US" sz="2000" dirty="0"/>
              <a:t>– qualitative assessment of vital capabilities and characteristics of each options (pressure response, bypass flow, </a:t>
            </a:r>
            <a:r>
              <a:rPr lang="en-US" sz="2000" dirty="0" err="1"/>
              <a:t>etc</a:t>
            </a:r>
            <a:r>
              <a:rPr lang="en-US" sz="2000" dirty="0"/>
              <a:t>)</a:t>
            </a:r>
          </a:p>
          <a:p>
            <a:pPr marL="742950" lvl="1" indent="-285750">
              <a:spcAft>
                <a:spcPts val="600"/>
              </a:spcAft>
              <a:buFont typeface="Arial" panose="020B0604020202020204" pitchFamily="34" charset="0"/>
              <a:buChar char="•"/>
            </a:pPr>
            <a:r>
              <a:rPr lang="en-US" sz="2000" b="1" dirty="0"/>
              <a:t>Response Time (25%) – </a:t>
            </a:r>
            <a:r>
              <a:rPr lang="en-US" sz="2000" dirty="0"/>
              <a:t>how quickly does the system reach steady state</a:t>
            </a:r>
            <a:endParaRPr lang="en-US" sz="2000" b="1" dirty="0"/>
          </a:p>
          <a:p>
            <a:pPr marL="742950" lvl="1" indent="-285750">
              <a:spcAft>
                <a:spcPts val="600"/>
              </a:spcAft>
              <a:buFont typeface="Arial" panose="020B0604020202020204" pitchFamily="34" charset="0"/>
              <a:buChar char="•"/>
            </a:pPr>
            <a:r>
              <a:rPr lang="en-US" sz="2000" b="1" dirty="0"/>
              <a:t>System Complexity (15%) – </a:t>
            </a:r>
            <a:r>
              <a:rPr lang="en-US" sz="2000" dirty="0"/>
              <a:t>number of interfaces or failure modes</a:t>
            </a:r>
          </a:p>
          <a:p>
            <a:pPr marL="742950" lvl="1" indent="-285750">
              <a:spcAft>
                <a:spcPts val="600"/>
              </a:spcAft>
              <a:buFont typeface="Arial" panose="020B0604020202020204" pitchFamily="34" charset="0"/>
              <a:buChar char="•"/>
            </a:pPr>
            <a:r>
              <a:rPr lang="en-US" sz="2000" b="1" dirty="0"/>
              <a:t>Mass (15%) </a:t>
            </a:r>
            <a:r>
              <a:rPr lang="en-US" sz="2000" dirty="0"/>
              <a:t>– mass of components/lines</a:t>
            </a:r>
          </a:p>
          <a:p>
            <a:pPr marL="742950" lvl="1" indent="-285750">
              <a:spcAft>
                <a:spcPts val="600"/>
              </a:spcAft>
              <a:buFont typeface="Arial" panose="020B0604020202020204" pitchFamily="34" charset="0"/>
              <a:buChar char="•"/>
            </a:pPr>
            <a:r>
              <a:rPr lang="en-US" sz="2000" b="1" dirty="0"/>
              <a:t>Component Development (20%) </a:t>
            </a:r>
            <a:r>
              <a:rPr lang="en-US" sz="2000" dirty="0"/>
              <a:t>– development time per component</a:t>
            </a:r>
          </a:p>
        </p:txBody>
      </p:sp>
    </p:spTree>
    <p:extLst>
      <p:ext uri="{BB962C8B-B14F-4D97-AF65-F5344CB8AC3E}">
        <p14:creationId xmlns:p14="http://schemas.microsoft.com/office/powerpoint/2010/main" val="2873156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400" dirty="0">
                <a:solidFill>
                  <a:schemeClr val="bg1"/>
                </a:solidFill>
              </a:rPr>
              <a:t>Performance Characteristics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885666467"/>
              </p:ext>
            </p:extLst>
          </p:nvPr>
        </p:nvGraphicFramePr>
        <p:xfrm>
          <a:off x="139700" y="1304217"/>
          <a:ext cx="8864601" cy="5491802"/>
        </p:xfrm>
        <a:graphic>
          <a:graphicData uri="http://schemas.openxmlformats.org/drawingml/2006/table">
            <a:tbl>
              <a:tblPr firstRow="1" firstCol="1" lastRow="1"/>
              <a:tblGrid>
                <a:gridCol w="2504441">
                  <a:extLst>
                    <a:ext uri="{9D8B030D-6E8A-4147-A177-3AD203B41FA5}">
                      <a16:colId xmlns:a16="http://schemas.microsoft.com/office/drawing/2014/main" val="2855996459"/>
                    </a:ext>
                  </a:extLst>
                </a:gridCol>
                <a:gridCol w="491490">
                  <a:extLst>
                    <a:ext uri="{9D8B030D-6E8A-4147-A177-3AD203B41FA5}">
                      <a16:colId xmlns:a16="http://schemas.microsoft.com/office/drawing/2014/main" val="4209305972"/>
                    </a:ext>
                  </a:extLst>
                </a:gridCol>
                <a:gridCol w="789060">
                  <a:extLst>
                    <a:ext uri="{9D8B030D-6E8A-4147-A177-3AD203B41FA5}">
                      <a16:colId xmlns:a16="http://schemas.microsoft.com/office/drawing/2014/main" val="4061796895"/>
                    </a:ext>
                  </a:extLst>
                </a:gridCol>
                <a:gridCol w="910472">
                  <a:extLst>
                    <a:ext uri="{9D8B030D-6E8A-4147-A177-3AD203B41FA5}">
                      <a16:colId xmlns:a16="http://schemas.microsoft.com/office/drawing/2014/main" val="1061333339"/>
                    </a:ext>
                  </a:extLst>
                </a:gridCol>
                <a:gridCol w="755378">
                  <a:extLst>
                    <a:ext uri="{9D8B030D-6E8A-4147-A177-3AD203B41FA5}">
                      <a16:colId xmlns:a16="http://schemas.microsoft.com/office/drawing/2014/main" val="751847803"/>
                    </a:ext>
                  </a:extLst>
                </a:gridCol>
                <a:gridCol w="701040">
                  <a:extLst>
                    <a:ext uri="{9D8B030D-6E8A-4147-A177-3AD203B41FA5}">
                      <a16:colId xmlns:a16="http://schemas.microsoft.com/office/drawing/2014/main" val="1320275852"/>
                    </a:ext>
                  </a:extLst>
                </a:gridCol>
                <a:gridCol w="843280">
                  <a:extLst>
                    <a:ext uri="{9D8B030D-6E8A-4147-A177-3AD203B41FA5}">
                      <a16:colId xmlns:a16="http://schemas.microsoft.com/office/drawing/2014/main" val="1823830214"/>
                    </a:ext>
                  </a:extLst>
                </a:gridCol>
                <a:gridCol w="904240">
                  <a:extLst>
                    <a:ext uri="{9D8B030D-6E8A-4147-A177-3AD203B41FA5}">
                      <a16:colId xmlns:a16="http://schemas.microsoft.com/office/drawing/2014/main" val="3072126134"/>
                    </a:ext>
                  </a:extLst>
                </a:gridCol>
                <a:gridCol w="965200">
                  <a:extLst>
                    <a:ext uri="{9D8B030D-6E8A-4147-A177-3AD203B41FA5}">
                      <a16:colId xmlns:a16="http://schemas.microsoft.com/office/drawing/2014/main" val="1466296816"/>
                    </a:ext>
                  </a:extLst>
                </a:gridCol>
              </a:tblGrid>
              <a:tr h="554096">
                <a:tc>
                  <a:txBody>
                    <a:bodyPr/>
                    <a:lstStyle/>
                    <a:p>
                      <a:pPr algn="ctr" fontAlgn="ctr"/>
                      <a:r>
                        <a:rPr lang="en-US" sz="1800" b="1" i="0" u="none" strike="noStrike" dirty="0">
                          <a:solidFill>
                            <a:srgbClr val="000000"/>
                          </a:solidFill>
                          <a:effectLst/>
                          <a:latin typeface="Calibri" panose="020F0502020204030204" pitchFamily="34" charset="0"/>
                        </a:rPr>
                        <a:t>Metric / Features</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Calibri" panose="020F0502020204030204" pitchFamily="34" charset="0"/>
                        </a:rPr>
                        <a:t>Wt.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800" b="1" i="0" u="none" strike="noStrike" dirty="0">
                          <a:solidFill>
                            <a:srgbClr val="000000"/>
                          </a:solidFill>
                          <a:effectLst/>
                          <a:latin typeface="Calibri" panose="020F0502020204030204" pitchFamily="34" charset="0"/>
                        </a:rPr>
                        <a:t>BPR</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800" b="1" i="0" u="none" strike="noStrike">
                          <a:solidFill>
                            <a:srgbClr val="000000"/>
                          </a:solidFill>
                          <a:effectLst/>
                          <a:latin typeface="Calibri" panose="020F0502020204030204" pitchFamily="34" charset="0"/>
                        </a:rPr>
                        <a:t>VPV</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800" b="1" i="0" u="none" strike="noStrike" dirty="0">
                          <a:solidFill>
                            <a:srgbClr val="000000"/>
                          </a:solidFill>
                          <a:effectLst/>
                          <a:latin typeface="Calibri" panose="020F0502020204030204" pitchFamily="34" charset="0"/>
                        </a:rPr>
                        <a:t>SOV Bank</a:t>
                      </a:r>
                    </a:p>
                  </a:txBody>
                  <a:tcPr marL="45720" marR="4572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800" b="1" i="0" u="none" strike="noStrike" dirty="0">
                          <a:solidFill>
                            <a:srgbClr val="000000"/>
                          </a:solidFill>
                          <a:effectLst/>
                          <a:latin typeface="Calibri" panose="020F0502020204030204" pitchFamily="34" charset="0"/>
                        </a:rPr>
                        <a:t>Paired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771978"/>
                  </a:ext>
                </a:extLst>
              </a:tr>
              <a:tr h="395430">
                <a:tc>
                  <a:txBody>
                    <a:bodyPr/>
                    <a:lstStyle/>
                    <a:p>
                      <a:pPr algn="ctr" fontAlgn="ctr"/>
                      <a:r>
                        <a:rPr lang="en-US" sz="1400" b="0" i="0" u="none" strike="noStrike" dirty="0">
                          <a:solidFill>
                            <a:srgbClr val="000000"/>
                          </a:solidFill>
                          <a:effectLst/>
                          <a:latin typeface="Calibri" panose="020F0502020204030204" pitchFamily="34" charset="0"/>
                        </a:rPr>
                        <a:t> </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Calibri" panose="020F050202020403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Self-Loaded</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Externally-loaded </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Modern VPV</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Future VPV</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Large SOV Bank</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Small SOV Bank</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Distributed SOV</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4756898"/>
                  </a:ext>
                </a:extLst>
              </a:tr>
              <a:tr h="441951">
                <a:tc>
                  <a:txBody>
                    <a:bodyPr/>
                    <a:lstStyle/>
                    <a:p>
                      <a:pPr algn="ctr" fontAlgn="ctr"/>
                      <a:r>
                        <a:rPr lang="en-US" sz="1600" b="0" i="0" u="none" strike="noStrike" dirty="0">
                          <a:solidFill>
                            <a:srgbClr val="000000"/>
                          </a:solidFill>
                          <a:effectLst/>
                          <a:latin typeface="Calibri" panose="020F0502020204030204" pitchFamily="34" charset="0"/>
                        </a:rPr>
                        <a:t>Operationally Flexible (Flow)</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dirty="0">
                          <a:solidFill>
                            <a:srgbClr val="9C0006"/>
                          </a:solidFill>
                          <a:effectLst/>
                          <a:latin typeface="Calibri" panose="020F0502020204030204" pitchFamily="34" charset="0"/>
                        </a:rPr>
                        <a:t>No</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extLst>
                  <a:ext uri="{0D108BD9-81ED-4DB2-BD59-A6C34878D82A}">
                    <a16:rowId xmlns:a16="http://schemas.microsoft.com/office/drawing/2014/main" val="2274005788"/>
                  </a:ext>
                </a:extLst>
              </a:tr>
              <a:tr h="441951">
                <a:tc>
                  <a:txBody>
                    <a:bodyPr/>
                    <a:lstStyle/>
                    <a:p>
                      <a:pPr algn="ctr" fontAlgn="ctr"/>
                      <a:r>
                        <a:rPr lang="en-US" sz="1600" b="0" i="0" u="none" strike="noStrike">
                          <a:solidFill>
                            <a:srgbClr val="000000"/>
                          </a:solidFill>
                          <a:effectLst/>
                          <a:latin typeface="Calibri" panose="020F0502020204030204" pitchFamily="34" charset="0"/>
                        </a:rPr>
                        <a:t>Operationally Flexible (Pressure)</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3255416708"/>
                  </a:ext>
                </a:extLst>
              </a:tr>
              <a:tr h="441951">
                <a:tc>
                  <a:txBody>
                    <a:bodyPr/>
                    <a:lstStyle/>
                    <a:p>
                      <a:pPr algn="ctr" fontAlgn="ctr"/>
                      <a:r>
                        <a:rPr lang="en-US" sz="1600" b="0" i="0" u="none" strike="noStrike">
                          <a:solidFill>
                            <a:srgbClr val="000000"/>
                          </a:solidFill>
                          <a:effectLst/>
                          <a:latin typeface="Calibri" panose="020F0502020204030204" pitchFamily="34" charset="0"/>
                        </a:rPr>
                        <a:t>Fixed Resistance Capable</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extLst>
                  <a:ext uri="{0D108BD9-81ED-4DB2-BD59-A6C34878D82A}">
                    <a16:rowId xmlns:a16="http://schemas.microsoft.com/office/drawing/2014/main" val="1194575202"/>
                  </a:ext>
                </a:extLst>
              </a:tr>
              <a:tr h="395430">
                <a:tc>
                  <a:txBody>
                    <a:bodyPr/>
                    <a:lstStyle/>
                    <a:p>
                      <a:pPr algn="ctr" fontAlgn="ctr"/>
                      <a:r>
                        <a:rPr lang="en-US" sz="1600" b="0" i="0" u="none" strike="noStrike">
                          <a:solidFill>
                            <a:srgbClr val="000000"/>
                          </a:solidFill>
                          <a:effectLst/>
                          <a:latin typeface="Calibri" panose="020F0502020204030204" pitchFamily="34" charset="0"/>
                        </a:rPr>
                        <a:t>Resistance Resolution</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6100"/>
                          </a:solidFill>
                          <a:effectLst/>
                          <a:latin typeface="Calibri" panose="020F0502020204030204" pitchFamily="34" charset="0"/>
                        </a:rPr>
                        <a:t>High</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High</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High</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High</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dirty="0">
                          <a:solidFill>
                            <a:srgbClr val="9C6500"/>
                          </a:solidFill>
                          <a:effectLst/>
                          <a:latin typeface="Calibri" panose="020F0502020204030204" pitchFamily="34" charset="0"/>
                        </a:rPr>
                        <a:t>Med</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EB9C"/>
                    </a:solidFill>
                  </a:tcPr>
                </a:tc>
                <a:tc>
                  <a:txBody>
                    <a:bodyPr/>
                    <a:lstStyle/>
                    <a:p>
                      <a:pPr algn="ctr" fontAlgn="ctr"/>
                      <a:r>
                        <a:rPr lang="en-US" sz="2000" b="0" i="0" u="none" strike="noStrike">
                          <a:solidFill>
                            <a:srgbClr val="9C0006"/>
                          </a:solidFill>
                          <a:effectLst/>
                          <a:latin typeface="Calibri" panose="020F0502020204030204" pitchFamily="34" charset="0"/>
                        </a:rPr>
                        <a:t>Low</a:t>
                      </a:r>
                    </a:p>
                  </a:txBody>
                  <a:tcPr marL="45720" marR="45720" anchor="ctr">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3418295170"/>
                  </a:ext>
                </a:extLst>
              </a:tr>
              <a:tr h="441951">
                <a:tc>
                  <a:txBody>
                    <a:bodyPr/>
                    <a:lstStyle/>
                    <a:p>
                      <a:pPr algn="ctr" fontAlgn="ctr"/>
                      <a:r>
                        <a:rPr lang="en-US" sz="1600" b="0" i="0" u="none" strike="noStrike" dirty="0">
                          <a:solidFill>
                            <a:srgbClr val="000000"/>
                          </a:solidFill>
                          <a:effectLst/>
                          <a:latin typeface="Calibri" panose="020F0502020204030204" pitchFamily="34" charset="0"/>
                        </a:rPr>
                        <a:t>Closed Loop Control</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6EF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7CE"/>
                    </a:solidFill>
                  </a:tcPr>
                </a:tc>
                <a:extLst>
                  <a:ext uri="{0D108BD9-81ED-4DB2-BD59-A6C34878D82A}">
                    <a16:rowId xmlns:a16="http://schemas.microsoft.com/office/drawing/2014/main" val="1209163571"/>
                  </a:ext>
                </a:extLst>
              </a:tr>
              <a:tr h="441951">
                <a:tc>
                  <a:txBody>
                    <a:bodyPr/>
                    <a:lstStyle/>
                    <a:p>
                      <a:pPr algn="ctr" fontAlgn="ctr"/>
                      <a:r>
                        <a:rPr lang="en-US" sz="1600" b="0" i="0" u="none" strike="noStrike" dirty="0">
                          <a:solidFill>
                            <a:srgbClr val="000000"/>
                          </a:solidFill>
                          <a:effectLst/>
                          <a:latin typeface="Calibri" panose="020F0502020204030204" pitchFamily="34" charset="0"/>
                        </a:rPr>
                        <a:t>Active Pressure Control</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a:noFill/>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a:noFill/>
                    </a:lnB>
                    <a:solidFill>
                      <a:srgbClr val="C6EF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12700" cap="flat" cmpd="sng" algn="ctr">
                      <a:solidFill>
                        <a:schemeClr val="tx1"/>
                      </a:solidFill>
                      <a:prstDash val="solid"/>
                      <a:round/>
                      <a:headEnd type="none" w="med" len="med"/>
                      <a:tailEnd type="none" w="med" len="med"/>
                    </a:lnR>
                    <a:lnT>
                      <a:noFill/>
                    </a:lnT>
                    <a:lnB>
                      <a:noFill/>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C7CE"/>
                    </a:solidFill>
                  </a:tcPr>
                </a:tc>
                <a:extLst>
                  <a:ext uri="{0D108BD9-81ED-4DB2-BD59-A6C34878D82A}">
                    <a16:rowId xmlns:a16="http://schemas.microsoft.com/office/drawing/2014/main" val="3327652248"/>
                  </a:ext>
                </a:extLst>
              </a:tr>
              <a:tr h="441951">
                <a:tc>
                  <a:txBody>
                    <a:bodyPr/>
                    <a:lstStyle/>
                    <a:p>
                      <a:pPr algn="ctr" fontAlgn="ctr"/>
                      <a:r>
                        <a:rPr lang="en-US" sz="1600" b="0" i="0" u="none" strike="noStrike">
                          <a:solidFill>
                            <a:srgbClr val="000000"/>
                          </a:solidFill>
                          <a:effectLst/>
                          <a:latin typeface="Calibri" panose="020F0502020204030204" pitchFamily="34" charset="0"/>
                        </a:rPr>
                        <a:t>No-Bypass Operating Mode</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4287597137"/>
                  </a:ext>
                </a:extLst>
              </a:tr>
              <a:tr h="441951">
                <a:tc>
                  <a:txBody>
                    <a:bodyPr/>
                    <a:lstStyle/>
                    <a:p>
                      <a:pPr algn="ctr" fontAlgn="ctr"/>
                      <a:r>
                        <a:rPr lang="en-US" sz="1600" b="0" i="0" u="none" strike="noStrike">
                          <a:solidFill>
                            <a:srgbClr val="000000"/>
                          </a:solidFill>
                          <a:effectLst/>
                          <a:latin typeface="Calibri" panose="020F0502020204030204" pitchFamily="34" charset="0"/>
                        </a:rPr>
                        <a:t>Closely Coupled Dynamics</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9C0006"/>
                          </a:solidFill>
                          <a:effectLst/>
                          <a:latin typeface="Calibri" panose="020F0502020204030204" pitchFamily="34" charset="0"/>
                        </a:rPr>
                        <a:t>No</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en-US" sz="2000" b="0" i="0" u="none" strike="noStrike">
                          <a:solidFill>
                            <a:srgbClr val="006100"/>
                          </a:solidFill>
                          <a:effectLst/>
                          <a:latin typeface="Calibri" panose="020F0502020204030204" pitchFamily="34" charset="0"/>
                        </a:rPr>
                        <a:t>Yes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2772313634"/>
                  </a:ext>
                </a:extLst>
              </a:tr>
              <a:tr h="395430">
                <a:tc>
                  <a:txBody>
                    <a:bodyPr/>
                    <a:lstStyle/>
                    <a:p>
                      <a:pPr algn="ctr" fontAlgn="ctr"/>
                      <a:r>
                        <a:rPr lang="en-US" sz="1600" b="0" i="0" u="none" strike="noStrike" dirty="0">
                          <a:solidFill>
                            <a:srgbClr val="000000"/>
                          </a:solidFill>
                          <a:effectLst/>
                          <a:latin typeface="Calibri" panose="020F0502020204030204" pitchFamily="34" charset="0"/>
                        </a:rPr>
                        <a:t>Actuation Type</a:t>
                      </a:r>
                    </a:p>
                  </a:txBody>
                  <a:tcPr marL="45720" marR="4572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2000" b="1" i="0" u="none" strike="noStrike" dirty="0">
                          <a:solidFill>
                            <a:srgbClr val="000000"/>
                          </a:solidFill>
                          <a:effectLst/>
                          <a:latin typeface="Calibri" panose="020F0502020204030204" pitchFamily="34" charset="0"/>
                        </a:rPr>
                        <a:t>-</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fontAlgn="ctr"/>
                      <a:r>
                        <a:rPr lang="en-US" sz="2000" b="0" i="0" u="none" strike="noStrike" dirty="0">
                          <a:solidFill>
                            <a:srgbClr val="006100"/>
                          </a:solidFill>
                          <a:effectLst/>
                          <a:latin typeface="Calibri" panose="020F0502020204030204" pitchFamily="34" charset="0"/>
                        </a:rPr>
                        <a:t>Pass.</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C6EFCE"/>
                    </a:solidFill>
                  </a:tcPr>
                </a:tc>
                <a:tc>
                  <a:txBody>
                    <a:bodyPr/>
                    <a:lstStyle/>
                    <a:p>
                      <a:pPr algn="ctr" fontAlgn="ctr"/>
                      <a:r>
                        <a:rPr lang="en-US" sz="2000" b="0" i="0" u="none" strike="noStrike" dirty="0">
                          <a:solidFill>
                            <a:srgbClr val="006100"/>
                          </a:solidFill>
                          <a:effectLst/>
                          <a:latin typeface="Calibri" panose="020F0502020204030204" pitchFamily="34" charset="0"/>
                        </a:rPr>
                        <a:t>Passive</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C6EFCE"/>
                    </a:solidFill>
                  </a:tcPr>
                </a:tc>
                <a:tc>
                  <a:txBody>
                    <a:bodyPr/>
                    <a:lstStyle/>
                    <a:p>
                      <a:pPr algn="ctr" fontAlgn="ctr"/>
                      <a:r>
                        <a:rPr lang="en-US" sz="2000" b="0" i="0" u="none" strike="noStrike" dirty="0">
                          <a:solidFill>
                            <a:srgbClr val="9C6500"/>
                          </a:solidFill>
                          <a:effectLst/>
                          <a:latin typeface="Calibri" panose="020F0502020204030204" pitchFamily="34" charset="0"/>
                        </a:rPr>
                        <a:t>Active</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B9C"/>
                    </a:solidFill>
                  </a:tcPr>
                </a:tc>
                <a:tc>
                  <a:txBody>
                    <a:bodyPr/>
                    <a:lstStyle/>
                    <a:p>
                      <a:pPr algn="ctr" fontAlgn="ctr"/>
                      <a:r>
                        <a:rPr lang="en-US" sz="2000" b="0" i="0" u="none" strike="noStrike" dirty="0">
                          <a:solidFill>
                            <a:srgbClr val="9C6500"/>
                          </a:solidFill>
                          <a:effectLst/>
                          <a:latin typeface="Calibri" panose="020F0502020204030204" pitchFamily="34" charset="0"/>
                        </a:rPr>
                        <a:t>Act.</a:t>
                      </a:r>
                    </a:p>
                  </a:txBody>
                  <a:tcPr marL="45720" marR="4572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B9C"/>
                    </a:solidFill>
                  </a:tcPr>
                </a:tc>
                <a:tc>
                  <a:txBody>
                    <a:bodyPr/>
                    <a:lstStyle/>
                    <a:p>
                      <a:pPr algn="ctr" fontAlgn="ctr"/>
                      <a:r>
                        <a:rPr lang="en-US" sz="2000" b="0" i="0" u="none" strike="noStrike" dirty="0">
                          <a:solidFill>
                            <a:srgbClr val="9C6500"/>
                          </a:solidFill>
                          <a:effectLst/>
                          <a:latin typeface="Calibri" panose="020F0502020204030204" pitchFamily="34" charset="0"/>
                        </a:rPr>
                        <a:t>Active</a:t>
                      </a:r>
                    </a:p>
                  </a:txBody>
                  <a:tcPr marL="45720" marR="45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B9C"/>
                    </a:solidFill>
                  </a:tcPr>
                </a:tc>
                <a:tc>
                  <a:txBody>
                    <a:bodyPr/>
                    <a:lstStyle/>
                    <a:p>
                      <a:pPr algn="ctr" fontAlgn="ctr"/>
                      <a:r>
                        <a:rPr lang="en-US" sz="2000" b="0" i="0" u="none" strike="noStrike">
                          <a:solidFill>
                            <a:srgbClr val="9C6500"/>
                          </a:solidFill>
                          <a:effectLst/>
                          <a:latin typeface="Calibri" panose="020F0502020204030204" pitchFamily="34" charset="0"/>
                        </a:rPr>
                        <a:t>Active</a:t>
                      </a:r>
                    </a:p>
                  </a:txBody>
                  <a:tcPr marL="45720" marR="4572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B9C"/>
                    </a:solidFill>
                  </a:tcPr>
                </a:tc>
                <a:tc>
                  <a:txBody>
                    <a:bodyPr/>
                    <a:lstStyle/>
                    <a:p>
                      <a:pPr algn="ctr" fontAlgn="ctr"/>
                      <a:r>
                        <a:rPr lang="en-US" sz="2000" b="0" i="0" u="none" strike="noStrike" dirty="0">
                          <a:solidFill>
                            <a:srgbClr val="9C6500"/>
                          </a:solidFill>
                          <a:effectLst/>
                          <a:latin typeface="Calibri" panose="020F0502020204030204" pitchFamily="34" charset="0"/>
                        </a:rPr>
                        <a:t>Active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EB9C"/>
                    </a:solidFill>
                  </a:tcPr>
                </a:tc>
                <a:extLst>
                  <a:ext uri="{0D108BD9-81ED-4DB2-BD59-A6C34878D82A}">
                    <a16:rowId xmlns:a16="http://schemas.microsoft.com/office/drawing/2014/main" val="468231699"/>
                  </a:ext>
                </a:extLst>
              </a:tr>
              <a:tr h="395430">
                <a:tc>
                  <a:txBody>
                    <a:bodyPr/>
                    <a:lstStyle/>
                    <a:p>
                      <a:pPr algn="ctr" fontAlgn="ctr"/>
                      <a:r>
                        <a:rPr lang="en-US" sz="2000" b="1" i="0" u="none" strike="noStrike" dirty="0">
                          <a:solidFill>
                            <a:srgbClr val="000000"/>
                          </a:solidFill>
                          <a:effectLst/>
                          <a:latin typeface="Calibri" panose="020F0502020204030204" pitchFamily="34" charset="0"/>
                        </a:rPr>
                        <a:t>Score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en-US" sz="2000" b="1"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i="1" u="none" strike="noStrike" dirty="0">
                          <a:solidFill>
                            <a:srgbClr val="000000"/>
                          </a:solidFill>
                          <a:effectLst/>
                          <a:latin typeface="Calibri" panose="020F0502020204030204" pitchFamily="34" charset="0"/>
                        </a:rPr>
                        <a:t>5.5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D4D7"/>
                    </a:solidFill>
                  </a:tcPr>
                </a:tc>
                <a:tc>
                  <a:txBody>
                    <a:bodyPr/>
                    <a:lstStyle/>
                    <a:p>
                      <a:pPr algn="ctr" fontAlgn="ctr"/>
                      <a:r>
                        <a:rPr lang="en-US" sz="2000" b="1" i="1" u="none" strike="noStrike" dirty="0">
                          <a:solidFill>
                            <a:srgbClr val="000000"/>
                          </a:solidFill>
                          <a:effectLst/>
                          <a:latin typeface="Calibri" panose="020F0502020204030204" pitchFamily="34" charset="0"/>
                        </a:rPr>
                        <a:t>7.5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FCFF"/>
                    </a:solidFill>
                  </a:tcPr>
                </a:tc>
                <a:tc>
                  <a:txBody>
                    <a:bodyPr/>
                    <a:lstStyle/>
                    <a:p>
                      <a:pPr algn="ctr" fontAlgn="ctr"/>
                      <a:r>
                        <a:rPr lang="en-US" sz="2000" b="1" i="1" u="none" strike="noStrike" dirty="0">
                          <a:solidFill>
                            <a:srgbClr val="000000"/>
                          </a:solidFill>
                          <a:effectLst/>
                          <a:latin typeface="Calibri" panose="020F0502020204030204" pitchFamily="34" charset="0"/>
                        </a:rPr>
                        <a:t>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BE7B"/>
                    </a:solidFill>
                  </a:tcPr>
                </a:tc>
                <a:tc>
                  <a:txBody>
                    <a:bodyPr/>
                    <a:lstStyle/>
                    <a:p>
                      <a:pPr algn="ctr" fontAlgn="ctr"/>
                      <a:r>
                        <a:rPr lang="en-US" sz="2000" b="1" i="1" u="none" strike="noStrike" dirty="0">
                          <a:solidFill>
                            <a:srgbClr val="000000"/>
                          </a:solidFill>
                          <a:effectLst/>
                          <a:latin typeface="Calibri" panose="020F0502020204030204" pitchFamily="34" charset="0"/>
                        </a:rPr>
                        <a:t>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3BE7B"/>
                    </a:solidFill>
                  </a:tcPr>
                </a:tc>
                <a:tc>
                  <a:txBody>
                    <a:bodyPr/>
                    <a:lstStyle/>
                    <a:p>
                      <a:pPr algn="ctr" fontAlgn="ctr"/>
                      <a:r>
                        <a:rPr lang="en-US" sz="2000" b="1" i="1" u="none" strike="noStrike" dirty="0">
                          <a:solidFill>
                            <a:srgbClr val="000000"/>
                          </a:solidFill>
                          <a:effectLst/>
                          <a:latin typeface="Calibri" panose="020F0502020204030204" pitchFamily="34" charset="0"/>
                        </a:rPr>
                        <a:t>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1D7B0"/>
                    </a:solidFill>
                  </a:tcPr>
                </a:tc>
                <a:tc>
                  <a:txBody>
                    <a:bodyPr/>
                    <a:lstStyle/>
                    <a:p>
                      <a:pPr algn="ctr" fontAlgn="ctr"/>
                      <a:r>
                        <a:rPr lang="en-US" sz="2000" b="1" i="1" u="none" strike="noStrike" dirty="0">
                          <a:solidFill>
                            <a:srgbClr val="000000"/>
                          </a:solidFill>
                          <a:effectLst/>
                          <a:latin typeface="Calibri" panose="020F050202020403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696B"/>
                    </a:solidFill>
                  </a:tcPr>
                </a:tc>
                <a:tc>
                  <a:txBody>
                    <a:bodyPr/>
                    <a:lstStyle/>
                    <a:p>
                      <a:pPr algn="ctr" fontAlgn="ctr"/>
                      <a:r>
                        <a:rPr lang="en-US" sz="2000" b="1" i="1" u="none" strike="noStrike" dirty="0">
                          <a:solidFill>
                            <a:srgbClr val="000000"/>
                          </a:solidFill>
                          <a:effectLst/>
                          <a:latin typeface="Calibri" panose="020F0502020204030204" pitchFamily="34" charset="0"/>
                        </a:rPr>
                        <a:t>1</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7C7E"/>
                    </a:solidFill>
                  </a:tcPr>
                </a:tc>
                <a:extLst>
                  <a:ext uri="{0D108BD9-81ED-4DB2-BD59-A6C34878D82A}">
                    <a16:rowId xmlns:a16="http://schemas.microsoft.com/office/drawing/2014/main" val="4203356014"/>
                  </a:ext>
                </a:extLst>
              </a:tr>
            </a:tbl>
          </a:graphicData>
        </a:graphic>
      </p:graphicFrame>
    </p:spTree>
    <p:extLst>
      <p:ext uri="{BB962C8B-B14F-4D97-AF65-F5344CB8AC3E}">
        <p14:creationId xmlns:p14="http://schemas.microsoft.com/office/powerpoint/2010/main" val="3818826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Results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817AEEBB-9AAE-4299-A71C-37DC3842B291}"/>
              </a:ext>
            </a:extLst>
          </p:cNvPr>
          <p:cNvGraphicFramePr>
            <a:graphicFrameLocks noGrp="1"/>
          </p:cNvGraphicFramePr>
          <p:nvPr/>
        </p:nvGraphicFramePr>
        <p:xfrm>
          <a:off x="154317" y="1463040"/>
          <a:ext cx="8835366" cy="3931920"/>
        </p:xfrm>
        <a:graphic>
          <a:graphicData uri="http://schemas.openxmlformats.org/drawingml/2006/table">
            <a:tbl>
              <a:tblPr firstRow="1" bandRow="1">
                <a:tableStyleId>{5C22544A-7EE6-4342-B048-85BDC9FD1C3A}</a:tableStyleId>
              </a:tblPr>
              <a:tblGrid>
                <a:gridCol w="1512292">
                  <a:extLst>
                    <a:ext uri="{9D8B030D-6E8A-4147-A177-3AD203B41FA5}">
                      <a16:colId xmlns:a16="http://schemas.microsoft.com/office/drawing/2014/main" val="3667918118"/>
                    </a:ext>
                  </a:extLst>
                </a:gridCol>
                <a:gridCol w="820991">
                  <a:extLst>
                    <a:ext uri="{9D8B030D-6E8A-4147-A177-3AD203B41FA5}">
                      <a16:colId xmlns:a16="http://schemas.microsoft.com/office/drawing/2014/main" val="2637267099"/>
                    </a:ext>
                  </a:extLst>
                </a:gridCol>
                <a:gridCol w="1047607">
                  <a:extLst>
                    <a:ext uri="{9D8B030D-6E8A-4147-A177-3AD203B41FA5}">
                      <a16:colId xmlns:a16="http://schemas.microsoft.com/office/drawing/2014/main" val="853442787"/>
                    </a:ext>
                  </a:extLst>
                </a:gridCol>
                <a:gridCol w="905163">
                  <a:extLst>
                    <a:ext uri="{9D8B030D-6E8A-4147-A177-3AD203B41FA5}">
                      <a16:colId xmlns:a16="http://schemas.microsoft.com/office/drawing/2014/main" val="2269684828"/>
                    </a:ext>
                  </a:extLst>
                </a:gridCol>
                <a:gridCol w="975279">
                  <a:extLst>
                    <a:ext uri="{9D8B030D-6E8A-4147-A177-3AD203B41FA5}">
                      <a16:colId xmlns:a16="http://schemas.microsoft.com/office/drawing/2014/main" val="3041393755"/>
                    </a:ext>
                  </a:extLst>
                </a:gridCol>
                <a:gridCol w="936649">
                  <a:extLst>
                    <a:ext uri="{9D8B030D-6E8A-4147-A177-3AD203B41FA5}">
                      <a16:colId xmlns:a16="http://schemas.microsoft.com/office/drawing/2014/main" val="396408856"/>
                    </a:ext>
                  </a:extLst>
                </a:gridCol>
                <a:gridCol w="886690">
                  <a:extLst>
                    <a:ext uri="{9D8B030D-6E8A-4147-A177-3AD203B41FA5}">
                      <a16:colId xmlns:a16="http://schemas.microsoft.com/office/drawing/2014/main" val="3529168593"/>
                    </a:ext>
                  </a:extLst>
                </a:gridCol>
                <a:gridCol w="914400">
                  <a:extLst>
                    <a:ext uri="{9D8B030D-6E8A-4147-A177-3AD203B41FA5}">
                      <a16:colId xmlns:a16="http://schemas.microsoft.com/office/drawing/2014/main" val="3811000679"/>
                    </a:ext>
                  </a:extLst>
                </a:gridCol>
                <a:gridCol w="836295">
                  <a:extLst>
                    <a:ext uri="{9D8B030D-6E8A-4147-A177-3AD203B41FA5}">
                      <a16:colId xmlns:a16="http://schemas.microsoft.com/office/drawing/2014/main" val="1511579803"/>
                    </a:ext>
                  </a:extLst>
                </a:gridCol>
              </a:tblGrid>
              <a:tr h="319004">
                <a:tc>
                  <a:txBody>
                    <a:bodyPr/>
                    <a:lstStyle/>
                    <a:p>
                      <a:endParaRPr lang="en-US" sz="2000" dirty="0"/>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Weight</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Self-load BPR</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Ex-load BPR</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Modern VPV</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Fast VPV</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Lg. SOV Bank</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Sm. SOV Bank</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Paired</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6359735"/>
                  </a:ext>
                </a:extLst>
              </a:tr>
              <a:tr h="370840">
                <a:tc>
                  <a:txBody>
                    <a:bodyPr/>
                    <a:lstStyle/>
                    <a:p>
                      <a:r>
                        <a:rPr lang="en-US" sz="2000" dirty="0">
                          <a:solidFill>
                            <a:schemeClr val="tx1"/>
                          </a:solidFill>
                        </a:rPr>
                        <a:t>Performance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25%</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.1276</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.1740</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solidFill>
                            <a:schemeClr val="tx1"/>
                          </a:solidFill>
                        </a:rPr>
                        <a:t>.2320</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dirty="0">
                          <a:solidFill>
                            <a:schemeClr val="tx1"/>
                          </a:solidFill>
                        </a:rPr>
                        <a:t>.2320</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dirty="0">
                          <a:solidFill>
                            <a:schemeClr val="tx1"/>
                          </a:solidFill>
                        </a:rPr>
                        <a:t>.2088</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.0023</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2000" dirty="0">
                          <a:solidFill>
                            <a:schemeClr val="tx1"/>
                          </a:solidFill>
                        </a:rPr>
                        <a:t>.0232</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257715629"/>
                  </a:ext>
                </a:extLst>
              </a:tr>
              <a:tr h="370840">
                <a:tc>
                  <a:txBody>
                    <a:bodyPr/>
                    <a:lstStyle/>
                    <a:p>
                      <a:r>
                        <a:rPr lang="en-US" sz="2000" dirty="0">
                          <a:solidFill>
                            <a:schemeClr val="tx1"/>
                          </a:solidFill>
                        </a:rPr>
                        <a:t>Response</a:t>
                      </a:r>
                      <a:r>
                        <a:rPr lang="en-US" sz="2000" baseline="0" dirty="0">
                          <a:solidFill>
                            <a:schemeClr val="tx1"/>
                          </a:solidFill>
                        </a:rPr>
                        <a:t> Time</a:t>
                      </a:r>
                      <a:endParaRPr lang="en-US" sz="2000" dirty="0">
                        <a:solidFill>
                          <a:schemeClr val="tx1"/>
                        </a:solidFill>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25%</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solidFill>
                            <a:schemeClr val="tx1"/>
                          </a:solidFill>
                        </a:rPr>
                        <a:t>.1878</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dirty="0">
                          <a:solidFill>
                            <a:schemeClr val="tx1"/>
                          </a:solidFill>
                        </a:rPr>
                        <a:t>.1878</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.0275</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.0337</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.1878</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.1878</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.1878</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642123943"/>
                  </a:ext>
                </a:extLst>
              </a:tr>
              <a:tr h="370840">
                <a:tc>
                  <a:txBody>
                    <a:bodyPr/>
                    <a:lstStyle/>
                    <a:p>
                      <a:r>
                        <a:rPr lang="en-US" sz="2000" dirty="0">
                          <a:solidFill>
                            <a:schemeClr val="tx1"/>
                          </a:solidFill>
                        </a:rPr>
                        <a:t>System Complexity</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15%</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t>.1969</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dirty="0"/>
                        <a:t>.1969</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dirty="0"/>
                        <a:t>.1969</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dirty="0"/>
                        <a:t>.1969</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dirty="0"/>
                        <a:t>.0583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2000" dirty="0"/>
                        <a:t>.0888</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ctr"/>
                      <a:r>
                        <a:rPr lang="en-US" sz="2000" dirty="0"/>
                        <a:t>.0653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32188763"/>
                  </a:ext>
                </a:extLst>
              </a:tr>
              <a:tr h="370840">
                <a:tc>
                  <a:txBody>
                    <a:bodyPr/>
                    <a:lstStyle/>
                    <a:p>
                      <a:r>
                        <a:rPr lang="en-US" sz="2000" dirty="0">
                          <a:solidFill>
                            <a:schemeClr val="tx1"/>
                          </a:solidFill>
                        </a:rPr>
                        <a:t>Mass</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tx1"/>
                          </a:solidFill>
                        </a:rPr>
                        <a:t>15%</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baseline="0" dirty="0">
                          <a:solidFill>
                            <a:schemeClr val="tx1"/>
                          </a:solidFill>
                        </a:rPr>
                        <a:t>.2158</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algn="ctr"/>
                      <a:r>
                        <a:rPr lang="en-US" sz="2000" b="1" baseline="0" dirty="0">
                          <a:solidFill>
                            <a:schemeClr val="tx1"/>
                          </a:solidFill>
                        </a:rPr>
                        <a:t>.2158</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.1510</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.1510</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.0703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.0703</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.1259</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6294802"/>
                  </a:ext>
                </a:extLst>
              </a:tr>
              <a:tr h="370840">
                <a:tc>
                  <a:txBody>
                    <a:bodyPr/>
                    <a:lstStyle/>
                    <a:p>
                      <a:r>
                        <a:rPr lang="en-US" sz="2000" dirty="0">
                          <a:solidFill>
                            <a:schemeClr val="tx1"/>
                          </a:solidFill>
                        </a:rPr>
                        <a:t>Component Development</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tx1"/>
                          </a:solidFill>
                        </a:rPr>
                        <a:t>20%</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tx1"/>
                          </a:solidFill>
                        </a:rPr>
                        <a:t>.1333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tx1"/>
                          </a:solidFill>
                        </a:rPr>
                        <a:t>.1333</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.1333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.0667</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.1333</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.1333</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.2667</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1574508731"/>
                  </a:ext>
                </a:extLst>
              </a:tr>
              <a:tr h="370840">
                <a:tc>
                  <a:txBody>
                    <a:bodyPr/>
                    <a:lstStyle/>
                    <a:p>
                      <a:r>
                        <a:rPr lang="en-US" sz="2000" b="1" dirty="0">
                          <a:solidFill>
                            <a:schemeClr val="tx1"/>
                          </a:solidFill>
                        </a:rPr>
                        <a:t>Final Score</a:t>
                      </a: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baseline="0" dirty="0">
                          <a:solidFill>
                            <a:schemeClr val="tx1"/>
                          </a:solidFill>
                        </a:rPr>
                        <a:t>.1675</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2000" b="1" kern="1200" baseline="0" dirty="0">
                          <a:solidFill>
                            <a:schemeClr val="tx1"/>
                          </a:solidFill>
                          <a:latin typeface="+mn-lt"/>
                          <a:ea typeface="+mn-ea"/>
                          <a:cs typeface="+mn-cs"/>
                        </a:rPr>
                        <a:t>.1794</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2000" b="1" baseline="0" dirty="0">
                          <a:solidFill>
                            <a:schemeClr val="tx1"/>
                          </a:solidFill>
                        </a:rPr>
                        <a:t>.1445</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.1334</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.1457</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.0971</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.1324</a:t>
                      </a: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761270"/>
                  </a:ext>
                </a:extLst>
              </a:tr>
            </a:tbl>
          </a:graphicData>
        </a:graphic>
      </p:graphicFrame>
      <p:sp>
        <p:nvSpPr>
          <p:cNvPr id="4" name="TextBox 3">
            <a:extLst>
              <a:ext uri="{FF2B5EF4-FFF2-40B4-BE49-F238E27FC236}">
                <a16:creationId xmlns:a16="http://schemas.microsoft.com/office/drawing/2014/main" id="{C927ED61-C6AE-4FC2-95E5-9E541FDF04A7}"/>
              </a:ext>
            </a:extLst>
          </p:cNvPr>
          <p:cNvSpPr txBox="1"/>
          <p:nvPr/>
        </p:nvSpPr>
        <p:spPr>
          <a:xfrm>
            <a:off x="841621" y="5624993"/>
            <a:ext cx="7421732" cy="10310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mn-cs"/>
              </a:rPr>
              <a:t>Externally-Loaded BPR</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rPr>
              <a:t> is the highest scoring alternative!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libri" panose="020F0502020204030204"/>
              </a:rPr>
              <a:t>Self-Loaded BPR, Large Solenoid Bank</a:t>
            </a:r>
            <a:r>
              <a:rPr lang="en-US" dirty="0">
                <a:solidFill>
                  <a:prstClr val="black"/>
                </a:solidFill>
                <a:latin typeface="Calibri" panose="020F0502020204030204"/>
              </a:rPr>
              <a:t> and </a:t>
            </a:r>
            <a:r>
              <a:rPr lang="en-US" b="1" dirty="0">
                <a:solidFill>
                  <a:prstClr val="black"/>
                </a:solidFill>
                <a:latin typeface="Calibri" panose="020F0502020204030204"/>
              </a:rPr>
              <a:t>Modern VPV</a:t>
            </a:r>
            <a:r>
              <a:rPr lang="en-US" dirty="0">
                <a:solidFill>
                  <a:prstClr val="black"/>
                </a:solidFill>
                <a:latin typeface="Calibri" panose="020F0502020204030204"/>
              </a:rPr>
              <a:t> also scored well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(2</a:t>
            </a:r>
            <a:r>
              <a:rPr lang="en-US" baseline="30000" dirty="0">
                <a:solidFill>
                  <a:prstClr val="black"/>
                </a:solidFill>
                <a:latin typeface="Calibri" panose="020F0502020204030204"/>
              </a:rPr>
              <a:t>nd</a:t>
            </a:r>
            <a:r>
              <a:rPr lang="en-US" dirty="0">
                <a:solidFill>
                  <a:prstClr val="black"/>
                </a:solidFill>
                <a:latin typeface="Calibri" panose="020F0502020204030204"/>
              </a:rPr>
              <a:t> , 3</a:t>
            </a:r>
            <a:r>
              <a:rPr lang="en-US" baseline="30000" dirty="0">
                <a:solidFill>
                  <a:prstClr val="black"/>
                </a:solidFill>
                <a:latin typeface="Calibri" panose="020F0502020204030204"/>
              </a:rPr>
              <a:t>rd</a:t>
            </a:r>
            <a:r>
              <a:rPr lang="en-US" dirty="0">
                <a:solidFill>
                  <a:prstClr val="black"/>
                </a:solidFill>
                <a:latin typeface="Calibri" panose="020F0502020204030204"/>
              </a:rPr>
              <a:t> , and 4</a:t>
            </a:r>
            <a:r>
              <a:rPr lang="en-US" baseline="30000" dirty="0">
                <a:solidFill>
                  <a:prstClr val="black"/>
                </a:solidFill>
                <a:latin typeface="Calibri" panose="020F0502020204030204"/>
              </a:rPr>
              <a:t>th</a:t>
            </a:r>
            <a:r>
              <a:rPr lang="en-US" dirty="0">
                <a:solidFill>
                  <a:prstClr val="black"/>
                </a:solidFill>
                <a:latin typeface="Calibri" panose="020F0502020204030204"/>
              </a:rPr>
              <a:t> respectively)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1920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508A95-F099-0D40-9921-1DF46509AF85}"/>
              </a:ext>
            </a:extLst>
          </p:cNvPr>
          <p:cNvSpPr/>
          <p:nvPr/>
        </p:nvSpPr>
        <p:spPr>
          <a:xfrm>
            <a:off x="0" y="13340"/>
            <a:ext cx="9144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96E5C-C527-4046-9771-824B91EE56E9}"/>
              </a:ext>
            </a:extLst>
          </p:cNvPr>
          <p:cNvSpPr>
            <a:spLocks noGrp="1"/>
          </p:cNvSpPr>
          <p:nvPr>
            <p:ph type="ctrTitle"/>
          </p:nvPr>
        </p:nvSpPr>
        <p:spPr>
          <a:xfrm>
            <a:off x="1304695" y="306949"/>
            <a:ext cx="6495585" cy="833671"/>
          </a:xfrm>
        </p:spPr>
        <p:txBody>
          <a:bodyPr>
            <a:noAutofit/>
          </a:bodyPr>
          <a:lstStyle/>
          <a:p>
            <a:r>
              <a:rPr lang="en-US" sz="4800" dirty="0">
                <a:solidFill>
                  <a:schemeClr val="bg1"/>
                </a:solidFill>
              </a:rPr>
              <a:t>Sensitivity Analysis</a:t>
            </a:r>
          </a:p>
        </p:txBody>
      </p:sp>
      <p:pic>
        <p:nvPicPr>
          <p:cNvPr id="6" name="Picture 5">
            <a:extLst>
              <a:ext uri="{FF2B5EF4-FFF2-40B4-BE49-F238E27FC236}">
                <a16:creationId xmlns:a16="http://schemas.microsoft.com/office/drawing/2014/main" id="{68850171-335C-9D45-A5F5-FB59B550D422}"/>
              </a:ext>
            </a:extLst>
          </p:cNvPr>
          <p:cNvPicPr>
            <a:picLocks noChangeAspect="1"/>
          </p:cNvPicPr>
          <p:nvPr/>
        </p:nvPicPr>
        <p:blipFill>
          <a:blip r:embed="rId3"/>
          <a:stretch>
            <a:fillRect/>
          </a:stretch>
        </p:blipFill>
        <p:spPr>
          <a:xfrm>
            <a:off x="7889488" y="49659"/>
            <a:ext cx="1137424" cy="1137424"/>
          </a:xfrm>
          <a:prstGeom prst="rect">
            <a:avLst/>
          </a:prstGeom>
        </p:spPr>
      </p:pic>
      <p:pic>
        <p:nvPicPr>
          <p:cNvPr id="8" name="Picture 7">
            <a:extLst>
              <a:ext uri="{FF2B5EF4-FFF2-40B4-BE49-F238E27FC236}">
                <a16:creationId xmlns:a16="http://schemas.microsoft.com/office/drawing/2014/main" id="{244D5DF9-1BEF-8242-A7DF-389B220B99B4}"/>
              </a:ext>
            </a:extLst>
          </p:cNvPr>
          <p:cNvPicPr>
            <a:picLocks noChangeAspect="1"/>
          </p:cNvPicPr>
          <p:nvPr/>
        </p:nvPicPr>
        <p:blipFill>
          <a:blip r:embed="rId4"/>
          <a:stretch>
            <a:fillRect/>
          </a:stretch>
        </p:blipFill>
        <p:spPr>
          <a:xfrm>
            <a:off x="-724828" y="-81368"/>
            <a:ext cx="2754352" cy="1377176"/>
          </a:xfrm>
          <a:prstGeom prst="rect">
            <a:avLst/>
          </a:prstGeom>
        </p:spPr>
      </p:pic>
      <p:cxnSp>
        <p:nvCxnSpPr>
          <p:cNvPr id="16" name="Straight Connector 15">
            <a:extLst>
              <a:ext uri="{FF2B5EF4-FFF2-40B4-BE49-F238E27FC236}">
                <a16:creationId xmlns:a16="http://schemas.microsoft.com/office/drawing/2014/main" id="{BE40D766-DCBA-F64E-B05C-BFA0BE4BBE3C}"/>
              </a:ext>
            </a:extLst>
          </p:cNvPr>
          <p:cNvCxnSpPr/>
          <p:nvPr/>
        </p:nvCxnSpPr>
        <p:spPr>
          <a:xfrm>
            <a:off x="0" y="1233006"/>
            <a:ext cx="9144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5"/>
          <a:stretch>
            <a:fillRect/>
          </a:stretch>
        </p:blipFill>
        <p:spPr>
          <a:xfrm>
            <a:off x="545243" y="1456476"/>
            <a:ext cx="8053514" cy="5401524"/>
          </a:xfrm>
          <a:prstGeom prst="rect">
            <a:avLst/>
          </a:prstGeom>
        </p:spPr>
      </p:pic>
    </p:spTree>
    <p:extLst>
      <p:ext uri="{BB962C8B-B14F-4D97-AF65-F5344CB8AC3E}">
        <p14:creationId xmlns:p14="http://schemas.microsoft.com/office/powerpoint/2010/main" val="5469825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ross_x0020_Reference_x0020_Subject xmlns="c0c676e8-6290-4311-92c3-9f05899212c5">In-Space iRCS Development</Cross_x0020_Reference_x0020_Subject>
    <_dlc_DocId xmlns="e3fe3a22-9b75-4c93-b7ab-5c207e5d6cbc">M3663M2SCXNQ-1022151614-462</_dlc_DocId>
    <_dlc_DocIdUrl xmlns="e3fe3a22-9b75-4c93-b7ab-5c207e5d6cbc">
      <Url>https://sharepoint.msfc.nasa.gov/sites/Engineering/ER01/ER20/ER22/iRCS/_layouts/15/DocIdRedir.aspx?ID=M3663M2SCXNQ-1022151614-462</Url>
      <Description>M3663M2SCXNQ-1022151614-462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289C52D62E9E1459E2E644C31568238" ma:contentTypeVersion="2" ma:contentTypeDescription="Create a new document." ma:contentTypeScope="" ma:versionID="201648d08433c8766fbfa902488e484f">
  <xsd:schema xmlns:xsd="http://www.w3.org/2001/XMLSchema" xmlns:xs="http://www.w3.org/2001/XMLSchema" xmlns:p="http://schemas.microsoft.com/office/2006/metadata/properties" xmlns:ns2="e3fe3a22-9b75-4c93-b7ab-5c207e5d6cbc" xmlns:ns3="c0c676e8-6290-4311-92c3-9f05899212c5" targetNamespace="http://schemas.microsoft.com/office/2006/metadata/properties" ma:root="true" ma:fieldsID="098c2cd87ce3f319db9ffc31289a4939" ns2:_="" ns3:_="">
    <xsd:import namespace="e3fe3a22-9b75-4c93-b7ab-5c207e5d6cbc"/>
    <xsd:import namespace="c0c676e8-6290-4311-92c3-9f05899212c5"/>
    <xsd:element name="properties">
      <xsd:complexType>
        <xsd:sequence>
          <xsd:element name="documentManagement">
            <xsd:complexType>
              <xsd:all>
                <xsd:element ref="ns2:_dlc_DocId" minOccurs="0"/>
                <xsd:element ref="ns2:_dlc_DocIdUrl" minOccurs="0"/>
                <xsd:element ref="ns2:_dlc_DocIdPersistId" minOccurs="0"/>
                <xsd:element ref="ns3:Cross_x0020_Reference_x0020_Subject"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fe3a22-9b75-4c93-b7ab-5c207e5d6c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0c676e8-6290-4311-92c3-9f05899212c5" elementFormDefault="qualified">
    <xsd:import namespace="http://schemas.microsoft.com/office/2006/documentManagement/types"/>
    <xsd:import namespace="http://schemas.microsoft.com/office/infopath/2007/PartnerControls"/>
    <xsd:element name="Cross_x0020_Reference_x0020_Subject" ma:index="11" nillable="true" ma:displayName="Cross Reference Subject" ma:internalName="Cross_x0020_Reference_x0020_Subjec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Name / Created 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4CA667-A798-4F43-8106-360B392CE744}">
  <ds:schemaRefs>
    <ds:schemaRef ds:uri="http://schemas.microsoft.com/sharepoint/v3/contenttype/forms"/>
  </ds:schemaRefs>
</ds:datastoreItem>
</file>

<file path=customXml/itemProps2.xml><?xml version="1.0" encoding="utf-8"?>
<ds:datastoreItem xmlns:ds="http://schemas.openxmlformats.org/officeDocument/2006/customXml" ds:itemID="{4C733A49-0CBA-466E-9982-FC0E9FE4B132}">
  <ds:schemaRefs>
    <ds:schemaRef ds:uri="http://schemas.microsoft.com/office/2006/documentManagement/types"/>
    <ds:schemaRef ds:uri="http://schemas.openxmlformats.org/package/2006/metadata/core-properties"/>
    <ds:schemaRef ds:uri="c0c676e8-6290-4311-92c3-9f05899212c5"/>
    <ds:schemaRef ds:uri="http://purl.org/dc/dcmitype/"/>
    <ds:schemaRef ds:uri="http://purl.org/dc/elements/1.1/"/>
    <ds:schemaRef ds:uri="http://schemas.microsoft.com/office/2006/metadata/properties"/>
    <ds:schemaRef ds:uri="http://schemas.microsoft.com/office/infopath/2007/PartnerControls"/>
    <ds:schemaRef ds:uri="e3fe3a22-9b75-4c93-b7ab-5c207e5d6cbc"/>
    <ds:schemaRef ds:uri="http://www.w3.org/XML/1998/namespace"/>
    <ds:schemaRef ds:uri="http://purl.org/dc/terms/"/>
  </ds:schemaRefs>
</ds:datastoreItem>
</file>

<file path=customXml/itemProps3.xml><?xml version="1.0" encoding="utf-8"?>
<ds:datastoreItem xmlns:ds="http://schemas.openxmlformats.org/officeDocument/2006/customXml" ds:itemID="{0762BC37-7627-4174-80D2-8A4C7C20D90B}">
  <ds:schemaRefs>
    <ds:schemaRef ds:uri="http://schemas.microsoft.com/sharepoint/events"/>
  </ds:schemaRefs>
</ds:datastoreItem>
</file>

<file path=customXml/itemProps4.xml><?xml version="1.0" encoding="utf-8"?>
<ds:datastoreItem xmlns:ds="http://schemas.openxmlformats.org/officeDocument/2006/customXml" ds:itemID="{816579B6-E22E-4A39-8B7E-887CD62096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fe3a22-9b75-4c93-b7ab-5c207e5d6cbc"/>
    <ds:schemaRef ds:uri="c0c676e8-6290-4311-92c3-9f05899212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27602</TotalTime>
  <Words>3797</Words>
  <Application>Microsoft Office PowerPoint</Application>
  <PresentationFormat>Letter Paper (8.5x11 in)</PresentationFormat>
  <Paragraphs>767</Paragraphs>
  <Slides>44</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Calibri Light</vt:lpstr>
      <vt:lpstr>Times New Roman</vt:lpstr>
      <vt:lpstr>Office Theme</vt:lpstr>
      <vt:lpstr>iRCS Trade Study Series</vt:lpstr>
      <vt:lpstr>iRCS Background</vt:lpstr>
      <vt:lpstr>Trade Study Background</vt:lpstr>
      <vt:lpstr>Trade Study Methodology</vt:lpstr>
      <vt:lpstr>Trade Study Background</vt:lpstr>
      <vt:lpstr>Alternatives</vt:lpstr>
      <vt:lpstr>Criteria for Evaluation</vt:lpstr>
      <vt:lpstr>Criteria Weighting Example</vt:lpstr>
      <vt:lpstr>Heat Addition</vt:lpstr>
      <vt:lpstr>Power Required</vt:lpstr>
      <vt:lpstr>Component Mass</vt:lpstr>
      <vt:lpstr>System Startup Time</vt:lpstr>
      <vt:lpstr>Development Needed</vt:lpstr>
      <vt:lpstr>Complexity</vt:lpstr>
      <vt:lpstr>Fault Tolerance</vt:lpstr>
      <vt:lpstr>Initial Results</vt:lpstr>
      <vt:lpstr>Sensitivity Analysis</vt:lpstr>
      <vt:lpstr>Adaptability</vt:lpstr>
      <vt:lpstr>Subsequent Trades</vt:lpstr>
      <vt:lpstr>Future Work</vt:lpstr>
      <vt:lpstr>Backup</vt:lpstr>
      <vt:lpstr>Objective / Definitions</vt:lpstr>
      <vt:lpstr>Option A: 1 Pump, Perpetual Idle</vt:lpstr>
      <vt:lpstr>Option B: 2 Pumps, Perpetual Idle</vt:lpstr>
      <vt:lpstr>Option C: 1 Pump, Minimal Idle</vt:lpstr>
      <vt:lpstr>Option D: 2 Pumps, Minimal Idle</vt:lpstr>
      <vt:lpstr>Pump Trade</vt:lpstr>
      <vt:lpstr>Baseline (2 Pumps)</vt:lpstr>
      <vt:lpstr>Single Pump Option</vt:lpstr>
      <vt:lpstr>Under-Tank Option</vt:lpstr>
      <vt:lpstr>In-Tank Option</vt:lpstr>
      <vt:lpstr>Magnetic In-Tank Option</vt:lpstr>
      <vt:lpstr>Criteria for Evaluation</vt:lpstr>
      <vt:lpstr>Results</vt:lpstr>
      <vt:lpstr>Sensitivity Analysis</vt:lpstr>
      <vt:lpstr>Thruster Inlet Conditioning</vt:lpstr>
      <vt:lpstr>Back Pressure Regulator</vt:lpstr>
      <vt:lpstr>Variable Position Valve (VPV)</vt:lpstr>
      <vt:lpstr>Paired Thruster/ Recirculation Valves</vt:lpstr>
      <vt:lpstr>Solenoid Bank Option</vt:lpstr>
      <vt:lpstr>Criteria for Evaluation</vt:lpstr>
      <vt:lpstr>Performance Characteristics</vt:lpstr>
      <vt:lpstr>Results</vt:lpstr>
      <vt:lpstr>Sensitivity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Boswell, Tyrone (MSFC-ER11)</cp:lastModifiedBy>
  <cp:revision>126</cp:revision>
  <dcterms:created xsi:type="dcterms:W3CDTF">2019-02-19T16:08:52Z</dcterms:created>
  <dcterms:modified xsi:type="dcterms:W3CDTF">2020-08-27T17:34:09Z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ServerID">
    <vt:lpwstr>479288e8-773e-4e87-b6d5-ce4a332de138</vt:lpwstr>
  </property>
  <property fmtid="{D5CDD505-2E9C-101B-9397-08002B2CF9AE}" pid="3" name="Offisync_ProviderInitializationData">
    <vt:lpwstr>https://explornet.nasa.gov</vt:lpwstr>
  </property>
  <property fmtid="{D5CDD505-2E9C-101B-9397-08002B2CF9AE}" pid="4" name="Offisync_UniqueId">
    <vt:lpwstr>66607</vt:lpwstr>
  </property>
  <property fmtid="{D5CDD505-2E9C-101B-9397-08002B2CF9AE}" pid="5" name="Jive_VersionGuid">
    <vt:lpwstr>a3319128-208f-409d-8517-9a0f776f1009</vt:lpwstr>
  </property>
  <property fmtid="{D5CDD505-2E9C-101B-9397-08002B2CF9AE}" pid="6" name="Offisync_UpdateToken">
    <vt:lpwstr>1</vt:lpwstr>
  </property>
  <property fmtid="{D5CDD505-2E9C-101B-9397-08002B2CF9AE}" pid="7" name="Jive_LatestUserAccountName">
    <vt:lpwstr>chines2</vt:lpwstr>
  </property>
  <property fmtid="{D5CDD505-2E9C-101B-9397-08002B2CF9AE}" pid="8" name="_dlc_DocIdItemGuid">
    <vt:lpwstr>79829b80-3222-474e-b237-4875b095bbb7</vt:lpwstr>
  </property>
  <property fmtid="{D5CDD505-2E9C-101B-9397-08002B2CF9AE}" pid="9" name="ContentTypeId">
    <vt:lpwstr>0x010100B289C52D62E9E1459E2E644C31568238</vt:lpwstr>
  </property>
</Properties>
</file>