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75" r:id="rId3"/>
    <p:sldId id="262" r:id="rId4"/>
    <p:sldId id="287" r:id="rId5"/>
    <p:sldId id="284" r:id="rId6"/>
    <p:sldId id="288" r:id="rId7"/>
    <p:sldId id="294" r:id="rId8"/>
    <p:sldId id="285" r:id="rId9"/>
    <p:sldId id="292" r:id="rId10"/>
  </p:sldIdLst>
  <p:sldSz cx="9144000" cy="6858000" type="screen4x3"/>
  <p:notesSz cx="6858000" cy="9144000"/>
  <p:defaultTextStyle>
    <a:lvl1pPr defTabSz="457200">
      <a:defRPr>
        <a:solidFill>
          <a:srgbClr val="002569"/>
        </a:solidFill>
      </a:defRPr>
    </a:lvl1pPr>
    <a:lvl2pPr indent="457200" defTabSz="457200">
      <a:defRPr>
        <a:solidFill>
          <a:srgbClr val="002569"/>
        </a:solidFill>
      </a:defRPr>
    </a:lvl2pPr>
    <a:lvl3pPr indent="914400" defTabSz="457200">
      <a:defRPr>
        <a:solidFill>
          <a:srgbClr val="002569"/>
        </a:solidFill>
      </a:defRPr>
    </a:lvl3pPr>
    <a:lvl4pPr indent="1371600" defTabSz="457200">
      <a:defRPr>
        <a:solidFill>
          <a:srgbClr val="002569"/>
        </a:solidFill>
      </a:defRPr>
    </a:lvl4pPr>
    <a:lvl5pPr indent="1828800" defTabSz="457200">
      <a:defRPr>
        <a:solidFill>
          <a:srgbClr val="002569"/>
        </a:solidFill>
      </a:defRPr>
    </a:lvl5pPr>
    <a:lvl6pPr indent="2286000" defTabSz="457200">
      <a:defRPr>
        <a:solidFill>
          <a:srgbClr val="002569"/>
        </a:solidFill>
      </a:defRPr>
    </a:lvl6pPr>
    <a:lvl7pPr indent="2743200" defTabSz="457200">
      <a:defRPr>
        <a:solidFill>
          <a:srgbClr val="002569"/>
        </a:solidFill>
      </a:defRPr>
    </a:lvl7pPr>
    <a:lvl8pPr indent="3200400" defTabSz="457200">
      <a:defRPr>
        <a:solidFill>
          <a:srgbClr val="002569"/>
        </a:solidFill>
      </a:defRPr>
    </a:lvl8pPr>
    <a:lvl9pPr indent="3657600" defTabSz="457200">
      <a:defRPr>
        <a:solidFill>
          <a:srgbClr val="002569"/>
        </a:solidFill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C"/>
    <a:srgbClr val="FEFCFE"/>
    <a:srgbClr val="2C43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E659CB-B1B7-7E4B-A944-5F3D3E70BFF5}" v="6" dt="2020-08-28T13:00:56.79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DDCA"/>
          </a:solidFill>
        </a:fill>
      </a:tcStyle>
    </a:wholeTbl>
    <a:band2H>
      <a:tcTxStyle/>
      <a:tcStyle>
        <a:tcBdr/>
        <a:fill>
          <a:solidFill>
            <a:srgbClr val="FFEF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A00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A00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A00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CBCB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281C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281C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281C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A00"/>
          </a:solidFill>
        </a:fill>
      </a:tcStyle>
    </a:firstCol>
    <a:lastRow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2569"/>
              </a:solidFill>
              <a:prstDash val="solid"/>
              <a:bevel/>
            </a:ln>
          </a:top>
          <a:bottom>
            <a:ln w="254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2569"/>
              </a:solidFill>
              <a:prstDash val="solid"/>
              <a:bevel/>
            </a:ln>
          </a:top>
          <a:bottom>
            <a:ln w="254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A00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BD3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2569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2569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2569"/>
          </a:solidFill>
        </a:fill>
      </a:tcStyle>
    </a:firstRow>
  </a:tblStyle>
  <a:tblStyle styleId="{2708684C-4D16-4618-839F-0558EEFCDFE6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12700" cap="flat">
              <a:solidFill>
                <a:srgbClr val="002569"/>
              </a:solidFill>
              <a:prstDash val="solid"/>
              <a:bevel/>
            </a:ln>
          </a:top>
          <a:bottom>
            <a:ln w="127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solidFill>
            <a:srgbClr val="002569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12700" cap="flat">
              <a:solidFill>
                <a:srgbClr val="002569"/>
              </a:solidFill>
              <a:prstDash val="solid"/>
              <a:bevel/>
            </a:ln>
          </a:top>
          <a:bottom>
            <a:ln w="127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solidFill>
            <a:srgbClr val="002569">
              <a:alpha val="20000"/>
            </a:srgbClr>
          </a:solidFill>
        </a:fill>
      </a:tcStyle>
    </a:firstCol>
    <a:lastRow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50800" cap="flat">
              <a:solidFill>
                <a:srgbClr val="002569"/>
              </a:solidFill>
              <a:prstDash val="solid"/>
              <a:bevel/>
            </a:ln>
          </a:top>
          <a:bottom>
            <a:ln w="127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12700" cap="flat">
              <a:solidFill>
                <a:srgbClr val="002569"/>
              </a:solidFill>
              <a:prstDash val="solid"/>
              <a:bevel/>
            </a:ln>
          </a:top>
          <a:bottom>
            <a:ln w="254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8"/>
    <p:restoredTop sz="94830"/>
  </p:normalViewPr>
  <p:slideViewPr>
    <p:cSldViewPr>
      <p:cViewPr varScale="1">
        <p:scale>
          <a:sx n="117" d="100"/>
          <a:sy n="117" d="100"/>
        </p:scale>
        <p:origin x="52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302183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5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8763000" y="6629400"/>
            <a:ext cx="304800" cy="187285"/>
          </a:xfrm>
          <a:prstGeom prst="roundRect">
            <a:avLst/>
          </a:prstGeom>
          <a:solidFill>
            <a:schemeClr val="lt1">
              <a:alpha val="49000"/>
            </a:schemeClr>
          </a:solidFill>
          <a:ln>
            <a:solidFill>
              <a:schemeClr val="tx2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algn="ctr">
              <a:defRPr lang="uk-UA" sz="1100" i="1" smtClean="0">
                <a:solidFill>
                  <a:schemeClr val="tx2"/>
                </a:solidFill>
                <a:latin typeface="+mj-lt"/>
                <a:ea typeface="+mj-ea"/>
                <a:cs typeface="Proxima Nova Regular"/>
              </a:defRPr>
            </a:lvl1pPr>
          </a:lstStyle>
          <a:p>
            <a:pPr defTabSz="914400"/>
            <a:fld id="{86CB4B4D-7CA3-9044-876B-883B54F8677D}" type="slidenum">
              <a:rPr lang="uk-UA" smtClean="0"/>
              <a:pPr defTabSz="914400"/>
              <a:t>‹#›</a:t>
            </a:fld>
            <a:endParaRPr lang="uk-U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600200"/>
            <a:ext cx="8153400" cy="472440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 marL="768927" indent="-311727">
              <a:buFont typeface="Courier New" panose="02070309020205020404" pitchFamily="49" charset="0"/>
              <a:buChar char="o"/>
              <a:defRPr sz="2000">
                <a:latin typeface="+mj-lt"/>
                <a:cs typeface="Arial" panose="020B0604020202020204" pitchFamily="34" charset="0"/>
              </a:defRPr>
            </a:lvl2pPr>
            <a:lvl3pPr marL="1188719" indent="-274319">
              <a:buFont typeface="Wingdings" panose="05000000000000000000" pitchFamily="2" charset="2"/>
              <a:buChar char="§"/>
              <a:defRPr sz="2000">
                <a:latin typeface="+mj-lt"/>
                <a:cs typeface="Arial" panose="020B0604020202020204" pitchFamily="34" charset="0"/>
              </a:defRPr>
            </a:lvl3pPr>
            <a:lvl4pPr>
              <a:defRPr sz="2000">
                <a:latin typeface="+mj-lt"/>
                <a:cs typeface="Arial" panose="020B0604020202020204" pitchFamily="34" charset="0"/>
              </a:defRPr>
            </a:lvl4pPr>
            <a:lvl5pPr>
              <a:defRPr sz="20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hape 3"/>
          <p:cNvSpPr/>
          <p:nvPr userDrawn="1"/>
        </p:nvSpPr>
        <p:spPr>
          <a:xfrm>
            <a:off x="152400" y="6553200"/>
            <a:ext cx="2362200" cy="187285"/>
          </a:xfrm>
          <a:prstGeom prst="roundRect">
            <a:avLst/>
          </a:prstGeom>
          <a:solidFill>
            <a:schemeClr val="lt1">
              <a:alpha val="49000"/>
            </a:schemeClr>
          </a:solidFill>
          <a:ln>
            <a:solidFill>
              <a:schemeClr val="tx2">
                <a:alpha val="60000"/>
              </a:schemeClr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lvl="0" algn="ctr" defTabSz="914400">
              <a:defRPr>
                <a:solidFill>
                  <a:srgbClr val="000000"/>
                </a:solidFill>
              </a:defRPr>
            </a:pPr>
            <a:r>
              <a:rPr lang="en-AU" sz="1100" i="1" dirty="0">
                <a:solidFill>
                  <a:schemeClr val="tx2"/>
                </a:solidFill>
                <a:latin typeface="+mj-ea"/>
                <a:ea typeface="+mj-ea"/>
                <a:cs typeface="Proxima Nova Regular"/>
                <a:sym typeface="Proxima Nova Regular"/>
              </a:rPr>
              <a:t>WG Disasters 14: 1 September 2020</a:t>
            </a:r>
            <a:endParaRPr sz="1100" i="1" dirty="0">
              <a:solidFill>
                <a:schemeClr val="tx2"/>
              </a:solidFill>
              <a:latin typeface="+mj-ea"/>
              <a:ea typeface="+mj-ea"/>
              <a:cs typeface="Proxima Nova Regular"/>
              <a:sym typeface="Proxima Nova Regular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2057400" y="304800"/>
            <a:ext cx="49530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lang="en-US" dirty="0"/>
              <a:t>Title TBA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7239000" y="6546850"/>
            <a:ext cx="1905000" cy="25654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spcBef>
                <a:spcPts val="600"/>
              </a:spcBef>
              <a:defRPr sz="1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hf hdr="0" ftr="0" dt="0"/>
  <p:txStyles>
    <p:titleStyle>
      <a:lvl1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1pPr>
      <a:lvl2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2pPr>
      <a:lvl3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3pPr>
      <a:lvl4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4pPr>
      <a:lvl5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5pPr>
      <a:lvl6pPr indent="4572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6pPr>
      <a:lvl7pPr indent="9144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7pPr>
      <a:lvl8pPr indent="13716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8pPr>
      <a:lvl9pPr indent="18288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9pPr>
    </p:titleStyle>
    <p:bodyStyle>
      <a:lvl1pPr marL="342900" indent="-342900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1pPr>
      <a:lvl2pPr marL="768927" indent="-311727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2pPr>
      <a:lvl3pPr marL="1188719" indent="-274319">
        <a:spcBef>
          <a:spcPts val="500"/>
        </a:spcBef>
        <a:buSzPct val="100000"/>
        <a:buFont typeface="Arial"/>
        <a:buChar char="o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3pPr>
      <a:lvl4pPr marL="1676400" indent="-304800">
        <a:spcBef>
          <a:spcPts val="500"/>
        </a:spcBef>
        <a:buSzPct val="100000"/>
        <a:buFont typeface="Arial"/>
        <a:buChar char="▪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4pPr>
      <a:lvl5pPr marL="2171700" indent="-342900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5pPr>
      <a:lvl6pPr indent="22860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6pPr>
      <a:lvl7pPr indent="27432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7pPr>
      <a:lvl8pPr indent="32004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8pPr>
      <a:lvl9pPr indent="36576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9pPr>
    </p:bodyStyle>
    <p:otherStyle>
      <a:lvl1pPr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 idx="4294967295"/>
          </p:nvPr>
        </p:nvSpPr>
        <p:spPr>
          <a:xfrm>
            <a:off x="622789" y="2514600"/>
            <a:ext cx="6387611" cy="993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algn="l">
              <a:defRPr sz="4200" b="1">
                <a:latin typeface="Droid Serif"/>
                <a:ea typeface="Droid Serif"/>
                <a:cs typeface="Droid Serif"/>
                <a:sym typeface="Droid Serif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4200" b="1" dirty="0">
                <a:solidFill>
                  <a:srgbClr val="FFFFFF"/>
                </a:solidFill>
                <a:latin typeface="+mj-lt"/>
              </a:rPr>
              <a:t>Flood Pilot Update</a:t>
            </a:r>
            <a:endParaRPr sz="4200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457200" y="3886200"/>
            <a:ext cx="5549411" cy="2541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Guy Schumann, Remote Sensing Solutions</a:t>
            </a:r>
          </a:p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Andrew Molthan, NASA Marshall</a:t>
            </a:r>
          </a:p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Mitch Goldberg, NOAA/NESDIS</a:t>
            </a:r>
          </a:p>
          <a:p>
            <a:pPr lvl="0"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endParaRPr lang="en-US" dirty="0">
              <a:solidFill>
                <a:srgbClr val="FFFFFF"/>
              </a:solidFill>
              <a:latin typeface="+mj-lt"/>
              <a:ea typeface="Arial Bold"/>
              <a:cs typeface="Arial Bold"/>
              <a:sym typeface="Arial Bold"/>
            </a:endParaRPr>
          </a:p>
          <a:p>
            <a:pPr lvl="0"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latin typeface="+mj-lt"/>
                <a:ea typeface="Arial Bold"/>
                <a:cs typeface="Arial Bold"/>
                <a:sym typeface="Arial Bold"/>
              </a:rPr>
              <a:t>CEOS WG Disasters Meeting #14</a:t>
            </a:r>
            <a:endParaRPr dirty="0">
              <a:solidFill>
                <a:srgbClr val="FFFFFF"/>
              </a:solidFill>
              <a:latin typeface="+mj-lt"/>
              <a:ea typeface="Arial Bold"/>
              <a:cs typeface="Arial Bold"/>
              <a:sym typeface="Arial Bold"/>
            </a:endParaRPr>
          </a:p>
          <a:p>
            <a:pPr lvl="0"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AU" dirty="0">
                <a:solidFill>
                  <a:srgbClr val="FFFFFF"/>
                </a:solidFill>
                <a:latin typeface="+mj-lt"/>
                <a:ea typeface="Arial Bold"/>
                <a:cs typeface="Arial Bold"/>
                <a:sym typeface="Arial Bold"/>
              </a:rPr>
              <a:t>1 September 2020</a:t>
            </a:r>
            <a:endParaRPr dirty="0">
              <a:solidFill>
                <a:srgbClr val="FFFFFF"/>
              </a:solidFill>
              <a:latin typeface="+mj-lt"/>
              <a:ea typeface="Arial Bold"/>
              <a:cs typeface="Arial Bold"/>
              <a:sym typeface="Arial Bold"/>
            </a:endParaRPr>
          </a:p>
        </p:txBody>
      </p:sp>
      <p:pic>
        <p:nvPicPr>
          <p:cNvPr id="12" name="ceos_logo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789" y="1217405"/>
            <a:ext cx="2507906" cy="99313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10"/>
          <p:cNvSpPr txBox="1">
            <a:spLocks/>
          </p:cNvSpPr>
          <p:nvPr/>
        </p:nvSpPr>
        <p:spPr>
          <a:xfrm>
            <a:off x="622789" y="2246634"/>
            <a:ext cx="2806211" cy="21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algn="l">
              <a:defRPr sz="4200" b="1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2pPr>
            <a:lvl3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3pPr>
            <a:lvl4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4pPr>
            <a:lvl5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5pPr>
            <a:lvl6pPr indent="4572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6pPr>
            <a:lvl7pPr indent="9144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7pPr>
            <a:lvl8pPr indent="13716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8pPr>
            <a:lvl9pPr indent="18288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9pPr>
          </a:lstStyle>
          <a:p>
            <a:pPr defTabSz="914400">
              <a:defRPr sz="1800" b="0">
                <a:solidFill>
                  <a:srgbClr val="000000"/>
                </a:solidFill>
              </a:defRPr>
            </a:pPr>
            <a:r>
              <a:rPr lang="en-US" sz="105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rPr>
              <a:t>Committee on Earth Observation Satellites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4C8823-3AB2-E642-8CD0-65E4B4441D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2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E24DF-8FE1-B74F-8A0F-3BE9F684FC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1436" y="1606875"/>
            <a:ext cx="6858000" cy="4724400"/>
          </a:xfrm>
        </p:spPr>
        <p:txBody>
          <a:bodyPr/>
          <a:lstStyle/>
          <a:p>
            <a:r>
              <a:rPr lang="en-US" dirty="0"/>
              <a:t>Dr. Guy Schumann, Remote Sensing Solutions</a:t>
            </a:r>
          </a:p>
          <a:p>
            <a:pPr lvl="1"/>
            <a:r>
              <a:rPr lang="en-US" dirty="0"/>
              <a:t>Principal Scientist at Remote Sensing Solutions Inc. His research and expertise focus around flood risk, from local to global scale, using flood modeling, prediction and remote sensing</a:t>
            </a:r>
          </a:p>
          <a:p>
            <a:r>
              <a:rPr lang="en-US" dirty="0"/>
              <a:t>Dr. Mitch Goldberg, NOAA/NESDIS</a:t>
            </a:r>
          </a:p>
          <a:p>
            <a:pPr lvl="1"/>
            <a:r>
              <a:rPr lang="en-US" dirty="0"/>
              <a:t>NOAA’s Chief Scientist for Low Earth Orbiting Satellites; leads the NESDIS Satellite Proving Ground program to improve NOAA services </a:t>
            </a:r>
          </a:p>
          <a:p>
            <a:r>
              <a:rPr lang="en-US" dirty="0"/>
              <a:t>Dr. Andrew Molthan, Marshall Space Flight Center</a:t>
            </a:r>
          </a:p>
          <a:p>
            <a:pPr lvl="1"/>
            <a:r>
              <a:rPr lang="en-US" dirty="0"/>
              <a:t>Research Meteorologist at NASA Marshall, collaborates with NASA’s Disasters Program to help the disasters community use NASA data and tools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B7335A-E574-E544-B4C4-9AFD4C2D85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Co-Leads and Introductions</a:t>
            </a:r>
          </a:p>
        </p:txBody>
      </p:sp>
      <p:pic>
        <p:nvPicPr>
          <p:cNvPr id="5" name="Picture 4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AFD6EDE5-07C2-7F40-9943-E01A05D3E17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436" y="3117959"/>
            <a:ext cx="1221678" cy="1702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D27820-60C8-CE41-B62A-5059FC29E4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9436" y="5069645"/>
            <a:ext cx="1221678" cy="15270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41771E-8B1C-2C43-9FF2-A3B0CCB08F20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9968" y="1327596"/>
            <a:ext cx="1221678" cy="162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208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3</a:t>
            </a:fld>
            <a:endParaRPr lang="uk-U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WGDisasters</a:t>
            </a:r>
            <a:r>
              <a:rPr lang="en-US" dirty="0"/>
              <a:t> Meeting in March (virtual)</a:t>
            </a:r>
          </a:p>
          <a:p>
            <a:pPr lvl="1"/>
            <a:r>
              <a:rPr lang="en-US" dirty="0"/>
              <a:t>During a one-day session, established case studies of interest for optimal combination of optical imaging from geostationary and polar orbit, and complementary SAR observations.</a:t>
            </a:r>
          </a:p>
          <a:p>
            <a:r>
              <a:rPr lang="en-US" dirty="0"/>
              <a:t>Virtual Follow-Ups</a:t>
            </a:r>
          </a:p>
          <a:p>
            <a:pPr lvl="1"/>
            <a:r>
              <a:rPr lang="en-US" dirty="0"/>
              <a:t>Through email exchanges, we identified regional case studies with CEOS Flood Pilot partners diverse across impacted regions and emphasized local types of flood challenges</a:t>
            </a:r>
          </a:p>
          <a:p>
            <a:r>
              <a:rPr lang="en-US" dirty="0"/>
              <a:t>Monthly Tag-Ups</a:t>
            </a:r>
          </a:p>
          <a:p>
            <a:pPr lvl="1"/>
            <a:r>
              <a:rPr lang="en-US" dirty="0"/>
              <a:t>Beginning in June, a recurring monthly tag-up to update participants and share outcomes of ongoing case study work.</a:t>
            </a:r>
          </a:p>
          <a:p>
            <a:pPr lvl="1"/>
            <a:r>
              <a:rPr lang="en-US" dirty="0"/>
              <a:t>Developing formal Pilot documentation required by CEOS and identifying needs for data sharing and processing platforms.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1905000" y="381000"/>
            <a:ext cx="5943600" cy="533400"/>
          </a:xfrm>
        </p:spPr>
        <p:txBody>
          <a:bodyPr/>
          <a:lstStyle/>
          <a:p>
            <a:r>
              <a:rPr lang="en-US" dirty="0"/>
              <a:t>Highlights Since Last Meeting</a:t>
            </a:r>
          </a:p>
        </p:txBody>
      </p:sp>
    </p:spTree>
    <p:extLst>
      <p:ext uri="{BB962C8B-B14F-4D97-AF65-F5344CB8AC3E}">
        <p14:creationId xmlns:p14="http://schemas.microsoft.com/office/powerpoint/2010/main" val="375646822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E6E558-D140-A142-B1E2-B6E0D3E088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4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B64D2-5FA5-614A-8E03-A26DAD80FFA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Red River of the North</a:t>
            </a:r>
          </a:p>
          <a:p>
            <a:r>
              <a:rPr lang="en-US" sz="1600" dirty="0"/>
              <a:t>Winter-Spring 2020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EFF2F5-E19F-D840-A214-8FDEE32DB334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6AC995-C99A-B642-AF13-ED8B3F993BA4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B0F45CA-C89A-1842-B814-4BEBB82E31FE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B24633-8E66-DF4E-9336-1EE0C677630E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48D93E-599C-D64F-ACD3-9900DD398269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3B43F7-026C-B34A-BDB4-DD8002BC50E8}"/>
              </a:ext>
            </a:extLst>
          </p:cNvPr>
          <p:cNvSpPr txBox="1"/>
          <p:nvPr/>
        </p:nvSpPr>
        <p:spPr>
          <a:xfrm>
            <a:off x="2446391" y="1214056"/>
            <a:ext cx="2172091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Seasonal, significant flooding often due to rapid snowmelt and rainfall in late winter and early spring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Unique advantages for SAR in helping penetrate cloud cover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Optical NIR/</a:t>
            </a:r>
            <a:r>
              <a:rPr lang="en-US" sz="1400" dirty="0"/>
              <a:t>SWIR help to separate water, snow and other features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31998D5-8C87-C843-B0A0-8A49892B1A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442" y="1214056"/>
            <a:ext cx="1885807" cy="272123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9FDAF31-EBAD-5743-B925-8134D853D047}"/>
              </a:ext>
            </a:extLst>
          </p:cNvPr>
          <p:cNvSpPr txBox="1"/>
          <p:nvPr/>
        </p:nvSpPr>
        <p:spPr>
          <a:xfrm>
            <a:off x="801376" y="1643889"/>
            <a:ext cx="416138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Winnipeg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E6C35B-EF28-E94B-8DFA-4F2962139AB8}"/>
              </a:ext>
            </a:extLst>
          </p:cNvPr>
          <p:cNvSpPr txBox="1"/>
          <p:nvPr/>
        </p:nvSpPr>
        <p:spPr>
          <a:xfrm>
            <a:off x="1325713" y="3040060"/>
            <a:ext cx="294309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Fargo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80B24A-FF1A-B246-8EE1-38188DF55700}"/>
              </a:ext>
            </a:extLst>
          </p:cNvPr>
          <p:cNvSpPr txBox="1"/>
          <p:nvPr/>
        </p:nvSpPr>
        <p:spPr>
          <a:xfrm>
            <a:off x="4936460" y="1469410"/>
            <a:ext cx="3978934" cy="24622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SAR-based maps of flood extent generated through Radarsat-2 and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Radarsat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 Constellation Mission (RCM) imaging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GEO and LEO optical imaging provided by GOES ABI and JPSS/VIIRS instruments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Additional flood mapping available from Sentinel-2 and Landsat imagers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Commercial data (Planet) exploration potential through the NASA (TBC)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Explore combinations of optical/SAR for individual daily and maximum extent mapping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1ABA9A-BEB1-254B-B951-6A1CEA0596C4}"/>
              </a:ext>
            </a:extLst>
          </p:cNvPr>
          <p:cNvSpPr txBox="1"/>
          <p:nvPr/>
        </p:nvSpPr>
        <p:spPr>
          <a:xfrm>
            <a:off x="215538" y="4311142"/>
            <a:ext cx="4356459" cy="2246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NRCan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, NOAA, NASA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Radarsat-2 and RCM maps have been developed for recent extremes in April 2020, along with products available from ABI/VIIRS instruments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Additional mapping available from Sentinel-1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Pursuing data access through other platforms, including Sentinel-2/Landsat and Planet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Seeking other SAR data to expand frequency and polarization diversity; coherence-based approaches.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E4A0EA-DB2B-0B4D-8E58-B9FA151182B3}"/>
              </a:ext>
            </a:extLst>
          </p:cNvPr>
          <p:cNvSpPr txBox="1"/>
          <p:nvPr/>
        </p:nvSpPr>
        <p:spPr>
          <a:xfrm>
            <a:off x="4855034" y="4265206"/>
            <a:ext cx="4212766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Identify in situ data for individual daily product validation and maximum flood extent through high water marks or other approaches.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Additional data collection potential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DigitalGlobe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/Planet Labs imaging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Commercial SAR collections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Civil Air Patrol / other aerial imaging or information shared via social media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8274D0-44BA-7F43-8BEC-F18341160062}"/>
              </a:ext>
            </a:extLst>
          </p:cNvPr>
          <p:cNvSpPr txBox="1"/>
          <p:nvPr/>
        </p:nvSpPr>
        <p:spPr>
          <a:xfrm>
            <a:off x="247643" y="3733800"/>
            <a:ext cx="1073369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NASA MODIS via Worldview</a:t>
            </a:r>
          </a:p>
        </p:txBody>
      </p:sp>
    </p:spTree>
    <p:extLst>
      <p:ext uri="{BB962C8B-B14F-4D97-AF65-F5344CB8AC3E}">
        <p14:creationId xmlns:p14="http://schemas.microsoft.com/office/powerpoint/2010/main" val="13224162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003F1-DCBF-D241-9755-917EE8C82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5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C2976-171A-8940-98F7-B9AD05CDD0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399" y="304800"/>
            <a:ext cx="5181599" cy="533400"/>
          </a:xfrm>
        </p:spPr>
        <p:txBody>
          <a:bodyPr/>
          <a:lstStyle/>
          <a:p>
            <a:r>
              <a:rPr lang="en-US" sz="1800" dirty="0" err="1"/>
              <a:t>Picomayo</a:t>
            </a:r>
            <a:r>
              <a:rPr lang="en-US" sz="1800" dirty="0"/>
              <a:t> and Bermejo Transboundary Basins</a:t>
            </a:r>
          </a:p>
          <a:p>
            <a:r>
              <a:rPr lang="en-US" sz="1800" dirty="0"/>
              <a:t>July 2020 (TBC)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A3D69-F756-6C47-ACC6-6D8A17B4A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1433793"/>
            <a:ext cx="2361447" cy="2126683"/>
          </a:xfrm>
          <a:prstGeom prst="rect">
            <a:avLst/>
          </a:prstGeom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075CFA-94C0-C244-A180-E52A08078838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CA93F-27B8-8F4A-BD8A-C45436ACBE3F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B1CAF-BE20-D642-A085-29179F7F82CC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59182-7571-BA47-BED1-FE36811505CB}"/>
              </a:ext>
            </a:extLst>
          </p:cNvPr>
          <p:cNvSpPr txBox="1"/>
          <p:nvPr/>
        </p:nvSpPr>
        <p:spPr>
          <a:xfrm>
            <a:off x="2446391" y="1214056"/>
            <a:ext cx="2172091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Shared by Argentina, Bolivia, and Paraguay (Pilcomayo) and by Argentina and Bolivia (Bermejo) with basin headwaters in the Andes Range</a:t>
            </a:r>
            <a:r>
              <a:rPr lang="en-US" sz="1400" dirty="0"/>
              <a:t>.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2.5M people, extreme poverty, with annual floods December to April from heavy rain in Bolivia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73661C-E210-A548-8967-84F70B5C5099}"/>
              </a:ext>
            </a:extLst>
          </p:cNvPr>
          <p:cNvSpPr txBox="1"/>
          <p:nvPr/>
        </p:nvSpPr>
        <p:spPr>
          <a:xfrm>
            <a:off x="4936460" y="1469410"/>
            <a:ext cx="3978934" cy="2246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SAR-based mapping of flood extent from events of interest, complemented by GEO and LEO via GOES/ABI and JPSS/VIIRS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Additional flood mapping available from Sentinel-2 and Landsat imagers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Commercial data (Planet) exploration potential through the NASA (TBC)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Collaborations among affected partners to better understand needs for data sharing, flood mapping, and response efforts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877583-54EC-4647-A86F-CA5096DCAC6C}"/>
              </a:ext>
            </a:extLst>
          </p:cNvPr>
          <p:cNvSpPr txBox="1"/>
          <p:nvPr/>
        </p:nvSpPr>
        <p:spPr>
          <a:xfrm>
            <a:off x="215538" y="4311142"/>
            <a:ext cx="4356459" cy="1600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CONAE</a:t>
            </a:r>
            <a:endParaRPr lang="en-US" sz="1400" dirty="0"/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Regional Partners: Regional Commission</a:t>
            </a:r>
            <a:r>
              <a:rPr lang="en-US" sz="1400" dirty="0"/>
              <a:t> of the Bermejo Basin (COREBE, Argentina)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SAOCOM data available for sharing but similar flood events have not yet occurred in this area during mission time.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C275DC-2216-D544-A852-CE3FFD3358F2}"/>
              </a:ext>
            </a:extLst>
          </p:cNvPr>
          <p:cNvSpPr txBox="1"/>
          <p:nvPr/>
        </p:nvSpPr>
        <p:spPr>
          <a:xfrm>
            <a:off x="4855034" y="4265206"/>
            <a:ext cx="4212766" cy="289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Look for additional in situ data to help characterize success of mapping efforts.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SAOCOM data available to be shared but a major flood event has not yet occurred in this region in the SAOCOM database.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Additional data collection potential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DigitalGlobe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/Planet Labs mapping available through NASA Commercial Data Buy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Interest in in-situ data from partners, topographical data, past event mapping and understanding of human factors.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5AA168-9C34-A248-9EE0-4FD3B587832E}"/>
              </a:ext>
            </a:extLst>
          </p:cNvPr>
          <p:cNvSpPr txBox="1"/>
          <p:nvPr/>
        </p:nvSpPr>
        <p:spPr>
          <a:xfrm>
            <a:off x="247643" y="3733800"/>
            <a:ext cx="1073369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NASA MODIS via Worldview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B900ECD-357E-884E-A840-211707B008E9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A33874-C1EC-EE43-9176-DA8DD5771468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2256205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003F1-DCBF-D241-9755-917EE8C82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6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C2976-171A-8940-98F7-B9AD05CDD0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399" y="304800"/>
            <a:ext cx="5181599" cy="533400"/>
          </a:xfrm>
        </p:spPr>
        <p:txBody>
          <a:bodyPr/>
          <a:lstStyle/>
          <a:p>
            <a:r>
              <a:rPr lang="en-US" sz="1800" dirty="0"/>
              <a:t>Mahanadi River Delta – Coastal Flooding</a:t>
            </a:r>
          </a:p>
          <a:p>
            <a:r>
              <a:rPr lang="en-US" sz="1600" dirty="0"/>
              <a:t>Cyclone </a:t>
            </a:r>
            <a:r>
              <a:rPr lang="en-US" sz="1600" dirty="0" err="1"/>
              <a:t>Amphan</a:t>
            </a:r>
            <a:r>
              <a:rPr lang="en-US" sz="1600" dirty="0"/>
              <a:t> (2020) or Cyclone </a:t>
            </a:r>
            <a:r>
              <a:rPr lang="en-US" sz="1600" dirty="0" err="1"/>
              <a:t>Fani</a:t>
            </a:r>
            <a:r>
              <a:rPr lang="en-US" sz="1600" dirty="0"/>
              <a:t> (2019)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75CFA-94C0-C244-A180-E52A08078838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CA93F-27B8-8F4A-BD8A-C45436ACBE3F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B1CAF-BE20-D642-A085-29179F7F82CC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B34540-8558-3F4D-BF3F-ED3771EF3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7" y="1559924"/>
            <a:ext cx="2384972" cy="17247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E83352-518D-DC47-95E3-B0ACE6EE2F13}"/>
              </a:ext>
            </a:extLst>
          </p:cNvPr>
          <p:cNvSpPr txBox="1"/>
          <p:nvPr/>
        </p:nvSpPr>
        <p:spPr>
          <a:xfrm>
            <a:off x="2399909" y="1273861"/>
            <a:ext cx="2172091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A large, relatively flat and expansive basin in eastern India, the Mahanadi experiences flooding from heavy monsoonal rains, typhoons, and related storm surge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Recently impacted by Typhoon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Amphan</a:t>
            </a:r>
            <a:r>
              <a:rPr lang="en-US" sz="1400" dirty="0"/>
              <a:t>, in addition to past storm events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F0A4DC-3239-3648-8220-1B45002EF35D}"/>
              </a:ext>
            </a:extLst>
          </p:cNvPr>
          <p:cNvSpPr txBox="1"/>
          <p:nvPr/>
        </p:nvSpPr>
        <p:spPr>
          <a:xfrm>
            <a:off x="4936460" y="1469410"/>
            <a:ext cx="3978934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Improved capability to map flood extent from combined optical and SAR; continued development of algorithms to benefit during NISAR operations period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Produce flood inundation maps, hazard maps, vulnerability maps, and combine with available flow data and other in situ observations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9B307-77A5-E74D-BC8C-1BEEC91FF294}"/>
              </a:ext>
            </a:extLst>
          </p:cNvPr>
          <p:cNvSpPr txBox="1"/>
          <p:nvPr/>
        </p:nvSpPr>
        <p:spPr>
          <a:xfrm>
            <a:off x="215538" y="4311142"/>
            <a:ext cx="4356459" cy="1600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ISRO, TBD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Region of interest and potential events have been defined, need to bring together available data sets from free and open sources or those shared (Sentinel-1, geostationary/LEO, Landsat/Sentinel-2) and others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39B72-44F8-3D44-8B51-7ABAF916312C}"/>
              </a:ext>
            </a:extLst>
          </p:cNvPr>
          <p:cNvSpPr txBox="1"/>
          <p:nvPr/>
        </p:nvSpPr>
        <p:spPr>
          <a:xfrm>
            <a:off x="4855034" y="4265206"/>
            <a:ext cx="4212766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In situ data needed for flood observations at any given time and to understand maximum extent or high water mark coverage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Looking for additional data coverage from multiple sensors including ASTER, CARTOSAT-1, ALOS DEM, CARTOSAT-2 high resolution images, Radarsat-1, 2 and RISAT-1 images and Sentinel-1 A/1B datasets 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DigitalGlobe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/Planet Labs mapping may be available through NASA Commercial Data Buy or other Charter assets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06C1AB-7198-394D-BF90-B9E916D909C9}"/>
              </a:ext>
            </a:extLst>
          </p:cNvPr>
          <p:cNvSpPr txBox="1"/>
          <p:nvPr/>
        </p:nvSpPr>
        <p:spPr>
          <a:xfrm>
            <a:off x="247643" y="3733800"/>
            <a:ext cx="1073369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NASA MODIS via Worldview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CEFA49-AE90-824F-8097-15FA448030DB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E0A786-CBB6-7544-9F0B-4D91BAFF32E6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79912237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003F1-DCBF-D241-9755-917EE8C82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7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C2976-171A-8940-98F7-B9AD05CDD0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399" y="304800"/>
            <a:ext cx="5181599" cy="533400"/>
          </a:xfrm>
        </p:spPr>
        <p:txBody>
          <a:bodyPr/>
          <a:lstStyle/>
          <a:p>
            <a:r>
              <a:rPr lang="en-US" sz="1800" dirty="0"/>
              <a:t>Pearl River Basin – Coastal / Interior Flooding</a:t>
            </a:r>
          </a:p>
          <a:p>
            <a:r>
              <a:rPr lang="en-US" sz="1600" dirty="0"/>
              <a:t>TBC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75CFA-94C0-C244-A180-E52A08078838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CA93F-27B8-8F4A-BD8A-C45436ACBE3F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B1CAF-BE20-D642-A085-29179F7F82CC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B34540-8558-3F4D-BF3F-ED3771EF3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7" y="1559924"/>
            <a:ext cx="2384972" cy="17247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E83352-518D-DC47-95E3-B0ACE6EE2F13}"/>
              </a:ext>
            </a:extLst>
          </p:cNvPr>
          <p:cNvSpPr txBox="1"/>
          <p:nvPr/>
        </p:nvSpPr>
        <p:spPr>
          <a:xfrm>
            <a:off x="2399909" y="1273861"/>
            <a:ext cx="2172091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A large, relatively flat and expansive basin in eastern India, the Mahanadi experiences flooding from heavy monsoonal rains, typhoons, and related storm surge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Recently impacted by Typhoon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Amphan</a:t>
            </a:r>
            <a:r>
              <a:rPr lang="en-US" sz="1400" dirty="0"/>
              <a:t>, in addition to past storm events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F0A4DC-3239-3648-8220-1B45002EF35D}"/>
              </a:ext>
            </a:extLst>
          </p:cNvPr>
          <p:cNvSpPr txBox="1"/>
          <p:nvPr/>
        </p:nvSpPr>
        <p:spPr>
          <a:xfrm>
            <a:off x="4936460" y="1469410"/>
            <a:ext cx="3978934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Improved capability to map flood extent from combined optical and SAR; continued development of algorithms to benefit during NISAR operations period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Produce flood inundation maps, hazard maps, vulnerability maps, and combine with available flow data and other in situ observations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9B307-77A5-E74D-BC8C-1BEEC91FF294}"/>
              </a:ext>
            </a:extLst>
          </p:cNvPr>
          <p:cNvSpPr txBox="1"/>
          <p:nvPr/>
        </p:nvSpPr>
        <p:spPr>
          <a:xfrm>
            <a:off x="215538" y="4311142"/>
            <a:ext cx="4356459" cy="1600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ISRO, TBD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Region of interest and potential events have been defined, need to bring together available data sets from free and open sources or those shared (Sentinel-1, geostationary/LEO, Landsat/Sentinel-2) and others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39B72-44F8-3D44-8B51-7ABAF916312C}"/>
              </a:ext>
            </a:extLst>
          </p:cNvPr>
          <p:cNvSpPr txBox="1"/>
          <p:nvPr/>
        </p:nvSpPr>
        <p:spPr>
          <a:xfrm>
            <a:off x="4855034" y="4265206"/>
            <a:ext cx="4212766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In situ data needed for flood observations at any given time and to understand maximum extent or high water mark coverage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Looking for additional data coverage from multiple sensors including ASTER, CARTOSAT-1, ALOS DEM, CARTOSAT-2 high resolution images, Radarsat-1, 2 and RISAT-1 images and Sentinel-1 A/1B datasets 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DigitalGlobe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/Planet Labs mapping may be available through NASA Commercial Data Buy or other Charter assets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06C1AB-7198-394D-BF90-B9E916D909C9}"/>
              </a:ext>
            </a:extLst>
          </p:cNvPr>
          <p:cNvSpPr txBox="1"/>
          <p:nvPr/>
        </p:nvSpPr>
        <p:spPr>
          <a:xfrm>
            <a:off x="247643" y="3733800"/>
            <a:ext cx="1073369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NASA MODIS via Worldview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CEFA49-AE90-824F-8097-15FA448030DB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E0A786-CBB6-7544-9F0B-4D91BAFF32E6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5626812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C1322F-6C9A-9A4F-84FB-1FC45C259F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8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81575-B226-A740-848B-C7A1558DE9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/>
              <a:t>Formal statements of CEOS Flood Pilot goals, partners, objectives, and timelines are being developed as an </a:t>
            </a:r>
            <a:r>
              <a:rPr lang="en-US" b="1" i="1" dirty="0"/>
              <a:t>Implementation Plan</a:t>
            </a:r>
            <a:r>
              <a:rPr lang="en-US" dirty="0"/>
              <a:t> for review by CEOS leads.</a:t>
            </a:r>
          </a:p>
          <a:p>
            <a:r>
              <a:rPr lang="en-US" dirty="0"/>
              <a:t>Key Milestones:</a:t>
            </a:r>
          </a:p>
          <a:p>
            <a:pPr lvl="1"/>
            <a:r>
              <a:rPr lang="en-US" dirty="0"/>
              <a:t>2020-21</a:t>
            </a:r>
          </a:p>
          <a:p>
            <a:pPr lvl="2"/>
            <a:r>
              <a:rPr lang="en-US" dirty="0"/>
              <a:t>Begin regional studies; collect data; establish relationships</a:t>
            </a:r>
          </a:p>
          <a:p>
            <a:pPr lvl="1"/>
            <a:r>
              <a:rPr lang="en-US" dirty="0"/>
              <a:t>2021-22</a:t>
            </a:r>
          </a:p>
          <a:p>
            <a:pPr lvl="2"/>
            <a:r>
              <a:rPr lang="en-US" dirty="0"/>
              <a:t>Provide derived products to users for feedback and explore refinement of monitoring strategies.  Initial evaluation of pilot results to GFP and international conferences.</a:t>
            </a:r>
          </a:p>
          <a:p>
            <a:pPr lvl="1"/>
            <a:r>
              <a:rPr lang="en-US" dirty="0"/>
              <a:t>2022+</a:t>
            </a:r>
          </a:p>
          <a:p>
            <a:pPr lvl="2"/>
            <a:r>
              <a:rPr lang="en-US" dirty="0"/>
              <a:t>Develop reports from users on derived products, best practices, and evaluate results from study sites.  Explore whether broader EO strategies can be developed.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B9CE3-9AE4-9F40-9AB2-574FC75E1D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Pilot Proposal to CEOS</a:t>
            </a:r>
          </a:p>
        </p:txBody>
      </p:sp>
    </p:spTree>
    <p:extLst>
      <p:ext uri="{BB962C8B-B14F-4D97-AF65-F5344CB8AC3E}">
        <p14:creationId xmlns:p14="http://schemas.microsoft.com/office/powerpoint/2010/main" val="360495929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591A41-2CA7-B347-A08F-38F359327E3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9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741A8-68E5-3441-87DF-893E91E539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0C084-08C6-5A47-9B15-730D63ACE2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Questions </a:t>
            </a:r>
            <a:r>
              <a:rPr lang="en-US"/>
              <a:t>and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958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A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9A00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9A00"/>
      </a:accent1>
      <a:accent2>
        <a:srgbClr val="9F2D20"/>
      </a:accent2>
      <a:accent3>
        <a:srgbClr val="8F8F8F"/>
      </a:accent3>
      <a:accent4>
        <a:srgbClr val="001E59"/>
      </a:accent4>
      <a:accent5>
        <a:srgbClr val="FFCAAA"/>
      </a:accent5>
      <a:accent6>
        <a:srgbClr val="90281C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A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9A00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12651</TotalTime>
  <Words>1286</Words>
  <Application>Microsoft Macintosh PowerPoint</Application>
  <PresentationFormat>On-screen Show (4:3)</PresentationFormat>
  <Paragraphs>119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Bold</vt:lpstr>
      <vt:lpstr>Avenir Roman</vt:lpstr>
      <vt:lpstr>Calibri</vt:lpstr>
      <vt:lpstr>Courier New</vt:lpstr>
      <vt:lpstr>Helvetica</vt:lpstr>
      <vt:lpstr>Wingdings</vt:lpstr>
      <vt:lpstr>Default</vt:lpstr>
      <vt:lpstr>Flood Pilot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Brian R. Williams</dc:creator>
  <cp:lastModifiedBy>Molthan, Andrew L. (MSFC-ST11)</cp:lastModifiedBy>
  <cp:revision>190</cp:revision>
  <dcterms:modified xsi:type="dcterms:W3CDTF">2020-08-28T13:04:19Z</dcterms:modified>
</cp:coreProperties>
</file>