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005" r:id="rId2"/>
    <p:sldId id="3784" r:id="rId3"/>
    <p:sldId id="3785" r:id="rId4"/>
    <p:sldId id="3788" r:id="rId5"/>
    <p:sldId id="3002" r:id="rId6"/>
    <p:sldId id="3789" r:id="rId7"/>
    <p:sldId id="298" r:id="rId8"/>
    <p:sldId id="3787" r:id="rId9"/>
    <p:sldId id="2995" r:id="rId10"/>
    <p:sldId id="3792" r:id="rId11"/>
    <p:sldId id="3611" r:id="rId12"/>
    <p:sldId id="3790" r:id="rId13"/>
    <p:sldId id="30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9" autoAdjust="0"/>
    <p:restoredTop sz="94608"/>
  </p:normalViewPr>
  <p:slideViewPr>
    <p:cSldViewPr snapToGrid="0">
      <p:cViewPr varScale="1">
        <p:scale>
          <a:sx n="95" d="100"/>
          <a:sy n="95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79F0D-9509-9D42-81EB-E61F1BC649D0}" type="datetimeFigureOut">
              <a:rPr lang="en-US" smtClean="0"/>
              <a:t>8/28/20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075B3-4654-4B42-A089-76DD65BC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D990-FE96-7D43-BC8F-C095ABBE55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3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LISA Telescope is designed to enable a precision length measurement between two widely space test masses. The measurement budget between pairs of proof masses is roughly 10 pm/√Hz.</a:t>
            </a:r>
          </a:p>
          <a:p>
            <a:r>
              <a:rPr lang="en-US" dirty="0"/>
              <a:t>There are two telescopes in series with the measurement, so their optical pathlength must be stable to ~ 1 pm/√Hz over the measurement band.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075B3-4654-4B42-A089-76DD65BCBD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challenges and design drivers for the telescope.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075B3-4654-4B42-A089-76DD65BCBD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7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challenges and design drivers for the telescope.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075B3-4654-4B42-A089-76DD65BCBD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74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Latest design layout. The telescope maps the small aperture STOP from the bench to the center of mass of the TEST MASS. The main unusual feature is M3, which is a generalized </a:t>
            </a:r>
            <a:r>
              <a:rPr lang="en-US" dirty="0" err="1"/>
              <a:t>asphere</a:t>
            </a:r>
            <a:r>
              <a:rPr lang="en-US" dirty="0"/>
              <a:t>, commonly called a “freeform” optic. The departure from a </a:t>
            </a:r>
            <a:r>
              <a:rPr lang="en-US" dirty="0" err="1"/>
              <a:t>biconic</a:t>
            </a:r>
            <a:r>
              <a:rPr lang="en-US" dirty="0"/>
              <a:t> is slight, and the additional degrees of freedom enable essentially zero pupil wander. The primary is kept near F/1 to control cost and fabrication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7D990-FE96-7D43-BC8F-C095ABBE5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56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Shown is the near-zero “intrinsic” tilt-to-length coupling due to the telescope design by itself. The very low value, even over the complete Acquisition field of regard means that most of the tilt-to-length coupling is due to the residual misalignment between the optical bench, telescope and GRS. This residual misalignment will be partially compensated with a moveable clip aperture/stop during assembly.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075B3-4654-4B42-A089-76DD65BCBD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3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6FB7-5B25-40DF-BDE8-C1CAA7029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5794C-8517-4664-9202-4C0E2EA8C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C354-9516-4F9D-A61F-4CAA87C3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Livas: LISA Symposium XIII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B813D-F119-4675-8C45-622A68B3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2,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8AE48-4C86-4F8C-85B0-9EE3BC5C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COS_Cor Logo.JPG">
            <a:extLst>
              <a:ext uri="{FF2B5EF4-FFF2-40B4-BE49-F238E27FC236}">
                <a16:creationId xmlns:a16="http://schemas.microsoft.com/office/drawing/2014/main" id="{8A12FA53-AFD0-D248-BE76-7FBCDA75D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909" y="25083"/>
            <a:ext cx="1218091" cy="1097280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24AAB2F3-3B88-784A-8DCD-6259C4DE69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200" y="130156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FC8A-6AB6-4A8C-BF78-C0C49C1C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4A33D-A9FC-43AC-8BBE-6C5FB134D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DD01-15CF-4D3E-9FC5-3D00F388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B52-F3D8-FF48-BAF3-4259A5A181B1}" type="datetime1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C6B84-B760-47D4-A99A-AB6FB2E6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Livas: APS April Meeting Session G16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9C5A4-5D03-4426-AB55-BCBE4C7B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6781B-31CF-4F9F-B4DD-94B3D1F71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6EB6F-28D6-4E72-BCD6-33A8929D1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EB0AC-5731-41CD-8AF9-3C314D40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1E5B-BDE2-334C-91C4-38C2119A3161}" type="datetime1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80A25-DA14-4258-AB2E-C655030C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Livas: APS April Meeting Session G16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295C9-1945-4C71-92AD-F68A02C6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8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B246-9566-4DFA-BD47-89796458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B6778-8475-4B4E-853F-BCA721D3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400CD-C6CA-4AB3-BA7A-EF3FA3B5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Livas: LISA Symposium XIII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CB4B2-C841-4603-8D29-5AF67F12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2,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18E07-9476-4662-BF66-A2C05138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COS_Cor Logo.JPG">
            <a:extLst>
              <a:ext uri="{FF2B5EF4-FFF2-40B4-BE49-F238E27FC236}">
                <a16:creationId xmlns:a16="http://schemas.microsoft.com/office/drawing/2014/main" id="{C08560D5-62BC-224F-AB44-FECA1B560A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909" y="25083"/>
            <a:ext cx="1218091" cy="1097280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C767BA71-DA38-314E-8FDD-51CD876626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200" y="130156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4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2281-6249-4F59-AEEC-5EDA7981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716E2-64AD-4A26-8A96-D8DED60C8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0C6BA-EDA2-4907-878F-5F653E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CE3-5381-A641-A783-6CD749AC5799}" type="datetime1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678A5-B6B2-458D-AA34-D1DB4F40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Livas: APS April Meeting Session G16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FD868-822B-49D5-8775-FE83A348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5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9A7F-A892-4AC0-948B-DC535924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ABF28-C805-4CF6-BFEF-F6F8A5AF0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B7E27-C81E-4A06-95A1-665C65201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2ED65-A59B-4794-B94B-78013121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380D-5BF2-A640-944E-0160A64479A4}" type="datetime1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EDB83-FE20-4516-9679-B1F86B67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Livas: APS April Meeting Session G16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933AF-67F9-4F6A-975E-19261EC4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0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0A56-701E-4E28-84B8-B73AFCA2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4E12D-DC2B-4EAA-AEAF-D2BB9732E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AE8C3-4B7E-4435-B697-A1A245E51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F6BD6-811A-4EE6-9A68-FCDF364BB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30DA8-5FBE-48E9-893E-5578058D2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E5E6E-3EC0-43D1-9A32-2E3F115C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8DAF-01BF-D744-B0BF-C0F3E1A5DB44}" type="datetime1">
              <a:rPr lang="en-US" smtClean="0"/>
              <a:t>8/28/20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763A8-9912-4CB5-B39F-0FE011C1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Livas: APS April Meeting Session G16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E7FC4B-2DC3-4333-82F2-71BBDF0B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C3D7-2A4B-46BE-BC17-05E0E5C3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0C0691-0E04-4985-A3E6-838C9175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1EBE-0B72-8C4F-881D-B7E80E2CFC2F}" type="datetime1">
              <a:rPr lang="en-US" smtClean="0"/>
              <a:t>8/28/20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7D118-72D9-4C51-9F51-8E2B8B4B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Livas: APS April Meeting Session G16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85E86-C3AF-473E-AAC5-C8E1DE62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87FD7-3ED2-4963-BD4B-5B1A2AB3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8A73-6490-044D-A331-445789C61E38}" type="datetime1">
              <a:rPr lang="en-US" smtClean="0"/>
              <a:t>8/28/20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6F96A0-D167-4002-82AC-FC17A754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Livas: APS April Meeting Session G16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D618C-D765-4894-A636-D06EBBF0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6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1CAB-4205-435B-A838-2E356780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63CD-5293-4B1D-B3A7-DFA47010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9F3A6-F48D-4BDD-81D8-B3E362BEA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A5DCD-8D87-4689-92EF-538C575A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4301-CDA2-E34B-AE93-DD2E703D28E4}" type="datetime1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70FDF-CE3D-4BCA-A148-96047B8B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Livas: APS April Meeting Session G16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287EA-7C81-4CE2-AB18-6D08F664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4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F818-D3E8-4A4B-B37F-E853C705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D276D-0D24-4599-B80B-B3BA89733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A5418-9FD5-4D69-A8F4-8423E10F1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7CBF9-A706-40A1-95D6-74F9550E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F0B7-99E0-1C4B-883E-D0A5A8F7ABF0}" type="datetime1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29F84-32D7-4696-B70E-075DD315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Livas: APS April Meeting Session G16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708BF-AF3E-410A-A066-16F0E720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7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FE078-C9AC-4899-9F66-75895D5E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AB5B5-4706-4040-A0C6-02413D7A6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C80F2-0E48-4BD3-AAC6-5AAC79779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03F3E-5559-4A98-A424-5E8ED16BA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E711B-A32E-4C42-911F-55186E945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9B6DAE-F226-854C-855F-9A1CBC10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609" y="3429000"/>
            <a:ext cx="10017071" cy="2875687"/>
          </a:xfrm>
        </p:spPr>
        <p:txBody>
          <a:bodyPr>
            <a:normAutofit/>
          </a:bodyPr>
          <a:lstStyle/>
          <a:p>
            <a:r>
              <a:rPr lang="en-GB" dirty="0"/>
              <a:t>J. </a:t>
            </a:r>
            <a:r>
              <a:rPr lang="en-GB" dirty="0" err="1"/>
              <a:t>Livas</a:t>
            </a:r>
            <a:r>
              <a:rPr lang="en-GB" baseline="30000" dirty="0" err="1"/>
              <a:t>a</a:t>
            </a:r>
            <a:r>
              <a:rPr lang="en-GB" dirty="0"/>
              <a:t>, R. </a:t>
            </a:r>
            <a:r>
              <a:rPr lang="en-GB" dirty="0" err="1"/>
              <a:t>Keski-Kuha</a:t>
            </a:r>
            <a:r>
              <a:rPr lang="en-GB" baseline="30000" dirty="0" err="1"/>
              <a:t>a</a:t>
            </a:r>
            <a:r>
              <a:rPr lang="en-GB" dirty="0"/>
              <a:t>, and the LISA Telescope Team</a:t>
            </a:r>
            <a:endParaRPr lang="en-GB" baseline="30000" dirty="0"/>
          </a:p>
          <a:p>
            <a:endParaRPr lang="en-US" dirty="0"/>
          </a:p>
          <a:p>
            <a:r>
              <a:rPr lang="en-US" baseline="30000" dirty="0" err="1"/>
              <a:t>a</a:t>
            </a:r>
            <a:r>
              <a:rPr lang="en-US" dirty="0" err="1"/>
              <a:t>NASA</a:t>
            </a:r>
            <a:r>
              <a:rPr lang="en-US" dirty="0"/>
              <a:t>-GSFC, 8800 Greenbelt Rd, Greenbelt, MD-20771, USA;</a:t>
            </a:r>
            <a:r>
              <a:rPr lang="en-US" baseline="30000" dirty="0"/>
              <a:t> 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LISA Symposium XIII</a:t>
            </a:r>
          </a:p>
          <a:p>
            <a:r>
              <a:rPr lang="en-US" dirty="0"/>
              <a:t>September 2, 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CC232-8E30-5143-93D9-2CCAC53B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98205"/>
            <a:ext cx="9144000" cy="12707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LISA Telescope Technology Development Update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8166D-0D55-B946-B6B9-E9FBB458CF78}"/>
              </a:ext>
            </a:extLst>
          </p:cNvPr>
          <p:cNvSpPr txBox="1"/>
          <p:nvPr/>
        </p:nvSpPr>
        <p:spPr>
          <a:xfrm>
            <a:off x="3162925" y="4152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2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FABF95-08E4-EC43-8E13-DA47DE02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2739" y="-11427"/>
            <a:ext cx="7727900" cy="1325563"/>
          </a:xfrm>
        </p:spPr>
        <p:txBody>
          <a:bodyPr/>
          <a:lstStyle/>
          <a:p>
            <a:r>
              <a:rPr lang="en-US" altLang="en-US" b="1" dirty="0"/>
              <a:t>	Pupil wander/dOPL vs. Field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F26A0E-ECA4-784B-A036-2DC9671A390A}"/>
              </a:ext>
            </a:extLst>
          </p:cNvPr>
          <p:cNvGrpSpPr/>
          <p:nvPr/>
        </p:nvGrpSpPr>
        <p:grpSpPr>
          <a:xfrm>
            <a:off x="158" y="1288357"/>
            <a:ext cx="7253073" cy="3744871"/>
            <a:chOff x="5858" y="1012839"/>
            <a:chExt cx="7253073" cy="374487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4DD0E0-CB0B-ED41-BB85-C62763236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7787" r="42646" b="36117"/>
            <a:stretch/>
          </p:blipFill>
          <p:spPr>
            <a:xfrm>
              <a:off x="583811" y="1146438"/>
              <a:ext cx="6675120" cy="30175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000D8F-F1A4-024A-8660-7FC7714EEE8C}"/>
                </a:ext>
              </a:extLst>
            </p:cNvPr>
            <p:cNvSpPr txBox="1"/>
            <p:nvPr/>
          </p:nvSpPr>
          <p:spPr>
            <a:xfrm>
              <a:off x="2309092" y="3908975"/>
              <a:ext cx="3393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Acquisition Field of Regard in µrad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6FE9A2-4121-F345-B2EF-F810550CB302}"/>
                </a:ext>
              </a:extLst>
            </p:cNvPr>
            <p:cNvSpPr txBox="1"/>
            <p:nvPr/>
          </p:nvSpPr>
          <p:spPr>
            <a:xfrm>
              <a:off x="2309092" y="1450261"/>
              <a:ext cx="33925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Chief Ray Positions vs Fields at M1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AE2361-0B14-A948-B3A0-ADA2B6196F72}"/>
                </a:ext>
              </a:extLst>
            </p:cNvPr>
            <p:cNvSpPr txBox="1"/>
            <p:nvPr/>
          </p:nvSpPr>
          <p:spPr>
            <a:xfrm rot="16200000">
              <a:off x="-1681912" y="2700609"/>
              <a:ext cx="37448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Chief Ray/delta X/Y with on-axis (mm)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273EC4-C39E-DB40-AF66-3153E8D4A8C8}"/>
                </a:ext>
              </a:extLst>
            </p:cNvPr>
            <p:cNvSpPr txBox="1"/>
            <p:nvPr/>
          </p:nvSpPr>
          <p:spPr>
            <a:xfrm>
              <a:off x="2977354" y="1787943"/>
              <a:ext cx="192770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Science FOV +/- 20 µrad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027F2FC-996D-CD4D-AFDB-D95B39B32430}"/>
                </a:ext>
              </a:extLst>
            </p:cNvPr>
            <p:cNvCxnSpPr>
              <a:cxnSpLocks/>
            </p:cNvCxnSpPr>
            <p:nvPr/>
          </p:nvCxnSpPr>
          <p:spPr>
            <a:xfrm>
              <a:off x="3650144" y="2104875"/>
              <a:ext cx="57223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F638D8-82F1-EA4A-9C30-9ADF097C82F9}"/>
                </a:ext>
              </a:extLst>
            </p:cNvPr>
            <p:cNvSpPr txBox="1"/>
            <p:nvPr/>
          </p:nvSpPr>
          <p:spPr>
            <a:xfrm>
              <a:off x="448424" y="1542776"/>
              <a:ext cx="2917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0.4</a:t>
              </a:r>
              <a:endParaRPr lang="en-US" baseline="30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45A8A3-E453-3242-A9C1-F84D8417383D}"/>
                </a:ext>
              </a:extLst>
            </p:cNvPr>
            <p:cNvSpPr txBox="1"/>
            <p:nvPr/>
          </p:nvSpPr>
          <p:spPr>
            <a:xfrm>
              <a:off x="352433" y="3681806"/>
              <a:ext cx="3622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-0.4</a:t>
              </a:r>
              <a:endParaRPr lang="en-US" baseline="30000" dirty="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44B1B7F-A449-0F48-9267-1618ACFF3251}"/>
                </a:ext>
              </a:extLst>
            </p:cNvPr>
            <p:cNvCxnSpPr>
              <a:cxnSpLocks/>
            </p:cNvCxnSpPr>
            <p:nvPr/>
          </p:nvCxnSpPr>
          <p:spPr>
            <a:xfrm>
              <a:off x="814746" y="3694033"/>
              <a:ext cx="635977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7E3FE1D-B6EF-434B-A370-BC0102415287}"/>
                </a:ext>
              </a:extLst>
            </p:cNvPr>
            <p:cNvSpPr txBox="1"/>
            <p:nvPr/>
          </p:nvSpPr>
          <p:spPr>
            <a:xfrm>
              <a:off x="2799645" y="3376202"/>
              <a:ext cx="22825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Acquisition FOR +/- 225 µrad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B3E06-40AD-F349-A0F2-14BFCFD4EDDE}"/>
              </a:ext>
            </a:extLst>
          </p:cNvPr>
          <p:cNvGrpSpPr/>
          <p:nvPr/>
        </p:nvGrpSpPr>
        <p:grpSpPr>
          <a:xfrm>
            <a:off x="7310302" y="1314136"/>
            <a:ext cx="4870690" cy="4504560"/>
            <a:chOff x="7358828" y="1049157"/>
            <a:chExt cx="4870690" cy="450456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F8498C3-883D-C94D-85D4-CC62E237C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1" t="8937" r="1201" b="14235"/>
            <a:stretch/>
          </p:blipFill>
          <p:spPr>
            <a:xfrm>
              <a:off x="7715932" y="1128687"/>
              <a:ext cx="4114800" cy="427007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DC8F645-008D-C947-8938-D7D465F7598C}"/>
                </a:ext>
              </a:extLst>
            </p:cNvPr>
            <p:cNvSpPr txBox="1"/>
            <p:nvPr/>
          </p:nvSpPr>
          <p:spPr>
            <a:xfrm>
              <a:off x="11468087" y="1120483"/>
              <a:ext cx="7168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X 10</a:t>
              </a:r>
              <a:r>
                <a:rPr lang="en-US" baseline="30000" dirty="0"/>
                <a:t>-4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489BA3-1A3C-5E47-98E0-622B38BBE567}"/>
                </a:ext>
              </a:extLst>
            </p:cNvPr>
            <p:cNvSpPr txBox="1"/>
            <p:nvPr/>
          </p:nvSpPr>
          <p:spPr>
            <a:xfrm>
              <a:off x="11215874" y="5003017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  <a:endParaRPr lang="en-US" baseline="30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3DC686-3D8A-E04B-A7F4-BFE0076AA515}"/>
                </a:ext>
              </a:extLst>
            </p:cNvPr>
            <p:cNvSpPr txBox="1"/>
            <p:nvPr/>
          </p:nvSpPr>
          <p:spPr>
            <a:xfrm>
              <a:off x="11684057" y="4815053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US" baseline="30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83A601-7EB4-114F-A518-D3248521E36E}"/>
                </a:ext>
              </a:extLst>
            </p:cNvPr>
            <p:cNvSpPr txBox="1"/>
            <p:nvPr/>
          </p:nvSpPr>
          <p:spPr>
            <a:xfrm>
              <a:off x="11697482" y="1436456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  <a:endParaRPr lang="en-US" baseline="30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56EF08-A83A-354B-978D-B903872AB004}"/>
                </a:ext>
              </a:extLst>
            </p:cNvPr>
            <p:cNvSpPr txBox="1"/>
            <p:nvPr/>
          </p:nvSpPr>
          <p:spPr>
            <a:xfrm>
              <a:off x="8600460" y="5184385"/>
              <a:ext cx="21067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X Field Angle in µrad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178833-9C0D-2A47-8633-AEED5DCCEA87}"/>
                </a:ext>
              </a:extLst>
            </p:cNvPr>
            <p:cNvSpPr txBox="1"/>
            <p:nvPr/>
          </p:nvSpPr>
          <p:spPr>
            <a:xfrm>
              <a:off x="8153729" y="1049157"/>
              <a:ext cx="31629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TTL over Science FOV in pm/rad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1C3A70-A8DD-6A44-99EC-D6ACFE834EC4}"/>
                </a:ext>
              </a:extLst>
            </p:cNvPr>
            <p:cNvSpPr txBox="1"/>
            <p:nvPr/>
          </p:nvSpPr>
          <p:spPr>
            <a:xfrm rot="16200000">
              <a:off x="6490128" y="3001301"/>
              <a:ext cx="21067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Y Field Angle in µrad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D9981E-933D-7941-B00B-E833DEF84A5E}"/>
                </a:ext>
              </a:extLst>
            </p:cNvPr>
            <p:cNvSpPr txBox="1"/>
            <p:nvPr/>
          </p:nvSpPr>
          <p:spPr>
            <a:xfrm>
              <a:off x="7521110" y="1319814"/>
              <a:ext cx="3045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-20</a:t>
              </a:r>
              <a:endParaRPr lang="en-US" baseline="300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EA5470-2FC7-2544-9FE6-60CA6108B872}"/>
                </a:ext>
              </a:extLst>
            </p:cNvPr>
            <p:cNvSpPr txBox="1"/>
            <p:nvPr/>
          </p:nvSpPr>
          <p:spPr>
            <a:xfrm>
              <a:off x="11706020" y="2711148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endParaRPr lang="en-US" baseline="30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05B176-074D-F242-839A-2D8EA7DC62A5}"/>
                </a:ext>
              </a:extLst>
            </p:cNvPr>
            <p:cNvSpPr txBox="1"/>
            <p:nvPr/>
          </p:nvSpPr>
          <p:spPr>
            <a:xfrm>
              <a:off x="11679889" y="3974869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US" baseline="30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71FC27-C773-E944-9F6E-C472792E16B5}"/>
                </a:ext>
              </a:extLst>
            </p:cNvPr>
            <p:cNvSpPr txBox="1"/>
            <p:nvPr/>
          </p:nvSpPr>
          <p:spPr>
            <a:xfrm>
              <a:off x="11679889" y="4406420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CE4E84-A8AB-2544-9AF8-ACB52931F9C7}"/>
                </a:ext>
              </a:extLst>
            </p:cNvPr>
            <p:cNvSpPr txBox="1"/>
            <p:nvPr/>
          </p:nvSpPr>
          <p:spPr>
            <a:xfrm>
              <a:off x="11679889" y="3530870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0BE8EA-E581-3C4E-96DF-70271AEBED7B}"/>
                </a:ext>
              </a:extLst>
            </p:cNvPr>
            <p:cNvSpPr txBox="1"/>
            <p:nvPr/>
          </p:nvSpPr>
          <p:spPr>
            <a:xfrm>
              <a:off x="11693087" y="3122161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EA33BA-71A0-B04B-AD92-FF1C016E0DF1}"/>
                </a:ext>
              </a:extLst>
            </p:cNvPr>
            <p:cNvSpPr txBox="1"/>
            <p:nvPr/>
          </p:nvSpPr>
          <p:spPr>
            <a:xfrm>
              <a:off x="11691683" y="2279308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FC8E26-9E81-C54E-8927-2A9D4F096392}"/>
                </a:ext>
              </a:extLst>
            </p:cNvPr>
            <p:cNvSpPr txBox="1"/>
            <p:nvPr/>
          </p:nvSpPr>
          <p:spPr>
            <a:xfrm>
              <a:off x="11679889" y="1819593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310BB3-724B-4B46-978D-03AE893855C6}"/>
                </a:ext>
              </a:extLst>
            </p:cNvPr>
            <p:cNvSpPr txBox="1"/>
            <p:nvPr/>
          </p:nvSpPr>
          <p:spPr>
            <a:xfrm>
              <a:off x="7626048" y="4800079"/>
              <a:ext cx="2340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20</a:t>
              </a:r>
              <a:endParaRPr lang="en-US" baseline="30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2151BF-980A-A546-A147-D2C5A23AED52}"/>
                </a:ext>
              </a:extLst>
            </p:cNvPr>
            <p:cNvSpPr txBox="1"/>
            <p:nvPr/>
          </p:nvSpPr>
          <p:spPr>
            <a:xfrm>
              <a:off x="7789805" y="5017673"/>
              <a:ext cx="3045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-20</a:t>
              </a:r>
              <a:endParaRPr lang="en-US" baseline="300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0904D0-EB1F-1548-B71A-D0196E8AA402}"/>
                </a:ext>
              </a:extLst>
            </p:cNvPr>
            <p:cNvSpPr txBox="1"/>
            <p:nvPr/>
          </p:nvSpPr>
          <p:spPr>
            <a:xfrm>
              <a:off x="9605636" y="5019680"/>
              <a:ext cx="1170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0</a:t>
              </a:r>
              <a:endParaRPr lang="en-US" baseline="300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ECB4B8-7349-FE44-BF76-92225CD22F9A}"/>
                </a:ext>
              </a:extLst>
            </p:cNvPr>
            <p:cNvSpPr txBox="1"/>
            <p:nvPr/>
          </p:nvSpPr>
          <p:spPr>
            <a:xfrm>
              <a:off x="7743066" y="3096993"/>
              <a:ext cx="1170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0</a:t>
              </a:r>
              <a:endParaRPr lang="en-US" baseline="300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81FFF25-06C2-2A46-93B0-47E08CCBE69C}"/>
                </a:ext>
              </a:extLst>
            </p:cNvPr>
            <p:cNvSpPr txBox="1"/>
            <p:nvPr/>
          </p:nvSpPr>
          <p:spPr>
            <a:xfrm rot="16200000">
              <a:off x="11426798" y="3080199"/>
              <a:ext cx="126688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TTL (pm/rad)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70F8858-4FE1-434E-9F6A-095F9FB4A3CC}"/>
              </a:ext>
            </a:extLst>
          </p:cNvPr>
          <p:cNvSpPr txBox="1"/>
          <p:nvPr/>
        </p:nvSpPr>
        <p:spPr>
          <a:xfrm>
            <a:off x="256315" y="5670162"/>
            <a:ext cx="808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“Intrinsic” to the telescope optical path length variation nearly eliminated by design.</a:t>
            </a:r>
          </a:p>
          <a:p>
            <a:r>
              <a:rPr lang="en-US" dirty="0"/>
              <a:t>Max over science field of view is 10</a:t>
            </a:r>
            <a:r>
              <a:rPr lang="en-US" baseline="30000" dirty="0"/>
              <a:t>-3</a:t>
            </a:r>
            <a:r>
              <a:rPr lang="en-US" dirty="0"/>
              <a:t> pm/rad = 1 </a:t>
            </a:r>
            <a:r>
              <a:rPr lang="en-US" dirty="0" err="1"/>
              <a:t>fm</a:t>
            </a:r>
            <a:r>
              <a:rPr lang="en-US" dirty="0"/>
              <a:t>/rad.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609551-0118-F041-9B00-C05C8D57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10</a:t>
            </a:fld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C64889-1DE1-7B4E-92B0-EC3F969EAB39}"/>
              </a:ext>
            </a:extLst>
          </p:cNvPr>
          <p:cNvSpPr/>
          <p:nvPr/>
        </p:nvSpPr>
        <p:spPr>
          <a:xfrm>
            <a:off x="295865" y="6448296"/>
            <a:ext cx="3506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Livas: LISA Symposium XIII September 2, 2020</a:t>
            </a:r>
          </a:p>
        </p:txBody>
      </p:sp>
    </p:spTree>
    <p:extLst>
      <p:ext uri="{BB962C8B-B14F-4D97-AF65-F5344CB8AC3E}">
        <p14:creationId xmlns:p14="http://schemas.microsoft.com/office/powerpoint/2010/main" val="251561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8BD1-84B7-47C8-B8A3-398CBE2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98" y="329486"/>
            <a:ext cx="7154889" cy="1325563"/>
          </a:xfrm>
        </p:spPr>
        <p:txBody>
          <a:bodyPr/>
          <a:lstStyle/>
          <a:p>
            <a:r>
              <a:rPr lang="en-US" b="1" dirty="0"/>
              <a:t>Notional CAD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15B1A-B00B-4A3D-9CD6-BFA49A76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957" y="1770661"/>
            <a:ext cx="8214882" cy="48189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AAC1B-B993-4138-AE18-4301F9C57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2" y="1875029"/>
            <a:ext cx="5554688" cy="2526614"/>
          </a:xfrm>
          <a:solidFill>
            <a:schemeClr val="bg1"/>
          </a:solidFill>
          <a:ln>
            <a:noFill/>
          </a:ln>
        </p:spPr>
        <p:txBody>
          <a:bodyPr tIns="91440" bIns="91440">
            <a:normAutofit fontScale="92500" lnSpcReduction="20000"/>
          </a:bodyPr>
          <a:lstStyle/>
          <a:p>
            <a:r>
              <a:rPr lang="en-US" sz="1900" dirty="0"/>
              <a:t>Single low-CTE material (</a:t>
            </a:r>
            <a:r>
              <a:rPr lang="en-US" sz="1900" dirty="0" err="1"/>
              <a:t>Zerodur</a:t>
            </a:r>
            <a:r>
              <a:rPr lang="en-US" sz="1900" dirty="0"/>
              <a:t>)</a:t>
            </a:r>
          </a:p>
          <a:p>
            <a:r>
              <a:rPr lang="en-US" sz="1900" dirty="0"/>
              <a:t>2-piece structure for ease of manufacturing</a:t>
            </a:r>
          </a:p>
          <a:p>
            <a:pPr lvl="1"/>
            <a:r>
              <a:rPr lang="en-US" sz="1700" dirty="0"/>
              <a:t>Adhesives used to join the pieces and mount the small optics (M2, M3, M4)</a:t>
            </a:r>
          </a:p>
          <a:p>
            <a:pPr lvl="1"/>
            <a:r>
              <a:rPr lang="en-US" sz="1700" dirty="0"/>
              <a:t>M1 is integral to the backplane</a:t>
            </a:r>
          </a:p>
          <a:p>
            <a:r>
              <a:rPr lang="en-US" sz="1900" dirty="0"/>
              <a:t>Titanium bipod interfaces to the MSS</a:t>
            </a:r>
          </a:p>
          <a:p>
            <a:r>
              <a:rPr lang="en-US" sz="1900" dirty="0"/>
              <a:t>Primary is oversized for beam (300 mm) to allow for optimization of alignment with optical bench to minimize TTL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FCEBF4-182B-A748-96DA-A23B00C3B739}"/>
              </a:ext>
            </a:extLst>
          </p:cNvPr>
          <p:cNvCxnSpPr>
            <a:cxnSpLocks/>
          </p:cNvCxnSpPr>
          <p:nvPr/>
        </p:nvCxnSpPr>
        <p:spPr>
          <a:xfrm flipH="1">
            <a:off x="7485450" y="2787445"/>
            <a:ext cx="12800" cy="23418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0B8FAC-574F-F543-926B-FBE8C6E087E0}"/>
              </a:ext>
            </a:extLst>
          </p:cNvPr>
          <p:cNvSpPr txBox="1"/>
          <p:nvPr/>
        </p:nvSpPr>
        <p:spPr>
          <a:xfrm>
            <a:off x="6209107" y="3755311"/>
            <a:ext cx="108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</a:t>
            </a:r>
          </a:p>
          <a:p>
            <a:r>
              <a:rPr lang="en-US" dirty="0"/>
              <a:t>365 mm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DECB93-FC78-F247-98E6-921F2D8DD4E5}"/>
              </a:ext>
            </a:extLst>
          </p:cNvPr>
          <p:cNvCxnSpPr>
            <a:cxnSpLocks/>
          </p:cNvCxnSpPr>
          <p:nvPr/>
        </p:nvCxnSpPr>
        <p:spPr>
          <a:xfrm>
            <a:off x="3436374" y="6128298"/>
            <a:ext cx="4800463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2A7EEB-F2EE-F54A-9252-6ABFCA74DC6B}"/>
              </a:ext>
            </a:extLst>
          </p:cNvPr>
          <p:cNvSpPr txBox="1"/>
          <p:nvPr/>
        </p:nvSpPr>
        <p:spPr>
          <a:xfrm>
            <a:off x="6080760" y="6128298"/>
            <a:ext cx="108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725 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C2A53-A8FF-6E47-87EB-47AF2F1AC03F}"/>
              </a:ext>
            </a:extLst>
          </p:cNvPr>
          <p:cNvSpPr txBox="1"/>
          <p:nvPr/>
        </p:nvSpPr>
        <p:spPr>
          <a:xfrm>
            <a:off x="7486497" y="1478883"/>
            <a:ext cx="150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bench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8ED4FA-1434-6141-B22C-B4709894DCC3}"/>
              </a:ext>
            </a:extLst>
          </p:cNvPr>
          <p:cNvSpPr txBox="1"/>
          <p:nvPr/>
        </p:nvSpPr>
        <p:spPr>
          <a:xfrm>
            <a:off x="9180424" y="1190755"/>
            <a:ext cx="176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MOSA Support Structure (MSS)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7E89BD-177E-744C-A132-58D23491FD23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8236838" y="1848215"/>
            <a:ext cx="1155189" cy="10457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B011953-41E4-9741-A193-20799E022E3D}"/>
              </a:ext>
            </a:extLst>
          </p:cNvPr>
          <p:cNvSpPr txBox="1"/>
          <p:nvPr/>
        </p:nvSpPr>
        <p:spPr>
          <a:xfrm>
            <a:off x="8937506" y="6297827"/>
            <a:ext cx="210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Bipod supports (3x)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2E2FBC-B309-C745-A106-E4FDF1AB2159}"/>
              </a:ext>
            </a:extLst>
          </p:cNvPr>
          <p:cNvCxnSpPr>
            <a:cxnSpLocks/>
          </p:cNvCxnSpPr>
          <p:nvPr/>
        </p:nvCxnSpPr>
        <p:spPr>
          <a:xfrm flipH="1" flipV="1">
            <a:off x="9670165" y="4944668"/>
            <a:ext cx="391451" cy="13531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2269E0D-116F-1A40-8E2D-99FC3B75FBBB}"/>
              </a:ext>
            </a:extLst>
          </p:cNvPr>
          <p:cNvSpPr txBox="1"/>
          <p:nvPr/>
        </p:nvSpPr>
        <p:spPr>
          <a:xfrm>
            <a:off x="3009393" y="4944667"/>
            <a:ext cx="132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F96C64-B220-2747-8F55-794B14C4BE95}"/>
              </a:ext>
            </a:extLst>
          </p:cNvPr>
          <p:cNvSpPr txBox="1"/>
          <p:nvPr/>
        </p:nvSpPr>
        <p:spPr>
          <a:xfrm>
            <a:off x="5157952" y="4956673"/>
            <a:ext cx="184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M3/M4 hidden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C3FAB3F-C363-8C4A-A9F0-D6CD32B249B9}"/>
              </a:ext>
            </a:extLst>
          </p:cNvPr>
          <p:cNvCxnSpPr>
            <a:cxnSpLocks/>
          </p:cNvCxnSpPr>
          <p:nvPr/>
        </p:nvCxnSpPr>
        <p:spPr>
          <a:xfrm>
            <a:off x="6689580" y="5176811"/>
            <a:ext cx="1617982" cy="2564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5726702-2AEB-D649-A90C-3AD136E44437}"/>
              </a:ext>
            </a:extLst>
          </p:cNvPr>
          <p:cNvSpPr txBox="1"/>
          <p:nvPr/>
        </p:nvSpPr>
        <p:spPr>
          <a:xfrm>
            <a:off x="10773465" y="4401642"/>
            <a:ext cx="158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GRS</a:t>
            </a:r>
          </a:p>
          <a:p>
            <a:pPr algn="ctr"/>
            <a:r>
              <a:rPr lang="en-US" dirty="0"/>
              <a:t>(test mass) support not shown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50A380-7196-3349-88F5-D8F421173332}"/>
              </a:ext>
            </a:extLst>
          </p:cNvPr>
          <p:cNvSpPr txBox="1"/>
          <p:nvPr/>
        </p:nvSpPr>
        <p:spPr>
          <a:xfrm>
            <a:off x="11528818" y="638162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D45E29-40D9-AE47-951C-80B7A44CF2FA}"/>
              </a:ext>
            </a:extLst>
          </p:cNvPr>
          <p:cNvSpPr/>
          <p:nvPr/>
        </p:nvSpPr>
        <p:spPr>
          <a:xfrm>
            <a:off x="295865" y="6448296"/>
            <a:ext cx="3506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Livas: LISA Symposium XIII September 2, 2020</a:t>
            </a:r>
          </a:p>
        </p:txBody>
      </p:sp>
    </p:spTree>
    <p:extLst>
      <p:ext uri="{BB962C8B-B14F-4D97-AF65-F5344CB8AC3E}">
        <p14:creationId xmlns:p14="http://schemas.microsoft.com/office/powerpoint/2010/main" val="364623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1A41-7F2B-A240-8535-3C825B11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91" y="172989"/>
            <a:ext cx="10515600" cy="1325563"/>
          </a:xfrm>
        </p:spPr>
        <p:txBody>
          <a:bodyPr/>
          <a:lstStyle/>
          <a:p>
            <a:r>
              <a:rPr lang="en-US" dirty="0"/>
              <a:t>Thermal Model 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53C4B-0AC6-9C4A-847D-909E7E6D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B3910-4F4A-0143-B115-D1AFE11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0A217-9CA9-5942-B4E4-4730F483D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007" y="1785144"/>
            <a:ext cx="2447925" cy="4476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7BDF05-450C-1D40-965B-2879089B3614}"/>
              </a:ext>
            </a:extLst>
          </p:cNvPr>
          <p:cNvSpPr txBox="1"/>
          <p:nvPr/>
        </p:nvSpPr>
        <p:spPr>
          <a:xfrm>
            <a:off x="5278525" y="1434098"/>
            <a:ext cx="124694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3 Inner Baffles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58EC09-6FA1-9541-95C9-20B8CD3C7C68}"/>
              </a:ext>
            </a:extLst>
          </p:cNvPr>
          <p:cNvCxnSpPr>
            <a:cxnSpLocks/>
          </p:cNvCxnSpPr>
          <p:nvPr/>
        </p:nvCxnSpPr>
        <p:spPr>
          <a:xfrm flipH="1">
            <a:off x="5623880" y="1711097"/>
            <a:ext cx="155307" cy="936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2949E74-5F17-7148-9B5F-F4A9DB859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63" y="1513112"/>
            <a:ext cx="2895600" cy="4495800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9BD421E4-371E-1D46-B517-388730174CCA}"/>
              </a:ext>
            </a:extLst>
          </p:cNvPr>
          <p:cNvSpPr txBox="1"/>
          <p:nvPr/>
        </p:nvSpPr>
        <p:spPr>
          <a:xfrm>
            <a:off x="293267" y="1163907"/>
            <a:ext cx="1982881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b="1" dirty="0"/>
              <a:t>Outer Baffle: only the Primary Mirror sees space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45E4BD-F9EF-964C-B36B-7A368310CA40}"/>
              </a:ext>
            </a:extLst>
          </p:cNvPr>
          <p:cNvCxnSpPr/>
          <p:nvPr/>
        </p:nvCxnSpPr>
        <p:spPr>
          <a:xfrm>
            <a:off x="787792" y="1738033"/>
            <a:ext cx="471061" cy="299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57ABC2-8EDA-F044-BA55-E8C011DA3ED7}"/>
              </a:ext>
            </a:extLst>
          </p:cNvPr>
          <p:cNvCxnSpPr/>
          <p:nvPr/>
        </p:nvCxnSpPr>
        <p:spPr>
          <a:xfrm>
            <a:off x="787792" y="1738033"/>
            <a:ext cx="471061" cy="299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12A094D-1875-1B47-8506-D1D816666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242" y="1071467"/>
            <a:ext cx="920969" cy="53416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FDB098-158C-6C48-A183-162CC776E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739" y="1176740"/>
            <a:ext cx="2382203" cy="52408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EB020B-13C1-254D-9E2D-8F2B2EC1B283}"/>
              </a:ext>
            </a:extLst>
          </p:cNvPr>
          <p:cNvSpPr txBox="1"/>
          <p:nvPr/>
        </p:nvSpPr>
        <p:spPr>
          <a:xfrm>
            <a:off x="2276148" y="5778079"/>
            <a:ext cx="12469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Mounted to the spacecraft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C4C921-3E14-4246-8890-F4BE396D08FE}"/>
              </a:ext>
            </a:extLst>
          </p:cNvPr>
          <p:cNvSpPr txBox="1"/>
          <p:nvPr/>
        </p:nvSpPr>
        <p:spPr>
          <a:xfrm>
            <a:off x="8261240" y="1090540"/>
            <a:ext cx="12469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Steady State Temperature (C)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483CF2-0D41-8444-BCE2-C114471C79E2}"/>
              </a:ext>
            </a:extLst>
          </p:cNvPr>
          <p:cNvSpPr txBox="1"/>
          <p:nvPr/>
        </p:nvSpPr>
        <p:spPr>
          <a:xfrm>
            <a:off x="10887342" y="2878231"/>
            <a:ext cx="9377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∆T ~ 3 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B36401-837D-C743-A355-56F1F5650547}"/>
              </a:ext>
            </a:extLst>
          </p:cNvPr>
          <p:cNvCxnSpPr>
            <a:cxnSpLocks/>
          </p:cNvCxnSpPr>
          <p:nvPr/>
        </p:nvCxnSpPr>
        <p:spPr>
          <a:xfrm>
            <a:off x="10966598" y="1498552"/>
            <a:ext cx="1" cy="2759359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3DE3D6A-1D18-9847-B630-B25C343006F4}"/>
              </a:ext>
            </a:extLst>
          </p:cNvPr>
          <p:cNvSpPr/>
          <p:nvPr/>
        </p:nvSpPr>
        <p:spPr>
          <a:xfrm>
            <a:off x="295865" y="6448296"/>
            <a:ext cx="3506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Livas: LISA Symposium XIII September 2, 2020</a:t>
            </a:r>
          </a:p>
        </p:txBody>
      </p:sp>
    </p:spTree>
    <p:extLst>
      <p:ext uri="{BB962C8B-B14F-4D97-AF65-F5344CB8AC3E}">
        <p14:creationId xmlns:p14="http://schemas.microsoft.com/office/powerpoint/2010/main" val="72698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C63CAF-53B4-054B-8CBC-0019F7AE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5719"/>
            <a:ext cx="483108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/>
              <a:t>	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448788-2582-E847-A4E3-DCB59A49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209834"/>
            <a:ext cx="11631930" cy="5262245"/>
          </a:xfrm>
        </p:spPr>
        <p:txBody>
          <a:bodyPr rtlCol="0">
            <a:noAutofit/>
          </a:bodyPr>
          <a:lstStyle/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Proposed design meets key requirements</a:t>
            </a:r>
          </a:p>
          <a:p>
            <a:pPr marL="747713" lvl="2" indent="-280988"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Excellent dimensional stability </a:t>
            </a:r>
          </a:p>
          <a:p>
            <a:pPr marL="747713" lvl="2" indent="-280988"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Extremely low coherent backscattered light</a:t>
            </a:r>
          </a:p>
          <a:p>
            <a:pPr marL="747713" lvl="2" indent="-280988"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Low “Intrinsic” tilt-to-length coupling</a:t>
            </a:r>
          </a:p>
          <a:p>
            <a:pPr marL="747713" lvl="2" indent="-280988"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Can accommodate dynamic stop placement during alignment</a:t>
            </a:r>
          </a:p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Tertiary mirror design is a freeform optic</a:t>
            </a:r>
          </a:p>
          <a:p>
            <a:pPr marL="747713" lvl="1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small (&lt; 2 microns RMS) deviations from a sphere</a:t>
            </a:r>
          </a:p>
          <a:p>
            <a:pPr marL="747713" lvl="1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Controls TTL internal to the telescope by reducing pupil mapping aberrations</a:t>
            </a:r>
          </a:p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Alignment requirements are tight, but possible</a:t>
            </a:r>
          </a:p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Mechanical design with all-glass construction meets stiffness requirements</a:t>
            </a:r>
          </a:p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STM delivery expected Sep 2021</a:t>
            </a:r>
          </a:p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Currently developing plans for EDU testing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237AB5E-18B1-CE46-8325-63465659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CBAF99-E10C-4744-8B78-FABB4F71DC8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FF3B20-B0A2-5A4A-AC52-C5DA48EB0553}"/>
              </a:ext>
            </a:extLst>
          </p:cNvPr>
          <p:cNvSpPr/>
          <p:nvPr/>
        </p:nvSpPr>
        <p:spPr>
          <a:xfrm>
            <a:off x="295865" y="6448296"/>
            <a:ext cx="3506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Livas: LISA Symposium XIII September 2,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889A4-1053-AD4F-BA28-4D3BB4F69A80}"/>
              </a:ext>
            </a:extLst>
          </p:cNvPr>
          <p:cNvSpPr txBox="1"/>
          <p:nvPr/>
        </p:nvSpPr>
        <p:spPr>
          <a:xfrm>
            <a:off x="7494493" y="1182940"/>
            <a:ext cx="4437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B050"/>
                </a:solidFill>
              </a:rPr>
              <a:t>Sanjuan</a:t>
            </a:r>
            <a:r>
              <a:rPr lang="en-US" sz="1600" dirty="0">
                <a:solidFill>
                  <a:srgbClr val="00B050"/>
                </a:solidFill>
              </a:rPr>
              <a:t>, et al: </a:t>
            </a:r>
            <a:r>
              <a:rPr lang="en-US" sz="1600" i="1" dirty="0">
                <a:solidFill>
                  <a:srgbClr val="00B050"/>
                </a:solidFill>
              </a:rPr>
              <a:t>The LISA telescope testing at the University of Florida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B050"/>
                </a:solidFill>
              </a:rPr>
              <a:t>Kulkarni, et al: The development of the Telescope Test Structure for LISA telescope stability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00B050"/>
                </a:solidFill>
              </a:rPr>
              <a:t>Uminska</a:t>
            </a:r>
            <a:r>
              <a:rPr lang="en-US" sz="1600" i="1" dirty="0">
                <a:solidFill>
                  <a:srgbClr val="00B050"/>
                </a:solidFill>
              </a:rPr>
              <a:t>, et al: LISA Telescope Test Structure Simulations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B050"/>
                </a:solidFill>
              </a:rPr>
              <a:t>Guzmán, et al: Optical Truss Interferometer for the LISA Telescope</a:t>
            </a:r>
          </a:p>
        </p:txBody>
      </p:sp>
    </p:spTree>
    <p:extLst>
      <p:ext uri="{BB962C8B-B14F-4D97-AF65-F5344CB8AC3E}">
        <p14:creationId xmlns:p14="http://schemas.microsoft.com/office/powerpoint/2010/main" val="102357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DDE35-B8DB-554F-80E1-DDFADF99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87574"/>
            <a:ext cx="1074537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/>
              <a:t>J. Livas </a:t>
            </a:r>
            <a:r>
              <a:rPr lang="en-GB" sz="2400" baseline="30000" dirty="0"/>
              <a:t>a</a:t>
            </a:r>
            <a:r>
              <a:rPr lang="en-GB" sz="2400" dirty="0"/>
              <a:t>, K. Boyce </a:t>
            </a:r>
            <a:r>
              <a:rPr lang="en-GB" sz="2400" baseline="30000" dirty="0"/>
              <a:t>a</a:t>
            </a:r>
            <a:r>
              <a:rPr lang="en-GB" sz="2400" dirty="0"/>
              <a:t>, A. Davis</a:t>
            </a:r>
            <a:r>
              <a:rPr lang="en-GB" sz="2400" baseline="30000" dirty="0"/>
              <a:t> a</a:t>
            </a:r>
            <a:r>
              <a:rPr lang="en-GB" sz="2400" dirty="0"/>
              <a:t>, R. DeRosa </a:t>
            </a:r>
            <a:r>
              <a:rPr lang="en-GB" sz="2400" baseline="30000" dirty="0"/>
              <a:t>a</a:t>
            </a:r>
            <a:r>
              <a:rPr lang="en-GB" sz="2400" dirty="0"/>
              <a:t>, P. Fulda</a:t>
            </a:r>
            <a:r>
              <a:rPr lang="en-GB" sz="2400" baseline="30000" dirty="0"/>
              <a:t> b</a:t>
            </a:r>
            <a:r>
              <a:rPr lang="en-GB" sz="2400" dirty="0"/>
              <a:t>, J. Gleason</a:t>
            </a:r>
            <a:r>
              <a:rPr lang="en-GB" sz="2400" baseline="30000" dirty="0"/>
              <a:t> b</a:t>
            </a:r>
            <a:r>
              <a:rPr lang="en-GB" sz="2400" dirty="0"/>
              <a:t>, T. Hardwick </a:t>
            </a:r>
            <a:r>
              <a:rPr lang="en-GB" sz="2400" baseline="30000" dirty="0"/>
              <a:t>a</a:t>
            </a:r>
            <a:r>
              <a:rPr lang="en-GB" sz="2400" dirty="0"/>
              <a:t>, W. Hayden</a:t>
            </a:r>
            <a:r>
              <a:rPr lang="en-GB" sz="2400" baseline="30000" dirty="0"/>
              <a:t> a</a:t>
            </a:r>
            <a:r>
              <a:rPr lang="en-GB" sz="2400" dirty="0"/>
              <a:t>, J. Howard </a:t>
            </a:r>
            <a:r>
              <a:rPr lang="en-GB" sz="2400" baseline="30000" dirty="0"/>
              <a:t>a</a:t>
            </a:r>
            <a:r>
              <a:rPr lang="en-GB" sz="2400" dirty="0"/>
              <a:t>, J. Ivanov</a:t>
            </a:r>
            <a:r>
              <a:rPr lang="en-GB" sz="2400" baseline="30000" dirty="0"/>
              <a:t> a</a:t>
            </a:r>
            <a:r>
              <a:rPr lang="en-GB" sz="2400" dirty="0"/>
              <a:t>, J. Kelly </a:t>
            </a:r>
            <a:r>
              <a:rPr lang="en-GB" sz="2400" baseline="30000" dirty="0"/>
              <a:t>a</a:t>
            </a:r>
            <a:r>
              <a:rPr lang="en-GB" sz="2400" dirty="0"/>
              <a:t>, R. </a:t>
            </a:r>
            <a:r>
              <a:rPr lang="en-GB" sz="2400" dirty="0" err="1"/>
              <a:t>Keski-Kuha</a:t>
            </a:r>
            <a:r>
              <a:rPr lang="en-GB" sz="2400" dirty="0"/>
              <a:t> </a:t>
            </a:r>
            <a:r>
              <a:rPr lang="en-GB" sz="2400" baseline="30000" dirty="0"/>
              <a:t>a</a:t>
            </a:r>
            <a:r>
              <a:rPr lang="en-GB" sz="2400" dirty="0"/>
              <a:t>, S. Kulkarni</a:t>
            </a:r>
            <a:r>
              <a:rPr lang="en-GB" sz="2400" baseline="30000" dirty="0"/>
              <a:t> b</a:t>
            </a:r>
            <a:r>
              <a:rPr lang="en-GB" sz="2400" dirty="0"/>
              <a:t>, H. </a:t>
            </a:r>
            <a:r>
              <a:rPr lang="en-GB" sz="2400" dirty="0" err="1"/>
              <a:t>Legasse</a:t>
            </a:r>
            <a:r>
              <a:rPr lang="en-GB" sz="2400" dirty="0"/>
              <a:t> </a:t>
            </a:r>
            <a:r>
              <a:rPr lang="en-GB" sz="2400" baseline="30000" dirty="0"/>
              <a:t>a</a:t>
            </a:r>
            <a:r>
              <a:rPr lang="en-GB" sz="2400" dirty="0"/>
              <a:t>, J. </a:t>
            </a:r>
            <a:r>
              <a:rPr lang="en-GB" sz="2400" dirty="0" err="1"/>
              <a:t>Lehan</a:t>
            </a:r>
            <a:r>
              <a:rPr lang="en-GB" sz="2400" baseline="30000" dirty="0"/>
              <a:t> a</a:t>
            </a:r>
            <a:r>
              <a:rPr lang="en-GB" sz="2400" dirty="0"/>
              <a:t>, H. Li</a:t>
            </a:r>
            <a:r>
              <a:rPr lang="en-GB" sz="2400" baseline="30000" dirty="0"/>
              <a:t> a</a:t>
            </a:r>
            <a:r>
              <a:rPr lang="en-GB" sz="2400" dirty="0"/>
              <a:t>, G. Mathews</a:t>
            </a:r>
            <a:r>
              <a:rPr lang="en-GB" sz="2400" baseline="30000" dirty="0"/>
              <a:t> a</a:t>
            </a:r>
            <a:r>
              <a:rPr lang="en-GB" sz="2400" dirty="0"/>
              <a:t>, G. Mueller</a:t>
            </a:r>
            <a:r>
              <a:rPr lang="en-GB" sz="2400" baseline="30000" dirty="0"/>
              <a:t> b</a:t>
            </a:r>
            <a:r>
              <a:rPr lang="en-GB" sz="2400" dirty="0"/>
              <a:t>, J. </a:t>
            </a:r>
            <a:r>
              <a:rPr lang="en-GB" sz="2400" dirty="0" err="1"/>
              <a:t>Sanjuan</a:t>
            </a:r>
            <a:r>
              <a:rPr lang="en-GB" sz="2400" dirty="0"/>
              <a:t> Munoz </a:t>
            </a:r>
            <a:r>
              <a:rPr lang="en-GB" sz="2400" baseline="30000" dirty="0"/>
              <a:t>b</a:t>
            </a:r>
            <a:r>
              <a:rPr lang="en-GB" sz="2400" dirty="0"/>
              <a:t>, S. Sankar </a:t>
            </a:r>
            <a:r>
              <a:rPr lang="en-GB" sz="2400" baseline="30000" dirty="0"/>
              <a:t>a</a:t>
            </a:r>
            <a:r>
              <a:rPr lang="en-GB" sz="2400" dirty="0"/>
              <a:t>, L. Seals</a:t>
            </a:r>
            <a:r>
              <a:rPr lang="en-GB" sz="2400" baseline="30000" dirty="0"/>
              <a:t> a</a:t>
            </a:r>
            <a:r>
              <a:rPr lang="en-GB" sz="2400" dirty="0"/>
              <a:t>, Ada </a:t>
            </a:r>
            <a:r>
              <a:rPr lang="en-GB" sz="2400" dirty="0" err="1"/>
              <a:t>Uminska</a:t>
            </a:r>
            <a:r>
              <a:rPr lang="en-GB" sz="2400" dirty="0"/>
              <a:t> </a:t>
            </a:r>
            <a:r>
              <a:rPr lang="en-GB" sz="2400" baseline="30000" dirty="0"/>
              <a:t>b</a:t>
            </a:r>
            <a:r>
              <a:rPr lang="en-GB" sz="2400" dirty="0"/>
              <a:t>, Andrew Weaver</a:t>
            </a:r>
            <a:r>
              <a:rPr lang="en-GB" sz="2400" baseline="30000" dirty="0"/>
              <a:t> a</a:t>
            </a:r>
            <a:r>
              <a:rPr lang="en-GB" sz="2400" dirty="0"/>
              <a:t>, Alexander Weaver</a:t>
            </a:r>
            <a:r>
              <a:rPr lang="en-GB" sz="2400" baseline="30000" dirty="0"/>
              <a:t> b</a:t>
            </a:r>
            <a:r>
              <a:rPr lang="en-GB" sz="2400" dirty="0"/>
              <a:t>, M. Wilson</a:t>
            </a:r>
            <a:r>
              <a:rPr lang="en-GB" sz="2400" baseline="30000" dirty="0"/>
              <a:t> a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aseline="30000" dirty="0"/>
              <a:t>a </a:t>
            </a:r>
            <a:r>
              <a:rPr lang="en-US" sz="2400" dirty="0"/>
              <a:t>NASA-GSFC, 8800 Greenbelt Rd, Greenbelt, MD-20771, USA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aseline="30000" dirty="0"/>
              <a:t>b </a:t>
            </a:r>
            <a:r>
              <a:rPr lang="en-US" sz="2400" dirty="0"/>
              <a:t>University of Florida, Gainesville, FL, 32611, USA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Development Partner: L3Harris Corporation, Rochester, 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C5F89-B3C3-4447-882B-1EEA2E87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778E82-1463-B44E-BB87-2A3642D3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US Telescope Team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40AA-F58F-D74B-AC52-C1CF8C76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4" y="-108574"/>
            <a:ext cx="5059638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LISA Mission 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0B71A-3ADC-CF4D-AA73-0BED15A1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07022-3910-D940-9658-3402AE11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960FC2-72B3-1240-9FA8-6B2D089B9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957157"/>
              </p:ext>
            </p:extLst>
          </p:nvPr>
        </p:nvGraphicFramePr>
        <p:xfrm>
          <a:off x="1077938" y="920879"/>
          <a:ext cx="10419298" cy="5669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320">
                  <a:extLst>
                    <a:ext uri="{9D8B030D-6E8A-4147-A177-3AD203B41FA5}">
                      <a16:colId xmlns:a16="http://schemas.microsoft.com/office/drawing/2014/main" val="2004138332"/>
                    </a:ext>
                  </a:extLst>
                </a:gridCol>
                <a:gridCol w="7953978">
                  <a:extLst>
                    <a:ext uri="{9D8B030D-6E8A-4147-A177-3AD203B41FA5}">
                      <a16:colId xmlns:a16="http://schemas.microsoft.com/office/drawing/2014/main" val="1761864182"/>
                    </a:ext>
                  </a:extLst>
                </a:gridCol>
              </a:tblGrid>
              <a:tr h="276219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Milestones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26421"/>
                  </a:ext>
                </a:extLst>
              </a:tr>
              <a:tr h="606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October 2013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“Gravitational Universe” selected as the science theme for the 3</a:t>
                      </a:r>
                      <a:r>
                        <a:rPr lang="en-US" sz="1800" baseline="30000" dirty="0">
                          <a:effectLst/>
                        </a:rPr>
                        <a:t>rd</a:t>
                      </a:r>
                      <a:r>
                        <a:rPr lang="en-US" sz="1800" dirty="0">
                          <a:effectLst/>
                        </a:rPr>
                        <a:t> ESA flagship mission (L3)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372052"/>
                  </a:ext>
                </a:extLst>
              </a:tr>
              <a:tr h="442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June 2016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LISA Pathfinder reports</a:t>
                      </a:r>
                      <a:r>
                        <a:rPr lang="en-US" sz="1800" baseline="0" dirty="0">
                          <a:effectLst/>
                        </a:rPr>
                        <a:t> Sub-Femto-g test mass acceleration performance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335420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October 2016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Call for L3 mission proposals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5013222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June 2017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Selection of LISA as L3 with a nominal 2034 launch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3799465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May 2018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(ESA) Phase A kick-off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8597591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2018-2021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LISA mission Phase 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9850246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 2020 – Oct 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Phase A Extension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1645016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&lt;end 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Formulation Review and Phase A end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1764716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&gt;2021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Mission Phase 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7914643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=&lt;2024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Mission Adoption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286587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800" dirty="0">
                          <a:effectLst/>
                        </a:rPr>
                        <a:t>Adoption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Mission Implementation (Phase B2/C/D)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8198434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~2034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Nominal Launch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9947382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800" dirty="0">
                          <a:effectLst/>
                        </a:rPr>
                        <a:t>Launch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Science operations (4 years (6 under consideration) baseline)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8734191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9EE177BA-799D-FE44-82E5-BB9925FC7220}"/>
              </a:ext>
            </a:extLst>
          </p:cNvPr>
          <p:cNvSpPr/>
          <p:nvPr/>
        </p:nvSpPr>
        <p:spPr>
          <a:xfrm>
            <a:off x="267289" y="3748070"/>
            <a:ext cx="683455" cy="3596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107DD-0265-EB4C-8E39-9DF747C58A07}"/>
              </a:ext>
            </a:extLst>
          </p:cNvPr>
          <p:cNvSpPr txBox="1"/>
          <p:nvPr/>
        </p:nvSpPr>
        <p:spPr>
          <a:xfrm>
            <a:off x="233875" y="2800910"/>
            <a:ext cx="844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9D926-C32D-2646-A9C7-A1B5E00C9370}"/>
              </a:ext>
            </a:extLst>
          </p:cNvPr>
          <p:cNvSpPr txBox="1"/>
          <p:nvPr/>
        </p:nvSpPr>
        <p:spPr>
          <a:xfrm>
            <a:off x="11524131" y="635635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5118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40AA-F58F-D74B-AC52-C1CF8C76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35" y="136525"/>
            <a:ext cx="868588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Telescope Engineering Unit Development  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0B71A-3ADC-CF4D-AA73-0BED15A1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07022-3910-D940-9658-3402AE11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960FC2-72B3-1240-9FA8-6B2D089B9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2105"/>
              </p:ext>
            </p:extLst>
          </p:nvPr>
        </p:nvGraphicFramePr>
        <p:xfrm>
          <a:off x="1099039" y="1158202"/>
          <a:ext cx="10036126" cy="54202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84737">
                  <a:extLst>
                    <a:ext uri="{9D8B030D-6E8A-4147-A177-3AD203B41FA5}">
                      <a16:colId xmlns:a16="http://schemas.microsoft.com/office/drawing/2014/main" val="2004138332"/>
                    </a:ext>
                  </a:extLst>
                </a:gridCol>
                <a:gridCol w="7551389">
                  <a:extLst>
                    <a:ext uri="{9D8B030D-6E8A-4147-A177-3AD203B41FA5}">
                      <a16:colId xmlns:a16="http://schemas.microsoft.com/office/drawing/2014/main" val="1761864182"/>
                    </a:ext>
                  </a:extLst>
                </a:gridCol>
              </a:tblGrid>
              <a:tr h="276219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Milestones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26421"/>
                  </a:ext>
                </a:extLst>
              </a:tr>
              <a:tr h="40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16,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Request For Proposals posted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0019484"/>
                  </a:ext>
                </a:extLst>
              </a:tr>
              <a:tr h="40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 19, 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Contract start date with L3Harris, Rochester, NY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372052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 27, 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Kick-off meeting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335420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Jun 26, 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System Requirement Review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013222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Aug 21, 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Integrated Baseline Review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799465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Sep 18, 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Preliminary Design Review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597591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 18, 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Critical Design Review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9850246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Sep 30, 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Structural Thermal Model (STM) Delivery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645016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 28, 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Engineering Development Unit 1 (EDU1) Delivery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1764716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 Sep 30, 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EDU1 shipment to UF for optical pathlength stability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914643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Sep 30, 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Engineering Development Unit 2(EDU2) Delivery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286587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1800" dirty="0">
                          <a:effectLst/>
                        </a:rPr>
                        <a:t>Mar 19, 2023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Contract end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8198434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Apr 2023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Delivery of an EDU to ESA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947382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9EE177BA-799D-FE44-82E5-BB9925FC7220}"/>
              </a:ext>
            </a:extLst>
          </p:cNvPr>
          <p:cNvSpPr/>
          <p:nvPr/>
        </p:nvSpPr>
        <p:spPr>
          <a:xfrm>
            <a:off x="287039" y="3249154"/>
            <a:ext cx="683455" cy="3596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3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B660738A-CBF3-8C4C-8829-86B469E8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561" y="132411"/>
            <a:ext cx="8610600" cy="1325563"/>
          </a:xfrm>
        </p:spPr>
        <p:txBody>
          <a:bodyPr/>
          <a:lstStyle/>
          <a:p>
            <a:r>
              <a:rPr lang="en-US" altLang="en-US" b="1" dirty="0"/>
              <a:t>	Telescope Functional Description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C0D4D2E-898A-8A43-8FBD-6EB6DC24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58478-7519-7342-B605-4006EAAF2AB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125393-F125-6E43-9538-AB6916D5477B}"/>
              </a:ext>
            </a:extLst>
          </p:cNvPr>
          <p:cNvSpPr txBox="1">
            <a:spLocks/>
          </p:cNvSpPr>
          <p:nvPr/>
        </p:nvSpPr>
        <p:spPr>
          <a:xfrm>
            <a:off x="73952" y="3593782"/>
            <a:ext cx="5554980" cy="2762568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Application is PRECISION LENGTH MEASUREMENT, not image formation</a:t>
            </a:r>
          </a:p>
          <a:p>
            <a:pPr marL="514350" lvl="1" indent="-1714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Keep optical pathlength stable to ~ 1 pm/√Hz over the measurement BW</a:t>
            </a:r>
          </a:p>
          <a:p>
            <a:pPr marL="514350" lvl="1" indent="-1714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Minimize phase noise from coherent transmitter backscattered light</a:t>
            </a:r>
          </a:p>
          <a:p>
            <a:pPr marL="514350" lvl="1" indent="-1714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Minimize tilt to length (TTL) coupling</a:t>
            </a:r>
          </a:p>
        </p:txBody>
      </p:sp>
      <p:pic>
        <p:nvPicPr>
          <p:cNvPr id="37894" name="Picture 5">
            <a:extLst>
              <a:ext uri="{FF2B5EF4-FFF2-40B4-BE49-F238E27FC236}">
                <a16:creationId xmlns:a16="http://schemas.microsoft.com/office/drawing/2014/main" id="{17CA3CD4-DABC-BF40-9B14-ADEABBA35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t="26862" r="23830" b="24687"/>
          <a:stretch/>
        </p:blipFill>
        <p:spPr bwMode="auto">
          <a:xfrm>
            <a:off x="6096001" y="1382630"/>
            <a:ext cx="6096000" cy="410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96CB97-76C2-1245-B440-F98A8B1F7EC5}"/>
              </a:ext>
            </a:extLst>
          </p:cNvPr>
          <p:cNvSpPr txBox="1"/>
          <p:nvPr/>
        </p:nvSpPr>
        <p:spPr>
          <a:xfrm>
            <a:off x="8300860" y="1792880"/>
            <a:ext cx="208069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S/C - S/C: 2.5 x 10</a:t>
            </a:r>
            <a:r>
              <a:rPr lang="en-US" baseline="30000" dirty="0"/>
              <a:t>6</a:t>
            </a:r>
            <a:r>
              <a:rPr lang="en-US" dirty="0"/>
              <a:t> 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CCBAE5-A763-A64B-9FA2-BC7116A94C33}"/>
              </a:ext>
            </a:extLst>
          </p:cNvPr>
          <p:cNvSpPr txBox="1"/>
          <p:nvPr/>
        </p:nvSpPr>
        <p:spPr>
          <a:xfrm>
            <a:off x="8022792" y="2126946"/>
            <a:ext cx="250010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L/c</a:t>
            </a:r>
            <a:r>
              <a:rPr lang="en-US" dirty="0"/>
              <a:t> ~ 8.3 s,   ∆</a:t>
            </a:r>
            <a:r>
              <a:rPr lang="en-US" dirty="0">
                <a:latin typeface="Symbol" pitchFamily="2" charset="2"/>
              </a:rPr>
              <a:t>u </a:t>
            </a:r>
            <a:r>
              <a:rPr lang="en-US" dirty="0"/>
              <a:t>~ +/- 8 m/s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13EA2-924B-4D49-B5C3-1E10CF5BF816}"/>
              </a:ext>
            </a:extLst>
          </p:cNvPr>
          <p:cNvSpPr txBox="1"/>
          <p:nvPr/>
        </p:nvSpPr>
        <p:spPr>
          <a:xfrm>
            <a:off x="8872897" y="1409648"/>
            <a:ext cx="68929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TM-TM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16C2E-98D9-C74A-971C-2A81154B3380}"/>
              </a:ext>
            </a:extLst>
          </p:cNvPr>
          <p:cNvSpPr txBox="1"/>
          <p:nvPr/>
        </p:nvSpPr>
        <p:spPr>
          <a:xfrm>
            <a:off x="11108521" y="2069879"/>
            <a:ext cx="69890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TM-S/C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05703-72B7-3448-B921-9D67195F4590}"/>
              </a:ext>
            </a:extLst>
          </p:cNvPr>
          <p:cNvSpPr txBox="1"/>
          <p:nvPr/>
        </p:nvSpPr>
        <p:spPr>
          <a:xfrm>
            <a:off x="6510642" y="2069879"/>
            <a:ext cx="69890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TM-S/C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D691C-6B72-594D-9B65-481CDB675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2" y="1365886"/>
            <a:ext cx="7081228" cy="4738133"/>
          </a:xfrm>
        </p:spPr>
        <p:txBody>
          <a:bodyPr rtlCol="0"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Efficiently deliver power on-axis between spacecraft (2.5 million km)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Simultaneous transmit and receive (TX/RX)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 err="1"/>
              <a:t>Afocal</a:t>
            </a:r>
            <a:r>
              <a:rPr lang="en-US" sz="1800" dirty="0"/>
              <a:t> beam expander</a:t>
            </a:r>
          </a:p>
          <a:p>
            <a:pPr lvl="1">
              <a:defRPr/>
            </a:pPr>
            <a:r>
              <a:rPr lang="en-US" sz="1800" b="1" dirty="0"/>
              <a:t>300 mm dia. large beam</a:t>
            </a:r>
          </a:p>
          <a:p>
            <a:pPr lvl="1">
              <a:defRPr/>
            </a:pPr>
            <a:r>
              <a:rPr lang="en-US" sz="1800" b="1" dirty="0"/>
              <a:t>2.24 mm dia. on bench</a:t>
            </a:r>
          </a:p>
          <a:p>
            <a:pPr lvl="1">
              <a:defRPr/>
            </a:pPr>
            <a:r>
              <a:rPr lang="en-US" sz="1800" b="1" dirty="0"/>
              <a:t>134X magnification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99A8C8-6BC4-5C4A-BB64-D45F9B191E7E}"/>
              </a:ext>
            </a:extLst>
          </p:cNvPr>
          <p:cNvSpPr/>
          <p:nvPr/>
        </p:nvSpPr>
        <p:spPr>
          <a:xfrm>
            <a:off x="295865" y="6448296"/>
            <a:ext cx="3506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Livas: LISA Symposium XIII September 2, 2020</a:t>
            </a:r>
          </a:p>
        </p:txBody>
      </p:sp>
    </p:spTree>
    <p:extLst>
      <p:ext uri="{BB962C8B-B14F-4D97-AF65-F5344CB8AC3E}">
        <p14:creationId xmlns:p14="http://schemas.microsoft.com/office/powerpoint/2010/main" val="165451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FD3A-E441-344F-B315-8D4B08FF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342" y="136525"/>
            <a:ext cx="10515600" cy="1325563"/>
          </a:xfrm>
        </p:spPr>
        <p:txBody>
          <a:bodyPr/>
          <a:lstStyle/>
          <a:p>
            <a:r>
              <a:rPr lang="en-US" dirty="0"/>
              <a:t>Key Telescope Optical Specifications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AFAD2-0C7D-B442-A248-12E95094E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00AFF-E5E7-0340-8BB6-23B3E3E5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9DAE1CB-02DB-2148-BC97-1F675872B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58758"/>
              </p:ext>
            </p:extLst>
          </p:nvPr>
        </p:nvGraphicFramePr>
        <p:xfrm>
          <a:off x="1718561" y="1167619"/>
          <a:ext cx="875487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144">
                  <a:extLst>
                    <a:ext uri="{9D8B030D-6E8A-4147-A177-3AD203B41FA5}">
                      <a16:colId xmlns:a16="http://schemas.microsoft.com/office/drawing/2014/main" val="1539544710"/>
                    </a:ext>
                  </a:extLst>
                </a:gridCol>
                <a:gridCol w="929454">
                  <a:extLst>
                    <a:ext uri="{9D8B030D-6E8A-4147-A177-3AD203B41FA5}">
                      <a16:colId xmlns:a16="http://schemas.microsoft.com/office/drawing/2014/main" val="3785158444"/>
                    </a:ext>
                  </a:extLst>
                </a:gridCol>
                <a:gridCol w="930908">
                  <a:extLst>
                    <a:ext uri="{9D8B030D-6E8A-4147-A177-3AD203B41FA5}">
                      <a16:colId xmlns:a16="http://schemas.microsoft.com/office/drawing/2014/main" val="3894271307"/>
                    </a:ext>
                  </a:extLst>
                </a:gridCol>
                <a:gridCol w="4666371">
                  <a:extLst>
                    <a:ext uri="{9D8B030D-6E8A-4147-A177-3AD203B41FA5}">
                      <a16:colId xmlns:a16="http://schemas.microsoft.com/office/drawing/2014/main" val="3589788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546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Wavelength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nominal system operating wavelength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4604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Conjugates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Afocal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Telescope is an afocal transceiver, i.e. object and image at infinity. Specifications generally assume ”receive” mode, where the entrance pupil is the “large” pupil in object space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544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Field of Regard for Acquisition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+/- 225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µrad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Circular field of 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37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Field of view for 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µrad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Circular field of 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659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Wave-front 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 35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wavelength/30 (telescope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76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Large Pupil diameter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300+/- 1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 pupil is associated with M1, inertial space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531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Small pupil diameter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2.24 +/- 0.0075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Small pupil is located at the system stop on the OB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159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Base ray deviation from optical axis (large pupil)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µrad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“base ray” is the center-field center-pupil ray. Boresight error associated with the large pupil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4101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Base ray deviation from optical axis (small pupil)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 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mrad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Interface requirement with the optical bench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99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Tilt-to-length (TTL)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 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pm/</a:t>
                      </a:r>
                      <a:r>
                        <a:rPr lang="en-US" sz="1400" dirty="0" err="1"/>
                        <a:t>nrad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“as built” over the science FOV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3736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C5C77A9-D25A-1C48-B2F5-4DE3BEADF9AA}"/>
              </a:ext>
            </a:extLst>
          </p:cNvPr>
          <p:cNvSpPr/>
          <p:nvPr/>
        </p:nvSpPr>
        <p:spPr>
          <a:xfrm>
            <a:off x="295865" y="6448296"/>
            <a:ext cx="3506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Livas: LISA Symposium XIII September 2, 2020</a:t>
            </a:r>
          </a:p>
        </p:txBody>
      </p:sp>
    </p:spTree>
    <p:extLst>
      <p:ext uri="{BB962C8B-B14F-4D97-AF65-F5344CB8AC3E}">
        <p14:creationId xmlns:p14="http://schemas.microsoft.com/office/powerpoint/2010/main" val="367035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C63CAF-53B4-054B-8CBC-0019F7AE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0"/>
            <a:ext cx="81534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/>
              <a:t>	Key Challenges/design drivers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448788-2582-E847-A4E3-DCB59A49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35" y="1325563"/>
            <a:ext cx="11485245" cy="5262245"/>
          </a:xfrm>
        </p:spPr>
        <p:txBody>
          <a:bodyPr rtlCol="0">
            <a:no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Dimensional Stability </a:t>
            </a:r>
          </a:p>
          <a:p>
            <a:pPr lvl="1" indent="-342900">
              <a:defRPr/>
            </a:pPr>
            <a:r>
              <a:rPr lang="en-US" sz="2000" dirty="0"/>
              <a:t>Low CTE material and thermal stability at the 1 x 10</a:t>
            </a:r>
            <a:r>
              <a:rPr lang="en-US" sz="2000" baseline="30000" dirty="0"/>
              <a:t>-5</a:t>
            </a:r>
            <a:r>
              <a:rPr lang="en-US" sz="2000" dirty="0"/>
              <a:t> K/√Hz level, using baffles fixed to the spacecraft that act as a passive thermal filter</a:t>
            </a:r>
          </a:p>
          <a:p>
            <a:pPr lvl="1" indent="-342900">
              <a:defRPr/>
            </a:pPr>
            <a:r>
              <a:rPr lang="en-US" sz="2000" dirty="0"/>
              <a:t>Spacecraft is stable at the 1 x 10</a:t>
            </a:r>
            <a:r>
              <a:rPr lang="en-US" sz="2000" baseline="30000" dirty="0"/>
              <a:t>-3</a:t>
            </a:r>
            <a:r>
              <a:rPr lang="en-US" sz="2000" dirty="0"/>
              <a:t> K/√Hz level per LISA Pathfinder experience.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Minimize Coherent backscattered light</a:t>
            </a:r>
          </a:p>
          <a:p>
            <a:pPr lvl="1" indent="-342900">
              <a:defRPr/>
            </a:pPr>
            <a:r>
              <a:rPr lang="en-US" sz="2000" dirty="0"/>
              <a:t>Adopt an unobstructed optical design and plan the design to accommodate contamination</a:t>
            </a:r>
          </a:p>
          <a:p>
            <a:pPr lvl="1" indent="-342900">
              <a:defRPr/>
            </a:pPr>
            <a:r>
              <a:rPr lang="en-US" sz="2000" dirty="0"/>
              <a:t>Low scatter coatings and dimensionally stable structure so scattered light phase is stable</a:t>
            </a:r>
          </a:p>
          <a:p>
            <a:pPr lvl="1" indent="-342900">
              <a:defRPr/>
            </a:pPr>
            <a:r>
              <a:rPr lang="en-US" sz="2000" dirty="0"/>
              <a:t>Keep spacing between the telescope and optical bench stable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Minimize Tilt-to-length (TTL) coupling</a:t>
            </a:r>
          </a:p>
          <a:p>
            <a:pPr lvl="1" indent="-342900">
              <a:defRPr/>
            </a:pPr>
            <a:r>
              <a:rPr lang="en-US" sz="2000" dirty="0"/>
              <a:t>Careful design to minimize pathlength differences with field angle (</a:t>
            </a:r>
            <a:r>
              <a:rPr lang="en-US" sz="2000" dirty="0" err="1"/>
              <a:t>dOPL</a:t>
            </a:r>
            <a:r>
              <a:rPr lang="en-US" sz="2000" dirty="0"/>
              <a:t> vs Field)</a:t>
            </a:r>
          </a:p>
          <a:p>
            <a:pPr lvl="1" indent="-342900">
              <a:defRPr/>
            </a:pPr>
            <a:r>
              <a:rPr lang="en-US" sz="2000" dirty="0"/>
              <a:t>Careful alignment of measurement axes (bench to bench and bench to GRS) such that spacecraft jitter does not couple to the length measurement (movable aperture stops help during integration)</a:t>
            </a:r>
          </a:p>
          <a:p>
            <a:pPr lvl="1" indent="-342900">
              <a:defRPr/>
            </a:pPr>
            <a:r>
              <a:rPr lang="en-US" sz="2000" dirty="0"/>
              <a:t>Wavefront errors projected into the far-field will also couple TX angular jitter into an apparent length signal (keep wavefront error low: WFE &lt; 35 nm RMS =</a:t>
            </a:r>
            <a:r>
              <a:rPr lang="en-US" sz="2000" dirty="0">
                <a:latin typeface="Symbol" pitchFamily="2" charset="2"/>
              </a:rPr>
              <a:t> l</a:t>
            </a:r>
            <a:r>
              <a:rPr lang="en-US" sz="2000" dirty="0"/>
              <a:t>/30 at 1064 nm)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237AB5E-18B1-CE46-8325-63465659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CBAF99-E10C-4744-8B78-FABB4F71DC8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A8B40A-9AEE-084F-BB1A-DEB9C303DB7A}"/>
              </a:ext>
            </a:extLst>
          </p:cNvPr>
          <p:cNvSpPr/>
          <p:nvPr/>
        </p:nvSpPr>
        <p:spPr>
          <a:xfrm>
            <a:off x="295865" y="6448296"/>
            <a:ext cx="3506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Livas: LISA Symposium XIII September 2,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51EA7-E133-1141-9E66-37FEFD15FE9B}"/>
              </a:ext>
            </a:extLst>
          </p:cNvPr>
          <p:cNvSpPr txBox="1"/>
          <p:nvPr/>
        </p:nvSpPr>
        <p:spPr>
          <a:xfrm>
            <a:off x="6258450" y="2625240"/>
            <a:ext cx="470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B050"/>
                </a:solidFill>
              </a:rPr>
              <a:t>Brzozowski</a:t>
            </a:r>
            <a:r>
              <a:rPr lang="en-US" sz="1600" dirty="0">
                <a:solidFill>
                  <a:srgbClr val="00B050"/>
                </a:solidFill>
              </a:rPr>
              <a:t>: Stray Light on the LISA </a:t>
            </a:r>
            <a:r>
              <a:rPr lang="en-US" sz="1600" i="1" dirty="0">
                <a:solidFill>
                  <a:srgbClr val="00B050"/>
                </a:solidFill>
              </a:rPr>
              <a:t>Optical Bench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0D071-42BA-AD46-AE93-E14997FBCCEF}"/>
              </a:ext>
            </a:extLst>
          </p:cNvPr>
          <p:cNvSpPr txBox="1"/>
          <p:nvPr/>
        </p:nvSpPr>
        <p:spPr>
          <a:xfrm>
            <a:off x="7377769" y="3795852"/>
            <a:ext cx="4814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Pizzella, et al: </a:t>
            </a:r>
            <a:r>
              <a:rPr lang="en-US" sz="1600" i="1" dirty="0">
                <a:solidFill>
                  <a:srgbClr val="00B050"/>
                </a:solidFill>
              </a:rPr>
              <a:t>A testbed for Tilt-To-Length coupling and Differential-Wavefront-Sensing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12239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C63CAF-53B4-054B-8CBC-0019F7AE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0"/>
            <a:ext cx="81534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/>
              <a:t>	Key Interfaces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448788-2582-E847-A4E3-DCB59A49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35" y="1325563"/>
            <a:ext cx="11485245" cy="5262245"/>
          </a:xfrm>
        </p:spPr>
        <p:txBody>
          <a:bodyPr rtlCol="0">
            <a:no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Optical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Small pupil/stop on the optical bench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Large pupil located at the center of mass of the test mass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Careful mapping between the stop and the large pupil to minimize TTL coupling in the telescope itself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Mechanical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3 pairs of bipod flexure interfaces to the MOSA Support Structure (MSS)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Adequate mechanical clearance with the optical bench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Designed for a fundamental mode of 115 Hz to accommodate worst case launch loads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Thermal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Nested set of thermal baffles mounted to the spacecraft to filter thermal fluctuations to an acceptable level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Sized to accommodate MOSA articulation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Baffle to shield the optical bench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Notional conduction paths through the bipod interface and from a cable harness to the optical bench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400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237AB5E-18B1-CE46-8325-63465659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CBAF99-E10C-4744-8B78-FABB4F71DC8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B796EA-012E-7348-B614-7E81269E8483}"/>
              </a:ext>
            </a:extLst>
          </p:cNvPr>
          <p:cNvSpPr/>
          <p:nvPr/>
        </p:nvSpPr>
        <p:spPr>
          <a:xfrm>
            <a:off x="295865" y="6448296"/>
            <a:ext cx="3506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Livas: LISA Symposium XIII September 2,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51AC83-5401-4F41-AF59-ECFD01744711}"/>
              </a:ext>
            </a:extLst>
          </p:cNvPr>
          <p:cNvSpPr txBox="1"/>
          <p:nvPr/>
        </p:nvSpPr>
        <p:spPr>
          <a:xfrm>
            <a:off x="6746130" y="1157298"/>
            <a:ext cx="4704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Next talk in this session: Taylor, et al: </a:t>
            </a:r>
            <a:r>
              <a:rPr lang="en-US" sz="1600" i="1" dirty="0">
                <a:solidFill>
                  <a:srgbClr val="00B050"/>
                </a:solidFill>
              </a:rPr>
              <a:t>Optical Bench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Wells and </a:t>
            </a:r>
            <a:r>
              <a:rPr lang="en-US" sz="1600" dirty="0" err="1">
                <a:solidFill>
                  <a:srgbClr val="00B050"/>
                </a:solidFill>
              </a:rPr>
              <a:t>Milanova</a:t>
            </a:r>
            <a:r>
              <a:rPr lang="en-US" sz="1600" dirty="0">
                <a:solidFill>
                  <a:srgbClr val="00B050"/>
                </a:solidFill>
              </a:rPr>
              <a:t>: </a:t>
            </a:r>
            <a:r>
              <a:rPr lang="en-US" sz="1600" i="1" dirty="0">
                <a:solidFill>
                  <a:srgbClr val="00B050"/>
                </a:solidFill>
              </a:rPr>
              <a:t>Beam orientation on the LISA Optical bench– opto-mechanical </a:t>
            </a:r>
            <a:r>
              <a:rPr lang="en-US" sz="1600" dirty="0">
                <a:solidFill>
                  <a:srgbClr val="00B050"/>
                </a:solidFill>
              </a:rPr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66154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C5AD4-7191-244C-98D1-5EE3EC3E9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71" t="31428" r="16885" b="33356"/>
          <a:stretch/>
        </p:blipFill>
        <p:spPr>
          <a:xfrm>
            <a:off x="1458930" y="1330397"/>
            <a:ext cx="8077181" cy="315518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0BFD09F-35A9-E240-B338-92A32AF3E6CE}"/>
              </a:ext>
            </a:extLst>
          </p:cNvPr>
          <p:cNvSpPr/>
          <p:nvPr/>
        </p:nvSpPr>
        <p:spPr>
          <a:xfrm>
            <a:off x="8773408" y="1269130"/>
            <a:ext cx="2268394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900" b="1" dirty="0">
                <a:solidFill>
                  <a:srgbClr val="002060"/>
                </a:solidFill>
              </a:rPr>
              <a:t>Small Pupil Limit, Maximum</a:t>
            </a:r>
            <a:r>
              <a:rPr lang="en-US" sz="900" b="1" dirty="0">
                <a:solidFill>
                  <a:srgbClr val="002060"/>
                </a:solidFill>
                <a:latin typeface="Calibri" panose="020F0502020204030204"/>
              </a:rPr>
              <a:t>, 340 mm to M1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27268-3DFA-694D-99B8-52DF0D69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78" y="276207"/>
            <a:ext cx="6706765" cy="642281"/>
          </a:xfrm>
        </p:spPr>
        <p:txBody>
          <a:bodyPr>
            <a:noAutofit/>
          </a:bodyPr>
          <a:lstStyle/>
          <a:p>
            <a:r>
              <a:rPr lang="en-US" b="1" dirty="0"/>
              <a:t>	Baseline Optical Design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5C9064-6D95-EE4F-AD1C-09376DB9A5CE}"/>
              </a:ext>
            </a:extLst>
          </p:cNvPr>
          <p:cNvSpPr/>
          <p:nvPr/>
        </p:nvSpPr>
        <p:spPr>
          <a:xfrm>
            <a:off x="6054842" y="1532721"/>
            <a:ext cx="4235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M1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82554E-3B3E-A94D-A2AF-E92D7EC513B6}"/>
              </a:ext>
            </a:extLst>
          </p:cNvPr>
          <p:cNvSpPr/>
          <p:nvPr/>
        </p:nvSpPr>
        <p:spPr>
          <a:xfrm>
            <a:off x="1888526" y="3863920"/>
            <a:ext cx="4235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M2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26AAA1-6E8B-8748-BF13-3CC16BB65500}"/>
              </a:ext>
            </a:extLst>
          </p:cNvPr>
          <p:cNvSpPr/>
          <p:nvPr/>
        </p:nvSpPr>
        <p:spPr>
          <a:xfrm>
            <a:off x="7062064" y="3661796"/>
            <a:ext cx="4235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M3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2608C2F-38B5-1E40-B0AB-D03781627E7E}"/>
              </a:ext>
            </a:extLst>
          </p:cNvPr>
          <p:cNvSpPr/>
          <p:nvPr/>
        </p:nvSpPr>
        <p:spPr>
          <a:xfrm>
            <a:off x="6821750" y="4204976"/>
            <a:ext cx="4235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M4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E65D2E-4226-AF40-A463-B8A78B443155}"/>
              </a:ext>
            </a:extLst>
          </p:cNvPr>
          <p:cNvSpPr/>
          <p:nvPr/>
        </p:nvSpPr>
        <p:spPr>
          <a:xfrm>
            <a:off x="9161769" y="3946321"/>
            <a:ext cx="20073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Small Pupil /stop (∅2.24 mm, 334.47 mm to M1)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DA0561-1D60-3945-BDFD-78F00D1BC13F}"/>
              </a:ext>
            </a:extLst>
          </p:cNvPr>
          <p:cNvSpPr/>
          <p:nvPr/>
        </p:nvSpPr>
        <p:spPr>
          <a:xfrm>
            <a:off x="3680381" y="4387877"/>
            <a:ext cx="25719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050" b="1" dirty="0">
                <a:solidFill>
                  <a:srgbClr val="002060"/>
                </a:solidFill>
                <a:latin typeface="Calibri" panose="020F0502020204030204"/>
              </a:rPr>
              <a:t>Intermediate focus ( Z = </a:t>
            </a:r>
            <a:r>
              <a:rPr lang="en-US" sz="1050" b="1" dirty="0">
                <a:solidFill>
                  <a:srgbClr val="002060"/>
                </a:solidFill>
              </a:rPr>
              <a:t>– 150 </a:t>
            </a:r>
            <a:r>
              <a:rPr lang="en-US" sz="1050" b="1" dirty="0">
                <a:solidFill>
                  <a:srgbClr val="002060"/>
                </a:solidFill>
                <a:latin typeface="Calibri" panose="020F0502020204030204"/>
              </a:rPr>
              <a:t>mm)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86FF520-B165-0448-91C1-7D25AF50759C}"/>
              </a:ext>
            </a:extLst>
          </p:cNvPr>
          <p:cNvCxnSpPr>
            <a:cxnSpLocks/>
          </p:cNvCxnSpPr>
          <p:nvPr/>
        </p:nvCxnSpPr>
        <p:spPr>
          <a:xfrm flipV="1">
            <a:off x="5343186" y="4013962"/>
            <a:ext cx="577601" cy="341055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CD271BD-0E35-584C-B38B-6DFCDF1743E4}"/>
              </a:ext>
            </a:extLst>
          </p:cNvPr>
          <p:cNvSpPr/>
          <p:nvPr/>
        </p:nvSpPr>
        <p:spPr>
          <a:xfrm>
            <a:off x="9588067" y="3011912"/>
            <a:ext cx="1583980" cy="7155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Large Pupil (∅300 mm, 100.5 mm to Test Mass Center)</a:t>
            </a:r>
            <a:endParaRPr lang="en-US" sz="135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75A371-0D6E-8E47-97A3-7F42A951E0FD}"/>
              </a:ext>
            </a:extLst>
          </p:cNvPr>
          <p:cNvSpPr/>
          <p:nvPr/>
        </p:nvSpPr>
        <p:spPr>
          <a:xfrm>
            <a:off x="5025295" y="1352434"/>
            <a:ext cx="230176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US" sz="900" b="1" dirty="0">
                <a:solidFill>
                  <a:srgbClr val="002060"/>
                </a:solidFill>
              </a:rPr>
              <a:t>M3/M4 optical center limit</a:t>
            </a:r>
            <a:r>
              <a:rPr lang="en-US" sz="900" b="1" dirty="0">
                <a:solidFill>
                  <a:srgbClr val="002060"/>
                </a:solidFill>
                <a:latin typeface="Calibri" panose="020F0502020204030204"/>
              </a:rPr>
              <a:t>, 105 mm to M1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4689C9-4E5C-8E46-B2D9-A80B89C280A5}"/>
              </a:ext>
            </a:extLst>
          </p:cNvPr>
          <p:cNvSpPr/>
          <p:nvPr/>
        </p:nvSpPr>
        <p:spPr>
          <a:xfrm>
            <a:off x="5902278" y="4387877"/>
            <a:ext cx="136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/>
              </a:rPr>
              <a:t>Global Origin M1 Vertex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853678-EFEF-5945-B606-3F3EB4979786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9225840" y="3284012"/>
            <a:ext cx="362227" cy="85691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5FD41F81-45F0-5346-BC86-1834828C740C}"/>
              </a:ext>
            </a:extLst>
          </p:cNvPr>
          <p:cNvSpPr/>
          <p:nvPr/>
        </p:nvSpPr>
        <p:spPr>
          <a:xfrm>
            <a:off x="390472" y="4856209"/>
            <a:ext cx="33171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/>
              </a:rPr>
              <a:t>Global Coordinate System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Calibri" panose="020F0502020204030204"/>
              </a:rPr>
              <a:t>Origin at M1 Vertex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Calibri" panose="020F0502020204030204"/>
              </a:rPr>
              <a:t>Z-axis: parallel to optical axis (object and image space)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Calibri" panose="020F0502020204030204"/>
              </a:rPr>
              <a:t>Y-axis: perpendicular to optical axis, within screen</a:t>
            </a:r>
          </a:p>
          <a:p>
            <a:pPr marL="214313" indent="-214313" defTabSz="4572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Calibri" panose="020F0502020204030204"/>
              </a:rPr>
              <a:t>X-axis: perpendicular to optical axis,  into screen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4B366DB-E117-3446-B08F-72A5F03DEE96}"/>
              </a:ext>
            </a:extLst>
          </p:cNvPr>
          <p:cNvCxnSpPr>
            <a:cxnSpLocks/>
          </p:cNvCxnSpPr>
          <p:nvPr/>
        </p:nvCxnSpPr>
        <p:spPr>
          <a:xfrm flipV="1">
            <a:off x="657866" y="3377711"/>
            <a:ext cx="0" cy="731520"/>
          </a:xfrm>
          <a:prstGeom prst="straightConnector1">
            <a:avLst/>
          </a:prstGeom>
          <a:ln w="508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8E9066E-8EFB-E540-BE93-68474AD83964}"/>
              </a:ext>
            </a:extLst>
          </p:cNvPr>
          <p:cNvCxnSpPr>
            <a:cxnSpLocks/>
          </p:cNvCxnSpPr>
          <p:nvPr/>
        </p:nvCxnSpPr>
        <p:spPr>
          <a:xfrm>
            <a:off x="800062" y="4263470"/>
            <a:ext cx="731520" cy="0"/>
          </a:xfrm>
          <a:prstGeom prst="straightConnector1">
            <a:avLst/>
          </a:prstGeom>
          <a:ln w="508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7EEFF7D5-5DBE-DB4B-8354-BAC11941ADD5}"/>
              </a:ext>
            </a:extLst>
          </p:cNvPr>
          <p:cNvSpPr>
            <a:spLocks noChangeAspect="1"/>
          </p:cNvSpPr>
          <p:nvPr/>
        </p:nvSpPr>
        <p:spPr>
          <a:xfrm>
            <a:off x="516016" y="4109231"/>
            <a:ext cx="284046" cy="284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prstClr val="white"/>
                </a:solidFill>
                <a:latin typeface="Calibri"/>
              </a:rPr>
              <a:t>X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98F6AB-0FBD-2E41-894D-543EF40E9606}"/>
              </a:ext>
            </a:extLst>
          </p:cNvPr>
          <p:cNvSpPr/>
          <p:nvPr/>
        </p:nvSpPr>
        <p:spPr>
          <a:xfrm>
            <a:off x="487850" y="2973298"/>
            <a:ext cx="236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/>
              </a:rPr>
              <a:t>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84276A-2625-844A-99EC-90FA66B15B20}"/>
              </a:ext>
            </a:extLst>
          </p:cNvPr>
          <p:cNvSpPr/>
          <p:nvPr/>
        </p:nvSpPr>
        <p:spPr>
          <a:xfrm>
            <a:off x="1531284" y="4020421"/>
            <a:ext cx="250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/>
              </a:rPr>
              <a:t>Z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D423ED0-5375-0C4F-AE07-6D0D8C7B27C2}"/>
              </a:ext>
            </a:extLst>
          </p:cNvPr>
          <p:cNvCxnSpPr>
            <a:cxnSpLocks/>
          </p:cNvCxnSpPr>
          <p:nvPr/>
        </p:nvCxnSpPr>
        <p:spPr>
          <a:xfrm flipH="1" flipV="1">
            <a:off x="7291003" y="4251255"/>
            <a:ext cx="221694" cy="295589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A34E5C-BE09-3F47-9754-C2F438DA10FF}"/>
              </a:ext>
            </a:extLst>
          </p:cNvPr>
          <p:cNvSpPr/>
          <p:nvPr/>
        </p:nvSpPr>
        <p:spPr>
          <a:xfrm>
            <a:off x="9329752" y="1929122"/>
            <a:ext cx="2007369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Center plane of Test Mass (TM), 410 mm to M1</a:t>
            </a:r>
            <a:endParaRPr lang="en-US" sz="1350" dirty="0">
              <a:solidFill>
                <a:srgbClr val="002060"/>
              </a:solidFill>
              <a:latin typeface="Calibri" panose="020F0502020204030204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3247914-46B7-234E-A34C-78A073AFCA35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9225840" y="2183038"/>
            <a:ext cx="103912" cy="138253"/>
          </a:xfrm>
          <a:prstGeom prst="straightConnector1">
            <a:avLst/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E698874-FA85-D84B-86CD-6A96DACCDF9A}"/>
              </a:ext>
            </a:extLst>
          </p:cNvPr>
          <p:cNvCxnSpPr>
            <a:cxnSpLocks/>
          </p:cNvCxnSpPr>
          <p:nvPr/>
        </p:nvCxnSpPr>
        <p:spPr>
          <a:xfrm>
            <a:off x="7291001" y="1462045"/>
            <a:ext cx="113617" cy="182549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DA7286F5-1E78-F945-AE3D-D094E9C9736C}"/>
              </a:ext>
            </a:extLst>
          </p:cNvPr>
          <p:cNvSpPr/>
          <p:nvPr/>
        </p:nvSpPr>
        <p:spPr>
          <a:xfrm>
            <a:off x="5055892" y="1160899"/>
            <a:ext cx="2268394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US" sz="900" b="1" dirty="0">
                <a:solidFill>
                  <a:srgbClr val="002060"/>
                </a:solidFill>
              </a:rPr>
              <a:t>OB Fold limit</a:t>
            </a:r>
            <a:r>
              <a:rPr lang="en-US" sz="900" b="1" dirty="0">
                <a:solidFill>
                  <a:srgbClr val="002060"/>
                </a:solidFill>
                <a:latin typeface="Calibri" panose="020F0502020204030204"/>
              </a:rPr>
              <a:t>, 130 mm to M1 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519E7BD-BAB1-A64A-B313-B2D4C29DF008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7324286" y="1276315"/>
            <a:ext cx="233981" cy="389305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7C29D384-7E24-C741-838D-F26440A8BC47}"/>
              </a:ext>
            </a:extLst>
          </p:cNvPr>
          <p:cNvSpPr/>
          <p:nvPr/>
        </p:nvSpPr>
        <p:spPr>
          <a:xfrm>
            <a:off x="5055892" y="960820"/>
            <a:ext cx="2268394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US" sz="900" b="1" dirty="0">
                <a:solidFill>
                  <a:srgbClr val="002060"/>
                </a:solidFill>
              </a:rPr>
              <a:t>Optical Bench</a:t>
            </a:r>
            <a:r>
              <a:rPr lang="en-US" sz="900" b="1" dirty="0">
                <a:solidFill>
                  <a:srgbClr val="002060"/>
                </a:solidFill>
                <a:latin typeface="Calibri" panose="020F0502020204030204"/>
              </a:rPr>
              <a:t>, 170 mm to M1 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3ACF3C8-792A-E647-BF3F-70496C511D57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7324286" y="1076236"/>
            <a:ext cx="426412" cy="617749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2DB84DDA-1A1A-C04B-87BC-E85DB68E441D}"/>
              </a:ext>
            </a:extLst>
          </p:cNvPr>
          <p:cNvSpPr/>
          <p:nvPr/>
        </p:nvSpPr>
        <p:spPr>
          <a:xfrm>
            <a:off x="8774614" y="1070307"/>
            <a:ext cx="2268394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900" b="1" dirty="0">
                <a:solidFill>
                  <a:srgbClr val="002060"/>
                </a:solidFill>
              </a:rPr>
              <a:t>Small Pupil Limit, Minimum</a:t>
            </a:r>
            <a:r>
              <a:rPr lang="en-US" sz="900" b="1" dirty="0">
                <a:solidFill>
                  <a:srgbClr val="002060"/>
                </a:solidFill>
                <a:latin typeface="Calibri" panose="020F0502020204030204"/>
              </a:rPr>
              <a:t>, 330 mm to M1 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8C652AF-3760-2444-A47F-1585E895CF0F}"/>
              </a:ext>
            </a:extLst>
          </p:cNvPr>
          <p:cNvCxnSpPr>
            <a:cxnSpLocks/>
          </p:cNvCxnSpPr>
          <p:nvPr/>
        </p:nvCxnSpPr>
        <p:spPr>
          <a:xfrm flipH="1">
            <a:off x="8727717" y="1241236"/>
            <a:ext cx="93795" cy="501868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2D61EB4-F31F-6A43-83DE-38B8F7EC6A02}"/>
              </a:ext>
            </a:extLst>
          </p:cNvPr>
          <p:cNvCxnSpPr>
            <a:cxnSpLocks/>
          </p:cNvCxnSpPr>
          <p:nvPr/>
        </p:nvCxnSpPr>
        <p:spPr>
          <a:xfrm flipH="1">
            <a:off x="8820392" y="1449140"/>
            <a:ext cx="68159" cy="302409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35F7EC0-9D7E-094A-9326-584C82BA63F3}"/>
              </a:ext>
            </a:extLst>
          </p:cNvPr>
          <p:cNvCxnSpPr>
            <a:cxnSpLocks/>
          </p:cNvCxnSpPr>
          <p:nvPr/>
        </p:nvCxnSpPr>
        <p:spPr>
          <a:xfrm>
            <a:off x="9215566" y="1787397"/>
            <a:ext cx="0" cy="1902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E3E15CD7-8C40-2943-8691-63852BD4CD25}"/>
              </a:ext>
            </a:extLst>
          </p:cNvPr>
          <p:cNvGraphicFramePr>
            <a:graphicFrameLocks noGrp="1"/>
          </p:cNvGraphicFramePr>
          <p:nvPr/>
        </p:nvGraphicFramePr>
        <p:xfrm>
          <a:off x="3427428" y="4920901"/>
          <a:ext cx="8398127" cy="1562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5436">
                  <a:extLst>
                    <a:ext uri="{9D8B030D-6E8A-4147-A177-3AD203B41FA5}">
                      <a16:colId xmlns:a16="http://schemas.microsoft.com/office/drawing/2014/main" val="4196814688"/>
                    </a:ext>
                  </a:extLst>
                </a:gridCol>
                <a:gridCol w="1344359">
                  <a:extLst>
                    <a:ext uri="{9D8B030D-6E8A-4147-A177-3AD203B41FA5}">
                      <a16:colId xmlns:a16="http://schemas.microsoft.com/office/drawing/2014/main" val="3446830488"/>
                    </a:ext>
                  </a:extLst>
                </a:gridCol>
                <a:gridCol w="822576">
                  <a:extLst>
                    <a:ext uri="{9D8B030D-6E8A-4147-A177-3AD203B41FA5}">
                      <a16:colId xmlns:a16="http://schemas.microsoft.com/office/drawing/2014/main" val="2260991966"/>
                    </a:ext>
                  </a:extLst>
                </a:gridCol>
                <a:gridCol w="1458383">
                  <a:extLst>
                    <a:ext uri="{9D8B030D-6E8A-4147-A177-3AD203B41FA5}">
                      <a16:colId xmlns:a16="http://schemas.microsoft.com/office/drawing/2014/main" val="1223527263"/>
                    </a:ext>
                  </a:extLst>
                </a:gridCol>
                <a:gridCol w="2091559">
                  <a:extLst>
                    <a:ext uri="{9D8B030D-6E8A-4147-A177-3AD203B41FA5}">
                      <a16:colId xmlns:a16="http://schemas.microsoft.com/office/drawing/2014/main" val="634182293"/>
                    </a:ext>
                  </a:extLst>
                </a:gridCol>
                <a:gridCol w="2145814">
                  <a:extLst>
                    <a:ext uri="{9D8B030D-6E8A-4147-A177-3AD203B41FA5}">
                      <a16:colId xmlns:a16="http://schemas.microsoft.com/office/drawing/2014/main" val="3821815872"/>
                    </a:ext>
                  </a:extLst>
                </a:gridCol>
              </a:tblGrid>
              <a:tr h="3012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Radius (mm)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Clear Aperture (mm)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Edge Diameter (mm)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0781245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600" dirty="0"/>
                        <a:t>M1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Parabola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-1475.246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345.3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365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141525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600" dirty="0"/>
                        <a:t>M2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Hyperbola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-1.0928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-25.813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026516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600" dirty="0"/>
                        <a:t>M3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XY Polynomial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Infinity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24.6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27.4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5755232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600" dirty="0"/>
                        <a:t>M4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Flat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Infinity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21.0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27.4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898595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E89B463-19E5-FE4D-BC74-A1C75917D2D2}"/>
              </a:ext>
            </a:extLst>
          </p:cNvPr>
          <p:cNvSpPr/>
          <p:nvPr/>
        </p:nvSpPr>
        <p:spPr>
          <a:xfrm>
            <a:off x="7266600" y="4577275"/>
            <a:ext cx="3405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srgbClr val="00B0F0"/>
                </a:solidFill>
                <a:latin typeface="Calibri" panose="020F0502020204030204"/>
              </a:rPr>
              <a:t>The spacing between M3 and M4 is 65 mm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E26888C-EB24-2B40-A709-10332B6C5990}"/>
              </a:ext>
            </a:extLst>
          </p:cNvPr>
          <p:cNvCxnSpPr>
            <a:cxnSpLocks/>
          </p:cNvCxnSpPr>
          <p:nvPr/>
        </p:nvCxnSpPr>
        <p:spPr>
          <a:xfrm flipV="1">
            <a:off x="6566916" y="4045458"/>
            <a:ext cx="156011" cy="309559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DBAEEDD-4CC3-D643-BF9C-1076F573AB15}"/>
              </a:ext>
            </a:extLst>
          </p:cNvPr>
          <p:cNvSpPr/>
          <p:nvPr/>
        </p:nvSpPr>
        <p:spPr>
          <a:xfrm>
            <a:off x="9076084" y="2541722"/>
            <a:ext cx="320545" cy="32054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B0C899-0E4F-6845-89C9-BABC212C074B}"/>
              </a:ext>
            </a:extLst>
          </p:cNvPr>
          <p:cNvSpPr/>
          <p:nvPr/>
        </p:nvSpPr>
        <p:spPr>
          <a:xfrm>
            <a:off x="7786837" y="1591275"/>
            <a:ext cx="418844" cy="2763741"/>
          </a:xfrm>
          <a:prstGeom prst="rect">
            <a:avLst/>
          </a:prstGeom>
          <a:solidFill>
            <a:schemeClr val="accent4">
              <a:lumMod val="60000"/>
              <a:lumOff val="40000"/>
              <a:alpha val="57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561AD-D140-A44F-A88F-DC99473DDCEC}"/>
              </a:ext>
            </a:extLst>
          </p:cNvPr>
          <p:cNvSpPr txBox="1"/>
          <p:nvPr/>
        </p:nvSpPr>
        <p:spPr>
          <a:xfrm>
            <a:off x="9492987" y="2541722"/>
            <a:ext cx="1010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Test Mass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6AC5EE-0CFA-BE41-A3EF-F0761962F908}"/>
              </a:ext>
            </a:extLst>
          </p:cNvPr>
          <p:cNvSpPr txBox="1"/>
          <p:nvPr/>
        </p:nvSpPr>
        <p:spPr>
          <a:xfrm>
            <a:off x="7569072" y="907395"/>
            <a:ext cx="91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</a:rPr>
              <a:t>Optical Bench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9B50145D-E845-5C43-A1C6-92F24C68E4EE}"/>
              </a:ext>
            </a:extLst>
          </p:cNvPr>
          <p:cNvSpPr/>
          <p:nvPr/>
        </p:nvSpPr>
        <p:spPr>
          <a:xfrm>
            <a:off x="7512697" y="2992918"/>
            <a:ext cx="45719" cy="11520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BB84914-CC10-7B4B-92C4-7AFADE912BE2}"/>
              </a:ext>
            </a:extLst>
          </p:cNvPr>
          <p:cNvSpPr/>
          <p:nvPr/>
        </p:nvSpPr>
        <p:spPr>
          <a:xfrm flipH="1">
            <a:off x="7473685" y="3884278"/>
            <a:ext cx="312169" cy="38253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4D705AC9-8522-014B-8E85-73DFCF5ED030}"/>
              </a:ext>
            </a:extLst>
          </p:cNvPr>
          <p:cNvSpPr/>
          <p:nvPr/>
        </p:nvSpPr>
        <p:spPr>
          <a:xfrm flipH="1">
            <a:off x="7649002" y="3426175"/>
            <a:ext cx="795720" cy="602636"/>
          </a:xfrm>
          <a:prstGeom prst="bentArrow">
            <a:avLst/>
          </a:prstGeom>
          <a:solidFill>
            <a:srgbClr val="00B0F0">
              <a:alpha val="6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B9CF5C-5772-A54E-83A2-CC536D1F887E}"/>
              </a:ext>
            </a:extLst>
          </p:cNvPr>
          <p:cNvCxnSpPr>
            <a:cxnSpLocks/>
          </p:cNvCxnSpPr>
          <p:nvPr/>
        </p:nvCxnSpPr>
        <p:spPr>
          <a:xfrm>
            <a:off x="8775861" y="3434963"/>
            <a:ext cx="0" cy="684016"/>
          </a:xfrm>
          <a:prstGeom prst="straightConnector1">
            <a:avLst/>
          </a:prstGeom>
          <a:ln w="127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4F21055-C206-4D4C-87CD-B439CB21A702}"/>
              </a:ext>
            </a:extLst>
          </p:cNvPr>
          <p:cNvSpPr txBox="1"/>
          <p:nvPr/>
        </p:nvSpPr>
        <p:spPr>
          <a:xfrm>
            <a:off x="7608094" y="2945957"/>
            <a:ext cx="1240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Beam folded onto bench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8746C-B495-3445-B08A-EB9A6E9DFE3C}"/>
              </a:ext>
            </a:extLst>
          </p:cNvPr>
          <p:cNvSpPr txBox="1"/>
          <p:nvPr/>
        </p:nvSpPr>
        <p:spPr>
          <a:xfrm>
            <a:off x="4583575" y="6510047"/>
            <a:ext cx="13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”freeform” optic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DDC471-5D7F-A246-8358-1EF47CFCF46D}"/>
              </a:ext>
            </a:extLst>
          </p:cNvPr>
          <p:cNvCxnSpPr/>
          <p:nvPr/>
        </p:nvCxnSpPr>
        <p:spPr>
          <a:xfrm flipH="1" flipV="1">
            <a:off x="4780344" y="6099858"/>
            <a:ext cx="162046" cy="383143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4A21B0-D62E-7B49-B2A9-EED3ADDB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2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2025</Words>
  <Application>Microsoft Macintosh PowerPoint</Application>
  <PresentationFormat>Widescreen</PresentationFormat>
  <Paragraphs>323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Symbol</vt:lpstr>
      <vt:lpstr>Wingdings</vt:lpstr>
      <vt:lpstr>Office Theme</vt:lpstr>
      <vt:lpstr>LISA Telescope Technology Development Update</vt:lpstr>
      <vt:lpstr>US Telescope Team</vt:lpstr>
      <vt:lpstr>LISA Mission Timeline</vt:lpstr>
      <vt:lpstr>Telescope Engineering Unit Development  Timeline</vt:lpstr>
      <vt:lpstr> Telescope Functional Description</vt:lpstr>
      <vt:lpstr>Key Telescope Optical Specifications</vt:lpstr>
      <vt:lpstr> Key Challenges/design drivers</vt:lpstr>
      <vt:lpstr> Key Interfaces</vt:lpstr>
      <vt:lpstr> Baseline Optical Design</vt:lpstr>
      <vt:lpstr> Pupil wander/dOPL vs. Field</vt:lpstr>
      <vt:lpstr>Notional CAD Model</vt:lpstr>
      <vt:lpstr>Thermal Model Summary</vt:lpstr>
      <vt:lpstr>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Model of Telescope Concept  Updated for V5B Optics</dc:title>
  <dc:creator>Joseph Ivanov</dc:creator>
  <cp:lastModifiedBy>Livas, Jeffrey (GSFC-6630)</cp:lastModifiedBy>
  <cp:revision>181</cp:revision>
  <dcterms:created xsi:type="dcterms:W3CDTF">2019-04-12T19:38:30Z</dcterms:created>
  <dcterms:modified xsi:type="dcterms:W3CDTF">2020-08-28T11:40:19Z</dcterms:modified>
</cp:coreProperties>
</file>