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4" r:id="rId1"/>
    <p:sldMasterId id="2147483712" r:id="rId2"/>
    <p:sldMasterId id="2147483724" r:id="rId3"/>
  </p:sldMasterIdLst>
  <p:notesMasterIdLst>
    <p:notesMasterId r:id="rId23"/>
  </p:notesMasterIdLst>
  <p:handoutMasterIdLst>
    <p:handoutMasterId r:id="rId24"/>
  </p:handoutMasterIdLst>
  <p:sldIdLst>
    <p:sldId id="310" r:id="rId4"/>
    <p:sldId id="468" r:id="rId5"/>
    <p:sldId id="469" r:id="rId6"/>
    <p:sldId id="471" r:id="rId7"/>
    <p:sldId id="467" r:id="rId8"/>
    <p:sldId id="474" r:id="rId9"/>
    <p:sldId id="475" r:id="rId10"/>
    <p:sldId id="473" r:id="rId11"/>
    <p:sldId id="376" r:id="rId12"/>
    <p:sldId id="329" r:id="rId13"/>
    <p:sldId id="354" r:id="rId14"/>
    <p:sldId id="356" r:id="rId15"/>
    <p:sldId id="392" r:id="rId16"/>
    <p:sldId id="409" r:id="rId17"/>
    <p:sldId id="423" r:id="rId18"/>
    <p:sldId id="456" r:id="rId19"/>
    <p:sldId id="458" r:id="rId20"/>
    <p:sldId id="459" r:id="rId21"/>
    <p:sldId id="371" r:id="rId2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C0"/>
    <a:srgbClr val="57D3FF"/>
    <a:srgbClr val="FFFFCC"/>
    <a:srgbClr val="F9F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9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1836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72785-AF9B-42C9-933B-71B326311776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4"/>
            <a:ext cx="4029282" cy="351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D9C64-D665-44E9-8B28-7A65E44023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42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C86F67-3193-44CA-A307-16108AA8019A}" type="datetimeFigureOut">
              <a:rPr lang="en-US" smtClean="0"/>
              <a:t>8/28/2020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0D9A577-177E-406A-BAA8-F1476022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76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55C316-9561-4093-B120-1B77699CA43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73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46350" y="876300"/>
            <a:ext cx="4203700" cy="2365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A23CB62-F64F-44E4-83CA-6D0ECC6CFAC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1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46350" y="876300"/>
            <a:ext cx="4203700" cy="23653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08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8309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2D88A0-0C01-4DEE-8EF2-7FA392A3E09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0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C193A-5595-448D-ADEA-92913FE3FFA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DFB30-8759-4A93-95CB-843B567D7E8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31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96DA-4368-4603-A235-1701AD1C7887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9983D-AF4B-485D-8966-FA69293C590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7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1ED6F-5856-4904-BBC6-995797B0350C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134A0-CD0B-4699-BB6C-038FC77F1CC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50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A99AE-B618-4611-9880-D3585FDDFC5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ADC2C-9CD4-4349-9600-C5768E9D660A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830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5E03F-6F40-45C1-B16C-BA36AC6F07BF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870A6-328A-4DFD-AC6D-59A4F450864B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1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16FA8-21A9-4F1E-8D9E-427588E840B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F6F03-4B28-4112-A7DF-517769EF6A1D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142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80352-6564-48E4-B84B-BBD4D8D23E13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79003-4457-4A56-8A07-2349ABF323F6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84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C1C2A-213B-4F5D-94B2-F57494A08AD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DF0B9-3F99-4369-BFD6-63034B18D03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513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67B77-13D7-435C-9293-C2FBE923461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6400C-CEF6-4250-82F0-CD4C14E580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186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16AFA7-336E-406C-8721-65B3BA7022E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F08C8-12A8-41BD-A210-4854D32C69A7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63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7CD0E-AF9A-497D-84E1-51D12CC0B47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E6C5A-C3C0-4DB6-8B70-913350439318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74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0013C-D545-47E3-BAF4-37DF4B045225}" type="datetime1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14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E620-1400-4E15-AE91-86E5554227BD}" type="datetime1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81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DF27-8FEE-475B-89A6-8F0976E3EFEF}" type="datetime1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49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9D34C-2050-40A9-A44D-C41C95BDB702}" type="datetime1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60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162EE-9C24-4DB1-82D0-B319A631F4D8}" type="datetime1">
              <a:rPr lang="en-US" smtClean="0"/>
              <a:t>8/28/2020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795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2CE9F-4211-43B6-994A-4DB8798D7A3B}" type="datetime1">
              <a:rPr lang="en-US" smtClean="0"/>
              <a:t>8/28/2020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63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E02F-94AA-46B8-A4A5-F87F2491D8B3}" type="datetime1">
              <a:rPr lang="en-US" smtClean="0"/>
              <a:t>8/28/2020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12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07E97-FB6A-4851-8906-8F7E9DC82F63}" type="datetime1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50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CCA1B-D3D7-4C70-A4F3-6CDCC3EAA8BA}" type="datetime1">
              <a:rPr lang="en-US" smtClean="0"/>
              <a:t>8/28/2020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584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597D7-4456-4843-8268-635A5A08E21A}" type="datetime1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9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A0CCF-8C46-4AEE-80AE-E8100FD61057}" type="datetime1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279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9FD87-2CCB-4634-9888-11AE21BC3EF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56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4DB6B-0405-4904-8383-A7C24A57B10D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8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47A98-E6B7-477F-9985-C0C5451CE70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215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14556-E620-4533-8FEC-3FE10DB5E23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798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ADF6D-F4D8-42E4-8110-973648B7D75E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686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9C6AA-BA71-40F0-BC7C-2850BDA9B97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87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E05761-7D95-4D27-BEE8-2090B954E352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125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6744-F648-4B44-B427-5EF8342AB60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38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0616-D86B-4844-B737-CCC3813EF18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962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4DE4C-F566-43D8-A01E-B0C2857FF0DB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9799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A459B-C4E8-4975-A9B9-B2292B3C99C1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4FCE3-98A4-4385-9FA0-D7D495E5CB61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2203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4298" y="1267180"/>
            <a:ext cx="10547585" cy="517172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74E33-39AB-4004-987C-5577C93F97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8/28/2020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75E49-B40C-7241-85BA-D75EB62EC6B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2501246" y="2073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084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12192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NASA insignia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4853" y="182563"/>
            <a:ext cx="1071033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095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utoShape 3"/>
          <p:cNvSpPr>
            <a:spLocks noChangeArrowheads="1"/>
          </p:cNvSpPr>
          <p:nvPr userDrawn="1"/>
        </p:nvSpPr>
        <p:spPr bwMode="auto">
          <a:xfrm>
            <a:off x="9183172" y="4191003"/>
            <a:ext cx="2805629" cy="263417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4" name="AutoShape 3"/>
          <p:cNvSpPr>
            <a:spLocks noChangeArrowheads="1"/>
          </p:cNvSpPr>
          <p:nvPr userDrawn="1"/>
        </p:nvSpPr>
        <p:spPr bwMode="auto">
          <a:xfrm>
            <a:off x="304800" y="990601"/>
            <a:ext cx="2985704" cy="2590800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AutoShape 2"/>
          <p:cNvSpPr>
            <a:spLocks noChangeAspect="1" noChangeArrowheads="1"/>
          </p:cNvSpPr>
          <p:nvPr userDrawn="1"/>
        </p:nvSpPr>
        <p:spPr bwMode="auto">
          <a:xfrm>
            <a:off x="10180065" y="3797405"/>
            <a:ext cx="821267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4" name="AutoShape 3"/>
          <p:cNvSpPr>
            <a:spLocks noChangeArrowheads="1"/>
          </p:cNvSpPr>
          <p:nvPr userDrawn="1"/>
        </p:nvSpPr>
        <p:spPr bwMode="auto">
          <a:xfrm>
            <a:off x="9104696" y="990603"/>
            <a:ext cx="2985704" cy="2732315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 userDrawn="1"/>
        </p:nvSpPr>
        <p:spPr bwMode="auto">
          <a:xfrm>
            <a:off x="3807624" y="2677887"/>
            <a:ext cx="4732867" cy="4023360"/>
          </a:xfrm>
          <a:prstGeom prst="roundRect">
            <a:avLst>
              <a:gd name="adj" fmla="val 7963"/>
            </a:avLst>
          </a:prstGeom>
          <a:ln>
            <a:solidFill>
              <a:schemeClr val="bg1">
                <a:lumMod val="65000"/>
              </a:schemeClr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tIns="68580" bIns="68580">
            <a:prstTxWarp prst="textNoShape">
              <a:avLst/>
            </a:prstTxWarp>
          </a:bodyPr>
          <a:lstStyle/>
          <a:p>
            <a:pPr marL="85725" indent="-85725" defTabSz="342900" fontAlgn="base">
              <a:spcBef>
                <a:spcPct val="0"/>
              </a:spcBef>
              <a:spcAft>
                <a:spcPct val="0"/>
              </a:spcAft>
            </a:pPr>
            <a:endParaRPr lang="en-US" sz="900" u="sng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>
            <a:off x="311996" y="3962403"/>
            <a:ext cx="2956053" cy="2743201"/>
          </a:xfrm>
          <a:prstGeom prst="roundRect">
            <a:avLst>
              <a:gd name="adj" fmla="val 111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5438" tIns="54864" rIns="48006" bIns="61722" anchor="b">
            <a:prstTxWarp prst="textNoShape">
              <a:avLst/>
            </a:prstTxWarp>
          </a:bodyPr>
          <a:lstStyle/>
          <a:p>
            <a:pPr marL="85725" indent="-85725" defTabSz="34290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Arial" pitchFamily="-107" charset="0"/>
              <a:buChar char="•"/>
            </a:pPr>
            <a:endParaRPr kumimoji="1" lang="en-US" sz="750" i="1" dirty="0">
              <a:solidFill>
                <a:prstClr val="black"/>
              </a:solidFill>
              <a:latin typeface="Arial" pitchFamily="-107" charset="0"/>
            </a:endParaRPr>
          </a:p>
        </p:txBody>
      </p:sp>
      <p:sp>
        <p:nvSpPr>
          <p:cNvPr id="8" name="AutoShape 9"/>
          <p:cNvSpPr>
            <a:spLocks noChangeAspect="1" noChangeArrowheads="1"/>
          </p:cNvSpPr>
          <p:nvPr userDrawn="1"/>
        </p:nvSpPr>
        <p:spPr bwMode="auto">
          <a:xfrm rot="-5400000">
            <a:off x="3261884" y="4246188"/>
            <a:ext cx="615950" cy="48471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9" name="AutoShape 10"/>
          <p:cNvSpPr>
            <a:spLocks noChangeAspect="1" noChangeArrowheads="1"/>
          </p:cNvSpPr>
          <p:nvPr userDrawn="1"/>
        </p:nvSpPr>
        <p:spPr bwMode="auto">
          <a:xfrm rot="-5400000">
            <a:off x="8535592" y="3151255"/>
            <a:ext cx="615950" cy="484716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13" name="Text Box 22"/>
          <p:cNvSpPr txBox="1">
            <a:spLocks noChangeArrowheads="1"/>
          </p:cNvSpPr>
          <p:nvPr userDrawn="1"/>
        </p:nvSpPr>
        <p:spPr bwMode="auto">
          <a:xfrm rot="-5400000">
            <a:off x="7931783" y="2103872"/>
            <a:ext cx="2054216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QUANTITATIVE IMPACT</a:t>
            </a:r>
          </a:p>
        </p:txBody>
      </p:sp>
      <p:sp>
        <p:nvSpPr>
          <p:cNvPr id="14" name="Text Box 23"/>
          <p:cNvSpPr txBox="1">
            <a:spLocks noChangeArrowheads="1"/>
          </p:cNvSpPr>
          <p:nvPr userDrawn="1"/>
        </p:nvSpPr>
        <p:spPr bwMode="auto">
          <a:xfrm rot="-5400000">
            <a:off x="8159330" y="4982502"/>
            <a:ext cx="1669045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PROJECT GOAL</a:t>
            </a:r>
          </a:p>
        </p:txBody>
      </p:sp>
      <p:sp>
        <p:nvSpPr>
          <p:cNvPr id="15" name="Text Box 25"/>
          <p:cNvSpPr txBox="1">
            <a:spLocks noChangeArrowheads="1"/>
          </p:cNvSpPr>
          <p:nvPr userDrawn="1"/>
        </p:nvSpPr>
        <p:spPr bwMode="auto">
          <a:xfrm rot="-5400000">
            <a:off x="-380499" y="2137827"/>
            <a:ext cx="1135062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STATUS QUO</a:t>
            </a:r>
          </a:p>
        </p:txBody>
      </p:sp>
      <p:sp>
        <p:nvSpPr>
          <p:cNvPr id="16" name="Text Box 26"/>
          <p:cNvSpPr txBox="1">
            <a:spLocks noChangeArrowheads="1"/>
          </p:cNvSpPr>
          <p:nvPr userDrawn="1"/>
        </p:nvSpPr>
        <p:spPr bwMode="auto">
          <a:xfrm rot="-5400000">
            <a:off x="-617485" y="4862698"/>
            <a:ext cx="1643063" cy="1324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>
            <a:prstTxWarp prst="textNoShape">
              <a:avLst/>
            </a:prstTxWarp>
            <a:spAutoFit/>
          </a:bodyPr>
          <a:lstStyle/>
          <a:p>
            <a:pPr algn="r" defTabSz="3429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tabLst>
                <a:tab pos="1370410" algn="l"/>
              </a:tabLst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</a:rPr>
              <a:t>NEW </a:t>
            </a: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INSIGHTS</a:t>
            </a:r>
          </a:p>
        </p:txBody>
      </p:sp>
      <p:sp>
        <p:nvSpPr>
          <p:cNvPr id="18" name="Text Placeholder 17"/>
          <p:cNvSpPr>
            <a:spLocks noGrp="1"/>
          </p:cNvSpPr>
          <p:nvPr userDrawn="1">
            <p:ph type="body" sz="quarter" idx="10"/>
          </p:nvPr>
        </p:nvSpPr>
        <p:spPr>
          <a:xfrm>
            <a:off x="406400" y="1066800"/>
            <a:ext cx="2844800" cy="24384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19" name="Snip Diagonal Corner Rectangle 18"/>
          <p:cNvSpPr/>
          <p:nvPr userDrawn="1"/>
        </p:nvSpPr>
        <p:spPr>
          <a:xfrm>
            <a:off x="3727269" y="1356945"/>
            <a:ext cx="4708155" cy="929056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881376" y="1022410"/>
            <a:ext cx="2542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u="sng" dirty="0">
                <a:solidFill>
                  <a:srgbClr val="C00000"/>
                </a:solidFill>
                <a:ea typeface="ＭＳ Ｐゴシック" charset="-128"/>
              </a:rPr>
              <a:t>PROBLEM / NEED BEING ADDRESSED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423253" y="4040780"/>
            <a:ext cx="2720897" cy="2586447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0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9211409" y="1143000"/>
            <a:ext cx="2720897" cy="2590800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1" name="Text Placeholder 17"/>
          <p:cNvSpPr>
            <a:spLocks noGrp="1"/>
          </p:cNvSpPr>
          <p:nvPr>
            <p:ph type="body" sz="quarter" idx="16"/>
          </p:nvPr>
        </p:nvSpPr>
        <p:spPr>
          <a:xfrm>
            <a:off x="9206457" y="4203006"/>
            <a:ext cx="2720897" cy="2406802"/>
          </a:xfrm>
        </p:spPr>
        <p:txBody>
          <a:bodyPr lIns="0" tIns="0" rIns="0" bIns="0">
            <a:noAutofit/>
          </a:bodyPr>
          <a:lstStyle>
            <a:lvl1pPr marL="83344" indent="-83344">
              <a:defRPr sz="1050"/>
            </a:lvl1pPr>
            <a:lvl2pPr marL="83344" indent="-83344">
              <a:defRPr sz="900"/>
            </a:lvl2pPr>
            <a:lvl3pPr marL="176213" indent="-83344">
              <a:buFont typeface="Calibri" pitchFamily="34" charset="0"/>
              <a:buChar char="–"/>
              <a:defRPr sz="825"/>
            </a:lvl3pPr>
            <a:lvl4pPr>
              <a:defRPr sz="788"/>
            </a:lvl4pPr>
            <a:lvl5pPr>
              <a:defRPr sz="788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7"/>
          </p:nvPr>
        </p:nvSpPr>
        <p:spPr>
          <a:xfrm>
            <a:off x="3727269" y="1384827"/>
            <a:ext cx="4708152" cy="9403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8"/>
          </p:nvPr>
        </p:nvSpPr>
        <p:spPr>
          <a:xfrm>
            <a:off x="3937977" y="2690951"/>
            <a:ext cx="4505091" cy="4010298"/>
          </a:xfrm>
        </p:spPr>
        <p:txBody>
          <a:bodyPr>
            <a:normAutofit/>
          </a:bodyPr>
          <a:lstStyle>
            <a:lvl1pPr marL="83344" indent="-83344">
              <a:defRPr sz="1200"/>
            </a:lvl1pPr>
            <a:lvl2pPr marL="176213" indent="-83344">
              <a:defRPr sz="105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6" name="AutoShape 2"/>
          <p:cNvSpPr>
            <a:spLocks noChangeAspect="1" noChangeArrowheads="1"/>
          </p:cNvSpPr>
          <p:nvPr userDrawn="1"/>
        </p:nvSpPr>
        <p:spPr bwMode="auto">
          <a:xfrm>
            <a:off x="1343765" y="3598866"/>
            <a:ext cx="821267" cy="363537"/>
          </a:xfrm>
          <a:prstGeom prst="downArrow">
            <a:avLst>
              <a:gd name="adj1" fmla="val 53611"/>
              <a:gd name="adj2" fmla="val 53773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</a:pPr>
            <a:endParaRPr lang="en-US" sz="525" b="1">
              <a:solidFill>
                <a:srgbClr val="952B1D"/>
              </a:solidFill>
              <a:latin typeface="Century Gothic" charset="0"/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3556000" y="2364377"/>
            <a:ext cx="49784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C00000"/>
                </a:solidFill>
                <a:ea typeface="ＭＳ Ｐゴシック" charset="-128"/>
                <a:cs typeface="ＭＳ Ｐゴシック" charset="-128"/>
              </a:rPr>
              <a:t>PROJECT DESCRIPTION/APPROACH</a:t>
            </a:r>
          </a:p>
        </p:txBody>
      </p:sp>
    </p:spTree>
    <p:extLst>
      <p:ext uri="{BB962C8B-B14F-4D97-AF65-F5344CB8AC3E}">
        <p14:creationId xmlns:p14="http://schemas.microsoft.com/office/powerpoint/2010/main" val="1882928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0C7F0D-5C34-4395-8FB3-06E43C8C1DA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75C1F1-94D2-4092-BD88-EBDFD5152452}" type="slidenum">
              <a:rPr lang="en-US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575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B7013-D195-4F6B-8BEF-0D70CCECF0D9}" type="datetime1">
              <a:rPr lang="en-US" smtClean="0"/>
              <a:t>8/28/2020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4FCE3-98A4-4385-9FA0-D7D495E5C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906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0C7F0D-5C34-4395-8FB3-06E43C8C1DA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t>8/28/2020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B75C1F1-94D2-4092-BD88-EBDFD5152452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06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08" r:id="rId12"/>
    <p:sldLayoutId id="2147483710" r:id="rId13"/>
    <p:sldLayoutId id="214748371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image" Target="../media/image18.WMF"/><Relationship Id="rId3" Type="http://schemas.openxmlformats.org/officeDocument/2006/relationships/image" Target="../media/image8.jpeg"/><Relationship Id="rId7" Type="http://schemas.openxmlformats.org/officeDocument/2006/relationships/image" Target="../media/image12.WMF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WMF"/><Relationship Id="rId11" Type="http://schemas.openxmlformats.org/officeDocument/2006/relationships/image" Target="../media/image16.WMF"/><Relationship Id="rId5" Type="http://schemas.openxmlformats.org/officeDocument/2006/relationships/image" Target="../media/image10.emf"/><Relationship Id="rId10" Type="http://schemas.openxmlformats.org/officeDocument/2006/relationships/image" Target="../media/image15.WMF"/><Relationship Id="rId4" Type="http://schemas.openxmlformats.org/officeDocument/2006/relationships/image" Target="../media/image9.emf"/><Relationship Id="rId9" Type="http://schemas.openxmlformats.org/officeDocument/2006/relationships/image" Target="../media/image14.WMF"/><Relationship Id="rId1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1.WMF"/><Relationship Id="rId5" Type="http://schemas.openxmlformats.org/officeDocument/2006/relationships/image" Target="../media/image28.png"/><Relationship Id="rId10" Type="http://schemas.openxmlformats.org/officeDocument/2006/relationships/image" Target="../media/image30.WMF"/><Relationship Id="rId4" Type="http://schemas.openxmlformats.org/officeDocument/2006/relationships/image" Target="../media/image22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ISS%20Rockumentary%201.mpg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-59689"/>
            <a:ext cx="12161520" cy="34626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99720" y="2590802"/>
            <a:ext cx="11592560" cy="1696763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>
                <a:solidFill>
                  <a:srgbClr val="57D3FF"/>
                </a:solidFill>
              </a:rPr>
              <a:t>Space Crop Production</a:t>
            </a:r>
            <a:br>
              <a:rPr lang="en-US" sz="6600" b="1" dirty="0">
                <a:solidFill>
                  <a:srgbClr val="57D3FF"/>
                </a:solidFill>
              </a:rPr>
            </a:br>
            <a:endParaRPr lang="en-US" sz="6600" b="1" dirty="0">
              <a:solidFill>
                <a:srgbClr val="57D3FF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12932" y="4947920"/>
            <a:ext cx="7766136" cy="249866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dirty="0">
                <a:solidFill>
                  <a:srgbClr val="00B0F0"/>
                </a:solidFill>
              </a:rPr>
              <a:t>Gioia Massa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Exploration Research and Technology Programs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B0F0"/>
                </a:solidFill>
              </a:rPr>
              <a:t>NASA, Kennedy Space Center, FL, USA</a:t>
            </a: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26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865" y="9131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Why grow plants in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109" y="1456088"/>
            <a:ext cx="4777450" cy="4351338"/>
          </a:xfrm>
        </p:spPr>
        <p:txBody>
          <a:bodyPr/>
          <a:lstStyle/>
          <a:p>
            <a:r>
              <a:rPr lang="en-US" dirty="0"/>
              <a:t>Food</a:t>
            </a:r>
          </a:p>
          <a:p>
            <a:r>
              <a:rPr lang="en-US" dirty="0"/>
              <a:t>Psychological well being</a:t>
            </a:r>
          </a:p>
          <a:p>
            <a:r>
              <a:rPr lang="en-US" dirty="0"/>
              <a:t>Atmosphere</a:t>
            </a:r>
          </a:p>
          <a:p>
            <a:r>
              <a:rPr lang="en-US" dirty="0"/>
              <a:t>Water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1259392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s://io.jsc.nasa.gov/photos/11169/hires/iss038e0093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42" y="1613571"/>
            <a:ext cx="7620000" cy="506569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188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6" name="Picture 4"/>
          <p:cNvPicPr>
            <a:picLocks noChangeAspect="1" noChangeArrowheads="1"/>
          </p:cNvPicPr>
          <p:nvPr/>
        </p:nvPicPr>
        <p:blipFill>
          <a:blip r:embed="rId2">
            <a:lum bright="-16000" contrast="46000"/>
          </a:blip>
          <a:srcRect r="2205" b="7520"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4345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38008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0" b="-1164"/>
          <a:stretch/>
        </p:blipFill>
        <p:spPr>
          <a:xfrm>
            <a:off x="923584" y="0"/>
            <a:ext cx="10344832" cy="695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21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522" y="5331682"/>
            <a:ext cx="1775155" cy="11887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527" y="2497648"/>
            <a:ext cx="1346649" cy="2103120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794" y="2857300"/>
            <a:ext cx="954413" cy="1737360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209" y="-83839"/>
            <a:ext cx="8693585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Space Crop Production Candidates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80189" y="1150708"/>
            <a:ext cx="2278795" cy="337155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prstClr val="white"/>
                </a:solidFill>
              </a:rPr>
              <a:t>Salad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Leafy Greens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Tomato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Pepper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Radish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Strawberry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Green Onion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Pea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Carrot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17047" y="4697015"/>
            <a:ext cx="1421773" cy="20095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prstClr val="white"/>
                </a:solidFill>
              </a:rPr>
              <a:t>Herbs 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Basil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Mint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Chives</a:t>
            </a:r>
          </a:p>
          <a:p>
            <a:pPr algn="ctr"/>
            <a:r>
              <a:rPr lang="en-US" sz="2400" b="1" dirty="0">
                <a:solidFill>
                  <a:prstClr val="white"/>
                </a:solidFill>
              </a:rPr>
              <a:t>Dill</a:t>
            </a:r>
          </a:p>
        </p:txBody>
      </p:sp>
      <p:sp>
        <p:nvSpPr>
          <p:cNvPr id="12" name="Line Callout 1 11"/>
          <p:cNvSpPr/>
          <p:nvPr/>
        </p:nvSpPr>
        <p:spPr>
          <a:xfrm>
            <a:off x="3567601" y="1136089"/>
            <a:ext cx="2065944" cy="1158719"/>
          </a:xfrm>
          <a:prstGeom prst="borderCallout1">
            <a:avLst>
              <a:gd name="adj1" fmla="val 46266"/>
              <a:gd name="adj2" fmla="val 993"/>
              <a:gd name="adj3" fmla="val 53738"/>
              <a:gd name="adj4" fmla="val -1454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Lettuce, Chinese cabbage, Swiss chard, </a:t>
            </a:r>
            <a:r>
              <a:rPr lang="en-US" dirty="0" err="1">
                <a:solidFill>
                  <a:prstClr val="white"/>
                </a:solidFill>
              </a:rPr>
              <a:t>Mizuna</a:t>
            </a:r>
            <a:r>
              <a:rPr lang="en-US" dirty="0">
                <a:solidFill>
                  <a:prstClr val="white"/>
                </a:solidFill>
              </a:rPr>
              <a:t>, Spinach</a:t>
            </a:r>
          </a:p>
        </p:txBody>
      </p:sp>
      <p:sp>
        <p:nvSpPr>
          <p:cNvPr id="13" name="Left-Up Arrow 12"/>
          <p:cNvSpPr/>
          <p:nvPr/>
        </p:nvSpPr>
        <p:spPr>
          <a:xfrm flipH="1">
            <a:off x="1758211" y="4561451"/>
            <a:ext cx="2642153" cy="1737360"/>
          </a:xfrm>
          <a:prstGeom prst="leftUpArrow">
            <a:avLst>
              <a:gd name="adj1" fmla="val 47500"/>
              <a:gd name="adj2" fmla="val 23750"/>
              <a:gd name="adj3" fmla="val 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CONSUMED FRESH WITHOUT PROCESSING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A3132D-62AE-4BEA-9B1C-91D7333296BD}"/>
              </a:ext>
            </a:extLst>
          </p:cNvPr>
          <p:cNvGrpSpPr/>
          <p:nvPr/>
        </p:nvGrpSpPr>
        <p:grpSpPr>
          <a:xfrm>
            <a:off x="7337327" y="1728592"/>
            <a:ext cx="4529958" cy="3424613"/>
            <a:chOff x="7064067" y="1634002"/>
            <a:chExt cx="4529958" cy="3424613"/>
          </a:xfrm>
        </p:grpSpPr>
        <p:grpSp>
          <p:nvGrpSpPr>
            <p:cNvPr id="24" name="Group 23"/>
            <p:cNvGrpSpPr/>
            <p:nvPr/>
          </p:nvGrpSpPr>
          <p:grpSpPr>
            <a:xfrm>
              <a:off x="7064067" y="1634002"/>
              <a:ext cx="2238699" cy="3424613"/>
              <a:chOff x="6196082" y="-246634"/>
              <a:chExt cx="2984931" cy="4566151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6196082" y="-246634"/>
                <a:ext cx="2984931" cy="4566151"/>
              </a:xfrm>
              <a:prstGeom prst="roundRect">
                <a:avLst/>
              </a:prstGeom>
              <a:noFill/>
              <a:ln>
                <a:solidFill>
                  <a:srgbClr val="008E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u="sng" dirty="0">
                    <a:solidFill>
                      <a:prstClr val="white"/>
                    </a:solidFill>
                  </a:rPr>
                  <a:t>Staple Crops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White Potato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Sweet Potato</a:t>
                </a:r>
              </a:p>
              <a:p>
                <a:pPr algn="ctr"/>
                <a:endParaRPr lang="en-US" sz="2400" b="1" dirty="0">
                  <a:solidFill>
                    <a:prstClr val="white"/>
                  </a:solidFill>
                </a:endParaRP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Rice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Wheat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Dried Bean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Soybean</a:t>
                </a:r>
              </a:p>
              <a:p>
                <a:pPr algn="ctr"/>
                <a:r>
                  <a:rPr lang="en-US" sz="2400" b="1" dirty="0">
                    <a:solidFill>
                      <a:prstClr val="white"/>
                    </a:solidFill>
                  </a:rPr>
                  <a:t>Peanut</a:t>
                </a: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6196082" y="2314162"/>
                <a:ext cx="2275078" cy="0"/>
              </a:xfrm>
              <a:prstGeom prst="line">
                <a:avLst/>
              </a:prstGeom>
              <a:ln w="25400"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9864689" y="1975122"/>
              <a:ext cx="1699146" cy="92333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white"/>
                  </a:solidFill>
                </a:rPr>
                <a:t>MINIMAL PREPARATION / COOKING</a:t>
              </a:r>
            </a:p>
          </p:txBody>
        </p:sp>
        <p:sp>
          <p:nvSpPr>
            <p:cNvPr id="17" name="Right Brace 16"/>
            <p:cNvSpPr/>
            <p:nvPr/>
          </p:nvSpPr>
          <p:spPr>
            <a:xfrm>
              <a:off x="9451549" y="2107180"/>
              <a:ext cx="430219" cy="57084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19" name="Right Brace 18"/>
            <p:cNvSpPr/>
            <p:nvPr/>
          </p:nvSpPr>
          <p:spPr>
            <a:xfrm>
              <a:off x="9383713" y="3239193"/>
              <a:ext cx="430219" cy="1712307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894879" y="3633681"/>
              <a:ext cx="1699146" cy="923330"/>
            </a:xfrm>
            <a:prstGeom prst="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white"/>
                  </a:solidFill>
                </a:rPr>
                <a:t>SIGNIFICANT PREPARATION / COOKING</a:t>
              </a: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176" y="4839596"/>
            <a:ext cx="1313768" cy="9144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714" y="5469372"/>
            <a:ext cx="1271082" cy="9144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183" y="1099375"/>
            <a:ext cx="1210321" cy="96012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72" y="1088255"/>
            <a:ext cx="1487954" cy="128016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751" y="5353970"/>
            <a:ext cx="1106704" cy="155448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97100">
            <a:off x="-98941" y="3872208"/>
            <a:ext cx="1076424" cy="82296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90546" y="2836487"/>
            <a:ext cx="372863" cy="128016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8077">
            <a:off x="165873" y="1370266"/>
            <a:ext cx="563916" cy="18288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4" b="8757"/>
          <a:stretch/>
        </p:blipFill>
        <p:spPr>
          <a:xfrm>
            <a:off x="539530" y="4959632"/>
            <a:ext cx="1069899" cy="1097280"/>
          </a:xfrm>
          <a:prstGeom prst="rect">
            <a:avLst/>
          </a:prstGeom>
        </p:spPr>
      </p:pic>
      <p:cxnSp>
        <p:nvCxnSpPr>
          <p:cNvPr id="39" name="Straight Connector 38"/>
          <p:cNvCxnSpPr/>
          <p:nvPr/>
        </p:nvCxnSpPr>
        <p:spPr>
          <a:xfrm>
            <a:off x="1866900" y="976327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48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6235" y="98290"/>
            <a:ext cx="817245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n-lt"/>
              </a:rPr>
              <a:t>Plant Growth and the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1" y="1341301"/>
            <a:ext cx="53017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5 Cardinal Factors of Plant Growth</a:t>
            </a:r>
            <a:r>
              <a:rPr lang="en-US" sz="2400" b="1" dirty="0">
                <a:solidFill>
                  <a:schemeClr val="bg1"/>
                </a:solidFill>
              </a:rPr>
              <a:t>…..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022" y="2434306"/>
            <a:ext cx="680460" cy="1399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653" y="1846016"/>
            <a:ext cx="878799" cy="8229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379" y="2409832"/>
            <a:ext cx="1188720" cy="118872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69B82A7-0BA8-4B8F-A38D-EED16652999C}"/>
              </a:ext>
            </a:extLst>
          </p:cNvPr>
          <p:cNvGrpSpPr>
            <a:grpSpLocks noChangeAspect="1"/>
          </p:cNvGrpSpPr>
          <p:nvPr/>
        </p:nvGrpSpPr>
        <p:grpSpPr>
          <a:xfrm>
            <a:off x="3771816" y="4908645"/>
            <a:ext cx="1463038" cy="608054"/>
            <a:chOff x="3810345" y="4989007"/>
            <a:chExt cx="1320071" cy="464302"/>
          </a:xfrm>
        </p:grpSpPr>
        <p:sp>
          <p:nvSpPr>
            <p:cNvPr id="7" name="Oval 6"/>
            <p:cNvSpPr/>
            <p:nvPr/>
          </p:nvSpPr>
          <p:spPr>
            <a:xfrm>
              <a:off x="3810345" y="5014612"/>
              <a:ext cx="725482" cy="43869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</a:t>
              </a:r>
              <a:r>
                <a:rPr lang="en-US" sz="2000" b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5174" y="4989007"/>
              <a:ext cx="735242" cy="44809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12" y="4426470"/>
            <a:ext cx="904779" cy="11887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742" y="3017237"/>
            <a:ext cx="1197406" cy="1694476"/>
          </a:xfrm>
          <a:prstGeom prst="rect">
            <a:avLst/>
          </a:prstGeom>
        </p:spPr>
      </p:pic>
      <p:cxnSp>
        <p:nvCxnSpPr>
          <p:cNvPr id="20" name="Straight Arrow Connector 19"/>
          <p:cNvCxnSpPr>
            <a:stCxn id="4" idx="3"/>
          </p:cNvCxnSpPr>
          <p:nvPr/>
        </p:nvCxnSpPr>
        <p:spPr>
          <a:xfrm>
            <a:off x="4279482" y="3133823"/>
            <a:ext cx="1372165" cy="17127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H="1">
            <a:off x="6363669" y="2695688"/>
            <a:ext cx="96685" cy="39151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cxnSpLocks/>
          </p:cNvCxnSpPr>
          <p:nvPr/>
        </p:nvCxnSpPr>
        <p:spPr>
          <a:xfrm flipH="1">
            <a:off x="6552376" y="2846131"/>
            <a:ext cx="1600797" cy="75404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 flipH="1" flipV="1">
            <a:off x="6412011" y="4157345"/>
            <a:ext cx="1262433" cy="72547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</p:cNvCxnSpPr>
          <p:nvPr/>
        </p:nvCxnSpPr>
        <p:spPr>
          <a:xfrm flipV="1">
            <a:off x="4564446" y="4216525"/>
            <a:ext cx="1226935" cy="61177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87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2650" y="139347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+mn-lt"/>
              </a:rPr>
              <a:t>The Space Environment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521" y="1196150"/>
            <a:ext cx="6422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….and how these work with and without </a:t>
            </a:r>
            <a:r>
              <a:rPr lang="en-US" b="1" u="sng" dirty="0">
                <a:solidFill>
                  <a:schemeClr val="bg1"/>
                </a:solidFill>
              </a:rPr>
              <a:t>Gravity!</a:t>
            </a:r>
          </a:p>
          <a:p>
            <a:pPr algn="ctr"/>
            <a:endParaRPr lang="en-US" b="1" u="sng" dirty="0">
              <a:solidFill>
                <a:schemeClr val="bg1"/>
              </a:solidFill>
            </a:endParaRPr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6210833" y="4024739"/>
            <a:ext cx="5852160" cy="2286000"/>
            <a:chOff x="6983367" y="4069884"/>
            <a:chExt cx="5117911" cy="2348361"/>
          </a:xfrm>
        </p:grpSpPr>
        <p:grpSp>
          <p:nvGrpSpPr>
            <p:cNvPr id="23" name="Group 22"/>
            <p:cNvGrpSpPr/>
            <p:nvPr/>
          </p:nvGrpSpPr>
          <p:grpSpPr>
            <a:xfrm>
              <a:off x="7134108" y="4497095"/>
              <a:ext cx="4811290" cy="1753931"/>
              <a:chOff x="7134108" y="4497095"/>
              <a:chExt cx="4811290" cy="1753931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4108" y="4542815"/>
                <a:ext cx="1113568" cy="146304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775"/>
              <a:stretch/>
            </p:blipFill>
            <p:spPr>
              <a:xfrm>
                <a:off x="10393099" y="4497095"/>
                <a:ext cx="1552299" cy="1554480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8247676" y="4497095"/>
                <a:ext cx="2183642" cy="1753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Fertilizer is heavy to launch so we need to learn how to recycle plant waste</a:t>
                </a:r>
              </a:p>
            </p:txBody>
          </p:sp>
        </p:grpSp>
        <p:sp>
          <p:nvSpPr>
            <p:cNvPr id="27" name="Rounded Rectangle 26"/>
            <p:cNvSpPr/>
            <p:nvPr/>
          </p:nvSpPr>
          <p:spPr>
            <a:xfrm>
              <a:off x="6983367" y="4069884"/>
              <a:ext cx="5117911" cy="2348361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30"/>
          <p:cNvGrpSpPr>
            <a:grpSpLocks/>
          </p:cNvGrpSpPr>
          <p:nvPr/>
        </p:nvGrpSpPr>
        <p:grpSpPr>
          <a:xfrm>
            <a:off x="49820" y="4024739"/>
            <a:ext cx="5967655" cy="2286000"/>
            <a:chOff x="152479" y="4080680"/>
            <a:chExt cx="6079376" cy="2223996"/>
          </a:xfrm>
        </p:grpSpPr>
        <p:grpSp>
          <p:nvGrpSpPr>
            <p:cNvPr id="29" name="Group 28"/>
            <p:cNvGrpSpPr/>
            <p:nvPr/>
          </p:nvGrpSpPr>
          <p:grpSpPr>
            <a:xfrm>
              <a:off x="152479" y="4327841"/>
              <a:ext cx="5689973" cy="1910648"/>
              <a:chOff x="152479" y="4327841"/>
              <a:chExt cx="5689973" cy="191064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479" y="4426425"/>
                <a:ext cx="1280160" cy="128016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97079" y="4394028"/>
                <a:ext cx="2545373" cy="1693831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473584" y="4327841"/>
                <a:ext cx="1958136" cy="1910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Water forms a ball, and water and air don’t mix well, and roots need both!</a:t>
                </a:r>
              </a:p>
            </p:txBody>
          </p:sp>
        </p:grpSp>
        <p:sp>
          <p:nvSpPr>
            <p:cNvPr id="30" name="Rounded Rectangle 29"/>
            <p:cNvSpPr/>
            <p:nvPr/>
          </p:nvSpPr>
          <p:spPr>
            <a:xfrm>
              <a:off x="270137" y="4080680"/>
              <a:ext cx="5961718" cy="2223996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>
            <a:grpSpLocks noChangeAspect="1"/>
          </p:cNvGrpSpPr>
          <p:nvPr/>
        </p:nvGrpSpPr>
        <p:grpSpPr>
          <a:xfrm>
            <a:off x="6223696" y="1835611"/>
            <a:ext cx="5852160" cy="2057400"/>
            <a:chOff x="6345345" y="1699604"/>
            <a:chExt cx="5632795" cy="2276363"/>
          </a:xfrm>
        </p:grpSpPr>
        <p:grpSp>
          <p:nvGrpSpPr>
            <p:cNvPr id="13" name="Group 12"/>
            <p:cNvGrpSpPr/>
            <p:nvPr/>
          </p:nvGrpSpPr>
          <p:grpSpPr>
            <a:xfrm>
              <a:off x="6686749" y="1867905"/>
              <a:ext cx="4848486" cy="2084941"/>
              <a:chOff x="6686749" y="1867905"/>
              <a:chExt cx="4848486" cy="208494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6686749" y="2279934"/>
                <a:ext cx="1074086" cy="100584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7820264" y="1867905"/>
                <a:ext cx="1852998" cy="208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Humans like white light, but plants may grow well with other wavelengths</a:t>
                </a: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9713260" y="1895750"/>
                <a:ext cx="1821975" cy="1774209"/>
              </a:xfrm>
              <a:prstGeom prst="rect">
                <a:avLst/>
              </a:prstGeom>
            </p:spPr>
          </p:pic>
        </p:grpSp>
        <p:sp>
          <p:nvSpPr>
            <p:cNvPr id="35" name="Rounded Rectangle 34"/>
            <p:cNvSpPr/>
            <p:nvPr/>
          </p:nvSpPr>
          <p:spPr>
            <a:xfrm>
              <a:off x="6345345" y="1699604"/>
              <a:ext cx="5632795" cy="227636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186332" y="1835611"/>
            <a:ext cx="5852160" cy="2056947"/>
            <a:chOff x="333420" y="1094711"/>
            <a:chExt cx="4798134" cy="2484464"/>
          </a:xfrm>
        </p:grpSpPr>
        <p:grpSp>
          <p:nvGrpSpPr>
            <p:cNvPr id="37" name="Group 36"/>
            <p:cNvGrpSpPr/>
            <p:nvPr/>
          </p:nvGrpSpPr>
          <p:grpSpPr>
            <a:xfrm>
              <a:off x="565436" y="1244839"/>
              <a:ext cx="4529003" cy="2181973"/>
              <a:chOff x="565436" y="1244839"/>
              <a:chExt cx="4529003" cy="2181973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436" y="1244839"/>
                <a:ext cx="756067" cy="1554480"/>
              </a:xfrm>
              <a:prstGeom prst="rect">
                <a:avLst/>
              </a:prstGeom>
            </p:spPr>
          </p:pic>
          <p:grpSp>
            <p:nvGrpSpPr>
              <p:cNvPr id="10" name="Group 9"/>
              <p:cNvGrpSpPr/>
              <p:nvPr/>
            </p:nvGrpSpPr>
            <p:grpSpPr>
              <a:xfrm>
                <a:off x="1432639" y="2807737"/>
                <a:ext cx="1466745" cy="619075"/>
                <a:chOff x="4023037" y="3563159"/>
                <a:chExt cx="1466745" cy="619075"/>
              </a:xfrm>
            </p:grpSpPr>
            <p:sp>
              <p:nvSpPr>
                <p:cNvPr id="7" name="Oval 6"/>
                <p:cNvSpPr/>
                <p:nvPr/>
              </p:nvSpPr>
              <p:spPr>
                <a:xfrm>
                  <a:off x="4023037" y="3597304"/>
                  <a:ext cx="806090" cy="584930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O</a:t>
                  </a:r>
                  <a:r>
                    <a:rPr lang="en-US" sz="1600" b="1" baseline="-25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2</a:t>
                  </a:r>
                </a:p>
              </p:txBody>
            </p:sp>
            <p:pic>
              <p:nvPicPr>
                <p:cNvPr id="8" name="Picture 7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72847" y="3563159"/>
                  <a:ext cx="816935" cy="597460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/>
              <p:cNvSpPr txBox="1"/>
              <p:nvPr/>
            </p:nvSpPr>
            <p:spPr>
              <a:xfrm>
                <a:off x="1326767" y="1758760"/>
                <a:ext cx="2811439" cy="761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bg1"/>
                    </a:solidFill>
                  </a:rPr>
                  <a:t>No convection in space so need to mix the air </a:t>
                </a:r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15044" y="1381998"/>
                <a:ext cx="979395" cy="1280160"/>
              </a:xfrm>
              <a:prstGeom prst="rect">
                <a:avLst/>
              </a:prstGeom>
            </p:spPr>
          </p:pic>
        </p:grpSp>
        <p:sp>
          <p:nvSpPr>
            <p:cNvPr id="38" name="Rounded Rectangle 37"/>
            <p:cNvSpPr/>
            <p:nvPr/>
          </p:nvSpPr>
          <p:spPr>
            <a:xfrm>
              <a:off x="333420" y="1094711"/>
              <a:ext cx="4798134" cy="248446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3" name="Straight Connector 32"/>
          <p:cNvCxnSpPr/>
          <p:nvPr/>
        </p:nvCxnSpPr>
        <p:spPr>
          <a:xfrm>
            <a:off x="1866900" y="1063981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373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nstott\Desktop\s133e010480.jpg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40" y="0"/>
            <a:ext cx="1033732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28800" y="164177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i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The International Space Station</a:t>
            </a:r>
          </a:p>
        </p:txBody>
      </p:sp>
    </p:spTree>
    <p:extLst>
      <p:ext uri="{BB962C8B-B14F-4D97-AF65-F5344CB8AC3E}">
        <p14:creationId xmlns:p14="http://schemas.microsoft.com/office/powerpoint/2010/main" val="577838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714500" y="0"/>
            <a:ext cx="8763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Veggie on ISS</a:t>
            </a:r>
          </a:p>
        </p:txBody>
      </p:sp>
      <p:pic>
        <p:nvPicPr>
          <p:cNvPr id="3075" name="Picture 3" descr="C:\Users\tmsmith1\Documents\CASIS\VEGGIE\iss039e019414 Rick working in Columbu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6608" y="688988"/>
            <a:ext cx="10078785" cy="612648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83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tmsmith1\Documents\CASIS\VEGGIE\Veg-01\iss040e009125 harvest ops - Gerst photographer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344" y="0"/>
            <a:ext cx="12041312" cy="6858000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angle 38"/>
          <p:cNvSpPr/>
          <p:nvPr/>
        </p:nvSpPr>
        <p:spPr>
          <a:xfrm>
            <a:off x="4070787" y="204075"/>
            <a:ext cx="3139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Veg-01A Harvest</a:t>
            </a:r>
          </a:p>
        </p:txBody>
      </p:sp>
    </p:spTree>
    <p:extLst>
      <p:ext uri="{BB962C8B-B14F-4D97-AF65-F5344CB8AC3E}">
        <p14:creationId xmlns:p14="http://schemas.microsoft.com/office/powerpoint/2010/main" val="123902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400"/>
            <a:ext cx="12133383" cy="6858000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8279198" y="6047828"/>
            <a:ext cx="26147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Veg-01B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Harvest</a:t>
            </a:r>
          </a:p>
        </p:txBody>
      </p:sp>
    </p:spTree>
    <p:extLst>
      <p:ext uri="{BB962C8B-B14F-4D97-AF65-F5344CB8AC3E}">
        <p14:creationId xmlns:p14="http://schemas.microsoft.com/office/powerpoint/2010/main" val="993141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123" y="3429000"/>
            <a:ext cx="4810622" cy="32004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40" y="3429000"/>
            <a:ext cx="4812232" cy="3200400"/>
          </a:xfrm>
          <a:prstGeom prst="rect">
            <a:avLst/>
          </a:prstGeom>
          <a:ln>
            <a:solidFill>
              <a:srgbClr val="00B0F0"/>
            </a:solidFill>
          </a:ln>
          <a:effectLst>
            <a:softEdge rad="0"/>
          </a:effec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4112" y="1048187"/>
            <a:ext cx="5865688" cy="4525963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Scott Kelly </a:t>
            </a:r>
          </a:p>
          <a:p>
            <a:pPr lvl="1"/>
            <a:r>
              <a:rPr lang="en-US" sz="2000" dirty="0"/>
              <a:t>the logistical complexity of having people live and work in space for long periods</a:t>
            </a:r>
          </a:p>
          <a:p>
            <a:pPr lvl="1"/>
            <a:r>
              <a:rPr lang="en-US" sz="2000" dirty="0"/>
              <a:t>the supply chain that is required </a:t>
            </a:r>
          </a:p>
          <a:p>
            <a:pPr lvl="1"/>
            <a:r>
              <a:rPr lang="en-US" sz="2000" dirty="0"/>
              <a:t>For Mars, need a space craft that is more self-sustainable with regards to its food supply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732980" y="1048187"/>
            <a:ext cx="6304908" cy="5077977"/>
          </a:xfrm>
        </p:spPr>
        <p:txBody>
          <a:bodyPr/>
          <a:lstStyle/>
          <a:p>
            <a:r>
              <a:rPr lang="en-US" sz="2400" dirty="0">
                <a:solidFill>
                  <a:srgbClr val="FFFFCC"/>
                </a:solidFill>
              </a:rPr>
              <a:t>Kjell Lindgren </a:t>
            </a:r>
          </a:p>
          <a:p>
            <a:pPr lvl="1"/>
            <a:r>
              <a:rPr lang="en-US" sz="2000" dirty="0"/>
              <a:t>benefit of eating the fresh food </a:t>
            </a:r>
          </a:p>
          <a:p>
            <a:pPr lvl="1"/>
            <a:r>
              <a:rPr lang="en-US" sz="2000" dirty="0"/>
              <a:t>contribution that plants have to the ISS ecosystem</a:t>
            </a:r>
          </a:p>
          <a:p>
            <a:pPr lvl="1"/>
            <a:r>
              <a:rPr lang="en-US" sz="2000" dirty="0"/>
              <a:t>psychological benefit  - it’s really fun to see green growing things in the sterile environment of the ISS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714500" y="107897"/>
            <a:ext cx="8763000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Astronaut Comments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931984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482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Red Lettuce Cut-and-Come-Again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905069"/>
            <a:ext cx="9144000" cy="58969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33837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303" y="-42615"/>
            <a:ext cx="9055395" cy="1143000"/>
          </a:xfrm>
        </p:spPr>
        <p:txBody>
          <a:bodyPr/>
          <a:lstStyle/>
          <a:p>
            <a:r>
              <a:rPr lang="en-US" dirty="0"/>
              <a:t>Chinese Cabbage Cut-and-Come-Again</a:t>
            </a:r>
          </a:p>
        </p:txBody>
      </p:sp>
      <p:cxnSp>
        <p:nvCxnSpPr>
          <p:cNvPr id="4" name="Straight Connector 3"/>
          <p:cNvCxnSpPr>
            <a:cxnSpLocks/>
          </p:cNvCxnSpPr>
          <p:nvPr/>
        </p:nvCxnSpPr>
        <p:spPr>
          <a:xfrm>
            <a:off x="1585580" y="832005"/>
            <a:ext cx="902084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867597"/>
            <a:ext cx="9144000" cy="588407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14273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VEG-03C Cut-and-Come-Again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63169"/>
            <a:ext cx="8686800" cy="5781799"/>
          </a:xfrm>
          <a:prstGeom prst="rect">
            <a:avLst/>
          </a:prstGeom>
          <a:ln w="63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79312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2615"/>
            <a:ext cx="8229600" cy="1143000"/>
          </a:xfrm>
        </p:spPr>
        <p:txBody>
          <a:bodyPr/>
          <a:lstStyle/>
          <a:p>
            <a:r>
              <a:rPr lang="en-US" dirty="0"/>
              <a:t>Happy Crew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0" y="1093694"/>
            <a:ext cx="8961120" cy="570269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62544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216" y="842481"/>
            <a:ext cx="10101569" cy="5943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E244B3-04CA-4124-8C6A-F9FA2CA13225}"/>
              </a:ext>
            </a:extLst>
          </p:cNvPr>
          <p:cNvSpPr txBox="1"/>
          <p:nvPr/>
        </p:nvSpPr>
        <p:spPr>
          <a:xfrm>
            <a:off x="1450017" y="205486"/>
            <a:ext cx="9291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</a:rPr>
              <a:t>Plant Aromas Also Enhance Astronaut Experiences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8E73F8F-1339-4A83-BA95-B630AAA83999}"/>
              </a:ext>
            </a:extLst>
          </p:cNvPr>
          <p:cNvCxnSpPr/>
          <p:nvPr/>
        </p:nvCxnSpPr>
        <p:spPr>
          <a:xfrm>
            <a:off x="1866900" y="739539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75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86006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-146476"/>
            <a:ext cx="8229600" cy="1143000"/>
          </a:xfrm>
        </p:spPr>
        <p:txBody>
          <a:bodyPr/>
          <a:lstStyle/>
          <a:p>
            <a:r>
              <a:rPr lang="en-US" dirty="0"/>
              <a:t>Valentine’s Day Bouquet on the ISS</a:t>
            </a:r>
            <a:endParaRPr lang="en-US" sz="1400" i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866900" y="832005"/>
            <a:ext cx="8458200" cy="0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pbs.twimg.com/media/CbMNbZYWAAI5Iz8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115" y="956723"/>
            <a:ext cx="8499770" cy="566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97215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282</Words>
  <Application>Microsoft Office PowerPoint</Application>
  <PresentationFormat>Widescreen</PresentationFormat>
  <Paragraphs>71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ＭＳ Ｐゴシック</vt:lpstr>
      <vt:lpstr>Arial</vt:lpstr>
      <vt:lpstr>Arial Black</vt:lpstr>
      <vt:lpstr>Calibri</vt:lpstr>
      <vt:lpstr>Calibri Light</vt:lpstr>
      <vt:lpstr>Century Gothic</vt:lpstr>
      <vt:lpstr>1_Office Theme</vt:lpstr>
      <vt:lpstr>Office Theme</vt:lpstr>
      <vt:lpstr>2_Office Theme</vt:lpstr>
      <vt:lpstr>Space Crop Production </vt:lpstr>
      <vt:lpstr>Why grow plants in space?</vt:lpstr>
      <vt:lpstr>PowerPoint Presentation</vt:lpstr>
      <vt:lpstr>PowerPoint Presentation</vt:lpstr>
      <vt:lpstr>Space Crop Production Candidates</vt:lpstr>
      <vt:lpstr>Plant Growth and the Environment</vt:lpstr>
      <vt:lpstr>The Space Environment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 Lettuce Cut-and-Come-Again</vt:lpstr>
      <vt:lpstr>Chinese Cabbage Cut-and-Come-Again</vt:lpstr>
      <vt:lpstr>VEG-03C Cut-and-Come-Again</vt:lpstr>
      <vt:lpstr>Happy Crew</vt:lpstr>
      <vt:lpstr>PowerPoint Presentation</vt:lpstr>
      <vt:lpstr>PowerPoint Presentation</vt:lpstr>
      <vt:lpstr>Valentine’s Day Bouquet on the ISS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2020-06-05T17:55:57Z</dcterms:created>
  <dcterms:modified xsi:type="dcterms:W3CDTF">2020-08-28T18:46:36Z</dcterms:modified>
</cp:coreProperties>
</file>