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1434"/>
    <a:srgbClr val="969FA7"/>
    <a:srgbClr val="9031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58"/>
    <p:restoredTop sz="96405"/>
  </p:normalViewPr>
  <p:slideViewPr>
    <p:cSldViewPr snapToGrid="0" snapToObjects="1">
      <p:cViewPr varScale="1">
        <p:scale>
          <a:sx n="116" d="100"/>
          <a:sy n="116" d="100"/>
        </p:scale>
        <p:origin x="192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ECF08-0982-3B42-9403-000CC3A75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4E2AC2-4225-CC4A-844F-DD8FEB9A1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FB608-9661-2846-A7E7-1ED77E084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9E58F-21E7-3E4C-A295-A71C96793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432B8-D8CD-A541-B764-4CA83FFBF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12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102F5-C54E-694D-90D4-2B52AC0D1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4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60EE9-8182-F345-931F-99BB1C970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463"/>
            <a:ext cx="10515600" cy="4568500"/>
          </a:xfrm>
        </p:spPr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5FA06-3463-1640-9152-4930F1A6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6C603-671A-9B40-B543-6AE005F4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A99D5-137B-8E42-92CD-BC901E22D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6E8144-1CB3-EA47-900A-2D2EA3E00917}"/>
              </a:ext>
            </a:extLst>
          </p:cNvPr>
          <p:cNvSpPr/>
          <p:nvPr userDrawn="1"/>
        </p:nvSpPr>
        <p:spPr>
          <a:xfrm>
            <a:off x="449044" y="1114152"/>
            <a:ext cx="3703320" cy="94997"/>
          </a:xfrm>
          <a:prstGeom prst="rect">
            <a:avLst/>
          </a:prstGeom>
          <a:solidFill>
            <a:srgbClr val="4D1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0D80E4-97E6-6C40-ADE2-702299D8F0D6}"/>
              </a:ext>
            </a:extLst>
          </p:cNvPr>
          <p:cNvSpPr/>
          <p:nvPr userDrawn="1"/>
        </p:nvSpPr>
        <p:spPr>
          <a:xfrm>
            <a:off x="8044657" y="1110595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603879-F26F-5641-A7CB-2CF752F43F6F}"/>
              </a:ext>
            </a:extLst>
          </p:cNvPr>
          <p:cNvSpPr/>
          <p:nvPr userDrawn="1"/>
        </p:nvSpPr>
        <p:spPr>
          <a:xfrm>
            <a:off x="4244340" y="1114152"/>
            <a:ext cx="3703320" cy="91440"/>
          </a:xfrm>
          <a:prstGeom prst="rect">
            <a:avLst/>
          </a:prstGeom>
          <a:solidFill>
            <a:srgbClr val="9031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848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EB8BB-CD0C-DD4D-9999-89B8FBED9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996A8-5FE5-B545-AD21-292038E93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60253-4F8A-C64F-A21C-584A667FE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FDF88-2B8B-F642-80EE-4254D3F42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AC0A2-4C00-E44B-BC7B-31A6B6891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46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D529-2C32-9440-91CA-DA5278DC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E51EB-97AE-B44A-B9AC-E72A4E9306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7952F-CC8E-EA4A-9007-0BF5E16F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B9082-A3ED-2342-8575-E1797F170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2D3C6-6B2B-2048-9B0E-501CC4517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69B00-6630-6743-BA91-C0A08362E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2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3EC6-15A6-3141-A2A7-B3ADCAB5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6D745-8B51-AA47-89EC-FBD649915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13773-8B11-114B-B985-FE25ED77D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ABC88-4E9C-2345-8CA8-D3F4EB240E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1106F-029C-B64E-AE63-98D05B243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E2678A-4AF6-774C-AA0E-1A79D17B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7416A3-B107-C54C-B7E0-6C599A448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4DAC79-C3C7-0D4F-9181-9FE73DF2A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93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EB146-F06C-544A-AB01-064B5ABA4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BD5FF0-C923-014F-B91B-7F84D8B7E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45E4E9-E152-0E47-A76C-A4C6EF590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4D3F02-07E6-4F45-A53E-A334A5B1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39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9AF169-D736-7A48-90C5-28415836F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BE10A3-17E2-C84E-8ED1-4AF7CE782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BA5DD-8AAC-7843-9DAC-0E76E4140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31DE9-AB02-774D-ADD4-B63E1F0DE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A4A5C-1609-5E41-81E6-752901B90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DC7A0-1338-FE47-A3A2-20B3B6F94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E97A88-4F6E-1B4A-A259-CAF3C756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A2AAE-DD58-0548-A3F5-D3D32014A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82BAF-07BC-1449-86D2-A59C3D90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14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16AE-E8A6-974F-AD6B-2D52FC673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69149E-2305-7F45-A2E7-F3815BA332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FD5C5-D10F-D647-B4C0-AD72CA590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A837A-7D5F-424F-83C1-B3394DC87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28BBA-7EED-C742-A529-4FBCCF9C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C317B-965D-E945-82C4-EDF584A5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1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04627-DF38-D448-9125-CA2D45016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873C2-4149-8A4B-9555-273F08D46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4A778-32F5-A642-B8D1-A51F0993C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DECCE-7082-654B-A6A6-97AAEFEA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AC1F4-B586-3240-AA35-B56378B16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5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C53C8-F9B2-3D4C-8912-4D90A63E8D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0E560-5011-CE45-BA69-E73FE56E8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8AF61-1BA6-E349-A1D9-BBF2035CB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2F19F-EC31-0A44-82FF-072925298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A520A-6E26-514B-996F-DF5683D1C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2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4B23AA-7576-4D43-B467-BEEEC456C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61086-96A9-094E-AE32-5B679DEEA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B48DE-DFB8-FC4B-A99F-41B55881A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0066B-28B6-2B41-9B88-9211F9CE5540}" type="datetimeFigureOut">
              <a:rPr lang="en-US" smtClean="0"/>
              <a:t>8/30/20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3174C-2AA2-B549-BB15-A1BE68A80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0E40D-8F84-9047-9697-6C593F150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7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79A8-7BEE-9C4B-87B0-C67DBB2F6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23485"/>
          </a:xfrm>
        </p:spPr>
        <p:txBody>
          <a:bodyPr>
            <a:normAutofit/>
          </a:bodyPr>
          <a:lstStyle/>
          <a:p>
            <a:r>
              <a:rPr lang="en-US" sz="4500" dirty="0">
                <a:latin typeface="Calibri" panose="020F0502020204030204" pitchFamily="34" charset="0"/>
                <a:cs typeface="Calibri" panose="020F0502020204030204" pitchFamily="34" charset="0"/>
              </a:rPr>
              <a:t>Estimating Errors in GLM Detection Efficiency and False Alarm Rate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1B5572-5E0F-274F-B991-8D9C66F9D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7095"/>
            <a:ext cx="9144000" cy="1823371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Katrina Virts (UAH) and William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Koshak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(NASA)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GLM Science Team Meeting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8 September 2020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55FDD7-5954-7142-883E-CA914A8D5A90}"/>
              </a:ext>
            </a:extLst>
          </p:cNvPr>
          <p:cNvSpPr/>
          <p:nvPr/>
        </p:nvSpPr>
        <p:spPr>
          <a:xfrm>
            <a:off x="457551" y="3328973"/>
            <a:ext cx="3703320" cy="94997"/>
          </a:xfrm>
          <a:prstGeom prst="rect">
            <a:avLst/>
          </a:prstGeom>
          <a:solidFill>
            <a:srgbClr val="4D1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960F74-654A-AC4C-A194-1547631EFB5B}"/>
              </a:ext>
            </a:extLst>
          </p:cNvPr>
          <p:cNvSpPr/>
          <p:nvPr/>
        </p:nvSpPr>
        <p:spPr>
          <a:xfrm>
            <a:off x="8053164" y="3325416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FB423A-25FD-684C-B479-AFB1D3745CA9}"/>
              </a:ext>
            </a:extLst>
          </p:cNvPr>
          <p:cNvSpPr/>
          <p:nvPr/>
        </p:nvSpPr>
        <p:spPr>
          <a:xfrm>
            <a:off x="4252847" y="3328973"/>
            <a:ext cx="3703320" cy="91440"/>
          </a:xfrm>
          <a:prstGeom prst="rect">
            <a:avLst/>
          </a:prstGeom>
          <a:solidFill>
            <a:srgbClr val="9031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7292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3737D-8C72-8E4D-A438-AA3F7CBFF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Estimating Errors in DE and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Analysis to date of GLM DE and FAR </a:t>
            </a:r>
            <a:r>
              <a:rPr lang="en-US" sz="1800" dirty="0"/>
              <a:t>(Bateman and Mach 2020; Murphy and Said 2020; Zhang and Cummins 2020; others in this section) </a:t>
            </a:r>
            <a:r>
              <a:rPr lang="en-US" dirty="0"/>
              <a:t>has focused on GLM performance as a function of geography, storm type, cloud characteristics, time of day, flash size and duration, etc.</a:t>
            </a:r>
          </a:p>
          <a:p>
            <a:r>
              <a:rPr lang="en-US" dirty="0"/>
              <a:t>Other factors that can affect the calculated GLM DE and FAR:</a:t>
            </a:r>
          </a:p>
          <a:p>
            <a:pPr lvl="1"/>
            <a:r>
              <a:rPr lang="en-US" dirty="0"/>
              <a:t>Reference network DE and FAR</a:t>
            </a:r>
          </a:p>
          <a:p>
            <a:pPr lvl="1"/>
            <a:r>
              <a:rPr lang="en-US" dirty="0"/>
              <a:t>Location and timing accuracy of GLM and reference networks</a:t>
            </a:r>
          </a:p>
          <a:p>
            <a:pPr lvl="1"/>
            <a:r>
              <a:rPr lang="en-US" dirty="0"/>
              <a:t>Spatial and temporal matching criteria</a:t>
            </a:r>
          </a:p>
          <a:p>
            <a:r>
              <a:rPr lang="en-US" dirty="0"/>
              <a:t>The challenge:  Estimate the error bars on GLM DE and FAR as a function of these factors by means of a computer simulation</a:t>
            </a:r>
          </a:p>
        </p:txBody>
      </p:sp>
    </p:spTree>
    <p:extLst>
      <p:ext uri="{BB962C8B-B14F-4D97-AF65-F5344CB8AC3E}">
        <p14:creationId xmlns:p14="http://schemas.microsoft.com/office/powerpoint/2010/main" val="2483546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35BDB-025C-284D-9E67-961CB628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Simulation Procedure</a:t>
            </a:r>
          </a:p>
        </p:txBody>
      </p:sp>
      <p:sp>
        <p:nvSpPr>
          <p:cNvPr id="4" name="Can 3">
            <a:extLst>
              <a:ext uri="{FF2B5EF4-FFF2-40B4-BE49-F238E27FC236}">
                <a16:creationId xmlns:a16="http://schemas.microsoft.com/office/drawing/2014/main" id="{9DC88CB3-58B6-7448-9C2D-1E9377722DA7}"/>
              </a:ext>
            </a:extLst>
          </p:cNvPr>
          <p:cNvSpPr/>
          <p:nvPr/>
        </p:nvSpPr>
        <p:spPr>
          <a:xfrm>
            <a:off x="286438" y="2591711"/>
            <a:ext cx="936434" cy="105761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“Truth” flashes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0F8F1-DFC3-F04D-A060-FB04D80BB881}"/>
              </a:ext>
            </a:extLst>
          </p:cNvPr>
          <p:cNvSpPr/>
          <p:nvPr/>
        </p:nvSpPr>
        <p:spPr>
          <a:xfrm>
            <a:off x="2071169" y="2071169"/>
            <a:ext cx="939553" cy="727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Define reference DE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4B8CD8B-CF95-2B43-9B23-6AB0C263596D}"/>
              </a:ext>
            </a:extLst>
          </p:cNvPr>
          <p:cNvCxnSpPr>
            <a:cxnSpLocks/>
            <a:stCxn id="4" idx="4"/>
            <a:endCxn id="5" idx="1"/>
          </p:cNvCxnSpPr>
          <p:nvPr/>
        </p:nvCxnSpPr>
        <p:spPr>
          <a:xfrm flipV="1">
            <a:off x="1222872" y="2434726"/>
            <a:ext cx="848297" cy="6857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40E68A1-24BA-7244-8146-21DF423D2D3C}"/>
              </a:ext>
            </a:extLst>
          </p:cNvPr>
          <p:cNvSpPr txBox="1"/>
          <p:nvPr/>
        </p:nvSpPr>
        <p:spPr>
          <a:xfrm>
            <a:off x="3074199" y="1272732"/>
            <a:ext cx="2886881" cy="400110"/>
          </a:xfrm>
          <a:prstGeom prst="rect">
            <a:avLst/>
          </a:prstGeom>
          <a:noFill/>
          <a:ln>
            <a:solidFill>
              <a:srgbClr val="4D1434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4D1434"/>
                </a:solidFill>
              </a:rPr>
              <a:t>Simulate “reference” 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B531D7-CE74-AD42-AD72-E5FB1F414A8A}"/>
              </a:ext>
            </a:extLst>
          </p:cNvPr>
          <p:cNvSpPr txBox="1"/>
          <p:nvPr/>
        </p:nvSpPr>
        <p:spPr>
          <a:xfrm>
            <a:off x="3075618" y="4666735"/>
            <a:ext cx="2862004" cy="400110"/>
          </a:xfrm>
          <a:prstGeom prst="rect">
            <a:avLst/>
          </a:prstGeom>
          <a:noFill/>
          <a:ln>
            <a:solidFill>
              <a:srgbClr val="4D143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4D1434"/>
                </a:solidFill>
              </a:rPr>
              <a:t>Simulate “GLM” data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C87EBF-2623-6E40-8580-EAC1E0E21EB7}"/>
              </a:ext>
            </a:extLst>
          </p:cNvPr>
          <p:cNvSpPr/>
          <p:nvPr/>
        </p:nvSpPr>
        <p:spPr>
          <a:xfrm>
            <a:off x="3605633" y="2071169"/>
            <a:ext cx="936434" cy="727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Define reference FAR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957C6B-AC07-B54A-AE0C-45036EB4999B}"/>
              </a:ext>
            </a:extLst>
          </p:cNvPr>
          <p:cNvSpPr/>
          <p:nvPr/>
        </p:nvSpPr>
        <p:spPr>
          <a:xfrm>
            <a:off x="5136978" y="2069326"/>
            <a:ext cx="1828196" cy="727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Apply time/location offsets characteristic of reference network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ED68E39-D311-2745-B014-DD2FAD552A81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>
            <a:off x="3010722" y="2434726"/>
            <a:ext cx="59491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C0FA6F6-B100-8D44-B82C-C7B60D86E233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 flipV="1">
            <a:off x="4542067" y="2432883"/>
            <a:ext cx="594911" cy="184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2F9CFA-D76B-494E-BF6C-519C7648CB7A}"/>
              </a:ext>
            </a:extLst>
          </p:cNvPr>
          <p:cNvCxnSpPr>
            <a:cxnSpLocks/>
            <a:stCxn id="10" idx="3"/>
            <a:endCxn id="14" idx="2"/>
          </p:cNvCxnSpPr>
          <p:nvPr/>
        </p:nvCxnSpPr>
        <p:spPr>
          <a:xfrm flipV="1">
            <a:off x="6965174" y="2432882"/>
            <a:ext cx="594911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n 13">
            <a:extLst>
              <a:ext uri="{FF2B5EF4-FFF2-40B4-BE49-F238E27FC236}">
                <a16:creationId xmlns:a16="http://schemas.microsoft.com/office/drawing/2014/main" id="{53309A33-F853-4B4E-BCA7-34CCBF86C052}"/>
              </a:ext>
            </a:extLst>
          </p:cNvPr>
          <p:cNvSpPr/>
          <p:nvPr/>
        </p:nvSpPr>
        <p:spPr>
          <a:xfrm>
            <a:off x="7560085" y="1904072"/>
            <a:ext cx="936434" cy="105761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“Reference” </a:t>
            </a:r>
            <a:r>
              <a:rPr lang="en-US" sz="1400" dirty="0"/>
              <a:t>flashes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565561-E3AA-EB4D-9B1D-E5797A574850}"/>
              </a:ext>
            </a:extLst>
          </p:cNvPr>
          <p:cNvSpPr/>
          <p:nvPr/>
        </p:nvSpPr>
        <p:spPr>
          <a:xfrm>
            <a:off x="2071169" y="3501513"/>
            <a:ext cx="939553" cy="727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Define GLM DE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58971E-1E29-C64E-9E97-FEF5F7BF2D5A}"/>
              </a:ext>
            </a:extLst>
          </p:cNvPr>
          <p:cNvSpPr/>
          <p:nvPr/>
        </p:nvSpPr>
        <p:spPr>
          <a:xfrm>
            <a:off x="3605633" y="3501513"/>
            <a:ext cx="936434" cy="727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Define GLM FAR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441317-A91D-BC42-AB1A-FDE3F79EC81F}"/>
              </a:ext>
            </a:extLst>
          </p:cNvPr>
          <p:cNvSpPr/>
          <p:nvPr/>
        </p:nvSpPr>
        <p:spPr>
          <a:xfrm>
            <a:off x="5136978" y="3506193"/>
            <a:ext cx="1828196" cy="727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Apply time/location offsets characteristic of GLM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B9C8A3F-A27B-A846-A99D-DF71411F6A9D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>
            <a:off x="3010722" y="3865070"/>
            <a:ext cx="59491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3D0525A-94EF-6341-988C-8F74F5849F3A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>
            <a:off x="4542067" y="3865070"/>
            <a:ext cx="594911" cy="46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53E5C47-855F-3247-9B8A-9D6750300FA5}"/>
              </a:ext>
            </a:extLst>
          </p:cNvPr>
          <p:cNvCxnSpPr>
            <a:cxnSpLocks/>
            <a:stCxn id="17" idx="3"/>
            <a:endCxn id="21" idx="2"/>
          </p:cNvCxnSpPr>
          <p:nvPr/>
        </p:nvCxnSpPr>
        <p:spPr>
          <a:xfrm flipV="1">
            <a:off x="6965174" y="3865069"/>
            <a:ext cx="594911" cy="468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n 20">
            <a:extLst>
              <a:ext uri="{FF2B5EF4-FFF2-40B4-BE49-F238E27FC236}">
                <a16:creationId xmlns:a16="http://schemas.microsoft.com/office/drawing/2014/main" id="{77A0DF6E-3AB9-7C40-A69F-8678395322C6}"/>
              </a:ext>
            </a:extLst>
          </p:cNvPr>
          <p:cNvSpPr/>
          <p:nvPr/>
        </p:nvSpPr>
        <p:spPr>
          <a:xfrm>
            <a:off x="7560085" y="3336259"/>
            <a:ext cx="936434" cy="105761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“GLM” flashes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F50E65E-62D3-014E-BB7F-0EE3A3EB9633}"/>
              </a:ext>
            </a:extLst>
          </p:cNvPr>
          <p:cNvCxnSpPr>
            <a:cxnSpLocks/>
            <a:stCxn id="4" idx="4"/>
            <a:endCxn id="15" idx="1"/>
          </p:cNvCxnSpPr>
          <p:nvPr/>
        </p:nvCxnSpPr>
        <p:spPr>
          <a:xfrm>
            <a:off x="1222872" y="3120521"/>
            <a:ext cx="848297" cy="74454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Brace 23">
            <a:extLst>
              <a:ext uri="{FF2B5EF4-FFF2-40B4-BE49-F238E27FC236}">
                <a16:creationId xmlns:a16="http://schemas.microsoft.com/office/drawing/2014/main" id="{C2CF6632-E8AB-4543-8666-A4A81792FB81}"/>
              </a:ext>
            </a:extLst>
          </p:cNvPr>
          <p:cNvSpPr/>
          <p:nvPr/>
        </p:nvSpPr>
        <p:spPr>
          <a:xfrm rot="16200000">
            <a:off x="4355487" y="-599340"/>
            <a:ext cx="325374" cy="4894006"/>
          </a:xfrm>
          <a:prstGeom prst="rightBrace">
            <a:avLst/>
          </a:prstGeom>
          <a:ln w="12700">
            <a:solidFill>
              <a:srgbClr val="4D14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BE23072F-BA19-2447-9A30-D124584CECAF}"/>
              </a:ext>
            </a:extLst>
          </p:cNvPr>
          <p:cNvSpPr/>
          <p:nvPr/>
        </p:nvSpPr>
        <p:spPr>
          <a:xfrm rot="5400000">
            <a:off x="4355484" y="2046028"/>
            <a:ext cx="325374" cy="4894006"/>
          </a:xfrm>
          <a:prstGeom prst="rightBrace">
            <a:avLst/>
          </a:prstGeom>
          <a:ln w="12700">
            <a:solidFill>
              <a:srgbClr val="4D14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E29503C-F00E-1043-8DB3-95DFD691CB57}"/>
              </a:ext>
            </a:extLst>
          </p:cNvPr>
          <p:cNvSpPr/>
          <p:nvPr/>
        </p:nvSpPr>
        <p:spPr>
          <a:xfrm>
            <a:off x="9331288" y="2761542"/>
            <a:ext cx="962137" cy="727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Rematch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56E6DA4-063B-894C-8027-12C9CCFB3ABC}"/>
              </a:ext>
            </a:extLst>
          </p:cNvPr>
          <p:cNvCxnSpPr>
            <a:cxnSpLocks/>
            <a:stCxn id="14" idx="4"/>
            <a:endCxn id="33" idx="1"/>
          </p:cNvCxnSpPr>
          <p:nvPr/>
        </p:nvCxnSpPr>
        <p:spPr>
          <a:xfrm>
            <a:off x="8496519" y="2432882"/>
            <a:ext cx="834769" cy="69221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4BBFB3E-5A57-934F-A93A-818497EFDC2B}"/>
              </a:ext>
            </a:extLst>
          </p:cNvPr>
          <p:cNvCxnSpPr>
            <a:cxnSpLocks/>
            <a:stCxn id="21" idx="4"/>
            <a:endCxn id="33" idx="1"/>
          </p:cNvCxnSpPr>
          <p:nvPr/>
        </p:nvCxnSpPr>
        <p:spPr>
          <a:xfrm flipV="1">
            <a:off x="8496519" y="3125099"/>
            <a:ext cx="834769" cy="73997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F495402B-6CB8-DB49-A62B-A75E19C1643B}"/>
              </a:ext>
            </a:extLst>
          </p:cNvPr>
          <p:cNvSpPr/>
          <p:nvPr/>
        </p:nvSpPr>
        <p:spPr>
          <a:xfrm>
            <a:off x="10805712" y="2761542"/>
            <a:ext cx="1096175" cy="727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Retrieved DE and FAR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53CD7039-11E4-BA40-96E9-F0458D5CEC42}"/>
              </a:ext>
            </a:extLst>
          </p:cNvPr>
          <p:cNvCxnSpPr>
            <a:cxnSpLocks/>
            <a:stCxn id="33" idx="3"/>
            <a:endCxn id="75" idx="1"/>
          </p:cNvCxnSpPr>
          <p:nvPr/>
        </p:nvCxnSpPr>
        <p:spPr>
          <a:xfrm>
            <a:off x="10293425" y="3125099"/>
            <a:ext cx="51228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7211CCA2-052F-7746-B639-99CC48847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95"/>
          <a:stretch/>
        </p:blipFill>
        <p:spPr>
          <a:xfrm>
            <a:off x="6096000" y="4930741"/>
            <a:ext cx="6026904" cy="179281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725523C-BC69-AF43-8EBC-85A76D0D7945}"/>
              </a:ext>
            </a:extLst>
          </p:cNvPr>
          <p:cNvCxnSpPr>
            <a:cxnSpLocks/>
          </p:cNvCxnSpPr>
          <p:nvPr/>
        </p:nvCxnSpPr>
        <p:spPr>
          <a:xfrm flipV="1">
            <a:off x="6146616" y="4228626"/>
            <a:ext cx="2265" cy="70975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B9863BE-A3F9-FB43-80D6-EC4C7DFC17C6}"/>
              </a:ext>
            </a:extLst>
          </p:cNvPr>
          <p:cNvSpPr txBox="1"/>
          <p:nvPr/>
        </p:nvSpPr>
        <p:spPr>
          <a:xfrm>
            <a:off x="286438" y="5548877"/>
            <a:ext cx="4894006" cy="1015663"/>
          </a:xfrm>
          <a:prstGeom prst="rect">
            <a:avLst/>
          </a:prstGeom>
          <a:noFill/>
          <a:ln>
            <a:solidFill>
              <a:srgbClr val="4D1434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4D1434"/>
                </a:solidFill>
              </a:rPr>
              <a:t>Run simulations with combinations of varying GLM and reference DE, FAR, time/location offsets, and matching criteria</a:t>
            </a:r>
          </a:p>
        </p:txBody>
      </p:sp>
    </p:spTree>
    <p:extLst>
      <p:ext uri="{BB962C8B-B14F-4D97-AF65-F5344CB8AC3E}">
        <p14:creationId xmlns:p14="http://schemas.microsoft.com/office/powerpoint/2010/main" val="556283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10C59-F8A8-9644-A802-260292660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Preliminary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1AD744-8F58-6449-9182-CCC9EA49F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010" y="1277485"/>
            <a:ext cx="4410094" cy="55805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48D19B-6A84-6C49-A662-C5BFFB873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092" y="1274488"/>
            <a:ext cx="4326898" cy="55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62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8C302-E534-2B4E-9A22-0DB273395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6D6DD-EA9B-534D-B235-53F5B10DA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113" y="1608463"/>
            <a:ext cx="10741446" cy="4568500"/>
          </a:xfrm>
        </p:spPr>
        <p:txBody>
          <a:bodyPr/>
          <a:lstStyle/>
          <a:p>
            <a:r>
              <a:rPr lang="en-US" dirty="0"/>
              <a:t>Via simulation, calculate the retrieved GLM DE and FAR as a function of:</a:t>
            </a:r>
          </a:p>
          <a:p>
            <a:pPr lvl="1"/>
            <a:r>
              <a:rPr lang="en-US" dirty="0"/>
              <a:t>The “true” (applied) DE and FAR of GLM</a:t>
            </a:r>
          </a:p>
          <a:p>
            <a:pPr lvl="1"/>
            <a:r>
              <a:rPr lang="en-US" dirty="0"/>
              <a:t>The “true” (applied) DE and FAR of the reference data</a:t>
            </a:r>
          </a:p>
          <a:p>
            <a:pPr lvl="1"/>
            <a:r>
              <a:rPr lang="en-US" dirty="0"/>
              <a:t>GLM location and timing errors</a:t>
            </a:r>
          </a:p>
          <a:p>
            <a:pPr lvl="1"/>
            <a:r>
              <a:rPr lang="en-US" dirty="0"/>
              <a:t>Reference location and timing errors</a:t>
            </a:r>
          </a:p>
          <a:p>
            <a:pPr lvl="1"/>
            <a:r>
              <a:rPr lang="en-US" dirty="0"/>
              <a:t>Spatiotemporal matching criteria</a:t>
            </a:r>
          </a:p>
          <a:p>
            <a:r>
              <a:rPr lang="en-US" dirty="0"/>
              <a:t>Use simulation results to derive error bars (or error surfaces) for the calculated GLM DE and FAR</a:t>
            </a:r>
          </a:p>
          <a:p>
            <a:r>
              <a:rPr lang="en-US" dirty="0"/>
              <a:t>Evaluate the performance of various spatiotemporal matching criteria</a:t>
            </a:r>
          </a:p>
        </p:txBody>
      </p:sp>
    </p:spTree>
    <p:extLst>
      <p:ext uri="{BB962C8B-B14F-4D97-AF65-F5344CB8AC3E}">
        <p14:creationId xmlns:p14="http://schemas.microsoft.com/office/powerpoint/2010/main" val="4118820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310</Words>
  <Application>Microsoft Macintosh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Estimating Errors in GLM Detection Efficiency and False Alarm Rate</vt:lpstr>
      <vt:lpstr>Estimating Errors in DE and FAR</vt:lpstr>
      <vt:lpstr>Simulation Procedure</vt:lpstr>
      <vt:lpstr>Preliminary Results</vt:lpstr>
      <vt:lpstr>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Estimating Errors in GLM Detection Efficiency and False Alarm Rate</dc:title>
  <dc:creator>Katrina Virts</dc:creator>
  <cp:lastModifiedBy>Katrina Virts</cp:lastModifiedBy>
  <cp:revision>21</cp:revision>
  <dcterms:created xsi:type="dcterms:W3CDTF">2020-08-29T15:06:30Z</dcterms:created>
  <dcterms:modified xsi:type="dcterms:W3CDTF">2020-08-31T14:11:57Z</dcterms:modified>
</cp:coreProperties>
</file>