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0" r:id="rId2"/>
    <p:sldId id="261" r:id="rId3"/>
    <p:sldId id="281" r:id="rId4"/>
    <p:sldId id="265" r:id="rId5"/>
    <p:sldId id="264" r:id="rId6"/>
    <p:sldId id="266" r:id="rId7"/>
    <p:sldId id="267" r:id="rId8"/>
    <p:sldId id="268" r:id="rId9"/>
    <p:sldId id="269" r:id="rId10"/>
    <p:sldId id="270" r:id="rId11"/>
    <p:sldId id="271" r:id="rId12"/>
    <p:sldId id="272" r:id="rId13"/>
    <p:sldId id="273" r:id="rId14"/>
    <p:sldId id="280" r:id="rId15"/>
    <p:sldId id="275" r:id="rId16"/>
    <p:sldId id="277" r:id="rId17"/>
    <p:sldId id="276" r:id="rId18"/>
    <p:sldId id="278" r:id="rId19"/>
    <p:sldId id="279" r:id="rId20"/>
  </p:sldIdLst>
  <p:sldSz cx="12192000" cy="6858000"/>
  <p:notesSz cx="6858000" cy="9144000"/>
  <p:defaultTextStyle>
    <a:defPPr>
      <a:defRPr lang="en-US"/>
    </a:defPPr>
    <a:lvl1pPr marL="0" algn="l" defTabSz="914105" rtl="0" eaLnBrk="1" latinLnBrk="0" hangingPunct="1">
      <a:defRPr sz="1799" kern="1200">
        <a:solidFill>
          <a:schemeClr val="tx1"/>
        </a:solidFill>
        <a:latin typeface="+mn-lt"/>
        <a:ea typeface="+mn-ea"/>
        <a:cs typeface="+mn-cs"/>
      </a:defRPr>
    </a:lvl1pPr>
    <a:lvl2pPr marL="457052" algn="l" defTabSz="914105" rtl="0" eaLnBrk="1" latinLnBrk="0" hangingPunct="1">
      <a:defRPr sz="1799" kern="1200">
        <a:solidFill>
          <a:schemeClr val="tx1"/>
        </a:solidFill>
        <a:latin typeface="+mn-lt"/>
        <a:ea typeface="+mn-ea"/>
        <a:cs typeface="+mn-cs"/>
      </a:defRPr>
    </a:lvl2pPr>
    <a:lvl3pPr marL="914105" algn="l" defTabSz="914105" rtl="0" eaLnBrk="1" latinLnBrk="0" hangingPunct="1">
      <a:defRPr sz="1799" kern="1200">
        <a:solidFill>
          <a:schemeClr val="tx1"/>
        </a:solidFill>
        <a:latin typeface="+mn-lt"/>
        <a:ea typeface="+mn-ea"/>
        <a:cs typeface="+mn-cs"/>
      </a:defRPr>
    </a:lvl3pPr>
    <a:lvl4pPr marL="1371157" algn="l" defTabSz="914105" rtl="0" eaLnBrk="1" latinLnBrk="0" hangingPunct="1">
      <a:defRPr sz="1799" kern="1200">
        <a:solidFill>
          <a:schemeClr val="tx1"/>
        </a:solidFill>
        <a:latin typeface="+mn-lt"/>
        <a:ea typeface="+mn-ea"/>
        <a:cs typeface="+mn-cs"/>
      </a:defRPr>
    </a:lvl4pPr>
    <a:lvl5pPr marL="1828209" algn="l" defTabSz="914105" rtl="0" eaLnBrk="1" latinLnBrk="0" hangingPunct="1">
      <a:defRPr sz="1799" kern="1200">
        <a:solidFill>
          <a:schemeClr val="tx1"/>
        </a:solidFill>
        <a:latin typeface="+mn-lt"/>
        <a:ea typeface="+mn-ea"/>
        <a:cs typeface="+mn-cs"/>
      </a:defRPr>
    </a:lvl5pPr>
    <a:lvl6pPr marL="2285261" algn="l" defTabSz="914105" rtl="0" eaLnBrk="1" latinLnBrk="0" hangingPunct="1">
      <a:defRPr sz="1799" kern="1200">
        <a:solidFill>
          <a:schemeClr val="tx1"/>
        </a:solidFill>
        <a:latin typeface="+mn-lt"/>
        <a:ea typeface="+mn-ea"/>
        <a:cs typeface="+mn-cs"/>
      </a:defRPr>
    </a:lvl6pPr>
    <a:lvl7pPr marL="2742313" algn="l" defTabSz="914105" rtl="0" eaLnBrk="1" latinLnBrk="0" hangingPunct="1">
      <a:defRPr sz="1799" kern="1200">
        <a:solidFill>
          <a:schemeClr val="tx1"/>
        </a:solidFill>
        <a:latin typeface="+mn-lt"/>
        <a:ea typeface="+mn-ea"/>
        <a:cs typeface="+mn-cs"/>
      </a:defRPr>
    </a:lvl7pPr>
    <a:lvl8pPr marL="3199366" algn="l" defTabSz="914105" rtl="0" eaLnBrk="1" latinLnBrk="0" hangingPunct="1">
      <a:defRPr sz="1799" kern="1200">
        <a:solidFill>
          <a:schemeClr val="tx1"/>
        </a:solidFill>
        <a:latin typeface="+mn-lt"/>
        <a:ea typeface="+mn-ea"/>
        <a:cs typeface="+mn-cs"/>
      </a:defRPr>
    </a:lvl8pPr>
    <a:lvl9pPr marL="3656418" algn="l" defTabSz="914105"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1"/>
    <p:restoredTop sz="94645"/>
  </p:normalViewPr>
  <p:slideViewPr>
    <p:cSldViewPr snapToGrid="0" snapToObjects="1">
      <p:cViewPr varScale="1">
        <p:scale>
          <a:sx n="88" d="100"/>
          <a:sy n="88" d="100"/>
        </p:scale>
        <p:origin x="466"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3644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0356-B631-4D41-AE3F-318BCC11116D}"/>
              </a:ext>
            </a:extLst>
          </p:cNvPr>
          <p:cNvSpPr>
            <a:spLocks noGrp="1"/>
          </p:cNvSpPr>
          <p:nvPr>
            <p:ph type="title"/>
          </p:nvPr>
        </p:nvSpPr>
        <p:spPr>
          <a:xfrm>
            <a:off x="1565564" y="1961344"/>
            <a:ext cx="9781886" cy="2848976"/>
          </a:xfrm>
        </p:spPr>
        <p:txBody>
          <a:bodyPr anchor="b"/>
          <a:lstStyle>
            <a:lvl1pPr>
              <a:defRPr sz="6000">
                <a:solidFill>
                  <a:schemeClr val="accent3"/>
                </a:solidFill>
              </a:defRPr>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D73CDC13-916A-2D4B-8413-8BABB319E41C}"/>
              </a:ext>
            </a:extLst>
          </p:cNvPr>
          <p:cNvSpPr>
            <a:spLocks noGrp="1"/>
          </p:cNvSpPr>
          <p:nvPr>
            <p:ph type="body" idx="1"/>
          </p:nvPr>
        </p:nvSpPr>
        <p:spPr>
          <a:xfrm>
            <a:off x="1565564" y="4839287"/>
            <a:ext cx="9781886" cy="149820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1450463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785CB-5FBA-6247-BC86-A0DC545AFB4C}"/>
              </a:ext>
            </a:extLst>
          </p:cNvPr>
          <p:cNvSpPr>
            <a:spLocks noGrp="1"/>
          </p:cNvSpPr>
          <p:nvPr>
            <p:ph type="title"/>
          </p:nvPr>
        </p:nvSpPr>
        <p:spPr>
          <a:xfrm>
            <a:off x="450273" y="365126"/>
            <a:ext cx="11561618" cy="1325563"/>
          </a:xfrm>
        </p:spPr>
        <p:txBody>
          <a:bodyPr/>
          <a:lstStyle>
            <a:lvl1pPr>
              <a:defRPr>
                <a:solidFill>
                  <a:schemeClr val="tx2"/>
                </a:solidFill>
              </a:defRPr>
            </a:lvl1pPr>
          </a:lstStyle>
          <a:p>
            <a:r>
              <a:rPr lang="en-US" smtClean="0"/>
              <a:t>Click to edit Master title style</a:t>
            </a:r>
            <a:endParaRPr lang="en-US" dirty="0"/>
          </a:p>
        </p:txBody>
      </p:sp>
      <p:sp>
        <p:nvSpPr>
          <p:cNvPr id="3" name="Content Placeholder 2">
            <a:extLst>
              <a:ext uri="{FF2B5EF4-FFF2-40B4-BE49-F238E27FC236}">
                <a16:creationId xmlns:a16="http://schemas.microsoft.com/office/drawing/2014/main" id="{8988BA44-4B61-2649-8453-040B84B9CDA0}"/>
              </a:ext>
            </a:extLst>
          </p:cNvPr>
          <p:cNvSpPr>
            <a:spLocks noGrp="1"/>
          </p:cNvSpPr>
          <p:nvPr>
            <p:ph idx="1"/>
          </p:nvPr>
        </p:nvSpPr>
        <p:spPr>
          <a:xfrm>
            <a:off x="450273" y="1825625"/>
            <a:ext cx="10515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732805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D91ABC-9E73-6045-B516-8059BC755C3E}"/>
              </a:ext>
            </a:extLst>
          </p:cNvPr>
          <p:cNvSpPr>
            <a:spLocks noGrp="1"/>
          </p:cNvSpPr>
          <p:nvPr>
            <p:ph type="title"/>
          </p:nvPr>
        </p:nvSpPr>
        <p:spPr>
          <a:xfrm>
            <a:off x="436418"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9BFD1188-D0A6-694A-A3EB-4342319F36A3}"/>
              </a:ext>
            </a:extLst>
          </p:cNvPr>
          <p:cNvSpPr>
            <a:spLocks noGrp="1"/>
          </p:cNvSpPr>
          <p:nvPr>
            <p:ph type="body" idx="1"/>
          </p:nvPr>
        </p:nvSpPr>
        <p:spPr>
          <a:xfrm>
            <a:off x="436418" y="1825626"/>
            <a:ext cx="10515600" cy="407641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60247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Lst>
  <p:txStyles>
    <p:titleStyle>
      <a:lvl1pPr algn="l" defTabSz="914400" rtl="0" eaLnBrk="1" latinLnBrk="0" hangingPunct="1">
        <a:lnSpc>
          <a:spcPct val="90000"/>
        </a:lnSpc>
        <a:spcBef>
          <a:spcPct val="0"/>
        </a:spcBef>
        <a:buNone/>
        <a:defRPr sz="4400" b="1" i="0" kern="1200">
          <a:solidFill>
            <a:schemeClr val="accent2"/>
          </a:solidFill>
          <a:latin typeface="Arial" panose="020B0604020202020204" pitchFamily="34" charset="0"/>
          <a:ea typeface="Helvetica Neue Medium" panose="02000503000000020004"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4709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564" y="1534371"/>
            <a:ext cx="9781886" cy="2848976"/>
          </a:xfrm>
        </p:spPr>
        <p:txBody>
          <a:bodyPr>
            <a:normAutofit fontScale="90000"/>
          </a:bodyPr>
          <a:lstStyle/>
          <a:p>
            <a:pPr algn="ctr"/>
            <a:r>
              <a:rPr lang="en-US" dirty="0" smtClean="0"/>
              <a:t>Evaluation Methodologies For Virtual Reality and Physical Test Environments For Spacecraft Design</a:t>
            </a:r>
            <a:endParaRPr lang="en-US" dirty="0"/>
          </a:p>
        </p:txBody>
      </p:sp>
      <p:sp>
        <p:nvSpPr>
          <p:cNvPr id="3" name="Text Placeholder 2"/>
          <p:cNvSpPr>
            <a:spLocks noGrp="1"/>
          </p:cNvSpPr>
          <p:nvPr>
            <p:ph type="body" idx="1"/>
          </p:nvPr>
        </p:nvSpPr>
        <p:spPr>
          <a:xfrm>
            <a:off x="1565564" y="4656407"/>
            <a:ext cx="9781886" cy="1578930"/>
          </a:xfrm>
        </p:spPr>
        <p:txBody>
          <a:bodyPr>
            <a:normAutofit fontScale="85000" lnSpcReduction="10000"/>
          </a:bodyPr>
          <a:lstStyle/>
          <a:p>
            <a:pPr algn="ctr"/>
            <a:r>
              <a:rPr lang="en-US" sz="2900" dirty="0" smtClean="0"/>
              <a:t>Harry Litaker, Jr</a:t>
            </a:r>
            <a:r>
              <a:rPr lang="en-US" sz="2900" dirty="0" smtClean="0">
                <a:latin typeface="Calibri" panose="020F0502020204030204" pitchFamily="34" charset="0"/>
                <a:cs typeface="Calibri" panose="020F0502020204030204" pitchFamily="34" charset="0"/>
              </a:rPr>
              <a:t>¹</a:t>
            </a:r>
            <a:r>
              <a:rPr lang="en-US" sz="2900" dirty="0" smtClean="0"/>
              <a:t>, Ron Archer</a:t>
            </a:r>
            <a:r>
              <a:rPr lang="en-US" sz="2900" dirty="0" smtClean="0">
                <a:latin typeface="Calibri" panose="020F0502020204030204" pitchFamily="34" charset="0"/>
                <a:cs typeface="Calibri" panose="020F0502020204030204" pitchFamily="34" charset="0"/>
              </a:rPr>
              <a:t>¹</a:t>
            </a:r>
            <a:r>
              <a:rPr lang="en-US" sz="2900" dirty="0" smtClean="0"/>
              <a:t>, Brett Montoya</a:t>
            </a:r>
            <a:r>
              <a:rPr lang="en-US" sz="2900" dirty="0" smtClean="0">
                <a:latin typeface="Calibri" panose="020F0502020204030204" pitchFamily="34" charset="0"/>
                <a:cs typeface="Calibri" panose="020F0502020204030204" pitchFamily="34" charset="0"/>
              </a:rPr>
              <a:t>²</a:t>
            </a:r>
            <a:r>
              <a:rPr lang="en-US" sz="2900" dirty="0" smtClean="0"/>
              <a:t> and Robert Howard</a:t>
            </a:r>
            <a:r>
              <a:rPr lang="en-US" sz="2900" dirty="0" smtClean="0">
                <a:latin typeface="Calibri" panose="020F0502020204030204" pitchFamily="34" charset="0"/>
                <a:cs typeface="Calibri" panose="020F0502020204030204" pitchFamily="34" charset="0"/>
              </a:rPr>
              <a:t>³</a:t>
            </a:r>
          </a:p>
          <a:p>
            <a:pPr algn="ctr"/>
            <a:endParaRPr lang="en-US" dirty="0" smtClean="0"/>
          </a:p>
          <a:p>
            <a:pPr algn="ctr">
              <a:spcBef>
                <a:spcPts val="600"/>
              </a:spcBef>
            </a:pPr>
            <a:r>
              <a:rPr lang="en-US" sz="1600" dirty="0" smtClean="0">
                <a:latin typeface="Calibri" panose="020F0502020204030204" pitchFamily="34" charset="0"/>
                <a:cs typeface="Calibri" panose="020F0502020204030204" pitchFamily="34" charset="0"/>
              </a:rPr>
              <a:t>¹</a:t>
            </a:r>
            <a:r>
              <a:rPr lang="en-US" sz="1600" dirty="0" smtClean="0"/>
              <a:t>Leidos</a:t>
            </a:r>
            <a:r>
              <a:rPr lang="en-US" sz="1600" dirty="0"/>
              <a:t>, JSC, Houston, Texas</a:t>
            </a:r>
          </a:p>
          <a:p>
            <a:pPr algn="ctr">
              <a:spcBef>
                <a:spcPts val="600"/>
              </a:spcBef>
            </a:pPr>
            <a:r>
              <a:rPr lang="en-US" sz="1600" dirty="0" smtClean="0">
                <a:latin typeface="Calibri" panose="020F0502020204030204" pitchFamily="34" charset="0"/>
                <a:cs typeface="Calibri" panose="020F0502020204030204" pitchFamily="34" charset="0"/>
              </a:rPr>
              <a:t>²</a:t>
            </a:r>
            <a:r>
              <a:rPr lang="en-US" sz="1600" dirty="0" smtClean="0"/>
              <a:t>MEI Technologies, JSC, Houston, Texas</a:t>
            </a:r>
          </a:p>
          <a:p>
            <a:pPr algn="ctr">
              <a:spcBef>
                <a:spcPts val="600"/>
              </a:spcBef>
            </a:pPr>
            <a:r>
              <a:rPr lang="en-US" sz="1600" dirty="0" smtClean="0">
                <a:latin typeface="Calibri" panose="020F0502020204030204" pitchFamily="34" charset="0"/>
                <a:cs typeface="Calibri" panose="020F0502020204030204" pitchFamily="34" charset="0"/>
              </a:rPr>
              <a:t>³</a:t>
            </a:r>
            <a:r>
              <a:rPr lang="en-US" sz="1600" dirty="0" smtClean="0"/>
              <a:t>Johnson </a:t>
            </a:r>
            <a:r>
              <a:rPr lang="en-US" sz="1600" dirty="0"/>
              <a:t>Space Center, </a:t>
            </a:r>
            <a:r>
              <a:rPr lang="en-US" sz="1600" dirty="0" smtClean="0"/>
              <a:t>NASA, Houston, Texas</a:t>
            </a:r>
            <a:endParaRPr lang="en-US" sz="1600" dirty="0"/>
          </a:p>
        </p:txBody>
      </p:sp>
      <p:sp>
        <p:nvSpPr>
          <p:cNvPr id="4" name="Text Placeholder 2"/>
          <p:cNvSpPr txBox="1">
            <a:spLocks/>
          </p:cNvSpPr>
          <p:nvPr/>
        </p:nvSpPr>
        <p:spPr>
          <a:xfrm>
            <a:off x="1565564" y="5685673"/>
            <a:ext cx="9781886" cy="85493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rial" panose="020B0604020202020204" pitchFamily="34" charset="0"/>
                <a:ea typeface="Helvetica Neue Light" panose="02000403000000020004" pitchFamily="2" charset="0"/>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Arial" panose="020B0604020202020204" pitchFamily="34" charset="0"/>
                <a:ea typeface="Helvetica Neue Light" panose="02000403000000020004" pitchFamily="2" charset="0"/>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US" dirty="0"/>
          </a:p>
        </p:txBody>
      </p:sp>
    </p:spTree>
    <p:extLst>
      <p:ext uri="{BB962C8B-B14F-4D97-AF65-F5344CB8AC3E}">
        <p14:creationId xmlns:p14="http://schemas.microsoft.com/office/powerpoint/2010/main" val="19916122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7652" y="273596"/>
            <a:ext cx="1224223" cy="1158931"/>
          </a:xfrm>
          <a:prstGeom prst="rect">
            <a:avLst/>
          </a:prstGeom>
        </p:spPr>
      </p:pic>
      <p:sp>
        <p:nvSpPr>
          <p:cNvPr id="2" name="Title 1"/>
          <p:cNvSpPr>
            <a:spLocks noGrp="1"/>
          </p:cNvSpPr>
          <p:nvPr>
            <p:ph type="title"/>
          </p:nvPr>
        </p:nvSpPr>
        <p:spPr>
          <a:xfrm>
            <a:off x="1051413" y="129445"/>
            <a:ext cx="9649097" cy="829733"/>
          </a:xfrm>
        </p:spPr>
        <p:txBody>
          <a:bodyPr>
            <a:noAutofit/>
          </a:bodyPr>
          <a:lstStyle/>
          <a:p>
            <a:pPr algn="ctr"/>
            <a:r>
              <a:rPr lang="en-US" sz="2800" dirty="0" smtClean="0">
                <a:solidFill>
                  <a:schemeClr val="tx1"/>
                </a:solidFill>
              </a:rPr>
              <a:t>Evaluation Methodologies For Virtual Reality and Physical Test Environments For Spaceflight Design</a:t>
            </a:r>
            <a:endParaRPr lang="en-US" sz="2800" dirty="0">
              <a:solidFill>
                <a:schemeClr val="tx1"/>
              </a:solidFill>
            </a:endParaRPr>
          </a:p>
        </p:txBody>
      </p:sp>
      <p:sp>
        <p:nvSpPr>
          <p:cNvPr id="5" name="Text Box 25"/>
          <p:cNvSpPr txBox="1">
            <a:spLocks noChangeArrowheads="1"/>
          </p:cNvSpPr>
          <p:nvPr/>
        </p:nvSpPr>
        <p:spPr bwMode="auto">
          <a:xfrm>
            <a:off x="4120727" y="1583424"/>
            <a:ext cx="3928208" cy="5045975"/>
          </a:xfrm>
          <a:prstGeom prst="rect">
            <a:avLst/>
          </a:prstGeom>
          <a:solidFill>
            <a:srgbClr val="0070C0"/>
          </a:solidFill>
          <a:ln w="57150" cmpd="thinThick">
            <a:solidFill>
              <a:schemeClr val="tx1"/>
            </a:solidFill>
            <a:miter lim="800000"/>
            <a:headEnd/>
            <a:tailEnd/>
          </a:ln>
          <a:effectLst/>
          <a:extLst/>
        </p:spPr>
        <p:txBody>
          <a:bodyPr lIns="74543" tIns="74543" rIns="74543" bIns="74543"/>
          <a:lstStyle>
            <a:lvl1pPr defTabSz="5329238">
              <a:defRPr>
                <a:solidFill>
                  <a:schemeClr val="tx1"/>
                </a:solidFill>
                <a:latin typeface="Arial" panose="020B0604020202020204" pitchFamily="34" charset="0"/>
              </a:defRPr>
            </a:lvl1pPr>
            <a:lvl2pPr defTabSz="5329238">
              <a:defRPr>
                <a:solidFill>
                  <a:schemeClr val="tx1"/>
                </a:solidFill>
                <a:latin typeface="Arial" panose="020B0604020202020204" pitchFamily="34" charset="0"/>
              </a:defRPr>
            </a:lvl2pPr>
            <a:lvl3pPr defTabSz="5329238">
              <a:defRPr>
                <a:solidFill>
                  <a:schemeClr val="tx1"/>
                </a:solidFill>
                <a:latin typeface="Arial" panose="020B0604020202020204" pitchFamily="34" charset="0"/>
              </a:defRPr>
            </a:lvl3pPr>
            <a:lvl4pPr defTabSz="5329238">
              <a:defRPr>
                <a:solidFill>
                  <a:schemeClr val="tx1"/>
                </a:solidFill>
                <a:latin typeface="Arial" panose="020B0604020202020204" pitchFamily="34" charset="0"/>
              </a:defRPr>
            </a:lvl4pPr>
            <a:lvl5pPr defTabSz="5329238">
              <a:defRPr>
                <a:solidFill>
                  <a:schemeClr val="tx1"/>
                </a:solidFill>
                <a:latin typeface="Arial" panose="020B0604020202020204" pitchFamily="34" charset="0"/>
              </a:defRPr>
            </a:lvl5pPr>
            <a:lvl6pPr defTabSz="5329238" fontAlgn="base">
              <a:spcBef>
                <a:spcPct val="0"/>
              </a:spcBef>
              <a:spcAft>
                <a:spcPct val="0"/>
              </a:spcAft>
              <a:defRPr>
                <a:solidFill>
                  <a:schemeClr val="tx1"/>
                </a:solidFill>
                <a:latin typeface="Arial" panose="020B0604020202020204" pitchFamily="34" charset="0"/>
              </a:defRPr>
            </a:lvl6pPr>
            <a:lvl7pPr defTabSz="5329238" fontAlgn="base">
              <a:spcBef>
                <a:spcPct val="0"/>
              </a:spcBef>
              <a:spcAft>
                <a:spcPct val="0"/>
              </a:spcAft>
              <a:defRPr>
                <a:solidFill>
                  <a:schemeClr val="tx1"/>
                </a:solidFill>
                <a:latin typeface="Arial" panose="020B0604020202020204" pitchFamily="34" charset="0"/>
              </a:defRPr>
            </a:lvl7pPr>
            <a:lvl8pPr defTabSz="5329238" fontAlgn="base">
              <a:spcBef>
                <a:spcPct val="0"/>
              </a:spcBef>
              <a:spcAft>
                <a:spcPct val="0"/>
              </a:spcAft>
              <a:defRPr>
                <a:solidFill>
                  <a:schemeClr val="tx1"/>
                </a:solidFill>
                <a:latin typeface="Arial" panose="020B0604020202020204" pitchFamily="34" charset="0"/>
              </a:defRPr>
            </a:lvl8pPr>
            <a:lvl9pPr defTabSz="5329238" fontAlgn="base">
              <a:spcBef>
                <a:spcPct val="0"/>
              </a:spcBef>
              <a:spcAft>
                <a:spcPct val="0"/>
              </a:spcAft>
              <a:defRPr>
                <a:solidFill>
                  <a:schemeClr val="tx1"/>
                </a:solidFill>
                <a:latin typeface="Arial" panose="020B0604020202020204" pitchFamily="34" charset="0"/>
              </a:defRPr>
            </a:lvl9pPr>
          </a:lstStyle>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5329238"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a:t>
            </a:r>
          </a:p>
          <a:p>
            <a:pPr marL="0" marR="0" lvl="0" indent="0" algn="l" defTabSz="5329238" rtl="0" eaLnBrk="1" fontAlgn="auto" latinLnBrk="0" hangingPunct="1">
              <a:lnSpc>
                <a:spcPct val="100000"/>
              </a:lnSpc>
              <a:spcBef>
                <a:spcPts val="0"/>
              </a:spcBef>
              <a:spcAft>
                <a:spcPts val="0"/>
              </a:spcAft>
              <a:buClrTx/>
              <a:buSzTx/>
              <a:buFontTx/>
              <a:buNone/>
              <a:tabLst/>
              <a:defRPr/>
            </a:pPr>
            <a:endParaRPr kumimoji="0" lang="en-US" altLang="en-US" sz="600"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r>
              <a:rPr kumimoji="0" lang="en-US" altLang="en-US" sz="7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RESULTS</a:t>
            </a:r>
            <a:endParaRPr kumimoji="0" lang="en-US" altLang="en-US" sz="700" b="1"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r>
              <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Demographics of SMEs</a:t>
            </a:r>
          </a:p>
          <a:p>
            <a:pPr marL="0" marR="0" lvl="0" indent="0" algn="just" defTabSz="868666" rtl="0" eaLnBrk="1" fontAlgn="base" latinLnBrk="0" hangingPunct="1">
              <a:lnSpc>
                <a:spcPct val="100000"/>
              </a:lnSpc>
              <a:spcBef>
                <a:spcPct val="50000"/>
              </a:spcBef>
              <a:spcAft>
                <a:spcPct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rPr>
              <a:t>Eight highly qualified SMEs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rPr>
              <a:t>with an a average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rPr>
              <a:t>work experience of 22 years (</a:t>
            </a:r>
            <a:r>
              <a:rPr kumimoji="0" lang="en-US" sz="600" b="0" i="1"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rPr>
              <a:t>M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rPr>
              <a:t>= 22.14, min 7, max 32</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rPr>
              <a:t>) (Table 1).</a:t>
            </a:r>
            <a:r>
              <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rPr>
              <a:t> </a:t>
            </a:r>
            <a:endParaRPr kumimoji="0" lang="en-US" altLang="en-US" sz="600" b="1" i="1"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50000"/>
              </a:spcBef>
              <a:spcAft>
                <a:spcPct val="0"/>
              </a:spcAft>
              <a:buClrTx/>
              <a:buSzTx/>
              <a:buFontTx/>
              <a:buNone/>
              <a:tabLst/>
              <a:defRPr/>
            </a:pPr>
            <a:endPar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Calibri" panose="020F0502020204030204"/>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uLnTx/>
              <a:uFillTx/>
              <a:latin typeface="Arial" panose="020B0604020202020204" pitchFamily="34" charset="0"/>
              <a:ea typeface="+mn-ea"/>
              <a:cs typeface="+mn-cs"/>
            </a:endParaRPr>
          </a:p>
          <a:p>
            <a:pPr marL="171450" marR="0" lvl="0" indent="-171450" algn="just" defTabSz="868666" rtl="0" eaLnBrk="1" fontAlgn="base" latinLnBrk="0" hangingPunct="1">
              <a:lnSpc>
                <a:spcPct val="100000"/>
              </a:lnSpc>
              <a:spcBef>
                <a:spcPct val="0"/>
              </a:spcBef>
              <a:spcAft>
                <a:spcPct val="0"/>
              </a:spcAft>
              <a:buClrTx/>
              <a:buSzTx/>
              <a:buFont typeface="Wingdings" panose="05000000000000000000" pitchFamily="2" charset="2"/>
              <a:buChar char="Ø"/>
              <a:tabLst/>
              <a:defRPr/>
            </a:pPr>
            <a:endParaRPr kumimoji="0" lang="en-US" altLang="en-US" sz="600" b="0" i="0" u="none" strike="noStrike" kern="0" cap="none" spc="0" normalizeH="0" baseline="0" noProof="0" dirty="0" smtClean="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 name="Text Box 9"/>
          <p:cNvSpPr txBox="1">
            <a:spLocks noChangeArrowheads="1"/>
          </p:cNvSpPr>
          <p:nvPr/>
        </p:nvSpPr>
        <p:spPr bwMode="auto">
          <a:xfrm>
            <a:off x="95931" y="1589741"/>
            <a:ext cx="3902282" cy="4533473"/>
          </a:xfrm>
          <a:prstGeom prst="rect">
            <a:avLst/>
          </a:prstGeom>
          <a:solidFill>
            <a:srgbClr val="0070C0"/>
          </a:solidFill>
          <a:ln w="57150" cmpd="thinThick">
            <a:solidFill>
              <a:schemeClr val="tx1"/>
            </a:solidFill>
            <a:miter lim="800000"/>
            <a:headEnd/>
            <a:tailEnd/>
          </a:ln>
          <a:effectLst/>
          <a:extLst/>
        </p:spPr>
        <p:txBody>
          <a:bodyPr lIns="74543" tIns="74543" rIns="74543" bIns="74543"/>
          <a:lstStyle>
            <a:lvl1pPr defTabSz="5329238">
              <a:defRPr>
                <a:solidFill>
                  <a:schemeClr val="tx1"/>
                </a:solidFill>
                <a:latin typeface="Arial" panose="020B0604020202020204" pitchFamily="34" charset="0"/>
              </a:defRPr>
            </a:lvl1pPr>
            <a:lvl2pPr defTabSz="5329238">
              <a:defRPr>
                <a:solidFill>
                  <a:schemeClr val="tx1"/>
                </a:solidFill>
                <a:latin typeface="Arial" panose="020B0604020202020204" pitchFamily="34" charset="0"/>
              </a:defRPr>
            </a:lvl2pPr>
            <a:lvl3pPr defTabSz="5329238">
              <a:defRPr>
                <a:solidFill>
                  <a:schemeClr val="tx1"/>
                </a:solidFill>
                <a:latin typeface="Arial" panose="020B0604020202020204" pitchFamily="34" charset="0"/>
              </a:defRPr>
            </a:lvl3pPr>
            <a:lvl4pPr defTabSz="5329238">
              <a:defRPr>
                <a:solidFill>
                  <a:schemeClr val="tx1"/>
                </a:solidFill>
                <a:latin typeface="Arial" panose="020B0604020202020204" pitchFamily="34" charset="0"/>
              </a:defRPr>
            </a:lvl4pPr>
            <a:lvl5pPr defTabSz="5329238">
              <a:defRPr>
                <a:solidFill>
                  <a:schemeClr val="tx1"/>
                </a:solidFill>
                <a:latin typeface="Arial" panose="020B0604020202020204" pitchFamily="34" charset="0"/>
              </a:defRPr>
            </a:lvl5pPr>
            <a:lvl6pPr defTabSz="5329238" fontAlgn="base">
              <a:spcBef>
                <a:spcPct val="0"/>
              </a:spcBef>
              <a:spcAft>
                <a:spcPct val="0"/>
              </a:spcAft>
              <a:defRPr>
                <a:solidFill>
                  <a:schemeClr val="tx1"/>
                </a:solidFill>
                <a:latin typeface="Arial" panose="020B0604020202020204" pitchFamily="34" charset="0"/>
              </a:defRPr>
            </a:lvl6pPr>
            <a:lvl7pPr defTabSz="5329238" fontAlgn="base">
              <a:spcBef>
                <a:spcPct val="0"/>
              </a:spcBef>
              <a:spcAft>
                <a:spcPct val="0"/>
              </a:spcAft>
              <a:defRPr>
                <a:solidFill>
                  <a:schemeClr val="tx1"/>
                </a:solidFill>
                <a:latin typeface="Arial" panose="020B0604020202020204" pitchFamily="34" charset="0"/>
              </a:defRPr>
            </a:lvl7pPr>
            <a:lvl8pPr defTabSz="5329238" fontAlgn="base">
              <a:spcBef>
                <a:spcPct val="0"/>
              </a:spcBef>
              <a:spcAft>
                <a:spcPct val="0"/>
              </a:spcAft>
              <a:defRPr>
                <a:solidFill>
                  <a:schemeClr val="tx1"/>
                </a:solidFill>
                <a:latin typeface="Arial" panose="020B0604020202020204" pitchFamily="34" charset="0"/>
              </a:defRPr>
            </a:lvl8pPr>
            <a:lvl9pPr defTabSz="5329238" fontAlgn="base">
              <a:spcBef>
                <a:spcPct val="0"/>
              </a:spcBef>
              <a:spcAft>
                <a:spcPct val="0"/>
              </a:spcAft>
              <a:defRPr>
                <a:solidFill>
                  <a:schemeClr val="tx1"/>
                </a:solidFill>
                <a:latin typeface="Arial" panose="020B0604020202020204" pitchFamily="34" charset="0"/>
              </a:defRPr>
            </a:lvl9pPr>
          </a:lstStyle>
          <a:p>
            <a:pPr marL="0" marR="0" lvl="0" indent="0" algn="l" defTabSz="868666" rtl="0" eaLnBrk="1" fontAlgn="base" latinLnBrk="0" hangingPunct="1">
              <a:lnSpc>
                <a:spcPct val="100000"/>
              </a:lnSpc>
              <a:spcBef>
                <a:spcPct val="50000"/>
              </a:spcBef>
              <a:spcAft>
                <a:spcPct val="0"/>
              </a:spcAft>
              <a:buClrTx/>
              <a:buSzTx/>
              <a:buFontTx/>
              <a:buNone/>
              <a:tabLst/>
              <a:defRPr/>
            </a:pPr>
            <a:r>
              <a:rPr kumimoji="0" lang="en-US" altLang="en-US" sz="7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ABSTRACT</a:t>
            </a:r>
          </a:p>
          <a:p>
            <a:pPr marL="0" marR="0" lvl="0" indent="0" algn="just" defTabSz="5329238"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An evaluation of two identical environments (physical vs. virtual) was conducted with subject matter experts (SMEs). Results indicated when testing a design concept at an early stage, a high correlation between the two environments exists. There are advantages and limitations to both environments. At the early design life cycle phase, virtual reality shows great promise as an evaluation environment.</a:t>
            </a: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r>
              <a:rPr kumimoji="0" lang="en-US" altLang="en-US" sz="7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INTRODUCTION</a:t>
            </a:r>
          </a:p>
          <a:p>
            <a:pPr marL="0" marR="0" lvl="0" indent="0" algn="just" defTabSz="5329238"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Recent studies have shown that human-scale immersive virtual environments are being considered as a useful verification and evaluation tool for early design concepts. In fact, research indicates that virtual prototyping has become increasing relevant. However, virtual reality (VR) has its limits. In providing tangible objects for a participant to touch and interact with, and sight lines in regard to special orientation, the physical environment has been much more successful. With this in mind, human factors engineers wanted to investigate if any differences existed on a conceptual habitat design layout when tested in a virtual environment compared to a physical environment. </a:t>
            </a: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altLang="en-US" sz="600" b="1"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r>
              <a:rPr kumimoji="0" lang="en-US" altLang="en-US" sz="7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METHODS</a:t>
            </a:r>
          </a:p>
          <a:p>
            <a:pPr marL="0" marR="0" lvl="0" indent="0" algn="l" defTabSz="868666" rtl="0" eaLnBrk="1" fontAlgn="base" latinLnBrk="0" hangingPunct="1">
              <a:lnSpc>
                <a:spcPct val="100000"/>
              </a:lnSpc>
              <a:spcBef>
                <a:spcPct val="50000"/>
              </a:spcBef>
              <a:spcAft>
                <a:spcPct val="0"/>
              </a:spcAft>
              <a:buClrTx/>
              <a:buSzTx/>
              <a:buFontTx/>
              <a:buNone/>
              <a:tabLst/>
              <a:defRPr/>
            </a:pPr>
            <a:r>
              <a:rPr kumimoji="0" lang="en-US" altLang="en-US" sz="600" b="1" i="1"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Test Environment and Equipment</a:t>
            </a:r>
          </a:p>
          <a:p>
            <a:pPr marL="0" marR="0" lvl="0" indent="0" algn="just" defTabSz="5329238"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Conducted at Johnson Space Center (JSC) in Houston, Texas, the test team was able to match the fidelity for both the virtual and physical mockups. Subsystems and payloads were volumetrically represented in each habitat. There was no system functionally; however, system representation was available and close out panels were used. Mannequins were used to illustrate task volumes for both environments (Figures 1 and 2).</a:t>
            </a: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914105"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just" defTabSz="914105"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just" defTabSz="914105"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just" defTabSz="5329238" rtl="0" eaLnBrk="1" fontAlgn="auto" latinLnBrk="0" hangingPunct="1">
              <a:lnSpc>
                <a:spcPct val="100000"/>
              </a:lnSpc>
              <a:spcBef>
                <a:spcPts val="0"/>
              </a:spcBef>
              <a:spcAft>
                <a:spcPts val="0"/>
              </a:spcAft>
              <a:buClrTx/>
              <a:buSzTx/>
              <a:buFontTx/>
              <a:buNone/>
              <a:tabLst/>
              <a:defRPr/>
            </a:pPr>
            <a:endParaRPr kumimoji="0" lang="en-US" sz="6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just" defTabSz="5329238"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914105" marR="0" lvl="2" indent="0" algn="just" defTabSz="5329238"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p:txBody>
      </p:sp>
      <p:sp>
        <p:nvSpPr>
          <p:cNvPr id="9" name="Text Box 18"/>
          <p:cNvSpPr txBox="1">
            <a:spLocks noChangeArrowheads="1"/>
          </p:cNvSpPr>
          <p:nvPr/>
        </p:nvSpPr>
        <p:spPr bwMode="auto">
          <a:xfrm>
            <a:off x="8171449" y="1581765"/>
            <a:ext cx="3928208" cy="5045975"/>
          </a:xfrm>
          <a:prstGeom prst="rect">
            <a:avLst/>
          </a:prstGeom>
          <a:solidFill>
            <a:srgbClr val="0070C0"/>
          </a:solidFill>
          <a:ln w="57150" cmpd="thinThick">
            <a:solidFill>
              <a:schemeClr val="tx1"/>
            </a:solidFill>
            <a:miter lim="800000"/>
            <a:headEnd/>
            <a:tailEnd/>
          </a:ln>
          <a:effectLst/>
          <a:extLst/>
        </p:spPr>
        <p:txBody>
          <a:bodyPr lIns="74543" tIns="74543" rIns="74543" bIns="74543"/>
          <a:lstStyle>
            <a:lvl1pPr defTabSz="5329238">
              <a:defRPr>
                <a:solidFill>
                  <a:schemeClr val="tx1"/>
                </a:solidFill>
                <a:latin typeface="Arial" panose="020B0604020202020204" pitchFamily="34" charset="0"/>
              </a:defRPr>
            </a:lvl1pPr>
            <a:lvl2pPr defTabSz="5329238">
              <a:defRPr>
                <a:solidFill>
                  <a:schemeClr val="tx1"/>
                </a:solidFill>
                <a:latin typeface="Arial" panose="020B0604020202020204" pitchFamily="34" charset="0"/>
              </a:defRPr>
            </a:lvl2pPr>
            <a:lvl3pPr defTabSz="5329238">
              <a:defRPr>
                <a:solidFill>
                  <a:schemeClr val="tx1"/>
                </a:solidFill>
                <a:latin typeface="Arial" panose="020B0604020202020204" pitchFamily="34" charset="0"/>
              </a:defRPr>
            </a:lvl3pPr>
            <a:lvl4pPr defTabSz="5329238">
              <a:defRPr>
                <a:solidFill>
                  <a:schemeClr val="tx1"/>
                </a:solidFill>
                <a:latin typeface="Arial" panose="020B0604020202020204" pitchFamily="34" charset="0"/>
              </a:defRPr>
            </a:lvl4pPr>
            <a:lvl5pPr defTabSz="5329238">
              <a:defRPr>
                <a:solidFill>
                  <a:schemeClr val="tx1"/>
                </a:solidFill>
                <a:latin typeface="Arial" panose="020B0604020202020204" pitchFamily="34" charset="0"/>
              </a:defRPr>
            </a:lvl5pPr>
            <a:lvl6pPr defTabSz="5329238" fontAlgn="base">
              <a:spcBef>
                <a:spcPct val="0"/>
              </a:spcBef>
              <a:spcAft>
                <a:spcPct val="0"/>
              </a:spcAft>
              <a:defRPr>
                <a:solidFill>
                  <a:schemeClr val="tx1"/>
                </a:solidFill>
                <a:latin typeface="Arial" panose="020B0604020202020204" pitchFamily="34" charset="0"/>
              </a:defRPr>
            </a:lvl6pPr>
            <a:lvl7pPr defTabSz="5329238" fontAlgn="base">
              <a:spcBef>
                <a:spcPct val="0"/>
              </a:spcBef>
              <a:spcAft>
                <a:spcPct val="0"/>
              </a:spcAft>
              <a:defRPr>
                <a:solidFill>
                  <a:schemeClr val="tx1"/>
                </a:solidFill>
                <a:latin typeface="Arial" panose="020B0604020202020204" pitchFamily="34" charset="0"/>
              </a:defRPr>
            </a:lvl7pPr>
            <a:lvl8pPr defTabSz="5329238" fontAlgn="base">
              <a:spcBef>
                <a:spcPct val="0"/>
              </a:spcBef>
              <a:spcAft>
                <a:spcPct val="0"/>
              </a:spcAft>
              <a:defRPr>
                <a:solidFill>
                  <a:schemeClr val="tx1"/>
                </a:solidFill>
                <a:latin typeface="Arial" panose="020B0604020202020204" pitchFamily="34" charset="0"/>
              </a:defRPr>
            </a:lvl8pPr>
            <a:lvl9pPr defTabSz="5329238" fontAlgn="base">
              <a:spcBef>
                <a:spcPct val="0"/>
              </a:spcBef>
              <a:spcAft>
                <a:spcPct val="0"/>
              </a:spcAft>
              <a:defRPr>
                <a:solidFill>
                  <a:schemeClr val="tx1"/>
                </a:solidFill>
                <a:latin typeface="Arial" panose="020B0604020202020204" pitchFamily="34" charset="0"/>
              </a:defRPr>
            </a:lvl9pPr>
          </a:lstStyle>
          <a:p>
            <a:pPr marL="0" marR="0" lvl="0" indent="0" algn="just" defTabSz="868666" rtl="0" eaLnBrk="1" fontAlgn="base" latinLnBrk="0" hangingPunct="1">
              <a:lnSpc>
                <a:spcPct val="100000"/>
              </a:lnSpc>
              <a:spcBef>
                <a:spcPct val="50000"/>
              </a:spcBef>
              <a:spcAft>
                <a:spcPct val="0"/>
              </a:spcAft>
              <a:buClrTx/>
              <a:buSzTx/>
              <a:buFontTx/>
              <a:buNone/>
              <a:tabLst/>
              <a:defRPr/>
            </a:pPr>
            <a:r>
              <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rPr>
              <a:t>Comparison Analysis</a:t>
            </a:r>
          </a:p>
          <a:p>
            <a:pPr marL="0" marR="0" lvl="0" indent="0" algn="just" defTabSz="868666"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Scoring from the volume questionnaires as well as the data collected from the comparison questionnaire were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analyzed for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the comparison analysis. A pairwise </a:t>
            </a:r>
            <a:r>
              <a:rPr kumimoji="0" lang="en-US" sz="600" b="0" i="1"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-test and Pearson correlation coefficient [</a:t>
            </a:r>
            <a:r>
              <a:rPr kumimoji="0" lang="en-US" sz="600" b="0" i="1"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r</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 were employed (Table 2).</a:t>
            </a: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smtClean="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4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l"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altLang="en-US" sz="456" b="0"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a:p>
            <a:pPr marL="0" marR="0" lvl="0" indent="0" algn="just" defTabSz="868666" rtl="0" eaLnBrk="1" fontAlgn="base" latinLnBrk="0" hangingPunct="1">
              <a:lnSpc>
                <a:spcPct val="100000"/>
              </a:lnSpc>
              <a:spcBef>
                <a:spcPct val="0"/>
              </a:spcBef>
              <a:spcAft>
                <a:spcPct val="0"/>
              </a:spcAft>
              <a:buClrTx/>
              <a:buSzTx/>
              <a:buFontTx/>
              <a:buNone/>
              <a:tabLst/>
              <a:defRPr/>
            </a:pPr>
            <a:endParaRPr kumimoji="0" lang="en-US" altLang="en-US" sz="600" b="1" i="0" u="none" strike="noStrike" kern="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mn-cs"/>
            </a:endParaRPr>
          </a:p>
        </p:txBody>
      </p:sp>
      <p:sp>
        <p:nvSpPr>
          <p:cNvPr id="23" name="Text Placeholder 2"/>
          <p:cNvSpPr txBox="1">
            <a:spLocks/>
          </p:cNvSpPr>
          <p:nvPr/>
        </p:nvSpPr>
        <p:spPr>
          <a:xfrm>
            <a:off x="879764" y="951510"/>
            <a:ext cx="9781886" cy="6973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Helvetica Neue Light" panose="020004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Harry Litaker, Jr</a:t>
            </a:r>
            <a:r>
              <a:rPr kumimoji="0" lang="en-US" sz="16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¹</a:t>
            </a:r>
            <a:r>
              <a:rPr kumimoji="0" lang="en-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Ron Archer</a:t>
            </a:r>
            <a:r>
              <a:rPr kumimoji="0" lang="en-US" sz="16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¹</a:t>
            </a:r>
            <a:r>
              <a:rPr kumimoji="0" lang="en-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Brett Montoya</a:t>
            </a:r>
            <a:r>
              <a:rPr kumimoji="0" lang="en-US" sz="16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²</a:t>
            </a:r>
            <a:r>
              <a:rPr kumimoji="0" lang="en-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 and Robert Howard</a:t>
            </a:r>
            <a:r>
              <a:rPr kumimoji="0" lang="en-US" sz="16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³</a:t>
            </a:r>
            <a:endParaRPr kumimoji="0" lang="en-US" sz="16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¹</a:t>
            </a:r>
            <a:r>
              <a:rPr kumimoji="0" lang="en-US" sz="12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Leidos, JSC, Houston, Texas; </a:t>
            </a:r>
            <a:r>
              <a:rPr kumimoji="0" lang="en-US" sz="12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²</a:t>
            </a:r>
            <a:r>
              <a:rPr kumimoji="0" lang="en-US" sz="12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MEI Technologies, JSC, Houston, Texas; </a:t>
            </a:r>
            <a:r>
              <a:rPr kumimoji="0" lang="en-US" sz="1200" b="0" i="0" u="none" strike="noStrike" kern="1200" cap="none" spc="0" normalizeH="0" baseline="0" noProof="0" dirty="0" smtClean="0">
                <a:ln>
                  <a:noFill/>
                </a:ln>
                <a:solidFill>
                  <a:srgbClr val="000000"/>
                </a:solidFill>
                <a:effectLst/>
                <a:uLnTx/>
                <a:uFillTx/>
                <a:latin typeface="Calibri" panose="020F0502020204030204" pitchFamily="34" charset="0"/>
                <a:cs typeface="Calibri" panose="020F0502020204030204" pitchFamily="34" charset="0"/>
              </a:rPr>
              <a:t>³</a:t>
            </a:r>
            <a:r>
              <a:rPr kumimoji="0" lang="en-US" sz="1200" b="0" i="0" u="none" strike="noStrike" kern="120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Johnson Space Center, NASA, Houston, Texas</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pic>
        <p:nvPicPr>
          <p:cNvPr id="7" name="Picture 4" descr="nasa_logo_bi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23710" y="240573"/>
            <a:ext cx="1521137" cy="1160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3458" y="3792081"/>
            <a:ext cx="1443883" cy="720489"/>
          </a:xfrm>
          <a:prstGeom prst="rect">
            <a:avLst/>
          </a:prstGeom>
          <a:effectLst>
            <a:outerShdw blurRad="76200" dist="50800" dir="2700000" algn="ctr" rotWithShape="0">
              <a:schemeClr val="tx1">
                <a:alpha val="62000"/>
              </a:schemeClr>
            </a:outerShdw>
          </a:effectLst>
        </p:spPr>
      </p:pic>
      <p:pic>
        <p:nvPicPr>
          <p:cNvPr id="10" name="Pictur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34049" y="3806782"/>
            <a:ext cx="2005188" cy="720489"/>
          </a:xfrm>
          <a:prstGeom prst="rect">
            <a:avLst/>
          </a:prstGeom>
          <a:effectLst>
            <a:outerShdw blurRad="76200" dist="50800" dir="2700000" algn="ctr" rotWithShape="0">
              <a:schemeClr val="tx1">
                <a:alpha val="62000"/>
              </a:schemeClr>
            </a:outerShdw>
          </a:effectLst>
        </p:spPr>
      </p:pic>
      <p:pic>
        <p:nvPicPr>
          <p:cNvPr id="12" name="Picture 1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235544" y="1696557"/>
            <a:ext cx="1597980" cy="1198485"/>
          </a:xfrm>
          <a:prstGeom prst="rect">
            <a:avLst/>
          </a:prstGeom>
          <a:effectLst>
            <a:outerShdw blurRad="76200" dist="50800" dir="2700000" algn="ctr" rotWithShape="0">
              <a:schemeClr val="tx1">
                <a:alpha val="62000"/>
              </a:schemeClr>
            </a:outerShdw>
          </a:effectLst>
        </p:spPr>
      </p:pic>
      <p:sp>
        <p:nvSpPr>
          <p:cNvPr id="13" name="TextBox 12"/>
          <p:cNvSpPr txBox="1"/>
          <p:nvPr/>
        </p:nvSpPr>
        <p:spPr>
          <a:xfrm>
            <a:off x="95931" y="4510061"/>
            <a:ext cx="1776539" cy="169277"/>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1.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Interior screen shot of the virtual environment.</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 name="TextBox 2"/>
          <p:cNvSpPr txBox="1"/>
          <p:nvPr/>
        </p:nvSpPr>
        <p:spPr>
          <a:xfrm>
            <a:off x="431800" y="5418756"/>
            <a:ext cx="45719" cy="369204"/>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6" name="TextBox 15"/>
          <p:cNvSpPr txBox="1"/>
          <p:nvPr/>
        </p:nvSpPr>
        <p:spPr>
          <a:xfrm>
            <a:off x="5321098" y="2810414"/>
            <a:ext cx="626197" cy="461665"/>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Exercise</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Medical</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Stowage</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Subsystems</a:t>
            </a:r>
          </a:p>
        </p:txBody>
      </p:sp>
      <p:sp>
        <p:nvSpPr>
          <p:cNvPr id="17" name="TextBox 16"/>
          <p:cNvSpPr txBox="1"/>
          <p:nvPr/>
        </p:nvSpPr>
        <p:spPr>
          <a:xfrm>
            <a:off x="4138606" y="2794716"/>
            <a:ext cx="1252393" cy="461665"/>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General Layout</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Multi-Functional Workstation(s)</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Galley</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Hygiene</a:t>
            </a: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graphicFrame>
        <p:nvGraphicFramePr>
          <p:cNvPr id="18" name="Table 17"/>
          <p:cNvGraphicFramePr>
            <a:graphicFrameLocks noGrp="1"/>
          </p:cNvGraphicFramePr>
          <p:nvPr>
            <p:extLst>
              <p:ext uri="{D42A27DB-BD31-4B8C-83A1-F6EECF244321}">
                <p14:modId xmlns:p14="http://schemas.microsoft.com/office/powerpoint/2010/main" val="1923313215"/>
              </p:ext>
            </p:extLst>
          </p:nvPr>
        </p:nvGraphicFramePr>
        <p:xfrm>
          <a:off x="4911775" y="5620406"/>
          <a:ext cx="2378983" cy="762000"/>
        </p:xfrm>
        <a:graphic>
          <a:graphicData uri="http://schemas.openxmlformats.org/drawingml/2006/table">
            <a:tbl>
              <a:tblPr firstRow="1" firstCol="1" bandRow="1"/>
              <a:tblGrid>
                <a:gridCol w="392357">
                  <a:extLst>
                    <a:ext uri="{9D8B030D-6E8A-4147-A177-3AD203B41FA5}">
                      <a16:colId xmlns:a16="http://schemas.microsoft.com/office/drawing/2014/main" val="316394266"/>
                    </a:ext>
                  </a:extLst>
                </a:gridCol>
                <a:gridCol w="927037">
                  <a:extLst>
                    <a:ext uri="{9D8B030D-6E8A-4147-A177-3AD203B41FA5}">
                      <a16:colId xmlns:a16="http://schemas.microsoft.com/office/drawing/2014/main" val="2663808438"/>
                    </a:ext>
                  </a:extLst>
                </a:gridCol>
                <a:gridCol w="1059589">
                  <a:extLst>
                    <a:ext uri="{9D8B030D-6E8A-4147-A177-3AD203B41FA5}">
                      <a16:colId xmlns:a16="http://schemas.microsoft.com/office/drawing/2014/main" val="3407085590"/>
                    </a:ext>
                  </a:extLst>
                </a:gridCol>
              </a:tblGrid>
              <a:tr h="61787">
                <a:tc gridSpan="3">
                  <a:txBody>
                    <a:bodyPr/>
                    <a:lstStyle/>
                    <a:p>
                      <a:pPr marL="0" marR="0">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Table 1.</a:t>
                      </a: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 </a:t>
                      </a:r>
                      <a:r>
                        <a:rPr lang="en-US" sz="500" i="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Demographics of SMEs</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07328370"/>
                  </a:ext>
                </a:extLst>
              </a:tr>
              <a:tr h="51489">
                <a:tc>
                  <a:txBody>
                    <a:bodyPr/>
                    <a:lstStyle/>
                    <a:p>
                      <a:pPr marL="0" marR="0" algn="ctr">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Gender</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Design Criteria Category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Years of Experience (in years)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882207173"/>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Human System Integration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603031798"/>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Programmatic</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29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376317435"/>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Engineering</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28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728212602"/>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Manufacturing/Assembly</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32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932062997"/>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Human System Integration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3934886300"/>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F</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Engineering</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16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3538181906"/>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F</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Training/Operations</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17</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896577643"/>
                  </a:ext>
                </a:extLst>
              </a:tr>
              <a:tr h="51489">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F</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Human Systems Integration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25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143817925"/>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677546563"/>
              </p:ext>
            </p:extLst>
          </p:nvPr>
        </p:nvGraphicFramePr>
        <p:xfrm>
          <a:off x="8555445" y="2031388"/>
          <a:ext cx="3160216" cy="889640"/>
        </p:xfrm>
        <a:graphic>
          <a:graphicData uri="http://schemas.openxmlformats.org/drawingml/2006/table">
            <a:tbl>
              <a:tblPr firstRow="1" firstCol="1" bandRow="1"/>
              <a:tblGrid>
                <a:gridCol w="896029">
                  <a:extLst>
                    <a:ext uri="{9D8B030D-6E8A-4147-A177-3AD203B41FA5}">
                      <a16:colId xmlns:a16="http://schemas.microsoft.com/office/drawing/2014/main" val="3000822707"/>
                    </a:ext>
                  </a:extLst>
                </a:gridCol>
                <a:gridCol w="337767">
                  <a:extLst>
                    <a:ext uri="{9D8B030D-6E8A-4147-A177-3AD203B41FA5}">
                      <a16:colId xmlns:a16="http://schemas.microsoft.com/office/drawing/2014/main" val="1090374548"/>
                    </a:ext>
                  </a:extLst>
                </a:gridCol>
                <a:gridCol w="465648">
                  <a:extLst>
                    <a:ext uri="{9D8B030D-6E8A-4147-A177-3AD203B41FA5}">
                      <a16:colId xmlns:a16="http://schemas.microsoft.com/office/drawing/2014/main" val="1384899719"/>
                    </a:ext>
                  </a:extLst>
                </a:gridCol>
                <a:gridCol w="295299">
                  <a:extLst>
                    <a:ext uri="{9D8B030D-6E8A-4147-A177-3AD203B41FA5}">
                      <a16:colId xmlns:a16="http://schemas.microsoft.com/office/drawing/2014/main" val="687813797"/>
                    </a:ext>
                  </a:extLst>
                </a:gridCol>
                <a:gridCol w="464949">
                  <a:extLst>
                    <a:ext uri="{9D8B030D-6E8A-4147-A177-3AD203B41FA5}">
                      <a16:colId xmlns:a16="http://schemas.microsoft.com/office/drawing/2014/main" val="2033192537"/>
                    </a:ext>
                  </a:extLst>
                </a:gridCol>
                <a:gridCol w="700524">
                  <a:extLst>
                    <a:ext uri="{9D8B030D-6E8A-4147-A177-3AD203B41FA5}">
                      <a16:colId xmlns:a16="http://schemas.microsoft.com/office/drawing/2014/main" val="3518113531"/>
                    </a:ext>
                  </a:extLst>
                </a:gridCol>
              </a:tblGrid>
              <a:tr h="34792">
                <a:tc gridSpan="6">
                  <a:txBody>
                    <a:bodyPr/>
                    <a:lstStyle/>
                    <a:p>
                      <a:pPr marL="0" marR="0">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Table 2.</a:t>
                      </a: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 P</a:t>
                      </a:r>
                      <a:r>
                        <a:rPr lang="en-US" sz="500" i="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airwise &amp; Pearson Correlation for Eight Habitat Areas</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89865137"/>
                  </a:ext>
                </a:extLst>
              </a:tr>
              <a:tr h="80377">
                <a:tc rowSpan="2">
                  <a:txBody>
                    <a:bodyPr/>
                    <a:lstStyle/>
                    <a:p>
                      <a:pPr marL="0" marR="0">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Functional Areas (VR vs Physical)</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gridSpan="2">
                  <a:txBody>
                    <a:bodyPr/>
                    <a:lstStyle/>
                    <a:p>
                      <a:pPr marL="0" marR="0" algn="ctr">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Paired Samples Test</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endParaRPr lang="en-US"/>
                    </a:p>
                  </a:txBody>
                  <a:tcPr/>
                </a:tc>
                <a:tc gridSpan="3">
                  <a:txBody>
                    <a:bodyPr/>
                    <a:lstStyle/>
                    <a:p>
                      <a:pPr marL="0" marR="0" algn="ctr">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Paired Samples Correlation</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95392424"/>
                  </a:ext>
                </a:extLst>
              </a:tr>
              <a:tr h="78310">
                <a:tc vMerge="1">
                  <a:txBody>
                    <a:bodyPr/>
                    <a:lstStyle/>
                    <a:p>
                      <a:endParaRPr lang="en-US"/>
                    </a:p>
                  </a:txBody>
                  <a:tcPr/>
                </a:tc>
                <a:tc>
                  <a:txBody>
                    <a:bodyPr/>
                    <a:lstStyle/>
                    <a:p>
                      <a:pPr marL="0" marR="0" algn="ctr">
                        <a:lnSpc>
                          <a:spcPct val="115000"/>
                        </a:lnSpc>
                        <a:spcBef>
                          <a:spcPts val="0"/>
                        </a:spcBef>
                        <a:spcAft>
                          <a:spcPts val="0"/>
                        </a:spcAft>
                      </a:pPr>
                      <a:r>
                        <a:rPr lang="en-US" sz="500" b="1" i="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t</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no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Sig (</a:t>
                      </a:r>
                      <a:r>
                        <a:rPr lang="en-US" sz="500" b="1" i="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p</a:t>
                      </a: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 </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 </a:t>
                      </a:r>
                      <a:r>
                        <a:rPr lang="en-US" sz="500" b="1" i="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r</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Sig (</a:t>
                      </a:r>
                      <a:r>
                        <a:rPr lang="en-US" sz="500" b="1" i="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p</a:t>
                      </a: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Relationship</a:t>
                      </a:r>
                      <a:endParaRPr lang="en-US" sz="500" b="1"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59028891"/>
                  </a:ext>
                </a:extLst>
              </a:tr>
              <a:tr h="34792">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General Layout</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0.614</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0.542</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0.644</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&lt; 0.001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strong</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w="127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502968539"/>
                  </a:ext>
                </a:extLst>
              </a:tr>
              <a:tr h="68205">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Multi-Function Workstation</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2.360</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0.023</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0.598</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&lt; 0.001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strong</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4112270719"/>
                  </a:ext>
                </a:extLst>
              </a:tr>
              <a:tr h="34792">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Galley</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2.005</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0.057</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0.844</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&lt; 0.001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very strong</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683438818"/>
                  </a:ext>
                </a:extLst>
              </a:tr>
              <a:tr h="34792">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Hygiene</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-0.215</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0.836</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0.466</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0.245</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moderate</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111765310"/>
                  </a:ext>
                </a:extLst>
              </a:tr>
              <a:tr h="47537">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Exercise</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1.661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0.110</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0.815</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&lt; 0.001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very strong</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2408720012"/>
                  </a:ext>
                </a:extLst>
              </a:tr>
              <a:tr h="34792">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Medical</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0.162</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0.872</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0.709</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&lt; 0.001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strong</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3771755190"/>
                  </a:ext>
                </a:extLst>
              </a:tr>
              <a:tr h="34792">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Stowage</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-0.269</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0.791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0.378</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0.149</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weak</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3614247798"/>
                  </a:ext>
                </a:extLst>
              </a:tr>
              <a:tr h="34792">
                <a:tc>
                  <a:txBody>
                    <a:bodyPr/>
                    <a:lstStyle/>
                    <a:p>
                      <a:pPr marL="0" marR="0">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Sub-Systems</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1.481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0.147</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0.639</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&lt; 0.001</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tc>
                  <a:txBody>
                    <a:bodyPr/>
                    <a:lstStyle/>
                    <a:p>
                      <a:pPr marL="0" marR="0" algn="ctr">
                        <a:lnSpc>
                          <a:spcPct val="115000"/>
                        </a:lnSpc>
                        <a:spcBef>
                          <a:spcPts val="0"/>
                        </a:spcBef>
                        <a:spcAft>
                          <a:spcPts val="0"/>
                        </a:spcAft>
                      </a:pPr>
                      <a:r>
                        <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Times New Roman" panose="02020603050405020304" pitchFamily="18" charset="0"/>
                          <a:cs typeface="Arial" panose="020B0604020202020204" pitchFamily="34" charset="0"/>
                        </a:rPr>
                        <a:t>strong</a:t>
                      </a:r>
                      <a:endParaRPr lang="en-US" sz="500" dirty="0">
                        <a:solidFill>
                          <a:schemeClr val="bg1"/>
                        </a:solidFill>
                        <a:effectLst>
                          <a:outerShdw blurRad="76200" dist="50800" dir="2700000" algn="ctr" rotWithShape="0">
                            <a:schemeClr val="tx1">
                              <a:alpha val="62000"/>
                            </a:schemeClr>
                          </a:outerShdw>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a:noFill/>
                    </a:lnL>
                    <a:lnR>
                      <a:noFill/>
                    </a:lnR>
                    <a:lnT>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709589887"/>
                  </a:ext>
                </a:extLst>
              </a:tr>
            </a:tbl>
          </a:graphicData>
        </a:graphic>
      </p:graphicFrame>
      <p:pic>
        <p:nvPicPr>
          <p:cNvPr id="22" name="Picture 2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085280" y="3094448"/>
            <a:ext cx="875474" cy="1167299"/>
          </a:xfrm>
          <a:prstGeom prst="rect">
            <a:avLst/>
          </a:prstGeom>
          <a:effectLst>
            <a:outerShdw blurRad="76200" dist="50800" dir="2700000" algn="ctr" rotWithShape="0">
              <a:schemeClr val="tx1">
                <a:alpha val="62000"/>
              </a:schemeClr>
            </a:outerShdw>
          </a:effectLst>
        </p:spPr>
      </p:pic>
      <p:grpSp>
        <p:nvGrpSpPr>
          <p:cNvPr id="38" name="Group 37"/>
          <p:cNvGrpSpPr/>
          <p:nvPr/>
        </p:nvGrpSpPr>
        <p:grpSpPr>
          <a:xfrm>
            <a:off x="8235831" y="4414296"/>
            <a:ext cx="1250435" cy="1042436"/>
            <a:chOff x="10223710" y="4679337"/>
            <a:chExt cx="1131957" cy="955825"/>
          </a:xfrm>
        </p:grpSpPr>
        <p:pic>
          <p:nvPicPr>
            <p:cNvPr id="25" name="Picture 24"/>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223710" y="4679337"/>
              <a:ext cx="717632" cy="955825"/>
            </a:xfrm>
            <a:prstGeom prst="rect">
              <a:avLst/>
            </a:prstGeom>
            <a:effectLst>
              <a:outerShdw blurRad="76200" dist="50800" dir="2700000" algn="ctr" rotWithShape="0">
                <a:schemeClr val="tx1">
                  <a:alpha val="62000"/>
                </a:schemeClr>
              </a:outerShdw>
            </a:effectLst>
          </p:spPr>
        </p:pic>
        <p:pic>
          <p:nvPicPr>
            <p:cNvPr id="26" name="Picture 25"/>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10866799" y="5210619"/>
              <a:ext cx="488868" cy="424543"/>
            </a:xfrm>
            <a:prstGeom prst="rect">
              <a:avLst/>
            </a:prstGeom>
            <a:effectLst>
              <a:outerShdw blurRad="76200" dist="50800" dir="2700000" algn="ctr" rotWithShape="0">
                <a:schemeClr val="tx1">
                  <a:alpha val="62000"/>
                </a:schemeClr>
              </a:outerShdw>
            </a:effectLst>
          </p:spPr>
        </p:pic>
      </p:grpSp>
      <p:sp>
        <p:nvSpPr>
          <p:cNvPr id="27" name="TextBox 26"/>
          <p:cNvSpPr txBox="1"/>
          <p:nvPr/>
        </p:nvSpPr>
        <p:spPr>
          <a:xfrm>
            <a:off x="1935139" y="4510061"/>
            <a:ext cx="1845490" cy="169277"/>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2.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Interior photography of the physical environment.</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28" name="TextBox 27"/>
          <p:cNvSpPr txBox="1"/>
          <p:nvPr/>
        </p:nvSpPr>
        <p:spPr>
          <a:xfrm>
            <a:off x="6111789" y="2918450"/>
            <a:ext cx="1845490" cy="169277"/>
          </a:xfrm>
          <a:prstGeom prst="rect">
            <a:avLst/>
          </a:prstGeom>
          <a:noFill/>
        </p:spPr>
        <p:txBody>
          <a:bodyPr wrap="square" rtlCol="0">
            <a:spAutoFit/>
          </a:bodyPr>
          <a:lstStyle/>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4.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physical mockup in Building 9 South at JSC.</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29" name="TextBox 28"/>
          <p:cNvSpPr txBox="1"/>
          <p:nvPr/>
        </p:nvSpPr>
        <p:spPr>
          <a:xfrm>
            <a:off x="2080948" y="5860839"/>
            <a:ext cx="1788945"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3.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VR setup in Building 9 South at JSC located next to the physical setup.</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0" name="TextBox 29"/>
          <p:cNvSpPr txBox="1"/>
          <p:nvPr/>
        </p:nvSpPr>
        <p:spPr>
          <a:xfrm>
            <a:off x="4120727" y="1609500"/>
            <a:ext cx="2049594" cy="923330"/>
          </a:xfrm>
          <a:prstGeom prst="rect">
            <a:avLst/>
          </a:prstGeom>
          <a:noFill/>
        </p:spPr>
        <p:txBody>
          <a:bodyPr wrap="square" rtlCol="0">
            <a:spAutoFit/>
          </a:bodyPr>
          <a:lstStyle/>
          <a:p>
            <a:pPr marL="0" marR="0" lvl="0" indent="0" algn="just" defTabSz="914105" rtl="0" eaLnBrk="1" fontAlgn="auto" latinLnBrk="0" hangingPunct="1">
              <a:lnSpc>
                <a:spcPct val="100000"/>
              </a:lnSpc>
              <a:spcBef>
                <a:spcPts val="0"/>
              </a:spcBef>
              <a:spcAft>
                <a:spcPts val="0"/>
              </a:spcAft>
              <a:buClrTx/>
              <a:buSzTx/>
              <a:buFontTx/>
              <a:buNone/>
              <a:tabLst/>
              <a:defRPr/>
            </a:pPr>
            <a:r>
              <a:rPr kumimoji="0" lang="en-US" sz="600" b="1" i="0" u="sng"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Physical Test Equipment</a:t>
            </a:r>
          </a:p>
          <a:p>
            <a:pPr marL="0" marR="0" lvl="0" indent="0" algn="just"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physical mockup  dimensions were 5.1 meters in length and 4.2 meters in diameter with a hatch size of  800 millimeters in diameter. The outer shell was constructed of fiberglass. The interior secondary structure used 80/20 aluminum, plywood, and steel. Payloads within the habitat were from excess Space Shuttle Mid-Deck Locker (MDL) and Cargo Transfer Bags (CTBs) (Figure 4).</a:t>
            </a:r>
            <a:endParaRPr kumimoji="0" lang="en-US" altLang="en-US" sz="600" b="0"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1" name="TextBox 30"/>
          <p:cNvSpPr txBox="1"/>
          <p:nvPr/>
        </p:nvSpPr>
        <p:spPr>
          <a:xfrm>
            <a:off x="112862" y="4925460"/>
            <a:ext cx="2139801" cy="738664"/>
          </a:xfrm>
          <a:prstGeom prst="rect">
            <a:avLst/>
          </a:prstGeom>
          <a:noFill/>
        </p:spPr>
        <p:txBody>
          <a:bodyPr wrap="square" rtlCol="0">
            <a:spAutoFit/>
          </a:bodyPr>
          <a:lstStyle/>
          <a:p>
            <a:pPr marL="0" marR="0" lvl="0" indent="0" algn="just" defTabSz="914105" rtl="0" eaLnBrk="1" fontAlgn="auto" latinLnBrk="0" hangingPunct="1">
              <a:lnSpc>
                <a:spcPct val="100000"/>
              </a:lnSpc>
              <a:spcBef>
                <a:spcPts val="0"/>
              </a:spcBef>
              <a:spcAft>
                <a:spcPts val="0"/>
              </a:spcAft>
              <a:buClrTx/>
              <a:buSzTx/>
              <a:buFontTx/>
              <a:buNone/>
              <a:tabLst/>
              <a:defRPr/>
            </a:pPr>
            <a:r>
              <a:rPr kumimoji="0" lang="en-US" sz="600" b="1" i="0" u="sng"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Virtual Reality Test Equipment</a:t>
            </a:r>
          </a:p>
          <a:p>
            <a:pPr marL="0" marR="0" lvl="0" indent="0" algn="just"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team used the High Tech Computer (HTC) Vive headset with a refresh rate of 90 Hertz (Hz) and a field of view of 110 degrees. A lighthouse tracking system integrated into the Vive Headset and controllers allowed users to move in a 3-D space to interact with precision in the environment (Figure 3).</a:t>
            </a:r>
            <a:r>
              <a:rPr kumimoji="0" lang="en-US" sz="600" b="1" i="0" u="sng"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 </a:t>
            </a:r>
          </a:p>
        </p:txBody>
      </p:sp>
      <p:pic>
        <p:nvPicPr>
          <p:cNvPr id="14" name="Picture 13"/>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183966" y="4630198"/>
            <a:ext cx="1733556" cy="1337268"/>
          </a:xfrm>
          <a:prstGeom prst="rect">
            <a:avLst/>
          </a:prstGeom>
        </p:spPr>
      </p:pic>
      <p:sp>
        <p:nvSpPr>
          <p:cNvPr id="32" name="TextBox 31"/>
          <p:cNvSpPr txBox="1"/>
          <p:nvPr/>
        </p:nvSpPr>
        <p:spPr>
          <a:xfrm>
            <a:off x="4116948" y="2533416"/>
            <a:ext cx="2049594" cy="1015663"/>
          </a:xfrm>
          <a:prstGeom prst="rect">
            <a:avLst/>
          </a:prstGeom>
          <a:noFill/>
        </p:spPr>
        <p:txBody>
          <a:bodyPr wrap="square" rtlCol="0">
            <a:spAutoFit/>
          </a:bodyPr>
          <a:lstStyle/>
          <a:p>
            <a:pPr marL="0" marR="0" lvl="0" indent="0" algn="just" defTabSz="868666" rtl="0" eaLnBrk="1" fontAlgn="base" latinLnBrk="0" hangingPunct="1">
              <a:lnSpc>
                <a:spcPct val="100000"/>
              </a:lnSpc>
              <a:spcBef>
                <a:spcPct val="50000"/>
              </a:spcBef>
              <a:spcAft>
                <a:spcPct val="0"/>
              </a:spcAft>
              <a:buClrTx/>
              <a:buSzTx/>
              <a:buFontTx/>
              <a:buNone/>
              <a:tabLst/>
              <a:defRPr/>
            </a:pPr>
            <a:r>
              <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Scenarios</a:t>
            </a: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Eight areas of functionality were depicted</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t>
            </a:r>
          </a:p>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l" defTabSz="91410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0" marR="0" lvl="0" indent="0" algn="l" defTabSz="91410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 low-fidelity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walk-through type human-in-the-loop (HITL) evaluation was performed.</a:t>
            </a:r>
          </a:p>
        </p:txBody>
      </p:sp>
      <p:sp>
        <p:nvSpPr>
          <p:cNvPr id="33" name="TextBox 32"/>
          <p:cNvSpPr txBox="1"/>
          <p:nvPr/>
        </p:nvSpPr>
        <p:spPr>
          <a:xfrm>
            <a:off x="6013265" y="3286719"/>
            <a:ext cx="2049594" cy="1846659"/>
          </a:xfrm>
          <a:prstGeom prst="rect">
            <a:avLst/>
          </a:prstGeom>
          <a:noFill/>
        </p:spPr>
        <p:txBody>
          <a:bodyPr wrap="square" rtlCol="0">
            <a:spAutoFit/>
          </a:bodyPr>
          <a:lstStyle/>
          <a:p>
            <a:pPr marL="0" marR="0" lvl="0" indent="0" algn="just" defTabSz="868666" rtl="0" eaLnBrk="1" fontAlgn="base" latinLnBrk="0" hangingPunct="1">
              <a:lnSpc>
                <a:spcPct val="100000"/>
              </a:lnSpc>
              <a:spcBef>
                <a:spcPct val="50000"/>
              </a:spcBef>
              <a:spcAft>
                <a:spcPct val="0"/>
              </a:spcAft>
              <a:buClrTx/>
              <a:buSzTx/>
              <a:buFontTx/>
              <a:buNone/>
              <a:tabLst/>
              <a:defRPr/>
            </a:pPr>
            <a:r>
              <a:rPr kumimoji="0" lang="en-US" altLang="en-US" sz="600" b="1" i="1"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Procedures</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Pre-test brief explaining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walk-through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tasks. </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 15-mimute familiarization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session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on moving in the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virtual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space. </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Processed with virtual habitat walk-through, scoring 30 questions on the conceptual design. </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All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scoring in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VR was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recorded through the VR headset using a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custom software (Figure 5). </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 short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5-minute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break, then escorted to the physical mock-up.  </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 10-minute familiarization session on mockup aspects.</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Given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an iPad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with custom software to score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the same 30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questions (Figure 6). </a:t>
            </a: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Given a post-test comparison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questionnaire.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a:p>
            <a:pPr marL="228600" marR="0" lvl="0" indent="-228600" algn="just" defTabSz="914105" rtl="0" eaLnBrk="1" fontAlgn="auto" latinLnBrk="0" hangingPunct="1">
              <a:lnSpc>
                <a:spcPct val="100000"/>
              </a:lnSpc>
              <a:spcBef>
                <a:spcPts val="0"/>
              </a:spcBef>
              <a:spcAft>
                <a:spcPts val="0"/>
              </a:spcAft>
              <a:buClrTx/>
              <a:buSzTx/>
              <a:buFontTx/>
              <a:buAutoNum type="arabicParen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To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counterbalance the evaluation, half of the participants used the aforementioned process while For the other half, the order of the procedures was reversed.</a:t>
            </a: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pic>
        <p:nvPicPr>
          <p:cNvPr id="20" name="Picture 19"/>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212889" y="3671923"/>
            <a:ext cx="850619" cy="1134158"/>
          </a:xfrm>
          <a:prstGeom prst="rect">
            <a:avLst/>
          </a:prstGeom>
          <a:effectLst>
            <a:outerShdw blurRad="76200" dist="50800" dir="2700000" algn="ctr" rotWithShape="0">
              <a:schemeClr val="tx1">
                <a:alpha val="62000"/>
              </a:schemeClr>
            </a:outerShdw>
          </a:effectLst>
        </p:spPr>
      </p:pic>
      <p:pic>
        <p:nvPicPr>
          <p:cNvPr id="21" name="Picture 20"/>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117484" y="3664216"/>
            <a:ext cx="856399" cy="1141865"/>
          </a:xfrm>
          <a:prstGeom prst="rect">
            <a:avLst/>
          </a:prstGeom>
          <a:effectLst>
            <a:outerShdw blurRad="76200" dist="50800" dir="2700000" algn="ctr" rotWithShape="0">
              <a:schemeClr val="tx1">
                <a:alpha val="62000"/>
              </a:schemeClr>
            </a:outerShdw>
          </a:effectLst>
        </p:spPr>
      </p:pic>
      <p:sp>
        <p:nvSpPr>
          <p:cNvPr id="34" name="TextBox 33"/>
          <p:cNvSpPr txBox="1"/>
          <p:nvPr/>
        </p:nvSpPr>
        <p:spPr>
          <a:xfrm>
            <a:off x="5063508" y="4806945"/>
            <a:ext cx="977563"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6.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SME in physical environment.</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5" name="TextBox 34"/>
          <p:cNvSpPr txBox="1"/>
          <p:nvPr/>
        </p:nvSpPr>
        <p:spPr>
          <a:xfrm>
            <a:off x="4151803" y="4798107"/>
            <a:ext cx="959457" cy="246221"/>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5.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SME in VR environment.</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6" name="TextBox 35"/>
          <p:cNvSpPr txBox="1"/>
          <p:nvPr/>
        </p:nvSpPr>
        <p:spPr>
          <a:xfrm>
            <a:off x="8171449" y="5434081"/>
            <a:ext cx="1335939"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8.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SME in VR. Note photo insert.</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7" name="TextBox 36"/>
          <p:cNvSpPr txBox="1"/>
          <p:nvPr/>
        </p:nvSpPr>
        <p:spPr>
          <a:xfrm>
            <a:off x="10859687" y="4245019"/>
            <a:ext cx="1326660" cy="169277"/>
          </a:xfrm>
          <a:prstGeom prst="rect">
            <a:avLst/>
          </a:prstGeom>
          <a:noFill/>
        </p:spPr>
        <p:txBody>
          <a:bodyPr wrap="square" rtlCol="0">
            <a:spAutoFit/>
          </a:bodyPr>
          <a:lstStyle/>
          <a:p>
            <a:pPr marL="0" marR="0" lvl="0" indent="0" algn="ctr" defTabSz="914105" rtl="0" eaLnBrk="1" fontAlgn="auto" latinLnBrk="0" hangingPunct="1">
              <a:lnSpc>
                <a:spcPct val="100000"/>
              </a:lnSpc>
              <a:spcBef>
                <a:spcPts val="0"/>
              </a:spcBef>
              <a:spcAft>
                <a:spcPts val="0"/>
              </a:spcAft>
              <a:buClrTx/>
              <a:buSzTx/>
              <a:buFontTx/>
              <a:buNone/>
              <a:tabLst/>
              <a:defRPr/>
            </a:pPr>
            <a:r>
              <a:rPr kumimoji="0" lang="en-US" sz="500" b="1" i="1"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Figure 7. </a:t>
            </a:r>
            <a:r>
              <a:rPr kumimoji="0" lang="en-US" sz="5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SME in physical environment.</a:t>
            </a:r>
            <a:endParaRPr kumimoji="0" lang="en-US" sz="5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endParaRPr>
          </a:p>
        </p:txBody>
      </p:sp>
      <p:sp>
        <p:nvSpPr>
          <p:cNvPr id="39" name="TextBox 38"/>
          <p:cNvSpPr txBox="1"/>
          <p:nvPr/>
        </p:nvSpPr>
        <p:spPr>
          <a:xfrm>
            <a:off x="8171448" y="2991644"/>
            <a:ext cx="2888869" cy="1384995"/>
          </a:xfrm>
          <a:prstGeom prst="rect">
            <a:avLst/>
          </a:prstGeom>
          <a:noFill/>
        </p:spPr>
        <p:txBody>
          <a:bodyPr wrap="square" rtlCol="0">
            <a:spAutoFit/>
          </a:bodyPr>
          <a:lstStyle/>
          <a:p>
            <a:pPr marL="0" marR="0" lvl="0" indent="0" algn="just" defTabSz="914105" rtl="0" eaLnBrk="1" fontAlgn="base"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The relationship between SME scores were strong between the two test environments (</a:t>
            </a:r>
            <a:r>
              <a:rPr kumimoji="0" lang="en-US" sz="600" b="0" i="1"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r</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 = 0.598). This also true for six out of eight functional areas. Two functional areas, hygiene and stowage, showed a moderate to weak correlation.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0" marR="0" lvl="0" indent="0" algn="just" defTabSz="914105" rtl="0" eaLnBrk="1" fontAlgn="base" latinLnBrk="0" hangingPunct="1">
              <a:lnSpc>
                <a:spcPct val="100000"/>
              </a:lnSpc>
              <a:spcBef>
                <a:spcPts val="0"/>
              </a:spcBef>
              <a:spcAft>
                <a:spcPts val="0"/>
              </a:spcAft>
              <a:buClrTx/>
              <a:buSzTx/>
              <a:buFontTx/>
              <a:buNone/>
              <a:tabLst/>
              <a:defRPr/>
            </a:pPr>
            <a:r>
              <a:rPr kumimoji="0" lang="en-US" sz="600" b="0"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The </a:t>
            </a:r>
            <a:r>
              <a:rPr kumimoji="0" lang="en-US" sz="600" b="0" i="0" u="sng"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hygiene </a:t>
            </a:r>
            <a:r>
              <a:rPr kumimoji="0" lang="en-US" sz="600" b="0"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area</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More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exploratory as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designers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were asking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for assistance. </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Tended to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locate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hygiene in same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habitat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area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regardless of test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environment (Figure 7). </a:t>
            </a:r>
          </a:p>
          <a:p>
            <a:pPr marL="0" marR="0" lvl="0" indent="0" algn="just" defTabSz="914105" rtl="0" eaLnBrk="1" fontAlgn="base" latinLnBrk="0" hangingPunct="1">
              <a:lnSpc>
                <a:spcPct val="100000"/>
              </a:lnSpc>
              <a:spcBef>
                <a:spcPts val="0"/>
              </a:spcBef>
              <a:spcAft>
                <a:spcPts val="0"/>
              </a:spcAft>
              <a:buClrTx/>
              <a:buSzTx/>
              <a:buFontTx/>
              <a:buNone/>
              <a:tabLst/>
              <a:defRPr/>
            </a:pPr>
            <a:r>
              <a:rPr kumimoji="0" lang="en-US" sz="600" b="0"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The </a:t>
            </a:r>
            <a:r>
              <a:rPr kumimoji="0" lang="en-US" sz="600" b="0" i="0" u="sng"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stowage </a:t>
            </a:r>
            <a:r>
              <a:rPr kumimoji="0" lang="en-US" sz="600" b="0"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area</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Preferred physically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touching and moving the stowage bags.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Type of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interaction not available in the virtual environment.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Liked the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ability to fly around and over the stowage in the virtual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mockup (Figure 8). </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Gave a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real feel for the stowage volume in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microgravity.</a:t>
            </a: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40" name="TextBox 39"/>
          <p:cNvSpPr txBox="1"/>
          <p:nvPr/>
        </p:nvSpPr>
        <p:spPr>
          <a:xfrm>
            <a:off x="9436280" y="4332356"/>
            <a:ext cx="2655241" cy="1384995"/>
          </a:xfrm>
          <a:prstGeom prst="rect">
            <a:avLst/>
          </a:prstGeom>
          <a:noFill/>
        </p:spPr>
        <p:txBody>
          <a:bodyPr wrap="square" rtlCol="0">
            <a:spAutoFit/>
          </a:bodyPr>
          <a:lstStyle/>
          <a:p>
            <a:pPr marL="0" marR="0" lvl="0" indent="0" algn="just" defTabSz="914105" rtl="0" eaLnBrk="1" fontAlgn="base" latinLnBrk="0" hangingPunct="1">
              <a:lnSpc>
                <a:spcPct val="100000"/>
              </a:lnSpc>
              <a:spcBef>
                <a:spcPts val="0"/>
              </a:spcBef>
              <a:spcAft>
                <a:spcPts val="0"/>
              </a:spcAft>
              <a:buClrTx/>
              <a:buSzTx/>
              <a:buFontTx/>
              <a:buNone/>
              <a:tabLst/>
              <a:defRPr/>
            </a:pPr>
            <a:r>
              <a:rPr kumimoji="0" lang="en-US" sz="600" b="0" i="0" u="sng"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Perception of Volume</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50</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 of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SMEs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thought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volume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in both environments felt the same.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Surprised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how close the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VR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volume compared to the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physical. </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VR had feeling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of being constrained much like the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physical.</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VR gave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 better sense of realism, offered better situational awareness and a cleaner look with imagining the microgravity environment.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Physical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environment, SMEs felted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volume was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static and not as interactive. </a:t>
            </a:r>
            <a:endPar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endParaRP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Perceived a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different feeling, but could not explain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why.</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Factors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could have been material choices, such as word or foam, had a less flight-like quality giving a more 2-dimensional feel</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a:t>
            </a:r>
          </a:p>
          <a:p>
            <a:pPr marL="171450" marR="0" lvl="0" indent="-171450" algn="just" defTabSz="914105"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7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out of </a:t>
            </a:r>
            <a:r>
              <a:rPr kumimoji="0" lang="en-US" sz="600" b="0" i="0" u="none" strike="noStrike" kern="1200" cap="none" spc="0" normalizeH="0" baseline="0" noProof="0" dirty="0" smtClean="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8 </a:t>
            </a: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SMEs deemed virtual reality the best test environment for evaluating early conceptual designs.</a:t>
            </a:r>
          </a:p>
        </p:txBody>
      </p:sp>
      <p:sp>
        <p:nvSpPr>
          <p:cNvPr id="41" name="TextBox 40"/>
          <p:cNvSpPr txBox="1"/>
          <p:nvPr/>
        </p:nvSpPr>
        <p:spPr>
          <a:xfrm>
            <a:off x="8171449" y="5687206"/>
            <a:ext cx="3928208" cy="938719"/>
          </a:xfrm>
          <a:prstGeom prst="rect">
            <a:avLst/>
          </a:prstGeom>
          <a:noFill/>
        </p:spPr>
        <p:txBody>
          <a:bodyPr wrap="square" rtlCol="0">
            <a:spAutoFit/>
          </a:bodyPr>
          <a:lstStyle/>
          <a:p>
            <a:pPr marL="0" marR="0" lvl="0" indent="0" algn="just" defTabSz="868666" rtl="0" eaLnBrk="1" fontAlgn="base" latinLnBrk="0" hangingPunct="1">
              <a:lnSpc>
                <a:spcPct val="100000"/>
              </a:lnSpc>
              <a:spcBef>
                <a:spcPct val="0"/>
              </a:spcBef>
              <a:spcAft>
                <a:spcPct val="0"/>
              </a:spcAft>
              <a:buClrTx/>
              <a:buSzTx/>
              <a:buFontTx/>
              <a:buNone/>
              <a:tabLst/>
              <a:defRPr/>
            </a:pPr>
            <a:r>
              <a:rPr kumimoji="0" lang="en-US" altLang="en-US" sz="700" b="1" i="0" u="none" strike="noStrike" kern="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mn-ea"/>
                <a:cs typeface="Arial" panose="020B0604020202020204" pitchFamily="34" charset="0"/>
              </a:rPr>
              <a:t>CONCLUSIONS</a:t>
            </a:r>
          </a:p>
          <a:p>
            <a:pPr marL="0" marR="0" lvl="0" indent="0" algn="just" defTabSz="914105" rtl="0" eaLnBrk="1" fontAlgn="base"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Times New Roman" panose="02020603050405020304" pitchFamily="18" charset="0"/>
                <a:cs typeface="Arial" panose="020B0604020202020204" pitchFamily="34" charset="0"/>
              </a:rPr>
              <a:t>Results indicated when testing an early design concept, there was a high correlation between the two environments, meaning SMEs found little to no difference when evaluating a design in either a physical or virtual environment. There are advantages and limitations to both environments. The virtual world gave the experts a better sense of the microgravity space environment and the relationships of space and human presence that are difficult to simulate in a 1-g physical environment. However, the interaction between human and mechanical mechanisms is better enhanced in the physical world compared to the virtual world. In the early design life cycle phase, virtual reality shows great promise to support walk-through evaluations for testing early design concepts that will give more options and increase designer’s time to design.</a:t>
            </a:r>
            <a:endParaRPr kumimoji="0" lang="en-US" sz="600" b="0" i="0" u="none" strike="noStrike" kern="1200" cap="none" spc="0" normalizeH="0" baseline="0" noProof="0" dirty="0">
              <a:ln>
                <a:noFill/>
              </a:ln>
              <a:solidFill>
                <a:srgbClr val="FFFFFF"/>
              </a:solidFill>
              <a:effectLst>
                <a:outerShdw blurRad="76200" dist="50800" dir="2700000" algn="ctr" rotWithShape="0">
                  <a:srgbClr val="000000">
                    <a:alpha val="62000"/>
                  </a:srgbClr>
                </a:outerShdw>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0311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a:xfrm>
            <a:off x="450272" y="1825625"/>
            <a:ext cx="11242963" cy="4007139"/>
          </a:xfrm>
        </p:spPr>
        <p:txBody>
          <a:bodyPr>
            <a:normAutofit/>
          </a:bodyPr>
          <a:lstStyle/>
          <a:p>
            <a:r>
              <a:rPr lang="en-US" dirty="0" smtClean="0"/>
              <a:t>Evaluation of two environments (virtual vs. physical) using an identical habitat mockup</a:t>
            </a:r>
          </a:p>
          <a:p>
            <a:pPr lvl="1"/>
            <a:r>
              <a:rPr lang="en-US" dirty="0" smtClean="0"/>
              <a:t>Results indicate a high correlation between the two environments exists</a:t>
            </a:r>
          </a:p>
          <a:p>
            <a:pPr lvl="1"/>
            <a:r>
              <a:rPr lang="en-US" dirty="0" smtClean="0"/>
              <a:t>There are advantages and limitation to each environment</a:t>
            </a:r>
          </a:p>
          <a:p>
            <a:r>
              <a:rPr lang="en-US" dirty="0" smtClean="0"/>
              <a:t>Virtual reality (VR) shows great promise as an evaluation test environment for early conceptual design</a:t>
            </a:r>
          </a:p>
          <a:p>
            <a:pPr lvl="1"/>
            <a:endParaRPr lang="en-US" dirty="0"/>
          </a:p>
        </p:txBody>
      </p:sp>
    </p:spTree>
    <p:extLst>
      <p:ext uri="{BB962C8B-B14F-4D97-AF65-F5344CB8AC3E}">
        <p14:creationId xmlns:p14="http://schemas.microsoft.com/office/powerpoint/2010/main" val="8440095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0273" y="1590098"/>
            <a:ext cx="11242963" cy="4353502"/>
          </a:xfrm>
        </p:spPr>
        <p:txBody>
          <a:bodyPr>
            <a:normAutofit/>
          </a:bodyPr>
          <a:lstStyle/>
          <a:p>
            <a:r>
              <a:rPr lang="en-US" dirty="0" smtClean="0"/>
              <a:t>Recent studies have shown immersive virtual environments are a useful verification and evaluation tool for early designs [1-4]</a:t>
            </a:r>
          </a:p>
          <a:p>
            <a:r>
              <a:rPr lang="en-US" dirty="0" smtClean="0"/>
              <a:t>Research indicates that virtual prototyping has become increasing relevant [5]</a:t>
            </a:r>
          </a:p>
          <a:p>
            <a:r>
              <a:rPr lang="en-US" dirty="0" smtClean="0"/>
              <a:t>VR has its limits</a:t>
            </a:r>
          </a:p>
          <a:p>
            <a:pPr lvl="1"/>
            <a:r>
              <a:rPr lang="en-US" dirty="0" smtClean="0"/>
              <a:t>In providing tangible objects to touch and interact with the physical environment has been more successful</a:t>
            </a:r>
          </a:p>
          <a:p>
            <a:r>
              <a:rPr lang="en-US" dirty="0" smtClean="0"/>
              <a:t>The objective:</a:t>
            </a:r>
          </a:p>
          <a:p>
            <a:pPr lvl="1"/>
            <a:r>
              <a:rPr lang="en-US" dirty="0" smtClean="0"/>
              <a:t>To investigate if any differences existed between a virtual test environment versus a physical one when using the same conceptual habitat design</a:t>
            </a:r>
          </a:p>
          <a:p>
            <a:pPr marL="0" indent="0">
              <a:buNone/>
            </a:pPr>
            <a:endParaRPr lang="en-US" dirty="0" smtClean="0"/>
          </a:p>
          <a:p>
            <a:endParaRPr lang="en-US" dirty="0"/>
          </a:p>
        </p:txBody>
      </p:sp>
    </p:spTree>
    <p:extLst>
      <p:ext uri="{BB962C8B-B14F-4D97-AF65-F5344CB8AC3E}">
        <p14:creationId xmlns:p14="http://schemas.microsoft.com/office/powerpoint/2010/main" val="16255663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273" y="373835"/>
            <a:ext cx="11561618" cy="1325563"/>
          </a:xfrm>
        </p:spPr>
        <p:txBody>
          <a:bodyPr/>
          <a:lstStyle/>
          <a:p>
            <a:r>
              <a:rPr lang="en-US" dirty="0" smtClean="0"/>
              <a:t>Methods (Environments and Equipment)</a:t>
            </a:r>
            <a:endParaRPr lang="en-US" dirty="0"/>
          </a:p>
        </p:txBody>
      </p:sp>
      <p:sp>
        <p:nvSpPr>
          <p:cNvPr id="3" name="Content Placeholder 2"/>
          <p:cNvSpPr>
            <a:spLocks noGrp="1"/>
          </p:cNvSpPr>
          <p:nvPr>
            <p:ph idx="1"/>
          </p:nvPr>
        </p:nvSpPr>
        <p:spPr>
          <a:xfrm>
            <a:off x="450273" y="1590099"/>
            <a:ext cx="11242963" cy="2039970"/>
          </a:xfrm>
        </p:spPr>
        <p:txBody>
          <a:bodyPr>
            <a:normAutofit fontScale="92500" lnSpcReduction="20000"/>
          </a:bodyPr>
          <a:lstStyle/>
          <a:p>
            <a:r>
              <a:rPr lang="en-US" dirty="0" smtClean="0"/>
              <a:t>Two versions of NASA reference habitat for lunar orbit (virtual and physical)</a:t>
            </a:r>
          </a:p>
          <a:p>
            <a:r>
              <a:rPr lang="en-US" dirty="0" smtClean="0"/>
              <a:t>Able to match fidelity for both environments</a:t>
            </a:r>
          </a:p>
          <a:p>
            <a:r>
              <a:rPr lang="en-US" dirty="0" smtClean="0"/>
              <a:t>No system functionality; however, system representation was available</a:t>
            </a:r>
          </a:p>
          <a:p>
            <a:r>
              <a:rPr lang="en-US" dirty="0" smtClean="0"/>
              <a:t>Mannequins were used to illustrate task volumes in both environments</a:t>
            </a:r>
          </a:p>
          <a:p>
            <a:endParaRPr lang="en-US" dirty="0" smtClean="0"/>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09291" y="3669113"/>
            <a:ext cx="4297000" cy="2144177"/>
          </a:xfrm>
          <a:prstGeom prst="rect">
            <a:avLst/>
          </a:prstGeom>
          <a:effectLst>
            <a:outerShdw blurRad="266700" dist="127000" dir="2700000" algn="ctr" rotWithShape="0">
              <a:schemeClr val="tx1">
                <a:alpha val="62000"/>
              </a:scheme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10687" y="3669113"/>
            <a:ext cx="6190664" cy="2224383"/>
          </a:xfrm>
          <a:prstGeom prst="rect">
            <a:avLst/>
          </a:prstGeom>
          <a:effectLst>
            <a:outerShdw blurRad="266700" dist="127000" dir="2700000" algn="ctr" rotWithShape="0">
              <a:schemeClr val="tx1">
                <a:alpha val="62000"/>
              </a:schemeClr>
            </a:outerShdw>
          </a:effectLst>
        </p:spPr>
      </p:pic>
      <p:sp>
        <p:nvSpPr>
          <p:cNvPr id="7" name="TextBox 6"/>
          <p:cNvSpPr txBox="1"/>
          <p:nvPr/>
        </p:nvSpPr>
        <p:spPr>
          <a:xfrm>
            <a:off x="1480008" y="5864423"/>
            <a:ext cx="3308809" cy="307777"/>
          </a:xfrm>
          <a:prstGeom prst="rect">
            <a:avLst/>
          </a:prstGeom>
          <a:noFill/>
        </p:spPr>
        <p:txBody>
          <a:bodyPr wrap="square" rtlCol="0">
            <a:spAutoFit/>
          </a:bodyPr>
          <a:lstStyle/>
          <a:p>
            <a:r>
              <a:rPr lang="en-US" sz="1400" dirty="0" smtClean="0"/>
              <a:t>Interior screen shot of the VR environment</a:t>
            </a:r>
            <a:endParaRPr lang="en-US" sz="1400" dirty="0"/>
          </a:p>
        </p:txBody>
      </p:sp>
      <p:sp>
        <p:nvSpPr>
          <p:cNvPr id="8" name="TextBox 7"/>
          <p:cNvSpPr txBox="1"/>
          <p:nvPr/>
        </p:nvSpPr>
        <p:spPr>
          <a:xfrm>
            <a:off x="6975835" y="5932541"/>
            <a:ext cx="3836709" cy="307777"/>
          </a:xfrm>
          <a:prstGeom prst="rect">
            <a:avLst/>
          </a:prstGeom>
          <a:noFill/>
        </p:spPr>
        <p:txBody>
          <a:bodyPr wrap="square" rtlCol="0">
            <a:spAutoFit/>
          </a:bodyPr>
          <a:lstStyle/>
          <a:p>
            <a:r>
              <a:rPr lang="en-US" sz="1400" dirty="0" smtClean="0"/>
              <a:t>Interior photograph of the physical environment</a:t>
            </a:r>
            <a:endParaRPr lang="en-US" sz="1400" dirty="0"/>
          </a:p>
        </p:txBody>
      </p:sp>
    </p:spTree>
    <p:extLst>
      <p:ext uri="{BB962C8B-B14F-4D97-AF65-F5344CB8AC3E}">
        <p14:creationId xmlns:p14="http://schemas.microsoft.com/office/powerpoint/2010/main" val="4101445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(Environments and Equipment)</a:t>
            </a:r>
            <a:endParaRPr lang="en-US" dirty="0"/>
          </a:p>
        </p:txBody>
      </p:sp>
      <p:sp>
        <p:nvSpPr>
          <p:cNvPr id="3" name="Content Placeholder 2"/>
          <p:cNvSpPr>
            <a:spLocks noGrp="1"/>
          </p:cNvSpPr>
          <p:nvPr>
            <p:ph idx="1"/>
          </p:nvPr>
        </p:nvSpPr>
        <p:spPr>
          <a:xfrm>
            <a:off x="450274" y="1590098"/>
            <a:ext cx="5818552" cy="4353502"/>
          </a:xfrm>
        </p:spPr>
        <p:txBody>
          <a:bodyPr>
            <a:normAutofit/>
          </a:bodyPr>
          <a:lstStyle/>
          <a:p>
            <a:r>
              <a:rPr lang="en-US" dirty="0" smtClean="0"/>
              <a:t>Virtual Reality Test Equipment</a:t>
            </a:r>
          </a:p>
          <a:p>
            <a:pPr lvl="1"/>
            <a:r>
              <a:rPr lang="en-US" dirty="0" smtClean="0"/>
              <a:t>The team used the High Tech Computer (HTC) Vive headset</a:t>
            </a:r>
          </a:p>
          <a:p>
            <a:pPr lvl="2"/>
            <a:r>
              <a:rPr lang="en-US" dirty="0" smtClean="0"/>
              <a:t>Refresh rate of 90 Hertz (Hz)</a:t>
            </a:r>
          </a:p>
          <a:p>
            <a:pPr lvl="2"/>
            <a:r>
              <a:rPr lang="en-US" dirty="0" smtClean="0"/>
              <a:t>Field of view of 110 degrees</a:t>
            </a:r>
          </a:p>
          <a:p>
            <a:pPr lvl="2"/>
            <a:r>
              <a:rPr lang="en-US" dirty="0" smtClean="0"/>
              <a:t>Lighthouse tracking system integrated into the Vive headset and controllers allowing users to mover in 3-D space and interact with precision in the environment</a:t>
            </a:r>
          </a:p>
          <a:p>
            <a:pPr marL="1371600" lvl="3" indent="0">
              <a:buNone/>
            </a:pPr>
            <a:endParaRPr lang="en-US" dirty="0" smtClean="0"/>
          </a:p>
          <a:p>
            <a:endParaRPr lang="en-US" dirty="0" smtClean="0"/>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087496" y="1540356"/>
            <a:ext cx="5937315" cy="4452986"/>
          </a:xfrm>
          <a:prstGeom prst="rect">
            <a:avLst/>
          </a:prstGeom>
          <a:effectLst>
            <a:outerShdw blurRad="266700" dist="127000" dir="2700000" algn="ctr" rotWithShape="0">
              <a:schemeClr val="tx1">
                <a:alpha val="62000"/>
              </a:schemeClr>
            </a:outerShdw>
          </a:effectLst>
        </p:spPr>
      </p:pic>
      <p:sp>
        <p:nvSpPr>
          <p:cNvPr id="5" name="TextBox 4"/>
          <p:cNvSpPr txBox="1"/>
          <p:nvPr/>
        </p:nvSpPr>
        <p:spPr>
          <a:xfrm>
            <a:off x="6356808" y="6004918"/>
            <a:ext cx="5562476" cy="307777"/>
          </a:xfrm>
          <a:prstGeom prst="rect">
            <a:avLst/>
          </a:prstGeom>
          <a:noFill/>
        </p:spPr>
        <p:txBody>
          <a:bodyPr wrap="square" rtlCol="0">
            <a:spAutoFit/>
          </a:bodyPr>
          <a:lstStyle/>
          <a:p>
            <a:r>
              <a:rPr lang="en-US" sz="1400" dirty="0" smtClean="0"/>
              <a:t>The VR setup in Building 9 South at JSC located next to the physical setup</a:t>
            </a:r>
            <a:endParaRPr lang="en-US" sz="1400" dirty="0"/>
          </a:p>
        </p:txBody>
      </p:sp>
    </p:spTree>
    <p:extLst>
      <p:ext uri="{BB962C8B-B14F-4D97-AF65-F5344CB8AC3E}">
        <p14:creationId xmlns:p14="http://schemas.microsoft.com/office/powerpoint/2010/main" val="16707669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(Environments and Equipment)</a:t>
            </a:r>
            <a:endParaRPr lang="en-US" dirty="0"/>
          </a:p>
        </p:txBody>
      </p:sp>
      <p:sp>
        <p:nvSpPr>
          <p:cNvPr id="3" name="Content Placeholder 2"/>
          <p:cNvSpPr>
            <a:spLocks noGrp="1"/>
          </p:cNvSpPr>
          <p:nvPr>
            <p:ph idx="1"/>
          </p:nvPr>
        </p:nvSpPr>
        <p:spPr>
          <a:xfrm>
            <a:off x="450274" y="1590098"/>
            <a:ext cx="5744049" cy="4353502"/>
          </a:xfrm>
        </p:spPr>
        <p:txBody>
          <a:bodyPr>
            <a:normAutofit/>
          </a:bodyPr>
          <a:lstStyle/>
          <a:p>
            <a:r>
              <a:rPr lang="en-US" dirty="0" smtClean="0"/>
              <a:t>Physical Test Equipment</a:t>
            </a:r>
          </a:p>
          <a:p>
            <a:pPr lvl="1"/>
            <a:r>
              <a:rPr lang="en-US" dirty="0" smtClean="0"/>
              <a:t>The team built a 5.1 meter in length by 4.2 meter in diameter physical habitat with 800 millimeter in diameter hatches</a:t>
            </a:r>
          </a:p>
          <a:p>
            <a:pPr lvl="2"/>
            <a:r>
              <a:rPr lang="en-US" dirty="0" smtClean="0"/>
              <a:t>Outer shell constructed of fiberglass</a:t>
            </a:r>
          </a:p>
          <a:p>
            <a:pPr lvl="2"/>
            <a:r>
              <a:rPr lang="en-US" dirty="0" smtClean="0"/>
              <a:t>Secondary structure 80/20 aluminum, plywood, and steel</a:t>
            </a:r>
          </a:p>
          <a:p>
            <a:pPr lvl="2"/>
            <a:r>
              <a:rPr lang="en-US" dirty="0" smtClean="0"/>
              <a:t>Payloads were excess Space Shuttle Mid-Deck Lockers (MDL) and Cargo Transfer Bags (CTBs)</a:t>
            </a:r>
          </a:p>
          <a:p>
            <a:pPr marL="1371600" lvl="3" indent="0">
              <a:buNone/>
            </a:pPr>
            <a:endParaRPr lang="en-US" dirty="0" smtClean="0"/>
          </a:p>
          <a:p>
            <a:endParaRPr lang="en-US" dirty="0" smtClean="0"/>
          </a:p>
          <a:p>
            <a:endParaRPr lang="en-US"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47104" y="1590098"/>
            <a:ext cx="5784218" cy="4686322"/>
          </a:xfrm>
          <a:prstGeom prst="rect">
            <a:avLst/>
          </a:prstGeom>
          <a:effectLst>
            <a:outerShdw blurRad="266700" dist="127000" dir="2700000" algn="ctr" rotWithShape="0">
              <a:schemeClr val="tx1">
                <a:alpha val="62000"/>
              </a:schemeClr>
            </a:outerShdw>
          </a:effectLst>
        </p:spPr>
      </p:pic>
      <p:sp>
        <p:nvSpPr>
          <p:cNvPr id="6" name="TextBox 5"/>
          <p:cNvSpPr txBox="1"/>
          <p:nvPr/>
        </p:nvSpPr>
        <p:spPr>
          <a:xfrm>
            <a:off x="6468846" y="6312695"/>
            <a:ext cx="5562476" cy="307777"/>
          </a:xfrm>
          <a:prstGeom prst="rect">
            <a:avLst/>
          </a:prstGeom>
          <a:noFill/>
        </p:spPr>
        <p:txBody>
          <a:bodyPr wrap="square" rtlCol="0">
            <a:spAutoFit/>
          </a:bodyPr>
          <a:lstStyle/>
          <a:p>
            <a:pPr algn="ctr"/>
            <a:r>
              <a:rPr lang="en-US" sz="1400" dirty="0" smtClean="0"/>
              <a:t>The physical mockup in Building 9 South at JSC</a:t>
            </a:r>
            <a:endParaRPr lang="en-US" sz="1400" dirty="0"/>
          </a:p>
        </p:txBody>
      </p:sp>
    </p:spTree>
    <p:extLst>
      <p:ext uri="{BB962C8B-B14F-4D97-AF65-F5344CB8AC3E}">
        <p14:creationId xmlns:p14="http://schemas.microsoft.com/office/powerpoint/2010/main" val="40711957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(Scenarios)</a:t>
            </a:r>
            <a:endParaRPr lang="en-US" dirty="0"/>
          </a:p>
        </p:txBody>
      </p:sp>
      <p:sp>
        <p:nvSpPr>
          <p:cNvPr id="3" name="Content Placeholder 2"/>
          <p:cNvSpPr>
            <a:spLocks noGrp="1"/>
          </p:cNvSpPr>
          <p:nvPr>
            <p:ph idx="1"/>
          </p:nvPr>
        </p:nvSpPr>
        <p:spPr>
          <a:xfrm>
            <a:off x="450273" y="1590098"/>
            <a:ext cx="11242963" cy="4353502"/>
          </a:xfrm>
        </p:spPr>
        <p:txBody>
          <a:bodyPr>
            <a:normAutofit lnSpcReduction="10000"/>
          </a:bodyPr>
          <a:lstStyle/>
          <a:p>
            <a:r>
              <a:rPr lang="en-US" dirty="0" smtClean="0"/>
              <a:t>Eight areas of functionality were depicted:</a:t>
            </a:r>
          </a:p>
          <a:p>
            <a:pPr lvl="1"/>
            <a:r>
              <a:rPr lang="en-US" dirty="0" smtClean="0"/>
              <a:t>General Layout</a:t>
            </a:r>
          </a:p>
          <a:p>
            <a:pPr lvl="1"/>
            <a:r>
              <a:rPr lang="en-US" dirty="0" smtClean="0"/>
              <a:t>Multi-Functional Workstation(s)</a:t>
            </a:r>
          </a:p>
          <a:p>
            <a:pPr lvl="1"/>
            <a:r>
              <a:rPr lang="en-US" dirty="0" smtClean="0"/>
              <a:t>Galley</a:t>
            </a:r>
          </a:p>
          <a:p>
            <a:pPr lvl="1"/>
            <a:r>
              <a:rPr lang="en-US" dirty="0" smtClean="0"/>
              <a:t>Hygiene</a:t>
            </a:r>
            <a:endParaRPr lang="en-US" dirty="0"/>
          </a:p>
          <a:p>
            <a:pPr lvl="1"/>
            <a:r>
              <a:rPr lang="en-US" dirty="0" smtClean="0"/>
              <a:t>Exercise</a:t>
            </a:r>
          </a:p>
          <a:p>
            <a:pPr lvl="1"/>
            <a:r>
              <a:rPr lang="en-US" dirty="0" smtClean="0"/>
              <a:t>Medical</a:t>
            </a:r>
          </a:p>
          <a:p>
            <a:pPr lvl="1"/>
            <a:r>
              <a:rPr lang="en-US" dirty="0" smtClean="0"/>
              <a:t>Stowage</a:t>
            </a:r>
          </a:p>
          <a:p>
            <a:pPr lvl="1"/>
            <a:r>
              <a:rPr lang="en-US" dirty="0" smtClean="0"/>
              <a:t>Subsystems</a:t>
            </a:r>
          </a:p>
          <a:p>
            <a:r>
              <a:rPr lang="en-US" dirty="0" smtClean="0"/>
              <a:t>A low-fidelity walk-through type human-in-the-loop (HITL) evaluation was performed</a:t>
            </a:r>
          </a:p>
        </p:txBody>
      </p:sp>
    </p:spTree>
    <p:extLst>
      <p:ext uri="{BB962C8B-B14F-4D97-AF65-F5344CB8AC3E}">
        <p14:creationId xmlns:p14="http://schemas.microsoft.com/office/powerpoint/2010/main" val="16960965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(Procedures)</a:t>
            </a:r>
            <a:endParaRPr lang="en-US" dirty="0"/>
          </a:p>
        </p:txBody>
      </p:sp>
      <p:sp>
        <p:nvSpPr>
          <p:cNvPr id="3" name="Content Placeholder 2"/>
          <p:cNvSpPr>
            <a:spLocks noGrp="1"/>
          </p:cNvSpPr>
          <p:nvPr>
            <p:ph idx="1"/>
          </p:nvPr>
        </p:nvSpPr>
        <p:spPr>
          <a:xfrm>
            <a:off x="450273" y="1590098"/>
            <a:ext cx="7549289" cy="4652082"/>
          </a:xfrm>
        </p:spPr>
        <p:txBody>
          <a:bodyPr>
            <a:normAutofit fontScale="70000" lnSpcReduction="20000"/>
          </a:bodyPr>
          <a:lstStyle/>
          <a:p>
            <a:pPr marL="514350" indent="-514350">
              <a:buFont typeface="+mj-lt"/>
              <a:buAutoNum type="arabicPeriod"/>
            </a:pPr>
            <a:r>
              <a:rPr lang="en-US" dirty="0" smtClean="0"/>
              <a:t>Pre-Test brief explaining the walk-through tasks</a:t>
            </a:r>
          </a:p>
          <a:p>
            <a:pPr marL="514350" indent="-514350">
              <a:buFont typeface="+mj-lt"/>
              <a:buAutoNum type="arabicPeriod"/>
            </a:pPr>
            <a:r>
              <a:rPr lang="en-US" dirty="0" smtClean="0"/>
              <a:t>A 15- minute familiarization session on moving around in the virtual space</a:t>
            </a:r>
          </a:p>
          <a:p>
            <a:pPr marL="514350" indent="-514350">
              <a:buFont typeface="+mj-lt"/>
              <a:buAutoNum type="arabicPeriod"/>
            </a:pPr>
            <a:r>
              <a:rPr lang="en-US" dirty="0" smtClean="0"/>
              <a:t>Proceeded with virtual habitat walk-through, scoring 30 questions on the conceptual design</a:t>
            </a:r>
          </a:p>
          <a:p>
            <a:pPr marL="514350" indent="-514350">
              <a:buFont typeface="+mj-lt"/>
              <a:buAutoNum type="arabicPeriod"/>
            </a:pPr>
            <a:r>
              <a:rPr lang="en-US" dirty="0" smtClean="0"/>
              <a:t>All scoring in VR was recorded through VR headset using custom software</a:t>
            </a:r>
          </a:p>
          <a:p>
            <a:pPr marL="514350" indent="-514350">
              <a:buFont typeface="+mj-lt"/>
              <a:buAutoNum type="arabicPeriod"/>
            </a:pPr>
            <a:r>
              <a:rPr lang="en-US" dirty="0" smtClean="0"/>
              <a:t>Short 5-minute break, then escorted to physical mockup</a:t>
            </a:r>
          </a:p>
          <a:p>
            <a:pPr marL="514350" indent="-514350">
              <a:buFont typeface="+mj-lt"/>
              <a:buAutoNum type="arabicPeriod"/>
            </a:pPr>
            <a:r>
              <a:rPr lang="en-US" dirty="0" smtClean="0"/>
              <a:t>A10-minute familiarization session on mockup aspects</a:t>
            </a:r>
          </a:p>
          <a:p>
            <a:pPr marL="514350" indent="-514350">
              <a:buFont typeface="+mj-lt"/>
              <a:buAutoNum type="arabicPeriod"/>
            </a:pPr>
            <a:r>
              <a:rPr lang="en-US" dirty="0" smtClean="0"/>
              <a:t>Given an iPad with custom software to score same 30 questions</a:t>
            </a:r>
          </a:p>
          <a:p>
            <a:pPr marL="514350" indent="-514350">
              <a:buFont typeface="+mj-lt"/>
              <a:buAutoNum type="arabicPeriod"/>
            </a:pPr>
            <a:r>
              <a:rPr lang="en-US" dirty="0" smtClean="0"/>
              <a:t>Given a post-test comparison questionnaire</a:t>
            </a:r>
          </a:p>
          <a:p>
            <a:pPr marL="514350" indent="-514350">
              <a:buFont typeface="+mj-lt"/>
              <a:buAutoNum type="arabicPeriod"/>
            </a:pPr>
            <a:r>
              <a:rPr lang="en-US" dirty="0" smtClean="0"/>
              <a:t>To counterbalance evaluation:</a:t>
            </a:r>
          </a:p>
          <a:p>
            <a:pPr lvl="1"/>
            <a:r>
              <a:rPr lang="en-US" dirty="0" smtClean="0"/>
              <a:t>Half of the subjects used the aforementioned process</a:t>
            </a:r>
          </a:p>
          <a:p>
            <a:pPr lvl="1"/>
            <a:r>
              <a:rPr lang="en-US" dirty="0" smtClean="0"/>
              <a:t>For the other half, the order of the procedures were reversed</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921924" y="166719"/>
            <a:ext cx="2743200" cy="3657600"/>
          </a:xfrm>
          <a:prstGeom prst="rect">
            <a:avLst/>
          </a:prstGeom>
          <a:effectLst>
            <a:outerShdw blurRad="266700" dist="127000" dir="2700000" algn="tl" rotWithShape="0">
              <a:prstClr val="black">
                <a:alpha val="62000"/>
              </a:prst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88410" y="3135244"/>
            <a:ext cx="2743200" cy="3657600"/>
          </a:xfrm>
          <a:prstGeom prst="rect">
            <a:avLst/>
          </a:prstGeom>
          <a:effectLst>
            <a:outerShdw blurRad="266700" dist="127000" dir="2700000" algn="ctr" rotWithShape="0">
              <a:schemeClr val="tx1">
                <a:alpha val="62000"/>
              </a:schemeClr>
            </a:outerShdw>
          </a:effectLst>
        </p:spPr>
      </p:pic>
      <p:sp>
        <p:nvSpPr>
          <p:cNvPr id="6" name="TextBox 5"/>
          <p:cNvSpPr txBox="1"/>
          <p:nvPr/>
        </p:nvSpPr>
        <p:spPr>
          <a:xfrm>
            <a:off x="7858487" y="6242180"/>
            <a:ext cx="1670998" cy="523220"/>
          </a:xfrm>
          <a:prstGeom prst="rect">
            <a:avLst/>
          </a:prstGeom>
          <a:noFill/>
        </p:spPr>
        <p:txBody>
          <a:bodyPr wrap="square" rtlCol="0">
            <a:spAutoFit/>
          </a:bodyPr>
          <a:lstStyle/>
          <a:p>
            <a:pPr algn="ctr"/>
            <a:r>
              <a:rPr lang="en-US" sz="1400" dirty="0" smtClean="0"/>
              <a:t>SME in physical environment</a:t>
            </a:r>
            <a:endParaRPr lang="en-US" sz="1400" dirty="0"/>
          </a:p>
        </p:txBody>
      </p:sp>
      <p:sp>
        <p:nvSpPr>
          <p:cNvPr id="7" name="TextBox 6"/>
          <p:cNvSpPr txBox="1"/>
          <p:nvPr/>
        </p:nvSpPr>
        <p:spPr>
          <a:xfrm>
            <a:off x="10665124" y="2234284"/>
            <a:ext cx="1211066" cy="523220"/>
          </a:xfrm>
          <a:prstGeom prst="rect">
            <a:avLst/>
          </a:prstGeom>
          <a:noFill/>
        </p:spPr>
        <p:txBody>
          <a:bodyPr wrap="square" rtlCol="0">
            <a:spAutoFit/>
          </a:bodyPr>
          <a:lstStyle/>
          <a:p>
            <a:pPr algn="ctr"/>
            <a:r>
              <a:rPr lang="en-US" sz="1400" dirty="0" smtClean="0"/>
              <a:t>SME in VR environment</a:t>
            </a:r>
            <a:endParaRPr lang="en-US" sz="1400" dirty="0"/>
          </a:p>
        </p:txBody>
      </p:sp>
    </p:spTree>
    <p:extLst>
      <p:ext uri="{BB962C8B-B14F-4D97-AF65-F5344CB8AC3E}">
        <p14:creationId xmlns:p14="http://schemas.microsoft.com/office/powerpoint/2010/main" val="37713331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(Demographics)</a:t>
            </a:r>
            <a:endParaRPr lang="en-US" dirty="0"/>
          </a:p>
        </p:txBody>
      </p:sp>
      <p:sp>
        <p:nvSpPr>
          <p:cNvPr id="3" name="Content Placeholder 2"/>
          <p:cNvSpPr>
            <a:spLocks noGrp="1"/>
          </p:cNvSpPr>
          <p:nvPr>
            <p:ph idx="1"/>
          </p:nvPr>
        </p:nvSpPr>
        <p:spPr>
          <a:xfrm>
            <a:off x="450273" y="1590098"/>
            <a:ext cx="11242963" cy="4353502"/>
          </a:xfrm>
        </p:spPr>
        <p:txBody>
          <a:bodyPr>
            <a:normAutofit/>
          </a:bodyPr>
          <a:lstStyle/>
          <a:p>
            <a:r>
              <a:rPr lang="en-US" dirty="0" smtClean="0"/>
              <a:t>Eight highly qualified SMEs participated</a:t>
            </a:r>
          </a:p>
          <a:p>
            <a:pPr lvl="1"/>
            <a:r>
              <a:rPr lang="en-US" dirty="0" smtClean="0"/>
              <a:t>5 males and 3 females</a:t>
            </a:r>
          </a:p>
          <a:p>
            <a:pPr lvl="1"/>
            <a:r>
              <a:rPr lang="en-US" dirty="0" smtClean="0"/>
              <a:t>Average work experience 22 years (</a:t>
            </a:r>
            <a:r>
              <a:rPr lang="en-US" i="1" dirty="0" smtClean="0"/>
              <a:t>M</a:t>
            </a:r>
            <a:r>
              <a:rPr lang="en-US" dirty="0" smtClean="0"/>
              <a:t> = 22.14, Range min 7 max 32)</a:t>
            </a:r>
          </a:p>
          <a:p>
            <a:pPr lvl="1"/>
            <a:endParaRPr lang="en-US" dirty="0" smtClean="0"/>
          </a:p>
        </p:txBody>
      </p:sp>
      <p:graphicFrame>
        <p:nvGraphicFramePr>
          <p:cNvPr id="5" name="Table 4"/>
          <p:cNvGraphicFramePr>
            <a:graphicFrameLocks noGrp="1"/>
          </p:cNvGraphicFramePr>
          <p:nvPr>
            <p:extLst>
              <p:ext uri="{D42A27DB-BD31-4B8C-83A1-F6EECF244321}">
                <p14:modId xmlns:p14="http://schemas.microsoft.com/office/powerpoint/2010/main" val="1096578705"/>
              </p:ext>
            </p:extLst>
          </p:nvPr>
        </p:nvGraphicFramePr>
        <p:xfrm>
          <a:off x="2223572" y="3051364"/>
          <a:ext cx="7236543" cy="2743200"/>
        </p:xfrm>
        <a:graphic>
          <a:graphicData uri="http://schemas.openxmlformats.org/drawingml/2006/table">
            <a:tbl>
              <a:tblPr firstRow="1" firstCol="1" bandRow="1"/>
              <a:tblGrid>
                <a:gridCol w="999880">
                  <a:extLst>
                    <a:ext uri="{9D8B030D-6E8A-4147-A177-3AD203B41FA5}">
                      <a16:colId xmlns:a16="http://schemas.microsoft.com/office/drawing/2014/main" val="4066242703"/>
                    </a:ext>
                  </a:extLst>
                </a:gridCol>
                <a:gridCol w="3024920">
                  <a:extLst>
                    <a:ext uri="{9D8B030D-6E8A-4147-A177-3AD203B41FA5}">
                      <a16:colId xmlns:a16="http://schemas.microsoft.com/office/drawing/2014/main" val="3410850513"/>
                    </a:ext>
                  </a:extLst>
                </a:gridCol>
                <a:gridCol w="3211743">
                  <a:extLst>
                    <a:ext uri="{9D8B030D-6E8A-4147-A177-3AD203B41FA5}">
                      <a16:colId xmlns:a16="http://schemas.microsoft.com/office/drawing/2014/main" val="4018994735"/>
                    </a:ext>
                  </a:extLst>
                </a:gridCol>
              </a:tblGrid>
              <a:tr h="189157">
                <a:tc gridSpan="3">
                  <a:txBody>
                    <a:bodyPr/>
                    <a:lstStyle/>
                    <a:p>
                      <a:pPr marL="0" marR="0">
                        <a:spcBef>
                          <a:spcPts val="0"/>
                        </a:spcBef>
                        <a:spcAft>
                          <a:spcPts val="0"/>
                        </a:spcAft>
                      </a:pPr>
                      <a:r>
                        <a:rPr lang="en-US" sz="1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Table 1.</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Demographics of SMEs</a:t>
                      </a:r>
                      <a:endParaRPr lang="en-US"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8491982"/>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Gender</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Design Criteria Category</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Years of Experience (in years)</a:t>
                      </a: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9324090"/>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Human System Integration</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7</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9888270"/>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t>
                      </a:r>
                    </a:p>
                  </a:txBody>
                  <a:tcPr marL="68580" marR="68580" marT="0" marB="0" anchor="ctr">
                    <a:lnL>
                      <a:noFill/>
                    </a:lnL>
                    <a:lnR>
                      <a:noFill/>
                    </a:lnR>
                    <a:lnT>
                      <a:noFill/>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Programmatic</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29</a:t>
                      </a:r>
                    </a:p>
                  </a:txBody>
                  <a:tcPr marL="68580" marR="68580" marT="0" marB="0" anchor="ctr">
                    <a:lnL>
                      <a:noFill/>
                    </a:lnL>
                    <a:lnR>
                      <a:noFill/>
                    </a:lnR>
                    <a:lnT>
                      <a:noFill/>
                    </a:lnT>
                    <a:lnB>
                      <a:noFill/>
                    </a:lnB>
                  </a:tcPr>
                </a:tc>
                <a:extLst>
                  <a:ext uri="{0D108BD9-81ED-4DB2-BD59-A6C34878D82A}">
                    <a16:rowId xmlns:a16="http://schemas.microsoft.com/office/drawing/2014/main" val="1762923177"/>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t>
                      </a:r>
                    </a:p>
                  </a:txBody>
                  <a:tcPr marL="68580" marR="68580" marT="0" marB="0" anchor="ctr">
                    <a:lnL>
                      <a:noFill/>
                    </a:lnL>
                    <a:lnR>
                      <a:noFill/>
                    </a:lnR>
                    <a:lnT>
                      <a:noFill/>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Engineering</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28</a:t>
                      </a:r>
                    </a:p>
                  </a:txBody>
                  <a:tcPr marL="68580" marR="68580" marT="0" marB="0" anchor="ctr">
                    <a:lnL>
                      <a:noFill/>
                    </a:lnL>
                    <a:lnR>
                      <a:noFill/>
                    </a:lnR>
                    <a:lnT>
                      <a:noFill/>
                    </a:lnT>
                    <a:lnB>
                      <a:noFill/>
                    </a:lnB>
                  </a:tcPr>
                </a:tc>
                <a:extLst>
                  <a:ext uri="{0D108BD9-81ED-4DB2-BD59-A6C34878D82A}">
                    <a16:rowId xmlns:a16="http://schemas.microsoft.com/office/drawing/2014/main" val="1569482599"/>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t>
                      </a:r>
                    </a:p>
                  </a:txBody>
                  <a:tcPr marL="68580" marR="68580" marT="0" marB="0" anchor="ctr">
                    <a:lnL>
                      <a:noFill/>
                    </a:lnL>
                    <a:lnR>
                      <a:noFill/>
                    </a:lnR>
                    <a:lnT>
                      <a:noFill/>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Manufacturing/Assembly</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32</a:t>
                      </a:r>
                    </a:p>
                  </a:txBody>
                  <a:tcPr marL="68580" marR="68580" marT="0" marB="0" anchor="ctr">
                    <a:lnL>
                      <a:noFill/>
                    </a:lnL>
                    <a:lnR>
                      <a:noFill/>
                    </a:lnR>
                    <a:lnT>
                      <a:noFill/>
                    </a:lnT>
                    <a:lnB>
                      <a:noFill/>
                    </a:lnB>
                  </a:tcPr>
                </a:tc>
                <a:extLst>
                  <a:ext uri="{0D108BD9-81ED-4DB2-BD59-A6C34878D82A}">
                    <a16:rowId xmlns:a16="http://schemas.microsoft.com/office/drawing/2014/main" val="1032862240"/>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t>
                      </a:r>
                    </a:p>
                  </a:txBody>
                  <a:tcPr marL="68580" marR="68580" marT="0" marB="0" anchor="ctr">
                    <a:lnL>
                      <a:noFill/>
                    </a:lnL>
                    <a:lnR>
                      <a:noFill/>
                    </a:lnR>
                    <a:lnT>
                      <a:noFill/>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Human System Integration</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nchor="ctr">
                    <a:lnL>
                      <a:noFill/>
                    </a:lnL>
                    <a:lnR>
                      <a:noFill/>
                    </a:lnR>
                    <a:lnT>
                      <a:noFill/>
                    </a:lnT>
                    <a:lnB>
                      <a:noFill/>
                    </a:lnB>
                  </a:tcPr>
                </a:tc>
                <a:extLst>
                  <a:ext uri="{0D108BD9-81ED-4DB2-BD59-A6C34878D82A}">
                    <a16:rowId xmlns:a16="http://schemas.microsoft.com/office/drawing/2014/main" val="2299586929"/>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a:t>
                      </a:r>
                    </a:p>
                  </a:txBody>
                  <a:tcPr marL="68580" marR="68580" marT="0" marB="0" anchor="ctr">
                    <a:lnL>
                      <a:noFill/>
                    </a:lnL>
                    <a:lnR>
                      <a:noFill/>
                    </a:lnR>
                    <a:lnT>
                      <a:noFill/>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Engineering</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16</a:t>
                      </a:r>
                    </a:p>
                  </a:txBody>
                  <a:tcPr marL="68580" marR="68580" marT="0" marB="0" anchor="ctr">
                    <a:lnL>
                      <a:noFill/>
                    </a:lnL>
                    <a:lnR>
                      <a:noFill/>
                    </a:lnR>
                    <a:lnT>
                      <a:noFill/>
                    </a:lnT>
                    <a:lnB>
                      <a:noFill/>
                    </a:lnB>
                  </a:tcPr>
                </a:tc>
                <a:extLst>
                  <a:ext uri="{0D108BD9-81ED-4DB2-BD59-A6C34878D82A}">
                    <a16:rowId xmlns:a16="http://schemas.microsoft.com/office/drawing/2014/main" val="1059809857"/>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a:t>
                      </a:r>
                    </a:p>
                  </a:txBody>
                  <a:tcPr marL="68580" marR="68580" marT="0" marB="0" anchor="ctr">
                    <a:lnL>
                      <a:noFill/>
                    </a:lnL>
                    <a:lnR>
                      <a:noFill/>
                    </a:lnR>
                    <a:lnT>
                      <a:noFill/>
                    </a:lnT>
                    <a:lnB>
                      <a:noFill/>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Training/Operations</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17</a:t>
                      </a:r>
                    </a:p>
                  </a:txBody>
                  <a:tcPr marL="68580" marR="68580" marT="0" marB="0" anchor="ctr">
                    <a:lnL>
                      <a:noFill/>
                    </a:lnL>
                    <a:lnR>
                      <a:noFill/>
                    </a:lnR>
                    <a:lnT>
                      <a:noFill/>
                    </a:lnT>
                    <a:lnB>
                      <a:noFill/>
                    </a:lnB>
                  </a:tcPr>
                </a:tc>
                <a:extLst>
                  <a:ext uri="{0D108BD9-81ED-4DB2-BD59-A6C34878D82A}">
                    <a16:rowId xmlns:a16="http://schemas.microsoft.com/office/drawing/2014/main" val="2117995810"/>
                  </a:ext>
                </a:extLst>
              </a:tr>
              <a:tr h="189157">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Human Systems Integration</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25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0142525"/>
                  </a:ext>
                </a:extLst>
              </a:tr>
            </a:tbl>
          </a:graphicData>
        </a:graphic>
      </p:graphicFrame>
    </p:spTree>
    <p:extLst>
      <p:ext uri="{BB962C8B-B14F-4D97-AF65-F5344CB8AC3E}">
        <p14:creationId xmlns:p14="http://schemas.microsoft.com/office/powerpoint/2010/main" val="9038376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(Comparison Analysis)</a:t>
            </a:r>
            <a:endParaRPr lang="en-US" dirty="0"/>
          </a:p>
        </p:txBody>
      </p:sp>
      <p:sp>
        <p:nvSpPr>
          <p:cNvPr id="3" name="Content Placeholder 2"/>
          <p:cNvSpPr>
            <a:spLocks noGrp="1"/>
          </p:cNvSpPr>
          <p:nvPr>
            <p:ph idx="1"/>
          </p:nvPr>
        </p:nvSpPr>
        <p:spPr>
          <a:xfrm>
            <a:off x="450273" y="1590098"/>
            <a:ext cx="11242963" cy="1447841"/>
          </a:xfrm>
        </p:spPr>
        <p:txBody>
          <a:bodyPr>
            <a:normAutofit/>
          </a:bodyPr>
          <a:lstStyle/>
          <a:p>
            <a:r>
              <a:rPr lang="en-US" dirty="0" smtClean="0"/>
              <a:t>Data from volume and comparison questionnaires were analyzed</a:t>
            </a:r>
          </a:p>
          <a:p>
            <a:r>
              <a:rPr lang="en-US" dirty="0" smtClean="0"/>
              <a:t>A pairwise </a:t>
            </a:r>
            <a:r>
              <a:rPr lang="en-US" i="1" dirty="0" smtClean="0"/>
              <a:t>t</a:t>
            </a:r>
            <a:r>
              <a:rPr lang="en-US" dirty="0" smtClean="0"/>
              <a:t>-test and Pearson correlation coefficient [</a:t>
            </a:r>
            <a:r>
              <a:rPr lang="en-US" i="1" dirty="0" smtClean="0"/>
              <a:t>r</a:t>
            </a:r>
            <a:r>
              <a:rPr lang="en-US" dirty="0" smtClean="0"/>
              <a:t>] were employed</a:t>
            </a:r>
          </a:p>
          <a:p>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394106849"/>
              </p:ext>
            </p:extLst>
          </p:nvPr>
        </p:nvGraphicFramePr>
        <p:xfrm>
          <a:off x="466435" y="3037939"/>
          <a:ext cx="11529294" cy="3084576"/>
        </p:xfrm>
        <a:graphic>
          <a:graphicData uri="http://schemas.openxmlformats.org/drawingml/2006/table">
            <a:tbl>
              <a:tblPr firstRow="1" firstCol="1" bandRow="1"/>
              <a:tblGrid>
                <a:gridCol w="2601009">
                  <a:extLst>
                    <a:ext uri="{9D8B030D-6E8A-4147-A177-3AD203B41FA5}">
                      <a16:colId xmlns:a16="http://schemas.microsoft.com/office/drawing/2014/main" val="3222949352"/>
                    </a:ext>
                  </a:extLst>
                </a:gridCol>
                <a:gridCol w="1584125">
                  <a:extLst>
                    <a:ext uri="{9D8B030D-6E8A-4147-A177-3AD203B41FA5}">
                      <a16:colId xmlns:a16="http://schemas.microsoft.com/office/drawing/2014/main" val="558071099"/>
                    </a:ext>
                  </a:extLst>
                </a:gridCol>
                <a:gridCol w="1579513">
                  <a:extLst>
                    <a:ext uri="{9D8B030D-6E8A-4147-A177-3AD203B41FA5}">
                      <a16:colId xmlns:a16="http://schemas.microsoft.com/office/drawing/2014/main" val="264560312"/>
                    </a:ext>
                  </a:extLst>
                </a:gridCol>
                <a:gridCol w="1777818">
                  <a:extLst>
                    <a:ext uri="{9D8B030D-6E8A-4147-A177-3AD203B41FA5}">
                      <a16:colId xmlns:a16="http://schemas.microsoft.com/office/drawing/2014/main" val="3533632257"/>
                    </a:ext>
                  </a:extLst>
                </a:gridCol>
                <a:gridCol w="2603314">
                  <a:extLst>
                    <a:ext uri="{9D8B030D-6E8A-4147-A177-3AD203B41FA5}">
                      <a16:colId xmlns:a16="http://schemas.microsoft.com/office/drawing/2014/main" val="3678646517"/>
                    </a:ext>
                  </a:extLst>
                </a:gridCol>
                <a:gridCol w="1383515">
                  <a:extLst>
                    <a:ext uri="{9D8B030D-6E8A-4147-A177-3AD203B41FA5}">
                      <a16:colId xmlns:a16="http://schemas.microsoft.com/office/drawing/2014/main" val="2208908747"/>
                    </a:ext>
                  </a:extLst>
                </a:gridCol>
              </a:tblGrid>
              <a:tr h="213434">
                <a:tc gridSpan="6">
                  <a:txBody>
                    <a:bodyPr/>
                    <a:lstStyle/>
                    <a:p>
                      <a:pPr marL="0" marR="0">
                        <a:lnSpc>
                          <a:spcPct val="115000"/>
                        </a:lnSpc>
                        <a:spcBef>
                          <a:spcPts val="0"/>
                        </a:spcBef>
                        <a:spcAft>
                          <a:spcPts val="0"/>
                        </a:spcAft>
                      </a:pPr>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Table 2.</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t>
                      </a:r>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airwise &amp; Pearson Correlation for Eight Habitat Areas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13085910"/>
                  </a:ext>
                </a:extLst>
              </a:tr>
              <a:tr h="213434">
                <a:tc rowSpan="2">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Functional Areas (VR vs Physical)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Paired Samples Test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Paired Samples Correlation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4720821"/>
                  </a:ext>
                </a:extLst>
              </a:tr>
              <a:tr h="227857">
                <a:tc vMerge="1">
                  <a:txBody>
                    <a:bodyPr/>
                    <a:lstStyle/>
                    <a:p>
                      <a:endParaRPr lang="en-US"/>
                    </a:p>
                  </a:txBody>
                  <a:tcPr/>
                </a:tc>
                <a:tc>
                  <a:txBody>
                    <a:bodyPr/>
                    <a:lstStyle/>
                    <a:p>
                      <a:pPr marL="0" marR="0" algn="ctr">
                        <a:lnSpc>
                          <a:spcPct val="115000"/>
                        </a:lnSpc>
                        <a:spcBef>
                          <a:spcPts val="0"/>
                        </a:spcBef>
                        <a:spcAft>
                          <a:spcPts val="0"/>
                        </a:spcAft>
                      </a:pPr>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 (</a:t>
                      </a:r>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Sig (</a:t>
                      </a:r>
                      <a:r>
                        <a:rPr lang="en-US" sz="16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Relationship</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451523"/>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General Layout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0.542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0.644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 0.001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strong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1154463"/>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Multi-Function Workstation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2.360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0.023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0.598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 0.001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strong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879935797"/>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Galley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0.057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0.844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 0.001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very strong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448462307"/>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Hygiene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-0.215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0.836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0.466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0.245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moderate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61643804"/>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Exercise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1.661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0.110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0.815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 0.001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very strong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65887787"/>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Medical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0.162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0.872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0.709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 0.001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strong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463845736"/>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Stowage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-0.269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0.791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0.378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0.149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weak</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465575279"/>
                  </a:ext>
                </a:extLst>
              </a:tr>
              <a:tr h="213434">
                <a:tc>
                  <a:txBody>
                    <a:bodyPr/>
                    <a:lstStyle/>
                    <a:p>
                      <a:pPr marL="0" marR="0">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Sub-Systems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1.481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0.147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0.639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&lt; 0.001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strong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2242336"/>
                  </a:ext>
                </a:extLst>
              </a:tr>
            </a:tbl>
          </a:graphicData>
        </a:graphic>
      </p:graphicFrame>
    </p:spTree>
    <p:extLst>
      <p:ext uri="{BB962C8B-B14F-4D97-AF65-F5344CB8AC3E}">
        <p14:creationId xmlns:p14="http://schemas.microsoft.com/office/powerpoint/2010/main" val="30846718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(Comparison Analysis)</a:t>
            </a:r>
            <a:endParaRPr lang="en-US" dirty="0"/>
          </a:p>
        </p:txBody>
      </p:sp>
      <p:sp>
        <p:nvSpPr>
          <p:cNvPr id="3" name="Content Placeholder 2"/>
          <p:cNvSpPr>
            <a:spLocks noGrp="1"/>
          </p:cNvSpPr>
          <p:nvPr>
            <p:ph idx="1"/>
          </p:nvPr>
        </p:nvSpPr>
        <p:spPr>
          <a:xfrm>
            <a:off x="450275" y="1590097"/>
            <a:ext cx="6802880" cy="4810703"/>
          </a:xfrm>
        </p:spPr>
        <p:txBody>
          <a:bodyPr>
            <a:normAutofit lnSpcReduction="10000"/>
          </a:bodyPr>
          <a:lstStyle/>
          <a:p>
            <a:r>
              <a:rPr lang="en-US" dirty="0" smtClean="0"/>
              <a:t>Relationship between SME scores were strong between the two test environments (</a:t>
            </a:r>
            <a:r>
              <a:rPr lang="en-US" i="1" dirty="0" smtClean="0"/>
              <a:t>r</a:t>
            </a:r>
            <a:r>
              <a:rPr lang="en-US" dirty="0" smtClean="0"/>
              <a:t> = 0.598)</a:t>
            </a:r>
          </a:p>
          <a:p>
            <a:r>
              <a:rPr lang="en-US" dirty="0" smtClean="0"/>
              <a:t>Strong correlations were also seen in 6 out of 8 functional areas </a:t>
            </a:r>
          </a:p>
          <a:p>
            <a:r>
              <a:rPr lang="en-US" dirty="0" smtClean="0"/>
              <a:t>Two functional areas, hygiene and stowage, showed a moderate to weak correlation among SMEs</a:t>
            </a:r>
          </a:p>
          <a:p>
            <a:pPr lvl="1"/>
            <a:r>
              <a:rPr lang="en-US" dirty="0" smtClean="0"/>
              <a:t>Hygiene Area</a:t>
            </a:r>
          </a:p>
          <a:p>
            <a:pPr lvl="2"/>
            <a:r>
              <a:rPr lang="en-US" dirty="0" smtClean="0"/>
              <a:t>Area was mainly exploratory as designers were asking assistance from SMEs</a:t>
            </a:r>
          </a:p>
          <a:p>
            <a:pPr lvl="2"/>
            <a:r>
              <a:rPr lang="en-US" dirty="0" smtClean="0"/>
              <a:t>Tended to place hygiene in same location of habitat regardless of test environment</a:t>
            </a:r>
          </a:p>
          <a:p>
            <a:pPr marL="914400" lvl="2" indent="0">
              <a:buNone/>
            </a:pPr>
            <a:endParaRPr lang="en-US" dirty="0" smtClean="0"/>
          </a:p>
        </p:txBody>
      </p:sp>
      <p:pic>
        <p:nvPicPr>
          <p:cNvPr id="4" name="Picture 3"/>
          <p:cNvPicPr>
            <a:picLocks noChangeAspect="1"/>
          </p:cNvPicPr>
          <p:nvPr/>
        </p:nvPicPr>
        <p:blipFill>
          <a:blip r:embed="rId2"/>
          <a:stretch>
            <a:fillRect/>
          </a:stretch>
        </p:blipFill>
        <p:spPr>
          <a:xfrm>
            <a:off x="7661193" y="1343488"/>
            <a:ext cx="4298053" cy="5553937"/>
          </a:xfrm>
          <a:prstGeom prst="rect">
            <a:avLst/>
          </a:prstGeom>
        </p:spPr>
      </p:pic>
      <p:sp>
        <p:nvSpPr>
          <p:cNvPr id="7" name="TextBox 6"/>
          <p:cNvSpPr txBox="1"/>
          <p:nvPr/>
        </p:nvSpPr>
        <p:spPr>
          <a:xfrm>
            <a:off x="8495311" y="6550223"/>
            <a:ext cx="2751353" cy="307777"/>
          </a:xfrm>
          <a:prstGeom prst="rect">
            <a:avLst/>
          </a:prstGeom>
          <a:noFill/>
        </p:spPr>
        <p:txBody>
          <a:bodyPr wrap="square" rtlCol="0">
            <a:spAutoFit/>
          </a:bodyPr>
          <a:lstStyle/>
          <a:p>
            <a:pPr algn="ctr"/>
            <a:r>
              <a:rPr lang="en-US" sz="1400" dirty="0" smtClean="0"/>
              <a:t>SME in physical environment</a:t>
            </a:r>
            <a:endParaRPr lang="en-US" sz="1400" dirty="0"/>
          </a:p>
        </p:txBody>
      </p:sp>
    </p:spTree>
    <p:extLst>
      <p:ext uri="{BB962C8B-B14F-4D97-AF65-F5344CB8AC3E}">
        <p14:creationId xmlns:p14="http://schemas.microsoft.com/office/powerpoint/2010/main" val="6997244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(Comparison Analysis)</a:t>
            </a:r>
            <a:endParaRPr lang="en-US" dirty="0"/>
          </a:p>
        </p:txBody>
      </p:sp>
      <p:sp>
        <p:nvSpPr>
          <p:cNvPr id="3" name="Content Placeholder 2"/>
          <p:cNvSpPr>
            <a:spLocks noGrp="1"/>
          </p:cNvSpPr>
          <p:nvPr>
            <p:ph idx="1"/>
          </p:nvPr>
        </p:nvSpPr>
        <p:spPr>
          <a:xfrm>
            <a:off x="450274" y="1590098"/>
            <a:ext cx="7263564" cy="3086406"/>
          </a:xfrm>
        </p:spPr>
        <p:txBody>
          <a:bodyPr>
            <a:normAutofit/>
          </a:bodyPr>
          <a:lstStyle/>
          <a:p>
            <a:pPr lvl="1"/>
            <a:r>
              <a:rPr lang="en-US" dirty="0" smtClean="0"/>
              <a:t>Stowage Area</a:t>
            </a:r>
          </a:p>
          <a:p>
            <a:pPr lvl="2"/>
            <a:r>
              <a:rPr lang="en-US" dirty="0" smtClean="0"/>
              <a:t>Preferred physically touching and moving stowage bags</a:t>
            </a:r>
          </a:p>
          <a:p>
            <a:pPr lvl="2"/>
            <a:r>
              <a:rPr lang="en-US" dirty="0" smtClean="0"/>
              <a:t>Not able to have this type of interaction in virtual environment</a:t>
            </a:r>
          </a:p>
          <a:p>
            <a:pPr lvl="2"/>
            <a:r>
              <a:rPr lang="en-US" dirty="0" smtClean="0"/>
              <a:t>Liked the ability to fly around and over stowage in VR and felt this was essential</a:t>
            </a:r>
          </a:p>
          <a:p>
            <a:pPr lvl="2"/>
            <a:r>
              <a:rPr lang="en-US" dirty="0" smtClean="0"/>
              <a:t>VR gave SMEs a real feel for the stowage volume</a:t>
            </a:r>
          </a:p>
          <a:p>
            <a:pPr lvl="1"/>
            <a:endParaRPr lang="en-US" dirty="0" smtClean="0"/>
          </a:p>
          <a:p>
            <a:pPr lvl="2"/>
            <a:endParaRPr lang="en-US" dirty="0" smtClean="0"/>
          </a:p>
        </p:txBody>
      </p:sp>
      <p:pic>
        <p:nvPicPr>
          <p:cNvPr id="6" name="Picture 5"/>
          <p:cNvPicPr>
            <a:picLocks noChangeAspect="1"/>
          </p:cNvPicPr>
          <p:nvPr/>
        </p:nvPicPr>
        <p:blipFill>
          <a:blip r:embed="rId2"/>
          <a:stretch>
            <a:fillRect/>
          </a:stretch>
        </p:blipFill>
        <p:spPr>
          <a:xfrm>
            <a:off x="7360240" y="1277926"/>
            <a:ext cx="5005250" cy="5675868"/>
          </a:xfrm>
          <a:prstGeom prst="rect">
            <a:avLst/>
          </a:prstGeom>
        </p:spPr>
      </p:pic>
      <p:pic>
        <p:nvPicPr>
          <p:cNvPr id="7" name="Picture 6"/>
          <p:cNvPicPr>
            <a:picLocks noChangeAspect="1"/>
          </p:cNvPicPr>
          <p:nvPr/>
        </p:nvPicPr>
        <p:blipFill>
          <a:blip r:embed="rId3"/>
          <a:stretch>
            <a:fillRect/>
          </a:stretch>
        </p:blipFill>
        <p:spPr>
          <a:xfrm>
            <a:off x="8524677" y="6575809"/>
            <a:ext cx="2676376" cy="377985"/>
          </a:xfrm>
          <a:prstGeom prst="rect">
            <a:avLst/>
          </a:prstGeom>
        </p:spPr>
      </p:pic>
    </p:spTree>
    <p:extLst>
      <p:ext uri="{BB962C8B-B14F-4D97-AF65-F5344CB8AC3E}">
        <p14:creationId xmlns:p14="http://schemas.microsoft.com/office/powerpoint/2010/main" val="31304615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(Comparison Analysis)</a:t>
            </a:r>
            <a:endParaRPr lang="en-US" dirty="0"/>
          </a:p>
        </p:txBody>
      </p:sp>
      <p:sp>
        <p:nvSpPr>
          <p:cNvPr id="3" name="Content Placeholder 2"/>
          <p:cNvSpPr>
            <a:spLocks noGrp="1"/>
          </p:cNvSpPr>
          <p:nvPr>
            <p:ph idx="1"/>
          </p:nvPr>
        </p:nvSpPr>
        <p:spPr>
          <a:xfrm>
            <a:off x="450275" y="1590097"/>
            <a:ext cx="11186554" cy="4484132"/>
          </a:xfrm>
        </p:spPr>
        <p:txBody>
          <a:bodyPr>
            <a:normAutofit fontScale="92500" lnSpcReduction="10000"/>
          </a:bodyPr>
          <a:lstStyle/>
          <a:p>
            <a:r>
              <a:rPr lang="en-US" dirty="0"/>
              <a:t>Perception of Habitat Volume</a:t>
            </a:r>
          </a:p>
          <a:p>
            <a:pPr lvl="1"/>
            <a:r>
              <a:rPr lang="en-US" dirty="0"/>
              <a:t>General perception</a:t>
            </a:r>
          </a:p>
          <a:p>
            <a:pPr lvl="2"/>
            <a:r>
              <a:rPr lang="en-US" dirty="0" smtClean="0"/>
              <a:t>50% </a:t>
            </a:r>
            <a:r>
              <a:rPr lang="en-US" dirty="0"/>
              <a:t>of </a:t>
            </a:r>
            <a:r>
              <a:rPr lang="en-US" dirty="0" smtClean="0"/>
              <a:t>SMEs </a:t>
            </a:r>
            <a:r>
              <a:rPr lang="en-US" dirty="0"/>
              <a:t>thought the volume in both environments felt the same</a:t>
            </a:r>
          </a:p>
          <a:p>
            <a:pPr lvl="2"/>
            <a:r>
              <a:rPr lang="en-US" dirty="0"/>
              <a:t>Were surprised how close the virtual volume felted compared to the physical one</a:t>
            </a:r>
          </a:p>
          <a:p>
            <a:pPr lvl="1"/>
            <a:r>
              <a:rPr lang="en-US" dirty="0" smtClean="0"/>
              <a:t>Virtual Environment</a:t>
            </a:r>
          </a:p>
          <a:p>
            <a:pPr lvl="2"/>
            <a:r>
              <a:rPr lang="en-US" dirty="0" smtClean="0"/>
              <a:t>Feeling of being constrained much like in the real space environment</a:t>
            </a:r>
          </a:p>
          <a:p>
            <a:pPr lvl="2"/>
            <a:r>
              <a:rPr lang="en-US" dirty="0" smtClean="0"/>
              <a:t>Virtual volume gave better sense of realism</a:t>
            </a:r>
          </a:p>
          <a:p>
            <a:pPr lvl="3"/>
            <a:r>
              <a:rPr lang="en-US" dirty="0" smtClean="0"/>
              <a:t>Offered better situational awareness</a:t>
            </a:r>
          </a:p>
          <a:p>
            <a:pPr lvl="3"/>
            <a:r>
              <a:rPr lang="en-US" dirty="0" smtClean="0"/>
              <a:t>Clearer look with imaging microgravity environment</a:t>
            </a:r>
          </a:p>
          <a:p>
            <a:pPr lvl="1"/>
            <a:r>
              <a:rPr lang="en-US" dirty="0"/>
              <a:t>Physical Environment</a:t>
            </a:r>
          </a:p>
          <a:p>
            <a:pPr lvl="2"/>
            <a:r>
              <a:rPr lang="en-US" dirty="0"/>
              <a:t>Felted volume in mockup as static and not as interactive</a:t>
            </a:r>
          </a:p>
          <a:p>
            <a:pPr lvl="2"/>
            <a:r>
              <a:rPr lang="en-US" dirty="0"/>
              <a:t>Perceived a different feeling, but could not explain why</a:t>
            </a:r>
          </a:p>
          <a:p>
            <a:pPr lvl="3"/>
            <a:r>
              <a:rPr lang="en-US" dirty="0"/>
              <a:t>Material choices could have been one factor</a:t>
            </a:r>
          </a:p>
          <a:p>
            <a:pPr lvl="3"/>
            <a:r>
              <a:rPr lang="en-US" dirty="0"/>
              <a:t>Materials, such as wood or foam, had less flight-like qualities giving a more 2-dimensional feel</a:t>
            </a:r>
          </a:p>
          <a:p>
            <a:pPr lvl="1"/>
            <a:endParaRPr lang="en-US" dirty="0" smtClean="0"/>
          </a:p>
        </p:txBody>
      </p:sp>
    </p:spTree>
    <p:extLst>
      <p:ext uri="{BB962C8B-B14F-4D97-AF65-F5344CB8AC3E}">
        <p14:creationId xmlns:p14="http://schemas.microsoft.com/office/powerpoint/2010/main" val="4232760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(Comparison Analysis)</a:t>
            </a:r>
            <a:endParaRPr lang="en-US" dirty="0"/>
          </a:p>
        </p:txBody>
      </p:sp>
      <p:sp>
        <p:nvSpPr>
          <p:cNvPr id="3" name="Content Placeholder 2"/>
          <p:cNvSpPr>
            <a:spLocks noGrp="1"/>
          </p:cNvSpPr>
          <p:nvPr>
            <p:ph idx="1"/>
          </p:nvPr>
        </p:nvSpPr>
        <p:spPr>
          <a:xfrm>
            <a:off x="450273" y="2586141"/>
            <a:ext cx="10914411" cy="902731"/>
          </a:xfrm>
        </p:spPr>
        <p:txBody>
          <a:bodyPr>
            <a:normAutofit/>
          </a:bodyPr>
          <a:lstStyle/>
          <a:p>
            <a:pPr marL="0" indent="0">
              <a:buNone/>
            </a:pPr>
            <a:r>
              <a:rPr lang="en-US" dirty="0" smtClean="0"/>
              <a:t>Final results indicated 7 out of 8 SMEs deemed VR the best test environment for evaluating early conceptual designs</a:t>
            </a:r>
          </a:p>
        </p:txBody>
      </p:sp>
    </p:spTree>
    <p:extLst>
      <p:ext uri="{BB962C8B-B14F-4D97-AF65-F5344CB8AC3E}">
        <p14:creationId xmlns:p14="http://schemas.microsoft.com/office/powerpoint/2010/main" val="9545069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3" name="Content Placeholder 2"/>
          <p:cNvSpPr>
            <a:spLocks noGrp="1"/>
          </p:cNvSpPr>
          <p:nvPr>
            <p:ph idx="1"/>
          </p:nvPr>
        </p:nvSpPr>
        <p:spPr>
          <a:xfrm>
            <a:off x="450273" y="1590097"/>
            <a:ext cx="10838213" cy="4701845"/>
          </a:xfrm>
        </p:spPr>
        <p:txBody>
          <a:bodyPr>
            <a:normAutofit fontScale="85000" lnSpcReduction="20000"/>
          </a:bodyPr>
          <a:lstStyle/>
          <a:p>
            <a:r>
              <a:rPr lang="en-US" dirty="0" smtClean="0"/>
              <a:t>When testing early habitat design concepts, there is a high correlation between the virtual and physical testing environments</a:t>
            </a:r>
          </a:p>
          <a:p>
            <a:r>
              <a:rPr lang="en-US" dirty="0" smtClean="0"/>
              <a:t>SMEs found little to no differences when evaluating the design in either environment</a:t>
            </a:r>
          </a:p>
          <a:p>
            <a:r>
              <a:rPr lang="en-US" dirty="0" smtClean="0"/>
              <a:t>There are advantages and limitations to both environments</a:t>
            </a:r>
          </a:p>
          <a:p>
            <a:pPr lvl="1"/>
            <a:r>
              <a:rPr lang="en-US" dirty="0" smtClean="0"/>
              <a:t>The virtual environment</a:t>
            </a:r>
          </a:p>
          <a:p>
            <a:pPr lvl="2"/>
            <a:r>
              <a:rPr lang="en-US" dirty="0" smtClean="0"/>
              <a:t>Gave experts a better sense of the microgravity space environment</a:t>
            </a:r>
          </a:p>
          <a:p>
            <a:pPr lvl="2"/>
            <a:r>
              <a:rPr lang="en-US" dirty="0" smtClean="0"/>
              <a:t>Enhance the relationships of space and human presence that are difficult to simulate in 1-g</a:t>
            </a:r>
          </a:p>
          <a:p>
            <a:pPr lvl="1"/>
            <a:r>
              <a:rPr lang="en-US" dirty="0" smtClean="0"/>
              <a:t>The physical environment</a:t>
            </a:r>
          </a:p>
          <a:p>
            <a:pPr lvl="2"/>
            <a:r>
              <a:rPr lang="en-US" dirty="0" smtClean="0"/>
              <a:t>Interaction between human and mechanical mechanisms is enhanced in a physical world when compared to a virtual one</a:t>
            </a:r>
          </a:p>
          <a:p>
            <a:pPr lvl="2"/>
            <a:r>
              <a:rPr lang="en-US" dirty="0" smtClean="0"/>
              <a:t>Especially important when evaluating tight or confined spaces</a:t>
            </a:r>
          </a:p>
          <a:p>
            <a:r>
              <a:rPr lang="en-US" dirty="0" smtClean="0"/>
              <a:t>Thus, the virtual environment can support, with confidence, the testing of early design concepts without the cost of building a physical mockup.</a:t>
            </a:r>
          </a:p>
          <a:p>
            <a:r>
              <a:rPr lang="en-US" dirty="0" smtClean="0"/>
              <a:t>Provides designers more time and flexibility to design</a:t>
            </a:r>
          </a:p>
          <a:p>
            <a:pPr lvl="1"/>
            <a:endParaRPr lang="en-US" dirty="0" smtClean="0"/>
          </a:p>
          <a:p>
            <a:pPr lvl="1"/>
            <a:endParaRPr lang="en-US" dirty="0" smtClean="0"/>
          </a:p>
        </p:txBody>
      </p:sp>
    </p:spTree>
    <p:extLst>
      <p:ext uri="{BB962C8B-B14F-4D97-AF65-F5344CB8AC3E}">
        <p14:creationId xmlns:p14="http://schemas.microsoft.com/office/powerpoint/2010/main" val="42703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0273" y="1440807"/>
            <a:ext cx="11242963" cy="4736057"/>
          </a:xfrm>
        </p:spPr>
        <p:txBody>
          <a:bodyPr>
            <a:normAutofit fontScale="62500" lnSpcReduction="20000"/>
          </a:bodyPr>
          <a:lstStyle/>
          <a:p>
            <a:pPr marL="0" marR="0" indent="0" algn="just" fontAlgn="base">
              <a:lnSpc>
                <a:spcPct val="115000"/>
              </a:lnSpc>
              <a:spcBef>
                <a:spcPts val="0"/>
              </a:spcBef>
              <a:spcAft>
                <a:spcPts val="0"/>
              </a:spcAft>
              <a:buNone/>
            </a:pPr>
            <a:r>
              <a:rPr lang="en-US" dirty="0">
                <a:latin typeface="Times New Roman" panose="02020603050405020304" pitchFamily="18" charset="0"/>
                <a:ea typeface="Times New Roman" panose="02020603050405020304" pitchFamily="18" charset="0"/>
                <a:cs typeface="Times New Roman" panose="02020603050405020304" pitchFamily="18" charset="0"/>
              </a:rPr>
              <a:t>[1] Ryu, J., Hashimoto, N., Sato, M., Soeda, M., and Ohno, R. (2007). Application of human-scale immersive VR system for environmental design assessment-A proposal for an architectural design evaluation tool. </a:t>
            </a:r>
            <a:r>
              <a:rPr lang="en-US" i="1" dirty="0">
                <a:latin typeface="Times New Roman" panose="02020603050405020304" pitchFamily="18" charset="0"/>
                <a:ea typeface="Times New Roman" panose="02020603050405020304" pitchFamily="18" charset="0"/>
                <a:cs typeface="Times New Roman" panose="02020603050405020304" pitchFamily="18" charset="0"/>
              </a:rPr>
              <a:t>Journal of Asian Architecture and Building Engineering</a:t>
            </a:r>
            <a:r>
              <a:rPr lang="en-US" dirty="0">
                <a:latin typeface="Times New Roman" panose="02020603050405020304" pitchFamily="18" charset="0"/>
                <a:ea typeface="Times New Roman" panose="02020603050405020304" pitchFamily="18" charset="0"/>
                <a:cs typeface="Times New Roman" panose="02020603050405020304" pitchFamily="18" charset="0"/>
              </a:rPr>
              <a:t>, Vol. 6, No.1, May 2007</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0" marR="0" indent="0" algn="just" fontAlgn="base">
              <a:lnSpc>
                <a:spcPct val="115000"/>
              </a:lnSpc>
              <a:spcBef>
                <a:spcPts val="0"/>
              </a:spcBef>
              <a:spcAft>
                <a:spcPts val="0"/>
              </a:spcAft>
              <a:buNone/>
            </a:pP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base">
              <a:lnSpc>
                <a:spcPct val="115000"/>
              </a:lnSpc>
              <a:spcBef>
                <a:spcPts val="0"/>
              </a:spcBef>
              <a:spcAft>
                <a:spcPts val="0"/>
              </a:spcAft>
              <a:buNone/>
            </a:pPr>
            <a:r>
              <a:rPr lang="en-US" dirty="0" smtClean="0">
                <a:solidFill>
                  <a:srgbClr val="000000"/>
                </a:solidFill>
                <a:latin typeface="Times New Roman" panose="02020603050405020304" pitchFamily="18" charset="0"/>
                <a:ea typeface="Times New Roman" panose="02020603050405020304" pitchFamily="18" charset="0"/>
              </a:rPr>
              <a:t>[</a:t>
            </a:r>
            <a:r>
              <a:rPr lang="en-US" dirty="0">
                <a:solidFill>
                  <a:srgbClr val="000000"/>
                </a:solidFill>
                <a:latin typeface="Times New Roman" panose="02020603050405020304" pitchFamily="18" charset="0"/>
                <a:ea typeface="Times New Roman" panose="02020603050405020304" pitchFamily="18" charset="0"/>
              </a:rPr>
              <a:t>2]</a:t>
            </a:r>
            <a:r>
              <a:rPr lang="en-US" dirty="0">
                <a:solidFill>
                  <a:srgbClr val="FF0000"/>
                </a:solidFill>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Kalay, Y.E. (2004). </a:t>
            </a:r>
            <a:r>
              <a:rPr lang="en-US" i="1" dirty="0">
                <a:latin typeface="Times New Roman" panose="02020603050405020304" pitchFamily="18" charset="0"/>
                <a:ea typeface="Times New Roman" panose="02020603050405020304" pitchFamily="18" charset="0"/>
              </a:rPr>
              <a:t>Architecture’s new media: principles, </a:t>
            </a:r>
            <a:r>
              <a:rPr lang="en-US" i="1" dirty="0" smtClean="0">
                <a:latin typeface="Times New Roman" panose="02020603050405020304" pitchFamily="18" charset="0"/>
                <a:ea typeface="Times New Roman" panose="02020603050405020304" pitchFamily="18" charset="0"/>
              </a:rPr>
              <a:t>theories </a:t>
            </a:r>
            <a:r>
              <a:rPr lang="en-US" i="1" dirty="0">
                <a:latin typeface="Times New Roman" panose="02020603050405020304" pitchFamily="18" charset="0"/>
                <a:ea typeface="Times New Roman" panose="02020603050405020304" pitchFamily="18" charset="0"/>
              </a:rPr>
              <a:t>and methods of computer-aided design</a:t>
            </a:r>
            <a:r>
              <a:rPr lang="en-US" dirty="0">
                <a:latin typeface="Times New Roman" panose="02020603050405020304" pitchFamily="18" charset="0"/>
                <a:ea typeface="Times New Roman" panose="02020603050405020304" pitchFamily="18" charset="0"/>
              </a:rPr>
              <a:t>, MIT Press, Cambridge, </a:t>
            </a:r>
            <a:r>
              <a:rPr lang="en-US" dirty="0" smtClean="0">
                <a:latin typeface="Times New Roman" panose="02020603050405020304" pitchFamily="18" charset="0"/>
                <a:ea typeface="Times New Roman" panose="02020603050405020304" pitchFamily="18" charset="0"/>
              </a:rPr>
              <a:t>MA.</a:t>
            </a:r>
          </a:p>
          <a:p>
            <a:pPr marL="0" marR="0" indent="0" algn="just" fontAlgn="base">
              <a:lnSpc>
                <a:spcPct val="115000"/>
              </a:lnSpc>
              <a:spcBef>
                <a:spcPts val="0"/>
              </a:spcBef>
              <a:spcAft>
                <a:spcPts val="0"/>
              </a:spcAft>
              <a:buNone/>
            </a:pPr>
            <a:endParaRPr lang="en-US" dirty="0" smtClean="0">
              <a:latin typeface="Times New Roman" panose="02020603050405020304" pitchFamily="18" charset="0"/>
              <a:ea typeface="Times New Roman" panose="02020603050405020304" pitchFamily="18" charset="0"/>
            </a:endParaRPr>
          </a:p>
          <a:p>
            <a:pPr marL="0" marR="0" indent="0" algn="just" fontAlgn="base">
              <a:lnSpc>
                <a:spcPct val="115000"/>
              </a:lnSpc>
              <a:spcBef>
                <a:spcPts val="0"/>
              </a:spcBef>
              <a:spcAft>
                <a:spcPts val="0"/>
              </a:spcAft>
              <a:buNone/>
            </a:pP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cs typeface="Times New Roman" panose="02020603050405020304" pitchFamily="18" charset="0"/>
              </a:rPr>
              <a:t>3] Maing, M. (2012). Physical or virtual? Effectiveness of virtual mockups of building envelope systems, </a:t>
            </a:r>
            <a:r>
              <a:rPr lang="en-US" i="1" dirty="0">
                <a:latin typeface="Times New Roman" panose="02020603050405020304" pitchFamily="18" charset="0"/>
                <a:ea typeface="Times New Roman" panose="02020603050405020304" pitchFamily="18" charset="0"/>
                <a:cs typeface="Times New Roman" panose="02020603050405020304" pitchFamily="18" charset="0"/>
              </a:rPr>
              <a:t>BEST3 Conference</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2012.</a:t>
            </a:r>
          </a:p>
          <a:p>
            <a:pPr marL="0" marR="0" indent="0" algn="just" fontAlgn="base">
              <a:lnSpc>
                <a:spcPct val="115000"/>
              </a:lnSpc>
              <a:spcBef>
                <a:spcPts val="0"/>
              </a:spcBef>
              <a:spcAft>
                <a:spcPts val="0"/>
              </a:spcAft>
              <a:buNone/>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fontAlgn="base">
              <a:lnSpc>
                <a:spcPct val="115000"/>
              </a:lnSpc>
              <a:spcBef>
                <a:spcPts val="0"/>
              </a:spcBef>
              <a:spcAft>
                <a:spcPts val="0"/>
              </a:spcAft>
              <a:buNone/>
            </a:pP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panose="02020603050405020304" pitchFamily="18" charset="0"/>
                <a:cs typeface="Times New Roman" panose="02020603050405020304" pitchFamily="18" charset="0"/>
              </a:rPr>
              <a:t>[4] Johansson, J. (2012). Patient rooms of a California based hospital: Benefits of physical mock-ups vs. benefits of virtual mock-ups. Direct Study by the University of Minnesota. Retrieved November 14, 2017,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from http</a:t>
            </a:r>
            <a:r>
              <a:rPr lang="en-US" dirty="0">
                <a:latin typeface="Times New Roman" panose="02020603050405020304" pitchFamily="18" charset="0"/>
                <a:ea typeface="Times New Roman" panose="02020603050405020304" pitchFamily="18" charset="0"/>
                <a:cs typeface="Times New Roman" panose="02020603050405020304" pitchFamily="18" charset="0"/>
              </a:rPr>
              <a:t>://vr.design.umn.edu/portfolio/documents/VRReport_JJohansson.pdf</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0" marR="0" indent="0" algn="just" fontAlgn="base">
              <a:lnSpc>
                <a:spcPct val="115000"/>
              </a:lnSpc>
              <a:spcBef>
                <a:spcPts val="0"/>
              </a:spcBef>
              <a:spcAft>
                <a:spcPts val="0"/>
              </a:spcAft>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base">
              <a:lnSpc>
                <a:spcPct val="115000"/>
              </a:lnSpc>
              <a:spcBef>
                <a:spcPts val="0"/>
              </a:spcBef>
              <a:spcAft>
                <a:spcPts val="0"/>
              </a:spcAft>
              <a:buNone/>
            </a:pPr>
            <a:r>
              <a:rPr lang="en-US" dirty="0">
                <a:latin typeface="Times New Roman" panose="02020603050405020304" pitchFamily="18" charset="0"/>
                <a:ea typeface="Times New Roman" panose="02020603050405020304" pitchFamily="18" charset="0"/>
                <a:cs typeface="Times New Roman" panose="02020603050405020304" pitchFamily="18" charset="0"/>
              </a:rPr>
              <a:t>[5] Pontonnier, C., Dumont, G., Smani, A., Madeleine, P., and Badawi, M. (2013). Designing and evaluating a workstation in real and virtual environment: Toward virtual reality based ergonomic design sessions. </a:t>
            </a:r>
            <a:r>
              <a:rPr lang="en-US" i="1" dirty="0">
                <a:latin typeface="Times New Roman" panose="02020603050405020304" pitchFamily="18" charset="0"/>
                <a:ea typeface="Times New Roman" panose="02020603050405020304" pitchFamily="18" charset="0"/>
                <a:cs typeface="Times New Roman" panose="02020603050405020304" pitchFamily="18" charset="0"/>
              </a:rPr>
              <a:t>Journal on Multimodal User Interfaces</a:t>
            </a:r>
            <a:r>
              <a:rPr lang="en-US" dirty="0">
                <a:latin typeface="Times New Roman" panose="02020603050405020304" pitchFamily="18" charset="0"/>
                <a:ea typeface="Times New Roman" panose="02020603050405020304" pitchFamily="18" charset="0"/>
                <a:cs typeface="Times New Roman" panose="02020603050405020304" pitchFamily="18" charset="0"/>
              </a:rPr>
              <a:t>, Springer, 2013, pp. 1-10.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457200" lvl="1" indent="0">
              <a:buNone/>
            </a:pPr>
            <a:endParaRPr lang="en-US" dirty="0" smtClean="0"/>
          </a:p>
        </p:txBody>
      </p:sp>
    </p:spTree>
    <p:extLst>
      <p:ext uri="{BB962C8B-B14F-4D97-AF65-F5344CB8AC3E}">
        <p14:creationId xmlns:p14="http://schemas.microsoft.com/office/powerpoint/2010/main" val="30097145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Sources</a:t>
            </a:r>
            <a:endParaRPr lang="en-US" dirty="0"/>
          </a:p>
        </p:txBody>
      </p:sp>
      <p:sp>
        <p:nvSpPr>
          <p:cNvPr id="3" name="Content Placeholder 2"/>
          <p:cNvSpPr>
            <a:spLocks noGrp="1"/>
          </p:cNvSpPr>
          <p:nvPr>
            <p:ph idx="1"/>
          </p:nvPr>
        </p:nvSpPr>
        <p:spPr>
          <a:xfrm>
            <a:off x="450273" y="1440807"/>
            <a:ext cx="11242963" cy="4736057"/>
          </a:xfrm>
        </p:spPr>
        <p:txBody>
          <a:bodyPr>
            <a:normAutofit/>
          </a:bodyPr>
          <a:lstStyle/>
          <a:p>
            <a:pPr marL="0" marR="0" indent="0">
              <a:spcBef>
                <a:spcPts val="0"/>
              </a:spcBef>
              <a:spcAft>
                <a:spcPts val="0"/>
              </a:spcAft>
              <a:buNone/>
            </a:pPr>
            <a:r>
              <a:rPr lang="en-US" sz="1800" dirty="0" smtClean="0">
                <a:latin typeface="Times New Roman" panose="02020603050405020304" pitchFamily="18" charset="0"/>
                <a:ea typeface="Times New Roman" panose="02020603050405020304" pitchFamily="18" charset="0"/>
              </a:rPr>
              <a:t>Maldovan</a:t>
            </a:r>
            <a:r>
              <a:rPr lang="en-US" sz="1800" dirty="0">
                <a:latin typeface="Times New Roman" panose="02020603050405020304" pitchFamily="18" charset="0"/>
                <a:ea typeface="Times New Roman" panose="02020603050405020304" pitchFamily="18" charset="0"/>
              </a:rPr>
              <a:t>, K.D., Messner, J.I., and Faddoul, M. (2006). “Framework for Reviewing Mockups in an Immersive Environment,” </a:t>
            </a:r>
            <a:r>
              <a:rPr lang="en-US" sz="1800" i="1" dirty="0">
                <a:latin typeface="Times New Roman" panose="02020603050405020304" pitchFamily="18" charset="0"/>
                <a:ea typeface="Times New Roman" panose="02020603050405020304" pitchFamily="18" charset="0"/>
              </a:rPr>
              <a:t>CONVR 2006: 6th International Conference on Construction Applications of Virtual Reality</a:t>
            </a:r>
            <a:r>
              <a:rPr lang="en-US" sz="1800" dirty="0">
                <a:latin typeface="Times New Roman" panose="02020603050405020304" pitchFamily="18" charset="0"/>
                <a:ea typeface="Times New Roman" panose="02020603050405020304" pitchFamily="18" charset="0"/>
              </a:rPr>
              <a:t>, Orlando, Florida, August 2006, pp. 3-4</a:t>
            </a:r>
          </a:p>
          <a:p>
            <a:pPr marL="0" marR="0" indent="0" algn="just" fontAlgn="base">
              <a:lnSpc>
                <a:spcPct val="115000"/>
              </a:lnSpc>
              <a:spcBef>
                <a:spcPts val="0"/>
              </a:spcBef>
              <a:spcAft>
                <a:spcPts val="0"/>
              </a:spcAft>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15000"/>
              </a:lnSpc>
              <a:spcBef>
                <a:spcPts val="0"/>
              </a:spcBef>
              <a:spcAft>
                <a:spcPts val="0"/>
              </a:spcAft>
              <a:buNone/>
            </a:pPr>
            <a:r>
              <a:rPr lang="en-US" sz="1800" dirty="0" smtClean="0">
                <a:latin typeface="Times New Roman" panose="02020603050405020304" pitchFamily="18" charset="0"/>
                <a:ea typeface="Times New Roman" panose="02020603050405020304" pitchFamily="18" charset="0"/>
                <a:cs typeface="Times New Roman" panose="02020603050405020304" pitchFamily="18" charset="0"/>
              </a:rPr>
              <a:t>Weir</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I. (2011, December). </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Spearman’s correlation</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Retrieved November 12, 2017 from www.statstutor.ac.uk/resources/uploaded/spearmans.pdf</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base">
              <a:lnSpc>
                <a:spcPct val="115000"/>
              </a:lnSpc>
              <a:spcBef>
                <a:spcPts val="0"/>
              </a:spcBef>
              <a:spcAft>
                <a:spcPts val="0"/>
              </a:spcAft>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gn="just" fontAlgn="base">
              <a:lnSpc>
                <a:spcPct val="115000"/>
              </a:lnSpc>
              <a:spcBef>
                <a:spcPts val="0"/>
              </a:spcBef>
              <a:spcAft>
                <a:spcPts val="0"/>
              </a:spcAft>
              <a:buNone/>
            </a:pPr>
            <a:r>
              <a:rPr lang="en-US" sz="1800" dirty="0" smtClean="0">
                <a:latin typeface="Times New Roman" panose="02020603050405020304" pitchFamily="18" charset="0"/>
                <a:ea typeface="Times New Roman" panose="02020603050405020304" pitchFamily="18" charset="0"/>
                <a:cs typeface="Times New Roman" panose="02020603050405020304" pitchFamily="18" charset="0"/>
              </a:rPr>
              <a:t>Ryu</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J., Hashimoto, N., Sato, M., Soeda, M., and Ohno, R. (2006). Game engine based architectural simulator on multi-projectors displays, </a:t>
            </a:r>
            <a:r>
              <a:rPr lang="en-US" sz="1800" i="1" dirty="0">
                <a:latin typeface="Times New Roman" panose="02020603050405020304" pitchFamily="18" charset="0"/>
                <a:ea typeface="Times New Roman" panose="02020603050405020304" pitchFamily="18" charset="0"/>
                <a:cs typeface="Times New Roman" panose="02020603050405020304" pitchFamily="18" charset="0"/>
              </a:rPr>
              <a:t>Computer Aided Architectural Design Research in Asia (CAADRIA) 2006,</a:t>
            </a:r>
            <a:r>
              <a:rPr lang="en-US" sz="1800" dirty="0">
                <a:latin typeface="Times New Roman" panose="02020603050405020304" pitchFamily="18" charset="0"/>
                <a:ea typeface="Times New Roman" panose="02020603050405020304" pitchFamily="18" charset="0"/>
                <a:cs typeface="Times New Roman" panose="02020603050405020304" pitchFamily="18" charset="0"/>
              </a:rPr>
              <a:t> pp. 613-616.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733620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
      <a:dk1>
        <a:srgbClr val="000000"/>
      </a:dk1>
      <a:lt1>
        <a:srgbClr val="FFFFFF"/>
      </a:lt1>
      <a:dk2>
        <a:srgbClr val="4FADAC"/>
      </a:dk2>
      <a:lt2>
        <a:srgbClr val="4F4E4E"/>
      </a:lt2>
      <a:accent1>
        <a:srgbClr val="F05E25"/>
      </a:accent1>
      <a:accent2>
        <a:srgbClr val="392153"/>
      </a:accent2>
      <a:accent3>
        <a:srgbClr val="BCC127"/>
      </a:accent3>
      <a:accent4>
        <a:srgbClr val="000000"/>
      </a:accent4>
      <a:accent5>
        <a:srgbClr val="FFFFFF"/>
      </a:accent5>
      <a:accent6>
        <a:srgbClr val="FFFFF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FES_514520-20_AM_PPT" id="{A611BE4E-BF12-324F-993E-8401CBD72C44}" vid="{8043F8DA-7EC3-DA41-A608-49C000D990EB}"/>
    </a:ext>
  </a:extLst>
</a:theme>
</file>

<file path=docProps/app.xml><?xml version="1.0" encoding="utf-8"?>
<Properties xmlns="http://schemas.openxmlformats.org/officeDocument/2006/extended-properties" xmlns:vt="http://schemas.openxmlformats.org/officeDocument/2006/docPropsVTypes">
  <Template>HFES_514520-20_AM_PPT_01</Template>
  <TotalTime>867</TotalTime>
  <Words>2766</Words>
  <Application>Microsoft Office PowerPoint</Application>
  <PresentationFormat>Widescreen</PresentationFormat>
  <Paragraphs>492</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Helvetica Neue Light</vt:lpstr>
      <vt:lpstr>Helvetica Neue Medium</vt:lpstr>
      <vt:lpstr>Times New Roman</vt:lpstr>
      <vt:lpstr>Wingdings</vt:lpstr>
      <vt:lpstr>Office Theme</vt:lpstr>
      <vt:lpstr>PowerPoint Presentation</vt:lpstr>
      <vt:lpstr>Evaluation Methodologies For Virtual Reality and Physical Test Environments For Spacecraft Design</vt:lpstr>
      <vt:lpstr>Evaluation Methodologies For Virtual Reality and Physical Test Environments For Spaceflight Design</vt:lpstr>
      <vt:lpstr>Abstract</vt:lpstr>
      <vt:lpstr>Introduction</vt:lpstr>
      <vt:lpstr>Methods (Environments and Equipment)</vt:lpstr>
      <vt:lpstr>Methods (Environments and Equipment)</vt:lpstr>
      <vt:lpstr>Methods (Environments and Equipment)</vt:lpstr>
      <vt:lpstr>Methods (Scenarios)</vt:lpstr>
      <vt:lpstr>Methods (Procedures)</vt:lpstr>
      <vt:lpstr>Results (Demographics)</vt:lpstr>
      <vt:lpstr>Results (Comparison Analysis)</vt:lpstr>
      <vt:lpstr>Results (Comparison Analysis)</vt:lpstr>
      <vt:lpstr>Results (Comparison Analysis)</vt:lpstr>
      <vt:lpstr>Results (Comparison Analysis)</vt:lpstr>
      <vt:lpstr>Results (Comparison Analysis)</vt:lpstr>
      <vt:lpstr>Conclusions</vt:lpstr>
      <vt:lpstr>References</vt:lpstr>
      <vt:lpstr>Other 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Lovo, Marianna</dc:creator>
  <cp:lastModifiedBy>Litaker, Harry L. (JSC-SF3)[WYLE LABORATORIES, INC.]</cp:lastModifiedBy>
  <cp:revision>120</cp:revision>
  <dcterms:created xsi:type="dcterms:W3CDTF">2020-07-10T15:20:31Z</dcterms:created>
  <dcterms:modified xsi:type="dcterms:W3CDTF">2020-09-16T18:19:21Z</dcterms:modified>
</cp:coreProperties>
</file>