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41"/>
  </p:notesMasterIdLst>
  <p:sldIdLst>
    <p:sldId id="256" r:id="rId3"/>
    <p:sldId id="258" r:id="rId4"/>
    <p:sldId id="330" r:id="rId5"/>
    <p:sldId id="361" r:id="rId6"/>
    <p:sldId id="297" r:id="rId7"/>
    <p:sldId id="296" r:id="rId8"/>
    <p:sldId id="331" r:id="rId9"/>
    <p:sldId id="286" r:id="rId10"/>
    <p:sldId id="332" r:id="rId11"/>
    <p:sldId id="333" r:id="rId12"/>
    <p:sldId id="334" r:id="rId13"/>
    <p:sldId id="294" r:id="rId14"/>
    <p:sldId id="312" r:id="rId15"/>
    <p:sldId id="263" r:id="rId16"/>
    <p:sldId id="264" r:id="rId17"/>
    <p:sldId id="307" r:id="rId18"/>
    <p:sldId id="354" r:id="rId19"/>
    <p:sldId id="271" r:id="rId20"/>
    <p:sldId id="268" r:id="rId21"/>
    <p:sldId id="351" r:id="rId22"/>
    <p:sldId id="345" r:id="rId23"/>
    <p:sldId id="353" r:id="rId24"/>
    <p:sldId id="338" r:id="rId25"/>
    <p:sldId id="360" r:id="rId26"/>
    <p:sldId id="362" r:id="rId27"/>
    <p:sldId id="340" r:id="rId28"/>
    <p:sldId id="341" r:id="rId29"/>
    <p:sldId id="343" r:id="rId30"/>
    <p:sldId id="342" r:id="rId31"/>
    <p:sldId id="358" r:id="rId32"/>
    <p:sldId id="359" r:id="rId33"/>
    <p:sldId id="300" r:id="rId34"/>
    <p:sldId id="346" r:id="rId35"/>
    <p:sldId id="357" r:id="rId36"/>
    <p:sldId id="347" r:id="rId37"/>
    <p:sldId id="349" r:id="rId38"/>
    <p:sldId id="350" r:id="rId39"/>
    <p:sldId id="28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261"/>
    <a:srgbClr val="003364"/>
    <a:srgbClr val="003566"/>
    <a:srgbClr val="5371A8"/>
    <a:srgbClr val="27306F"/>
    <a:srgbClr val="FFE373"/>
    <a:srgbClr val="A7A9AC"/>
    <a:srgbClr val="14191F"/>
    <a:srgbClr val="00FF00"/>
    <a:srgbClr val="1526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9"/>
  </p:normalViewPr>
  <p:slideViewPr>
    <p:cSldViewPr snapToGrid="0">
      <p:cViewPr varScale="1">
        <p:scale>
          <a:sx n="105" d="100"/>
          <a:sy n="105" d="100"/>
        </p:scale>
        <p:origin x="8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66557-D1CA-4A46-B118-BB83B2447FAA}" type="datetimeFigureOut">
              <a:rPr lang="en-US" smtClean="0"/>
              <a:t>8/31/20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C5CB8-A10E-4D3B-8C24-C126EDBE0790}" type="slidenum">
              <a:rPr lang="en-US" smtClean="0"/>
              <a:t>‹#›</a:t>
            </a:fld>
            <a:endParaRPr lang="en-US"/>
          </a:p>
        </p:txBody>
      </p:sp>
    </p:spTree>
    <p:extLst>
      <p:ext uri="{BB962C8B-B14F-4D97-AF65-F5344CB8AC3E}">
        <p14:creationId xmlns:p14="http://schemas.microsoft.com/office/powerpoint/2010/main" val="1914806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Connect over IP</a:t>
            </a:r>
          </a:p>
          <a:p>
            <a:r>
              <a:rPr lang="en-US">
                <a:cs typeface="Calibri"/>
              </a:rPr>
              <a:t>Create a Drone Object</a:t>
            </a:r>
          </a:p>
        </p:txBody>
      </p:sp>
      <p:sp>
        <p:nvSpPr>
          <p:cNvPr id="4" name="Slide Number Placeholder 3"/>
          <p:cNvSpPr>
            <a:spLocks noGrp="1"/>
          </p:cNvSpPr>
          <p:nvPr>
            <p:ph type="sldNum" sz="quarter" idx="5"/>
          </p:nvPr>
        </p:nvSpPr>
        <p:spPr/>
        <p:txBody>
          <a:bodyPr/>
          <a:lstStyle/>
          <a:p>
            <a:fld id="{53914661-C13E-4BCF-A926-B0B9418DA8C5}" type="slidenum">
              <a:rPr lang="en-US"/>
              <a:t>15</a:t>
            </a:fld>
            <a:endParaRPr lang="en-US"/>
          </a:p>
        </p:txBody>
      </p:sp>
    </p:spTree>
    <p:extLst>
      <p:ext uri="{BB962C8B-B14F-4D97-AF65-F5344CB8AC3E}">
        <p14:creationId xmlns:p14="http://schemas.microsoft.com/office/powerpoint/2010/main" val="2909729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87973"/>
            <a:ext cx="9144000" cy="2387600"/>
          </a:xfrm>
        </p:spPr>
        <p:txBody>
          <a:bodyPr anchor="b"/>
          <a:lstStyle>
            <a:lvl1pPr algn="ctr">
              <a:defRPr sz="6000">
                <a:latin typeface="+mn-lt"/>
              </a:defRPr>
            </a:lvl1pPr>
          </a:lstStyle>
          <a:p>
            <a:r>
              <a:rPr lang="en-US"/>
              <a:t>Click to edit Master title style</a:t>
            </a:r>
          </a:p>
        </p:txBody>
      </p:sp>
      <p:sp>
        <p:nvSpPr>
          <p:cNvPr id="3" name="Subtitle 2"/>
          <p:cNvSpPr>
            <a:spLocks noGrp="1"/>
          </p:cNvSpPr>
          <p:nvPr>
            <p:ph type="subTitle" idx="1"/>
          </p:nvPr>
        </p:nvSpPr>
        <p:spPr>
          <a:xfrm>
            <a:off x="1524000" y="2975573"/>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a:t>YOUR NAME</a:t>
            </a:r>
          </a:p>
        </p:txBody>
      </p:sp>
    </p:spTree>
    <p:extLst>
      <p:ext uri="{BB962C8B-B14F-4D97-AF65-F5344CB8AC3E}">
        <p14:creationId xmlns:p14="http://schemas.microsoft.com/office/powerpoint/2010/main" val="1715178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YOUR NAME</a:t>
            </a:r>
          </a:p>
        </p:txBody>
      </p:sp>
      <p:sp>
        <p:nvSpPr>
          <p:cNvPr id="6" name="Slide Number Placeholder 5"/>
          <p:cNvSpPr>
            <a:spLocks noGrp="1"/>
          </p:cNvSpPr>
          <p:nvPr>
            <p:ph type="sldNum" sz="quarter" idx="12"/>
          </p:nvPr>
        </p:nvSpPr>
        <p:spPr/>
        <p:txBody>
          <a:bodyPr/>
          <a:lstStyle/>
          <a:p>
            <a:fld id="{8F027265-7B53-4339-B925-8C1B9C6B2110}" type="slidenum">
              <a:rPr lang="en-US" smtClean="0"/>
              <a:t>‹#›</a:t>
            </a:fld>
            <a:endParaRPr lang="en-US"/>
          </a:p>
        </p:txBody>
      </p:sp>
    </p:spTree>
    <p:extLst>
      <p:ext uri="{BB962C8B-B14F-4D97-AF65-F5344CB8AC3E}">
        <p14:creationId xmlns:p14="http://schemas.microsoft.com/office/powerpoint/2010/main" val="10198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YOUR NAME</a:t>
            </a:r>
          </a:p>
        </p:txBody>
      </p:sp>
      <p:sp>
        <p:nvSpPr>
          <p:cNvPr id="6" name="Slide Number Placeholder 5"/>
          <p:cNvSpPr>
            <a:spLocks noGrp="1"/>
          </p:cNvSpPr>
          <p:nvPr>
            <p:ph type="sldNum" sz="quarter" idx="12"/>
          </p:nvPr>
        </p:nvSpPr>
        <p:spPr/>
        <p:txBody>
          <a:bodyPr/>
          <a:lstStyle/>
          <a:p>
            <a:fld id="{8F027265-7B53-4339-B925-8C1B9C6B2110}" type="slidenum">
              <a:rPr lang="en-US" smtClean="0"/>
              <a:t>‹#›</a:t>
            </a:fld>
            <a:endParaRPr lang="en-US"/>
          </a:p>
        </p:txBody>
      </p:sp>
    </p:spTree>
    <p:extLst>
      <p:ext uri="{BB962C8B-B14F-4D97-AF65-F5344CB8AC3E}">
        <p14:creationId xmlns:p14="http://schemas.microsoft.com/office/powerpoint/2010/main" val="2368483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YOUR NAME</a:t>
            </a:r>
          </a:p>
        </p:txBody>
      </p:sp>
      <p:sp>
        <p:nvSpPr>
          <p:cNvPr id="6" name="Slide Number Placeholder 5"/>
          <p:cNvSpPr>
            <a:spLocks noGrp="1"/>
          </p:cNvSpPr>
          <p:nvPr>
            <p:ph type="sldNum" sz="quarter" idx="12"/>
          </p:nvPr>
        </p:nvSpPr>
        <p:spPr/>
        <p:txBody>
          <a:bodyPr/>
          <a:lstStyle/>
          <a:p>
            <a:fld id="{C4798ADE-5069-4243-9A7B-4E1B2CFF6BA2}" type="slidenum">
              <a:rPr lang="en-US" smtClean="0"/>
              <a:t>‹#›</a:t>
            </a:fld>
            <a:endParaRPr lang="en-US"/>
          </a:p>
        </p:txBody>
      </p:sp>
    </p:spTree>
    <p:extLst>
      <p:ext uri="{BB962C8B-B14F-4D97-AF65-F5344CB8AC3E}">
        <p14:creationId xmlns:p14="http://schemas.microsoft.com/office/powerpoint/2010/main" val="3841938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173684"/>
            <a:ext cx="11308081" cy="701511"/>
          </a:xfrm>
          <a:noFill/>
        </p:spPr>
        <p:txBody>
          <a:bodyPr/>
          <a:lstStyle>
            <a:lvl1pPr>
              <a:defRPr b="0">
                <a:solidFill>
                  <a:srgbClr val="27306F"/>
                </a:solidFill>
                <a:latin typeface="Trebuchet MS" panose="020B0603020202020204" pitchFamily="34" charset="0"/>
              </a:defRPr>
            </a:lvl1pPr>
          </a:lstStyle>
          <a:p>
            <a:r>
              <a:rPr lang="en-US"/>
              <a:t>Click to edit Master title style</a:t>
            </a:r>
          </a:p>
        </p:txBody>
      </p:sp>
      <p:sp>
        <p:nvSpPr>
          <p:cNvPr id="3" name="Content Placeholder 2"/>
          <p:cNvSpPr>
            <a:spLocks noGrp="1"/>
          </p:cNvSpPr>
          <p:nvPr>
            <p:ph idx="1"/>
          </p:nvPr>
        </p:nvSpPr>
        <p:spPr>
          <a:xfrm>
            <a:off x="838199" y="1270040"/>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YOUR NAME</a:t>
            </a:r>
          </a:p>
        </p:txBody>
      </p:sp>
      <p:sp>
        <p:nvSpPr>
          <p:cNvPr id="6" name="Slide Number Placeholder 5"/>
          <p:cNvSpPr>
            <a:spLocks noGrp="1"/>
          </p:cNvSpPr>
          <p:nvPr>
            <p:ph type="sldNum" sz="quarter" idx="12"/>
          </p:nvPr>
        </p:nvSpPr>
        <p:spPr/>
        <p:txBody>
          <a:bodyPr/>
          <a:lstStyle/>
          <a:p>
            <a:fld id="{C4798ADE-5069-4243-9A7B-4E1B2CFF6BA2}" type="slidenum">
              <a:rPr lang="en-US" smtClean="0"/>
              <a:t>‹#›</a:t>
            </a:fld>
            <a:endParaRPr lang="en-US"/>
          </a:p>
        </p:txBody>
      </p:sp>
    </p:spTree>
    <p:extLst>
      <p:ext uri="{BB962C8B-B14F-4D97-AF65-F5344CB8AC3E}">
        <p14:creationId xmlns:p14="http://schemas.microsoft.com/office/powerpoint/2010/main" val="3747538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YOUR NAME</a:t>
            </a:r>
          </a:p>
        </p:txBody>
      </p:sp>
      <p:sp>
        <p:nvSpPr>
          <p:cNvPr id="6" name="Slide Number Placeholder 5"/>
          <p:cNvSpPr>
            <a:spLocks noGrp="1"/>
          </p:cNvSpPr>
          <p:nvPr>
            <p:ph type="sldNum" sz="quarter" idx="12"/>
          </p:nvPr>
        </p:nvSpPr>
        <p:spPr/>
        <p:txBody>
          <a:bodyPr/>
          <a:lstStyle/>
          <a:p>
            <a:fld id="{C4798ADE-5069-4243-9A7B-4E1B2CFF6BA2}" type="slidenum">
              <a:rPr lang="en-US" smtClean="0"/>
              <a:t>‹#›</a:t>
            </a:fld>
            <a:endParaRPr lang="en-US"/>
          </a:p>
        </p:txBody>
      </p:sp>
    </p:spTree>
    <p:extLst>
      <p:ext uri="{BB962C8B-B14F-4D97-AF65-F5344CB8AC3E}">
        <p14:creationId xmlns:p14="http://schemas.microsoft.com/office/powerpoint/2010/main" val="619635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YOUR NAME</a:t>
            </a:r>
          </a:p>
        </p:txBody>
      </p:sp>
      <p:sp>
        <p:nvSpPr>
          <p:cNvPr id="7" name="Slide Number Placeholder 6"/>
          <p:cNvSpPr>
            <a:spLocks noGrp="1"/>
          </p:cNvSpPr>
          <p:nvPr>
            <p:ph type="sldNum" sz="quarter" idx="12"/>
          </p:nvPr>
        </p:nvSpPr>
        <p:spPr/>
        <p:txBody>
          <a:bodyPr/>
          <a:lstStyle/>
          <a:p>
            <a:fld id="{C4798ADE-5069-4243-9A7B-4E1B2CFF6BA2}" type="slidenum">
              <a:rPr lang="en-US" smtClean="0"/>
              <a:t>‹#›</a:t>
            </a:fld>
            <a:endParaRPr lang="en-US"/>
          </a:p>
        </p:txBody>
      </p:sp>
    </p:spTree>
    <p:extLst>
      <p:ext uri="{BB962C8B-B14F-4D97-AF65-F5344CB8AC3E}">
        <p14:creationId xmlns:p14="http://schemas.microsoft.com/office/powerpoint/2010/main" val="4078767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YOUR NAME</a:t>
            </a:r>
          </a:p>
        </p:txBody>
      </p:sp>
      <p:sp>
        <p:nvSpPr>
          <p:cNvPr id="9" name="Slide Number Placeholder 8"/>
          <p:cNvSpPr>
            <a:spLocks noGrp="1"/>
          </p:cNvSpPr>
          <p:nvPr>
            <p:ph type="sldNum" sz="quarter" idx="12"/>
          </p:nvPr>
        </p:nvSpPr>
        <p:spPr/>
        <p:txBody>
          <a:bodyPr/>
          <a:lstStyle/>
          <a:p>
            <a:fld id="{C4798ADE-5069-4243-9A7B-4E1B2CFF6BA2}" type="slidenum">
              <a:rPr lang="en-US" smtClean="0"/>
              <a:t>‹#›</a:t>
            </a:fld>
            <a:endParaRPr lang="en-US"/>
          </a:p>
        </p:txBody>
      </p:sp>
    </p:spTree>
    <p:extLst>
      <p:ext uri="{BB962C8B-B14F-4D97-AF65-F5344CB8AC3E}">
        <p14:creationId xmlns:p14="http://schemas.microsoft.com/office/powerpoint/2010/main" val="656200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YOUR NAME</a:t>
            </a:r>
          </a:p>
        </p:txBody>
      </p:sp>
      <p:sp>
        <p:nvSpPr>
          <p:cNvPr id="5" name="Slide Number Placeholder 4"/>
          <p:cNvSpPr>
            <a:spLocks noGrp="1"/>
          </p:cNvSpPr>
          <p:nvPr>
            <p:ph type="sldNum" sz="quarter" idx="12"/>
          </p:nvPr>
        </p:nvSpPr>
        <p:spPr/>
        <p:txBody>
          <a:bodyPr/>
          <a:lstStyle/>
          <a:p>
            <a:fld id="{C4798ADE-5069-4243-9A7B-4E1B2CFF6BA2}" type="slidenum">
              <a:rPr lang="en-US" smtClean="0"/>
              <a:t>‹#›</a:t>
            </a:fld>
            <a:endParaRPr lang="en-US"/>
          </a:p>
        </p:txBody>
      </p:sp>
    </p:spTree>
    <p:extLst>
      <p:ext uri="{BB962C8B-B14F-4D97-AF65-F5344CB8AC3E}">
        <p14:creationId xmlns:p14="http://schemas.microsoft.com/office/powerpoint/2010/main" val="894655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YOUR NAME</a:t>
            </a:r>
          </a:p>
        </p:txBody>
      </p:sp>
      <p:sp>
        <p:nvSpPr>
          <p:cNvPr id="4" name="Slide Number Placeholder 3"/>
          <p:cNvSpPr>
            <a:spLocks noGrp="1"/>
          </p:cNvSpPr>
          <p:nvPr>
            <p:ph type="sldNum" sz="quarter" idx="12"/>
          </p:nvPr>
        </p:nvSpPr>
        <p:spPr/>
        <p:txBody>
          <a:bodyPr/>
          <a:lstStyle/>
          <a:p>
            <a:fld id="{C4798ADE-5069-4243-9A7B-4E1B2CFF6BA2}" type="slidenum">
              <a:rPr lang="en-US" smtClean="0"/>
              <a:t>‹#›</a:t>
            </a:fld>
            <a:endParaRPr lang="en-US"/>
          </a:p>
        </p:txBody>
      </p:sp>
    </p:spTree>
    <p:extLst>
      <p:ext uri="{BB962C8B-B14F-4D97-AF65-F5344CB8AC3E}">
        <p14:creationId xmlns:p14="http://schemas.microsoft.com/office/powerpoint/2010/main" val="1710281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YOUR NAME</a:t>
            </a:r>
          </a:p>
        </p:txBody>
      </p:sp>
      <p:sp>
        <p:nvSpPr>
          <p:cNvPr id="7" name="Slide Number Placeholder 6"/>
          <p:cNvSpPr>
            <a:spLocks noGrp="1"/>
          </p:cNvSpPr>
          <p:nvPr>
            <p:ph type="sldNum" sz="quarter" idx="12"/>
          </p:nvPr>
        </p:nvSpPr>
        <p:spPr/>
        <p:txBody>
          <a:bodyPr/>
          <a:lstStyle/>
          <a:p>
            <a:fld id="{C4798ADE-5069-4243-9A7B-4E1B2CFF6BA2}" type="slidenum">
              <a:rPr lang="en-US" smtClean="0"/>
              <a:t>‹#›</a:t>
            </a:fld>
            <a:endParaRPr lang="en-US"/>
          </a:p>
        </p:txBody>
      </p:sp>
    </p:spTree>
    <p:extLst>
      <p:ext uri="{BB962C8B-B14F-4D97-AF65-F5344CB8AC3E}">
        <p14:creationId xmlns:p14="http://schemas.microsoft.com/office/powerpoint/2010/main" val="3533401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6176963"/>
            <a:ext cx="12192000" cy="681036"/>
          </a:xfrm>
          <a:prstGeom prst="rect">
            <a:avLst/>
          </a:prstGeom>
          <a:solidFill>
            <a:srgbClr val="273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n-lt"/>
            </a:endParaRPr>
          </a:p>
        </p:txBody>
      </p:sp>
      <p:sp>
        <p:nvSpPr>
          <p:cNvPr id="2" name="Title 1"/>
          <p:cNvSpPr>
            <a:spLocks noGrp="1"/>
          </p:cNvSpPr>
          <p:nvPr>
            <p:ph type="title"/>
          </p:nvPr>
        </p:nvSpPr>
        <p:spPr/>
        <p:txBody>
          <a:bodyPr/>
          <a:lstStyle>
            <a:lvl1pPr>
              <a:defRPr>
                <a:solidFill>
                  <a:schemeClr val="bg1"/>
                </a:solidFill>
                <a:latin typeface="+mn-lt"/>
                <a:ea typeface="Arial Unicode MS" panose="020B0604020202020204" pitchFamily="34" charset="-128"/>
                <a:cs typeface="Arial Unicode MS" panose="020B0604020202020204" pitchFamily="34" charset="-128"/>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solidFill>
                <a:latin typeface="+mn-lt"/>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latin typeface="+mn-lt"/>
              </a:defRPr>
            </a:lvl1pPr>
          </a:lstStyle>
          <a:p>
            <a:r>
              <a:rPr lang="en-US"/>
              <a:t>YOUR NAME</a:t>
            </a:r>
          </a:p>
        </p:txBody>
      </p:sp>
      <p:sp>
        <p:nvSpPr>
          <p:cNvPr id="6" name="Slide Number Placeholder 5"/>
          <p:cNvSpPr>
            <a:spLocks noGrp="1"/>
          </p:cNvSpPr>
          <p:nvPr>
            <p:ph type="sldNum" sz="quarter" idx="12"/>
          </p:nvPr>
        </p:nvSpPr>
        <p:spPr/>
        <p:txBody>
          <a:bodyPr/>
          <a:lstStyle>
            <a:lvl1pPr>
              <a:defRPr>
                <a:latin typeface="+mn-lt"/>
              </a:defRPr>
            </a:lvl1pPr>
          </a:lstStyle>
          <a:p>
            <a:fld id="{8F027265-7B53-4339-B925-8C1B9C6B2110}" type="slidenum">
              <a:rPr lang="en-US" smtClean="0"/>
              <a:pPr/>
              <a:t>‹#›</a:t>
            </a:fld>
            <a:endParaRPr lang="en-US"/>
          </a:p>
        </p:txBody>
      </p:sp>
      <p:cxnSp>
        <p:nvCxnSpPr>
          <p:cNvPr id="10" name="Straight Connector 9"/>
          <p:cNvCxnSpPr/>
          <p:nvPr userDrawn="1"/>
        </p:nvCxnSpPr>
        <p:spPr>
          <a:xfrm>
            <a:off x="838200" y="1766888"/>
            <a:ext cx="10515600" cy="0"/>
          </a:xfrm>
          <a:prstGeom prst="line">
            <a:avLst/>
          </a:prstGeom>
          <a:ln w="41275"/>
        </p:spPr>
        <p:style>
          <a:lnRef idx="1">
            <a:schemeClr val="accent1"/>
          </a:lnRef>
          <a:fillRef idx="0">
            <a:schemeClr val="accent1"/>
          </a:fillRef>
          <a:effectRef idx="0">
            <a:schemeClr val="accent1"/>
          </a:effectRef>
          <a:fontRef idx="minor">
            <a:schemeClr val="tx1"/>
          </a:fontRef>
        </p:style>
      </p:cxnSp>
      <p:grpSp>
        <p:nvGrpSpPr>
          <p:cNvPr id="73" name="Group 72"/>
          <p:cNvGrpSpPr/>
          <p:nvPr userDrawn="1"/>
        </p:nvGrpSpPr>
        <p:grpSpPr>
          <a:xfrm>
            <a:off x="9003351" y="161723"/>
            <a:ext cx="3095059" cy="2310129"/>
            <a:chOff x="-2524125" y="5368290"/>
            <a:chExt cx="3095059" cy="2310129"/>
          </a:xfrm>
          <a:solidFill>
            <a:srgbClr val="A7A9AC"/>
          </a:solidFill>
        </p:grpSpPr>
        <p:sp>
          <p:nvSpPr>
            <p:cNvPr id="52" name="Oval 51"/>
            <p:cNvSpPr/>
            <p:nvPr userDrawn="1"/>
          </p:nvSpPr>
          <p:spPr>
            <a:xfrm>
              <a:off x="-308610" y="549021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userDrawn="1"/>
          </p:nvSpPr>
          <p:spPr>
            <a:xfrm>
              <a:off x="-866775" y="536829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userDrawn="1"/>
          </p:nvSpPr>
          <p:spPr>
            <a:xfrm>
              <a:off x="-533140" y="543877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userDrawn="1"/>
          </p:nvSpPr>
          <p:spPr>
            <a:xfrm>
              <a:off x="-1224915" y="571690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userDrawn="1"/>
          </p:nvSpPr>
          <p:spPr>
            <a:xfrm>
              <a:off x="-1131390" y="57759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userDrawn="1"/>
          </p:nvSpPr>
          <p:spPr>
            <a:xfrm>
              <a:off x="-1915416" y="5948747"/>
              <a:ext cx="75632" cy="756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userDrawn="1"/>
          </p:nvSpPr>
          <p:spPr>
            <a:xfrm>
              <a:off x="-2263912" y="577091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userDrawn="1"/>
          </p:nvSpPr>
          <p:spPr>
            <a:xfrm>
              <a:off x="-2085002" y="59754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userDrawn="1"/>
          </p:nvSpPr>
          <p:spPr>
            <a:xfrm>
              <a:off x="-2175510" y="62357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2524125" y="609676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1381897" y="656910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userDrawn="1"/>
          </p:nvSpPr>
          <p:spPr>
            <a:xfrm>
              <a:off x="-1044712" y="618769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userDrawn="1"/>
          </p:nvSpPr>
          <p:spPr>
            <a:xfrm>
              <a:off x="-686932" y="627810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userDrawn="1"/>
          </p:nvSpPr>
          <p:spPr>
            <a:xfrm>
              <a:off x="-384312" y="637057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userDrawn="1"/>
          </p:nvSpPr>
          <p:spPr>
            <a:xfrm>
              <a:off x="-381772" y="712749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userDrawn="1"/>
          </p:nvSpPr>
          <p:spPr>
            <a:xfrm>
              <a:off x="-1385072" y="657377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userDrawn="1"/>
          </p:nvSpPr>
          <p:spPr>
            <a:xfrm>
              <a:off x="331968" y="687387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userDrawn="1"/>
          </p:nvSpPr>
          <p:spPr>
            <a:xfrm>
              <a:off x="-943472" y="763270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userDrawn="1"/>
          </p:nvSpPr>
          <p:spPr>
            <a:xfrm>
              <a:off x="511038" y="726249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userDrawn="1"/>
          </p:nvSpPr>
          <p:spPr>
            <a:xfrm>
              <a:off x="525215" y="674116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userDrawn="1"/>
          </p:nvSpPr>
          <p:spPr>
            <a:xfrm>
              <a:off x="377687" y="610361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094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YOUR NAME</a:t>
            </a:r>
          </a:p>
        </p:txBody>
      </p:sp>
      <p:sp>
        <p:nvSpPr>
          <p:cNvPr id="7" name="Slide Number Placeholder 6"/>
          <p:cNvSpPr>
            <a:spLocks noGrp="1"/>
          </p:cNvSpPr>
          <p:nvPr>
            <p:ph type="sldNum" sz="quarter" idx="12"/>
          </p:nvPr>
        </p:nvSpPr>
        <p:spPr/>
        <p:txBody>
          <a:bodyPr/>
          <a:lstStyle/>
          <a:p>
            <a:fld id="{C4798ADE-5069-4243-9A7B-4E1B2CFF6BA2}" type="slidenum">
              <a:rPr lang="en-US" smtClean="0"/>
              <a:t>‹#›</a:t>
            </a:fld>
            <a:endParaRPr lang="en-US"/>
          </a:p>
        </p:txBody>
      </p:sp>
    </p:spTree>
    <p:extLst>
      <p:ext uri="{BB962C8B-B14F-4D97-AF65-F5344CB8AC3E}">
        <p14:creationId xmlns:p14="http://schemas.microsoft.com/office/powerpoint/2010/main" val="1814901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YOUR NAME</a:t>
            </a:r>
          </a:p>
        </p:txBody>
      </p:sp>
      <p:sp>
        <p:nvSpPr>
          <p:cNvPr id="6" name="Slide Number Placeholder 5"/>
          <p:cNvSpPr>
            <a:spLocks noGrp="1"/>
          </p:cNvSpPr>
          <p:nvPr>
            <p:ph type="sldNum" sz="quarter" idx="12"/>
          </p:nvPr>
        </p:nvSpPr>
        <p:spPr/>
        <p:txBody>
          <a:bodyPr/>
          <a:lstStyle/>
          <a:p>
            <a:fld id="{C4798ADE-5069-4243-9A7B-4E1B2CFF6BA2}" type="slidenum">
              <a:rPr lang="en-US" smtClean="0"/>
              <a:t>‹#›</a:t>
            </a:fld>
            <a:endParaRPr lang="en-US"/>
          </a:p>
        </p:txBody>
      </p:sp>
    </p:spTree>
    <p:extLst>
      <p:ext uri="{BB962C8B-B14F-4D97-AF65-F5344CB8AC3E}">
        <p14:creationId xmlns:p14="http://schemas.microsoft.com/office/powerpoint/2010/main" val="800563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YOUR NAME</a:t>
            </a:r>
          </a:p>
        </p:txBody>
      </p:sp>
      <p:sp>
        <p:nvSpPr>
          <p:cNvPr id="6" name="Slide Number Placeholder 5"/>
          <p:cNvSpPr>
            <a:spLocks noGrp="1"/>
          </p:cNvSpPr>
          <p:nvPr>
            <p:ph type="sldNum" sz="quarter" idx="12"/>
          </p:nvPr>
        </p:nvSpPr>
        <p:spPr/>
        <p:txBody>
          <a:bodyPr/>
          <a:lstStyle/>
          <a:p>
            <a:fld id="{C4798ADE-5069-4243-9A7B-4E1B2CFF6BA2}" type="slidenum">
              <a:rPr lang="en-US" smtClean="0"/>
              <a:t>‹#›</a:t>
            </a:fld>
            <a:endParaRPr lang="en-US"/>
          </a:p>
        </p:txBody>
      </p:sp>
    </p:spTree>
    <p:extLst>
      <p:ext uri="{BB962C8B-B14F-4D97-AF65-F5344CB8AC3E}">
        <p14:creationId xmlns:p14="http://schemas.microsoft.com/office/powerpoint/2010/main" val="3176101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YOUR NAME</a:t>
            </a:r>
          </a:p>
        </p:txBody>
      </p:sp>
      <p:sp>
        <p:nvSpPr>
          <p:cNvPr id="6" name="Slide Number Placeholder 5"/>
          <p:cNvSpPr>
            <a:spLocks noGrp="1"/>
          </p:cNvSpPr>
          <p:nvPr>
            <p:ph type="sldNum" sz="quarter" idx="12"/>
          </p:nvPr>
        </p:nvSpPr>
        <p:spPr/>
        <p:txBody>
          <a:bodyPr/>
          <a:lstStyle/>
          <a:p>
            <a:fld id="{8F027265-7B53-4339-B925-8C1B9C6B2110}" type="slidenum">
              <a:rPr lang="en-US" smtClean="0"/>
              <a:t>‹#›</a:t>
            </a:fld>
            <a:endParaRPr lang="en-US"/>
          </a:p>
        </p:txBody>
      </p:sp>
    </p:spTree>
    <p:extLst>
      <p:ext uri="{BB962C8B-B14F-4D97-AF65-F5344CB8AC3E}">
        <p14:creationId xmlns:p14="http://schemas.microsoft.com/office/powerpoint/2010/main" val="158066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YOUR NAME</a:t>
            </a:r>
          </a:p>
        </p:txBody>
      </p:sp>
      <p:sp>
        <p:nvSpPr>
          <p:cNvPr id="7" name="Slide Number Placeholder 6"/>
          <p:cNvSpPr>
            <a:spLocks noGrp="1"/>
          </p:cNvSpPr>
          <p:nvPr>
            <p:ph type="sldNum" sz="quarter" idx="12"/>
          </p:nvPr>
        </p:nvSpPr>
        <p:spPr/>
        <p:txBody>
          <a:bodyPr/>
          <a:lstStyle/>
          <a:p>
            <a:fld id="{8F027265-7B53-4339-B925-8C1B9C6B2110}" type="slidenum">
              <a:rPr lang="en-US" smtClean="0"/>
              <a:t>‹#›</a:t>
            </a:fld>
            <a:endParaRPr lang="en-US"/>
          </a:p>
        </p:txBody>
      </p:sp>
    </p:spTree>
    <p:extLst>
      <p:ext uri="{BB962C8B-B14F-4D97-AF65-F5344CB8AC3E}">
        <p14:creationId xmlns:p14="http://schemas.microsoft.com/office/powerpoint/2010/main" val="291359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YOUR NAME</a:t>
            </a:r>
          </a:p>
        </p:txBody>
      </p:sp>
      <p:sp>
        <p:nvSpPr>
          <p:cNvPr id="9" name="Slide Number Placeholder 8"/>
          <p:cNvSpPr>
            <a:spLocks noGrp="1"/>
          </p:cNvSpPr>
          <p:nvPr>
            <p:ph type="sldNum" sz="quarter" idx="12"/>
          </p:nvPr>
        </p:nvSpPr>
        <p:spPr/>
        <p:txBody>
          <a:bodyPr/>
          <a:lstStyle/>
          <a:p>
            <a:fld id="{8F027265-7B53-4339-B925-8C1B9C6B2110}" type="slidenum">
              <a:rPr lang="en-US" smtClean="0"/>
              <a:t>‹#›</a:t>
            </a:fld>
            <a:endParaRPr lang="en-US"/>
          </a:p>
        </p:txBody>
      </p:sp>
    </p:spTree>
    <p:extLst>
      <p:ext uri="{BB962C8B-B14F-4D97-AF65-F5344CB8AC3E}">
        <p14:creationId xmlns:p14="http://schemas.microsoft.com/office/powerpoint/2010/main" val="2329104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YOUR NAME</a:t>
            </a:r>
          </a:p>
        </p:txBody>
      </p:sp>
      <p:sp>
        <p:nvSpPr>
          <p:cNvPr id="5" name="Slide Number Placeholder 4"/>
          <p:cNvSpPr>
            <a:spLocks noGrp="1"/>
          </p:cNvSpPr>
          <p:nvPr>
            <p:ph type="sldNum" sz="quarter" idx="12"/>
          </p:nvPr>
        </p:nvSpPr>
        <p:spPr/>
        <p:txBody>
          <a:bodyPr/>
          <a:lstStyle/>
          <a:p>
            <a:fld id="{8F027265-7B53-4339-B925-8C1B9C6B2110}" type="slidenum">
              <a:rPr lang="en-US" smtClean="0"/>
              <a:t>‹#›</a:t>
            </a:fld>
            <a:endParaRPr lang="en-US"/>
          </a:p>
        </p:txBody>
      </p:sp>
    </p:spTree>
    <p:extLst>
      <p:ext uri="{BB962C8B-B14F-4D97-AF65-F5344CB8AC3E}">
        <p14:creationId xmlns:p14="http://schemas.microsoft.com/office/powerpoint/2010/main" val="1169423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YOUR NAME</a:t>
            </a:r>
          </a:p>
        </p:txBody>
      </p:sp>
      <p:sp>
        <p:nvSpPr>
          <p:cNvPr id="4" name="Slide Number Placeholder 3"/>
          <p:cNvSpPr>
            <a:spLocks noGrp="1"/>
          </p:cNvSpPr>
          <p:nvPr>
            <p:ph type="sldNum" sz="quarter" idx="12"/>
          </p:nvPr>
        </p:nvSpPr>
        <p:spPr/>
        <p:txBody>
          <a:bodyPr/>
          <a:lstStyle/>
          <a:p>
            <a:fld id="{8F027265-7B53-4339-B925-8C1B9C6B2110}" type="slidenum">
              <a:rPr lang="en-US" smtClean="0"/>
              <a:t>‹#›</a:t>
            </a:fld>
            <a:endParaRPr lang="en-US"/>
          </a:p>
        </p:txBody>
      </p:sp>
    </p:spTree>
    <p:extLst>
      <p:ext uri="{BB962C8B-B14F-4D97-AF65-F5344CB8AC3E}">
        <p14:creationId xmlns:p14="http://schemas.microsoft.com/office/powerpoint/2010/main" val="344048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YOUR NAME</a:t>
            </a:r>
          </a:p>
        </p:txBody>
      </p:sp>
      <p:sp>
        <p:nvSpPr>
          <p:cNvPr id="7" name="Slide Number Placeholder 6"/>
          <p:cNvSpPr>
            <a:spLocks noGrp="1"/>
          </p:cNvSpPr>
          <p:nvPr>
            <p:ph type="sldNum" sz="quarter" idx="12"/>
          </p:nvPr>
        </p:nvSpPr>
        <p:spPr/>
        <p:txBody>
          <a:bodyPr/>
          <a:lstStyle/>
          <a:p>
            <a:fld id="{8F027265-7B53-4339-B925-8C1B9C6B2110}" type="slidenum">
              <a:rPr lang="en-US" smtClean="0"/>
              <a:t>‹#›</a:t>
            </a:fld>
            <a:endParaRPr lang="en-US"/>
          </a:p>
        </p:txBody>
      </p:sp>
    </p:spTree>
    <p:extLst>
      <p:ext uri="{BB962C8B-B14F-4D97-AF65-F5344CB8AC3E}">
        <p14:creationId xmlns:p14="http://schemas.microsoft.com/office/powerpoint/2010/main" val="2956004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flip="none" rotWithShape="1">
          <a:gsLst>
            <a:gs pos="14935">
              <a:srgbClr val="003364"/>
            </a:gs>
            <a:gs pos="100000">
              <a:srgbClr val="5371A8"/>
            </a:gs>
            <a:gs pos="40000">
              <a:srgbClr val="003364"/>
            </a:gs>
          </a:gsLst>
          <a:lin ang="63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YOUR NAME</a:t>
            </a:r>
          </a:p>
        </p:txBody>
      </p:sp>
      <p:sp>
        <p:nvSpPr>
          <p:cNvPr id="7" name="Slide Number Placeholder 6"/>
          <p:cNvSpPr>
            <a:spLocks noGrp="1"/>
          </p:cNvSpPr>
          <p:nvPr>
            <p:ph type="sldNum" sz="quarter" idx="12"/>
          </p:nvPr>
        </p:nvSpPr>
        <p:spPr/>
        <p:txBody>
          <a:bodyPr/>
          <a:lstStyle/>
          <a:p>
            <a:fld id="{8F027265-7B53-4339-B925-8C1B9C6B2110}" type="slidenum">
              <a:rPr lang="en-US" smtClean="0"/>
              <a:t>‹#›</a:t>
            </a:fld>
            <a:endParaRPr lang="en-US"/>
          </a:p>
        </p:txBody>
      </p:sp>
    </p:spTree>
    <p:extLst>
      <p:ext uri="{BB962C8B-B14F-4D97-AF65-F5344CB8AC3E}">
        <p14:creationId xmlns:p14="http://schemas.microsoft.com/office/powerpoint/2010/main" val="3555362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5371A8"/>
            </a:gs>
            <a:gs pos="40000">
              <a:srgbClr val="003364"/>
            </a:gs>
          </a:gsLst>
          <a:lin ang="6300000" scaled="0"/>
          <a:tileRect/>
        </a:gradFill>
        <a:effectLst/>
      </p:bgPr>
    </p:bg>
    <p:spTree>
      <p:nvGrpSpPr>
        <p:cNvPr id="1" name=""/>
        <p:cNvGrpSpPr/>
        <p:nvPr/>
      </p:nvGrpSpPr>
      <p:grpSpPr>
        <a:xfrm>
          <a:off x="0" y="0"/>
          <a:ext cx="0" cy="0"/>
          <a:chOff x="0" y="0"/>
          <a:chExt cx="0" cy="0"/>
        </a:xfrm>
      </p:grpSpPr>
      <p:sp>
        <p:nvSpPr>
          <p:cNvPr id="67" name="Rectangle 66"/>
          <p:cNvSpPr/>
          <p:nvPr userDrawn="1"/>
        </p:nvSpPr>
        <p:spPr>
          <a:xfrm>
            <a:off x="0" y="6176963"/>
            <a:ext cx="12192000" cy="681036"/>
          </a:xfrm>
          <a:prstGeom prst="rect">
            <a:avLst/>
          </a:prstGeom>
          <a:solidFill>
            <a:srgbClr val="2730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n-lt"/>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45733" y="6356350"/>
            <a:ext cx="2743200" cy="365125"/>
          </a:xfrm>
          <a:prstGeom prst="rect">
            <a:avLst/>
          </a:prstGeom>
        </p:spPr>
        <p:txBody>
          <a:bodyPr vert="horz" lIns="91440" tIns="45720" rIns="91440" bIns="45720" rtlCol="0" anchor="ctr"/>
          <a:lstStyle>
            <a:lvl1pPr algn="l">
              <a:defRPr sz="1200">
                <a:solidFill>
                  <a:schemeClr val="bg1"/>
                </a:solidFill>
                <a:latin typeface="+mn-lt"/>
                <a:ea typeface="Arial Unicode MS" panose="020B0604020202020204" pitchFamily="34" charset="-128"/>
                <a:cs typeface="Arial Unicode MS" panose="020B0604020202020204" pitchFamily="34" charset="-128"/>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mn-lt"/>
                <a:ea typeface="Arial Unicode MS" panose="020B0604020202020204" pitchFamily="34" charset="-128"/>
                <a:cs typeface="Arial Unicode MS" panose="020B0604020202020204" pitchFamily="34" charset="-128"/>
              </a:defRPr>
            </a:lvl1pPr>
          </a:lstStyle>
          <a:p>
            <a:r>
              <a:rPr lang="en-US"/>
              <a:t>YOUR NAME</a:t>
            </a:r>
          </a:p>
        </p:txBody>
      </p:sp>
      <p:sp>
        <p:nvSpPr>
          <p:cNvPr id="6" name="Slide Number Placeholder 5"/>
          <p:cNvSpPr>
            <a:spLocks noGrp="1"/>
          </p:cNvSpPr>
          <p:nvPr>
            <p:ph type="sldNum" sz="quarter" idx="4"/>
          </p:nvPr>
        </p:nvSpPr>
        <p:spPr>
          <a:xfrm>
            <a:off x="9320813" y="6356350"/>
            <a:ext cx="2743200" cy="365125"/>
          </a:xfrm>
          <a:prstGeom prst="rect">
            <a:avLst/>
          </a:prstGeom>
        </p:spPr>
        <p:txBody>
          <a:bodyPr vert="horz" lIns="91440" tIns="45720" rIns="91440" bIns="45720" rtlCol="0" anchor="ctr"/>
          <a:lstStyle>
            <a:lvl1pPr algn="r">
              <a:defRPr sz="1200">
                <a:solidFill>
                  <a:schemeClr val="bg1"/>
                </a:solidFill>
                <a:latin typeface="+mn-lt"/>
                <a:ea typeface="Arial Unicode MS" panose="020B0604020202020204" pitchFamily="34" charset="-128"/>
                <a:cs typeface="Arial Unicode MS" panose="020B0604020202020204" pitchFamily="34" charset="-128"/>
              </a:defRPr>
            </a:lvl1pPr>
          </a:lstStyle>
          <a:p>
            <a:fld id="{8F027265-7B53-4339-B925-8C1B9C6B2110}" type="slidenum">
              <a:rPr lang="en-US" smtClean="0"/>
              <a:pPr/>
              <a:t>‹#›</a:t>
            </a:fld>
            <a:endParaRPr lang="en-US"/>
          </a:p>
        </p:txBody>
      </p:sp>
      <p:sp>
        <p:nvSpPr>
          <p:cNvPr id="36" name="Freeform 35"/>
          <p:cNvSpPr/>
          <p:nvPr userDrawn="1"/>
        </p:nvSpPr>
        <p:spPr>
          <a:xfrm>
            <a:off x="11504141" y="2374708"/>
            <a:ext cx="455295" cy="287074"/>
          </a:xfrm>
          <a:custGeom>
            <a:avLst/>
            <a:gdLst>
              <a:gd name="connsiteX0" fmla="*/ 0 w 474345"/>
              <a:gd name="connsiteY0" fmla="*/ 255270 h 299085"/>
              <a:gd name="connsiteX1" fmla="*/ 363855 w 474345"/>
              <a:gd name="connsiteY1" fmla="*/ 0 h 299085"/>
              <a:gd name="connsiteX2" fmla="*/ 381000 w 474345"/>
              <a:gd name="connsiteY2" fmla="*/ 5715 h 299085"/>
              <a:gd name="connsiteX3" fmla="*/ 358140 w 474345"/>
              <a:gd name="connsiteY3" fmla="*/ 120015 h 299085"/>
              <a:gd name="connsiteX4" fmla="*/ 291465 w 474345"/>
              <a:gd name="connsiteY4" fmla="*/ 165735 h 299085"/>
              <a:gd name="connsiteX5" fmla="*/ 472440 w 474345"/>
              <a:gd name="connsiteY5" fmla="*/ 66675 h 299085"/>
              <a:gd name="connsiteX6" fmla="*/ 445770 w 474345"/>
              <a:gd name="connsiteY6" fmla="*/ 144780 h 299085"/>
              <a:gd name="connsiteX7" fmla="*/ 379095 w 474345"/>
              <a:gd name="connsiteY7" fmla="*/ 158115 h 299085"/>
              <a:gd name="connsiteX8" fmla="*/ 474345 w 474345"/>
              <a:gd name="connsiteY8" fmla="*/ 299085 h 299085"/>
              <a:gd name="connsiteX9" fmla="*/ 474345 w 474345"/>
              <a:gd name="connsiteY9" fmla="*/ 299085 h 299085"/>
              <a:gd name="connsiteX10" fmla="*/ 0 w 474345"/>
              <a:gd name="connsiteY10" fmla="*/ 255270 h 299085"/>
              <a:gd name="connsiteX0" fmla="*/ 0 w 474345"/>
              <a:gd name="connsiteY0" fmla="*/ 255270 h 299085"/>
              <a:gd name="connsiteX1" fmla="*/ 363855 w 474345"/>
              <a:gd name="connsiteY1" fmla="*/ 0 h 299085"/>
              <a:gd name="connsiteX2" fmla="*/ 381000 w 474345"/>
              <a:gd name="connsiteY2" fmla="*/ 5715 h 299085"/>
              <a:gd name="connsiteX3" fmla="*/ 358140 w 474345"/>
              <a:gd name="connsiteY3" fmla="*/ 120015 h 299085"/>
              <a:gd name="connsiteX4" fmla="*/ 291465 w 474345"/>
              <a:gd name="connsiteY4" fmla="*/ 165735 h 299085"/>
              <a:gd name="connsiteX5" fmla="*/ 472440 w 474345"/>
              <a:gd name="connsiteY5" fmla="*/ 66675 h 299085"/>
              <a:gd name="connsiteX6" fmla="*/ 445770 w 474345"/>
              <a:gd name="connsiteY6" fmla="*/ 144780 h 299085"/>
              <a:gd name="connsiteX7" fmla="*/ 379095 w 474345"/>
              <a:gd name="connsiteY7" fmla="*/ 158115 h 299085"/>
              <a:gd name="connsiteX8" fmla="*/ 474345 w 474345"/>
              <a:gd name="connsiteY8" fmla="*/ 299085 h 299085"/>
              <a:gd name="connsiteX9" fmla="*/ 474345 w 474345"/>
              <a:gd name="connsiteY9" fmla="*/ 299085 h 299085"/>
              <a:gd name="connsiteX10" fmla="*/ 0 w 474345"/>
              <a:gd name="connsiteY10" fmla="*/ 255270 h 299085"/>
              <a:gd name="connsiteX0" fmla="*/ 0 w 474345"/>
              <a:gd name="connsiteY0" fmla="*/ 255270 h 299085"/>
              <a:gd name="connsiteX1" fmla="*/ 363855 w 474345"/>
              <a:gd name="connsiteY1" fmla="*/ 0 h 299085"/>
              <a:gd name="connsiteX2" fmla="*/ 379095 w 474345"/>
              <a:gd name="connsiteY2" fmla="*/ 1905 h 299085"/>
              <a:gd name="connsiteX3" fmla="*/ 358140 w 474345"/>
              <a:gd name="connsiteY3" fmla="*/ 120015 h 299085"/>
              <a:gd name="connsiteX4" fmla="*/ 291465 w 474345"/>
              <a:gd name="connsiteY4" fmla="*/ 165735 h 299085"/>
              <a:gd name="connsiteX5" fmla="*/ 472440 w 474345"/>
              <a:gd name="connsiteY5" fmla="*/ 66675 h 299085"/>
              <a:gd name="connsiteX6" fmla="*/ 445770 w 474345"/>
              <a:gd name="connsiteY6" fmla="*/ 144780 h 299085"/>
              <a:gd name="connsiteX7" fmla="*/ 379095 w 474345"/>
              <a:gd name="connsiteY7" fmla="*/ 158115 h 299085"/>
              <a:gd name="connsiteX8" fmla="*/ 474345 w 474345"/>
              <a:gd name="connsiteY8" fmla="*/ 299085 h 299085"/>
              <a:gd name="connsiteX9" fmla="*/ 474345 w 474345"/>
              <a:gd name="connsiteY9" fmla="*/ 299085 h 299085"/>
              <a:gd name="connsiteX10" fmla="*/ 0 w 474345"/>
              <a:gd name="connsiteY10" fmla="*/ 255270 h 299085"/>
              <a:gd name="connsiteX0" fmla="*/ 0 w 474345"/>
              <a:gd name="connsiteY0" fmla="*/ 255270 h 299085"/>
              <a:gd name="connsiteX1" fmla="*/ 363855 w 474345"/>
              <a:gd name="connsiteY1" fmla="*/ 0 h 299085"/>
              <a:gd name="connsiteX2" fmla="*/ 379095 w 474345"/>
              <a:gd name="connsiteY2" fmla="*/ 1905 h 299085"/>
              <a:gd name="connsiteX3" fmla="*/ 358140 w 474345"/>
              <a:gd name="connsiteY3" fmla="*/ 120015 h 299085"/>
              <a:gd name="connsiteX4" fmla="*/ 291465 w 474345"/>
              <a:gd name="connsiteY4" fmla="*/ 165735 h 299085"/>
              <a:gd name="connsiteX5" fmla="*/ 472440 w 474345"/>
              <a:gd name="connsiteY5" fmla="*/ 66675 h 299085"/>
              <a:gd name="connsiteX6" fmla="*/ 445770 w 474345"/>
              <a:gd name="connsiteY6" fmla="*/ 144780 h 299085"/>
              <a:gd name="connsiteX7" fmla="*/ 379095 w 474345"/>
              <a:gd name="connsiteY7" fmla="*/ 158115 h 299085"/>
              <a:gd name="connsiteX8" fmla="*/ 474345 w 474345"/>
              <a:gd name="connsiteY8" fmla="*/ 299085 h 299085"/>
              <a:gd name="connsiteX9" fmla="*/ 474345 w 474345"/>
              <a:gd name="connsiteY9" fmla="*/ 299085 h 299085"/>
              <a:gd name="connsiteX10" fmla="*/ 0 w 474345"/>
              <a:gd name="connsiteY10" fmla="*/ 255270 h 299085"/>
              <a:gd name="connsiteX0" fmla="*/ 0 w 474345"/>
              <a:gd name="connsiteY0" fmla="*/ 255270 h 299085"/>
              <a:gd name="connsiteX1" fmla="*/ 363855 w 474345"/>
              <a:gd name="connsiteY1" fmla="*/ 0 h 299085"/>
              <a:gd name="connsiteX2" fmla="*/ 379095 w 474345"/>
              <a:gd name="connsiteY2" fmla="*/ 1905 h 299085"/>
              <a:gd name="connsiteX3" fmla="*/ 358140 w 474345"/>
              <a:gd name="connsiteY3" fmla="*/ 120015 h 299085"/>
              <a:gd name="connsiteX4" fmla="*/ 291465 w 474345"/>
              <a:gd name="connsiteY4" fmla="*/ 165735 h 299085"/>
              <a:gd name="connsiteX5" fmla="*/ 472440 w 474345"/>
              <a:gd name="connsiteY5" fmla="*/ 66675 h 299085"/>
              <a:gd name="connsiteX6" fmla="*/ 445770 w 474345"/>
              <a:gd name="connsiteY6" fmla="*/ 144780 h 299085"/>
              <a:gd name="connsiteX7" fmla="*/ 379095 w 474345"/>
              <a:gd name="connsiteY7" fmla="*/ 158115 h 299085"/>
              <a:gd name="connsiteX8" fmla="*/ 474345 w 474345"/>
              <a:gd name="connsiteY8" fmla="*/ 299085 h 299085"/>
              <a:gd name="connsiteX9" fmla="*/ 474345 w 474345"/>
              <a:gd name="connsiteY9" fmla="*/ 299085 h 299085"/>
              <a:gd name="connsiteX10" fmla="*/ 0 w 474345"/>
              <a:gd name="connsiteY10" fmla="*/ 255270 h 299085"/>
              <a:gd name="connsiteX0" fmla="*/ 0 w 474345"/>
              <a:gd name="connsiteY0" fmla="*/ 255270 h 299085"/>
              <a:gd name="connsiteX1" fmla="*/ 363855 w 474345"/>
              <a:gd name="connsiteY1" fmla="*/ 0 h 299085"/>
              <a:gd name="connsiteX2" fmla="*/ 374124 w 474345"/>
              <a:gd name="connsiteY2" fmla="*/ 1905 h 299085"/>
              <a:gd name="connsiteX3" fmla="*/ 358140 w 474345"/>
              <a:gd name="connsiteY3" fmla="*/ 120015 h 299085"/>
              <a:gd name="connsiteX4" fmla="*/ 291465 w 474345"/>
              <a:gd name="connsiteY4" fmla="*/ 165735 h 299085"/>
              <a:gd name="connsiteX5" fmla="*/ 472440 w 474345"/>
              <a:gd name="connsiteY5" fmla="*/ 66675 h 299085"/>
              <a:gd name="connsiteX6" fmla="*/ 445770 w 474345"/>
              <a:gd name="connsiteY6" fmla="*/ 144780 h 299085"/>
              <a:gd name="connsiteX7" fmla="*/ 379095 w 474345"/>
              <a:gd name="connsiteY7" fmla="*/ 158115 h 299085"/>
              <a:gd name="connsiteX8" fmla="*/ 474345 w 474345"/>
              <a:gd name="connsiteY8" fmla="*/ 299085 h 299085"/>
              <a:gd name="connsiteX9" fmla="*/ 474345 w 474345"/>
              <a:gd name="connsiteY9" fmla="*/ 299085 h 299085"/>
              <a:gd name="connsiteX10" fmla="*/ 0 w 474345"/>
              <a:gd name="connsiteY10" fmla="*/ 255270 h 29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345" h="299085">
                <a:moveTo>
                  <a:pt x="0" y="255270"/>
                </a:moveTo>
                <a:lnTo>
                  <a:pt x="363855" y="0"/>
                </a:lnTo>
                <a:lnTo>
                  <a:pt x="374124" y="1905"/>
                </a:lnTo>
                <a:lnTo>
                  <a:pt x="358140" y="120015"/>
                </a:lnTo>
                <a:lnTo>
                  <a:pt x="291465" y="165735"/>
                </a:lnTo>
                <a:lnTo>
                  <a:pt x="472440" y="66675"/>
                </a:lnTo>
                <a:lnTo>
                  <a:pt x="445770" y="144780"/>
                </a:lnTo>
                <a:lnTo>
                  <a:pt x="379095" y="158115"/>
                </a:lnTo>
                <a:cubicBezTo>
                  <a:pt x="410845" y="205105"/>
                  <a:pt x="440690" y="252095"/>
                  <a:pt x="474345" y="299085"/>
                </a:cubicBezTo>
                <a:lnTo>
                  <a:pt x="474345" y="299085"/>
                </a:lnTo>
                <a:lnTo>
                  <a:pt x="0" y="255270"/>
                </a:lnTo>
                <a:close/>
              </a:path>
            </a:pathLst>
          </a:cu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userDrawn="1"/>
        </p:nvGrpSpPr>
        <p:grpSpPr>
          <a:xfrm>
            <a:off x="10353124" y="6465220"/>
            <a:ext cx="461760" cy="334374"/>
            <a:chOff x="6122670" y="981456"/>
            <a:chExt cx="3405974" cy="2395218"/>
          </a:xfrm>
        </p:grpSpPr>
        <p:sp>
          <p:nvSpPr>
            <p:cNvPr id="38" name="Freeform 37"/>
            <p:cNvSpPr/>
            <p:nvPr/>
          </p:nvSpPr>
          <p:spPr>
            <a:xfrm>
              <a:off x="6309360" y="981456"/>
              <a:ext cx="2987040" cy="1664208"/>
            </a:xfrm>
            <a:custGeom>
              <a:avLst/>
              <a:gdLst>
                <a:gd name="connsiteX0" fmla="*/ 268224 w 2987040"/>
                <a:gd name="connsiteY0" fmla="*/ 0 h 1664208"/>
                <a:gd name="connsiteX1" fmla="*/ 262128 w 2987040"/>
                <a:gd name="connsiteY1" fmla="*/ 237744 h 1664208"/>
                <a:gd name="connsiteX2" fmla="*/ 499872 w 2987040"/>
                <a:gd name="connsiteY2" fmla="*/ 249936 h 1664208"/>
                <a:gd name="connsiteX3" fmla="*/ 493776 w 2987040"/>
                <a:gd name="connsiteY3" fmla="*/ 737616 h 1664208"/>
                <a:gd name="connsiteX4" fmla="*/ 359664 w 2987040"/>
                <a:gd name="connsiteY4" fmla="*/ 743712 h 1664208"/>
                <a:gd name="connsiteX5" fmla="*/ 365760 w 2987040"/>
                <a:gd name="connsiteY5" fmla="*/ 1365504 h 1664208"/>
                <a:gd name="connsiteX6" fmla="*/ 6096 w 2987040"/>
                <a:gd name="connsiteY6" fmla="*/ 1359408 h 1664208"/>
                <a:gd name="connsiteX7" fmla="*/ 0 w 2987040"/>
                <a:gd name="connsiteY7" fmla="*/ 1664208 h 1664208"/>
                <a:gd name="connsiteX8" fmla="*/ 2974848 w 2987040"/>
                <a:gd name="connsiteY8" fmla="*/ 1652016 h 1664208"/>
                <a:gd name="connsiteX9" fmla="*/ 2987040 w 2987040"/>
                <a:gd name="connsiteY9" fmla="*/ 1347216 h 1664208"/>
                <a:gd name="connsiteX10" fmla="*/ 2712720 w 2987040"/>
                <a:gd name="connsiteY10" fmla="*/ 1365504 h 1664208"/>
                <a:gd name="connsiteX11" fmla="*/ 2724912 w 2987040"/>
                <a:gd name="connsiteY11" fmla="*/ 731520 h 1664208"/>
                <a:gd name="connsiteX12" fmla="*/ 2414016 w 2987040"/>
                <a:gd name="connsiteY12" fmla="*/ 731520 h 1664208"/>
                <a:gd name="connsiteX13" fmla="*/ 2407920 w 2987040"/>
                <a:gd name="connsiteY13" fmla="*/ 530352 h 1664208"/>
                <a:gd name="connsiteX14" fmla="*/ 1267968 w 2987040"/>
                <a:gd name="connsiteY14" fmla="*/ 530352 h 1664208"/>
                <a:gd name="connsiteX15" fmla="*/ 1267968 w 2987040"/>
                <a:gd name="connsiteY15" fmla="*/ 743712 h 1664208"/>
                <a:gd name="connsiteX16" fmla="*/ 646176 w 2987040"/>
                <a:gd name="connsiteY16" fmla="*/ 731520 h 1664208"/>
                <a:gd name="connsiteX17" fmla="*/ 633984 w 2987040"/>
                <a:gd name="connsiteY17" fmla="*/ 249936 h 1664208"/>
                <a:gd name="connsiteX18" fmla="*/ 774192 w 2987040"/>
                <a:gd name="connsiteY18" fmla="*/ 225552 h 1664208"/>
                <a:gd name="connsiteX19" fmla="*/ 762000 w 2987040"/>
                <a:gd name="connsiteY19" fmla="*/ 0 h 1664208"/>
                <a:gd name="connsiteX20" fmla="*/ 268224 w 2987040"/>
                <a:gd name="connsiteY20" fmla="*/ 0 h 1664208"/>
                <a:gd name="connsiteX0" fmla="*/ 268224 w 2987040"/>
                <a:gd name="connsiteY0" fmla="*/ 0 h 1664208"/>
                <a:gd name="connsiteX1" fmla="*/ 262128 w 2987040"/>
                <a:gd name="connsiteY1" fmla="*/ 237744 h 1664208"/>
                <a:gd name="connsiteX2" fmla="*/ 499872 w 2987040"/>
                <a:gd name="connsiteY2" fmla="*/ 249936 h 1664208"/>
                <a:gd name="connsiteX3" fmla="*/ 493776 w 2987040"/>
                <a:gd name="connsiteY3" fmla="*/ 737616 h 1664208"/>
                <a:gd name="connsiteX4" fmla="*/ 359664 w 2987040"/>
                <a:gd name="connsiteY4" fmla="*/ 743712 h 1664208"/>
                <a:gd name="connsiteX5" fmla="*/ 365760 w 2987040"/>
                <a:gd name="connsiteY5" fmla="*/ 1365504 h 1664208"/>
                <a:gd name="connsiteX6" fmla="*/ 6096 w 2987040"/>
                <a:gd name="connsiteY6" fmla="*/ 1359408 h 1664208"/>
                <a:gd name="connsiteX7" fmla="*/ 0 w 2987040"/>
                <a:gd name="connsiteY7" fmla="*/ 1664208 h 1664208"/>
                <a:gd name="connsiteX8" fmla="*/ 2974848 w 2987040"/>
                <a:gd name="connsiteY8" fmla="*/ 1652016 h 1664208"/>
                <a:gd name="connsiteX9" fmla="*/ 2987040 w 2987040"/>
                <a:gd name="connsiteY9" fmla="*/ 1347216 h 1664208"/>
                <a:gd name="connsiteX10" fmla="*/ 2712720 w 2987040"/>
                <a:gd name="connsiteY10" fmla="*/ 1365504 h 1664208"/>
                <a:gd name="connsiteX11" fmla="*/ 2724912 w 2987040"/>
                <a:gd name="connsiteY11" fmla="*/ 731520 h 1664208"/>
                <a:gd name="connsiteX12" fmla="*/ 2414016 w 2987040"/>
                <a:gd name="connsiteY12" fmla="*/ 731520 h 1664208"/>
                <a:gd name="connsiteX13" fmla="*/ 2407920 w 2987040"/>
                <a:gd name="connsiteY13" fmla="*/ 530352 h 1664208"/>
                <a:gd name="connsiteX14" fmla="*/ 1267968 w 2987040"/>
                <a:gd name="connsiteY14" fmla="*/ 530352 h 1664208"/>
                <a:gd name="connsiteX15" fmla="*/ 1267968 w 2987040"/>
                <a:gd name="connsiteY15" fmla="*/ 743712 h 1664208"/>
                <a:gd name="connsiteX16" fmla="*/ 646176 w 2987040"/>
                <a:gd name="connsiteY16" fmla="*/ 731520 h 1664208"/>
                <a:gd name="connsiteX17" fmla="*/ 633984 w 2987040"/>
                <a:gd name="connsiteY17" fmla="*/ 237744 h 1664208"/>
                <a:gd name="connsiteX18" fmla="*/ 774192 w 2987040"/>
                <a:gd name="connsiteY18" fmla="*/ 225552 h 1664208"/>
                <a:gd name="connsiteX19" fmla="*/ 762000 w 2987040"/>
                <a:gd name="connsiteY19" fmla="*/ 0 h 1664208"/>
                <a:gd name="connsiteX20" fmla="*/ 268224 w 2987040"/>
                <a:gd name="connsiteY20" fmla="*/ 0 h 1664208"/>
                <a:gd name="connsiteX0" fmla="*/ 268224 w 2987040"/>
                <a:gd name="connsiteY0" fmla="*/ 0 h 1664208"/>
                <a:gd name="connsiteX1" fmla="*/ 262128 w 2987040"/>
                <a:gd name="connsiteY1" fmla="*/ 237744 h 1664208"/>
                <a:gd name="connsiteX2" fmla="*/ 499872 w 2987040"/>
                <a:gd name="connsiteY2" fmla="*/ 249936 h 1664208"/>
                <a:gd name="connsiteX3" fmla="*/ 493776 w 2987040"/>
                <a:gd name="connsiteY3" fmla="*/ 737616 h 1664208"/>
                <a:gd name="connsiteX4" fmla="*/ 359664 w 2987040"/>
                <a:gd name="connsiteY4" fmla="*/ 743712 h 1664208"/>
                <a:gd name="connsiteX5" fmla="*/ 365760 w 2987040"/>
                <a:gd name="connsiteY5" fmla="*/ 1365504 h 1664208"/>
                <a:gd name="connsiteX6" fmla="*/ 6096 w 2987040"/>
                <a:gd name="connsiteY6" fmla="*/ 1359408 h 1664208"/>
                <a:gd name="connsiteX7" fmla="*/ 0 w 2987040"/>
                <a:gd name="connsiteY7" fmla="*/ 1664208 h 1664208"/>
                <a:gd name="connsiteX8" fmla="*/ 2974848 w 2987040"/>
                <a:gd name="connsiteY8" fmla="*/ 1652016 h 1664208"/>
                <a:gd name="connsiteX9" fmla="*/ 2987040 w 2987040"/>
                <a:gd name="connsiteY9" fmla="*/ 1347216 h 1664208"/>
                <a:gd name="connsiteX10" fmla="*/ 2712720 w 2987040"/>
                <a:gd name="connsiteY10" fmla="*/ 1365504 h 1664208"/>
                <a:gd name="connsiteX11" fmla="*/ 2724912 w 2987040"/>
                <a:gd name="connsiteY11" fmla="*/ 731520 h 1664208"/>
                <a:gd name="connsiteX12" fmla="*/ 2414016 w 2987040"/>
                <a:gd name="connsiteY12" fmla="*/ 731520 h 1664208"/>
                <a:gd name="connsiteX13" fmla="*/ 2407920 w 2987040"/>
                <a:gd name="connsiteY13" fmla="*/ 530352 h 1664208"/>
                <a:gd name="connsiteX14" fmla="*/ 1267968 w 2987040"/>
                <a:gd name="connsiteY14" fmla="*/ 530352 h 1664208"/>
                <a:gd name="connsiteX15" fmla="*/ 1267968 w 2987040"/>
                <a:gd name="connsiteY15" fmla="*/ 743712 h 1664208"/>
                <a:gd name="connsiteX16" fmla="*/ 646176 w 2987040"/>
                <a:gd name="connsiteY16" fmla="*/ 731520 h 1664208"/>
                <a:gd name="connsiteX17" fmla="*/ 640080 w 2987040"/>
                <a:gd name="connsiteY17" fmla="*/ 225552 h 1664208"/>
                <a:gd name="connsiteX18" fmla="*/ 774192 w 2987040"/>
                <a:gd name="connsiteY18" fmla="*/ 225552 h 1664208"/>
                <a:gd name="connsiteX19" fmla="*/ 762000 w 2987040"/>
                <a:gd name="connsiteY19" fmla="*/ 0 h 1664208"/>
                <a:gd name="connsiteX20" fmla="*/ 268224 w 2987040"/>
                <a:gd name="connsiteY20" fmla="*/ 0 h 1664208"/>
                <a:gd name="connsiteX0" fmla="*/ 268224 w 2987040"/>
                <a:gd name="connsiteY0" fmla="*/ 0 h 1664208"/>
                <a:gd name="connsiteX1" fmla="*/ 262128 w 2987040"/>
                <a:gd name="connsiteY1" fmla="*/ 237744 h 1664208"/>
                <a:gd name="connsiteX2" fmla="*/ 499872 w 2987040"/>
                <a:gd name="connsiteY2" fmla="*/ 243840 h 1664208"/>
                <a:gd name="connsiteX3" fmla="*/ 493776 w 2987040"/>
                <a:gd name="connsiteY3" fmla="*/ 737616 h 1664208"/>
                <a:gd name="connsiteX4" fmla="*/ 359664 w 2987040"/>
                <a:gd name="connsiteY4" fmla="*/ 743712 h 1664208"/>
                <a:gd name="connsiteX5" fmla="*/ 365760 w 2987040"/>
                <a:gd name="connsiteY5" fmla="*/ 1365504 h 1664208"/>
                <a:gd name="connsiteX6" fmla="*/ 6096 w 2987040"/>
                <a:gd name="connsiteY6" fmla="*/ 1359408 h 1664208"/>
                <a:gd name="connsiteX7" fmla="*/ 0 w 2987040"/>
                <a:gd name="connsiteY7" fmla="*/ 1664208 h 1664208"/>
                <a:gd name="connsiteX8" fmla="*/ 2974848 w 2987040"/>
                <a:gd name="connsiteY8" fmla="*/ 1652016 h 1664208"/>
                <a:gd name="connsiteX9" fmla="*/ 2987040 w 2987040"/>
                <a:gd name="connsiteY9" fmla="*/ 1347216 h 1664208"/>
                <a:gd name="connsiteX10" fmla="*/ 2712720 w 2987040"/>
                <a:gd name="connsiteY10" fmla="*/ 1365504 h 1664208"/>
                <a:gd name="connsiteX11" fmla="*/ 2724912 w 2987040"/>
                <a:gd name="connsiteY11" fmla="*/ 731520 h 1664208"/>
                <a:gd name="connsiteX12" fmla="*/ 2414016 w 2987040"/>
                <a:gd name="connsiteY12" fmla="*/ 731520 h 1664208"/>
                <a:gd name="connsiteX13" fmla="*/ 2407920 w 2987040"/>
                <a:gd name="connsiteY13" fmla="*/ 530352 h 1664208"/>
                <a:gd name="connsiteX14" fmla="*/ 1267968 w 2987040"/>
                <a:gd name="connsiteY14" fmla="*/ 530352 h 1664208"/>
                <a:gd name="connsiteX15" fmla="*/ 1267968 w 2987040"/>
                <a:gd name="connsiteY15" fmla="*/ 743712 h 1664208"/>
                <a:gd name="connsiteX16" fmla="*/ 646176 w 2987040"/>
                <a:gd name="connsiteY16" fmla="*/ 731520 h 1664208"/>
                <a:gd name="connsiteX17" fmla="*/ 640080 w 2987040"/>
                <a:gd name="connsiteY17" fmla="*/ 225552 h 1664208"/>
                <a:gd name="connsiteX18" fmla="*/ 774192 w 2987040"/>
                <a:gd name="connsiteY18" fmla="*/ 225552 h 1664208"/>
                <a:gd name="connsiteX19" fmla="*/ 762000 w 2987040"/>
                <a:gd name="connsiteY19" fmla="*/ 0 h 1664208"/>
                <a:gd name="connsiteX20" fmla="*/ 268224 w 2987040"/>
                <a:gd name="connsiteY20" fmla="*/ 0 h 166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87040" h="1664208">
                  <a:moveTo>
                    <a:pt x="268224" y="0"/>
                  </a:moveTo>
                  <a:lnTo>
                    <a:pt x="262128" y="237744"/>
                  </a:lnTo>
                  <a:lnTo>
                    <a:pt x="499872" y="243840"/>
                  </a:lnTo>
                  <a:lnTo>
                    <a:pt x="493776" y="737616"/>
                  </a:lnTo>
                  <a:lnTo>
                    <a:pt x="359664" y="743712"/>
                  </a:lnTo>
                  <a:lnTo>
                    <a:pt x="365760" y="1365504"/>
                  </a:lnTo>
                  <a:lnTo>
                    <a:pt x="6096" y="1359408"/>
                  </a:lnTo>
                  <a:lnTo>
                    <a:pt x="0" y="1664208"/>
                  </a:lnTo>
                  <a:lnTo>
                    <a:pt x="2974848" y="1652016"/>
                  </a:lnTo>
                  <a:lnTo>
                    <a:pt x="2987040" y="1347216"/>
                  </a:lnTo>
                  <a:lnTo>
                    <a:pt x="2712720" y="1365504"/>
                  </a:lnTo>
                  <a:lnTo>
                    <a:pt x="2724912" y="731520"/>
                  </a:lnTo>
                  <a:lnTo>
                    <a:pt x="2414016" y="731520"/>
                  </a:lnTo>
                  <a:lnTo>
                    <a:pt x="2407920" y="530352"/>
                  </a:lnTo>
                  <a:lnTo>
                    <a:pt x="1267968" y="530352"/>
                  </a:lnTo>
                  <a:lnTo>
                    <a:pt x="1267968" y="743712"/>
                  </a:lnTo>
                  <a:lnTo>
                    <a:pt x="646176" y="731520"/>
                  </a:lnTo>
                  <a:lnTo>
                    <a:pt x="640080" y="225552"/>
                  </a:lnTo>
                  <a:lnTo>
                    <a:pt x="774192" y="225552"/>
                  </a:lnTo>
                  <a:lnTo>
                    <a:pt x="762000" y="0"/>
                  </a:lnTo>
                  <a:lnTo>
                    <a:pt x="268224" y="0"/>
                  </a:lnTo>
                  <a:close/>
                </a:path>
              </a:pathLst>
            </a:cu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18847280">
              <a:off x="6484090" y="2650723"/>
              <a:ext cx="384048" cy="149141"/>
            </a:xfrm>
            <a:prstGeom prst="rect">
              <a:avLst/>
            </a:pr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nut 39"/>
            <p:cNvSpPr/>
            <p:nvPr/>
          </p:nvSpPr>
          <p:spPr>
            <a:xfrm rot="900000">
              <a:off x="6122670" y="2713899"/>
              <a:ext cx="662774" cy="662774"/>
            </a:xfrm>
            <a:prstGeom prst="donut">
              <a:avLst>
                <a:gd name="adj" fmla="val 27757"/>
              </a:avLst>
            </a:pr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p:cNvSpPr/>
            <p:nvPr/>
          </p:nvSpPr>
          <p:spPr>
            <a:xfrm rot="900000">
              <a:off x="7494270" y="2713898"/>
              <a:ext cx="662774" cy="662774"/>
            </a:xfrm>
            <a:prstGeom prst="donut">
              <a:avLst>
                <a:gd name="adj" fmla="val 27757"/>
              </a:avLst>
            </a:pr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onut 41"/>
            <p:cNvSpPr/>
            <p:nvPr/>
          </p:nvSpPr>
          <p:spPr>
            <a:xfrm rot="900000">
              <a:off x="8865870" y="2713900"/>
              <a:ext cx="662774" cy="662774"/>
            </a:xfrm>
            <a:prstGeom prst="donut">
              <a:avLst>
                <a:gd name="adj" fmla="val 27757"/>
              </a:avLst>
            </a:pr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Rectangle 42"/>
            <p:cNvSpPr/>
            <p:nvPr/>
          </p:nvSpPr>
          <p:spPr>
            <a:xfrm rot="2752720" flipV="1">
              <a:off x="8789990" y="2650575"/>
              <a:ext cx="384048" cy="149141"/>
            </a:xfrm>
            <a:prstGeom prst="rect">
              <a:avLst/>
            </a:pr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5400000">
              <a:off x="7653344" y="2597896"/>
              <a:ext cx="384048" cy="149141"/>
            </a:xfrm>
            <a:prstGeom prst="rect">
              <a:avLst/>
            </a:pr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userDrawn="1"/>
        </p:nvGrpSpPr>
        <p:grpSpPr>
          <a:xfrm>
            <a:off x="9003351" y="161723"/>
            <a:ext cx="3095059" cy="2310129"/>
            <a:chOff x="-2524125" y="5368290"/>
            <a:chExt cx="3095059" cy="2310129"/>
          </a:xfrm>
          <a:solidFill>
            <a:srgbClr val="A7A9AC"/>
          </a:solidFill>
        </p:grpSpPr>
        <p:sp>
          <p:nvSpPr>
            <p:cNvPr id="46" name="Oval 45"/>
            <p:cNvSpPr/>
            <p:nvPr userDrawn="1"/>
          </p:nvSpPr>
          <p:spPr>
            <a:xfrm>
              <a:off x="-308610" y="549021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866775" y="536829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userDrawn="1"/>
          </p:nvSpPr>
          <p:spPr>
            <a:xfrm>
              <a:off x="-533140" y="543877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userDrawn="1"/>
          </p:nvSpPr>
          <p:spPr>
            <a:xfrm>
              <a:off x="-1224915" y="571690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userDrawn="1"/>
          </p:nvSpPr>
          <p:spPr>
            <a:xfrm>
              <a:off x="-1131390" y="57759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userDrawn="1"/>
          </p:nvSpPr>
          <p:spPr>
            <a:xfrm>
              <a:off x="-1915416" y="5948747"/>
              <a:ext cx="75632" cy="756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userDrawn="1"/>
          </p:nvSpPr>
          <p:spPr>
            <a:xfrm>
              <a:off x="-2263912" y="577091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userDrawn="1"/>
          </p:nvSpPr>
          <p:spPr>
            <a:xfrm>
              <a:off x="-2085002" y="59754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userDrawn="1"/>
          </p:nvSpPr>
          <p:spPr>
            <a:xfrm>
              <a:off x="-2175510" y="62357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userDrawn="1"/>
          </p:nvSpPr>
          <p:spPr>
            <a:xfrm>
              <a:off x="-2524125" y="609676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userDrawn="1"/>
          </p:nvSpPr>
          <p:spPr>
            <a:xfrm>
              <a:off x="-1381897" y="656910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userDrawn="1"/>
          </p:nvSpPr>
          <p:spPr>
            <a:xfrm>
              <a:off x="-1044712" y="618769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userDrawn="1"/>
          </p:nvSpPr>
          <p:spPr>
            <a:xfrm>
              <a:off x="-686932" y="627810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userDrawn="1"/>
          </p:nvSpPr>
          <p:spPr>
            <a:xfrm>
              <a:off x="-384312" y="637057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userDrawn="1"/>
          </p:nvSpPr>
          <p:spPr>
            <a:xfrm>
              <a:off x="-381772" y="712749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85072" y="657377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331968" y="687387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userDrawn="1"/>
          </p:nvSpPr>
          <p:spPr>
            <a:xfrm>
              <a:off x="-943472" y="763270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userDrawn="1"/>
          </p:nvSpPr>
          <p:spPr>
            <a:xfrm>
              <a:off x="511038" y="726249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userDrawn="1"/>
          </p:nvSpPr>
          <p:spPr>
            <a:xfrm>
              <a:off x="525215" y="674116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userDrawn="1"/>
          </p:nvSpPr>
          <p:spPr>
            <a:xfrm>
              <a:off x="377687" y="610361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6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4675" y="80263"/>
            <a:ext cx="1023490" cy="851034"/>
          </a:xfrm>
          <a:prstGeom prst="rect">
            <a:avLst/>
          </a:prstGeom>
        </p:spPr>
      </p:pic>
    </p:spTree>
    <p:extLst>
      <p:ext uri="{BB962C8B-B14F-4D97-AF65-F5344CB8AC3E}">
        <p14:creationId xmlns:p14="http://schemas.microsoft.com/office/powerpoint/2010/main" val="1565975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bg1"/>
          </a:solidFill>
          <a:latin typeface="+mn-lt"/>
          <a:ea typeface="Arial Unicode MS" panose="020B0604020202020204" pitchFamily="34" charset="-128"/>
          <a:cs typeface="Arial Unicode MS" panose="020B0604020202020204" pitchFamily="34"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5400000">
            <a:off x="5755481" y="437156"/>
            <a:ext cx="681039" cy="12192000"/>
          </a:xfrm>
          <a:prstGeom prst="rect">
            <a:avLst/>
          </a:prstGeom>
          <a:gradFill>
            <a:gsLst>
              <a:gs pos="0">
                <a:srgbClr val="5371A8"/>
              </a:gs>
              <a:gs pos="100000">
                <a:srgbClr val="00356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Placeholder 1"/>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userDrawn="1">
            <p:ph type="dt" sz="half" idx="2"/>
          </p:nvPr>
        </p:nvSpPr>
        <p:spPr>
          <a:xfrm>
            <a:off x="92465" y="6454008"/>
            <a:ext cx="2743200" cy="365125"/>
          </a:xfrm>
          <a:prstGeom prst="rect">
            <a:avLst/>
          </a:prstGeom>
        </p:spPr>
        <p:txBody>
          <a:bodyPr vert="horz" lIns="91440" tIns="45720" rIns="91440" bIns="45720" rtlCol="0" anchor="ctr"/>
          <a:lstStyle>
            <a:lvl1pPr algn="l">
              <a:defRPr sz="1200">
                <a:solidFill>
                  <a:schemeClr val="bg1"/>
                </a:solidFill>
                <a:latin typeface="+mn-lt"/>
              </a:defRPr>
            </a:lvl1pPr>
          </a:lstStyle>
          <a:p>
            <a:endParaRPr lang="en-US"/>
          </a:p>
        </p:txBody>
      </p:sp>
      <p:sp>
        <p:nvSpPr>
          <p:cNvPr id="5" name="Footer Placeholder 4"/>
          <p:cNvSpPr>
            <a:spLocks noGrp="1"/>
          </p:cNvSpPr>
          <p:nvPr userDrawn="1">
            <p:ph type="ftr" sz="quarter" idx="3"/>
          </p:nvPr>
        </p:nvSpPr>
        <p:spPr>
          <a:xfrm>
            <a:off x="4038600" y="6454008"/>
            <a:ext cx="4114800" cy="365125"/>
          </a:xfrm>
          <a:prstGeom prst="rect">
            <a:avLst/>
          </a:prstGeom>
        </p:spPr>
        <p:txBody>
          <a:bodyPr vert="horz" lIns="91440" tIns="45720" rIns="91440" bIns="45720" rtlCol="0" anchor="ctr"/>
          <a:lstStyle>
            <a:lvl1pPr algn="ctr">
              <a:defRPr sz="1200">
                <a:solidFill>
                  <a:schemeClr val="bg1"/>
                </a:solidFill>
                <a:latin typeface="+mn-lt"/>
              </a:defRPr>
            </a:lvl1pPr>
          </a:lstStyle>
          <a:p>
            <a:r>
              <a:rPr lang="en-US"/>
              <a:t>YOUR NAME</a:t>
            </a:r>
          </a:p>
        </p:txBody>
      </p:sp>
      <p:sp>
        <p:nvSpPr>
          <p:cNvPr id="6" name="Slide Number Placeholder 5"/>
          <p:cNvSpPr>
            <a:spLocks noGrp="1"/>
          </p:cNvSpPr>
          <p:nvPr userDrawn="1">
            <p:ph type="sldNum" sz="quarter" idx="4"/>
          </p:nvPr>
        </p:nvSpPr>
        <p:spPr>
          <a:xfrm>
            <a:off x="9294191" y="6454008"/>
            <a:ext cx="2743200" cy="365125"/>
          </a:xfrm>
          <a:prstGeom prst="rect">
            <a:avLst/>
          </a:prstGeom>
        </p:spPr>
        <p:txBody>
          <a:bodyPr vert="horz" lIns="91440" tIns="45720" rIns="91440" bIns="45720" rtlCol="0" anchor="ctr"/>
          <a:lstStyle>
            <a:lvl1pPr algn="r">
              <a:defRPr sz="1200">
                <a:solidFill>
                  <a:schemeClr val="bg1"/>
                </a:solidFill>
                <a:latin typeface="+mn-lt"/>
              </a:defRPr>
            </a:lvl1pPr>
          </a:lstStyle>
          <a:p>
            <a:fld id="{C4798ADE-5069-4243-9A7B-4E1B2CFF6BA2}" type="slidenum">
              <a:rPr lang="en-US" smtClean="0"/>
              <a:pPr/>
              <a:t>‹#›</a:t>
            </a:fld>
            <a:endParaRPr lang="en-US"/>
          </a:p>
        </p:txBody>
      </p:sp>
      <p:sp>
        <p:nvSpPr>
          <p:cNvPr id="18" name="Freeform 17"/>
          <p:cNvSpPr/>
          <p:nvPr userDrawn="1"/>
        </p:nvSpPr>
        <p:spPr>
          <a:xfrm rot="3002870">
            <a:off x="7016848" y="6232133"/>
            <a:ext cx="455295" cy="287074"/>
          </a:xfrm>
          <a:custGeom>
            <a:avLst/>
            <a:gdLst>
              <a:gd name="connsiteX0" fmla="*/ 0 w 474345"/>
              <a:gd name="connsiteY0" fmla="*/ 255270 h 299085"/>
              <a:gd name="connsiteX1" fmla="*/ 363855 w 474345"/>
              <a:gd name="connsiteY1" fmla="*/ 0 h 299085"/>
              <a:gd name="connsiteX2" fmla="*/ 381000 w 474345"/>
              <a:gd name="connsiteY2" fmla="*/ 5715 h 299085"/>
              <a:gd name="connsiteX3" fmla="*/ 358140 w 474345"/>
              <a:gd name="connsiteY3" fmla="*/ 120015 h 299085"/>
              <a:gd name="connsiteX4" fmla="*/ 291465 w 474345"/>
              <a:gd name="connsiteY4" fmla="*/ 165735 h 299085"/>
              <a:gd name="connsiteX5" fmla="*/ 472440 w 474345"/>
              <a:gd name="connsiteY5" fmla="*/ 66675 h 299085"/>
              <a:gd name="connsiteX6" fmla="*/ 445770 w 474345"/>
              <a:gd name="connsiteY6" fmla="*/ 144780 h 299085"/>
              <a:gd name="connsiteX7" fmla="*/ 379095 w 474345"/>
              <a:gd name="connsiteY7" fmla="*/ 158115 h 299085"/>
              <a:gd name="connsiteX8" fmla="*/ 474345 w 474345"/>
              <a:gd name="connsiteY8" fmla="*/ 299085 h 299085"/>
              <a:gd name="connsiteX9" fmla="*/ 474345 w 474345"/>
              <a:gd name="connsiteY9" fmla="*/ 299085 h 299085"/>
              <a:gd name="connsiteX10" fmla="*/ 0 w 474345"/>
              <a:gd name="connsiteY10" fmla="*/ 255270 h 299085"/>
              <a:gd name="connsiteX0" fmla="*/ 0 w 474345"/>
              <a:gd name="connsiteY0" fmla="*/ 255270 h 299085"/>
              <a:gd name="connsiteX1" fmla="*/ 363855 w 474345"/>
              <a:gd name="connsiteY1" fmla="*/ 0 h 299085"/>
              <a:gd name="connsiteX2" fmla="*/ 381000 w 474345"/>
              <a:gd name="connsiteY2" fmla="*/ 5715 h 299085"/>
              <a:gd name="connsiteX3" fmla="*/ 358140 w 474345"/>
              <a:gd name="connsiteY3" fmla="*/ 120015 h 299085"/>
              <a:gd name="connsiteX4" fmla="*/ 291465 w 474345"/>
              <a:gd name="connsiteY4" fmla="*/ 165735 h 299085"/>
              <a:gd name="connsiteX5" fmla="*/ 472440 w 474345"/>
              <a:gd name="connsiteY5" fmla="*/ 66675 h 299085"/>
              <a:gd name="connsiteX6" fmla="*/ 445770 w 474345"/>
              <a:gd name="connsiteY6" fmla="*/ 144780 h 299085"/>
              <a:gd name="connsiteX7" fmla="*/ 379095 w 474345"/>
              <a:gd name="connsiteY7" fmla="*/ 158115 h 299085"/>
              <a:gd name="connsiteX8" fmla="*/ 474345 w 474345"/>
              <a:gd name="connsiteY8" fmla="*/ 299085 h 299085"/>
              <a:gd name="connsiteX9" fmla="*/ 474345 w 474345"/>
              <a:gd name="connsiteY9" fmla="*/ 299085 h 299085"/>
              <a:gd name="connsiteX10" fmla="*/ 0 w 474345"/>
              <a:gd name="connsiteY10" fmla="*/ 255270 h 299085"/>
              <a:gd name="connsiteX0" fmla="*/ 0 w 474345"/>
              <a:gd name="connsiteY0" fmla="*/ 255270 h 299085"/>
              <a:gd name="connsiteX1" fmla="*/ 363855 w 474345"/>
              <a:gd name="connsiteY1" fmla="*/ 0 h 299085"/>
              <a:gd name="connsiteX2" fmla="*/ 379095 w 474345"/>
              <a:gd name="connsiteY2" fmla="*/ 1905 h 299085"/>
              <a:gd name="connsiteX3" fmla="*/ 358140 w 474345"/>
              <a:gd name="connsiteY3" fmla="*/ 120015 h 299085"/>
              <a:gd name="connsiteX4" fmla="*/ 291465 w 474345"/>
              <a:gd name="connsiteY4" fmla="*/ 165735 h 299085"/>
              <a:gd name="connsiteX5" fmla="*/ 472440 w 474345"/>
              <a:gd name="connsiteY5" fmla="*/ 66675 h 299085"/>
              <a:gd name="connsiteX6" fmla="*/ 445770 w 474345"/>
              <a:gd name="connsiteY6" fmla="*/ 144780 h 299085"/>
              <a:gd name="connsiteX7" fmla="*/ 379095 w 474345"/>
              <a:gd name="connsiteY7" fmla="*/ 158115 h 299085"/>
              <a:gd name="connsiteX8" fmla="*/ 474345 w 474345"/>
              <a:gd name="connsiteY8" fmla="*/ 299085 h 299085"/>
              <a:gd name="connsiteX9" fmla="*/ 474345 w 474345"/>
              <a:gd name="connsiteY9" fmla="*/ 299085 h 299085"/>
              <a:gd name="connsiteX10" fmla="*/ 0 w 474345"/>
              <a:gd name="connsiteY10" fmla="*/ 255270 h 299085"/>
              <a:gd name="connsiteX0" fmla="*/ 0 w 474345"/>
              <a:gd name="connsiteY0" fmla="*/ 255270 h 299085"/>
              <a:gd name="connsiteX1" fmla="*/ 363855 w 474345"/>
              <a:gd name="connsiteY1" fmla="*/ 0 h 299085"/>
              <a:gd name="connsiteX2" fmla="*/ 379095 w 474345"/>
              <a:gd name="connsiteY2" fmla="*/ 1905 h 299085"/>
              <a:gd name="connsiteX3" fmla="*/ 358140 w 474345"/>
              <a:gd name="connsiteY3" fmla="*/ 120015 h 299085"/>
              <a:gd name="connsiteX4" fmla="*/ 291465 w 474345"/>
              <a:gd name="connsiteY4" fmla="*/ 165735 h 299085"/>
              <a:gd name="connsiteX5" fmla="*/ 472440 w 474345"/>
              <a:gd name="connsiteY5" fmla="*/ 66675 h 299085"/>
              <a:gd name="connsiteX6" fmla="*/ 445770 w 474345"/>
              <a:gd name="connsiteY6" fmla="*/ 144780 h 299085"/>
              <a:gd name="connsiteX7" fmla="*/ 379095 w 474345"/>
              <a:gd name="connsiteY7" fmla="*/ 158115 h 299085"/>
              <a:gd name="connsiteX8" fmla="*/ 474345 w 474345"/>
              <a:gd name="connsiteY8" fmla="*/ 299085 h 299085"/>
              <a:gd name="connsiteX9" fmla="*/ 474345 w 474345"/>
              <a:gd name="connsiteY9" fmla="*/ 299085 h 299085"/>
              <a:gd name="connsiteX10" fmla="*/ 0 w 474345"/>
              <a:gd name="connsiteY10" fmla="*/ 255270 h 299085"/>
              <a:gd name="connsiteX0" fmla="*/ 0 w 474345"/>
              <a:gd name="connsiteY0" fmla="*/ 255270 h 299085"/>
              <a:gd name="connsiteX1" fmla="*/ 363855 w 474345"/>
              <a:gd name="connsiteY1" fmla="*/ 0 h 299085"/>
              <a:gd name="connsiteX2" fmla="*/ 379095 w 474345"/>
              <a:gd name="connsiteY2" fmla="*/ 1905 h 299085"/>
              <a:gd name="connsiteX3" fmla="*/ 358140 w 474345"/>
              <a:gd name="connsiteY3" fmla="*/ 120015 h 299085"/>
              <a:gd name="connsiteX4" fmla="*/ 291465 w 474345"/>
              <a:gd name="connsiteY4" fmla="*/ 165735 h 299085"/>
              <a:gd name="connsiteX5" fmla="*/ 472440 w 474345"/>
              <a:gd name="connsiteY5" fmla="*/ 66675 h 299085"/>
              <a:gd name="connsiteX6" fmla="*/ 445770 w 474345"/>
              <a:gd name="connsiteY6" fmla="*/ 144780 h 299085"/>
              <a:gd name="connsiteX7" fmla="*/ 379095 w 474345"/>
              <a:gd name="connsiteY7" fmla="*/ 158115 h 299085"/>
              <a:gd name="connsiteX8" fmla="*/ 474345 w 474345"/>
              <a:gd name="connsiteY8" fmla="*/ 299085 h 299085"/>
              <a:gd name="connsiteX9" fmla="*/ 474345 w 474345"/>
              <a:gd name="connsiteY9" fmla="*/ 299085 h 299085"/>
              <a:gd name="connsiteX10" fmla="*/ 0 w 474345"/>
              <a:gd name="connsiteY10" fmla="*/ 255270 h 299085"/>
              <a:gd name="connsiteX0" fmla="*/ 0 w 474345"/>
              <a:gd name="connsiteY0" fmla="*/ 255270 h 299085"/>
              <a:gd name="connsiteX1" fmla="*/ 363855 w 474345"/>
              <a:gd name="connsiteY1" fmla="*/ 0 h 299085"/>
              <a:gd name="connsiteX2" fmla="*/ 374124 w 474345"/>
              <a:gd name="connsiteY2" fmla="*/ 1905 h 299085"/>
              <a:gd name="connsiteX3" fmla="*/ 358140 w 474345"/>
              <a:gd name="connsiteY3" fmla="*/ 120015 h 299085"/>
              <a:gd name="connsiteX4" fmla="*/ 291465 w 474345"/>
              <a:gd name="connsiteY4" fmla="*/ 165735 h 299085"/>
              <a:gd name="connsiteX5" fmla="*/ 472440 w 474345"/>
              <a:gd name="connsiteY5" fmla="*/ 66675 h 299085"/>
              <a:gd name="connsiteX6" fmla="*/ 445770 w 474345"/>
              <a:gd name="connsiteY6" fmla="*/ 144780 h 299085"/>
              <a:gd name="connsiteX7" fmla="*/ 379095 w 474345"/>
              <a:gd name="connsiteY7" fmla="*/ 158115 h 299085"/>
              <a:gd name="connsiteX8" fmla="*/ 474345 w 474345"/>
              <a:gd name="connsiteY8" fmla="*/ 299085 h 299085"/>
              <a:gd name="connsiteX9" fmla="*/ 474345 w 474345"/>
              <a:gd name="connsiteY9" fmla="*/ 299085 h 299085"/>
              <a:gd name="connsiteX10" fmla="*/ 0 w 474345"/>
              <a:gd name="connsiteY10" fmla="*/ 255270 h 29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345" h="299085">
                <a:moveTo>
                  <a:pt x="0" y="255270"/>
                </a:moveTo>
                <a:lnTo>
                  <a:pt x="363855" y="0"/>
                </a:lnTo>
                <a:lnTo>
                  <a:pt x="374124" y="1905"/>
                </a:lnTo>
                <a:lnTo>
                  <a:pt x="358140" y="120015"/>
                </a:lnTo>
                <a:lnTo>
                  <a:pt x="291465" y="165735"/>
                </a:lnTo>
                <a:lnTo>
                  <a:pt x="472440" y="66675"/>
                </a:lnTo>
                <a:lnTo>
                  <a:pt x="445770" y="144780"/>
                </a:lnTo>
                <a:lnTo>
                  <a:pt x="379095" y="158115"/>
                </a:lnTo>
                <a:cubicBezTo>
                  <a:pt x="410845" y="205105"/>
                  <a:pt x="440690" y="252095"/>
                  <a:pt x="474345" y="299085"/>
                </a:cubicBezTo>
                <a:lnTo>
                  <a:pt x="474345" y="299085"/>
                </a:lnTo>
                <a:lnTo>
                  <a:pt x="0" y="255270"/>
                </a:lnTo>
                <a:close/>
              </a:path>
            </a:pathLst>
          </a:cu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0881364" y="6503122"/>
            <a:ext cx="461760" cy="334374"/>
            <a:chOff x="6122670" y="981456"/>
            <a:chExt cx="3405974" cy="2395218"/>
          </a:xfrm>
        </p:grpSpPr>
        <p:sp>
          <p:nvSpPr>
            <p:cNvPr id="20" name="Freeform 19"/>
            <p:cNvSpPr/>
            <p:nvPr/>
          </p:nvSpPr>
          <p:spPr>
            <a:xfrm>
              <a:off x="6309360" y="981456"/>
              <a:ext cx="2987040" cy="1664208"/>
            </a:xfrm>
            <a:custGeom>
              <a:avLst/>
              <a:gdLst>
                <a:gd name="connsiteX0" fmla="*/ 268224 w 2987040"/>
                <a:gd name="connsiteY0" fmla="*/ 0 h 1664208"/>
                <a:gd name="connsiteX1" fmla="*/ 262128 w 2987040"/>
                <a:gd name="connsiteY1" fmla="*/ 237744 h 1664208"/>
                <a:gd name="connsiteX2" fmla="*/ 499872 w 2987040"/>
                <a:gd name="connsiteY2" fmla="*/ 249936 h 1664208"/>
                <a:gd name="connsiteX3" fmla="*/ 493776 w 2987040"/>
                <a:gd name="connsiteY3" fmla="*/ 737616 h 1664208"/>
                <a:gd name="connsiteX4" fmla="*/ 359664 w 2987040"/>
                <a:gd name="connsiteY4" fmla="*/ 743712 h 1664208"/>
                <a:gd name="connsiteX5" fmla="*/ 365760 w 2987040"/>
                <a:gd name="connsiteY5" fmla="*/ 1365504 h 1664208"/>
                <a:gd name="connsiteX6" fmla="*/ 6096 w 2987040"/>
                <a:gd name="connsiteY6" fmla="*/ 1359408 h 1664208"/>
                <a:gd name="connsiteX7" fmla="*/ 0 w 2987040"/>
                <a:gd name="connsiteY7" fmla="*/ 1664208 h 1664208"/>
                <a:gd name="connsiteX8" fmla="*/ 2974848 w 2987040"/>
                <a:gd name="connsiteY8" fmla="*/ 1652016 h 1664208"/>
                <a:gd name="connsiteX9" fmla="*/ 2987040 w 2987040"/>
                <a:gd name="connsiteY9" fmla="*/ 1347216 h 1664208"/>
                <a:gd name="connsiteX10" fmla="*/ 2712720 w 2987040"/>
                <a:gd name="connsiteY10" fmla="*/ 1365504 h 1664208"/>
                <a:gd name="connsiteX11" fmla="*/ 2724912 w 2987040"/>
                <a:gd name="connsiteY11" fmla="*/ 731520 h 1664208"/>
                <a:gd name="connsiteX12" fmla="*/ 2414016 w 2987040"/>
                <a:gd name="connsiteY12" fmla="*/ 731520 h 1664208"/>
                <a:gd name="connsiteX13" fmla="*/ 2407920 w 2987040"/>
                <a:gd name="connsiteY13" fmla="*/ 530352 h 1664208"/>
                <a:gd name="connsiteX14" fmla="*/ 1267968 w 2987040"/>
                <a:gd name="connsiteY14" fmla="*/ 530352 h 1664208"/>
                <a:gd name="connsiteX15" fmla="*/ 1267968 w 2987040"/>
                <a:gd name="connsiteY15" fmla="*/ 743712 h 1664208"/>
                <a:gd name="connsiteX16" fmla="*/ 646176 w 2987040"/>
                <a:gd name="connsiteY16" fmla="*/ 731520 h 1664208"/>
                <a:gd name="connsiteX17" fmla="*/ 633984 w 2987040"/>
                <a:gd name="connsiteY17" fmla="*/ 249936 h 1664208"/>
                <a:gd name="connsiteX18" fmla="*/ 774192 w 2987040"/>
                <a:gd name="connsiteY18" fmla="*/ 225552 h 1664208"/>
                <a:gd name="connsiteX19" fmla="*/ 762000 w 2987040"/>
                <a:gd name="connsiteY19" fmla="*/ 0 h 1664208"/>
                <a:gd name="connsiteX20" fmla="*/ 268224 w 2987040"/>
                <a:gd name="connsiteY20" fmla="*/ 0 h 1664208"/>
                <a:gd name="connsiteX0" fmla="*/ 268224 w 2987040"/>
                <a:gd name="connsiteY0" fmla="*/ 0 h 1664208"/>
                <a:gd name="connsiteX1" fmla="*/ 262128 w 2987040"/>
                <a:gd name="connsiteY1" fmla="*/ 237744 h 1664208"/>
                <a:gd name="connsiteX2" fmla="*/ 499872 w 2987040"/>
                <a:gd name="connsiteY2" fmla="*/ 249936 h 1664208"/>
                <a:gd name="connsiteX3" fmla="*/ 493776 w 2987040"/>
                <a:gd name="connsiteY3" fmla="*/ 737616 h 1664208"/>
                <a:gd name="connsiteX4" fmla="*/ 359664 w 2987040"/>
                <a:gd name="connsiteY4" fmla="*/ 743712 h 1664208"/>
                <a:gd name="connsiteX5" fmla="*/ 365760 w 2987040"/>
                <a:gd name="connsiteY5" fmla="*/ 1365504 h 1664208"/>
                <a:gd name="connsiteX6" fmla="*/ 6096 w 2987040"/>
                <a:gd name="connsiteY6" fmla="*/ 1359408 h 1664208"/>
                <a:gd name="connsiteX7" fmla="*/ 0 w 2987040"/>
                <a:gd name="connsiteY7" fmla="*/ 1664208 h 1664208"/>
                <a:gd name="connsiteX8" fmla="*/ 2974848 w 2987040"/>
                <a:gd name="connsiteY8" fmla="*/ 1652016 h 1664208"/>
                <a:gd name="connsiteX9" fmla="*/ 2987040 w 2987040"/>
                <a:gd name="connsiteY9" fmla="*/ 1347216 h 1664208"/>
                <a:gd name="connsiteX10" fmla="*/ 2712720 w 2987040"/>
                <a:gd name="connsiteY10" fmla="*/ 1365504 h 1664208"/>
                <a:gd name="connsiteX11" fmla="*/ 2724912 w 2987040"/>
                <a:gd name="connsiteY11" fmla="*/ 731520 h 1664208"/>
                <a:gd name="connsiteX12" fmla="*/ 2414016 w 2987040"/>
                <a:gd name="connsiteY12" fmla="*/ 731520 h 1664208"/>
                <a:gd name="connsiteX13" fmla="*/ 2407920 w 2987040"/>
                <a:gd name="connsiteY13" fmla="*/ 530352 h 1664208"/>
                <a:gd name="connsiteX14" fmla="*/ 1267968 w 2987040"/>
                <a:gd name="connsiteY14" fmla="*/ 530352 h 1664208"/>
                <a:gd name="connsiteX15" fmla="*/ 1267968 w 2987040"/>
                <a:gd name="connsiteY15" fmla="*/ 743712 h 1664208"/>
                <a:gd name="connsiteX16" fmla="*/ 646176 w 2987040"/>
                <a:gd name="connsiteY16" fmla="*/ 731520 h 1664208"/>
                <a:gd name="connsiteX17" fmla="*/ 633984 w 2987040"/>
                <a:gd name="connsiteY17" fmla="*/ 237744 h 1664208"/>
                <a:gd name="connsiteX18" fmla="*/ 774192 w 2987040"/>
                <a:gd name="connsiteY18" fmla="*/ 225552 h 1664208"/>
                <a:gd name="connsiteX19" fmla="*/ 762000 w 2987040"/>
                <a:gd name="connsiteY19" fmla="*/ 0 h 1664208"/>
                <a:gd name="connsiteX20" fmla="*/ 268224 w 2987040"/>
                <a:gd name="connsiteY20" fmla="*/ 0 h 1664208"/>
                <a:gd name="connsiteX0" fmla="*/ 268224 w 2987040"/>
                <a:gd name="connsiteY0" fmla="*/ 0 h 1664208"/>
                <a:gd name="connsiteX1" fmla="*/ 262128 w 2987040"/>
                <a:gd name="connsiteY1" fmla="*/ 237744 h 1664208"/>
                <a:gd name="connsiteX2" fmla="*/ 499872 w 2987040"/>
                <a:gd name="connsiteY2" fmla="*/ 249936 h 1664208"/>
                <a:gd name="connsiteX3" fmla="*/ 493776 w 2987040"/>
                <a:gd name="connsiteY3" fmla="*/ 737616 h 1664208"/>
                <a:gd name="connsiteX4" fmla="*/ 359664 w 2987040"/>
                <a:gd name="connsiteY4" fmla="*/ 743712 h 1664208"/>
                <a:gd name="connsiteX5" fmla="*/ 365760 w 2987040"/>
                <a:gd name="connsiteY5" fmla="*/ 1365504 h 1664208"/>
                <a:gd name="connsiteX6" fmla="*/ 6096 w 2987040"/>
                <a:gd name="connsiteY6" fmla="*/ 1359408 h 1664208"/>
                <a:gd name="connsiteX7" fmla="*/ 0 w 2987040"/>
                <a:gd name="connsiteY7" fmla="*/ 1664208 h 1664208"/>
                <a:gd name="connsiteX8" fmla="*/ 2974848 w 2987040"/>
                <a:gd name="connsiteY8" fmla="*/ 1652016 h 1664208"/>
                <a:gd name="connsiteX9" fmla="*/ 2987040 w 2987040"/>
                <a:gd name="connsiteY9" fmla="*/ 1347216 h 1664208"/>
                <a:gd name="connsiteX10" fmla="*/ 2712720 w 2987040"/>
                <a:gd name="connsiteY10" fmla="*/ 1365504 h 1664208"/>
                <a:gd name="connsiteX11" fmla="*/ 2724912 w 2987040"/>
                <a:gd name="connsiteY11" fmla="*/ 731520 h 1664208"/>
                <a:gd name="connsiteX12" fmla="*/ 2414016 w 2987040"/>
                <a:gd name="connsiteY12" fmla="*/ 731520 h 1664208"/>
                <a:gd name="connsiteX13" fmla="*/ 2407920 w 2987040"/>
                <a:gd name="connsiteY13" fmla="*/ 530352 h 1664208"/>
                <a:gd name="connsiteX14" fmla="*/ 1267968 w 2987040"/>
                <a:gd name="connsiteY14" fmla="*/ 530352 h 1664208"/>
                <a:gd name="connsiteX15" fmla="*/ 1267968 w 2987040"/>
                <a:gd name="connsiteY15" fmla="*/ 743712 h 1664208"/>
                <a:gd name="connsiteX16" fmla="*/ 646176 w 2987040"/>
                <a:gd name="connsiteY16" fmla="*/ 731520 h 1664208"/>
                <a:gd name="connsiteX17" fmla="*/ 640080 w 2987040"/>
                <a:gd name="connsiteY17" fmla="*/ 225552 h 1664208"/>
                <a:gd name="connsiteX18" fmla="*/ 774192 w 2987040"/>
                <a:gd name="connsiteY18" fmla="*/ 225552 h 1664208"/>
                <a:gd name="connsiteX19" fmla="*/ 762000 w 2987040"/>
                <a:gd name="connsiteY19" fmla="*/ 0 h 1664208"/>
                <a:gd name="connsiteX20" fmla="*/ 268224 w 2987040"/>
                <a:gd name="connsiteY20" fmla="*/ 0 h 1664208"/>
                <a:gd name="connsiteX0" fmla="*/ 268224 w 2987040"/>
                <a:gd name="connsiteY0" fmla="*/ 0 h 1664208"/>
                <a:gd name="connsiteX1" fmla="*/ 262128 w 2987040"/>
                <a:gd name="connsiteY1" fmla="*/ 237744 h 1664208"/>
                <a:gd name="connsiteX2" fmla="*/ 499872 w 2987040"/>
                <a:gd name="connsiteY2" fmla="*/ 243840 h 1664208"/>
                <a:gd name="connsiteX3" fmla="*/ 493776 w 2987040"/>
                <a:gd name="connsiteY3" fmla="*/ 737616 h 1664208"/>
                <a:gd name="connsiteX4" fmla="*/ 359664 w 2987040"/>
                <a:gd name="connsiteY4" fmla="*/ 743712 h 1664208"/>
                <a:gd name="connsiteX5" fmla="*/ 365760 w 2987040"/>
                <a:gd name="connsiteY5" fmla="*/ 1365504 h 1664208"/>
                <a:gd name="connsiteX6" fmla="*/ 6096 w 2987040"/>
                <a:gd name="connsiteY6" fmla="*/ 1359408 h 1664208"/>
                <a:gd name="connsiteX7" fmla="*/ 0 w 2987040"/>
                <a:gd name="connsiteY7" fmla="*/ 1664208 h 1664208"/>
                <a:gd name="connsiteX8" fmla="*/ 2974848 w 2987040"/>
                <a:gd name="connsiteY8" fmla="*/ 1652016 h 1664208"/>
                <a:gd name="connsiteX9" fmla="*/ 2987040 w 2987040"/>
                <a:gd name="connsiteY9" fmla="*/ 1347216 h 1664208"/>
                <a:gd name="connsiteX10" fmla="*/ 2712720 w 2987040"/>
                <a:gd name="connsiteY10" fmla="*/ 1365504 h 1664208"/>
                <a:gd name="connsiteX11" fmla="*/ 2724912 w 2987040"/>
                <a:gd name="connsiteY11" fmla="*/ 731520 h 1664208"/>
                <a:gd name="connsiteX12" fmla="*/ 2414016 w 2987040"/>
                <a:gd name="connsiteY12" fmla="*/ 731520 h 1664208"/>
                <a:gd name="connsiteX13" fmla="*/ 2407920 w 2987040"/>
                <a:gd name="connsiteY13" fmla="*/ 530352 h 1664208"/>
                <a:gd name="connsiteX14" fmla="*/ 1267968 w 2987040"/>
                <a:gd name="connsiteY14" fmla="*/ 530352 h 1664208"/>
                <a:gd name="connsiteX15" fmla="*/ 1267968 w 2987040"/>
                <a:gd name="connsiteY15" fmla="*/ 743712 h 1664208"/>
                <a:gd name="connsiteX16" fmla="*/ 646176 w 2987040"/>
                <a:gd name="connsiteY16" fmla="*/ 731520 h 1664208"/>
                <a:gd name="connsiteX17" fmla="*/ 640080 w 2987040"/>
                <a:gd name="connsiteY17" fmla="*/ 225552 h 1664208"/>
                <a:gd name="connsiteX18" fmla="*/ 774192 w 2987040"/>
                <a:gd name="connsiteY18" fmla="*/ 225552 h 1664208"/>
                <a:gd name="connsiteX19" fmla="*/ 762000 w 2987040"/>
                <a:gd name="connsiteY19" fmla="*/ 0 h 1664208"/>
                <a:gd name="connsiteX20" fmla="*/ 268224 w 2987040"/>
                <a:gd name="connsiteY20" fmla="*/ 0 h 166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87040" h="1664208">
                  <a:moveTo>
                    <a:pt x="268224" y="0"/>
                  </a:moveTo>
                  <a:lnTo>
                    <a:pt x="262128" y="237744"/>
                  </a:lnTo>
                  <a:lnTo>
                    <a:pt x="499872" y="243840"/>
                  </a:lnTo>
                  <a:lnTo>
                    <a:pt x="493776" y="737616"/>
                  </a:lnTo>
                  <a:lnTo>
                    <a:pt x="359664" y="743712"/>
                  </a:lnTo>
                  <a:lnTo>
                    <a:pt x="365760" y="1365504"/>
                  </a:lnTo>
                  <a:lnTo>
                    <a:pt x="6096" y="1359408"/>
                  </a:lnTo>
                  <a:lnTo>
                    <a:pt x="0" y="1664208"/>
                  </a:lnTo>
                  <a:lnTo>
                    <a:pt x="2974848" y="1652016"/>
                  </a:lnTo>
                  <a:lnTo>
                    <a:pt x="2987040" y="1347216"/>
                  </a:lnTo>
                  <a:lnTo>
                    <a:pt x="2712720" y="1365504"/>
                  </a:lnTo>
                  <a:lnTo>
                    <a:pt x="2724912" y="731520"/>
                  </a:lnTo>
                  <a:lnTo>
                    <a:pt x="2414016" y="731520"/>
                  </a:lnTo>
                  <a:lnTo>
                    <a:pt x="2407920" y="530352"/>
                  </a:lnTo>
                  <a:lnTo>
                    <a:pt x="1267968" y="530352"/>
                  </a:lnTo>
                  <a:lnTo>
                    <a:pt x="1267968" y="743712"/>
                  </a:lnTo>
                  <a:lnTo>
                    <a:pt x="646176" y="731520"/>
                  </a:lnTo>
                  <a:lnTo>
                    <a:pt x="640080" y="225552"/>
                  </a:lnTo>
                  <a:lnTo>
                    <a:pt x="774192" y="225552"/>
                  </a:lnTo>
                  <a:lnTo>
                    <a:pt x="762000" y="0"/>
                  </a:lnTo>
                  <a:lnTo>
                    <a:pt x="268224" y="0"/>
                  </a:lnTo>
                  <a:close/>
                </a:path>
              </a:pathLst>
            </a:cu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18847280">
              <a:off x="6484090" y="2650723"/>
              <a:ext cx="384048" cy="149141"/>
            </a:xfrm>
            <a:prstGeom prst="rect">
              <a:avLst/>
            </a:pr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21"/>
            <p:cNvSpPr/>
            <p:nvPr/>
          </p:nvSpPr>
          <p:spPr>
            <a:xfrm rot="900000">
              <a:off x="6122670" y="2713899"/>
              <a:ext cx="662774" cy="662774"/>
            </a:xfrm>
            <a:prstGeom prst="donut">
              <a:avLst>
                <a:gd name="adj" fmla="val 27757"/>
              </a:avLst>
            </a:pr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rot="900000">
              <a:off x="7494270" y="2713898"/>
              <a:ext cx="662774" cy="662774"/>
            </a:xfrm>
            <a:prstGeom prst="donut">
              <a:avLst>
                <a:gd name="adj" fmla="val 27757"/>
              </a:avLst>
            </a:pr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rot="900000">
              <a:off x="8865870" y="2713900"/>
              <a:ext cx="662774" cy="662774"/>
            </a:xfrm>
            <a:prstGeom prst="donut">
              <a:avLst>
                <a:gd name="adj" fmla="val 27757"/>
              </a:avLst>
            </a:pr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24"/>
            <p:cNvSpPr/>
            <p:nvPr/>
          </p:nvSpPr>
          <p:spPr>
            <a:xfrm rot="2752720" flipV="1">
              <a:off x="8789990" y="2650575"/>
              <a:ext cx="384048" cy="149141"/>
            </a:xfrm>
            <a:prstGeom prst="rect">
              <a:avLst/>
            </a:pr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5400000">
              <a:off x="7653344" y="2597896"/>
              <a:ext cx="384048" cy="149141"/>
            </a:xfrm>
            <a:prstGeom prst="rect">
              <a:avLst/>
            </a:prstGeom>
            <a:solidFill>
              <a:srgbClr val="FFE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Oval 30"/>
          <p:cNvSpPr/>
          <p:nvPr userDrawn="1"/>
        </p:nvSpPr>
        <p:spPr>
          <a:xfrm>
            <a:off x="1341026" y="6216499"/>
            <a:ext cx="45719" cy="45719"/>
          </a:xfrm>
          <a:prstGeom prst="ellipse">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434551" y="6275554"/>
            <a:ext cx="45719" cy="45719"/>
          </a:xfrm>
          <a:prstGeom prst="ellipse">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50525" y="6448341"/>
            <a:ext cx="75632" cy="75632"/>
          </a:xfrm>
          <a:prstGeom prst="ellipse">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userDrawn="1"/>
        </p:nvSpPr>
        <p:spPr>
          <a:xfrm>
            <a:off x="302029" y="6270505"/>
            <a:ext cx="45719" cy="45719"/>
          </a:xfrm>
          <a:prstGeom prst="ellipse">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a:off x="480939" y="6475011"/>
            <a:ext cx="45719" cy="45719"/>
          </a:xfrm>
          <a:prstGeom prst="ellipse">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a:off x="390431" y="6735311"/>
            <a:ext cx="45719" cy="45719"/>
          </a:xfrm>
          <a:prstGeom prst="ellipse">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41816" y="6596363"/>
            <a:ext cx="45719" cy="45719"/>
          </a:xfrm>
          <a:prstGeom prst="ellipse">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1521229" y="6687284"/>
            <a:ext cx="45719" cy="45719"/>
          </a:xfrm>
          <a:prstGeom prst="ellipse">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userDrawn="1"/>
        </p:nvSpPr>
        <p:spPr>
          <a:xfrm>
            <a:off x="1879009" y="6777695"/>
            <a:ext cx="45719" cy="45719"/>
          </a:xfrm>
          <a:prstGeom prst="ellipse">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4675" y="80263"/>
            <a:ext cx="1023490" cy="851034"/>
          </a:xfrm>
          <a:prstGeom prst="rect">
            <a:avLst/>
          </a:prstGeom>
        </p:spPr>
      </p:pic>
    </p:spTree>
    <p:extLst>
      <p:ext uri="{BB962C8B-B14F-4D97-AF65-F5344CB8AC3E}">
        <p14:creationId xmlns:p14="http://schemas.microsoft.com/office/powerpoint/2010/main" val="3165355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rgbClr val="27306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ea typeface="+mj-lt"/>
                <a:cs typeface="+mj-lt"/>
              </a:rPr>
              <a:t>Autonomous Freeflying Drones for Spacecraft Inspection</a:t>
            </a:r>
            <a:endParaRPr lang="en-US"/>
          </a:p>
        </p:txBody>
      </p:sp>
      <p:sp>
        <p:nvSpPr>
          <p:cNvPr id="3" name="Subtitle 2"/>
          <p:cNvSpPr>
            <a:spLocks noGrp="1"/>
          </p:cNvSpPr>
          <p:nvPr>
            <p:ph type="subTitle" idx="1"/>
          </p:nvPr>
        </p:nvSpPr>
        <p:spPr>
          <a:xfrm>
            <a:off x="1296276" y="2975573"/>
            <a:ext cx="9599448" cy="3294454"/>
          </a:xfrm>
        </p:spPr>
        <p:txBody>
          <a:bodyPr vert="horz" lIns="91440" tIns="45720" rIns="91440" bIns="45720" rtlCol="0" anchor="t">
            <a:normAutofit lnSpcReduction="10000"/>
          </a:bodyPr>
          <a:lstStyle/>
          <a:p>
            <a:r>
              <a:rPr lang="en-US" dirty="0">
                <a:cs typeface="Calibri"/>
              </a:rPr>
              <a:t>Sami</a:t>
            </a:r>
            <a:r>
              <a:rPr lang="en-US" dirty="0">
                <a:ea typeface="+mn-lt"/>
                <a:cs typeface="+mn-lt"/>
              </a:rPr>
              <a:t> Mian</a:t>
            </a:r>
            <a:r>
              <a:rPr lang="en-US" baseline="30000" dirty="0">
                <a:ea typeface="+mn-lt"/>
                <a:cs typeface="+mn-lt"/>
              </a:rPr>
              <a:t>1</a:t>
            </a:r>
            <a:r>
              <a:rPr lang="en-US" dirty="0">
                <a:ea typeface="+mn-lt"/>
                <a:cs typeface="+mn-lt"/>
              </a:rPr>
              <a:t>, Tyler Garrett</a:t>
            </a:r>
            <a:r>
              <a:rPr lang="en-US" baseline="30000" dirty="0">
                <a:ea typeface="+mn-lt"/>
                <a:cs typeface="+mn-lt"/>
              </a:rPr>
              <a:t>1</a:t>
            </a:r>
            <a:r>
              <a:rPr lang="en-US" dirty="0">
                <a:ea typeface="+mn-lt"/>
                <a:cs typeface="+mn-lt"/>
              </a:rPr>
              <a:t>, Alexander Glandon</a:t>
            </a:r>
            <a:r>
              <a:rPr lang="en-US" baseline="30000" dirty="0">
                <a:ea typeface="+mn-lt"/>
                <a:cs typeface="+mn-lt"/>
              </a:rPr>
              <a:t>2</a:t>
            </a:r>
            <a:r>
              <a:rPr lang="en-US" dirty="0">
                <a:ea typeface="+mn-lt"/>
                <a:cs typeface="+mn-lt"/>
              </a:rPr>
              <a:t>, Christopher Manderino</a:t>
            </a:r>
            <a:r>
              <a:rPr lang="en-US" baseline="30000" dirty="0">
                <a:ea typeface="+mn-lt"/>
                <a:cs typeface="+mn-lt"/>
              </a:rPr>
              <a:t>1</a:t>
            </a:r>
            <a:r>
              <a:rPr lang="en-US" dirty="0">
                <a:ea typeface="+mn-lt"/>
                <a:cs typeface="+mn-lt"/>
              </a:rPr>
              <a:t>, </a:t>
            </a:r>
            <a:r>
              <a:rPr lang="en-US" dirty="0" err="1">
                <a:ea typeface="+mn-lt"/>
                <a:cs typeface="+mn-lt"/>
              </a:rPr>
              <a:t>Swee</a:t>
            </a:r>
            <a:r>
              <a:rPr lang="en-US" dirty="0">
                <a:ea typeface="+mn-lt"/>
                <a:cs typeface="+mn-lt"/>
              </a:rPr>
              <a:t> Balachandran</a:t>
            </a:r>
            <a:r>
              <a:rPr lang="en-US" baseline="30000" dirty="0">
                <a:ea typeface="+mn-lt"/>
                <a:cs typeface="+mn-lt"/>
              </a:rPr>
              <a:t>3</a:t>
            </a:r>
            <a:r>
              <a:rPr lang="en-US" dirty="0">
                <a:ea typeface="+mn-lt"/>
                <a:cs typeface="+mn-lt"/>
              </a:rPr>
              <a:t>, Cesar A. Muñoz</a:t>
            </a:r>
            <a:r>
              <a:rPr lang="en-US" baseline="30000" dirty="0">
                <a:ea typeface="+mn-lt"/>
                <a:cs typeface="+mn-lt"/>
              </a:rPr>
              <a:t>4</a:t>
            </a:r>
            <a:r>
              <a:rPr lang="en-US" dirty="0">
                <a:ea typeface="+mn-lt"/>
                <a:cs typeface="+mn-lt"/>
              </a:rPr>
              <a:t>, and Chester V. Dolph</a:t>
            </a:r>
            <a:r>
              <a:rPr lang="en-US" baseline="30000" dirty="0">
                <a:ea typeface="+mn-lt"/>
                <a:cs typeface="+mn-lt"/>
              </a:rPr>
              <a:t>4</a:t>
            </a:r>
            <a:endParaRPr lang="en-US" dirty="0">
              <a:cs typeface="Calibri"/>
            </a:endParaRPr>
          </a:p>
          <a:p>
            <a:r>
              <a:rPr lang="en-US" sz="2000" baseline="30000" dirty="0">
                <a:ea typeface="+mn-lt"/>
                <a:cs typeface="+mn-lt"/>
              </a:rPr>
              <a:t>1</a:t>
            </a:r>
            <a:r>
              <a:rPr lang="en-US" sz="2000" dirty="0">
                <a:ea typeface="+mn-lt"/>
                <a:cs typeface="+mn-lt"/>
              </a:rPr>
              <a:t> NSF SHREC Center, University of Pittsburgh</a:t>
            </a:r>
            <a:br>
              <a:rPr lang="en-US" sz="2000" baseline="30000" dirty="0">
                <a:ea typeface="+mn-lt"/>
                <a:cs typeface="+mn-lt"/>
              </a:rPr>
            </a:br>
            <a:r>
              <a:rPr lang="en-US" sz="2000" baseline="30000" dirty="0">
                <a:ea typeface="+mn-lt"/>
                <a:cs typeface="+mn-lt"/>
              </a:rPr>
              <a:t>2</a:t>
            </a:r>
            <a:r>
              <a:rPr lang="en-US" sz="2000" dirty="0">
                <a:ea typeface="+mn-lt"/>
                <a:cs typeface="+mn-lt"/>
              </a:rPr>
              <a:t>Old Dominion University</a:t>
            </a:r>
            <a:br>
              <a:rPr lang="en-US" sz="2000" baseline="30000" dirty="0">
                <a:ea typeface="+mn-lt"/>
                <a:cs typeface="+mn-lt"/>
              </a:rPr>
            </a:br>
            <a:r>
              <a:rPr lang="en-US" sz="2000" baseline="30000" dirty="0">
                <a:ea typeface="+mn-lt"/>
                <a:cs typeface="+mn-lt"/>
              </a:rPr>
              <a:t>3</a:t>
            </a:r>
            <a:r>
              <a:rPr lang="en-US" sz="2000" dirty="0">
                <a:ea typeface="+mn-lt"/>
                <a:cs typeface="+mn-lt"/>
              </a:rPr>
              <a:t>National Institute of Aerospace</a:t>
            </a:r>
            <a:br>
              <a:rPr lang="en-US" sz="2000" baseline="30000" dirty="0">
                <a:ea typeface="+mn-lt"/>
                <a:cs typeface="+mn-lt"/>
              </a:rPr>
            </a:br>
            <a:r>
              <a:rPr lang="en-US" sz="2000" baseline="30000" dirty="0">
                <a:ea typeface="+mn-lt"/>
                <a:cs typeface="+mn-lt"/>
              </a:rPr>
              <a:t>4</a:t>
            </a:r>
            <a:r>
              <a:rPr lang="en-US" sz="2000" dirty="0">
                <a:ea typeface="+mn-lt"/>
                <a:cs typeface="+mn-lt"/>
              </a:rPr>
              <a:t>NASA Langley Research Center</a:t>
            </a:r>
            <a:br>
              <a:rPr lang="en-US" sz="2000" dirty="0">
                <a:ea typeface="+mn-lt"/>
                <a:cs typeface="+mn-lt"/>
              </a:rPr>
            </a:br>
            <a:br>
              <a:rPr lang="en-US" baseline="30000" dirty="0">
                <a:ea typeface="+mn-lt"/>
                <a:cs typeface="+mn-lt"/>
              </a:rPr>
            </a:br>
            <a:r>
              <a:rPr lang="en-US" dirty="0">
                <a:ea typeface="+mn-lt"/>
                <a:cs typeface="+mn-lt"/>
              </a:rPr>
              <a:t>39</a:t>
            </a:r>
            <a:r>
              <a:rPr lang="en-US" baseline="30000" dirty="0">
                <a:ea typeface="+mn-lt"/>
                <a:cs typeface="+mn-lt"/>
              </a:rPr>
              <a:t>th</a:t>
            </a:r>
            <a:r>
              <a:rPr lang="en-US" dirty="0">
                <a:ea typeface="+mn-lt"/>
                <a:cs typeface="+mn-lt"/>
              </a:rPr>
              <a:t> </a:t>
            </a:r>
            <a:r>
              <a:rPr lang="en-US" dirty="0">
                <a:cs typeface="Calibri"/>
              </a:rPr>
              <a:t>Digital Avionics Systems Conference (DASC 2020)</a:t>
            </a:r>
          </a:p>
          <a:p>
            <a:r>
              <a:rPr lang="en-US" dirty="0">
                <a:cs typeface="Calibri"/>
              </a:rPr>
              <a:t>Virtual Conference</a:t>
            </a:r>
          </a:p>
          <a:p>
            <a:r>
              <a:rPr lang="en-US" dirty="0">
                <a:cs typeface="Calibri"/>
              </a:rPr>
              <a:t>October 11-16, 2020</a:t>
            </a:r>
          </a:p>
        </p:txBody>
      </p:sp>
    </p:spTree>
    <p:extLst>
      <p:ext uri="{BB962C8B-B14F-4D97-AF65-F5344CB8AC3E}">
        <p14:creationId xmlns:p14="http://schemas.microsoft.com/office/powerpoint/2010/main" val="1532062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4218-C759-419A-A72C-1596BAFC015E}"/>
              </a:ext>
            </a:extLst>
          </p:cNvPr>
          <p:cNvSpPr>
            <a:spLocks noGrp="1"/>
          </p:cNvSpPr>
          <p:nvPr>
            <p:ph type="title"/>
          </p:nvPr>
        </p:nvSpPr>
        <p:spPr/>
        <p:txBody>
          <a:bodyPr/>
          <a:lstStyle/>
          <a:p>
            <a:r>
              <a:rPr lang="en-US">
                <a:ea typeface="Arial Unicode MS"/>
                <a:cs typeface="Arial Unicode MS"/>
              </a:rPr>
              <a:t>Flight Software Architecture</a:t>
            </a:r>
            <a:endParaRPr lang="en-US"/>
          </a:p>
        </p:txBody>
      </p:sp>
      <p:sp>
        <p:nvSpPr>
          <p:cNvPr id="6" name="Slide Number Placeholder 5">
            <a:extLst>
              <a:ext uri="{FF2B5EF4-FFF2-40B4-BE49-F238E27FC236}">
                <a16:creationId xmlns:a16="http://schemas.microsoft.com/office/drawing/2014/main" id="{7C4D1E50-F3E9-4518-BB2D-2EDF54E593CF}"/>
              </a:ext>
            </a:extLst>
          </p:cNvPr>
          <p:cNvSpPr>
            <a:spLocks noGrp="1"/>
          </p:cNvSpPr>
          <p:nvPr>
            <p:ph type="sldNum" sz="quarter" idx="12"/>
          </p:nvPr>
        </p:nvSpPr>
        <p:spPr/>
        <p:txBody>
          <a:bodyPr/>
          <a:lstStyle/>
          <a:p>
            <a:fld id="{8F027265-7B53-4339-B925-8C1B9C6B2110}" type="slidenum">
              <a:rPr lang="en-US" smtClean="0"/>
              <a:pPr/>
              <a:t>10</a:t>
            </a:fld>
            <a:endParaRPr lang="en-US"/>
          </a:p>
        </p:txBody>
      </p:sp>
      <p:pic>
        <p:nvPicPr>
          <p:cNvPr id="7" name="Picture 7" descr="A screenshot of a cell phone&#10;&#10;Description automatically generated">
            <a:extLst>
              <a:ext uri="{FF2B5EF4-FFF2-40B4-BE49-F238E27FC236}">
                <a16:creationId xmlns:a16="http://schemas.microsoft.com/office/drawing/2014/main" id="{9D5DB534-3377-4B65-8C8F-348FCEA6C8FF}"/>
              </a:ext>
            </a:extLst>
          </p:cNvPr>
          <p:cNvPicPr>
            <a:picLocks noChangeAspect="1"/>
          </p:cNvPicPr>
          <p:nvPr/>
        </p:nvPicPr>
        <p:blipFill>
          <a:blip r:embed="rId2"/>
          <a:stretch>
            <a:fillRect/>
          </a:stretch>
        </p:blipFill>
        <p:spPr>
          <a:xfrm>
            <a:off x="1151671" y="2080368"/>
            <a:ext cx="9832826" cy="3925222"/>
          </a:xfrm>
          <a:prstGeom prst="rect">
            <a:avLst/>
          </a:prstGeom>
        </p:spPr>
      </p:pic>
    </p:spTree>
    <p:extLst>
      <p:ext uri="{BB962C8B-B14F-4D97-AF65-F5344CB8AC3E}">
        <p14:creationId xmlns:p14="http://schemas.microsoft.com/office/powerpoint/2010/main" val="2777542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206D-9BF4-47C8-9350-15DB1EF6D874}"/>
              </a:ext>
            </a:extLst>
          </p:cNvPr>
          <p:cNvSpPr>
            <a:spLocks noGrp="1"/>
          </p:cNvSpPr>
          <p:nvPr>
            <p:ph type="title"/>
          </p:nvPr>
        </p:nvSpPr>
        <p:spPr/>
        <p:txBody>
          <a:bodyPr/>
          <a:lstStyle/>
          <a:p>
            <a:r>
              <a:rPr lang="en-US">
                <a:ea typeface="Arial Unicode MS"/>
                <a:cs typeface="Arial Unicode MS"/>
              </a:rPr>
              <a:t>Support Apps</a:t>
            </a:r>
            <a:endParaRPr lang="en-US"/>
          </a:p>
        </p:txBody>
      </p:sp>
      <p:sp>
        <p:nvSpPr>
          <p:cNvPr id="3" name="Content Placeholder 2">
            <a:extLst>
              <a:ext uri="{FF2B5EF4-FFF2-40B4-BE49-F238E27FC236}">
                <a16:creationId xmlns:a16="http://schemas.microsoft.com/office/drawing/2014/main" id="{457DC7B9-3DE1-42C6-BF1C-2919A89F0BD8}"/>
              </a:ext>
            </a:extLst>
          </p:cNvPr>
          <p:cNvSpPr>
            <a:spLocks noGrp="1"/>
          </p:cNvSpPr>
          <p:nvPr>
            <p:ph idx="1"/>
          </p:nvPr>
        </p:nvSpPr>
        <p:spPr/>
        <p:txBody>
          <a:bodyPr vert="horz" lIns="91440" tIns="45720" rIns="91440" bIns="45720" rtlCol="0" anchor="t">
            <a:normAutofit/>
          </a:bodyPr>
          <a:lstStyle/>
          <a:p>
            <a:r>
              <a:rPr lang="en-US" sz="2600" b="1" dirty="0">
                <a:cs typeface="Calibri"/>
              </a:rPr>
              <a:t>Hardware Interface</a:t>
            </a:r>
          </a:p>
          <a:p>
            <a:pPr lvl="1"/>
            <a:r>
              <a:rPr lang="en-US" sz="2200" dirty="0">
                <a:cs typeface="Calibri"/>
              </a:rPr>
              <a:t>In order to use COTS platforms with ICAROUS, we needed an application that can interface with existing drone APIs to send control + data commands</a:t>
            </a:r>
          </a:p>
          <a:p>
            <a:pPr lvl="1"/>
            <a:r>
              <a:rPr lang="en-US" sz="2200" dirty="0">
                <a:cs typeface="Calibri"/>
              </a:rPr>
              <a:t>Created a </a:t>
            </a:r>
            <a:r>
              <a:rPr lang="en-US" sz="2200" dirty="0" err="1">
                <a:cs typeface="Calibri"/>
              </a:rPr>
              <a:t>cFS</a:t>
            </a:r>
            <a:r>
              <a:rPr lang="en-US" sz="2200" dirty="0">
                <a:cs typeface="Calibri"/>
              </a:rPr>
              <a:t> application to interface with open source APIs for AT commands</a:t>
            </a:r>
          </a:p>
          <a:p>
            <a:r>
              <a:rPr lang="en-US" sz="2600" b="1" dirty="0">
                <a:cs typeface="Calibri"/>
              </a:rPr>
              <a:t>Positioning System Interface</a:t>
            </a:r>
          </a:p>
          <a:p>
            <a:pPr lvl="1"/>
            <a:r>
              <a:rPr lang="en-US" sz="2200" dirty="0">
                <a:cs typeface="Calibri"/>
              </a:rPr>
              <a:t>Utilize a Vicon motion capture system for simulated GPS</a:t>
            </a:r>
          </a:p>
          <a:p>
            <a:pPr lvl="1"/>
            <a:r>
              <a:rPr lang="en-US" sz="2200" dirty="0">
                <a:cs typeface="Calibri"/>
              </a:rPr>
              <a:t>Created a </a:t>
            </a:r>
            <a:r>
              <a:rPr lang="en-US" sz="2200" dirty="0" err="1">
                <a:cs typeface="Calibri"/>
              </a:rPr>
              <a:t>cFS</a:t>
            </a:r>
            <a:r>
              <a:rPr lang="en-US" sz="2200" dirty="0">
                <a:cs typeface="Calibri"/>
              </a:rPr>
              <a:t> module to interface with system, spoof GPS data</a:t>
            </a:r>
          </a:p>
          <a:p>
            <a:r>
              <a:rPr lang="en-US" sz="2600" b="1" dirty="0">
                <a:cs typeface="Calibri"/>
              </a:rPr>
              <a:t>Communication Bus</a:t>
            </a:r>
          </a:p>
          <a:p>
            <a:pPr lvl="1"/>
            <a:r>
              <a:rPr lang="en-US" sz="2200" dirty="0">
                <a:cs typeface="Calibri"/>
              </a:rPr>
              <a:t>Multiple instances of ICAROUS need to communicate and share data </a:t>
            </a:r>
          </a:p>
          <a:p>
            <a:pPr lvl="1"/>
            <a:r>
              <a:rPr lang="en-US" sz="2200" dirty="0">
                <a:cs typeface="Calibri"/>
              </a:rPr>
              <a:t>Created a </a:t>
            </a:r>
            <a:r>
              <a:rPr lang="en-US" sz="2200" dirty="0" err="1">
                <a:cs typeface="Calibri"/>
              </a:rPr>
              <a:t>cFS</a:t>
            </a:r>
            <a:r>
              <a:rPr lang="en-US" sz="2200" dirty="0">
                <a:cs typeface="Calibri"/>
              </a:rPr>
              <a:t> application built around Software Bus Network (SBN) to share telemetry data and waypoint mission lists</a:t>
            </a:r>
          </a:p>
        </p:txBody>
      </p:sp>
      <p:sp>
        <p:nvSpPr>
          <p:cNvPr id="6" name="Slide Number Placeholder 5">
            <a:extLst>
              <a:ext uri="{FF2B5EF4-FFF2-40B4-BE49-F238E27FC236}">
                <a16:creationId xmlns:a16="http://schemas.microsoft.com/office/drawing/2014/main" id="{A71D5E14-45D6-4FF1-81CA-8CC8DDDAB3C8}"/>
              </a:ext>
            </a:extLst>
          </p:cNvPr>
          <p:cNvSpPr>
            <a:spLocks noGrp="1"/>
          </p:cNvSpPr>
          <p:nvPr>
            <p:ph type="sldNum" sz="quarter" idx="12"/>
          </p:nvPr>
        </p:nvSpPr>
        <p:spPr/>
        <p:txBody>
          <a:bodyPr/>
          <a:lstStyle/>
          <a:p>
            <a:fld id="{8F027265-7B53-4339-B925-8C1B9C6B2110}" type="slidenum">
              <a:rPr lang="en-US" smtClean="0"/>
              <a:pPr/>
              <a:t>11</a:t>
            </a:fld>
            <a:endParaRPr lang="en-US"/>
          </a:p>
        </p:txBody>
      </p:sp>
    </p:spTree>
    <p:extLst>
      <p:ext uri="{BB962C8B-B14F-4D97-AF65-F5344CB8AC3E}">
        <p14:creationId xmlns:p14="http://schemas.microsoft.com/office/powerpoint/2010/main" val="3868415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339E5-249B-44C9-8BB6-0EF908E5684B}"/>
              </a:ext>
            </a:extLst>
          </p:cNvPr>
          <p:cNvSpPr>
            <a:spLocks noGrp="1"/>
          </p:cNvSpPr>
          <p:nvPr>
            <p:ph type="title"/>
          </p:nvPr>
        </p:nvSpPr>
        <p:spPr/>
        <p:txBody>
          <a:bodyPr/>
          <a:lstStyle/>
          <a:p>
            <a:r>
              <a:rPr lang="en-US">
                <a:cs typeface="Calibri Light"/>
              </a:rPr>
              <a:t>Vicon System</a:t>
            </a:r>
            <a:endParaRPr lang="en-US"/>
          </a:p>
        </p:txBody>
      </p:sp>
      <p:sp>
        <p:nvSpPr>
          <p:cNvPr id="3" name="Content Placeholder 2">
            <a:extLst>
              <a:ext uri="{FF2B5EF4-FFF2-40B4-BE49-F238E27FC236}">
                <a16:creationId xmlns:a16="http://schemas.microsoft.com/office/drawing/2014/main" id="{B23E9E64-C2DF-4B10-8135-48F833854F98}"/>
              </a:ext>
            </a:extLst>
          </p:cNvPr>
          <p:cNvSpPr>
            <a:spLocks noGrp="1"/>
          </p:cNvSpPr>
          <p:nvPr>
            <p:ph idx="1"/>
          </p:nvPr>
        </p:nvSpPr>
        <p:spPr/>
        <p:txBody>
          <a:bodyPr vert="horz" lIns="91440" tIns="45720" rIns="91440" bIns="45720" rtlCol="0" anchor="t">
            <a:normAutofit/>
          </a:bodyPr>
          <a:lstStyle/>
          <a:p>
            <a:r>
              <a:rPr lang="en-US" dirty="0">
                <a:cs typeface="Calibri"/>
              </a:rPr>
              <a:t>Indoor Positioning and Localization System</a:t>
            </a:r>
          </a:p>
          <a:p>
            <a:r>
              <a:rPr lang="en-US" dirty="0">
                <a:cs typeface="Calibri"/>
              </a:rPr>
              <a:t>Used to Simulate GPS</a:t>
            </a:r>
          </a:p>
          <a:p>
            <a:r>
              <a:rPr lang="en-US" dirty="0">
                <a:cs typeface="Calibri"/>
              </a:rPr>
              <a:t>Captures 3D Frames Utilizing 15 Vicon Motion Capture Cameras</a:t>
            </a:r>
          </a:p>
          <a:p>
            <a:pPr lvl="1"/>
            <a:r>
              <a:rPr lang="en-US" dirty="0">
                <a:cs typeface="Calibri"/>
              </a:rPr>
              <a:t>Feeds messages to </a:t>
            </a:r>
            <a:r>
              <a:rPr lang="en-US" dirty="0" err="1">
                <a:cs typeface="Calibri"/>
              </a:rPr>
              <a:t>cFS</a:t>
            </a:r>
            <a:r>
              <a:rPr lang="en-US" dirty="0">
                <a:cs typeface="Calibri"/>
              </a:rPr>
              <a:t> applications over the software bus</a:t>
            </a:r>
          </a:p>
          <a:p>
            <a:pPr lvl="2"/>
            <a:r>
              <a:rPr lang="en-US" dirty="0">
                <a:cs typeface="Calibri"/>
              </a:rPr>
              <a:t>Position</a:t>
            </a:r>
          </a:p>
          <a:p>
            <a:pPr lvl="2"/>
            <a:r>
              <a:rPr lang="en-US" dirty="0">
                <a:cs typeface="Calibri"/>
              </a:rPr>
              <a:t>Rotation</a:t>
            </a:r>
          </a:p>
          <a:p>
            <a:pPr lvl="2"/>
            <a:r>
              <a:rPr lang="en-US" dirty="0">
                <a:cs typeface="Calibri"/>
              </a:rPr>
              <a:t>Velocity</a:t>
            </a:r>
          </a:p>
          <a:p>
            <a:pPr lvl="1"/>
            <a:r>
              <a:rPr lang="en-US" dirty="0">
                <a:cs typeface="Calibri"/>
              </a:rPr>
              <a:t>Vicon </a:t>
            </a:r>
            <a:r>
              <a:rPr lang="en-US" dirty="0" err="1">
                <a:cs typeface="Calibri"/>
              </a:rPr>
              <a:t>cFS</a:t>
            </a:r>
            <a:r>
              <a:rPr lang="en-US" dirty="0">
                <a:cs typeface="Calibri"/>
              </a:rPr>
              <a:t> Application converts END to GPS Coordinates required by ICAROUS</a:t>
            </a:r>
          </a:p>
        </p:txBody>
      </p:sp>
      <p:sp>
        <p:nvSpPr>
          <p:cNvPr id="4" name="Slide Number Placeholder 3">
            <a:extLst>
              <a:ext uri="{FF2B5EF4-FFF2-40B4-BE49-F238E27FC236}">
                <a16:creationId xmlns:a16="http://schemas.microsoft.com/office/drawing/2014/main" id="{D9B80018-4473-4769-810E-0E5418A520A6}"/>
              </a:ext>
            </a:extLst>
          </p:cNvPr>
          <p:cNvSpPr>
            <a:spLocks noGrp="1"/>
          </p:cNvSpPr>
          <p:nvPr>
            <p:ph type="sldNum" sz="quarter" idx="12"/>
          </p:nvPr>
        </p:nvSpPr>
        <p:spPr/>
        <p:txBody>
          <a:bodyPr/>
          <a:lstStyle/>
          <a:p>
            <a:fld id="{8F027265-7B53-4339-B925-8C1B9C6B2110}" type="slidenum">
              <a:rPr lang="en-US" smtClean="0"/>
              <a:pPr/>
              <a:t>12</a:t>
            </a:fld>
            <a:endParaRPr lang="en-US"/>
          </a:p>
        </p:txBody>
      </p:sp>
    </p:spTree>
    <p:extLst>
      <p:ext uri="{BB962C8B-B14F-4D97-AF65-F5344CB8AC3E}">
        <p14:creationId xmlns:p14="http://schemas.microsoft.com/office/powerpoint/2010/main" val="3717512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8F525-84C2-4A2E-A02A-38CFA0343337}"/>
              </a:ext>
            </a:extLst>
          </p:cNvPr>
          <p:cNvSpPr>
            <a:spLocks noGrp="1"/>
          </p:cNvSpPr>
          <p:nvPr>
            <p:ph type="title"/>
          </p:nvPr>
        </p:nvSpPr>
        <p:spPr/>
        <p:txBody>
          <a:bodyPr/>
          <a:lstStyle/>
          <a:p>
            <a:r>
              <a:rPr lang="en-US">
                <a:cs typeface="Calibri Light"/>
              </a:rPr>
              <a:t>Vicon System</a:t>
            </a:r>
            <a:endParaRPr lang="en-US"/>
          </a:p>
        </p:txBody>
      </p:sp>
      <p:pic>
        <p:nvPicPr>
          <p:cNvPr id="4" name="Picture 4">
            <a:extLst>
              <a:ext uri="{FF2B5EF4-FFF2-40B4-BE49-F238E27FC236}">
                <a16:creationId xmlns:a16="http://schemas.microsoft.com/office/drawing/2014/main" id="{C2C95380-A165-4AE8-B105-392FC3F05837}"/>
              </a:ext>
            </a:extLst>
          </p:cNvPr>
          <p:cNvPicPr>
            <a:picLocks noGrp="1" noChangeAspect="1"/>
          </p:cNvPicPr>
          <p:nvPr>
            <p:ph idx="1"/>
          </p:nvPr>
        </p:nvPicPr>
        <p:blipFill rotWithShape="1">
          <a:blip r:embed="rId2"/>
          <a:srcRect t="8686" b="3813"/>
          <a:stretch/>
        </p:blipFill>
        <p:spPr>
          <a:xfrm>
            <a:off x="1350244" y="1325273"/>
            <a:ext cx="9412605" cy="5250646"/>
          </a:xfrm>
          <a:prstGeom prst="rect">
            <a:avLst/>
          </a:prstGeom>
        </p:spPr>
      </p:pic>
      <p:grpSp>
        <p:nvGrpSpPr>
          <p:cNvPr id="12" name="Group 11">
            <a:extLst>
              <a:ext uri="{FF2B5EF4-FFF2-40B4-BE49-F238E27FC236}">
                <a16:creationId xmlns:a16="http://schemas.microsoft.com/office/drawing/2014/main" id="{3B9C292E-C7DB-49FB-AE7F-49C862C5EBA9}"/>
              </a:ext>
            </a:extLst>
          </p:cNvPr>
          <p:cNvGrpSpPr/>
          <p:nvPr/>
        </p:nvGrpSpPr>
        <p:grpSpPr>
          <a:xfrm>
            <a:off x="4543330" y="3808374"/>
            <a:ext cx="2339318" cy="394136"/>
            <a:chOff x="4336501" y="3982545"/>
            <a:chExt cx="2339318" cy="394136"/>
          </a:xfrm>
        </p:grpSpPr>
        <p:cxnSp>
          <p:nvCxnSpPr>
            <p:cNvPr id="3" name="Straight Arrow Connector 2">
              <a:extLst>
                <a:ext uri="{FF2B5EF4-FFF2-40B4-BE49-F238E27FC236}">
                  <a16:creationId xmlns:a16="http://schemas.microsoft.com/office/drawing/2014/main" id="{7BC31624-63B8-4E7A-90EB-68DA22145BB4}"/>
                </a:ext>
              </a:extLst>
            </p:cNvPr>
            <p:cNvCxnSpPr/>
            <p:nvPr/>
          </p:nvCxnSpPr>
          <p:spPr>
            <a:xfrm flipV="1">
              <a:off x="5227144" y="3982545"/>
              <a:ext cx="476469" cy="145393"/>
            </a:xfrm>
            <a:prstGeom prst="straightConnector1">
              <a:avLst/>
            </a:prstGeom>
            <a:ln>
              <a:solidFill>
                <a:srgbClr val="7030A0"/>
              </a:solidFill>
              <a:tailEnd type="triangle"/>
            </a:ln>
          </p:spPr>
          <p:style>
            <a:lnRef idx="3">
              <a:schemeClr val="accent5"/>
            </a:lnRef>
            <a:fillRef idx="0">
              <a:schemeClr val="accent5"/>
            </a:fillRef>
            <a:effectRef idx="2">
              <a:schemeClr val="accent5"/>
            </a:effectRef>
            <a:fontRef idx="minor">
              <a:schemeClr val="tx1"/>
            </a:fontRef>
          </p:style>
        </p:cxnSp>
        <p:sp>
          <p:nvSpPr>
            <p:cNvPr id="6" name="Rectangle 5">
              <a:extLst>
                <a:ext uri="{FF2B5EF4-FFF2-40B4-BE49-F238E27FC236}">
                  <a16:creationId xmlns:a16="http://schemas.microsoft.com/office/drawing/2014/main" id="{41F2DEC8-AA90-4A68-AC6A-294794235AF9}"/>
                </a:ext>
              </a:extLst>
            </p:cNvPr>
            <p:cNvSpPr/>
            <p:nvPr/>
          </p:nvSpPr>
          <p:spPr>
            <a:xfrm>
              <a:off x="4336501" y="4008053"/>
              <a:ext cx="875863" cy="201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Drones</a:t>
              </a:r>
            </a:p>
          </p:txBody>
        </p:sp>
        <p:cxnSp>
          <p:nvCxnSpPr>
            <p:cNvPr id="7" name="Straight Arrow Connector 6">
              <a:extLst>
                <a:ext uri="{FF2B5EF4-FFF2-40B4-BE49-F238E27FC236}">
                  <a16:creationId xmlns:a16="http://schemas.microsoft.com/office/drawing/2014/main" id="{28EEB860-C340-4718-B3D7-31E3ACF40F5D}"/>
                </a:ext>
              </a:extLst>
            </p:cNvPr>
            <p:cNvCxnSpPr>
              <a:cxnSpLocks/>
            </p:cNvCxnSpPr>
            <p:nvPr/>
          </p:nvCxnSpPr>
          <p:spPr>
            <a:xfrm>
              <a:off x="5218385" y="4154214"/>
              <a:ext cx="1457434" cy="222467"/>
            </a:xfrm>
            <a:prstGeom prst="straightConnector1">
              <a:avLst/>
            </a:prstGeom>
            <a:ln>
              <a:solidFill>
                <a:srgbClr val="7030A0"/>
              </a:solidFill>
              <a:tailEnd type="triangle"/>
            </a:ln>
          </p:spPr>
          <p:style>
            <a:lnRef idx="3">
              <a:schemeClr val="accent5"/>
            </a:lnRef>
            <a:fillRef idx="0">
              <a:schemeClr val="accent5"/>
            </a:fillRef>
            <a:effectRef idx="2">
              <a:schemeClr val="accent5"/>
            </a:effectRef>
            <a:fontRef idx="minor">
              <a:schemeClr val="tx1"/>
            </a:fontRef>
          </p:style>
        </p:cxnSp>
      </p:grpSp>
      <p:grpSp>
        <p:nvGrpSpPr>
          <p:cNvPr id="11" name="Group 10">
            <a:extLst>
              <a:ext uri="{FF2B5EF4-FFF2-40B4-BE49-F238E27FC236}">
                <a16:creationId xmlns:a16="http://schemas.microsoft.com/office/drawing/2014/main" id="{7BC6046B-B14F-42D7-B11D-74DBC4F232D2}"/>
              </a:ext>
            </a:extLst>
          </p:cNvPr>
          <p:cNvGrpSpPr/>
          <p:nvPr/>
        </p:nvGrpSpPr>
        <p:grpSpPr>
          <a:xfrm>
            <a:off x="2809889" y="2923752"/>
            <a:ext cx="1803510" cy="709449"/>
            <a:chOff x="2603060" y="3097923"/>
            <a:chExt cx="1803510" cy="709449"/>
          </a:xfrm>
        </p:grpSpPr>
        <p:sp>
          <p:nvSpPr>
            <p:cNvPr id="8" name="Rectangle 7">
              <a:extLst>
                <a:ext uri="{FF2B5EF4-FFF2-40B4-BE49-F238E27FC236}">
                  <a16:creationId xmlns:a16="http://schemas.microsoft.com/office/drawing/2014/main" id="{A2CE8DD6-1794-415B-876D-3B5011417E87}"/>
                </a:ext>
              </a:extLst>
            </p:cNvPr>
            <p:cNvSpPr/>
            <p:nvPr/>
          </p:nvSpPr>
          <p:spPr>
            <a:xfrm>
              <a:off x="3373052" y="3394949"/>
              <a:ext cx="1033518" cy="201449"/>
            </a:xfrm>
            <a:prstGeom prst="rect">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Cameras</a:t>
              </a:r>
              <a:endParaRPr lang="en-US"/>
            </a:p>
          </p:txBody>
        </p:sp>
        <p:cxnSp>
          <p:nvCxnSpPr>
            <p:cNvPr id="9" name="Straight Arrow Connector 8">
              <a:extLst>
                <a:ext uri="{FF2B5EF4-FFF2-40B4-BE49-F238E27FC236}">
                  <a16:creationId xmlns:a16="http://schemas.microsoft.com/office/drawing/2014/main" id="{E48BD213-CB1D-409E-B7F7-C70C48EF4157}"/>
                </a:ext>
              </a:extLst>
            </p:cNvPr>
            <p:cNvCxnSpPr>
              <a:cxnSpLocks/>
            </p:cNvCxnSpPr>
            <p:nvPr/>
          </p:nvCxnSpPr>
          <p:spPr>
            <a:xfrm flipH="1">
              <a:off x="2603060" y="3532352"/>
              <a:ext cx="714705" cy="275020"/>
            </a:xfrm>
            <a:prstGeom prst="straightConnector1">
              <a:avLst/>
            </a:prstGeom>
            <a:ln>
              <a:solidFill>
                <a:schemeClr val="accent2">
                  <a:lumMod val="60000"/>
                  <a:lumOff val="40000"/>
                </a:schemeClr>
              </a:solidFill>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E92408FF-E4AF-402C-A47C-6DCDC5F2A25E}"/>
                </a:ext>
              </a:extLst>
            </p:cNvPr>
            <p:cNvCxnSpPr>
              <a:cxnSpLocks/>
            </p:cNvCxnSpPr>
            <p:nvPr/>
          </p:nvCxnSpPr>
          <p:spPr>
            <a:xfrm flipH="1" flipV="1">
              <a:off x="3076026" y="3097923"/>
              <a:ext cx="268014" cy="329325"/>
            </a:xfrm>
            <a:prstGeom prst="straightConnector1">
              <a:avLst/>
            </a:prstGeom>
            <a:ln>
              <a:solidFill>
                <a:schemeClr val="accent2">
                  <a:lumMod val="60000"/>
                  <a:lumOff val="40000"/>
                </a:schemeClr>
              </a:solidFill>
              <a:tailEnd type="triangle"/>
            </a:ln>
          </p:spPr>
          <p:style>
            <a:lnRef idx="3">
              <a:schemeClr val="accent5"/>
            </a:lnRef>
            <a:fillRef idx="0">
              <a:schemeClr val="accent5"/>
            </a:fillRef>
            <a:effectRef idx="2">
              <a:schemeClr val="accent5"/>
            </a:effectRef>
            <a:fontRef idx="minor">
              <a:schemeClr val="tx1"/>
            </a:fontRef>
          </p:style>
        </p:cxnSp>
      </p:grpSp>
      <p:sp>
        <p:nvSpPr>
          <p:cNvPr id="5" name="Slide Number Placeholder 4">
            <a:extLst>
              <a:ext uri="{FF2B5EF4-FFF2-40B4-BE49-F238E27FC236}">
                <a16:creationId xmlns:a16="http://schemas.microsoft.com/office/drawing/2014/main" id="{E561DBFE-EC8E-4B84-A539-3329B1FF6BD7}"/>
              </a:ext>
            </a:extLst>
          </p:cNvPr>
          <p:cNvSpPr>
            <a:spLocks noGrp="1"/>
          </p:cNvSpPr>
          <p:nvPr>
            <p:ph type="sldNum" sz="quarter" idx="12"/>
          </p:nvPr>
        </p:nvSpPr>
        <p:spPr/>
        <p:txBody>
          <a:bodyPr/>
          <a:lstStyle/>
          <a:p>
            <a:fld id="{8F027265-7B53-4339-B925-8C1B9C6B2110}" type="slidenum">
              <a:rPr lang="en-US" smtClean="0"/>
              <a:pPr/>
              <a:t>13</a:t>
            </a:fld>
            <a:endParaRPr lang="en-US"/>
          </a:p>
        </p:txBody>
      </p:sp>
    </p:spTree>
    <p:extLst>
      <p:ext uri="{BB962C8B-B14F-4D97-AF65-F5344CB8AC3E}">
        <p14:creationId xmlns:p14="http://schemas.microsoft.com/office/powerpoint/2010/main" val="1699345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1527C-0FC5-4EBD-A5F5-F0A6265A569C}"/>
              </a:ext>
            </a:extLst>
          </p:cNvPr>
          <p:cNvSpPr>
            <a:spLocks noGrp="1"/>
          </p:cNvSpPr>
          <p:nvPr>
            <p:ph type="title"/>
          </p:nvPr>
        </p:nvSpPr>
        <p:spPr/>
        <p:txBody>
          <a:bodyPr/>
          <a:lstStyle/>
          <a:p>
            <a:r>
              <a:rPr lang="en-US">
                <a:ea typeface="Arial Unicode MS"/>
                <a:cs typeface="Calibri Light"/>
              </a:rPr>
              <a:t>Drone Platform: AR Parrot 2.0</a:t>
            </a:r>
            <a:endParaRPr lang="en-US"/>
          </a:p>
        </p:txBody>
      </p:sp>
      <p:sp>
        <p:nvSpPr>
          <p:cNvPr id="3" name="Content Placeholder 2">
            <a:extLst>
              <a:ext uri="{FF2B5EF4-FFF2-40B4-BE49-F238E27FC236}">
                <a16:creationId xmlns:a16="http://schemas.microsoft.com/office/drawing/2014/main" id="{F475CD29-4B63-41F8-ABD7-2DF6496218EA}"/>
              </a:ext>
            </a:extLst>
          </p:cNvPr>
          <p:cNvSpPr>
            <a:spLocks noGrp="1"/>
          </p:cNvSpPr>
          <p:nvPr>
            <p:ph idx="1"/>
          </p:nvPr>
        </p:nvSpPr>
        <p:spPr>
          <a:xfrm>
            <a:off x="838200" y="1825625"/>
            <a:ext cx="6357258" cy="4745038"/>
          </a:xfrm>
        </p:spPr>
        <p:txBody>
          <a:bodyPr vert="horz" lIns="91440" tIns="45720" rIns="91440" bIns="45720" rtlCol="0" anchor="t">
            <a:noAutofit/>
          </a:bodyPr>
          <a:lstStyle/>
          <a:p>
            <a:r>
              <a:rPr lang="en-US" sz="2000">
                <a:cs typeface="Calibri"/>
              </a:rPr>
              <a:t>ARM Cortex A8 1 GHz Processor</a:t>
            </a:r>
          </a:p>
          <a:p>
            <a:r>
              <a:rPr lang="en-US" sz="2000">
                <a:cs typeface="Calibri"/>
              </a:rPr>
              <a:t>OS: Linux 2.6.32</a:t>
            </a:r>
          </a:p>
          <a:p>
            <a:r>
              <a:rPr lang="en-US" sz="2000">
                <a:cs typeface="Calibri"/>
              </a:rPr>
              <a:t>RAM: DDR2 1 GB @ 200 MHz</a:t>
            </a:r>
          </a:p>
          <a:p>
            <a:r>
              <a:rPr lang="en-US" sz="2000" err="1">
                <a:cs typeface="Calibri"/>
              </a:rPr>
              <a:t>WiFi</a:t>
            </a:r>
            <a:r>
              <a:rPr lang="en-US" sz="2000">
                <a:cs typeface="Calibri"/>
              </a:rPr>
              <a:t> b/g/n 2.4Ghz</a:t>
            </a:r>
          </a:p>
          <a:p>
            <a:r>
              <a:rPr lang="en-US" sz="2000">
                <a:cs typeface="Calibri"/>
              </a:rPr>
              <a:t>3 Axis Gyro, 3 Axis Accelerometer, Magnetometer, Pressure Sensor</a:t>
            </a:r>
          </a:p>
          <a:p>
            <a:r>
              <a:rPr lang="en-US" sz="2000">
                <a:cs typeface="Calibri"/>
              </a:rPr>
              <a:t>4 brushless motors, 14.5 W @ 28,500 rev/min</a:t>
            </a:r>
          </a:p>
          <a:p>
            <a:r>
              <a:rPr lang="en-US" sz="2000">
                <a:cs typeface="Calibri"/>
              </a:rPr>
              <a:t>720p 30 FPS HD camera, Wide Angle lens 92°, H264 encoding</a:t>
            </a:r>
          </a:p>
          <a:p>
            <a:r>
              <a:rPr lang="en-US" sz="2000">
                <a:cs typeface="Calibri"/>
              </a:rPr>
              <a:t>Vertical camera: QVGA 60 FPS to measure ground speed </a:t>
            </a:r>
          </a:p>
          <a:p>
            <a:r>
              <a:rPr lang="en-US" sz="2000">
                <a:cs typeface="Calibri"/>
              </a:rPr>
              <a:t>Ultrasonic Sensor for height measurement</a:t>
            </a:r>
          </a:p>
        </p:txBody>
      </p:sp>
      <p:pic>
        <p:nvPicPr>
          <p:cNvPr id="5" name="Picture 6" descr="A picture containing indoor, table, sitting, desk&#10;&#10;Description automatically generated">
            <a:extLst>
              <a:ext uri="{FF2B5EF4-FFF2-40B4-BE49-F238E27FC236}">
                <a16:creationId xmlns:a16="http://schemas.microsoft.com/office/drawing/2014/main" id="{F65D1C2C-39FA-445F-9A9E-6C6E3E273A50}"/>
              </a:ext>
            </a:extLst>
          </p:cNvPr>
          <p:cNvPicPr>
            <a:picLocks noChangeAspect="1"/>
          </p:cNvPicPr>
          <p:nvPr/>
        </p:nvPicPr>
        <p:blipFill rotWithShape="1">
          <a:blip r:embed="rId2"/>
          <a:srcRect l="7381" t="10794" r="15476" b="8254"/>
          <a:stretch/>
        </p:blipFill>
        <p:spPr>
          <a:xfrm rot="10800000">
            <a:off x="7889674" y="1025267"/>
            <a:ext cx="3551728" cy="2796486"/>
          </a:xfrm>
          <a:prstGeom prst="rect">
            <a:avLst/>
          </a:prstGeom>
        </p:spPr>
      </p:pic>
      <p:pic>
        <p:nvPicPr>
          <p:cNvPr id="8" name="Picture 8" descr="A picture containing indoor, box, sitting, mirror&#10;&#10;Description automatically generated">
            <a:extLst>
              <a:ext uri="{FF2B5EF4-FFF2-40B4-BE49-F238E27FC236}">
                <a16:creationId xmlns:a16="http://schemas.microsoft.com/office/drawing/2014/main" id="{DACEA465-AFB8-4CC8-914D-4CCDE4E352B8}"/>
              </a:ext>
            </a:extLst>
          </p:cNvPr>
          <p:cNvPicPr>
            <a:picLocks noChangeAspect="1"/>
          </p:cNvPicPr>
          <p:nvPr/>
        </p:nvPicPr>
        <p:blipFill>
          <a:blip r:embed="rId3"/>
          <a:stretch>
            <a:fillRect/>
          </a:stretch>
        </p:blipFill>
        <p:spPr>
          <a:xfrm>
            <a:off x="7892144" y="3828126"/>
            <a:ext cx="3548742" cy="2946433"/>
          </a:xfrm>
          <a:prstGeom prst="rect">
            <a:avLst/>
          </a:prstGeom>
        </p:spPr>
      </p:pic>
      <p:sp>
        <p:nvSpPr>
          <p:cNvPr id="4" name="Slide Number Placeholder 3">
            <a:extLst>
              <a:ext uri="{FF2B5EF4-FFF2-40B4-BE49-F238E27FC236}">
                <a16:creationId xmlns:a16="http://schemas.microsoft.com/office/drawing/2014/main" id="{156A70B8-5B0C-4D81-9F74-8D08189C2FB7}"/>
              </a:ext>
            </a:extLst>
          </p:cNvPr>
          <p:cNvSpPr>
            <a:spLocks noGrp="1"/>
          </p:cNvSpPr>
          <p:nvPr>
            <p:ph type="sldNum" sz="quarter" idx="12"/>
          </p:nvPr>
        </p:nvSpPr>
        <p:spPr/>
        <p:txBody>
          <a:bodyPr/>
          <a:lstStyle/>
          <a:p>
            <a:fld id="{8F027265-7B53-4339-B925-8C1B9C6B2110}" type="slidenum">
              <a:rPr lang="en-US" smtClean="0"/>
              <a:pPr/>
              <a:t>14</a:t>
            </a:fld>
            <a:endParaRPr lang="en-US"/>
          </a:p>
        </p:txBody>
      </p:sp>
    </p:spTree>
    <p:extLst>
      <p:ext uri="{BB962C8B-B14F-4D97-AF65-F5344CB8AC3E}">
        <p14:creationId xmlns:p14="http://schemas.microsoft.com/office/powerpoint/2010/main" val="525900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5B67E-3A80-4D33-9CE6-F3CA704E7579}"/>
              </a:ext>
            </a:extLst>
          </p:cNvPr>
          <p:cNvSpPr>
            <a:spLocks noGrp="1"/>
          </p:cNvSpPr>
          <p:nvPr>
            <p:ph type="title"/>
          </p:nvPr>
        </p:nvSpPr>
        <p:spPr>
          <a:xfrm>
            <a:off x="838200" y="238125"/>
            <a:ext cx="10515600" cy="1325563"/>
          </a:xfrm>
        </p:spPr>
        <p:txBody>
          <a:bodyPr/>
          <a:lstStyle/>
          <a:p>
            <a:r>
              <a:rPr lang="en-US">
                <a:cs typeface="Calibri Light"/>
              </a:rPr>
              <a:t>Drone API </a:t>
            </a:r>
            <a:endParaRPr lang="en-US"/>
          </a:p>
        </p:txBody>
      </p:sp>
      <p:sp>
        <p:nvSpPr>
          <p:cNvPr id="3" name="Content Placeholder 2">
            <a:extLst>
              <a:ext uri="{FF2B5EF4-FFF2-40B4-BE49-F238E27FC236}">
                <a16:creationId xmlns:a16="http://schemas.microsoft.com/office/drawing/2014/main" id="{1B51046F-837F-4B9E-A24B-152CD5AE222B}"/>
              </a:ext>
            </a:extLst>
          </p:cNvPr>
          <p:cNvSpPr>
            <a:spLocks noGrp="1"/>
          </p:cNvSpPr>
          <p:nvPr>
            <p:ph idx="1"/>
          </p:nvPr>
        </p:nvSpPr>
        <p:spPr>
          <a:xfrm>
            <a:off x="838200" y="1825625"/>
            <a:ext cx="10515600" cy="4808538"/>
          </a:xfrm>
        </p:spPr>
        <p:txBody>
          <a:bodyPr vert="horz" lIns="91440" tIns="45720" rIns="91440" bIns="45720" rtlCol="0" anchor="t">
            <a:normAutofit/>
          </a:bodyPr>
          <a:lstStyle/>
          <a:p>
            <a:pPr>
              <a:buNone/>
            </a:pPr>
            <a:r>
              <a:rPr lang="en-US">
                <a:ea typeface="+mn-lt"/>
                <a:cs typeface="+mn-lt"/>
              </a:rPr>
              <a:t>AR Drone Python API (</a:t>
            </a:r>
            <a:r>
              <a:rPr lang="en-US" err="1">
                <a:ea typeface="+mn-lt"/>
                <a:cs typeface="+mn-lt"/>
              </a:rPr>
              <a:t>PyARDrone</a:t>
            </a:r>
            <a:r>
              <a:rPr lang="en-US">
                <a:ea typeface="+mn-lt"/>
                <a:cs typeface="+mn-lt"/>
              </a:rPr>
              <a:t>) </a:t>
            </a:r>
          </a:p>
          <a:p>
            <a:pPr>
              <a:buNone/>
            </a:pPr>
            <a:r>
              <a:rPr lang="en-US">
                <a:ea typeface="+mn-lt"/>
                <a:cs typeface="+mn-lt"/>
              </a:rPr>
              <a:t>Video Client (OpenCV support)</a:t>
            </a:r>
          </a:p>
          <a:p>
            <a:pPr>
              <a:buNone/>
            </a:pPr>
            <a:r>
              <a:rPr lang="en-US">
                <a:ea typeface="+mn-lt"/>
                <a:cs typeface="+mn-lt"/>
              </a:rPr>
              <a:t>AT Command Library </a:t>
            </a:r>
          </a:p>
          <a:p>
            <a:pPr>
              <a:buNone/>
            </a:pPr>
            <a:r>
              <a:rPr lang="en-US">
                <a:ea typeface="+mn-lt"/>
                <a:cs typeface="+mn-lt"/>
              </a:rPr>
              <a:t>Navigation Data Feedback</a:t>
            </a:r>
          </a:p>
          <a:p>
            <a:pPr>
              <a:buNone/>
            </a:pPr>
            <a:r>
              <a:rPr lang="en-US">
                <a:ea typeface="+mn-lt"/>
                <a:cs typeface="+mn-lt"/>
              </a:rPr>
              <a:t>Provided Commands:</a:t>
            </a:r>
          </a:p>
          <a:p>
            <a:pPr lvl="1"/>
            <a:r>
              <a:rPr lang="en-US">
                <a:ea typeface="+mn-lt"/>
                <a:cs typeface="+mn-lt"/>
              </a:rPr>
              <a:t>Takeoff/Land</a:t>
            </a:r>
          </a:p>
          <a:p>
            <a:pPr lvl="1"/>
            <a:r>
              <a:rPr lang="en-US">
                <a:ea typeface="+mn-lt"/>
                <a:cs typeface="+mn-lt"/>
              </a:rPr>
              <a:t>Move(F/B,L/R,U/D,CW/CCW)</a:t>
            </a:r>
          </a:p>
          <a:p>
            <a:pPr lvl="2"/>
            <a:r>
              <a:rPr lang="en-US">
                <a:ea typeface="+mn-lt"/>
                <a:cs typeface="+mn-lt"/>
              </a:rPr>
              <a:t>Controls Roll, Pitch, Yaw, Gaz</a:t>
            </a:r>
            <a:endParaRPr lang="en-US">
              <a:cs typeface="Calibri" panose="020F0502020204030204"/>
            </a:endParaRPr>
          </a:p>
          <a:p>
            <a:pPr lvl="1"/>
            <a:r>
              <a:rPr lang="en-US">
                <a:ea typeface="+mn-lt"/>
                <a:cs typeface="+mn-lt"/>
              </a:rPr>
              <a:t>Hover</a:t>
            </a:r>
          </a:p>
          <a:p>
            <a:pPr lvl="1"/>
            <a:r>
              <a:rPr lang="en-US">
                <a:ea typeface="+mn-lt"/>
                <a:cs typeface="+mn-lt"/>
              </a:rPr>
              <a:t>Emergency</a:t>
            </a:r>
          </a:p>
          <a:p>
            <a:pPr marL="0" indent="0">
              <a:buNone/>
            </a:pPr>
            <a:endParaRPr lang="en-US">
              <a:cs typeface="Calibri"/>
            </a:endParaRPr>
          </a:p>
        </p:txBody>
      </p:sp>
      <p:pic>
        <p:nvPicPr>
          <p:cNvPr id="4" name="Picture 4">
            <a:extLst>
              <a:ext uri="{FF2B5EF4-FFF2-40B4-BE49-F238E27FC236}">
                <a16:creationId xmlns:a16="http://schemas.microsoft.com/office/drawing/2014/main" id="{11AB52B5-3CEB-4916-8240-6ACCE1138B57}"/>
              </a:ext>
            </a:extLst>
          </p:cNvPr>
          <p:cNvPicPr>
            <a:picLocks noChangeAspect="1"/>
          </p:cNvPicPr>
          <p:nvPr/>
        </p:nvPicPr>
        <p:blipFill>
          <a:blip r:embed="rId3"/>
          <a:stretch>
            <a:fillRect/>
          </a:stretch>
        </p:blipFill>
        <p:spPr>
          <a:xfrm>
            <a:off x="7797800" y="767715"/>
            <a:ext cx="2184400" cy="2172970"/>
          </a:xfrm>
          <a:prstGeom prst="rect">
            <a:avLst/>
          </a:prstGeom>
        </p:spPr>
      </p:pic>
      <p:pic>
        <p:nvPicPr>
          <p:cNvPr id="6" name="Picture 6">
            <a:extLst>
              <a:ext uri="{FF2B5EF4-FFF2-40B4-BE49-F238E27FC236}">
                <a16:creationId xmlns:a16="http://schemas.microsoft.com/office/drawing/2014/main" id="{5E163A55-14DC-401E-8560-D457A7B3FCBC}"/>
              </a:ext>
            </a:extLst>
          </p:cNvPr>
          <p:cNvPicPr>
            <a:picLocks noChangeAspect="1"/>
          </p:cNvPicPr>
          <p:nvPr/>
        </p:nvPicPr>
        <p:blipFill>
          <a:blip r:embed="rId4"/>
          <a:stretch>
            <a:fillRect/>
          </a:stretch>
        </p:blipFill>
        <p:spPr>
          <a:xfrm>
            <a:off x="9537700" y="3136900"/>
            <a:ext cx="2184400" cy="2184400"/>
          </a:xfrm>
          <a:prstGeom prst="rect">
            <a:avLst/>
          </a:prstGeom>
        </p:spPr>
      </p:pic>
      <p:sp>
        <p:nvSpPr>
          <p:cNvPr id="7" name="TextBox 6">
            <a:extLst>
              <a:ext uri="{FF2B5EF4-FFF2-40B4-BE49-F238E27FC236}">
                <a16:creationId xmlns:a16="http://schemas.microsoft.com/office/drawing/2014/main" id="{18C7C418-6166-C544-A692-D71CC43C09AD}"/>
              </a:ext>
            </a:extLst>
          </p:cNvPr>
          <p:cNvSpPr txBox="1"/>
          <p:nvPr/>
        </p:nvSpPr>
        <p:spPr>
          <a:xfrm>
            <a:off x="8470900" y="6246812"/>
            <a:ext cx="4743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cs typeface="Calibri"/>
              </a:rPr>
              <a:t>© Python.org, nugent.org</a:t>
            </a:r>
          </a:p>
        </p:txBody>
      </p:sp>
      <p:sp>
        <p:nvSpPr>
          <p:cNvPr id="5" name="Slide Number Placeholder 4">
            <a:extLst>
              <a:ext uri="{FF2B5EF4-FFF2-40B4-BE49-F238E27FC236}">
                <a16:creationId xmlns:a16="http://schemas.microsoft.com/office/drawing/2014/main" id="{38CD2D21-1FE3-42CB-80BF-7E8689FFEA2C}"/>
              </a:ext>
            </a:extLst>
          </p:cNvPr>
          <p:cNvSpPr>
            <a:spLocks noGrp="1"/>
          </p:cNvSpPr>
          <p:nvPr>
            <p:ph type="sldNum" sz="quarter" idx="12"/>
          </p:nvPr>
        </p:nvSpPr>
        <p:spPr/>
        <p:txBody>
          <a:bodyPr/>
          <a:lstStyle/>
          <a:p>
            <a:fld id="{8F027265-7B53-4339-B925-8C1B9C6B2110}" type="slidenum">
              <a:rPr lang="en-US" smtClean="0"/>
              <a:pPr/>
              <a:t>15</a:t>
            </a:fld>
            <a:endParaRPr lang="en-US"/>
          </a:p>
        </p:txBody>
      </p:sp>
    </p:spTree>
    <p:extLst>
      <p:ext uri="{BB962C8B-B14F-4D97-AF65-F5344CB8AC3E}">
        <p14:creationId xmlns:p14="http://schemas.microsoft.com/office/powerpoint/2010/main" val="81813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CB5BF-919D-42CF-8A2D-E7E02F928B81}"/>
              </a:ext>
            </a:extLst>
          </p:cNvPr>
          <p:cNvSpPr>
            <a:spLocks noGrp="1"/>
          </p:cNvSpPr>
          <p:nvPr>
            <p:ph type="title"/>
          </p:nvPr>
        </p:nvSpPr>
        <p:spPr/>
        <p:txBody>
          <a:bodyPr/>
          <a:lstStyle/>
          <a:p>
            <a:r>
              <a:rPr lang="en-US">
                <a:cs typeface="Calibri Light"/>
              </a:rPr>
              <a:t>Offboard Computing Proxy: Intel NUC</a:t>
            </a:r>
            <a:endParaRPr lang="en-US"/>
          </a:p>
        </p:txBody>
      </p:sp>
      <p:sp>
        <p:nvSpPr>
          <p:cNvPr id="3" name="Content Placeholder 2">
            <a:extLst>
              <a:ext uri="{FF2B5EF4-FFF2-40B4-BE49-F238E27FC236}">
                <a16:creationId xmlns:a16="http://schemas.microsoft.com/office/drawing/2014/main" id="{F64B0843-AA77-4D9E-A051-A11E6669B361}"/>
              </a:ext>
            </a:extLst>
          </p:cNvPr>
          <p:cNvSpPr>
            <a:spLocks noGrp="1"/>
          </p:cNvSpPr>
          <p:nvPr>
            <p:ph idx="1"/>
          </p:nvPr>
        </p:nvSpPr>
        <p:spPr>
          <a:xfrm>
            <a:off x="838200" y="1825625"/>
            <a:ext cx="5689600" cy="4351338"/>
          </a:xfrm>
        </p:spPr>
        <p:txBody>
          <a:bodyPr vert="horz" lIns="91440" tIns="45720" rIns="91440" bIns="45720" rtlCol="0" anchor="t">
            <a:normAutofit/>
          </a:bodyPr>
          <a:lstStyle/>
          <a:p>
            <a:r>
              <a:rPr lang="en-US">
                <a:cs typeface="Calibri"/>
              </a:rPr>
              <a:t>Intel NUC used for complex computing tasks</a:t>
            </a:r>
          </a:p>
          <a:p>
            <a:pPr lvl="1"/>
            <a:r>
              <a:rPr lang="en-US">
                <a:cs typeface="Calibri"/>
              </a:rPr>
              <a:t>Onboard drone CPU limited in capability </a:t>
            </a:r>
          </a:p>
          <a:p>
            <a:r>
              <a:rPr lang="en-US">
                <a:cs typeface="Calibri"/>
              </a:rPr>
              <a:t>Running Ground Station, CFS, Drone API, and Computer Vision</a:t>
            </a:r>
          </a:p>
          <a:p>
            <a:r>
              <a:rPr lang="en-US">
                <a:cs typeface="Calibri"/>
              </a:rPr>
              <a:t>Connects to drones using local network (TCP/IP)</a:t>
            </a:r>
          </a:p>
          <a:p>
            <a:r>
              <a:rPr lang="en-US">
                <a:cs typeface="Calibri"/>
              </a:rPr>
              <a:t>Each drone has its own NUC, to simulate onboard computer</a:t>
            </a:r>
          </a:p>
        </p:txBody>
      </p:sp>
      <p:pic>
        <p:nvPicPr>
          <p:cNvPr id="4" name="Picture 4">
            <a:extLst>
              <a:ext uri="{FF2B5EF4-FFF2-40B4-BE49-F238E27FC236}">
                <a16:creationId xmlns:a16="http://schemas.microsoft.com/office/drawing/2014/main" id="{D94AC666-A853-494B-ADD1-0ED4AB764065}"/>
              </a:ext>
            </a:extLst>
          </p:cNvPr>
          <p:cNvPicPr>
            <a:picLocks noChangeAspect="1"/>
          </p:cNvPicPr>
          <p:nvPr/>
        </p:nvPicPr>
        <p:blipFill rotWithShape="1">
          <a:blip r:embed="rId2"/>
          <a:srcRect l="49505" t="25693" r="-71" b="23804"/>
          <a:stretch/>
        </p:blipFill>
        <p:spPr>
          <a:xfrm>
            <a:off x="6756400" y="2633663"/>
            <a:ext cx="5677736" cy="3180540"/>
          </a:xfrm>
          <a:prstGeom prst="rect">
            <a:avLst/>
          </a:prstGeom>
        </p:spPr>
      </p:pic>
      <p:sp>
        <p:nvSpPr>
          <p:cNvPr id="7" name="TextBox 6">
            <a:extLst>
              <a:ext uri="{FF2B5EF4-FFF2-40B4-BE49-F238E27FC236}">
                <a16:creationId xmlns:a16="http://schemas.microsoft.com/office/drawing/2014/main" id="{3CB364FA-40B8-41BB-A1CD-85CF88A490D5}"/>
              </a:ext>
            </a:extLst>
          </p:cNvPr>
          <p:cNvSpPr txBox="1"/>
          <p:nvPr/>
        </p:nvSpPr>
        <p:spPr>
          <a:xfrm>
            <a:off x="10155917" y="6172880"/>
            <a:ext cx="1162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cs typeface="Calibri"/>
              </a:rPr>
              <a:t>© Intel</a:t>
            </a:r>
          </a:p>
        </p:txBody>
      </p:sp>
      <p:sp>
        <p:nvSpPr>
          <p:cNvPr id="5" name="Slide Number Placeholder 4">
            <a:extLst>
              <a:ext uri="{FF2B5EF4-FFF2-40B4-BE49-F238E27FC236}">
                <a16:creationId xmlns:a16="http://schemas.microsoft.com/office/drawing/2014/main" id="{945ED65F-B27B-47F9-8912-C38CC2747F5A}"/>
              </a:ext>
            </a:extLst>
          </p:cNvPr>
          <p:cNvSpPr>
            <a:spLocks noGrp="1"/>
          </p:cNvSpPr>
          <p:nvPr>
            <p:ph type="sldNum" sz="quarter" idx="12"/>
          </p:nvPr>
        </p:nvSpPr>
        <p:spPr/>
        <p:txBody>
          <a:bodyPr/>
          <a:lstStyle/>
          <a:p>
            <a:fld id="{8F027265-7B53-4339-B925-8C1B9C6B2110}" type="slidenum">
              <a:rPr lang="en-US" smtClean="0"/>
              <a:pPr/>
              <a:t>16</a:t>
            </a:fld>
            <a:endParaRPr lang="en-US"/>
          </a:p>
        </p:txBody>
      </p:sp>
    </p:spTree>
    <p:extLst>
      <p:ext uri="{BB962C8B-B14F-4D97-AF65-F5344CB8AC3E}">
        <p14:creationId xmlns:p14="http://schemas.microsoft.com/office/powerpoint/2010/main" val="2982132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2A0C-4AE1-47DE-AE09-856574EC4B12}"/>
              </a:ext>
            </a:extLst>
          </p:cNvPr>
          <p:cNvSpPr>
            <a:spLocks noGrp="1"/>
          </p:cNvSpPr>
          <p:nvPr>
            <p:ph type="title"/>
          </p:nvPr>
        </p:nvSpPr>
        <p:spPr/>
        <p:txBody>
          <a:bodyPr/>
          <a:lstStyle/>
          <a:p>
            <a:r>
              <a:rPr lang="en-US" dirty="0">
                <a:ea typeface="Arial Unicode MS"/>
                <a:cs typeface="Arial Unicode MS"/>
              </a:rPr>
              <a:t>Drone Controller</a:t>
            </a:r>
            <a:endParaRPr lang="en-US" dirty="0"/>
          </a:p>
        </p:txBody>
      </p:sp>
      <p:sp>
        <p:nvSpPr>
          <p:cNvPr id="3" name="Content Placeholder 2">
            <a:extLst>
              <a:ext uri="{FF2B5EF4-FFF2-40B4-BE49-F238E27FC236}">
                <a16:creationId xmlns:a16="http://schemas.microsoft.com/office/drawing/2014/main" id="{813198BE-F462-4AE5-BE78-5752062BFDC9}"/>
              </a:ext>
            </a:extLst>
          </p:cNvPr>
          <p:cNvSpPr>
            <a:spLocks noGrp="1"/>
          </p:cNvSpPr>
          <p:nvPr>
            <p:ph idx="1"/>
          </p:nvPr>
        </p:nvSpPr>
        <p:spPr>
          <a:xfrm>
            <a:off x="838200" y="1825625"/>
            <a:ext cx="3603172" cy="4351338"/>
          </a:xfrm>
        </p:spPr>
        <p:txBody>
          <a:bodyPr vert="horz" lIns="91440" tIns="45720" rIns="91440" bIns="45720" rtlCol="0" anchor="t">
            <a:normAutofit/>
          </a:bodyPr>
          <a:lstStyle/>
          <a:p>
            <a:r>
              <a:rPr lang="en-US" sz="2400" dirty="0">
                <a:cs typeface="Calibri"/>
              </a:rPr>
              <a:t>Dynamics for UAV flight are different for various platforms</a:t>
            </a:r>
          </a:p>
          <a:p>
            <a:r>
              <a:rPr lang="en-US" sz="2400" dirty="0">
                <a:cs typeface="Calibri"/>
              </a:rPr>
              <a:t>This system needs a way to normalize the flight characteristics for test platforms</a:t>
            </a:r>
          </a:p>
          <a:p>
            <a:r>
              <a:rPr lang="en-US" sz="2400" dirty="0">
                <a:cs typeface="Calibri"/>
              </a:rPr>
              <a:t>Developed an in-house flight controller, works with most COTS systems</a:t>
            </a:r>
          </a:p>
        </p:txBody>
      </p:sp>
      <p:sp>
        <p:nvSpPr>
          <p:cNvPr id="6" name="Slide Number Placeholder 5">
            <a:extLst>
              <a:ext uri="{FF2B5EF4-FFF2-40B4-BE49-F238E27FC236}">
                <a16:creationId xmlns:a16="http://schemas.microsoft.com/office/drawing/2014/main" id="{3C111FE9-66E2-4206-A4FF-14D7682EF57E}"/>
              </a:ext>
            </a:extLst>
          </p:cNvPr>
          <p:cNvSpPr>
            <a:spLocks noGrp="1"/>
          </p:cNvSpPr>
          <p:nvPr>
            <p:ph type="sldNum" sz="quarter" idx="12"/>
          </p:nvPr>
        </p:nvSpPr>
        <p:spPr/>
        <p:txBody>
          <a:bodyPr/>
          <a:lstStyle/>
          <a:p>
            <a:fld id="{8F027265-7B53-4339-B925-8C1B9C6B2110}" type="slidenum">
              <a:rPr lang="en-US" smtClean="0"/>
              <a:pPr/>
              <a:t>17</a:t>
            </a:fld>
            <a:endParaRPr lang="en-US"/>
          </a:p>
        </p:txBody>
      </p:sp>
      <p:pic>
        <p:nvPicPr>
          <p:cNvPr id="5" name="Picture 16" descr="A screenshot of a social media post&#10;&#10;Description automatically generated">
            <a:extLst>
              <a:ext uri="{FF2B5EF4-FFF2-40B4-BE49-F238E27FC236}">
                <a16:creationId xmlns:a16="http://schemas.microsoft.com/office/drawing/2014/main" id="{1A760925-4E99-4E59-A8A5-B025B03B509A}"/>
              </a:ext>
            </a:extLst>
          </p:cNvPr>
          <p:cNvPicPr>
            <a:picLocks noChangeAspect="1"/>
          </p:cNvPicPr>
          <p:nvPr/>
        </p:nvPicPr>
        <p:blipFill>
          <a:blip r:embed="rId2"/>
          <a:stretch>
            <a:fillRect/>
          </a:stretch>
        </p:blipFill>
        <p:spPr>
          <a:xfrm>
            <a:off x="4493758" y="2016692"/>
            <a:ext cx="7493454" cy="3849461"/>
          </a:xfrm>
          <a:prstGeom prst="rect">
            <a:avLst/>
          </a:prstGeom>
        </p:spPr>
      </p:pic>
    </p:spTree>
    <p:extLst>
      <p:ext uri="{BB962C8B-B14F-4D97-AF65-F5344CB8AC3E}">
        <p14:creationId xmlns:p14="http://schemas.microsoft.com/office/powerpoint/2010/main" val="3776741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83F8-51BD-41FF-9181-EE5B58FF5FB9}"/>
              </a:ext>
            </a:extLst>
          </p:cNvPr>
          <p:cNvSpPr>
            <a:spLocks noGrp="1"/>
          </p:cNvSpPr>
          <p:nvPr>
            <p:ph type="title"/>
          </p:nvPr>
        </p:nvSpPr>
        <p:spPr/>
        <p:txBody>
          <a:bodyPr/>
          <a:lstStyle/>
          <a:p>
            <a:r>
              <a:rPr lang="en-US">
                <a:cs typeface="Calibri Light"/>
              </a:rPr>
              <a:t>Computer Vision </a:t>
            </a:r>
            <a:r>
              <a:rPr lang="en-US">
                <a:ea typeface="+mj-lt"/>
                <a:cs typeface="+mj-lt"/>
              </a:rPr>
              <a:t>Problem Specification</a:t>
            </a:r>
          </a:p>
        </p:txBody>
      </p:sp>
      <p:sp>
        <p:nvSpPr>
          <p:cNvPr id="3" name="Content Placeholder 2">
            <a:extLst>
              <a:ext uri="{FF2B5EF4-FFF2-40B4-BE49-F238E27FC236}">
                <a16:creationId xmlns:a16="http://schemas.microsoft.com/office/drawing/2014/main" id="{D82922AD-6861-4593-81BD-11B8D18F0138}"/>
              </a:ext>
            </a:extLst>
          </p:cNvPr>
          <p:cNvSpPr>
            <a:spLocks noGrp="1"/>
          </p:cNvSpPr>
          <p:nvPr>
            <p:ph idx="1"/>
          </p:nvPr>
        </p:nvSpPr>
        <p:spPr/>
        <p:txBody>
          <a:bodyPr vert="horz" lIns="91440" tIns="45720" rIns="91440" bIns="45720" rtlCol="0" anchor="t">
            <a:normAutofit/>
          </a:bodyPr>
          <a:lstStyle/>
          <a:p>
            <a:r>
              <a:rPr lang="en-US" dirty="0">
                <a:cs typeface="Calibri"/>
              </a:rPr>
              <a:t>Segment Space Module (Cylinder) from Ambient Background in Flight Space</a:t>
            </a:r>
            <a:br>
              <a:rPr lang="en-US" dirty="0">
                <a:cs typeface="Calibri"/>
              </a:rPr>
            </a:br>
            <a:endParaRPr lang="en-US" dirty="0">
              <a:cs typeface="Calibri"/>
            </a:endParaRPr>
          </a:p>
          <a:p>
            <a:r>
              <a:rPr lang="en-US" dirty="0">
                <a:cs typeface="Calibri"/>
              </a:rPr>
              <a:t>Detect Any Portion of Cylinder that is Damaged</a:t>
            </a:r>
            <a:br>
              <a:rPr lang="en-US" dirty="0">
                <a:cs typeface="Calibri"/>
              </a:rPr>
            </a:br>
            <a:endParaRPr lang="en-US"/>
          </a:p>
          <a:p>
            <a:r>
              <a:rPr lang="en-US" dirty="0">
                <a:cs typeface="Calibri"/>
              </a:rPr>
              <a:t>Report Damage Assessment to System</a:t>
            </a:r>
            <a:br>
              <a:rPr lang="en-US" dirty="0">
                <a:cs typeface="Calibri"/>
              </a:rPr>
            </a:br>
            <a:endParaRPr lang="en-US"/>
          </a:p>
          <a:p>
            <a:r>
              <a:rPr lang="en-US" dirty="0">
                <a:cs typeface="Calibri"/>
              </a:rPr>
              <a:t>3D Damage Reconstruction Solution</a:t>
            </a:r>
          </a:p>
        </p:txBody>
      </p:sp>
      <p:sp>
        <p:nvSpPr>
          <p:cNvPr id="4" name="Slide Number Placeholder 3">
            <a:extLst>
              <a:ext uri="{FF2B5EF4-FFF2-40B4-BE49-F238E27FC236}">
                <a16:creationId xmlns:a16="http://schemas.microsoft.com/office/drawing/2014/main" id="{95FAFAD6-7081-480D-88A8-B1B47B101A32}"/>
              </a:ext>
            </a:extLst>
          </p:cNvPr>
          <p:cNvSpPr>
            <a:spLocks noGrp="1"/>
          </p:cNvSpPr>
          <p:nvPr>
            <p:ph type="sldNum" sz="quarter" idx="12"/>
          </p:nvPr>
        </p:nvSpPr>
        <p:spPr/>
        <p:txBody>
          <a:bodyPr/>
          <a:lstStyle/>
          <a:p>
            <a:fld id="{8F027265-7B53-4339-B925-8C1B9C6B2110}" type="slidenum">
              <a:rPr lang="en-US" smtClean="0"/>
              <a:pPr/>
              <a:t>18</a:t>
            </a:fld>
            <a:endParaRPr lang="en-US"/>
          </a:p>
        </p:txBody>
      </p:sp>
    </p:spTree>
    <p:extLst>
      <p:ext uri="{BB962C8B-B14F-4D97-AF65-F5344CB8AC3E}">
        <p14:creationId xmlns:p14="http://schemas.microsoft.com/office/powerpoint/2010/main" val="1316644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2891-6853-4BDB-B815-216F954B6B98}"/>
              </a:ext>
            </a:extLst>
          </p:cNvPr>
          <p:cNvSpPr>
            <a:spLocks noGrp="1"/>
          </p:cNvSpPr>
          <p:nvPr>
            <p:ph type="title"/>
          </p:nvPr>
        </p:nvSpPr>
        <p:spPr/>
        <p:txBody>
          <a:bodyPr/>
          <a:lstStyle/>
          <a:p>
            <a:r>
              <a:rPr lang="en-US">
                <a:ea typeface="+mj-lt"/>
                <a:cs typeface="+mj-lt"/>
              </a:rPr>
              <a:t>Computer Vision Techniques Explored</a:t>
            </a:r>
          </a:p>
        </p:txBody>
      </p:sp>
      <p:sp>
        <p:nvSpPr>
          <p:cNvPr id="3" name="Content Placeholder 2">
            <a:extLst>
              <a:ext uri="{FF2B5EF4-FFF2-40B4-BE49-F238E27FC236}">
                <a16:creationId xmlns:a16="http://schemas.microsoft.com/office/drawing/2014/main" id="{72944892-36D1-4A81-AF02-F6C6F2CF8619}"/>
              </a:ext>
            </a:extLst>
          </p:cNvPr>
          <p:cNvSpPr>
            <a:spLocks noGrp="1"/>
          </p:cNvSpPr>
          <p:nvPr>
            <p:ph idx="1"/>
          </p:nvPr>
        </p:nvSpPr>
        <p:spPr/>
        <p:txBody>
          <a:bodyPr vert="horz" lIns="91440" tIns="45720" rIns="91440" bIns="45720" rtlCol="0" anchor="t">
            <a:normAutofit/>
          </a:bodyPr>
          <a:lstStyle/>
          <a:p>
            <a:r>
              <a:rPr lang="en-US">
                <a:ea typeface="+mn-lt"/>
                <a:cs typeface="+mn-lt"/>
              </a:rPr>
              <a:t>Segmentation</a:t>
            </a:r>
          </a:p>
          <a:p>
            <a:pPr lvl="1"/>
            <a:r>
              <a:rPr lang="en-US">
                <a:ea typeface="+mn-lt"/>
                <a:cs typeface="+mn-lt"/>
              </a:rPr>
              <a:t>Otsu Thresholding</a:t>
            </a:r>
            <a:endParaRPr lang="en-US">
              <a:cs typeface="Calibri"/>
            </a:endParaRPr>
          </a:p>
          <a:p>
            <a:pPr lvl="1"/>
            <a:r>
              <a:rPr lang="en-US">
                <a:ea typeface="+mn-lt"/>
                <a:cs typeface="+mn-lt"/>
              </a:rPr>
              <a:t>Template Matching</a:t>
            </a:r>
          </a:p>
          <a:p>
            <a:pPr lvl="1"/>
            <a:r>
              <a:rPr lang="en-US">
                <a:ea typeface="+mn-lt"/>
                <a:cs typeface="+mn-lt"/>
              </a:rPr>
              <a:t>Grab Cut</a:t>
            </a:r>
          </a:p>
          <a:p>
            <a:pPr lvl="1"/>
            <a:r>
              <a:rPr lang="en-US">
                <a:ea typeface="+mn-lt"/>
                <a:cs typeface="+mn-lt"/>
              </a:rPr>
              <a:t>Color Based Segmentation</a:t>
            </a:r>
          </a:p>
          <a:p>
            <a:r>
              <a:rPr lang="en-US">
                <a:ea typeface="+mn-lt"/>
                <a:cs typeface="+mn-lt"/>
              </a:rPr>
              <a:t>Damage Localization</a:t>
            </a:r>
          </a:p>
          <a:p>
            <a:pPr lvl="1"/>
            <a:r>
              <a:rPr lang="en-US">
                <a:ea typeface="+mn-lt"/>
                <a:cs typeface="+mn-lt"/>
              </a:rPr>
              <a:t>Sobel Edge Detection</a:t>
            </a:r>
            <a:endParaRPr lang="en-US">
              <a:cs typeface="Calibri"/>
            </a:endParaRPr>
          </a:p>
          <a:p>
            <a:pPr lvl="1"/>
            <a:r>
              <a:rPr lang="en-US">
                <a:ea typeface="+mn-lt"/>
                <a:cs typeface="+mn-lt"/>
              </a:rPr>
              <a:t>Convolution Neural Network Classification and Painting of Cylinders</a:t>
            </a:r>
          </a:p>
          <a:p>
            <a:pPr lvl="1"/>
            <a:r>
              <a:rPr lang="en-US">
                <a:ea typeface="+mn-lt"/>
                <a:cs typeface="+mn-lt"/>
              </a:rPr>
              <a:t>3D Navigable Reconstruction</a:t>
            </a:r>
          </a:p>
          <a:p>
            <a:pPr marL="0" indent="0">
              <a:buNone/>
            </a:pPr>
            <a:endParaRPr lang="en-US">
              <a:cs typeface="Calibri"/>
            </a:endParaRPr>
          </a:p>
          <a:p>
            <a:pPr marL="0" indent="0">
              <a:buNone/>
            </a:pPr>
            <a:endParaRPr lang="en-US">
              <a:cs typeface="Calibri"/>
            </a:endParaRPr>
          </a:p>
        </p:txBody>
      </p:sp>
      <p:sp>
        <p:nvSpPr>
          <p:cNvPr id="4" name="Slide Number Placeholder 3">
            <a:extLst>
              <a:ext uri="{FF2B5EF4-FFF2-40B4-BE49-F238E27FC236}">
                <a16:creationId xmlns:a16="http://schemas.microsoft.com/office/drawing/2014/main" id="{279E1ABA-E775-40C5-9840-2A3E4CAD8581}"/>
              </a:ext>
            </a:extLst>
          </p:cNvPr>
          <p:cNvSpPr>
            <a:spLocks noGrp="1"/>
          </p:cNvSpPr>
          <p:nvPr>
            <p:ph type="sldNum" sz="quarter" idx="12"/>
          </p:nvPr>
        </p:nvSpPr>
        <p:spPr/>
        <p:txBody>
          <a:bodyPr/>
          <a:lstStyle/>
          <a:p>
            <a:fld id="{8F027265-7B53-4339-B925-8C1B9C6B2110}" type="slidenum">
              <a:rPr lang="en-US" smtClean="0"/>
              <a:pPr/>
              <a:t>19</a:t>
            </a:fld>
            <a:endParaRPr lang="en-US"/>
          </a:p>
        </p:txBody>
      </p:sp>
    </p:spTree>
    <p:extLst>
      <p:ext uri="{BB962C8B-B14F-4D97-AF65-F5344CB8AC3E}">
        <p14:creationId xmlns:p14="http://schemas.microsoft.com/office/powerpoint/2010/main" val="3366599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10E2-38A2-43C1-9A04-68CC64525794}"/>
              </a:ext>
            </a:extLst>
          </p:cNvPr>
          <p:cNvSpPr>
            <a:spLocks noGrp="1"/>
          </p:cNvSpPr>
          <p:nvPr>
            <p:ph type="title"/>
          </p:nvPr>
        </p:nvSpPr>
        <p:spPr/>
        <p:txBody>
          <a:bodyPr/>
          <a:lstStyle/>
          <a:p>
            <a:r>
              <a:rPr lang="en-US">
                <a:ea typeface="Arial Unicode MS"/>
                <a:cs typeface="Calibri Light"/>
              </a:rPr>
              <a:t>Introduction</a:t>
            </a:r>
            <a:endParaRPr lang="en-US"/>
          </a:p>
        </p:txBody>
      </p:sp>
      <p:sp>
        <p:nvSpPr>
          <p:cNvPr id="3" name="Content Placeholder 2">
            <a:extLst>
              <a:ext uri="{FF2B5EF4-FFF2-40B4-BE49-F238E27FC236}">
                <a16:creationId xmlns:a16="http://schemas.microsoft.com/office/drawing/2014/main" id="{AA3E8BDA-FC35-4804-AFC4-96EF4C070F61}"/>
              </a:ext>
            </a:extLst>
          </p:cNvPr>
          <p:cNvSpPr>
            <a:spLocks noGrp="1"/>
          </p:cNvSpPr>
          <p:nvPr>
            <p:ph idx="1"/>
          </p:nvPr>
        </p:nvSpPr>
        <p:spPr>
          <a:xfrm>
            <a:off x="838200" y="1825624"/>
            <a:ext cx="10919908" cy="4530725"/>
          </a:xfrm>
        </p:spPr>
        <p:txBody>
          <a:bodyPr vert="horz" lIns="91440" tIns="45720" rIns="91440" bIns="45720" rtlCol="0" anchor="t">
            <a:normAutofit/>
          </a:bodyPr>
          <a:lstStyle/>
          <a:p>
            <a:r>
              <a:rPr lang="en-US" dirty="0">
                <a:cs typeface="Calibri"/>
              </a:rPr>
              <a:t>A major hazard for spacecraft is structural damage from collisions with orbital debris or ablations</a:t>
            </a:r>
          </a:p>
          <a:p>
            <a:pPr lvl="1"/>
            <a:r>
              <a:rPr lang="en-US" dirty="0">
                <a:cs typeface="Calibri"/>
              </a:rPr>
              <a:t>Can degrade performance or cause catastrophic failure</a:t>
            </a:r>
          </a:p>
          <a:p>
            <a:r>
              <a:rPr lang="en-US" dirty="0">
                <a:ea typeface="+mn-lt"/>
                <a:cs typeface="+mn-lt"/>
              </a:rPr>
              <a:t>There is estimated to be nearly one million pieces of space debris greater than 1cm in length and over 128 million pieces less than 1cm [2]</a:t>
            </a:r>
            <a:endParaRPr lang="en-US" dirty="0">
              <a:cs typeface="Calibri"/>
            </a:endParaRPr>
          </a:p>
          <a:p>
            <a:r>
              <a:rPr lang="en-US" dirty="0">
                <a:cs typeface="Calibri"/>
              </a:rPr>
              <a:t>Prior work has considered damage detection prior to orbit [3,4]</a:t>
            </a:r>
            <a:endParaRPr lang="en-US" dirty="0"/>
          </a:p>
          <a:p>
            <a:r>
              <a:rPr lang="en-US" dirty="0">
                <a:cs typeface="Calibri"/>
              </a:rPr>
              <a:t>This project considers the novel problem of in-orbit damage detection</a:t>
            </a:r>
          </a:p>
          <a:p>
            <a:r>
              <a:rPr lang="en-US" dirty="0">
                <a:cs typeface="Calibri"/>
              </a:rPr>
              <a:t>Our proposed solution </a:t>
            </a:r>
            <a:r>
              <a:rPr lang="en-US" dirty="0">
                <a:ea typeface="+mn-lt"/>
                <a:cs typeface="+mn-lt"/>
              </a:rPr>
              <a:t>simulates a swarm of autonomous free-flyer satellites surveying a larger spacecraft for possible damage</a:t>
            </a:r>
          </a:p>
        </p:txBody>
      </p:sp>
      <p:sp>
        <p:nvSpPr>
          <p:cNvPr id="4" name="Slide Number Placeholder 3">
            <a:extLst>
              <a:ext uri="{FF2B5EF4-FFF2-40B4-BE49-F238E27FC236}">
                <a16:creationId xmlns:a16="http://schemas.microsoft.com/office/drawing/2014/main" id="{206551D8-F3AD-4EC6-894F-4166D5E64191}"/>
              </a:ext>
            </a:extLst>
          </p:cNvPr>
          <p:cNvSpPr>
            <a:spLocks noGrp="1"/>
          </p:cNvSpPr>
          <p:nvPr>
            <p:ph type="sldNum" sz="quarter" idx="12"/>
          </p:nvPr>
        </p:nvSpPr>
        <p:spPr/>
        <p:txBody>
          <a:bodyPr/>
          <a:lstStyle/>
          <a:p>
            <a:fld id="{8F027265-7B53-4339-B925-8C1B9C6B2110}" type="slidenum">
              <a:rPr lang="en-US" smtClean="0"/>
              <a:pPr/>
              <a:t>2</a:t>
            </a:fld>
            <a:endParaRPr lang="en-US" dirty="0"/>
          </a:p>
        </p:txBody>
      </p:sp>
    </p:spTree>
    <p:extLst>
      <p:ext uri="{BB962C8B-B14F-4D97-AF65-F5344CB8AC3E}">
        <p14:creationId xmlns:p14="http://schemas.microsoft.com/office/powerpoint/2010/main" val="1990023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2" descr="A close up of a sign&#10;&#10;Description automatically generated">
            <a:extLst>
              <a:ext uri="{FF2B5EF4-FFF2-40B4-BE49-F238E27FC236}">
                <a16:creationId xmlns:a16="http://schemas.microsoft.com/office/drawing/2014/main" id="{DB0AC23C-EA18-415E-9B74-2E0E0F90CE2C}"/>
              </a:ext>
            </a:extLst>
          </p:cNvPr>
          <p:cNvPicPr>
            <a:picLocks noChangeAspect="1"/>
          </p:cNvPicPr>
          <p:nvPr/>
        </p:nvPicPr>
        <p:blipFill>
          <a:blip r:embed="rId2"/>
          <a:stretch>
            <a:fillRect/>
          </a:stretch>
        </p:blipFill>
        <p:spPr>
          <a:xfrm>
            <a:off x="2204439" y="2404048"/>
            <a:ext cx="7632513" cy="2996290"/>
          </a:xfrm>
          <a:prstGeom prst="rect">
            <a:avLst/>
          </a:prstGeom>
        </p:spPr>
      </p:pic>
      <p:sp>
        <p:nvSpPr>
          <p:cNvPr id="11" name="Title 10">
            <a:extLst>
              <a:ext uri="{FF2B5EF4-FFF2-40B4-BE49-F238E27FC236}">
                <a16:creationId xmlns:a16="http://schemas.microsoft.com/office/drawing/2014/main" id="{13853708-79C4-42D1-8A81-790CD65E0C83}"/>
              </a:ext>
            </a:extLst>
          </p:cNvPr>
          <p:cNvSpPr>
            <a:spLocks noGrp="1"/>
          </p:cNvSpPr>
          <p:nvPr>
            <p:ph type="title"/>
          </p:nvPr>
        </p:nvSpPr>
        <p:spPr/>
        <p:txBody>
          <a:bodyPr/>
          <a:lstStyle/>
          <a:p>
            <a:r>
              <a:rPr lang="en-US" dirty="0">
                <a:solidFill>
                  <a:schemeClr val="tx1"/>
                </a:solidFill>
                <a:ea typeface="Arial Unicode MS"/>
                <a:cs typeface="Arial Unicode MS"/>
              </a:rPr>
              <a:t>Damage Inspection </a:t>
            </a:r>
            <a:r>
              <a:rPr lang="en-US" dirty="0" err="1">
                <a:solidFill>
                  <a:schemeClr val="tx1"/>
                </a:solidFill>
                <a:ea typeface="Arial Unicode MS"/>
                <a:cs typeface="Arial Unicode MS"/>
              </a:rPr>
              <a:t>cFS</a:t>
            </a:r>
            <a:r>
              <a:rPr lang="en-US" dirty="0">
                <a:solidFill>
                  <a:schemeClr val="tx1"/>
                </a:solidFill>
                <a:ea typeface="Arial Unicode MS"/>
                <a:cs typeface="Arial Unicode MS"/>
              </a:rPr>
              <a:t> App Interface</a:t>
            </a:r>
            <a:endParaRPr lang="en-US">
              <a:solidFill>
                <a:schemeClr val="tx1"/>
              </a:solidFill>
            </a:endParaRPr>
          </a:p>
        </p:txBody>
      </p:sp>
      <p:sp>
        <p:nvSpPr>
          <p:cNvPr id="2" name="Slide Number Placeholder 1">
            <a:extLst>
              <a:ext uri="{FF2B5EF4-FFF2-40B4-BE49-F238E27FC236}">
                <a16:creationId xmlns:a16="http://schemas.microsoft.com/office/drawing/2014/main" id="{325F4ABE-E6CF-48E7-B2E5-2C8249E2C366}"/>
              </a:ext>
            </a:extLst>
          </p:cNvPr>
          <p:cNvSpPr>
            <a:spLocks noGrp="1"/>
          </p:cNvSpPr>
          <p:nvPr>
            <p:ph type="sldNum" sz="quarter" idx="12"/>
          </p:nvPr>
        </p:nvSpPr>
        <p:spPr/>
        <p:txBody>
          <a:bodyPr/>
          <a:lstStyle/>
          <a:p>
            <a:fld id="{8F027265-7B53-4339-B925-8C1B9C6B2110}" type="slidenum">
              <a:rPr lang="en-US" smtClean="0"/>
              <a:pPr/>
              <a:t>20</a:t>
            </a:fld>
            <a:endParaRPr lang="en-US"/>
          </a:p>
        </p:txBody>
      </p:sp>
    </p:spTree>
    <p:extLst>
      <p:ext uri="{BB962C8B-B14F-4D97-AF65-F5344CB8AC3E}">
        <p14:creationId xmlns:p14="http://schemas.microsoft.com/office/powerpoint/2010/main" val="1981165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86AE5-57EE-4ED5-AC77-B2F12EDD9745}"/>
              </a:ext>
            </a:extLst>
          </p:cNvPr>
          <p:cNvSpPr>
            <a:spLocks noGrp="1"/>
          </p:cNvSpPr>
          <p:nvPr>
            <p:ph type="title"/>
          </p:nvPr>
        </p:nvSpPr>
        <p:spPr/>
        <p:txBody>
          <a:bodyPr/>
          <a:lstStyle/>
          <a:p>
            <a:r>
              <a:rPr lang="en-US" dirty="0">
                <a:ea typeface="Arial Unicode MS"/>
                <a:cs typeface="Calibri Light"/>
              </a:rPr>
              <a:t>Computer Vision</a:t>
            </a:r>
            <a:br>
              <a:rPr lang="en-US" dirty="0">
                <a:ea typeface="Arial Unicode MS"/>
                <a:cs typeface="Calibri Light"/>
              </a:rPr>
            </a:br>
            <a:r>
              <a:rPr lang="en-US" dirty="0">
                <a:ea typeface="Arial Unicode MS"/>
                <a:cs typeface="Calibri Light"/>
              </a:rPr>
              <a:t>Offline 3D Damage Reconstruction</a:t>
            </a:r>
            <a:endParaRPr lang="en-US" dirty="0">
              <a:ea typeface="Arial Unicode MS"/>
            </a:endParaRPr>
          </a:p>
        </p:txBody>
      </p:sp>
      <p:sp>
        <p:nvSpPr>
          <p:cNvPr id="4" name="Content Placeholder 14">
            <a:extLst>
              <a:ext uri="{FF2B5EF4-FFF2-40B4-BE49-F238E27FC236}">
                <a16:creationId xmlns:a16="http://schemas.microsoft.com/office/drawing/2014/main" id="{2D884811-6177-47CF-BE72-3C873D620EA7}"/>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dirty="0">
                <a:cs typeface="Calibri"/>
              </a:rPr>
              <a:t>Photogrammetry based algorithm allowed offline 3D Reconstruction</a:t>
            </a:r>
            <a:br>
              <a:rPr lang="en-US" dirty="0">
                <a:cs typeface="Calibri"/>
              </a:rPr>
            </a:br>
            <a:endParaRPr lang="en-US" dirty="0">
              <a:cs typeface="Calibri"/>
            </a:endParaRPr>
          </a:p>
          <a:p>
            <a:r>
              <a:rPr lang="en-US" dirty="0">
                <a:cs typeface="Calibri"/>
              </a:rPr>
              <a:t>Compliments the Real Time 2D Damage Localization</a:t>
            </a:r>
            <a:br>
              <a:rPr lang="en-US" dirty="0">
                <a:cs typeface="Calibri"/>
              </a:rPr>
            </a:br>
            <a:endParaRPr lang="en-US" dirty="0">
              <a:cs typeface="Calibri"/>
            </a:endParaRPr>
          </a:p>
          <a:p>
            <a:r>
              <a:rPr lang="en-US" dirty="0">
                <a:cs typeface="Calibri"/>
              </a:rPr>
              <a:t>User in the loop can navigate 3D visualization of damage to modules</a:t>
            </a:r>
          </a:p>
        </p:txBody>
      </p:sp>
      <p:sp>
        <p:nvSpPr>
          <p:cNvPr id="3" name="Slide Number Placeholder 2">
            <a:extLst>
              <a:ext uri="{FF2B5EF4-FFF2-40B4-BE49-F238E27FC236}">
                <a16:creationId xmlns:a16="http://schemas.microsoft.com/office/drawing/2014/main" id="{2A3DE5E3-EB27-420E-9798-AA6BFF62D26D}"/>
              </a:ext>
            </a:extLst>
          </p:cNvPr>
          <p:cNvSpPr>
            <a:spLocks noGrp="1"/>
          </p:cNvSpPr>
          <p:nvPr>
            <p:ph type="sldNum" sz="quarter" idx="12"/>
          </p:nvPr>
        </p:nvSpPr>
        <p:spPr/>
        <p:txBody>
          <a:bodyPr/>
          <a:lstStyle/>
          <a:p>
            <a:fld id="{8F027265-7B53-4339-B925-8C1B9C6B2110}" type="slidenum">
              <a:rPr lang="en-US" smtClean="0"/>
              <a:pPr/>
              <a:t>21</a:t>
            </a:fld>
            <a:endParaRPr lang="en-US"/>
          </a:p>
        </p:txBody>
      </p:sp>
    </p:spTree>
    <p:extLst>
      <p:ext uri="{BB962C8B-B14F-4D97-AF65-F5344CB8AC3E}">
        <p14:creationId xmlns:p14="http://schemas.microsoft.com/office/powerpoint/2010/main" val="3524306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3853708-79C4-42D1-8A81-790CD65E0C83}"/>
              </a:ext>
            </a:extLst>
          </p:cNvPr>
          <p:cNvSpPr>
            <a:spLocks noGrp="1"/>
          </p:cNvSpPr>
          <p:nvPr>
            <p:ph type="title"/>
          </p:nvPr>
        </p:nvSpPr>
        <p:spPr/>
        <p:txBody>
          <a:bodyPr/>
          <a:lstStyle/>
          <a:p>
            <a:r>
              <a:rPr lang="en-US" dirty="0">
                <a:solidFill>
                  <a:schemeClr val="tx1"/>
                </a:solidFill>
                <a:ea typeface="Arial Unicode MS"/>
                <a:cs typeface="Arial Unicode MS"/>
              </a:rPr>
              <a:t>3D Reconstruction System Diagram</a:t>
            </a:r>
            <a:endParaRPr lang="en-US">
              <a:solidFill>
                <a:schemeClr val="tx1"/>
              </a:solidFill>
            </a:endParaRPr>
          </a:p>
        </p:txBody>
      </p:sp>
      <p:pic>
        <p:nvPicPr>
          <p:cNvPr id="2" name="Picture 2">
            <a:extLst>
              <a:ext uri="{FF2B5EF4-FFF2-40B4-BE49-F238E27FC236}">
                <a16:creationId xmlns:a16="http://schemas.microsoft.com/office/drawing/2014/main" id="{FD3B8E94-D1C2-4175-9C1F-912840BACF0D}"/>
              </a:ext>
            </a:extLst>
          </p:cNvPr>
          <p:cNvPicPr>
            <a:picLocks noChangeAspect="1"/>
          </p:cNvPicPr>
          <p:nvPr/>
        </p:nvPicPr>
        <p:blipFill>
          <a:blip r:embed="rId2"/>
          <a:stretch>
            <a:fillRect/>
          </a:stretch>
        </p:blipFill>
        <p:spPr>
          <a:xfrm>
            <a:off x="1377103" y="2524733"/>
            <a:ext cx="9437794" cy="2433935"/>
          </a:xfrm>
          <a:prstGeom prst="rect">
            <a:avLst/>
          </a:prstGeom>
        </p:spPr>
      </p:pic>
      <p:sp>
        <p:nvSpPr>
          <p:cNvPr id="3" name="Slide Number Placeholder 2">
            <a:extLst>
              <a:ext uri="{FF2B5EF4-FFF2-40B4-BE49-F238E27FC236}">
                <a16:creationId xmlns:a16="http://schemas.microsoft.com/office/drawing/2014/main" id="{55CCA716-155B-46C3-B9DC-DCA6277BBA7B}"/>
              </a:ext>
            </a:extLst>
          </p:cNvPr>
          <p:cNvSpPr>
            <a:spLocks noGrp="1"/>
          </p:cNvSpPr>
          <p:nvPr>
            <p:ph type="sldNum" sz="quarter" idx="12"/>
          </p:nvPr>
        </p:nvSpPr>
        <p:spPr/>
        <p:txBody>
          <a:bodyPr/>
          <a:lstStyle/>
          <a:p>
            <a:fld id="{8F027265-7B53-4339-B925-8C1B9C6B2110}" type="slidenum">
              <a:rPr lang="en-US" smtClean="0"/>
              <a:pPr/>
              <a:t>22</a:t>
            </a:fld>
            <a:endParaRPr lang="en-US"/>
          </a:p>
        </p:txBody>
      </p:sp>
    </p:spTree>
    <p:extLst>
      <p:ext uri="{BB962C8B-B14F-4D97-AF65-F5344CB8AC3E}">
        <p14:creationId xmlns:p14="http://schemas.microsoft.com/office/powerpoint/2010/main" val="3412345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EE0B-BD56-4604-9366-C4FCAEDD3E3C}"/>
              </a:ext>
            </a:extLst>
          </p:cNvPr>
          <p:cNvSpPr>
            <a:spLocks noGrp="1"/>
          </p:cNvSpPr>
          <p:nvPr>
            <p:ph type="title"/>
          </p:nvPr>
        </p:nvSpPr>
        <p:spPr/>
        <p:txBody>
          <a:bodyPr/>
          <a:lstStyle/>
          <a:p>
            <a:r>
              <a:rPr lang="en-US">
                <a:ea typeface="Arial Unicode MS"/>
                <a:cs typeface="Arial Unicode MS"/>
              </a:rPr>
              <a:t>Testing &amp; Demonstration</a:t>
            </a:r>
          </a:p>
        </p:txBody>
      </p:sp>
      <p:sp>
        <p:nvSpPr>
          <p:cNvPr id="3" name="Content Placeholder 2">
            <a:extLst>
              <a:ext uri="{FF2B5EF4-FFF2-40B4-BE49-F238E27FC236}">
                <a16:creationId xmlns:a16="http://schemas.microsoft.com/office/drawing/2014/main" id="{451C1B7B-F246-497D-AADD-8A5F1963BEF4}"/>
              </a:ext>
            </a:extLst>
          </p:cNvPr>
          <p:cNvSpPr>
            <a:spLocks noGrp="1"/>
          </p:cNvSpPr>
          <p:nvPr>
            <p:ph idx="1"/>
          </p:nvPr>
        </p:nvSpPr>
        <p:spPr/>
        <p:txBody>
          <a:bodyPr vert="horz" lIns="91440" tIns="45720" rIns="91440" bIns="45720" rtlCol="0" anchor="t">
            <a:normAutofit/>
          </a:bodyPr>
          <a:lstStyle/>
          <a:p>
            <a:r>
              <a:rPr lang="en-US" dirty="0">
                <a:cs typeface="Calibri"/>
              </a:rPr>
              <a:t>Simulation of dynamic, multi-agent mission distribution</a:t>
            </a:r>
            <a:endParaRPr lang="en-US" dirty="0"/>
          </a:p>
          <a:p>
            <a:pPr lvl="1"/>
            <a:r>
              <a:rPr lang="en-US" dirty="0">
                <a:cs typeface="Calibri"/>
              </a:rPr>
              <a:t>Verify new localization data streams</a:t>
            </a:r>
          </a:p>
          <a:p>
            <a:pPr lvl="1"/>
            <a:r>
              <a:rPr lang="en-US" dirty="0">
                <a:cs typeface="Calibri"/>
              </a:rPr>
              <a:t>Assess optimal mission distribution and robustness</a:t>
            </a:r>
            <a:br>
              <a:rPr lang="en-US" dirty="0">
                <a:cs typeface="Calibri"/>
              </a:rPr>
            </a:br>
            <a:endParaRPr lang="en-US" dirty="0">
              <a:cs typeface="Calibri"/>
            </a:endParaRPr>
          </a:p>
          <a:p>
            <a:r>
              <a:rPr lang="en-US" dirty="0">
                <a:cs typeface="Calibri"/>
              </a:rPr>
              <a:t>Conducted a set of flight experiments to tune and test the systems</a:t>
            </a:r>
            <a:br>
              <a:rPr lang="en-US" dirty="0">
                <a:cs typeface="Calibri"/>
              </a:rPr>
            </a:br>
            <a:endParaRPr lang="en-US" dirty="0">
              <a:cs typeface="Calibri"/>
            </a:endParaRPr>
          </a:p>
          <a:p>
            <a:r>
              <a:rPr lang="en-US" dirty="0">
                <a:cs typeface="Calibri"/>
              </a:rPr>
              <a:t>Explored trade-off of performance vs accuracy of damage detection </a:t>
            </a:r>
          </a:p>
          <a:p>
            <a:endParaRPr lang="en-US">
              <a:cs typeface="Calibri"/>
            </a:endParaRPr>
          </a:p>
          <a:p>
            <a:endParaRPr lang="en-US">
              <a:cs typeface="Calibri"/>
            </a:endParaRPr>
          </a:p>
          <a:p>
            <a:endParaRPr lang="en-US">
              <a:cs typeface="Calibri"/>
            </a:endParaRPr>
          </a:p>
        </p:txBody>
      </p:sp>
      <p:sp>
        <p:nvSpPr>
          <p:cNvPr id="6" name="Slide Number Placeholder 5">
            <a:extLst>
              <a:ext uri="{FF2B5EF4-FFF2-40B4-BE49-F238E27FC236}">
                <a16:creationId xmlns:a16="http://schemas.microsoft.com/office/drawing/2014/main" id="{97662309-FBEA-47F6-B290-99B45225AE5A}"/>
              </a:ext>
            </a:extLst>
          </p:cNvPr>
          <p:cNvSpPr>
            <a:spLocks noGrp="1"/>
          </p:cNvSpPr>
          <p:nvPr>
            <p:ph type="sldNum" sz="quarter" idx="12"/>
          </p:nvPr>
        </p:nvSpPr>
        <p:spPr/>
        <p:txBody>
          <a:bodyPr/>
          <a:lstStyle/>
          <a:p>
            <a:fld id="{8F027265-7B53-4339-B925-8C1B9C6B2110}" type="slidenum">
              <a:rPr lang="en-US" smtClean="0"/>
              <a:pPr/>
              <a:t>23</a:t>
            </a:fld>
            <a:endParaRPr lang="en-US"/>
          </a:p>
        </p:txBody>
      </p:sp>
    </p:spTree>
    <p:extLst>
      <p:ext uri="{BB962C8B-B14F-4D97-AF65-F5344CB8AC3E}">
        <p14:creationId xmlns:p14="http://schemas.microsoft.com/office/powerpoint/2010/main" val="1717812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88D0-851B-4307-931C-BD545964E675}"/>
              </a:ext>
            </a:extLst>
          </p:cNvPr>
          <p:cNvSpPr>
            <a:spLocks noGrp="1"/>
          </p:cNvSpPr>
          <p:nvPr>
            <p:ph type="title"/>
          </p:nvPr>
        </p:nvSpPr>
        <p:spPr/>
        <p:txBody>
          <a:bodyPr/>
          <a:lstStyle/>
          <a:p>
            <a:r>
              <a:rPr lang="en-US">
                <a:ea typeface="Arial Unicode MS"/>
                <a:cs typeface="Arial Unicode MS"/>
              </a:rPr>
              <a:t>Final Demo Description</a:t>
            </a:r>
            <a:endParaRPr lang="en-US"/>
          </a:p>
        </p:txBody>
      </p:sp>
      <p:sp>
        <p:nvSpPr>
          <p:cNvPr id="3" name="Content Placeholder 2">
            <a:extLst>
              <a:ext uri="{FF2B5EF4-FFF2-40B4-BE49-F238E27FC236}">
                <a16:creationId xmlns:a16="http://schemas.microsoft.com/office/drawing/2014/main" id="{A9884896-DA0B-41DF-A734-620E786CEA28}"/>
              </a:ext>
            </a:extLst>
          </p:cNvPr>
          <p:cNvSpPr>
            <a:spLocks noGrp="1"/>
          </p:cNvSpPr>
          <p:nvPr>
            <p:ph idx="1"/>
          </p:nvPr>
        </p:nvSpPr>
        <p:spPr/>
        <p:txBody>
          <a:bodyPr vert="horz" lIns="91440" tIns="45720" rIns="91440" bIns="45720" rtlCol="0" anchor="t">
            <a:normAutofit lnSpcReduction="10000"/>
          </a:bodyPr>
          <a:lstStyle/>
          <a:p>
            <a:pPr marL="514350" indent="-514350">
              <a:buAutoNum type="arabicPeriod"/>
            </a:pPr>
            <a:r>
              <a:rPr lang="en-US" dirty="0">
                <a:ea typeface="+mn-lt"/>
                <a:cs typeface="+mn-lt"/>
              </a:rPr>
              <a:t>Free-flyer 1 enters flight space</a:t>
            </a:r>
            <a:endParaRPr lang="en-US" dirty="0">
              <a:cs typeface="Calibri" panose="020F0502020204030204"/>
            </a:endParaRPr>
          </a:p>
          <a:p>
            <a:pPr marL="514350" indent="-514350">
              <a:buAutoNum type="arabicPeriod"/>
            </a:pPr>
            <a:r>
              <a:rPr lang="en-US" dirty="0">
                <a:ea typeface="+mn-lt"/>
                <a:cs typeface="+mn-lt"/>
              </a:rPr>
              <a:t>Coordination module detects one </a:t>
            </a:r>
            <a:r>
              <a:rPr lang="en-US" dirty="0" err="1">
                <a:ea typeface="+mn-lt"/>
                <a:cs typeface="+mn-lt"/>
              </a:rPr>
              <a:t>freeflyer</a:t>
            </a:r>
            <a:r>
              <a:rPr lang="en-US" dirty="0">
                <a:ea typeface="+mn-lt"/>
                <a:cs typeface="+mn-lt"/>
              </a:rPr>
              <a:t> in swarm and distributes full flight plan from ground station</a:t>
            </a:r>
          </a:p>
          <a:p>
            <a:pPr marL="514350" indent="-514350">
              <a:buAutoNum type="arabicPeriod"/>
            </a:pPr>
            <a:r>
              <a:rPr lang="en-US" dirty="0">
                <a:ea typeface="+mn-lt"/>
                <a:cs typeface="+mn-lt"/>
              </a:rPr>
              <a:t>Free-flyer 1 begins orbit of top half of mock satellite</a:t>
            </a:r>
          </a:p>
          <a:p>
            <a:pPr marL="514350" indent="-514350">
              <a:buAutoNum type="arabicPeriod"/>
            </a:pPr>
            <a:r>
              <a:rPr lang="en-US" dirty="0">
                <a:ea typeface="+mn-lt"/>
                <a:cs typeface="+mn-lt"/>
              </a:rPr>
              <a:t>Free-flyer 2 is dispatched</a:t>
            </a:r>
            <a:endParaRPr lang="en-US" dirty="0">
              <a:cs typeface="Calibri" panose="020F0502020204030204"/>
            </a:endParaRPr>
          </a:p>
          <a:p>
            <a:pPr marL="514350" indent="-514350">
              <a:buAutoNum type="arabicPeriod"/>
            </a:pPr>
            <a:r>
              <a:rPr lang="en-US" dirty="0">
                <a:ea typeface="+mn-lt"/>
                <a:cs typeface="+mn-lt"/>
              </a:rPr>
              <a:t>Coordination module detects new free-flyer in swarm and dynamically updates mission into two subtask lists</a:t>
            </a:r>
          </a:p>
          <a:p>
            <a:pPr marL="914400" lvl="1" indent="-457200">
              <a:buAutoNum type="alphaLcParenR"/>
            </a:pPr>
            <a:r>
              <a:rPr lang="en-US" dirty="0">
                <a:ea typeface="+mn-lt"/>
                <a:cs typeface="+mn-lt"/>
              </a:rPr>
              <a:t>orbiting top-half</a:t>
            </a:r>
          </a:p>
          <a:p>
            <a:pPr marL="914400" lvl="1" indent="-457200">
              <a:buAutoNum type="alphaLcParenR"/>
            </a:pPr>
            <a:r>
              <a:rPr lang="en-US" dirty="0">
                <a:ea typeface="+mn-lt"/>
                <a:cs typeface="+mn-lt"/>
              </a:rPr>
              <a:t>orbiting bottom-half</a:t>
            </a:r>
          </a:p>
          <a:p>
            <a:pPr marL="514350" indent="-514350">
              <a:buAutoNum type="arabicPeriod"/>
            </a:pPr>
            <a:r>
              <a:rPr lang="en-US" dirty="0">
                <a:ea typeface="+mn-lt"/>
                <a:cs typeface="+mn-lt"/>
              </a:rPr>
              <a:t>Subtask lists are distributed between Free-flyer 1 and 2</a:t>
            </a:r>
            <a:endParaRPr lang="en-US" dirty="0">
              <a:cs typeface="Calibri" panose="020F0502020204030204"/>
            </a:endParaRPr>
          </a:p>
          <a:p>
            <a:endParaRPr lang="en-US" dirty="0">
              <a:cs typeface="Calibri" panose="020F0502020204030204"/>
            </a:endParaRPr>
          </a:p>
        </p:txBody>
      </p:sp>
      <p:sp>
        <p:nvSpPr>
          <p:cNvPr id="6" name="Slide Number Placeholder 5">
            <a:extLst>
              <a:ext uri="{FF2B5EF4-FFF2-40B4-BE49-F238E27FC236}">
                <a16:creationId xmlns:a16="http://schemas.microsoft.com/office/drawing/2014/main" id="{2A23FBB9-4858-4B83-9F63-3A63C6194E80}"/>
              </a:ext>
            </a:extLst>
          </p:cNvPr>
          <p:cNvSpPr>
            <a:spLocks noGrp="1"/>
          </p:cNvSpPr>
          <p:nvPr>
            <p:ph type="sldNum" sz="quarter" idx="12"/>
          </p:nvPr>
        </p:nvSpPr>
        <p:spPr/>
        <p:txBody>
          <a:bodyPr/>
          <a:lstStyle/>
          <a:p>
            <a:fld id="{8F027265-7B53-4339-B925-8C1B9C6B2110}" type="slidenum">
              <a:rPr lang="en-US" smtClean="0"/>
              <a:pPr/>
              <a:t>24</a:t>
            </a:fld>
            <a:endParaRPr lang="en-US"/>
          </a:p>
        </p:txBody>
      </p:sp>
    </p:spTree>
    <p:extLst>
      <p:ext uri="{BB962C8B-B14F-4D97-AF65-F5344CB8AC3E}">
        <p14:creationId xmlns:p14="http://schemas.microsoft.com/office/powerpoint/2010/main" val="1370838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88D0-851B-4307-931C-BD545964E675}"/>
              </a:ext>
            </a:extLst>
          </p:cNvPr>
          <p:cNvSpPr>
            <a:spLocks noGrp="1"/>
          </p:cNvSpPr>
          <p:nvPr>
            <p:ph type="title"/>
          </p:nvPr>
        </p:nvSpPr>
        <p:spPr/>
        <p:txBody>
          <a:bodyPr/>
          <a:lstStyle/>
          <a:p>
            <a:r>
              <a:rPr lang="en-US">
                <a:ea typeface="Arial Unicode MS"/>
                <a:cs typeface="Arial Unicode MS"/>
              </a:rPr>
              <a:t>Final Demo Description</a:t>
            </a:r>
            <a:endParaRPr lang="en-US"/>
          </a:p>
        </p:txBody>
      </p:sp>
      <p:sp>
        <p:nvSpPr>
          <p:cNvPr id="3" name="Content Placeholder 2">
            <a:extLst>
              <a:ext uri="{FF2B5EF4-FFF2-40B4-BE49-F238E27FC236}">
                <a16:creationId xmlns:a16="http://schemas.microsoft.com/office/drawing/2014/main" id="{A9884896-DA0B-41DF-A734-620E786CEA28}"/>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rPr>
              <a:t>7.    Free-flyer 1 and 2 begin executing mission subtasks</a:t>
            </a:r>
            <a:endParaRPr lang="en-US">
              <a:cs typeface="Calibri"/>
            </a:endParaRPr>
          </a:p>
          <a:p>
            <a:pPr marL="0" indent="0">
              <a:buNone/>
            </a:pPr>
            <a:r>
              <a:rPr lang="en-US" dirty="0">
                <a:ea typeface="+mn-lt"/>
                <a:cs typeface="+mn-lt"/>
              </a:rPr>
              <a:t>8.    Free-flyer 2 abruptly departs</a:t>
            </a:r>
            <a:endParaRPr lang="en-US">
              <a:ea typeface="+mn-lt"/>
              <a:cs typeface="+mn-lt"/>
            </a:endParaRPr>
          </a:p>
          <a:p>
            <a:pPr marL="0" indent="0">
              <a:buNone/>
            </a:pPr>
            <a:r>
              <a:rPr lang="en-US" dirty="0">
                <a:ea typeface="+mn-lt"/>
                <a:cs typeface="+mn-lt"/>
              </a:rPr>
              <a:t>9.    Coordination module detects Free-flyer 2 loss</a:t>
            </a:r>
            <a:endParaRPr lang="en-US">
              <a:ea typeface="+mn-lt"/>
              <a:cs typeface="+mn-lt"/>
            </a:endParaRPr>
          </a:p>
          <a:p>
            <a:pPr marL="0" indent="0">
              <a:buNone/>
            </a:pPr>
            <a:r>
              <a:rPr lang="en-US" dirty="0">
                <a:ea typeface="+mn-lt"/>
                <a:cs typeface="+mn-lt"/>
              </a:rPr>
              <a:t>10.  Calculate new task list for Free-flyer 1 with remaining waypoints</a:t>
            </a:r>
          </a:p>
          <a:p>
            <a:pPr marL="0" indent="0">
              <a:buNone/>
            </a:pPr>
            <a:r>
              <a:rPr lang="en-US" dirty="0">
                <a:ea typeface="+mn-lt"/>
                <a:cs typeface="+mn-lt"/>
              </a:rPr>
              <a:t>11.  Free-flyer 1 completes visual analysis of top-half</a:t>
            </a:r>
            <a:endParaRPr lang="en-US">
              <a:ea typeface="+mn-lt"/>
              <a:cs typeface="+mn-lt"/>
            </a:endParaRPr>
          </a:p>
          <a:p>
            <a:pPr marL="0" indent="0">
              <a:buNone/>
            </a:pPr>
            <a:r>
              <a:rPr lang="en-US" dirty="0">
                <a:ea typeface="+mn-lt"/>
                <a:cs typeface="+mn-lt"/>
              </a:rPr>
              <a:t>12.  Free-flyer 1 enters downward helix pattern to complete analysis of</a:t>
            </a:r>
            <a:br>
              <a:rPr lang="en-US" dirty="0">
                <a:ea typeface="+mn-lt"/>
                <a:cs typeface="+mn-lt"/>
              </a:rPr>
            </a:br>
            <a:r>
              <a:rPr lang="en-US" dirty="0">
                <a:ea typeface="+mn-lt"/>
                <a:cs typeface="+mn-lt"/>
              </a:rPr>
              <a:t>        bottom-half using inherited waypoints</a:t>
            </a:r>
          </a:p>
          <a:p>
            <a:pPr marL="0" indent="0">
              <a:buNone/>
            </a:pPr>
            <a:r>
              <a:rPr lang="en-US" dirty="0">
                <a:ea typeface="+mn-lt"/>
                <a:cs typeface="+mn-lt"/>
              </a:rPr>
              <a:t>13.  Free-flyer 1 completes remainder of mission</a:t>
            </a:r>
            <a:endParaRPr lang="en-US" dirty="0">
              <a:cs typeface="Calibri"/>
            </a:endParaRPr>
          </a:p>
        </p:txBody>
      </p:sp>
      <p:sp>
        <p:nvSpPr>
          <p:cNvPr id="6" name="Slide Number Placeholder 5">
            <a:extLst>
              <a:ext uri="{FF2B5EF4-FFF2-40B4-BE49-F238E27FC236}">
                <a16:creationId xmlns:a16="http://schemas.microsoft.com/office/drawing/2014/main" id="{2A23FBB9-4858-4B83-9F63-3A63C6194E80}"/>
              </a:ext>
            </a:extLst>
          </p:cNvPr>
          <p:cNvSpPr>
            <a:spLocks noGrp="1"/>
          </p:cNvSpPr>
          <p:nvPr>
            <p:ph type="sldNum" sz="quarter" idx="12"/>
          </p:nvPr>
        </p:nvSpPr>
        <p:spPr/>
        <p:txBody>
          <a:bodyPr/>
          <a:lstStyle/>
          <a:p>
            <a:fld id="{8F027265-7B53-4339-B925-8C1B9C6B2110}" type="slidenum">
              <a:rPr lang="en-US" smtClean="0"/>
              <a:pPr/>
              <a:t>25</a:t>
            </a:fld>
            <a:endParaRPr lang="en-US"/>
          </a:p>
        </p:txBody>
      </p:sp>
    </p:spTree>
    <p:extLst>
      <p:ext uri="{BB962C8B-B14F-4D97-AF65-F5344CB8AC3E}">
        <p14:creationId xmlns:p14="http://schemas.microsoft.com/office/powerpoint/2010/main" val="2642375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D135-AAD9-4A9D-ABA5-D19EFABFF391}"/>
              </a:ext>
            </a:extLst>
          </p:cNvPr>
          <p:cNvSpPr>
            <a:spLocks noGrp="1"/>
          </p:cNvSpPr>
          <p:nvPr>
            <p:ph type="title"/>
          </p:nvPr>
        </p:nvSpPr>
        <p:spPr/>
        <p:txBody>
          <a:bodyPr/>
          <a:lstStyle/>
          <a:p>
            <a:r>
              <a:rPr lang="en-US">
                <a:ea typeface="Arial Unicode MS"/>
                <a:cs typeface="Arial Unicode MS"/>
              </a:rPr>
              <a:t>Results</a:t>
            </a:r>
          </a:p>
        </p:txBody>
      </p:sp>
      <p:sp>
        <p:nvSpPr>
          <p:cNvPr id="3" name="Content Placeholder 2">
            <a:extLst>
              <a:ext uri="{FF2B5EF4-FFF2-40B4-BE49-F238E27FC236}">
                <a16:creationId xmlns:a16="http://schemas.microsoft.com/office/drawing/2014/main" id="{E58B8EDF-B3C0-4294-8916-AFA4AC8006C3}"/>
              </a:ext>
            </a:extLst>
          </p:cNvPr>
          <p:cNvSpPr>
            <a:spLocks noGrp="1"/>
          </p:cNvSpPr>
          <p:nvPr>
            <p:ph idx="1"/>
          </p:nvPr>
        </p:nvSpPr>
        <p:spPr/>
        <p:txBody>
          <a:bodyPr vert="horz" lIns="91440" tIns="45720" rIns="91440" bIns="45720" rtlCol="0" anchor="t">
            <a:normAutofit/>
          </a:bodyPr>
          <a:lstStyle/>
          <a:p>
            <a:r>
              <a:rPr lang="en-US" dirty="0">
                <a:cs typeface="Calibri"/>
              </a:rPr>
              <a:t>Embedded video: 2_drones_demo.mp4</a:t>
            </a:r>
          </a:p>
        </p:txBody>
      </p:sp>
      <p:sp>
        <p:nvSpPr>
          <p:cNvPr id="6" name="Slide Number Placeholder 5">
            <a:extLst>
              <a:ext uri="{FF2B5EF4-FFF2-40B4-BE49-F238E27FC236}">
                <a16:creationId xmlns:a16="http://schemas.microsoft.com/office/drawing/2014/main" id="{2F67CC9E-8C54-4DD1-A469-26B57AC0174F}"/>
              </a:ext>
            </a:extLst>
          </p:cNvPr>
          <p:cNvSpPr>
            <a:spLocks noGrp="1"/>
          </p:cNvSpPr>
          <p:nvPr>
            <p:ph type="sldNum" sz="quarter" idx="12"/>
          </p:nvPr>
        </p:nvSpPr>
        <p:spPr/>
        <p:txBody>
          <a:bodyPr/>
          <a:lstStyle/>
          <a:p>
            <a:fld id="{8F027265-7B53-4339-B925-8C1B9C6B2110}" type="slidenum">
              <a:rPr lang="en-US" smtClean="0"/>
              <a:pPr/>
              <a:t>26</a:t>
            </a:fld>
            <a:endParaRPr lang="en-US"/>
          </a:p>
        </p:txBody>
      </p:sp>
    </p:spTree>
    <p:extLst>
      <p:ext uri="{BB962C8B-B14F-4D97-AF65-F5344CB8AC3E}">
        <p14:creationId xmlns:p14="http://schemas.microsoft.com/office/powerpoint/2010/main" val="3001263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7BF02-FB8E-402F-879B-140059392C97}"/>
              </a:ext>
            </a:extLst>
          </p:cNvPr>
          <p:cNvSpPr>
            <a:spLocks noGrp="1"/>
          </p:cNvSpPr>
          <p:nvPr>
            <p:ph type="title"/>
          </p:nvPr>
        </p:nvSpPr>
        <p:spPr/>
        <p:txBody>
          <a:bodyPr/>
          <a:lstStyle/>
          <a:p>
            <a:r>
              <a:rPr lang="en-US">
                <a:ea typeface="Arial Unicode MS"/>
                <a:cs typeface="Arial Unicode MS"/>
              </a:rPr>
              <a:t>Drone Controller Results</a:t>
            </a:r>
            <a:endParaRPr lang="en-US"/>
          </a:p>
        </p:txBody>
      </p:sp>
      <p:sp>
        <p:nvSpPr>
          <p:cNvPr id="3" name="Content Placeholder 2">
            <a:extLst>
              <a:ext uri="{FF2B5EF4-FFF2-40B4-BE49-F238E27FC236}">
                <a16:creationId xmlns:a16="http://schemas.microsoft.com/office/drawing/2014/main" id="{8B755B4C-B685-44D8-A27C-010C7B18A1DF}"/>
              </a:ext>
            </a:extLst>
          </p:cNvPr>
          <p:cNvSpPr>
            <a:spLocks noGrp="1"/>
          </p:cNvSpPr>
          <p:nvPr>
            <p:ph idx="1"/>
          </p:nvPr>
        </p:nvSpPr>
        <p:spPr>
          <a:xfrm>
            <a:off x="838200" y="1825625"/>
            <a:ext cx="4161865" cy="4351338"/>
          </a:xfrm>
        </p:spPr>
        <p:txBody>
          <a:bodyPr vert="horz" lIns="91440" tIns="45720" rIns="91440" bIns="45720" rtlCol="0" anchor="t">
            <a:normAutofit/>
          </a:bodyPr>
          <a:lstStyle/>
          <a:p>
            <a:r>
              <a:rPr lang="en-US">
                <a:cs typeface="Calibri"/>
              </a:rPr>
              <a:t>Drone physical position versus waypoints</a:t>
            </a:r>
          </a:p>
          <a:p>
            <a:pPr lvl="1"/>
            <a:r>
              <a:rPr lang="en-US">
                <a:cs typeface="Calibri"/>
              </a:rPr>
              <a:t>Based on </a:t>
            </a:r>
            <a:r>
              <a:rPr lang="en-US" err="1">
                <a:cs typeface="Calibri" panose="020F0502020204030204"/>
              </a:rPr>
              <a:t>MAVLink</a:t>
            </a:r>
            <a:r>
              <a:rPr lang="en-US">
                <a:cs typeface="Calibri" panose="020F0502020204030204"/>
              </a:rPr>
              <a:t> recorded odometry and post-flight analysis</a:t>
            </a:r>
          </a:p>
        </p:txBody>
      </p:sp>
      <p:sp>
        <p:nvSpPr>
          <p:cNvPr id="6" name="Slide Number Placeholder 5">
            <a:extLst>
              <a:ext uri="{FF2B5EF4-FFF2-40B4-BE49-F238E27FC236}">
                <a16:creationId xmlns:a16="http://schemas.microsoft.com/office/drawing/2014/main" id="{40F19D16-5B8D-45DE-BC79-AE760E91F693}"/>
              </a:ext>
            </a:extLst>
          </p:cNvPr>
          <p:cNvSpPr>
            <a:spLocks noGrp="1"/>
          </p:cNvSpPr>
          <p:nvPr>
            <p:ph type="sldNum" sz="quarter" idx="12"/>
          </p:nvPr>
        </p:nvSpPr>
        <p:spPr/>
        <p:txBody>
          <a:bodyPr/>
          <a:lstStyle/>
          <a:p>
            <a:fld id="{8F027265-7B53-4339-B925-8C1B9C6B2110}" type="slidenum">
              <a:rPr lang="en-US" smtClean="0"/>
              <a:pPr/>
              <a:t>27</a:t>
            </a:fld>
            <a:endParaRPr lang="en-US"/>
          </a:p>
        </p:txBody>
      </p:sp>
      <p:pic>
        <p:nvPicPr>
          <p:cNvPr id="7" name="Picture 7" descr="A close up of a map&#10;&#10;Description automatically generated">
            <a:extLst>
              <a:ext uri="{FF2B5EF4-FFF2-40B4-BE49-F238E27FC236}">
                <a16:creationId xmlns:a16="http://schemas.microsoft.com/office/drawing/2014/main" id="{70028A87-114C-4F89-9D83-52B001799FFB}"/>
              </a:ext>
            </a:extLst>
          </p:cNvPr>
          <p:cNvPicPr>
            <a:picLocks noChangeAspect="1"/>
          </p:cNvPicPr>
          <p:nvPr/>
        </p:nvPicPr>
        <p:blipFill>
          <a:blip r:embed="rId2"/>
          <a:stretch>
            <a:fillRect/>
          </a:stretch>
        </p:blipFill>
        <p:spPr>
          <a:xfrm>
            <a:off x="5223127" y="1945915"/>
            <a:ext cx="6214317" cy="4102343"/>
          </a:xfrm>
          <a:prstGeom prst="rect">
            <a:avLst/>
          </a:prstGeom>
        </p:spPr>
      </p:pic>
    </p:spTree>
    <p:extLst>
      <p:ext uri="{BB962C8B-B14F-4D97-AF65-F5344CB8AC3E}">
        <p14:creationId xmlns:p14="http://schemas.microsoft.com/office/powerpoint/2010/main" val="1584078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7BF02-FB8E-402F-879B-140059392C97}"/>
              </a:ext>
            </a:extLst>
          </p:cNvPr>
          <p:cNvSpPr>
            <a:spLocks noGrp="1"/>
          </p:cNvSpPr>
          <p:nvPr>
            <p:ph type="title"/>
          </p:nvPr>
        </p:nvSpPr>
        <p:spPr/>
        <p:txBody>
          <a:bodyPr/>
          <a:lstStyle/>
          <a:p>
            <a:r>
              <a:rPr lang="en-US">
                <a:ea typeface="Arial Unicode MS"/>
                <a:cs typeface="Arial Unicode MS"/>
              </a:rPr>
              <a:t>Drone Controller Results</a:t>
            </a:r>
            <a:endParaRPr lang="en-US"/>
          </a:p>
        </p:txBody>
      </p:sp>
      <p:sp>
        <p:nvSpPr>
          <p:cNvPr id="3" name="Content Placeholder 2">
            <a:extLst>
              <a:ext uri="{FF2B5EF4-FFF2-40B4-BE49-F238E27FC236}">
                <a16:creationId xmlns:a16="http://schemas.microsoft.com/office/drawing/2014/main" id="{8B755B4C-B685-44D8-A27C-010C7B18A1DF}"/>
              </a:ext>
            </a:extLst>
          </p:cNvPr>
          <p:cNvSpPr>
            <a:spLocks noGrp="1"/>
          </p:cNvSpPr>
          <p:nvPr>
            <p:ph idx="1"/>
          </p:nvPr>
        </p:nvSpPr>
        <p:spPr/>
        <p:txBody>
          <a:bodyPr vert="horz" lIns="91440" tIns="45720" rIns="91440" bIns="45720" rtlCol="0" anchor="t">
            <a:normAutofit/>
          </a:bodyPr>
          <a:lstStyle/>
          <a:p>
            <a:r>
              <a:rPr lang="en-US">
                <a:cs typeface="Calibri"/>
              </a:rPr>
              <a:t>Drone position error diagrams</a:t>
            </a:r>
          </a:p>
        </p:txBody>
      </p:sp>
      <p:sp>
        <p:nvSpPr>
          <p:cNvPr id="6" name="Slide Number Placeholder 5">
            <a:extLst>
              <a:ext uri="{FF2B5EF4-FFF2-40B4-BE49-F238E27FC236}">
                <a16:creationId xmlns:a16="http://schemas.microsoft.com/office/drawing/2014/main" id="{40F19D16-5B8D-45DE-BC79-AE760E91F693}"/>
              </a:ext>
            </a:extLst>
          </p:cNvPr>
          <p:cNvSpPr>
            <a:spLocks noGrp="1"/>
          </p:cNvSpPr>
          <p:nvPr>
            <p:ph type="sldNum" sz="quarter" idx="12"/>
          </p:nvPr>
        </p:nvSpPr>
        <p:spPr/>
        <p:txBody>
          <a:bodyPr/>
          <a:lstStyle/>
          <a:p>
            <a:fld id="{8F027265-7B53-4339-B925-8C1B9C6B2110}" type="slidenum">
              <a:rPr lang="en-US" smtClean="0"/>
              <a:pPr/>
              <a:t>28</a:t>
            </a:fld>
            <a:endParaRPr lang="en-US"/>
          </a:p>
        </p:txBody>
      </p:sp>
      <p:pic>
        <p:nvPicPr>
          <p:cNvPr id="7" name="Picture 7" descr="A screenshot of a cell phone&#10;&#10;Description automatically generated">
            <a:extLst>
              <a:ext uri="{FF2B5EF4-FFF2-40B4-BE49-F238E27FC236}">
                <a16:creationId xmlns:a16="http://schemas.microsoft.com/office/drawing/2014/main" id="{05CB43FE-D5CB-4CC2-9F4C-754BFC91A949}"/>
              </a:ext>
            </a:extLst>
          </p:cNvPr>
          <p:cNvPicPr>
            <a:picLocks noChangeAspect="1"/>
          </p:cNvPicPr>
          <p:nvPr/>
        </p:nvPicPr>
        <p:blipFill>
          <a:blip r:embed="rId2"/>
          <a:stretch>
            <a:fillRect/>
          </a:stretch>
        </p:blipFill>
        <p:spPr>
          <a:xfrm>
            <a:off x="955993" y="2483695"/>
            <a:ext cx="4586316" cy="3037422"/>
          </a:xfrm>
          <a:prstGeom prst="rect">
            <a:avLst/>
          </a:prstGeom>
        </p:spPr>
      </p:pic>
      <p:pic>
        <p:nvPicPr>
          <p:cNvPr id="8" name="Picture 8" descr="A picture containing food&#10;&#10;Description automatically generated">
            <a:extLst>
              <a:ext uri="{FF2B5EF4-FFF2-40B4-BE49-F238E27FC236}">
                <a16:creationId xmlns:a16="http://schemas.microsoft.com/office/drawing/2014/main" id="{6BE62672-D89C-464A-8A31-A878A43245B4}"/>
              </a:ext>
            </a:extLst>
          </p:cNvPr>
          <p:cNvPicPr>
            <a:picLocks noChangeAspect="1"/>
          </p:cNvPicPr>
          <p:nvPr/>
        </p:nvPicPr>
        <p:blipFill>
          <a:blip r:embed="rId3"/>
          <a:stretch>
            <a:fillRect/>
          </a:stretch>
        </p:blipFill>
        <p:spPr>
          <a:xfrm>
            <a:off x="6092246" y="2444680"/>
            <a:ext cx="4519081" cy="3066017"/>
          </a:xfrm>
          <a:prstGeom prst="rect">
            <a:avLst/>
          </a:prstGeom>
        </p:spPr>
      </p:pic>
      <p:sp>
        <p:nvSpPr>
          <p:cNvPr id="9" name="TextBox 8">
            <a:extLst>
              <a:ext uri="{FF2B5EF4-FFF2-40B4-BE49-F238E27FC236}">
                <a16:creationId xmlns:a16="http://schemas.microsoft.com/office/drawing/2014/main" id="{68727361-BA58-4C4B-AB7E-2190B57C30F4}"/>
              </a:ext>
            </a:extLst>
          </p:cNvPr>
          <p:cNvSpPr txBox="1"/>
          <p:nvPr/>
        </p:nvSpPr>
        <p:spPr>
          <a:xfrm>
            <a:off x="1889312" y="56544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Relative Error</a:t>
            </a:r>
            <a:endParaRPr lang="en-US">
              <a:solidFill>
                <a:schemeClr val="bg1"/>
              </a:solidFill>
              <a:cs typeface="Calibri"/>
            </a:endParaRPr>
          </a:p>
        </p:txBody>
      </p:sp>
      <p:sp>
        <p:nvSpPr>
          <p:cNvPr id="11" name="TextBox 10">
            <a:extLst>
              <a:ext uri="{FF2B5EF4-FFF2-40B4-BE49-F238E27FC236}">
                <a16:creationId xmlns:a16="http://schemas.microsoft.com/office/drawing/2014/main" id="{422DC493-2E3D-4E03-9A0C-B2A2D5E30C18}"/>
              </a:ext>
            </a:extLst>
          </p:cNvPr>
          <p:cNvSpPr txBox="1"/>
          <p:nvPr/>
        </p:nvSpPr>
        <p:spPr>
          <a:xfrm>
            <a:off x="7111252" y="56544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Absolute Error</a:t>
            </a:r>
            <a:endParaRPr lang="en-US">
              <a:solidFill>
                <a:schemeClr val="bg1"/>
              </a:solidFill>
              <a:cs typeface="Calibri"/>
            </a:endParaRPr>
          </a:p>
        </p:txBody>
      </p:sp>
    </p:spTree>
    <p:extLst>
      <p:ext uri="{BB962C8B-B14F-4D97-AF65-F5344CB8AC3E}">
        <p14:creationId xmlns:p14="http://schemas.microsoft.com/office/powerpoint/2010/main" val="29994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C19C5-1810-4FDF-8513-FCD8C1A5EA0C}"/>
              </a:ext>
            </a:extLst>
          </p:cNvPr>
          <p:cNvSpPr>
            <a:spLocks noGrp="1"/>
          </p:cNvSpPr>
          <p:nvPr>
            <p:ph type="title"/>
          </p:nvPr>
        </p:nvSpPr>
        <p:spPr/>
        <p:txBody>
          <a:bodyPr/>
          <a:lstStyle/>
          <a:p>
            <a:r>
              <a:rPr lang="en-US">
                <a:ea typeface="Arial Unicode MS"/>
                <a:cs typeface="Arial Unicode MS"/>
              </a:rPr>
              <a:t>Computer Vision Results</a:t>
            </a:r>
            <a:endParaRPr lang="en-US"/>
          </a:p>
        </p:txBody>
      </p:sp>
      <p:sp>
        <p:nvSpPr>
          <p:cNvPr id="3" name="Content Placeholder 2">
            <a:extLst>
              <a:ext uri="{FF2B5EF4-FFF2-40B4-BE49-F238E27FC236}">
                <a16:creationId xmlns:a16="http://schemas.microsoft.com/office/drawing/2014/main" id="{668D0A0C-E951-4E60-99B8-F270F4EE0CC4}"/>
              </a:ext>
            </a:extLst>
          </p:cNvPr>
          <p:cNvSpPr>
            <a:spLocks noGrp="1"/>
          </p:cNvSpPr>
          <p:nvPr>
            <p:ph idx="1"/>
          </p:nvPr>
        </p:nvSpPr>
        <p:spPr/>
        <p:txBody>
          <a:bodyPr vert="horz" lIns="91440" tIns="45720" rIns="91440" bIns="45720" rtlCol="0" anchor="t">
            <a:normAutofit/>
          </a:bodyPr>
          <a:lstStyle/>
          <a:p>
            <a:r>
              <a:rPr lang="en-US">
                <a:cs typeface="Calibri" panose="020F0502020204030204"/>
              </a:rPr>
              <a:t>CNN damage localization</a:t>
            </a:r>
            <a:br>
              <a:rPr lang="en-US">
                <a:cs typeface="Calibri" panose="020F0502020204030204"/>
              </a:rPr>
            </a:br>
            <a:endParaRPr lang="en-US">
              <a:cs typeface="Calibri" panose="020F0502020204030204"/>
            </a:endParaRPr>
          </a:p>
          <a:p>
            <a:r>
              <a:rPr lang="en-US">
                <a:cs typeface="Calibri" panose="020F0502020204030204"/>
              </a:rPr>
              <a:t>Sobel filter damage localization</a:t>
            </a:r>
            <a:br>
              <a:rPr lang="en-US">
                <a:cs typeface="Calibri" panose="020F0502020204030204"/>
              </a:rPr>
            </a:br>
            <a:endParaRPr lang="en-US">
              <a:cs typeface="Calibri" panose="020F0502020204030204"/>
            </a:endParaRPr>
          </a:p>
          <a:p>
            <a:r>
              <a:rPr lang="en-US">
                <a:cs typeface="Calibri" panose="020F0502020204030204"/>
              </a:rPr>
              <a:t>Multi-cylinder segmentation and damage spotlighting</a:t>
            </a:r>
            <a:br>
              <a:rPr lang="en-US">
                <a:cs typeface="Calibri" panose="020F0502020204030204"/>
              </a:rPr>
            </a:br>
            <a:endParaRPr lang="en-US">
              <a:cs typeface="Calibri" panose="020F0502020204030204"/>
            </a:endParaRPr>
          </a:p>
          <a:p>
            <a:r>
              <a:rPr lang="en-US">
                <a:cs typeface="Calibri" panose="020F0502020204030204"/>
              </a:rPr>
              <a:t>3D reconstruction </a:t>
            </a:r>
          </a:p>
        </p:txBody>
      </p:sp>
      <p:sp>
        <p:nvSpPr>
          <p:cNvPr id="6" name="Slide Number Placeholder 5">
            <a:extLst>
              <a:ext uri="{FF2B5EF4-FFF2-40B4-BE49-F238E27FC236}">
                <a16:creationId xmlns:a16="http://schemas.microsoft.com/office/drawing/2014/main" id="{212C13C5-E612-4EFC-A7D8-25715E90C042}"/>
              </a:ext>
            </a:extLst>
          </p:cNvPr>
          <p:cNvSpPr>
            <a:spLocks noGrp="1"/>
          </p:cNvSpPr>
          <p:nvPr>
            <p:ph type="sldNum" sz="quarter" idx="12"/>
          </p:nvPr>
        </p:nvSpPr>
        <p:spPr/>
        <p:txBody>
          <a:bodyPr/>
          <a:lstStyle/>
          <a:p>
            <a:fld id="{8F027265-7B53-4339-B925-8C1B9C6B2110}" type="slidenum">
              <a:rPr lang="en-US" smtClean="0"/>
              <a:pPr/>
              <a:t>29</a:t>
            </a:fld>
            <a:endParaRPr lang="en-US"/>
          </a:p>
        </p:txBody>
      </p:sp>
    </p:spTree>
    <p:extLst>
      <p:ext uri="{BB962C8B-B14F-4D97-AF65-F5344CB8AC3E}">
        <p14:creationId xmlns:p14="http://schemas.microsoft.com/office/powerpoint/2010/main" val="1598326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A133-5907-4822-A93E-8BB20B22B997}"/>
              </a:ext>
            </a:extLst>
          </p:cNvPr>
          <p:cNvSpPr>
            <a:spLocks noGrp="1"/>
          </p:cNvSpPr>
          <p:nvPr>
            <p:ph type="title"/>
          </p:nvPr>
        </p:nvSpPr>
        <p:spPr/>
        <p:txBody>
          <a:bodyPr/>
          <a:lstStyle/>
          <a:p>
            <a:r>
              <a:rPr lang="en-US">
                <a:ea typeface="Arial Unicode MS"/>
                <a:cs typeface="Arial Unicode MS"/>
              </a:rPr>
              <a:t>Swarm UAVs for Inspection</a:t>
            </a:r>
          </a:p>
        </p:txBody>
      </p:sp>
      <p:sp>
        <p:nvSpPr>
          <p:cNvPr id="3" name="Content Placeholder 2">
            <a:extLst>
              <a:ext uri="{FF2B5EF4-FFF2-40B4-BE49-F238E27FC236}">
                <a16:creationId xmlns:a16="http://schemas.microsoft.com/office/drawing/2014/main" id="{0B22C714-5658-4E84-8D1B-210768FA5082}"/>
              </a:ext>
            </a:extLst>
          </p:cNvPr>
          <p:cNvSpPr>
            <a:spLocks noGrp="1"/>
          </p:cNvSpPr>
          <p:nvPr>
            <p:ph idx="1"/>
          </p:nvPr>
        </p:nvSpPr>
        <p:spPr/>
        <p:txBody>
          <a:bodyPr vert="horz" lIns="91440" tIns="45720" rIns="91440" bIns="45720" rtlCol="0" anchor="t">
            <a:normAutofit/>
          </a:bodyPr>
          <a:lstStyle/>
          <a:p>
            <a:r>
              <a:rPr lang="en-US" dirty="0">
                <a:ea typeface="+mn-lt"/>
                <a:cs typeface="+mn-lt"/>
              </a:rPr>
              <a:t>We look to unmanned aerial vehicles (UAVs) for a simulation basis</a:t>
            </a:r>
          </a:p>
          <a:p>
            <a:r>
              <a:rPr lang="en-US" dirty="0">
                <a:cs typeface="Calibri"/>
              </a:rPr>
              <a:t>UAVs have been used for visual inspections of roads, bridges, buildings, and other outdoor structures</a:t>
            </a:r>
          </a:p>
          <a:p>
            <a:pPr lvl="1"/>
            <a:r>
              <a:rPr lang="en-US" dirty="0">
                <a:cs typeface="Calibri"/>
              </a:rPr>
              <a:t>Includes a variety of sensors systems (IR, LIDAR, RGB, Acoustics, etc.)</a:t>
            </a:r>
          </a:p>
          <a:p>
            <a:r>
              <a:rPr lang="en-US" dirty="0">
                <a:cs typeface="Calibri"/>
              </a:rPr>
              <a:t>Data streams from multiple UAVs can be combined for more accurate analysis and visual representations </a:t>
            </a:r>
          </a:p>
          <a:p>
            <a:r>
              <a:rPr lang="en-US" dirty="0">
                <a:cs typeface="Calibri"/>
              </a:rPr>
              <a:t>Multi-agent approach allows for robustness against mission failure</a:t>
            </a:r>
          </a:p>
          <a:p>
            <a:r>
              <a:rPr lang="en-US" dirty="0">
                <a:cs typeface="Calibri"/>
              </a:rPr>
              <a:t>Also allows for use of diverse, payload-specific platforms</a:t>
            </a:r>
          </a:p>
          <a:p>
            <a:pPr lvl="1"/>
            <a:endParaRPr lang="en-US" dirty="0">
              <a:cs typeface="Calibri"/>
            </a:endParaRPr>
          </a:p>
        </p:txBody>
      </p:sp>
      <p:sp>
        <p:nvSpPr>
          <p:cNvPr id="6" name="Slide Number Placeholder 5">
            <a:extLst>
              <a:ext uri="{FF2B5EF4-FFF2-40B4-BE49-F238E27FC236}">
                <a16:creationId xmlns:a16="http://schemas.microsoft.com/office/drawing/2014/main" id="{B696CFB7-C311-4F62-ABD2-75DE95A31445}"/>
              </a:ext>
            </a:extLst>
          </p:cNvPr>
          <p:cNvSpPr>
            <a:spLocks noGrp="1"/>
          </p:cNvSpPr>
          <p:nvPr>
            <p:ph type="sldNum" sz="quarter" idx="12"/>
          </p:nvPr>
        </p:nvSpPr>
        <p:spPr/>
        <p:txBody>
          <a:bodyPr/>
          <a:lstStyle/>
          <a:p>
            <a:fld id="{8F027265-7B53-4339-B925-8C1B9C6B2110}" type="slidenum">
              <a:rPr lang="en-US" smtClean="0"/>
              <a:pPr/>
              <a:t>3</a:t>
            </a:fld>
            <a:endParaRPr lang="en-US"/>
          </a:p>
        </p:txBody>
      </p:sp>
    </p:spTree>
    <p:extLst>
      <p:ext uri="{BB962C8B-B14F-4D97-AF65-F5344CB8AC3E}">
        <p14:creationId xmlns:p14="http://schemas.microsoft.com/office/powerpoint/2010/main" val="1648973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C19C5-1810-4FDF-8513-FCD8C1A5EA0C}"/>
              </a:ext>
            </a:extLst>
          </p:cNvPr>
          <p:cNvSpPr>
            <a:spLocks noGrp="1"/>
          </p:cNvSpPr>
          <p:nvPr>
            <p:ph type="title"/>
          </p:nvPr>
        </p:nvSpPr>
        <p:spPr/>
        <p:txBody>
          <a:bodyPr/>
          <a:lstStyle/>
          <a:p>
            <a:r>
              <a:rPr lang="en-US">
                <a:solidFill>
                  <a:srgbClr val="FFFFFF"/>
                </a:solidFill>
                <a:ea typeface="Arial Unicode MS"/>
                <a:cs typeface="Arial Unicode MS"/>
              </a:rPr>
              <a:t>Convolutional Neural Network</a:t>
            </a:r>
            <a:br>
              <a:rPr lang="en-US">
                <a:solidFill>
                  <a:srgbClr val="FFFFFF"/>
                </a:solidFill>
                <a:ea typeface="Arial Unicode MS"/>
                <a:cs typeface="Arial Unicode MS"/>
              </a:rPr>
            </a:br>
            <a:r>
              <a:rPr lang="en-US">
                <a:ea typeface="Arial Unicode MS"/>
                <a:cs typeface="Arial Unicode MS"/>
              </a:rPr>
              <a:t>Damage Localization</a:t>
            </a:r>
            <a:endParaRPr lang="en-US"/>
          </a:p>
        </p:txBody>
      </p:sp>
      <p:sp>
        <p:nvSpPr>
          <p:cNvPr id="3" name="Content Placeholder 2">
            <a:extLst>
              <a:ext uri="{FF2B5EF4-FFF2-40B4-BE49-F238E27FC236}">
                <a16:creationId xmlns:a16="http://schemas.microsoft.com/office/drawing/2014/main" id="{668D0A0C-E951-4E60-99B8-F270F4EE0CC4}"/>
              </a:ext>
            </a:extLst>
          </p:cNvPr>
          <p:cNvSpPr>
            <a:spLocks noGrp="1"/>
          </p:cNvSpPr>
          <p:nvPr>
            <p:ph idx="1"/>
          </p:nvPr>
        </p:nvSpPr>
        <p:spPr/>
        <p:txBody>
          <a:bodyPr vert="horz" lIns="91440" tIns="45720" rIns="91440" bIns="45720" rtlCol="0" anchor="t">
            <a:normAutofit/>
          </a:bodyPr>
          <a:lstStyle/>
          <a:p>
            <a:r>
              <a:rPr lang="en-US">
                <a:cs typeface="Calibri"/>
              </a:rPr>
              <a:t>Window Based CNN Localized Damage Classification</a:t>
            </a:r>
          </a:p>
        </p:txBody>
      </p:sp>
      <p:sp>
        <p:nvSpPr>
          <p:cNvPr id="6" name="Slide Number Placeholder 5">
            <a:extLst>
              <a:ext uri="{FF2B5EF4-FFF2-40B4-BE49-F238E27FC236}">
                <a16:creationId xmlns:a16="http://schemas.microsoft.com/office/drawing/2014/main" id="{212C13C5-E612-4EFC-A7D8-25715E90C042}"/>
              </a:ext>
            </a:extLst>
          </p:cNvPr>
          <p:cNvSpPr>
            <a:spLocks noGrp="1"/>
          </p:cNvSpPr>
          <p:nvPr>
            <p:ph type="sldNum" sz="quarter" idx="12"/>
          </p:nvPr>
        </p:nvSpPr>
        <p:spPr/>
        <p:txBody>
          <a:bodyPr/>
          <a:lstStyle/>
          <a:p>
            <a:fld id="{8F027265-7B53-4339-B925-8C1B9C6B2110}" type="slidenum">
              <a:rPr lang="en-US" smtClean="0"/>
              <a:pPr/>
              <a:t>30</a:t>
            </a:fld>
            <a:endParaRPr lang="en-US"/>
          </a:p>
        </p:txBody>
      </p:sp>
      <p:pic>
        <p:nvPicPr>
          <p:cNvPr id="5" name="Picture 14" descr="A large room&#10;&#10;Description automatically generated">
            <a:extLst>
              <a:ext uri="{FF2B5EF4-FFF2-40B4-BE49-F238E27FC236}">
                <a16:creationId xmlns:a16="http://schemas.microsoft.com/office/drawing/2014/main" id="{96E4E71F-5944-48D1-B941-8002B93A0E7D}"/>
              </a:ext>
            </a:extLst>
          </p:cNvPr>
          <p:cNvPicPr>
            <a:picLocks noChangeAspect="1"/>
          </p:cNvPicPr>
          <p:nvPr/>
        </p:nvPicPr>
        <p:blipFill>
          <a:blip r:embed="rId2"/>
          <a:stretch>
            <a:fillRect/>
          </a:stretch>
        </p:blipFill>
        <p:spPr>
          <a:xfrm>
            <a:off x="1206706" y="2825742"/>
            <a:ext cx="4807526" cy="2678584"/>
          </a:xfrm>
          <a:prstGeom prst="rect">
            <a:avLst/>
          </a:prstGeom>
        </p:spPr>
      </p:pic>
      <p:pic>
        <p:nvPicPr>
          <p:cNvPr id="9" name="Picture 17" descr="A picture containing indoor, room, sitting, table&#10;&#10;Description automatically generated">
            <a:extLst>
              <a:ext uri="{FF2B5EF4-FFF2-40B4-BE49-F238E27FC236}">
                <a16:creationId xmlns:a16="http://schemas.microsoft.com/office/drawing/2014/main" id="{20F356E8-DE0F-4E53-A91C-FBC2E8D02915}"/>
              </a:ext>
            </a:extLst>
          </p:cNvPr>
          <p:cNvPicPr>
            <a:picLocks noChangeAspect="1"/>
          </p:cNvPicPr>
          <p:nvPr/>
        </p:nvPicPr>
        <p:blipFill>
          <a:blip r:embed="rId3"/>
          <a:stretch>
            <a:fillRect/>
          </a:stretch>
        </p:blipFill>
        <p:spPr>
          <a:xfrm>
            <a:off x="6291209" y="2828347"/>
            <a:ext cx="4749978" cy="2686228"/>
          </a:xfrm>
          <a:prstGeom prst="rect">
            <a:avLst/>
          </a:prstGeom>
        </p:spPr>
      </p:pic>
    </p:spTree>
    <p:extLst>
      <p:ext uri="{BB962C8B-B14F-4D97-AF65-F5344CB8AC3E}">
        <p14:creationId xmlns:p14="http://schemas.microsoft.com/office/powerpoint/2010/main" val="107959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C19C5-1810-4FDF-8513-FCD8C1A5EA0C}"/>
              </a:ext>
            </a:extLst>
          </p:cNvPr>
          <p:cNvSpPr>
            <a:spLocks noGrp="1"/>
          </p:cNvSpPr>
          <p:nvPr>
            <p:ph type="title"/>
          </p:nvPr>
        </p:nvSpPr>
        <p:spPr/>
        <p:txBody>
          <a:bodyPr/>
          <a:lstStyle/>
          <a:p>
            <a:r>
              <a:rPr lang="en-US">
                <a:solidFill>
                  <a:srgbClr val="FFFFFF"/>
                </a:solidFill>
                <a:ea typeface="Arial Unicode MS"/>
                <a:cs typeface="Arial Unicode MS"/>
              </a:rPr>
              <a:t>Sobel Filter Damage Localization</a:t>
            </a:r>
            <a:endParaRPr lang="en-US"/>
          </a:p>
        </p:txBody>
      </p:sp>
      <p:sp>
        <p:nvSpPr>
          <p:cNvPr id="3" name="Content Placeholder 2">
            <a:extLst>
              <a:ext uri="{FF2B5EF4-FFF2-40B4-BE49-F238E27FC236}">
                <a16:creationId xmlns:a16="http://schemas.microsoft.com/office/drawing/2014/main" id="{668D0A0C-E951-4E60-99B8-F270F4EE0CC4}"/>
              </a:ext>
            </a:extLst>
          </p:cNvPr>
          <p:cNvSpPr>
            <a:spLocks noGrp="1"/>
          </p:cNvSpPr>
          <p:nvPr>
            <p:ph idx="1"/>
          </p:nvPr>
        </p:nvSpPr>
        <p:spPr/>
        <p:txBody>
          <a:bodyPr vert="horz" lIns="91440" tIns="45720" rIns="91440" bIns="45720" rtlCol="0" anchor="t">
            <a:normAutofit/>
          </a:bodyPr>
          <a:lstStyle/>
          <a:p>
            <a:r>
              <a:rPr lang="en-US">
                <a:cs typeface="Calibri"/>
              </a:rPr>
              <a:t>Tunable Threshold allows Reduction of False Negatives</a:t>
            </a:r>
            <a:endParaRPr lang="en-US"/>
          </a:p>
          <a:p>
            <a:r>
              <a:rPr lang="en-US">
                <a:cs typeface="Calibri"/>
              </a:rPr>
              <a:t>Minimizes risk of overlooking mission critical damage</a:t>
            </a:r>
            <a:endParaRPr lang="en-US"/>
          </a:p>
        </p:txBody>
      </p:sp>
      <p:sp>
        <p:nvSpPr>
          <p:cNvPr id="6" name="Slide Number Placeholder 5">
            <a:extLst>
              <a:ext uri="{FF2B5EF4-FFF2-40B4-BE49-F238E27FC236}">
                <a16:creationId xmlns:a16="http://schemas.microsoft.com/office/drawing/2014/main" id="{212C13C5-E612-4EFC-A7D8-25715E90C042}"/>
              </a:ext>
            </a:extLst>
          </p:cNvPr>
          <p:cNvSpPr>
            <a:spLocks noGrp="1"/>
          </p:cNvSpPr>
          <p:nvPr>
            <p:ph type="sldNum" sz="quarter" idx="12"/>
          </p:nvPr>
        </p:nvSpPr>
        <p:spPr/>
        <p:txBody>
          <a:bodyPr/>
          <a:lstStyle/>
          <a:p>
            <a:fld id="{8F027265-7B53-4339-B925-8C1B9C6B2110}" type="slidenum">
              <a:rPr lang="en-US" smtClean="0"/>
              <a:pPr/>
              <a:t>31</a:t>
            </a:fld>
            <a:endParaRPr lang="en-US"/>
          </a:p>
        </p:txBody>
      </p:sp>
      <p:pic>
        <p:nvPicPr>
          <p:cNvPr id="7" name="Picture 3" descr="A large room&#10;&#10;Description automatically generated">
            <a:extLst>
              <a:ext uri="{FF2B5EF4-FFF2-40B4-BE49-F238E27FC236}">
                <a16:creationId xmlns:a16="http://schemas.microsoft.com/office/drawing/2014/main" id="{18273729-A927-4F6A-9EC6-2C84307A3059}"/>
              </a:ext>
            </a:extLst>
          </p:cNvPr>
          <p:cNvPicPr>
            <a:picLocks noChangeAspect="1"/>
          </p:cNvPicPr>
          <p:nvPr/>
        </p:nvPicPr>
        <p:blipFill>
          <a:blip r:embed="rId2"/>
          <a:stretch>
            <a:fillRect/>
          </a:stretch>
        </p:blipFill>
        <p:spPr>
          <a:xfrm>
            <a:off x="838200" y="2945830"/>
            <a:ext cx="10515600" cy="2882199"/>
          </a:xfrm>
          <a:prstGeom prst="rect">
            <a:avLst/>
          </a:prstGeom>
        </p:spPr>
      </p:pic>
    </p:spTree>
    <p:extLst>
      <p:ext uri="{BB962C8B-B14F-4D97-AF65-F5344CB8AC3E}">
        <p14:creationId xmlns:p14="http://schemas.microsoft.com/office/powerpoint/2010/main" val="1910154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16CD-D805-4EFF-A271-1752F63C3679}"/>
              </a:ext>
            </a:extLst>
          </p:cNvPr>
          <p:cNvSpPr>
            <a:spLocks noGrp="1"/>
          </p:cNvSpPr>
          <p:nvPr>
            <p:ph type="title"/>
          </p:nvPr>
        </p:nvSpPr>
        <p:spPr/>
        <p:txBody>
          <a:bodyPr/>
          <a:lstStyle/>
          <a:p>
            <a:r>
              <a:rPr lang="en-US">
                <a:ea typeface="Arial Unicode MS"/>
                <a:cs typeface="Calibri Light"/>
              </a:rPr>
              <a:t>Complete Multi Cylinder Segmentation</a:t>
            </a:r>
            <a:br>
              <a:rPr lang="en-US">
                <a:ea typeface="Arial Unicode MS"/>
                <a:cs typeface="Calibri Light"/>
              </a:rPr>
            </a:br>
            <a:r>
              <a:rPr lang="en-US">
                <a:ea typeface="Arial Unicode MS"/>
                <a:cs typeface="Calibri Light"/>
              </a:rPr>
              <a:t>and Damage Localization Solution</a:t>
            </a:r>
            <a:endParaRPr lang="en-US"/>
          </a:p>
        </p:txBody>
      </p:sp>
      <p:pic>
        <p:nvPicPr>
          <p:cNvPr id="6" name="Picture 6" descr="A picture containing indoor, sitting, green, small&#10;&#10;Description automatically generated">
            <a:extLst>
              <a:ext uri="{FF2B5EF4-FFF2-40B4-BE49-F238E27FC236}">
                <a16:creationId xmlns:a16="http://schemas.microsoft.com/office/drawing/2014/main" id="{892F4D21-3561-440F-BC5F-4A0CDD97795B}"/>
              </a:ext>
            </a:extLst>
          </p:cNvPr>
          <p:cNvPicPr>
            <a:picLocks noGrp="1" noChangeAspect="1"/>
          </p:cNvPicPr>
          <p:nvPr>
            <p:ph idx="1"/>
          </p:nvPr>
        </p:nvPicPr>
        <p:blipFill>
          <a:blip r:embed="rId2"/>
          <a:stretch>
            <a:fillRect/>
          </a:stretch>
        </p:blipFill>
        <p:spPr>
          <a:xfrm>
            <a:off x="838200" y="3044487"/>
            <a:ext cx="10515600" cy="2910076"/>
          </a:xfrm>
        </p:spPr>
      </p:pic>
      <p:sp>
        <p:nvSpPr>
          <p:cNvPr id="8" name="Content Placeholder 14">
            <a:extLst>
              <a:ext uri="{FF2B5EF4-FFF2-40B4-BE49-F238E27FC236}">
                <a16:creationId xmlns:a16="http://schemas.microsoft.com/office/drawing/2014/main" id="{8130D05B-3206-46AE-9A3E-30D9B92D1FA9}"/>
              </a:ext>
            </a:extLst>
          </p:cNvPr>
          <p:cNvSpPr txBox="1">
            <a:spLocks/>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Realtime In Flight Module Localization and Damage Localization Output</a:t>
            </a:r>
          </a:p>
        </p:txBody>
      </p:sp>
      <p:sp>
        <p:nvSpPr>
          <p:cNvPr id="3" name="Slide Number Placeholder 2">
            <a:extLst>
              <a:ext uri="{FF2B5EF4-FFF2-40B4-BE49-F238E27FC236}">
                <a16:creationId xmlns:a16="http://schemas.microsoft.com/office/drawing/2014/main" id="{AD422ECE-C38A-4A26-BC09-DA3F48087AF4}"/>
              </a:ext>
            </a:extLst>
          </p:cNvPr>
          <p:cNvSpPr>
            <a:spLocks noGrp="1"/>
          </p:cNvSpPr>
          <p:nvPr>
            <p:ph type="sldNum" sz="quarter" idx="12"/>
          </p:nvPr>
        </p:nvSpPr>
        <p:spPr/>
        <p:txBody>
          <a:bodyPr/>
          <a:lstStyle/>
          <a:p>
            <a:fld id="{8F027265-7B53-4339-B925-8C1B9C6B2110}" type="slidenum">
              <a:rPr lang="en-US" smtClean="0"/>
              <a:pPr/>
              <a:t>32</a:t>
            </a:fld>
            <a:endParaRPr lang="en-US"/>
          </a:p>
        </p:txBody>
      </p:sp>
    </p:spTree>
    <p:extLst>
      <p:ext uri="{BB962C8B-B14F-4D97-AF65-F5344CB8AC3E}">
        <p14:creationId xmlns:p14="http://schemas.microsoft.com/office/powerpoint/2010/main" val="326226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172E-0917-4790-A405-4279207BEAE7}"/>
              </a:ext>
            </a:extLst>
          </p:cNvPr>
          <p:cNvSpPr>
            <a:spLocks noGrp="1"/>
          </p:cNvSpPr>
          <p:nvPr>
            <p:ph type="title"/>
          </p:nvPr>
        </p:nvSpPr>
        <p:spPr/>
        <p:txBody>
          <a:bodyPr/>
          <a:lstStyle/>
          <a:p>
            <a:r>
              <a:rPr lang="en-US" dirty="0">
                <a:ea typeface="+mn-lt"/>
                <a:cs typeface="+mn-lt"/>
              </a:rPr>
              <a:t>Offline 3D Reconstruction </a:t>
            </a:r>
            <a:endParaRPr lang="en-US" dirty="0"/>
          </a:p>
        </p:txBody>
      </p:sp>
      <p:pic>
        <p:nvPicPr>
          <p:cNvPr id="7" name="Picture 7" descr="A picture containing cup, table, sitting, photo&#10;&#10;Description automatically generated">
            <a:extLst>
              <a:ext uri="{FF2B5EF4-FFF2-40B4-BE49-F238E27FC236}">
                <a16:creationId xmlns:a16="http://schemas.microsoft.com/office/drawing/2014/main" id="{0FDBBDD2-5B7D-4E5B-9816-A5C1FEA7B2FC}"/>
              </a:ext>
            </a:extLst>
          </p:cNvPr>
          <p:cNvPicPr>
            <a:picLocks noGrp="1" noChangeAspect="1"/>
          </p:cNvPicPr>
          <p:nvPr>
            <p:ph idx="1"/>
          </p:nvPr>
        </p:nvPicPr>
        <p:blipFill>
          <a:blip r:embed="rId2"/>
          <a:stretch>
            <a:fillRect/>
          </a:stretch>
        </p:blipFill>
        <p:spPr>
          <a:xfrm>
            <a:off x="6092761" y="1489968"/>
            <a:ext cx="4933165" cy="4686562"/>
          </a:xfrm>
        </p:spPr>
      </p:pic>
      <p:sp>
        <p:nvSpPr>
          <p:cNvPr id="6" name="Slide Number Placeholder 5">
            <a:extLst>
              <a:ext uri="{FF2B5EF4-FFF2-40B4-BE49-F238E27FC236}">
                <a16:creationId xmlns:a16="http://schemas.microsoft.com/office/drawing/2014/main" id="{BB288EC5-F7CF-47B5-9999-8C418E0255BC}"/>
              </a:ext>
            </a:extLst>
          </p:cNvPr>
          <p:cNvSpPr>
            <a:spLocks noGrp="1"/>
          </p:cNvSpPr>
          <p:nvPr>
            <p:ph type="sldNum" sz="quarter" idx="12"/>
          </p:nvPr>
        </p:nvSpPr>
        <p:spPr/>
        <p:txBody>
          <a:bodyPr/>
          <a:lstStyle/>
          <a:p>
            <a:fld id="{8F027265-7B53-4339-B925-8C1B9C6B2110}" type="slidenum">
              <a:rPr lang="en-US" smtClean="0"/>
              <a:pPr/>
              <a:t>33</a:t>
            </a:fld>
            <a:endParaRPr lang="en-US"/>
          </a:p>
        </p:txBody>
      </p:sp>
      <p:sp>
        <p:nvSpPr>
          <p:cNvPr id="5" name="Content Placeholder 14">
            <a:extLst>
              <a:ext uri="{FF2B5EF4-FFF2-40B4-BE49-F238E27FC236}">
                <a16:creationId xmlns:a16="http://schemas.microsoft.com/office/drawing/2014/main" id="{BDC78AA3-6468-40F3-AA2E-F989A667E0D0}"/>
              </a:ext>
            </a:extLst>
          </p:cNvPr>
          <p:cNvSpPr txBox="1">
            <a:spLocks/>
          </p:cNvSpPr>
          <p:nvPr/>
        </p:nvSpPr>
        <p:spPr>
          <a:xfrm>
            <a:off x="838200" y="1825625"/>
            <a:ext cx="4517572"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Calibri"/>
              </a:rPr>
              <a:t>Robust Human Navigable Damage Visualization</a:t>
            </a:r>
            <a:br>
              <a:rPr lang="en-US" dirty="0">
                <a:cs typeface="Calibri"/>
              </a:rPr>
            </a:br>
            <a:endParaRPr lang="en-US">
              <a:ea typeface="+mn-lt"/>
              <a:cs typeface="+mn-lt"/>
            </a:endParaRPr>
          </a:p>
          <a:p>
            <a:r>
              <a:rPr lang="en-US" dirty="0">
                <a:ea typeface="+mn-lt"/>
                <a:cs typeface="+mn-lt"/>
              </a:rPr>
              <a:t>Given surface feature that do not represent damage, model comparison can detect discrepancies</a:t>
            </a:r>
            <a:endParaRPr lang="en-US" dirty="0">
              <a:cs typeface="Calibri"/>
            </a:endParaRPr>
          </a:p>
        </p:txBody>
      </p:sp>
    </p:spTree>
    <p:extLst>
      <p:ext uri="{BB962C8B-B14F-4D97-AF65-F5344CB8AC3E}">
        <p14:creationId xmlns:p14="http://schemas.microsoft.com/office/powerpoint/2010/main" val="705088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172E-0917-4790-A405-4279207BEAE7}"/>
              </a:ext>
            </a:extLst>
          </p:cNvPr>
          <p:cNvSpPr>
            <a:spLocks noGrp="1"/>
          </p:cNvSpPr>
          <p:nvPr>
            <p:ph type="title"/>
          </p:nvPr>
        </p:nvSpPr>
        <p:spPr/>
        <p:txBody>
          <a:bodyPr/>
          <a:lstStyle/>
          <a:p>
            <a:r>
              <a:rPr lang="en-US">
                <a:ea typeface="Arial Unicode MS"/>
                <a:cs typeface="Arial Unicode MS"/>
              </a:rPr>
              <a:t>Discussion</a:t>
            </a:r>
            <a:endParaRPr lang="en-US"/>
          </a:p>
        </p:txBody>
      </p:sp>
      <p:sp>
        <p:nvSpPr>
          <p:cNvPr id="6" name="Slide Number Placeholder 5">
            <a:extLst>
              <a:ext uri="{FF2B5EF4-FFF2-40B4-BE49-F238E27FC236}">
                <a16:creationId xmlns:a16="http://schemas.microsoft.com/office/drawing/2014/main" id="{BB288EC5-F7CF-47B5-9999-8C418E0255BC}"/>
              </a:ext>
            </a:extLst>
          </p:cNvPr>
          <p:cNvSpPr>
            <a:spLocks noGrp="1"/>
          </p:cNvSpPr>
          <p:nvPr>
            <p:ph type="sldNum" sz="quarter" idx="12"/>
          </p:nvPr>
        </p:nvSpPr>
        <p:spPr/>
        <p:txBody>
          <a:bodyPr/>
          <a:lstStyle/>
          <a:p>
            <a:fld id="{8F027265-7B53-4339-B925-8C1B9C6B2110}" type="slidenum">
              <a:rPr lang="en-US" smtClean="0"/>
              <a:pPr/>
              <a:t>34</a:t>
            </a:fld>
            <a:endParaRPr lang="en-US"/>
          </a:p>
        </p:txBody>
      </p:sp>
      <p:sp>
        <p:nvSpPr>
          <p:cNvPr id="5" name="Content Placeholder 4">
            <a:extLst>
              <a:ext uri="{FF2B5EF4-FFF2-40B4-BE49-F238E27FC236}">
                <a16:creationId xmlns:a16="http://schemas.microsoft.com/office/drawing/2014/main" id="{981B7CB2-3263-4FA2-B873-D0BE5413F5D3}"/>
              </a:ext>
            </a:extLst>
          </p:cNvPr>
          <p:cNvSpPr>
            <a:spLocks noGrp="1"/>
          </p:cNvSpPr>
          <p:nvPr>
            <p:ph idx="1"/>
          </p:nvPr>
        </p:nvSpPr>
        <p:spPr/>
        <p:txBody>
          <a:bodyPr vert="horz" lIns="91440" tIns="45720" rIns="91440" bIns="45720" rtlCol="0" anchor="t">
            <a:normAutofit/>
          </a:bodyPr>
          <a:lstStyle/>
          <a:p>
            <a:r>
              <a:rPr lang="en-US" dirty="0">
                <a:ea typeface="+mn-lt"/>
                <a:cs typeface="+mn-lt"/>
              </a:rPr>
              <a:t>Individual UAV Control</a:t>
            </a:r>
            <a:endParaRPr lang="en-US" dirty="0"/>
          </a:p>
          <a:p>
            <a:pPr lvl="1"/>
            <a:r>
              <a:rPr lang="en-US" dirty="0">
                <a:ea typeface="+mn-lt"/>
                <a:cs typeface="+mn-lt"/>
              </a:rPr>
              <a:t>Custom controller works extremely well, minimal position deviations</a:t>
            </a:r>
          </a:p>
          <a:p>
            <a:r>
              <a:rPr lang="en-US" dirty="0">
                <a:ea typeface="+mn-lt"/>
                <a:cs typeface="+mn-lt"/>
              </a:rPr>
              <a:t>Multi-Agent Implementation</a:t>
            </a:r>
            <a:endParaRPr lang="en-US" dirty="0">
              <a:cs typeface="Calibri"/>
            </a:endParaRPr>
          </a:p>
          <a:p>
            <a:pPr lvl="1"/>
            <a:r>
              <a:rPr lang="en-US" dirty="0">
                <a:ea typeface="+mn-lt"/>
                <a:cs typeface="+mn-lt"/>
              </a:rPr>
              <a:t>Coordination app for dynamic mission distribution, robust performance</a:t>
            </a:r>
          </a:p>
          <a:p>
            <a:pPr lvl="1"/>
            <a:r>
              <a:rPr lang="en-US" dirty="0">
                <a:ea typeface="+mn-lt"/>
                <a:cs typeface="+mn-lt"/>
              </a:rPr>
              <a:t>Modular design allows for future extensibility</a:t>
            </a:r>
          </a:p>
          <a:p>
            <a:pPr lvl="1"/>
            <a:r>
              <a:rPr lang="en-US" dirty="0">
                <a:ea typeface="+mn-lt"/>
                <a:cs typeface="+mn-lt"/>
              </a:rPr>
              <a:t>UAVs cover 100% of object of interest </a:t>
            </a:r>
            <a:r>
              <a:rPr lang="en-US">
                <a:ea typeface="+mn-lt"/>
                <a:cs typeface="+mn-lt"/>
              </a:rPr>
              <a:t>guaranteeing full coverage inspection</a:t>
            </a:r>
            <a:r>
              <a:rPr lang="en-US" dirty="0">
                <a:ea typeface="+mn-lt"/>
                <a:cs typeface="+mn-lt"/>
              </a:rPr>
              <a:t> </a:t>
            </a:r>
          </a:p>
          <a:p>
            <a:r>
              <a:rPr lang="en-US" dirty="0">
                <a:ea typeface="+mn-lt"/>
                <a:cs typeface="+mn-lt"/>
              </a:rPr>
              <a:t>Computer Vision System</a:t>
            </a:r>
            <a:endParaRPr lang="en-US" dirty="0">
              <a:cs typeface="Calibri"/>
            </a:endParaRPr>
          </a:p>
          <a:p>
            <a:pPr lvl="1"/>
            <a:r>
              <a:rPr lang="en-US" dirty="0">
                <a:ea typeface="+mn-lt"/>
                <a:cs typeface="+mn-lt"/>
              </a:rPr>
              <a:t>Comparative before and after models to detect damage</a:t>
            </a:r>
          </a:p>
          <a:p>
            <a:pPr lvl="1"/>
            <a:r>
              <a:rPr lang="en-US" dirty="0">
                <a:ea typeface="+mn-lt"/>
                <a:cs typeface="+mn-lt"/>
              </a:rPr>
              <a:t>3D models for visualizing damage offline in an interactive environment</a:t>
            </a:r>
            <a:endParaRPr lang="en-US" dirty="0">
              <a:cs typeface="Calibri"/>
            </a:endParaRPr>
          </a:p>
          <a:p>
            <a:pPr marL="0" indent="0">
              <a:buNone/>
            </a:pPr>
            <a:endParaRPr lang="en-US">
              <a:cs typeface="Calibri"/>
            </a:endParaRPr>
          </a:p>
        </p:txBody>
      </p:sp>
    </p:spTree>
    <p:extLst>
      <p:ext uri="{BB962C8B-B14F-4D97-AF65-F5344CB8AC3E}">
        <p14:creationId xmlns:p14="http://schemas.microsoft.com/office/powerpoint/2010/main" val="4025944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7AAF2-6CEF-4516-930B-219989C308CF}"/>
              </a:ext>
            </a:extLst>
          </p:cNvPr>
          <p:cNvSpPr>
            <a:spLocks noGrp="1"/>
          </p:cNvSpPr>
          <p:nvPr>
            <p:ph type="title"/>
          </p:nvPr>
        </p:nvSpPr>
        <p:spPr/>
        <p:txBody>
          <a:bodyPr/>
          <a:lstStyle/>
          <a:p>
            <a:r>
              <a:rPr lang="en-US">
                <a:ea typeface="Arial Unicode MS"/>
                <a:cs typeface="Arial Unicode MS"/>
              </a:rPr>
              <a:t>Future Work</a:t>
            </a:r>
            <a:endParaRPr lang="en-US"/>
          </a:p>
        </p:txBody>
      </p:sp>
      <p:sp>
        <p:nvSpPr>
          <p:cNvPr id="3" name="Content Placeholder 2">
            <a:extLst>
              <a:ext uri="{FF2B5EF4-FFF2-40B4-BE49-F238E27FC236}">
                <a16:creationId xmlns:a16="http://schemas.microsoft.com/office/drawing/2014/main" id="{48A7691F-7990-45DC-AD71-E269B1527A35}"/>
              </a:ext>
            </a:extLst>
          </p:cNvPr>
          <p:cNvSpPr>
            <a:spLocks noGrp="1"/>
          </p:cNvSpPr>
          <p:nvPr>
            <p:ph idx="1"/>
          </p:nvPr>
        </p:nvSpPr>
        <p:spPr/>
        <p:txBody>
          <a:bodyPr vert="horz" lIns="91440" tIns="45720" rIns="91440" bIns="45720" rtlCol="0" anchor="t">
            <a:normAutofit/>
          </a:bodyPr>
          <a:lstStyle/>
          <a:p>
            <a:r>
              <a:rPr lang="en-US">
                <a:cs typeface="Calibri"/>
              </a:rPr>
              <a:t>Enhance the Coordination module to utilize more complex mission allocation algorithms </a:t>
            </a:r>
          </a:p>
          <a:p>
            <a:r>
              <a:rPr lang="en-US">
                <a:cs typeface="Calibri"/>
              </a:rPr>
              <a:t>Extend support for other UAV hardware platforms</a:t>
            </a:r>
          </a:p>
          <a:p>
            <a:r>
              <a:rPr lang="en-US">
                <a:cs typeface="Calibri"/>
              </a:rPr>
              <a:t>Incorporate the use of Data Distribution Service (DDS) into the </a:t>
            </a:r>
            <a:r>
              <a:rPr lang="en-US" err="1">
                <a:cs typeface="Calibri"/>
              </a:rPr>
              <a:t>cFS</a:t>
            </a:r>
            <a:r>
              <a:rPr lang="en-US">
                <a:cs typeface="Calibri"/>
              </a:rPr>
              <a:t> communication bus</a:t>
            </a:r>
          </a:p>
          <a:p>
            <a:pPr lvl="1"/>
            <a:r>
              <a:rPr lang="en-US">
                <a:cs typeface="Calibri"/>
              </a:rPr>
              <a:t>Allows for advanced networking and data sharing techniques</a:t>
            </a:r>
          </a:p>
          <a:p>
            <a:r>
              <a:rPr lang="en-US">
                <a:cs typeface="Calibri"/>
              </a:rPr>
              <a:t>Implement the 3D reconstruction program in real-time </a:t>
            </a:r>
          </a:p>
        </p:txBody>
      </p:sp>
      <p:sp>
        <p:nvSpPr>
          <p:cNvPr id="6" name="Slide Number Placeholder 5">
            <a:extLst>
              <a:ext uri="{FF2B5EF4-FFF2-40B4-BE49-F238E27FC236}">
                <a16:creationId xmlns:a16="http://schemas.microsoft.com/office/drawing/2014/main" id="{A5B14D9A-82C6-49F6-9696-929E00157814}"/>
              </a:ext>
            </a:extLst>
          </p:cNvPr>
          <p:cNvSpPr>
            <a:spLocks noGrp="1"/>
          </p:cNvSpPr>
          <p:nvPr>
            <p:ph type="sldNum" sz="quarter" idx="12"/>
          </p:nvPr>
        </p:nvSpPr>
        <p:spPr/>
        <p:txBody>
          <a:bodyPr/>
          <a:lstStyle/>
          <a:p>
            <a:fld id="{8F027265-7B53-4339-B925-8C1B9C6B2110}" type="slidenum">
              <a:rPr lang="en-US" smtClean="0"/>
              <a:pPr/>
              <a:t>35</a:t>
            </a:fld>
            <a:endParaRPr lang="en-US"/>
          </a:p>
        </p:txBody>
      </p:sp>
    </p:spTree>
    <p:extLst>
      <p:ext uri="{BB962C8B-B14F-4D97-AF65-F5344CB8AC3E}">
        <p14:creationId xmlns:p14="http://schemas.microsoft.com/office/powerpoint/2010/main" val="916434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06740-790F-47BB-8C99-50E7B9A29498}"/>
              </a:ext>
            </a:extLst>
          </p:cNvPr>
          <p:cNvSpPr>
            <a:spLocks noGrp="1"/>
          </p:cNvSpPr>
          <p:nvPr>
            <p:ph type="title"/>
          </p:nvPr>
        </p:nvSpPr>
        <p:spPr/>
        <p:txBody>
          <a:bodyPr/>
          <a:lstStyle/>
          <a:p>
            <a:r>
              <a:rPr lang="en-US">
                <a:ea typeface="Arial Unicode MS"/>
                <a:cs typeface="Arial Unicode MS"/>
              </a:rPr>
              <a:t>Conclusions</a:t>
            </a:r>
            <a:endParaRPr lang="en-US"/>
          </a:p>
        </p:txBody>
      </p:sp>
      <p:sp>
        <p:nvSpPr>
          <p:cNvPr id="3" name="Content Placeholder 2">
            <a:extLst>
              <a:ext uri="{FF2B5EF4-FFF2-40B4-BE49-F238E27FC236}">
                <a16:creationId xmlns:a16="http://schemas.microsoft.com/office/drawing/2014/main" id="{B664134D-1784-4B6C-B050-F5C88C60E702}"/>
              </a:ext>
            </a:extLst>
          </p:cNvPr>
          <p:cNvSpPr>
            <a:spLocks noGrp="1"/>
          </p:cNvSpPr>
          <p:nvPr>
            <p:ph idx="1"/>
          </p:nvPr>
        </p:nvSpPr>
        <p:spPr/>
        <p:txBody>
          <a:bodyPr vert="horz" lIns="91440" tIns="45720" rIns="91440" bIns="45720" rtlCol="0" anchor="t">
            <a:normAutofit/>
          </a:bodyPr>
          <a:lstStyle/>
          <a:p>
            <a:r>
              <a:rPr lang="en-US">
                <a:cs typeface="Calibri"/>
              </a:rPr>
              <a:t>Successful integration within ICAROUS framework</a:t>
            </a:r>
          </a:p>
          <a:p>
            <a:r>
              <a:rPr lang="en-US">
                <a:ea typeface="+mn-lt"/>
                <a:cs typeface="+mn-lt"/>
              </a:rPr>
              <a:t>UAVs were successfully used to simulate free-flyer spacecraft</a:t>
            </a:r>
          </a:p>
          <a:p>
            <a:r>
              <a:rPr lang="en-US">
                <a:ea typeface="+mn-lt"/>
                <a:cs typeface="+mn-lt"/>
              </a:rPr>
              <a:t>Localized damage was successfully detected on a uniform metallic surface</a:t>
            </a:r>
          </a:p>
          <a:p>
            <a:r>
              <a:rPr lang="en-US">
                <a:ea typeface="+mn-lt"/>
                <a:cs typeface="+mn-lt"/>
              </a:rPr>
              <a:t>Efficient mission planning and completion based on a variable number of resources</a:t>
            </a:r>
          </a:p>
          <a:p>
            <a:r>
              <a:rPr lang="en-US">
                <a:ea typeface="+mn-lt"/>
                <a:cs typeface="+mn-lt"/>
              </a:rPr>
              <a:t>Free-flyers are a viable platform for in-situ, real-time damage detection of spacecraft structures</a:t>
            </a:r>
            <a:endParaRPr lang="en-US">
              <a:cs typeface="Calibri"/>
            </a:endParaRPr>
          </a:p>
        </p:txBody>
      </p:sp>
      <p:sp>
        <p:nvSpPr>
          <p:cNvPr id="6" name="Slide Number Placeholder 5">
            <a:extLst>
              <a:ext uri="{FF2B5EF4-FFF2-40B4-BE49-F238E27FC236}">
                <a16:creationId xmlns:a16="http://schemas.microsoft.com/office/drawing/2014/main" id="{EB17FC83-5228-47A2-84D0-3CC22B96D824}"/>
              </a:ext>
            </a:extLst>
          </p:cNvPr>
          <p:cNvSpPr>
            <a:spLocks noGrp="1"/>
          </p:cNvSpPr>
          <p:nvPr>
            <p:ph type="sldNum" sz="quarter" idx="12"/>
          </p:nvPr>
        </p:nvSpPr>
        <p:spPr/>
        <p:txBody>
          <a:bodyPr/>
          <a:lstStyle/>
          <a:p>
            <a:fld id="{8F027265-7B53-4339-B925-8C1B9C6B2110}" type="slidenum">
              <a:rPr lang="en-US" smtClean="0"/>
              <a:pPr/>
              <a:t>36</a:t>
            </a:fld>
            <a:endParaRPr lang="en-US"/>
          </a:p>
        </p:txBody>
      </p:sp>
    </p:spTree>
    <p:extLst>
      <p:ext uri="{BB962C8B-B14F-4D97-AF65-F5344CB8AC3E}">
        <p14:creationId xmlns:p14="http://schemas.microsoft.com/office/powerpoint/2010/main" val="3526363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42C6-8981-4C61-B8D7-79FCC963510C}"/>
              </a:ext>
            </a:extLst>
          </p:cNvPr>
          <p:cNvSpPr>
            <a:spLocks noGrp="1"/>
          </p:cNvSpPr>
          <p:nvPr>
            <p:ph type="title"/>
          </p:nvPr>
        </p:nvSpPr>
        <p:spPr/>
        <p:txBody>
          <a:bodyPr/>
          <a:lstStyle/>
          <a:p>
            <a:r>
              <a:rPr lang="en-US">
                <a:ea typeface="Arial Unicode MS"/>
                <a:cs typeface="Arial Unicode MS"/>
              </a:rPr>
              <a:t>References</a:t>
            </a:r>
          </a:p>
        </p:txBody>
      </p:sp>
      <p:sp>
        <p:nvSpPr>
          <p:cNvPr id="3" name="Content Placeholder 2">
            <a:extLst>
              <a:ext uri="{FF2B5EF4-FFF2-40B4-BE49-F238E27FC236}">
                <a16:creationId xmlns:a16="http://schemas.microsoft.com/office/drawing/2014/main" id="{26EA6B15-D324-4A27-9CB3-ADDF5B6CC349}"/>
              </a:ext>
            </a:extLst>
          </p:cNvPr>
          <p:cNvSpPr>
            <a:spLocks noGrp="1"/>
          </p:cNvSpPr>
          <p:nvPr>
            <p:ph idx="1"/>
          </p:nvPr>
        </p:nvSpPr>
        <p:spPr/>
        <p:txBody>
          <a:bodyPr vert="horz" lIns="91440" tIns="45720" rIns="91440" bIns="45720" rtlCol="0" anchor="t">
            <a:normAutofit lnSpcReduction="10000"/>
          </a:bodyPr>
          <a:lstStyle/>
          <a:p>
            <a:pPr>
              <a:lnSpc>
                <a:spcPct val="100000"/>
              </a:lnSpc>
              <a:spcBef>
                <a:spcPts val="0"/>
              </a:spcBef>
            </a:pPr>
            <a:r>
              <a:rPr lang="en-US">
                <a:ea typeface="+mn-lt"/>
                <a:cs typeface="+mn-lt"/>
              </a:rPr>
              <a:t>[1] D. McComas, “Nasa/</a:t>
            </a:r>
            <a:r>
              <a:rPr lang="en-US" err="1">
                <a:ea typeface="+mn-lt"/>
                <a:cs typeface="+mn-lt"/>
              </a:rPr>
              <a:t>gsfc’s</a:t>
            </a:r>
            <a:r>
              <a:rPr lang="en-US">
                <a:ea typeface="+mn-lt"/>
                <a:cs typeface="+mn-lt"/>
              </a:rPr>
              <a:t> flight software core flight system,” 2012.</a:t>
            </a:r>
          </a:p>
          <a:p>
            <a:pPr>
              <a:lnSpc>
                <a:spcPct val="100000"/>
              </a:lnSpc>
              <a:spcBef>
                <a:spcPts val="0"/>
              </a:spcBef>
            </a:pPr>
            <a:r>
              <a:rPr lang="en-US">
                <a:ea typeface="+mn-lt"/>
                <a:cs typeface="+mn-lt"/>
              </a:rPr>
              <a:t>[2] N. L. Johnson, “Orbital debris: the growing threat to space operations,” in 33rd Annual Guidance and Control Conference, 2010.</a:t>
            </a:r>
            <a:endParaRPr lang="en-US"/>
          </a:p>
          <a:p>
            <a:pPr>
              <a:lnSpc>
                <a:spcPct val="100000"/>
              </a:lnSpc>
              <a:spcBef>
                <a:spcPts val="0"/>
              </a:spcBef>
            </a:pPr>
            <a:r>
              <a:rPr lang="en-US">
                <a:ea typeface="+mn-lt"/>
                <a:cs typeface="+mn-lt"/>
              </a:rPr>
              <a:t>[3] D. Doyle, A. </a:t>
            </a:r>
            <a:r>
              <a:rPr lang="en-US" err="1">
                <a:ea typeface="+mn-lt"/>
                <a:cs typeface="+mn-lt"/>
              </a:rPr>
              <a:t>Zagrai</a:t>
            </a:r>
            <a:r>
              <a:rPr lang="en-US">
                <a:ea typeface="+mn-lt"/>
                <a:cs typeface="+mn-lt"/>
              </a:rPr>
              <a:t>, B. Arritt, and H. C¸ </a:t>
            </a:r>
            <a:r>
              <a:rPr lang="en-US" err="1">
                <a:ea typeface="+mn-lt"/>
                <a:cs typeface="+mn-lt"/>
              </a:rPr>
              <a:t>akan</a:t>
            </a:r>
            <a:r>
              <a:rPr lang="en-US">
                <a:ea typeface="+mn-lt"/>
                <a:cs typeface="+mn-lt"/>
              </a:rPr>
              <a:t>, “Damage detection in bolted space structures,” Journal of Intelligent Material Systems and Structures, vol. 21, no. 3, pp. 251–264, 2010. </a:t>
            </a:r>
            <a:endParaRPr lang="en-US"/>
          </a:p>
          <a:p>
            <a:pPr>
              <a:lnSpc>
                <a:spcPct val="100000"/>
              </a:lnSpc>
              <a:spcBef>
                <a:spcPts val="0"/>
              </a:spcBef>
            </a:pPr>
            <a:r>
              <a:rPr lang="en-US">
                <a:ea typeface="+mn-lt"/>
                <a:cs typeface="+mn-lt"/>
              </a:rPr>
              <a:t>[4] A. </a:t>
            </a:r>
            <a:r>
              <a:rPr lang="en-US" err="1">
                <a:ea typeface="+mn-lt"/>
                <a:cs typeface="+mn-lt"/>
              </a:rPr>
              <a:t>Zagrai</a:t>
            </a:r>
            <a:r>
              <a:rPr lang="en-US">
                <a:ea typeface="+mn-lt"/>
                <a:cs typeface="+mn-lt"/>
              </a:rPr>
              <a:t>, D. Doyle, and B. Arritt, “Embedded nonlinear ultrasonics for structural health monitoring of satellite joints,” in Health Monitoring of Structural and Biological Systems 2008, vol. 6935. International Society for Optics and Photonics, 2008, p. 693505.</a:t>
            </a:r>
            <a:endParaRPr lang="en-US"/>
          </a:p>
        </p:txBody>
      </p:sp>
      <p:sp>
        <p:nvSpPr>
          <p:cNvPr id="6" name="Slide Number Placeholder 5">
            <a:extLst>
              <a:ext uri="{FF2B5EF4-FFF2-40B4-BE49-F238E27FC236}">
                <a16:creationId xmlns:a16="http://schemas.microsoft.com/office/drawing/2014/main" id="{7660CDC1-CC38-482B-AAEF-4EC6813E25B8}"/>
              </a:ext>
            </a:extLst>
          </p:cNvPr>
          <p:cNvSpPr>
            <a:spLocks noGrp="1"/>
          </p:cNvSpPr>
          <p:nvPr>
            <p:ph type="sldNum" sz="quarter" idx="12"/>
          </p:nvPr>
        </p:nvSpPr>
        <p:spPr/>
        <p:txBody>
          <a:bodyPr/>
          <a:lstStyle/>
          <a:p>
            <a:fld id="{8F027265-7B53-4339-B925-8C1B9C6B2110}" type="slidenum">
              <a:rPr lang="en-US" smtClean="0"/>
              <a:pPr/>
              <a:t>37</a:t>
            </a:fld>
            <a:endParaRPr lang="en-US"/>
          </a:p>
        </p:txBody>
      </p:sp>
    </p:spTree>
    <p:extLst>
      <p:ext uri="{BB962C8B-B14F-4D97-AF65-F5344CB8AC3E}">
        <p14:creationId xmlns:p14="http://schemas.microsoft.com/office/powerpoint/2010/main" val="3967409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788E5-85FA-4E38-926E-5C78BFE03471}"/>
              </a:ext>
            </a:extLst>
          </p:cNvPr>
          <p:cNvSpPr>
            <a:spLocks noGrp="1"/>
          </p:cNvSpPr>
          <p:nvPr>
            <p:ph type="title"/>
          </p:nvPr>
        </p:nvSpPr>
        <p:spPr/>
        <p:txBody>
          <a:bodyPr/>
          <a:lstStyle/>
          <a:p>
            <a:r>
              <a:rPr lang="en-US">
                <a:cs typeface="Calibri Light"/>
              </a:rPr>
              <a:t>Questions?</a:t>
            </a:r>
            <a:endParaRPr lang="en-US"/>
          </a:p>
        </p:txBody>
      </p:sp>
      <p:sp>
        <p:nvSpPr>
          <p:cNvPr id="3" name="Content Placeholder 2">
            <a:extLst>
              <a:ext uri="{FF2B5EF4-FFF2-40B4-BE49-F238E27FC236}">
                <a16:creationId xmlns:a16="http://schemas.microsoft.com/office/drawing/2014/main" id="{E36105D3-DBC2-4EC6-8AD8-F1166C4B8E4C}"/>
              </a:ext>
            </a:extLst>
          </p:cNvPr>
          <p:cNvSpPr>
            <a:spLocks noGrp="1"/>
          </p:cNvSpPr>
          <p:nvPr>
            <p:ph idx="1"/>
          </p:nvPr>
        </p:nvSpPr>
        <p:spPr/>
        <p:txBody>
          <a:bodyPr vert="horz" lIns="91440" tIns="45720" rIns="91440" bIns="45720" rtlCol="0" anchor="t">
            <a:normAutofit/>
          </a:bodyPr>
          <a:lstStyle/>
          <a:p>
            <a:endParaRPr lang="en-US" dirty="0">
              <a:cs typeface="Calibri"/>
            </a:endParaRPr>
          </a:p>
        </p:txBody>
      </p:sp>
      <p:sp>
        <p:nvSpPr>
          <p:cNvPr id="4" name="Slide Number Placeholder 3">
            <a:extLst>
              <a:ext uri="{FF2B5EF4-FFF2-40B4-BE49-F238E27FC236}">
                <a16:creationId xmlns:a16="http://schemas.microsoft.com/office/drawing/2014/main" id="{A3C05840-EF1F-493A-BE83-E9708262CC68}"/>
              </a:ext>
            </a:extLst>
          </p:cNvPr>
          <p:cNvSpPr>
            <a:spLocks noGrp="1"/>
          </p:cNvSpPr>
          <p:nvPr>
            <p:ph type="sldNum" sz="quarter" idx="12"/>
          </p:nvPr>
        </p:nvSpPr>
        <p:spPr/>
        <p:txBody>
          <a:bodyPr/>
          <a:lstStyle/>
          <a:p>
            <a:fld id="{8F027265-7B53-4339-B925-8C1B9C6B2110}" type="slidenum">
              <a:rPr lang="en-US" smtClean="0"/>
              <a:pPr/>
              <a:t>38</a:t>
            </a:fld>
            <a:endParaRPr lang="en-US"/>
          </a:p>
        </p:txBody>
      </p:sp>
    </p:spTree>
    <p:extLst>
      <p:ext uri="{BB962C8B-B14F-4D97-AF65-F5344CB8AC3E}">
        <p14:creationId xmlns:p14="http://schemas.microsoft.com/office/powerpoint/2010/main" val="3455102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10E2-38A2-43C1-9A04-68CC64525794}"/>
              </a:ext>
            </a:extLst>
          </p:cNvPr>
          <p:cNvSpPr>
            <a:spLocks noGrp="1"/>
          </p:cNvSpPr>
          <p:nvPr>
            <p:ph type="title"/>
          </p:nvPr>
        </p:nvSpPr>
        <p:spPr/>
        <p:txBody>
          <a:bodyPr/>
          <a:lstStyle/>
          <a:p>
            <a:r>
              <a:rPr lang="en-US" dirty="0">
                <a:ea typeface="Arial Unicode MS"/>
                <a:cs typeface="Calibri Light"/>
              </a:rPr>
              <a:t>Project Overview &amp; Goals</a:t>
            </a:r>
            <a:endParaRPr lang="en-US" dirty="0"/>
          </a:p>
        </p:txBody>
      </p:sp>
      <p:sp>
        <p:nvSpPr>
          <p:cNvPr id="3" name="Content Placeholder 2">
            <a:extLst>
              <a:ext uri="{FF2B5EF4-FFF2-40B4-BE49-F238E27FC236}">
                <a16:creationId xmlns:a16="http://schemas.microsoft.com/office/drawing/2014/main" id="{AA3E8BDA-FC35-4804-AFC4-96EF4C070F61}"/>
              </a:ext>
            </a:extLst>
          </p:cNvPr>
          <p:cNvSpPr>
            <a:spLocks noGrp="1"/>
          </p:cNvSpPr>
          <p:nvPr>
            <p:ph idx="1"/>
          </p:nvPr>
        </p:nvSpPr>
        <p:spPr/>
        <p:txBody>
          <a:bodyPr vert="horz" lIns="91440" tIns="45720" rIns="91440" bIns="45720" rtlCol="0" anchor="t">
            <a:normAutofit/>
          </a:bodyPr>
          <a:lstStyle/>
          <a:p>
            <a:r>
              <a:rPr lang="en-US" dirty="0">
                <a:ea typeface="+mn-lt"/>
                <a:cs typeface="+mn-lt"/>
              </a:rPr>
              <a:t>Proof-of-concept mission demonstrating a multi-agent system performing visual inspection of damage</a:t>
            </a:r>
          </a:p>
          <a:p>
            <a:r>
              <a:rPr lang="en-US" dirty="0">
                <a:ea typeface="+mn-lt"/>
                <a:cs typeface="+mn-lt"/>
              </a:rPr>
              <a:t>Free-flying satellites simulated by unmanned aerial vehicles (UAVs)</a:t>
            </a:r>
          </a:p>
          <a:p>
            <a:r>
              <a:rPr lang="en-US" dirty="0">
                <a:ea typeface="+mn-lt"/>
                <a:cs typeface="+mn-lt"/>
              </a:rPr>
              <a:t>Free-flyers are responsible for independently coordinating their flights while executing mission tasks</a:t>
            </a:r>
          </a:p>
          <a:p>
            <a:r>
              <a:rPr lang="en-US" dirty="0">
                <a:ea typeface="+mn-lt"/>
                <a:cs typeface="+mn-lt"/>
              </a:rPr>
              <a:t>Damage analysis on the surface of the mock space module is performed in real-time using computer vision</a:t>
            </a:r>
          </a:p>
          <a:p>
            <a:r>
              <a:rPr lang="en-US" dirty="0">
                <a:ea typeface="+mn-lt"/>
                <a:cs typeface="+mn-lt"/>
              </a:rPr>
              <a:t>Extend existing onboard software architecture ICAROUS to autonomous spaceflight for in-orbit systems</a:t>
            </a:r>
            <a:endParaRPr lang="en-US" dirty="0"/>
          </a:p>
        </p:txBody>
      </p:sp>
      <p:sp>
        <p:nvSpPr>
          <p:cNvPr id="4" name="Slide Number Placeholder 3">
            <a:extLst>
              <a:ext uri="{FF2B5EF4-FFF2-40B4-BE49-F238E27FC236}">
                <a16:creationId xmlns:a16="http://schemas.microsoft.com/office/drawing/2014/main" id="{DDC6154A-4408-4541-9B34-B3F9B8D89431}"/>
              </a:ext>
            </a:extLst>
          </p:cNvPr>
          <p:cNvSpPr>
            <a:spLocks noGrp="1"/>
          </p:cNvSpPr>
          <p:nvPr>
            <p:ph type="sldNum" sz="quarter" idx="12"/>
          </p:nvPr>
        </p:nvSpPr>
        <p:spPr/>
        <p:txBody>
          <a:bodyPr/>
          <a:lstStyle/>
          <a:p>
            <a:fld id="{8F027265-7B53-4339-B925-8C1B9C6B2110}" type="slidenum">
              <a:rPr lang="en-US" smtClean="0"/>
              <a:pPr/>
              <a:t>4</a:t>
            </a:fld>
            <a:endParaRPr lang="en-US"/>
          </a:p>
        </p:txBody>
      </p:sp>
    </p:spTree>
    <p:extLst>
      <p:ext uri="{BB962C8B-B14F-4D97-AF65-F5344CB8AC3E}">
        <p14:creationId xmlns:p14="http://schemas.microsoft.com/office/powerpoint/2010/main" val="340027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7D7C-3E4C-4826-ABD9-18EF466A085E}"/>
              </a:ext>
            </a:extLst>
          </p:cNvPr>
          <p:cNvSpPr>
            <a:spLocks noGrp="1"/>
          </p:cNvSpPr>
          <p:nvPr>
            <p:ph type="title"/>
          </p:nvPr>
        </p:nvSpPr>
        <p:spPr/>
        <p:txBody>
          <a:bodyPr/>
          <a:lstStyle/>
          <a:p>
            <a:r>
              <a:rPr lang="en-US" dirty="0">
                <a:ea typeface="+mj-lt"/>
                <a:cs typeface="+mj-lt"/>
              </a:rPr>
              <a:t>ICAROUS Overview</a:t>
            </a:r>
          </a:p>
        </p:txBody>
      </p:sp>
      <p:sp>
        <p:nvSpPr>
          <p:cNvPr id="3" name="Content Placeholder 2">
            <a:extLst>
              <a:ext uri="{FF2B5EF4-FFF2-40B4-BE49-F238E27FC236}">
                <a16:creationId xmlns:a16="http://schemas.microsoft.com/office/drawing/2014/main" id="{7DA4CAEA-B73B-4DBF-9331-C34BF64FF1EF}"/>
              </a:ext>
            </a:extLst>
          </p:cNvPr>
          <p:cNvSpPr>
            <a:spLocks noGrp="1"/>
          </p:cNvSpPr>
          <p:nvPr>
            <p:ph idx="1"/>
          </p:nvPr>
        </p:nvSpPr>
        <p:spPr/>
        <p:txBody>
          <a:bodyPr vert="horz" lIns="91440" tIns="45720" rIns="91440" bIns="45720" rtlCol="0" anchor="t">
            <a:normAutofit/>
          </a:bodyPr>
          <a:lstStyle/>
          <a:p>
            <a:r>
              <a:rPr lang="en-US" dirty="0">
                <a:ea typeface="+mn-lt"/>
                <a:cs typeface="+mn-lt"/>
              </a:rPr>
              <a:t>ICAROUS: Independent Configurable Architecture for Reliable Operations of Unmanned Systems</a:t>
            </a:r>
          </a:p>
          <a:p>
            <a:pPr lvl="1"/>
            <a:r>
              <a:rPr lang="en-US" dirty="0">
                <a:ea typeface="+mn-lt"/>
                <a:cs typeface="+mn-lt"/>
              </a:rPr>
              <a:t>Onboard software architecture for distributed collaboration among free flying agents</a:t>
            </a:r>
          </a:p>
          <a:p>
            <a:pPr lvl="1"/>
            <a:r>
              <a:rPr lang="en-US" dirty="0">
                <a:ea typeface="+mn-lt"/>
                <a:cs typeface="+mn-lt"/>
              </a:rPr>
              <a:t>Enables modular development and accelerated incorporation of new applications and features</a:t>
            </a:r>
          </a:p>
          <a:p>
            <a:pPr lvl="1"/>
            <a:r>
              <a:rPr lang="en-US" dirty="0">
                <a:ea typeface="+mn-lt"/>
                <a:cs typeface="+mn-lt"/>
              </a:rPr>
              <a:t>Applications communicate via a publish/subscribe framework</a:t>
            </a:r>
          </a:p>
        </p:txBody>
      </p:sp>
      <p:sp>
        <p:nvSpPr>
          <p:cNvPr id="4" name="Slide Number Placeholder 3">
            <a:extLst>
              <a:ext uri="{FF2B5EF4-FFF2-40B4-BE49-F238E27FC236}">
                <a16:creationId xmlns:a16="http://schemas.microsoft.com/office/drawing/2014/main" id="{0715E660-DB0D-4DC0-BBCE-90E5BF424EF4}"/>
              </a:ext>
            </a:extLst>
          </p:cNvPr>
          <p:cNvSpPr>
            <a:spLocks noGrp="1"/>
          </p:cNvSpPr>
          <p:nvPr>
            <p:ph type="sldNum" sz="quarter" idx="12"/>
          </p:nvPr>
        </p:nvSpPr>
        <p:spPr/>
        <p:txBody>
          <a:bodyPr/>
          <a:lstStyle/>
          <a:p>
            <a:fld id="{8F027265-7B53-4339-B925-8C1B9C6B2110}" type="slidenum">
              <a:rPr lang="en-US" smtClean="0"/>
              <a:pPr/>
              <a:t>5</a:t>
            </a:fld>
            <a:endParaRPr lang="en-US"/>
          </a:p>
        </p:txBody>
      </p:sp>
    </p:spTree>
    <p:extLst>
      <p:ext uri="{BB962C8B-B14F-4D97-AF65-F5344CB8AC3E}">
        <p14:creationId xmlns:p14="http://schemas.microsoft.com/office/powerpoint/2010/main" val="2541224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F5EB-8ED1-42A3-A360-A28914414235}"/>
              </a:ext>
            </a:extLst>
          </p:cNvPr>
          <p:cNvSpPr>
            <a:spLocks noGrp="1"/>
          </p:cNvSpPr>
          <p:nvPr>
            <p:ph type="title"/>
          </p:nvPr>
        </p:nvSpPr>
        <p:spPr/>
        <p:txBody>
          <a:bodyPr/>
          <a:lstStyle/>
          <a:p>
            <a:r>
              <a:rPr lang="en-US" dirty="0">
                <a:ea typeface="Arial Unicode MS"/>
                <a:cs typeface="Calibri Light"/>
              </a:rPr>
              <a:t>ICAROUS Overview</a:t>
            </a:r>
            <a:endParaRPr lang="en-US" dirty="0">
              <a:ea typeface="Arial Unicode MS"/>
            </a:endParaRPr>
          </a:p>
        </p:txBody>
      </p:sp>
      <p:sp>
        <p:nvSpPr>
          <p:cNvPr id="5" name="TextBox 4">
            <a:extLst>
              <a:ext uri="{FF2B5EF4-FFF2-40B4-BE49-F238E27FC236}">
                <a16:creationId xmlns:a16="http://schemas.microsoft.com/office/drawing/2014/main" id="{1B32CEA9-9588-4DA3-B26C-C2D3EE186B7B}"/>
              </a:ext>
            </a:extLst>
          </p:cNvPr>
          <p:cNvSpPr txBox="1"/>
          <p:nvPr/>
        </p:nvSpPr>
        <p:spPr>
          <a:xfrm>
            <a:off x="8359774" y="6129337"/>
            <a:ext cx="47434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 NASA Langley, ICAROUS website</a:t>
            </a:r>
          </a:p>
        </p:txBody>
      </p:sp>
      <p:pic>
        <p:nvPicPr>
          <p:cNvPr id="4" name="Picture 5" descr="A picture containing orange, train&#10;&#10;Description automatically generated">
            <a:extLst>
              <a:ext uri="{FF2B5EF4-FFF2-40B4-BE49-F238E27FC236}">
                <a16:creationId xmlns:a16="http://schemas.microsoft.com/office/drawing/2014/main" id="{0DA34D0E-514F-463A-8682-EA560E429271}"/>
              </a:ext>
            </a:extLst>
          </p:cNvPr>
          <p:cNvPicPr>
            <a:picLocks noChangeAspect="1"/>
          </p:cNvPicPr>
          <p:nvPr/>
        </p:nvPicPr>
        <p:blipFill>
          <a:blip r:embed="rId2"/>
          <a:stretch>
            <a:fillRect/>
          </a:stretch>
        </p:blipFill>
        <p:spPr>
          <a:xfrm>
            <a:off x="1676402" y="1998190"/>
            <a:ext cx="8830439" cy="3781274"/>
          </a:xfrm>
          <a:prstGeom prst="rect">
            <a:avLst/>
          </a:prstGeom>
        </p:spPr>
      </p:pic>
      <p:sp>
        <p:nvSpPr>
          <p:cNvPr id="3" name="Slide Number Placeholder 2">
            <a:extLst>
              <a:ext uri="{FF2B5EF4-FFF2-40B4-BE49-F238E27FC236}">
                <a16:creationId xmlns:a16="http://schemas.microsoft.com/office/drawing/2014/main" id="{4AB766F8-C076-496F-B006-F20385BF1703}"/>
              </a:ext>
            </a:extLst>
          </p:cNvPr>
          <p:cNvSpPr>
            <a:spLocks noGrp="1"/>
          </p:cNvSpPr>
          <p:nvPr>
            <p:ph type="sldNum" sz="quarter" idx="12"/>
          </p:nvPr>
        </p:nvSpPr>
        <p:spPr/>
        <p:txBody>
          <a:bodyPr/>
          <a:lstStyle/>
          <a:p>
            <a:fld id="{8F027265-7B53-4339-B925-8C1B9C6B2110}" type="slidenum">
              <a:rPr lang="en-US" smtClean="0"/>
              <a:pPr/>
              <a:t>6</a:t>
            </a:fld>
            <a:endParaRPr lang="en-US"/>
          </a:p>
        </p:txBody>
      </p:sp>
    </p:spTree>
    <p:extLst>
      <p:ext uri="{BB962C8B-B14F-4D97-AF65-F5344CB8AC3E}">
        <p14:creationId xmlns:p14="http://schemas.microsoft.com/office/powerpoint/2010/main" val="837754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5A2F4-B29D-4A7E-89DB-16226D74E636}"/>
              </a:ext>
            </a:extLst>
          </p:cNvPr>
          <p:cNvSpPr>
            <a:spLocks noGrp="1"/>
          </p:cNvSpPr>
          <p:nvPr>
            <p:ph type="title"/>
          </p:nvPr>
        </p:nvSpPr>
        <p:spPr/>
        <p:txBody>
          <a:bodyPr/>
          <a:lstStyle/>
          <a:p>
            <a:r>
              <a:rPr lang="en-US">
                <a:ea typeface="Arial Unicode MS"/>
                <a:cs typeface="Arial Unicode MS"/>
              </a:rPr>
              <a:t>System Design</a:t>
            </a:r>
            <a:endParaRPr lang="en-US"/>
          </a:p>
        </p:txBody>
      </p:sp>
      <p:sp>
        <p:nvSpPr>
          <p:cNvPr id="3" name="Content Placeholder 2">
            <a:extLst>
              <a:ext uri="{FF2B5EF4-FFF2-40B4-BE49-F238E27FC236}">
                <a16:creationId xmlns:a16="http://schemas.microsoft.com/office/drawing/2014/main" id="{8AFB2D11-480F-4B42-A1D6-2CD35DF8390D}"/>
              </a:ext>
            </a:extLst>
          </p:cNvPr>
          <p:cNvSpPr>
            <a:spLocks noGrp="1"/>
          </p:cNvSpPr>
          <p:nvPr>
            <p:ph idx="1"/>
          </p:nvPr>
        </p:nvSpPr>
        <p:spPr/>
        <p:txBody>
          <a:bodyPr vert="horz" lIns="91440" tIns="45720" rIns="91440" bIns="45720" rtlCol="0" anchor="t">
            <a:normAutofit/>
          </a:bodyPr>
          <a:lstStyle/>
          <a:p>
            <a:r>
              <a:rPr lang="en-US">
                <a:ea typeface="+mn-lt"/>
                <a:cs typeface="+mn-lt"/>
              </a:rPr>
              <a:t>New ICAROUS modules provide high-level mission management and multi-agent coordination</a:t>
            </a:r>
          </a:p>
          <a:p>
            <a:pPr lvl="1"/>
            <a:r>
              <a:rPr lang="en-US">
                <a:ea typeface="+mn-lt"/>
                <a:cs typeface="+mn-lt"/>
              </a:rPr>
              <a:t>Cognition determines various levels of mission tasks for each of the free-flyer</a:t>
            </a:r>
          </a:p>
          <a:p>
            <a:pPr lvl="1"/>
            <a:r>
              <a:rPr lang="en-US">
                <a:ea typeface="+mn-lt"/>
                <a:cs typeface="+mn-lt"/>
              </a:rPr>
              <a:t>Guidance issues low-level commands to each free-flyer based on their allocated tasks</a:t>
            </a:r>
          </a:p>
          <a:p>
            <a:pPr lvl="1"/>
            <a:r>
              <a:rPr lang="en-US">
                <a:ea typeface="+mn-lt"/>
                <a:cs typeface="+mn-lt"/>
              </a:rPr>
              <a:t>Coordination manages the multi-agent aspects of the mission</a:t>
            </a:r>
          </a:p>
          <a:p>
            <a:r>
              <a:rPr lang="en-US">
                <a:ea typeface="+mn-lt"/>
                <a:cs typeface="+mn-lt"/>
              </a:rPr>
              <a:t>Developed a </a:t>
            </a:r>
            <a:r>
              <a:rPr lang="en-US" err="1">
                <a:ea typeface="+mn-lt"/>
                <a:cs typeface="+mn-lt"/>
              </a:rPr>
              <a:t>cFS</a:t>
            </a:r>
            <a:r>
              <a:rPr lang="en-US">
                <a:ea typeface="+mn-lt"/>
                <a:cs typeface="+mn-lt"/>
              </a:rPr>
              <a:t> Vicon™ interface for indoor localization</a:t>
            </a:r>
          </a:p>
          <a:p>
            <a:r>
              <a:rPr lang="en-US">
                <a:ea typeface="+mn-lt"/>
                <a:cs typeface="+mn-lt"/>
              </a:rPr>
              <a:t>Inspection protocol uses computer vision (CV) techniques on video streams provided by each free-flyer to identify potential damage or anomalies</a:t>
            </a:r>
            <a:endParaRPr lang="en-US">
              <a:cs typeface="Calibri"/>
            </a:endParaRPr>
          </a:p>
        </p:txBody>
      </p:sp>
      <p:sp>
        <p:nvSpPr>
          <p:cNvPr id="6" name="Slide Number Placeholder 5">
            <a:extLst>
              <a:ext uri="{FF2B5EF4-FFF2-40B4-BE49-F238E27FC236}">
                <a16:creationId xmlns:a16="http://schemas.microsoft.com/office/drawing/2014/main" id="{AA119A4C-8117-4E78-97FF-1C1B560D792B}"/>
              </a:ext>
            </a:extLst>
          </p:cNvPr>
          <p:cNvSpPr>
            <a:spLocks noGrp="1"/>
          </p:cNvSpPr>
          <p:nvPr>
            <p:ph type="sldNum" sz="quarter" idx="12"/>
          </p:nvPr>
        </p:nvSpPr>
        <p:spPr/>
        <p:txBody>
          <a:bodyPr/>
          <a:lstStyle/>
          <a:p>
            <a:fld id="{8F027265-7B53-4339-B925-8C1B9C6B2110}" type="slidenum">
              <a:rPr lang="en-US" smtClean="0"/>
              <a:pPr/>
              <a:t>7</a:t>
            </a:fld>
            <a:endParaRPr lang="en-US"/>
          </a:p>
        </p:txBody>
      </p:sp>
    </p:spTree>
    <p:extLst>
      <p:ext uri="{BB962C8B-B14F-4D97-AF65-F5344CB8AC3E}">
        <p14:creationId xmlns:p14="http://schemas.microsoft.com/office/powerpoint/2010/main" val="656311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A23DB-E12E-4FE1-B4D6-0ADF07B2B98E}"/>
              </a:ext>
            </a:extLst>
          </p:cNvPr>
          <p:cNvSpPr>
            <a:spLocks noGrp="1"/>
          </p:cNvSpPr>
          <p:nvPr>
            <p:ph type="title"/>
          </p:nvPr>
        </p:nvSpPr>
        <p:spPr/>
        <p:txBody>
          <a:bodyPr/>
          <a:lstStyle/>
          <a:p>
            <a:r>
              <a:rPr lang="en-US">
                <a:ea typeface="Arial Unicode MS"/>
                <a:cs typeface="Calibri Light"/>
              </a:rPr>
              <a:t>System Design</a:t>
            </a:r>
            <a:endParaRPr lang="en-US"/>
          </a:p>
        </p:txBody>
      </p:sp>
      <p:pic>
        <p:nvPicPr>
          <p:cNvPr id="3" name="Picture 3" descr="A screenshot of a cell phone&#10;&#10;Description automatically generated">
            <a:extLst>
              <a:ext uri="{FF2B5EF4-FFF2-40B4-BE49-F238E27FC236}">
                <a16:creationId xmlns:a16="http://schemas.microsoft.com/office/drawing/2014/main" id="{22C13D4D-E6EC-46F4-9EBC-52773B55423E}"/>
              </a:ext>
            </a:extLst>
          </p:cNvPr>
          <p:cNvPicPr>
            <a:picLocks noChangeAspect="1"/>
          </p:cNvPicPr>
          <p:nvPr/>
        </p:nvPicPr>
        <p:blipFill>
          <a:blip r:embed="rId2"/>
          <a:stretch>
            <a:fillRect/>
          </a:stretch>
        </p:blipFill>
        <p:spPr>
          <a:xfrm>
            <a:off x="1911337" y="1532069"/>
            <a:ext cx="8368838" cy="4613539"/>
          </a:xfrm>
          <a:prstGeom prst="rect">
            <a:avLst/>
          </a:prstGeom>
        </p:spPr>
      </p:pic>
      <p:sp>
        <p:nvSpPr>
          <p:cNvPr id="4" name="Slide Number Placeholder 3">
            <a:extLst>
              <a:ext uri="{FF2B5EF4-FFF2-40B4-BE49-F238E27FC236}">
                <a16:creationId xmlns:a16="http://schemas.microsoft.com/office/drawing/2014/main" id="{2FAB3F82-A834-43F3-8D56-C5772DFAE852}"/>
              </a:ext>
            </a:extLst>
          </p:cNvPr>
          <p:cNvSpPr>
            <a:spLocks noGrp="1"/>
          </p:cNvSpPr>
          <p:nvPr>
            <p:ph type="sldNum" sz="quarter" idx="12"/>
          </p:nvPr>
        </p:nvSpPr>
        <p:spPr/>
        <p:txBody>
          <a:bodyPr/>
          <a:lstStyle/>
          <a:p>
            <a:fld id="{8F027265-7B53-4339-B925-8C1B9C6B2110}" type="slidenum">
              <a:rPr lang="en-US" smtClean="0"/>
              <a:pPr/>
              <a:t>8</a:t>
            </a:fld>
            <a:endParaRPr lang="en-US"/>
          </a:p>
        </p:txBody>
      </p:sp>
    </p:spTree>
    <p:extLst>
      <p:ext uri="{BB962C8B-B14F-4D97-AF65-F5344CB8AC3E}">
        <p14:creationId xmlns:p14="http://schemas.microsoft.com/office/powerpoint/2010/main" val="2332743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B860F-88AA-4D71-A952-38AF93F28616}"/>
              </a:ext>
            </a:extLst>
          </p:cNvPr>
          <p:cNvSpPr>
            <a:spLocks noGrp="1"/>
          </p:cNvSpPr>
          <p:nvPr>
            <p:ph type="title"/>
          </p:nvPr>
        </p:nvSpPr>
        <p:spPr/>
        <p:txBody>
          <a:bodyPr/>
          <a:lstStyle/>
          <a:p>
            <a:r>
              <a:rPr lang="en-US">
                <a:ea typeface="Arial Unicode MS"/>
                <a:cs typeface="Arial Unicode MS"/>
              </a:rPr>
              <a:t>Main Software Apps</a:t>
            </a:r>
            <a:endParaRPr lang="en-US"/>
          </a:p>
        </p:txBody>
      </p:sp>
      <p:sp>
        <p:nvSpPr>
          <p:cNvPr id="3" name="Content Placeholder 2">
            <a:extLst>
              <a:ext uri="{FF2B5EF4-FFF2-40B4-BE49-F238E27FC236}">
                <a16:creationId xmlns:a16="http://schemas.microsoft.com/office/drawing/2014/main" id="{6AA67AFA-F50F-456D-90B5-DF4241842AF5}"/>
              </a:ext>
            </a:extLst>
          </p:cNvPr>
          <p:cNvSpPr>
            <a:spLocks noGrp="1"/>
          </p:cNvSpPr>
          <p:nvPr>
            <p:ph idx="1"/>
          </p:nvPr>
        </p:nvSpPr>
        <p:spPr/>
        <p:txBody>
          <a:bodyPr vert="horz" lIns="91440" tIns="45720" rIns="91440" bIns="45720" rtlCol="0" anchor="t">
            <a:normAutofit fontScale="92500"/>
          </a:bodyPr>
          <a:lstStyle/>
          <a:p>
            <a:r>
              <a:rPr lang="en-US" b="1" dirty="0">
                <a:ea typeface="+mn-lt"/>
                <a:cs typeface="+mn-lt"/>
              </a:rPr>
              <a:t>Coordination</a:t>
            </a:r>
          </a:p>
          <a:p>
            <a:pPr lvl="1"/>
            <a:r>
              <a:rPr lang="en-US" dirty="0">
                <a:ea typeface="+mn-lt"/>
                <a:cs typeface="+mn-lt"/>
              </a:rPr>
              <a:t>Manages multi-agent aspects of mission</a:t>
            </a:r>
          </a:p>
          <a:p>
            <a:pPr lvl="1"/>
            <a:r>
              <a:rPr lang="en-US" dirty="0">
                <a:ea typeface="+mn-lt"/>
                <a:cs typeface="+mn-lt"/>
              </a:rPr>
              <a:t>Accepts mission parameters from human operators</a:t>
            </a:r>
          </a:p>
          <a:p>
            <a:pPr lvl="1"/>
            <a:r>
              <a:rPr lang="en-US" dirty="0">
                <a:ea typeface="+mn-lt"/>
                <a:cs typeface="+mn-lt"/>
              </a:rPr>
              <a:t>Detects number of platforms available, splits up mission tasks for each platform</a:t>
            </a:r>
          </a:p>
          <a:p>
            <a:r>
              <a:rPr lang="en-US" b="1" dirty="0">
                <a:ea typeface="+mn-lt"/>
                <a:cs typeface="+mn-lt"/>
              </a:rPr>
              <a:t>Cognition</a:t>
            </a:r>
            <a:endParaRPr lang="en-US" b="1" dirty="0"/>
          </a:p>
          <a:p>
            <a:pPr lvl="1"/>
            <a:r>
              <a:rPr lang="en-US" dirty="0">
                <a:cs typeface="Calibri"/>
              </a:rPr>
              <a:t>Determines high-level mission tasks for each platform</a:t>
            </a:r>
          </a:p>
          <a:p>
            <a:pPr lvl="1"/>
            <a:r>
              <a:rPr lang="en-US" dirty="0">
                <a:cs typeface="Calibri"/>
              </a:rPr>
              <a:t>Includes takeoff/land, assigning waypoints, modifying positions for data collection</a:t>
            </a:r>
          </a:p>
          <a:p>
            <a:r>
              <a:rPr lang="en-US" b="1" dirty="0">
                <a:cs typeface="Calibri"/>
              </a:rPr>
              <a:t>Guidance</a:t>
            </a:r>
          </a:p>
          <a:p>
            <a:pPr lvl="1"/>
            <a:r>
              <a:rPr lang="en-US" dirty="0">
                <a:cs typeface="Calibri"/>
              </a:rPr>
              <a:t>Issues low-level commands to each UAV platform for local motion planning</a:t>
            </a:r>
          </a:p>
          <a:p>
            <a:pPr lvl="1"/>
            <a:r>
              <a:rPr lang="en-US" dirty="0">
                <a:cs typeface="Calibri"/>
              </a:rPr>
              <a:t>Changes in velocity/position/altitude</a:t>
            </a:r>
          </a:p>
          <a:p>
            <a:endParaRPr lang="en-US" dirty="0">
              <a:cs typeface="Calibri"/>
            </a:endParaRPr>
          </a:p>
          <a:p>
            <a:endParaRPr lang="en-US" dirty="0">
              <a:cs typeface="Calibri"/>
            </a:endParaRPr>
          </a:p>
        </p:txBody>
      </p:sp>
      <p:sp>
        <p:nvSpPr>
          <p:cNvPr id="6" name="Slide Number Placeholder 5">
            <a:extLst>
              <a:ext uri="{FF2B5EF4-FFF2-40B4-BE49-F238E27FC236}">
                <a16:creationId xmlns:a16="http://schemas.microsoft.com/office/drawing/2014/main" id="{64C6F935-CC87-4179-B324-6262D99A3509}"/>
              </a:ext>
            </a:extLst>
          </p:cNvPr>
          <p:cNvSpPr>
            <a:spLocks noGrp="1"/>
          </p:cNvSpPr>
          <p:nvPr>
            <p:ph type="sldNum" sz="quarter" idx="12"/>
          </p:nvPr>
        </p:nvSpPr>
        <p:spPr/>
        <p:txBody>
          <a:bodyPr/>
          <a:lstStyle/>
          <a:p>
            <a:fld id="{8F027265-7B53-4339-B925-8C1B9C6B2110}" type="slidenum">
              <a:rPr lang="en-US" smtClean="0"/>
              <a:pPr/>
              <a:t>9</a:t>
            </a:fld>
            <a:endParaRPr lang="en-US"/>
          </a:p>
        </p:txBody>
      </p:sp>
    </p:spTree>
    <p:extLst>
      <p:ext uri="{BB962C8B-B14F-4D97-AF65-F5344CB8AC3E}">
        <p14:creationId xmlns:p14="http://schemas.microsoft.com/office/powerpoint/2010/main" val="3939084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TotalTime>
  <Words>1685</Words>
  <Application>Microsoft Macintosh PowerPoint</Application>
  <PresentationFormat>Widescreen</PresentationFormat>
  <Paragraphs>244</Paragraphs>
  <Slides>38</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38</vt:i4>
      </vt:variant>
    </vt:vector>
  </HeadingPairs>
  <TitlesOfParts>
    <vt:vector size="44" baseType="lpstr">
      <vt:lpstr>Arial</vt:lpstr>
      <vt:lpstr>Calibri</vt:lpstr>
      <vt:lpstr>Calibri Light</vt:lpstr>
      <vt:lpstr>Trebuchet MS</vt:lpstr>
      <vt:lpstr>Office Theme</vt:lpstr>
      <vt:lpstr>Custom Design</vt:lpstr>
      <vt:lpstr>Autonomous Freeflying Drones for Spacecraft Inspection</vt:lpstr>
      <vt:lpstr>Introduction</vt:lpstr>
      <vt:lpstr>Swarm UAVs for Inspection</vt:lpstr>
      <vt:lpstr>Project Overview &amp; Goals</vt:lpstr>
      <vt:lpstr>ICAROUS Overview</vt:lpstr>
      <vt:lpstr>ICAROUS Overview</vt:lpstr>
      <vt:lpstr>System Design</vt:lpstr>
      <vt:lpstr>System Design</vt:lpstr>
      <vt:lpstr>Main Software Apps</vt:lpstr>
      <vt:lpstr>Flight Software Architecture</vt:lpstr>
      <vt:lpstr>Support Apps</vt:lpstr>
      <vt:lpstr>Vicon System</vt:lpstr>
      <vt:lpstr>Vicon System</vt:lpstr>
      <vt:lpstr>Drone Platform: AR Parrot 2.0</vt:lpstr>
      <vt:lpstr>Drone API </vt:lpstr>
      <vt:lpstr>Offboard Computing Proxy: Intel NUC</vt:lpstr>
      <vt:lpstr>Drone Controller</vt:lpstr>
      <vt:lpstr>Computer Vision Problem Specification</vt:lpstr>
      <vt:lpstr>Computer Vision Techniques Explored</vt:lpstr>
      <vt:lpstr>Damage Inspection cFS App Interface</vt:lpstr>
      <vt:lpstr>Computer Vision Offline 3D Damage Reconstruction</vt:lpstr>
      <vt:lpstr>3D Reconstruction System Diagram</vt:lpstr>
      <vt:lpstr>Testing &amp; Demonstration</vt:lpstr>
      <vt:lpstr>Final Demo Description</vt:lpstr>
      <vt:lpstr>Final Demo Description</vt:lpstr>
      <vt:lpstr>Results</vt:lpstr>
      <vt:lpstr>Drone Controller Results</vt:lpstr>
      <vt:lpstr>Drone Controller Results</vt:lpstr>
      <vt:lpstr>Computer Vision Results</vt:lpstr>
      <vt:lpstr>Convolutional Neural Network Damage Localization</vt:lpstr>
      <vt:lpstr>Sobel Filter Damage Localization</vt:lpstr>
      <vt:lpstr>Complete Multi Cylinder Segmentation and Damage Localization Solution</vt:lpstr>
      <vt:lpstr>Offline 3D Reconstruction </vt:lpstr>
      <vt:lpstr>Discussion</vt:lpstr>
      <vt:lpstr>Future Work</vt:lpstr>
      <vt:lpstr>Conclusions</vt:lpstr>
      <vt:lpstr>References</vt:lpstr>
      <vt:lpstr>Questions?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Hargis, Benjamin E. (LARC-D3)</dc:creator>
  <cp:lastModifiedBy>Balachandran, Sweewarman (LARC-D320)[NATIONAL INSTITUTE OF AEROSPACE]</cp:lastModifiedBy>
  <cp:revision>1380</cp:revision>
  <dcterms:created xsi:type="dcterms:W3CDTF">2018-07-25T16:21:41Z</dcterms:created>
  <dcterms:modified xsi:type="dcterms:W3CDTF">2020-08-31T23:18:49Z</dcterms:modified>
</cp:coreProperties>
</file>