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387" r:id="rId3"/>
    <p:sldId id="410" r:id="rId4"/>
    <p:sldId id="413" r:id="rId5"/>
    <p:sldId id="417" r:id="rId6"/>
    <p:sldId id="428" r:id="rId7"/>
    <p:sldId id="429" r:id="rId8"/>
    <p:sldId id="430" r:id="rId9"/>
    <p:sldId id="433" r:id="rId10"/>
    <p:sldId id="434" r:id="rId11"/>
    <p:sldId id="441" r:id="rId12"/>
    <p:sldId id="446" r:id="rId13"/>
    <p:sldId id="436" r:id="rId14"/>
    <p:sldId id="450" r:id="rId15"/>
    <p:sldId id="461" r:id="rId16"/>
    <p:sldId id="451" r:id="rId17"/>
    <p:sldId id="452" r:id="rId18"/>
    <p:sldId id="4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04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8AC7A-41E6-4119-AF09-558A293634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38D3-3235-41C5-9E20-2E1722F33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38D3-3235-41C5-9E20-2E1722F33D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8AE7-FC3C-49CE-8C61-E94DABA3161D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1" y="183914"/>
            <a:ext cx="905478" cy="75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52" y="106533"/>
            <a:ext cx="883328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8E4-1EEB-49D3-9483-C53147D48EF7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EAF-CF70-426D-AB16-CCDFA0256E2F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AF52-D7DF-4968-BCBD-8F9499390BBB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1" y="183914"/>
            <a:ext cx="905478" cy="75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52" y="106533"/>
            <a:ext cx="883328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B9EF-D920-4B50-8CD7-177ACC91A3F6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E7DD-7C0D-4198-8977-6A94E3F58486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BC7-441F-40AD-BF7D-5433B4D8D059}" type="datetime1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55B-FA12-4B75-80CB-3E0D5F9A49C8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1DB8-CA35-4452-8E33-ED9B634BBBB1}" type="datetime1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5B81-9E61-478E-A8F7-BD753BE9F2F6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2E9-1427-48C9-AF0B-A43DBDD91C39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2817-9282-4E1E-8880-272DC7B89B7C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BEE-6F89-438A-890D-386550F99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0515"/>
            <a:ext cx="9144000" cy="1062828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NASA-STD-6030</a:t>
            </a:r>
            <a:br>
              <a:rPr lang="en-US" sz="2400" b="1" dirty="0"/>
            </a:br>
            <a:r>
              <a:rPr lang="en-US" sz="2400" b="1" dirty="0"/>
              <a:t>Additive Manufacturing Requirements for Crewed Spaceflight Systems</a:t>
            </a:r>
            <a:br>
              <a:rPr lang="en-US" sz="2400" b="1" dirty="0"/>
            </a:br>
            <a:r>
              <a:rPr lang="en-US" sz="2400" b="1" dirty="0"/>
              <a:t>Foundational Principles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7506"/>
            <a:ext cx="9144000" cy="22473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7383" y="2845223"/>
            <a:ext cx="654852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Rick Russell</a:t>
            </a:r>
            <a:r>
              <a:rPr lang="en-US" i="1" baseline="30000" dirty="0"/>
              <a:t>1</a:t>
            </a:r>
            <a:r>
              <a:rPr lang="en-US" i="1" dirty="0"/>
              <a:t>, Doug Wells</a:t>
            </a:r>
            <a:r>
              <a:rPr lang="en-US" i="1" baseline="30000" dirty="0"/>
              <a:t>2</a:t>
            </a:r>
            <a:endParaRPr lang="en-US" dirty="0"/>
          </a:p>
          <a:p>
            <a:pPr algn="ctr"/>
            <a:r>
              <a:rPr lang="en-US" i="1" baseline="30000" dirty="0"/>
              <a:t> </a:t>
            </a:r>
            <a:endParaRPr lang="en-US" dirty="0"/>
          </a:p>
          <a:p>
            <a:pPr algn="ctr"/>
            <a:r>
              <a:rPr lang="en-US" i="1" baseline="30000" dirty="0"/>
              <a:t>1</a:t>
            </a:r>
            <a:r>
              <a:rPr lang="en-US" i="1" dirty="0"/>
              <a:t>NASA Langley Research Center, </a:t>
            </a:r>
            <a:r>
              <a:rPr lang="en-US" i="1" baseline="30000" dirty="0"/>
              <a:t>2</a:t>
            </a:r>
            <a:r>
              <a:rPr lang="en-US" i="1" dirty="0"/>
              <a:t>NASA Marshall Spaceflight Center,</a:t>
            </a:r>
            <a:r>
              <a:rPr lang="en-US" i="1" baseline="30000" dirty="0"/>
              <a:t>, </a:t>
            </a:r>
            <a:endParaRPr lang="en-US" dirty="0"/>
          </a:p>
          <a:p>
            <a:pPr algn="ctr">
              <a:spcAft>
                <a:spcPts val="1200"/>
              </a:spcAft>
              <a:defRPr/>
            </a:pPr>
            <a:endParaRPr lang="en-US" b="1" dirty="0"/>
          </a:p>
          <a:p>
            <a:pPr algn="ctr">
              <a:spcAft>
                <a:spcPts val="1200"/>
              </a:spcAft>
              <a:defRPr/>
            </a:pPr>
            <a:endParaRPr lang="en-US" b="1" dirty="0"/>
          </a:p>
          <a:p>
            <a:pPr algn="ctr">
              <a:spcAft>
                <a:spcPts val="1200"/>
              </a:spcAft>
              <a:defRPr/>
            </a:pPr>
            <a:endParaRPr lang="en-US" b="1" dirty="0"/>
          </a:p>
          <a:p>
            <a:pPr algn="ctr">
              <a:spcAft>
                <a:spcPts val="1200"/>
              </a:spcAft>
              <a:defRPr/>
            </a:pPr>
            <a:r>
              <a:rPr lang="en-US" sz="1400" b="1" dirty="0"/>
              <a:t>ASTM F42.07.02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400" b="1" dirty="0"/>
              <a:t>Spaceflight Applications Subsection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1400" b="1" dirty="0"/>
              <a:t>September 2020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2400" i="1" dirty="0"/>
              <a:t> </a:t>
            </a:r>
            <a:endParaRPr lang="en-US" sz="2400" dirty="0"/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7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957769"/>
          </a:xfrm>
        </p:spPr>
        <p:txBody>
          <a:bodyPr/>
          <a:lstStyle/>
          <a:p>
            <a:r>
              <a:rPr lang="en-US" b="1" dirty="0"/>
              <a:t>Qualified Material Process (QMP)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00" y="1414735"/>
            <a:ext cx="4888043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Begins as a C</a:t>
            </a:r>
            <a:r>
              <a:rPr lang="en-US" sz="2400" u="sng" dirty="0">
                <a:solidFill>
                  <a:prstClr val="black"/>
                </a:solidFill>
                <a:latin typeface="Calibri (body)"/>
              </a:rPr>
              <a:t>andidate</a:t>
            </a:r>
            <a:r>
              <a:rPr lang="en-US" sz="2400" dirty="0">
                <a:solidFill>
                  <a:prstClr val="black"/>
                </a:solidFill>
                <a:latin typeface="Calibri (body)"/>
              </a:rPr>
              <a:t> QMP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Defines aspects of the basic, </a:t>
            </a:r>
            <a:r>
              <a:rPr lang="en-US" sz="2400" i="1" u="sng" dirty="0">
                <a:solidFill>
                  <a:prstClr val="black"/>
                </a:solidFill>
                <a:latin typeface="Calibri (body)"/>
              </a:rPr>
              <a:t>part agnostic</a:t>
            </a:r>
            <a:r>
              <a:rPr lang="en-US" sz="2400" dirty="0">
                <a:solidFill>
                  <a:prstClr val="black"/>
                </a:solidFill>
                <a:latin typeface="Calibri (body)"/>
              </a:rPr>
              <a:t>, fixed AM process: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Feedstock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Fusion Process</a:t>
            </a:r>
          </a:p>
          <a:p>
            <a:pPr marL="461963" lvl="1" indent="-227013"/>
            <a:r>
              <a:rPr lang="en-US" dirty="0">
                <a:solidFill>
                  <a:prstClr val="black"/>
                </a:solidFill>
                <a:latin typeface="Calibri (body)"/>
              </a:rPr>
              <a:t>Thermal Process</a:t>
            </a:r>
          </a:p>
          <a:p>
            <a:pPr marL="461963" lvl="1" indent="-227013"/>
            <a:endParaRPr lang="en-US" dirty="0">
              <a:solidFill>
                <a:prstClr val="black"/>
              </a:solidFill>
              <a:latin typeface="Calibri (body)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 (body)"/>
              </a:rPr>
              <a:t>Enabling Concept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Machine qualification and re-qualification,  </a:t>
            </a:r>
            <a:r>
              <a:rPr lang="en-US" sz="2200" i="1" dirty="0">
                <a:solidFill>
                  <a:prstClr val="black"/>
                </a:solidFill>
                <a:latin typeface="Calibri (body)"/>
              </a:rPr>
              <a:t>monitored by…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Process control metrics, SPC, </a:t>
            </a:r>
            <a:r>
              <a:rPr lang="en-US" sz="2200" i="1" dirty="0">
                <a:solidFill>
                  <a:prstClr val="black"/>
                </a:solidFill>
                <a:latin typeface="Calibri (body)"/>
              </a:rPr>
              <a:t>all feeding into…</a:t>
            </a:r>
          </a:p>
          <a:p>
            <a:pPr marL="461963" lvl="1" indent="-227013"/>
            <a:r>
              <a:rPr lang="en-US" sz="2200" dirty="0">
                <a:solidFill>
                  <a:prstClr val="black"/>
                </a:solidFill>
                <a:latin typeface="Calibri (body)"/>
              </a:rPr>
              <a:t>Design values</a:t>
            </a:r>
          </a:p>
          <a:p>
            <a:pPr marL="461963" lvl="1" indent="-227013"/>
            <a:endParaRPr lang="en-US" dirty="0">
              <a:solidFill>
                <a:prstClr val="black"/>
              </a:solidFill>
              <a:latin typeface="Calibri (body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57F01-40AB-46CE-BDA9-4FC2EF3EA13B}"/>
              </a:ext>
            </a:extLst>
          </p:cNvPr>
          <p:cNvGrpSpPr/>
          <p:nvPr/>
        </p:nvGrpSpPr>
        <p:grpSpPr>
          <a:xfrm>
            <a:off x="4835571" y="1448899"/>
            <a:ext cx="6213166" cy="4907451"/>
            <a:chOff x="231487" y="642310"/>
            <a:chExt cx="6213166" cy="49074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1CD584-F072-44C0-B4AF-1FC94BE1DC38}"/>
                </a:ext>
              </a:extLst>
            </p:cNvPr>
            <p:cNvGrpSpPr/>
            <p:nvPr/>
          </p:nvGrpSpPr>
          <p:grpSpPr>
            <a:xfrm>
              <a:off x="231487" y="773307"/>
              <a:ext cx="6213166" cy="4776454"/>
              <a:chOff x="231487" y="773307"/>
              <a:chExt cx="6213166" cy="477645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94A69D7-F6A5-4F52-A76D-CBB03EAB84A7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Document 23">
                <a:extLst>
                  <a:ext uri="{FF2B5EF4-FFF2-40B4-BE49-F238E27FC236}">
                    <a16:creationId xmlns:a16="http://schemas.microsoft.com/office/drawing/2014/main" id="{EE586066-1BF8-4705-85DC-6A86B89139F5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5" name="Flowchart: Document 24">
                <a:extLst>
                  <a:ext uri="{FF2B5EF4-FFF2-40B4-BE49-F238E27FC236}">
                    <a16:creationId xmlns:a16="http://schemas.microsoft.com/office/drawing/2014/main" id="{ED3A8C21-272C-4A77-A695-1D05B1C25A38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6" name="Flowchart: Document 25">
                <a:extLst>
                  <a:ext uri="{FF2B5EF4-FFF2-40B4-BE49-F238E27FC236}">
                    <a16:creationId xmlns:a16="http://schemas.microsoft.com/office/drawing/2014/main" id="{1AE173FC-67A2-485A-A334-6EF2AC75168F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8A30C1-115F-4E9B-9294-950E344F457B}"/>
                  </a:ext>
                </a:extLst>
              </p:cNvPr>
              <p:cNvSpPr txBox="1"/>
              <p:nvPr/>
            </p:nvSpPr>
            <p:spPr>
              <a:xfrm rot="16200000">
                <a:off x="-652925" y="2434607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0A6F964-DA11-477F-83D0-95F7FD177B0A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506FCC7A-B540-4163-B90F-6901158269F8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F22528EC-D235-4F52-BC2F-B1A6A7790C4F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69FC1FEC-6751-409C-A337-B3E46509095C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Flowchart: Multidocument 82">
                  <a:extLst>
                    <a:ext uri="{FF2B5EF4-FFF2-40B4-BE49-F238E27FC236}">
                      <a16:creationId xmlns:a16="http://schemas.microsoft.com/office/drawing/2014/main" id="{C07C47D7-91E2-416C-AF40-0D6F24637A8A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D088F16-3530-460A-A00D-CF82BE809F33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DE41328-5214-4CCF-818E-A846363A1555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77DC3510-19F8-4090-A4BA-494F7D2850A9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90" name="Flowchart: Document 89">
                    <a:extLst>
                      <a:ext uri="{FF2B5EF4-FFF2-40B4-BE49-F238E27FC236}">
                        <a16:creationId xmlns:a16="http://schemas.microsoft.com/office/drawing/2014/main" id="{47D4290E-16F8-40DA-AFA3-3869709B361F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91" name="Isosceles Triangle 90">
                    <a:extLst>
                      <a:ext uri="{FF2B5EF4-FFF2-40B4-BE49-F238E27FC236}">
                        <a16:creationId xmlns:a16="http://schemas.microsoft.com/office/drawing/2014/main" id="{3A28BDB8-4423-49D6-83E9-20D03A675FB3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7" name="Flowchart: Multidocument 86">
                  <a:extLst>
                    <a:ext uri="{FF2B5EF4-FFF2-40B4-BE49-F238E27FC236}">
                      <a16:creationId xmlns:a16="http://schemas.microsoft.com/office/drawing/2014/main" id="{1A20937D-E076-491E-86DF-F0BAD554C330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88" name="Flowchart: Document 87">
                  <a:extLst>
                    <a:ext uri="{FF2B5EF4-FFF2-40B4-BE49-F238E27FC236}">
                      <a16:creationId xmlns:a16="http://schemas.microsoft.com/office/drawing/2014/main" id="{6B55CBD9-441E-4372-81E2-BC2FEBDCABD6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DA025D8-036B-42FD-9779-9352E8D83DB2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lowchart: Document 28">
                <a:extLst>
                  <a:ext uri="{FF2B5EF4-FFF2-40B4-BE49-F238E27FC236}">
                    <a16:creationId xmlns:a16="http://schemas.microsoft.com/office/drawing/2014/main" id="{48CCC548-424F-4831-AA66-5CE1629F6D96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30" name="Flowchart: Document 29">
                <a:extLst>
                  <a:ext uri="{FF2B5EF4-FFF2-40B4-BE49-F238E27FC236}">
                    <a16:creationId xmlns:a16="http://schemas.microsoft.com/office/drawing/2014/main" id="{037948A0-2283-419D-A678-72249F189855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lowchart: Document 30">
                <a:extLst>
                  <a:ext uri="{FF2B5EF4-FFF2-40B4-BE49-F238E27FC236}">
                    <a16:creationId xmlns:a16="http://schemas.microsoft.com/office/drawing/2014/main" id="{103806EC-F1DF-40A8-9CC1-DBC374D06DC8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F429EBE-033E-4CD8-B5E0-AF1278D4418D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3963685-9910-45E2-9C56-C7FC4072DA25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52F4F6B4-A232-4270-BFFA-737BF53BDD2F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77" name="Flowchart: Document 76">
                      <a:extLst>
                        <a:ext uri="{FF2B5EF4-FFF2-40B4-BE49-F238E27FC236}">
                          <a16:creationId xmlns:a16="http://schemas.microsoft.com/office/drawing/2014/main" id="{33B94608-6898-4DD8-BBAA-986A0AA62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78" name="Flowchart: Alternate Process 77">
                      <a:extLst>
                        <a:ext uri="{FF2B5EF4-FFF2-40B4-BE49-F238E27FC236}">
                          <a16:creationId xmlns:a16="http://schemas.microsoft.com/office/drawing/2014/main" id="{50F1394C-DF19-4D65-95D2-56DBB75341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2E753ADD-68A3-4B87-A4F3-63A82FD57950}"/>
                        </a:ext>
                      </a:extLst>
                    </p:cNvPr>
                    <p:cNvCxnSpPr>
                      <a:stCxn id="77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7FDD770-B019-4898-B2EE-33EEA2E93B81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73" name="Flowchart: Document 72">
                      <a:extLst>
                        <a:ext uri="{FF2B5EF4-FFF2-40B4-BE49-F238E27FC236}">
                          <a16:creationId xmlns:a16="http://schemas.microsoft.com/office/drawing/2014/main" id="{F6E853E0-98DA-4968-9DF0-1A9DC1234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74" name="Flowchart: Alternate Process 73">
                      <a:extLst>
                        <a:ext uri="{FF2B5EF4-FFF2-40B4-BE49-F238E27FC236}">
                          <a16:creationId xmlns:a16="http://schemas.microsoft.com/office/drawing/2014/main" id="{AEEC73B7-2F08-4292-BDC6-B7A84F0AD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E65F36FB-56A8-4978-B027-A68D69E2EE9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Isosceles Triangle 75">
                      <a:extLst>
                        <a:ext uri="{FF2B5EF4-FFF2-40B4-BE49-F238E27FC236}">
                          <a16:creationId xmlns:a16="http://schemas.microsoft.com/office/drawing/2014/main" id="{16B95C74-BCE9-45FC-B48D-59DA77DC9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9F19D5D1-03CC-45C2-8DBE-33241D778691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lowchart: Document 44">
                  <a:extLst>
                    <a:ext uri="{FF2B5EF4-FFF2-40B4-BE49-F238E27FC236}">
                      <a16:creationId xmlns:a16="http://schemas.microsoft.com/office/drawing/2014/main" id="{335A6961-E81B-4533-8939-CA0D0C96B85E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99973EC-37D1-481C-B41D-C440BB539E10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4B461698-B9E7-4E4C-B791-7B3616BEA4C1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5434C437-56BF-4647-BFB0-1F6C414D66C3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F9D160E-4177-4680-AE7C-EB07D284592B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C58CDC0B-34C2-4434-917F-0EC01B3D8307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840B6F1D-5733-4D10-BFF1-2BA865182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D360574-78E2-4F0E-A92A-818CC3274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47" name="Rounded Rectangle 86">
                  <a:extLst>
                    <a:ext uri="{FF2B5EF4-FFF2-40B4-BE49-F238E27FC236}">
                      <a16:creationId xmlns:a16="http://schemas.microsoft.com/office/drawing/2014/main" id="{484F64C3-58D7-477E-936D-AFD24D1E443C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Flowchart: Decision 47">
                  <a:extLst>
                    <a:ext uri="{FF2B5EF4-FFF2-40B4-BE49-F238E27FC236}">
                      <a16:creationId xmlns:a16="http://schemas.microsoft.com/office/drawing/2014/main" id="{A3C2430D-7C43-4D76-97A5-BD0582C8CA94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AB1D7F47-BD95-44D9-BCDF-24C693C6F29B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4451F9F7-2F18-439E-8DF2-FF0984E45447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EEC12F0-8074-42C1-B80A-82CE74445E88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60" name="Flowchart: Document 59">
                    <a:extLst>
                      <a:ext uri="{FF2B5EF4-FFF2-40B4-BE49-F238E27FC236}">
                        <a16:creationId xmlns:a16="http://schemas.microsoft.com/office/drawing/2014/main" id="{FCF88B6D-1EE8-4429-A776-4663CA7C493D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61" name="Flowchart: Document 60">
                    <a:extLst>
                      <a:ext uri="{FF2B5EF4-FFF2-40B4-BE49-F238E27FC236}">
                        <a16:creationId xmlns:a16="http://schemas.microsoft.com/office/drawing/2014/main" id="{BF27D359-CD49-4B1D-A036-6DA5A091B565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62" name="Flowchart: Document 61">
                    <a:extLst>
                      <a:ext uri="{FF2B5EF4-FFF2-40B4-BE49-F238E27FC236}">
                        <a16:creationId xmlns:a16="http://schemas.microsoft.com/office/drawing/2014/main" id="{354B3CDA-E318-40C0-8BB3-B0594D496E35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63" name="Elbow Connector 20">
                    <a:extLst>
                      <a:ext uri="{FF2B5EF4-FFF2-40B4-BE49-F238E27FC236}">
                        <a16:creationId xmlns:a16="http://schemas.microsoft.com/office/drawing/2014/main" id="{5CD747DD-73A5-489C-96E6-E140434D4C73}"/>
                      </a:ext>
                    </a:extLst>
                  </p:cNvPr>
                  <p:cNvCxnSpPr>
                    <a:stCxn id="62" idx="3"/>
                    <a:endCxn id="60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275B94BB-8591-4FE2-9D29-02CF5B56E627}"/>
                      </a:ext>
                    </a:extLst>
                  </p:cNvPr>
                  <p:cNvCxnSpPr>
                    <a:stCxn id="61" idx="3"/>
                    <a:endCxn id="45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6842FBF-11E1-46E7-8269-FAAE3BBAE88E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57" name="Flowchart: Document 56">
                    <a:extLst>
                      <a:ext uri="{FF2B5EF4-FFF2-40B4-BE49-F238E27FC236}">
                        <a16:creationId xmlns:a16="http://schemas.microsoft.com/office/drawing/2014/main" id="{982A79FB-4502-45D8-B684-5F013D3F8311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2DEE1AC-7B44-4D7D-8D06-D71C9E095B2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8B1FC951-3BAF-489D-9B59-F002988BD5BB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C85ABCA4-6425-40F0-B9DD-BA99CC8DFFC7}"/>
                    </a:ext>
                  </a:extLst>
                </p:cNvPr>
                <p:cNvCxnSpPr>
                  <a:stCxn id="45" idx="2"/>
                  <a:endCxn id="48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87">
                  <a:extLst>
                    <a:ext uri="{FF2B5EF4-FFF2-40B4-BE49-F238E27FC236}">
                      <a16:creationId xmlns:a16="http://schemas.microsoft.com/office/drawing/2014/main" id="{CE16581C-1C78-45F9-B09F-B5CF827D687B}"/>
                    </a:ext>
                  </a:extLst>
                </p:cNvPr>
                <p:cNvCxnSpPr>
                  <a:stCxn id="48" idx="2"/>
                  <a:endCxn id="57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93">
                  <a:extLst>
                    <a:ext uri="{FF2B5EF4-FFF2-40B4-BE49-F238E27FC236}">
                      <a16:creationId xmlns:a16="http://schemas.microsoft.com/office/drawing/2014/main" id="{CFF29453-3145-472D-A5DA-2168A13BC87E}"/>
                    </a:ext>
                  </a:extLst>
                </p:cNvPr>
                <p:cNvCxnSpPr>
                  <a:stCxn id="57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Isosceles Triangle 55">
                  <a:extLst>
                    <a:ext uri="{FF2B5EF4-FFF2-40B4-BE49-F238E27FC236}">
                      <a16:creationId xmlns:a16="http://schemas.microsoft.com/office/drawing/2014/main" id="{A583B48F-53EA-4411-B417-013EE4E99E68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FE3D5779-25E8-4619-8440-1BC4B77107B4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CD66677-DA63-4081-A9ED-E6C430C0B3A3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CDAA269-E8A2-42D8-A414-FAAF35F723B1}"/>
                  </a:ext>
                </a:extLst>
              </p:cNvPr>
              <p:cNvCxnSpPr>
                <a:stCxn id="33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145">
                <a:extLst>
                  <a:ext uri="{FF2B5EF4-FFF2-40B4-BE49-F238E27FC236}">
                    <a16:creationId xmlns:a16="http://schemas.microsoft.com/office/drawing/2014/main" id="{FF858240-87B3-42B7-AD41-8BB543A0446C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FE5DC4F-9807-435D-A369-A68BC1BDD22C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F5D1F3F-E62F-40F4-B0F5-68A342AC9752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63E473-7B6E-485A-A65E-9CD66E147123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F59A1EA-F782-4C63-9C5F-2391EC9470CF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A7A91CE-396B-48BE-9D3E-92D606B09706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owchart: Alternate Process 41">
                <a:extLst>
                  <a:ext uri="{FF2B5EF4-FFF2-40B4-BE49-F238E27FC236}">
                    <a16:creationId xmlns:a16="http://schemas.microsoft.com/office/drawing/2014/main" id="{B09F857A-8413-4FC4-A896-5BD22CE19760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29D756-BD2E-4E57-AAF2-A84A40BD2CB2}"/>
                </a:ext>
              </a:extLst>
            </p:cNvPr>
            <p:cNvCxnSpPr>
              <a:cxnSpLocks/>
            </p:cNvCxnSpPr>
            <p:nvPr/>
          </p:nvCxnSpPr>
          <p:spPr>
            <a:xfrm>
              <a:off x="942972" y="642310"/>
              <a:ext cx="0" cy="3137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ECD190-8429-495C-ADE5-36A0D844C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2" y="3748492"/>
              <a:ext cx="5161361" cy="457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19C42E-86C6-4BD2-9EAC-1501DD3F5E4A}"/>
                </a:ext>
              </a:extLst>
            </p:cNvPr>
            <p:cNvCxnSpPr>
              <a:cxnSpLocks/>
            </p:cNvCxnSpPr>
            <p:nvPr/>
          </p:nvCxnSpPr>
          <p:spPr>
            <a:xfrm>
              <a:off x="942972" y="642310"/>
              <a:ext cx="2821289" cy="81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E345C3-E681-4E17-8FF0-339412B22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2011" y="642310"/>
              <a:ext cx="12250" cy="20332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D73B12-9A7F-4232-9D56-1739032EC490}"/>
                </a:ext>
              </a:extLst>
            </p:cNvPr>
            <p:cNvCxnSpPr/>
            <p:nvPr/>
          </p:nvCxnSpPr>
          <p:spPr>
            <a:xfrm flipV="1">
              <a:off x="6104333" y="2690530"/>
              <a:ext cx="0" cy="10715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B234F0-70CC-41CD-9C87-444B36DFB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4748" y="2690530"/>
              <a:ext cx="23813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05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853587"/>
          </a:xfrm>
        </p:spPr>
        <p:txBody>
          <a:bodyPr/>
          <a:lstStyle/>
          <a:p>
            <a:r>
              <a:rPr lang="en-US" b="1" dirty="0"/>
              <a:t>Material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7" y="1183758"/>
            <a:ext cx="470916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u="sng" dirty="0"/>
              <a:t>M</a:t>
            </a:r>
            <a:r>
              <a:rPr lang="en-US" dirty="0"/>
              <a:t>aterial </a:t>
            </a:r>
            <a:r>
              <a:rPr lang="en-US" u="sng" dirty="0"/>
              <a:t>P</a:t>
            </a:r>
            <a:r>
              <a:rPr lang="en-US" dirty="0"/>
              <a:t>roperty </a:t>
            </a:r>
            <a:r>
              <a:rPr lang="en-US" u="sng" dirty="0"/>
              <a:t>S</a:t>
            </a:r>
            <a:r>
              <a:rPr lang="en-US" dirty="0"/>
              <a:t>uite (MPS) consists of four inter-related entities: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Data Repository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Design Values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Process Control Reference Distribution (PCRD)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SPC acceptance criteria for witness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8D424C-44CF-4A04-A237-C4934C979CF3}"/>
              </a:ext>
            </a:extLst>
          </p:cNvPr>
          <p:cNvGrpSpPr/>
          <p:nvPr/>
        </p:nvGrpSpPr>
        <p:grpSpPr>
          <a:xfrm>
            <a:off x="4553017" y="1183758"/>
            <a:ext cx="6213166" cy="4776454"/>
            <a:chOff x="231487" y="773307"/>
            <a:chExt cx="6213166" cy="47764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86288E-9F02-439C-B10A-F236B32D6537}"/>
                </a:ext>
              </a:extLst>
            </p:cNvPr>
            <p:cNvGrpSpPr/>
            <p:nvPr/>
          </p:nvGrpSpPr>
          <p:grpSpPr>
            <a:xfrm>
              <a:off x="231487" y="773307"/>
              <a:ext cx="6213166" cy="4776454"/>
              <a:chOff x="231487" y="773307"/>
              <a:chExt cx="6213166" cy="477645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7A1C6E-87E7-4AE8-AB75-E1B328F00D4A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Document 15">
                <a:extLst>
                  <a:ext uri="{FF2B5EF4-FFF2-40B4-BE49-F238E27FC236}">
                    <a16:creationId xmlns:a16="http://schemas.microsoft.com/office/drawing/2014/main" id="{C7052143-A06E-4F1C-9708-3607837D4F4A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7" name="Flowchart: Document 16">
                <a:extLst>
                  <a:ext uri="{FF2B5EF4-FFF2-40B4-BE49-F238E27FC236}">
                    <a16:creationId xmlns:a16="http://schemas.microsoft.com/office/drawing/2014/main" id="{5318F653-F5DC-4C45-8582-DD986C19FD8B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8" name="Flowchart: Document 17">
                <a:extLst>
                  <a:ext uri="{FF2B5EF4-FFF2-40B4-BE49-F238E27FC236}">
                    <a16:creationId xmlns:a16="http://schemas.microsoft.com/office/drawing/2014/main" id="{D578D51C-8574-4370-A94D-0E015F602CBA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4FD47-CF95-4B5B-A4CA-A9FFC5A14784}"/>
                  </a:ext>
                </a:extLst>
              </p:cNvPr>
              <p:cNvSpPr txBox="1"/>
              <p:nvPr/>
            </p:nvSpPr>
            <p:spPr>
              <a:xfrm rot="16200000">
                <a:off x="-652925" y="2434607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B63390D-267F-4507-8A59-A4D85DCF520C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9989FFE-663D-4BD9-9859-D950C67BED0C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4B1CF18-9215-401D-82A5-EA46C13006A9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8BD6D88-3ED4-4A60-8307-31B3ECD5B82B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Flowchart: Multidocument 74">
                  <a:extLst>
                    <a:ext uri="{FF2B5EF4-FFF2-40B4-BE49-F238E27FC236}">
                      <a16:creationId xmlns:a16="http://schemas.microsoft.com/office/drawing/2014/main" id="{71CE2A9F-BAE0-4EE6-BEFA-7412C4782F02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B1AF6C0-94BA-46F9-A1BF-72C6879E2FEA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3A8CB23-C040-45B8-924C-272B5639758F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B0028CB-9762-4C84-BF8C-2CE55B0861ED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82" name="Flowchart: Document 81">
                    <a:extLst>
                      <a:ext uri="{FF2B5EF4-FFF2-40B4-BE49-F238E27FC236}">
                        <a16:creationId xmlns:a16="http://schemas.microsoft.com/office/drawing/2014/main" id="{4FD4DA3E-0AA4-4289-8AB4-D62DFC6025D8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83" name="Isosceles Triangle 82">
                    <a:extLst>
                      <a:ext uri="{FF2B5EF4-FFF2-40B4-BE49-F238E27FC236}">
                        <a16:creationId xmlns:a16="http://schemas.microsoft.com/office/drawing/2014/main" id="{02B86ADD-18E5-4114-9C20-9B1D722A5350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" name="Flowchart: Multidocument 78">
                  <a:extLst>
                    <a:ext uri="{FF2B5EF4-FFF2-40B4-BE49-F238E27FC236}">
                      <a16:creationId xmlns:a16="http://schemas.microsoft.com/office/drawing/2014/main" id="{1ADBD369-DCEE-4ADB-837C-F10C3A59DE65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80" name="Flowchart: Document 79">
                  <a:extLst>
                    <a:ext uri="{FF2B5EF4-FFF2-40B4-BE49-F238E27FC236}">
                      <a16:creationId xmlns:a16="http://schemas.microsoft.com/office/drawing/2014/main" id="{D0DBDDBD-1A8B-455C-B945-54E4A4CADA2A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2B72200-C72D-43E6-B67D-58216325408E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Flowchart: Document 20">
                <a:extLst>
                  <a:ext uri="{FF2B5EF4-FFF2-40B4-BE49-F238E27FC236}">
                    <a16:creationId xmlns:a16="http://schemas.microsoft.com/office/drawing/2014/main" id="{C8CE22E2-32B7-434D-9825-8A1958A14996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22" name="Flowchart: Document 21">
                <a:extLst>
                  <a:ext uri="{FF2B5EF4-FFF2-40B4-BE49-F238E27FC236}">
                    <a16:creationId xmlns:a16="http://schemas.microsoft.com/office/drawing/2014/main" id="{C22F1128-979F-4ABA-86BF-EE334E5D8CFE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lowchart: Document 22">
                <a:extLst>
                  <a:ext uri="{FF2B5EF4-FFF2-40B4-BE49-F238E27FC236}">
                    <a16:creationId xmlns:a16="http://schemas.microsoft.com/office/drawing/2014/main" id="{418CFF6E-22D8-44C9-A778-D75141636E6C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325135A-A981-48F7-9CB1-5073DCE45D02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559260CE-B0F3-4968-B432-86C2552B3062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463C93B2-220D-4C1E-9257-4D034B135B76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69" name="Flowchart: Document 68">
                      <a:extLst>
                        <a:ext uri="{FF2B5EF4-FFF2-40B4-BE49-F238E27FC236}">
                          <a16:creationId xmlns:a16="http://schemas.microsoft.com/office/drawing/2014/main" id="{35646E44-6B4B-4F74-9BEB-FD7D5259A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70" name="Flowchart: Alternate Process 69">
                      <a:extLst>
                        <a:ext uri="{FF2B5EF4-FFF2-40B4-BE49-F238E27FC236}">
                          <a16:creationId xmlns:a16="http://schemas.microsoft.com/office/drawing/2014/main" id="{42377807-D5E3-4BA3-88C6-6B4A9C46F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F6EE5844-9EBC-422C-826A-43355440EABA}"/>
                        </a:ext>
                      </a:extLst>
                    </p:cNvPr>
                    <p:cNvCxnSpPr>
                      <a:stCxn id="69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F63A4091-3516-469D-A5D6-E3BE402DD5C7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65" name="Flowchart: Document 64">
                      <a:extLst>
                        <a:ext uri="{FF2B5EF4-FFF2-40B4-BE49-F238E27FC236}">
                          <a16:creationId xmlns:a16="http://schemas.microsoft.com/office/drawing/2014/main" id="{C884E839-EF60-435E-B984-3158F19DD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66" name="Flowchart: Alternate Process 65">
                      <a:extLst>
                        <a:ext uri="{FF2B5EF4-FFF2-40B4-BE49-F238E27FC236}">
                          <a16:creationId xmlns:a16="http://schemas.microsoft.com/office/drawing/2014/main" id="{A42E9105-2921-4D3D-B922-9685D1557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23505402-B4CA-4EAC-BCF5-723DEDFCE6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Isosceles Triangle 67">
                      <a:extLst>
                        <a:ext uri="{FF2B5EF4-FFF2-40B4-BE49-F238E27FC236}">
                          <a16:creationId xmlns:a16="http://schemas.microsoft.com/office/drawing/2014/main" id="{DD9E69A2-9EB1-4108-9B4F-43C5A2ACDB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B5F2CD9B-6928-42DA-BEF3-4E77C82A94E1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lowchart: Document 36">
                  <a:extLst>
                    <a:ext uri="{FF2B5EF4-FFF2-40B4-BE49-F238E27FC236}">
                      <a16:creationId xmlns:a16="http://schemas.microsoft.com/office/drawing/2014/main" id="{43383BAA-3AE2-4E23-8421-DE2A0B2D89A2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FD029A38-9A0F-4557-A55E-543484F3217C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46C6C70-C227-4BF4-9499-DA4DFCB9ACA4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4D87C7D5-2D80-42D1-A614-61125F7C2D42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B2D1FB7-20D9-4627-B063-D67E04D66BEF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82FDD5D8-0BBD-4C45-B85F-6D927B1EE36C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298A6956-F629-4103-AE75-73738BF10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A0FDAA50-CCC8-44F2-8CBC-B6849D02C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9" name="Rounded Rectangle 86">
                  <a:extLst>
                    <a:ext uri="{FF2B5EF4-FFF2-40B4-BE49-F238E27FC236}">
                      <a16:creationId xmlns:a16="http://schemas.microsoft.com/office/drawing/2014/main" id="{F86AAEF4-EABC-4903-874F-230171D23DCA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lowchart: Decision 39">
                  <a:extLst>
                    <a:ext uri="{FF2B5EF4-FFF2-40B4-BE49-F238E27FC236}">
                      <a16:creationId xmlns:a16="http://schemas.microsoft.com/office/drawing/2014/main" id="{76021281-36EA-4C07-9B0B-6F0AC3E3FE9A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028AD888-4315-4679-9057-9AC876DB109B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8163330E-B011-4C4A-9959-F3D4E043DE6B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F88282A6-DB76-4A31-A5ED-CBCE277B56F2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52" name="Flowchart: Document 51">
                    <a:extLst>
                      <a:ext uri="{FF2B5EF4-FFF2-40B4-BE49-F238E27FC236}">
                        <a16:creationId xmlns:a16="http://schemas.microsoft.com/office/drawing/2014/main" id="{94042662-423F-4179-9680-8E558ACBB65A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53" name="Flowchart: Document 52">
                    <a:extLst>
                      <a:ext uri="{FF2B5EF4-FFF2-40B4-BE49-F238E27FC236}">
                        <a16:creationId xmlns:a16="http://schemas.microsoft.com/office/drawing/2014/main" id="{B1FB41C3-69DC-44D9-8C18-66A82AFAFA51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54" name="Flowchart: Document 53">
                    <a:extLst>
                      <a:ext uri="{FF2B5EF4-FFF2-40B4-BE49-F238E27FC236}">
                        <a16:creationId xmlns:a16="http://schemas.microsoft.com/office/drawing/2014/main" id="{C4D42310-609B-4090-BDB7-32D1CE1A2FFE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55" name="Elbow Connector 20">
                    <a:extLst>
                      <a:ext uri="{FF2B5EF4-FFF2-40B4-BE49-F238E27FC236}">
                        <a16:creationId xmlns:a16="http://schemas.microsoft.com/office/drawing/2014/main" id="{C8C85B86-E0FE-4BCC-9D44-28AA1689B924}"/>
                      </a:ext>
                    </a:extLst>
                  </p:cNvPr>
                  <p:cNvCxnSpPr>
                    <a:stCxn id="54" idx="3"/>
                    <a:endCxn id="52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62855CD8-0C52-4A3D-9F3A-AED39F51331F}"/>
                      </a:ext>
                    </a:extLst>
                  </p:cNvPr>
                  <p:cNvCxnSpPr>
                    <a:stCxn id="53" idx="3"/>
                    <a:endCxn id="37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D404F13-BE68-40F9-9B8F-A9F0440E7BCC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49" name="Flowchart: Document 48">
                    <a:extLst>
                      <a:ext uri="{FF2B5EF4-FFF2-40B4-BE49-F238E27FC236}">
                        <a16:creationId xmlns:a16="http://schemas.microsoft.com/office/drawing/2014/main" id="{B5624114-4778-43E1-88EE-348936A69F3C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9A59F7-597D-45DF-B86C-1D4BD1A8E5BB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51" name="Isosceles Triangle 50">
                    <a:extLst>
                      <a:ext uri="{FF2B5EF4-FFF2-40B4-BE49-F238E27FC236}">
                        <a16:creationId xmlns:a16="http://schemas.microsoft.com/office/drawing/2014/main" id="{CF0701E7-DC6C-4370-B19D-9D29518FA23B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2725D63E-65B1-49CA-8D76-900804356F78}"/>
                    </a:ext>
                  </a:extLst>
                </p:cNvPr>
                <p:cNvCxnSpPr>
                  <a:stCxn id="37" idx="2"/>
                  <a:endCxn id="40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lbow Connector 87">
                  <a:extLst>
                    <a:ext uri="{FF2B5EF4-FFF2-40B4-BE49-F238E27FC236}">
                      <a16:creationId xmlns:a16="http://schemas.microsoft.com/office/drawing/2014/main" id="{4C064417-5D1C-462F-81D3-5211509A38CA}"/>
                    </a:ext>
                  </a:extLst>
                </p:cNvPr>
                <p:cNvCxnSpPr>
                  <a:stCxn id="40" idx="2"/>
                  <a:endCxn id="49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93">
                  <a:extLst>
                    <a:ext uri="{FF2B5EF4-FFF2-40B4-BE49-F238E27FC236}">
                      <a16:creationId xmlns:a16="http://schemas.microsoft.com/office/drawing/2014/main" id="{7A2EC613-ACEB-42FB-AA2F-EEADF77DBB8A}"/>
                    </a:ext>
                  </a:extLst>
                </p:cNvPr>
                <p:cNvCxnSpPr>
                  <a:stCxn id="49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74AEF14F-0EC5-4206-899E-1EA6EE6F6D77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Flowchart: Alternate Process 24">
                <a:extLst>
                  <a:ext uri="{FF2B5EF4-FFF2-40B4-BE49-F238E27FC236}">
                    <a16:creationId xmlns:a16="http://schemas.microsoft.com/office/drawing/2014/main" id="{A4F97D30-2078-4509-84E1-EE9E7EB19478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B4752B0-0318-4E3A-9650-838832D5C77E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3FB320E-602F-43FD-9922-463BCA215808}"/>
                  </a:ext>
                </a:extLst>
              </p:cNvPr>
              <p:cNvCxnSpPr>
                <a:stCxn id="25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145">
                <a:extLst>
                  <a:ext uri="{FF2B5EF4-FFF2-40B4-BE49-F238E27FC236}">
                    <a16:creationId xmlns:a16="http://schemas.microsoft.com/office/drawing/2014/main" id="{A6545CFC-3CAF-4D22-9485-FC0AE3752AF4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6A80F4-E46E-425B-9EC6-5BCD819AF58F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D78E4E4-AC43-4A96-A527-C8FFDD6A7166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0B423DF-BBBD-4356-8DDA-39666282246F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9016732-1A31-4A42-AB3C-C4531D895B76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62B9425-82EA-4724-9845-D8D7FB617A2B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FC68D9D1-6CA8-4310-ABFD-6718A2590C2A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E21416A0-8E17-4DBF-A9A5-9A8AFEB86440}"/>
                </a:ext>
              </a:extLst>
            </p:cNvPr>
            <p:cNvSpPr/>
            <p:nvPr/>
          </p:nvSpPr>
          <p:spPr>
            <a:xfrm>
              <a:off x="1233165" y="3416362"/>
              <a:ext cx="3655478" cy="15374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239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884067"/>
          </a:xfrm>
        </p:spPr>
        <p:txBody>
          <a:bodyPr/>
          <a:lstStyle/>
          <a:p>
            <a:r>
              <a:rPr lang="en-US" b="1" dirty="0"/>
              <a:t>Material Properties – SPC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26" y="1950721"/>
            <a:ext cx="4872474" cy="359080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043420"/>
            <a:ext cx="11582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US" sz="2400" kern="0" baseline="0" dirty="0">
                <a:solidFill>
                  <a:schemeClr val="tx1"/>
                </a:solidFill>
              </a:rPr>
              <a:t>Statistical process controls are important in sustaining certification rationale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805420"/>
            <a:ext cx="7086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b="0" i="1" kern="0" baseline="0" dirty="0">
                <a:solidFill>
                  <a:schemeClr val="tx1"/>
                </a:solidFill>
              </a:rPr>
              <a:t>Statistical equivalency evaluations </a:t>
            </a:r>
            <a:r>
              <a:rPr lang="en-US" altLang="en-US" sz="2400" b="0" kern="0" baseline="0" dirty="0">
                <a:solidFill>
                  <a:schemeClr val="tx1"/>
                </a:solidFill>
              </a:rPr>
              <a:t>substantiate design values and process stability build-to-build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000" b="0" kern="0" baseline="0" dirty="0">
                <a:solidFill>
                  <a:schemeClr val="tx1"/>
                </a:solidFill>
              </a:rPr>
              <a:t>Process qualification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000" b="0" kern="0" baseline="0" dirty="0">
                <a:solidFill>
                  <a:schemeClr val="tx1"/>
                </a:solidFill>
              </a:rPr>
              <a:t>Witness testing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000" b="0" kern="0" baseline="0" dirty="0">
                <a:solidFill>
                  <a:schemeClr val="tx1"/>
                </a:solidFill>
              </a:rPr>
              <a:t>Integration to existing material data sets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altLang="en-US" sz="2000" b="0" kern="0" baseline="0" dirty="0">
                <a:solidFill>
                  <a:schemeClr val="tx1"/>
                </a:solidFill>
              </a:rPr>
              <a:t>Pre-production article evaluations</a:t>
            </a:r>
          </a:p>
          <a:p>
            <a:pPr marL="400050">
              <a:lnSpc>
                <a:spcPct val="120000"/>
              </a:lnSpc>
            </a:pPr>
            <a:r>
              <a:rPr lang="en-US" altLang="en-US" sz="2400" b="0" kern="0" baseline="0" dirty="0">
                <a:solidFill>
                  <a:schemeClr val="tx1"/>
                </a:solidFill>
              </a:rPr>
              <a:t>Equivalency of material performance is an anchor to the structural integrity rationale for additively manufactured parts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4658" y="6079209"/>
            <a:ext cx="718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dark and scary place most manufacturers are NOT used to operating….</a:t>
            </a:r>
          </a:p>
        </p:txBody>
      </p:sp>
    </p:spTree>
    <p:extLst>
      <p:ext uri="{BB962C8B-B14F-4D97-AF65-F5344CB8AC3E}">
        <p14:creationId xmlns:p14="http://schemas.microsoft.com/office/powerpoint/2010/main" val="6818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Production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6" y="1994745"/>
            <a:ext cx="3421479" cy="435133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Part Production Controls </a:t>
            </a:r>
            <a:r>
              <a:rPr lang="en-US" dirty="0">
                <a:cs typeface="Times New Roman" panose="02020603050405020304" pitchFamily="18" charset="0"/>
              </a:rPr>
              <a:t>are typical of aerospace operations and include design, part classification, pre-production and production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AE4F31-5F73-4F87-A1E8-5BCA27D4952C}"/>
              </a:ext>
            </a:extLst>
          </p:cNvPr>
          <p:cNvGrpSpPr/>
          <p:nvPr/>
        </p:nvGrpSpPr>
        <p:grpSpPr>
          <a:xfrm>
            <a:off x="4681716" y="1848561"/>
            <a:ext cx="6349809" cy="4091323"/>
            <a:chOff x="308783" y="4855997"/>
            <a:chExt cx="6349809" cy="40913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5AE90A-01FF-4463-9CBA-6FA75B1803FD}"/>
                </a:ext>
              </a:extLst>
            </p:cNvPr>
            <p:cNvSpPr txBox="1"/>
            <p:nvPr/>
          </p:nvSpPr>
          <p:spPr>
            <a:xfrm rot="16200000">
              <a:off x="-637694" y="5911430"/>
              <a:ext cx="2231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Production Controls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F9CCA339-90CE-4F58-97FF-89E470F7C673}"/>
                </a:ext>
              </a:extLst>
            </p:cNvPr>
            <p:cNvSpPr/>
            <p:nvPr/>
          </p:nvSpPr>
          <p:spPr>
            <a:xfrm>
              <a:off x="5927757" y="8728606"/>
              <a:ext cx="730835" cy="218714"/>
            </a:xfrm>
            <a:prstGeom prst="flowChartTermina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Service</a:t>
              </a:r>
            </a:p>
          </p:txBody>
        </p:sp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B5B2435B-98AF-43D7-B346-727335B44335}"/>
                </a:ext>
              </a:extLst>
            </p:cNvPr>
            <p:cNvSpPr/>
            <p:nvPr/>
          </p:nvSpPr>
          <p:spPr>
            <a:xfrm>
              <a:off x="1821238" y="6345171"/>
              <a:ext cx="1115878" cy="457872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AMRR</a:t>
              </a:r>
            </a:p>
          </p:txBody>
        </p:sp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82F5EE69-F1A6-4992-BAED-9D132B07BF5B}"/>
                </a:ext>
              </a:extLst>
            </p:cNvPr>
            <p:cNvSpPr/>
            <p:nvPr/>
          </p:nvSpPr>
          <p:spPr>
            <a:xfrm>
              <a:off x="1143304" y="6909238"/>
              <a:ext cx="673345" cy="458666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QPP</a:t>
              </a:r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6EA85B65-2B85-4770-9155-EDDE63B166D8}"/>
                </a:ext>
              </a:extLst>
            </p:cNvPr>
            <p:cNvSpPr/>
            <p:nvPr/>
          </p:nvSpPr>
          <p:spPr>
            <a:xfrm>
              <a:off x="2887747" y="7637660"/>
              <a:ext cx="945906" cy="306446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</a:t>
              </a:r>
            </a:p>
          </p:txBody>
        </p:sp>
        <p:sp>
          <p:nvSpPr>
            <p:cNvPr id="12" name="Flowchart: Document 11">
              <a:extLst>
                <a:ext uri="{FF2B5EF4-FFF2-40B4-BE49-F238E27FC236}">
                  <a16:creationId xmlns:a16="http://schemas.microsoft.com/office/drawing/2014/main" id="{612C2632-53A2-4D41-AA14-DD3CD8C1F94B}"/>
                </a:ext>
              </a:extLst>
            </p:cNvPr>
            <p:cNvSpPr/>
            <p:nvPr/>
          </p:nvSpPr>
          <p:spPr>
            <a:xfrm>
              <a:off x="1144161" y="7620976"/>
              <a:ext cx="1008393" cy="618544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 Engineering Controls</a:t>
              </a:r>
            </a:p>
          </p:txBody>
        </p: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id="{059EE42C-54DD-4594-BC66-9E4B9449ACC6}"/>
                </a:ext>
              </a:extLst>
            </p:cNvPr>
            <p:cNvSpPr/>
            <p:nvPr/>
          </p:nvSpPr>
          <p:spPr>
            <a:xfrm>
              <a:off x="4835774" y="4941208"/>
              <a:ext cx="720310" cy="520290"/>
            </a:xfrm>
            <a:prstGeom prst="flowChartDocumen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PPP</a:t>
              </a:r>
            </a:p>
          </p:txBody>
        </p:sp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2119004F-AA7E-437A-B731-58C01A9FDAFB}"/>
                </a:ext>
              </a:extLst>
            </p:cNvPr>
            <p:cNvSpPr/>
            <p:nvPr/>
          </p:nvSpPr>
          <p:spPr>
            <a:xfrm>
              <a:off x="4806536" y="4919472"/>
              <a:ext cx="778786" cy="578967"/>
            </a:xfrm>
            <a:prstGeom prst="flowChartDocumen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00070220-8855-4D29-B86E-D26313925477}"/>
                </a:ext>
              </a:extLst>
            </p:cNvPr>
            <p:cNvSpPr/>
            <p:nvPr/>
          </p:nvSpPr>
          <p:spPr>
            <a:xfrm>
              <a:off x="3175216" y="4919472"/>
              <a:ext cx="1277073" cy="538062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Classify Part</a:t>
              </a:r>
            </a:p>
          </p:txBody>
        </p:sp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CE77E80B-9D3E-4104-AEA3-90AC0494A699}"/>
                </a:ext>
              </a:extLst>
            </p:cNvPr>
            <p:cNvSpPr/>
            <p:nvPr/>
          </p:nvSpPr>
          <p:spPr>
            <a:xfrm>
              <a:off x="1952845" y="4953823"/>
              <a:ext cx="875027" cy="595938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Process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89566B-5E48-462F-90AA-A7AE5C3C31C2}"/>
                </a:ext>
              </a:extLst>
            </p:cNvPr>
            <p:cNvCxnSpPr/>
            <p:nvPr/>
          </p:nvCxnSpPr>
          <p:spPr>
            <a:xfrm>
              <a:off x="2827872" y="5190737"/>
              <a:ext cx="34734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D03197-1F28-4EE2-A0E3-13FEF3622456}"/>
                </a:ext>
              </a:extLst>
            </p:cNvPr>
            <p:cNvCxnSpPr/>
            <p:nvPr/>
          </p:nvCxnSpPr>
          <p:spPr>
            <a:xfrm>
              <a:off x="4450762" y="5188503"/>
              <a:ext cx="34734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32">
              <a:extLst>
                <a:ext uri="{FF2B5EF4-FFF2-40B4-BE49-F238E27FC236}">
                  <a16:creationId xmlns:a16="http://schemas.microsoft.com/office/drawing/2014/main" id="{5DF1598D-061E-4B89-A3B9-278A04A832E7}"/>
                </a:ext>
              </a:extLst>
            </p:cNvPr>
            <p:cNvCxnSpPr>
              <a:stCxn id="14" idx="2"/>
              <a:endCxn id="20" idx="0"/>
            </p:cNvCxnSpPr>
            <p:nvPr/>
          </p:nvCxnSpPr>
          <p:spPr>
            <a:xfrm rot="5400000">
              <a:off x="3999844" y="4590134"/>
              <a:ext cx="326056" cy="2066115"/>
            </a:xfrm>
            <a:prstGeom prst="bentConnector3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B2B5619A-28C8-4ECD-AFCC-43CD27F2183D}"/>
                </a:ext>
              </a:extLst>
            </p:cNvPr>
            <p:cNvSpPr/>
            <p:nvPr/>
          </p:nvSpPr>
          <p:spPr>
            <a:xfrm>
              <a:off x="2615063" y="5786219"/>
              <a:ext cx="1029502" cy="421277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Pre-Prod Article Plan</a:t>
              </a:r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63E49B52-3645-4020-A680-F76C8B6A91DB}"/>
                </a:ext>
              </a:extLst>
            </p:cNvPr>
            <p:cNvSpPr/>
            <p:nvPr/>
          </p:nvSpPr>
          <p:spPr>
            <a:xfrm>
              <a:off x="3820588" y="5785542"/>
              <a:ext cx="1097165" cy="42005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Pre-Prod Article Evaluation</a:t>
              </a:r>
            </a:p>
          </p:txBody>
        </p:sp>
        <p:sp>
          <p:nvSpPr>
            <p:cNvPr id="22" name="Flowchart: Document 21">
              <a:extLst>
                <a:ext uri="{FF2B5EF4-FFF2-40B4-BE49-F238E27FC236}">
                  <a16:creationId xmlns:a16="http://schemas.microsoft.com/office/drawing/2014/main" id="{7239C43B-854E-45A7-8268-EE338BC018AC}"/>
                </a:ext>
              </a:extLst>
            </p:cNvPr>
            <p:cNvSpPr/>
            <p:nvPr/>
          </p:nvSpPr>
          <p:spPr>
            <a:xfrm>
              <a:off x="5110916" y="5801721"/>
              <a:ext cx="1032695" cy="390272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Pre-Prod Article Report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2A7A49-D662-4144-BE90-47BB329F0F03}"/>
                </a:ext>
              </a:extLst>
            </p:cNvPr>
            <p:cNvCxnSpPr>
              <a:endCxn id="21" idx="1"/>
            </p:cNvCxnSpPr>
            <p:nvPr/>
          </p:nvCxnSpPr>
          <p:spPr>
            <a:xfrm flipV="1">
              <a:off x="3644233" y="5995569"/>
              <a:ext cx="176355" cy="12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E0921E-107A-48A5-9615-06F92C323F74}"/>
                </a:ext>
              </a:extLst>
            </p:cNvPr>
            <p:cNvCxnSpPr>
              <a:stCxn id="21" idx="3"/>
            </p:cNvCxnSpPr>
            <p:nvPr/>
          </p:nvCxnSpPr>
          <p:spPr>
            <a:xfrm>
              <a:off x="4917753" y="5995569"/>
              <a:ext cx="193163" cy="12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140">
              <a:extLst>
                <a:ext uri="{FF2B5EF4-FFF2-40B4-BE49-F238E27FC236}">
                  <a16:creationId xmlns:a16="http://schemas.microsoft.com/office/drawing/2014/main" id="{D51AF728-31C2-40FA-86CA-1DD0632C790E}"/>
                </a:ext>
              </a:extLst>
            </p:cNvPr>
            <p:cNvCxnSpPr/>
            <p:nvPr/>
          </p:nvCxnSpPr>
          <p:spPr>
            <a:xfrm rot="5400000">
              <a:off x="4080567" y="5037228"/>
              <a:ext cx="407915" cy="2690148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144">
              <a:extLst>
                <a:ext uri="{FF2B5EF4-FFF2-40B4-BE49-F238E27FC236}">
                  <a16:creationId xmlns:a16="http://schemas.microsoft.com/office/drawing/2014/main" id="{2814F244-17AA-4608-85EE-4FC68B54CCAC}"/>
                </a:ext>
              </a:extLst>
            </p:cNvPr>
            <p:cNvCxnSpPr>
              <a:stCxn id="9" idx="1"/>
              <a:endCxn id="10" idx="0"/>
            </p:cNvCxnSpPr>
            <p:nvPr/>
          </p:nvCxnSpPr>
          <p:spPr>
            <a:xfrm rot="10800000" flipV="1">
              <a:off x="1479978" y="6574106"/>
              <a:ext cx="341261" cy="335131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Decision 26">
              <a:extLst>
                <a:ext uri="{FF2B5EF4-FFF2-40B4-BE49-F238E27FC236}">
                  <a16:creationId xmlns:a16="http://schemas.microsoft.com/office/drawing/2014/main" id="{87918CE9-446B-46BA-9C3D-A775C857957B}"/>
                </a:ext>
              </a:extLst>
            </p:cNvPr>
            <p:cNvSpPr/>
            <p:nvPr/>
          </p:nvSpPr>
          <p:spPr>
            <a:xfrm>
              <a:off x="4106109" y="7371792"/>
              <a:ext cx="1634532" cy="838181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Witness SPC, NDE, Acceptance Tests</a:t>
              </a:r>
            </a:p>
          </p:txBody>
        </p:sp>
        <p:sp>
          <p:nvSpPr>
            <p:cNvPr id="28" name="Flowchart: Decision 27">
              <a:extLst>
                <a:ext uri="{FF2B5EF4-FFF2-40B4-BE49-F238E27FC236}">
                  <a16:creationId xmlns:a16="http://schemas.microsoft.com/office/drawing/2014/main" id="{55AABE46-748D-4121-A195-70558451B9AF}"/>
                </a:ext>
              </a:extLst>
            </p:cNvPr>
            <p:cNvSpPr/>
            <p:nvPr/>
          </p:nvSpPr>
          <p:spPr>
            <a:xfrm>
              <a:off x="5008986" y="6646294"/>
              <a:ext cx="988672" cy="396994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MRB</a:t>
              </a:r>
            </a:p>
          </p:txBody>
        </p:sp>
        <p:sp>
          <p:nvSpPr>
            <p:cNvPr id="29" name="Flowchart: Preparation 28">
              <a:extLst>
                <a:ext uri="{FF2B5EF4-FFF2-40B4-BE49-F238E27FC236}">
                  <a16:creationId xmlns:a16="http://schemas.microsoft.com/office/drawing/2014/main" id="{F0689D9D-3E77-49E8-B0F6-C2848D725EC7}"/>
                </a:ext>
              </a:extLst>
            </p:cNvPr>
            <p:cNvSpPr/>
            <p:nvPr/>
          </p:nvSpPr>
          <p:spPr>
            <a:xfrm>
              <a:off x="996054" y="4855997"/>
              <a:ext cx="650937" cy="332506"/>
            </a:xfrm>
            <a:prstGeom prst="flowChartPrepa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0927C76-248D-4ABD-B282-F89E233553CE}"/>
                </a:ext>
              </a:extLst>
            </p:cNvPr>
            <p:cNvSpPr/>
            <p:nvPr/>
          </p:nvSpPr>
          <p:spPr>
            <a:xfrm>
              <a:off x="1742803" y="6844791"/>
              <a:ext cx="147694" cy="12732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FF66CA2-9315-407A-9FD4-9601046F59E2}"/>
                </a:ext>
              </a:extLst>
            </p:cNvPr>
            <p:cNvSpPr/>
            <p:nvPr/>
          </p:nvSpPr>
          <p:spPr>
            <a:xfrm>
              <a:off x="2065439" y="7562361"/>
              <a:ext cx="147694" cy="12732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EEBAC6C-99C0-40F7-9B4E-094E78532186}"/>
                </a:ext>
              </a:extLst>
            </p:cNvPr>
            <p:cNvSpPr/>
            <p:nvPr/>
          </p:nvSpPr>
          <p:spPr>
            <a:xfrm>
              <a:off x="3732931" y="7572506"/>
              <a:ext cx="147694" cy="12732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3D5CEED-3798-45C4-A29D-F9656A06C986}"/>
                </a:ext>
              </a:extLst>
            </p:cNvPr>
            <p:cNvSpPr/>
            <p:nvPr/>
          </p:nvSpPr>
          <p:spPr>
            <a:xfrm>
              <a:off x="5250624" y="7508845"/>
              <a:ext cx="147694" cy="12732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D393-A4FE-4A80-902D-974BB0A08664}"/>
                </a:ext>
              </a:extLst>
            </p:cNvPr>
            <p:cNvCxnSpPr>
              <a:stCxn id="29" idx="3"/>
            </p:cNvCxnSpPr>
            <p:nvPr/>
          </p:nvCxnSpPr>
          <p:spPr>
            <a:xfrm>
              <a:off x="1646991" y="5022250"/>
              <a:ext cx="30487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0D549DE-C0E6-4817-BEEF-897F97FF7F21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1479976" y="7337581"/>
              <a:ext cx="1" cy="28339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27CE14-9601-4139-828D-55AF38D90349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2148883" y="7785891"/>
              <a:ext cx="738864" cy="499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F5677F-F843-4EBD-ACE2-3B0E8149C3AC}"/>
                </a:ext>
              </a:extLst>
            </p:cNvPr>
            <p:cNvCxnSpPr>
              <a:stCxn id="11" idx="3"/>
              <a:endCxn id="27" idx="1"/>
            </p:cNvCxnSpPr>
            <p:nvPr/>
          </p:nvCxnSpPr>
          <p:spPr>
            <a:xfrm>
              <a:off x="3833653" y="7790883"/>
              <a:ext cx="27245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84">
              <a:extLst>
                <a:ext uri="{FF2B5EF4-FFF2-40B4-BE49-F238E27FC236}">
                  <a16:creationId xmlns:a16="http://schemas.microsoft.com/office/drawing/2014/main" id="{11D5741D-4380-4108-B629-F2B5A3EDD9CF}"/>
                </a:ext>
              </a:extLst>
            </p:cNvPr>
            <p:cNvCxnSpPr>
              <a:stCxn id="27" idx="0"/>
              <a:endCxn id="28" idx="2"/>
            </p:cNvCxnSpPr>
            <p:nvPr/>
          </p:nvCxnSpPr>
          <p:spPr>
            <a:xfrm rot="5400000" flipH="1" flipV="1">
              <a:off x="5049096" y="6917567"/>
              <a:ext cx="328504" cy="579947"/>
            </a:xfrm>
            <a:prstGeom prst="bentConnector3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id="{F90EA989-312A-48B1-8C15-0D183A0A20C4}"/>
                </a:ext>
              </a:extLst>
            </p:cNvPr>
            <p:cNvSpPr/>
            <p:nvPr/>
          </p:nvSpPr>
          <p:spPr>
            <a:xfrm>
              <a:off x="5997658" y="6840260"/>
              <a:ext cx="131583" cy="1913693"/>
            </a:xfrm>
            <a:custGeom>
              <a:avLst/>
              <a:gdLst>
                <a:gd name="connsiteX0" fmla="*/ 0 w 119921"/>
                <a:gd name="connsiteY0" fmla="*/ 0 h 1379096"/>
                <a:gd name="connsiteX1" fmla="*/ 119921 w 119921"/>
                <a:gd name="connsiteY1" fmla="*/ 0 h 1379096"/>
                <a:gd name="connsiteX2" fmla="*/ 119921 w 119921"/>
                <a:gd name="connsiteY2" fmla="*/ 1379096 h 137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21" h="1379096">
                  <a:moveTo>
                    <a:pt x="0" y="0"/>
                  </a:moveTo>
                  <a:lnTo>
                    <a:pt x="119921" y="0"/>
                  </a:lnTo>
                  <a:lnTo>
                    <a:pt x="119921" y="13790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CA138D-6563-4592-9834-F4B1ABB37C98}"/>
                </a:ext>
              </a:extLst>
            </p:cNvPr>
            <p:cNvCxnSpPr>
              <a:stCxn id="27" idx="3"/>
            </p:cNvCxnSpPr>
            <p:nvPr/>
          </p:nvCxnSpPr>
          <p:spPr>
            <a:xfrm flipV="1">
              <a:off x="5740641" y="7785891"/>
              <a:ext cx="402970" cy="499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&quot;No&quot; Symbol 148">
              <a:extLst>
                <a:ext uri="{FF2B5EF4-FFF2-40B4-BE49-F238E27FC236}">
                  <a16:creationId xmlns:a16="http://schemas.microsoft.com/office/drawing/2014/main" id="{39C7769C-7C8B-46F0-9B00-1E7DED6FEA9E}"/>
                </a:ext>
              </a:extLst>
            </p:cNvPr>
            <p:cNvSpPr/>
            <p:nvPr/>
          </p:nvSpPr>
          <p:spPr>
            <a:xfrm>
              <a:off x="4939650" y="6701452"/>
              <a:ext cx="96316" cy="96316"/>
            </a:xfrm>
            <a:prstGeom prst="noSmoking">
              <a:avLst>
                <a:gd name="adj" fmla="val 10195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B78E2DCD-A650-4AA6-A551-4544CCD7A5BF}"/>
                </a:ext>
              </a:extLst>
            </p:cNvPr>
            <p:cNvSpPr/>
            <p:nvPr/>
          </p:nvSpPr>
          <p:spPr>
            <a:xfrm>
              <a:off x="1979218" y="6843897"/>
              <a:ext cx="3029768" cy="772729"/>
            </a:xfrm>
            <a:custGeom>
              <a:avLst/>
              <a:gdLst>
                <a:gd name="connsiteX0" fmla="*/ 2928938 w 2928938"/>
                <a:gd name="connsiteY0" fmla="*/ 0 h 766762"/>
                <a:gd name="connsiteX1" fmla="*/ 1924050 w 2928938"/>
                <a:gd name="connsiteY1" fmla="*/ 0 h 766762"/>
                <a:gd name="connsiteX2" fmla="*/ 1924050 w 2928938"/>
                <a:gd name="connsiteY2" fmla="*/ 300037 h 766762"/>
                <a:gd name="connsiteX3" fmla="*/ 0 w 2928938"/>
                <a:gd name="connsiteY3" fmla="*/ 300037 h 766762"/>
                <a:gd name="connsiteX4" fmla="*/ 0 w 2928938"/>
                <a:gd name="connsiteY4" fmla="*/ 766762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38" h="766762">
                  <a:moveTo>
                    <a:pt x="2928938" y="0"/>
                  </a:moveTo>
                  <a:lnTo>
                    <a:pt x="1924050" y="0"/>
                  </a:lnTo>
                  <a:lnTo>
                    <a:pt x="1924050" y="300037"/>
                  </a:lnTo>
                  <a:lnTo>
                    <a:pt x="0" y="300037"/>
                  </a:lnTo>
                  <a:lnTo>
                    <a:pt x="0" y="76676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&quot;No&quot; Symbol 150">
              <a:extLst>
                <a:ext uri="{FF2B5EF4-FFF2-40B4-BE49-F238E27FC236}">
                  <a16:creationId xmlns:a16="http://schemas.microsoft.com/office/drawing/2014/main" id="{6CFB3798-DEE0-4606-AB47-40221A415493}"/>
                </a:ext>
              </a:extLst>
            </p:cNvPr>
            <p:cNvSpPr/>
            <p:nvPr/>
          </p:nvSpPr>
          <p:spPr>
            <a:xfrm>
              <a:off x="4763085" y="7251631"/>
              <a:ext cx="96316" cy="96316"/>
            </a:xfrm>
            <a:prstGeom prst="noSmoking">
              <a:avLst>
                <a:gd name="adj" fmla="val 10195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&quot;No&quot; Symbol 161">
              <a:extLst>
                <a:ext uri="{FF2B5EF4-FFF2-40B4-BE49-F238E27FC236}">
                  <a16:creationId xmlns:a16="http://schemas.microsoft.com/office/drawing/2014/main" id="{0D939F95-A229-4677-8C8D-6403DB6205AF}"/>
                </a:ext>
              </a:extLst>
            </p:cNvPr>
            <p:cNvSpPr/>
            <p:nvPr/>
          </p:nvSpPr>
          <p:spPr>
            <a:xfrm>
              <a:off x="2242802" y="6230622"/>
              <a:ext cx="96316" cy="96316"/>
            </a:xfrm>
            <a:prstGeom prst="noSmoking">
              <a:avLst>
                <a:gd name="adj" fmla="val 10195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2EFA10-9D6E-49BF-8ECF-0FE7BC85FB45}"/>
                </a:ext>
              </a:extLst>
            </p:cNvPr>
            <p:cNvCxnSpPr>
              <a:stCxn id="9" idx="0"/>
              <a:endCxn id="16" idx="2"/>
            </p:cNvCxnSpPr>
            <p:nvPr/>
          </p:nvCxnSpPr>
          <p:spPr>
            <a:xfrm flipV="1">
              <a:off x="2379177" y="5510363"/>
              <a:ext cx="11182" cy="83480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Decision 45">
              <a:extLst>
                <a:ext uri="{FF2B5EF4-FFF2-40B4-BE49-F238E27FC236}">
                  <a16:creationId xmlns:a16="http://schemas.microsoft.com/office/drawing/2014/main" id="{E9EDFDA8-A72E-4D71-8176-520C714A3362}"/>
                </a:ext>
              </a:extLst>
            </p:cNvPr>
            <p:cNvSpPr/>
            <p:nvPr/>
          </p:nvSpPr>
          <p:spPr>
            <a:xfrm>
              <a:off x="2788568" y="8097397"/>
              <a:ext cx="1115878" cy="457872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Qual. Units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668859-7DCF-47F6-AEE7-CE667D950C2C}"/>
                </a:ext>
              </a:extLst>
            </p:cNvPr>
            <p:cNvSpPr txBox="1"/>
            <p:nvPr/>
          </p:nvSpPr>
          <p:spPr>
            <a:xfrm>
              <a:off x="2116219" y="7756300"/>
              <a:ext cx="7713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B3 - 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464E25-77C7-444C-8D25-0A714199CFE8}"/>
                </a:ext>
              </a:extLst>
            </p:cNvPr>
            <p:cNvSpPr txBox="1"/>
            <p:nvPr/>
          </p:nvSpPr>
          <p:spPr>
            <a:xfrm>
              <a:off x="1723454" y="8318330"/>
              <a:ext cx="7970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A – B2</a:t>
              </a: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308D8E5-267A-418F-A9D2-0A7DD40C17CD}"/>
                </a:ext>
              </a:extLst>
            </p:cNvPr>
            <p:cNvSpPr/>
            <p:nvPr/>
          </p:nvSpPr>
          <p:spPr>
            <a:xfrm>
              <a:off x="3563297" y="8133016"/>
              <a:ext cx="147694" cy="12732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Elbow Connector 151">
              <a:extLst>
                <a:ext uri="{FF2B5EF4-FFF2-40B4-BE49-F238E27FC236}">
                  <a16:creationId xmlns:a16="http://schemas.microsoft.com/office/drawing/2014/main" id="{B6B0DE3E-A17C-4525-B1AD-5A775824ABCA}"/>
                </a:ext>
              </a:extLst>
            </p:cNvPr>
            <p:cNvCxnSpPr>
              <a:stCxn id="12" idx="2"/>
              <a:endCxn id="46" idx="1"/>
            </p:cNvCxnSpPr>
            <p:nvPr/>
          </p:nvCxnSpPr>
          <p:spPr>
            <a:xfrm rot="16200000" flipH="1">
              <a:off x="2154610" y="7692375"/>
              <a:ext cx="127706" cy="114021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&quot;No&quot; Symbol 152">
              <a:extLst>
                <a:ext uri="{FF2B5EF4-FFF2-40B4-BE49-F238E27FC236}">
                  <a16:creationId xmlns:a16="http://schemas.microsoft.com/office/drawing/2014/main" id="{76B6CC71-A5A9-43E5-8985-D7E24D567CB6}"/>
                </a:ext>
              </a:extLst>
            </p:cNvPr>
            <p:cNvSpPr/>
            <p:nvPr/>
          </p:nvSpPr>
          <p:spPr>
            <a:xfrm>
              <a:off x="3162006" y="8549162"/>
              <a:ext cx="96316" cy="96316"/>
            </a:xfrm>
            <a:prstGeom prst="noSmoking">
              <a:avLst>
                <a:gd name="adj" fmla="val 10195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3348620-6AFD-42AA-BF5B-5B3BD25418FC}"/>
                </a:ext>
              </a:extLst>
            </p:cNvPr>
            <p:cNvCxnSpPr/>
            <p:nvPr/>
          </p:nvCxnSpPr>
          <p:spPr>
            <a:xfrm flipV="1">
              <a:off x="3344997" y="7940222"/>
              <a:ext cx="1803" cy="1596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174">
              <a:extLst>
                <a:ext uri="{FF2B5EF4-FFF2-40B4-BE49-F238E27FC236}">
                  <a16:creationId xmlns:a16="http://schemas.microsoft.com/office/drawing/2014/main" id="{88F111B1-DC73-4ECB-A1E7-7F454E8050E2}"/>
                </a:ext>
              </a:extLst>
            </p:cNvPr>
            <p:cNvCxnSpPr>
              <a:stCxn id="46" idx="2"/>
            </p:cNvCxnSpPr>
            <p:nvPr/>
          </p:nvCxnSpPr>
          <p:spPr>
            <a:xfrm rot="5400000">
              <a:off x="2080282" y="7428390"/>
              <a:ext cx="139346" cy="2393104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0F7A57F-3158-4AB3-BF1E-B41418C7E3CA}"/>
                </a:ext>
              </a:extLst>
            </p:cNvPr>
            <p:cNvCxnSpPr/>
            <p:nvPr/>
          </p:nvCxnSpPr>
          <p:spPr>
            <a:xfrm flipV="1">
              <a:off x="953403" y="5249333"/>
              <a:ext cx="0" cy="344528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967CC78-032C-4F61-A435-1B6B3532D088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942817" y="5251282"/>
              <a:ext cx="1010028" cy="5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41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4"/>
            <a:ext cx="10515600" cy="960438"/>
          </a:xfrm>
        </p:spPr>
        <p:txBody>
          <a:bodyPr/>
          <a:lstStyle/>
          <a:p>
            <a:r>
              <a:rPr lang="en-US" b="1" dirty="0"/>
              <a:t>Part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200" y="1809361"/>
            <a:ext cx="6096000" cy="49121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 Light" panose="020F0302020204030204"/>
              </a:rPr>
              <a:t>Part Classification system is a </a:t>
            </a:r>
            <a:r>
              <a:rPr lang="en-US" sz="2800" b="1" i="1" dirty="0">
                <a:solidFill>
                  <a:sysClr val="windowText" lastClr="000000"/>
                </a:solidFill>
                <a:latin typeface="Calibri Light" panose="020F0302020204030204"/>
              </a:rPr>
              <a:t>risk communication </a:t>
            </a:r>
            <a:r>
              <a:rPr lang="en-US" sz="2800" dirty="0">
                <a:solidFill>
                  <a:sysClr val="windowText" lastClr="000000"/>
                </a:solidFill>
                <a:latin typeface="Calibri Light" panose="020F0302020204030204"/>
              </a:rPr>
              <a:t>tool</a:t>
            </a:r>
          </a:p>
          <a:p>
            <a:pPr marL="228600" lvl="0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 Light" panose="020F0302020204030204"/>
              </a:rPr>
              <a:t>Established criteria at each step for consistency</a:t>
            </a:r>
          </a:p>
          <a:p>
            <a:pPr marL="228600" lvl="0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 Light" panose="020F0302020204030204"/>
              </a:rPr>
              <a:t>The higher a part’s classification, the more stringent the downstream requirements become</a:t>
            </a:r>
          </a:p>
          <a:p>
            <a:pPr marL="685800" lvl="1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 Light" panose="020F0302020204030204"/>
              </a:rPr>
              <a:t>B4 parts should need less scrutiny than an A1 part</a:t>
            </a:r>
          </a:p>
          <a:p>
            <a:pPr marL="685800" lvl="1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 Light" panose="020F0302020204030204"/>
              </a:rPr>
              <a:t>Non-destructive evaluation needs also likely to differ</a:t>
            </a:r>
          </a:p>
          <a:p>
            <a:pPr marL="228600" lvl="0" indent="-2286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 Light" panose="020F0302020204030204"/>
              </a:rPr>
              <a:t>Part-specific tailoring starts with classification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3FD3C-2F4D-49C8-BEBE-EB1DC0DD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9408"/>
            <a:ext cx="5826301" cy="38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7F662-8A8F-406B-AAB1-DE0D8301E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2" y="1241552"/>
            <a:ext cx="9150096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4BCB7-6C32-48DD-A69D-A3264B673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491" y="1016000"/>
            <a:ext cx="4588128" cy="3042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909467"/>
          </a:xfrm>
        </p:spPr>
        <p:txBody>
          <a:bodyPr/>
          <a:lstStyle/>
          <a:p>
            <a:r>
              <a:rPr lang="en-US" b="1" dirty="0"/>
              <a:t>Part Production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4147" y="2893522"/>
            <a:ext cx="4298053" cy="3462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121" y="1056438"/>
            <a:ext cx="507501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/>
              <a:t>AM parts do not yet have a common industry standard of practice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Challenge to integrate all required aspects of AM design requirements through drawing content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Requires many aspects to be integrated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Build layout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Specification of qualified process ID 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Witness test and acceptance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kern="0" dirty="0"/>
              <a:t>Post processing details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i="1" u="sng" kern="0" dirty="0"/>
              <a:t>Inspection requirements and limitations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kern="0" dirty="0"/>
              <a:t>Requiring a AM Part Production Plan as a drawing companion is best option currently</a:t>
            </a:r>
          </a:p>
        </p:txBody>
      </p:sp>
    </p:spTree>
    <p:extLst>
      <p:ext uri="{BB962C8B-B14F-4D97-AF65-F5344CB8AC3E}">
        <p14:creationId xmlns:p14="http://schemas.microsoft.com/office/powerpoint/2010/main" val="234764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929787"/>
          </a:xfrm>
        </p:spPr>
        <p:txBody>
          <a:bodyPr/>
          <a:lstStyle/>
          <a:p>
            <a:r>
              <a:rPr lang="en-US" b="1" dirty="0"/>
              <a:t>Qualified AM Part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73400"/>
            <a:ext cx="5791200" cy="43513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en-US" sz="2400" kern="0" dirty="0"/>
              <a:t>Agreed upon and approved AM Part Production Plan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en-US" sz="2400" kern="0" dirty="0"/>
              <a:t>Pre-production article evaluation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400" kern="0" dirty="0"/>
              <a:t>AM Manufacturing Readiness Review </a:t>
            </a:r>
            <a:r>
              <a:rPr lang="en-US" altLang="en-US" sz="1200" kern="0" dirty="0"/>
              <a:t>(Do we have our ducks in a  row?..)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altLang="en-US" sz="2000" kern="0" dirty="0"/>
              <a:t>All stakeholders agree AM part development is successful and complete for qualification or production articles to be produced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altLang="en-US" sz="2000" kern="0" dirty="0"/>
              <a:t>Demarcates the point in time when changes to AM part definition (digital files, engineering instructions, </a:t>
            </a:r>
            <a:r>
              <a:rPr lang="en-US" altLang="en-US" sz="2000" kern="0" dirty="0" err="1"/>
              <a:t>etc</a:t>
            </a:r>
            <a:r>
              <a:rPr lang="en-US" altLang="en-US" sz="2000" kern="0" dirty="0"/>
              <a:t>) are locked.  NO MORE CHANGES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altLang="en-US" sz="2000" kern="0" dirty="0"/>
              <a:t>Qualified Part Process (QPP) state is documented in the Quality Management System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400" kern="0" dirty="0"/>
              <a:t>Produce to the Plan and STICK TO THE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1343" y="5844668"/>
            <a:ext cx="913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Locked Process Is the QPP! Must be documented in the QMS!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F4D2F-BC20-4CC0-BF04-D55E4D1F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39065"/>
            <a:ext cx="5928360" cy="38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 Part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16" y="1432096"/>
            <a:ext cx="7772400" cy="4351338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Part Production – Follow-through on controls!!</a:t>
            </a:r>
          </a:p>
          <a:p>
            <a:pPr marL="1588" lvl="1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007"/>
          <a:stretch/>
        </p:blipFill>
        <p:spPr>
          <a:xfrm>
            <a:off x="565416" y="2984119"/>
            <a:ext cx="5144911" cy="195007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7FB52-0A49-4A59-9C34-8AA144BC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2001"/>
            <a:ext cx="5396246" cy="35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AM Standards at NASA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23" y="1929931"/>
            <a:ext cx="3314044" cy="42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55" y="1929932"/>
            <a:ext cx="3291390" cy="4283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480" y="1168924"/>
            <a:ext cx="1097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Center-level Documents (as opposed to Agency-level) at MSFC, released October,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5749" y="1687398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MSFC-STD-3716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9955" y="1651262"/>
            <a:ext cx="231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MSFC-SPEC-3717</a:t>
            </a:r>
          </a:p>
        </p:txBody>
      </p:sp>
    </p:spTree>
    <p:extLst>
      <p:ext uri="{BB962C8B-B14F-4D97-AF65-F5344CB8AC3E}">
        <p14:creationId xmlns:p14="http://schemas.microsoft.com/office/powerpoint/2010/main" val="268767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06" y="86039"/>
            <a:ext cx="8239327" cy="936987"/>
          </a:xfrm>
        </p:spPr>
        <p:txBody>
          <a:bodyPr>
            <a:normAutofit/>
          </a:bodyPr>
          <a:lstStyle/>
          <a:p>
            <a:r>
              <a:rPr lang="en-US" sz="4000" dirty="0"/>
              <a:t>New Agency Document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7" y="1505508"/>
            <a:ext cx="1911563" cy="2438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4" y="4267273"/>
            <a:ext cx="1911563" cy="24736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6365" y="1179334"/>
            <a:ext cx="16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MSFC-STD-3716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364" y="3930736"/>
            <a:ext cx="178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MSFC-SPEC-3717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38252" y="2087933"/>
            <a:ext cx="2763003" cy="25320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86591" y="3577964"/>
            <a:ext cx="1465489" cy="1165095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29693" y="6352162"/>
            <a:ext cx="3038809" cy="3272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52146" y="156282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 AMRs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30934" y="4695271"/>
            <a:ext cx="1429618" cy="19588"/>
          </a:xfrm>
          <a:prstGeom prst="straightConnector1">
            <a:avLst/>
          </a:prstGeom>
          <a:ln w="1619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34929" y="3532722"/>
            <a:ext cx="231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PCQRs for:</a:t>
            </a:r>
          </a:p>
          <a:p>
            <a:pPr lvl="1"/>
            <a:r>
              <a:rPr lang="en-US" dirty="0"/>
              <a:t>Process definition</a:t>
            </a:r>
          </a:p>
          <a:p>
            <a:pPr lvl="1"/>
            <a:r>
              <a:rPr lang="en-US" dirty="0"/>
              <a:t>QMPs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55837" y="5224587"/>
            <a:ext cx="239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PCQRs for:</a:t>
            </a:r>
          </a:p>
          <a:p>
            <a:r>
              <a:rPr lang="en-US" dirty="0"/>
              <a:t>Equipment and facility process control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812597" y="1968302"/>
            <a:ext cx="1736436" cy="2253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37" y="2000861"/>
            <a:ext cx="463042" cy="4519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1258" y="249712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66661" y="3167593"/>
            <a:ext cx="136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Non-crewed Tailoring Guidelines 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04431" y="1239601"/>
            <a:ext cx="1736436" cy="2253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53" y="1304702"/>
            <a:ext cx="463042" cy="4519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48009" y="1728880"/>
            <a:ext cx="16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NASA-STD-6032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24074" y="2366207"/>
            <a:ext cx="136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Standard for Aero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75991" y="1189685"/>
            <a:ext cx="5938835" cy="312779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01822" y="4510996"/>
            <a:ext cx="1802608" cy="2253213"/>
            <a:chOff x="8350469" y="4501268"/>
            <a:chExt cx="1802608" cy="2253213"/>
          </a:xfrm>
        </p:grpSpPr>
        <p:sp>
          <p:nvSpPr>
            <p:cNvPr id="38" name="Rectangle 37"/>
            <p:cNvSpPr/>
            <p:nvPr/>
          </p:nvSpPr>
          <p:spPr>
            <a:xfrm>
              <a:off x="8350469" y="4501268"/>
              <a:ext cx="1736436" cy="225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723" y="4558036"/>
              <a:ext cx="463042" cy="4519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382592" y="5101072"/>
              <a:ext cx="1770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NASA-SPEC-6033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95675" y="5484646"/>
              <a:ext cx="13613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AM Spec for Equipment and Facilities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712036" y="4468843"/>
            <a:ext cx="1845313" cy="2253213"/>
            <a:chOff x="8314496" y="4501268"/>
            <a:chExt cx="1845313" cy="2253213"/>
          </a:xfrm>
        </p:grpSpPr>
        <p:sp>
          <p:nvSpPr>
            <p:cNvPr id="43" name="Rectangle 42"/>
            <p:cNvSpPr/>
            <p:nvPr/>
          </p:nvSpPr>
          <p:spPr>
            <a:xfrm>
              <a:off x="8350469" y="4501268"/>
              <a:ext cx="1736436" cy="225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723" y="4558036"/>
              <a:ext cx="463042" cy="45192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314496" y="5101072"/>
              <a:ext cx="1845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NASA-HDBK-6034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24858" y="5581922"/>
              <a:ext cx="13613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Handbook to AM Standards</a:t>
              </a:r>
            </a:p>
          </p:txBody>
        </p:sp>
      </p:grpSp>
      <p:sp>
        <p:nvSpPr>
          <p:cNvPr id="17" name="Bent-Up Arrow 16"/>
          <p:cNvSpPr/>
          <p:nvPr/>
        </p:nvSpPr>
        <p:spPr>
          <a:xfrm rot="5400000">
            <a:off x="8268511" y="4484452"/>
            <a:ext cx="1468877" cy="1381328"/>
          </a:xfrm>
          <a:prstGeom prst="bentUpArrow">
            <a:avLst>
              <a:gd name="adj1" fmla="val 13028"/>
              <a:gd name="adj2" fmla="val 18310"/>
              <a:gd name="adj3" fmla="val 34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58899" y="1242375"/>
            <a:ext cx="1736436" cy="2253213"/>
            <a:chOff x="5858899" y="1242375"/>
            <a:chExt cx="1736436" cy="2253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5858899" y="1242375"/>
              <a:ext cx="1736436" cy="225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170" y="1351079"/>
              <a:ext cx="463042" cy="45192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923146" y="1889273"/>
              <a:ext cx="1672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NASA-STD-6030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8542" y="2380208"/>
              <a:ext cx="13613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AM Standard for Crewed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8654340" y="1562828"/>
            <a:ext cx="710" cy="4010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2DA65-F746-4004-A1AA-2865BC7B2AD7}"/>
              </a:ext>
            </a:extLst>
          </p:cNvPr>
          <p:cNvCxnSpPr/>
          <p:nvPr/>
        </p:nvCxnSpPr>
        <p:spPr>
          <a:xfrm>
            <a:off x="7604430" y="1577043"/>
            <a:ext cx="10499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46"/>
            <a:ext cx="10515600" cy="1325563"/>
          </a:xfrm>
        </p:spPr>
        <p:txBody>
          <a:bodyPr/>
          <a:lstStyle/>
          <a:p>
            <a:r>
              <a:rPr lang="en-US" b="1" dirty="0"/>
              <a:t>AM Certification:  Governing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255" y="1197536"/>
            <a:ext cx="6807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Understanding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and </a:t>
            </a: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Appreciation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of the AM process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Integration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across disciplines and throughout the process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u="sng" dirty="0">
                <a:latin typeface="Calibri" panose="020F0502020204030204" pitchFamily="34" charset="0"/>
                <a:cs typeface="Levenim MT" panose="02010502060101010101" pitchFamily="2" charset="-79"/>
              </a:rPr>
              <a:t>Discipline</a:t>
            </a:r>
            <a:r>
              <a:rPr lang="en-US" altLang="en-US" sz="2000" dirty="0">
                <a:latin typeface="Calibri" panose="020F0502020204030204" pitchFamily="34" charset="0"/>
                <a:cs typeface="Levenim MT" panose="02010502060101010101" pitchFamily="2" charset="-79"/>
              </a:rPr>
              <a:t> to define and follow the plan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8392" y="2627874"/>
            <a:ext cx="10956925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Have a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Integrate a Quality Management System (QMS)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Build a foundation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Equipment and Facility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Process and machine qualification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Material Properties / SPC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Plan each Part </a:t>
            </a:r>
          </a:p>
          <a:p>
            <a:pPr marL="690563" indent="-233363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Design, classification, Pre-production articles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cs typeface="Levenim MT" panose="02010502060101010101" pitchFamily="2" charset="-79"/>
              </a:rPr>
              <a:t>Qualify and lock the part production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Levenim MT" panose="02010502060101010101" pitchFamily="2" charset="-79"/>
              </a:rPr>
              <a:t>Produce to the plan – Stick to the plan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24" y="3054899"/>
            <a:ext cx="6462551" cy="28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42219" y="4904057"/>
            <a:ext cx="10107562" cy="1452293"/>
          </a:xfrm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Adaptive technologies</a:t>
            </a:r>
            <a:r>
              <a:rPr lang="en-US" dirty="0"/>
              <a:t>—where process parameters change based on active feedback during the manufacturing process—are not allowed without a tailored, point-design methodology.</a:t>
            </a:r>
          </a:p>
          <a:p>
            <a:pPr lvl="1"/>
            <a:r>
              <a:rPr lang="en-US" dirty="0"/>
              <a:t>e.g. Electron beam powder bed fusion (E-PBF)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6" y="1195393"/>
            <a:ext cx="6998033" cy="34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18" y="1065904"/>
            <a:ext cx="4723151" cy="2231933"/>
          </a:xfrm>
        </p:spPr>
        <p:txBody>
          <a:bodyPr/>
          <a:lstStyle/>
          <a:p>
            <a:r>
              <a:rPr lang="en-US" dirty="0"/>
              <a:t>Summary of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EFB9E-DF21-49D7-B5AF-DF8988D9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35" y="0"/>
            <a:ext cx="496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325563"/>
          </a:xfrm>
        </p:spPr>
        <p:txBody>
          <a:bodyPr/>
          <a:lstStyle/>
          <a:p>
            <a:r>
              <a:rPr lang="en-US" b="1" dirty="0"/>
              <a:t>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04" y="1404599"/>
            <a:ext cx="5160139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Additive Manufacturing Control Plan (AMCP) </a:t>
            </a:r>
          </a:p>
          <a:p>
            <a:pPr lvl="1"/>
            <a:r>
              <a:rPr lang="en-US"/>
              <a:t>Critical to define implementation policies for program or project</a:t>
            </a:r>
          </a:p>
          <a:p>
            <a:pPr lvl="1"/>
            <a:r>
              <a:rPr lang="en-US"/>
              <a:t>Describes implementation of all requirements</a:t>
            </a:r>
          </a:p>
          <a:p>
            <a:pPr lvl="2"/>
            <a:r>
              <a:rPr lang="en-US" sz="2400"/>
              <a:t>Includes tailoring of requirements</a:t>
            </a:r>
          </a:p>
          <a:p>
            <a:pPr lvl="1"/>
            <a:r>
              <a:rPr lang="en-US"/>
              <a:t>Becomes governing document in place of standards</a:t>
            </a:r>
          </a:p>
          <a:p>
            <a:r>
              <a:rPr lang="en-US"/>
              <a:t>Quality Management System (QMS)</a:t>
            </a:r>
          </a:p>
          <a:p>
            <a:pPr marL="687388" lvl="1" indent="-230188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Critical to maintain consistent implementation policy</a:t>
            </a:r>
          </a:p>
          <a:p>
            <a:pPr lvl="1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Ensures you stick to your plan and tailoring</a:t>
            </a:r>
          </a:p>
          <a:p>
            <a:pPr lvl="1"/>
            <a:r>
              <a:rPr lang="en-US">
                <a:solidFill>
                  <a:prstClr val="black"/>
                </a:solidFill>
                <a:latin typeface="Calibri Light" panose="020F0302020204030204"/>
              </a:rPr>
              <a:t>Ensures consistent training, processes and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ACF1BEE-6F89-438A-890D-386550F99E2E}" type="slidenum">
              <a:rPr lang="en-US" smtClean="0"/>
              <a:t>7</a:t>
            </a:fld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9D0CBA-5718-4348-99E1-78C6ACDDE06E}"/>
              </a:ext>
            </a:extLst>
          </p:cNvPr>
          <p:cNvGrpSpPr/>
          <p:nvPr/>
        </p:nvGrpSpPr>
        <p:grpSpPr>
          <a:xfrm>
            <a:off x="5424622" y="1099030"/>
            <a:ext cx="6371955" cy="5652437"/>
            <a:chOff x="231487" y="62563"/>
            <a:chExt cx="6371955" cy="565243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6F18567-7828-4078-A848-3E4368D9A846}"/>
                </a:ext>
              </a:extLst>
            </p:cNvPr>
            <p:cNvGrpSpPr/>
            <p:nvPr/>
          </p:nvGrpSpPr>
          <p:grpSpPr>
            <a:xfrm>
              <a:off x="231487" y="134504"/>
              <a:ext cx="6300939" cy="5580496"/>
              <a:chOff x="231487" y="134504"/>
              <a:chExt cx="6300939" cy="5580496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C6E08B0-9CBB-4BD8-9C60-5F26B33A8944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lowchart: Document 94">
                <a:extLst>
                  <a:ext uri="{FF2B5EF4-FFF2-40B4-BE49-F238E27FC236}">
                    <a16:creationId xmlns:a16="http://schemas.microsoft.com/office/drawing/2014/main" id="{1CCB7617-0DD3-45CD-A4B1-3FA811FD1A35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96" name="Flowchart: Document 95">
                <a:extLst>
                  <a:ext uri="{FF2B5EF4-FFF2-40B4-BE49-F238E27FC236}">
                    <a16:creationId xmlns:a16="http://schemas.microsoft.com/office/drawing/2014/main" id="{4079E8A1-BD09-443D-B49D-8CA56A964F08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97" name="Flowchart: Document 96">
                <a:extLst>
                  <a:ext uri="{FF2B5EF4-FFF2-40B4-BE49-F238E27FC236}">
                    <a16:creationId xmlns:a16="http://schemas.microsoft.com/office/drawing/2014/main" id="{39AC69E1-11FA-4FF0-89EC-CF8C1CE1812A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4DFE2BC-FCD6-4946-A51A-4392526D9E4E}"/>
                  </a:ext>
                </a:extLst>
              </p:cNvPr>
              <p:cNvGrpSpPr/>
              <p:nvPr/>
            </p:nvGrpSpPr>
            <p:grpSpPr>
              <a:xfrm>
                <a:off x="540854" y="315853"/>
                <a:ext cx="890523" cy="606830"/>
                <a:chOff x="566283" y="336806"/>
                <a:chExt cx="890523" cy="606830"/>
              </a:xfrm>
            </p:grpSpPr>
            <p:sp>
              <p:nvSpPr>
                <p:cNvPr id="253" name="Flowchart: Document 252">
                  <a:extLst>
                    <a:ext uri="{FF2B5EF4-FFF2-40B4-BE49-F238E27FC236}">
                      <a16:creationId xmlns:a16="http://schemas.microsoft.com/office/drawing/2014/main" id="{111E7B3F-0BB6-416F-9DA8-2C39806FEA55}"/>
                    </a:ext>
                  </a:extLst>
                </p:cNvPr>
                <p:cNvSpPr/>
                <p:nvPr/>
              </p:nvSpPr>
              <p:spPr>
                <a:xfrm>
                  <a:off x="598432" y="361706"/>
                  <a:ext cx="823657" cy="545329"/>
                </a:xfrm>
                <a:prstGeom prst="flowChartDocumen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AMCP</a:t>
                  </a:r>
                </a:p>
              </p:txBody>
            </p:sp>
            <p:sp>
              <p:nvSpPr>
                <p:cNvPr id="254" name="Flowchart: Document 253">
                  <a:extLst>
                    <a:ext uri="{FF2B5EF4-FFF2-40B4-BE49-F238E27FC236}">
                      <a16:creationId xmlns:a16="http://schemas.microsoft.com/office/drawing/2014/main" id="{0BD90217-4938-48D4-A9E7-4EDC4E92488B}"/>
                    </a:ext>
                  </a:extLst>
                </p:cNvPr>
                <p:cNvSpPr/>
                <p:nvPr/>
              </p:nvSpPr>
              <p:spPr>
                <a:xfrm>
                  <a:off x="566283" y="336806"/>
                  <a:ext cx="890523" cy="606830"/>
                </a:xfrm>
                <a:prstGeom prst="flowChartDocumen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37E714E-E226-4FFF-8CAD-9AEC56A14256}"/>
                  </a:ext>
                </a:extLst>
              </p:cNvPr>
              <p:cNvSpPr txBox="1"/>
              <p:nvPr/>
            </p:nvSpPr>
            <p:spPr>
              <a:xfrm rot="16200000">
                <a:off x="-843784" y="2455495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6515E62-9670-418E-89B7-A0B2BDC9B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4811" y="922683"/>
                <a:ext cx="106" cy="4792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DF78645-ECB4-466E-9C7C-3C1B92B6E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8237" y="675500"/>
                <a:ext cx="2398" cy="5039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CAD8C668-C77E-4A48-BD1A-90E889DEF38E}"/>
                  </a:ext>
                </a:extLst>
              </p:cNvPr>
              <p:cNvGrpSpPr/>
              <p:nvPr/>
            </p:nvGrpSpPr>
            <p:grpSpPr>
              <a:xfrm>
                <a:off x="5380239" y="279833"/>
                <a:ext cx="1152187" cy="395667"/>
                <a:chOff x="5403705" y="408149"/>
                <a:chExt cx="1152187" cy="395667"/>
              </a:xfrm>
            </p:grpSpPr>
            <p:sp>
              <p:nvSpPr>
                <p:cNvPr id="251" name="Flowchart: Alternate Process 250">
                  <a:extLst>
                    <a:ext uri="{FF2B5EF4-FFF2-40B4-BE49-F238E27FC236}">
                      <a16:creationId xmlns:a16="http://schemas.microsoft.com/office/drawing/2014/main" id="{B993B388-7760-47E0-B6C8-90638016C711}"/>
                    </a:ext>
                  </a:extLst>
                </p:cNvPr>
                <p:cNvSpPr/>
                <p:nvPr/>
              </p:nvSpPr>
              <p:spPr>
                <a:xfrm>
                  <a:off x="5403705" y="497370"/>
                  <a:ext cx="1078340" cy="306446"/>
                </a:xfrm>
                <a:prstGeom prst="flowChartAlternate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QMS</a:t>
                  </a:r>
                </a:p>
              </p:txBody>
            </p:sp>
            <p:sp>
              <p:nvSpPr>
                <p:cNvPr id="252" name="Isosceles Triangle 251">
                  <a:extLst>
                    <a:ext uri="{FF2B5EF4-FFF2-40B4-BE49-F238E27FC236}">
                      <a16:creationId xmlns:a16="http://schemas.microsoft.com/office/drawing/2014/main" id="{2D7E5D57-0DC3-497D-8905-B67627D42721}"/>
                    </a:ext>
                  </a:extLst>
                </p:cNvPr>
                <p:cNvSpPr/>
                <p:nvPr/>
              </p:nvSpPr>
              <p:spPr>
                <a:xfrm>
                  <a:off x="6408198" y="408149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3C3A2AC-10BB-491B-B89E-61C135550A67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4130553-53CD-4089-8B19-CE15CACE3966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C8E8F082-9B60-425D-9224-FBD1F2746FCA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996457C-A540-4AE5-8E8D-602BF57FD048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Flowchart: Multidocument 241">
                  <a:extLst>
                    <a:ext uri="{FF2B5EF4-FFF2-40B4-BE49-F238E27FC236}">
                      <a16:creationId xmlns:a16="http://schemas.microsoft.com/office/drawing/2014/main" id="{261FA7FF-4B03-49AC-A34A-66535716FE71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7B337F54-F72C-48E3-926D-E287600FD361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CEDFBC9D-1DE9-4EED-A7B5-E5422B447D3C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3304CE76-0C6B-47A9-BB71-B38FB1BB6098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249" name="Flowchart: Document 248">
                    <a:extLst>
                      <a:ext uri="{FF2B5EF4-FFF2-40B4-BE49-F238E27FC236}">
                        <a16:creationId xmlns:a16="http://schemas.microsoft.com/office/drawing/2014/main" id="{900CC432-6979-4CB3-B4E5-81214B0A182C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250" name="Isosceles Triangle 249">
                    <a:extLst>
                      <a:ext uri="{FF2B5EF4-FFF2-40B4-BE49-F238E27FC236}">
                        <a16:creationId xmlns:a16="http://schemas.microsoft.com/office/drawing/2014/main" id="{88865C27-52A9-4E8F-96C3-C23A8EFF9016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46" name="Flowchart: Multidocument 245">
                  <a:extLst>
                    <a:ext uri="{FF2B5EF4-FFF2-40B4-BE49-F238E27FC236}">
                      <a16:creationId xmlns:a16="http://schemas.microsoft.com/office/drawing/2014/main" id="{F84C6B3B-85D3-4A51-A9CA-F9FF19DB7F12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247" name="Flowchart: Document 246">
                  <a:extLst>
                    <a:ext uri="{FF2B5EF4-FFF2-40B4-BE49-F238E27FC236}">
                      <a16:creationId xmlns:a16="http://schemas.microsoft.com/office/drawing/2014/main" id="{46BE26AD-6AD3-4FE5-8E6C-D99CA5DD2FAE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8C487BD1-9CAC-4FC8-8053-9A5C7CFE5E3B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DF04387C-B447-41A8-AD5F-FA2B82229150}"/>
                  </a:ext>
                </a:extLst>
              </p:cNvPr>
              <p:cNvSpPr txBox="1"/>
              <p:nvPr/>
            </p:nvSpPr>
            <p:spPr>
              <a:xfrm>
                <a:off x="2519569" y="134504"/>
                <a:ext cx="2029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Requirements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892EAB40-7EA5-4A62-A67A-9BC59858094E}"/>
                  </a:ext>
                </a:extLst>
              </p:cNvPr>
              <p:cNvCxnSpPr>
                <a:endCxn id="251" idx="1"/>
              </p:cNvCxnSpPr>
              <p:nvPr/>
            </p:nvCxnSpPr>
            <p:spPr>
              <a:xfrm>
                <a:off x="1434245" y="498487"/>
                <a:ext cx="3945994" cy="2379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Flowchart: Document 187">
                <a:extLst>
                  <a:ext uri="{FF2B5EF4-FFF2-40B4-BE49-F238E27FC236}">
                    <a16:creationId xmlns:a16="http://schemas.microsoft.com/office/drawing/2014/main" id="{AF225199-B305-45B2-BCBE-70ED0088498F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189" name="Flowchart: Document 188">
                <a:extLst>
                  <a:ext uri="{FF2B5EF4-FFF2-40B4-BE49-F238E27FC236}">
                    <a16:creationId xmlns:a16="http://schemas.microsoft.com/office/drawing/2014/main" id="{FA562D2E-DE46-4072-A819-44C41FE83A5B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lowchart: Document 189">
                <a:extLst>
                  <a:ext uri="{FF2B5EF4-FFF2-40B4-BE49-F238E27FC236}">
                    <a16:creationId xmlns:a16="http://schemas.microsoft.com/office/drawing/2014/main" id="{26128718-F236-4AA5-8178-210B0E976E59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C2C6E88C-7086-447B-A52E-C608B97FF856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526E672B-8026-4E43-90A3-83F86BA81AF1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AF2A2E30-1322-4CFD-926A-09D6F0C790EC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236" name="Flowchart: Document 235">
                      <a:extLst>
                        <a:ext uri="{FF2B5EF4-FFF2-40B4-BE49-F238E27FC236}">
                          <a16:creationId xmlns:a16="http://schemas.microsoft.com/office/drawing/2014/main" id="{EAB7E46E-9377-4545-87A3-819B063E26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237" name="Flowchart: Alternate Process 236">
                      <a:extLst>
                        <a:ext uri="{FF2B5EF4-FFF2-40B4-BE49-F238E27FC236}">
                          <a16:creationId xmlns:a16="http://schemas.microsoft.com/office/drawing/2014/main" id="{314DDE9B-5177-4271-B07C-A59AF8CDAC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77B505FD-BEA3-4A62-9826-6CC75597148B}"/>
                        </a:ext>
                      </a:extLst>
                    </p:cNvPr>
                    <p:cNvCxnSpPr>
                      <a:stCxn id="236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2EADB62C-3C4D-498A-B7AC-D0BEA5013ACD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232" name="Flowchart: Document 231">
                      <a:extLst>
                        <a:ext uri="{FF2B5EF4-FFF2-40B4-BE49-F238E27FC236}">
                          <a16:creationId xmlns:a16="http://schemas.microsoft.com/office/drawing/2014/main" id="{2ABBDF7D-9708-4425-9844-18BA22F36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233" name="Flowchart: Alternate Process 232">
                      <a:extLst>
                        <a:ext uri="{FF2B5EF4-FFF2-40B4-BE49-F238E27FC236}">
                          <a16:creationId xmlns:a16="http://schemas.microsoft.com/office/drawing/2014/main" id="{FDFD12A8-16EE-4B9E-89D1-ACF4D6B431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48E3DE32-B7C9-47CD-AFBC-56D524B4040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5" name="Isosceles Triangle 234">
                      <a:extLst>
                        <a:ext uri="{FF2B5EF4-FFF2-40B4-BE49-F238E27FC236}">
                          <a16:creationId xmlns:a16="http://schemas.microsoft.com/office/drawing/2014/main" id="{79B53B61-97BE-4815-A714-8F9F0DD2E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3" name="Isosceles Triangle 202">
                  <a:extLst>
                    <a:ext uri="{FF2B5EF4-FFF2-40B4-BE49-F238E27FC236}">
                      <a16:creationId xmlns:a16="http://schemas.microsoft.com/office/drawing/2014/main" id="{1BEEA3AB-6038-4499-88A1-4EF4F5BDDDB7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Flowchart: Document 203">
                  <a:extLst>
                    <a:ext uri="{FF2B5EF4-FFF2-40B4-BE49-F238E27FC236}">
                      <a16:creationId xmlns:a16="http://schemas.microsoft.com/office/drawing/2014/main" id="{4AECAB2E-CCE8-4F09-ACDC-313BA3A256C6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7B80EDEC-1A8C-4460-B249-23FE0F77D2EA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E9BA3888-7232-4047-A5BA-8E0D49F08383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D943888F-0688-4F65-A01C-5AC773A9F60F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04F5DF90-B1A0-4786-8575-93E496838207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A4787B3F-10B1-4A20-B4BC-BCF16F2D5212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228" name="Oval 227">
                      <a:extLst>
                        <a:ext uri="{FF2B5EF4-FFF2-40B4-BE49-F238E27FC236}">
                          <a16:creationId xmlns:a16="http://schemas.microsoft.com/office/drawing/2014/main" id="{52A2A768-5E3D-45C2-A9EA-614E5E44F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Oval 228">
                      <a:extLst>
                        <a:ext uri="{FF2B5EF4-FFF2-40B4-BE49-F238E27FC236}">
                          <a16:creationId xmlns:a16="http://schemas.microsoft.com/office/drawing/2014/main" id="{1FD851D4-DCFA-4802-9C4B-C43E6A69D5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06" name="Rounded Rectangle 86">
                  <a:extLst>
                    <a:ext uri="{FF2B5EF4-FFF2-40B4-BE49-F238E27FC236}">
                      <a16:creationId xmlns:a16="http://schemas.microsoft.com/office/drawing/2014/main" id="{B836C406-BA5C-4D91-B3CE-9CA79C16B38B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Flowchart: Decision 206">
                  <a:extLst>
                    <a:ext uri="{FF2B5EF4-FFF2-40B4-BE49-F238E27FC236}">
                      <a16:creationId xmlns:a16="http://schemas.microsoft.com/office/drawing/2014/main" id="{A582D37D-A9E9-47CB-A002-EC5E53FDFF5C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208" name="Isosceles Triangle 207">
                  <a:extLst>
                    <a:ext uri="{FF2B5EF4-FFF2-40B4-BE49-F238E27FC236}">
                      <a16:creationId xmlns:a16="http://schemas.microsoft.com/office/drawing/2014/main" id="{D6AC0F65-67C3-49FB-AE72-FB08A3712AE7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Isosceles Triangle 208">
                  <a:extLst>
                    <a:ext uri="{FF2B5EF4-FFF2-40B4-BE49-F238E27FC236}">
                      <a16:creationId xmlns:a16="http://schemas.microsoft.com/office/drawing/2014/main" id="{361AB169-1AD3-4CB4-9FEC-4A7D8DFCA74F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0E80EFEE-47FF-457E-BF49-26952FD5666B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219" name="Flowchart: Document 218">
                    <a:extLst>
                      <a:ext uri="{FF2B5EF4-FFF2-40B4-BE49-F238E27FC236}">
                        <a16:creationId xmlns:a16="http://schemas.microsoft.com/office/drawing/2014/main" id="{C160655D-C2BA-4E9D-8232-9856B9D95EBE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220" name="Flowchart: Document 219">
                    <a:extLst>
                      <a:ext uri="{FF2B5EF4-FFF2-40B4-BE49-F238E27FC236}">
                        <a16:creationId xmlns:a16="http://schemas.microsoft.com/office/drawing/2014/main" id="{796E3332-E5AC-45A2-9580-6F5403A2C840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221" name="Flowchart: Document 220">
                    <a:extLst>
                      <a:ext uri="{FF2B5EF4-FFF2-40B4-BE49-F238E27FC236}">
                        <a16:creationId xmlns:a16="http://schemas.microsoft.com/office/drawing/2014/main" id="{51AADA36-92EB-4C40-B5C4-9FA514252AED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222" name="Elbow Connector 20">
                    <a:extLst>
                      <a:ext uri="{FF2B5EF4-FFF2-40B4-BE49-F238E27FC236}">
                        <a16:creationId xmlns:a16="http://schemas.microsoft.com/office/drawing/2014/main" id="{CD60139D-5BCE-4F41-8356-C583ED1CC78B}"/>
                      </a:ext>
                    </a:extLst>
                  </p:cNvPr>
                  <p:cNvCxnSpPr>
                    <a:stCxn id="221" idx="3"/>
                    <a:endCxn id="219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F86268E6-AB37-404C-BA3F-214DB54615DF}"/>
                      </a:ext>
                    </a:extLst>
                  </p:cNvPr>
                  <p:cNvCxnSpPr>
                    <a:stCxn id="220" idx="3"/>
                    <a:endCxn id="204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6B1B83A5-8DBE-436A-B106-F48E2C940B7A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216" name="Flowchart: Document 215">
                    <a:extLst>
                      <a:ext uri="{FF2B5EF4-FFF2-40B4-BE49-F238E27FC236}">
                        <a16:creationId xmlns:a16="http://schemas.microsoft.com/office/drawing/2014/main" id="{FD74E8DC-D4B4-4DC9-98B6-45E7E694D74A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744524C6-D6F2-4713-B124-1BEED9D0BAEF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AEC3DAA1-76F8-4622-B7D8-F39ACF7F626F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12" name="Straight Arrow Connector 211">
                  <a:extLst>
                    <a:ext uri="{FF2B5EF4-FFF2-40B4-BE49-F238E27FC236}">
                      <a16:creationId xmlns:a16="http://schemas.microsoft.com/office/drawing/2014/main" id="{E13D231E-284B-4199-B40A-9C8487F77510}"/>
                    </a:ext>
                  </a:extLst>
                </p:cNvPr>
                <p:cNvCxnSpPr>
                  <a:stCxn id="204" idx="2"/>
                  <a:endCxn id="207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Elbow Connector 87">
                  <a:extLst>
                    <a:ext uri="{FF2B5EF4-FFF2-40B4-BE49-F238E27FC236}">
                      <a16:creationId xmlns:a16="http://schemas.microsoft.com/office/drawing/2014/main" id="{418A4967-B367-432E-90E5-C7184EF5CBEC}"/>
                    </a:ext>
                  </a:extLst>
                </p:cNvPr>
                <p:cNvCxnSpPr>
                  <a:stCxn id="207" idx="2"/>
                  <a:endCxn id="216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Elbow Connector 93">
                  <a:extLst>
                    <a:ext uri="{FF2B5EF4-FFF2-40B4-BE49-F238E27FC236}">
                      <a16:creationId xmlns:a16="http://schemas.microsoft.com/office/drawing/2014/main" id="{3CB69C77-5210-4F59-9118-07A85D1B1BB9}"/>
                    </a:ext>
                  </a:extLst>
                </p:cNvPr>
                <p:cNvCxnSpPr>
                  <a:stCxn id="216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Isosceles Triangle 214">
                  <a:extLst>
                    <a:ext uri="{FF2B5EF4-FFF2-40B4-BE49-F238E27FC236}">
                      <a16:creationId xmlns:a16="http://schemas.microsoft.com/office/drawing/2014/main" id="{C9CB5CA9-2663-4313-B02A-F60983DEEF03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2" name="Flowchart: Alternate Process 191">
                <a:extLst>
                  <a:ext uri="{FF2B5EF4-FFF2-40B4-BE49-F238E27FC236}">
                    <a16:creationId xmlns:a16="http://schemas.microsoft.com/office/drawing/2014/main" id="{8EC69C39-926E-4403-A342-ADD24288AAFC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09002C60-E0A1-493C-AFFD-88745B706531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86C7FAC2-B43F-46AC-9A34-C1C34246F443}"/>
                  </a:ext>
                </a:extLst>
              </p:cNvPr>
              <p:cNvCxnSpPr>
                <a:stCxn id="192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ounded Rectangle 145">
                <a:extLst>
                  <a:ext uri="{FF2B5EF4-FFF2-40B4-BE49-F238E27FC236}">
                    <a16:creationId xmlns:a16="http://schemas.microsoft.com/office/drawing/2014/main" id="{E049ABD6-EE6A-4E15-B801-0686951ABF83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C1DCB677-5332-4F47-8819-ACDC794DA49A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4964A766-AF2C-4C42-A310-C3B94E16A973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FB32C32-9CF8-430C-AC77-1964D53CC56A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FB7B051-8AE2-4601-BB6A-34579CA9C2B5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8C6216A-1850-4AE9-8929-FCFDC6F03058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Flowchart: Alternate Process 200">
                <a:extLst>
                  <a:ext uri="{FF2B5EF4-FFF2-40B4-BE49-F238E27FC236}">
                    <a16:creationId xmlns:a16="http://schemas.microsoft.com/office/drawing/2014/main" id="{6704B968-38F0-4479-87A1-203834B88980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99095F4-6D69-4963-98E1-C7823AF1A027}"/>
                </a:ext>
              </a:extLst>
            </p:cNvPr>
            <p:cNvSpPr/>
            <p:nvPr/>
          </p:nvSpPr>
          <p:spPr>
            <a:xfrm>
              <a:off x="5270328" y="62563"/>
              <a:ext cx="1333114" cy="8607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231665A-FE1A-43CA-A592-B4E15F19ABB3}"/>
                </a:ext>
              </a:extLst>
            </p:cNvPr>
            <p:cNvSpPr/>
            <p:nvPr/>
          </p:nvSpPr>
          <p:spPr>
            <a:xfrm>
              <a:off x="290713" y="139137"/>
              <a:ext cx="1333114" cy="8607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85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950917"/>
          </a:xfrm>
        </p:spPr>
        <p:txBody>
          <a:bodyPr/>
          <a:lstStyle/>
          <a:p>
            <a:r>
              <a:rPr lang="en-US" b="1" dirty="0"/>
              <a:t>Foundational Process Controls</a:t>
            </a:r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718278" y="1713793"/>
            <a:ext cx="3254794" cy="43513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Foundational Process Controls </a:t>
            </a:r>
            <a:r>
              <a:rPr lang="en-US" dirty="0">
                <a:cs typeface="Times New Roman" panose="02020603050405020304" pitchFamily="18" charset="0"/>
              </a:rPr>
              <a:t>provide the basis for reliable part design and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8A0787-B776-468D-B520-16454C81C032}"/>
              </a:ext>
            </a:extLst>
          </p:cNvPr>
          <p:cNvGrpSpPr/>
          <p:nvPr/>
        </p:nvGrpSpPr>
        <p:grpSpPr>
          <a:xfrm>
            <a:off x="4562855" y="1501235"/>
            <a:ext cx="6213166" cy="4776454"/>
            <a:chOff x="231487" y="773307"/>
            <a:chExt cx="6213166" cy="47764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8D2A95-68C5-4E9E-B7E6-F3C6CC6DFAEE}"/>
                </a:ext>
              </a:extLst>
            </p:cNvPr>
            <p:cNvCxnSpPr/>
            <p:nvPr/>
          </p:nvCxnSpPr>
          <p:spPr>
            <a:xfrm flipV="1">
              <a:off x="231487" y="4741427"/>
              <a:ext cx="6213166" cy="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ocument 7">
              <a:extLst>
                <a:ext uri="{FF2B5EF4-FFF2-40B4-BE49-F238E27FC236}">
                  <a16:creationId xmlns:a16="http://schemas.microsoft.com/office/drawing/2014/main" id="{3E66570A-D4F6-4094-94BC-86C909D78E46}"/>
                </a:ext>
              </a:extLst>
            </p:cNvPr>
            <p:cNvSpPr/>
            <p:nvPr/>
          </p:nvSpPr>
          <p:spPr>
            <a:xfrm>
              <a:off x="4912667" y="2862446"/>
              <a:ext cx="1004689" cy="394560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Sub-QMP-A, B or C</a:t>
              </a:r>
            </a:p>
          </p:txBody>
        </p:sp>
        <p:sp>
          <p:nvSpPr>
            <p:cNvPr id="9" name="Flowchart: Document 8">
              <a:extLst>
                <a:ext uri="{FF2B5EF4-FFF2-40B4-BE49-F238E27FC236}">
                  <a16:creationId xmlns:a16="http://schemas.microsoft.com/office/drawing/2014/main" id="{DC9B73E3-9512-4682-98C0-53B17E79A494}"/>
                </a:ext>
              </a:extLst>
            </p:cNvPr>
            <p:cNvSpPr/>
            <p:nvPr/>
          </p:nvSpPr>
          <p:spPr>
            <a:xfrm>
              <a:off x="3559896" y="2863616"/>
              <a:ext cx="1004689" cy="394560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Sub-QMP-A, B or C</a:t>
              </a:r>
            </a:p>
          </p:txBody>
        </p:sp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D85C4F93-8FCB-4E33-8225-FDA132AFB5BB}"/>
                </a:ext>
              </a:extLst>
            </p:cNvPr>
            <p:cNvSpPr/>
            <p:nvPr/>
          </p:nvSpPr>
          <p:spPr>
            <a:xfrm>
              <a:off x="2455466" y="2864895"/>
              <a:ext cx="979527" cy="394560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Sub-QMP-A, B or 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DB343-478D-4239-BDBE-EBB458E6B148}"/>
                </a:ext>
              </a:extLst>
            </p:cNvPr>
            <p:cNvSpPr txBox="1"/>
            <p:nvPr/>
          </p:nvSpPr>
          <p:spPr>
            <a:xfrm rot="16200000">
              <a:off x="-652925" y="2434607"/>
              <a:ext cx="2702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Foundational Process Controls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29E805-A135-4E91-A929-60406220A047}"/>
                </a:ext>
              </a:extLst>
            </p:cNvPr>
            <p:cNvGrpSpPr/>
            <p:nvPr/>
          </p:nvGrpSpPr>
          <p:grpSpPr>
            <a:xfrm>
              <a:off x="1495686" y="3527351"/>
              <a:ext cx="3713643" cy="1388509"/>
              <a:chOff x="1520038" y="3928820"/>
              <a:chExt cx="3713643" cy="1388509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DF6665A-CA74-46E9-8A41-69F63EA7AD03}"/>
                  </a:ext>
                </a:extLst>
              </p:cNvPr>
              <p:cNvCxnSpPr/>
              <p:nvPr/>
            </p:nvCxnSpPr>
            <p:spPr>
              <a:xfrm>
                <a:off x="2773788" y="5064141"/>
                <a:ext cx="0" cy="2531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7B3EC5E-E119-4960-9680-CCAAE51D6E23}"/>
                  </a:ext>
                </a:extLst>
              </p:cNvPr>
              <p:cNvCxnSpPr/>
              <p:nvPr/>
            </p:nvCxnSpPr>
            <p:spPr>
              <a:xfrm>
                <a:off x="5230678" y="3928820"/>
                <a:ext cx="3003" cy="136677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4D88EF8-F9B7-48D6-ADE7-6BE94CDC0ABE}"/>
                  </a:ext>
                </a:extLst>
              </p:cNvPr>
              <p:cNvCxnSpPr/>
              <p:nvPr/>
            </p:nvCxnSpPr>
            <p:spPr>
              <a:xfrm flipV="1">
                <a:off x="4417959" y="4194789"/>
                <a:ext cx="813091" cy="1393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lowchart: Multidocument 66">
                <a:extLst>
                  <a:ext uri="{FF2B5EF4-FFF2-40B4-BE49-F238E27FC236}">
                    <a16:creationId xmlns:a16="http://schemas.microsoft.com/office/drawing/2014/main" id="{5F197AA8-9A0A-4097-8609-EC8DEB7170D0}"/>
                  </a:ext>
                </a:extLst>
              </p:cNvPr>
              <p:cNvSpPr/>
              <p:nvPr/>
            </p:nvSpPr>
            <p:spPr>
              <a:xfrm>
                <a:off x="1520038" y="4152449"/>
                <a:ext cx="713824" cy="816088"/>
              </a:xfrm>
              <a:prstGeom prst="flowChartMultidocumen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MPS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BFF5EA1-2772-43D1-852A-1725535C1996}"/>
                  </a:ext>
                </a:extLst>
              </p:cNvPr>
              <p:cNvCxnSpPr/>
              <p:nvPr/>
            </p:nvCxnSpPr>
            <p:spPr>
              <a:xfrm>
                <a:off x="3267214" y="4208830"/>
                <a:ext cx="3143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9EE05C7-291B-4442-B9B7-894624520987}"/>
                  </a:ext>
                </a:extLst>
              </p:cNvPr>
              <p:cNvCxnSpPr/>
              <p:nvPr/>
            </p:nvCxnSpPr>
            <p:spPr>
              <a:xfrm>
                <a:off x="2233863" y="4366968"/>
                <a:ext cx="32557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F9EAB8F-13EE-4E23-AF6B-2123862F5152}"/>
                  </a:ext>
                </a:extLst>
              </p:cNvPr>
              <p:cNvGrpSpPr/>
              <p:nvPr/>
            </p:nvGrpSpPr>
            <p:grpSpPr>
              <a:xfrm>
                <a:off x="3581528" y="3951390"/>
                <a:ext cx="906100" cy="484822"/>
                <a:chOff x="3918313" y="4497967"/>
                <a:chExt cx="1057057" cy="547789"/>
              </a:xfrm>
            </p:grpSpPr>
            <p:sp>
              <p:nvSpPr>
                <p:cNvPr id="74" name="Flowchart: Document 73">
                  <a:extLst>
                    <a:ext uri="{FF2B5EF4-FFF2-40B4-BE49-F238E27FC236}">
                      <a16:creationId xmlns:a16="http://schemas.microsoft.com/office/drawing/2014/main" id="{8ABD3EA2-E5E4-485D-976E-D90744709038}"/>
                    </a:ext>
                  </a:extLst>
                </p:cNvPr>
                <p:cNvSpPr/>
                <p:nvPr/>
              </p:nvSpPr>
              <p:spPr>
                <a:xfrm>
                  <a:off x="3918313" y="4587090"/>
                  <a:ext cx="975780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SPC Criteria</a:t>
                  </a:r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4234DBF1-30D3-42F6-8E1D-8AD4CAC54DF9}"/>
                    </a:ext>
                  </a:extLst>
                </p:cNvPr>
                <p:cNvSpPr/>
                <p:nvPr/>
              </p:nvSpPr>
              <p:spPr>
                <a:xfrm>
                  <a:off x="4794724" y="4497967"/>
                  <a:ext cx="180646" cy="15572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Flowchart: Multidocument 70">
                <a:extLst>
                  <a:ext uri="{FF2B5EF4-FFF2-40B4-BE49-F238E27FC236}">
                    <a16:creationId xmlns:a16="http://schemas.microsoft.com/office/drawing/2014/main" id="{49327452-B06E-470D-83B2-9A9B9570DCD6}"/>
                  </a:ext>
                </a:extLst>
              </p:cNvPr>
              <p:cNvSpPr/>
              <p:nvPr/>
            </p:nvSpPr>
            <p:spPr>
              <a:xfrm>
                <a:off x="2559441" y="4031950"/>
                <a:ext cx="707773" cy="510489"/>
              </a:xfrm>
              <a:prstGeom prst="flowChartMultidocumen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PCRD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</a:p>
            </p:txBody>
          </p:sp>
          <p:sp>
            <p:nvSpPr>
              <p:cNvPr id="72" name="Flowchart: Document 71">
                <a:extLst>
                  <a:ext uri="{FF2B5EF4-FFF2-40B4-BE49-F238E27FC236}">
                    <a16:creationId xmlns:a16="http://schemas.microsoft.com/office/drawing/2014/main" id="{D7CF050E-60A3-44EA-A281-FCEF3F909EE1}"/>
                  </a:ext>
                </a:extLst>
              </p:cNvPr>
              <p:cNvSpPr/>
              <p:nvPr/>
            </p:nvSpPr>
            <p:spPr>
              <a:xfrm>
                <a:off x="2559442" y="4606686"/>
                <a:ext cx="707773" cy="458666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0B1ADB-0C3E-459E-A22C-C50AFB07423E}"/>
                  </a:ext>
                </a:extLst>
              </p:cNvPr>
              <p:cNvCxnSpPr/>
              <p:nvPr/>
            </p:nvCxnSpPr>
            <p:spPr>
              <a:xfrm>
                <a:off x="2233863" y="4655469"/>
                <a:ext cx="32557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id="{A0D3794F-0256-4D9A-80CE-24A9ABD0D6AF}"/>
                </a:ext>
              </a:extLst>
            </p:cNvPr>
            <p:cNvSpPr/>
            <p:nvPr/>
          </p:nvSpPr>
          <p:spPr>
            <a:xfrm>
              <a:off x="4835774" y="4941208"/>
              <a:ext cx="720310" cy="520290"/>
            </a:xfrm>
            <a:prstGeom prst="flowChartDocumen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PPP</a:t>
              </a:r>
            </a:p>
          </p:txBody>
        </p:sp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2A5DF14-48F5-43EA-A94E-C052B871C499}"/>
                </a:ext>
              </a:extLst>
            </p:cNvPr>
            <p:cNvSpPr/>
            <p:nvPr/>
          </p:nvSpPr>
          <p:spPr>
            <a:xfrm>
              <a:off x="4806536" y="4919472"/>
              <a:ext cx="778786" cy="578967"/>
            </a:xfrm>
            <a:prstGeom prst="flowChartDocumen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58FDEB8D-1AB5-445E-803A-F91864F26C73}"/>
                </a:ext>
              </a:extLst>
            </p:cNvPr>
            <p:cNvSpPr/>
            <p:nvPr/>
          </p:nvSpPr>
          <p:spPr>
            <a:xfrm>
              <a:off x="1952845" y="4953823"/>
              <a:ext cx="875027" cy="595938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Process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258D9D-7AF2-45A6-A73E-608644853B48}"/>
                </a:ext>
              </a:extLst>
            </p:cNvPr>
            <p:cNvGrpSpPr/>
            <p:nvPr/>
          </p:nvGrpSpPr>
          <p:grpSpPr>
            <a:xfrm>
              <a:off x="1255645" y="843945"/>
              <a:ext cx="4718794" cy="2747513"/>
              <a:chOff x="1315429" y="1363865"/>
              <a:chExt cx="4718794" cy="274751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D89B28C-6C7F-446D-A4CE-BF8B2B73C18B}"/>
                  </a:ext>
                </a:extLst>
              </p:cNvPr>
              <p:cNvGrpSpPr/>
              <p:nvPr/>
            </p:nvGrpSpPr>
            <p:grpSpPr>
              <a:xfrm>
                <a:off x="4067088" y="1630583"/>
                <a:ext cx="1699901" cy="1271710"/>
                <a:chOff x="4067088" y="1630583"/>
                <a:chExt cx="1699901" cy="127171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E6C513BE-EF98-499D-97E8-12CE10DF2AE1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572331"/>
                  <a:chOff x="4067088" y="1630583"/>
                  <a:chExt cx="1699901" cy="572331"/>
                </a:xfrm>
              </p:grpSpPr>
              <p:sp>
                <p:nvSpPr>
                  <p:cNvPr id="61" name="Flowchart: Document 60">
                    <a:extLst>
                      <a:ext uri="{FF2B5EF4-FFF2-40B4-BE49-F238E27FC236}">
                        <a16:creationId xmlns:a16="http://schemas.microsoft.com/office/drawing/2014/main" id="{1CEC0B22-72A6-422B-91B8-2C567691E396}"/>
                      </a:ext>
                    </a:extLst>
                  </p:cNvPr>
                  <p:cNvSpPr/>
                  <p:nvPr/>
                </p:nvSpPr>
                <p:spPr>
                  <a:xfrm>
                    <a:off x="4067088" y="1680533"/>
                    <a:ext cx="513389" cy="265938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ECP</a:t>
                    </a:r>
                  </a:p>
                </p:txBody>
              </p:sp>
              <p:sp>
                <p:nvSpPr>
                  <p:cNvPr id="62" name="Flowchart: Alternate Process 61">
                    <a:extLst>
                      <a:ext uri="{FF2B5EF4-FFF2-40B4-BE49-F238E27FC236}">
                        <a16:creationId xmlns:a16="http://schemas.microsoft.com/office/drawing/2014/main" id="{3D0A94C6-4AFE-4946-9B25-809417AF6374}"/>
                      </a:ext>
                    </a:extLst>
                  </p:cNvPr>
                  <p:cNvSpPr/>
                  <p:nvPr/>
                </p:nvSpPr>
                <p:spPr>
                  <a:xfrm>
                    <a:off x="4797736" y="1630583"/>
                    <a:ext cx="969253" cy="572331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Qualification Maintenance Calibration</a:t>
                    </a: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3D4C224-1269-46DB-B714-BC1D9CE93218}"/>
                      </a:ext>
                    </a:extLst>
                  </p:cNvPr>
                  <p:cNvCxnSpPr>
                    <a:stCxn id="61" idx="3"/>
                  </p:cNvCxnSpPr>
                  <p:nvPr/>
                </p:nvCxnSpPr>
                <p:spPr>
                  <a:xfrm flipV="1">
                    <a:off x="4580477" y="1803909"/>
                    <a:ext cx="217259" cy="959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69CAB29-A2E8-48DC-9C57-7A3A81447867}"/>
                    </a:ext>
                  </a:extLst>
                </p:cNvPr>
                <p:cNvGrpSpPr/>
                <p:nvPr/>
              </p:nvGrpSpPr>
              <p:grpSpPr>
                <a:xfrm>
                  <a:off x="4067088" y="2356161"/>
                  <a:ext cx="1695665" cy="546132"/>
                  <a:chOff x="4067088" y="2293406"/>
                  <a:chExt cx="1695665" cy="546132"/>
                </a:xfrm>
              </p:grpSpPr>
              <p:sp>
                <p:nvSpPr>
                  <p:cNvPr id="57" name="Flowchart: Document 56">
                    <a:extLst>
                      <a:ext uri="{FF2B5EF4-FFF2-40B4-BE49-F238E27FC236}">
                        <a16:creationId xmlns:a16="http://schemas.microsoft.com/office/drawing/2014/main" id="{EEF852A9-0ACE-434D-8520-CBBD1455DA4B}"/>
                      </a:ext>
                    </a:extLst>
                  </p:cNvPr>
                  <p:cNvSpPr/>
                  <p:nvPr/>
                </p:nvSpPr>
                <p:spPr>
                  <a:xfrm>
                    <a:off x="4067088" y="2349467"/>
                    <a:ext cx="730648" cy="490071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Training Plan</a:t>
                    </a:r>
                  </a:p>
                </p:txBody>
              </p:sp>
              <p:sp>
                <p:nvSpPr>
                  <p:cNvPr id="58" name="Flowchart: Alternate Process 57">
                    <a:extLst>
                      <a:ext uri="{FF2B5EF4-FFF2-40B4-BE49-F238E27FC236}">
                        <a16:creationId xmlns:a16="http://schemas.microsoft.com/office/drawing/2014/main" id="{F69E58FD-A4BE-4E7D-87F9-1C4DD7EF6B40}"/>
                      </a:ext>
                    </a:extLst>
                  </p:cNvPr>
                  <p:cNvSpPr/>
                  <p:nvPr/>
                </p:nvSpPr>
                <p:spPr>
                  <a:xfrm>
                    <a:off x="5033404" y="2364294"/>
                    <a:ext cx="679741" cy="238568"/>
                  </a:xfrm>
                  <a:prstGeom prst="flowChartAlternateProcess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Training</a:t>
                    </a:r>
                  </a:p>
                </p:txBody>
              </p: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8EEAE7E1-2C0E-4551-AFE0-CAE9636813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97736" y="2479984"/>
                    <a:ext cx="244982" cy="10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Isosceles Triangle 59">
                    <a:extLst>
                      <a:ext uri="{FF2B5EF4-FFF2-40B4-BE49-F238E27FC236}">
                        <a16:creationId xmlns:a16="http://schemas.microsoft.com/office/drawing/2014/main" id="{67A83E18-B1D3-4C8D-8B3A-A7E58617C6B9}"/>
                      </a:ext>
                    </a:extLst>
                  </p:cNvPr>
                  <p:cNvSpPr/>
                  <p:nvPr/>
                </p:nvSpPr>
                <p:spPr>
                  <a:xfrm>
                    <a:off x="5615059" y="2293406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3330956A-822F-443C-8CCE-934738C4808A}"/>
                  </a:ext>
                </a:extLst>
              </p:cNvPr>
              <p:cNvSpPr/>
              <p:nvPr/>
            </p:nvSpPr>
            <p:spPr>
              <a:xfrm>
                <a:off x="5666450" y="1562701"/>
                <a:ext cx="147694" cy="127322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lowchart: Document 28">
                <a:extLst>
                  <a:ext uri="{FF2B5EF4-FFF2-40B4-BE49-F238E27FC236}">
                    <a16:creationId xmlns:a16="http://schemas.microsoft.com/office/drawing/2014/main" id="{7F05CA0D-3D9E-4F69-A3A0-11F1C712B851}"/>
                  </a:ext>
                </a:extLst>
              </p:cNvPr>
              <p:cNvSpPr/>
              <p:nvPr/>
            </p:nvSpPr>
            <p:spPr>
              <a:xfrm>
                <a:off x="2631217" y="1651529"/>
                <a:ext cx="912064" cy="60761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 Process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1DE31DC-0EFE-4148-A780-74D683972D92}"/>
                  </a:ext>
                </a:extLst>
              </p:cNvPr>
              <p:cNvGrpSpPr/>
              <p:nvPr/>
            </p:nvGrpSpPr>
            <p:grpSpPr>
              <a:xfrm>
                <a:off x="2682779" y="3195925"/>
                <a:ext cx="3159276" cy="376267"/>
                <a:chOff x="2251673" y="3058706"/>
                <a:chExt cx="3159276" cy="37626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B2F8A67-8BAA-4E9F-A2BD-37A8E19E5DE6}"/>
                    </a:ext>
                  </a:extLst>
                </p:cNvPr>
                <p:cNvSpPr txBox="1"/>
                <p:nvPr/>
              </p:nvSpPr>
              <p:spPr>
                <a:xfrm>
                  <a:off x="2251673" y="3060640"/>
                  <a:ext cx="61908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Machine 2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1FAC478-DE7C-448A-8EA5-BBEA86350559}"/>
                    </a:ext>
                  </a:extLst>
                </p:cNvPr>
                <p:cNvSpPr txBox="1"/>
                <p:nvPr/>
              </p:nvSpPr>
              <p:spPr>
                <a:xfrm>
                  <a:off x="3397071" y="3062499"/>
                  <a:ext cx="61908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Machine 3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17F0085-D1B3-4D2D-8228-A126268A9CCC}"/>
                    </a:ext>
                  </a:extLst>
                </p:cNvPr>
                <p:cNvSpPr txBox="1"/>
                <p:nvPr/>
              </p:nvSpPr>
              <p:spPr>
                <a:xfrm>
                  <a:off x="4698895" y="3058706"/>
                  <a:ext cx="7120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Machine “n”</a:t>
                  </a: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98B7CE7E-EB17-4C74-839B-2692452AB32B}"/>
                    </a:ext>
                  </a:extLst>
                </p:cNvPr>
                <p:cNvGrpSpPr/>
                <p:nvPr/>
              </p:nvGrpSpPr>
              <p:grpSpPr>
                <a:xfrm>
                  <a:off x="4244662" y="3384369"/>
                  <a:ext cx="198898" cy="50604"/>
                  <a:chOff x="4246130" y="3536769"/>
                  <a:chExt cx="198898" cy="50604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4591F2B6-B1C3-4D40-91E9-D32D691ADC50}"/>
                      </a:ext>
                    </a:extLst>
                  </p:cNvPr>
                  <p:cNvSpPr/>
                  <p:nvPr/>
                </p:nvSpPr>
                <p:spPr>
                  <a:xfrm>
                    <a:off x="4246130" y="3536769"/>
                    <a:ext cx="45719" cy="5060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2034BF12-5601-4C42-A253-6C87EEF9C722}"/>
                      </a:ext>
                    </a:extLst>
                  </p:cNvPr>
                  <p:cNvSpPr/>
                  <p:nvPr/>
                </p:nvSpPr>
                <p:spPr>
                  <a:xfrm>
                    <a:off x="4399309" y="3536769"/>
                    <a:ext cx="45719" cy="5060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" name="Rounded Rectangle 86">
                <a:extLst>
                  <a:ext uri="{FF2B5EF4-FFF2-40B4-BE49-F238E27FC236}">
                    <a16:creationId xmlns:a16="http://schemas.microsoft.com/office/drawing/2014/main" id="{CF6C83AD-4BFF-435B-9F27-1D86F719C0A7}"/>
                  </a:ext>
                </a:extLst>
              </p:cNvPr>
              <p:cNvSpPr/>
              <p:nvPr/>
            </p:nvSpPr>
            <p:spPr>
              <a:xfrm flipV="1">
                <a:off x="5109957" y="4038954"/>
                <a:ext cx="574662" cy="7242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lowchart: Decision 31">
                <a:extLst>
                  <a:ext uri="{FF2B5EF4-FFF2-40B4-BE49-F238E27FC236}">
                    <a16:creationId xmlns:a16="http://schemas.microsoft.com/office/drawing/2014/main" id="{1FDFC71E-C85D-452B-87FC-E7421A4A65CB}"/>
                  </a:ext>
                </a:extLst>
              </p:cNvPr>
              <p:cNvSpPr/>
              <p:nvPr/>
            </p:nvSpPr>
            <p:spPr>
              <a:xfrm>
                <a:off x="2439118" y="2404327"/>
                <a:ext cx="1304496" cy="642091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Qual. of Material Process </a:t>
                </a: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21E15CF-AE2C-4596-B553-E86C6E3027CB}"/>
                  </a:ext>
                </a:extLst>
              </p:cNvPr>
              <p:cNvSpPr/>
              <p:nvPr/>
            </p:nvSpPr>
            <p:spPr>
              <a:xfrm>
                <a:off x="4540720" y="3270880"/>
                <a:ext cx="147694" cy="127322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96D4E064-C85E-44F1-8E3A-08B69C5C0517}"/>
                  </a:ext>
                </a:extLst>
              </p:cNvPr>
              <p:cNvSpPr/>
              <p:nvPr/>
            </p:nvSpPr>
            <p:spPr>
              <a:xfrm>
                <a:off x="5886529" y="3272118"/>
                <a:ext cx="147694" cy="127322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599D824-DF17-4390-8603-8638782B191B}"/>
                  </a:ext>
                </a:extLst>
              </p:cNvPr>
              <p:cNvGrpSpPr/>
              <p:nvPr/>
            </p:nvGrpSpPr>
            <p:grpSpPr>
              <a:xfrm>
                <a:off x="1406479" y="1363865"/>
                <a:ext cx="1224738" cy="1199163"/>
                <a:chOff x="1507082" y="1464514"/>
                <a:chExt cx="1224738" cy="1199163"/>
              </a:xfrm>
            </p:grpSpPr>
            <p:sp>
              <p:nvSpPr>
                <p:cNvPr id="44" name="Flowchart: Document 43">
                  <a:extLst>
                    <a:ext uri="{FF2B5EF4-FFF2-40B4-BE49-F238E27FC236}">
                      <a16:creationId xmlns:a16="http://schemas.microsoft.com/office/drawing/2014/main" id="{1D4EA927-2B14-4E6E-ACED-94CC989B3AB8}"/>
                    </a:ext>
                  </a:extLst>
                </p:cNvPr>
                <p:cNvSpPr/>
                <p:nvPr/>
              </p:nvSpPr>
              <p:spPr>
                <a:xfrm>
                  <a:off x="1514270" y="1464514"/>
                  <a:ext cx="798921" cy="369093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Feedstock</a:t>
                  </a:r>
                </a:p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Specification</a:t>
                  </a:r>
                </a:p>
              </p:txBody>
            </p:sp>
            <p:sp>
              <p:nvSpPr>
                <p:cNvPr id="45" name="Flowchart: Document 44">
                  <a:extLst>
                    <a:ext uri="{FF2B5EF4-FFF2-40B4-BE49-F238E27FC236}">
                      <a16:creationId xmlns:a16="http://schemas.microsoft.com/office/drawing/2014/main" id="{C02B9891-46EB-4EDC-A49E-CFB4B1CDF5AC}"/>
                    </a:ext>
                  </a:extLst>
                </p:cNvPr>
                <p:cNvSpPr/>
                <p:nvPr/>
              </p:nvSpPr>
              <p:spPr>
                <a:xfrm>
                  <a:off x="1512381" y="1873889"/>
                  <a:ext cx="798921" cy="369093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 Process</a:t>
                  </a:r>
                </a:p>
              </p:txBody>
            </p:sp>
            <p:sp>
              <p:nvSpPr>
                <p:cNvPr id="46" name="Flowchart: Document 45">
                  <a:extLst>
                    <a:ext uri="{FF2B5EF4-FFF2-40B4-BE49-F238E27FC236}">
                      <a16:creationId xmlns:a16="http://schemas.microsoft.com/office/drawing/2014/main" id="{134D736A-BAED-401F-90F6-EF4317AA4DA4}"/>
                    </a:ext>
                  </a:extLst>
                </p:cNvPr>
                <p:cNvSpPr/>
                <p:nvPr/>
              </p:nvSpPr>
              <p:spPr>
                <a:xfrm>
                  <a:off x="1507082" y="2294584"/>
                  <a:ext cx="798921" cy="369093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Post-AM Process</a:t>
                  </a:r>
                </a:p>
              </p:txBody>
            </p:sp>
            <p:cxnSp>
              <p:nvCxnSpPr>
                <p:cNvPr id="47" name="Elbow Connector 20">
                  <a:extLst>
                    <a:ext uri="{FF2B5EF4-FFF2-40B4-BE49-F238E27FC236}">
                      <a16:creationId xmlns:a16="http://schemas.microsoft.com/office/drawing/2014/main" id="{223B25D1-88E4-4E69-AED7-535D5C924743}"/>
                    </a:ext>
                  </a:extLst>
                </p:cNvPr>
                <p:cNvCxnSpPr>
                  <a:stCxn id="46" idx="3"/>
                  <a:endCxn id="44" idx="3"/>
                </p:cNvCxnSpPr>
                <p:nvPr/>
              </p:nvCxnSpPr>
              <p:spPr>
                <a:xfrm flipV="1">
                  <a:off x="2306003" y="1649061"/>
                  <a:ext cx="7188" cy="830070"/>
                </a:xfrm>
                <a:prstGeom prst="bentConnector3">
                  <a:avLst>
                    <a:gd name="adj1" fmla="val 1937507"/>
                  </a:avLst>
                </a:prstGeom>
                <a:ln w="127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61473F2-E21B-492F-AFD7-0C7DE8090337}"/>
                    </a:ext>
                  </a:extLst>
                </p:cNvPr>
                <p:cNvCxnSpPr>
                  <a:stCxn id="45" idx="3"/>
                  <a:endCxn id="29" idx="1"/>
                </p:cNvCxnSpPr>
                <p:nvPr/>
              </p:nvCxnSpPr>
              <p:spPr>
                <a:xfrm flipV="1">
                  <a:off x="2311302" y="2055987"/>
                  <a:ext cx="420518" cy="24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4BD0548-7E14-4282-B1DA-D80465060623}"/>
                  </a:ext>
                </a:extLst>
              </p:cNvPr>
              <p:cNvGrpSpPr/>
              <p:nvPr/>
            </p:nvGrpSpPr>
            <p:grpSpPr>
              <a:xfrm>
                <a:off x="1315429" y="2744199"/>
                <a:ext cx="1058388" cy="585096"/>
                <a:chOff x="1315429" y="2810239"/>
                <a:chExt cx="1058388" cy="585096"/>
              </a:xfrm>
            </p:grpSpPr>
            <p:sp>
              <p:nvSpPr>
                <p:cNvPr id="41" name="Flowchart: Document 40">
                  <a:extLst>
                    <a:ext uri="{FF2B5EF4-FFF2-40B4-BE49-F238E27FC236}">
                      <a16:creationId xmlns:a16="http://schemas.microsoft.com/office/drawing/2014/main" id="{B38BFF65-FFA1-473A-B911-A9B248CAAE3A}"/>
                    </a:ext>
                  </a:extLst>
                </p:cNvPr>
                <p:cNvSpPr/>
                <p:nvPr/>
              </p:nvSpPr>
              <p:spPr>
                <a:xfrm>
                  <a:off x="1315429" y="3000775"/>
                  <a:ext cx="1004689" cy="394560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QMP-A, B or C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84946FC-2D99-4ADC-9468-728B07F3FB6F}"/>
                    </a:ext>
                  </a:extLst>
                </p:cNvPr>
                <p:cNvSpPr txBox="1"/>
                <p:nvPr/>
              </p:nvSpPr>
              <p:spPr>
                <a:xfrm>
                  <a:off x="1485277" y="2810239"/>
                  <a:ext cx="62388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Machine 1</a:t>
                  </a: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7CB1A0B7-011D-4EE9-A96A-F0383A8A4BA2}"/>
                    </a:ext>
                  </a:extLst>
                </p:cNvPr>
                <p:cNvSpPr/>
                <p:nvPr/>
              </p:nvSpPr>
              <p:spPr>
                <a:xfrm>
                  <a:off x="2226123" y="2959787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286E9FC-434C-4A20-A996-F2BE915F7581}"/>
                  </a:ext>
                </a:extLst>
              </p:cNvPr>
              <p:cNvCxnSpPr>
                <a:stCxn id="29" idx="2"/>
                <a:endCxn id="32" idx="0"/>
              </p:cNvCxnSpPr>
              <p:nvPr/>
            </p:nvCxnSpPr>
            <p:spPr>
              <a:xfrm>
                <a:off x="3087249" y="2218977"/>
                <a:ext cx="4117" cy="185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87">
                <a:extLst>
                  <a:ext uri="{FF2B5EF4-FFF2-40B4-BE49-F238E27FC236}">
                    <a16:creationId xmlns:a16="http://schemas.microsoft.com/office/drawing/2014/main" id="{68365F24-184D-404B-B32C-D7E5D85829BE}"/>
                  </a:ext>
                </a:extLst>
              </p:cNvPr>
              <p:cNvCxnSpPr>
                <a:stCxn id="32" idx="2"/>
                <a:endCxn id="41" idx="3"/>
              </p:cNvCxnSpPr>
              <p:nvPr/>
            </p:nvCxnSpPr>
            <p:spPr>
              <a:xfrm rot="5400000">
                <a:off x="2662944" y="2703592"/>
                <a:ext cx="85597" cy="771248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93">
                <a:extLst>
                  <a:ext uri="{FF2B5EF4-FFF2-40B4-BE49-F238E27FC236}">
                    <a16:creationId xmlns:a16="http://schemas.microsoft.com/office/drawing/2014/main" id="{24A429DD-BCB9-4272-9D32-2E24E48F0EBB}"/>
                  </a:ext>
                </a:extLst>
              </p:cNvPr>
              <p:cNvCxnSpPr>
                <a:stCxn id="41" idx="2"/>
              </p:cNvCxnSpPr>
              <p:nvPr/>
            </p:nvCxnSpPr>
            <p:spPr>
              <a:xfrm rot="16200000" flipH="1">
                <a:off x="2032504" y="3088480"/>
                <a:ext cx="264597" cy="694056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F718A76E-FE94-4147-9EE4-5340C6FA8A02}"/>
                  </a:ext>
                </a:extLst>
              </p:cNvPr>
              <p:cNvSpPr/>
              <p:nvPr/>
            </p:nvSpPr>
            <p:spPr>
              <a:xfrm>
                <a:off x="3411166" y="3272118"/>
                <a:ext cx="147694" cy="127322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E114FB75-E281-4E5D-86C6-A285D5DB7615}"/>
                </a:ext>
              </a:extLst>
            </p:cNvPr>
            <p:cNvSpPr/>
            <p:nvPr/>
          </p:nvSpPr>
          <p:spPr>
            <a:xfrm>
              <a:off x="1258787" y="3110666"/>
              <a:ext cx="862853" cy="32872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Registration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 or B)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2D9D55-BE22-4B6A-A754-D27465AE3336}"/>
                </a:ext>
              </a:extLst>
            </p:cNvPr>
            <p:cNvCxnSpPr/>
            <p:nvPr/>
          </p:nvCxnSpPr>
          <p:spPr>
            <a:xfrm>
              <a:off x="1512571" y="2794440"/>
              <a:ext cx="0" cy="3027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B06D5E9-16FA-41F6-935F-BA02BDA98E8F}"/>
                </a:ext>
              </a:extLst>
            </p:cNvPr>
            <p:cNvCxnSpPr>
              <a:stCxn id="17" idx="2"/>
            </p:cNvCxnSpPr>
            <p:nvPr/>
          </p:nvCxnSpPr>
          <p:spPr>
            <a:xfrm flipH="1">
              <a:off x="1681328" y="3439389"/>
              <a:ext cx="8886" cy="442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45">
              <a:extLst>
                <a:ext uri="{FF2B5EF4-FFF2-40B4-BE49-F238E27FC236}">
                  <a16:creationId xmlns:a16="http://schemas.microsoft.com/office/drawing/2014/main" id="{4D548780-1B2F-48E2-AB86-0A3A591600F4}"/>
                </a:ext>
              </a:extLst>
            </p:cNvPr>
            <p:cNvSpPr/>
            <p:nvPr/>
          </p:nvSpPr>
          <p:spPr>
            <a:xfrm>
              <a:off x="3854545" y="999421"/>
              <a:ext cx="2008371" cy="148838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37BBE-BEA9-48D0-8275-4ECA61BAE753}"/>
                </a:ext>
              </a:extLst>
            </p:cNvPr>
            <p:cNvSpPr txBox="1"/>
            <p:nvPr/>
          </p:nvSpPr>
          <p:spPr>
            <a:xfrm>
              <a:off x="4130527" y="773307"/>
              <a:ext cx="1301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NASA-STD-6033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29CEFA-F1E1-4A04-BBAF-B004C2900483}"/>
                </a:ext>
              </a:extLst>
            </p:cNvPr>
            <p:cNvCxnSpPr/>
            <p:nvPr/>
          </p:nvCxnSpPr>
          <p:spPr>
            <a:xfrm flipH="1">
              <a:off x="2119932" y="3343900"/>
              <a:ext cx="3083174" cy="212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F297AD-F546-4779-A7AA-2B486D305D2D}"/>
                </a:ext>
              </a:extLst>
            </p:cNvPr>
            <p:cNvCxnSpPr/>
            <p:nvPr/>
          </p:nvCxnSpPr>
          <p:spPr>
            <a:xfrm flipV="1">
              <a:off x="5207648" y="3239894"/>
              <a:ext cx="0" cy="10400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25082A-C43B-4BA6-99B5-A5731E043AE1}"/>
                </a:ext>
              </a:extLst>
            </p:cNvPr>
            <p:cNvCxnSpPr/>
            <p:nvPr/>
          </p:nvCxnSpPr>
          <p:spPr>
            <a:xfrm flipV="1">
              <a:off x="3764261" y="3239894"/>
              <a:ext cx="0" cy="10400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5E913-70EA-400E-A0EB-ECC7074F8B82}"/>
                </a:ext>
              </a:extLst>
            </p:cNvPr>
            <p:cNvCxnSpPr/>
            <p:nvPr/>
          </p:nvCxnSpPr>
          <p:spPr>
            <a:xfrm flipV="1">
              <a:off x="2649973" y="3261114"/>
              <a:ext cx="0" cy="10400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7CC5C494-6C62-4725-AB2F-E3A8865785A4}"/>
                </a:ext>
              </a:extLst>
            </p:cNvPr>
            <p:cNvSpPr/>
            <p:nvPr/>
          </p:nvSpPr>
          <p:spPr>
            <a:xfrm>
              <a:off x="1024810" y="816742"/>
              <a:ext cx="5126825" cy="2740375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99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34"/>
            <a:ext cx="10515600" cy="7179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Equipment and Facility Control Plan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5" y="1504412"/>
            <a:ext cx="4002741" cy="435133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 (body)"/>
              </a:rPr>
              <a:t>EFCP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Plan required by Standard 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Flexibility in implementation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Governs AM equipment and facility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 (body)"/>
              </a:rPr>
              <a:t>Qualification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 (body)"/>
              </a:rPr>
              <a:t>Maintenance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 (body)"/>
              </a:rPr>
              <a:t>Calibration</a:t>
            </a:r>
          </a:p>
          <a:p>
            <a:pPr lvl="2"/>
            <a:endParaRPr lang="en-US" dirty="0">
              <a:solidFill>
                <a:prstClr val="black"/>
              </a:solidFill>
              <a:latin typeface="Calibri (body)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alibri (body)"/>
              </a:rPr>
              <a:t>Training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Training Plan required by Standard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 (body)"/>
              </a:rPr>
              <a:t>Expectations in Specification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Flexibility in implementation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Calibri (body)"/>
              </a:rPr>
              <a:t>Covers all personnel involved in AM</a:t>
            </a:r>
          </a:p>
          <a:p>
            <a:endParaRPr lang="en-US" sz="20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BEE-6F89-438A-890D-386550F99E2E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388E3-CC62-48EB-AE89-A75ACE9F0989}"/>
              </a:ext>
            </a:extLst>
          </p:cNvPr>
          <p:cNvGrpSpPr/>
          <p:nvPr/>
        </p:nvGrpSpPr>
        <p:grpSpPr>
          <a:xfrm>
            <a:off x="4979950" y="1431841"/>
            <a:ext cx="6213166" cy="4776454"/>
            <a:chOff x="231487" y="773307"/>
            <a:chExt cx="6213166" cy="47764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1F453A-A868-4B7C-A01B-D2AEB1D05075}"/>
                </a:ext>
              </a:extLst>
            </p:cNvPr>
            <p:cNvGrpSpPr/>
            <p:nvPr/>
          </p:nvGrpSpPr>
          <p:grpSpPr>
            <a:xfrm>
              <a:off x="231487" y="773307"/>
              <a:ext cx="6213166" cy="4776454"/>
              <a:chOff x="231487" y="773307"/>
              <a:chExt cx="6213166" cy="477645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AADDA7-CC27-4176-8DDE-C01C4703369D}"/>
                  </a:ext>
                </a:extLst>
              </p:cNvPr>
              <p:cNvCxnSpPr/>
              <p:nvPr/>
            </p:nvCxnSpPr>
            <p:spPr>
              <a:xfrm flipV="1">
                <a:off x="231487" y="4741427"/>
                <a:ext cx="6213166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Document 15">
                <a:extLst>
                  <a:ext uri="{FF2B5EF4-FFF2-40B4-BE49-F238E27FC236}">
                    <a16:creationId xmlns:a16="http://schemas.microsoft.com/office/drawing/2014/main" id="{D044B29E-40F8-43EA-8995-E0F32B2964FA}"/>
                  </a:ext>
                </a:extLst>
              </p:cNvPr>
              <p:cNvSpPr/>
              <p:nvPr/>
            </p:nvSpPr>
            <p:spPr>
              <a:xfrm>
                <a:off x="4912667" y="286244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7" name="Flowchart: Document 16">
                <a:extLst>
                  <a:ext uri="{FF2B5EF4-FFF2-40B4-BE49-F238E27FC236}">
                    <a16:creationId xmlns:a16="http://schemas.microsoft.com/office/drawing/2014/main" id="{BD695B90-ADEB-44E2-8D02-688DC5B7BB1D}"/>
                  </a:ext>
                </a:extLst>
              </p:cNvPr>
              <p:cNvSpPr/>
              <p:nvPr/>
            </p:nvSpPr>
            <p:spPr>
              <a:xfrm>
                <a:off x="3559896" y="2863616"/>
                <a:ext cx="1004689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8" name="Flowchart: Document 17">
                <a:extLst>
                  <a:ext uri="{FF2B5EF4-FFF2-40B4-BE49-F238E27FC236}">
                    <a16:creationId xmlns:a16="http://schemas.microsoft.com/office/drawing/2014/main" id="{C4530704-A65F-40CF-88BF-FBD1C28A05B0}"/>
                  </a:ext>
                </a:extLst>
              </p:cNvPr>
              <p:cNvSpPr/>
              <p:nvPr/>
            </p:nvSpPr>
            <p:spPr>
              <a:xfrm>
                <a:off x="2455466" y="2864895"/>
                <a:ext cx="979527" cy="394560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Sub-QMP-A, B or C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B278CD-9162-4E10-BFCC-C7C2782F3E68}"/>
                  </a:ext>
                </a:extLst>
              </p:cNvPr>
              <p:cNvSpPr txBox="1"/>
              <p:nvPr/>
            </p:nvSpPr>
            <p:spPr>
              <a:xfrm rot="16200000">
                <a:off x="-652925" y="2434607"/>
                <a:ext cx="270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Foundational Process Controls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26E1003-0746-4BDD-83F1-7AC8613F19A0}"/>
                  </a:ext>
                </a:extLst>
              </p:cNvPr>
              <p:cNvGrpSpPr/>
              <p:nvPr/>
            </p:nvGrpSpPr>
            <p:grpSpPr>
              <a:xfrm>
                <a:off x="1495686" y="3527351"/>
                <a:ext cx="3713643" cy="1388509"/>
                <a:chOff x="1520038" y="3928820"/>
                <a:chExt cx="3713643" cy="1388509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8F78D0D-A237-484D-B2CA-D49CC0D51A92}"/>
                    </a:ext>
                  </a:extLst>
                </p:cNvPr>
                <p:cNvCxnSpPr/>
                <p:nvPr/>
              </p:nvCxnSpPr>
              <p:spPr>
                <a:xfrm>
                  <a:off x="2773788" y="5064141"/>
                  <a:ext cx="0" cy="2531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3B3BFF6-63CF-42C1-B3E8-69D5E57EED1D}"/>
                    </a:ext>
                  </a:extLst>
                </p:cNvPr>
                <p:cNvCxnSpPr/>
                <p:nvPr/>
              </p:nvCxnSpPr>
              <p:spPr>
                <a:xfrm>
                  <a:off x="5230678" y="3928820"/>
                  <a:ext cx="3003" cy="13667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AC1A482-9D87-4B73-B445-26941C6F795B}"/>
                    </a:ext>
                  </a:extLst>
                </p:cNvPr>
                <p:cNvCxnSpPr/>
                <p:nvPr/>
              </p:nvCxnSpPr>
              <p:spPr>
                <a:xfrm flipV="1">
                  <a:off x="4417959" y="4194789"/>
                  <a:ext cx="813091" cy="139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Flowchart: Multidocument 74">
                  <a:extLst>
                    <a:ext uri="{FF2B5EF4-FFF2-40B4-BE49-F238E27FC236}">
                      <a16:creationId xmlns:a16="http://schemas.microsoft.com/office/drawing/2014/main" id="{8C10ED77-6E84-4362-AA61-C549D5F42DE6}"/>
                    </a:ext>
                  </a:extLst>
                </p:cNvPr>
                <p:cNvSpPr/>
                <p:nvPr/>
              </p:nvSpPr>
              <p:spPr>
                <a:xfrm>
                  <a:off x="1520038" y="4152449"/>
                  <a:ext cx="713824" cy="816088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MPS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E8E602F-89D3-423B-B4E6-A138813E1EF9}"/>
                    </a:ext>
                  </a:extLst>
                </p:cNvPr>
                <p:cNvCxnSpPr/>
                <p:nvPr/>
              </p:nvCxnSpPr>
              <p:spPr>
                <a:xfrm>
                  <a:off x="3267214" y="4208830"/>
                  <a:ext cx="31431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51F8D4E-46D5-4D01-AD88-5874BE15770B}"/>
                    </a:ext>
                  </a:extLst>
                </p:cNvPr>
                <p:cNvCxnSpPr/>
                <p:nvPr/>
              </p:nvCxnSpPr>
              <p:spPr>
                <a:xfrm>
                  <a:off x="2233863" y="4366968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431C3D0-C662-4A1C-A2C1-90D72DD448DB}"/>
                    </a:ext>
                  </a:extLst>
                </p:cNvPr>
                <p:cNvGrpSpPr/>
                <p:nvPr/>
              </p:nvGrpSpPr>
              <p:grpSpPr>
                <a:xfrm>
                  <a:off x="3581528" y="3951390"/>
                  <a:ext cx="906100" cy="484822"/>
                  <a:chOff x="3918313" y="4497967"/>
                  <a:chExt cx="1057057" cy="547789"/>
                </a:xfrm>
              </p:grpSpPr>
              <p:sp>
                <p:nvSpPr>
                  <p:cNvPr id="82" name="Flowchart: Document 81">
                    <a:extLst>
                      <a:ext uri="{FF2B5EF4-FFF2-40B4-BE49-F238E27FC236}">
                        <a16:creationId xmlns:a16="http://schemas.microsoft.com/office/drawing/2014/main" id="{5AF2A502-6E9F-4900-B798-445CB46AF906}"/>
                      </a:ext>
                    </a:extLst>
                  </p:cNvPr>
                  <p:cNvSpPr/>
                  <p:nvPr/>
                </p:nvSpPr>
                <p:spPr>
                  <a:xfrm>
                    <a:off x="3918313" y="4587090"/>
                    <a:ext cx="975780" cy="458666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SPC Criteria</a:t>
                    </a:r>
                  </a:p>
                </p:txBody>
              </p:sp>
              <p:sp>
                <p:nvSpPr>
                  <p:cNvPr id="83" name="Isosceles Triangle 82">
                    <a:extLst>
                      <a:ext uri="{FF2B5EF4-FFF2-40B4-BE49-F238E27FC236}">
                        <a16:creationId xmlns:a16="http://schemas.microsoft.com/office/drawing/2014/main" id="{24F4434B-6AFB-452C-8614-F538ACB6E0C8}"/>
                      </a:ext>
                    </a:extLst>
                  </p:cNvPr>
                  <p:cNvSpPr/>
                  <p:nvPr/>
                </p:nvSpPr>
                <p:spPr>
                  <a:xfrm>
                    <a:off x="4794724" y="4497967"/>
                    <a:ext cx="180646" cy="155729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" name="Flowchart: Multidocument 78">
                  <a:extLst>
                    <a:ext uri="{FF2B5EF4-FFF2-40B4-BE49-F238E27FC236}">
                      <a16:creationId xmlns:a16="http://schemas.microsoft.com/office/drawing/2014/main" id="{0CC52997-6277-46CE-BBC6-4FDE958D58BF}"/>
                    </a:ext>
                  </a:extLst>
                </p:cNvPr>
                <p:cNvSpPr/>
                <p:nvPr/>
              </p:nvSpPr>
              <p:spPr>
                <a:xfrm>
                  <a:off x="2559441" y="4031950"/>
                  <a:ext cx="707773" cy="510489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PCRD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</a:t>
                  </a:r>
                </a:p>
              </p:txBody>
            </p:sp>
            <p:sp>
              <p:nvSpPr>
                <p:cNvPr id="80" name="Flowchart: Document 79">
                  <a:extLst>
                    <a:ext uri="{FF2B5EF4-FFF2-40B4-BE49-F238E27FC236}">
                      <a16:creationId xmlns:a16="http://schemas.microsoft.com/office/drawing/2014/main" id="{1D16C95E-E21A-4885-969A-B405C2C33255}"/>
                    </a:ext>
                  </a:extLst>
                </p:cNvPr>
                <p:cNvSpPr/>
                <p:nvPr/>
              </p:nvSpPr>
              <p:spPr>
                <a:xfrm>
                  <a:off x="2559442" y="4606686"/>
                  <a:ext cx="707773" cy="458666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Properties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E7F74CA-43B8-4C71-BCF4-06FD07FFAD0E}"/>
                    </a:ext>
                  </a:extLst>
                </p:cNvPr>
                <p:cNvCxnSpPr/>
                <p:nvPr/>
              </p:nvCxnSpPr>
              <p:spPr>
                <a:xfrm>
                  <a:off x="2233863" y="4655469"/>
                  <a:ext cx="325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Flowchart: Document 20">
                <a:extLst>
                  <a:ext uri="{FF2B5EF4-FFF2-40B4-BE49-F238E27FC236}">
                    <a16:creationId xmlns:a16="http://schemas.microsoft.com/office/drawing/2014/main" id="{25DFBE40-5DFC-4713-B4E5-A6DC19BF1CEA}"/>
                  </a:ext>
                </a:extLst>
              </p:cNvPr>
              <p:cNvSpPr/>
              <p:nvPr/>
            </p:nvSpPr>
            <p:spPr>
              <a:xfrm>
                <a:off x="4835774" y="4941208"/>
                <a:ext cx="720310" cy="520290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PPP</a:t>
                </a:r>
              </a:p>
            </p:txBody>
          </p:sp>
          <p:sp>
            <p:nvSpPr>
              <p:cNvPr id="22" name="Flowchart: Document 21">
                <a:extLst>
                  <a:ext uri="{FF2B5EF4-FFF2-40B4-BE49-F238E27FC236}">
                    <a16:creationId xmlns:a16="http://schemas.microsoft.com/office/drawing/2014/main" id="{2EA25D56-649A-4E86-A2CC-134A616AA89D}"/>
                  </a:ext>
                </a:extLst>
              </p:cNvPr>
              <p:cNvSpPr/>
              <p:nvPr/>
            </p:nvSpPr>
            <p:spPr>
              <a:xfrm>
                <a:off x="4806536" y="4919472"/>
                <a:ext cx="778786" cy="578967"/>
              </a:xfrm>
              <a:prstGeom prst="flowChartDocumen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lowchart: Document 22">
                <a:extLst>
                  <a:ext uri="{FF2B5EF4-FFF2-40B4-BE49-F238E27FC236}">
                    <a16:creationId xmlns:a16="http://schemas.microsoft.com/office/drawing/2014/main" id="{D4E0D650-4F97-4453-88DA-E59DBE9A9BCF}"/>
                  </a:ext>
                </a:extLst>
              </p:cNvPr>
              <p:cNvSpPr/>
              <p:nvPr/>
            </p:nvSpPr>
            <p:spPr>
              <a:xfrm>
                <a:off x="1952845" y="4953823"/>
                <a:ext cx="875027" cy="595938"/>
              </a:xfrm>
              <a:prstGeom prst="flowChartDocumen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Process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314345-6804-4212-9084-1308B015D71A}"/>
                  </a:ext>
                </a:extLst>
              </p:cNvPr>
              <p:cNvGrpSpPr/>
              <p:nvPr/>
            </p:nvGrpSpPr>
            <p:grpSpPr>
              <a:xfrm>
                <a:off x="1255645" y="843945"/>
                <a:ext cx="4718794" cy="2747513"/>
                <a:chOff x="1315429" y="1363865"/>
                <a:chExt cx="4718794" cy="2747513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6101B7D-8CC7-4ABB-9790-45D470344A60}"/>
                    </a:ext>
                  </a:extLst>
                </p:cNvPr>
                <p:cNvGrpSpPr/>
                <p:nvPr/>
              </p:nvGrpSpPr>
              <p:grpSpPr>
                <a:xfrm>
                  <a:off x="4067088" y="1630583"/>
                  <a:ext cx="1699901" cy="1271710"/>
                  <a:chOff x="4067088" y="1630583"/>
                  <a:chExt cx="1699901" cy="1271710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9AD1AD4E-A497-408A-BCB5-7C2C958E76A7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1630583"/>
                    <a:ext cx="1699901" cy="572331"/>
                    <a:chOff x="4067088" y="1630583"/>
                    <a:chExt cx="1699901" cy="572331"/>
                  </a:xfrm>
                </p:grpSpPr>
                <p:sp>
                  <p:nvSpPr>
                    <p:cNvPr id="69" name="Flowchart: Document 68">
                      <a:extLst>
                        <a:ext uri="{FF2B5EF4-FFF2-40B4-BE49-F238E27FC236}">
                          <a16:creationId xmlns:a16="http://schemas.microsoft.com/office/drawing/2014/main" id="{1CD44021-253A-4680-B53F-B3A247BA1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1680533"/>
                      <a:ext cx="513389" cy="265938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ECP</a:t>
                      </a:r>
                    </a:p>
                  </p:txBody>
                </p:sp>
                <p:sp>
                  <p:nvSpPr>
                    <p:cNvPr id="70" name="Flowchart: Alternate Process 69">
                      <a:extLst>
                        <a:ext uri="{FF2B5EF4-FFF2-40B4-BE49-F238E27FC236}">
                          <a16:creationId xmlns:a16="http://schemas.microsoft.com/office/drawing/2014/main" id="{6BB36D3D-3214-452C-9487-0C2E0A38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7736" y="1630583"/>
                      <a:ext cx="969253" cy="572331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 Maintenance Calibration</a:t>
                      </a:r>
                    </a:p>
                  </p:txBody>
                </p: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681E6346-6499-48F8-9154-A2EE56D2764B}"/>
                        </a:ext>
                      </a:extLst>
                    </p:cNvPr>
                    <p:cNvCxnSpPr>
                      <a:stCxn id="69" idx="3"/>
                    </p:cNvCxnSpPr>
                    <p:nvPr/>
                  </p:nvCxnSpPr>
                  <p:spPr>
                    <a:xfrm flipV="1">
                      <a:off x="4580477" y="1803909"/>
                      <a:ext cx="217259" cy="959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A9FA9523-1570-4F10-BE00-857453167A7F}"/>
                      </a:ext>
                    </a:extLst>
                  </p:cNvPr>
                  <p:cNvGrpSpPr/>
                  <p:nvPr/>
                </p:nvGrpSpPr>
                <p:grpSpPr>
                  <a:xfrm>
                    <a:off x="4067088" y="2356161"/>
                    <a:ext cx="1695665" cy="546132"/>
                    <a:chOff x="4067088" y="2293406"/>
                    <a:chExt cx="1695665" cy="546132"/>
                  </a:xfrm>
                </p:grpSpPr>
                <p:sp>
                  <p:nvSpPr>
                    <p:cNvPr id="65" name="Flowchart: Document 64">
                      <a:extLst>
                        <a:ext uri="{FF2B5EF4-FFF2-40B4-BE49-F238E27FC236}">
                          <a16:creationId xmlns:a16="http://schemas.microsoft.com/office/drawing/2014/main" id="{24530824-CAAF-4C50-9605-D2A7947FA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088" y="2349467"/>
                      <a:ext cx="730648" cy="490071"/>
                    </a:xfrm>
                    <a:prstGeom prst="flowChartDocumen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Plan</a:t>
                      </a:r>
                    </a:p>
                  </p:txBody>
                </p:sp>
                <p:sp>
                  <p:nvSpPr>
                    <p:cNvPr id="66" name="Flowchart: Alternate Process 65">
                      <a:extLst>
                        <a:ext uri="{FF2B5EF4-FFF2-40B4-BE49-F238E27FC236}">
                          <a16:creationId xmlns:a16="http://schemas.microsoft.com/office/drawing/2014/main" id="{C610B0DA-D807-4D63-9B58-3CEADF8FB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404" y="2364294"/>
                      <a:ext cx="679741" cy="238568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p:txBody>
                </p: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4B39FA14-24B3-4A64-9A85-3F6EFC3604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797736" y="2479984"/>
                      <a:ext cx="244982" cy="108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Isosceles Triangle 67">
                      <a:extLst>
                        <a:ext uri="{FF2B5EF4-FFF2-40B4-BE49-F238E27FC236}">
                          <a16:creationId xmlns:a16="http://schemas.microsoft.com/office/drawing/2014/main" id="{EA63A77C-AD45-4A2E-BFFA-A89444145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059" y="2293406"/>
                      <a:ext cx="147694" cy="127322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6FC75E05-D951-445D-8631-B4160799C246}"/>
                    </a:ext>
                  </a:extLst>
                </p:cNvPr>
                <p:cNvSpPr/>
                <p:nvPr/>
              </p:nvSpPr>
              <p:spPr>
                <a:xfrm>
                  <a:off x="5666450" y="1562701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lowchart: Document 36">
                  <a:extLst>
                    <a:ext uri="{FF2B5EF4-FFF2-40B4-BE49-F238E27FC236}">
                      <a16:creationId xmlns:a16="http://schemas.microsoft.com/office/drawing/2014/main" id="{722B5C0D-18D3-4F0D-9936-DC2615AC1E71}"/>
                    </a:ext>
                  </a:extLst>
                </p:cNvPr>
                <p:cNvSpPr/>
                <p:nvPr/>
              </p:nvSpPr>
              <p:spPr>
                <a:xfrm>
                  <a:off x="2631217" y="1651529"/>
                  <a:ext cx="912064" cy="607618"/>
                </a:xfrm>
                <a:prstGeom prst="flowChartDocumen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Definition of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Material Process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A2F81ED0-68F0-4314-88C5-D5F3B40E881F}"/>
                    </a:ext>
                  </a:extLst>
                </p:cNvPr>
                <p:cNvGrpSpPr/>
                <p:nvPr/>
              </p:nvGrpSpPr>
              <p:grpSpPr>
                <a:xfrm>
                  <a:off x="2682779" y="3195925"/>
                  <a:ext cx="3159276" cy="376267"/>
                  <a:chOff x="2251673" y="3058706"/>
                  <a:chExt cx="3159276" cy="376267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204578F-2356-4F19-A686-79FAD3F0085D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673" y="3060640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2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3D20121-2052-4D91-873D-FFCED461E9FA}"/>
                      </a:ext>
                    </a:extLst>
                  </p:cNvPr>
                  <p:cNvSpPr txBox="1"/>
                  <p:nvPr/>
                </p:nvSpPr>
                <p:spPr>
                  <a:xfrm>
                    <a:off x="3397071" y="3062499"/>
                    <a:ext cx="61908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3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4A8BEF5-DEEB-4325-95A8-BE481BB1DBB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895" y="3058706"/>
                    <a:ext cx="71205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“n”</a:t>
                    </a:r>
                  </a:p>
                </p:txBody>
              </p: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538E3D7E-014F-4AAB-B7B4-3712E6913167}"/>
                      </a:ext>
                    </a:extLst>
                  </p:cNvPr>
                  <p:cNvGrpSpPr/>
                  <p:nvPr/>
                </p:nvGrpSpPr>
                <p:grpSpPr>
                  <a:xfrm>
                    <a:off x="4244662" y="3384369"/>
                    <a:ext cx="198898" cy="50604"/>
                    <a:chOff x="4246130" y="3536769"/>
                    <a:chExt cx="198898" cy="50604"/>
                  </a:xfrm>
                </p:grpSpPr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DD703A50-7000-4DB2-B082-150956ED7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30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B503B9CF-F3C0-4E3C-BC5E-AE73CEF5F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309" y="3536769"/>
                      <a:ext cx="45719" cy="5060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9" name="Rounded Rectangle 86">
                  <a:extLst>
                    <a:ext uri="{FF2B5EF4-FFF2-40B4-BE49-F238E27FC236}">
                      <a16:creationId xmlns:a16="http://schemas.microsoft.com/office/drawing/2014/main" id="{F64CBA63-3125-4590-9CB9-41AC130C3C83}"/>
                    </a:ext>
                  </a:extLst>
                </p:cNvPr>
                <p:cNvSpPr/>
                <p:nvPr/>
              </p:nvSpPr>
              <p:spPr>
                <a:xfrm flipV="1">
                  <a:off x="5109957" y="4038954"/>
                  <a:ext cx="574662" cy="7242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lowchart: Decision 39">
                  <a:extLst>
                    <a:ext uri="{FF2B5EF4-FFF2-40B4-BE49-F238E27FC236}">
                      <a16:creationId xmlns:a16="http://schemas.microsoft.com/office/drawing/2014/main" id="{370E60A8-C09A-44D4-828F-30716E269907}"/>
                    </a:ext>
                  </a:extLst>
                </p:cNvPr>
                <p:cNvSpPr/>
                <p:nvPr/>
              </p:nvSpPr>
              <p:spPr>
                <a:xfrm>
                  <a:off x="2439118" y="2404327"/>
                  <a:ext cx="1304496" cy="642091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Qual. of Material Process </a:t>
                  </a:r>
                </a:p>
              </p:txBody>
            </p:sp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17B4B44A-EFC5-4B98-81F8-DAE2A5793302}"/>
                    </a:ext>
                  </a:extLst>
                </p:cNvPr>
                <p:cNvSpPr/>
                <p:nvPr/>
              </p:nvSpPr>
              <p:spPr>
                <a:xfrm>
                  <a:off x="4540720" y="3270880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B759A525-9934-4ED6-87B9-945C4FE81080}"/>
                    </a:ext>
                  </a:extLst>
                </p:cNvPr>
                <p:cNvSpPr/>
                <p:nvPr/>
              </p:nvSpPr>
              <p:spPr>
                <a:xfrm>
                  <a:off x="5886529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F26FAC92-37E5-4319-87D8-1DF1F5210C9D}"/>
                    </a:ext>
                  </a:extLst>
                </p:cNvPr>
                <p:cNvGrpSpPr/>
                <p:nvPr/>
              </p:nvGrpSpPr>
              <p:grpSpPr>
                <a:xfrm>
                  <a:off x="1406479" y="1363865"/>
                  <a:ext cx="1224738" cy="1199163"/>
                  <a:chOff x="1507082" y="1464514"/>
                  <a:chExt cx="1224738" cy="1199163"/>
                </a:xfrm>
              </p:grpSpPr>
              <p:sp>
                <p:nvSpPr>
                  <p:cNvPr id="52" name="Flowchart: Document 51">
                    <a:extLst>
                      <a:ext uri="{FF2B5EF4-FFF2-40B4-BE49-F238E27FC236}">
                        <a16:creationId xmlns:a16="http://schemas.microsoft.com/office/drawing/2014/main" id="{A85F8128-2AAB-4F5B-8FA9-7B6610677A14}"/>
                      </a:ext>
                    </a:extLst>
                  </p:cNvPr>
                  <p:cNvSpPr/>
                  <p:nvPr/>
                </p:nvSpPr>
                <p:spPr>
                  <a:xfrm>
                    <a:off x="1514270" y="146451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Feedstock</a:t>
                    </a: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Specification</a:t>
                    </a:r>
                  </a:p>
                </p:txBody>
              </p:sp>
              <p:sp>
                <p:nvSpPr>
                  <p:cNvPr id="53" name="Flowchart: Document 52">
                    <a:extLst>
                      <a:ext uri="{FF2B5EF4-FFF2-40B4-BE49-F238E27FC236}">
                        <a16:creationId xmlns:a16="http://schemas.microsoft.com/office/drawing/2014/main" id="{3355EF17-1218-4A87-9836-4A8305B3C505}"/>
                      </a:ext>
                    </a:extLst>
                  </p:cNvPr>
                  <p:cNvSpPr/>
                  <p:nvPr/>
                </p:nvSpPr>
                <p:spPr>
                  <a:xfrm>
                    <a:off x="1512381" y="1873889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AM Process</a:t>
                    </a:r>
                  </a:p>
                </p:txBody>
              </p:sp>
              <p:sp>
                <p:nvSpPr>
                  <p:cNvPr id="54" name="Flowchart: Document 53">
                    <a:extLst>
                      <a:ext uri="{FF2B5EF4-FFF2-40B4-BE49-F238E27FC236}">
                        <a16:creationId xmlns:a16="http://schemas.microsoft.com/office/drawing/2014/main" id="{3F999E0F-1A93-44C3-AC48-0B82514E2A39}"/>
                      </a:ext>
                    </a:extLst>
                  </p:cNvPr>
                  <p:cNvSpPr/>
                  <p:nvPr/>
                </p:nvSpPr>
                <p:spPr>
                  <a:xfrm>
                    <a:off x="1507082" y="2294584"/>
                    <a:ext cx="798921" cy="369093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Post-AM Process</a:t>
                    </a:r>
                  </a:p>
                </p:txBody>
              </p:sp>
              <p:cxnSp>
                <p:nvCxnSpPr>
                  <p:cNvPr id="55" name="Elbow Connector 20">
                    <a:extLst>
                      <a:ext uri="{FF2B5EF4-FFF2-40B4-BE49-F238E27FC236}">
                        <a16:creationId xmlns:a16="http://schemas.microsoft.com/office/drawing/2014/main" id="{6283CAC6-239A-4105-9887-2B2A46B7BD49}"/>
                      </a:ext>
                    </a:extLst>
                  </p:cNvPr>
                  <p:cNvCxnSpPr>
                    <a:stCxn id="54" idx="3"/>
                    <a:endCxn id="52" idx="3"/>
                  </p:cNvCxnSpPr>
                  <p:nvPr/>
                </p:nvCxnSpPr>
                <p:spPr>
                  <a:xfrm flipV="1">
                    <a:off x="2306003" y="1649061"/>
                    <a:ext cx="7188" cy="830070"/>
                  </a:xfrm>
                  <a:prstGeom prst="bentConnector3">
                    <a:avLst>
                      <a:gd name="adj1" fmla="val 1937507"/>
                    </a:avLst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A40C63B3-BF7B-4EAA-9AE7-AF5911EF5941}"/>
                      </a:ext>
                    </a:extLst>
                  </p:cNvPr>
                  <p:cNvCxnSpPr>
                    <a:stCxn id="53" idx="3"/>
                    <a:endCxn id="37" idx="1"/>
                  </p:cNvCxnSpPr>
                  <p:nvPr/>
                </p:nvCxnSpPr>
                <p:spPr>
                  <a:xfrm flipV="1">
                    <a:off x="2311302" y="2055987"/>
                    <a:ext cx="420518" cy="244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29FCA7A-F9BA-4909-ABF4-A9117E63C5D0}"/>
                    </a:ext>
                  </a:extLst>
                </p:cNvPr>
                <p:cNvGrpSpPr/>
                <p:nvPr/>
              </p:nvGrpSpPr>
              <p:grpSpPr>
                <a:xfrm>
                  <a:off x="1315429" y="2744199"/>
                  <a:ext cx="1058388" cy="585096"/>
                  <a:chOff x="1315429" y="2810239"/>
                  <a:chExt cx="1058388" cy="585096"/>
                </a:xfrm>
              </p:grpSpPr>
              <p:sp>
                <p:nvSpPr>
                  <p:cNvPr id="49" name="Flowchart: Document 48">
                    <a:extLst>
                      <a:ext uri="{FF2B5EF4-FFF2-40B4-BE49-F238E27FC236}">
                        <a16:creationId xmlns:a16="http://schemas.microsoft.com/office/drawing/2014/main" id="{7B05A3B5-E305-4EC3-B634-E0CD5AED69EB}"/>
                      </a:ext>
                    </a:extLst>
                  </p:cNvPr>
                  <p:cNvSpPr/>
                  <p:nvPr/>
                </p:nvSpPr>
                <p:spPr>
                  <a:xfrm>
                    <a:off x="1315429" y="3000775"/>
                    <a:ext cx="1004689" cy="394560"/>
                  </a:xfrm>
                  <a:prstGeom prst="flowChartDocumen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QMP-A, B or C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7989113-3720-412F-825A-AB3E83A0C69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277" y="2810239"/>
                    <a:ext cx="62388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Machine 1</a:t>
                    </a:r>
                  </a:p>
                </p:txBody>
              </p:sp>
              <p:sp>
                <p:nvSpPr>
                  <p:cNvPr id="51" name="Isosceles Triangle 50">
                    <a:extLst>
                      <a:ext uri="{FF2B5EF4-FFF2-40B4-BE49-F238E27FC236}">
                        <a16:creationId xmlns:a16="http://schemas.microsoft.com/office/drawing/2014/main" id="{76150CCF-2029-4830-8D4B-F903155FC3F5}"/>
                      </a:ext>
                    </a:extLst>
                  </p:cNvPr>
                  <p:cNvSpPr/>
                  <p:nvPr/>
                </p:nvSpPr>
                <p:spPr>
                  <a:xfrm>
                    <a:off x="2226123" y="2959787"/>
                    <a:ext cx="147694" cy="127322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3A3B9CA0-1B44-44A1-9DF7-04A4164E2B1F}"/>
                    </a:ext>
                  </a:extLst>
                </p:cNvPr>
                <p:cNvCxnSpPr>
                  <a:stCxn id="37" idx="2"/>
                  <a:endCxn id="40" idx="0"/>
                </p:cNvCxnSpPr>
                <p:nvPr/>
              </p:nvCxnSpPr>
              <p:spPr>
                <a:xfrm>
                  <a:off x="3087249" y="2218977"/>
                  <a:ext cx="4117" cy="1853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lbow Connector 87">
                  <a:extLst>
                    <a:ext uri="{FF2B5EF4-FFF2-40B4-BE49-F238E27FC236}">
                      <a16:creationId xmlns:a16="http://schemas.microsoft.com/office/drawing/2014/main" id="{8CE88018-33F9-4491-95A1-7F4D4E49F240}"/>
                    </a:ext>
                  </a:extLst>
                </p:cNvPr>
                <p:cNvCxnSpPr>
                  <a:stCxn id="40" idx="2"/>
                  <a:endCxn id="49" idx="3"/>
                </p:cNvCxnSpPr>
                <p:nvPr/>
              </p:nvCxnSpPr>
              <p:spPr>
                <a:xfrm rot="5400000">
                  <a:off x="2662944" y="2703592"/>
                  <a:ext cx="85597" cy="77124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93">
                  <a:extLst>
                    <a:ext uri="{FF2B5EF4-FFF2-40B4-BE49-F238E27FC236}">
                      <a16:creationId xmlns:a16="http://schemas.microsoft.com/office/drawing/2014/main" id="{9663DCE9-3E2D-4E7E-B466-50F45E39584B}"/>
                    </a:ext>
                  </a:extLst>
                </p:cNvPr>
                <p:cNvCxnSpPr>
                  <a:stCxn id="49" idx="2"/>
                </p:cNvCxnSpPr>
                <p:nvPr/>
              </p:nvCxnSpPr>
              <p:spPr>
                <a:xfrm rot="16200000" flipH="1">
                  <a:off x="2032504" y="3088480"/>
                  <a:ext cx="264597" cy="694056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FAF776DB-7421-4223-92B8-A184D4208A67}"/>
                    </a:ext>
                  </a:extLst>
                </p:cNvPr>
                <p:cNvSpPr/>
                <p:nvPr/>
              </p:nvSpPr>
              <p:spPr>
                <a:xfrm>
                  <a:off x="3411166" y="3272118"/>
                  <a:ext cx="147694" cy="127322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Flowchart: Alternate Process 24">
                <a:extLst>
                  <a:ext uri="{FF2B5EF4-FFF2-40B4-BE49-F238E27FC236}">
                    <a16:creationId xmlns:a16="http://schemas.microsoft.com/office/drawing/2014/main" id="{455425D2-79C7-456B-94F1-6D271A458EBE}"/>
                  </a:ext>
                </a:extLst>
              </p:cNvPr>
              <p:cNvSpPr/>
              <p:nvPr/>
            </p:nvSpPr>
            <p:spPr>
              <a:xfrm>
                <a:off x="1258787" y="3110666"/>
                <a:ext cx="862853" cy="32872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Registration</a:t>
                </a: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or B)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CD095E4-6125-48F6-860F-B816618EB51B}"/>
                  </a:ext>
                </a:extLst>
              </p:cNvPr>
              <p:cNvCxnSpPr/>
              <p:nvPr/>
            </p:nvCxnSpPr>
            <p:spPr>
              <a:xfrm>
                <a:off x="1512571" y="2794440"/>
                <a:ext cx="0" cy="3027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1D293F9-940B-4924-A8E7-EF9EDF5AC5FB}"/>
                  </a:ext>
                </a:extLst>
              </p:cNvPr>
              <p:cNvCxnSpPr>
                <a:stCxn id="25" idx="2"/>
              </p:cNvCxnSpPr>
              <p:nvPr/>
            </p:nvCxnSpPr>
            <p:spPr>
              <a:xfrm flipH="1">
                <a:off x="1681328" y="3439389"/>
                <a:ext cx="8886" cy="442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145">
                <a:extLst>
                  <a:ext uri="{FF2B5EF4-FFF2-40B4-BE49-F238E27FC236}">
                    <a16:creationId xmlns:a16="http://schemas.microsoft.com/office/drawing/2014/main" id="{CA3E4892-5AD2-447F-A919-C01690F92723}"/>
                  </a:ext>
                </a:extLst>
              </p:cNvPr>
              <p:cNvSpPr/>
              <p:nvPr/>
            </p:nvSpPr>
            <p:spPr>
              <a:xfrm>
                <a:off x="3854545" y="999421"/>
                <a:ext cx="2008371" cy="14883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D5EFFA-67B6-440D-B225-6B6153E1DF87}"/>
                  </a:ext>
                </a:extLst>
              </p:cNvPr>
              <p:cNvSpPr txBox="1"/>
              <p:nvPr/>
            </p:nvSpPr>
            <p:spPr>
              <a:xfrm>
                <a:off x="4130527" y="773307"/>
                <a:ext cx="13019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NASA-STD-6033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74EB59A-A914-4C05-A281-E198DFBCDB2B}"/>
                  </a:ext>
                </a:extLst>
              </p:cNvPr>
              <p:cNvCxnSpPr/>
              <p:nvPr/>
            </p:nvCxnSpPr>
            <p:spPr>
              <a:xfrm flipH="1">
                <a:off x="2119932" y="3343900"/>
                <a:ext cx="3083174" cy="212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D22566F-F3E4-4D9D-AEBF-6FF10D4EBB92}"/>
                  </a:ext>
                </a:extLst>
              </p:cNvPr>
              <p:cNvCxnSpPr/>
              <p:nvPr/>
            </p:nvCxnSpPr>
            <p:spPr>
              <a:xfrm flipV="1">
                <a:off x="5207648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DE3256-FA92-48F0-91C6-27A233025686}"/>
                  </a:ext>
                </a:extLst>
              </p:cNvPr>
              <p:cNvCxnSpPr/>
              <p:nvPr/>
            </p:nvCxnSpPr>
            <p:spPr>
              <a:xfrm flipV="1">
                <a:off x="3764261" y="323989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A424178-BAAE-4C12-9A95-61D3504FFE13}"/>
                  </a:ext>
                </a:extLst>
              </p:cNvPr>
              <p:cNvCxnSpPr/>
              <p:nvPr/>
            </p:nvCxnSpPr>
            <p:spPr>
              <a:xfrm flipV="1">
                <a:off x="2649973" y="3261114"/>
                <a:ext cx="0" cy="10400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F5FA5849-4014-4ABC-9AE9-C628C5903E9B}"/>
                  </a:ext>
                </a:extLst>
              </p:cNvPr>
              <p:cNvSpPr/>
              <p:nvPr/>
            </p:nvSpPr>
            <p:spPr>
              <a:xfrm>
                <a:off x="1024810" y="816742"/>
                <a:ext cx="5126825" cy="2740375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2ED5355B-B8B2-4A00-ADE5-FAA96B7595D5}"/>
                </a:ext>
              </a:extLst>
            </p:cNvPr>
            <p:cNvSpPr/>
            <p:nvPr/>
          </p:nvSpPr>
          <p:spPr>
            <a:xfrm>
              <a:off x="3764261" y="944975"/>
              <a:ext cx="2249085" cy="87773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84FE8BB5-38CB-4CE5-92C0-6D6BB50CB543}"/>
                </a:ext>
              </a:extLst>
            </p:cNvPr>
            <p:cNvSpPr/>
            <p:nvPr/>
          </p:nvSpPr>
          <p:spPr>
            <a:xfrm>
              <a:off x="3771014" y="1863187"/>
              <a:ext cx="2238216" cy="62461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04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1180</Words>
  <Application>Microsoft Office PowerPoint</Application>
  <PresentationFormat>Widescreen</PresentationFormat>
  <Paragraphs>338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Levenim MT</vt:lpstr>
      <vt:lpstr>Times New Roman</vt:lpstr>
      <vt:lpstr>Office Theme</vt:lpstr>
      <vt:lpstr> NASA-STD-6030 Additive Manufacturing Requirements for Crewed Spaceflight Systems Foundational Principles</vt:lpstr>
      <vt:lpstr>Original AM Standards at NASA</vt:lpstr>
      <vt:lpstr>New Agency Document Structure</vt:lpstr>
      <vt:lpstr>AM Certification:  Governing Principles</vt:lpstr>
      <vt:lpstr>Applicability</vt:lpstr>
      <vt:lpstr>Summary of Methodology</vt:lpstr>
      <vt:lpstr>General Requirements</vt:lpstr>
      <vt:lpstr>Foundational Process Controls</vt:lpstr>
      <vt:lpstr>Equipment and Facility Control Plan and Training</vt:lpstr>
      <vt:lpstr>Qualified Material Process (QMP)</vt:lpstr>
      <vt:lpstr>Material Properties</vt:lpstr>
      <vt:lpstr>Material Properties – SPC</vt:lpstr>
      <vt:lpstr>Part Production Controls</vt:lpstr>
      <vt:lpstr>Part Classification</vt:lpstr>
      <vt:lpstr>Classification</vt:lpstr>
      <vt:lpstr>Part Production Plan</vt:lpstr>
      <vt:lpstr>Qualified AM Part Process</vt:lpstr>
      <vt:lpstr>AM Part Production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Technical Discipline Team Face-to-Face</dc:title>
  <dc:creator>Russell, Richard W. (KSC-NEL40)</dc:creator>
  <cp:lastModifiedBy>Skinner, Stacy M. (MSFC-EE04)[Hanks Hanks and Associates LLC]</cp:lastModifiedBy>
  <cp:revision>181</cp:revision>
  <dcterms:created xsi:type="dcterms:W3CDTF">2016-09-23T16:35:51Z</dcterms:created>
  <dcterms:modified xsi:type="dcterms:W3CDTF">2020-09-01T18:32:19Z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