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7" r:id="rId2"/>
  </p:sldMasterIdLst>
  <p:notesMasterIdLst>
    <p:notesMasterId r:id="rId20"/>
  </p:notesMasterIdLst>
  <p:sldIdLst>
    <p:sldId id="256" r:id="rId3"/>
    <p:sldId id="277" r:id="rId4"/>
    <p:sldId id="273" r:id="rId5"/>
    <p:sldId id="258" r:id="rId6"/>
    <p:sldId id="276" r:id="rId7"/>
    <p:sldId id="260" r:id="rId8"/>
    <p:sldId id="261" r:id="rId9"/>
    <p:sldId id="262" r:id="rId10"/>
    <p:sldId id="263" r:id="rId11"/>
    <p:sldId id="264" r:id="rId12"/>
    <p:sldId id="265" r:id="rId13"/>
    <p:sldId id="266" r:id="rId14"/>
    <p:sldId id="267" r:id="rId15"/>
    <p:sldId id="268" r:id="rId16"/>
    <p:sldId id="270" r:id="rId17"/>
    <p:sldId id="271" r:id="rId18"/>
    <p:sldId id="272" r:id="rId19"/>
  </p:sldIdLst>
  <p:sldSz cx="12192000" cy="6858000"/>
  <p:notesSz cx="6858000" cy="9144000"/>
  <p:embeddedFontLst>
    <p:embeddedFont>
      <p:font typeface="Webdings" panose="05030102010509060703" pitchFamily="18" charset="2"/>
      <p:regular r:id="rId21"/>
    </p:embeddedFont>
    <p:embeddedFont>
      <p:font typeface="Garamond" panose="02020404030301010803" pitchFamily="18" charset="0"/>
      <p:regular r:id="rId22"/>
      <p:bold r:id="rId23"/>
      <p:italic r:id="rId24"/>
    </p:embeddedFont>
    <p:embeddedFont>
      <p:font typeface="Century Gothic" panose="020B0502020202020204" pitchFamily="3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
      <p:font typeface="ＭＳ Ｐゴシック" panose="020B0600070205080204" pitchFamily="34" charset="-128"/>
      <p:regular r:id="rId33"/>
    </p:embeddedFont>
    <p:embeddedFont>
      <p:font typeface="Arial Narrow" panose="020B060602020203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84" userDrawn="1">
          <p15:clr>
            <a:srgbClr val="A4A3A4"/>
          </p15:clr>
        </p15:guide>
        <p15:guide id="2" pos="3840">
          <p15:clr>
            <a:srgbClr val="A4A3A4"/>
          </p15:clr>
        </p15:guide>
        <p15:guide id="3" pos="7368">
          <p15:clr>
            <a:srgbClr val="A4A3A4"/>
          </p15:clr>
        </p15:guide>
        <p15:guide id="4" orient="horz" pos="4056">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8" roundtripDataSignature="AMtx7miVUl8ehlQUfIeZ9m+ZsJjfQbuT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71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17" autoAdjust="0"/>
    <p:restoredTop sz="84275" autoAdjust="0"/>
  </p:normalViewPr>
  <p:slideViewPr>
    <p:cSldViewPr snapToGrid="0">
      <p:cViewPr>
        <p:scale>
          <a:sx n="75" d="100"/>
          <a:sy n="75" d="100"/>
        </p:scale>
        <p:origin x="950" y="-106"/>
      </p:cViewPr>
      <p:guideLst>
        <p:guide orient="horz" pos="2184"/>
        <p:guide pos="3840"/>
        <p:guide pos="7368"/>
        <p:guide orient="horz" pos="405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font" Target="fonts/font13.fntdata"/><Relationship Id="rId38"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927819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0000"/>
              </a:buClr>
              <a:buSzPts val="1200"/>
              <a:buFont typeface="Calibri"/>
              <a:buNone/>
              <a:tabLst/>
              <a:defRPr/>
            </a:pPr>
            <a:r>
              <a:rPr lang="en-US" dirty="0"/>
              <a:t>Thanks Noah, and thank you all for joining us today. As Noah mentioned, Best Bees partnered with the NASA DEVELOP in the summer of 2018 on a project that used NASA data to look at some of these complex questions around bee health. So today I’ll talk to you a bit about the project that this project team of Jeremy Rapp, Victor </a:t>
            </a:r>
            <a:r>
              <a:rPr lang="en-US" dirty="0" err="1"/>
              <a:t>Lenske</a:t>
            </a:r>
            <a:r>
              <a:rPr lang="en-US" dirty="0"/>
              <a:t>, Eyob Solomon, and Ryan Young completed. </a:t>
            </a:r>
          </a:p>
          <a:p>
            <a:pPr marL="0" marR="0" lvl="0" indent="0" algn="l" rtl="0">
              <a:lnSpc>
                <a:spcPct val="100000"/>
              </a:lnSpc>
              <a:spcBef>
                <a:spcPts val="0"/>
              </a:spcBef>
              <a:spcAft>
                <a:spcPts val="0"/>
              </a:spcAft>
              <a:buClr>
                <a:srgbClr val="FF0000"/>
              </a:buClr>
              <a:buSzPts val="1200"/>
              <a:buFont typeface="Calibri"/>
              <a:buNone/>
            </a:pPr>
            <a:endParaRPr dirty="0"/>
          </a:p>
        </p:txBody>
      </p:sp>
      <p:sp>
        <p:nvSpPr>
          <p:cNvPr id="138" name="Google Shape;13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rgbClr val="000000"/>
                </a:solidFill>
                <a:latin typeface="Calibri"/>
                <a:ea typeface="Calibri"/>
                <a:cs typeface="Calibri"/>
                <a:sym typeface="Calibri"/>
              </a:rPr>
              <a:t>1</a:t>
            </a:fld>
            <a:endParaRPr sz="1200">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smtClean="0"/>
              <a:t>You may be asking, “what does NASA have to do with honey bees?” Something that often surprises people is that a large part of the research done at NASA is Earth science research, and NASA has a network of satellites which look down at Earth and collect data, and this is what we mean when we refer to NASA Earth observations. These satellites collect images, with cameras giving us a way to visually see earth from space, but many of them, through different methods, also capture metrics that we can’t see with our eyes, including thermal radiation, precipitation, infrared and other non-visible light sources.</a:t>
            </a: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2</a:t>
            </a:fld>
            <a:endParaRPr lang="en-US"/>
          </a:p>
        </p:txBody>
      </p:sp>
    </p:spTree>
    <p:extLst>
      <p:ext uri="{BB962C8B-B14F-4D97-AF65-F5344CB8AC3E}">
        <p14:creationId xmlns:p14="http://schemas.microsoft.com/office/powerpoint/2010/main" val="2715536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NASA DEVELOP is a program within NASA’s </a:t>
            </a:r>
            <a:r>
              <a:rPr lang="en-US" dirty="0" smtClean="0"/>
              <a:t>Applied Sciences Program</a:t>
            </a:r>
            <a:r>
              <a:rPr lang="en-US" dirty="0"/>
              <a:t>. DEVELOP collaborates with decision makers to conduct feasibility projects that apply NASA Earth observations, so data from those satellites you just saw, to address environmental issues. These projects engage young professionals (students and recent graduates) and decision makers in 10-week projects that identify opportunities to use NASA satellite data to create methodologies and tools for project partners. This directly supports both individuals and institutions, and increases the use of Earth observation data and enhances decision and policy making.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
                <a:srgbClr val="FF0000"/>
              </a:buClr>
              <a:buSzPts val="1200"/>
              <a:buFont typeface="Calibri"/>
              <a:buNone/>
              <a:tabLst/>
              <a:defRPr/>
            </a:pPr>
            <a:r>
              <a:rPr lang="en-US" dirty="0"/>
              <a:t>Every year at </a:t>
            </a:r>
            <a:r>
              <a:rPr lang="en-US" dirty="0" smtClean="0"/>
              <a:t>the Goddard Space Flight Center we </a:t>
            </a:r>
            <a:r>
              <a:rPr lang="en-US" dirty="0"/>
              <a:t>complete several projects, and in 2018 one of those was the New England Food Security and Agriculture project,.  </a:t>
            </a:r>
          </a:p>
          <a:p>
            <a:pPr marL="0" marR="0" lvl="0" indent="0" algn="l" defTabSz="914400" rtl="0" eaLnBrk="1" fontAlgn="auto" latinLnBrk="0" hangingPunct="1">
              <a:lnSpc>
                <a:spcPct val="100000"/>
              </a:lnSpc>
              <a:spcBef>
                <a:spcPts val="0"/>
              </a:spcBef>
              <a:spcAft>
                <a:spcPts val="0"/>
              </a:spcAft>
              <a:buClr>
                <a:srgbClr val="FF0000"/>
              </a:buClr>
              <a:buSzPts val="1200"/>
              <a:buFont typeface="Calibri"/>
              <a:buNone/>
              <a:tabLst/>
              <a:defRPr/>
            </a:pPr>
            <a:endParaRPr lang="en-US" dirty="0"/>
          </a:p>
          <a:p>
            <a:r>
              <a:rPr lang="en-US" dirty="0"/>
              <a:t>Image</a:t>
            </a:r>
            <a:r>
              <a:rPr lang="en-US" baseline="0" dirty="0"/>
              <a:t> credit: NASA DEVELOP</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FB3EE3-B88A-4C2A-9933-DC3B4CE7DF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401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As Noah mentioned, there is so much complexity to this honeybee- environment relationship and while scientists have a number of tools to investigate this, no tool will really provide a full picture on its own. What this project aimed to do was provide end-users with a way to visualize some of the factors associated with bee health from space, so that the partners could make decisions about hive placement and could also start to explore some of these variables. The project partnered with the bee informed partnership, Bee Counted and the Best Bees Company’s nonprofit arm- the urban beekeeping lab and sanctuary. </a:t>
            </a:r>
            <a:endParaRPr dirty="0"/>
          </a:p>
          <a:p>
            <a:pPr marL="457200" marR="0" lvl="0" indent="-228600" algn="l" rtl="0">
              <a:lnSpc>
                <a:spcPct val="100000"/>
              </a:lnSpc>
              <a:spcBef>
                <a:spcPts val="0"/>
              </a:spcBef>
              <a:spcAft>
                <a:spcPts val="0"/>
              </a:spcAft>
              <a:buSzPts val="1400"/>
              <a:buNone/>
            </a:pPr>
            <a:r>
              <a:rPr lang="en-US" dirty="0"/>
              <a:t>These are some of the factors associated with bee health, and we also know that relationships between these can have compounding effects.  We can’t look at all of these things from satellite data, but we are able to look at some of them on scales that would otherwise be impossible. </a:t>
            </a:r>
            <a:br>
              <a:rPr lang="en-US" dirty="0"/>
            </a:br>
            <a:endParaRPr lang="en-US"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b="1" dirty="0"/>
              <a:t>Photo 1</a:t>
            </a:r>
            <a:r>
              <a:rPr lang="en-US" dirty="0"/>
              <a:t>: Image credit: NASA DEVELOP</a:t>
            </a:r>
            <a:endParaRPr dirty="0"/>
          </a:p>
          <a:p>
            <a:pPr marL="457200" lvl="0" indent="-228600" algn="l" rtl="0">
              <a:lnSpc>
                <a:spcPct val="100000"/>
              </a:lnSpc>
              <a:spcBef>
                <a:spcPts val="0"/>
              </a:spcBef>
              <a:spcAft>
                <a:spcPts val="0"/>
              </a:spcAft>
              <a:buSzPts val="1400"/>
              <a:buNone/>
            </a:pPr>
            <a:r>
              <a:rPr lang="en-US" b="1" dirty="0"/>
              <a:t>Photo 2</a:t>
            </a:r>
            <a:r>
              <a:rPr lang="en-US" dirty="0"/>
              <a:t>: Image credit: Fir0001/ </a:t>
            </a:r>
            <a:r>
              <a:rPr lang="en-US" dirty="0" err="1"/>
              <a:t>Flagstaffotos</a:t>
            </a:r>
            <a:r>
              <a:rPr lang="en-US" dirty="0"/>
              <a:t>, Image source: https://commons.wikimedia.org/wiki/File:Honeybee_landing_on_milkthistle02.jpg</a:t>
            </a:r>
          </a:p>
          <a:p>
            <a:pPr marL="457200" lvl="0" indent="-228600" algn="l" rtl="0">
              <a:lnSpc>
                <a:spcPct val="100000"/>
              </a:lnSpc>
              <a:spcBef>
                <a:spcPts val="0"/>
              </a:spcBef>
              <a:spcAft>
                <a:spcPts val="0"/>
              </a:spcAft>
              <a:buSzPts val="1400"/>
              <a:buNone/>
            </a:pPr>
            <a:r>
              <a:rPr lang="en-US" sz="1200" b="1" i="0" u="none" strike="noStrike" cap="none" dirty="0">
                <a:solidFill>
                  <a:schemeClr val="dk1"/>
                </a:solidFill>
                <a:latin typeface="Calibri"/>
                <a:ea typeface="Calibri"/>
                <a:cs typeface="Calibri"/>
                <a:sym typeface="Calibri"/>
              </a:rPr>
              <a:t>Photo 3: </a:t>
            </a:r>
            <a:r>
              <a:rPr lang="en-US" sz="1200" b="0" i="0" u="none" strike="noStrike" cap="none" dirty="0">
                <a:solidFill>
                  <a:schemeClr val="dk1"/>
                </a:solidFill>
                <a:latin typeface="Calibri"/>
                <a:ea typeface="Calibri"/>
                <a:cs typeface="Calibri"/>
                <a:sym typeface="Calibri"/>
              </a:rPr>
              <a:t>Image credit: Reinhold Moller, Image Source: https://commons.wikimedia.org/wiki/File:Ha%C3%9Fberge_fields_PB060078.jpg</a:t>
            </a:r>
            <a:endParaRPr lang="en-US" sz="1200" b="1" i="0" u="none" strike="noStrike" cap="none" dirty="0">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endParaRPr lang="en-US" sz="1200" b="1" i="0" u="none" strike="noStrike" cap="none" dirty="0">
              <a:solidFill>
                <a:schemeClr val="dk1"/>
              </a:solidFill>
              <a:latin typeface="Calibri"/>
              <a:ea typeface="Calibri"/>
              <a:cs typeface="Calibri"/>
              <a:sym typeface="Calibri"/>
            </a:endParaRPr>
          </a:p>
        </p:txBody>
      </p:sp>
      <p:sp>
        <p:nvSpPr>
          <p:cNvPr id="173" name="Google Shape;17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lived in an apartment in </a:t>
            </a:r>
            <a:r>
              <a:rPr lang="en-US" dirty="0" smtClean="0"/>
              <a:t>this </a:t>
            </a:r>
            <a:r>
              <a:rPr lang="en-US" dirty="0"/>
              <a:t>building in Boston and you had the opportunity to set up a rooftop beehive, it would be easy to make the assumption that this is not a hospitable environment for bees, because that’s what we see from the ground. But looking from above- even just using this google earth image- we can see that </a:t>
            </a:r>
            <a:r>
              <a:rPr lang="en-US" dirty="0" smtClean="0"/>
              <a:t>there’s </a:t>
            </a:r>
            <a:r>
              <a:rPr lang="en-US" dirty="0"/>
              <a:t>actually plenty of not just green space but trees, and even a water body. Bees have a foraging range that is usually estimated up to 5 miles, and when we look from the ground, it’s not easy to understand the conditions within that wide range. But when we look from above we get a much more robust picture. </a:t>
            </a:r>
          </a:p>
          <a:p>
            <a:endParaRPr lang="en-US" dirty="0"/>
          </a:p>
          <a:p>
            <a:endParaRPr lang="en-US" dirty="0"/>
          </a:p>
          <a:p>
            <a:r>
              <a:rPr lang="en-US" dirty="0"/>
              <a:t>Image source:</a:t>
            </a:r>
            <a:r>
              <a:rPr lang="en-US" baseline="0" dirty="0"/>
              <a:t> Google Earth/ Google earth Street view</a:t>
            </a: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196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So this project wanted to do that in a way, but also to look at some of the things we don’t see in just on picture, including time series and some of those variables I mentioned earlier that satellites can capture even though the human eye can’t see them. So the objectives of this project were to create a tool that explored potential apiary locations. This tool would be able to ingest ground data and ultimately help the partners make decisions about hive locations. The team also put together a tutorial for these partners on how to use the tool.</a:t>
            </a:r>
          </a:p>
          <a:p>
            <a:pPr marL="457200" marR="0" lvl="0" indent="-228600" algn="l" rtl="0">
              <a:lnSpc>
                <a:spcPct val="100000"/>
              </a:lnSpc>
              <a:spcBef>
                <a:spcPts val="0"/>
              </a:spcBef>
              <a:spcAft>
                <a:spcPts val="0"/>
              </a:spcAft>
              <a:buSzPts val="1400"/>
              <a:buNone/>
            </a:pPr>
            <a:r>
              <a:rPr lang="en-US" dirty="0"/>
              <a:t>The team was even lucky enough to join the Bee Informed Partnership in the field for a day of data collection.</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Image Credit: NASA DEVELOP</a:t>
            </a:r>
          </a:p>
          <a:p>
            <a:pPr marL="457200" marR="0" lvl="0" indent="-228600" algn="l" rtl="0">
              <a:lnSpc>
                <a:spcPct val="100000"/>
              </a:lnSpc>
              <a:spcBef>
                <a:spcPts val="0"/>
              </a:spcBef>
              <a:spcAft>
                <a:spcPts val="0"/>
              </a:spcAft>
              <a:buSzPts val="1400"/>
              <a:buNone/>
            </a:pPr>
            <a:endParaRPr dirty="0"/>
          </a:p>
        </p:txBody>
      </p:sp>
      <p:sp>
        <p:nvSpPr>
          <p:cNvPr id="226" name="Google Shape;22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The team sought to incorporate data into the tool that would help honey bee researchers untie the complex knot of bee health factors.  There were a number of variables that went into this, from different NASA satellites.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The team used the crop land data layer which is developed by the USDA based on Landsat and classifies not only land cover type but crop type- this is especially pertinent because honeybees have shown an affinity towards specific crops, i.e.  almonds over blueberries.</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Elevation data from the Shuttle Radar Topography Mission </a:t>
            </a:r>
            <a:r>
              <a:rPr lang="en-US" dirty="0" smtClean="0"/>
              <a:t>were </a:t>
            </a:r>
            <a:r>
              <a:rPr lang="en-US" dirty="0"/>
              <a:t>used. Since elevation is connected to temperature and humidity, users will be able to examine its relationship to honeybee health. This</a:t>
            </a:r>
            <a:r>
              <a:rPr lang="en-US" baseline="0" dirty="0"/>
              <a:t> allows us to look at macro elevation changes- so here we’re talking less about what we would see between a 2 and 20 story building and more about the differences in the geology.</a:t>
            </a:r>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Precipitation data </a:t>
            </a:r>
            <a:r>
              <a:rPr lang="en-US" dirty="0" smtClean="0"/>
              <a:t>were </a:t>
            </a:r>
            <a:r>
              <a:rPr lang="en-US" dirty="0"/>
              <a:t>gathered at from the Global Precipitation Mission.  Humidity of a hive is important for the overall fitness of a hive. Studies have shown levels below 50% humidity result in lower egg hatch rates </a:t>
            </a:r>
            <a:r>
              <a:rPr lang="en-US" dirty="0" err="1"/>
              <a:t>abd</a:t>
            </a:r>
            <a:r>
              <a:rPr lang="en-US" dirty="0"/>
              <a:t> Varroa mite reproductive rates fall with increasing humidity so precipitation is a really critical variable as well. </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Soil moisture supports vegetation which then subsequently supports honeybee diets. Soil moisture data </a:t>
            </a:r>
            <a:r>
              <a:rPr lang="en-US" dirty="0" smtClean="0"/>
              <a:t>were </a:t>
            </a:r>
            <a:r>
              <a:rPr lang="en-US" dirty="0"/>
              <a:t>incorporated using SMAP ( Soil Moisture Active Passive)</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To measure vegetation around each hive we used two indices, EVI or Enhanced Vegetation Index) , and NDVI (Normalized Difference Vegetation Index).  NDVI quantifies the vegetative biomass of each land surface. EVI minimizes the effects of soil brightness. EVI tends to be more sensitive to plant canopy differences like leaf area index (LAI), canopy </a:t>
            </a:r>
            <a:r>
              <a:rPr lang="en-US" dirty="0" smtClean="0"/>
              <a:t>structure</a:t>
            </a: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So the team put all of these into a tool constructed on Google Earth Engine, which is an open sources software for exploring satellite data, conducting analyses, and building tools like this one</a:t>
            </a:r>
            <a:endParaRPr dirty="0"/>
          </a:p>
          <a:p>
            <a:pPr marL="457200" marR="0" lvl="0" indent="-228600" algn="l" rtl="0">
              <a:lnSpc>
                <a:spcPct val="100000"/>
              </a:lnSpc>
              <a:spcBef>
                <a:spcPts val="0"/>
              </a:spcBef>
              <a:spcAft>
                <a:spcPts val="0"/>
              </a:spcAft>
              <a:buSzPts val="1400"/>
              <a:buNone/>
            </a:pPr>
            <a:endParaRPr dirty="0"/>
          </a:p>
        </p:txBody>
      </p:sp>
      <p:sp>
        <p:nvSpPr>
          <p:cNvPr id="236" name="Google Shape;2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So when a user pulls up the tool and hovers over say Princeton,</a:t>
            </a:r>
            <a:endParaRPr dirty="0"/>
          </a:p>
        </p:txBody>
      </p:sp>
      <p:sp>
        <p:nvSpPr>
          <p:cNvPr id="277" name="Google Shape;27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They can select a point for their potential apiary, or they can upload the GPS locations for multiple apiaries, These are visualized with a black circle..</a:t>
            </a:r>
            <a:endParaRPr dirty="0"/>
          </a:p>
        </p:txBody>
      </p:sp>
      <p:sp>
        <p:nvSpPr>
          <p:cNvPr id="284" name="Google Shape;28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The radius</a:t>
            </a:r>
            <a:r>
              <a:rPr lang="en-US" baseline="0" dirty="0"/>
              <a:t> o</a:t>
            </a:r>
            <a:r>
              <a:rPr lang="en-US" dirty="0"/>
              <a:t>f which depends on what the user input for foraging range. Each user defines the honey bee foraging range. The estimated forage range for bees is still largely unknown, some estimates say up to 5 miles, and it probably varies geographically, so we allow the user to customize this. </a:t>
            </a:r>
            <a:endParaRPr dirty="0"/>
          </a:p>
        </p:txBody>
      </p:sp>
      <p:sp>
        <p:nvSpPr>
          <p:cNvPr id="293" name="Google Shape;29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And the map then populates with all of the variables I mentioned before. So this is a composite of satellite imagery that’s helpful for visualization and upon which many of these other variables were built. You can also go through and look at each month of the satellite images, but the indices like NDVI and EVI those were based on composites. Making composites from each sensor allows us to take the best/ cloud free pixels from the whole year or the whole summer and calculate based on those.</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dirty="0"/>
          </a:p>
        </p:txBody>
      </p:sp>
      <p:sp>
        <p:nvSpPr>
          <p:cNvPr id="300" name="Google Shape;30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 name="Google Shape;30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This is that Crop Land Data Layer and this distinguishes between land cover types. The tool also provides a  histogram chart here in the corner which tells you which of the land cover types are the most prevalent within your foraging range.  This is nice because it allows the user to quickly understand the dominant class and diversity of vegetation that is available to each hive. </a:t>
            </a:r>
            <a:endParaRPr dirty="0"/>
          </a:p>
        </p:txBody>
      </p:sp>
      <p:sp>
        <p:nvSpPr>
          <p:cNvPr id="308" name="Google Shape;30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This elevation layer gives researchers the mean, max, and min elevation within each foraging range. When looking at hives across multiple locations, elevation in correlation with other variables may give rise to trends not previously known. For example, hives in the</a:t>
            </a:r>
            <a:r>
              <a:rPr lang="en-US" baseline="0" dirty="0"/>
              <a:t> Rocky Mountains </a:t>
            </a:r>
            <a:r>
              <a:rPr lang="en-US" dirty="0"/>
              <a:t>seem to not be as productive as hives in low</a:t>
            </a:r>
            <a:r>
              <a:rPr lang="en-US" baseline="0" dirty="0"/>
              <a:t> coastal beaches.</a:t>
            </a:r>
            <a:endParaRPr lang="en-US" dirty="0"/>
          </a:p>
        </p:txBody>
      </p:sp>
      <p:sp>
        <p:nvSpPr>
          <p:cNvPr id="316" name="Google Shape;31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Our NDVI and EVI layers- those vegetation indices-</a:t>
            </a:r>
            <a:r>
              <a:rPr lang="en-US" baseline="0" dirty="0"/>
              <a:t> </a:t>
            </a:r>
            <a:r>
              <a:rPr lang="en-US" dirty="0"/>
              <a:t> layers will allow researchers to investigate links between vegetative productivity, available water content in leaves, and those potential links to honey bee vitality. Also, time series data will be displayed for quick reference within the tool and will be exported for use in statistical analysis.</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These time series of greenness are especially relevant under our changing climate conditions, as they’ll allow the partners to see how the seasons might be changing in their selected foraging range, which as you can imagine is really critical for honeybees since earlier springs would mean earlier blooms and we don’t fully know how that could be impacting honeybee populations.</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Our tool allows users to generate exploratory analysis to inspect trends that may be correlated with honey bee health within a given forage range, i.e. examining the effect of a drought on honey bee health.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Users will be able to export data in CSV format, charts  in PNG, and raster images in SVG.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So all of the Earth observation imagery within each unique hive forage range can be exported for further analysis in your favorite GIS platform along with the data trends represented from those images ^^ as seen here.</a:t>
            </a:r>
          </a:p>
          <a:p>
            <a:pPr marL="457200" marR="0" lvl="0" indent="-228600" algn="l" rtl="0">
              <a:lnSpc>
                <a:spcPct val="100000"/>
              </a:lnSpc>
              <a:spcBef>
                <a:spcPts val="0"/>
              </a:spcBef>
              <a:spcAft>
                <a:spcPts val="0"/>
              </a:spcAft>
              <a:buSzPts val="1400"/>
              <a:buNone/>
            </a:pPr>
            <a:r>
              <a:rPr lang="en-US" dirty="0"/>
              <a:t>  </a:t>
            </a:r>
          </a:p>
          <a:p>
            <a:pPr marL="457200" marR="0" lvl="0" indent="-228600" algn="l" rtl="0">
              <a:lnSpc>
                <a:spcPct val="100000"/>
              </a:lnSpc>
              <a:spcBef>
                <a:spcPts val="0"/>
              </a:spcBef>
              <a:spcAft>
                <a:spcPts val="0"/>
              </a:spcAft>
              <a:buSzPts val="1400"/>
              <a:buNone/>
            </a:pPr>
            <a:endParaRPr lang="en-US" dirty="0"/>
          </a:p>
        </p:txBody>
      </p:sp>
      <p:sp>
        <p:nvSpPr>
          <p:cNvPr id="324" name="Google Shape;32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dirty="0"/>
              <a:t>As I mentioned, this research was carried out over the course of ten weeks and just like any research, had certain limitations. One of these that’s a common limitation when looking at a single species from space is that we’re looking at the habitat on a landscape scale, using pixels that are 30 meters or larger, and so that means while we are able to generally characterize the </a:t>
            </a:r>
            <a:r>
              <a:rPr lang="en-US" dirty="0" smtClean="0"/>
              <a:t>habitat </a:t>
            </a:r>
            <a:r>
              <a:rPr lang="en-US" dirty="0"/>
              <a:t>surrounding a hive, the diversity within that pixel isn’t represented. Honeybees are small and are able to access microhabitats within each of these pixels that may not be fully captured. </a:t>
            </a:r>
          </a:p>
          <a:p>
            <a:pPr marL="457200" marR="0" lvl="0" indent="-228600" algn="l" rtl="0">
              <a:lnSpc>
                <a:spcPct val="100000"/>
              </a:lnSpc>
              <a:spcBef>
                <a:spcPts val="0"/>
              </a:spcBef>
              <a:spcAft>
                <a:spcPts val="0"/>
              </a:spcAft>
              <a:buSzPts val="1400"/>
              <a:buNone/>
            </a:pPr>
            <a:r>
              <a:rPr lang="en-US" dirty="0"/>
              <a:t>Additionally, there is so much complexity in any ecosystem, but pollinator plant relationships are particularly complex, and so many factors play into this including climate, hive management by beekeepers, etc.</a:t>
            </a:r>
          </a:p>
          <a:p>
            <a:pPr marL="457200" marR="0" lvl="0" indent="-228600" algn="l" rtl="0">
              <a:lnSpc>
                <a:spcPct val="100000"/>
              </a:lnSpc>
              <a:spcBef>
                <a:spcPts val="0"/>
              </a:spcBef>
              <a:spcAft>
                <a:spcPts val="0"/>
              </a:spcAft>
              <a:buSzPts val="1400"/>
              <a:buNone/>
            </a:pPr>
            <a:r>
              <a:rPr lang="en-US" dirty="0"/>
              <a:t> Another limitation is that those vegetation indices we talk about look at the greenness of each pixel, which in itself doesn’t hold significance for bees, but is here used as a proxy for availability of plants that bees can forage at. However, as we know not all plants are of equal quality for bees so that’s not fully represented here- Noah will talk about one possible solution to this when he talks about </a:t>
            </a:r>
            <a:r>
              <a:rPr lang="en-US" dirty="0" err="1"/>
              <a:t>HoneyDNA</a:t>
            </a: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Also, when using ground data collected from beekeepers it’s important to remember who those people are. Access to submitting data to bee counted and bee informed partnership is easier for people with reliable internet connections. Additionally, the tool was generated really for partner use, and while it is open source, it requires a baseline understanding of coding, so it’s not entirely equitable and accessible to everyone who might want to use it.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dirty="0"/>
          </a:p>
        </p:txBody>
      </p:sp>
      <p:sp>
        <p:nvSpPr>
          <p:cNvPr id="341" name="Google Shape;341;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Ultimately, I think what this project has given us is some really great insight into what can be accomplished with satellite data to look at honeybee habitat. There are so many possibilities that this draws attention to- of course, it would be great to expand the exploratory zone of this tool and it’s pretty scalable wherever similar datasets are available. Being able to add forecasting and suitability capabilities could be really interesting to give more of a quantitative rank to each site.  And looking at native pollinators </a:t>
            </a:r>
            <a:r>
              <a:rPr lang="en-US" dirty="0" smtClean="0"/>
              <a:t>in </a:t>
            </a:r>
            <a:r>
              <a:rPr lang="en-US" dirty="0"/>
              <a:t>this way could also provide insight for habitat provision and protection.</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As we mentioned, this tool was created in 2018 and in the meantime a lot of other great work has been happening. One example which I’ve shown here is </a:t>
            </a:r>
            <a:r>
              <a:rPr lang="en-US" dirty="0" err="1"/>
              <a:t>B</a:t>
            </a:r>
            <a:r>
              <a:rPr lang="en-US" dirty="0" err="1" smtClean="0"/>
              <a:t>eescape</a:t>
            </a:r>
            <a:r>
              <a:rPr lang="en-US" dirty="0" smtClean="0"/>
              <a:t> which </a:t>
            </a:r>
            <a:r>
              <a:rPr lang="en-US" dirty="0"/>
              <a:t>is </a:t>
            </a:r>
            <a:r>
              <a:rPr lang="en-US" dirty="0" smtClean="0"/>
              <a:t>an open source </a:t>
            </a:r>
            <a:r>
              <a:rPr lang="en-US" dirty="0"/>
              <a:t>tool made by a team at the </a:t>
            </a:r>
            <a:r>
              <a:rPr lang="en-US" dirty="0" smtClean="0"/>
              <a:t>Center </a:t>
            </a:r>
            <a:r>
              <a:rPr lang="en-US" dirty="0"/>
              <a:t>for </a:t>
            </a:r>
            <a:r>
              <a:rPr lang="en-US" dirty="0" smtClean="0"/>
              <a:t>Pollinator Research </a:t>
            </a:r>
            <a:r>
              <a:rPr lang="en-US" dirty="0"/>
              <a:t>at </a:t>
            </a:r>
            <a:r>
              <a:rPr lang="en-US" dirty="0" smtClean="0"/>
              <a:t>Penn State </a:t>
            </a:r>
            <a:r>
              <a:rPr lang="en-US" dirty="0"/>
              <a:t>in partnership with a number of other universities</a:t>
            </a:r>
            <a:r>
              <a:rPr lang="en-US" dirty="0" smtClean="0"/>
              <a:t>. </a:t>
            </a:r>
            <a:r>
              <a:rPr lang="en-US" dirty="0"/>
              <a:t>This lets you compare between locations for things like nesting sites, insecticide exposure, floral abundance in the spring summer and fall.  I definitely recommend looking this tool up, it’s now available across the continental US and it provides a great example of how beneficial spatial analysis can be to beekeepers- it even uses some of the same satellite data- you can see here that it lets you explore that crop land data layer and see what crops are in your foraging range.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Lastly, </a:t>
            </a:r>
            <a:r>
              <a:rPr lang="en-US" dirty="0"/>
              <a:t>o</a:t>
            </a:r>
            <a:r>
              <a:rPr lang="en-US" dirty="0" smtClean="0"/>
              <a:t>ther </a:t>
            </a:r>
            <a:r>
              <a:rPr lang="en-US" dirty="0"/>
              <a:t>future work could include using that honey DNA data in conjunction with satellite data to really paint a full picture of forage availability for honeybees- and so with that, I’ll hand it back to Noah </a:t>
            </a:r>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endParaRPr lang="en-US" dirty="0"/>
          </a:p>
          <a:p>
            <a:pPr marL="457200" marR="0" lvl="0" indent="-228600" algn="l" rtl="0">
              <a:lnSpc>
                <a:spcPct val="100000"/>
              </a:lnSpc>
              <a:spcBef>
                <a:spcPts val="0"/>
              </a:spcBef>
              <a:spcAft>
                <a:spcPts val="0"/>
              </a:spcAft>
              <a:buSzPts val="1400"/>
              <a:buNone/>
            </a:pPr>
            <a:r>
              <a:rPr lang="en-US" dirty="0"/>
              <a:t>There is still a lot of work that can be done in regards to incorporating more remotely sensed and environmentally conditional data. For starters, from our research and per conversations with project partners it would be extremely beneficial to incorporate air quality data in to correlation model building. We feel that looking at trends in poor air quality may have a significant impact on the success of the bees functionalities in foraging, and for the health of or the diversity of the vegetation that they prefer.</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Our tool is able to be scaled to anywhere in the world. Gathering additional data points of hive locations can help to reveal the global trends but may also allow for significant factors to reveal themselves as we whittle away at the regional or localized factors.</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We think it would be great to add habitat suitability models in to this approach by determining which hives were successful and seeing which factors were similar or replicated elsewhere. Also, it would be neat to select out the variables that best represent the model of success and devise ways to alter non-successful habitats in to those that would promote healthy hives.</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Finally, adding in </a:t>
            </a:r>
            <a:r>
              <a:rPr lang="en-US" dirty="0" err="1"/>
              <a:t>HoneyDNA</a:t>
            </a:r>
            <a:r>
              <a:rPr lang="en-US" dirty="0"/>
              <a:t> data we could validate which vegetation was most preferred be the bees, determine a more reasonable forage range around certain hives given the vegetation diversity and coverage from the Cropland Data Layer, and further validate the remotely sensed data with citizen-science / on the ground measurements.</a:t>
            </a: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endParaRPr dirty="0"/>
          </a:p>
          <a:p>
            <a:pPr marL="457200" marR="0" lvl="0" indent="-228600" algn="l" rtl="0">
              <a:lnSpc>
                <a:spcPct val="100000"/>
              </a:lnSpc>
              <a:spcBef>
                <a:spcPts val="0"/>
              </a:spcBef>
              <a:spcAft>
                <a:spcPts val="0"/>
              </a:spcAft>
              <a:buSzPts val="1400"/>
              <a:buNone/>
            </a:pPr>
            <a:r>
              <a:rPr lang="en-US" dirty="0"/>
              <a:t>Photo credit: By Taken byfir0002 | flagstaffotos.com.au Canon 20D + Sigma 150mm f/2.8 [GFDL 1.2 (http://www.gnu.org/licenses/old-licenses/fdl-1.2.html)], from Wikimedia Commons</a:t>
            </a:r>
            <a:endParaRPr dirty="0"/>
          </a:p>
        </p:txBody>
      </p:sp>
      <p:sp>
        <p:nvSpPr>
          <p:cNvPr id="350" name="Google Shape;35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Thank you all again for joining us and listening to this talk, I again want to give thanks and full credit to the project team, and to the partners and science advisors without whom this project wouldn’t have been possible! </a:t>
            </a:r>
            <a:endParaRPr dirty="0"/>
          </a:p>
        </p:txBody>
      </p:sp>
      <p:sp>
        <p:nvSpPr>
          <p:cNvPr id="358" name="Google Shape;3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pic>
        <p:nvPicPr>
          <p:cNvPr id="13" name="Google Shape;13;p19"/>
          <p:cNvPicPr preferRelativeResize="0"/>
          <p:nvPr/>
        </p:nvPicPr>
        <p:blipFill rotWithShape="1">
          <a:blip r:embed="rId2">
            <a:alphaModFix/>
          </a:blip>
          <a:srcRect/>
          <a:stretch/>
        </p:blipFill>
        <p:spPr>
          <a:xfrm>
            <a:off x="10965783" y="358445"/>
            <a:ext cx="870608" cy="741586"/>
          </a:xfrm>
          <a:prstGeom prst="rect">
            <a:avLst/>
          </a:prstGeom>
          <a:noFill/>
          <a:ln>
            <a:noFill/>
          </a:ln>
        </p:spPr>
      </p:pic>
      <p:sp>
        <p:nvSpPr>
          <p:cNvPr id="14" name="Google Shape;14;p19"/>
          <p:cNvSpPr txBox="1"/>
          <p:nvPr/>
        </p:nvSpPr>
        <p:spPr>
          <a:xfrm>
            <a:off x="8956532" y="563232"/>
            <a:ext cx="1962150" cy="41549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National Aeronautics and</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Space Administration</a:t>
            </a:r>
            <a:endParaRPr sz="1050" b="0" i="0" u="none" strike="noStrike" cap="none">
              <a:solidFill>
                <a:srgbClr val="000000"/>
              </a:solidFill>
              <a:latin typeface="Arial"/>
              <a:ea typeface="Arial"/>
              <a:cs typeface="Arial"/>
              <a:sym typeface="Arial"/>
            </a:endParaRPr>
          </a:p>
        </p:txBody>
      </p:sp>
      <p:cxnSp>
        <p:nvCxnSpPr>
          <p:cNvPr id="15" name="Google Shape;15;p19"/>
          <p:cNvCxnSpPr/>
          <p:nvPr/>
        </p:nvCxnSpPr>
        <p:spPr>
          <a:xfrm>
            <a:off x="10942232" y="425120"/>
            <a:ext cx="0" cy="616952"/>
          </a:xfrm>
          <a:prstGeom prst="straightConnector1">
            <a:avLst/>
          </a:prstGeom>
          <a:noFill/>
          <a:ln w="9525" cap="flat" cmpd="sng">
            <a:solidFill>
              <a:schemeClr val="dk1"/>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pic>
        <p:nvPicPr>
          <p:cNvPr id="17" name="Google Shape;17;p25"/>
          <p:cNvPicPr preferRelativeResize="0"/>
          <p:nvPr/>
        </p:nvPicPr>
        <p:blipFill rotWithShape="1">
          <a:blip r:embed="rId2">
            <a:alphaModFix/>
          </a:blip>
          <a:srcRect r="15270"/>
          <a:stretch/>
        </p:blipFill>
        <p:spPr>
          <a:xfrm>
            <a:off x="0" y="0"/>
            <a:ext cx="10330249" cy="6858000"/>
          </a:xfrm>
          <a:prstGeom prst="rect">
            <a:avLst/>
          </a:prstGeom>
          <a:noFill/>
          <a:ln>
            <a:noFill/>
          </a:ln>
        </p:spPr>
      </p:pic>
      <p:pic>
        <p:nvPicPr>
          <p:cNvPr id="18" name="Google Shape;18;p25"/>
          <p:cNvPicPr preferRelativeResize="0"/>
          <p:nvPr/>
        </p:nvPicPr>
        <p:blipFill rotWithShape="1">
          <a:blip r:embed="rId3">
            <a:alphaModFix/>
          </a:blip>
          <a:srcRect/>
          <a:stretch/>
        </p:blipFill>
        <p:spPr>
          <a:xfrm>
            <a:off x="124280" y="133045"/>
            <a:ext cx="382562" cy="382562"/>
          </a:xfrm>
          <a:prstGeom prst="rect">
            <a:avLst/>
          </a:prstGeom>
          <a:noFill/>
          <a:ln>
            <a:noFill/>
          </a:ln>
        </p:spPr>
      </p:pic>
      <p:sp>
        <p:nvSpPr>
          <p:cNvPr id="19" name="Google Shape;19;p25"/>
          <p:cNvSpPr txBox="1">
            <a:spLocks noGrp="1"/>
          </p:cNvSpPr>
          <p:nvPr>
            <p:ph type="title"/>
          </p:nvPr>
        </p:nvSpPr>
        <p:spPr>
          <a:xfrm>
            <a:off x="1000125" y="365124"/>
            <a:ext cx="9413277"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0" name="Google Shape;20;p25"/>
          <p:cNvSpPr>
            <a:spLocks noGrp="1"/>
          </p:cNvSpPr>
          <p:nvPr>
            <p:ph type="pic" idx="2"/>
          </p:nvPr>
        </p:nvSpPr>
        <p:spPr>
          <a:xfrm>
            <a:off x="5183187" y="931498"/>
            <a:ext cx="7008813" cy="5880783"/>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A5A5A5"/>
              </a:buClr>
              <a:buSzPts val="5400"/>
              <a:buFont typeface="Arial"/>
              <a:buNone/>
              <a:defRPr sz="5400" b="1" i="0" u="none" strike="noStrike" cap="none">
                <a:solidFill>
                  <a:srgbClr val="A5A5A5"/>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3F3F3F"/>
              </a:buClr>
              <a:buSzPts val="2800"/>
              <a:buFont typeface="Arial"/>
              <a:buNone/>
              <a:defRPr sz="2800" b="0" i="0" u="none" strike="noStrike" cap="none">
                <a:solidFill>
                  <a:srgbClr val="3F3F3F"/>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3F3F3F"/>
              </a:buClr>
              <a:buSzPts val="2400"/>
              <a:buFont typeface="Arial"/>
              <a:buNone/>
              <a:defRPr sz="2400" b="0" i="0" u="none" strike="noStrike" cap="none">
                <a:solidFill>
                  <a:srgbClr val="3F3F3F"/>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21" name="Google Shape;21;p25"/>
          <p:cNvSpPr txBox="1">
            <a:spLocks noGrp="1"/>
          </p:cNvSpPr>
          <p:nvPr>
            <p:ph type="body" idx="1"/>
          </p:nvPr>
        </p:nvSpPr>
        <p:spPr>
          <a:xfrm>
            <a:off x="1000125" y="931498"/>
            <a:ext cx="3743997" cy="5880783"/>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228600" algn="l">
              <a:lnSpc>
                <a:spcPct val="90000"/>
              </a:lnSpc>
              <a:spcBef>
                <a:spcPts val="500"/>
              </a:spcBef>
              <a:spcAft>
                <a:spcPts val="0"/>
              </a:spcAft>
              <a:buClr>
                <a:srgbClr val="3F3F3F"/>
              </a:buClr>
              <a:buSzPts val="1400"/>
              <a:buFont typeface="Arial"/>
              <a:buNone/>
              <a:defRPr sz="1400" b="0" i="0" u="none" strike="noStrike" cap="none">
                <a:solidFill>
                  <a:srgbClr val="3F3F3F"/>
                </a:solidFill>
                <a:latin typeface="Century Gothic"/>
                <a:ea typeface="Century Gothic"/>
                <a:cs typeface="Century Gothic"/>
                <a:sym typeface="Century Gothic"/>
              </a:defRPr>
            </a:lvl2pPr>
            <a:lvl3pPr marL="1371600" marR="0" lvl="2" indent="-228600" algn="l">
              <a:lnSpc>
                <a:spcPct val="90000"/>
              </a:lnSpc>
              <a:spcBef>
                <a:spcPts val="500"/>
              </a:spcBef>
              <a:spcAft>
                <a:spcPts val="0"/>
              </a:spcAft>
              <a:buClr>
                <a:srgbClr val="3F3F3F"/>
              </a:buClr>
              <a:buSzPts val="1200"/>
              <a:buFont typeface="Arial"/>
              <a:buNone/>
              <a:defRPr sz="1200" b="0" i="0" u="none" strike="noStrike" cap="none">
                <a:solidFill>
                  <a:srgbClr val="3F3F3F"/>
                </a:solidFill>
                <a:latin typeface="Century Gothic"/>
                <a:ea typeface="Century Gothic"/>
                <a:cs typeface="Century Gothic"/>
                <a:sym typeface="Century Gothic"/>
              </a:defRPr>
            </a:lvl3pPr>
            <a:lvl4pPr marL="1828800" marR="0" lvl="3"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2286000" marR="0" lvl="4"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22" name="Google Shape;22;p25"/>
          <p:cNvSpPr/>
          <p:nvPr/>
        </p:nvSpPr>
        <p:spPr>
          <a:xfrm>
            <a:off x="0" y="6812281"/>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23" name="Google Shape;23;p25"/>
          <p:cNvPicPr preferRelativeResize="0"/>
          <p:nvPr/>
        </p:nvPicPr>
        <p:blipFill rotWithShape="1">
          <a:blip r:embed="rId4">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26"/>
          <p:cNvPicPr preferRelativeResize="0"/>
          <p:nvPr/>
        </p:nvPicPr>
        <p:blipFill rotWithShape="1">
          <a:blip r:embed="rId2">
            <a:alphaModFix/>
          </a:blip>
          <a:srcRect r="11822"/>
          <a:stretch/>
        </p:blipFill>
        <p:spPr>
          <a:xfrm>
            <a:off x="0" y="0"/>
            <a:ext cx="10750377" cy="6858000"/>
          </a:xfrm>
          <a:prstGeom prst="rect">
            <a:avLst/>
          </a:prstGeom>
          <a:noFill/>
          <a:ln>
            <a:noFill/>
          </a:ln>
        </p:spPr>
      </p:pic>
      <p:pic>
        <p:nvPicPr>
          <p:cNvPr id="26" name="Google Shape;26;p26"/>
          <p:cNvPicPr preferRelativeResize="0"/>
          <p:nvPr/>
        </p:nvPicPr>
        <p:blipFill rotWithShape="1">
          <a:blip r:embed="rId3">
            <a:alphaModFix/>
          </a:blip>
          <a:srcRect/>
          <a:stretch/>
        </p:blipFill>
        <p:spPr>
          <a:xfrm>
            <a:off x="124280" y="133045"/>
            <a:ext cx="382562" cy="382562"/>
          </a:xfrm>
          <a:prstGeom prst="rect">
            <a:avLst/>
          </a:prstGeom>
          <a:noFill/>
          <a:ln>
            <a:noFill/>
          </a:ln>
        </p:spPr>
      </p:pic>
      <p:sp>
        <p:nvSpPr>
          <p:cNvPr id="27" name="Google Shape;27;p26"/>
          <p:cNvSpPr txBox="1">
            <a:spLocks noGrp="1"/>
          </p:cNvSpPr>
          <p:nvPr>
            <p:ph type="title"/>
          </p:nvPr>
        </p:nvSpPr>
        <p:spPr>
          <a:xfrm>
            <a:off x="1000125" y="365124"/>
            <a:ext cx="10233148"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8" name="Google Shape;28;p26"/>
          <p:cNvSpPr>
            <a:spLocks noGrp="1"/>
          </p:cNvSpPr>
          <p:nvPr>
            <p:ph type="pic" idx="2"/>
          </p:nvPr>
        </p:nvSpPr>
        <p:spPr>
          <a:xfrm>
            <a:off x="0" y="931498"/>
            <a:ext cx="7008813" cy="5880479"/>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A5A5A5"/>
              </a:buClr>
              <a:buSzPts val="5400"/>
              <a:buFont typeface="Arial"/>
              <a:buNone/>
              <a:defRPr sz="5400" b="1" i="0" u="none" strike="noStrike" cap="none">
                <a:solidFill>
                  <a:srgbClr val="A5A5A5"/>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3F3F3F"/>
              </a:buClr>
              <a:buSzPts val="2800"/>
              <a:buFont typeface="Arial"/>
              <a:buNone/>
              <a:defRPr sz="2800" b="0" i="0" u="none" strike="noStrike" cap="none">
                <a:solidFill>
                  <a:srgbClr val="3F3F3F"/>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3F3F3F"/>
              </a:buClr>
              <a:buSzPts val="2400"/>
              <a:buFont typeface="Arial"/>
              <a:buNone/>
              <a:defRPr sz="2400" b="0" i="0" u="none" strike="noStrike" cap="none">
                <a:solidFill>
                  <a:srgbClr val="3F3F3F"/>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29" name="Google Shape;29;p26"/>
          <p:cNvSpPr txBox="1">
            <a:spLocks noGrp="1"/>
          </p:cNvSpPr>
          <p:nvPr>
            <p:ph type="body" idx="1"/>
          </p:nvPr>
        </p:nvSpPr>
        <p:spPr>
          <a:xfrm>
            <a:off x="7436065" y="931499"/>
            <a:ext cx="3797208" cy="588047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228600" algn="l">
              <a:lnSpc>
                <a:spcPct val="90000"/>
              </a:lnSpc>
              <a:spcBef>
                <a:spcPts val="500"/>
              </a:spcBef>
              <a:spcAft>
                <a:spcPts val="0"/>
              </a:spcAft>
              <a:buClr>
                <a:srgbClr val="3F3F3F"/>
              </a:buClr>
              <a:buSzPts val="1400"/>
              <a:buFont typeface="Arial"/>
              <a:buNone/>
              <a:defRPr sz="1400" b="0" i="0" u="none" strike="noStrike" cap="none">
                <a:solidFill>
                  <a:srgbClr val="3F3F3F"/>
                </a:solidFill>
                <a:latin typeface="Century Gothic"/>
                <a:ea typeface="Century Gothic"/>
                <a:cs typeface="Century Gothic"/>
                <a:sym typeface="Century Gothic"/>
              </a:defRPr>
            </a:lvl2pPr>
            <a:lvl3pPr marL="1371600" marR="0" lvl="2" indent="-228600" algn="l">
              <a:lnSpc>
                <a:spcPct val="90000"/>
              </a:lnSpc>
              <a:spcBef>
                <a:spcPts val="500"/>
              </a:spcBef>
              <a:spcAft>
                <a:spcPts val="0"/>
              </a:spcAft>
              <a:buClr>
                <a:srgbClr val="3F3F3F"/>
              </a:buClr>
              <a:buSzPts val="1200"/>
              <a:buFont typeface="Arial"/>
              <a:buNone/>
              <a:defRPr sz="1200" b="0" i="0" u="none" strike="noStrike" cap="none">
                <a:solidFill>
                  <a:srgbClr val="3F3F3F"/>
                </a:solidFill>
                <a:latin typeface="Century Gothic"/>
                <a:ea typeface="Century Gothic"/>
                <a:cs typeface="Century Gothic"/>
                <a:sym typeface="Century Gothic"/>
              </a:defRPr>
            </a:lvl3pPr>
            <a:lvl4pPr marL="1828800" marR="0" lvl="3"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2286000" marR="0" lvl="4"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0" name="Google Shape;30;p26"/>
          <p:cNvSpPr/>
          <p:nvPr/>
        </p:nvSpPr>
        <p:spPr>
          <a:xfrm>
            <a:off x="0" y="6812129"/>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31" name="Google Shape;31;p26"/>
          <p:cNvPicPr preferRelativeResize="0"/>
          <p:nvPr/>
        </p:nvPicPr>
        <p:blipFill rotWithShape="1">
          <a:blip r:embed="rId4">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H">
  <p:cSld name="Title and Content H">
    <p:spTree>
      <p:nvGrpSpPr>
        <p:cNvPr id="1" name="Shape 32"/>
        <p:cNvGrpSpPr/>
        <p:nvPr/>
      </p:nvGrpSpPr>
      <p:grpSpPr>
        <a:xfrm>
          <a:off x="0" y="0"/>
          <a:ext cx="0" cy="0"/>
          <a:chOff x="0" y="0"/>
          <a:chExt cx="0" cy="0"/>
        </a:xfrm>
      </p:grpSpPr>
      <p:pic>
        <p:nvPicPr>
          <p:cNvPr id="33" name="Google Shape;33;p27"/>
          <p:cNvPicPr preferRelativeResize="0"/>
          <p:nvPr/>
        </p:nvPicPr>
        <p:blipFill rotWithShape="1">
          <a:blip r:embed="rId2">
            <a:alphaModFix/>
          </a:blip>
          <a:srcRect r="10406"/>
          <a:stretch/>
        </p:blipFill>
        <p:spPr>
          <a:xfrm>
            <a:off x="0" y="3437552"/>
            <a:ext cx="10923373" cy="6858000"/>
          </a:xfrm>
          <a:prstGeom prst="rect">
            <a:avLst/>
          </a:prstGeom>
          <a:noFill/>
          <a:ln>
            <a:noFill/>
          </a:ln>
        </p:spPr>
      </p:pic>
      <p:pic>
        <p:nvPicPr>
          <p:cNvPr id="34" name="Google Shape;34;p27"/>
          <p:cNvPicPr preferRelativeResize="0"/>
          <p:nvPr/>
        </p:nvPicPr>
        <p:blipFill rotWithShape="1">
          <a:blip r:embed="rId3">
            <a:alphaModFix/>
          </a:blip>
          <a:srcRect/>
          <a:stretch/>
        </p:blipFill>
        <p:spPr>
          <a:xfrm>
            <a:off x="124279" y="3570597"/>
            <a:ext cx="382562" cy="382562"/>
          </a:xfrm>
          <a:prstGeom prst="rect">
            <a:avLst/>
          </a:prstGeom>
          <a:noFill/>
          <a:ln>
            <a:noFill/>
          </a:ln>
        </p:spPr>
      </p:pic>
      <p:sp>
        <p:nvSpPr>
          <p:cNvPr id="35" name="Google Shape;35;p27"/>
          <p:cNvSpPr txBox="1">
            <a:spLocks noGrp="1"/>
          </p:cNvSpPr>
          <p:nvPr>
            <p:ph type="title"/>
          </p:nvPr>
        </p:nvSpPr>
        <p:spPr>
          <a:xfrm>
            <a:off x="1000125" y="3794124"/>
            <a:ext cx="10233148"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6" name="Google Shape;36;p27"/>
          <p:cNvSpPr>
            <a:spLocks noGrp="1"/>
          </p:cNvSpPr>
          <p:nvPr>
            <p:ph type="pic" idx="2"/>
          </p:nvPr>
        </p:nvSpPr>
        <p:spPr>
          <a:xfrm>
            <a:off x="0" y="46648"/>
            <a:ext cx="12192000" cy="3390904"/>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A5A5A5"/>
              </a:buClr>
              <a:buSzPts val="5400"/>
              <a:buFont typeface="Arial"/>
              <a:buNone/>
              <a:defRPr sz="5400" b="1" i="0" u="none" strike="noStrike" cap="none">
                <a:solidFill>
                  <a:srgbClr val="A5A5A5"/>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3F3F3F"/>
              </a:buClr>
              <a:buSzPts val="2800"/>
              <a:buFont typeface="Arial"/>
              <a:buNone/>
              <a:defRPr sz="2800" b="0" i="0" u="none" strike="noStrike" cap="none">
                <a:solidFill>
                  <a:srgbClr val="3F3F3F"/>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3F3F3F"/>
              </a:buClr>
              <a:buSzPts val="2400"/>
              <a:buFont typeface="Arial"/>
              <a:buNone/>
              <a:defRPr sz="2400" b="0" i="0" u="none" strike="noStrike" cap="none">
                <a:solidFill>
                  <a:srgbClr val="3F3F3F"/>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27"/>
          <p:cNvSpPr txBox="1">
            <a:spLocks noGrp="1"/>
          </p:cNvSpPr>
          <p:nvPr>
            <p:ph type="body" idx="1"/>
          </p:nvPr>
        </p:nvSpPr>
        <p:spPr>
          <a:xfrm>
            <a:off x="1000125" y="4432151"/>
            <a:ext cx="10233148" cy="219456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228600" algn="l">
              <a:lnSpc>
                <a:spcPct val="90000"/>
              </a:lnSpc>
              <a:spcBef>
                <a:spcPts val="500"/>
              </a:spcBef>
              <a:spcAft>
                <a:spcPts val="0"/>
              </a:spcAft>
              <a:buClr>
                <a:srgbClr val="3F3F3F"/>
              </a:buClr>
              <a:buSzPts val="1400"/>
              <a:buFont typeface="Arial"/>
              <a:buNone/>
              <a:defRPr sz="1400" b="0" i="0" u="none" strike="noStrike" cap="none">
                <a:solidFill>
                  <a:srgbClr val="3F3F3F"/>
                </a:solidFill>
                <a:latin typeface="Century Gothic"/>
                <a:ea typeface="Century Gothic"/>
                <a:cs typeface="Century Gothic"/>
                <a:sym typeface="Century Gothic"/>
              </a:defRPr>
            </a:lvl2pPr>
            <a:lvl3pPr marL="1371600" marR="0" lvl="2" indent="-228600" algn="l">
              <a:lnSpc>
                <a:spcPct val="90000"/>
              </a:lnSpc>
              <a:spcBef>
                <a:spcPts val="500"/>
              </a:spcBef>
              <a:spcAft>
                <a:spcPts val="0"/>
              </a:spcAft>
              <a:buClr>
                <a:srgbClr val="3F3F3F"/>
              </a:buClr>
              <a:buSzPts val="1200"/>
              <a:buFont typeface="Arial"/>
              <a:buNone/>
              <a:defRPr sz="1200" b="0" i="0" u="none" strike="noStrike" cap="none">
                <a:solidFill>
                  <a:srgbClr val="3F3F3F"/>
                </a:solidFill>
                <a:latin typeface="Century Gothic"/>
                <a:ea typeface="Century Gothic"/>
                <a:cs typeface="Century Gothic"/>
                <a:sym typeface="Century Gothic"/>
              </a:defRPr>
            </a:lvl3pPr>
            <a:lvl4pPr marL="1828800" marR="0" lvl="3"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2286000" marR="0" lvl="4"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8" name="Google Shape;38;p27"/>
          <p:cNvSpPr/>
          <p:nvPr/>
        </p:nvSpPr>
        <p:spPr>
          <a:xfrm>
            <a:off x="0" y="0"/>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39" name="Google Shape;39;p27"/>
          <p:cNvPicPr preferRelativeResize="0"/>
          <p:nvPr/>
        </p:nvPicPr>
        <p:blipFill rotWithShape="1">
          <a:blip r:embed="rId4">
            <a:alphaModFix/>
          </a:blip>
          <a:srcRect r="91792" b="87748"/>
          <a:stretch/>
        </p:blipFill>
        <p:spPr>
          <a:xfrm>
            <a:off x="0" y="3459894"/>
            <a:ext cx="1000735" cy="84025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H2">
  <p:cSld name="Title and Content H2">
    <p:spTree>
      <p:nvGrpSpPr>
        <p:cNvPr id="1" name="Shape 40"/>
        <p:cNvGrpSpPr/>
        <p:nvPr/>
      </p:nvGrpSpPr>
      <p:grpSpPr>
        <a:xfrm>
          <a:off x="0" y="0"/>
          <a:ext cx="0" cy="0"/>
          <a:chOff x="0" y="0"/>
          <a:chExt cx="0" cy="0"/>
        </a:xfrm>
      </p:grpSpPr>
      <p:pic>
        <p:nvPicPr>
          <p:cNvPr id="41" name="Google Shape;41;p28"/>
          <p:cNvPicPr preferRelativeResize="0"/>
          <p:nvPr/>
        </p:nvPicPr>
        <p:blipFill rotWithShape="1">
          <a:blip r:embed="rId2">
            <a:alphaModFix/>
          </a:blip>
          <a:srcRect r="12432"/>
          <a:stretch/>
        </p:blipFill>
        <p:spPr>
          <a:xfrm>
            <a:off x="0" y="0"/>
            <a:ext cx="10676238" cy="6858000"/>
          </a:xfrm>
          <a:prstGeom prst="rect">
            <a:avLst/>
          </a:prstGeom>
          <a:noFill/>
          <a:ln>
            <a:noFill/>
          </a:ln>
        </p:spPr>
      </p:pic>
      <p:pic>
        <p:nvPicPr>
          <p:cNvPr id="42" name="Google Shape;42;p28"/>
          <p:cNvPicPr preferRelativeResize="0"/>
          <p:nvPr/>
        </p:nvPicPr>
        <p:blipFill rotWithShape="1">
          <a:blip r:embed="rId3">
            <a:alphaModFix/>
          </a:blip>
          <a:srcRect/>
          <a:stretch/>
        </p:blipFill>
        <p:spPr>
          <a:xfrm>
            <a:off x="11233004" y="133045"/>
            <a:ext cx="382562" cy="382562"/>
          </a:xfrm>
          <a:prstGeom prst="rect">
            <a:avLst/>
          </a:prstGeom>
          <a:noFill/>
          <a:ln>
            <a:noFill/>
          </a:ln>
        </p:spPr>
      </p:pic>
      <p:sp>
        <p:nvSpPr>
          <p:cNvPr id="43" name="Google Shape;43;p28"/>
          <p:cNvSpPr txBox="1">
            <a:spLocks noGrp="1"/>
          </p:cNvSpPr>
          <p:nvPr>
            <p:ph type="title"/>
          </p:nvPr>
        </p:nvSpPr>
        <p:spPr>
          <a:xfrm>
            <a:off x="1000125" y="365124"/>
            <a:ext cx="10233148"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4" name="Google Shape;44;p28"/>
          <p:cNvSpPr>
            <a:spLocks noGrp="1"/>
          </p:cNvSpPr>
          <p:nvPr>
            <p:ph type="pic" idx="2"/>
          </p:nvPr>
        </p:nvSpPr>
        <p:spPr>
          <a:xfrm>
            <a:off x="0" y="3456417"/>
            <a:ext cx="12192000" cy="3354936"/>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1000"/>
              </a:spcBef>
              <a:spcAft>
                <a:spcPts val="0"/>
              </a:spcAft>
              <a:buClr>
                <a:srgbClr val="A5A5A5"/>
              </a:buClr>
              <a:buSzPts val="5400"/>
              <a:buFont typeface="Arial"/>
              <a:buNone/>
              <a:defRPr sz="5400" b="1" i="0" u="none" strike="noStrike" cap="none">
                <a:solidFill>
                  <a:srgbClr val="A5A5A5"/>
                </a:solidFill>
                <a:latin typeface="Century Gothic"/>
                <a:ea typeface="Century Gothic"/>
                <a:cs typeface="Century Gothic"/>
                <a:sym typeface="Century Gothic"/>
              </a:defRPr>
            </a:lvl1pPr>
            <a:lvl2pPr marR="0" lvl="1" algn="l" rtl="0">
              <a:lnSpc>
                <a:spcPct val="90000"/>
              </a:lnSpc>
              <a:spcBef>
                <a:spcPts val="500"/>
              </a:spcBef>
              <a:spcAft>
                <a:spcPts val="0"/>
              </a:spcAft>
              <a:buClr>
                <a:srgbClr val="3F3F3F"/>
              </a:buClr>
              <a:buSzPts val="2800"/>
              <a:buFont typeface="Arial"/>
              <a:buNone/>
              <a:defRPr sz="2800" b="0" i="0" u="none" strike="noStrike" cap="none">
                <a:solidFill>
                  <a:srgbClr val="3F3F3F"/>
                </a:solidFill>
                <a:latin typeface="Century Gothic"/>
                <a:ea typeface="Century Gothic"/>
                <a:cs typeface="Century Gothic"/>
                <a:sym typeface="Century Gothic"/>
              </a:defRPr>
            </a:lvl2pPr>
            <a:lvl3pPr marR="0" lvl="2" algn="l" rtl="0">
              <a:lnSpc>
                <a:spcPct val="90000"/>
              </a:lnSpc>
              <a:spcBef>
                <a:spcPts val="500"/>
              </a:spcBef>
              <a:spcAft>
                <a:spcPts val="0"/>
              </a:spcAft>
              <a:buClr>
                <a:srgbClr val="3F3F3F"/>
              </a:buClr>
              <a:buSzPts val="2400"/>
              <a:buFont typeface="Arial"/>
              <a:buNone/>
              <a:defRPr sz="2400" b="0" i="0" u="none" strike="noStrike" cap="none">
                <a:solidFill>
                  <a:srgbClr val="3F3F3F"/>
                </a:solidFill>
                <a:latin typeface="Century Gothic"/>
                <a:ea typeface="Century Gothic"/>
                <a:cs typeface="Century Gothic"/>
                <a:sym typeface="Century Gothic"/>
              </a:defRPr>
            </a:lvl3pPr>
            <a:lvl4pPr marR="0" lvl="3"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4pPr>
            <a:lvl5pPr marR="0" lvl="4" algn="l" rtl="0">
              <a:lnSpc>
                <a:spcPct val="90000"/>
              </a:lnSpc>
              <a:spcBef>
                <a:spcPts val="5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28"/>
          <p:cNvSpPr txBox="1">
            <a:spLocks noGrp="1"/>
          </p:cNvSpPr>
          <p:nvPr>
            <p:ph type="body" idx="1"/>
          </p:nvPr>
        </p:nvSpPr>
        <p:spPr>
          <a:xfrm>
            <a:off x="1000125" y="993665"/>
            <a:ext cx="10233148" cy="2186052"/>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228600" algn="l">
              <a:lnSpc>
                <a:spcPct val="90000"/>
              </a:lnSpc>
              <a:spcBef>
                <a:spcPts val="500"/>
              </a:spcBef>
              <a:spcAft>
                <a:spcPts val="0"/>
              </a:spcAft>
              <a:buClr>
                <a:srgbClr val="3F3F3F"/>
              </a:buClr>
              <a:buSzPts val="1400"/>
              <a:buFont typeface="Arial"/>
              <a:buNone/>
              <a:defRPr sz="1400" b="0" i="0" u="none" strike="noStrike" cap="none">
                <a:solidFill>
                  <a:srgbClr val="3F3F3F"/>
                </a:solidFill>
                <a:latin typeface="Century Gothic"/>
                <a:ea typeface="Century Gothic"/>
                <a:cs typeface="Century Gothic"/>
                <a:sym typeface="Century Gothic"/>
              </a:defRPr>
            </a:lvl2pPr>
            <a:lvl3pPr marL="1371600" marR="0" lvl="2" indent="-228600" algn="l">
              <a:lnSpc>
                <a:spcPct val="90000"/>
              </a:lnSpc>
              <a:spcBef>
                <a:spcPts val="500"/>
              </a:spcBef>
              <a:spcAft>
                <a:spcPts val="0"/>
              </a:spcAft>
              <a:buClr>
                <a:srgbClr val="3F3F3F"/>
              </a:buClr>
              <a:buSzPts val="1200"/>
              <a:buFont typeface="Arial"/>
              <a:buNone/>
              <a:defRPr sz="1200" b="0" i="0" u="none" strike="noStrike" cap="none">
                <a:solidFill>
                  <a:srgbClr val="3F3F3F"/>
                </a:solidFill>
                <a:latin typeface="Century Gothic"/>
                <a:ea typeface="Century Gothic"/>
                <a:cs typeface="Century Gothic"/>
                <a:sym typeface="Century Gothic"/>
              </a:defRPr>
            </a:lvl3pPr>
            <a:lvl4pPr marL="1828800" marR="0" lvl="3"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2286000" marR="0" lvl="4"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28"/>
          <p:cNvSpPr/>
          <p:nvPr/>
        </p:nvSpPr>
        <p:spPr>
          <a:xfrm>
            <a:off x="0" y="6809900"/>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47" name="Google Shape;47;p28"/>
          <p:cNvPicPr preferRelativeResize="0"/>
          <p:nvPr/>
        </p:nvPicPr>
        <p:blipFill rotWithShape="1">
          <a:blip r:embed="rId3">
            <a:alphaModFix/>
          </a:blip>
          <a:srcRect/>
          <a:stretch/>
        </p:blipFill>
        <p:spPr>
          <a:xfrm>
            <a:off x="128399" y="137164"/>
            <a:ext cx="382562" cy="382562"/>
          </a:xfrm>
          <a:prstGeom prst="rect">
            <a:avLst/>
          </a:prstGeom>
          <a:noFill/>
          <a:ln>
            <a:noFill/>
          </a:ln>
        </p:spPr>
      </p:pic>
      <p:pic>
        <p:nvPicPr>
          <p:cNvPr id="48" name="Google Shape;48;p28"/>
          <p:cNvPicPr preferRelativeResize="0"/>
          <p:nvPr/>
        </p:nvPicPr>
        <p:blipFill rotWithShape="1">
          <a:blip r:embed="rId4">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ey Points">
  <p:cSld name="Key Points">
    <p:spTree>
      <p:nvGrpSpPr>
        <p:cNvPr id="1" name="Shape 49"/>
        <p:cNvGrpSpPr/>
        <p:nvPr/>
      </p:nvGrpSpPr>
      <p:grpSpPr>
        <a:xfrm>
          <a:off x="0" y="0"/>
          <a:ext cx="0" cy="0"/>
          <a:chOff x="0" y="0"/>
          <a:chExt cx="0" cy="0"/>
        </a:xfrm>
      </p:grpSpPr>
      <p:pic>
        <p:nvPicPr>
          <p:cNvPr id="50" name="Google Shape;50;p29"/>
          <p:cNvPicPr preferRelativeResize="0"/>
          <p:nvPr/>
        </p:nvPicPr>
        <p:blipFill rotWithShape="1">
          <a:blip r:embed="rId2">
            <a:alphaModFix/>
          </a:blip>
          <a:srcRect r="13648"/>
          <a:stretch/>
        </p:blipFill>
        <p:spPr>
          <a:xfrm>
            <a:off x="0" y="0"/>
            <a:ext cx="10527957" cy="6858000"/>
          </a:xfrm>
          <a:prstGeom prst="rect">
            <a:avLst/>
          </a:prstGeom>
          <a:noFill/>
          <a:ln>
            <a:noFill/>
          </a:ln>
        </p:spPr>
      </p:pic>
      <p:sp>
        <p:nvSpPr>
          <p:cNvPr id="51" name="Google Shape;51;p29"/>
          <p:cNvSpPr txBox="1">
            <a:spLocks noGrp="1"/>
          </p:cNvSpPr>
          <p:nvPr>
            <p:ph type="body" idx="1"/>
          </p:nvPr>
        </p:nvSpPr>
        <p:spPr>
          <a:xfrm>
            <a:off x="4833257" y="5695688"/>
            <a:ext cx="6400015" cy="1114212"/>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29"/>
          <p:cNvSpPr txBox="1">
            <a:spLocks noGrp="1"/>
          </p:cNvSpPr>
          <p:nvPr>
            <p:ph type="body" idx="2"/>
          </p:nvPr>
        </p:nvSpPr>
        <p:spPr>
          <a:xfrm>
            <a:off x="1000125" y="1165799"/>
            <a:ext cx="3393745" cy="1042733"/>
          </a:xfrm>
          <a:prstGeom prst="rect">
            <a:avLst/>
          </a:prstGeom>
          <a:noFill/>
          <a:ln>
            <a:noFill/>
          </a:ln>
        </p:spPr>
        <p:txBody>
          <a:bodyPr spcFirstLastPara="1" wrap="square" lIns="91425" tIns="45700" rIns="91425" bIns="45700" anchor="b" anchorCtr="0">
            <a:noAutofit/>
          </a:bodyPr>
          <a:lstStyle>
            <a:lvl1pPr marL="457200" marR="0" lvl="0" indent="-228600" algn="r">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29"/>
          <p:cNvSpPr txBox="1">
            <a:spLocks noGrp="1"/>
          </p:cNvSpPr>
          <p:nvPr>
            <p:ph type="body" idx="3"/>
          </p:nvPr>
        </p:nvSpPr>
        <p:spPr>
          <a:xfrm>
            <a:off x="4833257" y="1805049"/>
            <a:ext cx="6400015" cy="112784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29"/>
          <p:cNvSpPr txBox="1">
            <a:spLocks noGrp="1"/>
          </p:cNvSpPr>
          <p:nvPr>
            <p:ph type="body" idx="4"/>
          </p:nvPr>
        </p:nvSpPr>
        <p:spPr>
          <a:xfrm>
            <a:off x="1000125" y="5058581"/>
            <a:ext cx="3393745" cy="1042733"/>
          </a:xfrm>
          <a:prstGeom prst="rect">
            <a:avLst/>
          </a:prstGeom>
          <a:noFill/>
          <a:ln>
            <a:noFill/>
          </a:ln>
        </p:spPr>
        <p:txBody>
          <a:bodyPr spcFirstLastPara="1" wrap="square" lIns="91425" tIns="45700" rIns="91425" bIns="45700" anchor="b" anchorCtr="0">
            <a:noAutofit/>
          </a:bodyPr>
          <a:lstStyle>
            <a:lvl1pPr marL="457200" marR="0" lvl="0" indent="-228600" algn="r">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29"/>
          <p:cNvSpPr txBox="1">
            <a:spLocks noGrp="1"/>
          </p:cNvSpPr>
          <p:nvPr>
            <p:ph type="body" idx="5"/>
          </p:nvPr>
        </p:nvSpPr>
        <p:spPr>
          <a:xfrm>
            <a:off x="1000125" y="3063682"/>
            <a:ext cx="3393745" cy="1042733"/>
          </a:xfrm>
          <a:prstGeom prst="rect">
            <a:avLst/>
          </a:prstGeom>
          <a:noFill/>
          <a:ln>
            <a:noFill/>
          </a:ln>
        </p:spPr>
        <p:txBody>
          <a:bodyPr spcFirstLastPara="1" wrap="square" lIns="91425" tIns="45700" rIns="91425" bIns="45700" anchor="b" anchorCtr="0">
            <a:noAutofit/>
          </a:bodyPr>
          <a:lstStyle>
            <a:lvl1pPr marL="457200" marR="0" lvl="0" indent="-228600" algn="r">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29"/>
          <p:cNvSpPr txBox="1">
            <a:spLocks noGrp="1"/>
          </p:cNvSpPr>
          <p:nvPr>
            <p:ph type="body" idx="6"/>
          </p:nvPr>
        </p:nvSpPr>
        <p:spPr>
          <a:xfrm>
            <a:off x="4833257" y="3732286"/>
            <a:ext cx="6400015" cy="112784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29"/>
          <p:cNvSpPr/>
          <p:nvPr/>
        </p:nvSpPr>
        <p:spPr>
          <a:xfrm>
            <a:off x="0" y="6809900"/>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58" name="Google Shape;58;p29"/>
          <p:cNvSpPr txBox="1">
            <a:spLocks noGrp="1"/>
          </p:cNvSpPr>
          <p:nvPr>
            <p:ph type="title"/>
          </p:nvPr>
        </p:nvSpPr>
        <p:spPr>
          <a:xfrm>
            <a:off x="1000125" y="365124"/>
            <a:ext cx="10233148"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59" name="Google Shape;59;p29"/>
          <p:cNvPicPr preferRelativeResize="0"/>
          <p:nvPr/>
        </p:nvPicPr>
        <p:blipFill rotWithShape="1">
          <a:blip r:embed="rId3">
            <a:alphaModFix/>
          </a:blip>
          <a:srcRect/>
          <a:stretch/>
        </p:blipFill>
        <p:spPr>
          <a:xfrm>
            <a:off x="128399" y="137164"/>
            <a:ext cx="382562" cy="382562"/>
          </a:xfrm>
          <a:prstGeom prst="rect">
            <a:avLst/>
          </a:prstGeom>
          <a:noFill/>
          <a:ln>
            <a:noFill/>
          </a:ln>
        </p:spPr>
      </p:pic>
      <p:pic>
        <p:nvPicPr>
          <p:cNvPr id="60" name="Google Shape;60;p29"/>
          <p:cNvPicPr preferRelativeResize="0"/>
          <p:nvPr/>
        </p:nvPicPr>
        <p:blipFill rotWithShape="1">
          <a:blip r:embed="rId4">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Key Points 2">
  <p:cSld name="Key Points 2">
    <p:spTree>
      <p:nvGrpSpPr>
        <p:cNvPr id="1" name="Shape 61"/>
        <p:cNvGrpSpPr/>
        <p:nvPr/>
      </p:nvGrpSpPr>
      <p:grpSpPr>
        <a:xfrm>
          <a:off x="0" y="0"/>
          <a:ext cx="0" cy="0"/>
          <a:chOff x="0" y="0"/>
          <a:chExt cx="0" cy="0"/>
        </a:xfrm>
      </p:grpSpPr>
      <p:pic>
        <p:nvPicPr>
          <p:cNvPr id="62" name="Google Shape;62;p30"/>
          <p:cNvPicPr preferRelativeResize="0"/>
          <p:nvPr/>
        </p:nvPicPr>
        <p:blipFill rotWithShape="1">
          <a:blip r:embed="rId2">
            <a:alphaModFix/>
          </a:blip>
          <a:srcRect r="11722"/>
          <a:stretch/>
        </p:blipFill>
        <p:spPr>
          <a:xfrm>
            <a:off x="0" y="0"/>
            <a:ext cx="10762735" cy="6858000"/>
          </a:xfrm>
          <a:prstGeom prst="rect">
            <a:avLst/>
          </a:prstGeom>
          <a:noFill/>
          <a:ln>
            <a:noFill/>
          </a:ln>
        </p:spPr>
      </p:pic>
      <p:sp>
        <p:nvSpPr>
          <p:cNvPr id="63" name="Google Shape;63;p30"/>
          <p:cNvSpPr txBox="1">
            <a:spLocks noGrp="1"/>
          </p:cNvSpPr>
          <p:nvPr>
            <p:ph type="title"/>
          </p:nvPr>
        </p:nvSpPr>
        <p:spPr>
          <a:xfrm>
            <a:off x="1000125" y="365124"/>
            <a:ext cx="10233148"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64" name="Google Shape;64;p30"/>
          <p:cNvSpPr txBox="1">
            <a:spLocks noGrp="1"/>
          </p:cNvSpPr>
          <p:nvPr>
            <p:ph type="body" idx="1"/>
          </p:nvPr>
        </p:nvSpPr>
        <p:spPr>
          <a:xfrm>
            <a:off x="8261871" y="2383475"/>
            <a:ext cx="2961573" cy="442173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5" name="Google Shape;65;p30"/>
          <p:cNvSpPr txBox="1">
            <a:spLocks noGrp="1"/>
          </p:cNvSpPr>
          <p:nvPr>
            <p:ph type="body" idx="2"/>
          </p:nvPr>
        </p:nvSpPr>
        <p:spPr>
          <a:xfrm>
            <a:off x="1000126" y="1102299"/>
            <a:ext cx="2958688" cy="1042733"/>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6" name="Google Shape;66;p30"/>
          <p:cNvSpPr txBox="1">
            <a:spLocks noGrp="1"/>
          </p:cNvSpPr>
          <p:nvPr>
            <p:ph type="body" idx="3"/>
          </p:nvPr>
        </p:nvSpPr>
        <p:spPr>
          <a:xfrm>
            <a:off x="1000125" y="2376662"/>
            <a:ext cx="2958689" cy="4428544"/>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7" name="Google Shape;67;p30"/>
          <p:cNvSpPr txBox="1">
            <a:spLocks noGrp="1"/>
          </p:cNvSpPr>
          <p:nvPr>
            <p:ph type="body" idx="4"/>
          </p:nvPr>
        </p:nvSpPr>
        <p:spPr>
          <a:xfrm>
            <a:off x="8261871" y="1097604"/>
            <a:ext cx="2961573" cy="1042733"/>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30"/>
          <p:cNvSpPr txBox="1">
            <a:spLocks noGrp="1"/>
          </p:cNvSpPr>
          <p:nvPr>
            <p:ph type="body" idx="5"/>
          </p:nvPr>
        </p:nvSpPr>
        <p:spPr>
          <a:xfrm>
            <a:off x="4496695" y="1097605"/>
            <a:ext cx="3227295" cy="1042733"/>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rgbClr val="7EB761"/>
              </a:buClr>
              <a:buSzPts val="3600"/>
              <a:buFont typeface="Arial"/>
              <a:buNone/>
              <a:defRPr sz="3600" b="0" i="0" u="none" strike="noStrike" cap="none">
                <a:solidFill>
                  <a:srgbClr val="7EB761"/>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30"/>
          <p:cNvSpPr txBox="1">
            <a:spLocks noGrp="1"/>
          </p:cNvSpPr>
          <p:nvPr>
            <p:ph type="body" idx="6"/>
          </p:nvPr>
        </p:nvSpPr>
        <p:spPr>
          <a:xfrm>
            <a:off x="4496695" y="2376662"/>
            <a:ext cx="3227295" cy="4428544"/>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30"/>
          <p:cNvSpPr/>
          <p:nvPr/>
        </p:nvSpPr>
        <p:spPr>
          <a:xfrm>
            <a:off x="0" y="6809900"/>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71" name="Google Shape;71;p30"/>
          <p:cNvPicPr preferRelativeResize="0"/>
          <p:nvPr/>
        </p:nvPicPr>
        <p:blipFill rotWithShape="1">
          <a:blip r:embed="rId3">
            <a:alphaModFix/>
          </a:blip>
          <a:srcRect/>
          <a:stretch/>
        </p:blipFill>
        <p:spPr>
          <a:xfrm>
            <a:off x="128399" y="137164"/>
            <a:ext cx="382562" cy="382562"/>
          </a:xfrm>
          <a:prstGeom prst="rect">
            <a:avLst/>
          </a:prstGeom>
          <a:noFill/>
          <a:ln>
            <a:noFill/>
          </a:ln>
        </p:spPr>
      </p:pic>
      <p:pic>
        <p:nvPicPr>
          <p:cNvPr id="72" name="Google Shape;72;p30"/>
          <p:cNvPicPr preferRelativeResize="0"/>
          <p:nvPr/>
        </p:nvPicPr>
        <p:blipFill rotWithShape="1">
          <a:blip r:embed="rId4">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New Section">
  <p:cSld name="New Section">
    <p:spTree>
      <p:nvGrpSpPr>
        <p:cNvPr id="1" name="Shape 73"/>
        <p:cNvGrpSpPr/>
        <p:nvPr/>
      </p:nvGrpSpPr>
      <p:grpSpPr>
        <a:xfrm>
          <a:off x="0" y="0"/>
          <a:ext cx="0" cy="0"/>
          <a:chOff x="0" y="0"/>
          <a:chExt cx="0" cy="0"/>
        </a:xfrm>
      </p:grpSpPr>
      <p:pic>
        <p:nvPicPr>
          <p:cNvPr id="74" name="Google Shape;74;p31"/>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75" name="Google Shape;75;p31"/>
          <p:cNvPicPr preferRelativeResize="0"/>
          <p:nvPr/>
        </p:nvPicPr>
        <p:blipFill rotWithShape="1">
          <a:blip r:embed="rId3">
            <a:alphaModFix/>
          </a:blip>
          <a:srcRect/>
          <a:stretch/>
        </p:blipFill>
        <p:spPr>
          <a:xfrm>
            <a:off x="180864" y="641608"/>
            <a:ext cx="915296" cy="915296"/>
          </a:xfrm>
          <a:prstGeom prst="rect">
            <a:avLst/>
          </a:prstGeom>
          <a:noFill/>
          <a:ln>
            <a:noFill/>
          </a:ln>
        </p:spPr>
      </p:pic>
      <p:sp>
        <p:nvSpPr>
          <p:cNvPr id="76" name="Google Shape;76;p31"/>
          <p:cNvSpPr txBox="1">
            <a:spLocks noGrp="1"/>
          </p:cNvSpPr>
          <p:nvPr>
            <p:ph type="title"/>
          </p:nvPr>
        </p:nvSpPr>
        <p:spPr>
          <a:xfrm>
            <a:off x="2291379" y="1129553"/>
            <a:ext cx="7562625" cy="1065007"/>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pic>
        <p:nvPicPr>
          <p:cNvPr id="77" name="Google Shape;77;p31"/>
          <p:cNvPicPr preferRelativeResize="0"/>
          <p:nvPr/>
        </p:nvPicPr>
        <p:blipFill rotWithShape="1">
          <a:blip r:embed="rId4">
            <a:alphaModFix/>
          </a:blip>
          <a:srcRect/>
          <a:stretch/>
        </p:blipFill>
        <p:spPr>
          <a:xfrm>
            <a:off x="8680330" y="2622254"/>
            <a:ext cx="912020" cy="912020"/>
          </a:xfrm>
          <a:prstGeom prst="rect">
            <a:avLst/>
          </a:prstGeom>
          <a:noFill/>
          <a:ln>
            <a:noFill/>
          </a:ln>
        </p:spPr>
      </p:pic>
      <p:sp>
        <p:nvSpPr>
          <p:cNvPr id="78" name="Google Shape;78;p31"/>
          <p:cNvSpPr txBox="1">
            <a:spLocks noGrp="1"/>
          </p:cNvSpPr>
          <p:nvPr>
            <p:ph type="body" idx="1"/>
          </p:nvPr>
        </p:nvSpPr>
        <p:spPr>
          <a:xfrm>
            <a:off x="2291379" y="2302136"/>
            <a:ext cx="7562625" cy="4055633"/>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228600" algn="l">
              <a:lnSpc>
                <a:spcPct val="90000"/>
              </a:lnSpc>
              <a:spcBef>
                <a:spcPts val="500"/>
              </a:spcBef>
              <a:spcAft>
                <a:spcPts val="0"/>
              </a:spcAft>
              <a:buClr>
                <a:srgbClr val="3F3F3F"/>
              </a:buClr>
              <a:buSzPts val="1400"/>
              <a:buFont typeface="Arial"/>
              <a:buNone/>
              <a:defRPr sz="1400" b="0" i="0" u="none" strike="noStrike" cap="none">
                <a:solidFill>
                  <a:srgbClr val="3F3F3F"/>
                </a:solidFill>
                <a:latin typeface="Century Gothic"/>
                <a:ea typeface="Century Gothic"/>
                <a:cs typeface="Century Gothic"/>
                <a:sym typeface="Century Gothic"/>
              </a:defRPr>
            </a:lvl2pPr>
            <a:lvl3pPr marL="1371600" marR="0" lvl="2" indent="-228600" algn="l">
              <a:lnSpc>
                <a:spcPct val="90000"/>
              </a:lnSpc>
              <a:spcBef>
                <a:spcPts val="500"/>
              </a:spcBef>
              <a:spcAft>
                <a:spcPts val="0"/>
              </a:spcAft>
              <a:buClr>
                <a:srgbClr val="3F3F3F"/>
              </a:buClr>
              <a:buSzPts val="1200"/>
              <a:buFont typeface="Arial"/>
              <a:buNone/>
              <a:defRPr sz="1200" b="0" i="0" u="none" strike="noStrike" cap="none">
                <a:solidFill>
                  <a:srgbClr val="3F3F3F"/>
                </a:solidFill>
                <a:latin typeface="Century Gothic"/>
                <a:ea typeface="Century Gothic"/>
                <a:cs typeface="Century Gothic"/>
                <a:sym typeface="Century Gothic"/>
              </a:defRPr>
            </a:lvl3pPr>
            <a:lvl4pPr marL="1828800" marR="0" lvl="3"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4pPr>
            <a:lvl5pPr marL="2286000" marR="0" lvl="4" indent="-228600" algn="l">
              <a:lnSpc>
                <a:spcPct val="90000"/>
              </a:lnSpc>
              <a:spcBef>
                <a:spcPts val="500"/>
              </a:spcBef>
              <a:spcAft>
                <a:spcPts val="0"/>
              </a:spcAft>
              <a:buClr>
                <a:srgbClr val="3F3F3F"/>
              </a:buClr>
              <a:buSzPts val="1000"/>
              <a:buFont typeface="Arial"/>
              <a:buNone/>
              <a:defRPr sz="1000" b="0" i="0" u="none" strike="noStrike" cap="none">
                <a:solidFill>
                  <a:srgbClr val="3F3F3F"/>
                </a:solidFill>
                <a:latin typeface="Century Gothic"/>
                <a:ea typeface="Century Gothic"/>
                <a:cs typeface="Century Gothic"/>
                <a:sym typeface="Century Gothic"/>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79" name="Google Shape;79;p31"/>
          <p:cNvSpPr/>
          <p:nvPr/>
        </p:nvSpPr>
        <p:spPr>
          <a:xfrm>
            <a:off x="0" y="6812673"/>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pic>
        <p:nvPicPr>
          <p:cNvPr id="80" name="Google Shape;80;p31"/>
          <p:cNvPicPr preferRelativeResize="0"/>
          <p:nvPr/>
        </p:nvPicPr>
        <p:blipFill rotWithShape="1">
          <a:blip r:embed="rId5">
            <a:alphaModFix/>
          </a:blip>
          <a:srcRect/>
          <a:stretch/>
        </p:blipFill>
        <p:spPr>
          <a:xfrm>
            <a:off x="162" y="0"/>
            <a:ext cx="12191675" cy="68580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cknowledgements">
  <p:cSld name="Acknowledgements">
    <p:spTree>
      <p:nvGrpSpPr>
        <p:cNvPr id="1" name="Shape 81"/>
        <p:cNvGrpSpPr/>
        <p:nvPr/>
      </p:nvGrpSpPr>
      <p:grpSpPr>
        <a:xfrm>
          <a:off x="0" y="0"/>
          <a:ext cx="0" cy="0"/>
          <a:chOff x="0" y="0"/>
          <a:chExt cx="0" cy="0"/>
        </a:xfrm>
      </p:grpSpPr>
      <p:pic>
        <p:nvPicPr>
          <p:cNvPr id="82" name="Google Shape;82;p32"/>
          <p:cNvPicPr preferRelativeResize="0"/>
          <p:nvPr/>
        </p:nvPicPr>
        <p:blipFill rotWithShape="1">
          <a:blip r:embed="rId2">
            <a:alphaModFix/>
          </a:blip>
          <a:srcRect r="12532"/>
          <a:stretch/>
        </p:blipFill>
        <p:spPr>
          <a:xfrm>
            <a:off x="0" y="0"/>
            <a:ext cx="10663881" cy="6858000"/>
          </a:xfrm>
          <a:prstGeom prst="rect">
            <a:avLst/>
          </a:prstGeom>
          <a:noFill/>
          <a:ln>
            <a:noFill/>
          </a:ln>
        </p:spPr>
      </p:pic>
      <p:sp>
        <p:nvSpPr>
          <p:cNvPr id="83" name="Google Shape;83;p32"/>
          <p:cNvSpPr txBox="1">
            <a:spLocks noGrp="1"/>
          </p:cNvSpPr>
          <p:nvPr>
            <p:ph type="title"/>
          </p:nvPr>
        </p:nvSpPr>
        <p:spPr>
          <a:xfrm>
            <a:off x="1000125" y="365124"/>
            <a:ext cx="9413277" cy="479425"/>
          </a:xfrm>
          <a:prstGeom prst="rect">
            <a:avLst/>
          </a:prstGeom>
          <a:noFill/>
          <a:ln>
            <a:noFill/>
          </a:ln>
        </p:spPr>
        <p:txBody>
          <a:bodyPr spcFirstLastPara="1" wrap="square" lIns="91425" tIns="45700" rIns="91425" bIns="45700" anchor="ctr" anchorCtr="0">
            <a:noAutofit/>
          </a:bodyPr>
          <a:lstStyle>
            <a:lvl1pPr marR="0" lvl="0" algn="l">
              <a:lnSpc>
                <a:spcPct val="90000"/>
              </a:lnSpc>
              <a:spcBef>
                <a:spcPts val="0"/>
              </a:spcBef>
              <a:spcAft>
                <a:spcPts val="0"/>
              </a:spcAft>
              <a:buClr>
                <a:srgbClr val="7EB761"/>
              </a:buClr>
              <a:buSzPts val="4800"/>
              <a:buFont typeface="Century Gothic"/>
              <a:buNone/>
              <a:defRPr sz="4800" b="0" i="0" u="none" strike="noStrike" cap="none">
                <a:solidFill>
                  <a:srgbClr val="7EB76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84" name="Google Shape;84;p32"/>
          <p:cNvSpPr/>
          <p:nvPr/>
        </p:nvSpPr>
        <p:spPr>
          <a:xfrm>
            <a:off x="0" y="6809900"/>
            <a:ext cx="12192000" cy="45719"/>
          </a:xfrm>
          <a:prstGeom prst="rect">
            <a:avLst/>
          </a:prstGeom>
          <a:solidFill>
            <a:srgbClr val="7EB7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85" name="Google Shape;85;p32"/>
          <p:cNvSpPr txBox="1">
            <a:spLocks noGrp="1"/>
          </p:cNvSpPr>
          <p:nvPr>
            <p:ph type="body" idx="1"/>
          </p:nvPr>
        </p:nvSpPr>
        <p:spPr>
          <a:xfrm>
            <a:off x="1172583" y="1697389"/>
            <a:ext cx="9818921" cy="7040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6" name="Google Shape;86;p32"/>
          <p:cNvSpPr txBox="1">
            <a:spLocks noGrp="1"/>
          </p:cNvSpPr>
          <p:nvPr>
            <p:ph type="body" idx="2"/>
          </p:nvPr>
        </p:nvSpPr>
        <p:spPr>
          <a:xfrm>
            <a:off x="1172582" y="3287942"/>
            <a:ext cx="9818921" cy="7040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7" name="Google Shape;87;p32"/>
          <p:cNvSpPr txBox="1">
            <a:spLocks noGrp="1"/>
          </p:cNvSpPr>
          <p:nvPr>
            <p:ph type="body" idx="3"/>
          </p:nvPr>
        </p:nvSpPr>
        <p:spPr>
          <a:xfrm>
            <a:off x="1172584" y="4904822"/>
            <a:ext cx="9818920" cy="7040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F3F3F"/>
              </a:buClr>
              <a:buSzPts val="2000"/>
              <a:buFont typeface="Arial"/>
              <a:buNone/>
              <a:defRPr sz="2000" b="0" i="0" u="none" strike="noStrike" cap="none">
                <a:solidFill>
                  <a:srgbClr val="3F3F3F"/>
                </a:solidFill>
                <a:latin typeface="Century Gothic"/>
                <a:ea typeface="Century Gothic"/>
                <a:cs typeface="Century Gothic"/>
                <a:sym typeface="Century Gothic"/>
              </a:defRPr>
            </a:lvl1pPr>
            <a:lvl2pPr marL="914400" marR="0" lvl="1" indent="-381000" algn="l">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32"/>
          <p:cNvSpPr/>
          <p:nvPr/>
        </p:nvSpPr>
        <p:spPr>
          <a:xfrm>
            <a:off x="0" y="6420217"/>
            <a:ext cx="12192000" cy="43088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1" u="none" strike="noStrike" cap="none">
                <a:solidFill>
                  <a:srgbClr val="757070"/>
                </a:solidFill>
                <a:latin typeface="Century Gothic"/>
                <a:ea typeface="Century Gothic"/>
                <a:cs typeface="Century Gothic"/>
                <a:sym typeface="Century Gothic"/>
              </a:rPr>
              <a:t>This material is based upon work supported by NASA through contract NNL16AA05C and cooperative agreement NNX14AB60A.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
              <a:buFont typeface="Arial"/>
              <a:buNone/>
            </a:pPr>
            <a:endParaRPr sz="600" b="0" i="1" u="none" strike="noStrike" cap="none">
              <a:solidFill>
                <a:srgbClr val="757070"/>
              </a:solidFill>
              <a:latin typeface="Arial"/>
              <a:ea typeface="Arial"/>
              <a:cs typeface="Arial"/>
              <a:sym typeface="Arial"/>
            </a:endParaRPr>
          </a:p>
        </p:txBody>
      </p:sp>
      <p:pic>
        <p:nvPicPr>
          <p:cNvPr id="89" name="Google Shape;89;p32"/>
          <p:cNvPicPr preferRelativeResize="0"/>
          <p:nvPr/>
        </p:nvPicPr>
        <p:blipFill rotWithShape="1">
          <a:blip r:embed="rId3">
            <a:alphaModFix/>
          </a:blip>
          <a:srcRect l="45000"/>
          <a:stretch/>
        </p:blipFill>
        <p:spPr>
          <a:xfrm>
            <a:off x="5486400" y="0"/>
            <a:ext cx="6705437" cy="6858000"/>
          </a:xfrm>
          <a:prstGeom prst="rect">
            <a:avLst/>
          </a:prstGeom>
          <a:noFill/>
          <a:ln>
            <a:noFill/>
          </a:ln>
        </p:spPr>
      </p:pic>
      <p:pic>
        <p:nvPicPr>
          <p:cNvPr id="90" name="Google Shape;90;p32"/>
          <p:cNvPicPr preferRelativeResize="0"/>
          <p:nvPr/>
        </p:nvPicPr>
        <p:blipFill rotWithShape="1">
          <a:blip r:embed="rId4">
            <a:alphaModFix/>
          </a:blip>
          <a:srcRect/>
          <a:stretch/>
        </p:blipFill>
        <p:spPr>
          <a:xfrm>
            <a:off x="128399" y="137164"/>
            <a:ext cx="382562" cy="382562"/>
          </a:xfrm>
          <a:prstGeom prst="rect">
            <a:avLst/>
          </a:prstGeom>
          <a:noFill/>
          <a:ln>
            <a:noFill/>
          </a:ln>
        </p:spPr>
      </p:pic>
      <p:pic>
        <p:nvPicPr>
          <p:cNvPr id="91" name="Google Shape;91;p32"/>
          <p:cNvPicPr preferRelativeResize="0"/>
          <p:nvPr/>
        </p:nvPicPr>
        <p:blipFill rotWithShape="1">
          <a:blip r:embed="rId5">
            <a:alphaModFix/>
          </a:blip>
          <a:srcRect r="91792" b="87748"/>
          <a:stretch/>
        </p:blipFill>
        <p:spPr>
          <a:xfrm>
            <a:off x="162" y="0"/>
            <a:ext cx="1000735" cy="84025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2">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1000125" y="365124"/>
            <a:ext cx="10233148" cy="479425"/>
          </a:xfrm>
        </p:spPr>
        <p:txBody>
          <a:bodyPr>
            <a:noAutofit/>
          </a:bodyPr>
          <a:lstStyle>
            <a:lvl1pPr>
              <a:defRPr sz="4800" b="0">
                <a:solidFill>
                  <a:srgbClr val="3550A7"/>
                </a:solidFill>
              </a:defRPr>
            </a:lvl1pPr>
          </a:lstStyle>
          <a:p>
            <a:r>
              <a:rPr lang="en-US" dirty="0"/>
              <a:t>Slide Title</a:t>
            </a:r>
          </a:p>
        </p:txBody>
      </p:sp>
      <p:sp>
        <p:nvSpPr>
          <p:cNvPr id="9" name="Picture Placeholder 2"/>
          <p:cNvSpPr>
            <a:spLocks noGrp="1"/>
          </p:cNvSpPr>
          <p:nvPr>
            <p:ph type="pic" idx="10" hasCustomPrompt="1"/>
          </p:nvPr>
        </p:nvSpPr>
        <p:spPr>
          <a:xfrm>
            <a:off x="0" y="931498"/>
            <a:ext cx="7008813" cy="5880479"/>
          </a:xfrm>
        </p:spPr>
        <p:txBody>
          <a:bodyPr anchor="ctr">
            <a:normAutofit/>
          </a:bodyPr>
          <a:lstStyle>
            <a:lvl1pPr marL="0" indent="0" algn="ctr">
              <a:buNone/>
              <a:defRPr sz="5400" b="1">
                <a:solidFill>
                  <a:schemeClr val="bg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Imagery</a:t>
            </a:r>
          </a:p>
        </p:txBody>
      </p:sp>
      <p:sp>
        <p:nvSpPr>
          <p:cNvPr id="10" name="Text Placeholder 3"/>
          <p:cNvSpPr>
            <a:spLocks noGrp="1"/>
          </p:cNvSpPr>
          <p:nvPr>
            <p:ph type="body" sz="half" idx="2" hasCustomPrompt="1"/>
          </p:nvPr>
        </p:nvSpPr>
        <p:spPr>
          <a:xfrm>
            <a:off x="7436065" y="931499"/>
            <a:ext cx="3797208" cy="5880478"/>
          </a:xfrm>
        </p:spPr>
        <p:txBody>
          <a:bodyPr>
            <a:normAutofit/>
          </a:bodyPr>
          <a:lstStyle>
            <a:lvl1pPr marL="0" indent="0">
              <a:buNone/>
              <a:defRPr sz="20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Body Text Here</a:t>
            </a:r>
          </a:p>
        </p:txBody>
      </p:sp>
      <p:pic>
        <p:nvPicPr>
          <p:cNvPr id="11" name="Picture 10"/>
          <p:cNvPicPr>
            <a:picLocks noChangeAspect="1"/>
          </p:cNvPicPr>
          <p:nvPr userDrawn="1"/>
        </p:nvPicPr>
        <p:blipFill>
          <a:blip r:embed="rId2" cstate="screen">
            <a:graysc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Hexagon 11"/>
          <p:cNvSpPr/>
          <p:nvPr userDrawn="1"/>
        </p:nvSpPr>
        <p:spPr>
          <a:xfrm>
            <a:off x="11144250" y="88726"/>
            <a:ext cx="577565" cy="49547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12104" y="114549"/>
            <a:ext cx="422909" cy="427953"/>
          </a:xfrm>
          <a:prstGeom prst="rect">
            <a:avLst/>
          </a:prstGeom>
        </p:spPr>
      </p:pic>
      <p:sp>
        <p:nvSpPr>
          <p:cNvPr id="15" name="Rectangle 14"/>
          <p:cNvSpPr/>
          <p:nvPr userDrawn="1"/>
        </p:nvSpPr>
        <p:spPr>
          <a:xfrm>
            <a:off x="0" y="6812281"/>
            <a:ext cx="12192000" cy="45719"/>
          </a:xfrm>
          <a:prstGeom prst="rect">
            <a:avLst/>
          </a:prstGeom>
          <a:solidFill>
            <a:srgbClr val="797979"/>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994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299D4562-C5B8-CB44-9474-120177024E1C}" type="datetime1">
              <a:rPr lang="en-US" smtClean="0"/>
              <a:pPr/>
              <a:t>9/1/2020</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5" name="Rectangle 4">
            <a:extLst>
              <a:ext uri="{FF2B5EF4-FFF2-40B4-BE49-F238E27FC236}">
                <a16:creationId xmlns:a16="http://schemas.microsoft.com/office/drawing/2014/main" id="{6EE58B19-8640-F84B-8052-A3C0720F7FEC}"/>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291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sp>
        <p:nvSpPr>
          <p:cNvPr id="22" name="Rounded Rectangle 16"/>
          <p:cNvSpPr/>
          <p:nvPr/>
        </p:nvSpPr>
        <p:spPr>
          <a:xfrm>
            <a:off x="-149020" y="44449"/>
            <a:ext cx="5844685" cy="6824475"/>
          </a:xfrm>
          <a:custGeom>
            <a:avLst/>
            <a:gdLst>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0 w 6911008"/>
              <a:gd name="connsiteY8" fmla="*/ 1151858 h 7740650"/>
              <a:gd name="connsiteX0" fmla="*/ 0 w 6911008"/>
              <a:gd name="connsiteY0" fmla="*/ 1151858 h 7740650"/>
              <a:gd name="connsiteX1" fmla="*/ 1151858 w 6911008"/>
              <a:gd name="connsiteY1" fmla="*/ 0 h 7740650"/>
              <a:gd name="connsiteX2" fmla="*/ 5759150 w 6911008"/>
              <a:gd name="connsiteY2" fmla="*/ 0 h 7740650"/>
              <a:gd name="connsiteX3" fmla="*/ 6911008 w 6911008"/>
              <a:gd name="connsiteY3" fmla="*/ 1151858 h 7740650"/>
              <a:gd name="connsiteX4" fmla="*/ 6911008 w 6911008"/>
              <a:gd name="connsiteY4" fmla="*/ 6588792 h 7740650"/>
              <a:gd name="connsiteX5" fmla="*/ 5759150 w 6911008"/>
              <a:gd name="connsiteY5" fmla="*/ 7740650 h 7740650"/>
              <a:gd name="connsiteX6" fmla="*/ 1151858 w 6911008"/>
              <a:gd name="connsiteY6" fmla="*/ 7740650 h 7740650"/>
              <a:gd name="connsiteX7" fmla="*/ 0 w 6911008"/>
              <a:gd name="connsiteY7" fmla="*/ 6588792 h 7740650"/>
              <a:gd name="connsiteX8" fmla="*/ 1297229 w 6911008"/>
              <a:gd name="connsiteY8" fmla="*/ 3303801 h 7740650"/>
              <a:gd name="connsiteX9" fmla="*/ 0 w 6911008"/>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1 w 6911009"/>
              <a:gd name="connsiteY0" fmla="*/ 115185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 w 6911009"/>
              <a:gd name="connsiteY9" fmla="*/ 1151858 h 7740650"/>
              <a:gd name="connsiteX0" fmla="*/ 686938 w 6911009"/>
              <a:gd name="connsiteY0" fmla="*/ 851607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686938 w 6911009"/>
              <a:gd name="connsiteY9" fmla="*/ 851607 h 7740650"/>
              <a:gd name="connsiteX0" fmla="*/ 896203 w 6911009"/>
              <a:gd name="connsiteY0" fmla="*/ 778819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896203 w 6911009"/>
              <a:gd name="connsiteY9" fmla="*/ 778819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586854 w 6911009"/>
              <a:gd name="connsiteY0" fmla="*/ 815213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586854 w 6911009"/>
              <a:gd name="connsiteY9" fmla="*/ 815213 h 7740650"/>
              <a:gd name="connsiteX0" fmla="*/ 923499 w 6911009"/>
              <a:gd name="connsiteY0" fmla="*/ 760622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923499 w 6911009"/>
              <a:gd name="connsiteY9" fmla="*/ 760622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1151859 w 6911009"/>
              <a:gd name="connsiteY6" fmla="*/ 7740650 h 7740650"/>
              <a:gd name="connsiteX7" fmla="*/ 1 w 6911009"/>
              <a:gd name="connsiteY7" fmla="*/ 6588792 h 7740650"/>
              <a:gd name="connsiteX8" fmla="*/ 1165301 w 6911009"/>
              <a:gd name="connsiteY8" fmla="*/ 3312899 h 7740650"/>
              <a:gd name="connsiteX9" fmla="*/ 1096371 w 6911009"/>
              <a:gd name="connsiteY9"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759151 w 6911009"/>
              <a:gd name="connsiteY5" fmla="*/ 7740650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740650"/>
              <a:gd name="connsiteX1" fmla="*/ 1151859 w 6911009"/>
              <a:gd name="connsiteY1" fmla="*/ 0 h 7740650"/>
              <a:gd name="connsiteX2" fmla="*/ 5759151 w 6911009"/>
              <a:gd name="connsiteY2" fmla="*/ 0 h 7740650"/>
              <a:gd name="connsiteX3" fmla="*/ 6911009 w 6911009"/>
              <a:gd name="connsiteY3" fmla="*/ 1151858 h 7740650"/>
              <a:gd name="connsiteX4" fmla="*/ 6911009 w 6911009"/>
              <a:gd name="connsiteY4" fmla="*/ 6588792 h 7740650"/>
              <a:gd name="connsiteX5" fmla="*/ 5627223 w 6911009"/>
              <a:gd name="connsiteY5" fmla="*/ 7176543 h 7740650"/>
              <a:gd name="connsiteX6" fmla="*/ 3494520 w 6911009"/>
              <a:gd name="connsiteY6" fmla="*/ 7202511 h 7740650"/>
              <a:gd name="connsiteX7" fmla="*/ 1151859 w 6911009"/>
              <a:gd name="connsiteY7" fmla="*/ 7740650 h 7740650"/>
              <a:gd name="connsiteX8" fmla="*/ 1 w 6911009"/>
              <a:gd name="connsiteY8" fmla="*/ 6588792 h 7740650"/>
              <a:gd name="connsiteX9" fmla="*/ 1165301 w 6911009"/>
              <a:gd name="connsiteY9" fmla="*/ 3312899 h 7740650"/>
              <a:gd name="connsiteX10" fmla="*/ 1096371 w 6911009"/>
              <a:gd name="connsiteY10" fmla="*/ 724228 h 7740650"/>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1 w 6911009"/>
              <a:gd name="connsiteY0" fmla="*/ 724228 h 7202511"/>
              <a:gd name="connsiteX1" fmla="*/ 1151859 w 6911009"/>
              <a:gd name="connsiteY1" fmla="*/ 0 h 7202511"/>
              <a:gd name="connsiteX2" fmla="*/ 5759151 w 6911009"/>
              <a:gd name="connsiteY2" fmla="*/ 0 h 7202511"/>
              <a:gd name="connsiteX3" fmla="*/ 6911009 w 6911009"/>
              <a:gd name="connsiteY3" fmla="*/ 1151858 h 7202511"/>
              <a:gd name="connsiteX4" fmla="*/ 6911009 w 6911009"/>
              <a:gd name="connsiteY4" fmla="*/ 6588792 h 7202511"/>
              <a:gd name="connsiteX5" fmla="*/ 5627223 w 6911009"/>
              <a:gd name="connsiteY5" fmla="*/ 7176543 h 7202511"/>
              <a:gd name="connsiteX6" fmla="*/ 3494520 w 6911009"/>
              <a:gd name="connsiteY6" fmla="*/ 7202511 h 7202511"/>
              <a:gd name="connsiteX7" fmla="*/ 1188253 w 6911009"/>
              <a:gd name="connsiteY7" fmla="*/ 7176543 h 7202511"/>
              <a:gd name="connsiteX8" fmla="*/ 1 w 6911009"/>
              <a:gd name="connsiteY8" fmla="*/ 6588792 h 7202511"/>
              <a:gd name="connsiteX9" fmla="*/ 1165301 w 6911009"/>
              <a:gd name="connsiteY9" fmla="*/ 3312899 h 7202511"/>
              <a:gd name="connsiteX10" fmla="*/ 1096371 w 6911009"/>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7 w 6912585"/>
              <a:gd name="connsiteY0" fmla="*/ 724228 h 7202511"/>
              <a:gd name="connsiteX1" fmla="*/ 1153435 w 6912585"/>
              <a:gd name="connsiteY1" fmla="*/ 0 h 7202511"/>
              <a:gd name="connsiteX2" fmla="*/ 5760727 w 6912585"/>
              <a:gd name="connsiteY2" fmla="*/ 0 h 7202511"/>
              <a:gd name="connsiteX3" fmla="*/ 6912585 w 6912585"/>
              <a:gd name="connsiteY3" fmla="*/ 1151858 h 7202511"/>
              <a:gd name="connsiteX4" fmla="*/ 6912585 w 6912585"/>
              <a:gd name="connsiteY4" fmla="*/ 6588792 h 7202511"/>
              <a:gd name="connsiteX5" fmla="*/ 5628799 w 6912585"/>
              <a:gd name="connsiteY5" fmla="*/ 7176543 h 7202511"/>
              <a:gd name="connsiteX6" fmla="*/ 3496096 w 6912585"/>
              <a:gd name="connsiteY6" fmla="*/ 7202511 h 7202511"/>
              <a:gd name="connsiteX7" fmla="*/ 1189829 w 6912585"/>
              <a:gd name="connsiteY7" fmla="*/ 7176543 h 7202511"/>
              <a:gd name="connsiteX8" fmla="*/ 1577 w 6912585"/>
              <a:gd name="connsiteY8" fmla="*/ 6588792 h 7202511"/>
              <a:gd name="connsiteX9" fmla="*/ 1166877 w 6912585"/>
              <a:gd name="connsiteY9" fmla="*/ 3312899 h 7202511"/>
              <a:gd name="connsiteX10" fmla="*/ 1097947 w 6912585"/>
              <a:gd name="connsiteY10" fmla="*/ 724228 h 7202511"/>
              <a:gd name="connsiteX0" fmla="*/ 1097943 w 6912581"/>
              <a:gd name="connsiteY0" fmla="*/ 724228 h 7202511"/>
              <a:gd name="connsiteX1" fmla="*/ 1153431 w 6912581"/>
              <a:gd name="connsiteY1" fmla="*/ 0 h 7202511"/>
              <a:gd name="connsiteX2" fmla="*/ 5760723 w 6912581"/>
              <a:gd name="connsiteY2" fmla="*/ 0 h 7202511"/>
              <a:gd name="connsiteX3" fmla="*/ 6912581 w 6912581"/>
              <a:gd name="connsiteY3" fmla="*/ 1151858 h 7202511"/>
              <a:gd name="connsiteX4" fmla="*/ 6912581 w 6912581"/>
              <a:gd name="connsiteY4" fmla="*/ 6588792 h 7202511"/>
              <a:gd name="connsiteX5" fmla="*/ 5628795 w 6912581"/>
              <a:gd name="connsiteY5" fmla="*/ 7176543 h 7202511"/>
              <a:gd name="connsiteX6" fmla="*/ 3496092 w 6912581"/>
              <a:gd name="connsiteY6" fmla="*/ 7202511 h 7202511"/>
              <a:gd name="connsiteX7" fmla="*/ 1189825 w 6912581"/>
              <a:gd name="connsiteY7" fmla="*/ 7176543 h 7202511"/>
              <a:gd name="connsiteX8" fmla="*/ 1573 w 6912581"/>
              <a:gd name="connsiteY8" fmla="*/ 6588792 h 7202511"/>
              <a:gd name="connsiteX9" fmla="*/ 1166873 w 6912581"/>
              <a:gd name="connsiteY9" fmla="*/ 3312899 h 7202511"/>
              <a:gd name="connsiteX10" fmla="*/ 1097943 w 6912581"/>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7910 w 6912548"/>
              <a:gd name="connsiteY0" fmla="*/ 724228 h 7202511"/>
              <a:gd name="connsiteX1" fmla="*/ 1153398 w 6912548"/>
              <a:gd name="connsiteY1" fmla="*/ 0 h 7202511"/>
              <a:gd name="connsiteX2" fmla="*/ 5760690 w 6912548"/>
              <a:gd name="connsiteY2" fmla="*/ 0 h 7202511"/>
              <a:gd name="connsiteX3" fmla="*/ 6912548 w 6912548"/>
              <a:gd name="connsiteY3" fmla="*/ 1151858 h 7202511"/>
              <a:gd name="connsiteX4" fmla="*/ 6912548 w 6912548"/>
              <a:gd name="connsiteY4" fmla="*/ 6588792 h 7202511"/>
              <a:gd name="connsiteX5" fmla="*/ 5628762 w 6912548"/>
              <a:gd name="connsiteY5" fmla="*/ 7176543 h 7202511"/>
              <a:gd name="connsiteX6" fmla="*/ 3496059 w 6912548"/>
              <a:gd name="connsiteY6" fmla="*/ 7202511 h 7202511"/>
              <a:gd name="connsiteX7" fmla="*/ 1189792 w 6912548"/>
              <a:gd name="connsiteY7" fmla="*/ 7176543 h 7202511"/>
              <a:gd name="connsiteX8" fmla="*/ 1540 w 6912548"/>
              <a:gd name="connsiteY8" fmla="*/ 6588792 h 7202511"/>
              <a:gd name="connsiteX9" fmla="*/ 1166840 w 6912548"/>
              <a:gd name="connsiteY9" fmla="*/ 3312899 h 7202511"/>
              <a:gd name="connsiteX10" fmla="*/ 1097910 w 691254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65300 w 6911008"/>
              <a:gd name="connsiteY9" fmla="*/ 3312899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202511"/>
              <a:gd name="connsiteX1" fmla="*/ 1151858 w 6911008"/>
              <a:gd name="connsiteY1" fmla="*/ 0 h 7202511"/>
              <a:gd name="connsiteX2" fmla="*/ 5759150 w 6911008"/>
              <a:gd name="connsiteY2" fmla="*/ 0 h 7202511"/>
              <a:gd name="connsiteX3" fmla="*/ 6911008 w 6911008"/>
              <a:gd name="connsiteY3" fmla="*/ 1151858 h 7202511"/>
              <a:gd name="connsiteX4" fmla="*/ 6911008 w 6911008"/>
              <a:gd name="connsiteY4" fmla="*/ 6588792 h 7202511"/>
              <a:gd name="connsiteX5" fmla="*/ 5627222 w 6911008"/>
              <a:gd name="connsiteY5" fmla="*/ 7176543 h 7202511"/>
              <a:gd name="connsiteX6" fmla="*/ 3494519 w 6911008"/>
              <a:gd name="connsiteY6" fmla="*/ 7202511 h 7202511"/>
              <a:gd name="connsiteX7" fmla="*/ 1188252 w 6911008"/>
              <a:gd name="connsiteY7" fmla="*/ 7176543 h 7202511"/>
              <a:gd name="connsiteX8" fmla="*/ 0 w 6911008"/>
              <a:gd name="connsiteY8" fmla="*/ 6588792 h 7202511"/>
              <a:gd name="connsiteX9" fmla="*/ 1115258 w 6911008"/>
              <a:gd name="connsiteY9" fmla="*/ 3308350 h 7202511"/>
              <a:gd name="connsiteX10" fmla="*/ 1096370 w 6911008"/>
              <a:gd name="connsiteY10" fmla="*/ 724228 h 7202511"/>
              <a:gd name="connsiteX0" fmla="*/ 1096370 w 6911008"/>
              <a:gd name="connsiteY0" fmla="*/ 724228 h 7177387"/>
              <a:gd name="connsiteX1" fmla="*/ 1151858 w 6911008"/>
              <a:gd name="connsiteY1" fmla="*/ 0 h 7177387"/>
              <a:gd name="connsiteX2" fmla="*/ 5759150 w 6911008"/>
              <a:gd name="connsiteY2" fmla="*/ 0 h 7177387"/>
              <a:gd name="connsiteX3" fmla="*/ 6911008 w 6911008"/>
              <a:gd name="connsiteY3" fmla="*/ 1151858 h 7177387"/>
              <a:gd name="connsiteX4" fmla="*/ 6911008 w 6911008"/>
              <a:gd name="connsiteY4" fmla="*/ 6588792 h 7177387"/>
              <a:gd name="connsiteX5" fmla="*/ 5627222 w 6911008"/>
              <a:gd name="connsiteY5" fmla="*/ 7176543 h 7177387"/>
              <a:gd name="connsiteX6" fmla="*/ 3509189 w 6911008"/>
              <a:gd name="connsiteY6" fmla="*/ 6781985 h 7177387"/>
              <a:gd name="connsiteX7" fmla="*/ 1188252 w 6911008"/>
              <a:gd name="connsiteY7" fmla="*/ 7176543 h 7177387"/>
              <a:gd name="connsiteX8" fmla="*/ 0 w 6911008"/>
              <a:gd name="connsiteY8" fmla="*/ 6588792 h 7177387"/>
              <a:gd name="connsiteX9" fmla="*/ 1115258 w 6911008"/>
              <a:gd name="connsiteY9" fmla="*/ 3308350 h 7177387"/>
              <a:gd name="connsiteX10" fmla="*/ 1096370 w 6911008"/>
              <a:gd name="connsiteY10" fmla="*/ 724228 h 7177387"/>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32112 w 6911008"/>
              <a:gd name="connsiteY5" fmla="*/ 6853814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7176543"/>
              <a:gd name="connsiteX1" fmla="*/ 1151858 w 6911008"/>
              <a:gd name="connsiteY1" fmla="*/ 0 h 7176543"/>
              <a:gd name="connsiteX2" fmla="*/ 5759150 w 6911008"/>
              <a:gd name="connsiteY2" fmla="*/ 0 h 7176543"/>
              <a:gd name="connsiteX3" fmla="*/ 6911008 w 6911008"/>
              <a:gd name="connsiteY3" fmla="*/ 1151858 h 7176543"/>
              <a:gd name="connsiteX4" fmla="*/ 6911008 w 6911008"/>
              <a:gd name="connsiteY4" fmla="*/ 6588792 h 7176543"/>
              <a:gd name="connsiteX5" fmla="*/ 5627222 w 6911008"/>
              <a:gd name="connsiteY5" fmla="*/ 6824475 h 7176543"/>
              <a:gd name="connsiteX6" fmla="*/ 3509189 w 6911008"/>
              <a:gd name="connsiteY6" fmla="*/ 6781985 h 7176543"/>
              <a:gd name="connsiteX7" fmla="*/ 1188252 w 6911008"/>
              <a:gd name="connsiteY7" fmla="*/ 7176543 h 7176543"/>
              <a:gd name="connsiteX8" fmla="*/ 0 w 6911008"/>
              <a:gd name="connsiteY8" fmla="*/ 6588792 h 7176543"/>
              <a:gd name="connsiteX9" fmla="*/ 1115258 w 6911008"/>
              <a:gd name="connsiteY9" fmla="*/ 3308350 h 7176543"/>
              <a:gd name="connsiteX10" fmla="*/ 1096370 w 6911008"/>
              <a:gd name="connsiteY10" fmla="*/ 724228 h 7176543"/>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1096370 w 6911008"/>
              <a:gd name="connsiteY0" fmla="*/ 724228 h 6824475"/>
              <a:gd name="connsiteX1" fmla="*/ 1151858 w 6911008"/>
              <a:gd name="connsiteY1" fmla="*/ 0 h 6824475"/>
              <a:gd name="connsiteX2" fmla="*/ 5759150 w 6911008"/>
              <a:gd name="connsiteY2" fmla="*/ 0 h 6824475"/>
              <a:gd name="connsiteX3" fmla="*/ 6911008 w 6911008"/>
              <a:gd name="connsiteY3" fmla="*/ 1151858 h 6824475"/>
              <a:gd name="connsiteX4" fmla="*/ 6911008 w 6911008"/>
              <a:gd name="connsiteY4" fmla="*/ 6588792 h 6824475"/>
              <a:gd name="connsiteX5" fmla="*/ 5627222 w 6911008"/>
              <a:gd name="connsiteY5" fmla="*/ 6824475 h 6824475"/>
              <a:gd name="connsiteX6" fmla="*/ 3509189 w 6911008"/>
              <a:gd name="connsiteY6" fmla="*/ 6781985 h 6824475"/>
              <a:gd name="connsiteX7" fmla="*/ 1403405 w 6911008"/>
              <a:gd name="connsiteY7" fmla="*/ 6760907 h 6824475"/>
              <a:gd name="connsiteX8" fmla="*/ 0 w 6911008"/>
              <a:gd name="connsiteY8" fmla="*/ 6588792 h 6824475"/>
              <a:gd name="connsiteX9" fmla="*/ 1115258 w 6911008"/>
              <a:gd name="connsiteY9" fmla="*/ 3308350 h 6824475"/>
              <a:gd name="connsiteX10" fmla="*/ 1096370 w 6911008"/>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212154 w 6026792"/>
              <a:gd name="connsiteY0" fmla="*/ 724228 h 6824475"/>
              <a:gd name="connsiteX1" fmla="*/ 267642 w 6026792"/>
              <a:gd name="connsiteY1" fmla="*/ 0 h 6824475"/>
              <a:gd name="connsiteX2" fmla="*/ 4874934 w 6026792"/>
              <a:gd name="connsiteY2" fmla="*/ 0 h 6824475"/>
              <a:gd name="connsiteX3" fmla="*/ 6026792 w 6026792"/>
              <a:gd name="connsiteY3" fmla="*/ 1151858 h 6824475"/>
              <a:gd name="connsiteX4" fmla="*/ 6026792 w 6026792"/>
              <a:gd name="connsiteY4" fmla="*/ 6588792 h 6824475"/>
              <a:gd name="connsiteX5" fmla="*/ 4743006 w 6026792"/>
              <a:gd name="connsiteY5" fmla="*/ 6824475 h 6824475"/>
              <a:gd name="connsiteX6" fmla="*/ 2624973 w 6026792"/>
              <a:gd name="connsiteY6" fmla="*/ 6781985 h 6824475"/>
              <a:gd name="connsiteX7" fmla="*/ 519189 w 6026792"/>
              <a:gd name="connsiteY7" fmla="*/ 6760907 h 6824475"/>
              <a:gd name="connsiteX8" fmla="*/ 264897 w 6026792"/>
              <a:gd name="connsiteY8" fmla="*/ 5708621 h 6824475"/>
              <a:gd name="connsiteX9" fmla="*/ 231042 w 6026792"/>
              <a:gd name="connsiteY9" fmla="*/ 3308350 h 6824475"/>
              <a:gd name="connsiteX10" fmla="*/ 212154 w 6026792"/>
              <a:gd name="connsiteY10" fmla="*/ 724228 h 6824475"/>
              <a:gd name="connsiteX0" fmla="*/ 56 w 5814694"/>
              <a:gd name="connsiteY0" fmla="*/ 724228 h 6824475"/>
              <a:gd name="connsiteX1" fmla="*/ 55544 w 5814694"/>
              <a:gd name="connsiteY1" fmla="*/ 0 h 6824475"/>
              <a:gd name="connsiteX2" fmla="*/ 4662836 w 5814694"/>
              <a:gd name="connsiteY2" fmla="*/ 0 h 6824475"/>
              <a:gd name="connsiteX3" fmla="*/ 5814694 w 5814694"/>
              <a:gd name="connsiteY3" fmla="*/ 1151858 h 6824475"/>
              <a:gd name="connsiteX4" fmla="*/ 5814694 w 5814694"/>
              <a:gd name="connsiteY4" fmla="*/ 6588792 h 6824475"/>
              <a:gd name="connsiteX5" fmla="*/ 4530908 w 5814694"/>
              <a:gd name="connsiteY5" fmla="*/ 6824475 h 6824475"/>
              <a:gd name="connsiteX6" fmla="*/ 2412875 w 5814694"/>
              <a:gd name="connsiteY6" fmla="*/ 6781985 h 6824475"/>
              <a:gd name="connsiteX7" fmla="*/ 307091 w 5814694"/>
              <a:gd name="connsiteY7" fmla="*/ 6760907 h 6824475"/>
              <a:gd name="connsiteX8" fmla="*/ 52799 w 5814694"/>
              <a:gd name="connsiteY8" fmla="*/ 5708621 h 6824475"/>
              <a:gd name="connsiteX9" fmla="*/ 18944 w 5814694"/>
              <a:gd name="connsiteY9" fmla="*/ 3308350 h 6824475"/>
              <a:gd name="connsiteX10" fmla="*/ 56 w 5814694"/>
              <a:gd name="connsiteY10" fmla="*/ 724228 h 6824475"/>
              <a:gd name="connsiteX0" fmla="*/ 22750 w 5837388"/>
              <a:gd name="connsiteY0" fmla="*/ 724228 h 6824475"/>
              <a:gd name="connsiteX1" fmla="*/ 0 w 5837388"/>
              <a:gd name="connsiteY1" fmla="*/ 9779 h 6824475"/>
              <a:gd name="connsiteX2" fmla="*/ 4685530 w 5837388"/>
              <a:gd name="connsiteY2" fmla="*/ 0 h 6824475"/>
              <a:gd name="connsiteX3" fmla="*/ 5837388 w 5837388"/>
              <a:gd name="connsiteY3" fmla="*/ 1151858 h 6824475"/>
              <a:gd name="connsiteX4" fmla="*/ 5837388 w 5837388"/>
              <a:gd name="connsiteY4" fmla="*/ 6588792 h 6824475"/>
              <a:gd name="connsiteX5" fmla="*/ 4553602 w 5837388"/>
              <a:gd name="connsiteY5" fmla="*/ 6824475 h 6824475"/>
              <a:gd name="connsiteX6" fmla="*/ 2435569 w 5837388"/>
              <a:gd name="connsiteY6" fmla="*/ 6781985 h 6824475"/>
              <a:gd name="connsiteX7" fmla="*/ 329785 w 5837388"/>
              <a:gd name="connsiteY7" fmla="*/ 6760907 h 6824475"/>
              <a:gd name="connsiteX8" fmla="*/ 75493 w 5837388"/>
              <a:gd name="connsiteY8" fmla="*/ 5708621 h 6824475"/>
              <a:gd name="connsiteX9" fmla="*/ 41638 w 5837388"/>
              <a:gd name="connsiteY9" fmla="*/ 3308350 h 6824475"/>
              <a:gd name="connsiteX10" fmla="*/ 22750 w 5837388"/>
              <a:gd name="connsiteY10" fmla="*/ 724228 h 6824475"/>
              <a:gd name="connsiteX0" fmla="*/ 30047 w 5844685"/>
              <a:gd name="connsiteY0" fmla="*/ 724228 h 6824475"/>
              <a:gd name="connsiteX1" fmla="*/ 7297 w 5844685"/>
              <a:gd name="connsiteY1" fmla="*/ 9779 h 6824475"/>
              <a:gd name="connsiteX2" fmla="*/ 4692827 w 5844685"/>
              <a:gd name="connsiteY2" fmla="*/ 0 h 6824475"/>
              <a:gd name="connsiteX3" fmla="*/ 5844685 w 5844685"/>
              <a:gd name="connsiteY3" fmla="*/ 1151858 h 6824475"/>
              <a:gd name="connsiteX4" fmla="*/ 5844685 w 5844685"/>
              <a:gd name="connsiteY4" fmla="*/ 6588792 h 6824475"/>
              <a:gd name="connsiteX5" fmla="*/ 4560899 w 5844685"/>
              <a:gd name="connsiteY5" fmla="*/ 6824475 h 6824475"/>
              <a:gd name="connsiteX6" fmla="*/ 2442866 w 5844685"/>
              <a:gd name="connsiteY6" fmla="*/ 6781985 h 6824475"/>
              <a:gd name="connsiteX7" fmla="*/ 337082 w 5844685"/>
              <a:gd name="connsiteY7" fmla="*/ 6760907 h 6824475"/>
              <a:gd name="connsiteX8" fmla="*/ 82790 w 5844685"/>
              <a:gd name="connsiteY8" fmla="*/ 5708621 h 6824475"/>
              <a:gd name="connsiteX9" fmla="*/ 48935 w 5844685"/>
              <a:gd name="connsiteY9" fmla="*/ 3308350 h 6824475"/>
              <a:gd name="connsiteX10" fmla="*/ 30047 w 5844685"/>
              <a:gd name="connsiteY10" fmla="*/ 724228 h 682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44685" h="6824475">
                <a:moveTo>
                  <a:pt x="30047" y="724228"/>
                </a:moveTo>
                <a:cubicBezTo>
                  <a:pt x="30047" y="88074"/>
                  <a:pt x="-17845" y="512118"/>
                  <a:pt x="7297" y="9779"/>
                </a:cubicBezTo>
                <a:lnTo>
                  <a:pt x="4692827" y="0"/>
                </a:lnTo>
                <a:cubicBezTo>
                  <a:pt x="5328981" y="0"/>
                  <a:pt x="5844685" y="515704"/>
                  <a:pt x="5844685" y="1151858"/>
                </a:cubicBezTo>
                <a:lnTo>
                  <a:pt x="5844685" y="6588792"/>
                </a:lnTo>
                <a:cubicBezTo>
                  <a:pt x="5839795" y="6794639"/>
                  <a:pt x="5197053" y="6824475"/>
                  <a:pt x="4560899" y="6824475"/>
                </a:cubicBezTo>
                <a:lnTo>
                  <a:pt x="2442866" y="6781985"/>
                </a:lnTo>
                <a:lnTo>
                  <a:pt x="337082" y="6760907"/>
                </a:lnTo>
                <a:cubicBezTo>
                  <a:pt x="137729" y="6783604"/>
                  <a:pt x="-14446" y="6775884"/>
                  <a:pt x="82790" y="5708621"/>
                </a:cubicBezTo>
                <a:cubicBezTo>
                  <a:pt x="67413" y="4439385"/>
                  <a:pt x="82066" y="6996422"/>
                  <a:pt x="48935" y="3308350"/>
                </a:cubicBezTo>
                <a:cubicBezTo>
                  <a:pt x="50221" y="2581937"/>
                  <a:pt x="28761" y="1418796"/>
                  <a:pt x="30047" y="724228"/>
                </a:cubicBezTo>
                <a:close/>
              </a:path>
            </a:pathLst>
          </a:custGeom>
          <a:blipFill dpi="0" rotWithShape="0">
            <a:blip r:embed="rId2"/>
            <a:srcRect/>
            <a:stretch>
              <a:fillRect l="-75000" r="-50000"/>
            </a:stretch>
          </a:blipFill>
          <a:ln w="127000">
            <a:solidFill>
              <a:srgbClr val="DB6C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p:cNvGrpSpPr/>
          <p:nvPr/>
        </p:nvGrpSpPr>
        <p:grpSpPr>
          <a:xfrm>
            <a:off x="-107950" y="6248400"/>
            <a:ext cx="12407901" cy="659565"/>
            <a:chOff x="-107950" y="6248400"/>
            <a:chExt cx="12407901" cy="659565"/>
          </a:xfrm>
          <a:solidFill>
            <a:srgbClr val="379CC4"/>
          </a:solidFill>
        </p:grpSpPr>
        <p:sp>
          <p:nvSpPr>
            <p:cNvPr id="24" name="Rounded Rectangle 23"/>
            <p:cNvSpPr/>
            <p:nvPr userDrawn="1"/>
          </p:nvSpPr>
          <p:spPr>
            <a:xfrm>
              <a:off x="11620500" y="6248400"/>
              <a:ext cx="679450" cy="659565"/>
            </a:xfrm>
            <a:prstGeom prst="roundRect">
              <a:avLst/>
            </a:prstGeom>
            <a:solidFill>
              <a:srgbClr val="DB6C2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grpSp>
          <p:nvGrpSpPr>
            <p:cNvPr id="25" name="Group 24"/>
            <p:cNvGrpSpPr/>
            <p:nvPr userDrawn="1"/>
          </p:nvGrpSpPr>
          <p:grpSpPr>
            <a:xfrm>
              <a:off x="-107950" y="6250887"/>
              <a:ext cx="12407901" cy="657078"/>
              <a:chOff x="-107950" y="6250887"/>
              <a:chExt cx="12407901" cy="657078"/>
            </a:xfrm>
            <a:grpFill/>
          </p:grpSpPr>
          <p:sp>
            <p:nvSpPr>
              <p:cNvPr id="26" name="Rounded Rectangle 25"/>
              <p:cNvSpPr/>
              <p:nvPr userDrawn="1"/>
            </p:nvSpPr>
            <p:spPr>
              <a:xfrm>
                <a:off x="0" y="6593877"/>
                <a:ext cx="12192000" cy="314088"/>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userDrawn="1"/>
            </p:nvSpPr>
            <p:spPr>
              <a:xfrm>
                <a:off x="-107950" y="6250887"/>
                <a:ext cx="1919388" cy="508417"/>
              </a:xfrm>
              <a:prstGeom prst="roundRect">
                <a:avLst/>
              </a:prstGeom>
              <a:solidFill>
                <a:srgbClr val="DB6C2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8" name="Rounded Rectangle 27"/>
              <p:cNvSpPr/>
              <p:nvPr userDrawn="1"/>
            </p:nvSpPr>
            <p:spPr>
              <a:xfrm>
                <a:off x="332607" y="6589441"/>
                <a:ext cx="11967344" cy="177109"/>
              </a:xfrm>
              <a:prstGeom prst="roundRect">
                <a:avLst/>
              </a:prstGeom>
              <a:solidFill>
                <a:srgbClr val="DB6C2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2015" y="6425457"/>
                <a:ext cx="1367335" cy="222457"/>
              </a:xfrm>
              <a:prstGeom prst="rect">
                <a:avLst/>
              </a:prstGeom>
            </p:spPr>
          </p:pic>
        </p:grpSp>
      </p:gr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715686" y="6345025"/>
            <a:ext cx="385933" cy="393192"/>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2520973"/>
      </p:ext>
    </p:extLst>
  </p:cSld>
  <p:clrMapOvr>
    <a:masterClrMapping/>
  </p:clrMapOvr>
  <p:extLst mod="1">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7420625"/>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a:solidFill>
            <a:srgbClr val="DB6C20"/>
          </a:solidFill>
        </p:grpSpPr>
        <p:sp>
          <p:nvSpPr>
            <p:cNvPr id="7" name="Rounded Rectangle 6"/>
            <p:cNvSpPr/>
            <p:nvPr userDrawn="1"/>
          </p:nvSpPr>
          <p:spPr>
            <a:xfrm>
              <a:off x="-45493" y="-131929"/>
              <a:ext cx="12310281" cy="12101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23064" y="303034"/>
              <a:ext cx="520560" cy="530352"/>
            </a:xfrm>
            <a:prstGeom prst="rect">
              <a:avLst/>
            </a:prstGeom>
            <a:grpFill/>
          </p:spPr>
        </p:pic>
      </p:grpSp>
    </p:spTree>
    <p:extLst>
      <p:ext uri="{BB962C8B-B14F-4D97-AF65-F5344CB8AC3E}">
        <p14:creationId xmlns:p14="http://schemas.microsoft.com/office/powerpoint/2010/main" val="2957082038"/>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Thin Bars">
    <p:spTree>
      <p:nvGrpSpPr>
        <p:cNvPr id="1" name=""/>
        <p:cNvGrpSpPr/>
        <p:nvPr/>
      </p:nvGrpSpPr>
      <p:grpSpPr>
        <a:xfrm>
          <a:off x="0" y="0"/>
          <a:ext cx="0" cy="0"/>
          <a:chOff x="0" y="0"/>
          <a:chExt cx="0" cy="0"/>
        </a:xfrm>
      </p:grpSpPr>
      <p:grpSp>
        <p:nvGrpSpPr>
          <p:cNvPr id="2" name="Group 1"/>
          <p:cNvGrpSpPr/>
          <p:nvPr userDrawn="1"/>
        </p:nvGrpSpPr>
        <p:grpSpPr>
          <a:xfrm>
            <a:off x="0" y="-245046"/>
            <a:ext cx="12192000" cy="7316860"/>
            <a:chOff x="0" y="-245046"/>
            <a:chExt cx="12192000" cy="7316860"/>
          </a:xfrm>
        </p:grpSpPr>
        <p:sp>
          <p:nvSpPr>
            <p:cNvPr id="7" name="Rounded Rectangle 6"/>
            <p:cNvSpPr/>
            <p:nvPr userDrawn="1"/>
          </p:nvSpPr>
          <p:spPr>
            <a:xfrm>
              <a:off x="0" y="6708859"/>
              <a:ext cx="12192000" cy="362955"/>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userDrawn="1"/>
          </p:nvSpPr>
          <p:spPr>
            <a:xfrm>
              <a:off x="0" y="-245046"/>
              <a:ext cx="12192000" cy="362955"/>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71522117"/>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p Arc">
    <p:spTree>
      <p:nvGrpSpPr>
        <p:cNvPr id="1" name=""/>
        <p:cNvGrpSpPr/>
        <p:nvPr/>
      </p:nvGrpSpPr>
      <p:grpSpPr>
        <a:xfrm>
          <a:off x="0" y="0"/>
          <a:ext cx="0" cy="0"/>
          <a:chOff x="0" y="0"/>
          <a:chExt cx="0" cy="0"/>
        </a:xfrm>
      </p:grpSpPr>
      <p:grpSp>
        <p:nvGrpSpPr>
          <p:cNvPr id="4" name="Group 3"/>
          <p:cNvGrpSpPr/>
          <p:nvPr userDrawn="1"/>
        </p:nvGrpSpPr>
        <p:grpSpPr>
          <a:xfrm>
            <a:off x="-419990" y="0"/>
            <a:ext cx="12611990" cy="7171680"/>
            <a:chOff x="-419990" y="0"/>
            <a:chExt cx="12611990" cy="7171680"/>
          </a:xfrm>
        </p:grpSpPr>
        <p:sp>
          <p:nvSpPr>
            <p:cNvPr id="2" name="Rectangle 1"/>
            <p:cNvSpPr/>
            <p:nvPr userDrawn="1"/>
          </p:nvSpPr>
          <p:spPr>
            <a:xfrm>
              <a:off x="0" y="0"/>
              <a:ext cx="12192000" cy="6858000"/>
            </a:xfrm>
            <a:prstGeom prst="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ounded Rectangle 2"/>
            <p:cNvSpPr/>
            <p:nvPr userDrawn="1"/>
          </p:nvSpPr>
          <p:spPr>
            <a:xfrm rot="10800000">
              <a:off x="-419990" y="207335"/>
              <a:ext cx="12440095" cy="6964345"/>
            </a:xfrm>
            <a:custGeom>
              <a:avLst/>
              <a:gdLst>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76819 w 13062098"/>
                <a:gd name="connsiteY1" fmla="*/ 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1276819 h 7660758"/>
                <a:gd name="connsiteX1" fmla="*/ 1202391 w 13062098"/>
                <a:gd name="connsiteY1" fmla="*/ 1057940 h 7660758"/>
                <a:gd name="connsiteX2" fmla="*/ 11785279 w 13062098"/>
                <a:gd name="connsiteY2" fmla="*/ 0 h 7660758"/>
                <a:gd name="connsiteX3" fmla="*/ 13062098 w 13062098"/>
                <a:gd name="connsiteY3" fmla="*/ 1276819 h 7660758"/>
                <a:gd name="connsiteX4" fmla="*/ 13062098 w 13062098"/>
                <a:gd name="connsiteY4" fmla="*/ 6383939 h 7660758"/>
                <a:gd name="connsiteX5" fmla="*/ 11785279 w 13062098"/>
                <a:gd name="connsiteY5" fmla="*/ 7660758 h 7660758"/>
                <a:gd name="connsiteX6" fmla="*/ 1276819 w 13062098"/>
                <a:gd name="connsiteY6" fmla="*/ 7660758 h 7660758"/>
                <a:gd name="connsiteX7" fmla="*/ 0 w 13062098"/>
                <a:gd name="connsiteY7" fmla="*/ 6383939 h 7660758"/>
                <a:gd name="connsiteX8" fmla="*/ 0 w 13062098"/>
                <a:gd name="connsiteY8" fmla="*/ 1276819 h 7660758"/>
                <a:gd name="connsiteX0" fmla="*/ 0 w 13062098"/>
                <a:gd name="connsiteY0" fmla="*/ 650534 h 7034473"/>
                <a:gd name="connsiteX1" fmla="*/ 1202391 w 13062098"/>
                <a:gd name="connsiteY1" fmla="*/ 431655 h 7034473"/>
                <a:gd name="connsiteX2" fmla="*/ 11705535 w 13062098"/>
                <a:gd name="connsiteY2" fmla="*/ 1036 h 7034473"/>
                <a:gd name="connsiteX3" fmla="*/ 13062098 w 13062098"/>
                <a:gd name="connsiteY3" fmla="*/ 650534 h 7034473"/>
                <a:gd name="connsiteX4" fmla="*/ 13062098 w 13062098"/>
                <a:gd name="connsiteY4" fmla="*/ 5757654 h 7034473"/>
                <a:gd name="connsiteX5" fmla="*/ 11785279 w 13062098"/>
                <a:gd name="connsiteY5" fmla="*/ 7034473 h 7034473"/>
                <a:gd name="connsiteX6" fmla="*/ 1276819 w 13062098"/>
                <a:gd name="connsiteY6" fmla="*/ 7034473 h 7034473"/>
                <a:gd name="connsiteX7" fmla="*/ 0 w 13062098"/>
                <a:gd name="connsiteY7" fmla="*/ 5757654 h 7034473"/>
                <a:gd name="connsiteX8" fmla="*/ 0 w 13062098"/>
                <a:gd name="connsiteY8" fmla="*/ 650534 h 7034473"/>
                <a:gd name="connsiteX0" fmla="*/ 0 w 13062098"/>
                <a:gd name="connsiteY0" fmla="*/ 429953 h 6813892"/>
                <a:gd name="connsiteX1" fmla="*/ 1202391 w 13062098"/>
                <a:gd name="connsiteY1" fmla="*/ 211074 h 6813892"/>
                <a:gd name="connsiteX2" fmla="*/ 11700219 w 13062098"/>
                <a:gd name="connsiteY2" fmla="*/ 99432 h 6813892"/>
                <a:gd name="connsiteX3" fmla="*/ 13062098 w 13062098"/>
                <a:gd name="connsiteY3" fmla="*/ 429953 h 6813892"/>
                <a:gd name="connsiteX4" fmla="*/ 13062098 w 13062098"/>
                <a:gd name="connsiteY4" fmla="*/ 5537073 h 6813892"/>
                <a:gd name="connsiteX5" fmla="*/ 11785279 w 13062098"/>
                <a:gd name="connsiteY5" fmla="*/ 6813892 h 6813892"/>
                <a:gd name="connsiteX6" fmla="*/ 1276819 w 13062098"/>
                <a:gd name="connsiteY6" fmla="*/ 6813892 h 6813892"/>
                <a:gd name="connsiteX7" fmla="*/ 0 w 13062098"/>
                <a:gd name="connsiteY7" fmla="*/ 5537073 h 6813892"/>
                <a:gd name="connsiteX8" fmla="*/ 0 w 13062098"/>
                <a:gd name="connsiteY8" fmla="*/ 429953 h 6813892"/>
                <a:gd name="connsiteX0" fmla="*/ 0 w 13062098"/>
                <a:gd name="connsiteY0" fmla="*/ 421744 h 6805683"/>
                <a:gd name="connsiteX1" fmla="*/ 1202391 w 13062098"/>
                <a:gd name="connsiteY1" fmla="*/ 202865 h 6805683"/>
                <a:gd name="connsiteX2" fmla="*/ 11700219 w 13062098"/>
                <a:gd name="connsiteY2" fmla="*/ 91223 h 6805683"/>
                <a:gd name="connsiteX3" fmla="*/ 11961628 w 13062098"/>
                <a:gd name="connsiteY3" fmla="*/ 437693 h 6805683"/>
                <a:gd name="connsiteX4" fmla="*/ 13062098 w 13062098"/>
                <a:gd name="connsiteY4" fmla="*/ 5528864 h 6805683"/>
                <a:gd name="connsiteX5" fmla="*/ 11785279 w 13062098"/>
                <a:gd name="connsiteY5" fmla="*/ 6805683 h 6805683"/>
                <a:gd name="connsiteX6" fmla="*/ 1276819 w 13062098"/>
                <a:gd name="connsiteY6" fmla="*/ 6805683 h 6805683"/>
                <a:gd name="connsiteX7" fmla="*/ 0 w 13062098"/>
                <a:gd name="connsiteY7" fmla="*/ 5528864 h 6805683"/>
                <a:gd name="connsiteX8" fmla="*/ 0 w 13062098"/>
                <a:gd name="connsiteY8" fmla="*/ 421744 h 6805683"/>
                <a:gd name="connsiteX0" fmla="*/ 0 w 13062098"/>
                <a:gd name="connsiteY0" fmla="*/ 376735 h 6760674"/>
                <a:gd name="connsiteX1" fmla="*/ 1202391 w 13062098"/>
                <a:gd name="connsiteY1" fmla="*/ 157856 h 6760674"/>
                <a:gd name="connsiteX2" fmla="*/ 11700219 w 13062098"/>
                <a:gd name="connsiteY2" fmla="*/ 46214 h 6760674"/>
                <a:gd name="connsiteX3" fmla="*/ 11961628 w 13062098"/>
                <a:gd name="connsiteY3" fmla="*/ 392684 h 6760674"/>
                <a:gd name="connsiteX4" fmla="*/ 13062098 w 13062098"/>
                <a:gd name="connsiteY4" fmla="*/ 5483855 h 6760674"/>
                <a:gd name="connsiteX5" fmla="*/ 11785279 w 13062098"/>
                <a:gd name="connsiteY5" fmla="*/ 6760674 h 6760674"/>
                <a:gd name="connsiteX6" fmla="*/ 1276819 w 13062098"/>
                <a:gd name="connsiteY6" fmla="*/ 6760674 h 6760674"/>
                <a:gd name="connsiteX7" fmla="*/ 0 w 13062098"/>
                <a:gd name="connsiteY7" fmla="*/ 5483855 h 6760674"/>
                <a:gd name="connsiteX8" fmla="*/ 0 w 13062098"/>
                <a:gd name="connsiteY8" fmla="*/ 376735 h 6760674"/>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785279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3062098"/>
                <a:gd name="connsiteY0" fmla="*/ 330521 h 6714460"/>
                <a:gd name="connsiteX1" fmla="*/ 1202391 w 13062098"/>
                <a:gd name="connsiteY1" fmla="*/ 111642 h 6714460"/>
                <a:gd name="connsiteX2" fmla="*/ 11700219 w 13062098"/>
                <a:gd name="connsiteY2" fmla="*/ 0 h 6714460"/>
                <a:gd name="connsiteX3" fmla="*/ 11961628 w 13062098"/>
                <a:gd name="connsiteY3" fmla="*/ 346470 h 6714460"/>
                <a:gd name="connsiteX4" fmla="*/ 13062098 w 13062098"/>
                <a:gd name="connsiteY4" fmla="*/ 5437641 h 6714460"/>
                <a:gd name="connsiteX5" fmla="*/ 11966033 w 13062098"/>
                <a:gd name="connsiteY5" fmla="*/ 6714460 h 6714460"/>
                <a:gd name="connsiteX6" fmla="*/ 1276819 w 13062098"/>
                <a:gd name="connsiteY6" fmla="*/ 6714460 h 6714460"/>
                <a:gd name="connsiteX7" fmla="*/ 0 w 13062098"/>
                <a:gd name="connsiteY7" fmla="*/ 5437641 h 6714460"/>
                <a:gd name="connsiteX8" fmla="*/ 0 w 13062098"/>
                <a:gd name="connsiteY8" fmla="*/ 330521 h 6714460"/>
                <a:gd name="connsiteX0" fmla="*/ 0 w 12265181"/>
                <a:gd name="connsiteY0" fmla="*/ 330521 h 6714476"/>
                <a:gd name="connsiteX1" fmla="*/ 1202391 w 12265181"/>
                <a:gd name="connsiteY1" fmla="*/ 111642 h 6714476"/>
                <a:gd name="connsiteX2" fmla="*/ 11700219 w 12265181"/>
                <a:gd name="connsiteY2" fmla="*/ 0 h 6714476"/>
                <a:gd name="connsiteX3" fmla="*/ 11961628 w 12265181"/>
                <a:gd name="connsiteY3" fmla="*/ 346470 h 6714476"/>
                <a:gd name="connsiteX4" fmla="*/ 11908465 w 12265181"/>
                <a:gd name="connsiteY4" fmla="*/ 6022432 h 6714476"/>
                <a:gd name="connsiteX5" fmla="*/ 11966033 w 12265181"/>
                <a:gd name="connsiteY5" fmla="*/ 6714460 h 6714476"/>
                <a:gd name="connsiteX6" fmla="*/ 1276819 w 12265181"/>
                <a:gd name="connsiteY6" fmla="*/ 6714460 h 6714476"/>
                <a:gd name="connsiteX7" fmla="*/ 0 w 12265181"/>
                <a:gd name="connsiteY7" fmla="*/ 5437641 h 6714476"/>
                <a:gd name="connsiteX8" fmla="*/ 0 w 12265181"/>
                <a:gd name="connsiteY8" fmla="*/ 330521 h 6714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65181" h="6714476">
                  <a:moveTo>
                    <a:pt x="0" y="330521"/>
                  </a:moveTo>
                  <a:cubicBezTo>
                    <a:pt x="21265" y="-124782"/>
                    <a:pt x="635446" y="101009"/>
                    <a:pt x="1202391" y="111642"/>
                  </a:cubicBezTo>
                  <a:lnTo>
                    <a:pt x="11700219" y="0"/>
                  </a:lnTo>
                  <a:cubicBezTo>
                    <a:pt x="12059829" y="127590"/>
                    <a:pt x="12057321" y="-124782"/>
                    <a:pt x="11961628" y="346470"/>
                  </a:cubicBezTo>
                  <a:lnTo>
                    <a:pt x="11908465" y="6022432"/>
                  </a:lnTo>
                  <a:cubicBezTo>
                    <a:pt x="11908465" y="6727600"/>
                    <a:pt x="12671201" y="6714460"/>
                    <a:pt x="11966033" y="6714460"/>
                  </a:cubicBezTo>
                  <a:lnTo>
                    <a:pt x="1276819" y="6714460"/>
                  </a:lnTo>
                  <a:cubicBezTo>
                    <a:pt x="571651" y="6714460"/>
                    <a:pt x="0" y="6142809"/>
                    <a:pt x="0" y="5437641"/>
                  </a:cubicBezTo>
                  <a:lnTo>
                    <a:pt x="0" y="3305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641180" y="134339"/>
              <a:ext cx="430809" cy="438912"/>
            </a:xfrm>
            <a:prstGeom prst="rect">
              <a:avLst/>
            </a:prstGeom>
          </p:spPr>
        </p:pic>
      </p:grpSp>
    </p:spTree>
    <p:extLst>
      <p:ext uri="{BB962C8B-B14F-4D97-AF65-F5344CB8AC3E}">
        <p14:creationId xmlns:p14="http://schemas.microsoft.com/office/powerpoint/2010/main" val="3889361002"/>
      </p:ext>
    </p:extLst>
  </p:cSld>
  <p:clrMapOvr>
    <a:masterClrMapping/>
  </p:clrMapOvr>
  <p:extLst>
    <p:ext uri="{DCECCB84-F9BA-43D5-87BE-67443E8EF086}">
      <p15:sldGuideLst xmlns:p15="http://schemas.microsoft.com/office/powerpoint/2012/main">
        <p15:guide id="1" orient="horz" pos="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ttom Arc">
    <p:spTree>
      <p:nvGrpSpPr>
        <p:cNvPr id="1" name=""/>
        <p:cNvGrpSpPr/>
        <p:nvPr/>
      </p:nvGrpSpPr>
      <p:grpSpPr>
        <a:xfrm>
          <a:off x="0" y="0"/>
          <a:ext cx="0" cy="0"/>
          <a:chOff x="0" y="0"/>
          <a:chExt cx="0" cy="0"/>
        </a:xfrm>
      </p:grpSpPr>
      <p:grpSp>
        <p:nvGrpSpPr>
          <p:cNvPr id="3" name="Group 2"/>
          <p:cNvGrpSpPr/>
          <p:nvPr userDrawn="1"/>
        </p:nvGrpSpPr>
        <p:grpSpPr>
          <a:xfrm>
            <a:off x="-330280" y="-263304"/>
            <a:ext cx="12522280" cy="7121304"/>
            <a:chOff x="-330280" y="-263304"/>
            <a:chExt cx="12522280" cy="7121304"/>
          </a:xfrm>
        </p:grpSpPr>
        <p:sp>
          <p:nvSpPr>
            <p:cNvPr id="2" name="Rectangle 1"/>
            <p:cNvSpPr/>
            <p:nvPr userDrawn="1"/>
          </p:nvSpPr>
          <p:spPr>
            <a:xfrm>
              <a:off x="0" y="0"/>
              <a:ext cx="12192000" cy="6858000"/>
            </a:xfrm>
            <a:prstGeom prst="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ounded Rectangle 3"/>
            <p:cNvSpPr/>
            <p:nvPr userDrawn="1"/>
          </p:nvSpPr>
          <p:spPr>
            <a:xfrm>
              <a:off x="-330280" y="-263304"/>
              <a:ext cx="12339756" cy="6940552"/>
            </a:xfrm>
            <a:custGeom>
              <a:avLst/>
              <a:gdLst>
                <a:gd name="connsiteX0" fmla="*/ 0 w 13242850"/>
                <a:gd name="connsiteY0" fmla="*/ 1305173 h 7830880"/>
                <a:gd name="connsiteX1" fmla="*/ 1305173 w 13242850"/>
                <a:gd name="connsiteY1" fmla="*/ 0 h 7830880"/>
                <a:gd name="connsiteX2" fmla="*/ 11937677 w 13242850"/>
                <a:gd name="connsiteY2" fmla="*/ 0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1305173 h 7830880"/>
                <a:gd name="connsiteX1" fmla="*/ 1305173 w 13242850"/>
                <a:gd name="connsiteY1" fmla="*/ 0 h 7830880"/>
                <a:gd name="connsiteX2" fmla="*/ 12006789 w 13242850"/>
                <a:gd name="connsiteY2" fmla="*/ 1026042 h 7830880"/>
                <a:gd name="connsiteX3" fmla="*/ 13242850 w 13242850"/>
                <a:gd name="connsiteY3" fmla="*/ 1305173 h 7830880"/>
                <a:gd name="connsiteX4" fmla="*/ 13242850 w 13242850"/>
                <a:gd name="connsiteY4" fmla="*/ 6525707 h 7830880"/>
                <a:gd name="connsiteX5" fmla="*/ 11937677 w 13242850"/>
                <a:gd name="connsiteY5" fmla="*/ 7830880 h 7830880"/>
                <a:gd name="connsiteX6" fmla="*/ 1305173 w 13242850"/>
                <a:gd name="connsiteY6" fmla="*/ 7830880 h 7830880"/>
                <a:gd name="connsiteX7" fmla="*/ 0 w 13242850"/>
                <a:gd name="connsiteY7" fmla="*/ 6525707 h 7830880"/>
                <a:gd name="connsiteX8" fmla="*/ 0 w 13242850"/>
                <a:gd name="connsiteY8" fmla="*/ 1305173 h 7830880"/>
                <a:gd name="connsiteX0" fmla="*/ 0 w 13242850"/>
                <a:gd name="connsiteY0" fmla="*/ 452414 h 6978121"/>
                <a:gd name="connsiteX1" fmla="*/ 1395550 w 13242850"/>
                <a:gd name="connsiteY1" fmla="*/ 88223 h 6978121"/>
                <a:gd name="connsiteX2" fmla="*/ 12006789 w 13242850"/>
                <a:gd name="connsiteY2" fmla="*/ 173283 h 6978121"/>
                <a:gd name="connsiteX3" fmla="*/ 13242850 w 13242850"/>
                <a:gd name="connsiteY3" fmla="*/ 452414 h 6978121"/>
                <a:gd name="connsiteX4" fmla="*/ 13242850 w 13242850"/>
                <a:gd name="connsiteY4" fmla="*/ 5672948 h 6978121"/>
                <a:gd name="connsiteX5" fmla="*/ 11937677 w 13242850"/>
                <a:gd name="connsiteY5" fmla="*/ 6978121 h 6978121"/>
                <a:gd name="connsiteX6" fmla="*/ 1305173 w 13242850"/>
                <a:gd name="connsiteY6" fmla="*/ 6978121 h 6978121"/>
                <a:gd name="connsiteX7" fmla="*/ 0 w 13242850"/>
                <a:gd name="connsiteY7" fmla="*/ 5672948 h 6978121"/>
                <a:gd name="connsiteX8" fmla="*/ 0 w 13242850"/>
                <a:gd name="connsiteY8" fmla="*/ 452414 h 6978121"/>
                <a:gd name="connsiteX0" fmla="*/ 754912 w 13242850"/>
                <a:gd name="connsiteY0" fmla="*/ 460587 h 6970345"/>
                <a:gd name="connsiteX1" fmla="*/ 1395550 w 13242850"/>
                <a:gd name="connsiteY1" fmla="*/ 80447 h 6970345"/>
                <a:gd name="connsiteX2" fmla="*/ 12006789 w 13242850"/>
                <a:gd name="connsiteY2" fmla="*/ 165507 h 6970345"/>
                <a:gd name="connsiteX3" fmla="*/ 13242850 w 13242850"/>
                <a:gd name="connsiteY3" fmla="*/ 444638 h 6970345"/>
                <a:gd name="connsiteX4" fmla="*/ 13242850 w 13242850"/>
                <a:gd name="connsiteY4" fmla="*/ 5665172 h 6970345"/>
                <a:gd name="connsiteX5" fmla="*/ 11937677 w 13242850"/>
                <a:gd name="connsiteY5" fmla="*/ 6970345 h 6970345"/>
                <a:gd name="connsiteX6" fmla="*/ 1305173 w 13242850"/>
                <a:gd name="connsiteY6" fmla="*/ 6970345 h 6970345"/>
                <a:gd name="connsiteX7" fmla="*/ 0 w 13242850"/>
                <a:gd name="connsiteY7" fmla="*/ 5665172 h 6970345"/>
                <a:gd name="connsiteX8" fmla="*/ 754912 w 13242850"/>
                <a:gd name="connsiteY8" fmla="*/ 460587 h 6970345"/>
                <a:gd name="connsiteX0" fmla="*/ 2657 w 12490595"/>
                <a:gd name="connsiteY0" fmla="*/ 460587 h 6970345"/>
                <a:gd name="connsiteX1" fmla="*/ 643295 w 12490595"/>
                <a:gd name="connsiteY1" fmla="*/ 80447 h 6970345"/>
                <a:gd name="connsiteX2" fmla="*/ 11254534 w 12490595"/>
                <a:gd name="connsiteY2" fmla="*/ 165507 h 6970345"/>
                <a:gd name="connsiteX3" fmla="*/ 12490595 w 12490595"/>
                <a:gd name="connsiteY3" fmla="*/ 444638 h 6970345"/>
                <a:gd name="connsiteX4" fmla="*/ 12490595 w 12490595"/>
                <a:gd name="connsiteY4" fmla="*/ 5665172 h 6970345"/>
                <a:gd name="connsiteX5" fmla="*/ 11185422 w 12490595"/>
                <a:gd name="connsiteY5" fmla="*/ 6970345 h 6970345"/>
                <a:gd name="connsiteX6" fmla="*/ 552918 w 12490595"/>
                <a:gd name="connsiteY6" fmla="*/ 6970345 h 6970345"/>
                <a:gd name="connsiteX7" fmla="*/ 146196 w 12490595"/>
                <a:gd name="connsiteY7" fmla="*/ 5718335 h 6970345"/>
                <a:gd name="connsiteX8" fmla="*/ 2657 w 12490595"/>
                <a:gd name="connsiteY8" fmla="*/ 460587 h 6970345"/>
                <a:gd name="connsiteX0" fmla="*/ 41534 w 12412514"/>
                <a:gd name="connsiteY0" fmla="*/ 460587 h 6970345"/>
                <a:gd name="connsiteX1" fmla="*/ 565214 w 12412514"/>
                <a:gd name="connsiteY1" fmla="*/ 80447 h 6970345"/>
                <a:gd name="connsiteX2" fmla="*/ 11176453 w 12412514"/>
                <a:gd name="connsiteY2" fmla="*/ 165507 h 6970345"/>
                <a:gd name="connsiteX3" fmla="*/ 12412514 w 12412514"/>
                <a:gd name="connsiteY3" fmla="*/ 444638 h 6970345"/>
                <a:gd name="connsiteX4" fmla="*/ 12412514 w 12412514"/>
                <a:gd name="connsiteY4" fmla="*/ 5665172 h 6970345"/>
                <a:gd name="connsiteX5" fmla="*/ 11107341 w 12412514"/>
                <a:gd name="connsiteY5" fmla="*/ 6970345 h 6970345"/>
                <a:gd name="connsiteX6" fmla="*/ 474837 w 12412514"/>
                <a:gd name="connsiteY6" fmla="*/ 6970345 h 6970345"/>
                <a:gd name="connsiteX7" fmla="*/ 68115 w 12412514"/>
                <a:gd name="connsiteY7" fmla="*/ 5718335 h 6970345"/>
                <a:gd name="connsiteX8" fmla="*/ 41534 w 12412514"/>
                <a:gd name="connsiteY8" fmla="*/ 460587 h 6970345"/>
                <a:gd name="connsiteX0" fmla="*/ 24649 w 12395629"/>
                <a:gd name="connsiteY0" fmla="*/ 460587 h 6970345"/>
                <a:gd name="connsiteX1" fmla="*/ 548329 w 12395629"/>
                <a:gd name="connsiteY1" fmla="*/ 80447 h 6970345"/>
                <a:gd name="connsiteX2" fmla="*/ 11159568 w 12395629"/>
                <a:gd name="connsiteY2" fmla="*/ 165507 h 6970345"/>
                <a:gd name="connsiteX3" fmla="*/ 12395629 w 12395629"/>
                <a:gd name="connsiteY3" fmla="*/ 444638 h 6970345"/>
                <a:gd name="connsiteX4" fmla="*/ 12395629 w 12395629"/>
                <a:gd name="connsiteY4" fmla="*/ 5665172 h 6970345"/>
                <a:gd name="connsiteX5" fmla="*/ 11090456 w 12395629"/>
                <a:gd name="connsiteY5" fmla="*/ 6970345 h 6970345"/>
                <a:gd name="connsiteX6" fmla="*/ 457952 w 12395629"/>
                <a:gd name="connsiteY6" fmla="*/ 6970345 h 6970345"/>
                <a:gd name="connsiteX7" fmla="*/ 205402 w 12395629"/>
                <a:gd name="connsiteY7" fmla="*/ 5723651 h 6970345"/>
                <a:gd name="connsiteX8" fmla="*/ 24649 w 12395629"/>
                <a:gd name="connsiteY8" fmla="*/ 460587 h 697034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66190 h 6965315"/>
                <a:gd name="connsiteX1" fmla="*/ 492456 w 12339756"/>
                <a:gd name="connsiteY1" fmla="*/ 75417 h 6965315"/>
                <a:gd name="connsiteX2" fmla="*/ 11103695 w 12339756"/>
                <a:gd name="connsiteY2" fmla="*/ 160477 h 6965315"/>
                <a:gd name="connsiteX3" fmla="*/ 12339756 w 12339756"/>
                <a:gd name="connsiteY3" fmla="*/ 439608 h 6965315"/>
                <a:gd name="connsiteX4" fmla="*/ 12339756 w 12339756"/>
                <a:gd name="connsiteY4" fmla="*/ 5660142 h 6965315"/>
                <a:gd name="connsiteX5" fmla="*/ 11034583 w 12339756"/>
                <a:gd name="connsiteY5" fmla="*/ 6965315 h 6965315"/>
                <a:gd name="connsiteX6" fmla="*/ 402079 w 12339756"/>
                <a:gd name="connsiteY6" fmla="*/ 6965315 h 6965315"/>
                <a:gd name="connsiteX7" fmla="*/ 149529 w 12339756"/>
                <a:gd name="connsiteY7" fmla="*/ 5718621 h 6965315"/>
                <a:gd name="connsiteX8" fmla="*/ 133580 w 12339756"/>
                <a:gd name="connsiteY8" fmla="*/ 466190 h 6965315"/>
                <a:gd name="connsiteX0" fmla="*/ 133580 w 12339756"/>
                <a:gd name="connsiteY0" fmla="*/ 439651 h 6938776"/>
                <a:gd name="connsiteX1" fmla="*/ 492456 w 12339756"/>
                <a:gd name="connsiteY1" fmla="*/ 48878 h 6938776"/>
                <a:gd name="connsiteX2" fmla="*/ 11103695 w 12339756"/>
                <a:gd name="connsiteY2" fmla="*/ 133938 h 6938776"/>
                <a:gd name="connsiteX3" fmla="*/ 12339756 w 12339756"/>
                <a:gd name="connsiteY3" fmla="*/ 413069 h 6938776"/>
                <a:gd name="connsiteX4" fmla="*/ 12339756 w 12339756"/>
                <a:gd name="connsiteY4" fmla="*/ 5633603 h 6938776"/>
                <a:gd name="connsiteX5" fmla="*/ 11034583 w 12339756"/>
                <a:gd name="connsiteY5" fmla="*/ 6938776 h 6938776"/>
                <a:gd name="connsiteX6" fmla="*/ 402079 w 12339756"/>
                <a:gd name="connsiteY6" fmla="*/ 6938776 h 6938776"/>
                <a:gd name="connsiteX7" fmla="*/ 149529 w 12339756"/>
                <a:gd name="connsiteY7" fmla="*/ 5692082 h 6938776"/>
                <a:gd name="connsiteX8" fmla="*/ 133580 w 12339756"/>
                <a:gd name="connsiteY8" fmla="*/ 439651 h 6938776"/>
                <a:gd name="connsiteX0" fmla="*/ 133580 w 12339756"/>
                <a:gd name="connsiteY0" fmla="*/ 441427 h 6940552"/>
                <a:gd name="connsiteX1" fmla="*/ 492456 w 12339756"/>
                <a:gd name="connsiteY1" fmla="*/ 50654 h 6940552"/>
                <a:gd name="connsiteX2" fmla="*/ 11103695 w 12339756"/>
                <a:gd name="connsiteY2" fmla="*/ 135714 h 6940552"/>
                <a:gd name="connsiteX3" fmla="*/ 12339756 w 12339756"/>
                <a:gd name="connsiteY3" fmla="*/ 414845 h 6940552"/>
                <a:gd name="connsiteX4" fmla="*/ 12339756 w 12339756"/>
                <a:gd name="connsiteY4" fmla="*/ 5635379 h 6940552"/>
                <a:gd name="connsiteX5" fmla="*/ 11034583 w 12339756"/>
                <a:gd name="connsiteY5" fmla="*/ 6940552 h 6940552"/>
                <a:gd name="connsiteX6" fmla="*/ 402079 w 12339756"/>
                <a:gd name="connsiteY6" fmla="*/ 6940552 h 6940552"/>
                <a:gd name="connsiteX7" fmla="*/ 149529 w 12339756"/>
                <a:gd name="connsiteY7" fmla="*/ 5693858 h 6940552"/>
                <a:gd name="connsiteX8" fmla="*/ 133580 w 12339756"/>
                <a:gd name="connsiteY8" fmla="*/ 441427 h 6940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39756" h="6940552">
                  <a:moveTo>
                    <a:pt x="133580" y="441427"/>
                  </a:moveTo>
                  <a:cubicBezTo>
                    <a:pt x="149528" y="-40168"/>
                    <a:pt x="122504" y="50654"/>
                    <a:pt x="492456" y="50654"/>
                  </a:cubicBezTo>
                  <a:lnTo>
                    <a:pt x="11103695" y="135714"/>
                  </a:lnTo>
                  <a:cubicBezTo>
                    <a:pt x="12340201" y="130398"/>
                    <a:pt x="12339756" y="-305982"/>
                    <a:pt x="12339756" y="414845"/>
                  </a:cubicBezTo>
                  <a:lnTo>
                    <a:pt x="12339756" y="5635379"/>
                  </a:lnTo>
                  <a:cubicBezTo>
                    <a:pt x="12339756" y="6356206"/>
                    <a:pt x="11755410" y="6940552"/>
                    <a:pt x="11034583" y="6940552"/>
                  </a:cubicBezTo>
                  <a:lnTo>
                    <a:pt x="402079" y="6940552"/>
                  </a:lnTo>
                  <a:cubicBezTo>
                    <a:pt x="-318748" y="6940552"/>
                    <a:pt x="149529" y="6414685"/>
                    <a:pt x="149529" y="5693858"/>
                  </a:cubicBezTo>
                  <a:cubicBezTo>
                    <a:pt x="144213" y="3943048"/>
                    <a:pt x="138896" y="2192237"/>
                    <a:pt x="133580" y="44142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635422" y="6303158"/>
              <a:ext cx="430809" cy="438912"/>
            </a:xfrm>
            <a:prstGeom prst="rect">
              <a:avLst/>
            </a:prstGeom>
          </p:spPr>
        </p:pic>
      </p:grpSp>
    </p:spTree>
    <p:extLst>
      <p:ext uri="{BB962C8B-B14F-4D97-AF65-F5344CB8AC3E}">
        <p14:creationId xmlns:p14="http://schemas.microsoft.com/office/powerpoint/2010/main" val="588027338"/>
      </p:ext>
    </p:extLst>
  </p:cSld>
  <p:clrMapOvr>
    <a:masterClrMapping/>
  </p:clrMapOvr>
  <p:extLst>
    <p:ext uri="{DCECCB84-F9BA-43D5-87BE-67443E8EF086}">
      <p15:sldGuideLst xmlns:p15="http://schemas.microsoft.com/office/powerpoint/2012/main">
        <p15:guide id="1" orient="horz" pos="420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 Bar">
    <p:spTree>
      <p:nvGrpSpPr>
        <p:cNvPr id="1" name=""/>
        <p:cNvGrpSpPr/>
        <p:nvPr/>
      </p:nvGrpSpPr>
      <p:grpSpPr>
        <a:xfrm>
          <a:off x="0" y="0"/>
          <a:ext cx="0" cy="0"/>
          <a:chOff x="0" y="0"/>
          <a:chExt cx="0" cy="0"/>
        </a:xfrm>
      </p:grpSpPr>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6126077"/>
      </p:ext>
    </p:extLst>
  </p:cSld>
  <p:clrMapOvr>
    <a:masterClrMapping/>
  </p:clrMapOvr>
  <p:extLst>
    <p:ext uri="{DCECCB84-F9BA-43D5-87BE-67443E8EF086}">
      <p15:sldGuideLst xmlns:p15="http://schemas.microsoft.com/office/powerpoint/2012/main">
        <p15:guide id="1" orient="horz" pos="600">
          <p15:clr>
            <a:srgbClr val="FBAE40"/>
          </p15:clr>
        </p15:guide>
        <p15:guide id="2" orient="horz" pos="7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grpSp>
        <p:nvGrpSpPr>
          <p:cNvPr id="4" name="Group 3"/>
          <p:cNvGrpSpPr/>
          <p:nvPr userDrawn="1"/>
        </p:nvGrpSpPr>
        <p:grpSpPr>
          <a:xfrm>
            <a:off x="-166047" y="-260498"/>
            <a:ext cx="12524095" cy="1451342"/>
            <a:chOff x="-166047" y="-260498"/>
            <a:chExt cx="12524095" cy="1451342"/>
          </a:xfrm>
        </p:grpSpPr>
        <p:grpSp>
          <p:nvGrpSpPr>
            <p:cNvPr id="3" name="Group 2"/>
            <p:cNvGrpSpPr/>
            <p:nvPr userDrawn="1"/>
          </p:nvGrpSpPr>
          <p:grpSpPr>
            <a:xfrm>
              <a:off x="-166047" y="-74427"/>
              <a:ext cx="12524095" cy="1265271"/>
              <a:chOff x="-166047" y="-74427"/>
              <a:chExt cx="12524095" cy="1265271"/>
            </a:xfrm>
            <a:solidFill>
              <a:srgbClr val="964035"/>
            </a:solidFill>
          </p:grpSpPr>
          <p:sp>
            <p:nvSpPr>
              <p:cNvPr id="6" name="Rounded Rectangle 5"/>
              <p:cNvSpPr/>
              <p:nvPr userDrawn="1"/>
            </p:nvSpPr>
            <p:spPr>
              <a:xfrm>
                <a:off x="9706282" y="-74427"/>
                <a:ext cx="2538483" cy="1026042"/>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userDrawn="1"/>
            </p:nvSpPr>
            <p:spPr>
              <a:xfrm>
                <a:off x="-166047" y="802756"/>
                <a:ext cx="12524095" cy="388088"/>
              </a:xfrm>
              <a:prstGeom prst="roundRect">
                <a:avLst/>
              </a:prstGeom>
              <a:solidFill>
                <a:srgbClr val="DB6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ounded Rectangle 1"/>
            <p:cNvSpPr/>
            <p:nvPr userDrawn="1"/>
          </p:nvSpPr>
          <p:spPr>
            <a:xfrm>
              <a:off x="-166047" y="-260498"/>
              <a:ext cx="10001163" cy="121211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4437" y="455259"/>
              <a:ext cx="1468741" cy="228565"/>
            </a:xfrm>
            <a:prstGeom prst="rect">
              <a:avLst/>
            </a:prstGeom>
          </p:spPr>
        </p:pic>
        <p:sp>
          <p:nvSpPr>
            <p:cNvPr id="9" name="Title 3"/>
            <p:cNvSpPr txBox="1">
              <a:spLocks/>
            </p:cNvSpPr>
            <p:nvPr userDrawn="1"/>
          </p:nvSpPr>
          <p:spPr>
            <a:xfrm>
              <a:off x="495300" y="342900"/>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DB6C20"/>
                  </a:solidFill>
                  <a:latin typeface="Century Gothic" panose="020B0502020202020204" pitchFamily="34" charset="0"/>
                </a:rPr>
                <a:t>ACKNOWLEDGEMENTS</a:t>
              </a:r>
            </a:p>
          </p:txBody>
        </p:sp>
      </p:grpSp>
    </p:spTree>
    <p:extLst>
      <p:ext uri="{BB962C8B-B14F-4D97-AF65-F5344CB8AC3E}">
        <p14:creationId xmlns:p14="http://schemas.microsoft.com/office/powerpoint/2010/main" val="2308585182"/>
      </p:ext>
    </p:extLst>
  </p:cSld>
  <p:clrMapOvr>
    <a:masterClrMapping/>
  </p:clrMapOvr>
  <p:extLst>
    <p:ext uri="{DCECCB84-F9BA-43D5-87BE-67443E8EF086}">
      <p15:sldGuideLst xmlns:p15="http://schemas.microsoft.com/office/powerpoint/2012/main">
        <p15:guide id="1" orient="horz" pos="7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3F3F3F"/>
              </a:buClr>
              <a:buSzPts val="4400"/>
              <a:buFont typeface="Century Gothic"/>
              <a:buNone/>
              <a:defRPr sz="4400" b="0" i="0" u="none" strike="noStrike" cap="none">
                <a:solidFill>
                  <a:srgbClr val="3F3F3F"/>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3F3F3F"/>
              </a:buClr>
              <a:buSzPts val="2800"/>
              <a:buFont typeface="Arial"/>
              <a:buChar char="•"/>
              <a:defRPr sz="2800" b="0" i="0" u="none" strike="noStrike" cap="none">
                <a:solidFill>
                  <a:srgbClr val="3F3F3F"/>
                </a:solidFill>
                <a:latin typeface="Century Gothic"/>
                <a:ea typeface="Century Gothic"/>
                <a:cs typeface="Century Gothic"/>
                <a:sym typeface="Century Gothic"/>
              </a:defRPr>
            </a:lvl1pPr>
            <a:lvl2pPr marL="914400" marR="0" lvl="1" indent="-381000" algn="l" rtl="0">
              <a:lnSpc>
                <a:spcPct val="90000"/>
              </a:lnSpc>
              <a:spcBef>
                <a:spcPts val="500"/>
              </a:spcBef>
              <a:spcAft>
                <a:spcPts val="0"/>
              </a:spcAft>
              <a:buClr>
                <a:srgbClr val="3F3F3F"/>
              </a:buClr>
              <a:buSzPts val="2400"/>
              <a:buFont typeface="Arial"/>
              <a:buChar char="•"/>
              <a:defRPr sz="2400" b="0" i="0" u="none" strike="noStrike" cap="none">
                <a:solidFill>
                  <a:srgbClr val="3F3F3F"/>
                </a:solidFill>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4" r:id="rId10"/>
    <p:sldLayoutId id="214748366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611641"/>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22.jp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7.xml"/><Relationship Id="rId16" Type="http://schemas.openxmlformats.org/officeDocument/2006/relationships/image" Target="../media/image39.png"/><Relationship Id="rId1" Type="http://schemas.openxmlformats.org/officeDocument/2006/relationships/slideLayout" Target="../slideLayouts/slideLayout15.xml"/><Relationship Id="rId6" Type="http://schemas.openxmlformats.org/officeDocument/2006/relationships/image" Target="../media/image29.png"/><Relationship Id="rId11" Type="http://schemas.openxmlformats.org/officeDocument/2006/relationships/image" Target="../media/image34.jp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gif"/><Relationship Id="rId1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hyperlink" Target="mailto:Darcy.Gray@ssaihq.com" TargetMode="External"/><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hyperlink" Target="https://develop.larc.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5" name="Google Shape;145;p1"/>
          <p:cNvSpPr txBox="1"/>
          <p:nvPr/>
        </p:nvSpPr>
        <p:spPr>
          <a:xfrm>
            <a:off x="6096000" y="1457006"/>
            <a:ext cx="5621728" cy="1235400"/>
          </a:xfrm>
          <a:prstGeom prst="rect">
            <a:avLst/>
          </a:prstGeom>
          <a:noFill/>
          <a:ln>
            <a:noFill/>
          </a:ln>
        </p:spPr>
        <p:txBody>
          <a:bodyPr spcFirstLastPara="1" wrap="square" lIns="91425" tIns="45700" rIns="91425" bIns="45700" anchor="ctr" anchorCtr="0">
            <a:noAutofit/>
          </a:bodyPr>
          <a:lstStyle/>
          <a:p>
            <a:pPr marL="0" marR="0" lvl="0" indent="0" algn="r" rtl="0">
              <a:lnSpc>
                <a:spcPct val="80000"/>
              </a:lnSpc>
              <a:spcBef>
                <a:spcPts val="0"/>
              </a:spcBef>
              <a:spcAft>
                <a:spcPts val="0"/>
              </a:spcAft>
              <a:buClr>
                <a:srgbClr val="7EB761"/>
              </a:buClr>
              <a:buSzPts val="4400"/>
              <a:buFont typeface="Century Gothic"/>
              <a:buNone/>
            </a:pPr>
            <a:r>
              <a:rPr lang="en-US" sz="4800" b="1" i="0" u="none" strike="noStrike" cap="none" dirty="0">
                <a:solidFill>
                  <a:srgbClr val="CF713D"/>
                </a:solidFill>
                <a:latin typeface="Century Gothic"/>
                <a:ea typeface="Century Gothic"/>
                <a:cs typeface="Century Gothic"/>
                <a:sym typeface="Century Gothic"/>
              </a:rPr>
              <a:t>FINDING SPACE FOR BEES</a:t>
            </a:r>
            <a:endParaRPr sz="4800" b="1" i="0" u="none" strike="noStrike" cap="none" dirty="0">
              <a:solidFill>
                <a:srgbClr val="CF713D"/>
              </a:solidFill>
              <a:latin typeface="Century Gothic"/>
              <a:ea typeface="Century Gothic"/>
              <a:cs typeface="Century Gothic"/>
              <a:sym typeface="Century Gothic"/>
            </a:endParaRPr>
          </a:p>
        </p:txBody>
      </p:sp>
      <p:sp>
        <p:nvSpPr>
          <p:cNvPr id="146" name="Google Shape;146;p1"/>
          <p:cNvSpPr txBox="1"/>
          <p:nvPr/>
        </p:nvSpPr>
        <p:spPr>
          <a:xfrm>
            <a:off x="8588709" y="3010025"/>
            <a:ext cx="2990300" cy="10581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3F3F3F"/>
              </a:buClr>
              <a:buSzPts val="1800"/>
              <a:buFont typeface="Arial"/>
              <a:buNone/>
            </a:pPr>
            <a:r>
              <a:rPr lang="en-US" sz="2800" b="1" i="0" u="none" strike="noStrike" cap="none" dirty="0" smtClean="0">
                <a:solidFill>
                  <a:schemeClr val="tx1">
                    <a:lumMod val="75000"/>
                    <a:lumOff val="25000"/>
                  </a:schemeClr>
                </a:solidFill>
                <a:latin typeface="Century Gothic"/>
                <a:ea typeface="Century Gothic"/>
                <a:cs typeface="Century Gothic"/>
                <a:sym typeface="Century Gothic"/>
              </a:rPr>
              <a:t>Darcy Gray</a:t>
            </a:r>
          </a:p>
          <a:p>
            <a:pPr marL="0" marR="0" lvl="0" indent="0" algn="r" rtl="0">
              <a:lnSpc>
                <a:spcPct val="90000"/>
              </a:lnSpc>
              <a:spcBef>
                <a:spcPts val="0"/>
              </a:spcBef>
              <a:spcAft>
                <a:spcPts val="0"/>
              </a:spcAft>
              <a:buClr>
                <a:srgbClr val="3F3F3F"/>
              </a:buClr>
              <a:buSzPts val="1800"/>
              <a:buFont typeface="Arial"/>
              <a:buNone/>
            </a:pPr>
            <a:r>
              <a:rPr lang="en-US" sz="2800" b="0" i="0" u="none" strike="noStrike" cap="none" dirty="0" smtClean="0">
                <a:solidFill>
                  <a:schemeClr val="tx1">
                    <a:lumMod val="75000"/>
                    <a:lumOff val="25000"/>
                  </a:schemeClr>
                </a:solidFill>
                <a:latin typeface="Century Gothic"/>
                <a:ea typeface="Century Gothic"/>
                <a:cs typeface="Century Gothic"/>
                <a:sym typeface="Century Gothic"/>
              </a:rPr>
              <a:t>NASA </a:t>
            </a:r>
            <a:r>
              <a:rPr lang="en-US" sz="2800" b="0" i="0" u="none" strike="noStrike" cap="none" dirty="0">
                <a:solidFill>
                  <a:schemeClr val="tx1">
                    <a:lumMod val="75000"/>
                    <a:lumOff val="25000"/>
                  </a:schemeClr>
                </a:solidFill>
                <a:latin typeface="Century Gothic"/>
                <a:ea typeface="Century Gothic"/>
                <a:cs typeface="Century Gothic"/>
                <a:sym typeface="Century Gothic"/>
              </a:rPr>
              <a:t>DEVELOP </a:t>
            </a:r>
            <a:endParaRPr lang="en-US" sz="2800" b="0" i="0" u="none" strike="noStrike" cap="none" dirty="0" smtClean="0">
              <a:solidFill>
                <a:schemeClr val="tx1">
                  <a:lumMod val="75000"/>
                  <a:lumOff val="25000"/>
                </a:schemeClr>
              </a:solidFill>
              <a:latin typeface="Century Gothic"/>
              <a:ea typeface="Century Gothic"/>
              <a:cs typeface="Century Gothic"/>
              <a:sym typeface="Century Gothic"/>
            </a:endParaRPr>
          </a:p>
        </p:txBody>
      </p:sp>
      <p:sp>
        <p:nvSpPr>
          <p:cNvPr id="4" name="TextBox 3"/>
          <p:cNvSpPr txBox="1"/>
          <p:nvPr/>
        </p:nvSpPr>
        <p:spPr>
          <a:xfrm>
            <a:off x="5994400" y="5415690"/>
            <a:ext cx="5702300" cy="830997"/>
          </a:xfrm>
          <a:prstGeom prst="rect">
            <a:avLst/>
          </a:prstGeom>
          <a:noFill/>
        </p:spPr>
        <p:txBody>
          <a:bodyPr wrap="square" rtlCol="0">
            <a:spAutoFit/>
          </a:bodyPr>
          <a:lstStyle/>
          <a:p>
            <a:pPr algn="r"/>
            <a:r>
              <a:rPr lang="en-US" sz="1600" b="1" dirty="0" smtClean="0">
                <a:solidFill>
                  <a:schemeClr val="tx1">
                    <a:lumMod val="75000"/>
                    <a:lumOff val="25000"/>
                  </a:schemeClr>
                </a:solidFill>
                <a:latin typeface="Century Gothic"/>
                <a:ea typeface="Century Gothic"/>
                <a:cs typeface="Century Gothic"/>
                <a:sym typeface="Century Gothic"/>
              </a:rPr>
              <a:t>New England </a:t>
            </a:r>
            <a:r>
              <a:rPr lang="en-US" sz="1600" b="1" dirty="0">
                <a:solidFill>
                  <a:schemeClr val="tx1">
                    <a:lumMod val="75000"/>
                    <a:lumOff val="25000"/>
                  </a:schemeClr>
                </a:solidFill>
                <a:latin typeface="Century Gothic"/>
                <a:ea typeface="Century Gothic"/>
                <a:cs typeface="Century Gothic"/>
                <a:sym typeface="Century Gothic"/>
              </a:rPr>
              <a:t>Food Security &amp; Agriculture Project Team</a:t>
            </a:r>
            <a:r>
              <a:rPr lang="en-US" sz="1600" dirty="0">
                <a:solidFill>
                  <a:schemeClr val="tx1">
                    <a:lumMod val="75000"/>
                    <a:lumOff val="25000"/>
                  </a:schemeClr>
                </a:solidFill>
                <a:latin typeface="Century Gothic"/>
                <a:ea typeface="Century Gothic"/>
                <a:cs typeface="Century Gothic"/>
                <a:sym typeface="Century Gothic"/>
              </a:rPr>
              <a:t>: </a:t>
            </a:r>
            <a:r>
              <a:rPr lang="en-US" sz="1600" dirty="0" smtClean="0">
                <a:solidFill>
                  <a:schemeClr val="tx1">
                    <a:lumMod val="75000"/>
                    <a:lumOff val="25000"/>
                  </a:schemeClr>
                </a:solidFill>
                <a:latin typeface="Century Gothic"/>
                <a:ea typeface="Century Gothic"/>
                <a:cs typeface="Century Gothic"/>
                <a:sym typeface="Century Gothic"/>
              </a:rPr>
              <a:t>Jeremy </a:t>
            </a:r>
            <a:r>
              <a:rPr lang="en-US" sz="1600" dirty="0">
                <a:solidFill>
                  <a:schemeClr val="tx1">
                    <a:lumMod val="75000"/>
                    <a:lumOff val="25000"/>
                  </a:schemeClr>
                </a:solidFill>
                <a:latin typeface="Century Gothic"/>
                <a:ea typeface="Century Gothic"/>
                <a:cs typeface="Century Gothic"/>
                <a:sym typeface="Century Gothic"/>
              </a:rPr>
              <a:t>Rapp, Victor Lenske, </a:t>
            </a:r>
            <a:endParaRPr lang="en-US" sz="1600" dirty="0" smtClean="0">
              <a:solidFill>
                <a:schemeClr val="tx1">
                  <a:lumMod val="75000"/>
                  <a:lumOff val="25000"/>
                </a:schemeClr>
              </a:solidFill>
              <a:latin typeface="Century Gothic"/>
              <a:ea typeface="Century Gothic"/>
              <a:cs typeface="Century Gothic"/>
              <a:sym typeface="Century Gothic"/>
            </a:endParaRPr>
          </a:p>
          <a:p>
            <a:pPr algn="r"/>
            <a:r>
              <a:rPr lang="en-US" sz="1600" dirty="0" smtClean="0">
                <a:solidFill>
                  <a:schemeClr val="tx1">
                    <a:lumMod val="75000"/>
                    <a:lumOff val="25000"/>
                  </a:schemeClr>
                </a:solidFill>
                <a:latin typeface="Century Gothic"/>
                <a:ea typeface="Century Gothic"/>
                <a:cs typeface="Century Gothic"/>
                <a:sym typeface="Century Gothic"/>
              </a:rPr>
              <a:t>Eyob </a:t>
            </a:r>
            <a:r>
              <a:rPr lang="en-US" sz="1600" dirty="0">
                <a:solidFill>
                  <a:schemeClr val="tx1">
                    <a:lumMod val="75000"/>
                    <a:lumOff val="25000"/>
                  </a:schemeClr>
                </a:solidFill>
                <a:latin typeface="Century Gothic"/>
                <a:ea typeface="Century Gothic"/>
                <a:cs typeface="Century Gothic"/>
                <a:sym typeface="Century Gothic"/>
              </a:rPr>
              <a:t>Solomon, &amp; Ryan Young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E8C51FE-49D9-314D-9957-ABBF7DDE8782}" type="slidenum">
              <a:rPr lang="en-US" smtClean="0"/>
              <a:t>2</a:t>
            </a:fld>
            <a:endParaRPr lang="en-US"/>
          </a:p>
        </p:txBody>
      </p:sp>
      <p:pic>
        <p:nvPicPr>
          <p:cNvPr id="3" name="Picture 2">
            <a:extLst>
              <a:ext uri="{FF2B5EF4-FFF2-40B4-BE49-F238E27FC236}">
                <a16:creationId xmlns:a16="http://schemas.microsoft.com/office/drawing/2014/main" id="{679D304C-C88C-C54C-A9FF-EEC965DD7C26}"/>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67CC4BA-37D9-A84A-822A-74361AD0B4CE}"/>
              </a:ext>
            </a:extLst>
          </p:cNvPr>
          <p:cNvSpPr txBox="1"/>
          <p:nvPr/>
        </p:nvSpPr>
        <p:spPr>
          <a:xfrm>
            <a:off x="6619537" y="2329257"/>
            <a:ext cx="2613779"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CALIPSO</a:t>
            </a:r>
            <a:r>
              <a:rPr lang="en-US" sz="1600" dirty="0" smtClean="0">
                <a:solidFill>
                  <a:schemeClr val="bg1"/>
                </a:solidFill>
                <a:latin typeface="Arial Narrow" panose="020B0604020202020204" pitchFamily="34" charset="0"/>
                <a:cs typeface="Arial Narrow" panose="020B0604020202020204" pitchFamily="34" charset="0"/>
              </a:rPr>
              <a:t> (CNES)</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5" name="TextBox 4">
            <a:extLst>
              <a:ext uri="{FF2B5EF4-FFF2-40B4-BE49-F238E27FC236}">
                <a16:creationId xmlns:a16="http://schemas.microsoft.com/office/drawing/2014/main" id="{28C3B4E2-A746-4349-8560-FD74AF61C589}"/>
              </a:ext>
            </a:extLst>
          </p:cNvPr>
          <p:cNvSpPr txBox="1"/>
          <p:nvPr/>
        </p:nvSpPr>
        <p:spPr>
          <a:xfrm>
            <a:off x="7170182" y="3020686"/>
            <a:ext cx="1187938"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CYGNSS </a:t>
            </a:r>
            <a:r>
              <a:rPr lang="en-US" sz="1600" dirty="0">
                <a:solidFill>
                  <a:schemeClr val="bg1"/>
                </a:solidFill>
                <a:latin typeface="Arial Narrow" panose="020B0604020202020204" pitchFamily="34" charset="0"/>
                <a:cs typeface="Arial Narrow" panose="020B0604020202020204" pitchFamily="34" charset="0"/>
              </a:rPr>
              <a:t>(8</a:t>
            </a:r>
            <a:r>
              <a:rPr lang="en-US" sz="1600" dirty="0" smtClean="0">
                <a:solidFill>
                  <a:schemeClr val="bg1"/>
                </a:solidFill>
                <a:latin typeface="Arial Narrow" panose="020B0604020202020204" pitchFamily="34" charset="0"/>
                <a:cs typeface="Arial Narrow" panose="020B0604020202020204" pitchFamily="34" charset="0"/>
              </a:rPr>
              <a:t>)</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6" name="TextBox 5">
            <a:extLst>
              <a:ext uri="{FF2B5EF4-FFF2-40B4-BE49-F238E27FC236}">
                <a16:creationId xmlns:a16="http://schemas.microsoft.com/office/drawing/2014/main" id="{BFA8F79A-6C8F-AC4C-ABEA-20D395D9B51D}"/>
              </a:ext>
            </a:extLst>
          </p:cNvPr>
          <p:cNvSpPr txBox="1"/>
          <p:nvPr/>
        </p:nvSpPr>
        <p:spPr>
          <a:xfrm>
            <a:off x="487762" y="1599137"/>
            <a:ext cx="975286"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ICESAT-2</a:t>
            </a:r>
            <a:endParaRPr lang="en-US" sz="1600" b="1" dirty="0">
              <a:solidFill>
                <a:schemeClr val="bg1"/>
              </a:solidFill>
              <a:latin typeface="Arial Narrow" panose="020B0604020202020204" pitchFamily="34" charset="0"/>
              <a:cs typeface="Arial Narrow" panose="020B0604020202020204" pitchFamily="34" charset="0"/>
            </a:endParaRPr>
          </a:p>
        </p:txBody>
      </p:sp>
      <p:sp>
        <p:nvSpPr>
          <p:cNvPr id="7" name="TextBox 6">
            <a:extLst>
              <a:ext uri="{FF2B5EF4-FFF2-40B4-BE49-F238E27FC236}">
                <a16:creationId xmlns:a16="http://schemas.microsoft.com/office/drawing/2014/main" id="{A3B44843-4750-9749-8CF7-9BC93478CC71}"/>
              </a:ext>
            </a:extLst>
          </p:cNvPr>
          <p:cNvSpPr txBox="1"/>
          <p:nvPr/>
        </p:nvSpPr>
        <p:spPr>
          <a:xfrm>
            <a:off x="6280159" y="1923595"/>
            <a:ext cx="767614"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OCO-2</a:t>
            </a:r>
            <a:endParaRPr lang="en-US" sz="1600" b="1" dirty="0">
              <a:solidFill>
                <a:schemeClr val="bg1"/>
              </a:solidFill>
              <a:latin typeface="Arial Narrow" panose="020B0604020202020204" pitchFamily="34" charset="0"/>
              <a:cs typeface="Arial Narrow" panose="020B0604020202020204" pitchFamily="34" charset="0"/>
            </a:endParaRPr>
          </a:p>
        </p:txBody>
      </p:sp>
      <p:sp>
        <p:nvSpPr>
          <p:cNvPr id="8" name="TextBox 7">
            <a:extLst>
              <a:ext uri="{FF2B5EF4-FFF2-40B4-BE49-F238E27FC236}">
                <a16:creationId xmlns:a16="http://schemas.microsoft.com/office/drawing/2014/main" id="{C2447090-3AED-8145-BC42-0E040FF1E18A}"/>
              </a:ext>
            </a:extLst>
          </p:cNvPr>
          <p:cNvSpPr txBox="1"/>
          <p:nvPr/>
        </p:nvSpPr>
        <p:spPr>
          <a:xfrm>
            <a:off x="7364864" y="3388929"/>
            <a:ext cx="1935781"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CLOUDSAT</a:t>
            </a:r>
            <a:r>
              <a:rPr lang="en-US" sz="1600" dirty="0" smtClean="0">
                <a:solidFill>
                  <a:schemeClr val="bg1"/>
                </a:solidFill>
                <a:latin typeface="Arial Narrow" panose="020B0604020202020204" pitchFamily="34" charset="0"/>
                <a:cs typeface="Arial Narrow" panose="020B0604020202020204" pitchFamily="34" charset="0"/>
              </a:rPr>
              <a:t> (CSA)</a:t>
            </a:r>
            <a:endParaRPr lang="en-US" sz="1600" b="1" dirty="0">
              <a:solidFill>
                <a:schemeClr val="bg1"/>
              </a:solidFill>
              <a:latin typeface="Arial Narrow" panose="020B0604020202020204" pitchFamily="34" charset="0"/>
              <a:cs typeface="Arial Narrow" panose="020B0604020202020204" pitchFamily="34" charset="0"/>
            </a:endParaRPr>
          </a:p>
        </p:txBody>
      </p:sp>
      <p:sp>
        <p:nvSpPr>
          <p:cNvPr id="9" name="TextBox 8">
            <a:extLst>
              <a:ext uri="{FF2B5EF4-FFF2-40B4-BE49-F238E27FC236}">
                <a16:creationId xmlns:a16="http://schemas.microsoft.com/office/drawing/2014/main" id="{E8040B36-59E1-3848-9A8E-427382571E39}"/>
              </a:ext>
            </a:extLst>
          </p:cNvPr>
          <p:cNvSpPr txBox="1"/>
          <p:nvPr/>
        </p:nvSpPr>
        <p:spPr>
          <a:xfrm>
            <a:off x="7696627" y="5451765"/>
            <a:ext cx="2791015"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AQUA</a:t>
            </a:r>
            <a:r>
              <a:rPr lang="en-US" sz="1600" dirty="0" smtClean="0">
                <a:solidFill>
                  <a:schemeClr val="bg1"/>
                </a:solidFill>
                <a:latin typeface="Arial Narrow" panose="020B0604020202020204" pitchFamily="34" charset="0"/>
                <a:cs typeface="Arial Narrow" panose="020B0604020202020204" pitchFamily="34" charset="0"/>
              </a:rPr>
              <a:t> (JAXA, AEB)</a:t>
            </a:r>
            <a:endParaRPr lang="en-US" sz="1600" b="1" dirty="0">
              <a:solidFill>
                <a:schemeClr val="bg1"/>
              </a:solidFill>
              <a:latin typeface="Arial Narrow" panose="020B0604020202020204" pitchFamily="34" charset="0"/>
              <a:cs typeface="Arial Narrow" panose="020B0604020202020204" pitchFamily="34" charset="0"/>
            </a:endParaRPr>
          </a:p>
        </p:txBody>
      </p:sp>
      <p:sp>
        <p:nvSpPr>
          <p:cNvPr id="10" name="TextBox 9">
            <a:extLst>
              <a:ext uri="{FF2B5EF4-FFF2-40B4-BE49-F238E27FC236}">
                <a16:creationId xmlns:a16="http://schemas.microsoft.com/office/drawing/2014/main" id="{77DB5366-D5EE-EC42-B52E-3F60B3112A9E}"/>
              </a:ext>
            </a:extLst>
          </p:cNvPr>
          <p:cNvSpPr txBox="1"/>
          <p:nvPr/>
        </p:nvSpPr>
        <p:spPr>
          <a:xfrm>
            <a:off x="7455686" y="3801445"/>
            <a:ext cx="1761839"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LANDSAT </a:t>
            </a:r>
            <a:r>
              <a:rPr lang="en-US" sz="1600" b="1" dirty="0" smtClean="0">
                <a:solidFill>
                  <a:schemeClr val="bg1"/>
                </a:solidFill>
                <a:latin typeface="Arial Narrow" panose="020B0604020202020204" pitchFamily="34" charset="0"/>
                <a:cs typeface="Arial Narrow" panose="020B0604020202020204" pitchFamily="34" charset="0"/>
              </a:rPr>
              <a:t>7 </a:t>
            </a:r>
            <a:r>
              <a:rPr lang="en-US" sz="1600" dirty="0" smtClean="0">
                <a:solidFill>
                  <a:schemeClr val="bg1"/>
                </a:solidFill>
                <a:latin typeface="Arial Narrow" panose="020B0604020202020204" pitchFamily="34" charset="0"/>
                <a:cs typeface="Arial Narrow" panose="020B0604020202020204" pitchFamily="34" charset="0"/>
              </a:rPr>
              <a:t>(USGS)</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1" name="TextBox 10">
            <a:extLst>
              <a:ext uri="{FF2B5EF4-FFF2-40B4-BE49-F238E27FC236}">
                <a16:creationId xmlns:a16="http://schemas.microsoft.com/office/drawing/2014/main" id="{778B350F-0379-B643-9971-393E0B7EDA37}"/>
              </a:ext>
            </a:extLst>
          </p:cNvPr>
          <p:cNvSpPr txBox="1"/>
          <p:nvPr/>
        </p:nvSpPr>
        <p:spPr>
          <a:xfrm>
            <a:off x="4966250" y="1255421"/>
            <a:ext cx="3007318"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SUOMI NPP </a:t>
            </a:r>
            <a:r>
              <a:rPr lang="en-US" sz="1600" dirty="0">
                <a:solidFill>
                  <a:schemeClr val="bg1"/>
                </a:solidFill>
                <a:latin typeface="Arial Narrow" panose="020B0604020202020204" pitchFamily="34" charset="0"/>
                <a:cs typeface="Arial Narrow" panose="020B0604020202020204" pitchFamily="34" charset="0"/>
              </a:rPr>
              <a:t>(NOAA</a:t>
            </a:r>
            <a:r>
              <a:rPr lang="en-US" sz="1600" dirty="0" smtClean="0">
                <a:solidFill>
                  <a:schemeClr val="bg1"/>
                </a:solidFill>
                <a:latin typeface="Arial Narrow" panose="020B0604020202020204" pitchFamily="34" charset="0"/>
                <a:cs typeface="Arial Narrow" panose="020B0604020202020204" pitchFamily="34" charset="0"/>
              </a:rPr>
              <a:t>)</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2" name="TextBox 11">
            <a:extLst>
              <a:ext uri="{FF2B5EF4-FFF2-40B4-BE49-F238E27FC236}">
                <a16:creationId xmlns:a16="http://schemas.microsoft.com/office/drawing/2014/main" id="{16B4B0C9-6376-2E4B-B936-3460881DA959}"/>
              </a:ext>
            </a:extLst>
          </p:cNvPr>
          <p:cNvSpPr txBox="1"/>
          <p:nvPr/>
        </p:nvSpPr>
        <p:spPr>
          <a:xfrm>
            <a:off x="639429" y="1175730"/>
            <a:ext cx="1913727"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GRACE-FO </a:t>
            </a:r>
            <a:r>
              <a:rPr lang="en-US" sz="1600" dirty="0">
                <a:solidFill>
                  <a:schemeClr val="bg1"/>
                </a:solidFill>
                <a:latin typeface="Arial Narrow" panose="020B0604020202020204" pitchFamily="34" charset="0"/>
                <a:cs typeface="Arial Narrow" panose="020B0604020202020204" pitchFamily="34" charset="0"/>
              </a:rPr>
              <a:t>(2</a:t>
            </a:r>
            <a:r>
              <a:rPr lang="en-US" sz="1600" dirty="0" smtClean="0">
                <a:solidFill>
                  <a:schemeClr val="bg1"/>
                </a:solidFill>
                <a:latin typeface="Arial Narrow" panose="020B0604020202020204" pitchFamily="34" charset="0"/>
                <a:cs typeface="Arial Narrow" panose="020B0604020202020204" pitchFamily="34" charset="0"/>
              </a:rPr>
              <a:t>)</a:t>
            </a:r>
            <a:r>
              <a:rPr lang="en-US" sz="1600" b="1" dirty="0" smtClean="0">
                <a:solidFill>
                  <a:schemeClr val="bg1"/>
                </a:solidFill>
                <a:latin typeface="Arial Narrow" panose="020B0604020202020204" pitchFamily="34" charset="0"/>
                <a:cs typeface="Arial Narrow" panose="020B0604020202020204" pitchFamily="34" charset="0"/>
              </a:rPr>
              <a:t> </a:t>
            </a:r>
            <a:r>
              <a:rPr lang="en-US" sz="1600" dirty="0" smtClean="0">
                <a:solidFill>
                  <a:schemeClr val="bg1"/>
                </a:solidFill>
                <a:latin typeface="Arial Narrow" panose="020B0604020202020204" pitchFamily="34" charset="0"/>
                <a:cs typeface="Arial Narrow" panose="020B0604020202020204" pitchFamily="34" charset="0"/>
              </a:rPr>
              <a:t>(GFZ)</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3" name="TextBox 12">
            <a:extLst>
              <a:ext uri="{FF2B5EF4-FFF2-40B4-BE49-F238E27FC236}">
                <a16:creationId xmlns:a16="http://schemas.microsoft.com/office/drawing/2014/main" id="{23B6CEE8-8C4C-8F4B-A9AE-6BC706EAC53D}"/>
              </a:ext>
            </a:extLst>
          </p:cNvPr>
          <p:cNvSpPr txBox="1"/>
          <p:nvPr/>
        </p:nvSpPr>
        <p:spPr>
          <a:xfrm>
            <a:off x="6905536" y="2682132"/>
            <a:ext cx="670879"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SMAP</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4" name="TextBox 13">
            <a:extLst>
              <a:ext uri="{FF2B5EF4-FFF2-40B4-BE49-F238E27FC236}">
                <a16:creationId xmlns:a16="http://schemas.microsoft.com/office/drawing/2014/main" id="{4B637593-DA39-894E-A323-E8E60D1F4337}"/>
              </a:ext>
            </a:extLst>
          </p:cNvPr>
          <p:cNvSpPr txBox="1"/>
          <p:nvPr/>
        </p:nvSpPr>
        <p:spPr>
          <a:xfrm>
            <a:off x="7573324" y="4183038"/>
            <a:ext cx="2157089"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GPM</a:t>
            </a:r>
            <a:r>
              <a:rPr lang="en-US" sz="1600" dirty="0" smtClean="0">
                <a:solidFill>
                  <a:schemeClr val="bg1"/>
                </a:solidFill>
                <a:latin typeface="Arial Narrow" panose="020B0604020202020204" pitchFamily="34" charset="0"/>
                <a:cs typeface="Arial Narrow" panose="020B0604020202020204" pitchFamily="34" charset="0"/>
              </a:rPr>
              <a:t> (JAXA)</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5" name="TextBox 14">
            <a:extLst>
              <a:ext uri="{FF2B5EF4-FFF2-40B4-BE49-F238E27FC236}">
                <a16:creationId xmlns:a16="http://schemas.microsoft.com/office/drawing/2014/main" id="{E6BF3567-0B7F-AF45-A6B4-3F23447418B5}"/>
              </a:ext>
            </a:extLst>
          </p:cNvPr>
          <p:cNvSpPr txBox="1"/>
          <p:nvPr/>
        </p:nvSpPr>
        <p:spPr>
          <a:xfrm>
            <a:off x="7664907" y="4599593"/>
            <a:ext cx="2762010"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TERRA</a:t>
            </a:r>
            <a:r>
              <a:rPr lang="en-US" sz="1600" dirty="0" smtClean="0">
                <a:solidFill>
                  <a:schemeClr val="bg1"/>
                </a:solidFill>
                <a:latin typeface="Arial Narrow" panose="020B0604020202020204" pitchFamily="34" charset="0"/>
                <a:cs typeface="Arial Narrow" panose="020B0604020202020204" pitchFamily="34" charset="0"/>
              </a:rPr>
              <a:t> (JAXA, CSA)</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6" name="TextBox 15">
            <a:extLst>
              <a:ext uri="{FF2B5EF4-FFF2-40B4-BE49-F238E27FC236}">
                <a16:creationId xmlns:a16="http://schemas.microsoft.com/office/drawing/2014/main" id="{5F2A0212-0C5D-4D47-B20C-06B9FBA40B00}"/>
              </a:ext>
            </a:extLst>
          </p:cNvPr>
          <p:cNvSpPr txBox="1"/>
          <p:nvPr/>
        </p:nvSpPr>
        <p:spPr>
          <a:xfrm>
            <a:off x="7677331" y="4978826"/>
            <a:ext cx="2749586" cy="338554"/>
          </a:xfrm>
          <a:prstGeom prst="rect">
            <a:avLst/>
          </a:prstGeom>
          <a:noFill/>
        </p:spPr>
        <p:txBody>
          <a:bodyPr wrap="square" rtlCol="0">
            <a:spAutoFit/>
          </a:bodyPr>
          <a:lstStyle/>
          <a:p>
            <a:r>
              <a:rPr lang="en-US" sz="1600" b="1" dirty="0" smtClean="0">
                <a:solidFill>
                  <a:schemeClr val="bg1"/>
                </a:solidFill>
                <a:latin typeface="Arial Narrow" panose="020B0604020202020204" pitchFamily="34" charset="0"/>
                <a:cs typeface="Arial Narrow" panose="020B0604020202020204" pitchFamily="34" charset="0"/>
              </a:rPr>
              <a:t>AURA</a:t>
            </a:r>
            <a:r>
              <a:rPr lang="en-US" sz="1600" dirty="0" smtClean="0">
                <a:solidFill>
                  <a:schemeClr val="bg1"/>
                </a:solidFill>
                <a:latin typeface="Arial Narrow" panose="020B0604020202020204" pitchFamily="34" charset="0"/>
                <a:cs typeface="Arial Narrow" panose="020B0604020202020204" pitchFamily="34" charset="0"/>
              </a:rPr>
              <a:t> (NSO, FMI, UKSA)</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17" name="TextBox 16">
            <a:extLst>
              <a:ext uri="{FF2B5EF4-FFF2-40B4-BE49-F238E27FC236}">
                <a16:creationId xmlns:a16="http://schemas.microsoft.com/office/drawing/2014/main" id="{6F55799B-E928-7F48-8E67-218EB7365B3B}"/>
              </a:ext>
            </a:extLst>
          </p:cNvPr>
          <p:cNvSpPr txBox="1"/>
          <p:nvPr/>
        </p:nvSpPr>
        <p:spPr>
          <a:xfrm>
            <a:off x="2297111" y="908015"/>
            <a:ext cx="2861742"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NISTAR, EPIC </a:t>
            </a:r>
            <a:r>
              <a:rPr lang="en-US" sz="1600" dirty="0">
                <a:solidFill>
                  <a:schemeClr val="bg1"/>
                </a:solidFill>
                <a:latin typeface="Arial Narrow" panose="020B0604020202020204" pitchFamily="34" charset="0"/>
                <a:cs typeface="Arial Narrow" panose="020B0604020202020204" pitchFamily="34" charset="0"/>
              </a:rPr>
              <a:t>(DSCOVR/NOAA</a:t>
            </a:r>
            <a:r>
              <a:rPr lang="en-US" sz="1600" dirty="0" smtClean="0">
                <a:solidFill>
                  <a:schemeClr val="bg1"/>
                </a:solidFill>
                <a:latin typeface="Arial Narrow" panose="020B0604020202020204" pitchFamily="34" charset="0"/>
                <a:cs typeface="Arial Narrow" panose="020B0604020202020204" pitchFamily="34" charset="0"/>
              </a:rPr>
              <a:t>)</a:t>
            </a:r>
            <a:endParaRPr lang="en-US" sz="1600" dirty="0">
              <a:solidFill>
                <a:schemeClr val="bg1"/>
              </a:solidFill>
              <a:latin typeface="Arial Narrow" panose="020B0604020202020204" pitchFamily="34" charset="0"/>
              <a:cs typeface="Arial Narrow" panose="020B0604020202020204" pitchFamily="34" charset="0"/>
            </a:endParaRPr>
          </a:p>
        </p:txBody>
      </p:sp>
      <p:sp>
        <p:nvSpPr>
          <p:cNvPr id="20" name="TextBox 19">
            <a:extLst>
              <a:ext uri="{FF2B5EF4-FFF2-40B4-BE49-F238E27FC236}">
                <a16:creationId xmlns:a16="http://schemas.microsoft.com/office/drawing/2014/main" id="{46EAEABC-8AFA-B746-BA2B-1FE9ED4B796E}"/>
              </a:ext>
            </a:extLst>
          </p:cNvPr>
          <p:cNvSpPr txBox="1"/>
          <p:nvPr/>
        </p:nvSpPr>
        <p:spPr>
          <a:xfrm>
            <a:off x="346370" y="6245196"/>
            <a:ext cx="1258070" cy="246221"/>
          </a:xfrm>
          <a:prstGeom prst="rect">
            <a:avLst/>
          </a:prstGeom>
          <a:noFill/>
        </p:spPr>
        <p:txBody>
          <a:bodyPr wrap="square" rtlCol="0">
            <a:spAutoFit/>
          </a:bodyPr>
          <a:lstStyle/>
          <a:p>
            <a:r>
              <a:rPr lang="en-US" sz="1000" dirty="0">
                <a:solidFill>
                  <a:schemeClr val="bg1">
                    <a:lumMod val="85000"/>
                  </a:schemeClr>
                </a:solidFill>
                <a:latin typeface="Arial Narrow" panose="020B0604020202020204" pitchFamily="34" charset="0"/>
                <a:cs typeface="Arial Narrow" panose="020B0604020202020204" pitchFamily="34" charset="0"/>
              </a:rPr>
              <a:t>06.29.20</a:t>
            </a:r>
          </a:p>
        </p:txBody>
      </p:sp>
      <p:sp>
        <p:nvSpPr>
          <p:cNvPr id="21" name="TextBox 20">
            <a:extLst>
              <a:ext uri="{FF2B5EF4-FFF2-40B4-BE49-F238E27FC236}">
                <a16:creationId xmlns:a16="http://schemas.microsoft.com/office/drawing/2014/main" id="{7CA95B18-4B1F-0547-A79A-9BCB46599D4D}"/>
              </a:ext>
            </a:extLst>
          </p:cNvPr>
          <p:cNvSpPr txBox="1"/>
          <p:nvPr/>
        </p:nvSpPr>
        <p:spPr>
          <a:xfrm>
            <a:off x="6257575" y="327554"/>
            <a:ext cx="5589099" cy="707886"/>
          </a:xfrm>
          <a:prstGeom prst="rect">
            <a:avLst/>
          </a:prstGeom>
          <a:noFill/>
        </p:spPr>
        <p:txBody>
          <a:bodyPr wrap="square" rtlCol="0">
            <a:spAutoFit/>
          </a:bodyPr>
          <a:lstStyle/>
          <a:p>
            <a:pPr algn="r"/>
            <a:r>
              <a:rPr lang="en-US" sz="4000" dirty="0">
                <a:solidFill>
                  <a:schemeClr val="bg1"/>
                </a:solidFill>
                <a:latin typeface="Arial Narrow" panose="020B0604020202020204" pitchFamily="34" charset="0"/>
                <a:cs typeface="Arial Narrow" panose="020B0604020202020204" pitchFamily="34" charset="0"/>
              </a:rPr>
              <a:t>NASA EARTH FLEET</a:t>
            </a:r>
          </a:p>
        </p:txBody>
      </p:sp>
      <p:sp>
        <p:nvSpPr>
          <p:cNvPr id="22" name="TextBox 21">
            <a:extLst>
              <a:ext uri="{FF2B5EF4-FFF2-40B4-BE49-F238E27FC236}">
                <a16:creationId xmlns:a16="http://schemas.microsoft.com/office/drawing/2014/main" id="{B567F939-1F1F-FE4A-B7DB-81CF87100324}"/>
              </a:ext>
            </a:extLst>
          </p:cNvPr>
          <p:cNvSpPr txBox="1"/>
          <p:nvPr/>
        </p:nvSpPr>
        <p:spPr>
          <a:xfrm>
            <a:off x="7020038" y="939646"/>
            <a:ext cx="4827579" cy="338554"/>
          </a:xfrm>
          <a:prstGeom prst="rect">
            <a:avLst/>
          </a:prstGeom>
          <a:noFill/>
        </p:spPr>
        <p:txBody>
          <a:bodyPr wrap="square" rtlCol="0">
            <a:spAutoFit/>
          </a:bodyPr>
          <a:lstStyle/>
          <a:p>
            <a:pPr algn="r"/>
            <a:r>
              <a:rPr lang="en-US" sz="1600" b="1" dirty="0" smtClean="0">
                <a:solidFill>
                  <a:schemeClr val="bg1"/>
                </a:solidFill>
                <a:latin typeface="Arial Narrow" panose="020B0604020202020204" pitchFamily="34" charset="0"/>
                <a:cs typeface="Arial Narrow" panose="020B0604020202020204" pitchFamily="34" charset="0"/>
              </a:rPr>
              <a:t>CURRENT OPERATING MISSIONS</a:t>
            </a:r>
          </a:p>
        </p:txBody>
      </p:sp>
      <p:sp>
        <p:nvSpPr>
          <p:cNvPr id="23" name="TextBox 22">
            <a:extLst>
              <a:ext uri="{FF2B5EF4-FFF2-40B4-BE49-F238E27FC236}">
                <a16:creationId xmlns:a16="http://schemas.microsoft.com/office/drawing/2014/main" id="{A08DBF7F-8103-7A46-9A42-D66C0A7F0571}"/>
              </a:ext>
            </a:extLst>
          </p:cNvPr>
          <p:cNvSpPr txBox="1"/>
          <p:nvPr/>
        </p:nvSpPr>
        <p:spPr>
          <a:xfrm>
            <a:off x="9746698" y="4232396"/>
            <a:ext cx="2106956" cy="1754326"/>
          </a:xfrm>
          <a:prstGeom prst="rect">
            <a:avLst/>
          </a:prstGeom>
          <a:noFill/>
        </p:spPr>
        <p:txBody>
          <a:bodyPr wrap="square" rtlCol="0">
            <a:spAutoFit/>
          </a:bodyPr>
          <a:lstStyle/>
          <a:p>
            <a:pPr algn="r"/>
            <a:r>
              <a:rPr lang="en-US" sz="1600" b="1" dirty="0">
                <a:solidFill>
                  <a:prstClr val="white"/>
                </a:solidFill>
                <a:latin typeface="Arial Narrow"/>
                <a:ea typeface="ＭＳ Ｐゴシック" charset="-128"/>
                <a:cs typeface="Arial Narrow"/>
              </a:rPr>
              <a:t>ISS INSTRUMENTS</a:t>
            </a:r>
          </a:p>
          <a:p>
            <a:pPr algn="r"/>
            <a:endParaRPr lang="en-US" sz="800" b="1" dirty="0">
              <a:solidFill>
                <a:prstClr val="white"/>
              </a:solidFill>
              <a:latin typeface="Arial Narrow"/>
              <a:ea typeface="ＭＳ Ｐゴシック" charset="-128"/>
              <a:cs typeface="Arial Narrow"/>
            </a:endParaRPr>
          </a:p>
          <a:p>
            <a:pPr algn="r"/>
            <a:r>
              <a:rPr lang="en-US" sz="1400" b="1" dirty="0" smtClean="0">
                <a:solidFill>
                  <a:schemeClr val="bg1"/>
                </a:solidFill>
                <a:latin typeface="Arial Narrow"/>
                <a:cs typeface="Arial Narrow"/>
              </a:rPr>
              <a:t>SAGE </a:t>
            </a:r>
            <a:r>
              <a:rPr lang="en-US" sz="1400" b="1" dirty="0">
                <a:solidFill>
                  <a:schemeClr val="bg1"/>
                </a:solidFill>
                <a:latin typeface="Arial Narrow"/>
                <a:cs typeface="Arial Narrow"/>
              </a:rPr>
              <a:t>III </a:t>
            </a:r>
            <a:endParaRPr lang="en-US" sz="1400" b="1" dirty="0" smtClean="0">
              <a:solidFill>
                <a:schemeClr val="bg1"/>
              </a:solidFill>
              <a:latin typeface="Arial Narrow"/>
              <a:cs typeface="Arial Narrow"/>
            </a:endParaRPr>
          </a:p>
          <a:p>
            <a:pPr algn="r"/>
            <a:r>
              <a:rPr lang="en-US" sz="1400" b="1" dirty="0" smtClean="0">
                <a:solidFill>
                  <a:schemeClr val="bg1"/>
                </a:solidFill>
                <a:latin typeface="Arial Narrow"/>
                <a:cs typeface="Arial Narrow"/>
              </a:rPr>
              <a:t>TSIS-1 </a:t>
            </a:r>
          </a:p>
          <a:p>
            <a:pPr algn="r"/>
            <a:r>
              <a:rPr lang="en-US" sz="1400" b="1" dirty="0" smtClean="0">
                <a:solidFill>
                  <a:schemeClr val="bg1"/>
                </a:solidFill>
                <a:latin typeface="Arial Narrow"/>
                <a:cs typeface="Arial Narrow"/>
              </a:rPr>
              <a:t>OCO-3 </a:t>
            </a:r>
          </a:p>
          <a:p>
            <a:pPr algn="r"/>
            <a:r>
              <a:rPr lang="en-US" sz="1400" b="1" dirty="0" smtClean="0">
                <a:solidFill>
                  <a:schemeClr val="bg1"/>
                </a:solidFill>
                <a:latin typeface="Arial Narrow"/>
                <a:cs typeface="Arial Narrow"/>
              </a:rPr>
              <a:t>GEDI</a:t>
            </a:r>
            <a:r>
              <a:rPr lang="en-US" sz="1400" b="1" dirty="0">
                <a:solidFill>
                  <a:schemeClr val="bg1"/>
                </a:solidFill>
                <a:latin typeface="Arial Narrow"/>
                <a:cs typeface="Arial Narrow"/>
              </a:rPr>
              <a:t/>
            </a:r>
            <a:br>
              <a:rPr lang="en-US" sz="1400" b="1" dirty="0">
                <a:solidFill>
                  <a:schemeClr val="bg1"/>
                </a:solidFill>
                <a:latin typeface="Arial Narrow"/>
                <a:cs typeface="Arial Narrow"/>
              </a:rPr>
            </a:br>
            <a:r>
              <a:rPr lang="en-US" sz="1400" b="1" dirty="0" smtClean="0">
                <a:solidFill>
                  <a:schemeClr val="bg1"/>
                </a:solidFill>
                <a:latin typeface="Arial Narrow"/>
                <a:cs typeface="Arial Narrow"/>
              </a:rPr>
              <a:t>LIS </a:t>
            </a:r>
          </a:p>
          <a:p>
            <a:pPr algn="r"/>
            <a:r>
              <a:rPr lang="en-US" sz="1400" b="1" dirty="0" smtClean="0">
                <a:solidFill>
                  <a:schemeClr val="bg1"/>
                </a:solidFill>
                <a:latin typeface="Arial Narrow"/>
                <a:cs typeface="Arial Narrow"/>
              </a:rPr>
              <a:t>ECOSTRESS</a:t>
            </a:r>
            <a:endParaRPr lang="en-US" sz="1400" dirty="0">
              <a:solidFill>
                <a:schemeClr val="bg1"/>
              </a:solidFill>
              <a:latin typeface="Arial Narrow"/>
              <a:cs typeface="Arial Narrow"/>
            </a:endParaRPr>
          </a:p>
        </p:txBody>
      </p:sp>
      <p:sp>
        <p:nvSpPr>
          <p:cNvPr id="24" name="TextBox 23">
            <a:extLst>
              <a:ext uri="{FF2B5EF4-FFF2-40B4-BE49-F238E27FC236}">
                <a16:creationId xmlns:a16="http://schemas.microsoft.com/office/drawing/2014/main" id="{78508177-2C6D-204F-B75F-C5E9B029F6FC}"/>
              </a:ext>
            </a:extLst>
          </p:cNvPr>
          <p:cNvSpPr txBox="1"/>
          <p:nvPr/>
        </p:nvSpPr>
        <p:spPr>
          <a:xfrm>
            <a:off x="10019881" y="1729903"/>
            <a:ext cx="1814459" cy="1394228"/>
          </a:xfrm>
          <a:prstGeom prst="rect">
            <a:avLst/>
          </a:prstGeom>
          <a:noFill/>
        </p:spPr>
        <p:txBody>
          <a:bodyPr wrap="square" rtlCol="0">
            <a:spAutoFit/>
          </a:bodyPr>
          <a:lstStyle/>
          <a:p>
            <a:pPr algn="r"/>
            <a:r>
              <a:rPr lang="en-US" sz="1600" b="1" dirty="0">
                <a:solidFill>
                  <a:schemeClr val="bg1"/>
                </a:solidFill>
                <a:latin typeface="Arial Narrow"/>
                <a:cs typeface="Arial Narrow"/>
              </a:rPr>
              <a:t>INVEST/CUBESATS</a:t>
            </a:r>
          </a:p>
          <a:p>
            <a:pPr algn="r">
              <a:lnSpc>
                <a:spcPct val="50000"/>
              </a:lnSpc>
            </a:pPr>
            <a:endParaRPr lang="en-US" sz="1400" dirty="0">
              <a:solidFill>
                <a:schemeClr val="bg1"/>
              </a:solidFill>
              <a:latin typeface="Arial Narrow"/>
              <a:cs typeface="Arial Narrow"/>
            </a:endParaRPr>
          </a:p>
          <a:p>
            <a:pPr algn="r">
              <a:lnSpc>
                <a:spcPct val="110000"/>
              </a:lnSpc>
            </a:pPr>
            <a:r>
              <a:rPr lang="en-US" sz="1400" b="1" dirty="0" err="1" smtClean="0">
                <a:solidFill>
                  <a:schemeClr val="bg1"/>
                </a:solidFill>
                <a:latin typeface="Arial Narrow"/>
                <a:cs typeface="Arial Narrow"/>
              </a:rPr>
              <a:t>RainCube</a:t>
            </a:r>
            <a:endParaRPr lang="en-US" sz="1400" b="1" dirty="0" smtClean="0">
              <a:solidFill>
                <a:schemeClr val="bg1"/>
              </a:solidFill>
              <a:latin typeface="Arial Narrow"/>
              <a:cs typeface="Arial Narrow"/>
            </a:endParaRPr>
          </a:p>
          <a:p>
            <a:pPr algn="r">
              <a:lnSpc>
                <a:spcPct val="110000"/>
              </a:lnSpc>
            </a:pPr>
            <a:r>
              <a:rPr lang="en-US" sz="1400" b="1" dirty="0" smtClean="0">
                <a:solidFill>
                  <a:schemeClr val="bg1"/>
                </a:solidFill>
                <a:latin typeface="Arial Narrow"/>
                <a:ea typeface="ＭＳ Ｐゴシック" charset="-128"/>
                <a:cs typeface="Arial Narrow"/>
              </a:rPr>
              <a:t>TEMPEST-D</a:t>
            </a:r>
          </a:p>
          <a:p>
            <a:pPr algn="r">
              <a:lnSpc>
                <a:spcPct val="110000"/>
              </a:lnSpc>
            </a:pPr>
            <a:r>
              <a:rPr lang="en-US" sz="1400" b="1" dirty="0" smtClean="0">
                <a:solidFill>
                  <a:schemeClr val="bg1"/>
                </a:solidFill>
                <a:latin typeface="Arial Narrow"/>
                <a:ea typeface="ＭＳ Ｐゴシック" charset="-128"/>
                <a:cs typeface="Arial Narrow"/>
              </a:rPr>
              <a:t>CSIM-FD</a:t>
            </a:r>
          </a:p>
          <a:p>
            <a:pPr algn="r">
              <a:lnSpc>
                <a:spcPct val="110000"/>
              </a:lnSpc>
            </a:pPr>
            <a:r>
              <a:rPr lang="en-US" sz="1400" b="1" dirty="0" smtClean="0">
                <a:solidFill>
                  <a:schemeClr val="bg1"/>
                </a:solidFill>
                <a:latin typeface="Arial Narrow"/>
                <a:ea typeface="ＭＳ Ｐゴシック" charset="-128"/>
                <a:cs typeface="Arial Narrow"/>
              </a:rPr>
              <a:t>HARP</a:t>
            </a:r>
            <a:endParaRPr lang="en-US" sz="1400" dirty="0">
              <a:solidFill>
                <a:schemeClr val="bg1"/>
              </a:solidFill>
              <a:latin typeface="Arial Narrow"/>
              <a:ea typeface="ＭＳ Ｐゴシック" charset="-128"/>
              <a:cs typeface="Arial Narrow"/>
            </a:endParaRPr>
          </a:p>
        </p:txBody>
      </p:sp>
      <p:sp>
        <p:nvSpPr>
          <p:cNvPr id="25" name="TextBox 24">
            <a:extLst>
              <a:ext uri="{FF2B5EF4-FFF2-40B4-BE49-F238E27FC236}">
                <a16:creationId xmlns:a16="http://schemas.microsoft.com/office/drawing/2014/main" id="{95F0714B-D8CD-0C40-938C-AEDA584B86DA}"/>
              </a:ext>
            </a:extLst>
          </p:cNvPr>
          <p:cNvSpPr txBox="1"/>
          <p:nvPr/>
        </p:nvSpPr>
        <p:spPr>
          <a:xfrm>
            <a:off x="5768342" y="1589508"/>
            <a:ext cx="1791249" cy="338554"/>
          </a:xfrm>
          <a:prstGeom prst="rect">
            <a:avLst/>
          </a:prstGeom>
          <a:noFill/>
        </p:spPr>
        <p:txBody>
          <a:bodyPr wrap="square" rtlCol="0">
            <a:spAutoFit/>
          </a:bodyPr>
          <a:lstStyle/>
          <a:p>
            <a:r>
              <a:rPr lang="en-US" sz="1600" b="1" dirty="0">
                <a:solidFill>
                  <a:schemeClr val="bg1"/>
                </a:solidFill>
                <a:latin typeface="Arial Narrow" panose="020B0604020202020204" pitchFamily="34" charset="0"/>
                <a:cs typeface="Arial Narrow" panose="020B0604020202020204" pitchFamily="34" charset="0"/>
              </a:rPr>
              <a:t>LANDSAT 8 </a:t>
            </a:r>
            <a:r>
              <a:rPr lang="en-US" sz="1600" dirty="0">
                <a:solidFill>
                  <a:schemeClr val="bg1"/>
                </a:solidFill>
                <a:latin typeface="Arial Narrow" panose="020B0604020202020204" pitchFamily="34" charset="0"/>
                <a:cs typeface="Arial Narrow" panose="020B0604020202020204" pitchFamily="34" charset="0"/>
              </a:rPr>
              <a:t>(USGS</a:t>
            </a:r>
            <a:r>
              <a:rPr lang="en-US" sz="1600" dirty="0" smtClean="0">
                <a:solidFill>
                  <a:schemeClr val="bg1"/>
                </a:solidFill>
                <a:latin typeface="Arial Narrow" panose="020B0604020202020204" pitchFamily="34" charset="0"/>
                <a:cs typeface="Arial Narrow" panose="020B0604020202020204" pitchFamily="34" charset="0"/>
              </a:rPr>
              <a:t>)</a:t>
            </a:r>
            <a:endParaRPr lang="en-US" sz="1600" dirty="0">
              <a:solidFill>
                <a:schemeClr val="bg1"/>
              </a:solidFill>
              <a:latin typeface="Arial Narrow" panose="020B0604020202020204" pitchFamily="34" charset="0"/>
              <a:cs typeface="Arial Narrow" panose="020B0604020202020204" pitchFamily="34" charset="0"/>
            </a:endParaRPr>
          </a:p>
        </p:txBody>
      </p:sp>
    </p:spTree>
    <p:extLst>
      <p:ext uri="{BB962C8B-B14F-4D97-AF65-F5344CB8AC3E}">
        <p14:creationId xmlns:p14="http://schemas.microsoft.com/office/powerpoint/2010/main" val="269708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a:solidFill>
                  <a:srgbClr val="CF713D"/>
                </a:solidFill>
              </a:rPr>
              <a:t>WHAT IS NASA DEVELOP?</a:t>
            </a:r>
          </a:p>
        </p:txBody>
      </p:sp>
      <p:sp>
        <p:nvSpPr>
          <p:cNvPr id="6" name="Rectangle 5"/>
          <p:cNvSpPr/>
          <p:nvPr/>
        </p:nvSpPr>
        <p:spPr>
          <a:xfrm>
            <a:off x="978303" y="4838107"/>
            <a:ext cx="10247587"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chemeClr val="tx1">
                    <a:lumMod val="75000"/>
                    <a:lumOff val="25000"/>
                  </a:schemeClr>
                </a:solidFill>
                <a:effectLst/>
                <a:uLnTx/>
                <a:uFillTx/>
                <a:latin typeface="Century Gothic" pitchFamily="34" charset="0"/>
                <a:ea typeface="+mn-ea"/>
                <a:cs typeface="+mn-cs"/>
              </a:rPr>
              <a:t>DEVELOP bridges the gap between NASA Earth Science and society</a:t>
            </a:r>
            <a:r>
              <a:rPr kumimoji="0" lang="en-US" sz="2400" b="0" i="0" u="none" strike="noStrike" kern="1200" cap="none" spc="0" normalizeH="0" baseline="0" noProof="0" dirty="0">
                <a:ln>
                  <a:noFill/>
                </a:ln>
                <a:solidFill>
                  <a:schemeClr val="tx1">
                    <a:lumMod val="75000"/>
                    <a:lumOff val="25000"/>
                  </a:schemeClr>
                </a:solidFill>
                <a:effectLst/>
                <a:uLnTx/>
                <a:uFillTx/>
                <a:latin typeface="Century Gothic" pitchFamily="34" charset="0"/>
                <a:ea typeface="+mn-ea"/>
                <a:cs typeface="+mn-cs"/>
              </a:rPr>
              <a:t>, building capacity in both its participants and end-user organizations to better prepare them to handle the environmental challenges that face society.</a:t>
            </a:r>
          </a:p>
        </p:txBody>
      </p:sp>
      <p:sp>
        <p:nvSpPr>
          <p:cNvPr id="12" name="Shape 294"/>
          <p:cNvSpPr txBox="1"/>
          <p:nvPr/>
        </p:nvSpPr>
        <p:spPr>
          <a:xfrm>
            <a:off x="469444" y="3724824"/>
            <a:ext cx="338328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ct val="25000"/>
              <a:buFont typeface="Century Gothic"/>
              <a:buNone/>
              <a:tabLst/>
              <a:defRPr/>
            </a:pPr>
            <a:r>
              <a:rPr kumimoji="0" lang="en" sz="1800" b="0" i="1"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Measurements &amp; Predictions</a:t>
            </a:r>
          </a:p>
        </p:txBody>
      </p:sp>
      <p:sp>
        <p:nvSpPr>
          <p:cNvPr id="14" name="Shape 295"/>
          <p:cNvSpPr txBox="1"/>
          <p:nvPr/>
        </p:nvSpPr>
        <p:spPr>
          <a:xfrm>
            <a:off x="8310155" y="3724824"/>
            <a:ext cx="3474720" cy="333115"/>
          </a:xfrm>
          <a:prstGeom prst="rect">
            <a:avLst/>
          </a:prstGeom>
          <a:solidFill>
            <a:schemeClr val="lt2">
              <a:alpha val="60000"/>
            </a:schemeClr>
          </a:solidFill>
          <a:ln>
            <a:noFill/>
          </a:ln>
        </p:spPr>
        <p:txBody>
          <a:bodyPr lIns="91400" tIns="45700" rIns="91400" bIns="457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ct val="25000"/>
              <a:buFont typeface="Century Gothic"/>
              <a:buNone/>
              <a:tabLst/>
              <a:defRPr/>
            </a:pPr>
            <a:r>
              <a:rPr kumimoji="0" lang="en" sz="1800" b="0" i="1" u="none" strike="noStrike" kern="1200" cap="none" spc="0" normalizeH="0" baseline="0" noProof="0" dirty="0">
                <a:ln>
                  <a:noFill/>
                </a:ln>
                <a:solidFill>
                  <a:prstClr val="black"/>
                </a:solidFill>
                <a:effectLst/>
                <a:uLnTx/>
                <a:uFillTx/>
                <a:latin typeface="Century Gothic"/>
                <a:ea typeface="Century Gothic"/>
                <a:cs typeface="Century Gothic"/>
                <a:sym typeface="Century Gothic"/>
              </a:rPr>
              <a:t>Communities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3854" t="6109" r="12609" b="17400"/>
          <a:stretch/>
        </p:blipFill>
        <p:spPr>
          <a:xfrm>
            <a:off x="8372008" y="1618286"/>
            <a:ext cx="3351014" cy="2103120"/>
          </a:xfrm>
          <a:prstGeom prst="rect">
            <a:avLst/>
          </a:prstGeom>
          <a:effectLst>
            <a:outerShdw blurRad="50800" dist="38100" dir="2700000" algn="tl" rotWithShape="0">
              <a:prstClr val="black">
                <a:alpha val="40000"/>
              </a:prstClr>
            </a:outerShdw>
          </a:effectLst>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744" y="1618286"/>
            <a:ext cx="3154680" cy="2103120"/>
          </a:xfrm>
          <a:prstGeom prst="rect">
            <a:avLst/>
          </a:prstGeom>
          <a:effectLst>
            <a:outerShdw blurRad="50800" dist="38100" dir="2700000" algn="tl" rotWithShape="0">
              <a:prstClr val="black">
                <a:alpha val="40000"/>
              </a:prstClr>
            </a:outerShdw>
          </a:effectLst>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3266" y="2099751"/>
            <a:ext cx="3160080" cy="2103120"/>
          </a:xfrm>
          <a:prstGeom prst="rect">
            <a:avLst/>
          </a:prstGeom>
          <a:effectLst>
            <a:outerShdw blurRad="50800" dist="38100" dir="2700000" algn="tl" rotWithShape="0">
              <a:prstClr val="black">
                <a:alpha val="40000"/>
              </a:prstClr>
            </a:outerShdw>
          </a:effectLst>
        </p:spPr>
      </p:pic>
      <p:sp>
        <p:nvSpPr>
          <p:cNvPr id="15" name="Left-Right Arrow 14"/>
          <p:cNvSpPr/>
          <p:nvPr/>
        </p:nvSpPr>
        <p:spPr>
          <a:xfrm>
            <a:off x="3957950" y="1448365"/>
            <a:ext cx="4290712" cy="804377"/>
          </a:xfrm>
          <a:prstGeom prst="leftRightArrow">
            <a:avLst/>
          </a:prstGeom>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entury Gothic" panose="020F0302020204030204"/>
                <a:ea typeface="+mn-ea"/>
                <a:cs typeface="+mn-cs"/>
              </a:rPr>
              <a:t>NASA DEVELOP</a:t>
            </a:r>
          </a:p>
        </p:txBody>
      </p:sp>
    </p:spTree>
    <p:extLst>
      <p:ext uri="{BB962C8B-B14F-4D97-AF65-F5344CB8AC3E}">
        <p14:creationId xmlns:p14="http://schemas.microsoft.com/office/powerpoint/2010/main" val="5521772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
          <p:cNvSpPr txBox="1">
            <a:spLocks noGrp="1"/>
          </p:cNvSpPr>
          <p:nvPr>
            <p:ph type="title" idx="4294967295"/>
          </p:nvPr>
        </p:nvSpPr>
        <p:spPr>
          <a:xfrm>
            <a:off x="508000" y="333375"/>
            <a:ext cx="9412288" cy="4794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7EB761"/>
              </a:buClr>
              <a:buSzPts val="4800"/>
              <a:buFont typeface="Century Gothic"/>
              <a:buNone/>
            </a:pPr>
            <a:r>
              <a:rPr lang="en-US" sz="4000" b="1" dirty="0">
                <a:solidFill>
                  <a:schemeClr val="accent2">
                    <a:lumMod val="75000"/>
                  </a:schemeClr>
                </a:solidFill>
                <a:latin typeface="Century Gothic" panose="020B0502020202020204" pitchFamily="34" charset="0"/>
              </a:rPr>
              <a:t>FINDING SPACE FOR BEES</a:t>
            </a:r>
            <a:endParaRPr sz="4000" b="1" dirty="0">
              <a:solidFill>
                <a:schemeClr val="accent2">
                  <a:lumMod val="75000"/>
                </a:schemeClr>
              </a:solidFill>
              <a:latin typeface="Century Gothic" panose="020B0502020202020204" pitchFamily="34" charset="0"/>
            </a:endParaRPr>
          </a:p>
        </p:txBody>
      </p:sp>
      <p:sp>
        <p:nvSpPr>
          <p:cNvPr id="176" name="Google Shape;176;p3"/>
          <p:cNvSpPr txBox="1">
            <a:spLocks noGrp="1"/>
          </p:cNvSpPr>
          <p:nvPr>
            <p:ph type="body" idx="4294967295"/>
          </p:nvPr>
        </p:nvSpPr>
        <p:spPr>
          <a:xfrm>
            <a:off x="142240" y="1443673"/>
            <a:ext cx="5291138" cy="3067367"/>
          </a:xfrm>
          <a:prstGeom prst="rect">
            <a:avLst/>
          </a:prstGeom>
          <a:noFill/>
          <a:ln>
            <a:noFill/>
          </a:ln>
        </p:spPr>
        <p:txBody>
          <a:bodyPr spcFirstLastPara="1" wrap="square" lIns="91425" tIns="45700" rIns="91425" bIns="45700" anchor="t" anchorCtr="0">
            <a:noAutofit/>
          </a:bodyPr>
          <a:lstStyle/>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400" dirty="0">
                <a:solidFill>
                  <a:schemeClr val="tx1">
                    <a:lumMod val="75000"/>
                    <a:lumOff val="25000"/>
                  </a:schemeClr>
                </a:solidFill>
                <a:latin typeface="Century Gothic" panose="020B0502020202020204" pitchFamily="34" charset="0"/>
              </a:rPr>
              <a:t>Factors affecting bee health:</a:t>
            </a:r>
          </a:p>
          <a:p>
            <a:pPr marL="1028700" lvl="1" indent="-342900" algn="l" rtl="0">
              <a:lnSpc>
                <a:spcPct val="90000"/>
              </a:lnSpc>
              <a:spcBef>
                <a:spcPts val="1800"/>
              </a:spcBef>
              <a:spcAft>
                <a:spcPts val="0"/>
              </a:spcAft>
              <a:buClr>
                <a:srgbClr val="CF713D"/>
              </a:buClr>
              <a:buSzPct val="100000"/>
              <a:buFont typeface="Webdings" panose="05030102010509060703" pitchFamily="18" charset="2"/>
              <a:buChar char="4"/>
            </a:pPr>
            <a:r>
              <a:rPr lang="en-US" sz="2400" dirty="0" smtClean="0">
                <a:solidFill>
                  <a:schemeClr val="tx1">
                    <a:lumMod val="75000"/>
                    <a:lumOff val="25000"/>
                  </a:schemeClr>
                </a:solidFill>
                <a:latin typeface="Century Gothic" panose="020B0502020202020204" pitchFamily="34" charset="0"/>
              </a:rPr>
              <a:t>Nectar </a:t>
            </a:r>
            <a:r>
              <a:rPr lang="en-US" sz="2400" dirty="0">
                <a:solidFill>
                  <a:schemeClr val="tx1">
                    <a:lumMod val="75000"/>
                    <a:lumOff val="25000"/>
                  </a:schemeClr>
                </a:solidFill>
                <a:latin typeface="Century Gothic" panose="020B0502020202020204" pitchFamily="34" charset="0"/>
              </a:rPr>
              <a:t>availability</a:t>
            </a:r>
            <a:endParaRPr lang="en-US" sz="1600" dirty="0">
              <a:solidFill>
                <a:schemeClr val="tx1">
                  <a:lumMod val="75000"/>
                  <a:lumOff val="25000"/>
                </a:schemeClr>
              </a:solidFill>
              <a:latin typeface="Century Gothic" panose="020B0502020202020204" pitchFamily="34" charset="0"/>
            </a:endParaRPr>
          </a:p>
          <a:p>
            <a:pPr marL="1028700" lvl="1" indent="-342900" algn="l" rtl="0">
              <a:lnSpc>
                <a:spcPct val="90000"/>
              </a:lnSpc>
              <a:spcBef>
                <a:spcPts val="500"/>
              </a:spcBef>
              <a:spcAft>
                <a:spcPts val="0"/>
              </a:spcAft>
              <a:buClr>
                <a:srgbClr val="CF713D"/>
              </a:buClr>
              <a:buSzPct val="100000"/>
              <a:buFont typeface="Webdings" panose="05030102010509060703" pitchFamily="18" charset="2"/>
              <a:buChar char="4"/>
            </a:pPr>
            <a:r>
              <a:rPr lang="en-US" sz="2400" dirty="0">
                <a:solidFill>
                  <a:schemeClr val="tx1">
                    <a:lumMod val="75000"/>
                    <a:lumOff val="25000"/>
                  </a:schemeClr>
                </a:solidFill>
                <a:latin typeface="Century Gothic" panose="020B0502020202020204" pitchFamily="34" charset="0"/>
              </a:rPr>
              <a:t>Pesticides</a:t>
            </a:r>
          </a:p>
          <a:p>
            <a:pPr marL="1028700" lvl="1" indent="-342900" algn="l" rtl="0">
              <a:lnSpc>
                <a:spcPct val="90000"/>
              </a:lnSpc>
              <a:spcBef>
                <a:spcPts val="500"/>
              </a:spcBef>
              <a:spcAft>
                <a:spcPts val="0"/>
              </a:spcAft>
              <a:buClr>
                <a:srgbClr val="CF713D"/>
              </a:buClr>
              <a:buSzPct val="100000"/>
              <a:buFont typeface="Webdings" panose="05030102010509060703" pitchFamily="18" charset="2"/>
              <a:buChar char="4"/>
            </a:pPr>
            <a:r>
              <a:rPr lang="en-US" sz="2400" dirty="0">
                <a:solidFill>
                  <a:schemeClr val="tx1">
                    <a:lumMod val="75000"/>
                    <a:lumOff val="25000"/>
                  </a:schemeClr>
                </a:solidFill>
                <a:latin typeface="Century Gothic" panose="020B0502020202020204" pitchFamily="34" charset="0"/>
              </a:rPr>
              <a:t>Seasonality</a:t>
            </a:r>
          </a:p>
          <a:p>
            <a:pPr marL="1028700" lvl="1" indent="-342900" algn="l" rtl="0">
              <a:lnSpc>
                <a:spcPct val="90000"/>
              </a:lnSpc>
              <a:spcBef>
                <a:spcPts val="500"/>
              </a:spcBef>
              <a:spcAft>
                <a:spcPts val="0"/>
              </a:spcAft>
              <a:buClr>
                <a:srgbClr val="CF713D"/>
              </a:buClr>
              <a:buSzPct val="100000"/>
              <a:buFont typeface="Webdings" panose="05030102010509060703" pitchFamily="18" charset="2"/>
              <a:buChar char="4"/>
            </a:pPr>
            <a:r>
              <a:rPr lang="en-US" sz="2400" dirty="0">
                <a:solidFill>
                  <a:schemeClr val="tx1">
                    <a:lumMod val="75000"/>
                    <a:lumOff val="25000"/>
                  </a:schemeClr>
                </a:solidFill>
                <a:latin typeface="Century Gothic" panose="020B0502020202020204" pitchFamily="34" charset="0"/>
              </a:rPr>
              <a:t>Climate variability</a:t>
            </a:r>
          </a:p>
          <a:p>
            <a:pPr marL="1028700" lvl="1" indent="-342900" algn="l" rtl="0">
              <a:lnSpc>
                <a:spcPct val="90000"/>
              </a:lnSpc>
              <a:spcBef>
                <a:spcPts val="500"/>
              </a:spcBef>
              <a:spcAft>
                <a:spcPts val="0"/>
              </a:spcAft>
              <a:buClr>
                <a:srgbClr val="CF713D"/>
              </a:buClr>
              <a:buSzPct val="100000"/>
              <a:buFont typeface="Webdings" panose="05030102010509060703" pitchFamily="18" charset="2"/>
              <a:buChar char="4"/>
            </a:pPr>
            <a:r>
              <a:rPr lang="en-US" sz="2400" dirty="0">
                <a:solidFill>
                  <a:schemeClr val="tx1">
                    <a:lumMod val="75000"/>
                    <a:lumOff val="25000"/>
                  </a:schemeClr>
                </a:solidFill>
                <a:latin typeface="Century Gothic" panose="020B0502020202020204" pitchFamily="34" charset="0"/>
              </a:rPr>
              <a:t>Access to water</a:t>
            </a:r>
          </a:p>
          <a:p>
            <a:pPr marL="1028700" lvl="1" indent="-342900" algn="l" rtl="0">
              <a:lnSpc>
                <a:spcPct val="90000"/>
              </a:lnSpc>
              <a:spcBef>
                <a:spcPts val="500"/>
              </a:spcBef>
              <a:spcAft>
                <a:spcPts val="0"/>
              </a:spcAft>
              <a:buClr>
                <a:srgbClr val="7EB761"/>
              </a:buClr>
              <a:buSzPts val="1400"/>
              <a:buFont typeface="Wingdings" panose="05000000000000000000" pitchFamily="2" charset="2"/>
              <a:buChar char="q"/>
            </a:pPr>
            <a:endParaRPr dirty="0"/>
          </a:p>
          <a:p>
            <a:pPr marL="685800" lvl="1" indent="0" algn="l" rtl="0">
              <a:lnSpc>
                <a:spcPct val="90000"/>
              </a:lnSpc>
              <a:spcBef>
                <a:spcPts val="500"/>
              </a:spcBef>
              <a:spcAft>
                <a:spcPts val="0"/>
              </a:spcAft>
              <a:buClr>
                <a:srgbClr val="7EB761"/>
              </a:buClr>
              <a:buSzPts val="1400"/>
            </a:pPr>
            <a:endParaRPr dirty="0"/>
          </a:p>
        </p:txBody>
      </p:sp>
      <p:grpSp>
        <p:nvGrpSpPr>
          <p:cNvPr id="178" name="Google Shape;178;p3"/>
          <p:cNvGrpSpPr/>
          <p:nvPr/>
        </p:nvGrpSpPr>
        <p:grpSpPr>
          <a:xfrm>
            <a:off x="7945148" y="852910"/>
            <a:ext cx="3274258" cy="2729580"/>
            <a:chOff x="7755362" y="139580"/>
            <a:chExt cx="3791527" cy="3310762"/>
          </a:xfrm>
          <a:effectLst>
            <a:outerShdw blurRad="50800" dist="38100" dir="2700000" algn="tl" rotWithShape="0">
              <a:prstClr val="black">
                <a:alpha val="40000"/>
              </a:prstClr>
            </a:outerShdw>
          </a:effectLst>
        </p:grpSpPr>
        <p:sp>
          <p:nvSpPr>
            <p:cNvPr id="179" name="Google Shape;179;p3"/>
            <p:cNvSpPr/>
            <p:nvPr/>
          </p:nvSpPr>
          <p:spPr>
            <a:xfrm>
              <a:off x="7755362" y="139580"/>
              <a:ext cx="3791527" cy="3273552"/>
            </a:xfrm>
            <a:prstGeom prst="hexagon">
              <a:avLst>
                <a:gd name="adj" fmla="val 25000"/>
                <a:gd name="vf" fmla="val 115470"/>
              </a:avLst>
            </a:prstGeom>
            <a:blipFill rotWithShape="1">
              <a:blip r:embed="rId3">
                <a:alphaModFix/>
              </a:blip>
              <a:stretch>
                <a:fillRect/>
              </a:stretch>
            </a:blip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0" name="Google Shape;180;p3"/>
            <p:cNvSpPr/>
            <p:nvPr/>
          </p:nvSpPr>
          <p:spPr>
            <a:xfrm>
              <a:off x="9334895" y="3142565"/>
              <a:ext cx="15696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chemeClr val="lt1"/>
                </a:solidFill>
                <a:latin typeface="Century Gothic"/>
                <a:ea typeface="Century Gothic"/>
                <a:cs typeface="Century Gothic"/>
                <a:sym typeface="Century Gothic"/>
              </a:endParaRPr>
            </a:p>
          </p:txBody>
        </p:sp>
      </p:grpSp>
      <p:sp>
        <p:nvSpPr>
          <p:cNvPr id="182" name="Google Shape;182;p3"/>
          <p:cNvSpPr/>
          <p:nvPr/>
        </p:nvSpPr>
        <p:spPr>
          <a:xfrm>
            <a:off x="7962222" y="3616884"/>
            <a:ext cx="3274257" cy="2701825"/>
          </a:xfrm>
          <a:prstGeom prst="hexagon">
            <a:avLst>
              <a:gd name="adj" fmla="val 25000"/>
              <a:gd name="vf" fmla="val 115470"/>
            </a:avLst>
          </a:prstGeom>
          <a:blipFill rotWithShape="1">
            <a:blip r:embed="rId4"/>
            <a:stretch>
              <a:fillRect/>
            </a:stretch>
          </a:blip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85" name="Google Shape;185;p3"/>
          <p:cNvSpPr/>
          <p:nvPr/>
        </p:nvSpPr>
        <p:spPr>
          <a:xfrm>
            <a:off x="5373017" y="2258664"/>
            <a:ext cx="3205411" cy="2667564"/>
          </a:xfrm>
          <a:prstGeom prst="hexagon">
            <a:avLst>
              <a:gd name="adj" fmla="val 25000"/>
              <a:gd name="vf" fmla="val 115470"/>
            </a:avLst>
          </a:prstGeom>
          <a:blipFill rotWithShape="1">
            <a:blip r:embed="rId5"/>
            <a:stretch>
              <a:fillRect/>
            </a:stretch>
          </a:blipFill>
          <a:ln w="25400" cap="flat" cmpd="sng">
            <a:noFill/>
            <a:prstDash val="solid"/>
            <a:round/>
            <a:headEnd type="none" w="sm" len="sm"/>
            <a:tailEnd type="none" w="sm" len="sm"/>
          </a:ln>
          <a:effectLst>
            <a:outerShdw blurRad="50800" dist="38100" dir="2700000" algn="tl" rotWithShape="0">
              <a:prstClr val="black">
                <a:alpha val="40000"/>
              </a:prst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 name="Google Shape;232;p5">
            <a:extLst>
              <a:ext uri="{FF2B5EF4-FFF2-40B4-BE49-F238E27FC236}">
                <a16:creationId xmlns:a16="http://schemas.microsoft.com/office/drawing/2014/main" id="{7AA566E9-5652-436C-A461-A7EC1C936CDB}"/>
              </a:ext>
            </a:extLst>
          </p:cNvPr>
          <p:cNvSpPr/>
          <p:nvPr/>
        </p:nvSpPr>
        <p:spPr>
          <a:xfrm>
            <a:off x="8476670" y="6318709"/>
            <a:ext cx="2286000" cy="39699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100" i="0" u="none" strike="noStrike" cap="none" dirty="0" smtClean="0">
                <a:solidFill>
                  <a:schemeClr val="tx1">
                    <a:lumMod val="75000"/>
                    <a:lumOff val="25000"/>
                  </a:schemeClr>
                </a:solidFill>
                <a:latin typeface="Century Gothic"/>
                <a:ea typeface="Century Gothic"/>
                <a:cs typeface="Century Gothic"/>
                <a:sym typeface="Century Gothic"/>
              </a:rPr>
              <a:t>Image credits: NASA DEVELOP, Reinhold Moller, fir0002</a:t>
            </a:r>
            <a:endParaRPr sz="1100" i="0" u="none" strike="noStrike" cap="none" dirty="0">
              <a:solidFill>
                <a:schemeClr val="tx1">
                  <a:lumMod val="75000"/>
                  <a:lumOff val="25000"/>
                </a:schemeClr>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ity street&#10;&#10;Description automatically generated">
            <a:extLst>
              <a:ext uri="{FF2B5EF4-FFF2-40B4-BE49-F238E27FC236}">
                <a16:creationId xmlns:a16="http://schemas.microsoft.com/office/drawing/2014/main" id="{CDAB9F3B-0B43-4884-A0EC-A7327EA3F0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0637" y="340032"/>
            <a:ext cx="5343857" cy="3382297"/>
          </a:xfrm>
          <a:prstGeom prst="rect">
            <a:avLst/>
          </a:prstGeom>
          <a:effectLst>
            <a:outerShdw blurRad="50800" dist="38100" dir="2700000" algn="tl" rotWithShape="0">
              <a:prstClr val="black">
                <a:alpha val="40000"/>
              </a:prstClr>
            </a:outerShdw>
          </a:effectLst>
        </p:spPr>
      </p:pic>
      <p:pic>
        <p:nvPicPr>
          <p:cNvPr id="8" name="Picture 7" descr="A close up of a map&#10;&#10;Description automatically generated">
            <a:extLst>
              <a:ext uri="{FF2B5EF4-FFF2-40B4-BE49-F238E27FC236}">
                <a16:creationId xmlns:a16="http://schemas.microsoft.com/office/drawing/2014/main" id="{97C0E4E2-B578-4D43-AF6D-473688B01A90}"/>
              </a:ext>
            </a:extLst>
          </p:cNvPr>
          <p:cNvPicPr>
            <a:picLocks noChangeAspect="1"/>
          </p:cNvPicPr>
          <p:nvPr/>
        </p:nvPicPr>
        <p:blipFill>
          <a:blip r:embed="rId4"/>
          <a:stretch>
            <a:fillRect/>
          </a:stretch>
        </p:blipFill>
        <p:spPr>
          <a:xfrm>
            <a:off x="4439501" y="1865262"/>
            <a:ext cx="7348648" cy="46752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Google Shape;232;p5"/>
          <p:cNvSpPr/>
          <p:nvPr/>
        </p:nvSpPr>
        <p:spPr>
          <a:xfrm>
            <a:off x="9472310" y="6540500"/>
            <a:ext cx="2815194"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i="0" u="none" strike="noStrike" cap="none" dirty="0">
                <a:solidFill>
                  <a:schemeClr val="tx1">
                    <a:lumMod val="75000"/>
                    <a:lumOff val="25000"/>
                  </a:schemeClr>
                </a:solidFill>
                <a:latin typeface="Century Gothic"/>
                <a:ea typeface="Century Gothic"/>
                <a:cs typeface="Century Gothic"/>
                <a:sym typeface="Century Gothic"/>
              </a:rPr>
              <a:t>Image </a:t>
            </a:r>
            <a:r>
              <a:rPr lang="en-US" sz="1100" i="0" u="none" strike="noStrike" cap="none" dirty="0" smtClean="0">
                <a:solidFill>
                  <a:schemeClr val="tx1">
                    <a:lumMod val="75000"/>
                    <a:lumOff val="25000"/>
                  </a:schemeClr>
                </a:solidFill>
                <a:latin typeface="Century Gothic"/>
                <a:ea typeface="Century Gothic"/>
                <a:cs typeface="Century Gothic"/>
                <a:sym typeface="Century Gothic"/>
              </a:rPr>
              <a:t>credits: </a:t>
            </a:r>
            <a:r>
              <a:rPr lang="en-US" sz="1100" i="0" u="none" strike="noStrike" cap="none" dirty="0">
                <a:solidFill>
                  <a:schemeClr val="tx1">
                    <a:lumMod val="75000"/>
                    <a:lumOff val="25000"/>
                  </a:schemeClr>
                </a:solidFill>
                <a:latin typeface="Century Gothic"/>
                <a:ea typeface="Century Gothic"/>
                <a:cs typeface="Century Gothic"/>
                <a:sym typeface="Century Gothic"/>
              </a:rPr>
              <a:t>2020 Google Earth</a:t>
            </a:r>
            <a:endParaRPr sz="1100" i="0" u="none" strike="noStrike" cap="none" dirty="0">
              <a:solidFill>
                <a:schemeClr val="tx1">
                  <a:lumMod val="75000"/>
                  <a:lumOff val="25000"/>
                </a:schemeClr>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02495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5"/>
          <p:cNvSpPr txBox="1">
            <a:spLocks noGrp="1"/>
          </p:cNvSpPr>
          <p:nvPr>
            <p:ph type="title" idx="4294967295"/>
          </p:nvPr>
        </p:nvSpPr>
        <p:spPr>
          <a:xfrm>
            <a:off x="518160" y="365125"/>
            <a:ext cx="9413875" cy="4794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7EB761"/>
              </a:buClr>
              <a:buSzPts val="4800"/>
              <a:buFont typeface="Century Gothic"/>
              <a:buNone/>
            </a:pPr>
            <a:r>
              <a:rPr lang="en-US" sz="4000" b="1" dirty="0">
                <a:solidFill>
                  <a:srgbClr val="CF713D"/>
                </a:solidFill>
                <a:latin typeface="Century Gothic" panose="020B0502020202020204" pitchFamily="34" charset="0"/>
              </a:rPr>
              <a:t>OBJECTIVES</a:t>
            </a:r>
            <a:endParaRPr sz="4000" b="1" dirty="0">
              <a:solidFill>
                <a:srgbClr val="CF713D"/>
              </a:solidFill>
              <a:latin typeface="Century Gothic" panose="020B0502020202020204" pitchFamily="34" charset="0"/>
            </a:endParaRPr>
          </a:p>
        </p:txBody>
      </p:sp>
      <p:sp>
        <p:nvSpPr>
          <p:cNvPr id="229" name="Google Shape;229;p5"/>
          <p:cNvSpPr txBox="1">
            <a:spLocks noGrp="1"/>
          </p:cNvSpPr>
          <p:nvPr>
            <p:ph type="body" idx="4294967295"/>
          </p:nvPr>
        </p:nvSpPr>
        <p:spPr>
          <a:xfrm>
            <a:off x="132080" y="1765300"/>
            <a:ext cx="5165725" cy="3443288"/>
          </a:xfrm>
          <a:prstGeom prst="rect">
            <a:avLst/>
          </a:prstGeom>
          <a:noFill/>
          <a:ln>
            <a:noFill/>
          </a:ln>
        </p:spPr>
        <p:txBody>
          <a:bodyPr spcFirstLastPara="1" wrap="square" lIns="91425" tIns="45700" rIns="91425" bIns="45700" anchor="t" anchorCtr="0">
            <a:noAutofit/>
          </a:bodyPr>
          <a:lstStyle/>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smtClean="0">
                <a:solidFill>
                  <a:schemeClr val="tx1">
                    <a:lumMod val="75000"/>
                    <a:lumOff val="25000"/>
                  </a:schemeClr>
                </a:solidFill>
                <a:latin typeface="Century Gothic" panose="020B0502020202020204" pitchFamily="34" charset="0"/>
              </a:rPr>
              <a:t>Create </a:t>
            </a:r>
            <a:r>
              <a:rPr lang="en-US" sz="2000" dirty="0">
                <a:solidFill>
                  <a:schemeClr val="tx1">
                    <a:lumMod val="75000"/>
                    <a:lumOff val="25000"/>
                  </a:schemeClr>
                </a:solidFill>
                <a:latin typeface="Century Gothic" panose="020B0502020202020204" pitchFamily="34" charset="0"/>
              </a:rPr>
              <a:t>a </a:t>
            </a:r>
            <a:r>
              <a:rPr lang="en-US" sz="2000" b="1" dirty="0">
                <a:solidFill>
                  <a:schemeClr val="tx1">
                    <a:lumMod val="75000"/>
                    <a:lumOff val="25000"/>
                  </a:schemeClr>
                </a:solidFill>
                <a:latin typeface="Century Gothic" panose="020B0502020202020204" pitchFamily="34" charset="0"/>
              </a:rPr>
              <a:t>tool </a:t>
            </a:r>
            <a:r>
              <a:rPr lang="en-US" sz="2000" dirty="0">
                <a:solidFill>
                  <a:schemeClr val="tx1">
                    <a:lumMod val="75000"/>
                    <a:lumOff val="25000"/>
                  </a:schemeClr>
                </a:solidFill>
                <a:latin typeface="Century Gothic" panose="020B0502020202020204" pitchFamily="34" charset="0"/>
              </a:rPr>
              <a:t>to explore apiary locations</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Combine on-the-ground hive</a:t>
            </a:r>
            <a:r>
              <a:rPr lang="en-US" sz="2000" b="1" dirty="0">
                <a:solidFill>
                  <a:schemeClr val="tx1">
                    <a:lumMod val="75000"/>
                    <a:lumOff val="25000"/>
                  </a:schemeClr>
                </a:solidFill>
                <a:latin typeface="Century Gothic" panose="020B0502020202020204" pitchFamily="34" charset="0"/>
              </a:rPr>
              <a:t> </a:t>
            </a:r>
            <a:r>
              <a:rPr lang="en-US" sz="2000" dirty="0">
                <a:solidFill>
                  <a:schemeClr val="tx1">
                    <a:lumMod val="75000"/>
                    <a:lumOff val="25000"/>
                  </a:schemeClr>
                </a:solidFill>
                <a:latin typeface="Century Gothic" panose="020B0502020202020204" pitchFamily="34" charset="0"/>
              </a:rPr>
              <a:t>data with </a:t>
            </a:r>
            <a:r>
              <a:rPr lang="en-US" sz="2000" b="1" dirty="0">
                <a:solidFill>
                  <a:schemeClr val="tx1">
                    <a:lumMod val="75000"/>
                    <a:lumOff val="25000"/>
                  </a:schemeClr>
                </a:solidFill>
                <a:latin typeface="Century Gothic" panose="020B0502020202020204" pitchFamily="34" charset="0"/>
              </a:rPr>
              <a:t>satellite data </a:t>
            </a:r>
            <a:r>
              <a:rPr lang="en-US" sz="2000" dirty="0">
                <a:solidFill>
                  <a:schemeClr val="tx1">
                    <a:lumMod val="75000"/>
                    <a:lumOff val="25000"/>
                  </a:schemeClr>
                </a:solidFill>
                <a:latin typeface="Century Gothic" panose="020B0502020202020204" pitchFamily="34" charset="0"/>
              </a:rPr>
              <a:t>to further honey bee research efforts</a:t>
            </a:r>
            <a:endParaRPr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Assemble a </a:t>
            </a:r>
            <a:r>
              <a:rPr lang="en-US" sz="2000" b="1" dirty="0">
                <a:solidFill>
                  <a:schemeClr val="tx1">
                    <a:lumMod val="75000"/>
                    <a:lumOff val="25000"/>
                  </a:schemeClr>
                </a:solidFill>
                <a:latin typeface="Century Gothic" panose="020B0502020202020204" pitchFamily="34" charset="0"/>
              </a:rPr>
              <a:t>user intuitive tutorial</a:t>
            </a:r>
            <a:r>
              <a:rPr lang="en-US" sz="2000" dirty="0">
                <a:solidFill>
                  <a:schemeClr val="tx1">
                    <a:lumMod val="75000"/>
                    <a:lumOff val="25000"/>
                  </a:schemeClr>
                </a:solidFill>
                <a:latin typeface="Century Gothic" panose="020B0502020202020204" pitchFamily="34" charset="0"/>
              </a:rPr>
              <a:t> for partners and future </a:t>
            </a:r>
            <a:r>
              <a:rPr lang="en-US" sz="2000" dirty="0" smtClean="0">
                <a:solidFill>
                  <a:schemeClr val="tx1">
                    <a:lumMod val="75000"/>
                    <a:lumOff val="25000"/>
                  </a:schemeClr>
                </a:solidFill>
                <a:latin typeface="Century Gothic" panose="020B0502020202020204" pitchFamily="34" charset="0"/>
              </a:rPr>
              <a:t>researchers</a:t>
            </a:r>
            <a:endParaRPr sz="2000" dirty="0">
              <a:solidFill>
                <a:schemeClr val="tx1">
                  <a:lumMod val="75000"/>
                  <a:lumOff val="25000"/>
                </a:schemeClr>
              </a:solidFill>
              <a:latin typeface="Century Gothic" panose="020B0502020202020204" pitchFamily="34" charset="0"/>
            </a:endParaRPr>
          </a:p>
          <a:p>
            <a:pPr marL="698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sz="2500" dirty="0"/>
          </a:p>
          <a:p>
            <a:pPr marL="685800" lvl="0" indent="-457200" algn="l" rtl="0">
              <a:lnSpc>
                <a:spcPct val="90000"/>
              </a:lnSpc>
              <a:spcBef>
                <a:spcPts val="1000"/>
              </a:spcBef>
              <a:spcAft>
                <a:spcPts val="0"/>
              </a:spcAft>
              <a:buClr>
                <a:srgbClr val="CF713D"/>
              </a:buClr>
              <a:buSzPts val="2000"/>
              <a:buFont typeface="Webdings" panose="05030102010509060703" pitchFamily="18" charset="2"/>
              <a:buChar char="4"/>
            </a:pPr>
            <a:endParaRPr dirty="0"/>
          </a:p>
          <a:p>
            <a:pPr marL="812800" lvl="0" indent="-457200" algn="l" rtl="0">
              <a:lnSpc>
                <a:spcPct val="90000"/>
              </a:lnSpc>
              <a:spcBef>
                <a:spcPts val="1000"/>
              </a:spcBef>
              <a:spcAft>
                <a:spcPts val="0"/>
              </a:spcAft>
              <a:buClr>
                <a:srgbClr val="CF713D"/>
              </a:buClr>
              <a:buSzPts val="2000"/>
              <a:buFont typeface="Webdings" panose="05030102010509060703" pitchFamily="18" charset="2"/>
              <a:buChar char="4"/>
            </a:pPr>
            <a:endParaRPr dirty="0"/>
          </a:p>
        </p:txBody>
      </p:sp>
      <p:pic>
        <p:nvPicPr>
          <p:cNvPr id="231" name="Google Shape;231;p5"/>
          <p:cNvPicPr preferRelativeResize="0">
            <a:picLocks noGrp="1" noChangeAspect="1"/>
          </p:cNvPicPr>
          <p:nvPr>
            <p:ph type="pic" idx="4294967295"/>
          </p:nvPr>
        </p:nvPicPr>
        <p:blipFill rotWithShape="1">
          <a:blip r:embed="rId3" cstate="screen">
            <a:alphaModFix/>
            <a:extLst>
              <a:ext uri="{28A0092B-C50C-407E-A947-70E740481C1C}">
                <a14:useLocalDpi xmlns:a14="http://schemas.microsoft.com/office/drawing/2010/main"/>
              </a:ext>
            </a:extLst>
          </a:blip>
          <a:srcRect/>
          <a:stretch/>
        </p:blipFill>
        <p:spPr>
          <a:xfrm>
            <a:off x="5640705" y="626922"/>
            <a:ext cx="5616155" cy="5943600"/>
          </a:xfrm>
          <a:prstGeom prst="rect">
            <a:avLst/>
          </a:prstGeom>
          <a:noFill/>
          <a:ln>
            <a:noFill/>
          </a:ln>
          <a:effectLst>
            <a:outerShdw blurRad="50800" dist="38100" dir="2700000" algn="tl" rotWithShape="0">
              <a:prstClr val="black">
                <a:alpha val="40000"/>
              </a:prstClr>
            </a:outerShdw>
          </a:effectLst>
        </p:spPr>
      </p:pic>
      <p:sp>
        <p:nvSpPr>
          <p:cNvPr id="232" name="Google Shape;232;p5"/>
          <p:cNvSpPr/>
          <p:nvPr/>
        </p:nvSpPr>
        <p:spPr>
          <a:xfrm>
            <a:off x="9105026" y="6570749"/>
            <a:ext cx="2815194"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dirty="0">
                <a:solidFill>
                  <a:schemeClr val="tx1">
                    <a:lumMod val="75000"/>
                    <a:lumOff val="25000"/>
                  </a:schemeClr>
                </a:solidFill>
                <a:latin typeface="Century Gothic"/>
                <a:ea typeface="Century Gothic"/>
                <a:cs typeface="Century Gothic"/>
                <a:sym typeface="Century Gothic"/>
              </a:rPr>
              <a:t>Image credit : NASA DEVELOP </a:t>
            </a:r>
            <a:endParaRPr sz="1100" b="0" i="0" u="none" strike="noStrike" cap="none" dirty="0">
              <a:solidFill>
                <a:schemeClr val="tx1">
                  <a:lumMod val="75000"/>
                  <a:lumOff val="25000"/>
                </a:schemeClr>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6"/>
          <p:cNvSpPr txBox="1">
            <a:spLocks noGrp="1"/>
          </p:cNvSpPr>
          <p:nvPr>
            <p:ph type="title" idx="4294967295"/>
          </p:nvPr>
        </p:nvSpPr>
        <p:spPr>
          <a:xfrm>
            <a:off x="508000" y="311150"/>
            <a:ext cx="9413875" cy="479425"/>
          </a:xfrm>
          <a:prstGeom prst="rect">
            <a:avLst/>
          </a:prstGeom>
          <a:noFill/>
          <a:ln>
            <a:noFill/>
          </a:ln>
        </p:spPr>
        <p:txBody>
          <a:bodyPr spcFirstLastPara="1" wrap="square" lIns="91425" tIns="45700" rIns="91425" bIns="45700" anchor="ctr" anchorCtr="0">
            <a:noAutofit/>
          </a:bodyPr>
          <a:lstStyle/>
          <a:p>
            <a:pPr marL="342900" lvl="0" indent="-342900" algn="l" rtl="0">
              <a:lnSpc>
                <a:spcPct val="90000"/>
              </a:lnSpc>
              <a:spcBef>
                <a:spcPts val="200"/>
              </a:spcBef>
              <a:spcAft>
                <a:spcPts val="0"/>
              </a:spcAft>
              <a:buSzPts val="4800"/>
              <a:buNone/>
            </a:pPr>
            <a:r>
              <a:rPr lang="en-US" sz="4000" b="1" dirty="0">
                <a:solidFill>
                  <a:srgbClr val="CF713D"/>
                </a:solidFill>
                <a:latin typeface="Century Gothic" panose="020B0502020202020204" pitchFamily="34" charset="0"/>
              </a:rPr>
              <a:t>INPUT DATA</a:t>
            </a:r>
            <a:endParaRPr sz="4000" b="1" dirty="0">
              <a:solidFill>
                <a:srgbClr val="CF713D"/>
              </a:solidFill>
              <a:latin typeface="Century Gothic" panose="020B0502020202020204" pitchFamily="34" charset="0"/>
            </a:endParaRPr>
          </a:p>
        </p:txBody>
      </p:sp>
      <p:sp>
        <p:nvSpPr>
          <p:cNvPr id="239" name="Google Shape;239;p6"/>
          <p:cNvSpPr txBox="1">
            <a:spLocks noGrp="1"/>
          </p:cNvSpPr>
          <p:nvPr>
            <p:ph type="body" idx="4294967295"/>
          </p:nvPr>
        </p:nvSpPr>
        <p:spPr>
          <a:xfrm>
            <a:off x="0" y="4210050"/>
            <a:ext cx="3760788" cy="2217738"/>
          </a:xfrm>
          <a:prstGeom prst="rect">
            <a:avLst/>
          </a:prstGeom>
          <a:noFill/>
          <a:ln>
            <a:noFill/>
          </a:ln>
        </p:spPr>
        <p:txBody>
          <a:bodyPr spcFirstLastPara="1" wrap="square" lIns="91425" tIns="45700" rIns="91425" bIns="45700" anchor="t" anchorCtr="0">
            <a:noAutofit/>
          </a:bodyPr>
          <a:lstStyle/>
          <a:p>
            <a:pPr marL="571500" lvl="0" indent="-215900" algn="l" rtl="0">
              <a:lnSpc>
                <a:spcPct val="90000"/>
              </a:lnSpc>
              <a:spcBef>
                <a:spcPts val="1000"/>
              </a:spcBef>
              <a:spcAft>
                <a:spcPts val="0"/>
              </a:spcAft>
              <a:buSzPts val="2000"/>
              <a:buFont typeface="Noto Sans Symbols"/>
              <a:buNone/>
            </a:pPr>
            <a:endParaRPr/>
          </a:p>
          <a:p>
            <a:pPr marL="571500" lvl="0" indent="-215900" algn="l" rtl="0">
              <a:lnSpc>
                <a:spcPct val="90000"/>
              </a:lnSpc>
              <a:spcBef>
                <a:spcPts val="1000"/>
              </a:spcBef>
              <a:spcAft>
                <a:spcPts val="0"/>
              </a:spcAft>
              <a:buSzPts val="2000"/>
              <a:buFont typeface="Noto Sans Symbols"/>
              <a:buNone/>
            </a:pPr>
            <a:endParaRPr/>
          </a:p>
        </p:txBody>
      </p:sp>
      <p:sp>
        <p:nvSpPr>
          <p:cNvPr id="240" name="Google Shape;240;p6"/>
          <p:cNvSpPr txBox="1"/>
          <p:nvPr/>
        </p:nvSpPr>
        <p:spPr>
          <a:xfrm>
            <a:off x="6352510" y="1727924"/>
            <a:ext cx="1737360"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Elevation</a:t>
            </a:r>
            <a:endParaRPr sz="1200" b="0" i="0" u="none" strike="noStrike" cap="none" dirty="0">
              <a:solidFill>
                <a:srgbClr val="000000"/>
              </a:solidFill>
              <a:latin typeface="Century Gothic" panose="020B0502020202020204" pitchFamily="34" charset="0"/>
              <a:sym typeface="Arial"/>
            </a:endParaRPr>
          </a:p>
        </p:txBody>
      </p:sp>
      <p:sp>
        <p:nvSpPr>
          <p:cNvPr id="241" name="Google Shape;241;p6"/>
          <p:cNvSpPr txBox="1"/>
          <p:nvPr/>
        </p:nvSpPr>
        <p:spPr>
          <a:xfrm>
            <a:off x="6535239" y="2089927"/>
            <a:ext cx="2286000"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Precipitation</a:t>
            </a:r>
            <a:endParaRPr sz="1200" b="0" i="0" u="none" strike="noStrike" cap="none" dirty="0">
              <a:solidFill>
                <a:srgbClr val="000000"/>
              </a:solidFill>
              <a:latin typeface="Century Gothic" panose="020B0502020202020204" pitchFamily="34" charset="0"/>
              <a:sym typeface="Arial"/>
            </a:endParaRPr>
          </a:p>
        </p:txBody>
      </p:sp>
      <p:sp>
        <p:nvSpPr>
          <p:cNvPr id="242" name="Google Shape;242;p6"/>
          <p:cNvSpPr txBox="1"/>
          <p:nvPr/>
        </p:nvSpPr>
        <p:spPr>
          <a:xfrm>
            <a:off x="6704928" y="2454791"/>
            <a:ext cx="2286000"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Soil Moisture</a:t>
            </a:r>
            <a:endParaRPr sz="1200" b="0" i="0" u="none" strike="noStrike" cap="none" dirty="0">
              <a:solidFill>
                <a:srgbClr val="000000"/>
              </a:solidFill>
              <a:latin typeface="Century Gothic" panose="020B0502020202020204" pitchFamily="34" charset="0"/>
              <a:sym typeface="Arial"/>
            </a:endParaRPr>
          </a:p>
        </p:txBody>
      </p:sp>
      <p:sp>
        <p:nvSpPr>
          <p:cNvPr id="243" name="Google Shape;243;p6"/>
          <p:cNvSpPr txBox="1"/>
          <p:nvPr/>
        </p:nvSpPr>
        <p:spPr>
          <a:xfrm>
            <a:off x="6924843" y="2823760"/>
            <a:ext cx="1988422"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EVI</a:t>
            </a:r>
            <a:endParaRPr sz="1200" b="0" i="0" u="none" strike="noStrike" cap="none" dirty="0">
              <a:solidFill>
                <a:srgbClr val="000000"/>
              </a:solidFill>
              <a:latin typeface="Century Gothic" panose="020B0502020202020204" pitchFamily="34" charset="0"/>
              <a:sym typeface="Arial"/>
            </a:endParaRPr>
          </a:p>
        </p:txBody>
      </p:sp>
      <p:sp>
        <p:nvSpPr>
          <p:cNvPr id="245" name="Google Shape;245;p6"/>
          <p:cNvSpPr/>
          <p:nvPr/>
        </p:nvSpPr>
        <p:spPr>
          <a:xfrm>
            <a:off x="3684795" y="1425580"/>
            <a:ext cx="2861107" cy="2307959"/>
          </a:xfrm>
          <a:prstGeom prst="hexagon">
            <a:avLst>
              <a:gd name="adj" fmla="val 25000"/>
              <a:gd name="vf" fmla="val 115470"/>
            </a:avLst>
          </a:prstGeom>
          <a:blipFill rotWithShape="1">
            <a:blip r:embed="rId3">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6"/>
          <p:cNvSpPr/>
          <p:nvPr/>
        </p:nvSpPr>
        <p:spPr>
          <a:xfrm>
            <a:off x="3868097" y="1792057"/>
            <a:ext cx="2861107" cy="2307959"/>
          </a:xfrm>
          <a:prstGeom prst="hexagon">
            <a:avLst>
              <a:gd name="adj" fmla="val 25000"/>
              <a:gd name="vf" fmla="val 115470"/>
            </a:avLst>
          </a:prstGeom>
          <a:blipFill rotWithShape="1">
            <a:blip r:embed="rId4">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p:nvPr/>
        </p:nvSpPr>
        <p:spPr>
          <a:xfrm>
            <a:off x="4044675" y="2145811"/>
            <a:ext cx="2861107" cy="2307959"/>
          </a:xfrm>
          <a:prstGeom prst="hexagon">
            <a:avLst>
              <a:gd name="adj" fmla="val 25000"/>
              <a:gd name="vf" fmla="val 115470"/>
            </a:avLst>
          </a:prstGeom>
          <a:blipFill rotWithShape="1">
            <a:blip r:embed="rId5">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6"/>
          <p:cNvSpPr/>
          <p:nvPr/>
        </p:nvSpPr>
        <p:spPr>
          <a:xfrm>
            <a:off x="4221254" y="2499565"/>
            <a:ext cx="2861107" cy="2307959"/>
          </a:xfrm>
          <a:prstGeom prst="hexagon">
            <a:avLst>
              <a:gd name="adj" fmla="val 25000"/>
              <a:gd name="vf" fmla="val 115470"/>
            </a:avLst>
          </a:prstGeom>
          <a:blipFill rotWithShape="1">
            <a:blip r:embed="rId6">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6"/>
          <p:cNvSpPr/>
          <p:nvPr/>
        </p:nvSpPr>
        <p:spPr>
          <a:xfrm>
            <a:off x="4387746" y="2825579"/>
            <a:ext cx="2861107" cy="2307959"/>
          </a:xfrm>
          <a:prstGeom prst="hexagon">
            <a:avLst>
              <a:gd name="adj" fmla="val 25000"/>
              <a:gd name="vf" fmla="val 115470"/>
            </a:avLst>
          </a:prstGeom>
          <a:blipFill rotWithShape="1">
            <a:blip r:embed="rId7">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6"/>
          <p:cNvSpPr/>
          <p:nvPr/>
        </p:nvSpPr>
        <p:spPr>
          <a:xfrm>
            <a:off x="4567687" y="3181848"/>
            <a:ext cx="2861107" cy="2307959"/>
          </a:xfrm>
          <a:prstGeom prst="hexagon">
            <a:avLst>
              <a:gd name="adj" fmla="val 25000"/>
              <a:gd name="vf" fmla="val 115470"/>
            </a:avLst>
          </a:prstGeom>
          <a:blipFill rotWithShape="1">
            <a:blip r:embed="rId8">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txBox="1"/>
          <p:nvPr/>
        </p:nvSpPr>
        <p:spPr>
          <a:xfrm>
            <a:off x="7109428" y="3167790"/>
            <a:ext cx="1988422"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NDVI</a:t>
            </a:r>
            <a:endParaRPr sz="1200" b="0" i="0" u="none" strike="noStrike" cap="none" dirty="0">
              <a:solidFill>
                <a:srgbClr val="000000"/>
              </a:solidFill>
              <a:latin typeface="Century Gothic" panose="020B0502020202020204" pitchFamily="34" charset="0"/>
              <a:sym typeface="Arial"/>
            </a:endParaRPr>
          </a:p>
        </p:txBody>
      </p:sp>
      <p:sp>
        <p:nvSpPr>
          <p:cNvPr id="252" name="Google Shape;252;p6"/>
          <p:cNvSpPr txBox="1"/>
          <p:nvPr/>
        </p:nvSpPr>
        <p:spPr>
          <a:xfrm>
            <a:off x="6151248" y="1324228"/>
            <a:ext cx="3291840"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Land Classification</a:t>
            </a:r>
            <a:endParaRPr sz="1200" b="0" i="0" u="none" strike="noStrike" cap="none" dirty="0">
              <a:solidFill>
                <a:srgbClr val="000000"/>
              </a:solidFill>
              <a:latin typeface="Century Gothic" panose="020B0502020202020204" pitchFamily="34" charset="0"/>
              <a:sym typeface="Arial"/>
            </a:endParaRPr>
          </a:p>
        </p:txBody>
      </p:sp>
      <p:pic>
        <p:nvPicPr>
          <p:cNvPr id="253" name="Google Shape;253;p6" descr="Image result for USDA"/>
          <p:cNvPicPr preferRelativeResize="0"/>
          <p:nvPr/>
        </p:nvPicPr>
        <p:blipFill rotWithShape="1">
          <a:blip r:embed="rId9">
            <a:alphaModFix/>
          </a:blip>
          <a:srcRect/>
          <a:stretch/>
        </p:blipFill>
        <p:spPr>
          <a:xfrm>
            <a:off x="10719608" y="5660218"/>
            <a:ext cx="1042527" cy="1042527"/>
          </a:xfrm>
          <a:prstGeom prst="rect">
            <a:avLst/>
          </a:prstGeom>
          <a:noFill/>
          <a:ln>
            <a:noFill/>
          </a:ln>
        </p:spPr>
      </p:pic>
      <p:pic>
        <p:nvPicPr>
          <p:cNvPr id="254" name="Google Shape;254;p6" descr="Image result for NASA"/>
          <p:cNvPicPr preferRelativeResize="0"/>
          <p:nvPr/>
        </p:nvPicPr>
        <p:blipFill rotWithShape="1">
          <a:blip r:embed="rId10">
            <a:alphaModFix/>
          </a:blip>
          <a:srcRect/>
          <a:stretch/>
        </p:blipFill>
        <p:spPr>
          <a:xfrm>
            <a:off x="7810727" y="5563207"/>
            <a:ext cx="1139537" cy="1139537"/>
          </a:xfrm>
          <a:prstGeom prst="rect">
            <a:avLst/>
          </a:prstGeom>
          <a:noFill/>
          <a:ln>
            <a:noFill/>
          </a:ln>
        </p:spPr>
      </p:pic>
      <p:pic>
        <p:nvPicPr>
          <p:cNvPr id="255" name="Google Shape;255;p6" descr="Image result for European space agency"/>
          <p:cNvPicPr preferRelativeResize="0"/>
          <p:nvPr/>
        </p:nvPicPr>
        <p:blipFill rotWithShape="1">
          <a:blip r:embed="rId11">
            <a:alphaModFix/>
          </a:blip>
          <a:srcRect/>
          <a:stretch/>
        </p:blipFill>
        <p:spPr>
          <a:xfrm>
            <a:off x="9034630" y="5660217"/>
            <a:ext cx="1563791" cy="1042527"/>
          </a:xfrm>
          <a:prstGeom prst="rect">
            <a:avLst/>
          </a:prstGeom>
          <a:noFill/>
          <a:ln>
            <a:noFill/>
          </a:ln>
        </p:spPr>
      </p:pic>
      <p:grpSp>
        <p:nvGrpSpPr>
          <p:cNvPr id="256" name="Google Shape;256;p6"/>
          <p:cNvGrpSpPr/>
          <p:nvPr/>
        </p:nvGrpSpPr>
        <p:grpSpPr>
          <a:xfrm>
            <a:off x="409500" y="1178329"/>
            <a:ext cx="1373286" cy="1447289"/>
            <a:chOff x="421966" y="1677460"/>
            <a:chExt cx="1373286" cy="1447289"/>
          </a:xfrm>
        </p:grpSpPr>
        <p:pic>
          <p:nvPicPr>
            <p:cNvPr id="257" name="Google Shape;257;p6"/>
            <p:cNvPicPr preferRelativeResize="0"/>
            <p:nvPr/>
          </p:nvPicPr>
          <p:blipFill rotWithShape="1">
            <a:blip r:embed="rId12">
              <a:alphaModFix/>
            </a:blip>
            <a:srcRect/>
            <a:stretch/>
          </p:blipFill>
          <p:spPr>
            <a:xfrm>
              <a:off x="443057" y="1677460"/>
              <a:ext cx="1331104" cy="1087909"/>
            </a:xfrm>
            <a:prstGeom prst="rect">
              <a:avLst/>
            </a:prstGeom>
            <a:noFill/>
            <a:ln>
              <a:noFill/>
            </a:ln>
          </p:spPr>
        </p:pic>
        <p:sp>
          <p:nvSpPr>
            <p:cNvPr id="258" name="Google Shape;258;p6"/>
            <p:cNvSpPr txBox="1"/>
            <p:nvPr/>
          </p:nvSpPr>
          <p:spPr>
            <a:xfrm>
              <a:off x="421966" y="2786235"/>
              <a:ext cx="1373286"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3F3F3F"/>
                  </a:solidFill>
                  <a:latin typeface="Century Gothic" panose="020B0502020202020204" pitchFamily="34" charset="0"/>
                  <a:ea typeface="Garamond"/>
                  <a:cs typeface="Garamond"/>
                  <a:sym typeface="Garamond"/>
                </a:rPr>
                <a:t>Landsat 8</a:t>
              </a:r>
              <a:endParaRPr sz="1100" dirty="0">
                <a:latin typeface="Century Gothic" panose="020B0502020202020204" pitchFamily="34" charset="0"/>
              </a:endParaRPr>
            </a:p>
          </p:txBody>
        </p:sp>
      </p:grpSp>
      <p:grpSp>
        <p:nvGrpSpPr>
          <p:cNvPr id="259" name="Google Shape;259;p6"/>
          <p:cNvGrpSpPr/>
          <p:nvPr/>
        </p:nvGrpSpPr>
        <p:grpSpPr>
          <a:xfrm>
            <a:off x="9116706" y="3097835"/>
            <a:ext cx="1395191" cy="1817001"/>
            <a:chOff x="1932538" y="1806564"/>
            <a:chExt cx="1395191" cy="1817001"/>
          </a:xfrm>
        </p:grpSpPr>
        <p:pic>
          <p:nvPicPr>
            <p:cNvPr id="260" name="Google Shape;260;p6"/>
            <p:cNvPicPr preferRelativeResize="0"/>
            <p:nvPr/>
          </p:nvPicPr>
          <p:blipFill rotWithShape="1">
            <a:blip r:embed="rId13">
              <a:alphaModFix/>
            </a:blip>
            <a:srcRect/>
            <a:stretch/>
          </p:blipFill>
          <p:spPr>
            <a:xfrm>
              <a:off x="1932538" y="1806564"/>
              <a:ext cx="1338031" cy="1478487"/>
            </a:xfrm>
            <a:prstGeom prst="rect">
              <a:avLst/>
            </a:prstGeom>
            <a:noFill/>
            <a:ln>
              <a:noFill/>
            </a:ln>
          </p:spPr>
        </p:pic>
        <p:sp>
          <p:nvSpPr>
            <p:cNvPr id="261" name="Google Shape;261;p6"/>
            <p:cNvSpPr txBox="1"/>
            <p:nvPr/>
          </p:nvSpPr>
          <p:spPr>
            <a:xfrm>
              <a:off x="2041320" y="3285051"/>
              <a:ext cx="128640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rgbClr val="3F3F3F"/>
                  </a:solidFill>
                  <a:latin typeface="Century Gothic" panose="020B0502020202020204" pitchFamily="34" charset="0"/>
                  <a:ea typeface="Garamond"/>
                  <a:cs typeface="Garamond"/>
                  <a:sym typeface="Garamond"/>
                </a:rPr>
                <a:t>SRTM</a:t>
              </a:r>
              <a:endParaRPr sz="1100">
                <a:latin typeface="Century Gothic" panose="020B0502020202020204" pitchFamily="34" charset="0"/>
              </a:endParaRPr>
            </a:p>
          </p:txBody>
        </p:sp>
      </p:grpSp>
      <p:grpSp>
        <p:nvGrpSpPr>
          <p:cNvPr id="262" name="Google Shape;262;p6"/>
          <p:cNvGrpSpPr/>
          <p:nvPr/>
        </p:nvGrpSpPr>
        <p:grpSpPr>
          <a:xfrm>
            <a:off x="1851692" y="2569802"/>
            <a:ext cx="1286409" cy="1622212"/>
            <a:chOff x="395367" y="3545765"/>
            <a:chExt cx="1286409" cy="1622212"/>
          </a:xfrm>
        </p:grpSpPr>
        <p:pic>
          <p:nvPicPr>
            <p:cNvPr id="263" name="Google Shape;263;p6"/>
            <p:cNvPicPr preferRelativeResize="0"/>
            <p:nvPr/>
          </p:nvPicPr>
          <p:blipFill rotWithShape="1">
            <a:blip r:embed="rId14">
              <a:alphaModFix/>
            </a:blip>
            <a:srcRect/>
            <a:stretch/>
          </p:blipFill>
          <p:spPr>
            <a:xfrm>
              <a:off x="589361" y="3545765"/>
              <a:ext cx="898420" cy="1253609"/>
            </a:xfrm>
            <a:prstGeom prst="rect">
              <a:avLst/>
            </a:prstGeom>
            <a:noFill/>
            <a:ln>
              <a:noFill/>
            </a:ln>
          </p:spPr>
        </p:pic>
        <p:sp>
          <p:nvSpPr>
            <p:cNvPr id="264" name="Google Shape;264;p6"/>
            <p:cNvSpPr txBox="1"/>
            <p:nvPr/>
          </p:nvSpPr>
          <p:spPr>
            <a:xfrm>
              <a:off x="395367" y="4829463"/>
              <a:ext cx="128640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dirty="0">
                  <a:solidFill>
                    <a:srgbClr val="3F3F3F"/>
                  </a:solidFill>
                  <a:latin typeface="Century Gothic" panose="020B0502020202020204" pitchFamily="34" charset="0"/>
                  <a:ea typeface="Garamond"/>
                  <a:cs typeface="Garamond"/>
                  <a:sym typeface="Garamond"/>
                </a:rPr>
                <a:t>SMAP</a:t>
              </a:r>
              <a:endParaRPr sz="1100" dirty="0">
                <a:latin typeface="Century Gothic" panose="020B0502020202020204" pitchFamily="34" charset="0"/>
              </a:endParaRPr>
            </a:p>
          </p:txBody>
        </p:sp>
      </p:grpSp>
      <p:grpSp>
        <p:nvGrpSpPr>
          <p:cNvPr id="265" name="Google Shape;265;p6"/>
          <p:cNvGrpSpPr/>
          <p:nvPr/>
        </p:nvGrpSpPr>
        <p:grpSpPr>
          <a:xfrm>
            <a:off x="608253" y="4332668"/>
            <a:ext cx="1462935" cy="1475689"/>
            <a:chOff x="2312258" y="4003350"/>
            <a:chExt cx="1462935" cy="1475689"/>
          </a:xfrm>
        </p:grpSpPr>
        <p:pic>
          <p:nvPicPr>
            <p:cNvPr id="266" name="Google Shape;266;p6"/>
            <p:cNvPicPr preferRelativeResize="0"/>
            <p:nvPr/>
          </p:nvPicPr>
          <p:blipFill rotWithShape="1">
            <a:blip r:embed="rId15">
              <a:alphaModFix/>
            </a:blip>
            <a:srcRect/>
            <a:stretch/>
          </p:blipFill>
          <p:spPr>
            <a:xfrm>
              <a:off x="2312258" y="4003350"/>
              <a:ext cx="1462935" cy="1093482"/>
            </a:xfrm>
            <a:prstGeom prst="rect">
              <a:avLst/>
            </a:prstGeom>
            <a:noFill/>
            <a:ln>
              <a:noFill/>
            </a:ln>
          </p:spPr>
        </p:pic>
        <p:sp>
          <p:nvSpPr>
            <p:cNvPr id="267" name="Google Shape;267;p6"/>
            <p:cNvSpPr txBox="1"/>
            <p:nvPr/>
          </p:nvSpPr>
          <p:spPr>
            <a:xfrm>
              <a:off x="2312258" y="5140525"/>
              <a:ext cx="1462935"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dirty="0">
                  <a:solidFill>
                    <a:srgbClr val="3F3F3F"/>
                  </a:solidFill>
                  <a:latin typeface="Century Gothic" panose="020B0502020202020204" pitchFamily="34" charset="0"/>
                  <a:ea typeface="Garamond"/>
                  <a:cs typeface="Garamond"/>
                  <a:sym typeface="Garamond"/>
                </a:rPr>
                <a:t>Sentinel-2</a:t>
              </a:r>
              <a:endParaRPr sz="1100" dirty="0">
                <a:latin typeface="Century Gothic" panose="020B0502020202020204" pitchFamily="34" charset="0"/>
              </a:endParaRPr>
            </a:p>
          </p:txBody>
        </p:sp>
      </p:grpSp>
      <p:grpSp>
        <p:nvGrpSpPr>
          <p:cNvPr id="268" name="Google Shape;268;p6"/>
          <p:cNvGrpSpPr/>
          <p:nvPr/>
        </p:nvGrpSpPr>
        <p:grpSpPr>
          <a:xfrm>
            <a:off x="9423100" y="1178329"/>
            <a:ext cx="2027286" cy="1370412"/>
            <a:chOff x="334573" y="5246619"/>
            <a:chExt cx="2027286" cy="1370412"/>
          </a:xfrm>
        </p:grpSpPr>
        <p:pic>
          <p:nvPicPr>
            <p:cNvPr id="269" name="Google Shape;269;p6"/>
            <p:cNvPicPr preferRelativeResize="0"/>
            <p:nvPr/>
          </p:nvPicPr>
          <p:blipFill rotWithShape="1">
            <a:blip r:embed="rId16">
              <a:alphaModFix/>
            </a:blip>
            <a:srcRect/>
            <a:stretch/>
          </p:blipFill>
          <p:spPr>
            <a:xfrm>
              <a:off x="334573" y="5246619"/>
              <a:ext cx="2027286" cy="1014769"/>
            </a:xfrm>
            <a:prstGeom prst="rect">
              <a:avLst/>
            </a:prstGeom>
            <a:noFill/>
            <a:ln>
              <a:noFill/>
            </a:ln>
          </p:spPr>
        </p:pic>
        <p:sp>
          <p:nvSpPr>
            <p:cNvPr id="270" name="Google Shape;270;p6"/>
            <p:cNvSpPr txBox="1"/>
            <p:nvPr/>
          </p:nvSpPr>
          <p:spPr>
            <a:xfrm>
              <a:off x="1000125" y="6278517"/>
              <a:ext cx="128640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rgbClr val="3F3F3F"/>
                  </a:solidFill>
                  <a:latin typeface="Century Gothic" panose="020B0502020202020204" pitchFamily="34" charset="0"/>
                  <a:ea typeface="Garamond"/>
                  <a:cs typeface="Garamond"/>
                  <a:sym typeface="Garamond"/>
                </a:rPr>
                <a:t>GPM</a:t>
              </a:r>
              <a:endParaRPr sz="1100">
                <a:latin typeface="Century Gothic" panose="020B0502020202020204" pitchFamily="34" charset="0"/>
              </a:endParaRPr>
            </a:p>
          </p:txBody>
        </p:sp>
      </p:grpSp>
      <p:sp>
        <p:nvSpPr>
          <p:cNvPr id="271" name="Google Shape;271;p6"/>
          <p:cNvSpPr/>
          <p:nvPr/>
        </p:nvSpPr>
        <p:spPr>
          <a:xfrm>
            <a:off x="4322202" y="4352707"/>
            <a:ext cx="2548592" cy="2197331"/>
          </a:xfrm>
          <a:prstGeom prst="hexagon">
            <a:avLst>
              <a:gd name="adj" fmla="val 25000"/>
              <a:gd name="vf" fmla="val 115470"/>
            </a:avLst>
          </a:prstGeom>
          <a:blipFill rotWithShape="1">
            <a:blip r:embed="rId17">
              <a:alphaModFix/>
            </a:blip>
            <a:stretch>
              <a:fillRect/>
            </a:stretch>
          </a:blipFill>
          <a:ln w="254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6"/>
          <p:cNvSpPr txBox="1"/>
          <p:nvPr/>
        </p:nvSpPr>
        <p:spPr>
          <a:xfrm>
            <a:off x="2358915" y="5939842"/>
            <a:ext cx="2651760" cy="3926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F3F3F"/>
              </a:buClr>
              <a:buSzPts val="2700"/>
              <a:buFont typeface="Arial"/>
              <a:buNone/>
            </a:pPr>
            <a:r>
              <a:rPr lang="en-US" sz="2400" b="0" i="0" u="none" strike="noStrike" cap="none" dirty="0">
                <a:solidFill>
                  <a:srgbClr val="3F3F3F"/>
                </a:solidFill>
                <a:latin typeface="Century Gothic" panose="020B0502020202020204" pitchFamily="34" charset="0"/>
                <a:ea typeface="Garamond"/>
                <a:cs typeface="Garamond"/>
                <a:sym typeface="Garamond"/>
              </a:rPr>
              <a:t>Hive Locations</a:t>
            </a:r>
            <a:endParaRPr sz="1200" b="0" i="0" u="none" strike="noStrike" cap="none" dirty="0">
              <a:solidFill>
                <a:srgbClr val="000000"/>
              </a:solidFill>
              <a:latin typeface="Century Gothic" panose="020B0502020202020204" pitchFamily="34" charset="0"/>
              <a:sym typeface="Arial"/>
            </a:endParaRPr>
          </a:p>
        </p:txBody>
      </p:sp>
      <p:sp>
        <p:nvSpPr>
          <p:cNvPr id="273" name="Google Shape;273;p6"/>
          <p:cNvSpPr txBox="1"/>
          <p:nvPr/>
        </p:nvSpPr>
        <p:spPr>
          <a:xfrm>
            <a:off x="1936348" y="6265856"/>
            <a:ext cx="2803692" cy="3926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None/>
            </a:pPr>
            <a:r>
              <a:rPr lang="en-US" sz="1200" b="0" i="0" u="none" strike="noStrike" cap="none" dirty="0">
                <a:solidFill>
                  <a:srgbClr val="3F3F3F"/>
                </a:solidFill>
                <a:latin typeface="Century Gothic" panose="020B0502020202020204" pitchFamily="34" charset="0"/>
                <a:ea typeface="Garamond"/>
                <a:cs typeface="Garamond"/>
                <a:sym typeface="Garamond"/>
              </a:rPr>
              <a:t>with temperature, humidity, and weight *</a:t>
            </a:r>
            <a:endParaRPr sz="1200" b="0" i="0" u="none" strike="noStrike" cap="none" dirty="0">
              <a:solidFill>
                <a:srgbClr val="000000"/>
              </a:solidFill>
              <a:latin typeface="Century Gothic" panose="020B050202020202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7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7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p:bldP spid="241" grpId="0"/>
      <p:bldP spid="242" grpId="0"/>
      <p:bldP spid="243" grpId="0"/>
      <p:bldP spid="245" grpId="0" animBg="1"/>
      <p:bldP spid="246" grpId="0" animBg="1"/>
      <p:bldP spid="247" grpId="0" animBg="1"/>
      <p:bldP spid="248" grpId="0" animBg="1"/>
      <p:bldP spid="249" grpId="0" animBg="1"/>
      <p:bldP spid="250" grpId="0" animBg="1"/>
      <p:bldP spid="251" grpId="0"/>
      <p:bldP spid="252" grpId="0"/>
      <p:bldP spid="271" grpId="0" animBg="1"/>
      <p:bldP spid="272" grpId="0"/>
      <p:bldP spid="2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7"/>
          <p:cNvSpPr txBox="1">
            <a:spLocks noGrp="1"/>
          </p:cNvSpPr>
          <p:nvPr>
            <p:ph type="title" idx="4294967295"/>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7EB761"/>
              </a:buClr>
              <a:buSzPts val="4800"/>
              <a:buFont typeface="Century Gothic"/>
              <a:buNone/>
            </a:pPr>
            <a:r>
              <a:rPr lang="en-US" sz="4000" b="1" dirty="0">
                <a:solidFill>
                  <a:srgbClr val="CF713D"/>
                </a:solidFill>
                <a:latin typeface="Century Gothic" panose="020B0502020202020204" pitchFamily="34" charset="0"/>
              </a:rPr>
              <a:t>BEE HABITAT HEALTH ASSESSMENT TOOL</a:t>
            </a:r>
            <a:endParaRPr sz="4000" b="1" dirty="0">
              <a:solidFill>
                <a:srgbClr val="CF713D"/>
              </a:solidFill>
              <a:latin typeface="Century Gothic" panose="020B0502020202020204" pitchFamily="34" charset="0"/>
            </a:endParaRPr>
          </a:p>
        </p:txBody>
      </p:sp>
      <p:pic>
        <p:nvPicPr>
          <p:cNvPr id="280" name="Google Shape;280;p7"/>
          <p:cNvPicPr preferRelativeResize="0">
            <a:picLocks noChangeAspect="1"/>
          </p:cNvPicPr>
          <p:nvPr/>
        </p:nvPicPr>
        <p:blipFill rotWithShape="1">
          <a:blip r:embed="rId3">
            <a:alphaModFix/>
          </a:blip>
          <a:srcRect/>
          <a:stretch/>
        </p:blipFill>
        <p:spPr>
          <a:xfrm>
            <a:off x="1962567" y="935497"/>
            <a:ext cx="8282531"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8" name="Google Shape;288;p8"/>
          <p:cNvPicPr preferRelativeResize="0">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1921926" y="950431"/>
            <a:ext cx="8352603"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sp>
        <p:nvSpPr>
          <p:cNvPr id="289" name="Google Shape;289;p8"/>
          <p:cNvSpPr/>
          <p:nvPr/>
        </p:nvSpPr>
        <p:spPr>
          <a:xfrm rot="-866654">
            <a:off x="4951045" y="3568466"/>
            <a:ext cx="956603" cy="492369"/>
          </a:xfrm>
          <a:prstGeom prst="rightArrow">
            <a:avLst>
              <a:gd name="adj1" fmla="val 50000"/>
              <a:gd name="adj2" fmla="val 50000"/>
            </a:avLst>
          </a:prstGeom>
          <a:solidFill>
            <a:srgbClr val="7EB76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9"/>
          <p:cNvPicPr preferRelativeResize="0">
            <a:picLocks noChangeAspect="1"/>
          </p:cNvPicPr>
          <p:nvPr/>
        </p:nvPicPr>
        <p:blipFill rotWithShape="1">
          <a:blip r:embed="rId3">
            <a:alphaModFix/>
          </a:blip>
          <a:srcRect/>
          <a:stretch/>
        </p:blipFill>
        <p:spPr>
          <a:xfrm>
            <a:off x="1953054" y="936779"/>
            <a:ext cx="8287077"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sp>
        <p:nvSpPr>
          <p:cNvPr id="4"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4" name="Google Shape;304;p10"/>
          <p:cNvPicPr preferRelativeResize="0">
            <a:picLocks noChangeAspect="1"/>
          </p:cNvPicPr>
          <p:nvPr/>
        </p:nvPicPr>
        <p:blipFill rotWithShape="1">
          <a:blip r:embed="rId3">
            <a:alphaModFix/>
          </a:blip>
          <a:srcRect/>
          <a:stretch/>
        </p:blipFill>
        <p:spPr>
          <a:xfrm>
            <a:off x="1921504" y="959627"/>
            <a:ext cx="8367402" cy="5577840"/>
          </a:xfrm>
          <a:prstGeom prst="rect">
            <a:avLst/>
          </a:prstGeom>
          <a:noFill/>
          <a:ln>
            <a:solidFill>
              <a:schemeClr val="tx1">
                <a:lumMod val="75000"/>
                <a:lumOff val="25000"/>
              </a:schemeClr>
            </a:solidFill>
          </a:ln>
        </p:spPr>
      </p:pic>
      <p:sp>
        <p:nvSpPr>
          <p:cNvPr id="5"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Google Shape;310;p11"/>
          <p:cNvPicPr preferRelativeResize="0">
            <a:picLocks noChangeAspect="1"/>
          </p:cNvPicPr>
          <p:nvPr/>
        </p:nvPicPr>
        <p:blipFill rotWithShape="1">
          <a:blip r:embed="rId3">
            <a:alphaModFix/>
          </a:blip>
          <a:srcRect/>
          <a:stretch/>
        </p:blipFill>
        <p:spPr>
          <a:xfrm>
            <a:off x="1962567" y="945657"/>
            <a:ext cx="8282531"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pic>
        <p:nvPicPr>
          <p:cNvPr id="312" name="Google Shape;312;p11"/>
          <p:cNvPicPr preferRelativeResize="0"/>
          <p:nvPr/>
        </p:nvPicPr>
        <p:blipFill rotWithShape="1">
          <a:blip r:embed="rId4">
            <a:alphaModFix/>
          </a:blip>
          <a:srcRect/>
          <a:stretch/>
        </p:blipFill>
        <p:spPr>
          <a:xfrm>
            <a:off x="437719" y="5035664"/>
            <a:ext cx="2225125" cy="1315081"/>
          </a:xfrm>
          <a:prstGeom prst="rect">
            <a:avLst/>
          </a:prstGeom>
          <a:noFill/>
          <a:ln>
            <a:solidFill>
              <a:schemeClr val="tx1">
                <a:lumMod val="75000"/>
                <a:lumOff val="25000"/>
              </a:schemeClr>
            </a:solidFill>
          </a:ln>
          <a:effectLst>
            <a:outerShdw blurRad="50800" dist="38100" dir="2700000" algn="tl" rotWithShape="0">
              <a:srgbClr val="000000">
                <a:alpha val="95686"/>
              </a:srgbClr>
            </a:outerShdw>
          </a:effectLst>
        </p:spPr>
      </p:pic>
      <p:sp>
        <p:nvSpPr>
          <p:cNvPr id="5"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12"/>
          <p:cNvPicPr preferRelativeResize="0">
            <a:picLocks noChangeAspect="1"/>
          </p:cNvPicPr>
          <p:nvPr/>
        </p:nvPicPr>
        <p:blipFill rotWithShape="1">
          <a:blip r:embed="rId3">
            <a:alphaModFix/>
          </a:blip>
          <a:srcRect/>
          <a:stretch/>
        </p:blipFill>
        <p:spPr>
          <a:xfrm>
            <a:off x="1906734" y="947598"/>
            <a:ext cx="8380869"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pic>
        <p:nvPicPr>
          <p:cNvPr id="320" name="Google Shape;320;p12"/>
          <p:cNvPicPr preferRelativeResize="0"/>
          <p:nvPr/>
        </p:nvPicPr>
        <p:blipFill rotWithShape="1">
          <a:blip r:embed="rId4">
            <a:alphaModFix/>
          </a:blip>
          <a:srcRect/>
          <a:stretch/>
        </p:blipFill>
        <p:spPr>
          <a:xfrm>
            <a:off x="1012843" y="5000625"/>
            <a:ext cx="1419225" cy="1438275"/>
          </a:xfrm>
          <a:prstGeom prst="rect">
            <a:avLst/>
          </a:prstGeom>
          <a:noFill/>
          <a:ln>
            <a:solidFill>
              <a:schemeClr val="tx1">
                <a:lumMod val="75000"/>
                <a:lumOff val="25000"/>
              </a:schemeClr>
            </a:solidFill>
          </a:ln>
          <a:effectLst>
            <a:outerShdw blurRad="50800" dist="38100" dir="2700000" algn="tl" rotWithShape="0">
              <a:srgbClr val="000000">
                <a:alpha val="60784"/>
              </a:srgbClr>
            </a:outerShdw>
          </a:effectLst>
        </p:spPr>
      </p:pic>
      <p:sp>
        <p:nvSpPr>
          <p:cNvPr id="5"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pic>
        <p:nvPicPr>
          <p:cNvPr id="326" name="Google Shape;326;p13"/>
          <p:cNvPicPr preferRelativeResize="0">
            <a:picLocks noChangeAspect="1"/>
          </p:cNvPicPr>
          <p:nvPr/>
        </p:nvPicPr>
        <p:blipFill rotWithShape="1">
          <a:blip r:embed="rId3">
            <a:alphaModFix/>
          </a:blip>
          <a:srcRect/>
          <a:stretch/>
        </p:blipFill>
        <p:spPr>
          <a:xfrm>
            <a:off x="1962567" y="945658"/>
            <a:ext cx="8282533" cy="5577840"/>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pic>
        <p:nvPicPr>
          <p:cNvPr id="329" name="Google Shape;329;p13"/>
          <p:cNvPicPr preferRelativeResize="0"/>
          <p:nvPr/>
        </p:nvPicPr>
        <p:blipFill rotWithShape="1">
          <a:blip r:embed="rId4">
            <a:alphaModFix/>
          </a:blip>
          <a:srcRect/>
          <a:stretch/>
        </p:blipFill>
        <p:spPr>
          <a:xfrm>
            <a:off x="418069" y="4643681"/>
            <a:ext cx="3212253" cy="1580873"/>
          </a:xfrm>
          <a:prstGeom prst="rect">
            <a:avLst/>
          </a:prstGeom>
          <a:noFill/>
          <a:ln>
            <a:solidFill>
              <a:schemeClr val="tx1">
                <a:lumMod val="75000"/>
                <a:lumOff val="25000"/>
              </a:schemeClr>
            </a:solidFill>
          </a:ln>
          <a:effectLst>
            <a:outerShdw blurRad="50800" dist="38100" dir="2700000" algn="tl" rotWithShape="0">
              <a:prstClr val="black">
                <a:alpha val="40000"/>
              </a:prstClr>
            </a:outerShdw>
          </a:effectLst>
        </p:spPr>
      </p:pic>
      <p:sp>
        <p:nvSpPr>
          <p:cNvPr id="6" name="Google Shape;279;p7"/>
          <p:cNvSpPr txBox="1">
            <a:spLocks/>
          </p:cNvSpPr>
          <p:nvPr/>
        </p:nvSpPr>
        <p:spPr>
          <a:xfrm>
            <a:off x="698183" y="353060"/>
            <a:ext cx="10802937" cy="47942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7EB761"/>
              </a:buClr>
              <a:buSzPts val="4800"/>
              <a:buFont typeface="Century Gothic"/>
              <a:buNone/>
            </a:pPr>
            <a:r>
              <a:rPr lang="en-US" sz="4000" b="1" dirty="0" smtClean="0">
                <a:solidFill>
                  <a:srgbClr val="CF713D"/>
                </a:solidFill>
                <a:latin typeface="Century Gothic" panose="020B0502020202020204" pitchFamily="34" charset="0"/>
              </a:rPr>
              <a:t>BEE HABITAT HEALTH ASSESSMENT TOOL</a:t>
            </a:r>
            <a:endParaRPr lang="en-US" sz="4000" b="1" dirty="0">
              <a:solidFill>
                <a:srgbClr val="CF713D"/>
              </a:solidFill>
              <a:latin typeface="Century Gothic" panose="020B0502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5"/>
          <p:cNvSpPr txBox="1">
            <a:spLocks noGrp="1"/>
          </p:cNvSpPr>
          <p:nvPr>
            <p:ph type="title" idx="4294967295"/>
          </p:nvPr>
        </p:nvSpPr>
        <p:spPr>
          <a:xfrm>
            <a:off x="506095" y="365125"/>
            <a:ext cx="10233025" cy="4794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7EB761"/>
              </a:buClr>
              <a:buSzPts val="4800"/>
              <a:buFont typeface="Century Gothic"/>
              <a:buNone/>
            </a:pPr>
            <a:r>
              <a:rPr lang="en-US" sz="4000" b="1" dirty="0">
                <a:solidFill>
                  <a:srgbClr val="CF713D"/>
                </a:solidFill>
                <a:latin typeface="Century Gothic" panose="020B0502020202020204" pitchFamily="34" charset="0"/>
              </a:rPr>
              <a:t>LIMITATIONS</a:t>
            </a:r>
            <a:endParaRPr sz="4000" b="1" dirty="0">
              <a:solidFill>
                <a:srgbClr val="CF713D"/>
              </a:solidFill>
              <a:latin typeface="Century Gothic" panose="020B0502020202020204" pitchFamily="34" charset="0"/>
            </a:endParaRPr>
          </a:p>
        </p:txBody>
      </p:sp>
      <p:pic>
        <p:nvPicPr>
          <p:cNvPr id="344" name="Google Shape;344;p15"/>
          <p:cNvPicPr preferRelativeResize="0">
            <a:picLocks noGrp="1" noChangeAspect="1"/>
          </p:cNvPicPr>
          <p:nvPr>
            <p:ph type="pic" idx="4294967295"/>
          </p:nvPr>
        </p:nvPicPr>
        <p:blipFill rotWithShape="1">
          <a:blip r:embed="rId3" cstate="screen">
            <a:alphaModFix/>
            <a:extLst>
              <a:ext uri="{28A0092B-C50C-407E-A947-70E740481C1C}">
                <a14:useLocalDpi xmlns:a14="http://schemas.microsoft.com/office/drawing/2010/main"/>
              </a:ext>
            </a:extLst>
          </a:blip>
          <a:srcRect/>
          <a:stretch/>
        </p:blipFill>
        <p:spPr>
          <a:xfrm>
            <a:off x="5905184" y="577875"/>
            <a:ext cx="5536819" cy="6126480"/>
          </a:xfrm>
          <a:prstGeom prst="rect">
            <a:avLst/>
          </a:prstGeom>
          <a:noFill/>
          <a:ln>
            <a:noFill/>
          </a:ln>
          <a:effectLst>
            <a:outerShdw blurRad="50800" dist="38100" dir="2700000" algn="tl" rotWithShape="0">
              <a:prstClr val="black">
                <a:alpha val="40000"/>
              </a:prstClr>
            </a:outerShdw>
          </a:effectLst>
        </p:spPr>
      </p:pic>
      <p:sp>
        <p:nvSpPr>
          <p:cNvPr id="345" name="Google Shape;345;p15"/>
          <p:cNvSpPr txBox="1">
            <a:spLocks noGrp="1"/>
          </p:cNvSpPr>
          <p:nvPr>
            <p:ph type="body" idx="4294967295"/>
          </p:nvPr>
        </p:nvSpPr>
        <p:spPr>
          <a:xfrm>
            <a:off x="149860" y="1632743"/>
            <a:ext cx="4648200" cy="3668713"/>
          </a:xfrm>
          <a:prstGeom prst="rect">
            <a:avLst/>
          </a:prstGeom>
          <a:noFill/>
          <a:ln>
            <a:noFill/>
          </a:ln>
        </p:spPr>
        <p:txBody>
          <a:bodyPr spcFirstLastPara="1" wrap="square" lIns="91425" tIns="45700" rIns="91425" bIns="45700" anchor="t" anchorCtr="0">
            <a:noAutofit/>
          </a:bodyPr>
          <a:lstStyle/>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Scale: tiny bees v. large pixels! </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Complexity of pollinator relationships</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Vegetation indices are proxies for nectar availability</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Accessibility of data and tool</a:t>
            </a:r>
            <a:endParaRPr sz="2000" dirty="0">
              <a:solidFill>
                <a:schemeClr val="tx1">
                  <a:lumMod val="75000"/>
                  <a:lumOff val="25000"/>
                </a:schemeClr>
              </a:solidFill>
              <a:latin typeface="Century Gothic" panose="020B0502020202020204" pitchFamily="34" charset="0"/>
            </a:endParaRPr>
          </a:p>
          <a:p>
            <a:pPr marL="1060450" lvl="1" indent="-285750" algn="l" rtl="0">
              <a:lnSpc>
                <a:spcPct val="90000"/>
              </a:lnSpc>
              <a:spcBef>
                <a:spcPts val="500"/>
              </a:spcBef>
              <a:spcAft>
                <a:spcPts val="0"/>
              </a:spcAft>
              <a:buClr>
                <a:srgbClr val="CF713D"/>
              </a:buClr>
              <a:buSzPts val="1400"/>
              <a:buFont typeface="Webdings" panose="05030102010509060703" pitchFamily="18" charset="2"/>
              <a:buChar char="4"/>
            </a:pPr>
            <a:endParaRPr sz="1800" dirty="0">
              <a:solidFill>
                <a:schemeClr val="tx1">
                  <a:lumMod val="75000"/>
                  <a:lumOff val="25000"/>
                </a:schemeClr>
              </a:solidFill>
              <a:latin typeface="Century Gothic" panose="020B0502020202020204" pitchFamily="34" charset="0"/>
            </a:endParaRPr>
          </a:p>
        </p:txBody>
      </p:sp>
      <p:sp>
        <p:nvSpPr>
          <p:cNvPr id="346" name="Google Shape;346;p15"/>
          <p:cNvSpPr/>
          <p:nvPr/>
        </p:nvSpPr>
        <p:spPr>
          <a:xfrm>
            <a:off x="9388493" y="6704355"/>
            <a:ext cx="2815194" cy="2615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dirty="0">
                <a:solidFill>
                  <a:schemeClr val="tx1">
                    <a:lumMod val="75000"/>
                    <a:lumOff val="25000"/>
                  </a:schemeClr>
                </a:solidFill>
                <a:latin typeface="Century Gothic"/>
                <a:ea typeface="Century Gothic"/>
                <a:cs typeface="Century Gothic"/>
                <a:sym typeface="Century Gothic"/>
              </a:rPr>
              <a:t>Image credit: NASA DEVELOP </a:t>
            </a:r>
            <a:endParaRPr sz="1100" b="0" i="0" u="none" strike="noStrike" cap="none" dirty="0">
              <a:solidFill>
                <a:schemeClr val="tx1">
                  <a:lumMod val="75000"/>
                  <a:lumOff val="25000"/>
                </a:schemeClr>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16"/>
          <p:cNvSpPr txBox="1">
            <a:spLocks noGrp="1"/>
          </p:cNvSpPr>
          <p:nvPr>
            <p:ph type="title" idx="4294967295"/>
          </p:nvPr>
        </p:nvSpPr>
        <p:spPr>
          <a:xfrm>
            <a:off x="506095" y="365125"/>
            <a:ext cx="10233025" cy="479425"/>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7EB761"/>
              </a:buClr>
              <a:buSzPts val="4800"/>
              <a:buFont typeface="Century Gothic"/>
              <a:buNone/>
            </a:pPr>
            <a:r>
              <a:rPr lang="en-US" sz="4000" b="1" dirty="0">
                <a:solidFill>
                  <a:srgbClr val="CF713D"/>
                </a:solidFill>
                <a:latin typeface="Century Gothic" panose="020B0502020202020204" pitchFamily="34" charset="0"/>
              </a:rPr>
              <a:t>FUTURE WORK</a:t>
            </a:r>
            <a:endParaRPr sz="4000" b="1" dirty="0">
              <a:solidFill>
                <a:srgbClr val="CF713D"/>
              </a:solidFill>
              <a:latin typeface="Century Gothic" panose="020B0502020202020204" pitchFamily="34" charset="0"/>
            </a:endParaRPr>
          </a:p>
        </p:txBody>
      </p:sp>
      <p:sp>
        <p:nvSpPr>
          <p:cNvPr id="354" name="Google Shape;354;p16"/>
          <p:cNvSpPr txBox="1">
            <a:spLocks noGrp="1"/>
          </p:cNvSpPr>
          <p:nvPr>
            <p:ph type="body" idx="4294967295"/>
          </p:nvPr>
        </p:nvSpPr>
        <p:spPr>
          <a:xfrm>
            <a:off x="121920" y="977900"/>
            <a:ext cx="4140200" cy="4406900"/>
          </a:xfrm>
          <a:prstGeom prst="rect">
            <a:avLst/>
          </a:prstGeom>
          <a:noFill/>
          <a:ln>
            <a:noFill/>
          </a:ln>
        </p:spPr>
        <p:txBody>
          <a:bodyPr spcFirstLastPara="1" wrap="square" lIns="91425" tIns="45700" rIns="91425" bIns="45700" anchor="t" anchorCtr="0">
            <a:noAutofit/>
          </a:bodyPr>
          <a:lstStyle/>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Expanding exploratory zone</a:t>
            </a:r>
          </a:p>
          <a:p>
            <a:pPr marL="698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a:solidFill>
                  <a:schemeClr val="tx1">
                    <a:lumMod val="75000"/>
                    <a:lumOff val="25000"/>
                  </a:schemeClr>
                </a:solidFill>
                <a:latin typeface="Century Gothic" panose="020B0502020202020204" pitchFamily="34" charset="0"/>
              </a:rPr>
              <a:t>Adding forecasting and suitability </a:t>
            </a:r>
            <a:r>
              <a:rPr lang="en-US" sz="2000" dirty="0" smtClean="0">
                <a:solidFill>
                  <a:schemeClr val="tx1">
                    <a:lumMod val="75000"/>
                    <a:lumOff val="25000"/>
                  </a:schemeClr>
                </a:solidFill>
                <a:latin typeface="Century Gothic" panose="020B0502020202020204" pitchFamily="34" charset="0"/>
              </a:rPr>
              <a:t>capabilities</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smtClean="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smtClean="0">
                <a:solidFill>
                  <a:schemeClr val="tx1">
                    <a:lumMod val="75000"/>
                    <a:lumOff val="25000"/>
                  </a:schemeClr>
                </a:solidFill>
                <a:latin typeface="Century Gothic" panose="020B0502020202020204" pitchFamily="34" charset="0"/>
              </a:rPr>
              <a:t>Implementing </a:t>
            </a:r>
            <a:r>
              <a:rPr lang="en-US" sz="2000" dirty="0">
                <a:solidFill>
                  <a:schemeClr val="tx1">
                    <a:lumMod val="75000"/>
                    <a:lumOff val="25000"/>
                  </a:schemeClr>
                </a:solidFill>
                <a:latin typeface="Century Gothic" panose="020B0502020202020204" pitchFamily="34" charset="0"/>
              </a:rPr>
              <a:t>native pollinator </a:t>
            </a:r>
            <a:r>
              <a:rPr lang="en-US" sz="2000" dirty="0" smtClean="0">
                <a:solidFill>
                  <a:schemeClr val="tx1">
                    <a:lumMod val="75000"/>
                    <a:lumOff val="25000"/>
                  </a:schemeClr>
                </a:solidFill>
                <a:latin typeface="Century Gothic" panose="020B0502020202020204" pitchFamily="34" charset="0"/>
              </a:rPr>
              <a:t>data</a:t>
            </a: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endParaRPr lang="en-US" sz="2000" dirty="0" smtClean="0">
              <a:solidFill>
                <a:schemeClr val="tx1">
                  <a:lumMod val="75000"/>
                  <a:lumOff val="25000"/>
                </a:schemeClr>
              </a:solidFill>
              <a:latin typeface="Century Gothic" panose="020B0502020202020204" pitchFamily="34" charset="0"/>
            </a:endParaRPr>
          </a:p>
          <a:p>
            <a:pPr marL="571500" lvl="0" indent="-342900" algn="l" rtl="0">
              <a:lnSpc>
                <a:spcPct val="90000"/>
              </a:lnSpc>
              <a:spcBef>
                <a:spcPts val="1000"/>
              </a:spcBef>
              <a:spcAft>
                <a:spcPts val="0"/>
              </a:spcAft>
              <a:buClr>
                <a:srgbClr val="CF713D"/>
              </a:buClr>
              <a:buSzPts val="2000"/>
              <a:buFont typeface="Webdings" panose="05030102010509060703" pitchFamily="18" charset="2"/>
              <a:buChar char="4"/>
            </a:pPr>
            <a:r>
              <a:rPr lang="en-US" sz="2000" dirty="0" err="1" smtClean="0">
                <a:solidFill>
                  <a:schemeClr val="tx1">
                    <a:lumMod val="75000"/>
                    <a:lumOff val="25000"/>
                  </a:schemeClr>
                </a:solidFill>
                <a:latin typeface="Century Gothic" panose="020B0502020202020204" pitchFamily="34" charset="0"/>
              </a:rPr>
              <a:t>HoneyDNA</a:t>
            </a:r>
            <a:endParaRPr lang="en-US" sz="2000" dirty="0">
              <a:solidFill>
                <a:schemeClr val="tx1">
                  <a:lumMod val="75000"/>
                  <a:lumOff val="25000"/>
                </a:schemeClr>
              </a:solidFill>
              <a:latin typeface="Century Gothic" panose="020B0502020202020204" pitchFamily="34" charset="0"/>
            </a:endParaRPr>
          </a:p>
          <a:p>
            <a:pPr marL="698500" lvl="0" indent="-342900" algn="l" rtl="0">
              <a:lnSpc>
                <a:spcPct val="90000"/>
              </a:lnSpc>
              <a:spcBef>
                <a:spcPts val="1000"/>
              </a:spcBef>
              <a:spcAft>
                <a:spcPts val="0"/>
              </a:spcAft>
              <a:buClr>
                <a:srgbClr val="CF713D"/>
              </a:buClr>
              <a:buSzPts val="2000"/>
              <a:buFont typeface="Wingdings" panose="05000000000000000000" pitchFamily="2" charset="2"/>
              <a:buChar char="v"/>
            </a:pPr>
            <a:endParaRPr sz="2000" dirty="0">
              <a:solidFill>
                <a:schemeClr val="tx1">
                  <a:lumMod val="75000"/>
                  <a:lumOff val="25000"/>
                </a:schemeClr>
              </a:solidFill>
              <a:latin typeface="Century Gothic" panose="020B0502020202020204" pitchFamily="34" charset="0"/>
            </a:endParaRPr>
          </a:p>
        </p:txBody>
      </p:sp>
      <p:pic>
        <p:nvPicPr>
          <p:cNvPr id="4" name="Picture 3" descr="A screenshot of a cell phone&#10;&#10;Description automatically generated">
            <a:extLst>
              <a:ext uri="{FF2B5EF4-FFF2-40B4-BE49-F238E27FC236}">
                <a16:creationId xmlns:a16="http://schemas.microsoft.com/office/drawing/2014/main" id="{983F8F55-7DF0-4B29-8A33-F9F733AC86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77098" y="1374140"/>
            <a:ext cx="7428349" cy="4102100"/>
          </a:xfrm>
          <a:prstGeom prst="rect">
            <a:avLst/>
          </a:prstGeom>
          <a:ln>
            <a:solidFill>
              <a:schemeClr val="tx1">
                <a:lumMod val="75000"/>
                <a:lumOff val="25000"/>
              </a:schemeClr>
            </a:solidFill>
          </a:ln>
          <a:effectLst>
            <a:outerShdw blurRad="50800" dist="38100" dir="2700000" algn="tl" rotWithShape="0">
              <a:prstClr val="black">
                <a:alpha val="40000"/>
              </a:prstClr>
            </a:outerShdw>
          </a:effectLst>
        </p:spPr>
      </p:pic>
      <p:sp>
        <p:nvSpPr>
          <p:cNvPr id="2" name="Google Shape;346;p15">
            <a:extLst>
              <a:ext uri="{FF2B5EF4-FFF2-40B4-BE49-F238E27FC236}">
                <a16:creationId xmlns:a16="http://schemas.microsoft.com/office/drawing/2014/main" id="{4040540C-1532-408A-9766-8AB5E3FD3755}"/>
              </a:ext>
            </a:extLst>
          </p:cNvPr>
          <p:cNvSpPr/>
          <p:nvPr/>
        </p:nvSpPr>
        <p:spPr>
          <a:xfrm>
            <a:off x="8990253" y="5476240"/>
            <a:ext cx="2815194" cy="2615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100" b="0" i="0" u="none" strike="noStrike" cap="none" dirty="0">
                <a:solidFill>
                  <a:schemeClr val="tx1">
                    <a:lumMod val="75000"/>
                    <a:lumOff val="25000"/>
                  </a:schemeClr>
                </a:solidFill>
                <a:latin typeface="Century Gothic"/>
                <a:ea typeface="Century Gothic"/>
                <a:cs typeface="Century Gothic"/>
                <a:sym typeface="Century Gothic"/>
              </a:rPr>
              <a:t>Image credit: </a:t>
            </a:r>
            <a:r>
              <a:rPr lang="en-US" sz="1100" b="0" i="0" u="none" strike="noStrike" cap="none" dirty="0" err="1">
                <a:solidFill>
                  <a:schemeClr val="tx1">
                    <a:lumMod val="75000"/>
                    <a:lumOff val="25000"/>
                  </a:schemeClr>
                </a:solidFill>
                <a:latin typeface="Century Gothic"/>
                <a:ea typeface="Century Gothic"/>
                <a:cs typeface="Century Gothic"/>
                <a:sym typeface="Century Gothic"/>
              </a:rPr>
              <a:t>Beescape</a:t>
            </a:r>
            <a:endParaRPr sz="1100" b="0" i="0" u="none" strike="noStrike" cap="none" dirty="0">
              <a:solidFill>
                <a:schemeClr val="tx1">
                  <a:lumMod val="75000"/>
                  <a:lumOff val="25000"/>
                </a:schemeClr>
              </a:solidFill>
              <a:latin typeface="Century Gothic"/>
              <a:ea typeface="Century Gothic"/>
              <a:cs typeface="Century Gothic"/>
              <a:sym typeface="Century Gothic"/>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1" name="Google Shape;361;p17"/>
          <p:cNvSpPr txBox="1">
            <a:spLocks noGrp="1"/>
          </p:cNvSpPr>
          <p:nvPr>
            <p:ph type="body" idx="4294967295"/>
          </p:nvPr>
        </p:nvSpPr>
        <p:spPr>
          <a:xfrm>
            <a:off x="487680" y="5432424"/>
            <a:ext cx="5608320" cy="826135"/>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b="0" i="0" u="none" strike="noStrike" cap="none" dirty="0">
                <a:solidFill>
                  <a:schemeClr val="tx1">
                    <a:lumMod val="75000"/>
                    <a:lumOff val="25000"/>
                  </a:schemeClr>
                </a:solidFill>
                <a:latin typeface="Century Gothic" panose="020B0502020202020204" pitchFamily="34" charset="0"/>
              </a:rPr>
              <a:t>Dr. John </a:t>
            </a:r>
            <a:r>
              <a:rPr lang="en-US" sz="1800" b="0" i="0" u="none" strike="noStrike" cap="none" dirty="0" err="1">
                <a:solidFill>
                  <a:schemeClr val="tx1">
                    <a:lumMod val="75000"/>
                    <a:lumOff val="25000"/>
                  </a:schemeClr>
                </a:solidFill>
                <a:latin typeface="Century Gothic" panose="020B0502020202020204" pitchFamily="34" charset="0"/>
              </a:rPr>
              <a:t>Bolten</a:t>
            </a:r>
            <a:r>
              <a:rPr lang="en-US" sz="1800" dirty="0">
                <a:solidFill>
                  <a:schemeClr val="tx1">
                    <a:lumMod val="75000"/>
                    <a:lumOff val="25000"/>
                  </a:schemeClr>
                </a:solidFill>
                <a:latin typeface="Century Gothic" panose="020B0502020202020204" pitchFamily="34" charset="0"/>
              </a:rPr>
              <a:t>, NASA GSFC</a:t>
            </a:r>
            <a:endParaRPr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Sean </a:t>
            </a:r>
            <a:r>
              <a:rPr lang="en-US" sz="1800" b="0" i="0" u="none" strike="noStrike" cap="none" dirty="0">
                <a:solidFill>
                  <a:schemeClr val="tx1">
                    <a:lumMod val="75000"/>
                    <a:lumOff val="25000"/>
                  </a:schemeClr>
                </a:solidFill>
                <a:latin typeface="Century Gothic" panose="020B0502020202020204" pitchFamily="34" charset="0"/>
              </a:rPr>
              <a:t>McCartney, Science Systems &amp; Applications, Inc</a:t>
            </a:r>
            <a:r>
              <a:rPr lang="en-US" sz="1800" b="0" i="0" u="none" strike="noStrike" cap="none" dirty="0">
                <a:solidFill>
                  <a:schemeClr val="tx1">
                    <a:lumMod val="75000"/>
                    <a:lumOff val="25000"/>
                  </a:schemeClr>
                </a:solidFill>
                <a:latin typeface="Century Gothic" panose="020B0502020202020204" pitchFamily="34" charset="0"/>
                <a:sym typeface="Century Gothic"/>
              </a:rPr>
              <a:t>.</a:t>
            </a:r>
            <a:endParaRPr sz="1800" b="0" i="0" u="none" strike="noStrike" cap="none" dirty="0">
              <a:solidFill>
                <a:schemeClr val="tx1">
                  <a:lumMod val="75000"/>
                  <a:lumOff val="25000"/>
                </a:schemeClr>
              </a:solidFill>
              <a:latin typeface="Century Gothic" panose="020B0502020202020204" pitchFamily="34" charset="0"/>
              <a:sym typeface="Century Gothic"/>
            </a:endParaRPr>
          </a:p>
        </p:txBody>
      </p:sp>
      <p:sp>
        <p:nvSpPr>
          <p:cNvPr id="363" name="Google Shape;363;p17"/>
          <p:cNvSpPr txBox="1">
            <a:spLocks noGrp="1"/>
          </p:cNvSpPr>
          <p:nvPr>
            <p:ph type="body" idx="4294967295"/>
          </p:nvPr>
        </p:nvSpPr>
        <p:spPr>
          <a:xfrm>
            <a:off x="487680" y="3328670"/>
            <a:ext cx="5608320" cy="1615949"/>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The Urban Beekeeping Laboratory and Bee Sanctuary, Inc.</a:t>
            </a:r>
            <a:endParaRPr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The Bee Informed Partnership, Inc.</a:t>
            </a:r>
            <a:endParaRPr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The University of Maryland’s </a:t>
            </a:r>
            <a:r>
              <a:rPr lang="en-US" sz="1800" dirty="0" err="1">
                <a:solidFill>
                  <a:schemeClr val="tx1">
                    <a:lumMod val="75000"/>
                    <a:lumOff val="25000"/>
                  </a:schemeClr>
                </a:solidFill>
                <a:latin typeface="Century Gothic" panose="020B0502020202020204" pitchFamily="34" charset="0"/>
              </a:rPr>
              <a:t>vanEngelsdorp</a:t>
            </a:r>
            <a:r>
              <a:rPr lang="en-US" sz="1800" dirty="0">
                <a:solidFill>
                  <a:schemeClr val="tx1">
                    <a:lumMod val="75000"/>
                    <a:lumOff val="25000"/>
                  </a:schemeClr>
                </a:solidFill>
                <a:latin typeface="Century Gothic" panose="020B0502020202020204" pitchFamily="34" charset="0"/>
              </a:rPr>
              <a:t> Honey Bee Research Lab</a:t>
            </a:r>
            <a:endParaRPr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err="1">
                <a:solidFill>
                  <a:schemeClr val="tx1">
                    <a:lumMod val="75000"/>
                    <a:lumOff val="25000"/>
                  </a:schemeClr>
                </a:solidFill>
                <a:latin typeface="Century Gothic" panose="020B0502020202020204" pitchFamily="34" charset="0"/>
              </a:rPr>
              <a:t>BeekeepingIO</a:t>
            </a:r>
            <a:endParaRPr sz="1800" dirty="0">
              <a:solidFill>
                <a:schemeClr val="tx1">
                  <a:lumMod val="75000"/>
                  <a:lumOff val="25000"/>
                </a:schemeClr>
              </a:solidFill>
              <a:latin typeface="Century Gothic" panose="020B0502020202020204" pitchFamily="34" charset="0"/>
            </a:endParaRPr>
          </a:p>
          <a:p>
            <a:pPr marL="469900" lvl="0" indent="-342900" algn="l" rtl="0">
              <a:lnSpc>
                <a:spcPct val="90000"/>
              </a:lnSpc>
              <a:spcBef>
                <a:spcPts val="0"/>
              </a:spcBef>
              <a:spcAft>
                <a:spcPts val="0"/>
              </a:spcAft>
              <a:buClr>
                <a:srgbClr val="CF713D"/>
              </a:buClr>
              <a:buSzPts val="2000"/>
              <a:buFont typeface="Webdings" panose="05030102010509060703" pitchFamily="18" charset="2"/>
              <a:buChar char="4"/>
            </a:pPr>
            <a:endParaRPr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endParaRPr sz="1800" dirty="0">
              <a:solidFill>
                <a:schemeClr val="tx1">
                  <a:lumMod val="75000"/>
                  <a:lumOff val="25000"/>
                </a:schemeClr>
              </a:solidFill>
              <a:latin typeface="Century Gothic" panose="020B0502020202020204" pitchFamily="34" charset="0"/>
            </a:endParaRPr>
          </a:p>
        </p:txBody>
      </p:sp>
      <p:sp>
        <p:nvSpPr>
          <p:cNvPr id="9" name="Google Shape;363;p17"/>
          <p:cNvSpPr txBox="1">
            <a:spLocks noGrp="1"/>
          </p:cNvSpPr>
          <p:nvPr>
            <p:ph type="body" idx="4294967295"/>
          </p:nvPr>
        </p:nvSpPr>
        <p:spPr>
          <a:xfrm>
            <a:off x="487680" y="1697355"/>
            <a:ext cx="2735566" cy="1228725"/>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Jeremy Rapp</a:t>
            </a: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Victor </a:t>
            </a:r>
            <a:r>
              <a:rPr lang="en-US" sz="1800" dirty="0" err="1">
                <a:solidFill>
                  <a:schemeClr val="tx1">
                    <a:lumMod val="75000"/>
                    <a:lumOff val="25000"/>
                  </a:schemeClr>
                </a:solidFill>
                <a:latin typeface="Century Gothic" panose="020B0502020202020204" pitchFamily="34" charset="0"/>
              </a:rPr>
              <a:t>Lenske</a:t>
            </a:r>
            <a:endParaRPr lang="en-US" sz="18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Eyob Solomon</a:t>
            </a: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r>
              <a:rPr lang="en-US" sz="1800" dirty="0">
                <a:solidFill>
                  <a:schemeClr val="tx1">
                    <a:lumMod val="75000"/>
                    <a:lumOff val="25000"/>
                  </a:schemeClr>
                </a:solidFill>
                <a:latin typeface="Century Gothic" panose="020B0502020202020204" pitchFamily="34" charset="0"/>
              </a:rPr>
              <a:t>Ryan Young</a:t>
            </a: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endParaRPr sz="2000" dirty="0">
              <a:solidFill>
                <a:schemeClr val="tx1">
                  <a:lumMod val="75000"/>
                  <a:lumOff val="25000"/>
                </a:schemeClr>
              </a:solidFill>
              <a:latin typeface="Century Gothic" panose="020B0502020202020204" pitchFamily="34" charset="0"/>
            </a:endParaRPr>
          </a:p>
          <a:p>
            <a:pPr marL="469900" lvl="0" indent="-342900" algn="l" rtl="0">
              <a:lnSpc>
                <a:spcPct val="90000"/>
              </a:lnSpc>
              <a:spcBef>
                <a:spcPts val="0"/>
              </a:spcBef>
              <a:spcAft>
                <a:spcPts val="0"/>
              </a:spcAft>
              <a:buClr>
                <a:srgbClr val="CF713D"/>
              </a:buClr>
              <a:buSzPts val="2000"/>
              <a:buFont typeface="Webdings" panose="05030102010509060703" pitchFamily="18" charset="2"/>
              <a:buChar char="4"/>
            </a:pPr>
            <a:endParaRPr sz="2000" dirty="0">
              <a:solidFill>
                <a:schemeClr val="tx1">
                  <a:lumMod val="75000"/>
                  <a:lumOff val="25000"/>
                </a:schemeClr>
              </a:solidFill>
              <a:latin typeface="Century Gothic" panose="020B0502020202020204" pitchFamily="34" charset="0"/>
            </a:endParaRPr>
          </a:p>
          <a:p>
            <a:pPr marL="342900" lvl="0" indent="-342900" algn="l" rtl="0">
              <a:lnSpc>
                <a:spcPct val="90000"/>
              </a:lnSpc>
              <a:spcBef>
                <a:spcPts val="0"/>
              </a:spcBef>
              <a:spcAft>
                <a:spcPts val="0"/>
              </a:spcAft>
              <a:buClr>
                <a:srgbClr val="CF713D"/>
              </a:buClr>
              <a:buSzPts val="2000"/>
              <a:buFont typeface="Webdings" panose="05030102010509060703" pitchFamily="18" charset="2"/>
              <a:buChar char="4"/>
            </a:pPr>
            <a:endParaRPr sz="2000" dirty="0">
              <a:solidFill>
                <a:schemeClr val="tx1">
                  <a:lumMod val="75000"/>
                  <a:lumOff val="25000"/>
                </a:schemeClr>
              </a:solidFill>
              <a:latin typeface="Century Gothic" panose="020B0502020202020204" pitchFamily="34" charset="0"/>
            </a:endParaRPr>
          </a:p>
        </p:txBody>
      </p:sp>
      <p:sp>
        <p:nvSpPr>
          <p:cNvPr id="362" name="Google Shape;362;p17"/>
          <p:cNvSpPr txBox="1"/>
          <p:nvPr/>
        </p:nvSpPr>
        <p:spPr>
          <a:xfrm>
            <a:off x="487680" y="4988422"/>
            <a:ext cx="2911275"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CF713D"/>
                </a:solidFill>
                <a:latin typeface="Century Gothic" panose="020B0502020202020204" pitchFamily="34" charset="0"/>
                <a:ea typeface="Century Gothic"/>
                <a:cs typeface="Century Gothic"/>
                <a:sym typeface="Century Gothic"/>
              </a:rPr>
              <a:t>Science Advisors</a:t>
            </a:r>
            <a:endParaRPr sz="2400" b="1" i="0" u="none" strike="noStrike" cap="none" dirty="0">
              <a:solidFill>
                <a:srgbClr val="CF713D"/>
              </a:solidFill>
              <a:latin typeface="Century Gothic" panose="020B0502020202020204" pitchFamily="34" charset="0"/>
              <a:ea typeface="Century Gothic"/>
              <a:cs typeface="Century Gothic"/>
              <a:sym typeface="Century Gothic"/>
            </a:endParaRPr>
          </a:p>
        </p:txBody>
      </p:sp>
      <p:sp>
        <p:nvSpPr>
          <p:cNvPr id="364" name="Google Shape;364;p17"/>
          <p:cNvSpPr txBox="1"/>
          <p:nvPr/>
        </p:nvSpPr>
        <p:spPr>
          <a:xfrm>
            <a:off x="487680" y="1277606"/>
            <a:ext cx="26859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dirty="0" smtClean="0">
                <a:solidFill>
                  <a:srgbClr val="CF713D"/>
                </a:solidFill>
                <a:latin typeface="Century Gothic" panose="020B0502020202020204" pitchFamily="34" charset="0"/>
                <a:ea typeface="Century Gothic"/>
                <a:cs typeface="Century Gothic"/>
                <a:sym typeface="Century Gothic"/>
              </a:rPr>
              <a:t>Project Team</a:t>
            </a:r>
            <a:endParaRPr sz="2400" b="1" i="0" u="none" strike="noStrike" cap="none" dirty="0">
              <a:solidFill>
                <a:srgbClr val="CF713D"/>
              </a:solidFill>
              <a:latin typeface="Century Gothic" panose="020B0502020202020204" pitchFamily="34" charset="0"/>
              <a:ea typeface="Century Gothic"/>
              <a:cs typeface="Century Gothic"/>
              <a:sym typeface="Century Gothic"/>
            </a:endParaRPr>
          </a:p>
        </p:txBody>
      </p:sp>
      <p:sp>
        <p:nvSpPr>
          <p:cNvPr id="7" name="Google Shape;364;p17"/>
          <p:cNvSpPr txBox="1"/>
          <p:nvPr/>
        </p:nvSpPr>
        <p:spPr>
          <a:xfrm>
            <a:off x="487680" y="2901244"/>
            <a:ext cx="2685900" cy="40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CF713D"/>
                </a:solidFill>
                <a:latin typeface="Century Gothic" panose="020B0502020202020204" pitchFamily="34" charset="0"/>
                <a:ea typeface="Century Gothic"/>
                <a:cs typeface="Century Gothic"/>
                <a:sym typeface="Century Gothic"/>
              </a:rPr>
              <a:t>Partners</a:t>
            </a:r>
            <a:endParaRPr sz="2400" b="1" i="0" u="none" strike="noStrike" cap="none" dirty="0">
              <a:solidFill>
                <a:srgbClr val="CF713D"/>
              </a:solidFill>
              <a:latin typeface="Century Gothic" panose="020B0502020202020204" pitchFamily="34" charset="0"/>
              <a:ea typeface="Century Gothic"/>
              <a:cs typeface="Century Gothic"/>
              <a:sym typeface="Century Gothic"/>
            </a:endParaRPr>
          </a:p>
        </p:txBody>
      </p:sp>
      <p:sp>
        <p:nvSpPr>
          <p:cNvPr id="2" name="TextBox 1"/>
          <p:cNvSpPr txBox="1"/>
          <p:nvPr/>
        </p:nvSpPr>
        <p:spPr>
          <a:xfrm>
            <a:off x="7274560" y="3182624"/>
            <a:ext cx="3789680" cy="1615827"/>
          </a:xfrm>
          <a:prstGeom prst="rect">
            <a:avLst/>
          </a:prstGeom>
          <a:noFill/>
          <a:ln>
            <a:solidFill>
              <a:schemeClr val="tx1">
                <a:lumMod val="75000"/>
                <a:lumOff val="25000"/>
              </a:schemeClr>
            </a:solidFill>
          </a:ln>
        </p:spPr>
        <p:txBody>
          <a:bodyPr wrap="square" rtlCol="0">
            <a:spAutoFit/>
          </a:bodyPr>
          <a:lstStyle/>
          <a:p>
            <a:r>
              <a:rPr lang="en-US" sz="2000" b="1" dirty="0" smtClean="0">
                <a:solidFill>
                  <a:srgbClr val="CF713D"/>
                </a:solidFill>
                <a:latin typeface="Century Gothic" panose="020B0502020202020204" pitchFamily="34" charset="0"/>
              </a:rPr>
              <a:t>Contact Information:</a:t>
            </a:r>
          </a:p>
          <a:p>
            <a:pPr>
              <a:spcBef>
                <a:spcPts val="600"/>
              </a:spcBef>
            </a:pPr>
            <a:r>
              <a:rPr lang="en-US" sz="1600" b="1" dirty="0" smtClean="0">
                <a:solidFill>
                  <a:schemeClr val="tx1">
                    <a:lumMod val="75000"/>
                    <a:lumOff val="25000"/>
                  </a:schemeClr>
                </a:solidFill>
                <a:latin typeface="Century Gothic" panose="020B0502020202020204" pitchFamily="34" charset="0"/>
              </a:rPr>
              <a:t>Darcy Gray, NASA DEVELOP Fellow</a:t>
            </a:r>
          </a:p>
          <a:p>
            <a:r>
              <a:rPr lang="en-US" dirty="0" smtClean="0">
                <a:latin typeface="Century Gothic" panose="020B0502020202020204" pitchFamily="34" charset="0"/>
                <a:hlinkClick r:id="rId3"/>
              </a:rPr>
              <a:t>Darcy.Gray@ssaihq.com</a:t>
            </a:r>
            <a:endParaRPr lang="en-US" dirty="0" smtClean="0">
              <a:latin typeface="Century Gothic" panose="020B0502020202020204" pitchFamily="34" charset="0"/>
            </a:endParaRPr>
          </a:p>
          <a:p>
            <a:endParaRPr lang="en-US" dirty="0">
              <a:solidFill>
                <a:schemeClr val="tx1">
                  <a:lumMod val="75000"/>
                  <a:lumOff val="25000"/>
                </a:schemeClr>
              </a:solidFill>
              <a:latin typeface="Century Gothic" panose="020B0502020202020204" pitchFamily="34" charset="0"/>
            </a:endParaRPr>
          </a:p>
          <a:p>
            <a:r>
              <a:rPr lang="en-US" sz="1600" b="1" dirty="0" smtClean="0">
                <a:solidFill>
                  <a:schemeClr val="tx1">
                    <a:lumMod val="75000"/>
                    <a:lumOff val="25000"/>
                  </a:schemeClr>
                </a:solidFill>
                <a:latin typeface="Century Gothic" panose="020B0502020202020204" pitchFamily="34" charset="0"/>
              </a:rPr>
              <a:t>Visit the DEVELOP website!</a:t>
            </a:r>
          </a:p>
          <a:p>
            <a:r>
              <a:rPr lang="en-US" dirty="0">
                <a:latin typeface="Century Gothic" panose="020B0502020202020204" pitchFamily="34" charset="0"/>
                <a:hlinkClick r:id="rId4"/>
              </a:rPr>
              <a:t>https://develop.larc.nasa.gov/</a:t>
            </a:r>
            <a:endParaRPr lang="en-US" dirty="0">
              <a:latin typeface="Century Gothic" panose="020B0502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7814</TotalTime>
  <Words>3036</Words>
  <Application>Microsoft Office PowerPoint</Application>
  <PresentationFormat>Widescreen</PresentationFormat>
  <Paragraphs>225</Paragraphs>
  <Slides>17</Slides>
  <Notes>17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Webdings</vt:lpstr>
      <vt:lpstr>Garamond</vt:lpstr>
      <vt:lpstr>Arial</vt:lpstr>
      <vt:lpstr>Noto Sans Symbols</vt:lpstr>
      <vt:lpstr>Century Gothic</vt:lpstr>
      <vt:lpstr>Calibri</vt:lpstr>
      <vt:lpstr>ＭＳ Ｐゴシック</vt:lpstr>
      <vt:lpstr>Wingdings</vt:lpstr>
      <vt:lpstr>Arial Narrow</vt:lpstr>
      <vt:lpstr>1_Office Theme</vt:lpstr>
      <vt:lpstr>Favorites</vt:lpstr>
      <vt:lpstr>PowerPoint Presentation</vt:lpstr>
      <vt:lpstr>PowerPoint Presentation</vt:lpstr>
      <vt:lpstr>WHAT IS NASA DEVELOP?</vt:lpstr>
      <vt:lpstr>FINDING SPACE FOR BEES</vt:lpstr>
      <vt:lpstr>PowerPoint Presentation</vt:lpstr>
      <vt:lpstr>OBJECTIVES</vt:lpstr>
      <vt:lpstr>INPUT DATA</vt:lpstr>
      <vt:lpstr>BEE HABITAT HEALTH ASSESSMENT TOOL</vt:lpstr>
      <vt:lpstr>PowerPoint Presentation</vt:lpstr>
      <vt:lpstr>PowerPoint Presentation</vt:lpstr>
      <vt:lpstr>PowerPoint Presentation</vt:lpstr>
      <vt:lpstr>PowerPoint Presentation</vt:lpstr>
      <vt:lpstr>PowerPoint Presentation</vt:lpstr>
      <vt:lpstr>PowerPoint Presentation</vt:lpstr>
      <vt:lpstr>LIMITATIONS</vt:lpstr>
      <vt:lpstr>FUTURE WORK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Earth Observations</dc:title>
  <dc:creator>Solomon, Eyob (GSFC-6170)[DEVELOP]</dc:creator>
  <cp:lastModifiedBy>Clayton, Amanda L. (LARC-E3)[SSAI DEVELOP]</cp:lastModifiedBy>
  <cp:revision>45</cp:revision>
  <dcterms:modified xsi:type="dcterms:W3CDTF">2020-09-01T21:25:36Z</dcterms:modified>
</cp:coreProperties>
</file>