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61" r:id="rId3"/>
    <p:sldId id="263" r:id="rId4"/>
    <p:sldId id="264" r:id="rId5"/>
    <p:sldId id="280" r:id="rId6"/>
    <p:sldId id="269" r:id="rId7"/>
    <p:sldId id="282" r:id="rId8"/>
    <p:sldId id="270" r:id="rId9"/>
    <p:sldId id="283" r:id="rId10"/>
    <p:sldId id="284" r:id="rId11"/>
    <p:sldId id="285" r:id="rId12"/>
    <p:sldId id="271" r:id="rId13"/>
    <p:sldId id="272" r:id="rId14"/>
    <p:sldId id="273" r:id="rId15"/>
    <p:sldId id="275" r:id="rId16"/>
    <p:sldId id="286" r:id="rId17"/>
    <p:sldId id="287" r:id="rId18"/>
    <p:sldId id="281" r:id="rId19"/>
    <p:sldId id="278" r:id="rId20"/>
    <p:sldId id="279" r:id="rId21"/>
  </p:sldIdLst>
  <p:sldSz cx="12192000" cy="6858000"/>
  <p:notesSz cx="6858000" cy="9144000"/>
  <p:defaultTextStyle>
    <a:defPPr>
      <a:defRPr lang="en-US"/>
    </a:defPPr>
    <a:lvl1pPr marL="0" algn="l" defTabSz="914105" rtl="0" eaLnBrk="1" latinLnBrk="0" hangingPunct="1">
      <a:defRPr sz="1799" kern="1200">
        <a:solidFill>
          <a:schemeClr val="tx1"/>
        </a:solidFill>
        <a:latin typeface="+mn-lt"/>
        <a:ea typeface="+mn-ea"/>
        <a:cs typeface="+mn-cs"/>
      </a:defRPr>
    </a:lvl1pPr>
    <a:lvl2pPr marL="457052" algn="l" defTabSz="914105" rtl="0" eaLnBrk="1" latinLnBrk="0" hangingPunct="1">
      <a:defRPr sz="1799" kern="1200">
        <a:solidFill>
          <a:schemeClr val="tx1"/>
        </a:solidFill>
        <a:latin typeface="+mn-lt"/>
        <a:ea typeface="+mn-ea"/>
        <a:cs typeface="+mn-cs"/>
      </a:defRPr>
    </a:lvl2pPr>
    <a:lvl3pPr marL="914105" algn="l" defTabSz="914105" rtl="0" eaLnBrk="1" latinLnBrk="0" hangingPunct="1">
      <a:defRPr sz="1799" kern="1200">
        <a:solidFill>
          <a:schemeClr val="tx1"/>
        </a:solidFill>
        <a:latin typeface="+mn-lt"/>
        <a:ea typeface="+mn-ea"/>
        <a:cs typeface="+mn-cs"/>
      </a:defRPr>
    </a:lvl3pPr>
    <a:lvl4pPr marL="1371157" algn="l" defTabSz="914105" rtl="0" eaLnBrk="1" latinLnBrk="0" hangingPunct="1">
      <a:defRPr sz="1799" kern="1200">
        <a:solidFill>
          <a:schemeClr val="tx1"/>
        </a:solidFill>
        <a:latin typeface="+mn-lt"/>
        <a:ea typeface="+mn-ea"/>
        <a:cs typeface="+mn-cs"/>
      </a:defRPr>
    </a:lvl4pPr>
    <a:lvl5pPr marL="1828209" algn="l" defTabSz="914105" rtl="0" eaLnBrk="1" latinLnBrk="0" hangingPunct="1">
      <a:defRPr sz="1799" kern="1200">
        <a:solidFill>
          <a:schemeClr val="tx1"/>
        </a:solidFill>
        <a:latin typeface="+mn-lt"/>
        <a:ea typeface="+mn-ea"/>
        <a:cs typeface="+mn-cs"/>
      </a:defRPr>
    </a:lvl5pPr>
    <a:lvl6pPr marL="2285261" algn="l" defTabSz="914105" rtl="0" eaLnBrk="1" latinLnBrk="0" hangingPunct="1">
      <a:defRPr sz="1799" kern="1200">
        <a:solidFill>
          <a:schemeClr val="tx1"/>
        </a:solidFill>
        <a:latin typeface="+mn-lt"/>
        <a:ea typeface="+mn-ea"/>
        <a:cs typeface="+mn-cs"/>
      </a:defRPr>
    </a:lvl6pPr>
    <a:lvl7pPr marL="2742313" algn="l" defTabSz="914105" rtl="0" eaLnBrk="1" latinLnBrk="0" hangingPunct="1">
      <a:defRPr sz="1799" kern="1200">
        <a:solidFill>
          <a:schemeClr val="tx1"/>
        </a:solidFill>
        <a:latin typeface="+mn-lt"/>
        <a:ea typeface="+mn-ea"/>
        <a:cs typeface="+mn-cs"/>
      </a:defRPr>
    </a:lvl7pPr>
    <a:lvl8pPr marL="3199366" algn="l" defTabSz="914105" rtl="0" eaLnBrk="1" latinLnBrk="0" hangingPunct="1">
      <a:defRPr sz="1799" kern="1200">
        <a:solidFill>
          <a:schemeClr val="tx1"/>
        </a:solidFill>
        <a:latin typeface="+mn-lt"/>
        <a:ea typeface="+mn-ea"/>
        <a:cs typeface="+mn-cs"/>
      </a:defRPr>
    </a:lvl8pPr>
    <a:lvl9pPr marL="3656418" algn="l" defTabSz="914105"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645"/>
  </p:normalViewPr>
  <p:slideViewPr>
    <p:cSldViewPr snapToGrid="0" snapToObjects="1">
      <p:cViewPr varScale="1">
        <p:scale>
          <a:sx n="88" d="100"/>
          <a:sy n="88" d="100"/>
        </p:scale>
        <p:origin x="49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3644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C0356-B631-4D41-AE3F-318BCC11116D}"/>
              </a:ext>
            </a:extLst>
          </p:cNvPr>
          <p:cNvSpPr>
            <a:spLocks noGrp="1"/>
          </p:cNvSpPr>
          <p:nvPr>
            <p:ph type="title"/>
          </p:nvPr>
        </p:nvSpPr>
        <p:spPr>
          <a:xfrm>
            <a:off x="1565564" y="1961344"/>
            <a:ext cx="9781886" cy="2848976"/>
          </a:xfrm>
        </p:spPr>
        <p:txBody>
          <a:bodyPr anchor="b"/>
          <a:lstStyle>
            <a:lvl1pPr>
              <a:defRPr sz="6000">
                <a:solidFill>
                  <a:schemeClr val="accent3"/>
                </a:solidFill>
              </a:defRPr>
            </a:lvl1p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D73CDC13-916A-2D4B-8413-8BABB319E41C}"/>
              </a:ext>
            </a:extLst>
          </p:cNvPr>
          <p:cNvSpPr>
            <a:spLocks noGrp="1"/>
          </p:cNvSpPr>
          <p:nvPr>
            <p:ph type="body" idx="1"/>
          </p:nvPr>
        </p:nvSpPr>
        <p:spPr>
          <a:xfrm>
            <a:off x="1565564" y="4839287"/>
            <a:ext cx="9781886" cy="149820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1450463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785CB-5FBA-6247-BC86-A0DC545AFB4C}"/>
              </a:ext>
            </a:extLst>
          </p:cNvPr>
          <p:cNvSpPr>
            <a:spLocks noGrp="1"/>
          </p:cNvSpPr>
          <p:nvPr>
            <p:ph type="title"/>
          </p:nvPr>
        </p:nvSpPr>
        <p:spPr>
          <a:xfrm>
            <a:off x="450273" y="365126"/>
            <a:ext cx="11561618" cy="1325563"/>
          </a:xfrm>
        </p:spPr>
        <p:txBody>
          <a:bodyPr/>
          <a:lstStyle>
            <a:lvl1pPr>
              <a:defRPr>
                <a:solidFill>
                  <a:schemeClr val="tx2"/>
                </a:solidFill>
              </a:defRPr>
            </a:lvl1pPr>
          </a:lstStyle>
          <a:p>
            <a:r>
              <a:rPr lang="en-US" smtClean="0"/>
              <a:t>Click to edit Master title style</a:t>
            </a:r>
            <a:endParaRPr lang="en-US" dirty="0"/>
          </a:p>
        </p:txBody>
      </p:sp>
      <p:sp>
        <p:nvSpPr>
          <p:cNvPr id="3" name="Content Placeholder 2">
            <a:extLst>
              <a:ext uri="{FF2B5EF4-FFF2-40B4-BE49-F238E27FC236}">
                <a16:creationId xmlns:a16="http://schemas.microsoft.com/office/drawing/2014/main" id="{8988BA44-4B61-2649-8453-040B84B9CDA0}"/>
              </a:ext>
            </a:extLst>
          </p:cNvPr>
          <p:cNvSpPr>
            <a:spLocks noGrp="1"/>
          </p:cNvSpPr>
          <p:nvPr>
            <p:ph idx="1"/>
          </p:nvPr>
        </p:nvSpPr>
        <p:spPr>
          <a:xfrm>
            <a:off x="450273" y="1825625"/>
            <a:ext cx="10515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732805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D91ABC-9E73-6045-B516-8059BC755C3E}"/>
              </a:ext>
            </a:extLst>
          </p:cNvPr>
          <p:cNvSpPr>
            <a:spLocks noGrp="1"/>
          </p:cNvSpPr>
          <p:nvPr>
            <p:ph type="title"/>
          </p:nvPr>
        </p:nvSpPr>
        <p:spPr>
          <a:xfrm>
            <a:off x="436418"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9BFD1188-D0A6-694A-A3EB-4342319F36A3}"/>
              </a:ext>
            </a:extLst>
          </p:cNvPr>
          <p:cNvSpPr>
            <a:spLocks noGrp="1"/>
          </p:cNvSpPr>
          <p:nvPr>
            <p:ph type="body" idx="1"/>
          </p:nvPr>
        </p:nvSpPr>
        <p:spPr>
          <a:xfrm>
            <a:off x="436418" y="1825626"/>
            <a:ext cx="10515600" cy="407641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60247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Lst>
  <p:txStyles>
    <p:titleStyle>
      <a:lvl1pPr algn="l" defTabSz="914400" rtl="0" eaLnBrk="1" latinLnBrk="0" hangingPunct="1">
        <a:lnSpc>
          <a:spcPct val="90000"/>
        </a:lnSpc>
        <a:spcBef>
          <a:spcPct val="0"/>
        </a:spcBef>
        <a:buNone/>
        <a:defRPr sz="4400" b="1" i="0" kern="1200">
          <a:solidFill>
            <a:schemeClr val="accent2"/>
          </a:solidFill>
          <a:latin typeface="Arial" panose="020B0604020202020204" pitchFamily="34" charset="0"/>
          <a:ea typeface="Helvetica Neue Medium" panose="02000503000000020004"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image" Target="../media/image5.png"/><Relationship Id="rId16"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4709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564" y="1534371"/>
            <a:ext cx="9781886" cy="2848976"/>
          </a:xfrm>
        </p:spPr>
        <p:txBody>
          <a:bodyPr/>
          <a:lstStyle/>
          <a:p>
            <a:pPr algn="ctr"/>
            <a:r>
              <a:rPr lang="en-US" dirty="0" smtClean="0"/>
              <a:t>Understanding Human Movement Patterns within Cislunar Habitats</a:t>
            </a:r>
            <a:endParaRPr lang="en-US" dirty="0"/>
          </a:p>
        </p:txBody>
      </p:sp>
      <p:sp>
        <p:nvSpPr>
          <p:cNvPr id="3" name="Text Placeholder 2"/>
          <p:cNvSpPr>
            <a:spLocks noGrp="1"/>
          </p:cNvSpPr>
          <p:nvPr>
            <p:ph type="body" idx="1"/>
          </p:nvPr>
        </p:nvSpPr>
        <p:spPr>
          <a:xfrm>
            <a:off x="-166255" y="4839287"/>
            <a:ext cx="12247419" cy="2157258"/>
          </a:xfrm>
        </p:spPr>
        <p:txBody>
          <a:bodyPr/>
          <a:lstStyle/>
          <a:p>
            <a:pPr algn="ctr"/>
            <a:r>
              <a:rPr lang="en-US" dirty="0" smtClean="0"/>
              <a:t>Harry Litaker, Jr.</a:t>
            </a:r>
            <a:r>
              <a:rPr lang="en-US" dirty="0" smtClean="0">
                <a:latin typeface="Calibri" panose="020F0502020204030204" pitchFamily="34" charset="0"/>
                <a:cs typeface="Calibri" panose="020F0502020204030204" pitchFamily="34" charset="0"/>
              </a:rPr>
              <a:t>¹</a:t>
            </a:r>
            <a:r>
              <a:rPr lang="en-US" dirty="0" smtClean="0"/>
              <a:t>, Omar Bekdash</a:t>
            </a:r>
            <a:r>
              <a:rPr lang="en-US" dirty="0" smtClean="0">
                <a:latin typeface="Calibri" panose="020F0502020204030204" pitchFamily="34" charset="0"/>
                <a:cs typeface="Calibri" panose="020F0502020204030204" pitchFamily="34" charset="0"/>
              </a:rPr>
              <a:t>²</a:t>
            </a:r>
            <a:r>
              <a:rPr lang="en-US" dirty="0" smtClean="0"/>
              <a:t>, Steve Chappell</a:t>
            </a:r>
            <a:r>
              <a:rPr lang="en-US" dirty="0" smtClean="0">
                <a:latin typeface="Calibri" panose="020F0502020204030204" pitchFamily="34" charset="0"/>
                <a:cs typeface="Calibri" panose="020F0502020204030204" pitchFamily="34" charset="0"/>
              </a:rPr>
              <a:t>²</a:t>
            </a:r>
            <a:r>
              <a:rPr lang="en-US" dirty="0" smtClean="0"/>
              <a:t>, Kara Beaton</a:t>
            </a:r>
            <a:r>
              <a:rPr lang="en-US" dirty="0" smtClean="0">
                <a:latin typeface="Calibri" panose="020F0502020204030204" pitchFamily="34" charset="0"/>
                <a:cs typeface="Calibri" panose="020F0502020204030204" pitchFamily="34" charset="0"/>
              </a:rPr>
              <a:t>²</a:t>
            </a:r>
            <a:r>
              <a:rPr lang="en-US" dirty="0" smtClean="0"/>
              <a:t> and Michael Gernhardt</a:t>
            </a:r>
            <a:r>
              <a:rPr lang="en-US" dirty="0" smtClean="0">
                <a:latin typeface="Calibri" panose="020F0502020204030204" pitchFamily="34" charset="0"/>
                <a:cs typeface="Calibri" panose="020F0502020204030204" pitchFamily="34" charset="0"/>
              </a:rPr>
              <a:t>³</a:t>
            </a:r>
          </a:p>
          <a:p>
            <a:pPr algn="ctr"/>
            <a:endParaRPr lang="en-US" dirty="0" smtClean="0">
              <a:latin typeface="Calibri" panose="020F0502020204030204" pitchFamily="34" charset="0"/>
              <a:cs typeface="Calibri" panose="020F0502020204030204" pitchFamily="34" charset="0"/>
            </a:endParaRPr>
          </a:p>
          <a:p>
            <a:pPr algn="ctr">
              <a:lnSpc>
                <a:spcPct val="100000"/>
              </a:lnSpc>
              <a:spcBef>
                <a:spcPts val="0"/>
              </a:spcBef>
            </a:pPr>
            <a:r>
              <a:rPr lang="en-US" sz="1400" dirty="0" smtClean="0">
                <a:latin typeface="Calibri" panose="020F0502020204030204" pitchFamily="34" charset="0"/>
                <a:cs typeface="Calibri" panose="020F0502020204030204" pitchFamily="34" charset="0"/>
              </a:rPr>
              <a:t>¹</a:t>
            </a:r>
            <a:r>
              <a:rPr lang="en-US" sz="1400" dirty="0" smtClean="0"/>
              <a:t>Leidos</a:t>
            </a:r>
            <a:r>
              <a:rPr lang="en-US" sz="1400" dirty="0"/>
              <a:t>, JSC, Houston, Texas</a:t>
            </a:r>
          </a:p>
          <a:p>
            <a:pPr algn="ctr">
              <a:lnSpc>
                <a:spcPct val="100000"/>
              </a:lnSpc>
              <a:spcBef>
                <a:spcPts val="0"/>
              </a:spcBef>
            </a:pPr>
            <a:r>
              <a:rPr lang="en-US" sz="1400" dirty="0">
                <a:latin typeface="Calibri" panose="020F0502020204030204" pitchFamily="34" charset="0"/>
                <a:cs typeface="Calibri" panose="020F0502020204030204" pitchFamily="34" charset="0"/>
              </a:rPr>
              <a:t>²</a:t>
            </a:r>
            <a:r>
              <a:rPr lang="en-US" sz="1400" dirty="0"/>
              <a:t>KBR, JSC, Houston, Texas</a:t>
            </a:r>
          </a:p>
          <a:p>
            <a:pPr algn="ctr">
              <a:lnSpc>
                <a:spcPct val="100000"/>
              </a:lnSpc>
              <a:spcBef>
                <a:spcPts val="0"/>
              </a:spcBef>
            </a:pPr>
            <a:r>
              <a:rPr lang="en-US" sz="1400" dirty="0">
                <a:latin typeface="Calibri" panose="020F0502020204030204" pitchFamily="34" charset="0"/>
                <a:cs typeface="Calibri" panose="020F0502020204030204" pitchFamily="34" charset="0"/>
              </a:rPr>
              <a:t>³</a:t>
            </a:r>
            <a:r>
              <a:rPr lang="en-US" sz="1400" dirty="0"/>
              <a:t>Johnson Space Center, </a:t>
            </a:r>
            <a:r>
              <a:rPr lang="en-US" sz="1400" dirty="0" smtClean="0"/>
              <a:t>NASA, Houston, Texas</a:t>
            </a:r>
            <a:endParaRPr lang="en-US" sz="1400" dirty="0"/>
          </a:p>
        </p:txBody>
      </p:sp>
      <p:sp>
        <p:nvSpPr>
          <p:cNvPr id="4" name="Text Placeholder 2"/>
          <p:cNvSpPr txBox="1">
            <a:spLocks/>
          </p:cNvSpPr>
          <p:nvPr/>
        </p:nvSpPr>
        <p:spPr>
          <a:xfrm>
            <a:off x="1565564" y="5685673"/>
            <a:ext cx="9781886" cy="8549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Arial" panose="020B0604020202020204" pitchFamily="34" charset="0"/>
                <a:ea typeface="Helvetica Neue Light" panose="02000403000000020004" pitchFamily="2"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Arial" panose="020B0604020202020204" pitchFamily="34" charset="0"/>
                <a:ea typeface="Helvetica Neue Light" panose="02000403000000020004" pitchFamily="2"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Arial" panose="020B0604020202020204" pitchFamily="34" charset="0"/>
                <a:ea typeface="Helvetica Neue Light" panose="02000403000000020004" pitchFamily="2"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Helvetica Neue Light" panose="02000403000000020004" pitchFamily="2"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Helvetica Neue Light" panose="02000403000000020004" pitchFamily="2" charset="0"/>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dirty="0"/>
          </a:p>
        </p:txBody>
      </p:sp>
    </p:spTree>
    <p:extLst>
      <p:ext uri="{BB962C8B-B14F-4D97-AF65-F5344CB8AC3E}">
        <p14:creationId xmlns:p14="http://schemas.microsoft.com/office/powerpoint/2010/main" val="1991612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9506" y="187477"/>
            <a:ext cx="1224223" cy="1158931"/>
          </a:xfrm>
          <a:prstGeom prst="rect">
            <a:avLst/>
          </a:prstGeom>
        </p:spPr>
      </p:pic>
      <p:sp>
        <p:nvSpPr>
          <p:cNvPr id="5" name="Text Box 25"/>
          <p:cNvSpPr txBox="1">
            <a:spLocks noChangeArrowheads="1"/>
          </p:cNvSpPr>
          <p:nvPr/>
        </p:nvSpPr>
        <p:spPr bwMode="auto">
          <a:xfrm>
            <a:off x="4125767" y="1603188"/>
            <a:ext cx="3928208" cy="5045975"/>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w="57150" cmpd="thinThick">
            <a:solidFill>
              <a:schemeClr val="tx1"/>
            </a:solidFill>
            <a:miter lim="800000"/>
            <a:headEnd/>
            <a:tailEnd/>
          </a:ln>
          <a:effectLst/>
          <a:extLst/>
        </p:spPr>
        <p:txBody>
          <a:bodyPr lIns="74543" tIns="74543" rIns="74543" bIns="74543"/>
          <a:lstStyle>
            <a:lvl1pPr defTabSz="5329238">
              <a:defRPr>
                <a:solidFill>
                  <a:schemeClr val="tx1"/>
                </a:solidFill>
                <a:latin typeface="Arial" panose="020B0604020202020204" pitchFamily="34" charset="0"/>
              </a:defRPr>
            </a:lvl1pPr>
            <a:lvl2pPr defTabSz="5329238">
              <a:defRPr>
                <a:solidFill>
                  <a:schemeClr val="tx1"/>
                </a:solidFill>
                <a:latin typeface="Arial" panose="020B0604020202020204" pitchFamily="34" charset="0"/>
              </a:defRPr>
            </a:lvl2pPr>
            <a:lvl3pPr defTabSz="5329238">
              <a:defRPr>
                <a:solidFill>
                  <a:schemeClr val="tx1"/>
                </a:solidFill>
                <a:latin typeface="Arial" panose="020B0604020202020204" pitchFamily="34" charset="0"/>
              </a:defRPr>
            </a:lvl3pPr>
            <a:lvl4pPr defTabSz="5329238">
              <a:defRPr>
                <a:solidFill>
                  <a:schemeClr val="tx1"/>
                </a:solidFill>
                <a:latin typeface="Arial" panose="020B0604020202020204" pitchFamily="34" charset="0"/>
              </a:defRPr>
            </a:lvl4pPr>
            <a:lvl5pPr defTabSz="5329238">
              <a:defRPr>
                <a:solidFill>
                  <a:schemeClr val="tx1"/>
                </a:solidFill>
                <a:latin typeface="Arial" panose="020B0604020202020204" pitchFamily="34" charset="0"/>
              </a:defRPr>
            </a:lvl5pPr>
            <a:lvl6pPr defTabSz="5329238" fontAlgn="base">
              <a:spcBef>
                <a:spcPct val="0"/>
              </a:spcBef>
              <a:spcAft>
                <a:spcPct val="0"/>
              </a:spcAft>
              <a:defRPr>
                <a:solidFill>
                  <a:schemeClr val="tx1"/>
                </a:solidFill>
                <a:latin typeface="Arial" panose="020B0604020202020204" pitchFamily="34" charset="0"/>
              </a:defRPr>
            </a:lvl6pPr>
            <a:lvl7pPr defTabSz="5329238" fontAlgn="base">
              <a:spcBef>
                <a:spcPct val="0"/>
              </a:spcBef>
              <a:spcAft>
                <a:spcPct val="0"/>
              </a:spcAft>
              <a:defRPr>
                <a:solidFill>
                  <a:schemeClr val="tx1"/>
                </a:solidFill>
                <a:latin typeface="Arial" panose="020B0604020202020204" pitchFamily="34" charset="0"/>
              </a:defRPr>
            </a:lvl7pPr>
            <a:lvl8pPr defTabSz="5329238" fontAlgn="base">
              <a:spcBef>
                <a:spcPct val="0"/>
              </a:spcBef>
              <a:spcAft>
                <a:spcPct val="0"/>
              </a:spcAft>
              <a:defRPr>
                <a:solidFill>
                  <a:schemeClr val="tx1"/>
                </a:solidFill>
                <a:latin typeface="Arial" panose="020B0604020202020204" pitchFamily="34" charset="0"/>
              </a:defRPr>
            </a:lvl8pPr>
            <a:lvl9pPr defTabSz="5329238" fontAlgn="base">
              <a:spcBef>
                <a:spcPct val="0"/>
              </a:spcBef>
              <a:spcAft>
                <a:spcPct val="0"/>
              </a:spcAft>
              <a:defRPr>
                <a:solidFill>
                  <a:schemeClr val="tx1"/>
                </a:solidFill>
                <a:latin typeface="Arial" panose="020B0604020202020204" pitchFamily="34" charset="0"/>
              </a:defRPr>
            </a:lvl9pPr>
          </a:lstStyle>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altLang="en-US" sz="600"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uLnTx/>
              <a:uFillTx/>
              <a:latin typeface="Arial" panose="020B0604020202020204" pitchFamily="34" charset="0"/>
              <a:ea typeface="+mn-ea"/>
              <a:cs typeface="+mn-cs"/>
            </a:endParaRPr>
          </a:p>
          <a:p>
            <a:pPr marL="171450" marR="0" lvl="0" indent="-171450" algn="just" defTabSz="868666" rtl="0" eaLnBrk="1" fontAlgn="base" latinLnBrk="0" hangingPunct="1">
              <a:lnSpc>
                <a:spcPct val="100000"/>
              </a:lnSpc>
              <a:spcBef>
                <a:spcPct val="0"/>
              </a:spcBef>
              <a:spcAft>
                <a:spcPct val="0"/>
              </a:spcAft>
              <a:buClrTx/>
              <a:buSzTx/>
              <a:buFont typeface="Wingdings" panose="05000000000000000000" pitchFamily="2" charset="2"/>
              <a:buChar char="Ø"/>
              <a:tabLst/>
              <a:defRPr/>
            </a:pPr>
            <a:endParaRPr kumimoji="0" lang="en-US" altLang="en-US" sz="6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 Box 9"/>
          <p:cNvSpPr txBox="1">
            <a:spLocks noChangeArrowheads="1"/>
          </p:cNvSpPr>
          <p:nvPr/>
        </p:nvSpPr>
        <p:spPr bwMode="auto">
          <a:xfrm>
            <a:off x="95931" y="1606041"/>
            <a:ext cx="3902282" cy="4533473"/>
          </a:xfrm>
          <a:prstGeom prst="rect">
            <a:avLst/>
          </a:prstGeom>
          <a:blipFill dpi="0" rotWithShape="1">
            <a:blip r:embed="rId4" cstate="print">
              <a:extLst>
                <a:ext uri="{28A0092B-C50C-407E-A947-70E740481C1C}">
                  <a14:useLocalDpi xmlns:a14="http://schemas.microsoft.com/office/drawing/2010/main"/>
                </a:ext>
              </a:extLst>
            </a:blip>
            <a:srcRect/>
            <a:stretch>
              <a:fillRect/>
            </a:stretch>
          </a:blipFill>
          <a:ln w="57150" cmpd="thinThick">
            <a:solidFill>
              <a:schemeClr val="tx1"/>
            </a:solidFill>
            <a:miter lim="800000"/>
            <a:headEnd/>
            <a:tailEnd/>
          </a:ln>
          <a:effectLst/>
          <a:extLst/>
        </p:spPr>
        <p:txBody>
          <a:bodyPr lIns="74543" tIns="74543" rIns="74543" bIns="74543"/>
          <a:lstStyle>
            <a:lvl1pPr defTabSz="5329238">
              <a:defRPr>
                <a:solidFill>
                  <a:schemeClr val="tx1"/>
                </a:solidFill>
                <a:latin typeface="Arial" panose="020B0604020202020204" pitchFamily="34" charset="0"/>
              </a:defRPr>
            </a:lvl1pPr>
            <a:lvl2pPr defTabSz="5329238">
              <a:defRPr>
                <a:solidFill>
                  <a:schemeClr val="tx1"/>
                </a:solidFill>
                <a:latin typeface="Arial" panose="020B0604020202020204" pitchFamily="34" charset="0"/>
              </a:defRPr>
            </a:lvl2pPr>
            <a:lvl3pPr defTabSz="5329238">
              <a:defRPr>
                <a:solidFill>
                  <a:schemeClr val="tx1"/>
                </a:solidFill>
                <a:latin typeface="Arial" panose="020B0604020202020204" pitchFamily="34" charset="0"/>
              </a:defRPr>
            </a:lvl3pPr>
            <a:lvl4pPr defTabSz="5329238">
              <a:defRPr>
                <a:solidFill>
                  <a:schemeClr val="tx1"/>
                </a:solidFill>
                <a:latin typeface="Arial" panose="020B0604020202020204" pitchFamily="34" charset="0"/>
              </a:defRPr>
            </a:lvl4pPr>
            <a:lvl5pPr defTabSz="5329238">
              <a:defRPr>
                <a:solidFill>
                  <a:schemeClr val="tx1"/>
                </a:solidFill>
                <a:latin typeface="Arial" panose="020B0604020202020204" pitchFamily="34" charset="0"/>
              </a:defRPr>
            </a:lvl5pPr>
            <a:lvl6pPr defTabSz="5329238" fontAlgn="base">
              <a:spcBef>
                <a:spcPct val="0"/>
              </a:spcBef>
              <a:spcAft>
                <a:spcPct val="0"/>
              </a:spcAft>
              <a:defRPr>
                <a:solidFill>
                  <a:schemeClr val="tx1"/>
                </a:solidFill>
                <a:latin typeface="Arial" panose="020B0604020202020204" pitchFamily="34" charset="0"/>
              </a:defRPr>
            </a:lvl6pPr>
            <a:lvl7pPr defTabSz="5329238" fontAlgn="base">
              <a:spcBef>
                <a:spcPct val="0"/>
              </a:spcBef>
              <a:spcAft>
                <a:spcPct val="0"/>
              </a:spcAft>
              <a:defRPr>
                <a:solidFill>
                  <a:schemeClr val="tx1"/>
                </a:solidFill>
                <a:latin typeface="Arial" panose="020B0604020202020204" pitchFamily="34" charset="0"/>
              </a:defRPr>
            </a:lvl7pPr>
            <a:lvl8pPr defTabSz="5329238" fontAlgn="base">
              <a:spcBef>
                <a:spcPct val="0"/>
              </a:spcBef>
              <a:spcAft>
                <a:spcPct val="0"/>
              </a:spcAft>
              <a:defRPr>
                <a:solidFill>
                  <a:schemeClr val="tx1"/>
                </a:solidFill>
                <a:latin typeface="Arial" panose="020B0604020202020204" pitchFamily="34" charset="0"/>
              </a:defRPr>
            </a:lvl8pPr>
            <a:lvl9pPr defTabSz="5329238" fontAlgn="base">
              <a:spcBef>
                <a:spcPct val="0"/>
              </a:spcBef>
              <a:spcAft>
                <a:spcPct val="0"/>
              </a:spcAft>
              <a:defRPr>
                <a:solidFill>
                  <a:schemeClr val="tx1"/>
                </a:solidFill>
                <a:latin typeface="Arial" panose="020B0604020202020204" pitchFamily="34" charset="0"/>
              </a:defRPr>
            </a:lvl9pPr>
          </a:lstStyle>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altLang="en-US" sz="600" b="1"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914105"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just" defTabSz="914105"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just" defTabSz="914105"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smtClean="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just" defTabSz="5329238"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a:p>
            <a:pPr marL="914105" marR="0" lvl="2"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p:txBody>
      </p:sp>
      <p:sp>
        <p:nvSpPr>
          <p:cNvPr id="9" name="Text Box 18"/>
          <p:cNvSpPr txBox="1">
            <a:spLocks noChangeArrowheads="1"/>
          </p:cNvSpPr>
          <p:nvPr/>
        </p:nvSpPr>
        <p:spPr bwMode="auto">
          <a:xfrm>
            <a:off x="8178066" y="1631538"/>
            <a:ext cx="3928208" cy="5045975"/>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w="57150" cmpd="thinThick">
            <a:solidFill>
              <a:schemeClr val="tx1"/>
            </a:solidFill>
            <a:miter lim="800000"/>
            <a:headEnd/>
            <a:tailEnd/>
          </a:ln>
          <a:effectLst/>
          <a:extLst/>
        </p:spPr>
        <p:txBody>
          <a:bodyPr lIns="74543" tIns="74543" rIns="74543" bIns="74543"/>
          <a:lstStyle>
            <a:lvl1pPr defTabSz="5329238">
              <a:defRPr>
                <a:solidFill>
                  <a:schemeClr val="tx1"/>
                </a:solidFill>
                <a:latin typeface="Arial" panose="020B0604020202020204" pitchFamily="34" charset="0"/>
              </a:defRPr>
            </a:lvl1pPr>
            <a:lvl2pPr defTabSz="5329238">
              <a:defRPr>
                <a:solidFill>
                  <a:schemeClr val="tx1"/>
                </a:solidFill>
                <a:latin typeface="Arial" panose="020B0604020202020204" pitchFamily="34" charset="0"/>
              </a:defRPr>
            </a:lvl2pPr>
            <a:lvl3pPr defTabSz="5329238">
              <a:defRPr>
                <a:solidFill>
                  <a:schemeClr val="tx1"/>
                </a:solidFill>
                <a:latin typeface="Arial" panose="020B0604020202020204" pitchFamily="34" charset="0"/>
              </a:defRPr>
            </a:lvl3pPr>
            <a:lvl4pPr defTabSz="5329238">
              <a:defRPr>
                <a:solidFill>
                  <a:schemeClr val="tx1"/>
                </a:solidFill>
                <a:latin typeface="Arial" panose="020B0604020202020204" pitchFamily="34" charset="0"/>
              </a:defRPr>
            </a:lvl4pPr>
            <a:lvl5pPr defTabSz="5329238">
              <a:defRPr>
                <a:solidFill>
                  <a:schemeClr val="tx1"/>
                </a:solidFill>
                <a:latin typeface="Arial" panose="020B0604020202020204" pitchFamily="34" charset="0"/>
              </a:defRPr>
            </a:lvl5pPr>
            <a:lvl6pPr defTabSz="5329238" fontAlgn="base">
              <a:spcBef>
                <a:spcPct val="0"/>
              </a:spcBef>
              <a:spcAft>
                <a:spcPct val="0"/>
              </a:spcAft>
              <a:defRPr>
                <a:solidFill>
                  <a:schemeClr val="tx1"/>
                </a:solidFill>
                <a:latin typeface="Arial" panose="020B0604020202020204" pitchFamily="34" charset="0"/>
              </a:defRPr>
            </a:lvl6pPr>
            <a:lvl7pPr defTabSz="5329238" fontAlgn="base">
              <a:spcBef>
                <a:spcPct val="0"/>
              </a:spcBef>
              <a:spcAft>
                <a:spcPct val="0"/>
              </a:spcAft>
              <a:defRPr>
                <a:solidFill>
                  <a:schemeClr val="tx1"/>
                </a:solidFill>
                <a:latin typeface="Arial" panose="020B0604020202020204" pitchFamily="34" charset="0"/>
              </a:defRPr>
            </a:lvl7pPr>
            <a:lvl8pPr defTabSz="5329238" fontAlgn="base">
              <a:spcBef>
                <a:spcPct val="0"/>
              </a:spcBef>
              <a:spcAft>
                <a:spcPct val="0"/>
              </a:spcAft>
              <a:defRPr>
                <a:solidFill>
                  <a:schemeClr val="tx1"/>
                </a:solidFill>
                <a:latin typeface="Arial" panose="020B0604020202020204" pitchFamily="34" charset="0"/>
              </a:defRPr>
            </a:lvl8pPr>
            <a:lvl9pPr defTabSz="5329238" fontAlgn="base">
              <a:spcBef>
                <a:spcPct val="0"/>
              </a:spcBef>
              <a:spcAft>
                <a:spcPct val="0"/>
              </a:spcAft>
              <a:defRPr>
                <a:solidFill>
                  <a:schemeClr val="tx1"/>
                </a:solidFill>
                <a:latin typeface="Arial" panose="020B0604020202020204" pitchFamily="34" charset="0"/>
              </a:defRPr>
            </a:lvl9pPr>
          </a:lstStyle>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altLang="en-US" sz="600" b="1"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p:txBody>
      </p:sp>
      <p:pic>
        <p:nvPicPr>
          <p:cNvPr id="7" name="Picture 4" descr="nasa_logo_bi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0223710" y="240573"/>
            <a:ext cx="1521137" cy="1160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31800" y="5418756"/>
            <a:ext cx="45719" cy="369204"/>
          </a:xfrm>
          <a:prstGeom prst="rect">
            <a:avLst/>
          </a:prstGeom>
          <a:noFill/>
        </p:spPr>
        <p:txBody>
          <a:bodyPr wrap="square" rtlCol="0">
            <a:spAutoFit/>
          </a:bodyPr>
          <a:lstStyle/>
          <a:p>
            <a:pPr marL="0" marR="0" lvl="0" indent="0" algn="l" defTabSz="914105"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0" name="TextBox 29"/>
          <p:cNvSpPr txBox="1"/>
          <p:nvPr/>
        </p:nvSpPr>
        <p:spPr>
          <a:xfrm>
            <a:off x="6170754" y="2463489"/>
            <a:ext cx="2007050" cy="1015663"/>
          </a:xfrm>
          <a:prstGeom prst="rect">
            <a:avLst/>
          </a:prstGeom>
          <a:noFill/>
        </p:spPr>
        <p:txBody>
          <a:bodyPr wrap="square" rtlCol="0">
            <a:spAutoFit/>
          </a:bodyPr>
          <a:lstStyle/>
          <a:p>
            <a:pPr lvl="0" algn="just">
              <a:defRPr/>
            </a:pPr>
            <a:r>
              <a:rPr lang="en-US" sz="600" b="1" u="sng"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AllTraq© </a:t>
            </a:r>
            <a:r>
              <a:rPr kumimoji="0" lang="en-US" sz="600" b="1" i="0" u="sng" strike="noStrike" kern="1200" cap="none" spc="0" normalizeH="0" baseline="0" noProof="0" dirty="0" smtClean="0">
                <a:ln>
                  <a:noFill/>
                </a:ln>
                <a:solidFill>
                  <a:srgbClr val="FFFFFF"/>
                </a:solidFill>
                <a:effectLst>
                  <a:outerShdw blurRad="76200" dist="50800" dir="2700000" algn="ctr" rotWithShape="0">
                    <a:schemeClr val="tx1">
                      <a:alpha val="62000"/>
                    </a:schemeClr>
                  </a:outerShdw>
                </a:effectLst>
                <a:uLnTx/>
                <a:uFillTx/>
                <a:latin typeface="Arial" panose="020B0604020202020204" pitchFamily="34" charset="0"/>
                <a:ea typeface="+mn-ea"/>
                <a:cs typeface="Arial" panose="020B0604020202020204" pitchFamily="34" charset="0"/>
              </a:rPr>
              <a:t>Test Equipment </a:t>
            </a:r>
            <a:r>
              <a:rPr kumimoji="0" lang="en-US" sz="600" i="0" strike="noStrike" kern="1200" cap="none" spc="0" normalizeH="0" baseline="0" noProof="0" dirty="0" smtClean="0">
                <a:ln>
                  <a:noFill/>
                </a:ln>
                <a:solidFill>
                  <a:srgbClr val="FFFFFF"/>
                </a:solidFill>
                <a:effectLst>
                  <a:outerShdw blurRad="76200" dist="50800" dir="2700000" algn="ctr" rotWithShape="0">
                    <a:schemeClr val="tx1">
                      <a:alpha val="62000"/>
                    </a:schemeClr>
                  </a:outerShdw>
                </a:effectLst>
                <a:uLnTx/>
                <a:uFillTx/>
                <a:latin typeface="Arial" panose="020B0604020202020204" pitchFamily="34" charset="0"/>
                <a:ea typeface="+mn-ea"/>
                <a:cs typeface="Arial" panose="020B0604020202020204" pitchFamily="34" charset="0"/>
              </a:rPr>
              <a:t>(Figure 4)</a:t>
            </a:r>
            <a:endParaRPr kumimoji="0" lang="en-US" sz="600" i="0" strike="noStrike" kern="1200" cap="none" spc="0" normalizeH="0" baseline="0" noProof="0" dirty="0">
              <a:ln>
                <a:noFill/>
              </a:ln>
              <a:solidFill>
                <a:srgbClr val="FFFFFF"/>
              </a:solidFill>
              <a:effectLst>
                <a:outerShdw blurRad="76200" dist="50800" dir="2700000" algn="ctr" rotWithShape="0">
                  <a:schemeClr val="tx1">
                    <a:alpha val="62000"/>
                  </a:schemeClr>
                </a:outerShdw>
              </a:effectLst>
              <a:uLnTx/>
              <a:uFillTx/>
              <a:latin typeface="Arial" panose="020B0604020202020204" pitchFamily="34" charset="0"/>
              <a:ea typeface="+mn-ea"/>
              <a:cs typeface="Arial" panose="020B0604020202020204" pitchFamily="34" charset="0"/>
            </a:endParaRP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Collects human movement data </a:t>
            </a:r>
            <a:endPar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Receivers (13): Ultra-wideband (UWB) frequency</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Radio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Frequency Identification (RFID)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tag (4):             </a:t>
            </a: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-Accuracy: 6-8 inch between zones</a:t>
            </a: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-Small, non-intrusive</a:t>
            </a: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 Body worn</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Stationary RFID Tag (1): </a:t>
            </a: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-Position accuracy</a:t>
            </a: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-27,000 data points per day</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p:txBody>
      </p:sp>
      <p:sp>
        <p:nvSpPr>
          <p:cNvPr id="31" name="TextBox 30"/>
          <p:cNvSpPr txBox="1"/>
          <p:nvPr/>
        </p:nvSpPr>
        <p:spPr>
          <a:xfrm>
            <a:off x="1828673" y="4335493"/>
            <a:ext cx="2169540" cy="830997"/>
          </a:xfrm>
          <a:prstGeom prst="rect">
            <a:avLst/>
          </a:prstGeom>
          <a:noFill/>
        </p:spPr>
        <p:txBody>
          <a:bodyPr wrap="square" rtlCol="0">
            <a:spAutoFit/>
          </a:bodyPr>
          <a:lstStyle/>
          <a:p>
            <a:pPr marL="0" marR="0" lvl="0" indent="0" algn="just" defTabSz="914105" rtl="0" eaLnBrk="1" fontAlgn="auto" latinLnBrk="0" hangingPunct="1">
              <a:spcAft>
                <a:spcPts val="0"/>
              </a:spcAft>
              <a:buClrTx/>
              <a:buSzTx/>
              <a:buFontTx/>
              <a:buNone/>
              <a:tabLst/>
              <a:defRPr/>
            </a:pPr>
            <a:r>
              <a:rPr kumimoji="0" lang="en-US" sz="600" b="1"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Main Habitat Module </a:t>
            </a:r>
            <a:r>
              <a:rPr kumimoji="0" lang="en-US" sz="600" i="0"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2)</a:t>
            </a:r>
            <a:endParaRPr kumimoji="0" lang="en-US" sz="600" i="0"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Dimensions: Length 20.4 feet,  Diameter 14.04 feet</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Habitable Volume: 1,059.4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cubic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feet</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Hatch (4): Diameter 31.5 inch</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Docking Tunnel (1): Length 12 foot</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Payloads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were Space Shuttle Mid-Deck Lockers (MDL)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Cargo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Transfer Bags (CTBs) were used for logistics</a:t>
            </a: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Lighting and work surfaces were also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provided</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p:txBody>
      </p:sp>
      <p:sp>
        <p:nvSpPr>
          <p:cNvPr id="33" name="TextBox 32"/>
          <p:cNvSpPr txBox="1"/>
          <p:nvPr/>
        </p:nvSpPr>
        <p:spPr>
          <a:xfrm>
            <a:off x="4136344" y="3397126"/>
            <a:ext cx="3912591" cy="553998"/>
          </a:xfrm>
          <a:prstGeom prst="rect">
            <a:avLst/>
          </a:prstGeom>
          <a:noFill/>
        </p:spPr>
        <p:txBody>
          <a:bodyPr wrap="square" rtlCol="0">
            <a:spAutoFit/>
          </a:bodyPr>
          <a:lstStyle/>
          <a:p>
            <a:pPr marL="0" marR="0" lvl="0" indent="0" algn="just" defTabSz="868666" rtl="0" eaLnBrk="1" fontAlgn="base" latinLnBrk="0" hangingPunct="1">
              <a:lnSpc>
                <a:spcPct val="100000"/>
              </a:lnSpc>
              <a:spcBef>
                <a:spcPct val="50000"/>
              </a:spcBef>
              <a:spcAft>
                <a:spcPct val="0"/>
              </a:spcAft>
              <a:buClrTx/>
              <a:buSzTx/>
              <a:buFontTx/>
              <a:buNone/>
              <a:tabLst/>
              <a:defRPr/>
            </a:pPr>
            <a:r>
              <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Procedures</a:t>
            </a:r>
          </a:p>
          <a:p>
            <a:pPr algn="just">
              <a:defRPr/>
            </a:pP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Subjects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worked inside the mockup spacecraft for three-days executing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 cislunar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timeline. Their objective was to test the functional arrangement of each element configuration. Day 1 tested the Habitat-Centric Functional Allocation where all habitat functions were in a single habitat element. Day 2 tested the Distributed Functional Allocation, which spread the required habitat functions across multiple elements (Figure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5).</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p:txBody>
      </p:sp>
      <p:sp>
        <p:nvSpPr>
          <p:cNvPr id="41" name="TextBox 40"/>
          <p:cNvSpPr txBox="1"/>
          <p:nvPr/>
        </p:nvSpPr>
        <p:spPr>
          <a:xfrm>
            <a:off x="8155603" y="5952391"/>
            <a:ext cx="3950671" cy="661720"/>
          </a:xfrm>
          <a:prstGeom prst="rect">
            <a:avLst/>
          </a:prstGeom>
          <a:noFill/>
        </p:spPr>
        <p:txBody>
          <a:bodyPr wrap="square" rtlCol="0">
            <a:spAutoFit/>
          </a:bodyPr>
          <a:lstStyle/>
          <a:p>
            <a:pPr marL="0" marR="0" lvl="0" indent="0" algn="just" defTabSz="868666" rtl="0" eaLnBrk="1" fontAlgn="base" latinLnBrk="0" hangingPunct="1">
              <a:spcAft>
                <a:spcPct val="0"/>
              </a:spcAft>
              <a:buClrTx/>
              <a:buSzTx/>
              <a:buFontTx/>
              <a:buNone/>
              <a:tabLst/>
              <a:defRPr/>
            </a:pPr>
            <a:r>
              <a:rPr kumimoji="0" lang="en-US" altLang="en-US" sz="700" b="1"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CONCLUSIONS</a:t>
            </a: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Habitability is about quality of life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[1].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Movement data, from AllTraq©, showed lower spikes in frequently used zones when tasks were distributed across elements compared to a single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habitat. Both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underutilized zones and highest density zones were identified by also using this method. Furthermore, the movement and frequency data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enabled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human factors engineers to make data-driven design recommendations to improve the layout configuration for optimal crew performance. </a:t>
            </a:r>
          </a:p>
        </p:txBody>
      </p:sp>
      <p:sp>
        <p:nvSpPr>
          <p:cNvPr id="42" name="Title 1"/>
          <p:cNvSpPr>
            <a:spLocks noGrp="1"/>
          </p:cNvSpPr>
          <p:nvPr>
            <p:ph type="title"/>
          </p:nvPr>
        </p:nvSpPr>
        <p:spPr>
          <a:xfrm>
            <a:off x="1352703" y="-80017"/>
            <a:ext cx="9189184" cy="1325563"/>
          </a:xfrm>
        </p:spPr>
        <p:txBody>
          <a:bodyPr>
            <a:noAutofit/>
          </a:bodyPr>
          <a:lstStyle/>
          <a:p>
            <a:pPr algn="ctr"/>
            <a:r>
              <a:rPr lang="en-US" sz="3200" dirty="0" smtClean="0">
                <a:solidFill>
                  <a:schemeClr val="tx1"/>
                </a:solidFill>
              </a:rPr>
              <a:t>Understanding Human Movement Patterns within Cislunar Habitats</a:t>
            </a:r>
            <a:endParaRPr lang="en-US" sz="3200" dirty="0">
              <a:solidFill>
                <a:schemeClr val="tx1"/>
              </a:solidFill>
            </a:endParaRPr>
          </a:p>
        </p:txBody>
      </p:sp>
      <p:sp>
        <p:nvSpPr>
          <p:cNvPr id="43" name="Text Placeholder 2"/>
          <p:cNvSpPr txBox="1">
            <a:spLocks/>
          </p:cNvSpPr>
          <p:nvPr/>
        </p:nvSpPr>
        <p:spPr>
          <a:xfrm>
            <a:off x="879764" y="1029722"/>
            <a:ext cx="9781886" cy="6973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1600" dirty="0" smtClean="0"/>
              <a:t>Harry Litaker, Jr.</a:t>
            </a:r>
            <a:r>
              <a:rPr lang="en-US" sz="1600" dirty="0" smtClean="0">
                <a:latin typeface="Calibri" panose="020F0502020204030204" pitchFamily="34" charset="0"/>
                <a:cs typeface="Calibri" panose="020F0502020204030204" pitchFamily="34" charset="0"/>
              </a:rPr>
              <a:t>¹</a:t>
            </a:r>
            <a:r>
              <a:rPr lang="en-US" sz="1600" dirty="0" smtClean="0"/>
              <a:t>, Omar Bekdash</a:t>
            </a:r>
            <a:r>
              <a:rPr lang="en-US" sz="1600" dirty="0" smtClean="0">
                <a:latin typeface="Calibri" panose="020F0502020204030204" pitchFamily="34" charset="0"/>
                <a:cs typeface="Calibri" panose="020F0502020204030204" pitchFamily="34" charset="0"/>
              </a:rPr>
              <a:t>²</a:t>
            </a:r>
            <a:r>
              <a:rPr lang="en-US" sz="1600" dirty="0" smtClean="0"/>
              <a:t>, Steve Chappell</a:t>
            </a:r>
            <a:r>
              <a:rPr lang="en-US" sz="1600" dirty="0" smtClean="0">
                <a:latin typeface="Calibri" panose="020F0502020204030204" pitchFamily="34" charset="0"/>
                <a:cs typeface="Calibri" panose="020F0502020204030204" pitchFamily="34" charset="0"/>
              </a:rPr>
              <a:t>²</a:t>
            </a:r>
            <a:r>
              <a:rPr lang="en-US" sz="1600" dirty="0" smtClean="0"/>
              <a:t>, Kara Beaton</a:t>
            </a:r>
            <a:r>
              <a:rPr lang="en-US" sz="1600" dirty="0" smtClean="0">
                <a:latin typeface="Calibri" panose="020F0502020204030204" pitchFamily="34" charset="0"/>
                <a:cs typeface="Calibri" panose="020F0502020204030204" pitchFamily="34" charset="0"/>
              </a:rPr>
              <a:t>²</a:t>
            </a:r>
            <a:r>
              <a:rPr lang="en-US" sz="1600" dirty="0" smtClean="0"/>
              <a:t> and Michael Gernhardt</a:t>
            </a:r>
            <a:r>
              <a:rPr lang="en-US" sz="1600" dirty="0" smtClean="0">
                <a:latin typeface="Calibri" panose="020F0502020204030204" pitchFamily="34" charset="0"/>
                <a:cs typeface="Calibri" panose="020F0502020204030204" pitchFamily="34" charset="0"/>
              </a:rPr>
              <a:t>³</a:t>
            </a:r>
            <a:endParaRPr lang="en-US" sz="1600" dirty="0" smtClean="0"/>
          </a:p>
          <a:p>
            <a:pPr marL="0" indent="0" algn="ctr">
              <a:lnSpc>
                <a:spcPct val="100000"/>
              </a:lnSpc>
              <a:spcBef>
                <a:spcPts val="0"/>
              </a:spcBef>
              <a:buNone/>
            </a:pPr>
            <a:r>
              <a:rPr lang="en-US" sz="1200" dirty="0" smtClean="0">
                <a:latin typeface="Calibri" panose="020F0502020204030204" pitchFamily="34" charset="0"/>
                <a:cs typeface="Calibri" panose="020F0502020204030204" pitchFamily="34" charset="0"/>
              </a:rPr>
              <a:t>¹</a:t>
            </a:r>
            <a:r>
              <a:rPr lang="en-US" sz="1200" dirty="0" smtClean="0"/>
              <a:t>Leidos, JSC, Houston, Texas;</a:t>
            </a:r>
            <a:r>
              <a:rPr lang="en-US" sz="1200" dirty="0" smtClean="0">
                <a:latin typeface="Calibri" panose="020F0502020204030204" pitchFamily="34" charset="0"/>
                <a:cs typeface="Calibri" panose="020F0502020204030204" pitchFamily="34" charset="0"/>
              </a:rPr>
              <a:t>²</a:t>
            </a:r>
            <a:r>
              <a:rPr lang="en-US" sz="1200" dirty="0" smtClean="0"/>
              <a:t>KBR, JSC, Houston, Texas;</a:t>
            </a:r>
            <a:r>
              <a:rPr lang="en-US" sz="1200" dirty="0" smtClean="0">
                <a:latin typeface="Calibri" panose="020F0502020204030204" pitchFamily="34" charset="0"/>
                <a:cs typeface="Calibri" panose="020F0502020204030204" pitchFamily="34" charset="0"/>
              </a:rPr>
              <a:t>³</a:t>
            </a:r>
            <a:r>
              <a:rPr lang="en-US" sz="1200" dirty="0" smtClean="0"/>
              <a:t>Johnson Space Center, NASA, Houston, Texas</a:t>
            </a:r>
            <a:endParaRPr lang="en-US" sz="1200" dirty="0"/>
          </a:p>
        </p:txBody>
      </p:sp>
      <p:sp>
        <p:nvSpPr>
          <p:cNvPr id="46" name="TextBox 45"/>
          <p:cNvSpPr txBox="1"/>
          <p:nvPr/>
        </p:nvSpPr>
        <p:spPr>
          <a:xfrm>
            <a:off x="57042" y="4328538"/>
            <a:ext cx="1686239" cy="830997"/>
          </a:xfrm>
          <a:prstGeom prst="rect">
            <a:avLst/>
          </a:prstGeom>
          <a:noFill/>
        </p:spPr>
        <p:txBody>
          <a:bodyPr wrap="square" rtlCol="0">
            <a:spAutoFit/>
          </a:bodyPr>
          <a:lstStyle/>
          <a:p>
            <a:pPr lvl="0" defTabSz="868666" fontAlgn="base">
              <a:spcAft>
                <a:spcPct val="0"/>
              </a:spcAft>
              <a:defRPr/>
            </a:pPr>
            <a:r>
              <a:rPr lang="en-US" altLang="en-US" sz="600" b="1" i="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Test </a:t>
            </a:r>
            <a:r>
              <a:rPr lang="en-US" altLang="en-US" sz="600" b="1" i="1" kern="0" dirty="0">
                <a:solidFill>
                  <a:srgbClr val="FFFFFF"/>
                </a:solidFill>
                <a:effectLst>
                  <a:outerShdw blurRad="76200" dist="50800" dir="2700000" algn="ctr" rotWithShape="0">
                    <a:srgbClr val="000000">
                      <a:alpha val="62000"/>
                    </a:srgbClr>
                  </a:outerShdw>
                </a:effectLst>
                <a:latin typeface="Arial" panose="020B0604020202020204" pitchFamily="34" charset="0"/>
              </a:rPr>
              <a:t>Environment and </a:t>
            </a:r>
            <a:r>
              <a:rPr lang="en-US" altLang="en-US" sz="600" b="1" i="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Equipment</a:t>
            </a:r>
          </a:p>
          <a:p>
            <a:pPr algn="just" defTabSz="868666" fontAlgn="base">
              <a:spcAft>
                <a:spcPct val="0"/>
              </a:spcAft>
              <a:defRPr/>
            </a:pPr>
            <a:r>
              <a:rPr lang="en-US" sz="600" dirty="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rPr>
              <a:t>Conducted at NASA Johnson Space Center (JSC) in the Integrated Power, Avionics, and Software (iPAS) facility in Building 29 with ground support using the Analog Mission Control Center (AMCC) located in Building 30 (Figure 1). The mockup consisted of two elements and AllTraq</a:t>
            </a:r>
            <a:r>
              <a:rPr lang="en-US" sz="600" dirty="0" smtClean="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rPr>
              <a:t>©:</a:t>
            </a:r>
            <a:endParaRPr lang="en-US" altLang="en-US" sz="600" b="1" kern="0" dirty="0">
              <a:solidFill>
                <a:srgbClr val="FFFFFF"/>
              </a:solidFill>
              <a:effectLst>
                <a:outerShdw blurRad="76200" dist="50800" dir="2700000" algn="ctr" rotWithShape="0">
                  <a:srgbClr val="000000">
                    <a:alpha val="62000"/>
                  </a:srgbClr>
                </a:outerShdw>
              </a:effectLst>
              <a:latin typeface="Arial" panose="020B0604020202020204" pitchFamily="34" charset="0"/>
            </a:endParaRPr>
          </a:p>
        </p:txBody>
      </p:sp>
      <p:sp>
        <p:nvSpPr>
          <p:cNvPr id="47" name="TextBox 46"/>
          <p:cNvSpPr txBox="1"/>
          <p:nvPr/>
        </p:nvSpPr>
        <p:spPr>
          <a:xfrm>
            <a:off x="4102503" y="4884262"/>
            <a:ext cx="3928208" cy="661720"/>
          </a:xfrm>
          <a:prstGeom prst="rect">
            <a:avLst/>
          </a:prstGeom>
          <a:noFill/>
        </p:spPr>
        <p:txBody>
          <a:bodyPr wrap="square" rtlCol="0">
            <a:spAutoFit/>
          </a:bodyPr>
          <a:lstStyle/>
          <a:p>
            <a:pPr lvl="0" algn="just" defTabSz="868666" fontAlgn="base">
              <a:spcBef>
                <a:spcPct val="0"/>
              </a:spcBef>
              <a:spcAft>
                <a:spcPct val="0"/>
              </a:spcAft>
              <a:defRPr/>
            </a:pPr>
            <a:r>
              <a:rPr lang="en-US" altLang="en-US" sz="700" b="1" kern="0" dirty="0">
                <a:solidFill>
                  <a:srgbClr val="FFFFFF"/>
                </a:solidFill>
                <a:effectLst>
                  <a:outerShdw blurRad="76200" dist="50800" dir="2700000" algn="ctr" rotWithShape="0">
                    <a:srgbClr val="000000">
                      <a:alpha val="62000"/>
                    </a:srgbClr>
                  </a:outerShdw>
                </a:effectLst>
                <a:latin typeface="Arial" panose="020B0604020202020204" pitchFamily="34" charset="0"/>
              </a:rPr>
              <a:t>RESULTS</a:t>
            </a: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During four three-day testing sessions, both subjective and objective data was collected on the test subjects as for their movement patterns and behavior in two test conditions. For subjective data, the Exploration Analogs and Mission Development (EAMD) project’s 10-point scale of acceptability was used which measures the acceptability of different prototype systems and operations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concepts.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Alltraq©</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collected the objective subject movement data.</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p:txBody>
      </p:sp>
      <p:sp>
        <p:nvSpPr>
          <p:cNvPr id="48" name="TextBox 47"/>
          <p:cNvSpPr txBox="1"/>
          <p:nvPr/>
        </p:nvSpPr>
        <p:spPr>
          <a:xfrm>
            <a:off x="70005" y="2771536"/>
            <a:ext cx="3928208" cy="1031051"/>
          </a:xfrm>
          <a:prstGeom prst="rect">
            <a:avLst/>
          </a:prstGeom>
          <a:noFill/>
        </p:spPr>
        <p:txBody>
          <a:bodyPr wrap="square" rtlCol="0">
            <a:spAutoFit/>
          </a:bodyPr>
          <a:lstStyle/>
          <a:p>
            <a:pPr lvl="0" algn="just" defTabSz="5329238">
              <a:defRPr/>
            </a:pPr>
            <a:r>
              <a:rPr lang="en-US" altLang="en-US" sz="700" b="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INTRODUCTION</a:t>
            </a:r>
          </a:p>
          <a:p>
            <a:pPr algn="just" defTabSz="5329238">
              <a:defRPr/>
            </a:pP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Human movement patterns have been a technique used by architects for several years to understand the efficiencies and pitfalls of traffic flow for a certain configurational layout. Architectural flow or movement refers to the way people move through and interact with a space. Layout and traffic flow are extremely important to any habitational configuration regardless if it is an Earth dwelling or a spacecraft. The objective of the three-day in-house testing was to study the distribution and layouts of the functions within the cislunar spacecraft and see if it could be a predictor of crew performance. The effects of these different distributions on crew performance used objective and subjective metrics to define the most acceptable distributions.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Investigators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for this study employed the AllTraq© real-time tracking and monitoring system to track test subjects within the mocked up space habitation configuration.  </a:t>
            </a:r>
            <a:endParaRPr lang="en-US" altLang="en-US" sz="700" b="1" kern="0" dirty="0">
              <a:solidFill>
                <a:srgbClr val="FFFFFF"/>
              </a:solidFill>
              <a:effectLst>
                <a:outerShdw blurRad="76200" dist="50800" dir="2700000" algn="ctr" rotWithShape="0">
                  <a:srgbClr val="000000">
                    <a:alpha val="62000"/>
                  </a:srgbClr>
                </a:outerShdw>
              </a:effectLst>
              <a:latin typeface="Arial" panose="020B0604020202020204" pitchFamily="34" charset="0"/>
            </a:endParaRPr>
          </a:p>
        </p:txBody>
      </p:sp>
      <p:sp>
        <p:nvSpPr>
          <p:cNvPr id="49" name="TextBox 48"/>
          <p:cNvSpPr txBox="1"/>
          <p:nvPr/>
        </p:nvSpPr>
        <p:spPr>
          <a:xfrm>
            <a:off x="82968" y="1632038"/>
            <a:ext cx="3928208" cy="1123384"/>
          </a:xfrm>
          <a:prstGeom prst="rect">
            <a:avLst/>
          </a:prstGeom>
          <a:noFill/>
        </p:spPr>
        <p:txBody>
          <a:bodyPr wrap="square" rtlCol="0">
            <a:spAutoFit/>
          </a:bodyPr>
          <a:lstStyle/>
          <a:p>
            <a:pPr lvl="0" defTabSz="868666" fontAlgn="base">
              <a:spcAft>
                <a:spcPct val="0"/>
              </a:spcAft>
              <a:defRPr/>
            </a:pPr>
            <a:r>
              <a:rPr lang="en-US" altLang="en-US" sz="700" b="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ABSTRACT</a:t>
            </a:r>
          </a:p>
          <a:p>
            <a:pPr algn="just" defTabSz="868666" fontAlgn="base">
              <a:spcAft>
                <a:spcPct val="0"/>
              </a:spcAft>
              <a:defRPr/>
            </a:pP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In preparation for testing five Broad Agency Announcement (BAA) commercial cislunar habitat designs, the National Aeronautics and Space Administration (NASA) embarked on a yearlong in-house training program. This consisted of in-house testing for subject matter experts (SMEs) and crew to informed and ensure evaluation data collection techniques for each of the contractor options. Many evaluation techniques were tested with some continuing forward. Two-test conditions were employed - 1) habitat centric functions with one space element and 2) distributed functions across two or more space elements. This paper will look at one of these techniques—human circulation patterns—to assess a spacecraft habitat’s internal configuration while the crew is working a three day simulated cislunar mission. Results indicated distributing functions across elements decreased crew interference and task wait times. Additionally, areas of underutilization were located, which lead to interior layout design changes</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t>
            </a:r>
            <a:endParaRPr lang="en-US" altLang="en-US" sz="700" b="1" kern="0" dirty="0">
              <a:solidFill>
                <a:srgbClr val="FFFFFF"/>
              </a:solidFill>
              <a:effectLst>
                <a:outerShdw blurRad="76200" dist="50800" dir="2700000" algn="ctr" rotWithShape="0">
                  <a:srgbClr val="000000">
                    <a:alpha val="62000"/>
                  </a:srgbClr>
                </a:outerShdw>
              </a:effectLst>
              <a:latin typeface="Arial" panose="020B0604020202020204" pitchFamily="34" charset="0"/>
            </a:endParaRPr>
          </a:p>
        </p:txBody>
      </p:sp>
      <p:sp>
        <p:nvSpPr>
          <p:cNvPr id="38" name="TextBox 37"/>
          <p:cNvSpPr txBox="1"/>
          <p:nvPr/>
        </p:nvSpPr>
        <p:spPr>
          <a:xfrm>
            <a:off x="70005" y="3837944"/>
            <a:ext cx="3928208" cy="477054"/>
          </a:xfrm>
          <a:prstGeom prst="rect">
            <a:avLst/>
          </a:prstGeom>
          <a:noFill/>
        </p:spPr>
        <p:txBody>
          <a:bodyPr wrap="square" rtlCol="0">
            <a:spAutoFit/>
          </a:bodyPr>
          <a:lstStyle/>
          <a:p>
            <a:pPr lvl="0" algn="just" defTabSz="5329238">
              <a:defRPr/>
            </a:pPr>
            <a:r>
              <a:rPr lang="en-US" altLang="en-US" sz="700" b="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METHODS</a:t>
            </a:r>
          </a:p>
          <a:p>
            <a:pPr algn="just" defTabSz="5329238">
              <a:defRPr/>
            </a:pPr>
            <a:r>
              <a:rPr lang="en-US" altLang="en-US" sz="600" b="1" i="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Subjects</a:t>
            </a:r>
            <a:endParaRPr lang="en-US" altLang="en-US" sz="600" b="1" i="1" kern="0" dirty="0">
              <a:solidFill>
                <a:srgbClr val="FFFFFF"/>
              </a:solidFill>
              <a:effectLst>
                <a:outerShdw blurRad="76200" dist="50800" dir="2700000" algn="ctr" rotWithShape="0">
                  <a:srgbClr val="000000">
                    <a:alpha val="62000"/>
                  </a:srgbClr>
                </a:outerShdw>
              </a:effectLst>
              <a:latin typeface="Arial" panose="020B0604020202020204" pitchFamily="34" charset="0"/>
            </a:endParaRPr>
          </a:p>
          <a:p>
            <a:pPr algn="just" defTabSz="5329238">
              <a:defRPr/>
            </a:pP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Sixteen participants took part in four separate evaluations. Eight were engineers and eight were astronauts with flight experience. Each evaluation used a crew of four participants</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p:txBody>
      </p:sp>
      <p:sp>
        <p:nvSpPr>
          <p:cNvPr id="45" name="TextBox 44"/>
          <p:cNvSpPr txBox="1"/>
          <p:nvPr/>
        </p:nvSpPr>
        <p:spPr>
          <a:xfrm>
            <a:off x="4133690" y="1603188"/>
            <a:ext cx="2376579" cy="923330"/>
          </a:xfrm>
          <a:prstGeom prst="rect">
            <a:avLst/>
          </a:prstGeom>
          <a:noFill/>
        </p:spPr>
        <p:txBody>
          <a:bodyPr wrap="square" rtlCol="0">
            <a:spAutoFit/>
          </a:bodyPr>
          <a:lstStyle/>
          <a:p>
            <a:pPr marL="0" marR="0" lvl="0" indent="0" algn="just" defTabSz="914105" rtl="0" eaLnBrk="1" fontAlgn="auto" latinLnBrk="0" hangingPunct="1">
              <a:lnSpc>
                <a:spcPct val="100000"/>
              </a:lnSpc>
              <a:spcBef>
                <a:spcPts val="0"/>
              </a:spcBef>
              <a:spcAft>
                <a:spcPts val="0"/>
              </a:spcAft>
              <a:buClrTx/>
              <a:buSzTx/>
              <a:buFontTx/>
              <a:buNone/>
              <a:tabLst/>
              <a:defRPr/>
            </a:pPr>
            <a:r>
              <a:rPr kumimoji="0" lang="en-US" sz="600" b="1"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Habitable Airlock (HAL) Module </a:t>
            </a:r>
            <a:r>
              <a:rPr kumimoji="0" lang="en-US" sz="600" i="0"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3)</a:t>
            </a:r>
            <a:endParaRPr kumimoji="0" lang="en-US" sz="600" i="0"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Dimensions: Height 6.97 feet, Length 11.5 feet, Width 10.73 feet</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Habitable Volume: 403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cubic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feet</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Side Hatch (2): Length 40 inch, Width 40 inch</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Forward Hatch (1): Diameter 31.5 inch</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Aft Hatch (2): Length 34.06 inch, Width 26 inch</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Environmental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Control Life Support System (ECLSS)</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Avionics</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habitation systems, workstations</a:t>
            </a: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EVA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compatible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equipment</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p:txBody>
      </p:sp>
      <p:sp>
        <p:nvSpPr>
          <p:cNvPr id="50" name="TextBox 49"/>
          <p:cNvSpPr txBox="1"/>
          <p:nvPr/>
        </p:nvSpPr>
        <p:spPr>
          <a:xfrm>
            <a:off x="4109141" y="5552302"/>
            <a:ext cx="1700535" cy="830997"/>
          </a:xfrm>
          <a:prstGeom prst="rect">
            <a:avLst/>
          </a:prstGeom>
          <a:noFill/>
        </p:spPr>
        <p:txBody>
          <a:bodyPr wrap="square" rtlCol="0">
            <a:spAutoFit/>
          </a:bodyPr>
          <a:lstStyle/>
          <a:p>
            <a:pPr lvl="0" algn="just" defTabSz="868666" fontAlgn="base">
              <a:spcAft>
                <a:spcPct val="0"/>
              </a:spcAft>
              <a:defRPr/>
            </a:pPr>
            <a:r>
              <a:rPr lang="en-US" altLang="en-US" sz="600" b="1" i="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Location Frequency Distribution Analysis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rPr>
              <a:t>Each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rPr>
              <a:t>zone, in the location frequency distribution, corresponds to a specific functional element. Zone numbers were assigned in a linear direction when viewed from above; where practical, the same zone number was assigned to a given function for both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rPr>
              <a:t>configurations (Figure 6 and Table 1). </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p:txBody>
      </p:sp>
      <p:sp>
        <p:nvSpPr>
          <p:cNvPr id="51" name="TextBox 50"/>
          <p:cNvSpPr txBox="1"/>
          <p:nvPr/>
        </p:nvSpPr>
        <p:spPr>
          <a:xfrm>
            <a:off x="8158486" y="1603188"/>
            <a:ext cx="1980877" cy="1107996"/>
          </a:xfrm>
          <a:prstGeom prst="rect">
            <a:avLst/>
          </a:prstGeom>
          <a:noFill/>
        </p:spPr>
        <p:txBody>
          <a:bodyPr wrap="square" rtlCol="0">
            <a:spAutoFit/>
          </a:bodyPr>
          <a:lstStyle/>
          <a:p>
            <a:pPr lvl="0" algn="just" defTabSz="868666" fontAlgn="base">
              <a:spcBef>
                <a:spcPct val="0"/>
              </a:spcBef>
              <a:spcAft>
                <a:spcPct val="0"/>
              </a:spcAft>
              <a:defRPr/>
            </a:pPr>
            <a:r>
              <a:rPr lang="en-US" altLang="en-US" sz="600" b="1" i="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Heat Map Analysis</a:t>
            </a:r>
            <a:endParaRPr lang="en-US" altLang="en-US" sz="600" b="1" i="1" kern="0" dirty="0">
              <a:solidFill>
                <a:srgbClr val="FFFFFF"/>
              </a:solidFill>
              <a:effectLst>
                <a:outerShdw blurRad="76200" dist="50800" dir="2700000" algn="ctr" rotWithShape="0">
                  <a:srgbClr val="000000">
                    <a:alpha val="62000"/>
                  </a:srgbClr>
                </a:outerShdw>
              </a:effectLst>
              <a:latin typeface="Arial" panose="020B0604020202020204" pitchFamily="34" charset="0"/>
            </a:endParaRPr>
          </a:p>
          <a:p>
            <a:pPr algn="just"/>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Each zone is subdivided into a grid of 10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by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10-inch squares. The amount of time spent in each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square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can be inferred from the density of the geolocations within that area. In order to visualize the time spent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in a particular area, a color gradation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scale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ranging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from white (representing 0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minutes)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to dark red (representing 60 minutes) (Figures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7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and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8).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The heat maps show a clear reduction of cumulative zone utilization time in the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distributed functional design over the single habitat design.</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p:txBody>
      </p:sp>
      <p:sp>
        <p:nvSpPr>
          <p:cNvPr id="52" name="TextBox 51"/>
          <p:cNvSpPr txBox="1"/>
          <p:nvPr/>
        </p:nvSpPr>
        <p:spPr>
          <a:xfrm>
            <a:off x="8126836" y="2684345"/>
            <a:ext cx="3964659" cy="553998"/>
          </a:xfrm>
          <a:prstGeom prst="rect">
            <a:avLst/>
          </a:prstGeom>
          <a:noFill/>
        </p:spPr>
        <p:txBody>
          <a:bodyPr wrap="square" rtlCol="0">
            <a:spAutoFit/>
          </a:bodyPr>
          <a:lstStyle/>
          <a:p>
            <a:pPr lvl="0" algn="just" defTabSz="868666" fontAlgn="base">
              <a:spcAft>
                <a:spcPct val="0"/>
              </a:spcAft>
              <a:defRPr/>
            </a:pPr>
            <a:r>
              <a:rPr lang="en-US" altLang="en-US" sz="600" b="1" i="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Histogram Analysis</a:t>
            </a:r>
            <a:endParaRPr lang="en-US" altLang="en-US" sz="600" b="1" i="1" kern="0" dirty="0">
              <a:solidFill>
                <a:srgbClr val="FFFFFF"/>
              </a:solidFill>
              <a:effectLst>
                <a:outerShdw blurRad="76200" dist="50800" dir="2700000" algn="ctr" rotWithShape="0">
                  <a:srgbClr val="000000">
                    <a:alpha val="62000"/>
                  </a:srgbClr>
                </a:outerShdw>
              </a:effectLst>
              <a:latin typeface="Arial" panose="020B0604020202020204" pitchFamily="34" charset="0"/>
            </a:endParaRPr>
          </a:p>
          <a:p>
            <a:pPr algn="just"/>
            <a:r>
              <a:rPr lang="en-US" sz="600" dirty="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rPr>
              <a:t>Histograms were generated to show the relative distribution of high- and low-use zones; an equal distribution reference line was added that represents the total amount of time that would be spent in each zone if the crew spent an equal amount of time in each zone (Figures </a:t>
            </a:r>
            <a:r>
              <a:rPr lang="en-US" sz="600" dirty="0" smtClean="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rPr>
              <a:t>9 </a:t>
            </a:r>
            <a:r>
              <a:rPr lang="en-US" sz="600" dirty="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rPr>
              <a:t>and </a:t>
            </a:r>
            <a:r>
              <a:rPr lang="en-US" sz="600" dirty="0" smtClean="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rPr>
              <a:t>10). </a:t>
            </a:r>
            <a:r>
              <a:rPr lang="en-US" sz="600" dirty="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rPr>
              <a:t>This data provides insight into cabin layout, volume utilization, and efficiency of task/function distributions throughout the </a:t>
            </a:r>
            <a:r>
              <a:rPr lang="en-US" sz="600" dirty="0" smtClean="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rPr>
              <a:t>configuration. </a:t>
            </a:r>
            <a:endParaRPr lang="en-US" sz="600" dirty="0">
              <a:solidFill>
                <a:schemeClr val="bg1"/>
              </a:solidFill>
              <a:effectLst>
                <a:outerShdw blurRad="76200" dist="50800" dir="2700000" algn="ctr" rotWithShape="0">
                  <a:schemeClr val="tx1">
                    <a:alpha val="61000"/>
                  </a:schemeClr>
                </a:outerShdw>
              </a:effectLst>
              <a:latin typeface="Arial" panose="020B0604020202020204" pitchFamily="34" charset="0"/>
              <a:cs typeface="Arial" panose="020B0604020202020204" pitchFamily="34" charset="0"/>
            </a:endParaRPr>
          </a:p>
        </p:txBody>
      </p:sp>
      <p:sp>
        <p:nvSpPr>
          <p:cNvPr id="53" name="TextBox 52"/>
          <p:cNvSpPr txBox="1"/>
          <p:nvPr/>
        </p:nvSpPr>
        <p:spPr>
          <a:xfrm>
            <a:off x="8145302" y="3992512"/>
            <a:ext cx="3941656" cy="923330"/>
          </a:xfrm>
          <a:prstGeom prst="rect">
            <a:avLst/>
          </a:prstGeom>
          <a:noFill/>
        </p:spPr>
        <p:txBody>
          <a:bodyPr wrap="square" rtlCol="0">
            <a:spAutoFit/>
          </a:bodyPr>
          <a:lstStyle/>
          <a:p>
            <a:pPr lvl="0" algn="just" defTabSz="868666" fontAlgn="base">
              <a:spcAft>
                <a:spcPct val="0"/>
              </a:spcAft>
              <a:defRPr/>
            </a:pPr>
            <a:r>
              <a:rPr lang="en-US" altLang="en-US" sz="600" b="1" i="1" kern="0" dirty="0" smtClean="0">
                <a:solidFill>
                  <a:srgbClr val="FFFFFF"/>
                </a:solidFill>
                <a:effectLst>
                  <a:outerShdw blurRad="76200" dist="50800" dir="2700000" algn="ctr" rotWithShape="0">
                    <a:srgbClr val="000000">
                      <a:alpha val="62000"/>
                    </a:srgbClr>
                  </a:outerShdw>
                </a:effectLst>
                <a:latin typeface="Arial" panose="020B0604020202020204" pitchFamily="34" charset="0"/>
              </a:rPr>
              <a:t>Discussion of Results</a:t>
            </a:r>
            <a:endParaRPr lang="en-US" altLang="en-US" sz="600" b="1" i="1" kern="0" dirty="0">
              <a:solidFill>
                <a:srgbClr val="FFFFFF"/>
              </a:solidFill>
              <a:effectLst>
                <a:outerShdw blurRad="76200" dist="50800" dir="2700000" algn="ctr" rotWithShape="0">
                  <a:srgbClr val="000000">
                    <a:alpha val="62000"/>
                  </a:srgbClr>
                </a:outerShdw>
              </a:effectLst>
              <a:latin typeface="Arial" panose="020B0604020202020204" pitchFamily="34" charset="0"/>
            </a:endParaRPr>
          </a:p>
          <a:p>
            <a:pPr algn="just"/>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Results indicated subjects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preferred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distribution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functionality of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multiple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habitat modules especially in regards to habitation and science functions.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Separating functions </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aided in minimizing cross contamination of food, sweat (from exercise), noise, etc., with science payload activities. Additionally, duplicating devices, such as workstations, helped minimize interference and task wait times as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tasks could be simultaneously</a:t>
            </a:r>
            <a:r>
              <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 </a:t>
            </a: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Habitat layout modifications included (Figures 11 and 12): </a:t>
            </a:r>
          </a:p>
          <a:p>
            <a:pPr marL="628502" lvl="1" indent="-171450" algn="just">
              <a:buFont typeface="Wingdings" panose="05000000000000000000" pitchFamily="2" charset="2"/>
              <a:buChar char="v"/>
            </a:pP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Move the sleep stations from Zones 2-5 to Zones 8 and 9</a:t>
            </a:r>
          </a:p>
          <a:p>
            <a:pPr marL="628502" lvl="1" indent="-171450" algn="just">
              <a:buFont typeface="Wingdings" panose="05000000000000000000" pitchFamily="2" charset="2"/>
              <a:buChar char="v"/>
            </a:pP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Move exercise station from Zone 10 to Zone 8</a:t>
            </a:r>
            <a:endParaRPr lang="en-US" sz="6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endParaRPr>
          </a:p>
          <a:p>
            <a:pPr marL="628502" lvl="1" indent="-171450" algn="just">
              <a:buFont typeface="Wingdings" panose="05000000000000000000" pitchFamily="2" charset="2"/>
              <a:buChar char="v"/>
            </a:pPr>
            <a:r>
              <a:rPr lang="en-US" sz="600" dirty="0" smtClean="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Move galley from Zone 6 to Zone 1</a:t>
            </a:r>
          </a:p>
        </p:txBody>
      </p:sp>
      <p:pic>
        <p:nvPicPr>
          <p:cNvPr id="2" name="Picture 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29255" y="5152640"/>
            <a:ext cx="923448" cy="858910"/>
          </a:xfrm>
          <a:prstGeom prst="rect">
            <a:avLst/>
          </a:prstGeom>
          <a:effectLst>
            <a:outerShdw blurRad="76200" dist="50800" dir="2700000" algn="ctr" rotWithShape="0">
              <a:schemeClr val="tx1">
                <a:alpha val="62000"/>
              </a:schemeClr>
            </a:outerShdw>
          </a:effectLst>
        </p:spPr>
      </p:pic>
      <p:sp>
        <p:nvSpPr>
          <p:cNvPr id="4" name="TextBox 3"/>
          <p:cNvSpPr txBox="1"/>
          <p:nvPr/>
        </p:nvSpPr>
        <p:spPr>
          <a:xfrm>
            <a:off x="516408" y="5449470"/>
            <a:ext cx="280160" cy="153888"/>
          </a:xfrm>
          <a:prstGeom prst="rect">
            <a:avLst/>
          </a:prstGeom>
          <a:noFill/>
        </p:spPr>
        <p:txBody>
          <a:bodyPr wrap="square" rtlCol="0">
            <a:spAutoFit/>
          </a:bodyPr>
          <a:lstStyle/>
          <a:p>
            <a:pPr algn="ctr"/>
            <a:r>
              <a:rPr lang="en-US" sz="400" dirty="0" smtClean="0"/>
              <a:t>HAB</a:t>
            </a:r>
            <a:endParaRPr lang="en-US" sz="400" dirty="0"/>
          </a:p>
        </p:txBody>
      </p:sp>
      <p:sp>
        <p:nvSpPr>
          <p:cNvPr id="62" name="TextBox 61"/>
          <p:cNvSpPr txBox="1"/>
          <p:nvPr/>
        </p:nvSpPr>
        <p:spPr>
          <a:xfrm>
            <a:off x="940804" y="5520030"/>
            <a:ext cx="288930" cy="153888"/>
          </a:xfrm>
          <a:prstGeom prst="rect">
            <a:avLst/>
          </a:prstGeom>
          <a:noFill/>
        </p:spPr>
        <p:txBody>
          <a:bodyPr wrap="square" rtlCol="0">
            <a:spAutoFit/>
          </a:bodyPr>
          <a:lstStyle/>
          <a:p>
            <a:pPr algn="ctr"/>
            <a:r>
              <a:rPr lang="en-US" sz="400" dirty="0" smtClean="0"/>
              <a:t>HAL</a:t>
            </a:r>
            <a:endParaRPr lang="en-US" sz="400" dirty="0"/>
          </a:p>
        </p:txBody>
      </p:sp>
      <p:pic>
        <p:nvPicPr>
          <p:cNvPr id="6" name="Picture 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25522" y="5140724"/>
            <a:ext cx="1151774" cy="863831"/>
          </a:xfrm>
          <a:prstGeom prst="rect">
            <a:avLst/>
          </a:prstGeom>
          <a:effectLst>
            <a:outerShdw blurRad="76200" dist="50800" dir="2700000" algn="ctr" rotWithShape="0">
              <a:schemeClr val="tx1">
                <a:alpha val="62000"/>
              </a:schemeClr>
            </a:outerShdw>
          </a:effectLst>
        </p:spPr>
      </p:pic>
      <p:pic>
        <p:nvPicPr>
          <p:cNvPr id="10" name="Picture 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452775" y="1631538"/>
            <a:ext cx="1108601" cy="831451"/>
          </a:xfrm>
          <a:prstGeom prst="rect">
            <a:avLst/>
          </a:prstGeom>
          <a:effectLst>
            <a:outerShdw blurRad="76200" dist="50800" dir="2700000" algn="ctr" rotWithShape="0">
              <a:schemeClr val="tx1">
                <a:alpha val="62000"/>
              </a:schemeClr>
            </a:outerShdw>
          </a:effectLst>
        </p:spPr>
      </p:pic>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262720" y="2513885"/>
            <a:ext cx="570065" cy="760086"/>
          </a:xfrm>
          <a:prstGeom prst="rect">
            <a:avLst/>
          </a:prstGeom>
          <a:effectLst>
            <a:outerShdw blurRad="76200" dist="50800" dir="2700000" algn="ctr" rotWithShape="0">
              <a:schemeClr val="tx1">
                <a:alpha val="62000"/>
              </a:schemeClr>
            </a:outerShdw>
          </a:effectLst>
        </p:spPr>
      </p:pic>
      <p:pic>
        <p:nvPicPr>
          <p:cNvPr id="14" name="Picture 1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897278" y="2516188"/>
            <a:ext cx="1114473" cy="770313"/>
          </a:xfrm>
          <a:prstGeom prst="rect">
            <a:avLst/>
          </a:prstGeom>
          <a:effectLst>
            <a:outerShdw blurRad="76200" dist="50800" dir="2700000" algn="ctr" rotWithShape="0">
              <a:schemeClr val="tx1">
                <a:alpha val="62000"/>
              </a:schemeClr>
            </a:outerShdw>
          </a:effectLst>
        </p:spPr>
      </p:pic>
      <p:pic>
        <p:nvPicPr>
          <p:cNvPr id="15" name="Picture 1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959983" y="3930274"/>
            <a:ext cx="867493" cy="755507"/>
          </a:xfrm>
          <a:prstGeom prst="rect">
            <a:avLst/>
          </a:prstGeom>
          <a:effectLst>
            <a:outerShdw blurRad="76200" dist="50800" dir="2700000" algn="ctr" rotWithShape="0">
              <a:schemeClr val="tx1">
                <a:alpha val="62000"/>
              </a:schemeClr>
            </a:outerShdw>
          </a:effectLst>
        </p:spPr>
      </p:pic>
      <p:pic>
        <p:nvPicPr>
          <p:cNvPr id="16" name="Picture 1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920039" y="3924948"/>
            <a:ext cx="1207154" cy="762544"/>
          </a:xfrm>
          <a:prstGeom prst="rect">
            <a:avLst/>
          </a:prstGeom>
          <a:effectLst>
            <a:outerShdw blurRad="76200" dist="50800" dir="2700000" algn="ctr" rotWithShape="0">
              <a:schemeClr val="tx1">
                <a:alpha val="62000"/>
              </a:schemeClr>
            </a:outerShdw>
          </a:effectLst>
        </p:spPr>
      </p:pic>
      <p:pic>
        <p:nvPicPr>
          <p:cNvPr id="17" name="Picture 16"/>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5782006" y="5667893"/>
            <a:ext cx="999804" cy="691055"/>
          </a:xfrm>
          <a:prstGeom prst="rect">
            <a:avLst/>
          </a:prstGeom>
          <a:effectLst>
            <a:outerShdw blurRad="76200" dist="50800" dir="2700000" algn="ctr" rotWithShape="0">
              <a:schemeClr val="tx1">
                <a:alpha val="62000"/>
              </a:schemeClr>
            </a:outerShdw>
          </a:effectLst>
        </p:spPr>
      </p:pic>
      <p:graphicFrame>
        <p:nvGraphicFramePr>
          <p:cNvPr id="18" name="Table 17"/>
          <p:cNvGraphicFramePr>
            <a:graphicFrameLocks noGrp="1"/>
          </p:cNvGraphicFramePr>
          <p:nvPr>
            <p:extLst>
              <p:ext uri="{D42A27DB-BD31-4B8C-83A1-F6EECF244321}">
                <p14:modId xmlns:p14="http://schemas.microsoft.com/office/powerpoint/2010/main" val="1106248822"/>
              </p:ext>
            </p:extLst>
          </p:nvPr>
        </p:nvGraphicFramePr>
        <p:xfrm>
          <a:off x="6805074" y="5448111"/>
          <a:ext cx="1199092" cy="1166000"/>
        </p:xfrm>
        <a:graphic>
          <a:graphicData uri="http://schemas.openxmlformats.org/drawingml/2006/table">
            <a:tbl>
              <a:tblPr firstRow="1" firstCol="1" bandRow="1"/>
              <a:tblGrid>
                <a:gridCol w="262616">
                  <a:extLst>
                    <a:ext uri="{9D8B030D-6E8A-4147-A177-3AD203B41FA5}">
                      <a16:colId xmlns:a16="http://schemas.microsoft.com/office/drawing/2014/main" val="1400896708"/>
                    </a:ext>
                  </a:extLst>
                </a:gridCol>
                <a:gridCol w="936476">
                  <a:extLst>
                    <a:ext uri="{9D8B030D-6E8A-4147-A177-3AD203B41FA5}">
                      <a16:colId xmlns:a16="http://schemas.microsoft.com/office/drawing/2014/main" val="3555963622"/>
                    </a:ext>
                  </a:extLst>
                </a:gridCol>
              </a:tblGrid>
              <a:tr h="58300">
                <a:tc gridSpan="2">
                  <a:txBody>
                    <a:bodyPr/>
                    <a:lstStyle/>
                    <a:p>
                      <a:pPr marL="0" marR="0" algn="l">
                        <a:lnSpc>
                          <a:spcPct val="115000"/>
                        </a:lnSpc>
                        <a:spcBef>
                          <a:spcPts val="0"/>
                        </a:spcBef>
                        <a:spcAft>
                          <a:spcPts val="0"/>
                        </a:spcAft>
                      </a:pPr>
                      <a:r>
                        <a:rPr lang="en-US" sz="3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Table 1.</a:t>
                      </a: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3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Functional Zones of the Tested Habitat Configuration</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757837223"/>
                  </a:ext>
                </a:extLst>
              </a:tr>
              <a:tr h="58300">
                <a:tc>
                  <a:txBody>
                    <a:bodyPr/>
                    <a:lstStyle/>
                    <a:p>
                      <a:pPr marL="0" marR="0" algn="ctr">
                        <a:lnSpc>
                          <a:spcPct val="115000"/>
                        </a:lnSpc>
                        <a:spcBef>
                          <a:spcPts val="0"/>
                        </a:spcBef>
                        <a:spcAft>
                          <a:spcPts val="0"/>
                        </a:spcAft>
                      </a:pPr>
                      <a:r>
                        <a:rPr lang="en-US" sz="3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Zones</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9525" cap="flat" cmpd="sng" algn="ctr">
                      <a:no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3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Zone Description</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9525"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6073881"/>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9525"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Glove Box</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9525"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548421406"/>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952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Starboard Multi-purpose Workstation 1</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9984601"/>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Port Science Bay Multi-Purpose Area 1</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7247457"/>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Starboard Multi-purpose Workstation 2</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93934"/>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Port Science Bay Multi-Purpose Area 2</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143384"/>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6</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Galley</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42623888"/>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7</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Port Science Bay Multi-Purpose Area 3</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90380062"/>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8</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Medical Area/Translation Path 2</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547883"/>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9</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Translation Path 1</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0044276"/>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10</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Exercise</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64417137"/>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11</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Hygiene/Maintenance</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06439812"/>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12</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Tunnel</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48289164"/>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13</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HAL Aft Area</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81583208"/>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14</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HAL Starboard Side Hatch Area</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15411901"/>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15</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HAL Port Side Hatch Area</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14045251"/>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16</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HAL Starboard Area</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36652068"/>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17</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HAL Port Forward Area</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2942589"/>
                  </a:ext>
                </a:extLst>
              </a:tr>
              <a:tr h="58300">
                <a:tc>
                  <a:txBody>
                    <a:bodyPr/>
                    <a:lstStyle/>
                    <a:p>
                      <a:pPr marL="0" marR="0" algn="ctr">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18</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3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Logistics Module</a:t>
                      </a:r>
                      <a:endParaRPr lang="en-US" sz="3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9870397"/>
                  </a:ext>
                </a:extLst>
              </a:tr>
            </a:tbl>
          </a:graphicData>
        </a:graphic>
      </p:graphicFrame>
      <p:pic>
        <p:nvPicPr>
          <p:cNvPr id="19" name="Picture 18"/>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10086964" y="1773148"/>
            <a:ext cx="958374" cy="603679"/>
          </a:xfrm>
          <a:prstGeom prst="rect">
            <a:avLst/>
          </a:prstGeom>
          <a:effectLst>
            <a:outerShdw blurRad="76200" dist="50800" dir="2700000" algn="ctr" rotWithShape="0">
              <a:schemeClr val="tx1">
                <a:alpha val="62000"/>
              </a:schemeClr>
            </a:outerShdw>
          </a:effectLst>
        </p:spPr>
      </p:pic>
      <p:pic>
        <p:nvPicPr>
          <p:cNvPr id="20" name="Picture 19"/>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1080748" y="1773315"/>
            <a:ext cx="962598" cy="603636"/>
          </a:xfrm>
          <a:prstGeom prst="rect">
            <a:avLst/>
          </a:prstGeom>
          <a:effectLst>
            <a:outerShdw blurRad="76200" dist="50800" dir="2700000" algn="ctr" rotWithShape="0">
              <a:schemeClr val="tx1">
                <a:alpha val="62000"/>
              </a:schemeClr>
            </a:outerShdw>
          </a:effectLst>
        </p:spPr>
      </p:pic>
      <p:pic>
        <p:nvPicPr>
          <p:cNvPr id="23" name="Picture 22"/>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414696" y="4884262"/>
            <a:ext cx="1555802" cy="917907"/>
          </a:xfrm>
          <a:prstGeom prst="rect">
            <a:avLst/>
          </a:prstGeom>
          <a:solidFill>
            <a:schemeClr val="bg1"/>
          </a:solidFill>
          <a:effectLst>
            <a:outerShdw blurRad="76200" dist="50800" dir="2700000" algn="ctr" rotWithShape="0">
              <a:schemeClr val="tx1">
                <a:alpha val="62000"/>
              </a:schemeClr>
            </a:outerShdw>
          </a:effectLst>
        </p:spPr>
      </p:pic>
      <p:sp>
        <p:nvSpPr>
          <p:cNvPr id="63" name="TextBox 62"/>
          <p:cNvSpPr txBox="1"/>
          <p:nvPr/>
        </p:nvSpPr>
        <p:spPr>
          <a:xfrm>
            <a:off x="8478138" y="5765394"/>
            <a:ext cx="1365698" cy="169277"/>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11. </a:t>
            </a:r>
            <a:r>
              <a:rPr kumimoji="0" lang="en-US" sz="50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As</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 Tested habitat layout.</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pic>
        <p:nvPicPr>
          <p:cNvPr id="25" name="Picture 24"/>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253006" y="3232957"/>
            <a:ext cx="1067125" cy="726536"/>
          </a:xfrm>
          <a:prstGeom prst="rect">
            <a:avLst/>
          </a:prstGeom>
          <a:effectLst>
            <a:outerShdw blurRad="76200" dist="50800" dir="2700000" algn="ctr" rotWithShape="0">
              <a:schemeClr val="tx1">
                <a:alpha val="62000"/>
              </a:schemeClr>
            </a:outerShdw>
          </a:effectLst>
        </p:spPr>
      </p:pic>
      <p:sp>
        <p:nvSpPr>
          <p:cNvPr id="65" name="TextBox 64"/>
          <p:cNvSpPr txBox="1"/>
          <p:nvPr/>
        </p:nvSpPr>
        <p:spPr>
          <a:xfrm>
            <a:off x="9192597" y="3482463"/>
            <a:ext cx="819921" cy="323165"/>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9. </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Single Habitat-Centric histogram</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60" name="TextBox 59"/>
          <p:cNvSpPr txBox="1"/>
          <p:nvPr/>
        </p:nvSpPr>
        <p:spPr>
          <a:xfrm>
            <a:off x="10012518" y="2339229"/>
            <a:ext cx="1132847" cy="246221"/>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7. </a:t>
            </a:r>
            <a:r>
              <a:rPr kumimoji="0" lang="en-US" sz="50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ingle Habitat-Centric configuration</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61" name="TextBox 60"/>
          <p:cNvSpPr txBox="1"/>
          <p:nvPr/>
        </p:nvSpPr>
        <p:spPr>
          <a:xfrm>
            <a:off x="10994538" y="2336273"/>
            <a:ext cx="1101239" cy="246221"/>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8. </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Distributed Function configuration</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55" name="TextBox 54"/>
          <p:cNvSpPr txBox="1"/>
          <p:nvPr/>
        </p:nvSpPr>
        <p:spPr>
          <a:xfrm>
            <a:off x="7488682" y="1846201"/>
            <a:ext cx="683439" cy="246221"/>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3. </a:t>
            </a:r>
            <a:r>
              <a:rPr kumimoji="0" lang="en-US" sz="50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HAL Module</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57" name="TextBox 56"/>
          <p:cNvSpPr txBox="1"/>
          <p:nvPr/>
        </p:nvSpPr>
        <p:spPr>
          <a:xfrm>
            <a:off x="4185778" y="3243783"/>
            <a:ext cx="1776539" cy="169277"/>
          </a:xfrm>
          <a:prstGeom prst="rect">
            <a:avLst/>
          </a:prstGeom>
          <a:noFill/>
        </p:spPr>
        <p:txBody>
          <a:bodyPr wrap="square" rtlCol="0">
            <a:spAutoFit/>
          </a:bodyPr>
          <a:lstStyle/>
          <a:p>
            <a:pPr lvl="0" algn="ctr">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4. </a:t>
            </a:r>
            <a:r>
              <a:rPr kumimoji="0" lang="en-US" sz="50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a:t>
            </a: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cs typeface="Arial" panose="020B0604020202020204" pitchFamily="34" charset="0"/>
              </a:rPr>
              <a:t>AllTraq©</a:t>
            </a:r>
            <a:r>
              <a:rPr lang="en-US" sz="500" dirty="0">
                <a:solidFill>
                  <a:srgbClr val="FFFFFF"/>
                </a:solidFill>
                <a:effectLst>
                  <a:outerShdw blurRad="76200" dist="50800" dir="2700000" algn="ctr" rotWithShape="0">
                    <a:srgbClr val="000000">
                      <a:alpha val="62000"/>
                    </a:srgbClr>
                  </a:outerShdw>
                </a:effectLst>
                <a:latin typeface="Arial" panose="020B0604020202020204" pitchFamily="34" charset="0"/>
                <a:cs typeface="Arial" panose="020B0604020202020204" pitchFamily="34" charset="0"/>
              </a:rPr>
              <a:t> </a:t>
            </a:r>
            <a:r>
              <a:rPr lang="en-US" sz="500" dirty="0" smtClean="0">
                <a:solidFill>
                  <a:srgbClr val="FFFFFF"/>
                </a:solidFill>
                <a:effectLst>
                  <a:outerShdw blurRad="76200" dist="50800" dir="2700000" algn="ctr" rotWithShape="0">
                    <a:srgbClr val="000000">
                      <a:alpha val="62000"/>
                    </a:srgbClr>
                  </a:outerShdw>
                </a:effectLst>
                <a:latin typeface="Arial" panose="020B0604020202020204" pitchFamily="34" charset="0"/>
                <a:cs typeface="Arial" panose="020B0604020202020204" pitchFamily="34" charset="0"/>
              </a:rPr>
              <a:t> RFID tags and test setup.</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4697536" y="4647054"/>
            <a:ext cx="2682246" cy="169277"/>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5. </a:t>
            </a:r>
            <a:r>
              <a:rPr kumimoji="0" lang="en-US" sz="50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 Habitat-Centric setup</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 on left. Distributed Function Allocation setup on right.</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59" name="TextBox 58"/>
          <p:cNvSpPr txBox="1"/>
          <p:nvPr/>
        </p:nvSpPr>
        <p:spPr>
          <a:xfrm>
            <a:off x="5692621" y="6325171"/>
            <a:ext cx="1178573" cy="246221"/>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6. </a:t>
            </a:r>
            <a:r>
              <a:rPr kumimoji="0" lang="en-US" sz="50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 The plan view of</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 the test configuration with zones.</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54" name="TextBox 53"/>
          <p:cNvSpPr txBox="1"/>
          <p:nvPr/>
        </p:nvSpPr>
        <p:spPr>
          <a:xfrm>
            <a:off x="2006400" y="5961300"/>
            <a:ext cx="1637381" cy="169277"/>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2. </a:t>
            </a:r>
            <a:r>
              <a:rPr kumimoji="0" lang="en-US" sz="50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Main Habitat Module</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13" name="TextBox 12"/>
          <p:cNvSpPr txBox="1"/>
          <p:nvPr/>
        </p:nvSpPr>
        <p:spPr>
          <a:xfrm>
            <a:off x="118773" y="5967800"/>
            <a:ext cx="1544411" cy="169277"/>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1.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iPAS</a:t>
            </a:r>
            <a:r>
              <a:rPr kumimoji="0" lang="en-US" sz="500" b="0" i="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 test area in Building 29 at JSC. </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pic>
        <p:nvPicPr>
          <p:cNvPr id="26" name="Picture 25"/>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0259722" y="3235513"/>
            <a:ext cx="1059111" cy="725419"/>
          </a:xfrm>
          <a:prstGeom prst="rect">
            <a:avLst/>
          </a:prstGeom>
          <a:effectLst>
            <a:outerShdw blurRad="76200" dist="50800" dir="2700000" algn="ctr" rotWithShape="0">
              <a:schemeClr val="tx1">
                <a:alpha val="62000"/>
              </a:schemeClr>
            </a:outerShdw>
          </a:effectLst>
        </p:spPr>
      </p:pic>
      <p:sp>
        <p:nvSpPr>
          <p:cNvPr id="66" name="TextBox 65"/>
          <p:cNvSpPr txBox="1"/>
          <p:nvPr/>
        </p:nvSpPr>
        <p:spPr>
          <a:xfrm>
            <a:off x="11247949" y="3485742"/>
            <a:ext cx="817979" cy="246221"/>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10. </a:t>
            </a:r>
            <a:r>
              <a:rPr kumimoji="0" lang="en-US" sz="500" u="none" strike="noStrike" kern="1200" cap="none" spc="0" normalizeH="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Distributed Function </a:t>
            </a:r>
            <a:r>
              <a:rPr lang="en-US" sz="500" dirty="0">
                <a:solidFill>
                  <a:srgbClr val="FFFFFF"/>
                </a:solidFill>
                <a:effectLst>
                  <a:outerShdw blurRad="76200" dist="50800" dir="2700000" algn="ctr" rotWithShape="0">
                    <a:srgbClr val="000000">
                      <a:alpha val="62000"/>
                    </a:srgbClr>
                  </a:outerShdw>
                </a:effectLst>
                <a:latin typeface="Arial" panose="020B0604020202020204" pitchFamily="34" charset="0"/>
                <a:cs typeface="Arial" panose="020B0604020202020204" pitchFamily="34" charset="0"/>
              </a:rPr>
              <a:t> </a:t>
            </a:r>
            <a:r>
              <a:rPr lang="en-US" sz="500" dirty="0" smtClean="0">
                <a:solidFill>
                  <a:srgbClr val="FFFFFF"/>
                </a:solidFill>
                <a:effectLst>
                  <a:outerShdw blurRad="76200" dist="50800" dir="2700000" algn="ctr" rotWithShape="0">
                    <a:srgbClr val="000000">
                      <a:alpha val="62000"/>
                    </a:srgbClr>
                  </a:outerShdw>
                </a:effectLst>
                <a:latin typeface="Arial" panose="020B0604020202020204" pitchFamily="34" charset="0"/>
                <a:cs typeface="Arial" panose="020B0604020202020204" pitchFamily="34" charset="0"/>
              </a:rPr>
              <a:t>histogram</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pic>
        <p:nvPicPr>
          <p:cNvPr id="11" name="Picture 10"/>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10151502" y="4884866"/>
            <a:ext cx="1629775" cy="919529"/>
          </a:xfrm>
          <a:prstGeom prst="rect">
            <a:avLst/>
          </a:prstGeom>
          <a:solidFill>
            <a:schemeClr val="bg1"/>
          </a:solidFill>
          <a:effectLst>
            <a:outerShdw blurRad="76200" dist="50800" dir="2700000" algn="ctr" rotWithShape="0">
              <a:schemeClr val="tx1">
                <a:alpha val="62000"/>
              </a:schemeClr>
            </a:outerShdw>
          </a:effectLst>
        </p:spPr>
      </p:pic>
      <p:sp>
        <p:nvSpPr>
          <p:cNvPr id="64" name="TextBox 63"/>
          <p:cNvSpPr txBox="1"/>
          <p:nvPr/>
        </p:nvSpPr>
        <p:spPr>
          <a:xfrm>
            <a:off x="10153686" y="5762274"/>
            <a:ext cx="1665806" cy="169277"/>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12. </a:t>
            </a:r>
            <a:r>
              <a:rPr kumimoji="0" lang="en-US" sz="50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Post-Test Data-Driven habitat layout.</a:t>
            </a:r>
            <a:endParaRPr kumimoji="0" lang="en-US" sz="50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2883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preparation for 5 commercial habitats, NASA embarked on a yearlong evaluation program</a:t>
            </a:r>
          </a:p>
          <a:p>
            <a:r>
              <a:rPr lang="en-US" dirty="0" smtClean="0"/>
              <a:t>Many evaluation techniques were tested and some continued forward</a:t>
            </a:r>
          </a:p>
          <a:p>
            <a:r>
              <a:rPr lang="en-US" dirty="0" smtClean="0"/>
              <a:t>Two test conditions were examined:</a:t>
            </a:r>
          </a:p>
          <a:p>
            <a:pPr lvl="1"/>
            <a:r>
              <a:rPr lang="en-US" dirty="0" smtClean="0"/>
              <a:t>Habitat-Centric functions with one space element</a:t>
            </a:r>
          </a:p>
          <a:p>
            <a:pPr lvl="1"/>
            <a:r>
              <a:rPr lang="en-US" dirty="0" smtClean="0"/>
              <a:t>Distributed Function Allocations functions across multiple elements</a:t>
            </a:r>
          </a:p>
          <a:p>
            <a:r>
              <a:rPr lang="en-US" dirty="0" smtClean="0"/>
              <a:t>This paper looked at one technique, human circulation patterns, within a habitat layout</a:t>
            </a:r>
          </a:p>
          <a:p>
            <a:r>
              <a:rPr lang="en-US" dirty="0" smtClean="0"/>
              <a:t>Results indicated distributing functions across elements decreased crew interference and identified underutilization areas within the design</a:t>
            </a:r>
            <a:endParaRPr lang="en-US" dirty="0"/>
          </a:p>
        </p:txBody>
      </p:sp>
    </p:spTree>
    <p:extLst>
      <p:ext uri="{BB962C8B-B14F-4D97-AF65-F5344CB8AC3E}">
        <p14:creationId xmlns:p14="http://schemas.microsoft.com/office/powerpoint/2010/main" val="2235461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0273" y="1520825"/>
            <a:ext cx="10725728" cy="4589689"/>
          </a:xfrm>
        </p:spPr>
        <p:txBody>
          <a:bodyPr>
            <a:normAutofit fontScale="92500" lnSpcReduction="20000"/>
          </a:bodyPr>
          <a:lstStyle/>
          <a:p>
            <a:r>
              <a:rPr lang="en-US" dirty="0" smtClean="0"/>
              <a:t>Human movement patterns a technique used by architects for years to understand the efficiencies and pitfalls of a configurational layout</a:t>
            </a:r>
          </a:p>
          <a:p>
            <a:r>
              <a:rPr lang="en-US" dirty="0" smtClean="0"/>
              <a:t>Architectural flow refers to the way people move and interact with a space</a:t>
            </a:r>
          </a:p>
          <a:p>
            <a:r>
              <a:rPr lang="en-US" dirty="0" smtClean="0"/>
              <a:t>Layout and flow is extremely important to any habitational configuration</a:t>
            </a:r>
          </a:p>
          <a:p>
            <a:r>
              <a:rPr lang="en-US" dirty="0" smtClean="0"/>
              <a:t>The objective of the test:</a:t>
            </a:r>
          </a:p>
          <a:p>
            <a:pPr lvl="1"/>
            <a:r>
              <a:rPr lang="en-US" dirty="0" smtClean="0"/>
              <a:t>To study the distribution and layouts of functions within the cislunar spacecraft and see if it could be a predictor of crew performance</a:t>
            </a:r>
          </a:p>
          <a:p>
            <a:r>
              <a:rPr lang="en-US" dirty="0" smtClean="0"/>
              <a:t>The effects of these different distributions on crew performance used objective and subjective metrics</a:t>
            </a:r>
          </a:p>
          <a:p>
            <a:r>
              <a:rPr lang="en-US" dirty="0" smtClean="0"/>
              <a:t>For collecting human movement, the Alltraq</a:t>
            </a:r>
            <a:r>
              <a:rPr lang="en-US" dirty="0" smtClean="0">
                <a:latin typeface="Calibri" panose="020F0502020204030204" pitchFamily="34" charset="0"/>
                <a:cs typeface="Calibri" panose="020F0502020204030204" pitchFamily="34" charset="0"/>
              </a:rPr>
              <a:t>© system was used to track the test subjects</a:t>
            </a:r>
            <a:endParaRPr lang="en-US" dirty="0" smtClean="0"/>
          </a:p>
          <a:p>
            <a:pPr marL="0" indent="0">
              <a:buNone/>
            </a:pPr>
            <a:endParaRPr lang="en-US" dirty="0"/>
          </a:p>
        </p:txBody>
      </p:sp>
    </p:spTree>
    <p:extLst>
      <p:ext uri="{BB962C8B-B14F-4D97-AF65-F5344CB8AC3E}">
        <p14:creationId xmlns:p14="http://schemas.microsoft.com/office/powerpoint/2010/main" val="2966025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(Subjects)</a:t>
            </a:r>
            <a:endParaRPr lang="en-US" dirty="0"/>
          </a:p>
        </p:txBody>
      </p:sp>
      <p:sp>
        <p:nvSpPr>
          <p:cNvPr id="3" name="Content Placeholder 2"/>
          <p:cNvSpPr>
            <a:spLocks noGrp="1"/>
          </p:cNvSpPr>
          <p:nvPr>
            <p:ph idx="1"/>
          </p:nvPr>
        </p:nvSpPr>
        <p:spPr>
          <a:xfrm>
            <a:off x="450273" y="1590098"/>
            <a:ext cx="11242963" cy="4353502"/>
          </a:xfrm>
        </p:spPr>
        <p:txBody>
          <a:bodyPr>
            <a:normAutofit/>
          </a:bodyPr>
          <a:lstStyle/>
          <a:p>
            <a:r>
              <a:rPr lang="en-US" dirty="0" smtClean="0"/>
              <a:t>Sixteen participants took part in four separated evaluations</a:t>
            </a:r>
          </a:p>
          <a:p>
            <a:pPr lvl="1"/>
            <a:r>
              <a:rPr lang="en-US" dirty="0" smtClean="0"/>
              <a:t>Eight were engineers</a:t>
            </a:r>
          </a:p>
          <a:p>
            <a:pPr lvl="1"/>
            <a:r>
              <a:rPr lang="en-US" dirty="0" smtClean="0"/>
              <a:t>Eight were flight-experience astronauts</a:t>
            </a:r>
          </a:p>
          <a:p>
            <a:r>
              <a:rPr lang="en-US" dirty="0" smtClean="0"/>
              <a:t>Each evaluation used a crew of four working through a 3-day cislunar mission timeline</a:t>
            </a:r>
            <a:endParaRPr lang="en-US" dirty="0"/>
          </a:p>
          <a:p>
            <a:endParaRPr lang="en-US" dirty="0" smtClean="0"/>
          </a:p>
        </p:txBody>
      </p:sp>
    </p:spTree>
    <p:extLst>
      <p:ext uri="{BB962C8B-B14F-4D97-AF65-F5344CB8AC3E}">
        <p14:creationId xmlns:p14="http://schemas.microsoft.com/office/powerpoint/2010/main" val="1080555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(Test Environment)</a:t>
            </a:r>
            <a:endParaRPr lang="en-US" dirty="0"/>
          </a:p>
        </p:txBody>
      </p:sp>
      <p:sp>
        <p:nvSpPr>
          <p:cNvPr id="3" name="Content Placeholder 2"/>
          <p:cNvSpPr>
            <a:spLocks noGrp="1"/>
          </p:cNvSpPr>
          <p:nvPr>
            <p:ph idx="1"/>
          </p:nvPr>
        </p:nvSpPr>
        <p:spPr>
          <a:xfrm>
            <a:off x="450273" y="1590097"/>
            <a:ext cx="6320641" cy="4375273"/>
          </a:xfrm>
        </p:spPr>
        <p:txBody>
          <a:bodyPr>
            <a:normAutofit/>
          </a:bodyPr>
          <a:lstStyle/>
          <a:p>
            <a:r>
              <a:rPr lang="en-US" dirty="0" smtClean="0"/>
              <a:t>Testing was conducted at JSC Integrated Power, Avionics and Software (iPAS) facility in Building 29</a:t>
            </a:r>
          </a:p>
          <a:p>
            <a:r>
              <a:rPr lang="en-US" dirty="0" smtClean="0"/>
              <a:t>Ground support used the Analog Mission Control Center (AMCC) located in Building 30</a:t>
            </a:r>
          </a:p>
        </p:txBody>
      </p:sp>
      <p:grpSp>
        <p:nvGrpSpPr>
          <p:cNvPr id="7" name="Group 6"/>
          <p:cNvGrpSpPr/>
          <p:nvPr/>
        </p:nvGrpSpPr>
        <p:grpSpPr>
          <a:xfrm>
            <a:off x="6857999" y="1391054"/>
            <a:ext cx="5153891" cy="5272393"/>
            <a:chOff x="5652406" y="3036790"/>
            <a:chExt cx="3861708" cy="3591826"/>
          </a:xfrm>
          <a:effectLst>
            <a:outerShdw blurRad="266700" dist="127000" dir="2700000" algn="ctr" rotWithShape="0">
              <a:schemeClr val="tx1">
                <a:alpha val="62000"/>
              </a:schemeClr>
            </a:outerShdw>
          </a:effectLst>
        </p:grpSpPr>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652406" y="3036790"/>
              <a:ext cx="3861708" cy="3591826"/>
            </a:xfrm>
            <a:prstGeom prst="rect">
              <a:avLst/>
            </a:prstGeom>
          </p:spPr>
        </p:pic>
        <p:sp>
          <p:nvSpPr>
            <p:cNvPr id="5" name="TextBox 4"/>
            <p:cNvSpPr txBox="1"/>
            <p:nvPr/>
          </p:nvSpPr>
          <p:spPr>
            <a:xfrm>
              <a:off x="6329056" y="4524926"/>
              <a:ext cx="642257" cy="307777"/>
            </a:xfrm>
            <a:prstGeom prst="rect">
              <a:avLst/>
            </a:prstGeom>
            <a:noFill/>
          </p:spPr>
          <p:txBody>
            <a:bodyPr wrap="square" rtlCol="0">
              <a:spAutoFit/>
            </a:bodyPr>
            <a:lstStyle/>
            <a:p>
              <a:pPr algn="ctr"/>
              <a:r>
                <a:rPr lang="en-US" sz="1400" dirty="0" smtClean="0"/>
                <a:t>HAB</a:t>
              </a:r>
              <a:endParaRPr lang="en-US" sz="1400" dirty="0"/>
            </a:p>
          </p:txBody>
        </p:sp>
        <p:sp>
          <p:nvSpPr>
            <p:cNvPr id="6" name="TextBox 5"/>
            <p:cNvSpPr txBox="1"/>
            <p:nvPr/>
          </p:nvSpPr>
          <p:spPr>
            <a:xfrm>
              <a:off x="8066315" y="4883990"/>
              <a:ext cx="642257" cy="307777"/>
            </a:xfrm>
            <a:prstGeom prst="rect">
              <a:avLst/>
            </a:prstGeom>
            <a:noFill/>
          </p:spPr>
          <p:txBody>
            <a:bodyPr wrap="square" rtlCol="0">
              <a:spAutoFit/>
            </a:bodyPr>
            <a:lstStyle/>
            <a:p>
              <a:pPr algn="ctr"/>
              <a:r>
                <a:rPr lang="en-US" sz="1400" dirty="0" smtClean="0"/>
                <a:t>HAL</a:t>
              </a:r>
              <a:endParaRPr lang="en-US" sz="1400" dirty="0"/>
            </a:p>
          </p:txBody>
        </p:sp>
      </p:grpSp>
      <p:sp>
        <p:nvSpPr>
          <p:cNvPr id="8" name="TextBox 7"/>
          <p:cNvSpPr txBox="1"/>
          <p:nvPr/>
        </p:nvSpPr>
        <p:spPr>
          <a:xfrm>
            <a:off x="8176721" y="6277323"/>
            <a:ext cx="2855018" cy="246221"/>
          </a:xfrm>
          <a:prstGeom prst="rect">
            <a:avLst/>
          </a:prstGeom>
          <a:noFill/>
        </p:spPr>
        <p:txBody>
          <a:bodyPr wrap="square" rtlCol="0">
            <a:spAutoFit/>
          </a:bodyPr>
          <a:lstStyle/>
          <a:p>
            <a:pPr algn="ctr"/>
            <a:r>
              <a:rPr lang="en-US" sz="1000" dirty="0" smtClean="0">
                <a:solidFill>
                  <a:schemeClr val="bg1"/>
                </a:solidFill>
                <a:latin typeface="Arial" panose="020B0604020202020204" pitchFamily="34" charset="0"/>
                <a:cs typeface="Arial" panose="020B0604020202020204" pitchFamily="34" charset="0"/>
              </a:rPr>
              <a:t>iPAS test area in Building 29 at JSC</a:t>
            </a:r>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22282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(Test Equipment)</a:t>
            </a:r>
            <a:endParaRPr lang="en-US" dirty="0"/>
          </a:p>
        </p:txBody>
      </p:sp>
      <p:sp>
        <p:nvSpPr>
          <p:cNvPr id="3" name="Content Placeholder 2"/>
          <p:cNvSpPr>
            <a:spLocks noGrp="1"/>
          </p:cNvSpPr>
          <p:nvPr>
            <p:ph idx="1"/>
          </p:nvPr>
        </p:nvSpPr>
        <p:spPr>
          <a:xfrm>
            <a:off x="313114" y="1686676"/>
            <a:ext cx="6202853" cy="4233672"/>
          </a:xfrm>
        </p:spPr>
        <p:txBody>
          <a:bodyPr>
            <a:normAutofit lnSpcReduction="10000"/>
          </a:bodyPr>
          <a:lstStyle/>
          <a:p>
            <a:r>
              <a:rPr lang="en-US" dirty="0" smtClean="0"/>
              <a:t>Main Habitat Module</a:t>
            </a:r>
          </a:p>
          <a:p>
            <a:pPr lvl="1"/>
            <a:r>
              <a:rPr lang="en-US" dirty="0" smtClean="0"/>
              <a:t>Dimensions: Length 20.4 feet, Diameter 14.05 feet</a:t>
            </a:r>
          </a:p>
          <a:p>
            <a:pPr lvl="1"/>
            <a:r>
              <a:rPr lang="en-US" dirty="0" smtClean="0"/>
              <a:t>Habitable Volume: 1,059.5 ft</a:t>
            </a:r>
            <a:r>
              <a:rPr lang="en-US" dirty="0" smtClean="0">
                <a:latin typeface="Calibri" panose="020F0502020204030204" pitchFamily="34" charset="0"/>
                <a:cs typeface="Calibri" panose="020F0502020204030204" pitchFamily="34" charset="0"/>
              </a:rPr>
              <a:t>³</a:t>
            </a:r>
          </a:p>
          <a:p>
            <a:pPr lvl="1"/>
            <a:r>
              <a:rPr lang="en-US" dirty="0" smtClean="0"/>
              <a:t>Hatch (4): Diameter 31.5 inch</a:t>
            </a:r>
          </a:p>
          <a:p>
            <a:pPr lvl="1"/>
            <a:r>
              <a:rPr lang="en-US" dirty="0" smtClean="0"/>
              <a:t>Docking Tunnel (1): Length 12 foot</a:t>
            </a:r>
          </a:p>
          <a:p>
            <a:pPr lvl="1"/>
            <a:r>
              <a:rPr lang="en-US" dirty="0" smtClean="0"/>
              <a:t>Payloads were Space Shuttle Mid-Deck Lockers (MDL)</a:t>
            </a:r>
          </a:p>
          <a:p>
            <a:pPr lvl="1"/>
            <a:r>
              <a:rPr lang="en-US" dirty="0" smtClean="0"/>
              <a:t>Cargo Transfer Bags (CTBs) were used for logistics</a:t>
            </a:r>
          </a:p>
          <a:p>
            <a:pPr lvl="1"/>
            <a:r>
              <a:rPr lang="en-US" dirty="0" smtClean="0"/>
              <a:t>Lighting and work surfaces were also provided</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219424" y="1631336"/>
            <a:ext cx="5792467" cy="4344351"/>
          </a:xfrm>
          <a:prstGeom prst="rect">
            <a:avLst/>
          </a:prstGeom>
          <a:effectLst>
            <a:outerShdw blurRad="266700" dist="127000" dir="2700000" algn="ctr" rotWithShape="0">
              <a:schemeClr val="tx1">
                <a:alpha val="62000"/>
              </a:schemeClr>
            </a:outerShdw>
          </a:effectLst>
        </p:spPr>
      </p:pic>
      <p:sp>
        <p:nvSpPr>
          <p:cNvPr id="8" name="TextBox 7"/>
          <p:cNvSpPr txBox="1"/>
          <p:nvPr/>
        </p:nvSpPr>
        <p:spPr>
          <a:xfrm>
            <a:off x="8256376" y="5686530"/>
            <a:ext cx="1911435" cy="246221"/>
          </a:xfrm>
          <a:prstGeom prst="rect">
            <a:avLst/>
          </a:prstGeom>
          <a:noFill/>
        </p:spPr>
        <p:txBody>
          <a:bodyPr wrap="square" rtlCol="0">
            <a:spAutoFit/>
          </a:bodyPr>
          <a:lstStyle/>
          <a:p>
            <a:pPr algn="ctr"/>
            <a:r>
              <a:rPr lang="en-US" sz="1000" dirty="0" smtClean="0">
                <a:solidFill>
                  <a:schemeClr val="bg1"/>
                </a:solidFill>
                <a:latin typeface="Arial" panose="020B0604020202020204" pitchFamily="34" charset="0"/>
                <a:cs typeface="Arial" panose="020B0604020202020204" pitchFamily="34" charset="0"/>
              </a:rPr>
              <a:t>The Main Habitat Module</a:t>
            </a:r>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13587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(Test Equipment)</a:t>
            </a:r>
            <a:endParaRPr lang="en-US" dirty="0"/>
          </a:p>
        </p:txBody>
      </p:sp>
      <p:sp>
        <p:nvSpPr>
          <p:cNvPr id="3" name="Content Placeholder 2"/>
          <p:cNvSpPr>
            <a:spLocks noGrp="1"/>
          </p:cNvSpPr>
          <p:nvPr>
            <p:ph idx="1"/>
          </p:nvPr>
        </p:nvSpPr>
        <p:spPr>
          <a:xfrm>
            <a:off x="450274" y="1590098"/>
            <a:ext cx="6197148" cy="4652082"/>
          </a:xfrm>
        </p:spPr>
        <p:txBody>
          <a:bodyPr>
            <a:normAutofit fontScale="92500"/>
          </a:bodyPr>
          <a:lstStyle/>
          <a:p>
            <a:r>
              <a:rPr lang="en-US" dirty="0" smtClean="0"/>
              <a:t>Habitable Airlock (HAL) Module</a:t>
            </a:r>
          </a:p>
          <a:p>
            <a:pPr lvl="1"/>
            <a:r>
              <a:rPr lang="en-US" dirty="0" smtClean="0"/>
              <a:t>Dimensions: Height 6.97 feet, Length 11.5 feet, Width 10.73 feet</a:t>
            </a:r>
          </a:p>
          <a:p>
            <a:pPr lvl="1"/>
            <a:r>
              <a:rPr lang="en-US" dirty="0" smtClean="0"/>
              <a:t>Habitable Volume: 403 ft</a:t>
            </a:r>
            <a:r>
              <a:rPr lang="en-US" dirty="0" smtClean="0">
                <a:latin typeface="Calibri" panose="020F0502020204030204" pitchFamily="34" charset="0"/>
                <a:cs typeface="Calibri" panose="020F0502020204030204" pitchFamily="34" charset="0"/>
              </a:rPr>
              <a:t>³</a:t>
            </a:r>
          </a:p>
          <a:p>
            <a:pPr lvl="1"/>
            <a:r>
              <a:rPr lang="en-US" dirty="0" smtClean="0"/>
              <a:t>Side Hatch (2): Length 40 inch, Width 40 inch</a:t>
            </a:r>
          </a:p>
          <a:p>
            <a:pPr lvl="1"/>
            <a:r>
              <a:rPr lang="en-US" dirty="0" smtClean="0"/>
              <a:t>Forward Hatch (1): Diameter 31.5 inch</a:t>
            </a:r>
          </a:p>
          <a:p>
            <a:pPr lvl="1"/>
            <a:r>
              <a:rPr lang="en-US" dirty="0" smtClean="0"/>
              <a:t>Aft Hatch (2): Length 34.06 inch, Width 26 inch</a:t>
            </a:r>
          </a:p>
          <a:p>
            <a:pPr lvl="1"/>
            <a:r>
              <a:rPr lang="en-US" dirty="0" smtClean="0"/>
              <a:t>Environmental Control Life Support System (ECLSS)</a:t>
            </a:r>
          </a:p>
          <a:p>
            <a:pPr lvl="1"/>
            <a:r>
              <a:rPr lang="en-US" dirty="0" smtClean="0"/>
              <a:t>Avionics, habitation systems, workstations</a:t>
            </a:r>
          </a:p>
          <a:p>
            <a:pPr lvl="1"/>
            <a:r>
              <a:rPr lang="en-US" dirty="0" smtClean="0"/>
              <a:t>EVA compatible equipment</a:t>
            </a:r>
          </a:p>
        </p:txBody>
      </p:sp>
      <p:pic>
        <p:nvPicPr>
          <p:cNvPr id="4" name="Picture 3"/>
          <p:cNvPicPr>
            <a:picLocks noChangeAspect="1"/>
          </p:cNvPicPr>
          <p:nvPr/>
        </p:nvPicPr>
        <p:blipFill>
          <a:blip r:embed="rId2"/>
          <a:stretch>
            <a:fillRect/>
          </a:stretch>
        </p:blipFill>
        <p:spPr>
          <a:xfrm>
            <a:off x="6584226" y="1800225"/>
            <a:ext cx="5427665" cy="4070749"/>
          </a:xfrm>
          <a:prstGeom prst="rect">
            <a:avLst/>
          </a:prstGeom>
          <a:effectLst>
            <a:outerShdw blurRad="266700" dist="127000" dir="2700000" algn="ctr" rotWithShape="0">
              <a:schemeClr val="tx1">
                <a:alpha val="62000"/>
              </a:schemeClr>
            </a:outerShdw>
          </a:effectLst>
        </p:spPr>
      </p:pic>
      <p:sp>
        <p:nvSpPr>
          <p:cNvPr id="8" name="TextBox 7"/>
          <p:cNvSpPr txBox="1"/>
          <p:nvPr/>
        </p:nvSpPr>
        <p:spPr>
          <a:xfrm>
            <a:off x="8553901" y="5624753"/>
            <a:ext cx="1551511" cy="246221"/>
          </a:xfrm>
          <a:prstGeom prst="rect">
            <a:avLst/>
          </a:prstGeom>
          <a:noFill/>
        </p:spPr>
        <p:txBody>
          <a:bodyPr wrap="square" rtlCol="0">
            <a:spAutoFit/>
          </a:bodyPr>
          <a:lstStyle/>
          <a:p>
            <a:pPr algn="ctr"/>
            <a:r>
              <a:rPr lang="en-US" sz="1000" dirty="0" smtClean="0">
                <a:solidFill>
                  <a:schemeClr val="bg1"/>
                </a:solidFill>
                <a:latin typeface="Arial" panose="020B0604020202020204" pitchFamily="34" charset="0"/>
                <a:cs typeface="Arial" panose="020B0604020202020204" pitchFamily="34" charset="0"/>
              </a:rPr>
              <a:t>The HAL Module</a:t>
            </a:r>
            <a:endParaRPr lang="en-US" sz="1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58668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(Test Equipment)</a:t>
            </a:r>
            <a:endParaRPr lang="en-US" dirty="0"/>
          </a:p>
        </p:txBody>
      </p:sp>
      <p:sp>
        <p:nvSpPr>
          <p:cNvPr id="3" name="Content Placeholder 2"/>
          <p:cNvSpPr>
            <a:spLocks noGrp="1"/>
          </p:cNvSpPr>
          <p:nvPr>
            <p:ph idx="1"/>
          </p:nvPr>
        </p:nvSpPr>
        <p:spPr>
          <a:xfrm>
            <a:off x="450273" y="1590098"/>
            <a:ext cx="6470480" cy="4652082"/>
          </a:xfrm>
        </p:spPr>
        <p:txBody>
          <a:bodyPr>
            <a:normAutofit/>
          </a:bodyPr>
          <a:lstStyle/>
          <a:p>
            <a:r>
              <a:rPr lang="en-US" dirty="0" smtClean="0"/>
              <a:t>Alltraq</a:t>
            </a:r>
            <a:r>
              <a:rPr lang="en-US" dirty="0" smtClean="0">
                <a:latin typeface="Calibri" panose="020F0502020204030204" pitchFamily="34" charset="0"/>
                <a:cs typeface="Calibri" panose="020F0502020204030204" pitchFamily="34" charset="0"/>
              </a:rPr>
              <a:t>©</a:t>
            </a:r>
            <a:r>
              <a:rPr lang="en-US" dirty="0" smtClean="0"/>
              <a:t> Test Equipment</a:t>
            </a:r>
          </a:p>
          <a:p>
            <a:pPr lvl="1"/>
            <a:r>
              <a:rPr lang="en-US" dirty="0" smtClean="0"/>
              <a:t>Collects human movement data</a:t>
            </a:r>
          </a:p>
          <a:p>
            <a:pPr lvl="1"/>
            <a:r>
              <a:rPr lang="en-US" dirty="0" smtClean="0"/>
              <a:t>Receivers (13): Ultra-Wideband (UWB) Frequency</a:t>
            </a:r>
          </a:p>
          <a:p>
            <a:pPr lvl="1"/>
            <a:r>
              <a:rPr lang="en-US" dirty="0" smtClean="0"/>
              <a:t>Radio Frequency Identification (RFID) tag (4):</a:t>
            </a:r>
          </a:p>
          <a:p>
            <a:pPr lvl="2"/>
            <a:r>
              <a:rPr lang="en-US" dirty="0" smtClean="0"/>
              <a:t>Accuracy: 6 – 8 inch between zones</a:t>
            </a:r>
          </a:p>
          <a:p>
            <a:pPr lvl="2"/>
            <a:r>
              <a:rPr lang="en-US" dirty="0" smtClean="0"/>
              <a:t>Small, non-intrusive</a:t>
            </a:r>
          </a:p>
          <a:p>
            <a:pPr lvl="2"/>
            <a:r>
              <a:rPr lang="en-US" dirty="0" smtClean="0"/>
              <a:t>Body worn</a:t>
            </a:r>
          </a:p>
          <a:p>
            <a:pPr lvl="1"/>
            <a:r>
              <a:rPr lang="en-US" dirty="0" smtClean="0"/>
              <a:t>Stationary RFID Tag (1): </a:t>
            </a:r>
          </a:p>
          <a:p>
            <a:pPr lvl="2"/>
            <a:r>
              <a:rPr lang="en-US" dirty="0" smtClean="0"/>
              <a:t>Position accuracy</a:t>
            </a:r>
          </a:p>
          <a:p>
            <a:pPr lvl="2"/>
            <a:r>
              <a:rPr lang="en-US" dirty="0" smtClean="0"/>
              <a:t>27,000 data points per day</a:t>
            </a:r>
          </a:p>
        </p:txBody>
      </p:sp>
      <p:pic>
        <p:nvPicPr>
          <p:cNvPr id="5" name="Picture 4"/>
          <p:cNvPicPr>
            <a:picLocks noChangeAspect="1"/>
          </p:cNvPicPr>
          <p:nvPr/>
        </p:nvPicPr>
        <p:blipFill>
          <a:blip r:embed="rId2"/>
          <a:stretch>
            <a:fillRect/>
          </a:stretch>
        </p:blipFill>
        <p:spPr>
          <a:xfrm>
            <a:off x="7142152" y="1432217"/>
            <a:ext cx="4934550" cy="3410715"/>
          </a:xfrm>
          <a:prstGeom prst="rect">
            <a:avLst/>
          </a:prstGeom>
          <a:effectLst>
            <a:outerShdw blurRad="266700" dist="127000" dir="2700000" algn="ctr" rotWithShape="0">
              <a:schemeClr val="tx1">
                <a:alpha val="62000"/>
              </a:schemeClr>
            </a:outerShdw>
          </a:effectLst>
        </p:spPr>
      </p:pic>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93311" y="3838251"/>
            <a:ext cx="2145579" cy="2860772"/>
          </a:xfrm>
          <a:prstGeom prst="rect">
            <a:avLst/>
          </a:prstGeom>
          <a:effectLst>
            <a:outerShdw blurRad="266700" dist="127000" dir="2700000" algn="ctr" rotWithShape="0">
              <a:schemeClr val="tx1">
                <a:alpha val="62000"/>
              </a:schemeClr>
            </a:outerShdw>
          </a:effectLst>
        </p:spPr>
      </p:pic>
      <p:sp>
        <p:nvSpPr>
          <p:cNvPr id="8" name="TextBox 7"/>
          <p:cNvSpPr txBox="1"/>
          <p:nvPr/>
        </p:nvSpPr>
        <p:spPr>
          <a:xfrm>
            <a:off x="8018603" y="4582511"/>
            <a:ext cx="2916513" cy="246221"/>
          </a:xfrm>
          <a:prstGeom prst="rect">
            <a:avLst/>
          </a:prstGeom>
          <a:noFill/>
        </p:spPr>
        <p:txBody>
          <a:bodyPr wrap="square" rtlCol="0">
            <a:spAutoFit/>
          </a:bodyPr>
          <a:lstStyle/>
          <a:p>
            <a:pPr algn="ctr"/>
            <a:r>
              <a:rPr lang="en-US" sz="1000" dirty="0" smtClean="0">
                <a:latin typeface="Arial" panose="020B0604020202020204" pitchFamily="34" charset="0"/>
                <a:cs typeface="Arial" panose="020B0604020202020204" pitchFamily="34" charset="0"/>
              </a:rPr>
              <a:t>The Alltraq</a:t>
            </a:r>
            <a:r>
              <a:rPr lang="en-US" sz="1000" dirty="0" smtClean="0">
                <a:latin typeface="Calibri" panose="020F0502020204030204" pitchFamily="34" charset="0"/>
                <a:cs typeface="Calibri" panose="020F0502020204030204" pitchFamily="34" charset="0"/>
              </a:rPr>
              <a:t>©</a:t>
            </a:r>
            <a:r>
              <a:rPr lang="en-US" sz="1000" dirty="0" smtClean="0">
                <a:latin typeface="Arial" panose="020B0604020202020204" pitchFamily="34" charset="0"/>
                <a:cs typeface="Arial" panose="020B0604020202020204" pitchFamily="34" charset="0"/>
              </a:rPr>
              <a:t> RFID tags and test setup</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4238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(Procedures)</a:t>
            </a:r>
            <a:endParaRPr lang="en-US" dirty="0"/>
          </a:p>
        </p:txBody>
      </p:sp>
      <p:sp>
        <p:nvSpPr>
          <p:cNvPr id="3" name="Content Placeholder 2"/>
          <p:cNvSpPr>
            <a:spLocks noGrp="1"/>
          </p:cNvSpPr>
          <p:nvPr>
            <p:ph idx="1"/>
          </p:nvPr>
        </p:nvSpPr>
        <p:spPr>
          <a:xfrm>
            <a:off x="450273" y="1619037"/>
            <a:ext cx="7587929" cy="4652082"/>
          </a:xfrm>
        </p:spPr>
        <p:txBody>
          <a:bodyPr>
            <a:normAutofit lnSpcReduction="10000"/>
          </a:bodyPr>
          <a:lstStyle/>
          <a:p>
            <a:r>
              <a:rPr lang="en-US" dirty="0" smtClean="0"/>
              <a:t>Subjects worked inside the mockup spacecraft for 3-days executing a cislunar timeline</a:t>
            </a:r>
          </a:p>
          <a:p>
            <a:r>
              <a:rPr lang="en-US" dirty="0" smtClean="0"/>
              <a:t>Their objective was to test the functional arrangement of each element configuration</a:t>
            </a:r>
          </a:p>
          <a:p>
            <a:r>
              <a:rPr lang="en-US" dirty="0" smtClean="0"/>
              <a:t>Day 1 tested the Habitat-Centric Functional Allocation:</a:t>
            </a:r>
          </a:p>
          <a:p>
            <a:pPr lvl="1"/>
            <a:r>
              <a:rPr lang="en-US" dirty="0" smtClean="0"/>
              <a:t>All habitat functions in a single habitat element</a:t>
            </a:r>
          </a:p>
          <a:p>
            <a:r>
              <a:rPr lang="en-US" dirty="0" smtClean="0"/>
              <a:t>Day 2 tested the Distributed Functional Allocation:</a:t>
            </a:r>
          </a:p>
          <a:p>
            <a:pPr lvl="1"/>
            <a:r>
              <a:rPr lang="en-US" dirty="0" smtClean="0"/>
              <a:t>All habitat functions spread across multiple elements</a:t>
            </a:r>
          </a:p>
        </p:txBody>
      </p:sp>
      <p:pic>
        <p:nvPicPr>
          <p:cNvPr id="4" name="Picture 3"/>
          <p:cNvPicPr>
            <a:picLocks noChangeAspect="1"/>
          </p:cNvPicPr>
          <p:nvPr/>
        </p:nvPicPr>
        <p:blipFill>
          <a:blip r:embed="rId2"/>
          <a:stretch>
            <a:fillRect/>
          </a:stretch>
        </p:blipFill>
        <p:spPr>
          <a:xfrm>
            <a:off x="7913510" y="62397"/>
            <a:ext cx="4098381" cy="3571104"/>
          </a:xfrm>
          <a:prstGeom prst="rect">
            <a:avLst/>
          </a:prstGeom>
          <a:effectLst>
            <a:outerShdw blurRad="266700" dist="127000" dir="2700000" algn="ctr" rotWithShape="0">
              <a:schemeClr val="tx1">
                <a:alpha val="62000"/>
              </a:schemeClr>
            </a:outerShdw>
          </a:effectLst>
        </p:spPr>
      </p:pic>
      <p:pic>
        <p:nvPicPr>
          <p:cNvPr id="5" name="Picture 4"/>
          <p:cNvPicPr>
            <a:picLocks noChangeAspect="1"/>
          </p:cNvPicPr>
          <p:nvPr/>
        </p:nvPicPr>
        <p:blipFill>
          <a:blip r:embed="rId3"/>
          <a:stretch>
            <a:fillRect/>
          </a:stretch>
        </p:blipFill>
        <p:spPr>
          <a:xfrm>
            <a:off x="7557210" y="3916139"/>
            <a:ext cx="4424280" cy="2794762"/>
          </a:xfrm>
          <a:prstGeom prst="rect">
            <a:avLst/>
          </a:prstGeom>
          <a:effectLst>
            <a:outerShdw blurRad="266700" dist="127000" dir="2700000" algn="ctr" rotWithShape="0">
              <a:schemeClr val="tx1">
                <a:alpha val="62000"/>
              </a:schemeClr>
            </a:outerShdw>
          </a:effectLst>
        </p:spPr>
      </p:pic>
      <p:sp>
        <p:nvSpPr>
          <p:cNvPr id="9" name="TextBox 8"/>
          <p:cNvSpPr txBox="1"/>
          <p:nvPr/>
        </p:nvSpPr>
        <p:spPr>
          <a:xfrm>
            <a:off x="8038202" y="6510357"/>
            <a:ext cx="3754582" cy="246221"/>
          </a:xfrm>
          <a:prstGeom prst="rect">
            <a:avLst/>
          </a:prstGeom>
          <a:noFill/>
        </p:spPr>
        <p:txBody>
          <a:bodyPr wrap="square" rtlCol="0">
            <a:spAutoFit/>
          </a:bodyPr>
          <a:lstStyle/>
          <a:p>
            <a:pPr algn="ctr"/>
            <a:r>
              <a:rPr lang="en-US" sz="1000" dirty="0" smtClean="0">
                <a:latin typeface="Arial" panose="020B0604020202020204" pitchFamily="34" charset="0"/>
                <a:cs typeface="Arial" panose="020B0604020202020204" pitchFamily="34" charset="0"/>
              </a:rPr>
              <a:t>Distributed Functional Allocation setup</a:t>
            </a:r>
            <a:endParaRPr lang="en-US" sz="1000" dirty="0">
              <a:latin typeface="Arial" panose="020B0604020202020204" pitchFamily="34" charset="0"/>
              <a:cs typeface="Arial" panose="020B0604020202020204" pitchFamily="34" charset="0"/>
            </a:endParaRPr>
          </a:p>
        </p:txBody>
      </p:sp>
      <p:sp>
        <p:nvSpPr>
          <p:cNvPr id="8" name="TextBox 7"/>
          <p:cNvSpPr txBox="1"/>
          <p:nvPr/>
        </p:nvSpPr>
        <p:spPr>
          <a:xfrm>
            <a:off x="8740899" y="3387280"/>
            <a:ext cx="2730665" cy="246221"/>
          </a:xfrm>
          <a:prstGeom prst="rect">
            <a:avLst/>
          </a:prstGeom>
          <a:noFill/>
        </p:spPr>
        <p:txBody>
          <a:bodyPr wrap="square" rtlCol="0">
            <a:spAutoFit/>
          </a:bodyPr>
          <a:lstStyle/>
          <a:p>
            <a:pPr algn="ctr"/>
            <a:r>
              <a:rPr lang="en-US" sz="1000" dirty="0" smtClean="0">
                <a:latin typeface="Arial" panose="020B0604020202020204" pitchFamily="34" charset="0"/>
                <a:cs typeface="Arial" panose="020B0604020202020204" pitchFamily="34" charset="0"/>
              </a:rPr>
              <a:t>Habitat-Centric setup</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78336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450273" y="1590098"/>
            <a:ext cx="11030527" cy="4353502"/>
          </a:xfrm>
        </p:spPr>
        <p:txBody>
          <a:bodyPr>
            <a:normAutofit/>
          </a:bodyPr>
          <a:lstStyle/>
          <a:p>
            <a:r>
              <a:rPr lang="en-US" dirty="0" smtClean="0"/>
              <a:t>During four 3-day testing sessions, both subjective and objective data was collected on test subjects as for their movement patterns and behavior in two design conditions</a:t>
            </a:r>
          </a:p>
          <a:p>
            <a:r>
              <a:rPr lang="en-US" dirty="0" smtClean="0"/>
              <a:t>Subjective data use the Exploration Analog and Mission Development (EAMD) 10-point acceptable scale</a:t>
            </a:r>
          </a:p>
          <a:p>
            <a:pPr lvl="1"/>
            <a:r>
              <a:rPr lang="en-US" dirty="0" smtClean="0"/>
              <a:t>Measures the acceptability of different prototype systems and operation concepts</a:t>
            </a:r>
          </a:p>
          <a:p>
            <a:r>
              <a:rPr lang="en-US" dirty="0" smtClean="0"/>
              <a:t>Objective movement data was collected using Alltraq</a:t>
            </a:r>
            <a:r>
              <a:rPr lang="en-US" dirty="0" smtClean="0">
                <a:latin typeface="Calibri" panose="020F0502020204030204" pitchFamily="34" charset="0"/>
                <a:cs typeface="Calibri" panose="020F0502020204030204" pitchFamily="34" charset="0"/>
              </a:rPr>
              <a:t>©</a:t>
            </a:r>
            <a:endParaRPr lang="en-US" dirty="0" smtClean="0"/>
          </a:p>
        </p:txBody>
      </p:sp>
    </p:spTree>
    <p:extLst>
      <p:ext uri="{BB962C8B-B14F-4D97-AF65-F5344CB8AC3E}">
        <p14:creationId xmlns:p14="http://schemas.microsoft.com/office/powerpoint/2010/main" val="2118383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372555" y="1590098"/>
            <a:ext cx="6910494" cy="3521833"/>
          </a:xfrm>
        </p:spPr>
        <p:txBody>
          <a:bodyPr>
            <a:normAutofit/>
          </a:bodyPr>
          <a:lstStyle/>
          <a:p>
            <a:r>
              <a:rPr lang="en-US" dirty="0" smtClean="0"/>
              <a:t>Location Frequency Distribution Analysis</a:t>
            </a:r>
          </a:p>
          <a:p>
            <a:pPr lvl="1"/>
            <a:r>
              <a:rPr lang="en-US" dirty="0" smtClean="0"/>
              <a:t>Each zone corresponds to a specific functional element</a:t>
            </a:r>
          </a:p>
          <a:p>
            <a:pPr lvl="1"/>
            <a:r>
              <a:rPr lang="en-US" dirty="0" smtClean="0"/>
              <a:t>Zone numbers were assigned in a linear direction when viewed from above</a:t>
            </a:r>
          </a:p>
          <a:p>
            <a:pPr lvl="1"/>
            <a:r>
              <a:rPr lang="en-US" dirty="0" smtClean="0"/>
              <a:t>Where practical, the same zone number was assigned to a given function for both configurations</a:t>
            </a:r>
          </a:p>
        </p:txBody>
      </p:sp>
      <p:pic>
        <p:nvPicPr>
          <p:cNvPr id="5" name="Picture 4"/>
          <p:cNvPicPr>
            <a:picLocks noChangeAspect="1"/>
          </p:cNvPicPr>
          <p:nvPr/>
        </p:nvPicPr>
        <p:blipFill>
          <a:blip r:embed="rId2"/>
          <a:stretch>
            <a:fillRect/>
          </a:stretch>
        </p:blipFill>
        <p:spPr>
          <a:xfrm>
            <a:off x="7444157" y="103951"/>
            <a:ext cx="4567734" cy="3126647"/>
          </a:xfrm>
          <a:prstGeom prst="rect">
            <a:avLst/>
          </a:prstGeom>
          <a:effectLst>
            <a:outerShdw blurRad="266700" dist="127000" dir="2700000" algn="ctr" rotWithShape="0">
              <a:schemeClr val="tx1">
                <a:alpha val="62000"/>
              </a:schemeClr>
            </a:outerShdw>
          </a:effectLst>
        </p:spPr>
      </p:pic>
      <p:graphicFrame>
        <p:nvGraphicFramePr>
          <p:cNvPr id="6" name="Table 5"/>
          <p:cNvGraphicFramePr>
            <a:graphicFrameLocks noGrp="1"/>
          </p:cNvGraphicFramePr>
          <p:nvPr>
            <p:extLst>
              <p:ext uri="{D42A27DB-BD31-4B8C-83A1-F6EECF244321}">
                <p14:modId xmlns:p14="http://schemas.microsoft.com/office/powerpoint/2010/main" val="2095316672"/>
              </p:ext>
            </p:extLst>
          </p:nvPr>
        </p:nvGraphicFramePr>
        <p:xfrm>
          <a:off x="7729870" y="3315546"/>
          <a:ext cx="3770811" cy="3505200"/>
        </p:xfrm>
        <a:graphic>
          <a:graphicData uri="http://schemas.openxmlformats.org/drawingml/2006/table">
            <a:tbl>
              <a:tblPr firstRow="1" firstCol="1" bandRow="1"/>
              <a:tblGrid>
                <a:gridCol w="546301">
                  <a:extLst>
                    <a:ext uri="{9D8B030D-6E8A-4147-A177-3AD203B41FA5}">
                      <a16:colId xmlns:a16="http://schemas.microsoft.com/office/drawing/2014/main" val="899840256"/>
                    </a:ext>
                  </a:extLst>
                </a:gridCol>
                <a:gridCol w="3224510">
                  <a:extLst>
                    <a:ext uri="{9D8B030D-6E8A-4147-A177-3AD203B41FA5}">
                      <a16:colId xmlns:a16="http://schemas.microsoft.com/office/drawing/2014/main" val="3020617093"/>
                    </a:ext>
                  </a:extLst>
                </a:gridCol>
              </a:tblGrid>
              <a:tr h="97241">
                <a:tc gridSpan="2">
                  <a:txBody>
                    <a:bodyPr/>
                    <a:lstStyle/>
                    <a:p>
                      <a:pPr marL="0" marR="0" algn="l">
                        <a:lnSpc>
                          <a:spcPct val="115000"/>
                        </a:lnSpc>
                        <a:spcBef>
                          <a:spcPts val="0"/>
                        </a:spcBef>
                        <a:spcAft>
                          <a:spcPts val="0"/>
                        </a:spcAf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Table 1.</a:t>
                      </a: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0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Functional Zones of the Tested Habitat Configuration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4138143985"/>
                  </a:ext>
                </a:extLst>
              </a:tr>
              <a:tr h="97241">
                <a:tc>
                  <a:txBody>
                    <a:bodyPr/>
                    <a:lstStyle/>
                    <a:p>
                      <a:pPr marL="0" marR="0" algn="ctr">
                        <a:lnSpc>
                          <a:spcPct val="115000"/>
                        </a:lnSpc>
                        <a:spcBef>
                          <a:spcPts val="0"/>
                        </a:spcBef>
                        <a:spcAft>
                          <a:spcPts val="0"/>
                        </a:spcAf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Zones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15000"/>
                        </a:lnSpc>
                        <a:spcBef>
                          <a:spcPts val="0"/>
                        </a:spcBef>
                        <a:spcAft>
                          <a:spcPts val="0"/>
                        </a:spcAf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Zone Description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08327472"/>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Glove Box</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76413912"/>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Starboard Multi-purpose Workstation 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2489940020"/>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Port Science Bay Multi-Purpose Area 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904094969"/>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Starboard Multi-purpose Workstation 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754909501"/>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Port Science Bay Multi-Purpose Area 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2849941546"/>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Galley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2518860901"/>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Port Science Bay Multi-Purpose Area 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641752162"/>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Medical Area/Translation Path 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2407132103"/>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Translation Path 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1254713016"/>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Exercise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624557179"/>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Hygiene/Maintenance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503361463"/>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Tunnel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033021847"/>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HAL Aft Area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888458626"/>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HAL Starboard Side Hatch Area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258184956"/>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HAL Port Side Hatch Area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3248908661"/>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HAL Starboard Area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4188139299"/>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HAL Port Forward Area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2917022345"/>
                  </a:ext>
                </a:extLst>
              </a:tr>
              <a:tr h="97241">
                <a:tc>
                  <a:txBody>
                    <a:bodyPr/>
                    <a:lstStyle/>
                    <a:p>
                      <a:pPr marL="0" marR="0" algn="ctr">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Logistics Module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4848880"/>
                  </a:ext>
                </a:extLst>
              </a:tr>
            </a:tbl>
          </a:graphicData>
        </a:graphic>
      </p:graphicFrame>
      <p:sp>
        <p:nvSpPr>
          <p:cNvPr id="4" name="TextBox 3"/>
          <p:cNvSpPr txBox="1"/>
          <p:nvPr/>
        </p:nvSpPr>
        <p:spPr>
          <a:xfrm>
            <a:off x="7985290" y="2968707"/>
            <a:ext cx="3274247" cy="246221"/>
          </a:xfrm>
          <a:prstGeom prst="rect">
            <a:avLst/>
          </a:prstGeom>
          <a:noFill/>
        </p:spPr>
        <p:txBody>
          <a:bodyPr wrap="square" rtlCol="0">
            <a:spAutoFit/>
          </a:bodyPr>
          <a:lstStyle/>
          <a:p>
            <a:pPr algn="ctr"/>
            <a:r>
              <a:rPr lang="en-US" sz="1000" dirty="0" smtClean="0">
                <a:latin typeface="Arial" panose="020B0604020202020204" pitchFamily="34" charset="0"/>
                <a:cs typeface="Arial" panose="020B0604020202020204" pitchFamily="34" charset="0"/>
              </a:rPr>
              <a:t>The plan view of the test configuration with zones</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8835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293520" y="1488725"/>
            <a:ext cx="6960095" cy="4810703"/>
          </a:xfrm>
        </p:spPr>
        <p:txBody>
          <a:bodyPr>
            <a:normAutofit lnSpcReduction="10000"/>
          </a:bodyPr>
          <a:lstStyle/>
          <a:p>
            <a:r>
              <a:rPr lang="en-US" dirty="0" smtClean="0"/>
              <a:t>Heat Map Analysis</a:t>
            </a:r>
          </a:p>
          <a:p>
            <a:pPr lvl="1"/>
            <a:r>
              <a:rPr lang="en-US" dirty="0" smtClean="0"/>
              <a:t>Each zone is subdivided into a grid of 10 x 10 inch squares</a:t>
            </a:r>
          </a:p>
          <a:p>
            <a:pPr lvl="1"/>
            <a:r>
              <a:rPr lang="en-US" dirty="0" smtClean="0"/>
              <a:t>The amount of time spent in each square can be inferred from the density of the geolocations within that area</a:t>
            </a:r>
          </a:p>
          <a:p>
            <a:pPr lvl="1"/>
            <a:r>
              <a:rPr lang="en-US" dirty="0" smtClean="0"/>
              <a:t>To visualize the time spent, a color gradation scale was used:</a:t>
            </a:r>
          </a:p>
          <a:p>
            <a:pPr lvl="2"/>
            <a:r>
              <a:rPr lang="en-US" dirty="0" smtClean="0"/>
              <a:t>White represents 0 minutes</a:t>
            </a:r>
            <a:endParaRPr lang="en-US" dirty="0"/>
          </a:p>
          <a:p>
            <a:pPr lvl="2"/>
            <a:r>
              <a:rPr lang="en-US" dirty="0" smtClean="0"/>
              <a:t>Dark red representing 60 minutes</a:t>
            </a:r>
          </a:p>
          <a:p>
            <a:pPr lvl="1"/>
            <a:r>
              <a:rPr lang="en-US" dirty="0" smtClean="0"/>
              <a:t>The heat maps show a clear reduction of cumulative zone utilization time in the distributed functional design over the single habitat design</a:t>
            </a:r>
          </a:p>
          <a:p>
            <a:pPr lvl="1"/>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253616" y="359280"/>
            <a:ext cx="4808850" cy="3030484"/>
          </a:xfrm>
          <a:prstGeom prst="rect">
            <a:avLst/>
          </a:prstGeom>
          <a:effectLst>
            <a:outerShdw blurRad="266700" dist="127000" dir="2700000" algn="ctr" rotWithShape="0">
              <a:schemeClr val="tx1">
                <a:alpha val="62000"/>
              </a:scheme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53616" y="3511684"/>
            <a:ext cx="4808850" cy="3015889"/>
          </a:xfrm>
          <a:prstGeom prst="rect">
            <a:avLst/>
          </a:prstGeom>
          <a:effectLst>
            <a:outerShdw blurRad="266700" dist="127000" dir="2700000" algn="ctr" rotWithShape="0">
              <a:schemeClr val="tx1">
                <a:alpha val="62000"/>
              </a:schemeClr>
            </a:outerShdw>
          </a:effectLst>
        </p:spPr>
      </p:pic>
      <p:sp>
        <p:nvSpPr>
          <p:cNvPr id="5" name="TextBox 4"/>
          <p:cNvSpPr txBox="1"/>
          <p:nvPr/>
        </p:nvSpPr>
        <p:spPr>
          <a:xfrm>
            <a:off x="8551377" y="3118220"/>
            <a:ext cx="2722981" cy="246221"/>
          </a:xfrm>
          <a:prstGeom prst="rect">
            <a:avLst/>
          </a:prstGeom>
          <a:noFill/>
        </p:spPr>
        <p:txBody>
          <a:bodyPr wrap="square" rtlCol="0">
            <a:spAutoFit/>
          </a:bodyPr>
          <a:lstStyle/>
          <a:p>
            <a:pPr algn="ctr"/>
            <a:r>
              <a:rPr lang="en-US" sz="1000" dirty="0" smtClean="0">
                <a:latin typeface="Arial" panose="020B0604020202020204" pitchFamily="34" charset="0"/>
                <a:cs typeface="Arial" panose="020B0604020202020204" pitchFamily="34" charset="0"/>
              </a:rPr>
              <a:t>Single Habitat-Centric configuration</a:t>
            </a:r>
            <a:endParaRPr lang="en-US" sz="1000" dirty="0">
              <a:latin typeface="Arial" panose="020B0604020202020204" pitchFamily="34" charset="0"/>
              <a:cs typeface="Arial" panose="020B0604020202020204" pitchFamily="34" charset="0"/>
            </a:endParaRPr>
          </a:p>
        </p:txBody>
      </p:sp>
      <p:sp>
        <p:nvSpPr>
          <p:cNvPr id="6" name="TextBox 5"/>
          <p:cNvSpPr txBox="1"/>
          <p:nvPr/>
        </p:nvSpPr>
        <p:spPr>
          <a:xfrm>
            <a:off x="8551376" y="6299428"/>
            <a:ext cx="2859169" cy="246221"/>
          </a:xfrm>
          <a:prstGeom prst="rect">
            <a:avLst/>
          </a:prstGeom>
          <a:noFill/>
        </p:spPr>
        <p:txBody>
          <a:bodyPr wrap="square" rtlCol="0">
            <a:spAutoFit/>
          </a:bodyPr>
          <a:lstStyle/>
          <a:p>
            <a:pPr algn="ctr"/>
            <a:r>
              <a:rPr lang="en-US" sz="1000" dirty="0" smtClean="0">
                <a:latin typeface="Arial" panose="020B0604020202020204" pitchFamily="34" charset="0"/>
                <a:cs typeface="Arial" panose="020B0604020202020204" pitchFamily="34" charset="0"/>
              </a:rPr>
              <a:t>Distributed Functional configuration</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16556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450276" y="1590097"/>
            <a:ext cx="5746243" cy="4484132"/>
          </a:xfrm>
        </p:spPr>
        <p:txBody>
          <a:bodyPr>
            <a:normAutofit lnSpcReduction="10000"/>
          </a:bodyPr>
          <a:lstStyle/>
          <a:p>
            <a:r>
              <a:rPr lang="en-US" dirty="0" smtClean="0"/>
              <a:t>Histogram Analysis</a:t>
            </a:r>
          </a:p>
          <a:p>
            <a:pPr lvl="1"/>
            <a:r>
              <a:rPr lang="en-US" dirty="0" smtClean="0"/>
              <a:t>Histograms were generated to show the relative distribution of high- and low-use zones</a:t>
            </a:r>
          </a:p>
          <a:p>
            <a:pPr lvl="1"/>
            <a:r>
              <a:rPr lang="en-US" dirty="0" smtClean="0"/>
              <a:t>An equal distribution reference line was added that represents the total amount of time spent in each zone if the crew spent an equal amount of time in each zone</a:t>
            </a:r>
          </a:p>
          <a:p>
            <a:pPr lvl="1"/>
            <a:r>
              <a:rPr lang="en-US" dirty="0" smtClean="0"/>
              <a:t>This data provides insight into cabin layout, volume utilization and efficiency of task/function distributions throughout the configuration</a:t>
            </a:r>
          </a:p>
        </p:txBody>
      </p:sp>
      <p:sp>
        <p:nvSpPr>
          <p:cNvPr id="4" name="TextBox 3"/>
          <p:cNvSpPr txBox="1"/>
          <p:nvPr/>
        </p:nvSpPr>
        <p:spPr>
          <a:xfrm>
            <a:off x="7432804" y="6616726"/>
            <a:ext cx="4093029" cy="246221"/>
          </a:xfrm>
          <a:prstGeom prst="rect">
            <a:avLst/>
          </a:prstGeom>
          <a:noFill/>
        </p:spPr>
        <p:txBody>
          <a:bodyPr wrap="square" rtlCol="0">
            <a:spAutoFit/>
          </a:bodyPr>
          <a:lstStyle/>
          <a:p>
            <a:pPr algn="ctr"/>
            <a:r>
              <a:rPr lang="en-US" sz="1000" dirty="0" smtClean="0">
                <a:latin typeface="Arial" panose="020B0604020202020204" pitchFamily="34" charset="0"/>
                <a:cs typeface="Arial" panose="020B0604020202020204" pitchFamily="34" charset="0"/>
              </a:rPr>
              <a:t>Distributed Function histogram</a:t>
            </a:r>
            <a:endParaRPr lang="en-US" sz="1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171374" y="155644"/>
            <a:ext cx="4615893" cy="3073939"/>
          </a:xfrm>
          <a:prstGeom prst="rect">
            <a:avLst/>
          </a:prstGeom>
          <a:effectLst>
            <a:outerShdw blurRad="266700" dist="127000" dir="2700000" algn="ctr" rotWithShape="0">
              <a:schemeClr val="tx1">
                <a:alpha val="62000"/>
              </a:schemeClr>
            </a:outerShdw>
          </a:effectLst>
        </p:spPr>
      </p:pic>
      <p:sp>
        <p:nvSpPr>
          <p:cNvPr id="6" name="TextBox 5"/>
          <p:cNvSpPr txBox="1"/>
          <p:nvPr/>
        </p:nvSpPr>
        <p:spPr>
          <a:xfrm>
            <a:off x="7453059" y="3242105"/>
            <a:ext cx="4093029" cy="246221"/>
          </a:xfrm>
          <a:prstGeom prst="rect">
            <a:avLst/>
          </a:prstGeom>
          <a:noFill/>
        </p:spPr>
        <p:txBody>
          <a:bodyPr wrap="square" rtlCol="0">
            <a:spAutoFit/>
          </a:bodyPr>
          <a:lstStyle/>
          <a:p>
            <a:pPr algn="ctr"/>
            <a:r>
              <a:rPr lang="en-US" sz="1000" dirty="0" smtClean="0">
                <a:latin typeface="Arial" panose="020B0604020202020204" pitchFamily="34" charset="0"/>
                <a:cs typeface="Arial" panose="020B0604020202020204" pitchFamily="34" charset="0"/>
              </a:rPr>
              <a:t>Single Habitat-Centric histogram</a:t>
            </a:r>
            <a:endParaRPr lang="en-US" sz="10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91626" y="3533104"/>
            <a:ext cx="4615893" cy="3089456"/>
          </a:xfrm>
          <a:prstGeom prst="rect">
            <a:avLst/>
          </a:prstGeom>
          <a:effectLst>
            <a:outerShdw blurRad="266700" dist="127000" dir="2700000" algn="ctr" rotWithShape="0">
              <a:schemeClr val="tx1">
                <a:alpha val="62000"/>
              </a:schemeClr>
            </a:outerShdw>
          </a:effectLst>
        </p:spPr>
      </p:pic>
    </p:spTree>
    <p:extLst>
      <p:ext uri="{BB962C8B-B14F-4D97-AF65-F5344CB8AC3E}">
        <p14:creationId xmlns:p14="http://schemas.microsoft.com/office/powerpoint/2010/main" val="37863640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450275" y="1590097"/>
            <a:ext cx="11186554" cy="3533696"/>
          </a:xfrm>
        </p:spPr>
        <p:txBody>
          <a:bodyPr>
            <a:normAutofit/>
          </a:bodyPr>
          <a:lstStyle/>
          <a:p>
            <a:r>
              <a:rPr lang="en-US" dirty="0" smtClean="0"/>
              <a:t>Discussion of Results</a:t>
            </a:r>
          </a:p>
          <a:p>
            <a:pPr lvl="1"/>
            <a:r>
              <a:rPr lang="en-US" dirty="0" smtClean="0"/>
              <a:t>Results indicated subject preferred distribution functionality of multiple habitat modules especially in regards to habitation and science functions</a:t>
            </a:r>
          </a:p>
          <a:p>
            <a:pPr lvl="1"/>
            <a:r>
              <a:rPr lang="en-US" dirty="0" smtClean="0"/>
              <a:t>Separating functions aided in minimizing the following:</a:t>
            </a:r>
          </a:p>
          <a:p>
            <a:pPr lvl="2"/>
            <a:r>
              <a:rPr lang="en-US" dirty="0" smtClean="0"/>
              <a:t>Cross contamination of food</a:t>
            </a:r>
          </a:p>
          <a:p>
            <a:pPr lvl="2"/>
            <a:r>
              <a:rPr lang="en-US" dirty="0" smtClean="0"/>
              <a:t>Sweat (from exercise)</a:t>
            </a:r>
          </a:p>
          <a:p>
            <a:pPr lvl="2"/>
            <a:r>
              <a:rPr lang="en-US" dirty="0" smtClean="0"/>
              <a:t>Noise</a:t>
            </a:r>
          </a:p>
          <a:p>
            <a:pPr lvl="1"/>
            <a:r>
              <a:rPr lang="en-US" dirty="0" smtClean="0"/>
              <a:t>Additionally, duplicating devices such as workstations, helped minimized interference and task wait times as tasks could be done simultaneously</a:t>
            </a:r>
          </a:p>
          <a:p>
            <a:pPr marL="914400" lvl="2" indent="0">
              <a:buNone/>
            </a:pPr>
            <a:endParaRPr lang="en-US" dirty="0" smtClean="0"/>
          </a:p>
        </p:txBody>
      </p:sp>
    </p:spTree>
    <p:extLst>
      <p:ext uri="{BB962C8B-B14F-4D97-AF65-F5344CB8AC3E}">
        <p14:creationId xmlns:p14="http://schemas.microsoft.com/office/powerpoint/2010/main" val="32790112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450275" y="1590097"/>
            <a:ext cx="11186554" cy="4484132"/>
          </a:xfrm>
        </p:spPr>
        <p:txBody>
          <a:bodyPr>
            <a:normAutofit/>
          </a:bodyPr>
          <a:lstStyle/>
          <a:p>
            <a:r>
              <a:rPr lang="en-US" dirty="0" smtClean="0"/>
              <a:t>Habitat Layout Modifications</a:t>
            </a:r>
          </a:p>
          <a:p>
            <a:pPr lvl="1"/>
            <a:r>
              <a:rPr lang="en-US" dirty="0" smtClean="0"/>
              <a:t>Move the sleep stations from Zones 2-5 to Zones 8 and 9</a:t>
            </a:r>
          </a:p>
          <a:p>
            <a:pPr lvl="1"/>
            <a:r>
              <a:rPr lang="en-US" dirty="0" smtClean="0"/>
              <a:t>Move exercise station from Zone 10 to Zone 8</a:t>
            </a:r>
          </a:p>
          <a:p>
            <a:pPr lvl="1"/>
            <a:r>
              <a:rPr lang="en-US" dirty="0" smtClean="0"/>
              <a:t>Move galley from Zone 6 to Zone 1</a:t>
            </a:r>
          </a:p>
        </p:txBody>
      </p:sp>
      <p:pic>
        <p:nvPicPr>
          <p:cNvPr id="5" name="Picture 4"/>
          <p:cNvPicPr>
            <a:picLocks noChangeAspect="1"/>
          </p:cNvPicPr>
          <p:nvPr/>
        </p:nvPicPr>
        <p:blipFill>
          <a:blip r:embed="rId2"/>
          <a:stretch>
            <a:fillRect/>
          </a:stretch>
        </p:blipFill>
        <p:spPr>
          <a:xfrm>
            <a:off x="6043388" y="3311039"/>
            <a:ext cx="6029467" cy="3401863"/>
          </a:xfrm>
          <a:prstGeom prst="rect">
            <a:avLst/>
          </a:prstGeom>
          <a:solidFill>
            <a:schemeClr val="bg1"/>
          </a:solidFill>
          <a:effectLst>
            <a:outerShdw blurRad="266700" dist="127000" dir="2700000" algn="ctr" rotWithShape="0">
              <a:schemeClr val="tx1">
                <a:alpha val="62000"/>
              </a:schemeClr>
            </a:outerShdw>
          </a:effectLst>
        </p:spPr>
      </p:pic>
      <p:pic>
        <p:nvPicPr>
          <p:cNvPr id="6" name="Picture 5"/>
          <p:cNvPicPr>
            <a:picLocks noChangeAspect="1"/>
          </p:cNvPicPr>
          <p:nvPr/>
        </p:nvPicPr>
        <p:blipFill>
          <a:blip r:embed="rId3"/>
          <a:stretch>
            <a:fillRect/>
          </a:stretch>
        </p:blipFill>
        <p:spPr>
          <a:xfrm>
            <a:off x="247288" y="3311039"/>
            <a:ext cx="5724640" cy="3377477"/>
          </a:xfrm>
          <a:prstGeom prst="rect">
            <a:avLst/>
          </a:prstGeom>
          <a:solidFill>
            <a:schemeClr val="bg1"/>
          </a:solidFill>
          <a:effectLst>
            <a:outerShdw blurRad="266700" dist="127000" dir="2700000" algn="ctr" rotWithShape="0">
              <a:schemeClr val="tx1">
                <a:alpha val="62000"/>
              </a:schemeClr>
            </a:outerShdw>
          </a:effectLst>
        </p:spPr>
      </p:pic>
    </p:spTree>
    <p:extLst>
      <p:ext uri="{BB962C8B-B14F-4D97-AF65-F5344CB8AC3E}">
        <p14:creationId xmlns:p14="http://schemas.microsoft.com/office/powerpoint/2010/main" val="40165797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50275" y="1590097"/>
            <a:ext cx="11186554" cy="4484132"/>
          </a:xfrm>
        </p:spPr>
        <p:txBody>
          <a:bodyPr>
            <a:normAutofit/>
          </a:bodyPr>
          <a:lstStyle/>
          <a:p>
            <a:r>
              <a:rPr lang="en-US" dirty="0" smtClean="0"/>
              <a:t>Habitability is about quality of life [1]</a:t>
            </a:r>
          </a:p>
          <a:p>
            <a:r>
              <a:rPr lang="en-US" dirty="0" smtClean="0"/>
              <a:t>Movement data showed lower spikes in frequently used zones when tasks were distributed across elements compared to a single habitat</a:t>
            </a:r>
          </a:p>
          <a:p>
            <a:r>
              <a:rPr lang="en-US" dirty="0" smtClean="0"/>
              <a:t>Both underutilized zones and highest density zones were identified by using this method</a:t>
            </a:r>
          </a:p>
          <a:p>
            <a:r>
              <a:rPr lang="en-US" dirty="0" smtClean="0"/>
              <a:t>The movement and frequency data enabled human factors engineers to make data-driven design recommendations to improve the layout configuration for optimal crew performance</a:t>
            </a:r>
          </a:p>
        </p:txBody>
      </p:sp>
    </p:spTree>
    <p:extLst>
      <p:ext uri="{BB962C8B-B14F-4D97-AF65-F5344CB8AC3E}">
        <p14:creationId xmlns:p14="http://schemas.microsoft.com/office/powerpoint/2010/main" val="11996024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0274" y="1440807"/>
            <a:ext cx="10236280" cy="4736057"/>
          </a:xfrm>
        </p:spPr>
        <p:txBody>
          <a:bodyPr>
            <a:normAutofit/>
          </a:bodyPr>
          <a:lstStyle/>
          <a:p>
            <a:pPr marL="0" marR="0" indent="0" algn="just">
              <a:lnSpc>
                <a:spcPct val="115000"/>
              </a:lnSpc>
              <a:spcBef>
                <a:spcPts val="0"/>
              </a:spcBef>
              <a:spcAft>
                <a:spcPts val="0"/>
              </a:spcAft>
              <a:buNone/>
              <a:tabLst>
                <a:tab pos="571500" algn="l"/>
                <a:tab pos="800100" algn="l"/>
                <a:tab pos="971550" algn="l"/>
                <a:tab pos="2800350" algn="l"/>
              </a:tabLst>
            </a:pPr>
            <a:r>
              <a:rPr lang="en-US" sz="18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Wise, J.A. (1985). “</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quantitative modelling of human spatial habitability,”</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NASA Technical Reports Server, Document No. NASA-CR-179716, NAS 1.26:179716, 01 February 1985, pp. 1-154.</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endParaRPr lang="en-US" dirty="0" smtClean="0"/>
          </a:p>
        </p:txBody>
      </p:sp>
    </p:spTree>
    <p:extLst>
      <p:ext uri="{BB962C8B-B14F-4D97-AF65-F5344CB8AC3E}">
        <p14:creationId xmlns:p14="http://schemas.microsoft.com/office/powerpoint/2010/main" val="12984103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Sources</a:t>
            </a:r>
            <a:endParaRPr lang="en-US" dirty="0"/>
          </a:p>
        </p:txBody>
      </p:sp>
      <p:sp>
        <p:nvSpPr>
          <p:cNvPr id="3" name="Content Placeholder 2"/>
          <p:cNvSpPr>
            <a:spLocks noGrp="1"/>
          </p:cNvSpPr>
          <p:nvPr>
            <p:ph idx="1"/>
          </p:nvPr>
        </p:nvSpPr>
        <p:spPr>
          <a:xfrm>
            <a:off x="450274" y="1440807"/>
            <a:ext cx="10444706" cy="3802402"/>
          </a:xfrm>
        </p:spPr>
        <p:txBody>
          <a:bodyPr>
            <a:normAutofit fontScale="92500" lnSpcReduction="20000"/>
          </a:bodyPr>
          <a:lstStyle/>
          <a:p>
            <a:pPr marL="0" marR="0" indent="0" algn="just">
              <a:lnSpc>
                <a:spcPct val="115000"/>
              </a:lnSpc>
              <a:spcBef>
                <a:spcPts val="0"/>
              </a:spcBef>
              <a:spcAft>
                <a:spcPts val="0"/>
              </a:spcAft>
              <a:buNone/>
              <a:tabLst>
                <a:tab pos="571500" algn="l"/>
                <a:tab pos="800100" algn="l"/>
                <a:tab pos="971550" algn="l"/>
                <a:tab pos="2800350" algn="l"/>
              </a:tabLst>
            </a:pPr>
            <a:r>
              <a:rPr lang="en-US" sz="1800" dirty="0" smtClean="0">
                <a:latin typeface="Times New Roman" panose="02020603050405020304" pitchFamily="18" charset="0"/>
                <a:ea typeface="Times New Roman" panose="02020603050405020304" pitchFamily="18" charset="0"/>
                <a:cs typeface="Times New Roman" panose="02020603050405020304" pitchFamily="18" charset="0"/>
              </a:rPr>
              <a:t>Litaker</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Jr., H.L., Thompson, S.G., Szabo, R., Twyford, E.S., Conlee, C.s. and Howard, Jr., R.L. (2013). “</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Dual rover human habitation filed study,” </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Acta Astronautic, Vol. 90, No.2 (2013), pp. 378-390.</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tabLst>
                <a:tab pos="571500" algn="l"/>
                <a:tab pos="800100" algn="l"/>
                <a:tab pos="971550" algn="l"/>
                <a:tab pos="2800350" algn="l"/>
              </a:tabLs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tabLst>
                <a:tab pos="571500" algn="l"/>
                <a:tab pos="800100" algn="l"/>
                <a:tab pos="971550" algn="l"/>
                <a:tab pos="2800350" algn="l"/>
              </a:tabLst>
            </a:pPr>
            <a:r>
              <a:rPr lang="en-US" sz="1800" dirty="0" smtClean="0">
                <a:latin typeface="Times New Roman" panose="02020603050405020304" pitchFamily="18" charset="0"/>
                <a:ea typeface="Times New Roman" panose="02020603050405020304" pitchFamily="18" charset="0"/>
                <a:cs typeface="Times New Roman" panose="02020603050405020304" pitchFamily="18" charset="0"/>
              </a:rPr>
              <a:t>Litaker</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Jr., H.L., Archer, R.D., Newton, C.E., Howard, Jr., R.L., Kennedy, K.J., Martin, C.S., &amp; Montoya, B.D. (2018). </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“A comparison of early conceptual design testing using virtual reality and physical environments,”</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NASA/Johnson Space Center, NASA/TM-220301.</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tabLst>
                <a:tab pos="571500" algn="l"/>
                <a:tab pos="800100" algn="l"/>
                <a:tab pos="971550" algn="l"/>
                <a:tab pos="2800350" algn="l"/>
              </a:tabLst>
            </a:pP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err="1" smtClean="0">
                <a:latin typeface="Times New Roman" panose="02020603050405020304" pitchFamily="18" charset="0"/>
                <a:ea typeface="Times New Roman" panose="02020603050405020304" pitchFamily="18" charset="0"/>
                <a:cs typeface="Times New Roman" panose="02020603050405020304" pitchFamily="18" charset="0"/>
              </a:rPr>
              <a:t>Benedikt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M.L. (1979). “</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To take hold of space:  </a:t>
            </a:r>
            <a:r>
              <a:rPr lang="en-US" sz="1800" i="1" dirty="0" err="1">
                <a:latin typeface="Times New Roman" panose="02020603050405020304" pitchFamily="18" charset="0"/>
                <a:ea typeface="Times New Roman" panose="02020603050405020304" pitchFamily="18" charset="0"/>
                <a:cs typeface="Times New Roman" panose="02020603050405020304" pitchFamily="18" charset="0"/>
              </a:rPr>
              <a:t>Isovists</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 and </a:t>
            </a:r>
            <a:r>
              <a:rPr lang="en-US" sz="1800" i="1" dirty="0" err="1">
                <a:latin typeface="Times New Roman" panose="02020603050405020304" pitchFamily="18" charset="0"/>
                <a:ea typeface="Times New Roman" panose="02020603050405020304" pitchFamily="18" charset="0"/>
                <a:cs typeface="Times New Roman" panose="02020603050405020304" pitchFamily="18" charset="0"/>
              </a:rPr>
              <a:t>isovist</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 fields</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Environment and Planning, B 47-65.</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tabLst>
                <a:tab pos="571500" algn="l"/>
                <a:tab pos="800100" algn="l"/>
                <a:tab pos="971550" algn="l"/>
                <a:tab pos="2800350" algn="l"/>
              </a:tabLst>
            </a:pP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tabLst>
                <a:tab pos="571500" algn="l"/>
                <a:tab pos="800100" algn="l"/>
                <a:tab pos="971550" algn="l"/>
                <a:tab pos="2800350" algn="l"/>
              </a:tabLst>
            </a:pPr>
            <a:r>
              <a:rPr lang="en-US" sz="18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Tullis</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T.S. and </a:t>
            </a:r>
            <a:r>
              <a:rPr lang="en-US" sz="18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Bied</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B.R. (1988). “</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Space station functional relationships analysis final technical report</a:t>
            </a: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NASA Contractor Report 177497, August 1988, NASA/Ames Research Center, pp 1-112.</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tabLst>
                <a:tab pos="571500" algn="l"/>
                <a:tab pos="800100" algn="l"/>
                <a:tab pos="971550" algn="l"/>
                <a:tab pos="2800350" algn="l"/>
              </a:tabLst>
            </a:pPr>
            <a:r>
              <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p>
          <a:p>
            <a:pPr marL="0" marR="0" indent="0" algn="just">
              <a:lnSpc>
                <a:spcPct val="115000"/>
              </a:lnSpc>
              <a:spcBef>
                <a:spcPts val="0"/>
              </a:spcBef>
              <a:spcAft>
                <a:spcPts val="0"/>
              </a:spcAft>
              <a:buNone/>
              <a:tabLst>
                <a:tab pos="571500" algn="l"/>
                <a:tab pos="800100" algn="l"/>
                <a:tab pos="971550" algn="l"/>
                <a:tab pos="2800350" algn="l"/>
              </a:tabLst>
            </a:pPr>
            <a:r>
              <a:rPr lang="en-US" sz="1800" dirty="0" err="1" smtClean="0">
                <a:latin typeface="Times New Roman" panose="02020603050405020304" pitchFamily="18" charset="0"/>
                <a:ea typeface="Times New Roman" panose="02020603050405020304" pitchFamily="18" charset="0"/>
                <a:cs typeface="Times New Roman" panose="02020603050405020304" pitchFamily="18" charset="0"/>
              </a:rPr>
              <a:t>Michalek</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J.J.,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Choudhary</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R., and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Paplambros</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P.Y. (2002). </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“Architectural layout design optimization,”</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Eng. Opt, Vol. 34(5), pp. 461-484.</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332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rgbClr val="000000"/>
      </a:dk1>
      <a:lt1>
        <a:srgbClr val="FFFFFF"/>
      </a:lt1>
      <a:dk2>
        <a:srgbClr val="4FADAC"/>
      </a:dk2>
      <a:lt2>
        <a:srgbClr val="4F4E4E"/>
      </a:lt2>
      <a:accent1>
        <a:srgbClr val="F05E25"/>
      </a:accent1>
      <a:accent2>
        <a:srgbClr val="392153"/>
      </a:accent2>
      <a:accent3>
        <a:srgbClr val="BCC127"/>
      </a:accent3>
      <a:accent4>
        <a:srgbClr val="000000"/>
      </a:accent4>
      <a:accent5>
        <a:srgbClr val="FFFFFF"/>
      </a:accent5>
      <a:accent6>
        <a:srgbClr val="FFFFFF"/>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FES_514520-20_AM_PPT" id="{A611BE4E-BF12-324F-993E-8401CBD72C44}" vid="{8043F8DA-7EC3-DA41-A608-49C000D990EB}"/>
    </a:ext>
  </a:extLst>
</a:theme>
</file>

<file path=docProps/app.xml><?xml version="1.0" encoding="utf-8"?>
<Properties xmlns="http://schemas.openxmlformats.org/officeDocument/2006/extended-properties" xmlns:vt="http://schemas.openxmlformats.org/officeDocument/2006/docPropsVTypes">
  <Template>HFES_514520-20_AM_PPT_01</Template>
  <TotalTime>936</TotalTime>
  <Words>2754</Words>
  <Application>Microsoft Office PowerPoint</Application>
  <PresentationFormat>Widescreen</PresentationFormat>
  <Paragraphs>394</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Helvetica Neue Light</vt:lpstr>
      <vt:lpstr>Helvetica Neue Medium</vt:lpstr>
      <vt:lpstr>Times New Roman</vt:lpstr>
      <vt:lpstr>Wingdings</vt:lpstr>
      <vt:lpstr>Office Theme</vt:lpstr>
      <vt:lpstr>PowerPoint Presentation</vt:lpstr>
      <vt:lpstr>Understanding Human Movement Patterns within Cislunar Habitats</vt:lpstr>
      <vt:lpstr>Understanding Human Movement Patterns within Cislunar Habitats</vt:lpstr>
      <vt:lpstr>Abstract</vt:lpstr>
      <vt:lpstr>Introduction</vt:lpstr>
      <vt:lpstr>Methods (Subjects)</vt:lpstr>
      <vt:lpstr>Methods (Test Environment)</vt:lpstr>
      <vt:lpstr>Methods (Test Equipment)</vt:lpstr>
      <vt:lpstr>Methods (Test Equipment)</vt:lpstr>
      <vt:lpstr>Methods (Test Equipment)</vt:lpstr>
      <vt:lpstr>Methods (Procedures)</vt:lpstr>
      <vt:lpstr>Results</vt:lpstr>
      <vt:lpstr>Results</vt:lpstr>
      <vt:lpstr>Results</vt:lpstr>
      <vt:lpstr>Results</vt:lpstr>
      <vt:lpstr>Results</vt:lpstr>
      <vt:lpstr>Results</vt:lpstr>
      <vt:lpstr>Conclusions</vt:lpstr>
      <vt:lpstr>References</vt:lpstr>
      <vt:lpstr>Other 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Lovo, Marianna</dc:creator>
  <cp:lastModifiedBy>Litaker, Harry L. (JSC-SF3)[WYLE LABORATORIES, INC.]</cp:lastModifiedBy>
  <cp:revision>111</cp:revision>
  <dcterms:created xsi:type="dcterms:W3CDTF">2020-07-10T15:20:31Z</dcterms:created>
  <dcterms:modified xsi:type="dcterms:W3CDTF">2020-09-16T18:11:47Z</dcterms:modified>
</cp:coreProperties>
</file>