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611" r:id="rId4"/>
    <p:sldMasterId id="2147485735" r:id="rId5"/>
    <p:sldMasterId id="2147485918" r:id="rId6"/>
  </p:sldMasterIdLst>
  <p:notesMasterIdLst>
    <p:notesMasterId r:id="rId26"/>
  </p:notesMasterIdLst>
  <p:handoutMasterIdLst>
    <p:handoutMasterId r:id="rId27"/>
  </p:handoutMasterIdLst>
  <p:sldIdLst>
    <p:sldId id="3835" r:id="rId7"/>
    <p:sldId id="3884" r:id="rId8"/>
    <p:sldId id="3887" r:id="rId9"/>
    <p:sldId id="3885" r:id="rId10"/>
    <p:sldId id="388" r:id="rId11"/>
    <p:sldId id="3889" r:id="rId12"/>
    <p:sldId id="3890" r:id="rId13"/>
    <p:sldId id="2195" r:id="rId14"/>
    <p:sldId id="3891" r:id="rId15"/>
    <p:sldId id="3892" r:id="rId16"/>
    <p:sldId id="2208" r:id="rId17"/>
    <p:sldId id="2207" r:id="rId18"/>
    <p:sldId id="2199" r:id="rId19"/>
    <p:sldId id="2200" r:id="rId20"/>
    <p:sldId id="2201" r:id="rId21"/>
    <p:sldId id="2202" r:id="rId22"/>
    <p:sldId id="2203" r:id="rId23"/>
    <p:sldId id="2205" r:id="rId24"/>
    <p:sldId id="2197" r:id="rId25"/>
  </p:sldIdLst>
  <p:sldSz cx="12192000" cy="6858000"/>
  <p:notesSz cx="6985000" cy="92837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bo, Rian L. (LARC-E1)[TEAMS3]" initials="SRL(" lastIdx="2" clrIdx="0">
    <p:extLst>
      <p:ext uri="{19B8F6BF-5375-455C-9EA6-DF929625EA0E}">
        <p15:presenceInfo xmlns:p15="http://schemas.microsoft.com/office/powerpoint/2012/main" userId="S-1-5-21-330711430-3775241029-4075259233-6400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9701"/>
    <a:srgbClr val="0066FE"/>
    <a:srgbClr val="FFF48B"/>
    <a:srgbClr val="00FFFF"/>
    <a:srgbClr val="78A8EC"/>
    <a:srgbClr val="30B9D6"/>
    <a:srgbClr val="0000FF"/>
    <a:srgbClr val="234B91"/>
    <a:srgbClr val="800000"/>
    <a:srgbClr val="160F0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05"/>
    <p:restoredTop sz="93126" autoAdjust="0"/>
  </p:normalViewPr>
  <p:slideViewPr>
    <p:cSldViewPr snapToGrid="0">
      <p:cViewPr varScale="1">
        <p:scale>
          <a:sx n="119" d="100"/>
          <a:sy n="119" d="100"/>
        </p:scale>
        <p:origin x="216" y="22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BFC-7B4D-B9CD-8B7687F3ACC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BFC-7B4D-B9CD-8B7687F3ACC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BFC-7B4D-B9CD-8B7687F3ACC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BFC-7B4D-B9CD-8B7687F3ACC3}"/>
              </c:ext>
            </c:extLst>
          </c:dPt>
          <c:cat>
            <c:strRef>
              <c:f>Sheet1!$A$3:$A$6</c:f>
              <c:strCache>
                <c:ptCount val="4"/>
                <c:pt idx="0">
                  <c:v>NASA Inhouse</c:v>
                </c:pt>
                <c:pt idx="1">
                  <c:v>NRA</c:v>
                </c:pt>
                <c:pt idx="2">
                  <c:v>PPP: NASA-funded</c:v>
                </c:pt>
                <c:pt idx="3">
                  <c:v>PPP: Cost Match</c:v>
                </c:pt>
              </c:strCache>
            </c:strRef>
          </c:cat>
          <c:val>
            <c:numRef>
              <c:f>Sheet1!$B$3:$B$6</c:f>
              <c:numCache>
                <c:formatCode>General</c:formatCode>
                <c:ptCount val="4"/>
                <c:pt idx="0">
                  <c:v>60</c:v>
                </c:pt>
                <c:pt idx="1">
                  <c:v>8</c:v>
                </c:pt>
                <c:pt idx="2">
                  <c:v>57</c:v>
                </c:pt>
                <c:pt idx="3">
                  <c:v>67</c:v>
                </c:pt>
              </c:numCache>
            </c:numRef>
          </c:val>
          <c:extLst>
            <c:ext xmlns:c16="http://schemas.microsoft.com/office/drawing/2014/chart" uri="{C3380CC4-5D6E-409C-BE32-E72D297353CC}">
              <c16:uniqueId val="{00000008-ABFC-7B4D-B9CD-8B7687F3ACC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0.526</cdr:x>
      <cdr:y>0.22422</cdr:y>
    </cdr:from>
    <cdr:to>
      <cdr:x>0.85824</cdr:x>
      <cdr:y>0.58859</cdr:y>
    </cdr:to>
    <cdr:sp macro="" textlink="">
      <cdr:nvSpPr>
        <cdr:cNvPr id="2" name="TextBox 1">
          <a:extLst xmlns:a="http://schemas.openxmlformats.org/drawingml/2006/main">
            <a:ext uri="{FF2B5EF4-FFF2-40B4-BE49-F238E27FC236}">
              <a16:creationId xmlns:a16="http://schemas.microsoft.com/office/drawing/2014/main" id="{0496E1D8-44DF-B445-A0A7-600C41A4734F}"/>
            </a:ext>
          </a:extLst>
        </cdr:cNvPr>
        <cdr:cNvSpPr txBox="1"/>
      </cdr:nvSpPr>
      <cdr:spPr>
        <a:xfrm xmlns:a="http://schemas.openxmlformats.org/drawingml/2006/main">
          <a:off x="1543087" y="562709"/>
          <a:ext cx="974689"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chemeClr val="bg1"/>
              </a:solidFill>
            </a:rPr>
            <a:t>NASA </a:t>
          </a:r>
          <a:br>
            <a:rPr lang="en-US" sz="1600" dirty="0">
              <a:solidFill>
                <a:schemeClr val="bg1"/>
              </a:solidFill>
            </a:rPr>
          </a:br>
          <a:r>
            <a:rPr lang="en-US" sz="1600" dirty="0">
              <a:solidFill>
                <a:schemeClr val="bg1"/>
              </a:solidFill>
            </a:rPr>
            <a:t>In-House</a:t>
          </a:r>
        </a:p>
      </cdr:txBody>
    </cdr:sp>
  </cdr:relSizeAnchor>
  <cdr:relSizeAnchor xmlns:cdr="http://schemas.openxmlformats.org/drawingml/2006/chartDrawing">
    <cdr:from>
      <cdr:x>0.30792</cdr:x>
      <cdr:y>0.63564</cdr:y>
    </cdr:from>
    <cdr:to>
      <cdr:x>0.64017</cdr:x>
      <cdr:y>1</cdr:y>
    </cdr:to>
    <cdr:sp macro="" textlink="">
      <cdr:nvSpPr>
        <cdr:cNvPr id="3" name="TextBox 2">
          <a:extLst xmlns:a="http://schemas.openxmlformats.org/drawingml/2006/main">
            <a:ext uri="{FF2B5EF4-FFF2-40B4-BE49-F238E27FC236}">
              <a16:creationId xmlns:a16="http://schemas.microsoft.com/office/drawing/2014/main" id="{BA93F447-36B5-7643-8FD5-BA644673C80E}"/>
            </a:ext>
          </a:extLst>
        </cdr:cNvPr>
        <cdr:cNvSpPr txBox="1"/>
      </cdr:nvSpPr>
      <cdr:spPr>
        <a:xfrm xmlns:a="http://schemas.openxmlformats.org/drawingml/2006/main">
          <a:off x="903339" y="1595176"/>
          <a:ext cx="974689"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chemeClr val="bg1"/>
              </a:solidFill>
            </a:rPr>
            <a:t>PPP: </a:t>
          </a:r>
          <a:br>
            <a:rPr lang="en-US" sz="1600" dirty="0">
              <a:solidFill>
                <a:schemeClr val="bg1"/>
              </a:solidFill>
            </a:rPr>
          </a:br>
          <a:r>
            <a:rPr lang="en-US" sz="1600" dirty="0">
              <a:solidFill>
                <a:schemeClr val="bg1"/>
              </a:solidFill>
            </a:rPr>
            <a:t>NASA-funded</a:t>
          </a:r>
        </a:p>
      </cdr:txBody>
    </cdr:sp>
  </cdr:relSizeAnchor>
  <cdr:relSizeAnchor xmlns:cdr="http://schemas.openxmlformats.org/drawingml/2006/chartDrawing">
    <cdr:from>
      <cdr:x>0.17948</cdr:x>
      <cdr:y>0.2339</cdr:y>
    </cdr:from>
    <cdr:to>
      <cdr:x>0.51172</cdr:x>
      <cdr:y>0.59826</cdr:y>
    </cdr:to>
    <cdr:sp macro="" textlink="">
      <cdr:nvSpPr>
        <cdr:cNvPr id="4" name="TextBox 3">
          <a:extLst xmlns:a="http://schemas.openxmlformats.org/drawingml/2006/main">
            <a:ext uri="{FF2B5EF4-FFF2-40B4-BE49-F238E27FC236}">
              <a16:creationId xmlns:a16="http://schemas.microsoft.com/office/drawing/2014/main" id="{DFC7299B-C604-F942-9A9A-A4242D025781}"/>
            </a:ext>
          </a:extLst>
        </cdr:cNvPr>
        <cdr:cNvSpPr txBox="1"/>
      </cdr:nvSpPr>
      <cdr:spPr>
        <a:xfrm xmlns:a="http://schemas.openxmlformats.org/drawingml/2006/main">
          <a:off x="526528" y="586991"/>
          <a:ext cx="974689"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chemeClr val="bg1"/>
              </a:solidFill>
            </a:rPr>
            <a:t>PPP: </a:t>
          </a:r>
          <a:br>
            <a:rPr lang="en-US" sz="1600" dirty="0">
              <a:solidFill>
                <a:schemeClr val="bg1"/>
              </a:solidFill>
            </a:rPr>
          </a:br>
          <a:r>
            <a:rPr lang="en-US" sz="1600" dirty="0">
              <a:solidFill>
                <a:schemeClr val="bg1"/>
              </a:solidFill>
            </a:rPr>
            <a:t>Cost </a:t>
          </a:r>
        </a:p>
        <a:p xmlns:a="http://schemas.openxmlformats.org/drawingml/2006/main">
          <a:r>
            <a:rPr lang="en-US" sz="1600" dirty="0">
              <a:solidFill>
                <a:schemeClr val="bg1"/>
              </a:solidFill>
            </a:rPr>
            <a:t>Match</a:t>
          </a:r>
        </a:p>
      </cdr:txBody>
    </cdr:sp>
  </cdr:relSizeAnchor>
  <cdr:relSizeAnchor xmlns:cdr="http://schemas.openxmlformats.org/drawingml/2006/chartDrawing">
    <cdr:from>
      <cdr:x>0.67803</cdr:x>
      <cdr:y>0.59993</cdr:y>
    </cdr:from>
    <cdr:to>
      <cdr:x>0.86167</cdr:x>
      <cdr:y>0.74875</cdr:y>
    </cdr:to>
    <cdr:sp macro="" textlink="">
      <cdr:nvSpPr>
        <cdr:cNvPr id="5" name="TextBox 4">
          <a:extLst xmlns:a="http://schemas.openxmlformats.org/drawingml/2006/main">
            <a:ext uri="{FF2B5EF4-FFF2-40B4-BE49-F238E27FC236}">
              <a16:creationId xmlns:a16="http://schemas.microsoft.com/office/drawing/2014/main" id="{DEAF8D70-7534-EA49-A87F-1CCA2E48599E}"/>
            </a:ext>
          </a:extLst>
        </cdr:cNvPr>
        <cdr:cNvSpPr txBox="1"/>
      </cdr:nvSpPr>
      <cdr:spPr>
        <a:xfrm xmlns:a="http://schemas.openxmlformats.org/drawingml/2006/main">
          <a:off x="1989105" y="1505579"/>
          <a:ext cx="538720" cy="37346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chemeClr val="bg1"/>
              </a:solidFill>
            </a:rPr>
            <a:t>NRA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817904"/>
            <a:ext cx="3026833" cy="464185"/>
          </a:xfrm>
          <a:prstGeom prst="rect">
            <a:avLst/>
          </a:prstGeom>
        </p:spPr>
        <p:txBody>
          <a:bodyPr vert="horz" lIns="92923" tIns="46462" rIns="92923" bIns="46462" rtlCol="0" anchor="b"/>
          <a:lstStyle>
            <a:lvl1pPr algn="l">
              <a:defRPr sz="1200">
                <a:latin typeface="Arial" charset="0"/>
                <a:ea typeface="Arial" charset="0"/>
                <a:cs typeface="Arial" charset="0"/>
              </a:defRPr>
            </a:lvl1pPr>
          </a:lstStyle>
          <a:p>
            <a:pPr>
              <a:defRPr/>
            </a:pPr>
            <a:endParaRPr lang="en-US"/>
          </a:p>
        </p:txBody>
      </p:sp>
    </p:spTree>
    <p:extLst>
      <p:ext uri="{BB962C8B-B14F-4D97-AF65-F5344CB8AC3E}">
        <p14:creationId xmlns:p14="http://schemas.microsoft.com/office/powerpoint/2010/main" val="20300510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26833" cy="464185"/>
          </a:xfrm>
          <a:prstGeom prst="rect">
            <a:avLst/>
          </a:prstGeom>
        </p:spPr>
        <p:txBody>
          <a:bodyPr vert="horz" lIns="92923" tIns="46462" rIns="92923" bIns="46462"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56555" y="4"/>
            <a:ext cx="3026833" cy="464185"/>
          </a:xfrm>
          <a:prstGeom prst="rect">
            <a:avLst/>
          </a:prstGeom>
        </p:spPr>
        <p:txBody>
          <a:bodyPr vert="horz" wrap="square" lIns="92923" tIns="46462" rIns="92923" bIns="46462" numCol="1" anchor="t" anchorCtr="0" compatLnSpc="1">
            <a:prstTxWarp prst="textNoShape">
              <a:avLst/>
            </a:prstTxWarp>
          </a:bodyPr>
          <a:lstStyle>
            <a:lvl1pPr algn="r">
              <a:defRPr sz="1200">
                <a:latin typeface="Calibri" charset="0"/>
                <a:cs typeface="Arial" charset="0"/>
              </a:defRPr>
            </a:lvl1pPr>
          </a:lstStyle>
          <a:p>
            <a:pPr>
              <a:defRPr/>
            </a:pPr>
            <a:fld id="{9EE81838-1560-CE47-9A29-F5A896806D4C}" type="datetime1">
              <a:rPr lang="en-US"/>
              <a:pPr>
                <a:defRPr/>
              </a:pPr>
              <a:t>9/2/20</a:t>
            </a:fld>
            <a:endParaRPr lang="en-US"/>
          </a:p>
        </p:txBody>
      </p:sp>
      <p:sp>
        <p:nvSpPr>
          <p:cNvPr id="4" name="Slide Image Placeholder 3"/>
          <p:cNvSpPr>
            <a:spLocks noGrp="1" noRot="1" noChangeAspect="1"/>
          </p:cNvSpPr>
          <p:nvPr>
            <p:ph type="sldImg" idx="2"/>
          </p:nvPr>
        </p:nvSpPr>
        <p:spPr>
          <a:xfrm>
            <a:off x="398463" y="696913"/>
            <a:ext cx="6188075" cy="3481387"/>
          </a:xfrm>
          <a:prstGeom prst="rect">
            <a:avLst/>
          </a:prstGeom>
          <a:noFill/>
          <a:ln w="12700">
            <a:solidFill>
              <a:prstClr val="black"/>
            </a:solidFill>
          </a:ln>
        </p:spPr>
        <p:txBody>
          <a:bodyPr vert="horz" lIns="92923" tIns="46462" rIns="92923" bIns="46462" rtlCol="0" anchor="ctr"/>
          <a:lstStyle/>
          <a:p>
            <a:pPr lvl="0"/>
            <a:endParaRPr lang="en-US" noProof="0"/>
          </a:p>
        </p:txBody>
      </p:sp>
      <p:sp>
        <p:nvSpPr>
          <p:cNvPr id="5" name="Notes Placeholder 4"/>
          <p:cNvSpPr>
            <a:spLocks noGrp="1"/>
          </p:cNvSpPr>
          <p:nvPr>
            <p:ph type="body" sz="quarter" idx="3"/>
          </p:nvPr>
        </p:nvSpPr>
        <p:spPr>
          <a:xfrm>
            <a:off x="698500" y="4409759"/>
            <a:ext cx="5588000" cy="4177665"/>
          </a:xfrm>
          <a:prstGeom prst="rect">
            <a:avLst/>
          </a:prstGeom>
        </p:spPr>
        <p:txBody>
          <a:bodyPr vert="horz" lIns="92923" tIns="46462" rIns="92923" bIns="4646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17904"/>
            <a:ext cx="3026833" cy="464185"/>
          </a:xfrm>
          <a:prstGeom prst="rect">
            <a:avLst/>
          </a:prstGeom>
        </p:spPr>
        <p:txBody>
          <a:bodyPr vert="horz" lIns="92923" tIns="46462" rIns="92923" bIns="46462"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56555" y="8817904"/>
            <a:ext cx="3026833" cy="464185"/>
          </a:xfrm>
          <a:prstGeom prst="rect">
            <a:avLst/>
          </a:prstGeom>
        </p:spPr>
        <p:txBody>
          <a:bodyPr vert="horz" wrap="square" lIns="92923" tIns="46462" rIns="92923" bIns="46462" numCol="1" anchor="b" anchorCtr="0" compatLnSpc="1">
            <a:prstTxWarp prst="textNoShape">
              <a:avLst/>
            </a:prstTxWarp>
          </a:bodyPr>
          <a:lstStyle>
            <a:lvl1pPr algn="r">
              <a:defRPr sz="1200">
                <a:latin typeface="Calibri" charset="0"/>
                <a:cs typeface="Arial" charset="0"/>
              </a:defRPr>
            </a:lvl1pPr>
          </a:lstStyle>
          <a:p>
            <a:pPr>
              <a:defRPr/>
            </a:pPr>
            <a:fld id="{3038A271-4932-2F41-8308-499AE0EE9F68}" type="slidenum">
              <a:rPr lang="en-US"/>
              <a:pPr>
                <a:defRPr/>
              </a:pPr>
              <a:t>‹#›</a:t>
            </a:fld>
            <a:endParaRPr lang="en-US"/>
          </a:p>
        </p:txBody>
      </p:sp>
    </p:spTree>
    <p:extLst>
      <p:ext uri="{BB962C8B-B14F-4D97-AF65-F5344CB8AC3E}">
        <p14:creationId xmlns:p14="http://schemas.microsoft.com/office/powerpoint/2010/main" val="8284695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1141413"/>
            <a:ext cx="5476875" cy="3081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E505A41-1004-074A-9843-28E511B685A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565468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1"/>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655984-A2FC-6743-A7C7-44614FDDCD8B}"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4265621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1"/>
          </a:p>
        </p:txBody>
      </p:sp>
      <p:sp>
        <p:nvSpPr>
          <p:cNvPr id="4" name="Slide Number Placeholder 3"/>
          <p:cNvSpPr>
            <a:spLocks noGrp="1"/>
          </p:cNvSpPr>
          <p:nvPr>
            <p:ph type="sldNum" sz="quarter" idx="10"/>
          </p:nvPr>
        </p:nvSpPr>
        <p:spPr/>
        <p:txBody>
          <a:bodyPr/>
          <a:lstStyle/>
          <a:p>
            <a:pPr>
              <a:defRPr/>
            </a:pPr>
            <a:fld id="{A1655984-A2FC-6743-A7C7-44614FDDCD8B}" type="slidenum">
              <a:rPr lang="en-US" altLang="en-US" smtClean="0"/>
              <a:pPr>
                <a:defRPr/>
              </a:pPr>
              <a:t>5</a:t>
            </a:fld>
            <a:endParaRPr lang="en-US" altLang="en-US"/>
          </a:p>
        </p:txBody>
      </p:sp>
    </p:spTree>
    <p:extLst>
      <p:ext uri="{BB962C8B-B14F-4D97-AF65-F5344CB8AC3E}">
        <p14:creationId xmlns:p14="http://schemas.microsoft.com/office/powerpoint/2010/main" val="2055135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A08789-4472-41CE-8433-9679251DFBB4}" type="slidenum">
              <a:rPr lang="en-US" smtClean="0"/>
              <a:t>11</a:t>
            </a:fld>
            <a:endParaRPr lang="en-US" dirty="0"/>
          </a:p>
        </p:txBody>
      </p:sp>
    </p:spTree>
    <p:extLst>
      <p:ext uri="{BB962C8B-B14F-4D97-AF65-F5344CB8AC3E}">
        <p14:creationId xmlns:p14="http://schemas.microsoft.com/office/powerpoint/2010/main" val="1657273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eaLnBrk="0" hangingPunct="0">
              <a:defRPr/>
            </a:pPr>
            <a:endParaRPr lang="en-US" sz="2400">
              <a:solidFill>
                <a:srgbClr val="003296"/>
              </a:solidFill>
              <a:latin typeface="Times" pitchFamily="1" charset="0"/>
            </a:endParaRPr>
          </a:p>
        </p:txBody>
      </p:sp>
    </p:spTree>
    <p:extLst>
      <p:ext uri="{BB962C8B-B14F-4D97-AF65-F5344CB8AC3E}">
        <p14:creationId xmlns:p14="http://schemas.microsoft.com/office/powerpoint/2010/main" val="1700466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3104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392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eaLnBrk="0" hangingPunct="0">
              <a:defRPr/>
            </a:pPr>
            <a:endParaRPr lang="en-US" sz="2400">
              <a:solidFill>
                <a:srgbClr val="003296"/>
              </a:solidFill>
              <a:latin typeface="Times" pitchFamily="1" charset="0"/>
              <a:ea typeface="+mn-ea"/>
              <a:cs typeface="+mn-cs"/>
            </a:endParaRPr>
          </a:p>
        </p:txBody>
      </p:sp>
    </p:spTree>
    <p:extLst>
      <p:ext uri="{BB962C8B-B14F-4D97-AF65-F5344CB8AC3E}">
        <p14:creationId xmlns:p14="http://schemas.microsoft.com/office/powerpoint/2010/main" val="26177076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eaLnBrk="0" hangingPunct="0">
              <a:defRPr/>
            </a:pPr>
            <a:endParaRPr lang="en-US" sz="2400">
              <a:solidFill>
                <a:srgbClr val="003296"/>
              </a:solidFill>
              <a:latin typeface="Times" pitchFamily="1" charset="0"/>
              <a:cs typeface="+mn-cs"/>
            </a:endParaRPr>
          </a:p>
        </p:txBody>
      </p:sp>
    </p:spTree>
    <p:extLst>
      <p:ext uri="{BB962C8B-B14F-4D97-AF65-F5344CB8AC3E}">
        <p14:creationId xmlns:p14="http://schemas.microsoft.com/office/powerpoint/2010/main" val="25780431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endParaRPr lang="en-US">
              <a:solidFill>
                <a:srgbClr val="003296"/>
              </a:solidFill>
              <a:cs typeface="+mn-cs"/>
            </a:endParaRPr>
          </a:p>
        </p:txBody>
      </p:sp>
    </p:spTree>
    <p:extLst>
      <p:ext uri="{BB962C8B-B14F-4D97-AF65-F5344CB8AC3E}">
        <p14:creationId xmlns:p14="http://schemas.microsoft.com/office/powerpoint/2010/main" val="3047600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eaLnBrk="0" hangingPunct="0">
              <a:defRPr/>
            </a:pPr>
            <a:endParaRPr lang="en-US" sz="2400">
              <a:solidFill>
                <a:srgbClr val="003296"/>
              </a:solidFill>
              <a:latin typeface="Times" pitchFamily="1" charset="0"/>
              <a:cs typeface="+mn-cs"/>
            </a:endParaRPr>
          </a:p>
        </p:txBody>
      </p:sp>
    </p:spTree>
    <p:extLst>
      <p:ext uri="{BB962C8B-B14F-4D97-AF65-F5344CB8AC3E}">
        <p14:creationId xmlns:p14="http://schemas.microsoft.com/office/powerpoint/2010/main" val="25615064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endParaRPr lang="en-US">
              <a:solidFill>
                <a:srgbClr val="003296"/>
              </a:solidFill>
              <a:cs typeface="+mn-cs"/>
            </a:endParaRPr>
          </a:p>
        </p:txBody>
      </p:sp>
    </p:spTree>
    <p:extLst>
      <p:ext uri="{BB962C8B-B14F-4D97-AF65-F5344CB8AC3E}">
        <p14:creationId xmlns:p14="http://schemas.microsoft.com/office/powerpoint/2010/main" val="27687111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1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latin typeface="Arial"/>
            </a:endParaRPr>
          </a:p>
        </p:txBody>
      </p:sp>
    </p:spTree>
    <p:extLst>
      <p:ext uri="{BB962C8B-B14F-4D97-AF65-F5344CB8AC3E}">
        <p14:creationId xmlns:p14="http://schemas.microsoft.com/office/powerpoint/2010/main" val="32105459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73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4165600" y="6356355"/>
            <a:ext cx="3860800" cy="365125"/>
          </a:xfrm>
          <a:prstGeom prst="rect">
            <a:avLst/>
          </a:prstGeom>
        </p:spPr>
        <p:txBody>
          <a:bodyPr/>
          <a:lstStyle>
            <a:lvl1pPr>
              <a:defRPr>
                <a:latin typeface="Arial"/>
              </a:defRPr>
            </a:lvl1pPr>
          </a:lstStyle>
          <a:p>
            <a:pPr>
              <a:defRPr/>
            </a:pPr>
            <a:endParaRPr lang="en-US"/>
          </a:p>
        </p:txBody>
      </p:sp>
    </p:spTree>
    <p:extLst>
      <p:ext uri="{BB962C8B-B14F-4D97-AF65-F5344CB8AC3E}">
        <p14:creationId xmlns:p14="http://schemas.microsoft.com/office/powerpoint/2010/main" val="41339980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endParaRPr lang="en-US"/>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atin typeface="Arial"/>
              </a:defRPr>
            </a:lvl1pPr>
          </a:lstStyle>
          <a:p>
            <a:pPr>
              <a:defRPr/>
            </a:pPr>
            <a:endParaRPr lang="en-US"/>
          </a:p>
        </p:txBody>
      </p:sp>
    </p:spTree>
    <p:extLst>
      <p:ext uri="{BB962C8B-B14F-4D97-AF65-F5344CB8AC3E}">
        <p14:creationId xmlns:p14="http://schemas.microsoft.com/office/powerpoint/2010/main" val="4551630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6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endParaRPr lang="en-US"/>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atin typeface="Arial"/>
              </a:defRPr>
            </a:lvl1pPr>
          </a:lstStyle>
          <a:p>
            <a:pPr>
              <a:defRPr/>
            </a:pPr>
            <a:endParaRPr lang="en-US"/>
          </a:p>
        </p:txBody>
      </p:sp>
    </p:spTree>
    <p:extLst>
      <p:ext uri="{BB962C8B-B14F-4D97-AF65-F5344CB8AC3E}">
        <p14:creationId xmlns:p14="http://schemas.microsoft.com/office/powerpoint/2010/main" val="27901541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9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endParaRPr lang="en-US"/>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atin typeface="Arial"/>
              </a:defRPr>
            </a:lvl1pPr>
          </a:lstStyle>
          <a:p>
            <a:pPr>
              <a:defRPr/>
            </a:pPr>
            <a:endParaRPr lang="en-US"/>
          </a:p>
        </p:txBody>
      </p:sp>
    </p:spTree>
    <p:extLst>
      <p:ext uri="{BB962C8B-B14F-4D97-AF65-F5344CB8AC3E}">
        <p14:creationId xmlns:p14="http://schemas.microsoft.com/office/powerpoint/2010/main" val="6707369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0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4165600" y="6356355"/>
            <a:ext cx="3860800" cy="365125"/>
          </a:xfrm>
          <a:prstGeom prst="rect">
            <a:avLst/>
          </a:prstGeom>
        </p:spPr>
        <p:txBody>
          <a:bodyPr/>
          <a:lstStyle>
            <a:lvl1pPr>
              <a:defRPr>
                <a:latin typeface="Arial"/>
              </a:defRPr>
            </a:lvl1pPr>
          </a:lstStyle>
          <a:p>
            <a:pPr>
              <a:defRPr/>
            </a:pPr>
            <a:endParaRPr lang="en-US"/>
          </a:p>
        </p:txBody>
      </p:sp>
    </p:spTree>
    <p:extLst>
      <p:ext uri="{BB962C8B-B14F-4D97-AF65-F5344CB8AC3E}">
        <p14:creationId xmlns:p14="http://schemas.microsoft.com/office/powerpoint/2010/main" val="2120238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4165600" y="6356355"/>
            <a:ext cx="3860800" cy="365125"/>
          </a:xfrm>
          <a:prstGeom prst="rect">
            <a:avLst/>
          </a:prstGeom>
        </p:spPr>
        <p:txBody>
          <a:bodyPr/>
          <a:lstStyle/>
          <a:p>
            <a:pPr defTabSz="457200"/>
            <a:endParaRPr lang="en-US">
              <a:solidFill>
                <a:prstClr val="black">
                  <a:tint val="75000"/>
                </a:prstClr>
              </a:solidFill>
              <a:latin typeface="Gill Sans MT"/>
              <a:ea typeface="ＭＳ Ｐゴシック"/>
              <a:cs typeface="ＭＳ Ｐゴシック"/>
            </a:endParaRPr>
          </a:p>
        </p:txBody>
      </p:sp>
    </p:spTree>
    <p:extLst>
      <p:ext uri="{BB962C8B-B14F-4D97-AF65-F5344CB8AC3E}">
        <p14:creationId xmlns:p14="http://schemas.microsoft.com/office/powerpoint/2010/main" val="34851643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eaLnBrk="0" hangingPunct="0">
              <a:defRPr/>
            </a:pPr>
            <a:endParaRPr lang="en-US" sz="2400">
              <a:solidFill>
                <a:srgbClr val="003296"/>
              </a:solidFill>
              <a:latin typeface="Times" pitchFamily="1" charset="0"/>
            </a:endParaRPr>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solidFill>
                <a:prstClr val="black">
                  <a:lumMod val="75000"/>
                  <a:lumOff val="25000"/>
                </a:prstClr>
              </a:solidFill>
              <a:latin typeface="Arial"/>
            </a:endParaRPr>
          </a:p>
        </p:txBody>
      </p:sp>
    </p:spTree>
    <p:extLst>
      <p:ext uri="{BB962C8B-B14F-4D97-AF65-F5344CB8AC3E}">
        <p14:creationId xmlns:p14="http://schemas.microsoft.com/office/powerpoint/2010/main" val="4889288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endParaRPr lang="en-US">
              <a:solidFill>
                <a:srgbClr val="003296"/>
              </a:solidFill>
            </a:endParaRPr>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solidFill>
                <a:prstClr val="black">
                  <a:lumMod val="75000"/>
                  <a:lumOff val="25000"/>
                </a:prstClr>
              </a:solidFill>
              <a:latin typeface="Arial"/>
            </a:endParaRPr>
          </a:p>
        </p:txBody>
      </p:sp>
    </p:spTree>
    <p:extLst>
      <p:ext uri="{BB962C8B-B14F-4D97-AF65-F5344CB8AC3E}">
        <p14:creationId xmlns:p14="http://schemas.microsoft.com/office/powerpoint/2010/main" val="9027243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a:defRPr/>
            </a:pPr>
            <a:endParaRPr lang="en-US">
              <a:solidFill>
                <a:srgbClr val="003296"/>
              </a:solidFill>
            </a:endParaRPr>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solidFill>
                <a:prstClr val="black">
                  <a:lumMod val="75000"/>
                  <a:lumOff val="25000"/>
                </a:prstClr>
              </a:solidFill>
              <a:latin typeface="Arial"/>
            </a:endParaRPr>
          </a:p>
        </p:txBody>
      </p:sp>
    </p:spTree>
    <p:extLst>
      <p:ext uri="{BB962C8B-B14F-4D97-AF65-F5344CB8AC3E}">
        <p14:creationId xmlns:p14="http://schemas.microsoft.com/office/powerpoint/2010/main" val="27297208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5"/>
            <a:ext cx="2844800" cy="365125"/>
          </a:xfrm>
          <a:prstGeom prst="rect">
            <a:avLst/>
          </a:prstGeom>
        </p:spPr>
        <p:txBody>
          <a:bodyPr/>
          <a:lstStyle>
            <a:lvl1pPr>
              <a:defRPr/>
            </a:lvl1pPr>
          </a:lstStyle>
          <a:p>
            <a:pPr eaLnBrk="0" hangingPunct="0">
              <a:defRPr/>
            </a:pPr>
            <a:endParaRPr lang="en-US" sz="2400">
              <a:solidFill>
                <a:srgbClr val="003296"/>
              </a:solidFill>
              <a:latin typeface="Times" pitchFamily="1" charset="0"/>
            </a:endParaRPr>
          </a:p>
        </p:txBody>
      </p:sp>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solidFill>
                <a:prstClr val="black">
                  <a:lumMod val="75000"/>
                  <a:lumOff val="25000"/>
                </a:prstClr>
              </a:solidFill>
              <a:latin typeface="Arial"/>
            </a:endParaRPr>
          </a:p>
        </p:txBody>
      </p:sp>
    </p:spTree>
    <p:extLst>
      <p:ext uri="{BB962C8B-B14F-4D97-AF65-F5344CB8AC3E}">
        <p14:creationId xmlns:p14="http://schemas.microsoft.com/office/powerpoint/2010/main" val="1193081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9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solidFill>
                <a:prstClr val="black">
                  <a:lumMod val="75000"/>
                  <a:lumOff val="25000"/>
                </a:prstClr>
              </a:solidFill>
              <a:latin typeface="Arial"/>
            </a:endParaRPr>
          </a:p>
        </p:txBody>
      </p:sp>
    </p:spTree>
    <p:extLst>
      <p:ext uri="{BB962C8B-B14F-4D97-AF65-F5344CB8AC3E}">
        <p14:creationId xmlns:p14="http://schemas.microsoft.com/office/powerpoint/2010/main" val="1657823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4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4165600" y="6356355"/>
            <a:ext cx="3860800" cy="365125"/>
          </a:xfrm>
          <a:prstGeom prst="rect">
            <a:avLst/>
          </a:prstGeom>
        </p:spPr>
        <p:txBody>
          <a:bodyPr/>
          <a:lstStyle>
            <a:lvl1pPr>
              <a:defRPr/>
            </a:lvl1pPr>
          </a:lstStyle>
          <a:p>
            <a:pPr>
              <a:defRPr/>
            </a:pPr>
            <a:endParaRPr lang="en-US">
              <a:solidFill>
                <a:prstClr val="black">
                  <a:lumMod val="75000"/>
                  <a:lumOff val="25000"/>
                </a:prstClr>
              </a:solidFill>
              <a:latin typeface="Arial"/>
            </a:endParaRPr>
          </a:p>
        </p:txBody>
      </p:sp>
    </p:spTree>
    <p:extLst>
      <p:ext uri="{BB962C8B-B14F-4D97-AF65-F5344CB8AC3E}">
        <p14:creationId xmlns:p14="http://schemas.microsoft.com/office/powerpoint/2010/main" val="5233395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4800" y="1005840"/>
            <a:ext cx="10972800" cy="493776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Footer Placeholder 1"/>
          <p:cNvSpPr>
            <a:spLocks noGrp="1"/>
          </p:cNvSpPr>
          <p:nvPr>
            <p:ph type="ftr" sz="quarter" idx="3"/>
          </p:nvPr>
        </p:nvSpPr>
        <p:spPr>
          <a:xfrm>
            <a:off x="609600" y="6356355"/>
            <a:ext cx="386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Gill Sans MT"/>
            </a:endParaRP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254636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356355"/>
            <a:ext cx="3860800" cy="365125"/>
          </a:xfrm>
          <a:prstGeom prst="rect">
            <a:avLst/>
          </a:prstGeom>
        </p:spPr>
        <p:txBody>
          <a:bodyPr/>
          <a:lstStyle/>
          <a:p>
            <a:endParaRPr lang="en-US">
              <a:solidFill>
                <a:prstClr val="black">
                  <a:tint val="75000"/>
                </a:prstClr>
              </a:solidFill>
              <a:latin typeface="Gill Sans MT"/>
            </a:endParaRP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167133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6656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C4DEE856-CB6D-D640-AB5E-D47150C548F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D410478-8F23-F748-A9E9-D4C8CACC431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35789E-127C-1F46-B2C5-80C20D208407}"/>
              </a:ext>
            </a:extLst>
          </p:cNvPr>
          <p:cNvSpPr>
            <a:spLocks noGrp="1"/>
          </p:cNvSpPr>
          <p:nvPr>
            <p:ph type="sldNum"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7644680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0"/>
          </p:nvPr>
        </p:nvSpPr>
        <p:spPr/>
        <p:txBody>
          <a:bodyPr rtlCol="0"/>
          <a:lstStyle>
            <a:lvl1pPr eaLnBrk="0" hangingPunct="0">
              <a:defRPr i="1">
                <a:solidFill>
                  <a:prstClr val="black">
                    <a:tint val="75000"/>
                  </a:prstClr>
                </a:solidFill>
                <a:latin typeface="Helvetica BlackOblique"/>
                <a:ea typeface="+mn-ea"/>
              </a:defRPr>
            </a:lvl1pPr>
          </a:lstStyle>
          <a:p>
            <a:pPr>
              <a:defRPr/>
            </a:pPr>
            <a:endParaRPr lang="en-US"/>
          </a:p>
        </p:txBody>
      </p:sp>
    </p:spTree>
    <p:extLst>
      <p:ext uri="{BB962C8B-B14F-4D97-AF65-F5344CB8AC3E}">
        <p14:creationId xmlns:p14="http://schemas.microsoft.com/office/powerpoint/2010/main" val="35996074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2301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4"/>
          </p:nvPr>
        </p:nvSpPr>
        <p:spPr>
          <a:xfrm>
            <a:off x="11591615" y="6460256"/>
            <a:ext cx="52955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4C05B9E-03CB-5142-9DF0-CE7D990CBC81}" type="slidenum">
              <a:rPr lang="en-US" smtClean="0"/>
              <a:pPr/>
              <a:t>‹#›</a:t>
            </a:fld>
            <a:endParaRPr lang="en-US" dirty="0"/>
          </a:p>
        </p:txBody>
      </p:sp>
    </p:spTree>
    <p:extLst>
      <p:ext uri="{BB962C8B-B14F-4D97-AF65-F5344CB8AC3E}">
        <p14:creationId xmlns:p14="http://schemas.microsoft.com/office/powerpoint/2010/main" val="882717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24241" y="0"/>
            <a:ext cx="10591819" cy="762000"/>
          </a:xfrm>
          <a:prstGeom prst="rect">
            <a:avLst/>
          </a:prstGeom>
          <a:noFill/>
          <a:ln w="9525">
            <a:noFill/>
            <a:miter lim="800000"/>
            <a:headEnd/>
            <a:tailEnd/>
          </a:ln>
        </p:spPr>
        <p:txBody>
          <a:bodyPr vert="horz" wrap="square" lIns="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312232" y="891731"/>
            <a:ext cx="11516501" cy="5464619"/>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0" name="Straight Connector 19"/>
          <p:cNvCxnSpPr/>
          <p:nvPr userDrawn="1"/>
        </p:nvCxnSpPr>
        <p:spPr bwMode="auto">
          <a:xfrm>
            <a:off x="304800" y="762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
        <p:nvSpPr>
          <p:cNvPr id="9" name="Rectangle 15"/>
          <p:cNvSpPr txBox="1">
            <a:spLocks noChangeArrowheads="1"/>
          </p:cNvSpPr>
          <p:nvPr userDrawn="1"/>
        </p:nvSpPr>
        <p:spPr bwMode="auto">
          <a:xfrm>
            <a:off x="11438468" y="6477000"/>
            <a:ext cx="753533" cy="388938"/>
          </a:xfrm>
          <a:prstGeom prst="rect">
            <a:avLst/>
          </a:prstGeom>
          <a:noFill/>
          <a:ln w="9525">
            <a:noFill/>
            <a:miter lim="800000"/>
            <a:headEnd/>
            <a:tailEnd/>
          </a:ln>
          <a:effectLst/>
        </p:spPr>
        <p:txBody>
          <a:bodyPr lIns="101882" tIns="50941" rIns="101882" bIns="50941" anchor="b">
            <a:prstTxWarp prst="textNoShape">
              <a:avLst/>
            </a:prstTxWarp>
          </a:bodyPr>
          <a:lstStyle/>
          <a:p>
            <a:pPr algn="r" defTabSz="457200">
              <a:defRPr/>
            </a:pPr>
            <a:fld id="{85F47F51-C293-C340-8F74-DB005D0768D5}" type="slidenum">
              <a:rPr lang="en-US" sz="1000" smtClean="0">
                <a:solidFill>
                  <a:srgbClr val="800000"/>
                </a:solidFill>
                <a:latin typeface="75 Helvetica Bold" charset="0"/>
                <a:ea typeface="ＭＳ Ｐゴシック" pitchFamily="1" charset="-128"/>
                <a:cs typeface="ＭＳ Ｐゴシック" pitchFamily="1" charset="-128"/>
              </a:rPr>
              <a:pPr algn="r" defTabSz="457200">
                <a:defRPr/>
              </a:pPr>
              <a:t>‹#›</a:t>
            </a:fld>
            <a:endParaRPr lang="en-US" sz="1000">
              <a:solidFill>
                <a:srgbClr val="800000"/>
              </a:solidFill>
              <a:latin typeface="75 Helvetica Bold" charset="0"/>
              <a:ea typeface="ＭＳ Ｐゴシック" pitchFamily="1" charset="-128"/>
              <a:cs typeface="ＭＳ Ｐゴシック" pitchFamily="1" charset="-128"/>
            </a:endParaRPr>
          </a:p>
        </p:txBody>
      </p:sp>
      <p:pic>
        <p:nvPicPr>
          <p:cNvPr id="8" name="Picture 13" descr="NASA insigniaCMYK">
            <a:extLst>
              <a:ext uri="{FF2B5EF4-FFF2-40B4-BE49-F238E27FC236}">
                <a16:creationId xmlns:a16="http://schemas.microsoft.com/office/drawing/2014/main" id="{B543D495-BC77-E749-B16E-6881A3C7EC62}"/>
              </a:ext>
            </a:extLst>
          </p:cNvPr>
          <p:cNvPicPr preferRelativeResize="0">
            <a:picLocks noChangeAspect="1" noChangeArrowheads="1"/>
          </p:cNvPicPr>
          <p:nvPr userDrawn="1"/>
        </p:nvPicPr>
        <p:blipFill>
          <a:blip r:embed="rId30" cstate="email">
            <a:extLst>
              <a:ext uri="{28A0092B-C50C-407E-A947-70E740481C1C}">
                <a14:useLocalDpi xmlns:a14="http://schemas.microsoft.com/office/drawing/2010/main"/>
              </a:ext>
            </a:extLst>
          </a:blip>
          <a:srcRect/>
          <a:stretch>
            <a:fillRect/>
          </a:stretch>
        </p:blipFill>
        <p:spPr bwMode="auto">
          <a:xfrm>
            <a:off x="11277600" y="76200"/>
            <a:ext cx="818762" cy="667446"/>
          </a:xfrm>
          <a:prstGeom prst="rect">
            <a:avLst/>
          </a:prstGeom>
          <a:noFill/>
          <a:ln w="9525">
            <a:noFill/>
            <a:miter lim="800000"/>
            <a:headEnd/>
            <a:tailEnd/>
          </a:ln>
        </p:spPr>
      </p:pic>
    </p:spTree>
    <p:extLst>
      <p:ext uri="{BB962C8B-B14F-4D97-AF65-F5344CB8AC3E}">
        <p14:creationId xmlns:p14="http://schemas.microsoft.com/office/powerpoint/2010/main" val="3403576994"/>
      </p:ext>
    </p:extLst>
  </p:cSld>
  <p:clrMap bg1="lt1" tx1="dk1" bg2="lt2" tx2="dk2" accent1="accent1" accent2="accent2" accent3="accent3" accent4="accent4" accent5="accent5" accent6="accent6" hlink="hlink" folHlink="folHlink"/>
  <p:sldLayoutIdLst>
    <p:sldLayoutId id="2147485631" r:id="rId1"/>
    <p:sldLayoutId id="2147485632" r:id="rId2"/>
    <p:sldLayoutId id="2147485650" r:id="rId3"/>
    <p:sldLayoutId id="2147484059" r:id="rId4"/>
    <p:sldLayoutId id="2147484727" r:id="rId5"/>
    <p:sldLayoutId id="2147484729" r:id="rId6"/>
    <p:sldLayoutId id="2147484731" r:id="rId7"/>
    <p:sldLayoutId id="2147484734" r:id="rId8"/>
    <p:sldLayoutId id="2147484747" r:id="rId9"/>
    <p:sldLayoutId id="2147485582" r:id="rId10"/>
    <p:sldLayoutId id="2147485583" r:id="rId11"/>
    <p:sldLayoutId id="2147485585" r:id="rId12"/>
    <p:sldLayoutId id="2147485588" r:id="rId13"/>
    <p:sldLayoutId id="2147485601" r:id="rId14"/>
    <p:sldLayoutId id="2147485665" r:id="rId15"/>
    <p:sldLayoutId id="2147485666" r:id="rId16"/>
    <p:sldLayoutId id="2147485669" r:id="rId17"/>
    <p:sldLayoutId id="2147485676" r:id="rId18"/>
    <p:sldLayoutId id="2147485684" r:id="rId19"/>
    <p:sldLayoutId id="2147485685" r:id="rId20"/>
    <p:sldLayoutId id="2147485702" r:id="rId21"/>
    <p:sldLayoutId id="2147485704" r:id="rId22"/>
    <p:sldLayoutId id="2147485705" r:id="rId23"/>
    <p:sldLayoutId id="2147485706" r:id="rId24"/>
    <p:sldLayoutId id="2147485921" r:id="rId25"/>
    <p:sldLayoutId id="2147485923" r:id="rId26"/>
    <p:sldLayoutId id="2147485924" r:id="rId27"/>
    <p:sldLayoutId id="2147485925" r:id="rId28"/>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0" fontAlgn="base" hangingPunct="0">
        <a:spcBef>
          <a:spcPct val="0"/>
        </a:spcBef>
        <a:spcAft>
          <a:spcPct val="0"/>
        </a:spcAft>
        <a:defRPr lang="en-US" sz="2400" b="1" kern="1200" dirty="0">
          <a:solidFill>
            <a:schemeClr val="tx1"/>
          </a:solidFill>
          <a:latin typeface="Helvetica"/>
          <a:ea typeface="ＭＳ Ｐゴシック" charset="-128"/>
          <a:cs typeface="Helvetica"/>
        </a:defRPr>
      </a:lvl1pPr>
      <a:lvl2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2pPr>
      <a:lvl3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3pPr>
      <a:lvl4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4pPr>
      <a:lvl5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1" charset="0"/>
        <a:buChar char="•"/>
        <a:defRPr sz="2000" kern="1200">
          <a:solidFill>
            <a:schemeClr val="tx1"/>
          </a:solidFill>
          <a:latin typeface="Helvetica"/>
          <a:ea typeface="ＭＳ Ｐゴシック" charset="-128"/>
          <a:cs typeface="Helvetica"/>
        </a:defRPr>
      </a:lvl1pPr>
      <a:lvl2pPr marL="742950" indent="-28575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2pPr>
      <a:lvl3pPr marL="11430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3pPr>
      <a:lvl4pPr marL="16002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4pPr>
      <a:lvl5pPr marL="20574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306917" y="266700"/>
            <a:ext cx="11580283" cy="52228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t>Click to edit Master title style</a:t>
            </a:r>
          </a:p>
        </p:txBody>
      </p:sp>
      <p:sp>
        <p:nvSpPr>
          <p:cNvPr id="1027" name="Rectangle 13"/>
          <p:cNvSpPr>
            <a:spLocks noGrp="1" noChangeArrowheads="1"/>
          </p:cNvSpPr>
          <p:nvPr>
            <p:ph type="body" idx="1"/>
          </p:nvPr>
        </p:nvSpPr>
        <p:spPr bwMode="auto">
          <a:xfrm>
            <a:off x="304804" y="1219200"/>
            <a:ext cx="11571817" cy="504348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8" name="Rectangle 14"/>
          <p:cNvSpPr>
            <a:spLocks noGrp="1" noChangeArrowheads="1"/>
          </p:cNvSpPr>
          <p:nvPr>
            <p:ph type="ftr" sz="quarter" idx="3"/>
          </p:nvPr>
        </p:nvSpPr>
        <p:spPr bwMode="auto">
          <a:xfrm>
            <a:off x="5486400" y="6378580"/>
            <a:ext cx="5700184" cy="403225"/>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z="800">
                <a:solidFill>
                  <a:srgbClr val="677085"/>
                </a:solidFill>
                <a:latin typeface="Arial" pitchFamily="34" charset="0"/>
                <a:ea typeface="ＭＳ Ｐゴシック" pitchFamily="-112" charset="-128"/>
                <a:cs typeface="+mn-cs"/>
              </a:defRPr>
            </a:lvl1pPr>
          </a:lstStyle>
          <a:p>
            <a:pPr>
              <a:defRPr/>
            </a:pPr>
            <a:endParaRPr lang="en-US"/>
          </a:p>
        </p:txBody>
      </p:sp>
      <p:sp>
        <p:nvSpPr>
          <p:cNvPr id="1039" name="Rectangle 15"/>
          <p:cNvSpPr>
            <a:spLocks noGrp="1" noChangeArrowheads="1"/>
          </p:cNvSpPr>
          <p:nvPr>
            <p:ph type="sldNum" sz="quarter" idx="4"/>
          </p:nvPr>
        </p:nvSpPr>
        <p:spPr bwMode="auto">
          <a:xfrm>
            <a:off x="11277600" y="6392868"/>
            <a:ext cx="55033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a:solidFill>
                  <a:srgbClr val="677085"/>
                </a:solidFill>
                <a:latin typeface="Arial" charset="0"/>
              </a:defRPr>
            </a:lvl1pPr>
          </a:lstStyle>
          <a:p>
            <a:pPr>
              <a:defRPr/>
            </a:pPr>
            <a:fld id="{13376129-3AB4-FC4E-B510-57655C9EF3DC}" type="slidenum">
              <a:rPr lang="en-US" sz="1000" smtClean="0"/>
              <a:pPr>
                <a:defRPr/>
              </a:pPr>
              <a:t>‹#›</a:t>
            </a:fld>
            <a:endParaRPr lang="en-US" sz="1000"/>
          </a:p>
        </p:txBody>
      </p:sp>
      <p:cxnSp>
        <p:nvCxnSpPr>
          <p:cNvPr id="7" name="Straight Connector 6"/>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8" name="Picture 13" descr="NASA insigniaCMYK">
            <a:extLst>
              <a:ext uri="{FF2B5EF4-FFF2-40B4-BE49-F238E27FC236}">
                <a16:creationId xmlns:a16="http://schemas.microsoft.com/office/drawing/2014/main" id="{F8F56A1D-0A3E-C048-8428-76A80DDEC8FE}"/>
              </a:ext>
            </a:extLst>
          </p:cNvPr>
          <p:cNvPicPr preferRelativeResize="0">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77600" y="76200"/>
            <a:ext cx="818762" cy="667446"/>
          </a:xfrm>
          <a:prstGeom prst="rect">
            <a:avLst/>
          </a:prstGeom>
          <a:noFill/>
          <a:ln w="9525">
            <a:noFill/>
            <a:miter lim="800000"/>
            <a:headEnd/>
            <a:tailEnd/>
          </a:ln>
        </p:spPr>
      </p:pic>
    </p:spTree>
    <p:extLst>
      <p:ext uri="{BB962C8B-B14F-4D97-AF65-F5344CB8AC3E}">
        <p14:creationId xmlns:p14="http://schemas.microsoft.com/office/powerpoint/2010/main" val="3279129286"/>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72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4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6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8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ea typeface="+mn-ea"/>
          <a:cs typeface="ＭＳ Ｐゴシック"/>
        </a:defRPr>
      </a:lvl2pPr>
      <a:lvl3pPr marL="1143000" indent="-228600" algn="l" rtl="0" eaLnBrk="1" fontAlgn="base" hangingPunct="1">
        <a:spcBef>
          <a:spcPct val="20000"/>
        </a:spcBef>
        <a:spcAft>
          <a:spcPct val="0"/>
        </a:spcAft>
        <a:buChar char="•"/>
        <a:defRPr sz="1600">
          <a:solidFill>
            <a:schemeClr val="tx1"/>
          </a:solidFill>
          <a:latin typeface="+mn-lt"/>
          <a:ea typeface="+mn-ea"/>
          <a:cs typeface="ＭＳ Ｐゴシック"/>
        </a:defRPr>
      </a:lvl3pPr>
      <a:lvl4pPr marL="1600200" indent="-228600" algn="l" rtl="0" eaLnBrk="1" fontAlgn="base" hangingPunct="1">
        <a:spcBef>
          <a:spcPct val="20000"/>
        </a:spcBef>
        <a:spcAft>
          <a:spcPct val="0"/>
        </a:spcAft>
        <a:buChar char="–"/>
        <a:defRPr sz="1600">
          <a:solidFill>
            <a:schemeClr val="tx1"/>
          </a:solidFill>
          <a:latin typeface="+mn-lt"/>
          <a:ea typeface="+mn-ea"/>
          <a:cs typeface="ＭＳ Ｐゴシック"/>
        </a:defRPr>
      </a:lvl4pPr>
      <a:lvl5pPr marL="2057400" indent="-228600" algn="l" rtl="0" eaLnBrk="1" fontAlgn="base" hangingPunct="1">
        <a:spcBef>
          <a:spcPct val="20000"/>
        </a:spcBef>
        <a:spcAft>
          <a:spcPct val="0"/>
        </a:spcAft>
        <a:buChar char="»"/>
        <a:defRPr sz="1600">
          <a:solidFill>
            <a:schemeClr val="tx1"/>
          </a:solidFill>
          <a:latin typeface="+mn-lt"/>
          <a:ea typeface="+mn-ea"/>
          <a:cs typeface="ＭＳ Ｐゴシック"/>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69903" y="228601"/>
            <a:ext cx="10375900" cy="393700"/>
          </a:xfrm>
          <a:prstGeom prst="rect">
            <a:avLst/>
          </a:prstGeom>
        </p:spPr>
        <p:txBody>
          <a:bodyPr vert="horz" lIns="91440" tIns="45720" rIns="91440" bIns="45720" rtlCol="0" anchor="ctr">
            <a:noAutofit/>
          </a:bodyPr>
          <a:lstStyle/>
          <a:p>
            <a:r>
              <a:rPr lang="en-US"/>
              <a:t>Click to edit Master title style</a:t>
            </a:r>
          </a:p>
        </p:txBody>
      </p:sp>
      <p:sp>
        <p:nvSpPr>
          <p:cNvPr id="5" name="Text Placeholder 4"/>
          <p:cNvSpPr>
            <a:spLocks noGrp="1"/>
          </p:cNvSpPr>
          <p:nvPr>
            <p:ph type="body" idx="1"/>
          </p:nvPr>
        </p:nvSpPr>
        <p:spPr>
          <a:xfrm>
            <a:off x="469903" y="1101725"/>
            <a:ext cx="10883900" cy="50752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2"/>
          </p:nvPr>
        </p:nvSpPr>
        <p:spPr>
          <a:xfrm>
            <a:off x="230719" y="6492880"/>
            <a:ext cx="2697252"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pPr fontAlgn="auto">
              <a:spcBef>
                <a:spcPts val="0"/>
              </a:spcBef>
              <a:spcAft>
                <a:spcPts val="0"/>
              </a:spcAft>
            </a:pPr>
            <a:endParaRPr lang="en-US">
              <a:solidFill>
                <a:prstClr val="black">
                  <a:tint val="75000"/>
                </a:prstClr>
              </a:solidFill>
              <a:ea typeface="+mn-ea"/>
            </a:endParaRPr>
          </a:p>
        </p:txBody>
      </p:sp>
      <p:sp>
        <p:nvSpPr>
          <p:cNvPr id="10" name="Footer Placeholder 9"/>
          <p:cNvSpPr>
            <a:spLocks noGrp="1"/>
          </p:cNvSpPr>
          <p:nvPr>
            <p:ph type="ftr" sz="quarter" idx="3"/>
          </p:nvPr>
        </p:nvSpPr>
        <p:spPr>
          <a:xfrm>
            <a:off x="4038600" y="6492880"/>
            <a:ext cx="4114800" cy="365125"/>
          </a:xfrm>
          <a:prstGeom prst="rect">
            <a:avLst/>
          </a:prstGeom>
        </p:spPr>
        <p:txBody>
          <a:bodyPr vert="horz" lIns="91440" tIns="45720" rIns="91440" bIns="45720" rtlCol="0" anchor="ctr"/>
          <a:lstStyle>
            <a:lvl1pPr algn="ctr">
              <a:defRPr sz="800">
                <a:solidFill>
                  <a:schemeClr val="tx1">
                    <a:tint val="75000"/>
                  </a:schemeClr>
                </a:solidFill>
                <a:latin typeface="Arial"/>
                <a:cs typeface="Arial"/>
              </a:defRPr>
            </a:lvl1pPr>
          </a:lstStyle>
          <a:p>
            <a:pPr fontAlgn="auto">
              <a:spcBef>
                <a:spcPts val="0"/>
              </a:spcBef>
              <a:spcAft>
                <a:spcPts val="0"/>
              </a:spcAft>
            </a:pPr>
            <a:endParaRPr lang="en-US">
              <a:solidFill>
                <a:prstClr val="black">
                  <a:tint val="75000"/>
                </a:prstClr>
              </a:solidFill>
              <a:ea typeface="+mn-ea"/>
            </a:endParaRPr>
          </a:p>
        </p:txBody>
      </p:sp>
      <p:sp>
        <p:nvSpPr>
          <p:cNvPr id="11" name="Slide Number Placeholder 10"/>
          <p:cNvSpPr>
            <a:spLocks noGrp="1"/>
          </p:cNvSpPr>
          <p:nvPr>
            <p:ph type="sldNum" sz="quarter" idx="4"/>
          </p:nvPr>
        </p:nvSpPr>
        <p:spPr>
          <a:xfrm>
            <a:off x="9264033" y="6492880"/>
            <a:ext cx="2729003" cy="365125"/>
          </a:xfrm>
          <a:prstGeom prst="rect">
            <a:avLst/>
          </a:prstGeom>
        </p:spPr>
        <p:txBody>
          <a:bodyPr vert="horz" lIns="91440" tIns="45720" rIns="91440" bIns="45720" rtlCol="0" anchor="ctr"/>
          <a:lstStyle>
            <a:lvl1pPr algn="r">
              <a:defRPr sz="800">
                <a:solidFill>
                  <a:schemeClr val="tx1">
                    <a:tint val="75000"/>
                  </a:schemeClr>
                </a:solidFill>
                <a:latin typeface="Arial"/>
                <a:cs typeface="Arial"/>
              </a:defRPr>
            </a:lvl1pPr>
          </a:lstStyle>
          <a:p>
            <a:pPr fontAlgn="auto">
              <a:spcBef>
                <a:spcPts val="0"/>
              </a:spcBef>
              <a:spcAft>
                <a:spcPts val="0"/>
              </a:spcAft>
            </a:pPr>
            <a:fld id="{FAF4534F-D91E-47CD-BC63-BD3259A59244}" type="slidenum">
              <a:rPr lang="en-US" smtClean="0">
                <a:solidFill>
                  <a:prstClr val="black">
                    <a:tint val="75000"/>
                  </a:prstClr>
                </a:solidFill>
                <a:ea typeface="+mn-ea"/>
              </a:rPr>
              <a:pPr fontAlgn="auto">
                <a:spcBef>
                  <a:spcPts val="0"/>
                </a:spcBef>
                <a:spcAft>
                  <a:spcPts val="0"/>
                </a:spcAft>
              </a:pPr>
              <a:t>‹#›</a:t>
            </a:fld>
            <a:endParaRPr lang="en-US">
              <a:solidFill>
                <a:prstClr val="black">
                  <a:tint val="75000"/>
                </a:prstClr>
              </a:solidFill>
              <a:ea typeface="+mn-ea"/>
            </a:endParaRPr>
          </a:p>
        </p:txBody>
      </p:sp>
      <p:pic>
        <p:nvPicPr>
          <p:cNvPr id="9" name="Picture 13" descr="NASA insigniaCMYK">
            <a:extLst>
              <a:ext uri="{FF2B5EF4-FFF2-40B4-BE49-F238E27FC236}">
                <a16:creationId xmlns:a16="http://schemas.microsoft.com/office/drawing/2014/main" id="{598B282B-C540-A848-AFDB-D77537B44BCB}"/>
              </a:ext>
            </a:extLst>
          </p:cNvPr>
          <p:cNvPicPr preferRelativeResize="0">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77600" y="76200"/>
            <a:ext cx="818762" cy="667446"/>
          </a:xfrm>
          <a:prstGeom prst="rect">
            <a:avLst/>
          </a:prstGeom>
          <a:noFill/>
          <a:ln w="9525">
            <a:noFill/>
            <a:miter lim="800000"/>
            <a:headEnd/>
            <a:tailEnd/>
          </a:ln>
        </p:spPr>
      </p:pic>
    </p:spTree>
    <p:extLst>
      <p:ext uri="{BB962C8B-B14F-4D97-AF65-F5344CB8AC3E}">
        <p14:creationId xmlns:p14="http://schemas.microsoft.com/office/powerpoint/2010/main" val="224104770"/>
      </p:ext>
    </p:extLst>
  </p:cSld>
  <p:clrMap bg1="lt1" tx1="dk1" bg2="lt2" tx2="dk2" accent1="accent1" accent2="accent2" accent3="accent3" accent4="accent4" accent5="accent5" accent6="accent6" hlink="hlink" folHlink="folHlink"/>
  <p:hf hdr="0" ftr="0" dt="0"/>
  <p:txStyles>
    <p:titleStyle>
      <a:lvl1pPr algn="l" defTabSz="457200" rtl="0" eaLnBrk="1" latinLnBrk="0" hangingPunct="1">
        <a:spcBef>
          <a:spcPct val="0"/>
        </a:spcBef>
        <a:buNone/>
        <a:defRPr lang="en-US" sz="2400" b="1" i="0" kern="1200" dirty="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3pPr>
      <a:lvl4pPr marL="1714500" indent="-342900" algn="l" defTabSz="457200" rtl="0" eaLnBrk="1" latinLnBrk="0" hangingPunct="1">
        <a:spcBef>
          <a:spcPct val="20000"/>
        </a:spcBef>
        <a:buFont typeface="Arial" panose="020B0604020202020204" pitchFamily="34" charset="0"/>
        <a:buChar char="•"/>
        <a:defRPr sz="1800" kern="1200" baseline="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6.xml"/><Relationship Id="rId6" Type="http://schemas.openxmlformats.org/officeDocument/2006/relationships/image" Target="../media/image7.tiff"/><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image" Target="../media/image9.jpeg"/><Relationship Id="rId16" Type="http://schemas.openxmlformats.org/officeDocument/2006/relationships/image" Target="../media/image23.png"/><Relationship Id="rId1" Type="http://schemas.openxmlformats.org/officeDocument/2006/relationships/slideLayout" Target="../slideLayouts/slideLayout26.xml"/><Relationship Id="rId6" Type="http://schemas.openxmlformats.org/officeDocument/2006/relationships/image" Target="../media/image13.jpe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87457" y="275511"/>
            <a:ext cx="3216463" cy="2462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charset="0"/>
                <a:ea typeface="Arial" charset="0"/>
                <a:cs typeface="Arial" charset="0"/>
              </a:rPr>
              <a:t>National Aeronautics and Space Administration</a:t>
            </a:r>
          </a:p>
        </p:txBody>
      </p:sp>
      <p:pic>
        <p:nvPicPr>
          <p:cNvPr id="19" name="Picture 18">
            <a:extLst>
              <a:ext uri="{FF2B5EF4-FFF2-40B4-BE49-F238E27FC236}">
                <a16:creationId xmlns:a16="http://schemas.microsoft.com/office/drawing/2014/main" id="{14F555DC-D6EB-F64E-93AF-B5C396E41D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633"/>
            <a:ext cx="12192000" cy="6861892"/>
          </a:xfrm>
          <a:prstGeom prst="rect">
            <a:avLst/>
          </a:prstGeom>
        </p:spPr>
      </p:pic>
      <p:sp>
        <p:nvSpPr>
          <p:cNvPr id="20" name="TextBox 19">
            <a:extLst>
              <a:ext uri="{FF2B5EF4-FFF2-40B4-BE49-F238E27FC236}">
                <a16:creationId xmlns:a16="http://schemas.microsoft.com/office/drawing/2014/main" id="{94AE1D1F-8D5D-D94E-966B-B5C8F3398FC5}"/>
              </a:ext>
            </a:extLst>
          </p:cNvPr>
          <p:cNvSpPr txBox="1"/>
          <p:nvPr/>
        </p:nvSpPr>
        <p:spPr>
          <a:xfrm>
            <a:off x="222557" y="4748649"/>
            <a:ext cx="9879457" cy="1446550"/>
          </a:xfrm>
          <a:prstGeom prst="rect">
            <a:avLst/>
          </a:prstGeom>
          <a:noFill/>
        </p:spPr>
        <p:txBody>
          <a:bodyPr wrap="square" rtlCol="0">
            <a:spAutoFit/>
          </a:bodyPr>
          <a:lstStyle/>
          <a:p>
            <a:pPr lvl="0">
              <a:defRPr/>
            </a:pPr>
            <a:r>
              <a:rPr lang="en-US" sz="2800" dirty="0">
                <a:solidFill>
                  <a:schemeClr val="bg1"/>
                </a:solidFill>
                <a:latin typeface="Arial" panose="020B0604020202020204" pitchFamily="34" charset="0"/>
                <a:cs typeface="Arial" panose="020B0604020202020204" pitchFamily="34" charset="0"/>
              </a:rPr>
              <a:t>ACC </a:t>
            </a:r>
            <a:r>
              <a:rPr lang="en-US" sz="2800" dirty="0" err="1">
                <a:solidFill>
                  <a:schemeClr val="bg1"/>
                </a:solidFill>
                <a:latin typeface="Arial" panose="020B0604020202020204" pitchFamily="34" charset="0"/>
                <a:cs typeface="Arial" panose="020B0604020202020204" pitchFamily="34" charset="0"/>
              </a:rPr>
              <a:t>HiCAM</a:t>
            </a:r>
            <a:r>
              <a:rPr lang="en-US" sz="2800" dirty="0">
                <a:solidFill>
                  <a:schemeClr val="bg1"/>
                </a:solidFill>
                <a:latin typeface="Arial" panose="020B0604020202020204" pitchFamily="34" charset="0"/>
                <a:cs typeface="Arial" panose="020B0604020202020204" pitchFamily="34" charset="0"/>
              </a:rPr>
              <a:t> Industry Day</a:t>
            </a:r>
            <a:endParaRPr lang="en-US" sz="2800" dirty="0">
              <a:solidFill>
                <a:prstClr val="white"/>
              </a:solidFill>
              <a:latin typeface="Arial" panose="020B0604020202020204" pitchFamily="34" charset="0"/>
              <a:cs typeface="Arial" panose="020B0604020202020204" pitchFamily="34" charset="0"/>
            </a:endParaRPr>
          </a:p>
          <a:p>
            <a:pPr lvl="0">
              <a:spcBef>
                <a:spcPts val="1200"/>
              </a:spcBef>
              <a:defRPr/>
            </a:pPr>
            <a:r>
              <a:rPr lang="en-US" sz="2000" dirty="0">
                <a:solidFill>
                  <a:schemeClr val="bg1"/>
                </a:solidFill>
                <a:latin typeface="Arial" panose="020B0604020202020204" pitchFamily="34" charset="0"/>
                <a:cs typeface="Arial" panose="020B0604020202020204" pitchFamily="34" charset="0"/>
              </a:rPr>
              <a:t>Advanced Composites Consortium (ACC)</a:t>
            </a:r>
          </a:p>
          <a:p>
            <a:pPr>
              <a:spcBef>
                <a:spcPts val="1200"/>
              </a:spcBef>
              <a:defRPr/>
            </a:pPr>
            <a:r>
              <a:rPr lang="en-US" sz="2000" dirty="0">
                <a:solidFill>
                  <a:schemeClr val="bg1"/>
                </a:solidFill>
                <a:latin typeface="Arial" panose="020B0604020202020204" pitchFamily="34" charset="0"/>
                <a:cs typeface="Arial" panose="020B0604020202020204" pitchFamily="34" charset="0"/>
              </a:rPr>
              <a:t>Hi-Rate Composite Aircraft Manufacturing (</a:t>
            </a:r>
            <a:r>
              <a:rPr lang="en-US" sz="2000" dirty="0" err="1">
                <a:solidFill>
                  <a:schemeClr val="bg1"/>
                </a:solidFill>
                <a:latin typeface="Arial" panose="020B0604020202020204" pitchFamily="34" charset="0"/>
                <a:cs typeface="Arial" panose="020B0604020202020204" pitchFamily="34" charset="0"/>
              </a:rPr>
              <a:t>HiCAM</a:t>
            </a:r>
            <a:r>
              <a:rPr lang="en-US" sz="2000" dirty="0">
                <a:solidFill>
                  <a:schemeClr val="bg1"/>
                </a:solidFill>
                <a:latin typeface="Arial" panose="020B0604020202020204" pitchFamily="34" charset="0"/>
                <a:cs typeface="Arial" panose="020B0604020202020204" pitchFamily="34" charset="0"/>
              </a:rPr>
              <a:t>) Project</a:t>
            </a:r>
          </a:p>
        </p:txBody>
      </p:sp>
      <p:sp>
        <p:nvSpPr>
          <p:cNvPr id="22" name="TextBox 21">
            <a:extLst>
              <a:ext uri="{FF2B5EF4-FFF2-40B4-BE49-F238E27FC236}">
                <a16:creationId xmlns:a16="http://schemas.microsoft.com/office/drawing/2014/main" id="{05065E8C-E4B8-6E48-8311-7034A6222D6C}"/>
              </a:ext>
            </a:extLst>
          </p:cNvPr>
          <p:cNvSpPr txBox="1"/>
          <p:nvPr/>
        </p:nvSpPr>
        <p:spPr>
          <a:xfrm>
            <a:off x="212398" y="6412468"/>
            <a:ext cx="8592457"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Arial" panose="020B0604020202020204" pitchFamily="34" charset="0"/>
                <a:cs typeface="Arial" panose="020B0604020202020204" pitchFamily="34" charset="0"/>
              </a:rPr>
              <a:t>Rick Young</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ＭＳ Ｐゴシック" charset="0"/>
                <a:cs typeface="Arial" panose="020B0604020202020204" pitchFamily="34" charset="0"/>
              </a:rPr>
              <a:t>, Planning Lead</a:t>
            </a:r>
          </a:p>
        </p:txBody>
      </p:sp>
    </p:spTree>
    <p:extLst>
      <p:ext uri="{BB962C8B-B14F-4D97-AF65-F5344CB8AC3E}">
        <p14:creationId xmlns:p14="http://schemas.microsoft.com/office/powerpoint/2010/main" val="31321469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AFEA-E6FB-CE4A-9C34-F01D1064F674}"/>
              </a:ext>
            </a:extLst>
          </p:cNvPr>
          <p:cNvSpPr>
            <a:spLocks noGrp="1"/>
          </p:cNvSpPr>
          <p:nvPr>
            <p:ph type="title"/>
          </p:nvPr>
        </p:nvSpPr>
        <p:spPr>
          <a:xfrm>
            <a:off x="324241" y="0"/>
            <a:ext cx="11358564" cy="762000"/>
          </a:xfrm>
        </p:spPr>
        <p:txBody>
          <a:bodyPr/>
          <a:lstStyle/>
          <a:p>
            <a:r>
              <a:rPr lang="en-US" sz="2200" dirty="0"/>
              <a:t>Special Notice: ACC </a:t>
            </a:r>
            <a:r>
              <a:rPr lang="en-US" sz="2200" dirty="0" err="1"/>
              <a:t>HiCAM</a:t>
            </a:r>
            <a:r>
              <a:rPr lang="en-US" sz="2200" dirty="0"/>
              <a:t> Industry Day and Capabilities Statement Request</a:t>
            </a:r>
          </a:p>
        </p:txBody>
      </p:sp>
      <p:sp>
        <p:nvSpPr>
          <p:cNvPr id="3" name="Rectangle 2">
            <a:extLst>
              <a:ext uri="{FF2B5EF4-FFF2-40B4-BE49-F238E27FC236}">
                <a16:creationId xmlns:a16="http://schemas.microsoft.com/office/drawing/2014/main" id="{2B711DE3-D133-DA4D-B026-B8C37B94F8F3}"/>
              </a:ext>
            </a:extLst>
          </p:cNvPr>
          <p:cNvSpPr/>
          <p:nvPr/>
        </p:nvSpPr>
        <p:spPr>
          <a:xfrm>
            <a:off x="233834" y="1418160"/>
            <a:ext cx="11297766" cy="4385816"/>
          </a:xfrm>
          <a:prstGeom prst="rect">
            <a:avLst/>
          </a:prstGeom>
        </p:spPr>
        <p:txBody>
          <a:bodyPr wrap="square">
            <a:spAutoFit/>
          </a:bodyPr>
          <a:lstStyle/>
          <a:p>
            <a:pPr marL="173831" indent="-173831">
              <a:spcBef>
                <a:spcPts val="1200"/>
              </a:spcBef>
              <a:buFont typeface="Arial" panose="020B0604020202020204" pitchFamily="34" charset="0"/>
              <a:buChar char="•"/>
            </a:pPr>
            <a:r>
              <a:rPr lang="en-US" sz="1600" b="1" kern="0" dirty="0">
                <a:latin typeface="Helvetica" pitchFamily="2" charset="0"/>
              </a:rPr>
              <a:t>Advanced Composites Consortium (ACC)</a:t>
            </a:r>
          </a:p>
          <a:p>
            <a:pPr marL="742950" lvl="1" indent="-285750">
              <a:spcBef>
                <a:spcPts val="600"/>
              </a:spcBef>
              <a:buFont typeface="Courier New" panose="02070309020205020404" pitchFamily="49" charset="0"/>
              <a:buChar char="o"/>
            </a:pPr>
            <a:r>
              <a:rPr lang="en-US" sz="1400" kern="0" dirty="0">
                <a:latin typeface="Helvetica" pitchFamily="2" charset="0"/>
              </a:rPr>
              <a:t>Public-private partnership, formed by NASA and selected partners in 2015</a:t>
            </a:r>
          </a:p>
          <a:p>
            <a:pPr marL="742950" lvl="1" indent="-285750">
              <a:spcBef>
                <a:spcPts val="600"/>
              </a:spcBef>
              <a:buFont typeface="Courier New" panose="02070309020205020404" pitchFamily="49" charset="0"/>
              <a:buChar char="o"/>
            </a:pPr>
            <a:r>
              <a:rPr lang="en-US" sz="1400" kern="0" dirty="0">
                <a:latin typeface="Helvetica" pitchFamily="2" charset="0"/>
              </a:rPr>
              <a:t>NASA has approved leveraging the ACC as appropriate, including the potential addition of new members, to support new work</a:t>
            </a:r>
          </a:p>
          <a:p>
            <a:pPr marL="173831" indent="-173831">
              <a:spcBef>
                <a:spcPts val="1200"/>
              </a:spcBef>
              <a:buFont typeface="Arial" panose="020B0604020202020204" pitchFamily="34" charset="0"/>
              <a:buChar char="•"/>
            </a:pPr>
            <a:r>
              <a:rPr lang="en-US" sz="1600" b="1" dirty="0">
                <a:latin typeface="Helvetica" pitchFamily="2" charset="0"/>
                <a:ea typeface="Calibri" panose="020F0502020204030204" pitchFamily="34" charset="0"/>
                <a:cs typeface="Times New Roman" panose="02020603050405020304" pitchFamily="18" charset="0"/>
              </a:rPr>
              <a:t>Hi-Rate Composite Aircraft Manufacturing (</a:t>
            </a:r>
            <a:r>
              <a:rPr lang="en-US" sz="1600" b="1" dirty="0" err="1">
                <a:latin typeface="Helvetica" pitchFamily="2" charset="0"/>
                <a:ea typeface="Calibri" panose="020F0502020204030204" pitchFamily="34" charset="0"/>
                <a:cs typeface="Times New Roman" panose="02020603050405020304" pitchFamily="18" charset="0"/>
              </a:rPr>
              <a:t>HiCAM</a:t>
            </a:r>
            <a:r>
              <a:rPr lang="en-US" sz="1600" b="1" dirty="0">
                <a:latin typeface="Helvetica" pitchFamily="2" charset="0"/>
                <a:ea typeface="Calibri" panose="020F0502020204030204" pitchFamily="34" charset="0"/>
                <a:cs typeface="Times New Roman" panose="02020603050405020304" pitchFamily="18" charset="0"/>
              </a:rPr>
              <a:t>) </a:t>
            </a:r>
          </a:p>
          <a:p>
            <a:pPr marL="742950" lvl="1" indent="-285750">
              <a:spcBef>
                <a:spcPts val="600"/>
              </a:spcBef>
              <a:buFont typeface="Courier New" panose="02070309020205020404" pitchFamily="49" charset="0"/>
              <a:buChar char="o"/>
            </a:pPr>
            <a:r>
              <a:rPr lang="en-US" sz="1400" dirty="0">
                <a:latin typeface="Helvetica" pitchFamily="2" charset="0"/>
                <a:ea typeface="Calibri" panose="020F0502020204030204" pitchFamily="34" charset="0"/>
                <a:cs typeface="Times New Roman" panose="02020603050405020304" pitchFamily="18" charset="0"/>
              </a:rPr>
              <a:t>New NASA project in pre-formulation</a:t>
            </a:r>
          </a:p>
          <a:p>
            <a:pPr marL="742950" lvl="1" indent="-285750">
              <a:spcBef>
                <a:spcPts val="600"/>
              </a:spcBef>
              <a:buFont typeface="Courier New" panose="02070309020205020404" pitchFamily="49" charset="0"/>
              <a:buChar char="o"/>
            </a:pPr>
            <a:r>
              <a:rPr lang="en-US" sz="1400" kern="0" dirty="0">
                <a:latin typeface="Helvetica" pitchFamily="2" charset="0"/>
              </a:rPr>
              <a:t>Approved to execute early start activities to support </a:t>
            </a:r>
            <a:r>
              <a:rPr lang="en-US" sz="1400" kern="0" dirty="0" err="1">
                <a:latin typeface="Helvetica" pitchFamily="2" charset="0"/>
              </a:rPr>
              <a:t>HiCAM</a:t>
            </a:r>
            <a:r>
              <a:rPr lang="en-US" sz="1400" kern="0" dirty="0">
                <a:latin typeface="Helvetica" pitchFamily="2" charset="0"/>
              </a:rPr>
              <a:t> formulation</a:t>
            </a:r>
          </a:p>
          <a:p>
            <a:pPr marL="173831" indent="-173831">
              <a:spcBef>
                <a:spcPts val="1200"/>
              </a:spcBef>
              <a:buFont typeface="Arial" panose="020B0604020202020204" pitchFamily="34" charset="0"/>
              <a:buChar char="•"/>
            </a:pPr>
            <a:r>
              <a:rPr lang="en-US" sz="1600" b="1" kern="0" dirty="0">
                <a:latin typeface="Helvetica" pitchFamily="2" charset="0"/>
              </a:rPr>
              <a:t>Current Opportunity:</a:t>
            </a:r>
          </a:p>
          <a:p>
            <a:pPr marL="742950" lvl="1" indent="-285750">
              <a:spcBef>
                <a:spcPts val="600"/>
              </a:spcBef>
              <a:buFont typeface="Courier New" panose="02070309020205020404" pitchFamily="49" charset="0"/>
              <a:buChar char="o"/>
            </a:pPr>
            <a:r>
              <a:rPr lang="en-US" sz="1400" kern="0" dirty="0">
                <a:latin typeface="Helvetica" pitchFamily="2" charset="0"/>
              </a:rPr>
              <a:t>NASA, on behalf of the ACC Executive Steering Committee (ESC), is requesting information from organizations interested in becoming a member of the ACC</a:t>
            </a:r>
          </a:p>
          <a:p>
            <a:pPr marL="742950" lvl="1" indent="-285750">
              <a:spcBef>
                <a:spcPts val="600"/>
              </a:spcBef>
              <a:buFont typeface="Courier New" panose="02070309020205020404" pitchFamily="49" charset="0"/>
              <a:buChar char="o"/>
            </a:pPr>
            <a:r>
              <a:rPr lang="en-US" sz="1400" kern="0" dirty="0">
                <a:latin typeface="Helvetica" pitchFamily="2" charset="0"/>
              </a:rPr>
              <a:t>ACC membership is limited to </a:t>
            </a:r>
            <a:r>
              <a:rPr lang="en-US" sz="1400" dirty="0">
                <a:latin typeface="Helvetica" pitchFamily="2" charset="0"/>
              </a:rPr>
              <a:t>United States (U.S.) industry, including not-for-profit institutions, and U.S. universities/colleges</a:t>
            </a:r>
            <a:endParaRPr lang="en-US" sz="1400" kern="0" dirty="0">
              <a:latin typeface="Helvetica" pitchFamily="2" charset="0"/>
            </a:endParaRPr>
          </a:p>
          <a:p>
            <a:pPr marL="285750" indent="-285750">
              <a:spcBef>
                <a:spcPts val="1200"/>
              </a:spcBef>
              <a:buFont typeface="Arial" panose="020B0604020202020204" pitchFamily="34" charset="0"/>
              <a:buChar char="•"/>
            </a:pPr>
            <a:r>
              <a:rPr lang="en-US" sz="1600" b="1" kern="0" dirty="0">
                <a:latin typeface="Helvetica" pitchFamily="2" charset="0"/>
              </a:rPr>
              <a:t>Information requested:</a:t>
            </a:r>
          </a:p>
          <a:p>
            <a:pPr marL="742950" lvl="1" indent="-285750">
              <a:spcBef>
                <a:spcPts val="600"/>
              </a:spcBef>
              <a:buFont typeface="Courier New" panose="02070309020205020404" pitchFamily="49" charset="0"/>
              <a:buChar char="o"/>
            </a:pPr>
            <a:r>
              <a:rPr lang="en-US" sz="1400" dirty="0">
                <a:latin typeface="Helvetica" pitchFamily="2" charset="0"/>
              </a:rPr>
              <a:t>One (1) page summary that includes an organizational overview, anticipated contribution to the ACC to address </a:t>
            </a:r>
            <a:r>
              <a:rPr lang="en-US" sz="1400" dirty="0" err="1">
                <a:latin typeface="Helvetica" pitchFamily="2" charset="0"/>
              </a:rPr>
              <a:t>HiCAM</a:t>
            </a:r>
            <a:r>
              <a:rPr lang="en-US" sz="1400" dirty="0">
                <a:latin typeface="Helvetica" pitchFamily="2" charset="0"/>
              </a:rPr>
              <a:t> objectives, and willingness to accept the terms and conditions of the </a:t>
            </a:r>
            <a:r>
              <a:rPr lang="en-US" sz="1400" dirty="0" err="1">
                <a:latin typeface="Helvetica" pitchFamily="2" charset="0"/>
              </a:rPr>
              <a:t>AoC</a:t>
            </a:r>
            <a:r>
              <a:rPr lang="en-US" sz="1400" dirty="0">
                <a:latin typeface="Helvetica" pitchFamily="2" charset="0"/>
              </a:rPr>
              <a:t> as written.</a:t>
            </a:r>
          </a:p>
          <a:p>
            <a:pPr marL="742950" lvl="1" indent="-285750">
              <a:spcBef>
                <a:spcPts val="1200"/>
              </a:spcBef>
              <a:buFont typeface="Courier New" panose="02070309020205020404" pitchFamily="49" charset="0"/>
              <a:buChar char="o"/>
            </a:pPr>
            <a:r>
              <a:rPr lang="en-US" sz="1400" dirty="0">
                <a:latin typeface="Helvetica" pitchFamily="2" charset="0"/>
              </a:rPr>
              <a:t>Capabilities statement detailing qualifications, bullet format, limited to three (3) pages, organized by and addressing five topic areas:  </a:t>
            </a:r>
            <a:endParaRPr lang="en-US" sz="1400" b="1" kern="0" dirty="0">
              <a:latin typeface="Helvetica" pitchFamily="2" charset="0"/>
            </a:endParaRPr>
          </a:p>
        </p:txBody>
      </p:sp>
      <p:sp>
        <p:nvSpPr>
          <p:cNvPr id="42" name="TextBox 41">
            <a:extLst>
              <a:ext uri="{FF2B5EF4-FFF2-40B4-BE49-F238E27FC236}">
                <a16:creationId xmlns:a16="http://schemas.microsoft.com/office/drawing/2014/main" id="{B6CFD8F4-67AF-3844-B6C0-8982734E3F8D}"/>
              </a:ext>
            </a:extLst>
          </p:cNvPr>
          <p:cNvSpPr txBox="1"/>
          <p:nvPr/>
        </p:nvSpPr>
        <p:spPr>
          <a:xfrm>
            <a:off x="304800" y="914400"/>
            <a:ext cx="10757844" cy="369332"/>
          </a:xfrm>
          <a:prstGeom prst="rect">
            <a:avLst/>
          </a:prstGeom>
          <a:noFill/>
        </p:spPr>
        <p:txBody>
          <a:bodyPr wrap="square" rtlCol="0">
            <a:spAutoFit/>
          </a:bodyPr>
          <a:lstStyle/>
          <a:p>
            <a:r>
              <a:rPr lang="en-US" i="1" dirty="0">
                <a:solidFill>
                  <a:schemeClr val="accent1">
                    <a:lumMod val="75000"/>
                  </a:schemeClr>
                </a:solidFill>
                <a:latin typeface="Helvetica" pitchFamily="2" charset="0"/>
                <a:cs typeface="Arial" panose="020B0604020202020204" pitchFamily="34" charset="0"/>
              </a:rPr>
              <a:t>https://</a:t>
            </a:r>
            <a:r>
              <a:rPr lang="en-US" i="1" dirty="0" err="1">
                <a:solidFill>
                  <a:schemeClr val="accent1">
                    <a:lumMod val="75000"/>
                  </a:schemeClr>
                </a:solidFill>
                <a:latin typeface="Helvetica" pitchFamily="2" charset="0"/>
                <a:cs typeface="Arial" panose="020B0604020202020204" pitchFamily="34" charset="0"/>
              </a:rPr>
              <a:t>beta.sam.gov</a:t>
            </a:r>
            <a:r>
              <a:rPr lang="en-US" i="1" dirty="0">
                <a:solidFill>
                  <a:schemeClr val="accent1">
                    <a:lumMod val="75000"/>
                  </a:schemeClr>
                </a:solidFill>
                <a:latin typeface="Helvetica" pitchFamily="2" charset="0"/>
                <a:cs typeface="Arial" panose="020B0604020202020204" pitchFamily="34" charset="0"/>
              </a:rPr>
              <a:t>/</a:t>
            </a:r>
            <a:r>
              <a:rPr lang="en-US" i="1" dirty="0" err="1">
                <a:solidFill>
                  <a:schemeClr val="accent1">
                    <a:lumMod val="75000"/>
                  </a:schemeClr>
                </a:solidFill>
                <a:latin typeface="Helvetica" pitchFamily="2" charset="0"/>
                <a:cs typeface="Arial" panose="020B0604020202020204" pitchFamily="34" charset="0"/>
              </a:rPr>
              <a:t>opp</a:t>
            </a:r>
            <a:r>
              <a:rPr lang="en-US" i="1" dirty="0">
                <a:solidFill>
                  <a:schemeClr val="accent1">
                    <a:lumMod val="75000"/>
                  </a:schemeClr>
                </a:solidFill>
                <a:latin typeface="Helvetica" pitchFamily="2" charset="0"/>
                <a:cs typeface="Arial" panose="020B0604020202020204" pitchFamily="34" charset="0"/>
              </a:rPr>
              <a:t>/cbf7ee934a044aa9afbba0dbdba317cb/view</a:t>
            </a:r>
          </a:p>
        </p:txBody>
      </p:sp>
      <p:sp>
        <p:nvSpPr>
          <p:cNvPr id="41" name="TextBox 40">
            <a:extLst>
              <a:ext uri="{FF2B5EF4-FFF2-40B4-BE49-F238E27FC236}">
                <a16:creationId xmlns:a16="http://schemas.microsoft.com/office/drawing/2014/main" id="{6B082081-7123-954F-8DFB-B722445AC30F}"/>
              </a:ext>
            </a:extLst>
          </p:cNvPr>
          <p:cNvSpPr txBox="1"/>
          <p:nvPr/>
        </p:nvSpPr>
        <p:spPr>
          <a:xfrm>
            <a:off x="1107440" y="5770880"/>
            <a:ext cx="4666983" cy="841256"/>
          </a:xfrm>
          <a:prstGeom prst="rect">
            <a:avLst/>
          </a:prstGeom>
          <a:noFill/>
        </p:spPr>
        <p:txBody>
          <a:bodyPr wrap="none" rtlCol="0">
            <a:spAutoFit/>
          </a:bodyPr>
          <a:lstStyle/>
          <a:p>
            <a:pPr marL="233363" indent="-233363">
              <a:spcAft>
                <a:spcPts val="400"/>
              </a:spcAft>
              <a:buFont typeface="Arial" panose="020B0604020202020204" pitchFamily="34" charset="0"/>
              <a:buChar char="•"/>
            </a:pPr>
            <a:r>
              <a:rPr lang="en-US" sz="1400" dirty="0">
                <a:latin typeface="Helvetica" pitchFamily="2" charset="0"/>
              </a:rPr>
              <a:t>Design and manufacture of composites for aerospace</a:t>
            </a:r>
          </a:p>
          <a:p>
            <a:pPr marL="233363" indent="-233363">
              <a:spcAft>
                <a:spcPts val="400"/>
              </a:spcAft>
              <a:buFont typeface="Arial" panose="020B0604020202020204" pitchFamily="34" charset="0"/>
              <a:buChar char="•"/>
            </a:pPr>
            <a:r>
              <a:rPr lang="en-US" sz="1400" dirty="0"/>
              <a:t>Ability to engage in cost sharing (50/50)</a:t>
            </a:r>
          </a:p>
          <a:p>
            <a:pPr marL="233363" indent="-233363">
              <a:spcAft>
                <a:spcPts val="400"/>
              </a:spcAft>
              <a:buFont typeface="Arial" panose="020B0604020202020204" pitchFamily="34" charset="0"/>
              <a:buChar char="•"/>
            </a:pPr>
            <a:r>
              <a:rPr lang="en-US" sz="1400" dirty="0"/>
              <a:t>Certification experience for aircraft</a:t>
            </a:r>
            <a:endParaRPr lang="en-US" sz="1400" dirty="0">
              <a:latin typeface="Helvetica" pitchFamily="2" charset="0"/>
            </a:endParaRPr>
          </a:p>
        </p:txBody>
      </p:sp>
      <p:sp>
        <p:nvSpPr>
          <p:cNvPr id="43" name="TextBox 42">
            <a:extLst>
              <a:ext uri="{FF2B5EF4-FFF2-40B4-BE49-F238E27FC236}">
                <a16:creationId xmlns:a16="http://schemas.microsoft.com/office/drawing/2014/main" id="{6F851653-136C-6D42-A75C-4401032A0783}"/>
              </a:ext>
            </a:extLst>
          </p:cNvPr>
          <p:cNvSpPr txBox="1"/>
          <p:nvPr/>
        </p:nvSpPr>
        <p:spPr>
          <a:xfrm>
            <a:off x="6077438" y="5770880"/>
            <a:ext cx="5860562" cy="789960"/>
          </a:xfrm>
          <a:prstGeom prst="rect">
            <a:avLst/>
          </a:prstGeom>
          <a:noFill/>
        </p:spPr>
        <p:txBody>
          <a:bodyPr wrap="square" rtlCol="0">
            <a:spAutoFit/>
          </a:bodyPr>
          <a:lstStyle/>
          <a:p>
            <a:pPr marL="171450" indent="-171450">
              <a:spcAft>
                <a:spcPts val="400"/>
              </a:spcAft>
              <a:buFont typeface="Arial" panose="020B0604020202020204" pitchFamily="34" charset="0"/>
              <a:buChar char="•"/>
            </a:pPr>
            <a:r>
              <a:rPr lang="en-US" sz="1400" dirty="0"/>
              <a:t>Focus technology experience: material development and qualification, progressive damage modeling, bonding, manufacturing tooling, … </a:t>
            </a:r>
          </a:p>
          <a:p>
            <a:pPr marL="171450" indent="-171450">
              <a:spcAft>
                <a:spcPts val="400"/>
              </a:spcAft>
              <a:buFont typeface="Arial" panose="020B0604020202020204" pitchFamily="34" charset="0"/>
              <a:buChar char="•"/>
            </a:pPr>
            <a:r>
              <a:rPr lang="en-US" sz="1400" dirty="0"/>
              <a:t>Partnership experience in PPPs or similar</a:t>
            </a:r>
            <a:endParaRPr lang="en-US" sz="1400" dirty="0">
              <a:latin typeface="Helvetica" pitchFamily="2" charset="0"/>
            </a:endParaRPr>
          </a:p>
        </p:txBody>
      </p:sp>
    </p:spTree>
    <p:extLst>
      <p:ext uri="{BB962C8B-B14F-4D97-AF65-F5344CB8AC3E}">
        <p14:creationId xmlns:p14="http://schemas.microsoft.com/office/powerpoint/2010/main" val="18229747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AFEA-E6FB-CE4A-9C34-F01D1064F674}"/>
              </a:ext>
            </a:extLst>
          </p:cNvPr>
          <p:cNvSpPr>
            <a:spLocks noGrp="1"/>
          </p:cNvSpPr>
          <p:nvPr>
            <p:ph type="title"/>
          </p:nvPr>
        </p:nvSpPr>
        <p:spPr/>
        <p:txBody>
          <a:bodyPr/>
          <a:lstStyle/>
          <a:p>
            <a:r>
              <a:rPr lang="en-US" dirty="0"/>
              <a:t>Hi-Rate Composite Aircraft Manufacturing (</a:t>
            </a:r>
            <a:r>
              <a:rPr lang="en-US" dirty="0" err="1"/>
              <a:t>HiCAM</a:t>
            </a:r>
            <a:r>
              <a:rPr lang="en-US" dirty="0"/>
              <a:t>)</a:t>
            </a:r>
          </a:p>
        </p:txBody>
      </p:sp>
      <p:sp>
        <p:nvSpPr>
          <p:cNvPr id="3" name="Rectangle 2">
            <a:extLst>
              <a:ext uri="{FF2B5EF4-FFF2-40B4-BE49-F238E27FC236}">
                <a16:creationId xmlns:a16="http://schemas.microsoft.com/office/drawing/2014/main" id="{2B711DE3-D133-DA4D-B026-B8C37B94F8F3}"/>
              </a:ext>
            </a:extLst>
          </p:cNvPr>
          <p:cNvSpPr/>
          <p:nvPr/>
        </p:nvSpPr>
        <p:spPr>
          <a:xfrm>
            <a:off x="355754" y="1509600"/>
            <a:ext cx="6564946" cy="4154984"/>
          </a:xfrm>
          <a:prstGeom prst="rect">
            <a:avLst/>
          </a:prstGeom>
        </p:spPr>
        <p:txBody>
          <a:bodyPr wrap="square">
            <a:spAutoFit/>
          </a:bodyPr>
          <a:lstStyle/>
          <a:p>
            <a:pPr marL="173831" indent="-173831">
              <a:spcBef>
                <a:spcPts val="900"/>
              </a:spcBef>
              <a:buFont typeface="Arial" panose="020B0604020202020204" pitchFamily="34" charset="0"/>
              <a:buChar char="•"/>
            </a:pPr>
            <a:r>
              <a:rPr lang="en-US" sz="1600" dirty="0">
                <a:latin typeface="Helvetica" pitchFamily="2" charset="0"/>
                <a:ea typeface="Calibri" panose="020F0502020204030204" pitchFamily="34" charset="0"/>
                <a:cs typeface="Times New Roman" panose="02020603050405020304" pitchFamily="18" charset="0"/>
              </a:rPr>
              <a:t>Goal: enable </a:t>
            </a:r>
            <a:r>
              <a:rPr lang="en-US" sz="1600" b="1" dirty="0">
                <a:latin typeface="Helvetica" pitchFamily="2" charset="0"/>
                <a:ea typeface="Calibri" panose="020F0502020204030204" pitchFamily="34" charset="0"/>
                <a:cs typeface="Times New Roman" panose="02020603050405020304" pitchFamily="18" charset="0"/>
              </a:rPr>
              <a:t>4–6X </a:t>
            </a:r>
            <a:r>
              <a:rPr lang="en-US" sz="1600" b="1" dirty="0">
                <a:latin typeface="Helvetica" pitchFamily="2" charset="0"/>
              </a:rPr>
              <a:t>manufacturing rate </a:t>
            </a:r>
            <a:r>
              <a:rPr lang="en-US" sz="1600" dirty="0">
                <a:latin typeface="Helvetica" pitchFamily="2" charset="0"/>
              </a:rPr>
              <a:t>increase for composite airframe structures (~15 </a:t>
            </a:r>
            <a:r>
              <a:rPr lang="en-US" sz="1600" dirty="0">
                <a:latin typeface="Helvetica" pitchFamily="2" charset="0"/>
                <a:sym typeface="Wingdings" pitchFamily="2" charset="2"/>
              </a:rPr>
              <a:t> ~100/month)</a:t>
            </a:r>
            <a:endParaRPr lang="en-US" sz="1600" kern="0" dirty="0">
              <a:latin typeface="Helvetica" pitchFamily="2" charset="0"/>
              <a:cs typeface="Helvetica" panose="020B0604020202020204" pitchFamily="34" charset="0"/>
            </a:endParaRPr>
          </a:p>
          <a:p>
            <a:pPr marL="173831" indent="-173831">
              <a:spcBef>
                <a:spcPts val="900"/>
              </a:spcBef>
              <a:buFont typeface="Arial" panose="020B0604020202020204" pitchFamily="34" charset="0"/>
              <a:buChar char="•"/>
            </a:pPr>
            <a:r>
              <a:rPr lang="en-US" sz="1600" kern="0" dirty="0">
                <a:latin typeface="Helvetica" pitchFamily="2" charset="0"/>
              </a:rPr>
              <a:t>Shift from focus on weight to balance </a:t>
            </a:r>
            <a:r>
              <a:rPr lang="en-US" sz="1600" b="1" kern="0" dirty="0">
                <a:latin typeface="Helvetica" pitchFamily="2" charset="0"/>
              </a:rPr>
              <a:t>rate, cost, &amp; weight</a:t>
            </a:r>
          </a:p>
          <a:p>
            <a:pPr marL="173831" indent="-173831">
              <a:spcBef>
                <a:spcPts val="900"/>
              </a:spcBef>
              <a:buFont typeface="Arial" panose="020B0604020202020204" pitchFamily="34" charset="0"/>
              <a:buChar char="•"/>
            </a:pPr>
            <a:r>
              <a:rPr lang="en-US" sz="1600" kern="0" dirty="0">
                <a:latin typeface="Helvetica" pitchFamily="2" charset="0"/>
                <a:cs typeface="Helvetica" panose="020B0604020202020204" pitchFamily="34" charset="0"/>
              </a:rPr>
              <a:t>Demonstrate high-rate manufacturing concepts at full scale (</a:t>
            </a:r>
            <a:r>
              <a:rPr lang="en-US" sz="1600" b="1" kern="0" dirty="0">
                <a:latin typeface="Helvetica" pitchFamily="2" charset="0"/>
                <a:cs typeface="Helvetica" panose="020B0604020202020204" pitchFamily="34" charset="0"/>
              </a:rPr>
              <a:t>TRL/MRL 3+ </a:t>
            </a:r>
            <a:r>
              <a:rPr lang="en-US" sz="1600" b="1" kern="0" dirty="0">
                <a:latin typeface="Helvetica" pitchFamily="2" charset="0"/>
                <a:cs typeface="Helvetica" panose="020B0604020202020204" pitchFamily="34" charset="0"/>
                <a:sym typeface="Wingdings" pitchFamily="2" charset="2"/>
              </a:rPr>
              <a:t> 6 at close)</a:t>
            </a:r>
            <a:endParaRPr lang="en-US" sz="1600" b="1" kern="0" dirty="0">
              <a:latin typeface="Helvetica" pitchFamily="2" charset="0"/>
              <a:cs typeface="Helvetica" panose="020B0604020202020204" pitchFamily="34" charset="0"/>
            </a:endParaRPr>
          </a:p>
          <a:p>
            <a:pPr marL="557213" lvl="1" indent="-214313">
              <a:spcBef>
                <a:spcPts val="225"/>
              </a:spcBef>
              <a:buFont typeface="Arial" panose="020B0604020202020204" pitchFamily="34" charset="0"/>
              <a:buChar char="•"/>
            </a:pPr>
            <a:r>
              <a:rPr lang="en-US" sz="1600" kern="0" dirty="0">
                <a:latin typeface="Helvetica" pitchFamily="2" charset="0"/>
                <a:cs typeface="Helvetica" panose="020B0604020202020204" pitchFamily="34" charset="0"/>
              </a:rPr>
              <a:t>Evolving </a:t>
            </a:r>
            <a:r>
              <a:rPr lang="en-US" sz="1600" kern="0" dirty="0" err="1">
                <a:latin typeface="Helvetica" pitchFamily="2" charset="0"/>
                <a:cs typeface="Helvetica" panose="020B0604020202020204" pitchFamily="34" charset="0"/>
              </a:rPr>
              <a:t>SoA</a:t>
            </a:r>
            <a:r>
              <a:rPr lang="en-US" sz="1600" kern="0" dirty="0">
                <a:latin typeface="Helvetica" pitchFamily="2" charset="0"/>
                <a:cs typeface="Helvetica" panose="020B0604020202020204" pitchFamily="34" charset="0"/>
              </a:rPr>
              <a:t> thermosets</a:t>
            </a:r>
          </a:p>
          <a:p>
            <a:pPr marL="557213" lvl="1" indent="-214313">
              <a:spcBef>
                <a:spcPts val="225"/>
              </a:spcBef>
              <a:buFont typeface="Arial" panose="020B0604020202020204" pitchFamily="34" charset="0"/>
              <a:buChar char="•"/>
            </a:pPr>
            <a:r>
              <a:rPr lang="en-US" sz="1600" kern="0" dirty="0">
                <a:latin typeface="Helvetica" pitchFamily="2" charset="0"/>
                <a:cs typeface="Helvetica" panose="020B0604020202020204" pitchFamily="34" charset="0"/>
              </a:rPr>
              <a:t>Thermoplastics</a:t>
            </a:r>
          </a:p>
          <a:p>
            <a:pPr marL="557213" lvl="1" indent="-214313">
              <a:spcBef>
                <a:spcPts val="225"/>
              </a:spcBef>
              <a:buFont typeface="Arial" panose="020B0604020202020204" pitchFamily="34" charset="0"/>
              <a:buChar char="•"/>
            </a:pPr>
            <a:r>
              <a:rPr lang="en-US" sz="1600" kern="0" dirty="0">
                <a:latin typeface="Helvetica" pitchFamily="2" charset="0"/>
                <a:cs typeface="Helvetica" panose="020B0604020202020204" pitchFamily="34" charset="0"/>
              </a:rPr>
              <a:t>Resin Transfer Molding</a:t>
            </a:r>
          </a:p>
          <a:p>
            <a:pPr marL="557213" lvl="1" indent="-214313">
              <a:spcBef>
                <a:spcPts val="225"/>
              </a:spcBef>
              <a:buFont typeface="Arial" panose="020B0604020202020204" pitchFamily="34" charset="0"/>
              <a:buChar char="•"/>
            </a:pPr>
            <a:r>
              <a:rPr lang="en-US" sz="1600" kern="0" dirty="0">
                <a:latin typeface="Helvetica" pitchFamily="2" charset="0"/>
                <a:cs typeface="Helvetica" panose="020B0604020202020204" pitchFamily="34" charset="0"/>
              </a:rPr>
              <a:t>Materials, processes, and architectures</a:t>
            </a:r>
          </a:p>
          <a:p>
            <a:pPr marL="173831" indent="-173831">
              <a:spcBef>
                <a:spcPts val="900"/>
              </a:spcBef>
              <a:buFont typeface="Arial" panose="020B0604020202020204" pitchFamily="34" charset="0"/>
              <a:buChar char="•"/>
            </a:pPr>
            <a:r>
              <a:rPr lang="en-US" sz="1600" kern="0" dirty="0">
                <a:latin typeface="Helvetica" pitchFamily="2" charset="0"/>
                <a:cs typeface="Helvetica" panose="020B0604020202020204" pitchFamily="34" charset="0"/>
              </a:rPr>
              <a:t>Demonstrate </a:t>
            </a:r>
            <a:r>
              <a:rPr lang="en-US" sz="1600" b="1" kern="0" dirty="0">
                <a:latin typeface="Helvetica" pitchFamily="2" charset="0"/>
                <a:cs typeface="Helvetica" panose="020B0604020202020204" pitchFamily="34" charset="0"/>
              </a:rPr>
              <a:t>model-based engineering tools </a:t>
            </a:r>
            <a:br>
              <a:rPr lang="en-US" sz="1600" b="1" kern="0" dirty="0">
                <a:latin typeface="Helvetica" pitchFamily="2" charset="0"/>
                <a:cs typeface="Helvetica" panose="020B0604020202020204" pitchFamily="34" charset="0"/>
              </a:rPr>
            </a:br>
            <a:r>
              <a:rPr lang="en-US" sz="1600" kern="0" dirty="0">
                <a:latin typeface="Helvetica" pitchFamily="2" charset="0"/>
                <a:cs typeface="Helvetica" panose="020B0604020202020204" pitchFamily="34" charset="0"/>
              </a:rPr>
              <a:t>for efficient design, development, and certification</a:t>
            </a:r>
            <a:endParaRPr lang="en-US" sz="1600" kern="0" dirty="0">
              <a:latin typeface="Helvetica" pitchFamily="2" charset="0"/>
              <a:ea typeface="Calibri" panose="020F0502020204030204" pitchFamily="34" charset="0"/>
              <a:cs typeface="Times New Roman" panose="02020603050405020304" pitchFamily="18" charset="0"/>
            </a:endParaRPr>
          </a:p>
          <a:p>
            <a:pPr marL="173831" indent="-173831">
              <a:spcBef>
                <a:spcPts val="900"/>
              </a:spcBef>
              <a:buFont typeface="Arial" panose="020B0604020202020204" pitchFamily="34" charset="0"/>
              <a:buChar char="•"/>
            </a:pPr>
            <a:r>
              <a:rPr lang="en-US" sz="1600" kern="0" dirty="0">
                <a:latin typeface="Helvetica" pitchFamily="2" charset="0"/>
                <a:cs typeface="Helvetica" panose="020B0604020202020204" pitchFamily="34" charset="0"/>
              </a:rPr>
              <a:t>Partner with Industry &amp; FAA for realistic requirements</a:t>
            </a:r>
          </a:p>
          <a:p>
            <a:pPr marL="557213" lvl="1" indent="-214313">
              <a:spcBef>
                <a:spcPts val="225"/>
              </a:spcBef>
              <a:buFont typeface="Arial" panose="020B0604020202020204" pitchFamily="34" charset="0"/>
              <a:buChar char="•"/>
            </a:pPr>
            <a:r>
              <a:rPr lang="en-US" sz="1600" kern="0" dirty="0">
                <a:latin typeface="Helvetica" pitchFamily="2" charset="0"/>
                <a:cs typeface="Helvetica" panose="020B0604020202020204" pitchFamily="34" charset="0"/>
              </a:rPr>
              <a:t>Leverage industry expertise and efforts</a:t>
            </a:r>
          </a:p>
          <a:p>
            <a:pPr marL="557213" lvl="1" indent="-214313">
              <a:spcBef>
                <a:spcPts val="225"/>
              </a:spcBef>
              <a:buFont typeface="Arial" panose="020B0604020202020204" pitchFamily="34" charset="0"/>
              <a:buChar char="•"/>
            </a:pPr>
            <a:r>
              <a:rPr lang="en-US" sz="1600" kern="0" dirty="0">
                <a:latin typeface="Helvetica" pitchFamily="2" charset="0"/>
                <a:cs typeface="Helvetica" panose="020B0604020202020204" pitchFamily="34" charset="0"/>
              </a:rPr>
              <a:t>Partnership model similar to Advanced Composites Project</a:t>
            </a:r>
          </a:p>
        </p:txBody>
      </p:sp>
      <p:sp>
        <p:nvSpPr>
          <p:cNvPr id="4" name="Rectangle 3">
            <a:extLst>
              <a:ext uri="{FF2B5EF4-FFF2-40B4-BE49-F238E27FC236}">
                <a16:creationId xmlns:a16="http://schemas.microsoft.com/office/drawing/2014/main" id="{B115401C-2005-1A45-9EBF-36636318FD03}"/>
              </a:ext>
            </a:extLst>
          </p:cNvPr>
          <p:cNvSpPr/>
          <p:nvPr/>
        </p:nvSpPr>
        <p:spPr>
          <a:xfrm>
            <a:off x="1928221" y="5885236"/>
            <a:ext cx="8335558" cy="646331"/>
          </a:xfrm>
          <a:prstGeom prst="rect">
            <a:avLst/>
          </a:prstGeom>
          <a:solidFill>
            <a:schemeClr val="accent1">
              <a:lumMod val="75000"/>
            </a:schemeClr>
          </a:solidFill>
          <a:ln>
            <a:solidFill>
              <a:schemeClr val="accent1">
                <a:lumMod val="75000"/>
              </a:schemeClr>
            </a:solidFill>
          </a:ln>
        </p:spPr>
        <p:txBody>
          <a:bodyPr wrap="square">
            <a:spAutoFit/>
          </a:bodyPr>
          <a:lstStyle/>
          <a:p>
            <a:pPr algn="ctr"/>
            <a:r>
              <a:rPr lang="en-US">
                <a:solidFill>
                  <a:schemeClr val="bg1"/>
                </a:solidFill>
                <a:latin typeface="Helvetica" pitchFamily="2" charset="0"/>
                <a:ea typeface="Times New Roman" panose="02020603050405020304" pitchFamily="18" charset="0"/>
                <a:cs typeface="Arial" panose="020B0604020202020204" pitchFamily="34" charset="0"/>
              </a:rPr>
              <a:t>Rapid prototype and evaluation of manufacturing concepts, down-select at smaller scale, agile development to mature concepts at larger scale</a:t>
            </a:r>
            <a:endParaRPr lang="en-US">
              <a:solidFill>
                <a:schemeClr val="bg1"/>
              </a:solidFill>
              <a:latin typeface="Helvetica" pitchFamily="2" charset="0"/>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ECBB50D4-1A50-CF42-BDDF-DB0B88ED10B3}"/>
              </a:ext>
            </a:extLst>
          </p:cNvPr>
          <p:cNvGrpSpPr/>
          <p:nvPr/>
        </p:nvGrpSpPr>
        <p:grpSpPr>
          <a:xfrm>
            <a:off x="6629401" y="1524000"/>
            <a:ext cx="4758481" cy="4069891"/>
            <a:chOff x="6763438" y="1721309"/>
            <a:chExt cx="3845021" cy="3288616"/>
          </a:xfrm>
        </p:grpSpPr>
        <p:pic>
          <p:nvPicPr>
            <p:cNvPr id="6" name="Picture 5">
              <a:extLst>
                <a:ext uri="{FF2B5EF4-FFF2-40B4-BE49-F238E27FC236}">
                  <a16:creationId xmlns:a16="http://schemas.microsoft.com/office/drawing/2014/main" id="{5B9527B7-E26A-CF4D-9261-F035719F109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032422" y="1721309"/>
              <a:ext cx="3547470" cy="1323351"/>
            </a:xfrm>
            <a:prstGeom prst="rect">
              <a:avLst/>
            </a:prstGeom>
          </p:spPr>
        </p:pic>
        <p:sp>
          <p:nvSpPr>
            <p:cNvPr id="7" name="TextBox 6">
              <a:extLst>
                <a:ext uri="{FF2B5EF4-FFF2-40B4-BE49-F238E27FC236}">
                  <a16:creationId xmlns:a16="http://schemas.microsoft.com/office/drawing/2014/main" id="{87DE4DFC-164B-1E43-83B6-70EC1150C387}"/>
                </a:ext>
              </a:extLst>
            </p:cNvPr>
            <p:cNvSpPr txBox="1"/>
            <p:nvPr/>
          </p:nvSpPr>
          <p:spPr>
            <a:xfrm>
              <a:off x="6763438" y="3238972"/>
              <a:ext cx="1721530" cy="276999"/>
            </a:xfrm>
            <a:prstGeom prst="rect">
              <a:avLst/>
            </a:prstGeom>
            <a:noFill/>
          </p:spPr>
          <p:txBody>
            <a:bodyPr wrap="square" rtlCol="0">
              <a:spAutoFit/>
            </a:bodyPr>
            <a:lstStyle/>
            <a:p>
              <a:pPr algn="ctr"/>
              <a:r>
                <a:rPr lang="en-US" sz="1200" b="1">
                  <a:latin typeface="Helvetica" panose="020B0604020202020204" pitchFamily="34" charset="0"/>
                  <a:cs typeface="Helvetica" panose="020B0604020202020204" pitchFamily="34" charset="0"/>
                </a:rPr>
                <a:t>Current </a:t>
              </a:r>
              <a:r>
                <a:rPr lang="en-US" sz="1200" b="1" err="1">
                  <a:latin typeface="Helvetica" panose="020B0604020202020204" pitchFamily="34" charset="0"/>
                  <a:cs typeface="Helvetica" panose="020B0604020202020204" pitchFamily="34" charset="0"/>
                </a:rPr>
                <a:t>SoA</a:t>
              </a:r>
              <a:endParaRPr lang="en-US" sz="1200" b="1">
                <a:latin typeface="Helvetica" panose="020B0604020202020204" pitchFamily="34" charset="0"/>
                <a:cs typeface="Helvetica" panose="020B0604020202020204" pitchFamily="34" charset="0"/>
              </a:endParaRPr>
            </a:p>
          </p:txBody>
        </p:sp>
        <p:sp>
          <p:nvSpPr>
            <p:cNvPr id="8" name="Rectangle 7">
              <a:extLst>
                <a:ext uri="{FF2B5EF4-FFF2-40B4-BE49-F238E27FC236}">
                  <a16:creationId xmlns:a16="http://schemas.microsoft.com/office/drawing/2014/main" id="{A1C70026-8785-3A4D-9A4B-0A13283D0A6C}"/>
                </a:ext>
              </a:extLst>
            </p:cNvPr>
            <p:cNvSpPr/>
            <p:nvPr/>
          </p:nvSpPr>
          <p:spPr bwMode="auto">
            <a:xfrm>
              <a:off x="7132015" y="4533727"/>
              <a:ext cx="1006543" cy="25687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r>
                <a:rPr lang="en-US" sz="1200">
                  <a:solidFill>
                    <a:schemeClr val="bg1"/>
                  </a:solidFill>
                  <a:latin typeface="Helvetica" panose="020B0604020202020204" pitchFamily="34" charset="0"/>
                  <a:ea typeface="ＭＳ Ｐゴシック" pitchFamily="-108" charset="-128"/>
                  <a:cs typeface="Helvetica" panose="020B0604020202020204" pitchFamily="34" charset="0"/>
                </a:rPr>
                <a:t>Inspection</a:t>
              </a:r>
            </a:p>
          </p:txBody>
        </p:sp>
        <p:sp>
          <p:nvSpPr>
            <p:cNvPr id="9" name="Rectangle 8">
              <a:extLst>
                <a:ext uri="{FF2B5EF4-FFF2-40B4-BE49-F238E27FC236}">
                  <a16:creationId xmlns:a16="http://schemas.microsoft.com/office/drawing/2014/main" id="{31106052-0AE5-E646-BEAC-CC6DB13D76DF}"/>
                </a:ext>
              </a:extLst>
            </p:cNvPr>
            <p:cNvSpPr/>
            <p:nvPr/>
          </p:nvSpPr>
          <p:spPr bwMode="auto">
            <a:xfrm>
              <a:off x="7132015" y="4019983"/>
              <a:ext cx="1006543" cy="513745"/>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r>
                <a:rPr lang="en-US" sz="1200">
                  <a:solidFill>
                    <a:schemeClr val="bg1"/>
                  </a:solidFill>
                  <a:latin typeface="Helvetica" panose="020B0604020202020204" pitchFamily="34" charset="0"/>
                  <a:ea typeface="ＭＳ Ｐゴシック" pitchFamily="-108" charset="-128"/>
                  <a:cs typeface="Helvetica" panose="020B0604020202020204" pitchFamily="34" charset="0"/>
                </a:rPr>
                <a:t>Assemble</a:t>
              </a:r>
            </a:p>
          </p:txBody>
        </p:sp>
        <p:sp>
          <p:nvSpPr>
            <p:cNvPr id="10" name="Rectangle 9">
              <a:extLst>
                <a:ext uri="{FF2B5EF4-FFF2-40B4-BE49-F238E27FC236}">
                  <a16:creationId xmlns:a16="http://schemas.microsoft.com/office/drawing/2014/main" id="{05B54DB5-305B-654D-9124-8F4BAA1E92FC}"/>
                </a:ext>
              </a:extLst>
            </p:cNvPr>
            <p:cNvSpPr/>
            <p:nvPr/>
          </p:nvSpPr>
          <p:spPr bwMode="auto">
            <a:xfrm>
              <a:off x="7132015" y="3763115"/>
              <a:ext cx="1006543" cy="25687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r>
                <a:rPr lang="en-US" sz="1200">
                  <a:solidFill>
                    <a:schemeClr val="bg1"/>
                  </a:solidFill>
                  <a:latin typeface="Helvetica" panose="020B0604020202020204" pitchFamily="34" charset="0"/>
                  <a:ea typeface="ＭＳ Ｐゴシック" pitchFamily="-108" charset="-128"/>
                  <a:cs typeface="Helvetica" panose="020B0604020202020204" pitchFamily="34" charset="0"/>
                </a:rPr>
                <a:t>Cure</a:t>
              </a:r>
            </a:p>
          </p:txBody>
        </p:sp>
        <p:sp>
          <p:nvSpPr>
            <p:cNvPr id="11" name="Rectangle 10">
              <a:extLst>
                <a:ext uri="{FF2B5EF4-FFF2-40B4-BE49-F238E27FC236}">
                  <a16:creationId xmlns:a16="http://schemas.microsoft.com/office/drawing/2014/main" id="{2678141E-F8DA-FA4B-B499-78466428E1CC}"/>
                </a:ext>
              </a:extLst>
            </p:cNvPr>
            <p:cNvSpPr/>
            <p:nvPr/>
          </p:nvSpPr>
          <p:spPr bwMode="auto">
            <a:xfrm>
              <a:off x="7132015" y="3454876"/>
              <a:ext cx="1006543" cy="30824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r>
                <a:rPr lang="en-US" sz="1200">
                  <a:solidFill>
                    <a:schemeClr val="bg1"/>
                  </a:solidFill>
                  <a:latin typeface="Helvetica" panose="020B0604020202020204" pitchFamily="34" charset="0"/>
                  <a:ea typeface="ＭＳ Ｐゴシック" pitchFamily="-108" charset="-128"/>
                  <a:cs typeface="Helvetica" panose="020B0604020202020204" pitchFamily="34" charset="0"/>
                </a:rPr>
                <a:t>Layup</a:t>
              </a:r>
            </a:p>
          </p:txBody>
        </p:sp>
        <p:sp>
          <p:nvSpPr>
            <p:cNvPr id="12" name="Rectangle 11">
              <a:extLst>
                <a:ext uri="{FF2B5EF4-FFF2-40B4-BE49-F238E27FC236}">
                  <a16:creationId xmlns:a16="http://schemas.microsoft.com/office/drawing/2014/main" id="{5FC25F47-C156-3F43-9D02-08F275DA4A0B}"/>
                </a:ext>
              </a:extLst>
            </p:cNvPr>
            <p:cNvSpPr/>
            <p:nvPr/>
          </p:nvSpPr>
          <p:spPr bwMode="auto">
            <a:xfrm>
              <a:off x="7132015" y="4790594"/>
              <a:ext cx="1006543" cy="205498"/>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r>
                <a:rPr lang="en-US" sz="1200">
                  <a:solidFill>
                    <a:schemeClr val="bg1"/>
                  </a:solidFill>
                  <a:latin typeface="Helvetica" panose="020B0604020202020204" pitchFamily="34" charset="0"/>
                  <a:ea typeface="ＭＳ Ｐゴシック" pitchFamily="-108" charset="-128"/>
                  <a:cs typeface="Helvetica" panose="020B0604020202020204" pitchFamily="34" charset="0"/>
                </a:rPr>
                <a:t>Paint</a:t>
              </a:r>
            </a:p>
          </p:txBody>
        </p:sp>
        <p:cxnSp>
          <p:nvCxnSpPr>
            <p:cNvPr id="13" name="Straight Arrow Connector 12">
              <a:extLst>
                <a:ext uri="{FF2B5EF4-FFF2-40B4-BE49-F238E27FC236}">
                  <a16:creationId xmlns:a16="http://schemas.microsoft.com/office/drawing/2014/main" id="{4CCE10F1-7E48-0043-A197-4D66C66FB2A7}"/>
                </a:ext>
              </a:extLst>
            </p:cNvPr>
            <p:cNvCxnSpPr>
              <a:cxnSpLocks/>
            </p:cNvCxnSpPr>
            <p:nvPr/>
          </p:nvCxnSpPr>
          <p:spPr bwMode="auto">
            <a:xfrm>
              <a:off x="7054194" y="3454876"/>
              <a:ext cx="0" cy="1541669"/>
            </a:xfrm>
            <a:prstGeom prst="straightConnector1">
              <a:avLst/>
            </a:prstGeom>
            <a:solidFill>
              <a:schemeClr val="accent1"/>
            </a:solidFill>
            <a:ln w="50800" cap="flat" cmpd="sng" algn="ctr">
              <a:solidFill>
                <a:schemeClr val="tx2">
                  <a:lumMod val="60000"/>
                  <a:lumOff val="40000"/>
                </a:schemeClr>
              </a:solidFill>
              <a:prstDash val="solid"/>
              <a:round/>
              <a:headEnd type="none" w="med" len="med"/>
              <a:tailEnd type="triangle"/>
            </a:ln>
            <a:effectLst/>
          </p:spPr>
        </p:cxnSp>
        <p:grpSp>
          <p:nvGrpSpPr>
            <p:cNvPr id="14" name="Group 13">
              <a:extLst>
                <a:ext uri="{FF2B5EF4-FFF2-40B4-BE49-F238E27FC236}">
                  <a16:creationId xmlns:a16="http://schemas.microsoft.com/office/drawing/2014/main" id="{F7C06993-6ABD-8045-8506-75CA9CBB5E6D}"/>
                </a:ext>
              </a:extLst>
            </p:cNvPr>
            <p:cNvGrpSpPr/>
            <p:nvPr/>
          </p:nvGrpSpPr>
          <p:grpSpPr>
            <a:xfrm>
              <a:off x="9708702" y="3871526"/>
              <a:ext cx="671070" cy="588998"/>
              <a:chOff x="7260642" y="1413740"/>
              <a:chExt cx="3809999" cy="3365500"/>
            </a:xfrm>
          </p:grpSpPr>
          <p:pic>
            <p:nvPicPr>
              <p:cNvPr id="39" name="Picture 38">
                <a:extLst>
                  <a:ext uri="{FF2B5EF4-FFF2-40B4-BE49-F238E27FC236}">
                    <a16:creationId xmlns:a16="http://schemas.microsoft.com/office/drawing/2014/main" id="{2CB74945-1DD7-1244-A58F-1E4042E465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0642" y="1413740"/>
                <a:ext cx="3809999" cy="3365500"/>
              </a:xfrm>
              <a:prstGeom prst="rect">
                <a:avLst/>
              </a:prstGeom>
            </p:spPr>
          </p:pic>
          <p:sp>
            <p:nvSpPr>
              <p:cNvPr id="40" name="Pie 39">
                <a:extLst>
                  <a:ext uri="{FF2B5EF4-FFF2-40B4-BE49-F238E27FC236}">
                    <a16:creationId xmlns:a16="http://schemas.microsoft.com/office/drawing/2014/main" id="{F3ACAD8F-660C-C142-9F21-147F598D44E8}"/>
                  </a:ext>
                </a:extLst>
              </p:cNvPr>
              <p:cNvSpPr/>
              <p:nvPr/>
            </p:nvSpPr>
            <p:spPr bwMode="auto">
              <a:xfrm>
                <a:off x="8044431" y="2094013"/>
                <a:ext cx="2194964" cy="2337463"/>
              </a:xfrm>
              <a:prstGeom prst="pie">
                <a:avLst>
                  <a:gd name="adj1" fmla="val 16289507"/>
                  <a:gd name="adj2" fmla="val 18008688"/>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750">
                  <a:latin typeface="Helvetica" panose="020B0604020202020204" pitchFamily="34" charset="0"/>
                  <a:ea typeface="ＭＳ Ｐゴシック" pitchFamily="-108" charset="-128"/>
                  <a:cs typeface="Helvetica" panose="020B0604020202020204" pitchFamily="34" charset="0"/>
                </a:endParaRPr>
              </a:p>
            </p:txBody>
          </p:sp>
        </p:grpSp>
        <p:sp>
          <p:nvSpPr>
            <p:cNvPr id="15" name="TextBox 14">
              <a:extLst>
                <a:ext uri="{FF2B5EF4-FFF2-40B4-BE49-F238E27FC236}">
                  <a16:creationId xmlns:a16="http://schemas.microsoft.com/office/drawing/2014/main" id="{19070C03-CC36-974D-AA03-73501AB45AD2}"/>
                </a:ext>
              </a:extLst>
            </p:cNvPr>
            <p:cNvSpPr txBox="1"/>
            <p:nvPr/>
          </p:nvSpPr>
          <p:spPr>
            <a:xfrm>
              <a:off x="9098109" y="4541610"/>
              <a:ext cx="1510350" cy="461665"/>
            </a:xfrm>
            <a:prstGeom prst="rect">
              <a:avLst/>
            </a:prstGeom>
            <a:noFill/>
          </p:spPr>
          <p:txBody>
            <a:bodyPr wrap="none" rtlCol="0">
              <a:spAutoFit/>
            </a:bodyPr>
            <a:lstStyle/>
            <a:p>
              <a:r>
                <a:rPr lang="en-US" sz="1200" b="1">
                  <a:latin typeface="Helvetica" panose="020B0604020202020204" pitchFamily="34" charset="0"/>
                  <a:cs typeface="Helvetica" panose="020B0604020202020204" pitchFamily="34" charset="0"/>
                </a:rPr>
                <a:t>PRODUCTION</a:t>
              </a:r>
              <a:br>
                <a:rPr lang="en-US" sz="1200" b="1">
                  <a:latin typeface="Helvetica" panose="020B0604020202020204" pitchFamily="34" charset="0"/>
                  <a:cs typeface="Helvetica" panose="020B0604020202020204" pitchFamily="34" charset="0"/>
                </a:rPr>
              </a:br>
              <a:r>
                <a:rPr lang="en-US" sz="1200" b="1">
                  <a:latin typeface="Helvetica" panose="020B0604020202020204" pitchFamily="34" charset="0"/>
                  <a:cs typeface="Helvetica" panose="020B0604020202020204" pitchFamily="34" charset="0"/>
                </a:rPr>
                <a:t>TIME REDUCTION</a:t>
              </a:r>
            </a:p>
          </p:txBody>
        </p:sp>
        <p:sp>
          <p:nvSpPr>
            <p:cNvPr id="16" name="TextBox 15">
              <a:extLst>
                <a:ext uri="{FF2B5EF4-FFF2-40B4-BE49-F238E27FC236}">
                  <a16:creationId xmlns:a16="http://schemas.microsoft.com/office/drawing/2014/main" id="{04DDBB1C-E98C-4F4F-9C74-425C558DB0C6}"/>
                </a:ext>
              </a:extLst>
            </p:cNvPr>
            <p:cNvSpPr txBox="1"/>
            <p:nvPr/>
          </p:nvSpPr>
          <p:spPr>
            <a:xfrm>
              <a:off x="9677598" y="3800528"/>
              <a:ext cx="413896" cy="300082"/>
            </a:xfrm>
            <a:prstGeom prst="rect">
              <a:avLst/>
            </a:prstGeom>
            <a:noFill/>
          </p:spPr>
          <p:txBody>
            <a:bodyPr wrap="none" rtlCol="0">
              <a:spAutoFit/>
            </a:bodyPr>
            <a:lstStyle/>
            <a:p>
              <a:r>
                <a:rPr lang="en-US" sz="1350" b="1">
                  <a:solidFill>
                    <a:schemeClr val="tx2">
                      <a:lumMod val="60000"/>
                      <a:lumOff val="40000"/>
                    </a:schemeClr>
                  </a:solidFill>
                  <a:latin typeface="Helvetica" panose="020B0604020202020204" pitchFamily="34" charset="0"/>
                  <a:cs typeface="Helvetica" panose="020B0604020202020204" pitchFamily="34" charset="0"/>
                </a:rPr>
                <a:t>t</a:t>
              </a:r>
              <a:r>
                <a:rPr lang="en-US" sz="1200" b="1">
                  <a:solidFill>
                    <a:schemeClr val="tx2">
                      <a:lumMod val="60000"/>
                      <a:lumOff val="40000"/>
                    </a:schemeClr>
                  </a:solidFill>
                  <a:latin typeface="Helvetica" panose="020B0604020202020204" pitchFamily="34" charset="0"/>
                  <a:cs typeface="Helvetica" panose="020B0604020202020204" pitchFamily="34" charset="0"/>
                </a:rPr>
                <a:t> /6</a:t>
              </a:r>
            </a:p>
          </p:txBody>
        </p:sp>
        <p:grpSp>
          <p:nvGrpSpPr>
            <p:cNvPr id="17" name="Group 16">
              <a:extLst>
                <a:ext uri="{FF2B5EF4-FFF2-40B4-BE49-F238E27FC236}">
                  <a16:creationId xmlns:a16="http://schemas.microsoft.com/office/drawing/2014/main" id="{35A16D72-FD22-4743-B71D-0AFA1E4BE398}"/>
                </a:ext>
              </a:extLst>
            </p:cNvPr>
            <p:cNvGrpSpPr/>
            <p:nvPr/>
          </p:nvGrpSpPr>
          <p:grpSpPr>
            <a:xfrm>
              <a:off x="8127753" y="3458086"/>
              <a:ext cx="1018391" cy="1497910"/>
              <a:chOff x="8597830" y="1422292"/>
              <a:chExt cx="1357853" cy="4290523"/>
            </a:xfrm>
          </p:grpSpPr>
          <p:cxnSp>
            <p:nvCxnSpPr>
              <p:cNvPr id="33" name="Straight Connector 32">
                <a:extLst>
                  <a:ext uri="{FF2B5EF4-FFF2-40B4-BE49-F238E27FC236}">
                    <a16:creationId xmlns:a16="http://schemas.microsoft.com/office/drawing/2014/main" id="{BFF2A8C3-7F21-EB4A-AF8F-3F3EEFFF61E3}"/>
                  </a:ext>
                </a:extLst>
              </p:cNvPr>
              <p:cNvCxnSpPr>
                <a:cxnSpLocks/>
              </p:cNvCxnSpPr>
              <p:nvPr/>
            </p:nvCxnSpPr>
            <p:spPr bwMode="auto">
              <a:xfrm flipV="1">
                <a:off x="8610103" y="1549449"/>
                <a:ext cx="1342050" cy="74784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FB4657B-1FB5-1F48-ABBF-CB661797202F}"/>
                  </a:ext>
                </a:extLst>
              </p:cNvPr>
              <p:cNvCxnSpPr>
                <a:cxnSpLocks/>
              </p:cNvCxnSpPr>
              <p:nvPr/>
            </p:nvCxnSpPr>
            <p:spPr bwMode="auto">
              <a:xfrm flipV="1">
                <a:off x="8608255" y="1655631"/>
                <a:ext cx="1347428" cy="137295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E0B379E-F0AE-8F41-BA2E-386449C5B38A}"/>
                  </a:ext>
                </a:extLst>
              </p:cNvPr>
              <p:cNvCxnSpPr>
                <a:cxnSpLocks/>
              </p:cNvCxnSpPr>
              <p:nvPr/>
            </p:nvCxnSpPr>
            <p:spPr bwMode="auto">
              <a:xfrm flipV="1">
                <a:off x="8614737" y="1943838"/>
                <a:ext cx="1330355" cy="255122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EEF9B48-93B5-F245-9DC5-A7BBFBC5D9FD}"/>
                  </a:ext>
                </a:extLst>
              </p:cNvPr>
              <p:cNvCxnSpPr>
                <a:cxnSpLocks/>
              </p:cNvCxnSpPr>
              <p:nvPr/>
            </p:nvCxnSpPr>
            <p:spPr bwMode="auto">
              <a:xfrm flipV="1">
                <a:off x="8614737" y="2034851"/>
                <a:ext cx="1330355" cy="319151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C23B7CB-0E02-AE48-8A5E-627FBD68F57D}"/>
                  </a:ext>
                </a:extLst>
              </p:cNvPr>
              <p:cNvCxnSpPr/>
              <p:nvPr/>
            </p:nvCxnSpPr>
            <p:spPr bwMode="auto">
              <a:xfrm flipV="1">
                <a:off x="8597830" y="2130783"/>
                <a:ext cx="1349470" cy="358203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1579366-7472-EB4F-A5F6-BE9E5CA0D58E}"/>
                  </a:ext>
                </a:extLst>
              </p:cNvPr>
              <p:cNvCxnSpPr>
                <a:cxnSpLocks/>
              </p:cNvCxnSpPr>
              <p:nvPr/>
            </p:nvCxnSpPr>
            <p:spPr bwMode="auto">
              <a:xfrm>
                <a:off x="8614737" y="1422292"/>
                <a:ext cx="134094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792705CD-693F-AD46-B7FA-FCE14D7EB093}"/>
                </a:ext>
              </a:extLst>
            </p:cNvPr>
            <p:cNvGrpSpPr/>
            <p:nvPr/>
          </p:nvGrpSpPr>
          <p:grpSpPr>
            <a:xfrm>
              <a:off x="8384745" y="4347031"/>
              <a:ext cx="724225" cy="662894"/>
              <a:chOff x="8752337" y="4185629"/>
              <a:chExt cx="965633" cy="883859"/>
            </a:xfrm>
          </p:grpSpPr>
          <p:grpSp>
            <p:nvGrpSpPr>
              <p:cNvPr id="27" name="Group 26">
                <a:extLst>
                  <a:ext uri="{FF2B5EF4-FFF2-40B4-BE49-F238E27FC236}">
                    <a16:creationId xmlns:a16="http://schemas.microsoft.com/office/drawing/2014/main" id="{A9A4A860-12AC-DE41-9D6B-A2C852F990ED}"/>
                  </a:ext>
                </a:extLst>
              </p:cNvPr>
              <p:cNvGrpSpPr/>
              <p:nvPr/>
            </p:nvGrpSpPr>
            <p:grpSpPr>
              <a:xfrm>
                <a:off x="8752337" y="4284938"/>
                <a:ext cx="893874" cy="784550"/>
                <a:chOff x="3118261" y="1413740"/>
                <a:chExt cx="3810000" cy="3365502"/>
              </a:xfrm>
            </p:grpSpPr>
            <p:pic>
              <p:nvPicPr>
                <p:cNvPr id="29" name="Picture 28">
                  <a:extLst>
                    <a:ext uri="{FF2B5EF4-FFF2-40B4-BE49-F238E27FC236}">
                      <a16:creationId xmlns:a16="http://schemas.microsoft.com/office/drawing/2014/main" id="{9A147493-9E04-8D47-88B4-AF9C29A532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18261" y="1413740"/>
                  <a:ext cx="3810000" cy="3365500"/>
                </a:xfrm>
                <a:prstGeom prst="rect">
                  <a:avLst/>
                </a:prstGeom>
              </p:spPr>
            </p:pic>
            <p:pic>
              <p:nvPicPr>
                <p:cNvPr id="30" name="Picture 29">
                  <a:extLst>
                    <a:ext uri="{FF2B5EF4-FFF2-40B4-BE49-F238E27FC236}">
                      <a16:creationId xmlns:a16="http://schemas.microsoft.com/office/drawing/2014/main" id="{4CB531CE-E2C2-C043-AFF6-2AB704DD6F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18261" y="1413740"/>
                  <a:ext cx="3810000" cy="3365502"/>
                </a:xfrm>
                <a:prstGeom prst="rect">
                  <a:avLst/>
                </a:prstGeom>
              </p:spPr>
            </p:pic>
            <p:sp>
              <p:nvSpPr>
                <p:cNvPr id="31" name="Pie 30">
                  <a:extLst>
                    <a:ext uri="{FF2B5EF4-FFF2-40B4-BE49-F238E27FC236}">
                      <a16:creationId xmlns:a16="http://schemas.microsoft.com/office/drawing/2014/main" id="{7933ADAA-0A2D-3047-9B88-27C87CE437BC}"/>
                    </a:ext>
                  </a:extLst>
                </p:cNvPr>
                <p:cNvSpPr/>
                <p:nvPr/>
              </p:nvSpPr>
              <p:spPr bwMode="auto">
                <a:xfrm>
                  <a:off x="3794165" y="2093024"/>
                  <a:ext cx="2410692" cy="2410692"/>
                </a:xfrm>
                <a:prstGeom prst="pie">
                  <a:avLst>
                    <a:gd name="adj1" fmla="val 16289507"/>
                    <a:gd name="adj2" fmla="val 5352587"/>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750">
                    <a:latin typeface="Helvetica" panose="020B0604020202020204" pitchFamily="34" charset="0"/>
                    <a:ea typeface="ＭＳ Ｐゴシック" pitchFamily="-108" charset="-128"/>
                    <a:cs typeface="Helvetica" panose="020B0604020202020204" pitchFamily="34" charset="0"/>
                  </a:endParaRPr>
                </a:p>
              </p:txBody>
            </p:sp>
            <p:pic>
              <p:nvPicPr>
                <p:cNvPr id="32" name="Picture 31">
                  <a:extLst>
                    <a:ext uri="{FF2B5EF4-FFF2-40B4-BE49-F238E27FC236}">
                      <a16:creationId xmlns:a16="http://schemas.microsoft.com/office/drawing/2014/main" id="{549C61F6-5777-0545-992D-6DE71B3466A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9075342">
                  <a:off x="4688359" y="3188605"/>
                  <a:ext cx="622300" cy="1003300"/>
                </a:xfrm>
                <a:prstGeom prst="rect">
                  <a:avLst/>
                </a:prstGeom>
              </p:spPr>
            </p:pic>
          </p:grpSp>
          <p:sp>
            <p:nvSpPr>
              <p:cNvPr id="28" name="TextBox 27">
                <a:extLst>
                  <a:ext uri="{FF2B5EF4-FFF2-40B4-BE49-F238E27FC236}">
                    <a16:creationId xmlns:a16="http://schemas.microsoft.com/office/drawing/2014/main" id="{B0AFA915-D635-B146-A409-409D41723C76}"/>
                  </a:ext>
                </a:extLst>
              </p:cNvPr>
              <p:cNvSpPr txBox="1"/>
              <p:nvPr/>
            </p:nvSpPr>
            <p:spPr>
              <a:xfrm>
                <a:off x="9394805" y="4185629"/>
                <a:ext cx="323165" cy="400109"/>
              </a:xfrm>
              <a:prstGeom prst="rect">
                <a:avLst/>
              </a:prstGeom>
              <a:noFill/>
            </p:spPr>
            <p:txBody>
              <a:bodyPr wrap="none" rtlCol="0">
                <a:spAutoFit/>
              </a:bodyPr>
              <a:lstStyle/>
              <a:p>
                <a:r>
                  <a:rPr lang="en-US" sz="1350" b="1">
                    <a:solidFill>
                      <a:schemeClr val="tx2">
                        <a:lumMod val="60000"/>
                        <a:lumOff val="40000"/>
                      </a:schemeClr>
                    </a:solidFill>
                    <a:latin typeface="Helvetica" panose="020B0604020202020204" pitchFamily="34" charset="0"/>
                    <a:cs typeface="Helvetica" panose="020B0604020202020204" pitchFamily="34" charset="0"/>
                  </a:rPr>
                  <a:t>t</a:t>
                </a:r>
              </a:p>
            </p:txBody>
          </p:sp>
        </p:grpSp>
        <p:sp>
          <p:nvSpPr>
            <p:cNvPr id="19" name="TextBox 18">
              <a:extLst>
                <a:ext uri="{FF2B5EF4-FFF2-40B4-BE49-F238E27FC236}">
                  <a16:creationId xmlns:a16="http://schemas.microsoft.com/office/drawing/2014/main" id="{56F79A64-903E-544A-91A0-D482C9A467E0}"/>
                </a:ext>
              </a:extLst>
            </p:cNvPr>
            <p:cNvSpPr txBox="1"/>
            <p:nvPr/>
          </p:nvSpPr>
          <p:spPr>
            <a:xfrm>
              <a:off x="9081965" y="3228160"/>
              <a:ext cx="1114375" cy="276999"/>
            </a:xfrm>
            <a:prstGeom prst="rect">
              <a:avLst/>
            </a:prstGeom>
            <a:noFill/>
          </p:spPr>
          <p:txBody>
            <a:bodyPr wrap="square" rtlCol="0">
              <a:spAutoFit/>
            </a:bodyPr>
            <a:lstStyle/>
            <a:p>
              <a:pPr algn="ctr"/>
              <a:r>
                <a:rPr lang="en-US" sz="1200" b="1">
                  <a:latin typeface="Helvetica" panose="020B0604020202020204" pitchFamily="34" charset="0"/>
                  <a:cs typeface="Helvetica" panose="020B0604020202020204" pitchFamily="34" charset="0"/>
                </a:rPr>
                <a:t>Future State</a:t>
              </a:r>
            </a:p>
          </p:txBody>
        </p:sp>
        <p:grpSp>
          <p:nvGrpSpPr>
            <p:cNvPr id="20" name="Group 19">
              <a:extLst>
                <a:ext uri="{FF2B5EF4-FFF2-40B4-BE49-F238E27FC236}">
                  <a16:creationId xmlns:a16="http://schemas.microsoft.com/office/drawing/2014/main" id="{269A6657-206F-4644-918D-7E4C1C795F65}"/>
                </a:ext>
              </a:extLst>
            </p:cNvPr>
            <p:cNvGrpSpPr/>
            <p:nvPr/>
          </p:nvGrpSpPr>
          <p:grpSpPr>
            <a:xfrm>
              <a:off x="9139280" y="3454877"/>
              <a:ext cx="1019940" cy="254087"/>
              <a:chOff x="5915642" y="1523435"/>
              <a:chExt cx="2498841" cy="932353"/>
            </a:xfrm>
          </p:grpSpPr>
          <p:sp>
            <p:nvSpPr>
              <p:cNvPr id="22" name="Rectangle 21">
                <a:extLst>
                  <a:ext uri="{FF2B5EF4-FFF2-40B4-BE49-F238E27FC236}">
                    <a16:creationId xmlns:a16="http://schemas.microsoft.com/office/drawing/2014/main" id="{7B1BDAF0-342B-2042-95D8-FD25F431B1A1}"/>
                  </a:ext>
                </a:extLst>
              </p:cNvPr>
              <p:cNvSpPr/>
              <p:nvPr/>
            </p:nvSpPr>
            <p:spPr bwMode="auto">
              <a:xfrm>
                <a:off x="5915642" y="2322593"/>
                <a:ext cx="2498841" cy="133195"/>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endParaRPr lang="en-US" sz="1200">
                  <a:solidFill>
                    <a:schemeClr val="tx1"/>
                  </a:solidFill>
                  <a:latin typeface="Helvetica" panose="020B0604020202020204" pitchFamily="34" charset="0"/>
                  <a:ea typeface="ＭＳ Ｐゴシック" pitchFamily="-108" charset="-128"/>
                  <a:cs typeface="Helvetica" panose="020B0604020202020204" pitchFamily="34" charset="0"/>
                </a:endParaRPr>
              </a:p>
            </p:txBody>
          </p:sp>
          <p:sp>
            <p:nvSpPr>
              <p:cNvPr id="23" name="Rectangle 22">
                <a:extLst>
                  <a:ext uri="{FF2B5EF4-FFF2-40B4-BE49-F238E27FC236}">
                    <a16:creationId xmlns:a16="http://schemas.microsoft.com/office/drawing/2014/main" id="{A2129E4A-4C16-2F44-942A-328AF2CBCD7B}"/>
                  </a:ext>
                </a:extLst>
              </p:cNvPr>
              <p:cNvSpPr/>
              <p:nvPr/>
            </p:nvSpPr>
            <p:spPr bwMode="auto">
              <a:xfrm>
                <a:off x="5915642" y="2189400"/>
                <a:ext cx="2498841" cy="13319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endParaRPr lang="en-US" sz="1200">
                  <a:solidFill>
                    <a:schemeClr val="tx1"/>
                  </a:solidFill>
                  <a:latin typeface="Helvetica" panose="020B0604020202020204" pitchFamily="34" charset="0"/>
                  <a:ea typeface="ＭＳ Ｐゴシック" pitchFamily="-108" charset="-128"/>
                  <a:cs typeface="Helvetica" panose="020B0604020202020204" pitchFamily="34" charset="0"/>
                </a:endParaRPr>
              </a:p>
            </p:txBody>
          </p:sp>
          <p:sp>
            <p:nvSpPr>
              <p:cNvPr id="24" name="Rectangle 23">
                <a:extLst>
                  <a:ext uri="{FF2B5EF4-FFF2-40B4-BE49-F238E27FC236}">
                    <a16:creationId xmlns:a16="http://schemas.microsoft.com/office/drawing/2014/main" id="{65D7E8B2-70BC-714C-8B1C-2CBA8910D328}"/>
                  </a:ext>
                </a:extLst>
              </p:cNvPr>
              <p:cNvSpPr/>
              <p:nvPr/>
            </p:nvSpPr>
            <p:spPr bwMode="auto">
              <a:xfrm>
                <a:off x="5915642" y="1856415"/>
                <a:ext cx="2498841" cy="33298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endParaRPr lang="en-US" sz="1200">
                  <a:solidFill>
                    <a:schemeClr val="tx1"/>
                  </a:solidFill>
                  <a:latin typeface="Helvetica" panose="020B0604020202020204" pitchFamily="34" charset="0"/>
                  <a:ea typeface="ＭＳ Ｐゴシック" pitchFamily="-108" charset="-128"/>
                  <a:cs typeface="Helvetica" panose="020B0604020202020204" pitchFamily="34" charset="0"/>
                </a:endParaRPr>
              </a:p>
            </p:txBody>
          </p:sp>
          <p:sp>
            <p:nvSpPr>
              <p:cNvPr id="25" name="Rectangle 24">
                <a:extLst>
                  <a:ext uri="{FF2B5EF4-FFF2-40B4-BE49-F238E27FC236}">
                    <a16:creationId xmlns:a16="http://schemas.microsoft.com/office/drawing/2014/main" id="{76C6884A-B21B-5141-B47E-2DEFD0A736C1}"/>
                  </a:ext>
                </a:extLst>
              </p:cNvPr>
              <p:cNvSpPr/>
              <p:nvPr/>
            </p:nvSpPr>
            <p:spPr bwMode="auto">
              <a:xfrm>
                <a:off x="5915642" y="1689925"/>
                <a:ext cx="2498841" cy="16649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endParaRPr lang="en-US" sz="1200">
                  <a:solidFill>
                    <a:schemeClr val="tx1"/>
                  </a:solidFill>
                  <a:latin typeface="Helvetica" panose="020B0604020202020204" pitchFamily="34" charset="0"/>
                  <a:ea typeface="ＭＳ Ｐゴシック" pitchFamily="-108" charset="-128"/>
                  <a:cs typeface="Helvetica" panose="020B0604020202020204" pitchFamily="34" charset="0"/>
                </a:endParaRPr>
              </a:p>
            </p:txBody>
          </p:sp>
          <p:sp>
            <p:nvSpPr>
              <p:cNvPr id="26" name="Rectangle 25">
                <a:extLst>
                  <a:ext uri="{FF2B5EF4-FFF2-40B4-BE49-F238E27FC236}">
                    <a16:creationId xmlns:a16="http://schemas.microsoft.com/office/drawing/2014/main" id="{E1BFBF4F-6BBB-5B4F-B67F-9EB2D031AF2D}"/>
                  </a:ext>
                </a:extLst>
              </p:cNvPr>
              <p:cNvSpPr/>
              <p:nvPr/>
            </p:nvSpPr>
            <p:spPr bwMode="auto">
              <a:xfrm>
                <a:off x="5915642" y="1523435"/>
                <a:ext cx="2498841" cy="16649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ctr" anchorCtr="0" compatLnSpc="1">
                <a:prstTxWarp prst="textNoShape">
                  <a:avLst/>
                </a:prstTxWarp>
              </a:bodyPr>
              <a:lstStyle/>
              <a:p>
                <a:pPr algn="ctr" eaLnBrk="0" hangingPunct="0"/>
                <a:endParaRPr lang="en-US" sz="1200">
                  <a:solidFill>
                    <a:schemeClr val="tx1"/>
                  </a:solidFill>
                  <a:latin typeface="Helvetica" panose="020B0604020202020204" pitchFamily="34" charset="0"/>
                  <a:ea typeface="ＭＳ Ｐゴシック" pitchFamily="-108" charset="-128"/>
                  <a:cs typeface="Helvetica" panose="020B0604020202020204" pitchFamily="34" charset="0"/>
                </a:endParaRPr>
              </a:p>
            </p:txBody>
          </p:sp>
        </p:grpSp>
        <p:cxnSp>
          <p:nvCxnSpPr>
            <p:cNvPr id="21" name="Straight Arrow Connector 20">
              <a:extLst>
                <a:ext uri="{FF2B5EF4-FFF2-40B4-BE49-F238E27FC236}">
                  <a16:creationId xmlns:a16="http://schemas.microsoft.com/office/drawing/2014/main" id="{28AFEF0B-3A87-4D43-85F2-59CCB5E70E52}"/>
                </a:ext>
              </a:extLst>
            </p:cNvPr>
            <p:cNvCxnSpPr>
              <a:cxnSpLocks/>
            </p:cNvCxnSpPr>
            <p:nvPr/>
          </p:nvCxnSpPr>
          <p:spPr bwMode="auto">
            <a:xfrm>
              <a:off x="10210674" y="3454876"/>
              <a:ext cx="0" cy="252261"/>
            </a:xfrm>
            <a:prstGeom prst="straightConnector1">
              <a:avLst/>
            </a:prstGeom>
            <a:solidFill>
              <a:schemeClr val="accent1"/>
            </a:solidFill>
            <a:ln w="25400" cap="flat" cmpd="sng" algn="ctr">
              <a:solidFill>
                <a:schemeClr val="tx2">
                  <a:lumMod val="60000"/>
                  <a:lumOff val="40000"/>
                </a:schemeClr>
              </a:solidFill>
              <a:prstDash val="solid"/>
              <a:round/>
              <a:headEnd type="none" w="med" len="med"/>
              <a:tailEnd type="triangle"/>
            </a:ln>
            <a:effectLst/>
          </p:spPr>
        </p:cxnSp>
      </p:grpSp>
      <p:sp>
        <p:nvSpPr>
          <p:cNvPr id="42" name="TextBox 41">
            <a:extLst>
              <a:ext uri="{FF2B5EF4-FFF2-40B4-BE49-F238E27FC236}">
                <a16:creationId xmlns:a16="http://schemas.microsoft.com/office/drawing/2014/main" id="{B6CFD8F4-67AF-3844-B6C0-8982734E3F8D}"/>
              </a:ext>
            </a:extLst>
          </p:cNvPr>
          <p:cNvSpPr txBox="1"/>
          <p:nvPr/>
        </p:nvSpPr>
        <p:spPr>
          <a:xfrm>
            <a:off x="304800" y="914400"/>
            <a:ext cx="10757844" cy="369332"/>
          </a:xfrm>
          <a:prstGeom prst="rect">
            <a:avLst/>
          </a:prstGeom>
          <a:noFill/>
        </p:spPr>
        <p:txBody>
          <a:bodyPr wrap="square" rtlCol="0">
            <a:spAutoFit/>
          </a:bodyPr>
          <a:lstStyle/>
          <a:p>
            <a:r>
              <a:rPr lang="en-US" i="1" dirty="0">
                <a:solidFill>
                  <a:schemeClr val="accent1">
                    <a:lumMod val="75000"/>
                  </a:schemeClr>
                </a:solidFill>
                <a:latin typeface="Helvetica" pitchFamily="2" charset="0"/>
                <a:cs typeface="Arial" panose="020B0604020202020204" pitchFamily="34" charset="0"/>
              </a:rPr>
              <a:t>Game-changing manufacturing/delivery rate needed to meet single aisle demand</a:t>
            </a:r>
          </a:p>
        </p:txBody>
      </p:sp>
    </p:spTree>
    <p:extLst>
      <p:ext uri="{BB962C8B-B14F-4D97-AF65-F5344CB8AC3E}">
        <p14:creationId xmlns:p14="http://schemas.microsoft.com/office/powerpoint/2010/main" val="42315661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a:extLst>
              <a:ext uri="{FF2B5EF4-FFF2-40B4-BE49-F238E27FC236}">
                <a16:creationId xmlns:a16="http://schemas.microsoft.com/office/drawing/2014/main" id="{650801E8-438E-2B4B-9E29-3E54E850CF3C}"/>
              </a:ext>
            </a:extLst>
          </p:cNvPr>
          <p:cNvSpPr txBox="1">
            <a:spLocks/>
          </p:cNvSpPr>
          <p:nvPr/>
        </p:nvSpPr>
        <p:spPr bwMode="auto">
          <a:xfrm>
            <a:off x="381000" y="76200"/>
            <a:ext cx="10808307"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panose="020B0300000000000000"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panose="020B0300000000000000"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prstClr val="black"/>
                </a:solidFill>
                <a:effectLst/>
                <a:uLnTx/>
                <a:uFillTx/>
                <a:latin typeface="Helvetica" pitchFamily="2" charset="0"/>
                <a:ea typeface="ヒラギノ角ゴ Pro W3" panose="020B0300000000000000" pitchFamily="34" charset="-128"/>
              </a:rPr>
              <a:t>HiCAM Technical Content and Approach</a:t>
            </a:r>
          </a:p>
        </p:txBody>
      </p:sp>
      <p:grpSp>
        <p:nvGrpSpPr>
          <p:cNvPr id="3" name="Group 2"/>
          <p:cNvGrpSpPr/>
          <p:nvPr/>
        </p:nvGrpSpPr>
        <p:grpSpPr>
          <a:xfrm>
            <a:off x="148510" y="4740356"/>
            <a:ext cx="3270832" cy="1650336"/>
            <a:chOff x="148510" y="4119399"/>
            <a:chExt cx="3270832" cy="1650336"/>
          </a:xfrm>
        </p:grpSpPr>
        <p:sp>
          <p:nvSpPr>
            <p:cNvPr id="43" name="Rectangle 42">
              <a:extLst>
                <a:ext uri="{FF2B5EF4-FFF2-40B4-BE49-F238E27FC236}">
                  <a16:creationId xmlns:a16="http://schemas.microsoft.com/office/drawing/2014/main" id="{81358286-DA34-2547-B890-F9E3BD4446F5}"/>
                </a:ext>
              </a:extLst>
            </p:cNvPr>
            <p:cNvSpPr/>
            <p:nvPr/>
          </p:nvSpPr>
          <p:spPr>
            <a:xfrm>
              <a:off x="148510" y="4119399"/>
              <a:ext cx="3270832" cy="1650336"/>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Helvetica" pitchFamily="2" charset="0"/>
                  <a:ea typeface="+mn-ea"/>
                  <a:cs typeface="+mn-cs"/>
                </a:rPr>
                <a:t>Model Based Engineering Tools</a:t>
              </a:r>
            </a:p>
          </p:txBody>
        </p:sp>
        <p:sp>
          <p:nvSpPr>
            <p:cNvPr id="42" name="TextBox 41">
              <a:extLst>
                <a:ext uri="{FF2B5EF4-FFF2-40B4-BE49-F238E27FC236}">
                  <a16:creationId xmlns:a16="http://schemas.microsoft.com/office/drawing/2014/main" id="{40C07736-9FBD-4649-B237-21384C95CAE4}"/>
                </a:ext>
              </a:extLst>
            </p:cNvPr>
            <p:cNvSpPr txBox="1"/>
            <p:nvPr/>
          </p:nvSpPr>
          <p:spPr>
            <a:xfrm>
              <a:off x="286963" y="4395537"/>
              <a:ext cx="3105151" cy="1323439"/>
            </a:xfrm>
            <a:prstGeom prst="rect">
              <a:avLst/>
            </a:prstGeom>
            <a:noFill/>
          </p:spPr>
          <p:txBody>
            <a:bodyPr wrap="square" numCol="1" spcCol="91440" rtlCol="0">
              <a:spAutoFit/>
            </a:bodyPr>
            <a:lstStyle/>
            <a:p>
              <a:pPr marL="16510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Reduce physical testing</a:t>
              </a:r>
            </a:p>
            <a:p>
              <a:pPr marL="16510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Accelerate concept maturation</a:t>
              </a:r>
            </a:p>
            <a:p>
              <a:pPr marL="16510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Optimize design and manufacturing parameters</a:t>
              </a:r>
            </a:p>
            <a:p>
              <a:pPr marL="16510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Assess and accept defects</a:t>
              </a:r>
            </a:p>
          </p:txBody>
        </p:sp>
      </p:grpSp>
      <p:pic>
        <p:nvPicPr>
          <p:cNvPr id="22" name="Picture 21"/>
          <p:cNvPicPr>
            <a:picLocks noChangeAspect="1"/>
          </p:cNvPicPr>
          <p:nvPr/>
        </p:nvPicPr>
        <p:blipFill>
          <a:blip r:embed="rId3"/>
          <a:stretch>
            <a:fillRect/>
          </a:stretch>
        </p:blipFill>
        <p:spPr>
          <a:xfrm>
            <a:off x="3419342" y="944471"/>
            <a:ext cx="8405232" cy="5555684"/>
          </a:xfrm>
          <a:prstGeom prst="rect">
            <a:avLst/>
          </a:prstGeom>
        </p:spPr>
      </p:pic>
      <p:sp>
        <p:nvSpPr>
          <p:cNvPr id="4" name="TextBox 3"/>
          <p:cNvSpPr txBox="1"/>
          <p:nvPr/>
        </p:nvSpPr>
        <p:spPr>
          <a:xfrm>
            <a:off x="3606084" y="2198855"/>
            <a:ext cx="2839792" cy="523220"/>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charset="0"/>
              <a:ea typeface="ＭＳ Ｐゴシック"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charset="0"/>
              <a:ea typeface="ＭＳ Ｐゴシック" charset="0"/>
            </a:endParaRPr>
          </a:p>
        </p:txBody>
      </p:sp>
      <p:grpSp>
        <p:nvGrpSpPr>
          <p:cNvPr id="27" name="Group 26"/>
          <p:cNvGrpSpPr/>
          <p:nvPr/>
        </p:nvGrpSpPr>
        <p:grpSpPr>
          <a:xfrm>
            <a:off x="170925" y="1123935"/>
            <a:ext cx="4110302" cy="1147775"/>
            <a:chOff x="-268746" y="3763799"/>
            <a:chExt cx="3591556" cy="1147775"/>
          </a:xfrm>
        </p:grpSpPr>
        <p:sp>
          <p:nvSpPr>
            <p:cNvPr id="29" name="Rectangle 28">
              <a:extLst>
                <a:ext uri="{FF2B5EF4-FFF2-40B4-BE49-F238E27FC236}">
                  <a16:creationId xmlns:a16="http://schemas.microsoft.com/office/drawing/2014/main" id="{81358286-DA34-2547-B890-F9E3BD4446F5}"/>
                </a:ext>
              </a:extLst>
            </p:cNvPr>
            <p:cNvSpPr/>
            <p:nvPr/>
          </p:nvSpPr>
          <p:spPr>
            <a:xfrm>
              <a:off x="-268746" y="3763799"/>
              <a:ext cx="3591556" cy="1107135"/>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Helvetica" pitchFamily="2" charset="0"/>
                  <a:ea typeface="+mn-ea"/>
                  <a:cs typeface="+mn-cs"/>
                </a:rPr>
                <a:t>System-Level Requirements Definition</a:t>
              </a:r>
            </a:p>
          </p:txBody>
        </p:sp>
        <p:sp>
          <p:nvSpPr>
            <p:cNvPr id="30" name="TextBox 29">
              <a:extLst>
                <a:ext uri="{FF2B5EF4-FFF2-40B4-BE49-F238E27FC236}">
                  <a16:creationId xmlns:a16="http://schemas.microsoft.com/office/drawing/2014/main" id="{40C07736-9FBD-4649-B237-21384C95CAE4}"/>
                </a:ext>
              </a:extLst>
            </p:cNvPr>
            <p:cNvSpPr txBox="1"/>
            <p:nvPr/>
          </p:nvSpPr>
          <p:spPr>
            <a:xfrm>
              <a:off x="-85908" y="4080577"/>
              <a:ext cx="3105151" cy="830997"/>
            </a:xfrm>
            <a:prstGeom prst="rect">
              <a:avLst/>
            </a:prstGeom>
            <a:noFill/>
          </p:spPr>
          <p:txBody>
            <a:bodyPr wrap="square" numCol="1" spcCol="91440" rtlCol="0">
              <a:spAutoFit/>
            </a:bodyPr>
            <a:lstStyle/>
            <a:p>
              <a:pPr marL="123825" marR="0" lvl="0" indent="-12382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System level rate measures</a:t>
              </a:r>
              <a:endParaRPr kumimoji="0" lang="en-US" sz="1400" b="0" i="0" u="none" strike="noStrike" kern="1200" cap="none" spc="0" normalizeH="0" baseline="0" noProof="0" dirty="0">
                <a:ln>
                  <a:noFill/>
                </a:ln>
                <a:solidFill>
                  <a:prstClr val="black"/>
                </a:solidFill>
                <a:effectLst/>
                <a:uLnTx/>
                <a:uFillTx/>
                <a:latin typeface="Helvetica" pitchFamily="2" charset="0"/>
                <a:ea typeface="ＭＳ Ｐゴシック" charset="0"/>
              </a:endParaRPr>
            </a:p>
            <a:p>
              <a:pPr marL="123825" marR="0" lvl="0" indent="-12382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Capstone test articles</a:t>
              </a:r>
            </a:p>
            <a:p>
              <a:pPr marL="123825" marR="0" lvl="0" indent="-12382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charset="0"/>
                </a:rPr>
                <a:t>Down-select criteria</a:t>
              </a:r>
            </a:p>
          </p:txBody>
        </p:sp>
      </p:grpSp>
      <p:sp>
        <p:nvSpPr>
          <p:cNvPr id="31" name="Rectangle 30">
            <a:extLst>
              <a:ext uri="{FF2B5EF4-FFF2-40B4-BE49-F238E27FC236}">
                <a16:creationId xmlns:a16="http://schemas.microsoft.com/office/drawing/2014/main" id="{B115401C-2005-1A45-9EBF-36636318FD03}"/>
              </a:ext>
            </a:extLst>
          </p:cNvPr>
          <p:cNvSpPr/>
          <p:nvPr/>
        </p:nvSpPr>
        <p:spPr>
          <a:xfrm>
            <a:off x="3928056" y="5737434"/>
            <a:ext cx="7518036" cy="646331"/>
          </a:xfrm>
          <a:prstGeom prst="rect">
            <a:avLst/>
          </a:prstGeom>
          <a:solidFill>
            <a:schemeClr val="accent1">
              <a:lumMod val="75000"/>
            </a:schemeClr>
          </a:solidFill>
          <a:ln>
            <a:solidFill>
              <a:schemeClr val="accent1">
                <a:lumMod val="75000"/>
              </a:schemeClr>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Helvetica" pitchFamily="2" charset="0"/>
                <a:ea typeface="Times New Roman" panose="02020603050405020304" pitchFamily="18" charset="0"/>
                <a:cs typeface="Arial" panose="020B0604020202020204" pitchFamily="34" charset="0"/>
              </a:rPr>
              <a:t>Rapid prototype and evaluation of manufacturing concepts, down-select at smaller scale, agile development to mature concepts at larger scale</a:t>
            </a:r>
            <a:endParaRPr kumimoji="0" lang="en-US" sz="1800" b="0" i="0" u="none" strike="noStrike" kern="1200" cap="none" spc="0" normalizeH="0" baseline="0" noProof="0" dirty="0">
              <a:ln>
                <a:noFill/>
              </a:ln>
              <a:solidFill>
                <a:prstClr val="white"/>
              </a:solidFill>
              <a:effectLst/>
              <a:uLnTx/>
              <a:uFillTx/>
              <a:latin typeface="Helvetica" pitchFamily="2" charset="0"/>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299DA5D5-1A46-D64C-92A1-7998C18B5051}"/>
              </a:ext>
            </a:extLst>
          </p:cNvPr>
          <p:cNvSpPr/>
          <p:nvPr/>
        </p:nvSpPr>
        <p:spPr>
          <a:xfrm>
            <a:off x="150824" y="2526382"/>
            <a:ext cx="3516936" cy="2026763"/>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Helvetica" pitchFamily="2" charset="0"/>
                <a:ea typeface="+mn-ea"/>
                <a:cs typeface="+mn-cs"/>
              </a:rPr>
              <a:t>Concept Screening and Trades</a:t>
            </a:r>
          </a:p>
          <a:p>
            <a:pPr marL="28575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Multiple approaches to consider </a:t>
            </a:r>
            <a:b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b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(rapid build, cure, assembly)</a:t>
            </a:r>
          </a:p>
          <a:p>
            <a:pPr marL="28575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Leverage recent advances</a:t>
            </a:r>
          </a:p>
          <a:p>
            <a:pPr marL="28575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Develop system-level concepts for potential benefit</a:t>
            </a:r>
          </a:p>
          <a:p>
            <a:pPr marL="285750" marR="0" lvl="0" indent="-1651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Select concepts, develop with building block approach</a:t>
            </a:r>
          </a:p>
        </p:txBody>
      </p:sp>
    </p:spTree>
    <p:extLst>
      <p:ext uri="{BB962C8B-B14F-4D97-AF65-F5344CB8AC3E}">
        <p14:creationId xmlns:p14="http://schemas.microsoft.com/office/powerpoint/2010/main" val="3003252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a:extLst>
              <a:ext uri="{FF2B5EF4-FFF2-40B4-BE49-F238E27FC236}">
                <a16:creationId xmlns:a16="http://schemas.microsoft.com/office/drawing/2014/main" id="{650801E8-438E-2B4B-9E29-3E54E850CF3C}"/>
              </a:ext>
            </a:extLst>
          </p:cNvPr>
          <p:cNvSpPr txBox="1">
            <a:spLocks/>
          </p:cNvSpPr>
          <p:nvPr/>
        </p:nvSpPr>
        <p:spPr bwMode="auto">
          <a:xfrm>
            <a:off x="381001" y="76200"/>
            <a:ext cx="10050464"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panose="020B0300000000000000"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panose="020B0300000000000000"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panose="020B0300000000000000"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panose="020B0300000000000000" pitchFamily="34" charset="-128"/>
              </a:defRPr>
            </a:lvl9pPr>
          </a:lstStyle>
          <a:p>
            <a:pPr>
              <a:spcBef>
                <a:spcPct val="0"/>
              </a:spcBef>
              <a:buFontTx/>
              <a:buNone/>
            </a:pPr>
            <a:r>
              <a:rPr lang="en-US" altLang="en-US" sz="2400" b="1" dirty="0" err="1">
                <a:latin typeface="Helvetica" pitchFamily="2" charset="0"/>
              </a:rPr>
              <a:t>HiCAM</a:t>
            </a:r>
            <a:r>
              <a:rPr lang="en-US" altLang="en-US" sz="2400" b="1" dirty="0">
                <a:latin typeface="Helvetica" pitchFamily="2" charset="0"/>
              </a:rPr>
              <a:t> Project Overview</a:t>
            </a:r>
            <a:endParaRPr lang="en-US" altLang="en-US" sz="1400" b="1" dirty="0">
              <a:latin typeface="Helvetica" pitchFamily="2" charset="0"/>
            </a:endParaRPr>
          </a:p>
        </p:txBody>
      </p:sp>
      <p:graphicFrame>
        <p:nvGraphicFramePr>
          <p:cNvPr id="25" name="Table 24">
            <a:extLst>
              <a:ext uri="{FF2B5EF4-FFF2-40B4-BE49-F238E27FC236}">
                <a16:creationId xmlns:a16="http://schemas.microsoft.com/office/drawing/2014/main" id="{F6877A60-6559-284B-96BE-C040A74C72FC}"/>
              </a:ext>
            </a:extLst>
          </p:cNvPr>
          <p:cNvGraphicFramePr>
            <a:graphicFrameLocks noGrp="1"/>
          </p:cNvGraphicFramePr>
          <p:nvPr>
            <p:extLst>
              <p:ext uri="{D42A27DB-BD31-4B8C-83A1-F6EECF244321}">
                <p14:modId xmlns:p14="http://schemas.microsoft.com/office/powerpoint/2010/main" val="3393796225"/>
              </p:ext>
            </p:extLst>
          </p:nvPr>
        </p:nvGraphicFramePr>
        <p:xfrm>
          <a:off x="355738" y="3461238"/>
          <a:ext cx="5764122" cy="304800"/>
        </p:xfrm>
        <a:graphic>
          <a:graphicData uri="http://schemas.openxmlformats.org/drawingml/2006/table">
            <a:tbl>
              <a:tblPr/>
              <a:tblGrid>
                <a:gridCol w="823446">
                  <a:extLst>
                    <a:ext uri="{9D8B030D-6E8A-4147-A177-3AD203B41FA5}">
                      <a16:colId xmlns:a16="http://schemas.microsoft.com/office/drawing/2014/main" val="246785578"/>
                    </a:ext>
                  </a:extLst>
                </a:gridCol>
                <a:gridCol w="823446">
                  <a:extLst>
                    <a:ext uri="{9D8B030D-6E8A-4147-A177-3AD203B41FA5}">
                      <a16:colId xmlns:a16="http://schemas.microsoft.com/office/drawing/2014/main" val="2668829411"/>
                    </a:ext>
                  </a:extLst>
                </a:gridCol>
                <a:gridCol w="823446">
                  <a:extLst>
                    <a:ext uri="{9D8B030D-6E8A-4147-A177-3AD203B41FA5}">
                      <a16:colId xmlns:a16="http://schemas.microsoft.com/office/drawing/2014/main" val="49436946"/>
                    </a:ext>
                  </a:extLst>
                </a:gridCol>
                <a:gridCol w="823446">
                  <a:extLst>
                    <a:ext uri="{9D8B030D-6E8A-4147-A177-3AD203B41FA5}">
                      <a16:colId xmlns:a16="http://schemas.microsoft.com/office/drawing/2014/main" val="2238661984"/>
                    </a:ext>
                  </a:extLst>
                </a:gridCol>
                <a:gridCol w="823446">
                  <a:extLst>
                    <a:ext uri="{9D8B030D-6E8A-4147-A177-3AD203B41FA5}">
                      <a16:colId xmlns:a16="http://schemas.microsoft.com/office/drawing/2014/main" val="3712526006"/>
                    </a:ext>
                  </a:extLst>
                </a:gridCol>
                <a:gridCol w="823446">
                  <a:extLst>
                    <a:ext uri="{9D8B030D-6E8A-4147-A177-3AD203B41FA5}">
                      <a16:colId xmlns:a16="http://schemas.microsoft.com/office/drawing/2014/main" val="20005"/>
                    </a:ext>
                  </a:extLst>
                </a:gridCol>
                <a:gridCol w="823446">
                  <a:extLst>
                    <a:ext uri="{9D8B030D-6E8A-4147-A177-3AD203B41FA5}">
                      <a16:colId xmlns:a16="http://schemas.microsoft.com/office/drawing/2014/main" val="596080977"/>
                    </a:ext>
                  </a:extLst>
                </a:gridCol>
              </a:tblGrid>
              <a:tr h="21336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00"/>
                          </a:solidFill>
                          <a:effectLst/>
                          <a:latin typeface="Verdana" pitchFamily="-111" charset="0"/>
                          <a:ea typeface="ＭＳ Ｐゴシック" pitchFamily="-111" charset="-128"/>
                          <a:cs typeface="ＭＳ Ｐゴシック" pitchFamily="-111" charset="-128"/>
                        </a:rPr>
                        <a:t>FY21</a:t>
                      </a:r>
                      <a:endParaRPr kumimoji="0" lang="en-US" sz="1400" b="0" i="0" u="none" strike="noStrike" cap="none" normalizeH="0" baseline="0" dirty="0">
                        <a:ln>
                          <a:noFill/>
                        </a:ln>
                        <a:solidFill>
                          <a:schemeClr val="tx1"/>
                        </a:solidFill>
                        <a:effectLst/>
                        <a:latin typeface="Arial" pitchFamily="-111" charset="0"/>
                        <a:ea typeface="ＭＳ Ｐゴシック" pitchFamily="-111" charset="-128"/>
                        <a:cs typeface="ＭＳ Ｐゴシック"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a:ln>
                            <a:noFill/>
                          </a:ln>
                          <a:solidFill>
                            <a:srgbClr val="000000"/>
                          </a:solidFill>
                          <a:effectLst/>
                          <a:latin typeface="Verdana" pitchFamily="-111" charset="0"/>
                          <a:ea typeface="ＭＳ Ｐゴシック" pitchFamily="-111" charset="-128"/>
                          <a:cs typeface="ＭＳ Ｐゴシック" pitchFamily="-111" charset="-128"/>
                        </a:rPr>
                        <a:t>FY22</a:t>
                      </a:r>
                      <a:endParaRPr kumimoji="0" lang="en-US" sz="1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a:ln>
                            <a:noFill/>
                          </a:ln>
                          <a:solidFill>
                            <a:srgbClr val="000000"/>
                          </a:solidFill>
                          <a:effectLst/>
                          <a:latin typeface="Verdana" pitchFamily="-111" charset="0"/>
                          <a:ea typeface="ＭＳ Ｐゴシック" pitchFamily="-111" charset="-128"/>
                          <a:cs typeface="ＭＳ Ｐゴシック" pitchFamily="-111" charset="-128"/>
                        </a:rPr>
                        <a:t>FY23</a:t>
                      </a:r>
                      <a:endParaRPr kumimoji="0" lang="en-US" sz="1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00"/>
                          </a:solidFill>
                          <a:effectLst/>
                          <a:latin typeface="Verdana" pitchFamily="-111" charset="0"/>
                          <a:ea typeface="ＭＳ Ｐゴシック" pitchFamily="-111" charset="-128"/>
                          <a:cs typeface="ＭＳ Ｐゴシック" pitchFamily="-111" charset="-128"/>
                        </a:rPr>
                        <a:t>FY24</a:t>
                      </a:r>
                      <a:endParaRPr kumimoji="0" lang="en-US" sz="1400" b="0" i="0" u="none" strike="noStrike" cap="none" normalizeH="0" baseline="0" dirty="0">
                        <a:ln>
                          <a:noFill/>
                        </a:ln>
                        <a:solidFill>
                          <a:schemeClr val="tx1"/>
                        </a:solidFill>
                        <a:effectLst/>
                        <a:latin typeface="Arial" pitchFamily="-111" charset="0"/>
                        <a:ea typeface="ＭＳ Ｐゴシック" pitchFamily="-111" charset="-128"/>
                        <a:cs typeface="ＭＳ Ｐゴシック"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a:ln>
                            <a:noFill/>
                          </a:ln>
                          <a:solidFill>
                            <a:srgbClr val="000000"/>
                          </a:solidFill>
                          <a:effectLst/>
                          <a:latin typeface="Verdana" pitchFamily="-111" charset="0"/>
                          <a:ea typeface="ＭＳ Ｐゴシック" pitchFamily="-111" charset="-128"/>
                          <a:cs typeface="ＭＳ Ｐゴシック" pitchFamily="-111" charset="-128"/>
                        </a:rPr>
                        <a:t>FY25</a:t>
                      </a:r>
                      <a:endParaRPr kumimoji="0" lang="en-US" sz="1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a:ln>
                            <a:noFill/>
                          </a:ln>
                          <a:solidFill>
                            <a:srgbClr val="000000"/>
                          </a:solidFill>
                          <a:effectLst/>
                          <a:latin typeface="Verdana" pitchFamily="-111" charset="0"/>
                          <a:ea typeface="ＭＳ Ｐゴシック" pitchFamily="-111" charset="-128"/>
                          <a:cs typeface="ＭＳ Ｐゴシック" pitchFamily="-111" charset="-128"/>
                        </a:rPr>
                        <a:t>FY26</a:t>
                      </a:r>
                      <a:endParaRPr kumimoji="0" lang="en-US" sz="1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Verdana" panose="020B0604030504040204" pitchFamily="34" charset="0"/>
                        </a:rPr>
                        <a:t>FY27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2397003543"/>
                  </a:ext>
                </a:extLst>
              </a:tr>
            </a:tbl>
          </a:graphicData>
        </a:graphic>
      </p:graphicFrame>
      <p:cxnSp>
        <p:nvCxnSpPr>
          <p:cNvPr id="42" name="Straight Arrow Connector 41">
            <a:extLst>
              <a:ext uri="{FF2B5EF4-FFF2-40B4-BE49-F238E27FC236}">
                <a16:creationId xmlns:a16="http://schemas.microsoft.com/office/drawing/2014/main" id="{590426C1-782A-6343-BFEE-C416D0A0EAF6}"/>
              </a:ext>
            </a:extLst>
          </p:cNvPr>
          <p:cNvCxnSpPr>
            <a:cxnSpLocks/>
          </p:cNvCxnSpPr>
          <p:nvPr/>
        </p:nvCxnSpPr>
        <p:spPr>
          <a:xfrm>
            <a:off x="3452861" y="3205701"/>
            <a:ext cx="0" cy="258034"/>
          </a:xfrm>
          <a:prstGeom prst="straightConnector1">
            <a:avLst/>
          </a:prstGeom>
          <a:ln w="12700">
            <a:solidFill>
              <a:schemeClr val="tx1"/>
            </a:solidFill>
            <a:tailEnd type="stealth" w="med" len="lg"/>
          </a:ln>
          <a:effectLst/>
        </p:spPr>
        <p:style>
          <a:lnRef idx="2">
            <a:schemeClr val="accent1"/>
          </a:lnRef>
          <a:fillRef idx="0">
            <a:schemeClr val="accent1"/>
          </a:fillRef>
          <a:effectRef idx="1">
            <a:schemeClr val="accent1"/>
          </a:effectRef>
          <a:fontRef idx="minor">
            <a:schemeClr val="tx1"/>
          </a:fontRef>
        </p:style>
      </p:cxnSp>
      <p:sp>
        <p:nvSpPr>
          <p:cNvPr id="50" name="TextBox 82">
            <a:extLst>
              <a:ext uri="{FF2B5EF4-FFF2-40B4-BE49-F238E27FC236}">
                <a16:creationId xmlns:a16="http://schemas.microsoft.com/office/drawing/2014/main" id="{4CFEC589-3D14-9C49-9614-279D2E4DF03A}"/>
              </a:ext>
            </a:extLst>
          </p:cNvPr>
          <p:cNvSpPr txBox="1"/>
          <p:nvPr/>
        </p:nvSpPr>
        <p:spPr>
          <a:xfrm>
            <a:off x="304800" y="838200"/>
            <a:ext cx="6075680" cy="49705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600"/>
              </a:spcAft>
              <a:tabLst>
                <a:tab pos="628650" algn="l"/>
                <a:tab pos="1716088" algn="l"/>
              </a:tabLst>
              <a:defRPr/>
            </a:pPr>
            <a:r>
              <a:rPr lang="en-US" b="1" dirty="0">
                <a:latin typeface="Helvetica" pitchFamily="2" charset="0"/>
                <a:cs typeface="Helvetica"/>
              </a:rPr>
              <a:t>Goal: </a:t>
            </a:r>
            <a:r>
              <a:rPr lang="en-US" sz="1600" dirty="0">
                <a:solidFill>
                  <a:prstClr val="black"/>
                </a:solidFill>
                <a:latin typeface="Helvetica" pitchFamily="2" charset="0"/>
                <a:ea typeface="Helvetica" charset="0"/>
                <a:cs typeface="Helvetica" charset="0"/>
              </a:rPr>
              <a:t>Demonstrate manufacturing</a:t>
            </a:r>
            <a:r>
              <a:rPr lang="en-US" sz="1600" dirty="0">
                <a:latin typeface="Helvetica" pitchFamily="2" charset="0"/>
                <a:ea typeface="Helvetica" charset="0"/>
                <a:cs typeface="Helvetica" charset="0"/>
              </a:rPr>
              <a:t> approaches and associated technologies for large composite primary airframe structures that enable a 4-6x production rate increase without cost or weight penalty for c</a:t>
            </a:r>
            <a:r>
              <a:rPr lang="en-US" sz="1600" dirty="0">
                <a:solidFill>
                  <a:prstClr val="black"/>
                </a:solidFill>
                <a:latin typeface="Helvetica" pitchFamily="2" charset="0"/>
                <a:ea typeface="Helvetica" charset="0"/>
                <a:cs typeface="Helvetica" charset="0"/>
              </a:rPr>
              <a:t>omposite structures versus 2020 best in class for early 2030s entry into service (EIS) single-aisle aircraft</a:t>
            </a:r>
          </a:p>
          <a:p>
            <a:pPr fontAlgn="auto">
              <a:spcBef>
                <a:spcPts val="0"/>
              </a:spcBef>
              <a:spcAft>
                <a:spcPts val="600"/>
              </a:spcAft>
              <a:tabLst>
                <a:tab pos="628650" algn="l"/>
                <a:tab pos="1716088" algn="l"/>
              </a:tabLst>
              <a:defRPr/>
            </a:pPr>
            <a:endParaRPr lang="en-US" sz="1600" dirty="0">
              <a:solidFill>
                <a:prstClr val="black"/>
              </a:solidFill>
              <a:latin typeface="Helvetica" pitchFamily="2" charset="0"/>
              <a:cs typeface="Helvetica"/>
            </a:endParaRPr>
          </a:p>
          <a:p>
            <a:pPr fontAlgn="auto">
              <a:spcBef>
                <a:spcPts val="0"/>
              </a:spcBef>
              <a:spcAft>
                <a:spcPts val="600"/>
              </a:spcAft>
              <a:tabLst>
                <a:tab pos="628650" algn="l"/>
                <a:tab pos="1716088" algn="l"/>
              </a:tabLst>
              <a:defRPr/>
            </a:pPr>
            <a:endParaRPr lang="en-US" sz="1600" dirty="0">
              <a:solidFill>
                <a:prstClr val="black"/>
              </a:solidFill>
              <a:latin typeface="Helvetica" pitchFamily="2" charset="0"/>
              <a:cs typeface="Helvetica"/>
            </a:endParaRPr>
          </a:p>
          <a:p>
            <a:pPr fontAlgn="auto">
              <a:spcBef>
                <a:spcPts val="0"/>
              </a:spcBef>
              <a:spcAft>
                <a:spcPts val="600"/>
              </a:spcAft>
              <a:tabLst>
                <a:tab pos="628650" algn="l"/>
                <a:tab pos="1716088" algn="l"/>
              </a:tabLst>
              <a:defRPr/>
            </a:pPr>
            <a:r>
              <a:rPr lang="en-US" b="1" dirty="0">
                <a:latin typeface="Arial" panose="020B0604020202020204" pitchFamily="34" charset="0"/>
                <a:cs typeface="Arial" panose="020B0604020202020204" pitchFamily="34" charset="0"/>
              </a:rPr>
              <a:t>Potential Milestones</a:t>
            </a: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endParaRPr lang="en-US" sz="1600" b="1" dirty="0">
              <a:latin typeface="Arial" panose="020B0604020202020204" pitchFamily="34" charset="0"/>
              <a:cs typeface="Arial" panose="020B0604020202020204" pitchFamily="34" charset="0"/>
            </a:endParaRPr>
          </a:p>
          <a:p>
            <a:pPr fontAlgn="auto">
              <a:spcBef>
                <a:spcPts val="0"/>
              </a:spcBef>
              <a:spcAft>
                <a:spcPts val="600"/>
              </a:spcAft>
              <a:tabLst>
                <a:tab pos="628650" algn="l"/>
                <a:tab pos="1716088" algn="l"/>
              </a:tabLst>
              <a:defRPr/>
            </a:pPr>
            <a:r>
              <a:rPr lang="en-US" b="1" dirty="0">
                <a:latin typeface="Arial" panose="020B0604020202020204" pitchFamily="34" charset="0"/>
                <a:cs typeface="Arial" panose="020B0604020202020204" pitchFamily="34" charset="0"/>
              </a:rPr>
              <a:t>Budget Request, FY21 ($M)</a:t>
            </a:r>
          </a:p>
        </p:txBody>
      </p:sp>
      <p:sp>
        <p:nvSpPr>
          <p:cNvPr id="26" name="TextBox 25"/>
          <p:cNvSpPr txBox="1"/>
          <p:nvPr/>
        </p:nvSpPr>
        <p:spPr>
          <a:xfrm>
            <a:off x="330870" y="3976756"/>
            <a:ext cx="1491449" cy="523220"/>
          </a:xfrm>
          <a:prstGeom prst="rect">
            <a:avLst/>
          </a:prstGeom>
          <a:noFill/>
        </p:spPr>
        <p:txBody>
          <a:bodyPr wrap="square" rtlCol="0">
            <a:spAutoFit/>
          </a:bodyPr>
          <a:lstStyle/>
          <a:p>
            <a:pPr algn="ctr"/>
            <a:r>
              <a:rPr lang="en-US" sz="1400" dirty="0"/>
              <a:t>Select Concepts to Evaluate</a:t>
            </a:r>
          </a:p>
        </p:txBody>
      </p:sp>
      <p:cxnSp>
        <p:nvCxnSpPr>
          <p:cNvPr id="30" name="Straight Arrow Connector 29">
            <a:extLst>
              <a:ext uri="{FF2B5EF4-FFF2-40B4-BE49-F238E27FC236}">
                <a16:creationId xmlns:a16="http://schemas.microsoft.com/office/drawing/2014/main" id="{590426C1-782A-6343-BFEE-C416D0A0EAF6}"/>
              </a:ext>
            </a:extLst>
          </p:cNvPr>
          <p:cNvCxnSpPr>
            <a:cxnSpLocks/>
          </p:cNvCxnSpPr>
          <p:nvPr/>
        </p:nvCxnSpPr>
        <p:spPr>
          <a:xfrm flipV="1">
            <a:off x="5815061" y="3738055"/>
            <a:ext cx="0" cy="254825"/>
          </a:xfrm>
          <a:prstGeom prst="straightConnector1">
            <a:avLst/>
          </a:prstGeom>
          <a:ln w="12700">
            <a:solidFill>
              <a:schemeClr val="tx1"/>
            </a:solidFill>
            <a:tailEnd type="stealth" w="med" len="lg"/>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106661" y="3976756"/>
            <a:ext cx="1832106" cy="523220"/>
          </a:xfrm>
          <a:prstGeom prst="rect">
            <a:avLst/>
          </a:prstGeom>
          <a:noFill/>
        </p:spPr>
        <p:txBody>
          <a:bodyPr wrap="square" rtlCol="0">
            <a:spAutoFit/>
          </a:bodyPr>
          <a:lstStyle/>
          <a:p>
            <a:r>
              <a:rPr lang="en-US" sz="1400" dirty="0"/>
              <a:t>TRL/MRL 4 Technology Demos</a:t>
            </a:r>
          </a:p>
        </p:txBody>
      </p:sp>
      <p:sp>
        <p:nvSpPr>
          <p:cNvPr id="52" name="TextBox 51"/>
          <p:cNvSpPr txBox="1"/>
          <p:nvPr/>
        </p:nvSpPr>
        <p:spPr>
          <a:xfrm>
            <a:off x="3941961" y="3976756"/>
            <a:ext cx="2428359" cy="523220"/>
          </a:xfrm>
          <a:prstGeom prst="rect">
            <a:avLst/>
          </a:prstGeom>
          <a:noFill/>
        </p:spPr>
        <p:txBody>
          <a:bodyPr wrap="square" rtlCol="0">
            <a:spAutoFit/>
          </a:bodyPr>
          <a:lstStyle/>
          <a:p>
            <a:r>
              <a:rPr lang="en-US" sz="1400" dirty="0"/>
              <a:t>Airframe Component Demo Complete (TRL/MRL 6)</a:t>
            </a:r>
          </a:p>
        </p:txBody>
      </p:sp>
      <p:sp>
        <p:nvSpPr>
          <p:cNvPr id="54" name="TextBox 53"/>
          <p:cNvSpPr txBox="1"/>
          <p:nvPr/>
        </p:nvSpPr>
        <p:spPr>
          <a:xfrm>
            <a:off x="3452861" y="2911081"/>
            <a:ext cx="1958721" cy="523220"/>
          </a:xfrm>
          <a:prstGeom prst="rect">
            <a:avLst/>
          </a:prstGeom>
          <a:noFill/>
        </p:spPr>
        <p:txBody>
          <a:bodyPr wrap="square" rtlCol="0">
            <a:spAutoFit/>
          </a:bodyPr>
          <a:lstStyle/>
          <a:p>
            <a:r>
              <a:rPr lang="en-US" sz="1400" dirty="0"/>
              <a:t>Down-select Concepts for Full-Scale</a:t>
            </a:r>
          </a:p>
        </p:txBody>
      </p:sp>
      <p:cxnSp>
        <p:nvCxnSpPr>
          <p:cNvPr id="15" name="Straight Arrow Connector 14">
            <a:extLst>
              <a:ext uri="{FF2B5EF4-FFF2-40B4-BE49-F238E27FC236}">
                <a16:creationId xmlns:a16="http://schemas.microsoft.com/office/drawing/2014/main" id="{8B64280B-95C6-694C-9B0F-D53F5771A2E1}"/>
              </a:ext>
            </a:extLst>
          </p:cNvPr>
          <p:cNvCxnSpPr>
            <a:cxnSpLocks/>
          </p:cNvCxnSpPr>
          <p:nvPr/>
        </p:nvCxnSpPr>
        <p:spPr>
          <a:xfrm flipV="1">
            <a:off x="1176799" y="3765605"/>
            <a:ext cx="0" cy="258034"/>
          </a:xfrm>
          <a:prstGeom prst="straightConnector1">
            <a:avLst/>
          </a:prstGeom>
          <a:ln w="12700">
            <a:solidFill>
              <a:schemeClr val="tx1"/>
            </a:solidFill>
            <a:tailEnd type="stealth" w="med" len="lg"/>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2F79A36-4B60-804B-88E5-3DC4283B4014}"/>
              </a:ext>
            </a:extLst>
          </p:cNvPr>
          <p:cNvCxnSpPr>
            <a:cxnSpLocks/>
          </p:cNvCxnSpPr>
          <p:nvPr/>
        </p:nvCxnSpPr>
        <p:spPr>
          <a:xfrm flipV="1">
            <a:off x="2820063" y="3765605"/>
            <a:ext cx="0" cy="258034"/>
          </a:xfrm>
          <a:prstGeom prst="straightConnector1">
            <a:avLst/>
          </a:prstGeom>
          <a:ln w="12700">
            <a:solidFill>
              <a:schemeClr val="tx1"/>
            </a:solidFill>
            <a:tailEnd type="stealth" w="med" len="lg"/>
          </a:ln>
          <a:effectLst/>
        </p:spPr>
        <p:style>
          <a:lnRef idx="2">
            <a:schemeClr val="accent1"/>
          </a:lnRef>
          <a:fillRef idx="0">
            <a:schemeClr val="accent1"/>
          </a:fillRef>
          <a:effectRef idx="1">
            <a:schemeClr val="accent1"/>
          </a:effectRef>
          <a:fontRef idx="minor">
            <a:schemeClr val="tx1"/>
          </a:fontRef>
        </p:style>
      </p:cxnSp>
      <p:graphicFrame>
        <p:nvGraphicFramePr>
          <p:cNvPr id="17" name="Table 16">
            <a:extLst>
              <a:ext uri="{FF2B5EF4-FFF2-40B4-BE49-F238E27FC236}">
                <a16:creationId xmlns:a16="http://schemas.microsoft.com/office/drawing/2014/main" id="{FED046BA-9596-804D-B799-9AE3B7E0AC2B}"/>
              </a:ext>
            </a:extLst>
          </p:cNvPr>
          <p:cNvGraphicFramePr>
            <a:graphicFrameLocks noGrp="1"/>
          </p:cNvGraphicFramePr>
          <p:nvPr>
            <p:extLst>
              <p:ext uri="{D42A27DB-BD31-4B8C-83A1-F6EECF244321}">
                <p14:modId xmlns:p14="http://schemas.microsoft.com/office/powerpoint/2010/main" val="3317333477"/>
              </p:ext>
            </p:extLst>
          </p:nvPr>
        </p:nvGraphicFramePr>
        <p:xfrm>
          <a:off x="413828" y="5787988"/>
          <a:ext cx="5631370" cy="549680"/>
        </p:xfrm>
        <a:graphic>
          <a:graphicData uri="http://schemas.openxmlformats.org/drawingml/2006/table">
            <a:tbl>
              <a:tblPr>
                <a:tableStyleId>{5C22544A-7EE6-4342-B048-85BDC9FD1C3A}</a:tableStyleId>
              </a:tblPr>
              <a:tblGrid>
                <a:gridCol w="841059">
                  <a:extLst>
                    <a:ext uri="{9D8B030D-6E8A-4147-A177-3AD203B41FA5}">
                      <a16:colId xmlns:a16="http://schemas.microsoft.com/office/drawing/2014/main" val="2028659364"/>
                    </a:ext>
                  </a:extLst>
                </a:gridCol>
                <a:gridCol w="802031">
                  <a:extLst>
                    <a:ext uri="{9D8B030D-6E8A-4147-A177-3AD203B41FA5}">
                      <a16:colId xmlns:a16="http://schemas.microsoft.com/office/drawing/2014/main" val="34132738"/>
                    </a:ext>
                  </a:extLst>
                </a:gridCol>
                <a:gridCol w="802031">
                  <a:extLst>
                    <a:ext uri="{9D8B030D-6E8A-4147-A177-3AD203B41FA5}">
                      <a16:colId xmlns:a16="http://schemas.microsoft.com/office/drawing/2014/main" val="3232738578"/>
                    </a:ext>
                  </a:extLst>
                </a:gridCol>
                <a:gridCol w="802030">
                  <a:extLst>
                    <a:ext uri="{9D8B030D-6E8A-4147-A177-3AD203B41FA5}">
                      <a16:colId xmlns:a16="http://schemas.microsoft.com/office/drawing/2014/main" val="3825912108"/>
                    </a:ext>
                  </a:extLst>
                </a:gridCol>
                <a:gridCol w="816613">
                  <a:extLst>
                    <a:ext uri="{9D8B030D-6E8A-4147-A177-3AD203B41FA5}">
                      <a16:colId xmlns:a16="http://schemas.microsoft.com/office/drawing/2014/main" val="4097697757"/>
                    </a:ext>
                  </a:extLst>
                </a:gridCol>
                <a:gridCol w="802031">
                  <a:extLst>
                    <a:ext uri="{9D8B030D-6E8A-4147-A177-3AD203B41FA5}">
                      <a16:colId xmlns:a16="http://schemas.microsoft.com/office/drawing/2014/main" val="734563090"/>
                    </a:ext>
                  </a:extLst>
                </a:gridCol>
                <a:gridCol w="765575">
                  <a:extLst>
                    <a:ext uri="{9D8B030D-6E8A-4147-A177-3AD203B41FA5}">
                      <a16:colId xmlns:a16="http://schemas.microsoft.com/office/drawing/2014/main" val="2147815069"/>
                    </a:ext>
                  </a:extLst>
                </a:gridCol>
              </a:tblGrid>
              <a:tr h="287928">
                <a:tc>
                  <a:txBody>
                    <a:bodyPr/>
                    <a:lstStyle/>
                    <a:p>
                      <a:pPr algn="ctr" rtl="0" fontAlgn="b"/>
                      <a:r>
                        <a:rPr lang="en-US" sz="1600" u="none" strike="noStrike" dirty="0">
                          <a:effectLst/>
                        </a:rPr>
                        <a:t>FY21</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u="none" strike="noStrike" dirty="0">
                          <a:effectLst/>
                        </a:rPr>
                        <a:t>FY22</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u="none" strike="noStrike" dirty="0">
                          <a:effectLst/>
                        </a:rPr>
                        <a:t>FY23</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u="none" strike="noStrike" dirty="0">
                          <a:effectLst/>
                        </a:rPr>
                        <a:t>FY24</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u="none" strike="noStrike" dirty="0">
                          <a:effectLst/>
                        </a:rPr>
                        <a:t>FY25</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u="none" strike="noStrike" dirty="0">
                          <a:effectLst/>
                        </a:rPr>
                        <a:t>FY26</a:t>
                      </a:r>
                      <a:endParaRPr lang="en-US" sz="16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US" sz="1600" b="0" i="0" u="none" strike="noStrike" dirty="0">
                          <a:solidFill>
                            <a:srgbClr val="000000"/>
                          </a:solidFill>
                          <a:effectLst/>
                          <a:latin typeface="Calibri" panose="020F0502020204030204" pitchFamily="34" charset="0"/>
                        </a:rPr>
                        <a:t>FY27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3249760"/>
                  </a:ext>
                </a:extLst>
              </a:tr>
              <a:tr h="261752">
                <a:tc>
                  <a:txBody>
                    <a:bodyPr/>
                    <a:lstStyle/>
                    <a:p>
                      <a:pPr algn="ctr" fontAlgn="ctr"/>
                      <a:r>
                        <a:rPr lang="en-US" sz="1600" u="none" strike="noStrike" dirty="0">
                          <a:effectLst/>
                        </a:rPr>
                        <a:t>12</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16</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16</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23</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25</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TBD</a:t>
                      </a:r>
                      <a:endParaRPr lang="en-US"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TBD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1026192"/>
                  </a:ext>
                </a:extLst>
              </a:tr>
            </a:tbl>
          </a:graphicData>
        </a:graphic>
      </p:graphicFrame>
      <p:sp>
        <p:nvSpPr>
          <p:cNvPr id="18" name="TextBox 82">
            <a:extLst>
              <a:ext uri="{FF2B5EF4-FFF2-40B4-BE49-F238E27FC236}">
                <a16:creationId xmlns:a16="http://schemas.microsoft.com/office/drawing/2014/main" id="{EA488070-A1A6-FB45-B71E-2B0CA0131CF8}"/>
              </a:ext>
            </a:extLst>
          </p:cNvPr>
          <p:cNvSpPr txBox="1"/>
          <p:nvPr/>
        </p:nvSpPr>
        <p:spPr>
          <a:xfrm>
            <a:off x="7101840" y="838200"/>
            <a:ext cx="4795520" cy="23237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600"/>
              </a:spcAft>
              <a:tabLst>
                <a:tab pos="628650" algn="l"/>
                <a:tab pos="1716088" algn="l"/>
              </a:tabLst>
              <a:defRPr/>
            </a:pPr>
            <a:r>
              <a:rPr lang="en-US" altLang="en-US" b="1" dirty="0">
                <a:solidFill>
                  <a:prstClr val="black"/>
                </a:solidFill>
                <a:latin typeface="Helvetica" pitchFamily="2" charset="0"/>
              </a:rPr>
              <a:t>Proposed Acquisition Strategy</a:t>
            </a:r>
          </a:p>
          <a:p>
            <a:pPr marL="285750" indent="-285750">
              <a:spcBef>
                <a:spcPts val="600"/>
              </a:spcBef>
              <a:buFont typeface="Arial" panose="020B0604020202020204" pitchFamily="34" charset="0"/>
              <a:buChar char="•"/>
            </a:pPr>
            <a:r>
              <a:rPr lang="en-US" sz="1600" dirty="0">
                <a:latin typeface="Helvetica" pitchFamily="2" charset="0"/>
              </a:rPr>
              <a:t>Public Private Partnership (PPP)</a:t>
            </a:r>
          </a:p>
          <a:p>
            <a:pPr marL="742950" lvl="1" indent="-285750">
              <a:buFont typeface="Courier New" panose="02070309020205020404" pitchFamily="49" charset="0"/>
              <a:buChar char="o"/>
            </a:pPr>
            <a:r>
              <a:rPr lang="en-US" sz="1600" kern="0" dirty="0">
                <a:latin typeface="Helvetica" pitchFamily="2" charset="0"/>
              </a:rPr>
              <a:t>Focused, applied R&amp;D</a:t>
            </a:r>
          </a:p>
          <a:p>
            <a:pPr marL="742950" lvl="1" indent="-285750">
              <a:buFont typeface="Courier New" panose="02070309020205020404" pitchFamily="49" charset="0"/>
              <a:buChar char="o"/>
            </a:pPr>
            <a:r>
              <a:rPr lang="en-US" sz="1600" kern="0" dirty="0">
                <a:latin typeface="Helvetica" pitchFamily="2" charset="0"/>
              </a:rPr>
              <a:t>Multi-party teams with integrated tasks</a:t>
            </a:r>
          </a:p>
          <a:p>
            <a:pPr marL="742950" lvl="1" indent="-285750">
              <a:buFont typeface="Courier New" panose="02070309020205020404" pitchFamily="49" charset="0"/>
              <a:buChar char="o"/>
            </a:pPr>
            <a:r>
              <a:rPr lang="en-US" sz="1600" kern="0" dirty="0">
                <a:latin typeface="Helvetica" pitchFamily="2" charset="0"/>
              </a:rPr>
              <a:t>50:50 cost share</a:t>
            </a:r>
          </a:p>
          <a:p>
            <a:pPr marL="285750" indent="-285750">
              <a:spcBef>
                <a:spcPts val="600"/>
              </a:spcBef>
              <a:buFont typeface="Arial" panose="020B0604020202020204" pitchFamily="34" charset="0"/>
              <a:buChar char="•"/>
            </a:pPr>
            <a:r>
              <a:rPr lang="en-US" sz="1600" kern="0" dirty="0">
                <a:latin typeface="Helvetica" pitchFamily="2" charset="0"/>
              </a:rPr>
              <a:t>Approved to leverage the Advanced Composites Consortium (ACC) as appropriate, including the potential addition of new members</a:t>
            </a:r>
          </a:p>
        </p:txBody>
      </p:sp>
      <p:sp>
        <p:nvSpPr>
          <p:cNvPr id="19" name="TextBox 18">
            <a:extLst>
              <a:ext uri="{FF2B5EF4-FFF2-40B4-BE49-F238E27FC236}">
                <a16:creationId xmlns:a16="http://schemas.microsoft.com/office/drawing/2014/main" id="{141F6EF2-CCA0-7545-8F32-9D4D18665062}"/>
              </a:ext>
            </a:extLst>
          </p:cNvPr>
          <p:cNvSpPr txBox="1"/>
          <p:nvPr/>
        </p:nvSpPr>
        <p:spPr>
          <a:xfrm>
            <a:off x="7101840" y="3395428"/>
            <a:ext cx="2694831" cy="369261"/>
          </a:xfrm>
          <a:prstGeom prst="rect">
            <a:avLst/>
          </a:prstGeom>
          <a:noFill/>
        </p:spPr>
        <p:txBody>
          <a:bodyPr wrap="square" lIns="91373" tIns="45685" rIns="91373" bIns="45685" rtlCol="0">
            <a:spAutoFit/>
          </a:bodyPr>
          <a:lstStyle/>
          <a:p>
            <a:r>
              <a:rPr lang="en-US" sz="1800" b="1" dirty="0">
                <a:latin typeface="Helvetica" pitchFamily="2" charset="0"/>
              </a:rPr>
              <a:t>Investment Approach</a:t>
            </a:r>
          </a:p>
        </p:txBody>
      </p:sp>
      <p:graphicFrame>
        <p:nvGraphicFramePr>
          <p:cNvPr id="20" name="Chart 19">
            <a:extLst>
              <a:ext uri="{FF2B5EF4-FFF2-40B4-BE49-F238E27FC236}">
                <a16:creationId xmlns:a16="http://schemas.microsoft.com/office/drawing/2014/main" id="{43DF1DBD-3067-D54F-AE20-5606182C4B56}"/>
              </a:ext>
            </a:extLst>
          </p:cNvPr>
          <p:cNvGraphicFramePr>
            <a:graphicFrameLocks/>
          </p:cNvGraphicFramePr>
          <p:nvPr>
            <p:extLst>
              <p:ext uri="{D42A27DB-BD31-4B8C-83A1-F6EECF244321}">
                <p14:modId xmlns:p14="http://schemas.microsoft.com/office/powerpoint/2010/main" val="809787762"/>
              </p:ext>
            </p:extLst>
          </p:nvPr>
        </p:nvGraphicFramePr>
        <p:xfrm>
          <a:off x="7827397" y="3707241"/>
          <a:ext cx="3296478" cy="30164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3239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F42DDAF-431F-374A-9B01-4C9FE20D6FFE}"/>
              </a:ext>
            </a:extLst>
          </p:cNvPr>
          <p:cNvSpPr>
            <a:spLocks noGrp="1"/>
          </p:cNvSpPr>
          <p:nvPr>
            <p:ph type="title"/>
          </p:nvPr>
        </p:nvSpPr>
        <p:spPr>
          <a:xfrm>
            <a:off x="1469110" y="2923166"/>
            <a:ext cx="9127770" cy="622300"/>
          </a:xfrm>
        </p:spPr>
        <p:txBody>
          <a:bodyPr/>
          <a:lstStyle/>
          <a:p>
            <a:r>
              <a:rPr lang="en-US" dirty="0"/>
              <a:t>Advanced Composites Consortium (ACC) Information</a:t>
            </a:r>
            <a:br>
              <a:rPr lang="en-US" dirty="0"/>
            </a:br>
            <a:endParaRPr lang="en-US" dirty="0"/>
          </a:p>
        </p:txBody>
      </p:sp>
    </p:spTree>
    <p:extLst>
      <p:ext uri="{BB962C8B-B14F-4D97-AF65-F5344CB8AC3E}">
        <p14:creationId xmlns:p14="http://schemas.microsoft.com/office/powerpoint/2010/main" val="22416297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8ECB613-0D13-604F-89DE-CB415142BAA0}"/>
              </a:ext>
            </a:extLst>
          </p:cNvPr>
          <p:cNvSpPr>
            <a:spLocks noGrp="1"/>
          </p:cNvSpPr>
          <p:nvPr>
            <p:ph type="title"/>
          </p:nvPr>
        </p:nvSpPr>
        <p:spPr/>
        <p:txBody>
          <a:bodyPr/>
          <a:lstStyle/>
          <a:p>
            <a:r>
              <a:rPr lang="en-US" dirty="0"/>
              <a:t>ACC: Current Membership and Management Structure</a:t>
            </a:r>
          </a:p>
        </p:txBody>
      </p:sp>
      <p:grpSp>
        <p:nvGrpSpPr>
          <p:cNvPr id="29" name="Group 28">
            <a:extLst>
              <a:ext uri="{FF2B5EF4-FFF2-40B4-BE49-F238E27FC236}">
                <a16:creationId xmlns:a16="http://schemas.microsoft.com/office/drawing/2014/main" id="{3230AE54-EB1E-8D4F-85B7-904D3584E5DD}"/>
              </a:ext>
            </a:extLst>
          </p:cNvPr>
          <p:cNvGrpSpPr/>
          <p:nvPr/>
        </p:nvGrpSpPr>
        <p:grpSpPr>
          <a:xfrm>
            <a:off x="7935744" y="1013530"/>
            <a:ext cx="3616177" cy="3992251"/>
            <a:chOff x="7935744" y="1186250"/>
            <a:chExt cx="3185047" cy="3516285"/>
          </a:xfrm>
        </p:grpSpPr>
        <p:pic>
          <p:nvPicPr>
            <p:cNvPr id="18" name="Picture 17" descr="1.jpg">
              <a:extLst>
                <a:ext uri="{FF2B5EF4-FFF2-40B4-BE49-F238E27FC236}">
                  <a16:creationId xmlns:a16="http://schemas.microsoft.com/office/drawing/2014/main" id="{C9F88AA2-3790-A242-B73C-D0627D04DE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58751" y="3641858"/>
              <a:ext cx="1121445" cy="1060677"/>
            </a:xfrm>
            <a:prstGeom prst="rect">
              <a:avLst/>
            </a:prstGeom>
          </p:spPr>
        </p:pic>
        <p:pic>
          <p:nvPicPr>
            <p:cNvPr id="19" name="Picture 18" descr="1.jpg">
              <a:extLst>
                <a:ext uri="{FF2B5EF4-FFF2-40B4-BE49-F238E27FC236}">
                  <a16:creationId xmlns:a16="http://schemas.microsoft.com/office/drawing/2014/main" id="{1A2DA1BC-6662-8542-BA85-308B4283AC5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19975" y="2656380"/>
              <a:ext cx="912993" cy="462790"/>
            </a:xfrm>
            <a:prstGeom prst="rect">
              <a:avLst/>
            </a:prstGeom>
          </p:spPr>
        </p:pic>
        <p:sp>
          <p:nvSpPr>
            <p:cNvPr id="20" name="TextBox 19">
              <a:extLst>
                <a:ext uri="{FF2B5EF4-FFF2-40B4-BE49-F238E27FC236}">
                  <a16:creationId xmlns:a16="http://schemas.microsoft.com/office/drawing/2014/main" id="{B275D5FC-6197-1B4D-BECF-087DFB933832}"/>
                </a:ext>
              </a:extLst>
            </p:cNvPr>
            <p:cNvSpPr txBox="1"/>
            <p:nvPr/>
          </p:nvSpPr>
          <p:spPr>
            <a:xfrm>
              <a:off x="8264122" y="1186250"/>
              <a:ext cx="2811923" cy="298191"/>
            </a:xfrm>
            <a:prstGeom prst="rect">
              <a:avLst/>
            </a:prstGeom>
            <a:noFill/>
          </p:spPr>
          <p:txBody>
            <a:bodyPr wrap="square" rtlCol="0">
              <a:spAutoFit/>
            </a:bodyPr>
            <a:lstStyle/>
            <a:p>
              <a:r>
                <a:rPr lang="en-US" sz="1600" dirty="0">
                  <a:latin typeface="+mn-lt"/>
                </a:rPr>
                <a:t>Executive Steering Committee (ESC)</a:t>
              </a:r>
            </a:p>
          </p:txBody>
        </p:sp>
        <p:sp>
          <p:nvSpPr>
            <p:cNvPr id="21" name="TextBox 20">
              <a:extLst>
                <a:ext uri="{FF2B5EF4-FFF2-40B4-BE49-F238E27FC236}">
                  <a16:creationId xmlns:a16="http://schemas.microsoft.com/office/drawing/2014/main" id="{C632466A-5230-8B45-B877-AC624C922BC2}"/>
                </a:ext>
              </a:extLst>
            </p:cNvPr>
            <p:cNvSpPr txBox="1"/>
            <p:nvPr/>
          </p:nvSpPr>
          <p:spPr>
            <a:xfrm>
              <a:off x="8194138" y="2293034"/>
              <a:ext cx="2926653" cy="298191"/>
            </a:xfrm>
            <a:prstGeom prst="rect">
              <a:avLst/>
            </a:prstGeom>
            <a:noFill/>
          </p:spPr>
          <p:txBody>
            <a:bodyPr wrap="square" rtlCol="0">
              <a:spAutoFit/>
            </a:bodyPr>
            <a:lstStyle/>
            <a:p>
              <a:r>
                <a:rPr lang="en-US" sz="1600" dirty="0">
                  <a:latin typeface="+mn-lt"/>
                </a:rPr>
                <a:t>Technical Oversight Committee (TOC)</a:t>
              </a:r>
            </a:p>
          </p:txBody>
        </p:sp>
        <p:pic>
          <p:nvPicPr>
            <p:cNvPr id="22" name="Picture 21" descr="1.jpg">
              <a:extLst>
                <a:ext uri="{FF2B5EF4-FFF2-40B4-BE49-F238E27FC236}">
                  <a16:creationId xmlns:a16="http://schemas.microsoft.com/office/drawing/2014/main" id="{2A16F87A-DA94-F04E-A236-47C433929DB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46337" y="1496584"/>
              <a:ext cx="815062" cy="457121"/>
            </a:xfrm>
            <a:prstGeom prst="rect">
              <a:avLst/>
            </a:prstGeom>
          </p:spPr>
        </p:pic>
        <p:pic>
          <p:nvPicPr>
            <p:cNvPr id="23" name="Picture 22" descr="1.jpg">
              <a:extLst>
                <a:ext uri="{FF2B5EF4-FFF2-40B4-BE49-F238E27FC236}">
                  <a16:creationId xmlns:a16="http://schemas.microsoft.com/office/drawing/2014/main" id="{6DF6EFC2-6295-5446-A14E-AB4B359EB13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242133" y="2646547"/>
              <a:ext cx="863618" cy="462790"/>
            </a:xfrm>
            <a:prstGeom prst="rect">
              <a:avLst/>
            </a:prstGeom>
          </p:spPr>
        </p:pic>
        <p:pic>
          <p:nvPicPr>
            <p:cNvPr id="24" name="Picture 23" descr="2.jpg">
              <a:extLst>
                <a:ext uri="{FF2B5EF4-FFF2-40B4-BE49-F238E27FC236}">
                  <a16:creationId xmlns:a16="http://schemas.microsoft.com/office/drawing/2014/main" id="{E7FF4F92-8088-EF43-8980-91FDAB0867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98354" y="3681434"/>
              <a:ext cx="1013423" cy="998446"/>
            </a:xfrm>
            <a:prstGeom prst="rect">
              <a:avLst/>
            </a:prstGeom>
          </p:spPr>
        </p:pic>
        <p:sp>
          <p:nvSpPr>
            <p:cNvPr id="25" name="TextBox 24">
              <a:extLst>
                <a:ext uri="{FF2B5EF4-FFF2-40B4-BE49-F238E27FC236}">
                  <a16:creationId xmlns:a16="http://schemas.microsoft.com/office/drawing/2014/main" id="{CA764F37-3147-0044-81E3-382B2129B05B}"/>
                </a:ext>
              </a:extLst>
            </p:cNvPr>
            <p:cNvSpPr txBox="1"/>
            <p:nvPr/>
          </p:nvSpPr>
          <p:spPr>
            <a:xfrm>
              <a:off x="7935744" y="3378754"/>
              <a:ext cx="3104508" cy="338554"/>
            </a:xfrm>
            <a:prstGeom prst="rect">
              <a:avLst/>
            </a:prstGeom>
            <a:noFill/>
          </p:spPr>
          <p:txBody>
            <a:bodyPr wrap="square" rtlCol="0">
              <a:spAutoFit/>
            </a:bodyPr>
            <a:lstStyle/>
            <a:p>
              <a:r>
                <a:rPr lang="en-US" sz="1600">
                  <a:latin typeface="+mn-lt"/>
                </a:rPr>
                <a:t>Cooperative Research Teams (CRT)</a:t>
              </a:r>
            </a:p>
          </p:txBody>
        </p:sp>
        <p:pic>
          <p:nvPicPr>
            <p:cNvPr id="26" name="Picture 25" descr="1.jpg">
              <a:extLst>
                <a:ext uri="{FF2B5EF4-FFF2-40B4-BE49-F238E27FC236}">
                  <a16:creationId xmlns:a16="http://schemas.microsoft.com/office/drawing/2014/main" id="{D9D32B3C-1CDD-8F4D-B707-57857EFCC5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63377" y="2656380"/>
              <a:ext cx="912993" cy="462790"/>
            </a:xfrm>
            <a:prstGeom prst="rect">
              <a:avLst/>
            </a:prstGeom>
          </p:spPr>
        </p:pic>
        <p:pic>
          <p:nvPicPr>
            <p:cNvPr id="27" name="Picture 26" descr="1.jpg">
              <a:extLst>
                <a:ext uri="{FF2B5EF4-FFF2-40B4-BE49-F238E27FC236}">
                  <a16:creationId xmlns:a16="http://schemas.microsoft.com/office/drawing/2014/main" id="{DFE3B2E6-FC39-A742-B28C-F508DE64A02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330499" y="1496584"/>
              <a:ext cx="815062" cy="457121"/>
            </a:xfrm>
            <a:prstGeom prst="rect">
              <a:avLst/>
            </a:prstGeom>
          </p:spPr>
        </p:pic>
      </p:grpSp>
      <p:grpSp>
        <p:nvGrpSpPr>
          <p:cNvPr id="30" name="Group 29">
            <a:extLst>
              <a:ext uri="{FF2B5EF4-FFF2-40B4-BE49-F238E27FC236}">
                <a16:creationId xmlns:a16="http://schemas.microsoft.com/office/drawing/2014/main" id="{416644B8-1B7E-584A-9F87-586C54582487}"/>
              </a:ext>
            </a:extLst>
          </p:cNvPr>
          <p:cNvGrpSpPr/>
          <p:nvPr/>
        </p:nvGrpSpPr>
        <p:grpSpPr>
          <a:xfrm>
            <a:off x="262028" y="1026160"/>
            <a:ext cx="7659459" cy="5648960"/>
            <a:chOff x="248197" y="1156131"/>
            <a:chExt cx="6711517" cy="4949838"/>
          </a:xfrm>
        </p:grpSpPr>
        <p:sp>
          <p:nvSpPr>
            <p:cNvPr id="4" name="Content Placeholder 4">
              <a:extLst>
                <a:ext uri="{FF2B5EF4-FFF2-40B4-BE49-F238E27FC236}">
                  <a16:creationId xmlns:a16="http://schemas.microsoft.com/office/drawing/2014/main" id="{3D9E0146-83EE-6643-9DFA-CFCC6A2FC4FA}"/>
                </a:ext>
              </a:extLst>
            </p:cNvPr>
            <p:cNvSpPr txBox="1">
              <a:spLocks/>
            </p:cNvSpPr>
            <p:nvPr/>
          </p:nvSpPr>
          <p:spPr>
            <a:xfrm>
              <a:off x="248197" y="1156131"/>
              <a:ext cx="6711517" cy="4949838"/>
            </a:xfrm>
            <a:prstGeom prst="rect">
              <a:avLst/>
            </a:prstGeom>
          </p:spPr>
          <p:txBody>
            <a:bodyPr/>
            <a:lstStyle>
              <a:lvl1pPr marL="342900" indent="-342900" algn="l" defTabSz="457200" rtl="0" eaLnBrk="0" fontAlgn="base" hangingPunct="0">
                <a:spcBef>
                  <a:spcPct val="20000"/>
                </a:spcBef>
                <a:spcAft>
                  <a:spcPct val="0"/>
                </a:spcAft>
                <a:buFont typeface="Arial" pitchFamily="1" charset="0"/>
                <a:buChar char="•"/>
                <a:defRPr sz="2000" kern="1200">
                  <a:solidFill>
                    <a:schemeClr val="tx1"/>
                  </a:solidFill>
                  <a:latin typeface="Helvetica"/>
                  <a:ea typeface="ＭＳ Ｐゴシック" charset="-128"/>
                  <a:cs typeface="Helvetica"/>
                </a:defRPr>
              </a:lvl1pPr>
              <a:lvl2pPr marL="742950" indent="-28575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2pPr>
              <a:lvl3pPr marL="11430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3pPr>
              <a:lvl4pPr marL="16002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4pPr>
              <a:lvl5pPr marL="20574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itchFamily="1" charset="0"/>
                <a:buNone/>
              </a:pPr>
              <a:r>
                <a:rPr lang="en-US" sz="1600" b="1" dirty="0">
                  <a:latin typeface="Arial" charset="0"/>
                  <a:ea typeface="Arial" charset="0"/>
                  <a:cs typeface="Arial" charset="0"/>
                </a:rPr>
                <a:t>Tier 1 Members</a:t>
              </a:r>
            </a:p>
            <a:p>
              <a:pPr marL="0" indent="0">
                <a:buFont typeface="Arial" pitchFamily="1" charset="0"/>
                <a:buNone/>
              </a:pPr>
              <a:endParaRPr lang="en-US" b="1" dirty="0"/>
            </a:p>
            <a:p>
              <a:pPr marL="0" indent="0">
                <a:buFont typeface="Arial" pitchFamily="1" charset="0"/>
                <a:buNone/>
              </a:pPr>
              <a:endParaRPr lang="en-US" b="1" dirty="0"/>
            </a:p>
            <a:p>
              <a:pPr marL="0" indent="0">
                <a:buFont typeface="Arial" pitchFamily="1" charset="0"/>
                <a:buNone/>
              </a:pPr>
              <a:endParaRPr lang="en-US" b="1" dirty="0"/>
            </a:p>
            <a:p>
              <a:pPr marL="0" indent="0">
                <a:buFont typeface="Arial" pitchFamily="1" charset="0"/>
                <a:buNone/>
              </a:pPr>
              <a:endParaRPr lang="en-US" sz="3200" b="1" dirty="0"/>
            </a:p>
            <a:p>
              <a:pPr marL="0" indent="0">
                <a:buFont typeface="Arial" pitchFamily="1" charset="0"/>
                <a:buNone/>
              </a:pPr>
              <a:endParaRPr lang="en-US" b="1" dirty="0"/>
            </a:p>
            <a:p>
              <a:pPr marL="0" indent="0">
                <a:buFont typeface="Arial" pitchFamily="1" charset="0"/>
                <a:buNone/>
              </a:pPr>
              <a:r>
                <a:rPr lang="en-US" sz="1600" b="1" dirty="0">
                  <a:latin typeface="Arial" charset="0"/>
                  <a:ea typeface="Arial" charset="0"/>
                  <a:cs typeface="Arial" charset="0"/>
                </a:rPr>
                <a:t>Tier 2 Members</a:t>
              </a:r>
            </a:p>
            <a:p>
              <a:pPr marL="0" indent="0">
                <a:buFont typeface="Arial" pitchFamily="1" charset="0"/>
                <a:buNone/>
              </a:pPr>
              <a:endParaRPr lang="en-US" b="1" dirty="0">
                <a:latin typeface="Arial" charset="0"/>
                <a:ea typeface="Arial" charset="0"/>
                <a:cs typeface="Arial" charset="0"/>
              </a:endParaRPr>
            </a:p>
            <a:p>
              <a:pPr marL="0" indent="0">
                <a:buFont typeface="Arial" pitchFamily="1" charset="0"/>
                <a:buNone/>
              </a:pPr>
              <a:endParaRPr lang="en-US" b="1" dirty="0">
                <a:latin typeface="Arial" charset="0"/>
                <a:ea typeface="Arial" charset="0"/>
                <a:cs typeface="Arial" charset="0"/>
              </a:endParaRPr>
            </a:p>
            <a:p>
              <a:pPr marL="0" indent="0">
                <a:buFont typeface="Arial" pitchFamily="1" charset="0"/>
                <a:buNone/>
              </a:pPr>
              <a:endParaRPr lang="en-US" b="1" dirty="0">
                <a:latin typeface="Arial" charset="0"/>
                <a:ea typeface="Arial" charset="0"/>
                <a:cs typeface="Arial" charset="0"/>
              </a:endParaRPr>
            </a:p>
            <a:p>
              <a:pPr marL="0" indent="0">
                <a:buFont typeface="Arial" pitchFamily="1" charset="0"/>
                <a:buNone/>
              </a:pPr>
              <a:endParaRPr lang="en-US" b="1" dirty="0"/>
            </a:p>
            <a:p>
              <a:pPr marL="0" indent="0">
                <a:buFont typeface="Arial" pitchFamily="1" charset="0"/>
                <a:buNone/>
              </a:pPr>
              <a:endParaRPr lang="en-US" b="1" dirty="0"/>
            </a:p>
            <a:p>
              <a:pPr marL="0" indent="0">
                <a:buNone/>
              </a:pPr>
              <a:r>
                <a:rPr lang="en-US" sz="1600" b="1" dirty="0"/>
                <a:t>Executive Steering Committee controls the size and composition of the ACC</a:t>
              </a:r>
            </a:p>
            <a:p>
              <a:pPr marL="233363" indent="-233363"/>
              <a:r>
                <a:rPr lang="en-US" sz="1600" dirty="0"/>
                <a:t>Expertise to conduct envisioned work</a:t>
              </a:r>
            </a:p>
            <a:p>
              <a:pPr marL="233363" indent="-233363"/>
              <a:r>
                <a:rPr lang="en-US" sz="1600" dirty="0"/>
                <a:t>Reasonable number of Tier I and Tier II Members</a:t>
              </a:r>
            </a:p>
            <a:p>
              <a:pPr marL="0" indent="0">
                <a:buFont typeface="Arial" pitchFamily="1" charset="0"/>
                <a:buNone/>
              </a:pPr>
              <a:endParaRPr lang="en-US" b="1" dirty="0"/>
            </a:p>
          </p:txBody>
        </p:sp>
        <p:pic>
          <p:nvPicPr>
            <p:cNvPr id="5" name="Picture 4">
              <a:extLst>
                <a:ext uri="{FF2B5EF4-FFF2-40B4-BE49-F238E27FC236}">
                  <a16:creationId xmlns:a16="http://schemas.microsoft.com/office/drawing/2014/main" id="{751E9C8A-5116-0E4F-B288-DF5F26491B99}"/>
                </a:ext>
              </a:extLst>
            </p:cNvPr>
            <p:cNvPicPr>
              <a:picLocks noChangeAspect="1"/>
            </p:cNvPicPr>
            <p:nvPr/>
          </p:nvPicPr>
          <p:blipFill>
            <a:blip r:embed="rId7"/>
            <a:stretch>
              <a:fillRect/>
            </a:stretch>
          </p:blipFill>
          <p:spPr>
            <a:xfrm>
              <a:off x="364057" y="3585222"/>
              <a:ext cx="1124250" cy="610770"/>
            </a:xfrm>
            <a:prstGeom prst="rect">
              <a:avLst/>
            </a:prstGeom>
          </p:spPr>
        </p:pic>
        <p:pic>
          <p:nvPicPr>
            <p:cNvPr id="6" name="Picture 6" descr="http://insights.dice.com/wp-content/uploads/2013/11/Lockheed-Martin-Logo1.jpg">
              <a:extLst>
                <a:ext uri="{FF2B5EF4-FFF2-40B4-BE49-F238E27FC236}">
                  <a16:creationId xmlns:a16="http://schemas.microsoft.com/office/drawing/2014/main" id="{EF755D68-CE70-5D4F-8E24-BEBA7E81243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737429" y="2104522"/>
              <a:ext cx="1611990" cy="52849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4" descr="http://www.remotesurveillanceltd.com/wp-content/uploads/2015/05/Boeing-Logo.jpg">
              <a:extLst>
                <a:ext uri="{FF2B5EF4-FFF2-40B4-BE49-F238E27FC236}">
                  <a16:creationId xmlns:a16="http://schemas.microsoft.com/office/drawing/2014/main" id="{A9885F8E-99C3-AE4A-8B1E-A5EB7DD563E4}"/>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711645" y="1646939"/>
              <a:ext cx="1253970" cy="29990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CC6AEF3-A371-D146-8298-D00F6B6807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833299" y="1556083"/>
              <a:ext cx="1438684" cy="428180"/>
            </a:xfrm>
            <a:prstGeom prst="rect">
              <a:avLst/>
            </a:prstGeom>
          </p:spPr>
        </p:pic>
        <p:pic>
          <p:nvPicPr>
            <p:cNvPr id="10" name="Picture 9">
              <a:extLst>
                <a:ext uri="{FF2B5EF4-FFF2-40B4-BE49-F238E27FC236}">
                  <a16:creationId xmlns:a16="http://schemas.microsoft.com/office/drawing/2014/main" id="{05EF2B0D-77FC-924E-AF2D-6ABB56CCEEA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683863" y="2758034"/>
              <a:ext cx="868192" cy="267404"/>
            </a:xfrm>
            <a:prstGeom prst="rect">
              <a:avLst/>
            </a:prstGeom>
          </p:spPr>
        </p:pic>
        <p:pic>
          <p:nvPicPr>
            <p:cNvPr id="11" name="Picture 13" descr="NASA insigniaCMYK">
              <a:extLst>
                <a:ext uri="{FF2B5EF4-FFF2-40B4-BE49-F238E27FC236}">
                  <a16:creationId xmlns:a16="http://schemas.microsoft.com/office/drawing/2014/main" id="{41FD9F10-342E-D24E-B2F9-7D121B075CD2}"/>
                </a:ext>
              </a:extLst>
            </p:cNvPr>
            <p:cNvPicPr preferRelativeResize="0">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66846" y="1613979"/>
              <a:ext cx="602256" cy="4818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A289855E-DBDD-0B40-83B5-B677E99F378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06817" y="2291854"/>
              <a:ext cx="521251" cy="537961"/>
            </a:xfrm>
            <a:prstGeom prst="rect">
              <a:avLst/>
            </a:prstGeom>
          </p:spPr>
        </p:pic>
        <p:pic>
          <p:nvPicPr>
            <p:cNvPr id="14" name="Picture 13">
              <a:extLst>
                <a:ext uri="{FF2B5EF4-FFF2-40B4-BE49-F238E27FC236}">
                  <a16:creationId xmlns:a16="http://schemas.microsoft.com/office/drawing/2014/main" id="{43B61A91-AB5D-E142-A84E-17EBAABE3FB1}"/>
                </a:ext>
              </a:extLst>
            </p:cNvPr>
            <p:cNvPicPr>
              <a:picLocks noChangeAspect="1"/>
            </p:cNvPicPr>
            <p:nvPr/>
          </p:nvPicPr>
          <p:blipFill>
            <a:blip r:embed="rId14"/>
            <a:stretch>
              <a:fillRect/>
            </a:stretch>
          </p:blipFill>
          <p:spPr>
            <a:xfrm>
              <a:off x="1676212" y="4225116"/>
              <a:ext cx="1809468" cy="652828"/>
            </a:xfrm>
            <a:prstGeom prst="rect">
              <a:avLst/>
            </a:prstGeom>
          </p:spPr>
        </p:pic>
        <p:pic>
          <p:nvPicPr>
            <p:cNvPr id="15" name="Picture 14">
              <a:extLst>
                <a:ext uri="{FF2B5EF4-FFF2-40B4-BE49-F238E27FC236}">
                  <a16:creationId xmlns:a16="http://schemas.microsoft.com/office/drawing/2014/main" id="{42251603-4050-074B-BF67-335CE7B44812}"/>
                </a:ext>
              </a:extLst>
            </p:cNvPr>
            <p:cNvPicPr>
              <a:picLocks noChangeAspect="1"/>
            </p:cNvPicPr>
            <p:nvPr/>
          </p:nvPicPr>
          <p:blipFill>
            <a:blip r:embed="rId15"/>
            <a:stretch>
              <a:fillRect/>
            </a:stretch>
          </p:blipFill>
          <p:spPr>
            <a:xfrm>
              <a:off x="3806590" y="4238533"/>
              <a:ext cx="1346460" cy="639414"/>
            </a:xfrm>
            <a:prstGeom prst="rect">
              <a:avLst/>
            </a:prstGeom>
          </p:spPr>
        </p:pic>
        <p:pic>
          <p:nvPicPr>
            <p:cNvPr id="16" name="Picture 15" descr="collier_logo_8_7_SirSpeedy.png">
              <a:extLst>
                <a:ext uri="{FF2B5EF4-FFF2-40B4-BE49-F238E27FC236}">
                  <a16:creationId xmlns:a16="http://schemas.microsoft.com/office/drawing/2014/main" id="{EC33AAA7-0EA7-9046-A665-CDDB9AA2FD4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017863" y="3674868"/>
              <a:ext cx="853844" cy="431928"/>
            </a:xfrm>
            <a:prstGeom prst="rect">
              <a:avLst/>
            </a:prstGeom>
          </p:spPr>
        </p:pic>
        <p:pic>
          <p:nvPicPr>
            <p:cNvPr id="17" name="Picture 16">
              <a:extLst>
                <a:ext uri="{FF2B5EF4-FFF2-40B4-BE49-F238E27FC236}">
                  <a16:creationId xmlns:a16="http://schemas.microsoft.com/office/drawing/2014/main" id="{0D2801A6-32C0-2340-9525-AC4CE04B4BF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893821" y="2622142"/>
              <a:ext cx="986604" cy="449708"/>
            </a:xfrm>
            <a:prstGeom prst="rect">
              <a:avLst/>
            </a:prstGeom>
          </p:spPr>
        </p:pic>
        <p:pic>
          <p:nvPicPr>
            <p:cNvPr id="28" name="Picture 27">
              <a:extLst>
                <a:ext uri="{FF2B5EF4-FFF2-40B4-BE49-F238E27FC236}">
                  <a16:creationId xmlns:a16="http://schemas.microsoft.com/office/drawing/2014/main" id="{896E8503-90EE-C640-BE96-BA13D588C769}"/>
                </a:ext>
              </a:extLst>
            </p:cNvPr>
            <p:cNvPicPr>
              <a:picLocks noChangeAspect="1"/>
            </p:cNvPicPr>
            <p:nvPr/>
          </p:nvPicPr>
          <p:blipFill>
            <a:blip r:embed="rId18"/>
            <a:stretch>
              <a:fillRect/>
            </a:stretch>
          </p:blipFill>
          <p:spPr>
            <a:xfrm>
              <a:off x="3630222" y="3647449"/>
              <a:ext cx="1647464" cy="461290"/>
            </a:xfrm>
            <a:prstGeom prst="rect">
              <a:avLst/>
            </a:prstGeom>
          </p:spPr>
        </p:pic>
      </p:grpSp>
      <p:pic>
        <p:nvPicPr>
          <p:cNvPr id="32" name="Picture 31" descr="A picture containing stop, drawing&#10;&#10;Description automatically generated">
            <a:extLst>
              <a:ext uri="{FF2B5EF4-FFF2-40B4-BE49-F238E27FC236}">
                <a16:creationId xmlns:a16="http://schemas.microsoft.com/office/drawing/2014/main" id="{FF5E1C64-B8F2-8246-BBFB-F8BA1820789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348480" y="2203058"/>
            <a:ext cx="1879600" cy="471561"/>
          </a:xfrm>
          <a:prstGeom prst="rect">
            <a:avLst/>
          </a:prstGeom>
        </p:spPr>
      </p:pic>
    </p:spTree>
    <p:extLst>
      <p:ext uri="{BB962C8B-B14F-4D97-AF65-F5344CB8AC3E}">
        <p14:creationId xmlns:p14="http://schemas.microsoft.com/office/powerpoint/2010/main" val="25071997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229" y="205915"/>
            <a:ext cx="6980464" cy="567083"/>
          </a:xfrm>
        </p:spPr>
        <p:txBody>
          <a:bodyPr>
            <a:noAutofit/>
          </a:bodyPr>
          <a:lstStyle/>
          <a:p>
            <a:r>
              <a:rPr lang="en-US" dirty="0"/>
              <a:t>ACC Membership Structure</a:t>
            </a:r>
          </a:p>
        </p:txBody>
      </p:sp>
      <p:sp>
        <p:nvSpPr>
          <p:cNvPr id="3" name="Content Placeholder 8"/>
          <p:cNvSpPr txBox="1">
            <a:spLocks/>
          </p:cNvSpPr>
          <p:nvPr/>
        </p:nvSpPr>
        <p:spPr>
          <a:xfrm>
            <a:off x="311085" y="1019191"/>
            <a:ext cx="11566687" cy="5661294"/>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lnSpc>
                <a:spcPct val="110000"/>
              </a:lnSpc>
              <a:spcBef>
                <a:spcPts val="1200"/>
              </a:spcBef>
              <a:spcAft>
                <a:spcPts val="0"/>
              </a:spcAft>
              <a:buNone/>
            </a:pPr>
            <a:r>
              <a:rPr lang="en-US" sz="2200" b="1" dirty="0">
                <a:solidFill>
                  <a:prstClr val="black"/>
                </a:solidFill>
                <a:latin typeface="Calibri"/>
              </a:rPr>
              <a:t>Tier I members:</a:t>
            </a:r>
          </a:p>
          <a:p>
            <a:pPr fontAlgn="auto">
              <a:lnSpc>
                <a:spcPct val="110000"/>
              </a:lnSpc>
              <a:spcBef>
                <a:spcPts val="200"/>
              </a:spcBef>
              <a:spcAft>
                <a:spcPts val="0"/>
              </a:spcAft>
            </a:pPr>
            <a:r>
              <a:rPr lang="en-US" sz="2000" dirty="0">
                <a:solidFill>
                  <a:prstClr val="black"/>
                </a:solidFill>
                <a:latin typeface="Calibri"/>
              </a:rPr>
              <a:t>Members of the Executive Steering Committee (ESC) and Technical Oversight Committee (TOC)</a:t>
            </a:r>
          </a:p>
          <a:p>
            <a:pPr fontAlgn="auto">
              <a:lnSpc>
                <a:spcPct val="110000"/>
              </a:lnSpc>
              <a:spcBef>
                <a:spcPts val="200"/>
              </a:spcBef>
              <a:spcAft>
                <a:spcPts val="0"/>
              </a:spcAft>
            </a:pPr>
            <a:r>
              <a:rPr lang="en-US" sz="2000" dirty="0">
                <a:solidFill>
                  <a:prstClr val="black"/>
                </a:solidFill>
                <a:latin typeface="Calibri"/>
              </a:rPr>
              <a:t>Meet all 5 criteria:</a:t>
            </a:r>
          </a:p>
          <a:p>
            <a:pPr marL="800100" lvl="1" indent="-342900" fontAlgn="auto">
              <a:lnSpc>
                <a:spcPct val="110000"/>
              </a:lnSpc>
              <a:spcBef>
                <a:spcPts val="200"/>
              </a:spcBef>
              <a:spcAft>
                <a:spcPts val="0"/>
              </a:spcAft>
              <a:buFont typeface="+mj-lt"/>
              <a:buAutoNum type="arabicPeriod"/>
            </a:pPr>
            <a:r>
              <a:rPr lang="en-US" sz="1800" dirty="0">
                <a:solidFill>
                  <a:prstClr val="black"/>
                </a:solidFill>
                <a:latin typeface="Calibri"/>
              </a:rPr>
              <a:t>Technical expertise in design and manufacture of composites </a:t>
            </a:r>
          </a:p>
          <a:p>
            <a:pPr marL="800100" lvl="1" indent="-342900" fontAlgn="auto">
              <a:lnSpc>
                <a:spcPct val="110000"/>
              </a:lnSpc>
              <a:spcBef>
                <a:spcPts val="200"/>
              </a:spcBef>
              <a:spcAft>
                <a:spcPts val="0"/>
              </a:spcAft>
              <a:buFont typeface="+mj-lt"/>
              <a:buAutoNum type="arabicPeriod"/>
            </a:pPr>
            <a:r>
              <a:rPr lang="en-US" sz="1800" dirty="0">
                <a:solidFill>
                  <a:prstClr val="black"/>
                </a:solidFill>
                <a:latin typeface="Calibri"/>
              </a:rPr>
              <a:t>Funding willingness and ability to engage in cost sharing </a:t>
            </a:r>
          </a:p>
          <a:p>
            <a:pPr marL="800100" lvl="1" indent="-342900" fontAlgn="auto">
              <a:lnSpc>
                <a:spcPct val="110000"/>
              </a:lnSpc>
              <a:spcBef>
                <a:spcPts val="200"/>
              </a:spcBef>
              <a:spcAft>
                <a:spcPts val="0"/>
              </a:spcAft>
              <a:buFont typeface="+mj-lt"/>
              <a:buAutoNum type="arabicPeriod"/>
            </a:pPr>
            <a:r>
              <a:rPr lang="en-US" sz="1800" dirty="0">
                <a:solidFill>
                  <a:prstClr val="black"/>
                </a:solidFill>
                <a:latin typeface="Calibri"/>
              </a:rPr>
              <a:t>Composites certification experience (vehicles or components) with FAA or DoD</a:t>
            </a:r>
          </a:p>
          <a:p>
            <a:pPr marL="800100" lvl="1" indent="-342900" fontAlgn="auto">
              <a:lnSpc>
                <a:spcPct val="110000"/>
              </a:lnSpc>
              <a:spcBef>
                <a:spcPts val="200"/>
              </a:spcBef>
              <a:spcAft>
                <a:spcPts val="0"/>
              </a:spcAft>
              <a:buFont typeface="+mj-lt"/>
              <a:buAutoNum type="arabicPeriod"/>
            </a:pPr>
            <a:r>
              <a:rPr lang="en-US" sz="1800" dirty="0">
                <a:solidFill>
                  <a:prstClr val="black"/>
                </a:solidFill>
                <a:latin typeface="Calibri"/>
              </a:rPr>
              <a:t>Focus technology experience </a:t>
            </a:r>
          </a:p>
          <a:p>
            <a:pPr marL="800100" lvl="1" indent="-342900" fontAlgn="auto">
              <a:lnSpc>
                <a:spcPct val="110000"/>
              </a:lnSpc>
              <a:spcBef>
                <a:spcPts val="200"/>
              </a:spcBef>
              <a:spcAft>
                <a:spcPts val="0"/>
              </a:spcAft>
              <a:buFont typeface="+mj-lt"/>
              <a:buAutoNum type="arabicPeriod"/>
            </a:pPr>
            <a:r>
              <a:rPr lang="en-US" sz="1800" dirty="0">
                <a:solidFill>
                  <a:prstClr val="black"/>
                </a:solidFill>
                <a:latin typeface="Calibri"/>
              </a:rPr>
              <a:t>Experience in PPP or similar relevant collaborative partnerships</a:t>
            </a:r>
          </a:p>
          <a:p>
            <a:pPr marL="0" indent="0" fontAlgn="auto">
              <a:lnSpc>
                <a:spcPct val="110000"/>
              </a:lnSpc>
              <a:spcBef>
                <a:spcPts val="1200"/>
              </a:spcBef>
              <a:spcAft>
                <a:spcPts val="0"/>
              </a:spcAft>
              <a:buNone/>
            </a:pPr>
            <a:r>
              <a:rPr lang="en-US" sz="2200" b="1" dirty="0">
                <a:solidFill>
                  <a:prstClr val="black"/>
                </a:solidFill>
                <a:latin typeface="Calibri"/>
              </a:rPr>
              <a:t>Tier II members:</a:t>
            </a:r>
          </a:p>
          <a:p>
            <a:pPr fontAlgn="auto">
              <a:lnSpc>
                <a:spcPct val="110000"/>
              </a:lnSpc>
              <a:spcBef>
                <a:spcPts val="200"/>
              </a:spcBef>
              <a:spcAft>
                <a:spcPts val="0"/>
              </a:spcAft>
            </a:pPr>
            <a:r>
              <a:rPr lang="en-US" sz="2000" dirty="0">
                <a:solidFill>
                  <a:prstClr val="black"/>
                </a:solidFill>
                <a:latin typeface="Calibri"/>
              </a:rPr>
              <a:t>Members of the TOC only</a:t>
            </a:r>
          </a:p>
          <a:p>
            <a:pPr fontAlgn="auto">
              <a:lnSpc>
                <a:spcPct val="110000"/>
              </a:lnSpc>
              <a:spcBef>
                <a:spcPts val="200"/>
              </a:spcBef>
              <a:spcAft>
                <a:spcPts val="0"/>
              </a:spcAft>
            </a:pPr>
            <a:r>
              <a:rPr lang="en-US" sz="2000" dirty="0">
                <a:solidFill>
                  <a:prstClr val="black"/>
                </a:solidFill>
                <a:latin typeface="Calibri"/>
              </a:rPr>
              <a:t>Do not meet all 5 criteria of Tier I membership</a:t>
            </a:r>
          </a:p>
          <a:p>
            <a:pPr marL="0" indent="0" fontAlgn="auto">
              <a:lnSpc>
                <a:spcPct val="110000"/>
              </a:lnSpc>
              <a:spcBef>
                <a:spcPts val="1800"/>
              </a:spcBef>
              <a:spcAft>
                <a:spcPts val="0"/>
              </a:spcAft>
              <a:buNone/>
            </a:pPr>
            <a:endParaRPr lang="en-US" sz="2000" b="1" dirty="0">
              <a:solidFill>
                <a:prstClr val="black"/>
              </a:solidFill>
              <a:latin typeface="Calibri"/>
            </a:endParaRPr>
          </a:p>
          <a:p>
            <a:pPr marL="0" indent="0" fontAlgn="auto">
              <a:lnSpc>
                <a:spcPct val="110000"/>
              </a:lnSpc>
              <a:spcBef>
                <a:spcPts val="1800"/>
              </a:spcBef>
              <a:spcAft>
                <a:spcPts val="0"/>
              </a:spcAft>
              <a:buNone/>
            </a:pPr>
            <a:r>
              <a:rPr lang="en-US" sz="2000" b="1" dirty="0">
                <a:solidFill>
                  <a:prstClr val="black"/>
                </a:solidFill>
                <a:latin typeface="Calibri"/>
              </a:rPr>
              <a:t>NOTE:  All members have same cost share requirements and similar IP provisions</a:t>
            </a:r>
          </a:p>
          <a:p>
            <a:pPr marL="0" indent="0" fontAlgn="auto">
              <a:lnSpc>
                <a:spcPct val="110000"/>
              </a:lnSpc>
              <a:spcBef>
                <a:spcPts val="1200"/>
              </a:spcBef>
              <a:spcAft>
                <a:spcPts val="0"/>
              </a:spcAft>
              <a:buNone/>
            </a:pPr>
            <a:endParaRPr lang="en-US" sz="2000" dirty="0">
              <a:solidFill>
                <a:prstClr val="black"/>
              </a:solidFill>
              <a:latin typeface="Calibri"/>
            </a:endParaRPr>
          </a:p>
        </p:txBody>
      </p:sp>
    </p:spTree>
    <p:extLst>
      <p:ext uri="{BB962C8B-B14F-4D97-AF65-F5344CB8AC3E}">
        <p14:creationId xmlns:p14="http://schemas.microsoft.com/office/powerpoint/2010/main" val="40516647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37D1F-8BBD-544E-BA0D-8BAA1CC565D9}"/>
              </a:ext>
            </a:extLst>
          </p:cNvPr>
          <p:cNvSpPr>
            <a:spLocks noGrp="1"/>
          </p:cNvSpPr>
          <p:nvPr>
            <p:ph type="title"/>
          </p:nvPr>
        </p:nvSpPr>
        <p:spPr/>
        <p:txBody>
          <a:bodyPr/>
          <a:lstStyle/>
          <a:p>
            <a:r>
              <a:rPr lang="en-US" dirty="0"/>
              <a:t>ACC Work Package and CRT Formation </a:t>
            </a:r>
          </a:p>
        </p:txBody>
      </p:sp>
      <p:sp>
        <p:nvSpPr>
          <p:cNvPr id="3" name="Content Placeholder 2">
            <a:extLst>
              <a:ext uri="{FF2B5EF4-FFF2-40B4-BE49-F238E27FC236}">
                <a16:creationId xmlns:a16="http://schemas.microsoft.com/office/drawing/2014/main" id="{9D4394F1-3817-9B4E-B5B1-BF4E6AB0A627}"/>
              </a:ext>
            </a:extLst>
          </p:cNvPr>
          <p:cNvSpPr txBox="1">
            <a:spLocks/>
          </p:cNvSpPr>
          <p:nvPr/>
        </p:nvSpPr>
        <p:spPr>
          <a:xfrm>
            <a:off x="228600" y="1005840"/>
            <a:ext cx="11211560" cy="5486400"/>
          </a:xfrm>
          <a:prstGeom prst="rect">
            <a:avLst/>
          </a:prstGeom>
        </p:spPr>
        <p:txBody>
          <a:bodyPr>
            <a:normAutofit lnSpcReduction="10000"/>
          </a:bodyPr>
          <a:lstStyle>
            <a:lvl1pPr marL="342900" indent="-342900" algn="l" defTabSz="457200" rtl="0" eaLnBrk="0" fontAlgn="base" hangingPunct="0">
              <a:spcBef>
                <a:spcPct val="20000"/>
              </a:spcBef>
              <a:spcAft>
                <a:spcPct val="0"/>
              </a:spcAft>
              <a:buFont typeface="Arial" pitchFamily="1" charset="0"/>
              <a:buChar char="•"/>
              <a:defRPr sz="2000" kern="1200">
                <a:solidFill>
                  <a:schemeClr val="tx1"/>
                </a:solidFill>
                <a:latin typeface="Helvetica"/>
                <a:ea typeface="ＭＳ Ｐゴシック" charset="-128"/>
                <a:cs typeface="Helvetica"/>
              </a:defRPr>
            </a:lvl1pPr>
            <a:lvl2pPr marL="742950" indent="-28575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2pPr>
            <a:lvl3pPr marL="11430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3pPr>
            <a:lvl4pPr marL="16002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4pPr>
            <a:lvl5pPr marL="20574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ACC research topics align with goals of supporting Project(s) : </a:t>
            </a:r>
          </a:p>
          <a:p>
            <a:pPr lvl="1"/>
            <a:r>
              <a:rPr lang="en-US" dirty="0"/>
              <a:t>Previously, ACP : reduce timeline to develop and certify composite structures</a:t>
            </a:r>
          </a:p>
          <a:p>
            <a:pPr lvl="1"/>
            <a:r>
              <a:rPr lang="en-US" dirty="0"/>
              <a:t>Current, </a:t>
            </a:r>
            <a:r>
              <a:rPr lang="en-US" dirty="0" err="1"/>
              <a:t>HiCAM</a:t>
            </a:r>
            <a:r>
              <a:rPr lang="en-US" dirty="0"/>
              <a:t>: 4-6x manufacturing rate for composite primary airframe structure to meet single aisle demand</a:t>
            </a:r>
          </a:p>
          <a:p>
            <a:pPr>
              <a:spcBef>
                <a:spcPts val="1080"/>
              </a:spcBef>
            </a:pPr>
            <a:r>
              <a:rPr lang="en-US" dirty="0"/>
              <a:t>ACC workshops (gov’t, industry) held to identify and prioritize potential research topics</a:t>
            </a:r>
          </a:p>
          <a:p>
            <a:pPr lvl="1">
              <a:spcBef>
                <a:spcPts val="1080"/>
              </a:spcBef>
            </a:pPr>
            <a:r>
              <a:rPr lang="en-US" dirty="0"/>
              <a:t>Potential impact on Project objectives  </a:t>
            </a:r>
          </a:p>
          <a:p>
            <a:pPr lvl="1">
              <a:spcBef>
                <a:spcPts val="1080"/>
              </a:spcBef>
            </a:pPr>
            <a:r>
              <a:rPr lang="en-US" dirty="0"/>
              <a:t>Multiple members having interest</a:t>
            </a:r>
          </a:p>
          <a:p>
            <a:pPr lvl="1">
              <a:spcBef>
                <a:spcPts val="1080"/>
              </a:spcBef>
            </a:pPr>
            <a:r>
              <a:rPr lang="en-US" dirty="0"/>
              <a:t>Willingness to openly share products (data, IP) with partners on a work activity</a:t>
            </a:r>
          </a:p>
          <a:p>
            <a:pPr lvl="1">
              <a:spcBef>
                <a:spcPts val="1080"/>
              </a:spcBef>
            </a:pPr>
            <a:r>
              <a:rPr lang="en-US" dirty="0"/>
              <a:t>Ability to cost share 50/50</a:t>
            </a:r>
          </a:p>
          <a:p>
            <a:pPr>
              <a:spcBef>
                <a:spcPts val="1080"/>
              </a:spcBef>
            </a:pPr>
            <a:r>
              <a:rPr lang="en-US" dirty="0"/>
              <a:t>Call for Proposals based upon select research topics issued to ACC members</a:t>
            </a:r>
          </a:p>
          <a:p>
            <a:pPr lvl="1">
              <a:spcBef>
                <a:spcPts val="1080"/>
              </a:spcBef>
            </a:pPr>
            <a:r>
              <a:rPr lang="en-US" dirty="0"/>
              <a:t>Cooperative Research Teams then formed with Gov’t and Industry partners defining content, and delegating responsibilities and cost distribution (mutually negotiated)</a:t>
            </a:r>
          </a:p>
          <a:p>
            <a:pPr lvl="1">
              <a:spcBef>
                <a:spcPts val="1080"/>
              </a:spcBef>
            </a:pPr>
            <a:r>
              <a:rPr lang="en-US" dirty="0"/>
              <a:t>Work Activities approved by ESC, with funding approved by NASA and participating CRT members</a:t>
            </a:r>
          </a:p>
          <a:p>
            <a:pPr lvl="1">
              <a:spcBef>
                <a:spcPts val="1080"/>
              </a:spcBef>
            </a:pPr>
            <a:r>
              <a:rPr lang="en-US" dirty="0"/>
              <a:t>Work initiated via cooperative agreements</a:t>
            </a:r>
          </a:p>
          <a:p>
            <a:pPr>
              <a:spcBef>
                <a:spcPts val="1080"/>
              </a:spcBef>
            </a:pPr>
            <a:r>
              <a:rPr lang="en-US" dirty="0"/>
              <a:t>Upcoming ACC Work Activities based upon ACC planning workshops Summer and Fall, CY20, to support </a:t>
            </a:r>
            <a:r>
              <a:rPr lang="en-US" dirty="0" err="1"/>
              <a:t>HiCAM</a:t>
            </a:r>
            <a:r>
              <a:rPr lang="en-US" dirty="0"/>
              <a:t> formulation</a:t>
            </a:r>
          </a:p>
          <a:p>
            <a:pPr marL="0" indent="0">
              <a:spcBef>
                <a:spcPts val="1080"/>
              </a:spcBef>
              <a:buFont typeface="Arial" pitchFamily="1" charset="0"/>
              <a:buNone/>
            </a:pPr>
            <a:endParaRPr lang="en-US" dirty="0"/>
          </a:p>
          <a:p>
            <a:pPr lvl="1">
              <a:spcBef>
                <a:spcPts val="1080"/>
              </a:spcBef>
            </a:pPr>
            <a:endParaRPr lang="en-US" dirty="0"/>
          </a:p>
        </p:txBody>
      </p:sp>
    </p:spTree>
    <p:extLst>
      <p:ext uri="{BB962C8B-B14F-4D97-AF65-F5344CB8AC3E}">
        <p14:creationId xmlns:p14="http://schemas.microsoft.com/office/powerpoint/2010/main" val="15088667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7250D-35AD-FC48-B7B6-DA94A013B475}"/>
              </a:ext>
            </a:extLst>
          </p:cNvPr>
          <p:cNvSpPr>
            <a:spLocks noGrp="1"/>
          </p:cNvSpPr>
          <p:nvPr>
            <p:ph type="title"/>
          </p:nvPr>
        </p:nvSpPr>
        <p:spPr/>
        <p:txBody>
          <a:bodyPr/>
          <a:lstStyle/>
          <a:p>
            <a:r>
              <a:rPr lang="en-US" dirty="0"/>
              <a:t>ACC: Cost of Membership</a:t>
            </a:r>
          </a:p>
        </p:txBody>
      </p:sp>
      <p:sp>
        <p:nvSpPr>
          <p:cNvPr id="4" name="Content Placeholder 2">
            <a:extLst>
              <a:ext uri="{FF2B5EF4-FFF2-40B4-BE49-F238E27FC236}">
                <a16:creationId xmlns:a16="http://schemas.microsoft.com/office/drawing/2014/main" id="{307D5EF5-BBE4-EC40-AE73-D527D2BA698D}"/>
              </a:ext>
            </a:extLst>
          </p:cNvPr>
          <p:cNvSpPr txBox="1">
            <a:spLocks/>
          </p:cNvSpPr>
          <p:nvPr/>
        </p:nvSpPr>
        <p:spPr>
          <a:xfrm>
            <a:off x="251178" y="953911"/>
            <a:ext cx="7549443" cy="5706533"/>
          </a:xfrm>
          <a:prstGeom prst="rect">
            <a:avLst/>
          </a:prstGeom>
        </p:spPr>
        <p:txBody>
          <a:bodyPr>
            <a:normAutofit/>
          </a:bodyPr>
          <a:lstStyle>
            <a:lvl1pPr marL="342900" indent="-342900" algn="l" defTabSz="457200" rtl="0" eaLnBrk="0" fontAlgn="base" hangingPunct="0">
              <a:spcBef>
                <a:spcPct val="20000"/>
              </a:spcBef>
              <a:spcAft>
                <a:spcPct val="0"/>
              </a:spcAft>
              <a:buFont typeface="Arial" pitchFamily="1" charset="0"/>
              <a:buChar char="•"/>
              <a:defRPr sz="2000" kern="1200">
                <a:solidFill>
                  <a:schemeClr val="tx1"/>
                </a:solidFill>
                <a:latin typeface="Helvetica"/>
                <a:ea typeface="ＭＳ Ｐゴシック" charset="-128"/>
                <a:cs typeface="Helvetica"/>
              </a:defRPr>
            </a:lvl1pPr>
            <a:lvl2pPr marL="742950" indent="-28575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2pPr>
            <a:lvl3pPr marL="11430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3pPr>
            <a:lvl4pPr marL="16002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4pPr>
            <a:lvl5pPr marL="20574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There is no membership fee</a:t>
            </a:r>
          </a:p>
          <a:p>
            <a:pPr>
              <a:spcBef>
                <a:spcPts val="1080"/>
              </a:spcBef>
            </a:pPr>
            <a:r>
              <a:rPr lang="en-US" sz="1800" dirty="0"/>
              <a:t>Industry partners contribute 50/50 on full cost of each Work Activity </a:t>
            </a:r>
          </a:p>
          <a:p>
            <a:pPr>
              <a:spcBef>
                <a:spcPts val="1080"/>
              </a:spcBef>
            </a:pPr>
            <a:r>
              <a:rPr lang="en-US" sz="1800" dirty="0"/>
              <a:t>Any member’s participation in a CRT and the level of funding and work split is negotiated between all members of that CRT (industry and gov’t)</a:t>
            </a:r>
          </a:p>
          <a:p>
            <a:pPr>
              <a:spcBef>
                <a:spcPts val="1080"/>
              </a:spcBef>
            </a:pPr>
            <a:r>
              <a:rPr lang="en-US" sz="1800" dirty="0"/>
              <a:t>Active participation in ACC is required of members (“no watchers”); </a:t>
            </a:r>
            <a:br>
              <a:rPr lang="en-US" sz="1800" dirty="0"/>
            </a:br>
            <a:r>
              <a:rPr lang="en-US" sz="1800" dirty="0"/>
              <a:t>members may participate in few Work Activities if investment is limited</a:t>
            </a:r>
          </a:p>
          <a:p>
            <a:r>
              <a:rPr lang="en-US" sz="1800" dirty="0"/>
              <a:t>NASA is managing the ACC and will award Cooperative Agreements to each member performing work.  </a:t>
            </a:r>
          </a:p>
          <a:p>
            <a:r>
              <a:rPr lang="en-US" sz="1800" dirty="0"/>
              <a:t>Consortium management cost is part of NASA’s contribution, to be matched by partners in the full cost of research.</a:t>
            </a:r>
          </a:p>
          <a:p>
            <a:pPr>
              <a:spcBef>
                <a:spcPts val="1080"/>
              </a:spcBef>
            </a:pPr>
            <a:r>
              <a:rPr lang="en-US" sz="1800" dirty="0"/>
              <a:t>Multi-member teams can reduce cost per member on a Work Activity, and work products are shared by all team members</a:t>
            </a:r>
          </a:p>
          <a:p>
            <a:pPr lvl="1">
              <a:spcBef>
                <a:spcPts val="1080"/>
              </a:spcBef>
            </a:pPr>
            <a:r>
              <a:rPr lang="en-US" dirty="0"/>
              <a:t>Leverage expertise</a:t>
            </a:r>
          </a:p>
          <a:p>
            <a:pPr lvl="1">
              <a:spcBef>
                <a:spcPts val="1080"/>
              </a:spcBef>
            </a:pPr>
            <a:r>
              <a:rPr lang="en-US" dirty="0"/>
              <a:t>Leverage funding: NASA cost share, Partner contributions</a:t>
            </a:r>
          </a:p>
          <a:p>
            <a:pPr>
              <a:spcBef>
                <a:spcPts val="1080"/>
              </a:spcBef>
            </a:pPr>
            <a:endParaRPr lang="en-US" sz="1600" dirty="0"/>
          </a:p>
          <a:p>
            <a:pPr>
              <a:spcBef>
                <a:spcPts val="1080"/>
              </a:spcBef>
            </a:pPr>
            <a:endParaRPr lang="en-US" sz="1600" dirty="0"/>
          </a:p>
          <a:p>
            <a:pPr>
              <a:spcBef>
                <a:spcPts val="1080"/>
              </a:spcBef>
            </a:pPr>
            <a:endParaRPr lang="en-US" sz="1600" dirty="0"/>
          </a:p>
          <a:p>
            <a:pPr marL="0" indent="0">
              <a:spcBef>
                <a:spcPts val="1080"/>
              </a:spcBef>
              <a:buFont typeface="Arial" pitchFamily="1" charset="0"/>
              <a:buNone/>
            </a:pPr>
            <a:endParaRPr lang="en-US" sz="1600" dirty="0"/>
          </a:p>
          <a:p>
            <a:pPr lvl="1">
              <a:spcBef>
                <a:spcPts val="1080"/>
              </a:spcBef>
            </a:pPr>
            <a:endParaRPr lang="en-US" dirty="0"/>
          </a:p>
        </p:txBody>
      </p:sp>
      <p:sp>
        <p:nvSpPr>
          <p:cNvPr id="18" name="Rectangle 17">
            <a:extLst>
              <a:ext uri="{FF2B5EF4-FFF2-40B4-BE49-F238E27FC236}">
                <a16:creationId xmlns:a16="http://schemas.microsoft.com/office/drawing/2014/main" id="{ED3B9722-3390-084C-9208-EB43563210A1}"/>
              </a:ext>
            </a:extLst>
          </p:cNvPr>
          <p:cNvSpPr/>
          <p:nvPr/>
        </p:nvSpPr>
        <p:spPr>
          <a:xfrm>
            <a:off x="9473899" y="1645313"/>
            <a:ext cx="508002" cy="203807"/>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BE9A847E-27BA-D743-8D50-E98A246F9175}"/>
              </a:ext>
            </a:extLst>
          </p:cNvPr>
          <p:cNvSpPr txBox="1"/>
          <p:nvPr/>
        </p:nvSpPr>
        <p:spPr>
          <a:xfrm>
            <a:off x="10049631" y="1588868"/>
            <a:ext cx="2280355" cy="954107"/>
          </a:xfrm>
          <a:prstGeom prst="rect">
            <a:avLst/>
          </a:prstGeom>
          <a:noFill/>
        </p:spPr>
        <p:txBody>
          <a:bodyPr wrap="square" rtlCol="0">
            <a:spAutoFit/>
          </a:bodyPr>
          <a:lstStyle/>
          <a:p>
            <a:r>
              <a:rPr lang="en-US" sz="1400" dirty="0"/>
              <a:t>= 50% NASA cost share</a:t>
            </a:r>
          </a:p>
          <a:p>
            <a:pPr marL="347663" indent="-168275">
              <a:buFont typeface="Arial" panose="020B0604020202020204" pitchFamily="34" charset="0"/>
              <a:buChar char="•"/>
            </a:pPr>
            <a:r>
              <a:rPr lang="en-US" sz="1400" dirty="0"/>
              <a:t>Cash to partner</a:t>
            </a:r>
          </a:p>
          <a:p>
            <a:pPr marL="347663" indent="-168275">
              <a:buFont typeface="Arial" panose="020B0604020202020204" pitchFamily="34" charset="0"/>
              <a:buChar char="•"/>
            </a:pPr>
            <a:r>
              <a:rPr lang="en-US" sz="1400" dirty="0"/>
              <a:t>NASA participation</a:t>
            </a:r>
          </a:p>
          <a:p>
            <a:pPr marL="347663" indent="-168275">
              <a:buFont typeface="Arial" panose="020B0604020202020204" pitchFamily="34" charset="0"/>
              <a:buChar char="•"/>
            </a:pPr>
            <a:r>
              <a:rPr lang="en-US" sz="1400" dirty="0"/>
              <a:t>ACC management</a:t>
            </a:r>
          </a:p>
        </p:txBody>
      </p:sp>
      <p:sp>
        <p:nvSpPr>
          <p:cNvPr id="36" name="TextBox 35">
            <a:extLst>
              <a:ext uri="{FF2B5EF4-FFF2-40B4-BE49-F238E27FC236}">
                <a16:creationId xmlns:a16="http://schemas.microsoft.com/office/drawing/2014/main" id="{E60BACDA-A851-0E47-8FE4-216289D4527C}"/>
              </a:ext>
            </a:extLst>
          </p:cNvPr>
          <p:cNvSpPr txBox="1"/>
          <p:nvPr/>
        </p:nvSpPr>
        <p:spPr>
          <a:xfrm>
            <a:off x="7919155" y="931335"/>
            <a:ext cx="4190058" cy="369332"/>
          </a:xfrm>
          <a:prstGeom prst="rect">
            <a:avLst/>
          </a:prstGeom>
          <a:noFill/>
        </p:spPr>
        <p:txBody>
          <a:bodyPr wrap="none" rtlCol="0">
            <a:spAutoFit/>
          </a:bodyPr>
          <a:lstStyle/>
          <a:p>
            <a:r>
              <a:rPr lang="en-US" b="1" dirty="0"/>
              <a:t>Example ACC Work Activity Funding</a:t>
            </a:r>
          </a:p>
        </p:txBody>
      </p:sp>
      <p:sp>
        <p:nvSpPr>
          <p:cNvPr id="43" name="TextBox 42">
            <a:extLst>
              <a:ext uri="{FF2B5EF4-FFF2-40B4-BE49-F238E27FC236}">
                <a16:creationId xmlns:a16="http://schemas.microsoft.com/office/drawing/2014/main" id="{1CF2E598-5DB2-F148-B84E-F2EB279E84AE}"/>
              </a:ext>
            </a:extLst>
          </p:cNvPr>
          <p:cNvSpPr txBox="1"/>
          <p:nvPr/>
        </p:nvSpPr>
        <p:spPr>
          <a:xfrm>
            <a:off x="8405705" y="5455662"/>
            <a:ext cx="3501815" cy="1703030"/>
          </a:xfrm>
          <a:prstGeom prst="rect">
            <a:avLst/>
          </a:prstGeom>
          <a:noFill/>
        </p:spPr>
        <p:txBody>
          <a:bodyPr wrap="square" rtlCol="0">
            <a:spAutoFit/>
          </a:bodyPr>
          <a:lstStyle/>
          <a:p>
            <a:pPr marL="285750" indent="-285750">
              <a:spcBef>
                <a:spcPts val="400"/>
              </a:spcBef>
              <a:buFont typeface="Arial" panose="020B0604020202020204" pitchFamily="34" charset="0"/>
              <a:buChar char="•"/>
            </a:pPr>
            <a:r>
              <a:rPr lang="en-US" sz="1600" dirty="0">
                <a:latin typeface="+mn-lt"/>
              </a:rPr>
              <a:t>Partner A pays for ~1/6 of the work, performs 1/3 of the work, &amp; gets access to all results</a:t>
            </a:r>
          </a:p>
          <a:p>
            <a:pPr marL="285750" indent="-285750">
              <a:spcBef>
                <a:spcPts val="400"/>
              </a:spcBef>
              <a:buFont typeface="Arial" panose="020B0604020202020204" pitchFamily="34" charset="0"/>
              <a:buChar char="•"/>
            </a:pPr>
            <a:r>
              <a:rPr lang="en-US" sz="1600" dirty="0">
                <a:latin typeface="+mn-lt"/>
              </a:rPr>
              <a:t>NASA cash varies with NASA participation to maintain 50:50</a:t>
            </a:r>
          </a:p>
          <a:p>
            <a:pPr marL="285750" indent="-285750">
              <a:spcBef>
                <a:spcPts val="400"/>
              </a:spcBef>
              <a:buFont typeface="Arial" panose="020B0604020202020204" pitchFamily="34" charset="0"/>
              <a:buChar char="•"/>
            </a:pPr>
            <a:endParaRPr lang="en-US" dirty="0">
              <a:latin typeface="+mn-lt"/>
            </a:endParaRPr>
          </a:p>
        </p:txBody>
      </p:sp>
      <p:grpSp>
        <p:nvGrpSpPr>
          <p:cNvPr id="46" name="Group 45">
            <a:extLst>
              <a:ext uri="{FF2B5EF4-FFF2-40B4-BE49-F238E27FC236}">
                <a16:creationId xmlns:a16="http://schemas.microsoft.com/office/drawing/2014/main" id="{B501042F-88E2-0448-B696-A693FAF1FCFA}"/>
              </a:ext>
            </a:extLst>
          </p:cNvPr>
          <p:cNvGrpSpPr/>
          <p:nvPr/>
        </p:nvGrpSpPr>
        <p:grpSpPr>
          <a:xfrm>
            <a:off x="8686800" y="2651760"/>
            <a:ext cx="2929966" cy="2632156"/>
            <a:chOff x="8459319" y="2654591"/>
            <a:chExt cx="3177767" cy="2954445"/>
          </a:xfrm>
        </p:grpSpPr>
        <p:sp>
          <p:nvSpPr>
            <p:cNvPr id="9" name="Pie 8">
              <a:extLst>
                <a:ext uri="{FF2B5EF4-FFF2-40B4-BE49-F238E27FC236}">
                  <a16:creationId xmlns:a16="http://schemas.microsoft.com/office/drawing/2014/main" id="{42E9A7EE-336E-FD44-B07A-1F312771452B}"/>
                </a:ext>
              </a:extLst>
            </p:cNvPr>
            <p:cNvSpPr/>
            <p:nvPr/>
          </p:nvSpPr>
          <p:spPr>
            <a:xfrm>
              <a:off x="8522700" y="2884699"/>
              <a:ext cx="2851841" cy="2724337"/>
            </a:xfrm>
            <a:prstGeom prst="pie">
              <a:avLst>
                <a:gd name="adj1" fmla="val 6142588"/>
                <a:gd name="adj2" fmla="val 8503625"/>
              </a:avLst>
            </a:pr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6" name="Pie 15">
              <a:extLst>
                <a:ext uri="{FF2B5EF4-FFF2-40B4-BE49-F238E27FC236}">
                  <a16:creationId xmlns:a16="http://schemas.microsoft.com/office/drawing/2014/main" id="{267961A0-9BC7-5140-A524-E5F7BA68AEAD}"/>
                </a:ext>
              </a:extLst>
            </p:cNvPr>
            <p:cNvSpPr/>
            <p:nvPr/>
          </p:nvSpPr>
          <p:spPr>
            <a:xfrm>
              <a:off x="8459319" y="2654591"/>
              <a:ext cx="2851841" cy="2724337"/>
            </a:xfrm>
            <a:prstGeom prst="pie">
              <a:avLst>
                <a:gd name="adj1" fmla="val 8922876"/>
                <a:gd name="adj2" fmla="val 13259713"/>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ie 7">
              <a:extLst>
                <a:ext uri="{FF2B5EF4-FFF2-40B4-BE49-F238E27FC236}">
                  <a16:creationId xmlns:a16="http://schemas.microsoft.com/office/drawing/2014/main" id="{432F8A9F-AA68-6B4D-8AB1-0919B9E9C49D}"/>
                </a:ext>
              </a:extLst>
            </p:cNvPr>
            <p:cNvSpPr/>
            <p:nvPr/>
          </p:nvSpPr>
          <p:spPr>
            <a:xfrm>
              <a:off x="8459319" y="2654591"/>
              <a:ext cx="2851841" cy="2724337"/>
            </a:xfrm>
            <a:prstGeom prst="pie">
              <a:avLst>
                <a:gd name="adj1" fmla="val 12498389"/>
                <a:gd name="adj2" fmla="val 16222585"/>
              </a:avLst>
            </a:prstGeom>
            <a:solidFill>
              <a:schemeClr val="accent4">
                <a:lumMod val="60000"/>
                <a:lumOff val="40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Pie 9">
              <a:extLst>
                <a:ext uri="{FF2B5EF4-FFF2-40B4-BE49-F238E27FC236}">
                  <a16:creationId xmlns:a16="http://schemas.microsoft.com/office/drawing/2014/main" id="{69AC6F71-3AB4-194F-971D-D204971D73E0}"/>
                </a:ext>
              </a:extLst>
            </p:cNvPr>
            <p:cNvSpPr/>
            <p:nvPr/>
          </p:nvSpPr>
          <p:spPr>
            <a:xfrm>
              <a:off x="8785245" y="2787683"/>
              <a:ext cx="2851841" cy="2724337"/>
            </a:xfrm>
            <a:prstGeom prst="pie">
              <a:avLst>
                <a:gd name="adj1" fmla="val 16234924"/>
                <a:gd name="adj2" fmla="val 475999"/>
              </a:avLst>
            </a:prstGeom>
            <a:solidFill>
              <a:schemeClr val="accent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Pie 12">
              <a:extLst>
                <a:ext uri="{FF2B5EF4-FFF2-40B4-BE49-F238E27FC236}">
                  <a16:creationId xmlns:a16="http://schemas.microsoft.com/office/drawing/2014/main" id="{ADE7364E-F378-3646-9419-4FB246869395}"/>
                </a:ext>
              </a:extLst>
            </p:cNvPr>
            <p:cNvSpPr/>
            <p:nvPr/>
          </p:nvSpPr>
          <p:spPr>
            <a:xfrm>
              <a:off x="8785245" y="2787683"/>
              <a:ext cx="2851841" cy="2724337"/>
            </a:xfrm>
            <a:prstGeom prst="pie">
              <a:avLst>
                <a:gd name="adj1" fmla="val 68643"/>
                <a:gd name="adj2" fmla="val 5445064"/>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4" name="Pie 13">
              <a:extLst>
                <a:ext uri="{FF2B5EF4-FFF2-40B4-BE49-F238E27FC236}">
                  <a16:creationId xmlns:a16="http://schemas.microsoft.com/office/drawing/2014/main" id="{4EB0CE99-72AD-DC46-BAD4-780F8FAA3B19}"/>
                </a:ext>
              </a:extLst>
            </p:cNvPr>
            <p:cNvSpPr/>
            <p:nvPr/>
          </p:nvSpPr>
          <p:spPr>
            <a:xfrm>
              <a:off x="8522700" y="2884699"/>
              <a:ext cx="2851841" cy="2724337"/>
            </a:xfrm>
            <a:prstGeom prst="pie">
              <a:avLst>
                <a:gd name="adj1" fmla="val 5509289"/>
                <a:gd name="adj2" fmla="val 7015014"/>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8" name="TextBox 27">
              <a:extLst>
                <a:ext uri="{FF2B5EF4-FFF2-40B4-BE49-F238E27FC236}">
                  <a16:creationId xmlns:a16="http://schemas.microsoft.com/office/drawing/2014/main" id="{02AB933C-6336-B24E-8C23-43882606FD1A}"/>
                </a:ext>
              </a:extLst>
            </p:cNvPr>
            <p:cNvSpPr txBox="1"/>
            <p:nvPr/>
          </p:nvSpPr>
          <p:spPr>
            <a:xfrm>
              <a:off x="10318052" y="3992870"/>
              <a:ext cx="992268" cy="349022"/>
            </a:xfrm>
            <a:prstGeom prst="rect">
              <a:avLst/>
            </a:prstGeom>
            <a:noFill/>
          </p:spPr>
          <p:txBody>
            <a:bodyPr wrap="none" rtlCol="0">
              <a:spAutoFit/>
            </a:bodyPr>
            <a:lstStyle/>
            <a:p>
              <a:r>
                <a:rPr lang="en-US" sz="1600" dirty="0">
                  <a:latin typeface="+mn-lt"/>
                </a:rPr>
                <a:t>Partner C</a:t>
              </a:r>
            </a:p>
          </p:txBody>
        </p:sp>
        <p:sp>
          <p:nvSpPr>
            <p:cNvPr id="29" name="TextBox 28">
              <a:extLst>
                <a:ext uri="{FF2B5EF4-FFF2-40B4-BE49-F238E27FC236}">
                  <a16:creationId xmlns:a16="http://schemas.microsoft.com/office/drawing/2014/main" id="{028955C9-673A-7D4F-8B5E-523BCD9788F8}"/>
                </a:ext>
              </a:extLst>
            </p:cNvPr>
            <p:cNvSpPr txBox="1"/>
            <p:nvPr/>
          </p:nvSpPr>
          <p:spPr>
            <a:xfrm>
              <a:off x="8669875" y="3510835"/>
              <a:ext cx="1002183" cy="349022"/>
            </a:xfrm>
            <a:prstGeom prst="rect">
              <a:avLst/>
            </a:prstGeom>
            <a:noFill/>
          </p:spPr>
          <p:txBody>
            <a:bodyPr wrap="none" rtlCol="0">
              <a:spAutoFit/>
            </a:bodyPr>
            <a:lstStyle/>
            <a:p>
              <a:r>
                <a:rPr lang="en-US" sz="1600" dirty="0">
                  <a:latin typeface="+mn-lt"/>
                </a:rPr>
                <a:t>Partner A</a:t>
              </a:r>
            </a:p>
          </p:txBody>
        </p:sp>
        <p:sp>
          <p:nvSpPr>
            <p:cNvPr id="30" name="TextBox 29">
              <a:extLst>
                <a:ext uri="{FF2B5EF4-FFF2-40B4-BE49-F238E27FC236}">
                  <a16:creationId xmlns:a16="http://schemas.microsoft.com/office/drawing/2014/main" id="{22029778-8DA1-5749-B22F-DDC79C052785}"/>
                </a:ext>
              </a:extLst>
            </p:cNvPr>
            <p:cNvSpPr txBox="1"/>
            <p:nvPr/>
          </p:nvSpPr>
          <p:spPr>
            <a:xfrm>
              <a:off x="8895652" y="4927590"/>
              <a:ext cx="995573" cy="349022"/>
            </a:xfrm>
            <a:prstGeom prst="rect">
              <a:avLst/>
            </a:prstGeom>
            <a:noFill/>
          </p:spPr>
          <p:txBody>
            <a:bodyPr wrap="none" rtlCol="0">
              <a:spAutoFit/>
            </a:bodyPr>
            <a:lstStyle/>
            <a:p>
              <a:r>
                <a:rPr lang="en-US" sz="1600" dirty="0">
                  <a:latin typeface="+mn-lt"/>
                </a:rPr>
                <a:t>Partner B</a:t>
              </a:r>
            </a:p>
          </p:txBody>
        </p:sp>
        <p:sp>
          <p:nvSpPr>
            <p:cNvPr id="42" name="Pie 41">
              <a:extLst>
                <a:ext uri="{FF2B5EF4-FFF2-40B4-BE49-F238E27FC236}">
                  <a16:creationId xmlns:a16="http://schemas.microsoft.com/office/drawing/2014/main" id="{1804AAFC-81CB-7940-871E-4BDF37318F38}"/>
                </a:ext>
              </a:extLst>
            </p:cNvPr>
            <p:cNvSpPr/>
            <p:nvPr/>
          </p:nvSpPr>
          <p:spPr>
            <a:xfrm>
              <a:off x="8459319" y="2654591"/>
              <a:ext cx="2851841" cy="2724337"/>
            </a:xfrm>
            <a:prstGeom prst="pie">
              <a:avLst>
                <a:gd name="adj1" fmla="val 8938505"/>
                <a:gd name="adj2" fmla="val 16200000"/>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4" name="Pie 43">
              <a:extLst>
                <a:ext uri="{FF2B5EF4-FFF2-40B4-BE49-F238E27FC236}">
                  <a16:creationId xmlns:a16="http://schemas.microsoft.com/office/drawing/2014/main" id="{AB629AAA-DE6F-5B45-AC7F-AEE6BAF0FE13}"/>
                </a:ext>
              </a:extLst>
            </p:cNvPr>
            <p:cNvSpPr/>
            <p:nvPr/>
          </p:nvSpPr>
          <p:spPr>
            <a:xfrm>
              <a:off x="8522700" y="2884699"/>
              <a:ext cx="2851841" cy="2724337"/>
            </a:xfrm>
            <a:prstGeom prst="pie">
              <a:avLst>
                <a:gd name="adj1" fmla="val 5482280"/>
                <a:gd name="adj2" fmla="val 8503625"/>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5" name="Pie 44">
              <a:extLst>
                <a:ext uri="{FF2B5EF4-FFF2-40B4-BE49-F238E27FC236}">
                  <a16:creationId xmlns:a16="http://schemas.microsoft.com/office/drawing/2014/main" id="{3AEE0EAD-E8BC-B64D-B730-522E96145545}"/>
                </a:ext>
              </a:extLst>
            </p:cNvPr>
            <p:cNvSpPr/>
            <p:nvPr/>
          </p:nvSpPr>
          <p:spPr>
            <a:xfrm>
              <a:off x="8785245" y="2787683"/>
              <a:ext cx="2851841" cy="2724337"/>
            </a:xfrm>
            <a:prstGeom prst="pie">
              <a:avLst>
                <a:gd name="adj1" fmla="val 16234924"/>
                <a:gd name="adj2" fmla="val 5469763"/>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27138391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440" y="975360"/>
            <a:ext cx="11651090" cy="5486400"/>
          </a:xfrm>
        </p:spPr>
        <p:txBody>
          <a:bodyPr>
            <a:normAutofit/>
          </a:bodyPr>
          <a:lstStyle/>
          <a:p>
            <a:pPr>
              <a:spcBef>
                <a:spcPts val="1080"/>
              </a:spcBef>
            </a:pPr>
            <a:r>
              <a:rPr lang="en-US" dirty="0"/>
              <a:t>Allowable contributions from non-gov’t partners</a:t>
            </a:r>
          </a:p>
          <a:p>
            <a:pPr lvl="1"/>
            <a:r>
              <a:rPr lang="en-US" dirty="0"/>
              <a:t>Cash </a:t>
            </a:r>
          </a:p>
          <a:p>
            <a:pPr lvl="1"/>
            <a:r>
              <a:rPr lang="en-US" dirty="0"/>
              <a:t>Non-cash (in-kind): examples are equipment, facilities, labor, office space, database, materials, tooling, etc.</a:t>
            </a:r>
          </a:p>
          <a:p>
            <a:pPr lvl="2"/>
            <a:r>
              <a:rPr lang="en-US" dirty="0"/>
              <a:t>Acceptance and valuation of in-kind resources established in 3 steps:  </a:t>
            </a:r>
          </a:p>
          <a:p>
            <a:pPr marL="1714500" lvl="3" indent="-342900">
              <a:buFont typeface="+mj-lt"/>
              <a:buAutoNum type="arabicPeriod"/>
            </a:pPr>
            <a:r>
              <a:rPr lang="en-US" dirty="0"/>
              <a:t>Accepted by CRT, confirming value to the team</a:t>
            </a:r>
          </a:p>
          <a:p>
            <a:pPr marL="1714500" lvl="3" indent="-342900">
              <a:buFont typeface="+mj-lt"/>
              <a:buAutoNum type="arabicPeriod"/>
            </a:pPr>
            <a:r>
              <a:rPr lang="en-US" dirty="0"/>
              <a:t>Evaluated by TOC</a:t>
            </a:r>
          </a:p>
          <a:p>
            <a:pPr marL="1714500" lvl="3" indent="-342900">
              <a:buFont typeface="+mj-lt"/>
              <a:buAutoNum type="arabicPeriod"/>
            </a:pPr>
            <a:r>
              <a:rPr lang="en-US" dirty="0"/>
              <a:t>Formal review by NASA Procurement</a:t>
            </a:r>
          </a:p>
          <a:p>
            <a:pPr marL="857250" lvl="1" indent="-342900"/>
            <a:r>
              <a:rPr lang="en-US" sz="1800" dirty="0"/>
              <a:t>Industry matching contributions cannot be from gov’t sources or previously counted as cost match</a:t>
            </a:r>
          </a:p>
          <a:p>
            <a:pPr>
              <a:spcBef>
                <a:spcPts val="1080"/>
              </a:spcBef>
            </a:pPr>
            <a:r>
              <a:rPr lang="en-US" dirty="0"/>
              <a:t>Matching NASA contributions include: cash to non-gov’t partners, government furnished equipment, FTE and resources for NASA ACC tasks, consortium management cost</a:t>
            </a:r>
          </a:p>
          <a:p>
            <a:pPr>
              <a:spcBef>
                <a:spcPts val="1080"/>
              </a:spcBef>
            </a:pPr>
            <a:r>
              <a:rPr lang="en-US" dirty="0"/>
              <a:t>Proposed Project Work Plans must define contributions (monetary or in-kind) before NASA funds work under a CA</a:t>
            </a:r>
          </a:p>
          <a:p>
            <a:r>
              <a:rPr lang="en-US" dirty="0"/>
              <a:t>Actual cost-share is tracked.  Final milestone payment amount will be adjusted unilaterally by the Agreement Officer to achieve an overall 50/50 cost share amount, to ensure compliance with the cost sharing terms.</a:t>
            </a:r>
          </a:p>
          <a:p>
            <a:pPr marL="0" indent="0">
              <a:spcBef>
                <a:spcPts val="1080"/>
              </a:spcBef>
              <a:buNone/>
            </a:pPr>
            <a:endParaRPr lang="en-US" dirty="0"/>
          </a:p>
        </p:txBody>
      </p:sp>
      <p:sp>
        <p:nvSpPr>
          <p:cNvPr id="2" name="Title 1"/>
          <p:cNvSpPr>
            <a:spLocks noGrp="1"/>
          </p:cNvSpPr>
          <p:nvPr>
            <p:ph type="title"/>
          </p:nvPr>
        </p:nvSpPr>
        <p:spPr/>
        <p:txBody>
          <a:bodyPr/>
          <a:lstStyle/>
          <a:p>
            <a:r>
              <a:rPr lang="en-US" dirty="0"/>
              <a:t>Cost Sharing Details</a:t>
            </a:r>
          </a:p>
        </p:txBody>
      </p:sp>
    </p:spTree>
    <p:extLst>
      <p:ext uri="{BB962C8B-B14F-4D97-AF65-F5344CB8AC3E}">
        <p14:creationId xmlns:p14="http://schemas.microsoft.com/office/powerpoint/2010/main" val="3387327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50" y="2780926"/>
            <a:ext cx="3592908" cy="622300"/>
          </a:xfrm>
        </p:spPr>
        <p:txBody>
          <a:bodyPr/>
          <a:lstStyle/>
          <a:p>
            <a:r>
              <a:rPr lang="en-US"/>
              <a:t>ACC IP Provisions</a:t>
            </a:r>
          </a:p>
        </p:txBody>
      </p:sp>
    </p:spTree>
    <p:extLst>
      <p:ext uri="{BB962C8B-B14F-4D97-AF65-F5344CB8AC3E}">
        <p14:creationId xmlns:p14="http://schemas.microsoft.com/office/powerpoint/2010/main" val="3056897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 Basic Structure</a:t>
            </a:r>
          </a:p>
        </p:txBody>
      </p:sp>
      <p:sp>
        <p:nvSpPr>
          <p:cNvPr id="3" name="Content Placeholder 2"/>
          <p:cNvSpPr>
            <a:spLocks noGrp="1"/>
          </p:cNvSpPr>
          <p:nvPr>
            <p:ph idx="1"/>
          </p:nvPr>
        </p:nvSpPr>
        <p:spPr>
          <a:xfrm>
            <a:off x="335279" y="1066800"/>
            <a:ext cx="11401313" cy="5486400"/>
          </a:xfrm>
        </p:spPr>
        <p:txBody>
          <a:bodyPr>
            <a:normAutofit/>
          </a:bodyPr>
          <a:lstStyle/>
          <a:p>
            <a:pPr marL="0" indent="0">
              <a:buNone/>
            </a:pPr>
            <a:r>
              <a:rPr lang="en-US" b="1" dirty="0"/>
              <a:t>NASA Funded </a:t>
            </a:r>
          </a:p>
          <a:p>
            <a:pPr marL="400050" lvl="1" indent="0">
              <a:spcBef>
                <a:spcPts val="1200"/>
              </a:spcBef>
              <a:buNone/>
            </a:pPr>
            <a:r>
              <a:rPr lang="en-US" sz="1800" b="1" dirty="0"/>
              <a:t>Cooperative Agreements, between NASA and each Member, with Articles of Collaboration attached</a:t>
            </a:r>
          </a:p>
          <a:p>
            <a:pPr lvl="1"/>
            <a:r>
              <a:rPr lang="en-US" sz="1800" dirty="0"/>
              <a:t>Governs rights in inventions and data resulting from Work Activities (NASA funded)</a:t>
            </a:r>
          </a:p>
          <a:p>
            <a:pPr lvl="1"/>
            <a:r>
              <a:rPr lang="en-US" sz="1800" dirty="0"/>
              <a:t>Applies to all subcontracts and lower tier agreements, regardless of tier</a:t>
            </a:r>
          </a:p>
          <a:p>
            <a:pPr lvl="1"/>
            <a:r>
              <a:rPr lang="en-US" sz="1800" dirty="0"/>
              <a:t>General requirements identified by referencing the Articles of Collaboration (</a:t>
            </a:r>
            <a:r>
              <a:rPr lang="en-US" sz="1800" dirty="0" err="1"/>
              <a:t>AoC</a:t>
            </a:r>
            <a:r>
              <a:rPr lang="en-US" sz="1800" dirty="0"/>
              <a:t>)</a:t>
            </a:r>
          </a:p>
          <a:p>
            <a:pPr lvl="1"/>
            <a:r>
              <a:rPr lang="en-US" sz="1800" dirty="0"/>
              <a:t>Addresses large, small and non-profit Consortium Members and/or subcontractors</a:t>
            </a:r>
          </a:p>
          <a:p>
            <a:pPr lvl="1"/>
            <a:r>
              <a:rPr lang="en-US" sz="1800" dirty="0"/>
              <a:t>Inventions:</a:t>
            </a:r>
          </a:p>
          <a:p>
            <a:pPr lvl="2"/>
            <a:r>
              <a:rPr lang="en-US" sz="1800" dirty="0"/>
              <a:t>Small entities can elect to retain title</a:t>
            </a:r>
          </a:p>
          <a:p>
            <a:pPr lvl="2"/>
            <a:r>
              <a:rPr lang="en-US" sz="1800" dirty="0"/>
              <a:t>Allows large entities to petition for an advanced waiver prior to work execution</a:t>
            </a:r>
          </a:p>
          <a:p>
            <a:pPr lvl="1"/>
            <a:endParaRPr lang="en-US" sz="1100" dirty="0"/>
          </a:p>
          <a:p>
            <a:pPr marL="0" indent="0">
              <a:buNone/>
            </a:pPr>
            <a:r>
              <a:rPr lang="en-US" b="1" dirty="0"/>
              <a:t>No NASA Funding or Participation</a:t>
            </a:r>
          </a:p>
          <a:p>
            <a:pPr marL="400050" lvl="1" indent="0">
              <a:spcBef>
                <a:spcPts val="1200"/>
              </a:spcBef>
              <a:buNone/>
            </a:pPr>
            <a:r>
              <a:rPr lang="en-US" sz="1800" b="1" dirty="0"/>
              <a:t>Articles of Collaboration </a:t>
            </a:r>
            <a:endParaRPr lang="en-US" sz="1800" dirty="0"/>
          </a:p>
          <a:p>
            <a:pPr lvl="1"/>
            <a:r>
              <a:rPr lang="en-US" sz="1800" dirty="0"/>
              <a:t>Governs rights in inventions and data for Projects (No NASA funding or participation)</a:t>
            </a:r>
          </a:p>
          <a:p>
            <a:pPr lvl="1"/>
            <a:r>
              <a:rPr lang="en-US" sz="1800" dirty="0"/>
              <a:t>Any data/inventions solely developed on a Project are owned by the CRT member(s)</a:t>
            </a:r>
          </a:p>
        </p:txBody>
      </p:sp>
    </p:spTree>
    <p:extLst>
      <p:ext uri="{BB962C8B-B14F-4D97-AF65-F5344CB8AC3E}">
        <p14:creationId xmlns:p14="http://schemas.microsoft.com/office/powerpoint/2010/main" val="2617878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 Key Terminology</a:t>
            </a:r>
          </a:p>
        </p:txBody>
      </p:sp>
      <p:sp>
        <p:nvSpPr>
          <p:cNvPr id="3" name="Content Placeholder 2"/>
          <p:cNvSpPr>
            <a:spLocks noGrp="1"/>
          </p:cNvSpPr>
          <p:nvPr>
            <p:ph idx="1"/>
          </p:nvPr>
        </p:nvSpPr>
        <p:spPr>
          <a:xfrm>
            <a:off x="294640" y="1066800"/>
            <a:ext cx="11633199" cy="5669280"/>
          </a:xfrm>
        </p:spPr>
        <p:txBody>
          <a:bodyPr>
            <a:normAutofit/>
          </a:bodyPr>
          <a:lstStyle/>
          <a:p>
            <a:r>
              <a:rPr lang="en-US" b="1" dirty="0"/>
              <a:t>Background Technology</a:t>
            </a:r>
            <a:r>
              <a:rPr lang="en-US" dirty="0"/>
              <a:t>:</a:t>
            </a:r>
          </a:p>
          <a:p>
            <a:pPr lvl="1">
              <a:spcAft>
                <a:spcPts val="600"/>
              </a:spcAft>
            </a:pPr>
            <a:r>
              <a:rPr lang="en-US" dirty="0"/>
              <a:t>Technology in existence prior to commencement of any work performed under a Work Activity or Project </a:t>
            </a:r>
            <a:r>
              <a:rPr lang="en-US" u="sng" dirty="0"/>
              <a:t>or</a:t>
            </a:r>
            <a:r>
              <a:rPr lang="en-US" dirty="0"/>
              <a:t> Technology developed independently of performance on a Work Activity or Project</a:t>
            </a:r>
          </a:p>
          <a:p>
            <a:pPr marL="800100" lvl="1" indent="-342900">
              <a:buFont typeface="+mj-lt"/>
              <a:buAutoNum type="arabicPeriod"/>
            </a:pPr>
            <a:r>
              <a:rPr lang="en-US" b="1" dirty="0"/>
              <a:t>Reserved Background Technology (Data)</a:t>
            </a:r>
            <a:endParaRPr lang="en-US" dirty="0"/>
          </a:p>
          <a:p>
            <a:pPr lvl="2"/>
            <a:r>
              <a:rPr lang="en-US" dirty="0"/>
              <a:t>Must identify to TOC and note restrictions</a:t>
            </a:r>
          </a:p>
          <a:p>
            <a:pPr lvl="2"/>
            <a:r>
              <a:rPr lang="en-US" dirty="0"/>
              <a:t>Industry CRT Members agree to grant upon request by other CRT Members a </a:t>
            </a:r>
            <a:r>
              <a:rPr lang="en-US" dirty="0">
                <a:solidFill>
                  <a:srgbClr val="FF0000"/>
                </a:solidFill>
              </a:rPr>
              <a:t>royalty-bearing</a:t>
            </a:r>
            <a:r>
              <a:rPr lang="en-US" dirty="0"/>
              <a:t>, non-exclusive license to use and further disclose as necessary to enjoy the specified rights in Project Technology</a:t>
            </a:r>
          </a:p>
          <a:p>
            <a:pPr lvl="2"/>
            <a:r>
              <a:rPr lang="en-US" dirty="0"/>
              <a:t>Maintained in confidence and disclosed and used by NASA and its contractors only for the purpose of carrying out NASA’s responsibilities under the CA</a:t>
            </a:r>
          </a:p>
          <a:p>
            <a:pPr marL="800100" lvl="1" indent="-342900">
              <a:buFont typeface="+mj-lt"/>
              <a:buAutoNum type="arabicPeriod" startAt="2"/>
            </a:pPr>
            <a:r>
              <a:rPr lang="en-US" b="1" dirty="0"/>
              <a:t>Contributed Background Technology (Data</a:t>
            </a:r>
            <a:r>
              <a:rPr lang="en-US" dirty="0"/>
              <a:t>)</a:t>
            </a:r>
          </a:p>
          <a:p>
            <a:pPr lvl="2"/>
            <a:r>
              <a:rPr lang="en-US" dirty="0"/>
              <a:t>Industry CRT Members grant to other CRT Members a non-exclusive, irrevocable, </a:t>
            </a:r>
            <a:r>
              <a:rPr lang="en-US" dirty="0">
                <a:solidFill>
                  <a:srgbClr val="FF0000"/>
                </a:solidFill>
              </a:rPr>
              <a:t>royalty-free</a:t>
            </a:r>
            <a:r>
              <a:rPr lang="en-US" dirty="0"/>
              <a:t>, paid-up, worldwide license to use as necessary to enjoy the specified rights in Project Technology</a:t>
            </a:r>
          </a:p>
          <a:p>
            <a:pPr lvl="2"/>
            <a:r>
              <a:rPr lang="en-US" dirty="0"/>
              <a:t>Maintained in confidence and disclosed and used by NASA and its contractors only for the purpose of carrying out NASA’s responsibilities under the CA</a:t>
            </a:r>
          </a:p>
          <a:p>
            <a:r>
              <a:rPr lang="en-US" b="1" dirty="0"/>
              <a:t>NASA Background Data</a:t>
            </a:r>
          </a:p>
          <a:p>
            <a:pPr lvl="1"/>
            <a:r>
              <a:rPr lang="en-US" dirty="0"/>
              <a:t>Industry CRT Members shall use only under Work Activities (NASA-funded)</a:t>
            </a:r>
          </a:p>
          <a:p>
            <a:pPr lvl="1"/>
            <a:r>
              <a:rPr lang="en-US" dirty="0"/>
              <a:t>Upon completion of Work Activities, Industry CRT Member will dispose of as requested unless greater rights are granted</a:t>
            </a:r>
          </a:p>
        </p:txBody>
      </p:sp>
    </p:spTree>
    <p:extLst>
      <p:ext uri="{BB962C8B-B14F-4D97-AF65-F5344CB8AC3E}">
        <p14:creationId xmlns:p14="http://schemas.microsoft.com/office/powerpoint/2010/main" val="3880282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 Data Provisions</a:t>
            </a:r>
          </a:p>
        </p:txBody>
      </p:sp>
      <p:sp>
        <p:nvSpPr>
          <p:cNvPr id="3" name="Content Placeholder 2"/>
          <p:cNvSpPr>
            <a:spLocks noGrp="1"/>
          </p:cNvSpPr>
          <p:nvPr>
            <p:ph idx="1"/>
          </p:nvPr>
        </p:nvSpPr>
        <p:spPr>
          <a:xfrm>
            <a:off x="274320" y="944880"/>
            <a:ext cx="11744960" cy="5770880"/>
          </a:xfrm>
        </p:spPr>
        <p:txBody>
          <a:bodyPr>
            <a:normAutofit lnSpcReduction="10000"/>
          </a:bodyPr>
          <a:lstStyle/>
          <a:p>
            <a:r>
              <a:rPr lang="en-US" b="1" dirty="0"/>
              <a:t>Data First Produced by Industry</a:t>
            </a:r>
            <a:r>
              <a:rPr lang="en-US" dirty="0"/>
              <a:t> with NASA funding under a Cooperative Agreement</a:t>
            </a:r>
          </a:p>
          <a:p>
            <a:pPr lvl="1">
              <a:lnSpc>
                <a:spcPct val="110000"/>
              </a:lnSpc>
              <a:spcBef>
                <a:spcPts val="600"/>
              </a:spcBef>
            </a:pPr>
            <a:r>
              <a:rPr lang="en-US" sz="1400" dirty="0"/>
              <a:t>Up to 5 years protection if considered trade secret/privileged/confidential – TBD for each activity</a:t>
            </a:r>
          </a:p>
          <a:p>
            <a:pPr lvl="1">
              <a:lnSpc>
                <a:spcPct val="110000"/>
              </a:lnSpc>
            </a:pPr>
            <a:r>
              <a:rPr lang="en-US" sz="1400" dirty="0"/>
              <a:t>Industry CRT Member cannot disclose to any third party during protection period other than to CRT Members for internal use only, without NASA’s approval</a:t>
            </a:r>
          </a:p>
          <a:p>
            <a:pPr lvl="1">
              <a:lnSpc>
                <a:spcPct val="110000"/>
              </a:lnSpc>
            </a:pPr>
            <a:r>
              <a:rPr lang="en-US" sz="1400" dirty="0"/>
              <a:t>Disclosed/used by NASA and its contractors for experimental, evaluation, research, and development purposes during protection period</a:t>
            </a:r>
          </a:p>
          <a:p>
            <a:pPr lvl="1">
              <a:lnSpc>
                <a:spcPct val="110000"/>
              </a:lnSpc>
            </a:pPr>
            <a:r>
              <a:rPr lang="en-US" sz="1400" dirty="0"/>
              <a:t>After protection period may be used/disclosed by Government and others acting on its behalf for Government purposes only unless greater rights granted</a:t>
            </a:r>
          </a:p>
          <a:p>
            <a:pPr lvl="1">
              <a:lnSpc>
                <a:spcPct val="110000"/>
              </a:lnSpc>
            </a:pPr>
            <a:r>
              <a:rPr lang="en-US" sz="1400" dirty="0"/>
              <a:t>License in 10.3(c) of </a:t>
            </a:r>
            <a:r>
              <a:rPr lang="en-US" sz="1400" dirty="0" err="1"/>
              <a:t>AoC</a:t>
            </a:r>
            <a:r>
              <a:rPr lang="en-US" sz="1400" dirty="0"/>
              <a:t> applies after protection period for non-NASA CRT Members: “a paid up irrevocable, non-exclusive license to Project Technology, Inventions, Patents and Copyrights”</a:t>
            </a:r>
          </a:p>
          <a:p>
            <a:pPr>
              <a:spcBef>
                <a:spcPts val="1200"/>
              </a:spcBef>
            </a:pPr>
            <a:r>
              <a:rPr lang="en-US" b="1" dirty="0"/>
              <a:t>Data First Produced by NASA </a:t>
            </a:r>
            <a:r>
              <a:rPr lang="en-US" dirty="0"/>
              <a:t>with NASA funding under a Cooperative Agreement </a:t>
            </a:r>
          </a:p>
          <a:p>
            <a:pPr lvl="1">
              <a:lnSpc>
                <a:spcPct val="110000"/>
              </a:lnSpc>
              <a:spcBef>
                <a:spcPts val="600"/>
              </a:spcBef>
            </a:pPr>
            <a:r>
              <a:rPr lang="en-US" sz="1400" dirty="0"/>
              <a:t>Up to 5 year protection if considered trade secret/privileged/confidential – TBD for each activity</a:t>
            </a:r>
          </a:p>
          <a:p>
            <a:pPr lvl="1">
              <a:lnSpc>
                <a:spcPct val="110000"/>
              </a:lnSpc>
            </a:pPr>
            <a:r>
              <a:rPr lang="en-US" sz="1400" dirty="0"/>
              <a:t>Industry CRT Member cannot disclose to any third party during protection period other than to CRT Members for internal use only, without NASA’s approval</a:t>
            </a:r>
          </a:p>
          <a:p>
            <a:pPr lvl="1">
              <a:lnSpc>
                <a:spcPct val="110000"/>
              </a:lnSpc>
            </a:pPr>
            <a:r>
              <a:rPr lang="en-US" sz="1400" dirty="0"/>
              <a:t>Disclosed/used by or on behalf of the Government for Government purposes during protection period and thereafter for any purpose with no restriction on disclosure</a:t>
            </a:r>
          </a:p>
          <a:p>
            <a:pPr lvl="1">
              <a:lnSpc>
                <a:spcPct val="110000"/>
              </a:lnSpc>
            </a:pPr>
            <a:r>
              <a:rPr lang="en-US" sz="1400" dirty="0"/>
              <a:t>License in 10.3(c) of </a:t>
            </a:r>
            <a:r>
              <a:rPr lang="en-US" sz="1400" dirty="0" err="1"/>
              <a:t>AoC</a:t>
            </a:r>
            <a:r>
              <a:rPr lang="en-US" sz="1400" dirty="0"/>
              <a:t> applies after protection period for non-NASA CRT Members</a:t>
            </a:r>
          </a:p>
          <a:p>
            <a:pPr>
              <a:spcBef>
                <a:spcPts val="1200"/>
              </a:spcBef>
            </a:pPr>
            <a:r>
              <a:rPr lang="en-US" b="1" dirty="0"/>
              <a:t>ACC Data</a:t>
            </a:r>
          </a:p>
          <a:p>
            <a:pPr lvl="1">
              <a:lnSpc>
                <a:spcPct val="110000"/>
              </a:lnSpc>
              <a:spcBef>
                <a:spcPts val="600"/>
              </a:spcBef>
            </a:pPr>
            <a:r>
              <a:rPr lang="en-US" sz="1400" dirty="0"/>
              <a:t>Data developed in a Project (No NASA funding)</a:t>
            </a:r>
          </a:p>
          <a:p>
            <a:pPr lvl="1">
              <a:lnSpc>
                <a:spcPct val="110000"/>
              </a:lnSpc>
            </a:pPr>
            <a:r>
              <a:rPr lang="en-US" sz="1400" dirty="0"/>
              <a:t>NASA will maintain in confidence; NASA and its contractors may use only to carry out NASA responsibilities under CA</a:t>
            </a:r>
          </a:p>
          <a:p>
            <a:pPr lvl="1">
              <a:lnSpc>
                <a:spcPct val="110000"/>
              </a:lnSpc>
            </a:pPr>
            <a:r>
              <a:rPr lang="en-US" sz="1400" dirty="0"/>
              <a:t>NASA will dispose of as requested unless greater rights are granted</a:t>
            </a:r>
          </a:p>
          <a:p>
            <a:pPr lvl="1">
              <a:lnSpc>
                <a:spcPct val="110000"/>
              </a:lnSpc>
            </a:pPr>
            <a:r>
              <a:rPr lang="en-US" sz="1400" dirty="0"/>
              <a:t>Use by Industry Partners governed by the </a:t>
            </a:r>
            <a:r>
              <a:rPr lang="en-US" sz="1400" dirty="0" err="1"/>
              <a:t>AoC</a:t>
            </a:r>
            <a:endParaRPr lang="en-US" sz="1400" dirty="0"/>
          </a:p>
        </p:txBody>
      </p:sp>
    </p:spTree>
    <p:extLst>
      <p:ext uri="{BB962C8B-B14F-4D97-AF65-F5344CB8AC3E}">
        <p14:creationId xmlns:p14="http://schemas.microsoft.com/office/powerpoint/2010/main" val="417304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 Data Rights</a:t>
            </a:r>
          </a:p>
        </p:txBody>
      </p:sp>
      <p:sp>
        <p:nvSpPr>
          <p:cNvPr id="3" name="Content Placeholder 2"/>
          <p:cNvSpPr>
            <a:spLocks noGrp="1"/>
          </p:cNvSpPr>
          <p:nvPr>
            <p:ph idx="1"/>
          </p:nvPr>
        </p:nvSpPr>
        <p:spPr/>
        <p:txBody>
          <a:bodyPr/>
          <a:lstStyle/>
          <a:p>
            <a:r>
              <a:rPr lang="en-US" dirty="0"/>
              <a:t>Unlike patent provisions, the data rights can be tailored up to a maximum of 5 years protection</a:t>
            </a:r>
          </a:p>
          <a:p>
            <a:endParaRPr lang="en-US" dirty="0"/>
          </a:p>
          <a:p>
            <a:r>
              <a:rPr lang="en-US" dirty="0"/>
              <a:t>Categories for Data brought into each Work Activity are clearly defined in the </a:t>
            </a:r>
            <a:r>
              <a:rPr lang="en-US" dirty="0" err="1"/>
              <a:t>AoC</a:t>
            </a:r>
            <a:r>
              <a:rPr lang="en-US" dirty="0"/>
              <a:t> and CA; CRTs need only select the category (Reserved or Contributed) to be used during proposal development</a:t>
            </a:r>
          </a:p>
          <a:p>
            <a:endParaRPr lang="en-US" dirty="0"/>
          </a:p>
          <a:p>
            <a:r>
              <a:rPr lang="en-US" dirty="0"/>
              <a:t>Background Data, contributed or reserved, and Data produced is freely shared among the CRT conducting a Work Activity</a:t>
            </a:r>
          </a:p>
        </p:txBody>
      </p:sp>
    </p:spTree>
    <p:extLst>
      <p:ext uri="{BB962C8B-B14F-4D97-AF65-F5344CB8AC3E}">
        <p14:creationId xmlns:p14="http://schemas.microsoft.com/office/powerpoint/2010/main" val="1994726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Property: Invention Rights</a:t>
            </a:r>
          </a:p>
        </p:txBody>
      </p:sp>
      <p:sp>
        <p:nvSpPr>
          <p:cNvPr id="3" name="Content Placeholder 2"/>
          <p:cNvSpPr>
            <a:spLocks noGrp="1"/>
          </p:cNvSpPr>
          <p:nvPr>
            <p:ph idx="1"/>
          </p:nvPr>
        </p:nvSpPr>
        <p:spPr>
          <a:xfrm>
            <a:off x="284480" y="1066800"/>
            <a:ext cx="11714480" cy="5486400"/>
          </a:xfrm>
        </p:spPr>
        <p:txBody>
          <a:bodyPr>
            <a:normAutofit/>
          </a:bodyPr>
          <a:lstStyle/>
          <a:p>
            <a:pPr>
              <a:spcBef>
                <a:spcPts val="600"/>
              </a:spcBef>
            </a:pPr>
            <a:r>
              <a:rPr lang="en-US" dirty="0"/>
              <a:t>At a minimum, Government retains an irrevocable, royalty-free right to practice invention throughout the world by or on behalf of the United States</a:t>
            </a:r>
          </a:p>
          <a:p>
            <a:pPr>
              <a:spcBef>
                <a:spcPts val="600"/>
              </a:spcBef>
            </a:pPr>
            <a:r>
              <a:rPr lang="en-US" b="1" dirty="0"/>
              <a:t>Large Entities</a:t>
            </a:r>
          </a:p>
          <a:p>
            <a:pPr lvl="1">
              <a:spcBef>
                <a:spcPts val="600"/>
              </a:spcBef>
            </a:pPr>
            <a:r>
              <a:rPr lang="en-US" dirty="0"/>
              <a:t>Title vests in Government</a:t>
            </a:r>
          </a:p>
          <a:p>
            <a:pPr lvl="1">
              <a:spcBef>
                <a:spcPts val="600"/>
              </a:spcBef>
            </a:pPr>
            <a:r>
              <a:rPr lang="en-US" dirty="0"/>
              <a:t>Can petition for waiver of NASA’s rights; generally granted unless exceptional circumstances</a:t>
            </a:r>
          </a:p>
          <a:p>
            <a:pPr>
              <a:spcBef>
                <a:spcPts val="600"/>
              </a:spcBef>
            </a:pPr>
            <a:r>
              <a:rPr lang="en-US" b="1" dirty="0"/>
              <a:t>Small Entities</a:t>
            </a:r>
          </a:p>
          <a:p>
            <a:pPr lvl="1">
              <a:spcBef>
                <a:spcPts val="600"/>
              </a:spcBef>
            </a:pPr>
            <a:r>
              <a:rPr lang="en-US" dirty="0"/>
              <a:t>CRT member can elect to retain title</a:t>
            </a:r>
          </a:p>
          <a:p>
            <a:pPr>
              <a:spcBef>
                <a:spcPts val="600"/>
              </a:spcBef>
            </a:pPr>
            <a:r>
              <a:rPr lang="en-US" b="1" dirty="0"/>
              <a:t>Joint Inventions</a:t>
            </a:r>
          </a:p>
          <a:p>
            <a:pPr lvl="1">
              <a:spcBef>
                <a:spcPts val="600"/>
              </a:spcBef>
            </a:pPr>
            <a:r>
              <a:rPr lang="en-US" dirty="0"/>
              <a:t>Process defined when 2 or more inventive Industry CRT Members having ownership elect to retain title or receive a waiver grant</a:t>
            </a:r>
          </a:p>
          <a:p>
            <a:pPr lvl="1">
              <a:spcBef>
                <a:spcPts val="600"/>
              </a:spcBef>
            </a:pPr>
            <a:r>
              <a:rPr lang="en-US" dirty="0"/>
              <a:t>Process defined when NASA and one or more inventive Industry CRT Members having ownership elect to retain title or receive a waiver grant</a:t>
            </a:r>
          </a:p>
          <a:p>
            <a:pPr>
              <a:spcBef>
                <a:spcPts val="600"/>
              </a:spcBef>
            </a:pPr>
            <a:r>
              <a:rPr lang="en-US" b="1" dirty="0"/>
              <a:t>NASA Inventions</a:t>
            </a:r>
          </a:p>
          <a:p>
            <a:pPr lvl="1"/>
            <a:r>
              <a:rPr lang="en-US" dirty="0"/>
              <a:t>Licensing subject to 37 CFR Part 404</a:t>
            </a:r>
          </a:p>
        </p:txBody>
      </p:sp>
    </p:spTree>
    <p:extLst>
      <p:ext uri="{BB962C8B-B14F-4D97-AF65-F5344CB8AC3E}">
        <p14:creationId xmlns:p14="http://schemas.microsoft.com/office/powerpoint/2010/main" val="2369862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79101"/>
            <a:ext cx="12192000" cy="622300"/>
          </a:xfrm>
        </p:spPr>
        <p:txBody>
          <a:bodyPr/>
          <a:lstStyle/>
          <a:p>
            <a:pPr algn="ctr"/>
            <a:r>
              <a:rPr lang="en-US" dirty="0"/>
              <a:t>Back to ACC </a:t>
            </a:r>
            <a:r>
              <a:rPr lang="en-US" dirty="0" err="1"/>
              <a:t>HiCAM</a:t>
            </a:r>
            <a:r>
              <a:rPr lang="en-US" dirty="0"/>
              <a:t> Industry Day and Capabilities Statement Request</a:t>
            </a:r>
            <a:br>
              <a:rPr lang="en-US" dirty="0"/>
            </a:br>
            <a:br>
              <a:rPr lang="en-US" dirty="0"/>
            </a:br>
            <a:r>
              <a:rPr lang="en-US" dirty="0"/>
              <a:t>Next Steps</a:t>
            </a:r>
          </a:p>
        </p:txBody>
      </p:sp>
    </p:spTree>
    <p:extLst>
      <p:ext uri="{BB962C8B-B14F-4D97-AF65-F5344CB8AC3E}">
        <p14:creationId xmlns:p14="http://schemas.microsoft.com/office/powerpoint/2010/main" val="2757587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32" y="139928"/>
            <a:ext cx="9758610" cy="595363"/>
          </a:xfrm>
        </p:spPr>
        <p:txBody>
          <a:bodyPr>
            <a:noAutofit/>
          </a:bodyPr>
          <a:lstStyle/>
          <a:p>
            <a:r>
              <a:rPr lang="en-US" dirty="0"/>
              <a:t>Process for expanding ACC Membership</a:t>
            </a:r>
          </a:p>
        </p:txBody>
      </p:sp>
      <p:sp>
        <p:nvSpPr>
          <p:cNvPr id="3" name="Content Placeholder 8"/>
          <p:cNvSpPr txBox="1">
            <a:spLocks/>
          </p:cNvSpPr>
          <p:nvPr/>
        </p:nvSpPr>
        <p:spPr>
          <a:xfrm>
            <a:off x="451776" y="1028284"/>
            <a:ext cx="11077205" cy="520430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lnSpc>
                <a:spcPct val="110000"/>
              </a:lnSpc>
              <a:spcBef>
                <a:spcPts val="600"/>
              </a:spcBef>
              <a:spcAft>
                <a:spcPts val="0"/>
              </a:spcAft>
              <a:buFont typeface="+mj-lt"/>
              <a:buAutoNum type="arabicPeriod"/>
            </a:pPr>
            <a:r>
              <a:rPr lang="en-US" sz="1800" dirty="0">
                <a:solidFill>
                  <a:schemeClr val="bg1">
                    <a:lumMod val="75000"/>
                  </a:schemeClr>
                </a:solidFill>
                <a:latin typeface="Helvetica" pitchFamily="2" charset="0"/>
              </a:rPr>
              <a:t>Post announcement for Industry Day and Information Request as Special Notice on </a:t>
            </a:r>
            <a:r>
              <a:rPr lang="en-US" sz="1800" dirty="0" err="1">
                <a:solidFill>
                  <a:schemeClr val="bg1">
                    <a:lumMod val="75000"/>
                  </a:schemeClr>
                </a:solidFill>
                <a:latin typeface="Helvetica" pitchFamily="2" charset="0"/>
              </a:rPr>
              <a:t>beta.sam.gov</a:t>
            </a:r>
            <a:endParaRPr lang="en-US" sz="1800" dirty="0">
              <a:solidFill>
                <a:schemeClr val="bg1">
                  <a:lumMod val="75000"/>
                </a:schemeClr>
              </a:solidFill>
              <a:latin typeface="Helvetica" pitchFamily="2" charset="0"/>
            </a:endParaRPr>
          </a:p>
          <a:p>
            <a:pPr fontAlgn="auto">
              <a:lnSpc>
                <a:spcPct val="110000"/>
              </a:lnSpc>
              <a:spcBef>
                <a:spcPts val="600"/>
              </a:spcBef>
              <a:spcAft>
                <a:spcPts val="0"/>
              </a:spcAft>
              <a:buFont typeface="+mj-lt"/>
              <a:buAutoNum type="arabicPeriod"/>
            </a:pPr>
            <a:r>
              <a:rPr lang="en-US" sz="1800" dirty="0">
                <a:solidFill>
                  <a:schemeClr val="bg1">
                    <a:lumMod val="75000"/>
                  </a:schemeClr>
                </a:solidFill>
                <a:latin typeface="Helvetica" pitchFamily="2" charset="0"/>
              </a:rPr>
              <a:t>NASA host virtual “Industry Day” to provide further information and answer questions</a:t>
            </a:r>
          </a:p>
          <a:p>
            <a:pPr fontAlgn="auto">
              <a:lnSpc>
                <a:spcPct val="110000"/>
              </a:lnSpc>
              <a:spcBef>
                <a:spcPts val="600"/>
              </a:spcBef>
              <a:spcAft>
                <a:spcPts val="0"/>
              </a:spcAft>
              <a:buFont typeface="+mj-lt"/>
              <a:buAutoNum type="arabicPeriod"/>
            </a:pPr>
            <a:r>
              <a:rPr lang="en-US" sz="1800" dirty="0">
                <a:solidFill>
                  <a:prstClr val="black"/>
                </a:solidFill>
                <a:latin typeface="Helvetica" pitchFamily="2" charset="0"/>
              </a:rPr>
              <a:t>Potential partners respond to the information request</a:t>
            </a:r>
            <a:r>
              <a:rPr lang="en-US" sz="2000" dirty="0">
                <a:solidFill>
                  <a:prstClr val="black"/>
                </a:solidFill>
                <a:latin typeface="Helvetica" pitchFamily="2" charset="0"/>
              </a:rPr>
              <a:t>:</a:t>
            </a:r>
          </a:p>
          <a:p>
            <a:pPr lvl="1">
              <a:spcBef>
                <a:spcPts val="600"/>
              </a:spcBef>
            </a:pPr>
            <a:r>
              <a:rPr lang="en-US" sz="1600" dirty="0">
                <a:latin typeface="Helvetica" pitchFamily="2" charset="0"/>
              </a:rPr>
              <a:t>One (1) page summary that includes an organizational overview, anticipated contribution to the ACC to address </a:t>
            </a:r>
            <a:r>
              <a:rPr lang="en-US" sz="1600" dirty="0" err="1">
                <a:latin typeface="Helvetica" pitchFamily="2" charset="0"/>
              </a:rPr>
              <a:t>HiCAM</a:t>
            </a:r>
            <a:r>
              <a:rPr lang="en-US" sz="1600" dirty="0">
                <a:latin typeface="Helvetica" pitchFamily="2" charset="0"/>
              </a:rPr>
              <a:t> objectives, and willingness to accept the terms and conditions of the </a:t>
            </a:r>
            <a:r>
              <a:rPr lang="en-US" sz="1600" dirty="0" err="1">
                <a:latin typeface="Helvetica" pitchFamily="2" charset="0"/>
              </a:rPr>
              <a:t>AoC</a:t>
            </a:r>
            <a:r>
              <a:rPr lang="en-US" sz="1600" dirty="0">
                <a:latin typeface="Helvetica" pitchFamily="2" charset="0"/>
              </a:rPr>
              <a:t> as written.</a:t>
            </a:r>
          </a:p>
          <a:p>
            <a:pPr lvl="1">
              <a:spcBef>
                <a:spcPts val="1200"/>
              </a:spcBef>
            </a:pPr>
            <a:r>
              <a:rPr lang="en-US" sz="1600" dirty="0">
                <a:latin typeface="Helvetica" pitchFamily="2" charset="0"/>
              </a:rPr>
              <a:t>Capabilities statement detailing qualifications, limited to three (3) pages, organized by and addressing five topic areas, which are the criteria for ACC membership (same criteria as applied to current ACC members)  </a:t>
            </a:r>
            <a:endParaRPr lang="en-US" sz="1600" b="1" kern="0" dirty="0">
              <a:latin typeface="Helvetica" pitchFamily="2" charset="0"/>
            </a:endParaRPr>
          </a:p>
          <a:p>
            <a:pPr marL="457200" indent="-457200" fontAlgn="auto">
              <a:lnSpc>
                <a:spcPct val="110000"/>
              </a:lnSpc>
              <a:spcBef>
                <a:spcPts val="600"/>
              </a:spcBef>
              <a:spcAft>
                <a:spcPts val="0"/>
              </a:spcAft>
              <a:buFont typeface="+mj-lt"/>
              <a:buAutoNum type="arabicPeriod"/>
            </a:pPr>
            <a:r>
              <a:rPr lang="en-US" sz="1800" dirty="0">
                <a:solidFill>
                  <a:prstClr val="black"/>
                </a:solidFill>
                <a:latin typeface="Helvetica" pitchFamily="2" charset="0"/>
              </a:rPr>
              <a:t>ESC evaluate submissions to determine whether to admit as ACC member, Tier 1 or 2</a:t>
            </a:r>
          </a:p>
          <a:p>
            <a:pPr lvl="1" fontAlgn="auto">
              <a:lnSpc>
                <a:spcPct val="110000"/>
              </a:lnSpc>
              <a:spcBef>
                <a:spcPts val="600"/>
              </a:spcBef>
              <a:spcAft>
                <a:spcPts val="0"/>
              </a:spcAft>
            </a:pPr>
            <a:r>
              <a:rPr lang="en-US" sz="1600" dirty="0">
                <a:solidFill>
                  <a:prstClr val="black"/>
                </a:solidFill>
                <a:latin typeface="Helvetica" pitchFamily="2" charset="0"/>
              </a:rPr>
              <a:t>If necessary, we will set up web meetings with select applicants to discuss their submissions prior to voting</a:t>
            </a:r>
          </a:p>
        </p:txBody>
      </p:sp>
    </p:spTree>
    <p:extLst>
      <p:ext uri="{BB962C8B-B14F-4D97-AF65-F5344CB8AC3E}">
        <p14:creationId xmlns:p14="http://schemas.microsoft.com/office/powerpoint/2010/main" val="40961725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79B169A-DA97-9D4A-BC67-0C65706AAA75}">
  <we:reference id="wa104178141" version="3.10.0.52" store="en-US" storeType="OMEX"/>
  <we:alternateReferences>
    <we:reference id="wa104178141" version="3.10.0.52"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1A489011BA744A6758683FBCCDFEC" ma:contentTypeVersion="4" ma:contentTypeDescription="Create a new document." ma:contentTypeScope="" ma:versionID="84f8295c4450d42ed7d5b77aedfa4eea">
  <xsd:schema xmlns:xsd="http://www.w3.org/2001/XMLSchema" xmlns:xs="http://www.w3.org/2001/XMLSchema" xmlns:p="http://schemas.microsoft.com/office/2006/metadata/properties" xmlns:ns2="6f744616-3a25-45ae-875b-b2ba4a06acaf" xmlns:ns3="b0b16dcf-7e7a-4b49-9d84-0dbb514c0f07" targetNamespace="http://schemas.microsoft.com/office/2006/metadata/properties" ma:root="true" ma:fieldsID="4739741e8411578dda63ca3c68b1edc8" ns2:_="" ns3:_="">
    <xsd:import namespace="6f744616-3a25-45ae-875b-b2ba4a06acaf"/>
    <xsd:import namespace="b0b16dcf-7e7a-4b49-9d84-0dbb514c0f0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744616-3a25-45ae-875b-b2ba4a06ac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b16dcf-7e7a-4b49-9d84-0dbb514c0f0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1BD39F-AEBF-45F7-9934-A8757AE3DA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744616-3a25-45ae-875b-b2ba4a06acaf"/>
    <ds:schemaRef ds:uri="b0b16dcf-7e7a-4b49-9d84-0dbb514c0f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158EE0-F80A-425F-9829-AFCF8BAB1A71}">
  <ds:schemaRefs>
    <ds:schemaRef ds:uri="http://schemas.microsoft.com/office/infopath/2007/PartnerControls"/>
    <ds:schemaRef ds:uri="http://purl.org/dc/elements/1.1/"/>
    <ds:schemaRef ds:uri="http://schemas.microsoft.com/office/2006/metadata/properties"/>
    <ds:schemaRef ds:uri="b0b16dcf-7e7a-4b49-9d84-0dbb514c0f07"/>
    <ds:schemaRef ds:uri="http://purl.org/dc/terms/"/>
    <ds:schemaRef ds:uri="http://schemas.openxmlformats.org/package/2006/metadata/core-properties"/>
    <ds:schemaRef ds:uri="http://schemas.microsoft.com/office/2006/documentManagement/types"/>
    <ds:schemaRef ds:uri="6f744616-3a25-45ae-875b-b2ba4a06acaf"/>
    <ds:schemaRef ds:uri="http://www.w3.org/XML/1998/namespace"/>
    <ds:schemaRef ds:uri="http://purl.org/dc/dcmitype/"/>
  </ds:schemaRefs>
</ds:datastoreItem>
</file>

<file path=customXml/itemProps3.xml><?xml version="1.0" encoding="utf-8"?>
<ds:datastoreItem xmlns:ds="http://schemas.openxmlformats.org/officeDocument/2006/customXml" ds:itemID="{4CDBF255-1BCB-46C6-9B1F-A87FFFF33A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4438</TotalTime>
  <Words>2344</Words>
  <Application>Microsoft Macintosh PowerPoint</Application>
  <PresentationFormat>Widescreen</PresentationFormat>
  <Paragraphs>274</Paragraphs>
  <Slides>19</Slides>
  <Notes>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19</vt:i4>
      </vt:variant>
    </vt:vector>
  </HeadingPairs>
  <TitlesOfParts>
    <vt:vector size="31" baseType="lpstr">
      <vt:lpstr>75 Helvetica Bold</vt:lpstr>
      <vt:lpstr>Arial</vt:lpstr>
      <vt:lpstr>Calibri</vt:lpstr>
      <vt:lpstr>Courier New</vt:lpstr>
      <vt:lpstr>Gill Sans MT</vt:lpstr>
      <vt:lpstr>Helvetica</vt:lpstr>
      <vt:lpstr>Helvetica BlackOblique</vt:lpstr>
      <vt:lpstr>Times</vt:lpstr>
      <vt:lpstr>Verdana</vt:lpstr>
      <vt:lpstr>12_Office Theme</vt:lpstr>
      <vt:lpstr>1_Blank Presentation</vt:lpstr>
      <vt:lpstr>1_Office Theme</vt:lpstr>
      <vt:lpstr>PowerPoint Presentation</vt:lpstr>
      <vt:lpstr>Special Notice: ACC HiCAM Industry Day and Capabilities Statement Request</vt:lpstr>
      <vt:lpstr>Hi-Rate Composite Aircraft Manufacturing (HiCAM)</vt:lpstr>
      <vt:lpstr>PowerPoint Presentation</vt:lpstr>
      <vt:lpstr>PowerPoint Presentation</vt:lpstr>
      <vt:lpstr>Advanced Composites Consortium (ACC) Information </vt:lpstr>
      <vt:lpstr>ACC: Current Membership and Management Structure</vt:lpstr>
      <vt:lpstr>ACC Membership Structure</vt:lpstr>
      <vt:lpstr>ACC Work Package and CRT Formation </vt:lpstr>
      <vt:lpstr>ACC: Cost of Membership</vt:lpstr>
      <vt:lpstr>Cost Sharing Details</vt:lpstr>
      <vt:lpstr>ACC IP Provisions</vt:lpstr>
      <vt:lpstr>Intellectual Property: Basic Structure</vt:lpstr>
      <vt:lpstr>Intellectual Property: Key Terminology</vt:lpstr>
      <vt:lpstr>Intellectual Property: Data Provisions</vt:lpstr>
      <vt:lpstr>Intellectual Property: Data Rights</vt:lpstr>
      <vt:lpstr>Intellectual Property: Invention Rights</vt:lpstr>
      <vt:lpstr>Back to ACC HiCAM Industry Day and Capabilities Statement Request  Next Steps</vt:lpstr>
      <vt:lpstr>Process for expanding ACC Membership</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AATT Initial Budget Brief</dc:title>
  <dc:creator>James Heidmann</dc:creator>
  <cp:lastModifiedBy>Young, Richard D. (LARC-E1A)</cp:lastModifiedBy>
  <cp:revision>76</cp:revision>
  <cp:lastPrinted>2020-01-17T22:11:20Z</cp:lastPrinted>
  <dcterms:created xsi:type="dcterms:W3CDTF">2012-04-23T17:00:03Z</dcterms:created>
  <dcterms:modified xsi:type="dcterms:W3CDTF">2020-09-02T17:09:45Z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0x0101004FC1A489011BA744A6758683FBCCDFEC</vt:lpwstr>
  </property>
</Properties>
</file>