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5"/>
  </p:sldMasterIdLst>
  <p:notesMasterIdLst>
    <p:notesMasterId r:id="rId29"/>
  </p:notesMasterIdLst>
  <p:handoutMasterIdLst>
    <p:handoutMasterId r:id="rId30"/>
  </p:handoutMasterIdLst>
  <p:sldIdLst>
    <p:sldId id="406" r:id="rId6"/>
    <p:sldId id="373" r:id="rId7"/>
    <p:sldId id="377" r:id="rId8"/>
    <p:sldId id="497" r:id="rId9"/>
    <p:sldId id="858" r:id="rId10"/>
    <p:sldId id="860" r:id="rId11"/>
    <p:sldId id="851" r:id="rId12"/>
    <p:sldId id="862" r:id="rId13"/>
    <p:sldId id="863" r:id="rId14"/>
    <p:sldId id="864" r:id="rId15"/>
    <p:sldId id="853" r:id="rId16"/>
    <p:sldId id="857" r:id="rId17"/>
    <p:sldId id="868" r:id="rId18"/>
    <p:sldId id="262" r:id="rId19"/>
    <p:sldId id="499" r:id="rId20"/>
    <p:sldId id="500" r:id="rId21"/>
    <p:sldId id="455" r:id="rId22"/>
    <p:sldId id="403" r:id="rId23"/>
    <p:sldId id="401" r:id="rId24"/>
    <p:sldId id="866" r:id="rId25"/>
    <p:sldId id="869" r:id="rId26"/>
    <p:sldId id="870" r:id="rId27"/>
    <p:sldId id="386" r:id="rId2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521415D9-36F7-43E2-AB2F-B90AF26B5E84}">
      <p14:sectionLst xmlns:p14="http://schemas.microsoft.com/office/powerpoint/2010/main">
        <p14:section name="Default Section" id="{F7391686-3434-4C27-B814-F2779ADF1628}">
          <p14:sldIdLst>
            <p14:sldId id="406"/>
            <p14:sldId id="373"/>
            <p14:sldId id="377"/>
          </p14:sldIdLst>
        </p14:section>
        <p14:section name="ODMM" id="{79A6F634-4E59-4E58-9ED6-DD0BE06A2D39}">
          <p14:sldIdLst>
            <p14:sldId id="497"/>
            <p14:sldId id="858"/>
            <p14:sldId id="860"/>
          </p14:sldIdLst>
        </p14:section>
        <p14:section name="ODME" id="{DD970511-7F24-4A28-8443-43F6DEBBBD9B}">
          <p14:sldIdLst>
            <p14:sldId id="851"/>
            <p14:sldId id="862"/>
            <p14:sldId id="863"/>
            <p14:sldId id="864"/>
          </p14:sldIdLst>
        </p14:section>
        <p14:section name="RnR" id="{0E6C47DD-3E1B-4224-ACA6-967ED5DFD25F}">
          <p14:sldIdLst>
            <p14:sldId id="853"/>
            <p14:sldId id="857"/>
            <p14:sldId id="868"/>
          </p14:sldIdLst>
        </p14:section>
        <p14:section name="Risk" id="{B668FCDC-E74D-4830-910E-2BD8CE4D1D7B}">
          <p14:sldIdLst>
            <p14:sldId id="262"/>
          </p14:sldIdLst>
        </p14:section>
        <p14:section name="ISM" id="{BC41CA7A-922C-4BC8-AB26-59F0BB7D41D8}">
          <p14:sldIdLst>
            <p14:sldId id="499"/>
            <p14:sldId id="500"/>
            <p14:sldId id="455"/>
            <p14:sldId id="403"/>
          </p14:sldIdLst>
        </p14:section>
        <p14:section name="Backup" id="{E5965A0D-735F-40E7-84E4-FF9334E3EE0C}">
          <p14:sldIdLst>
            <p14:sldId id="401"/>
            <p14:sldId id="866"/>
            <p14:sldId id="869"/>
            <p14:sldId id="870"/>
            <p14:sldId id="386"/>
          </p14:sldIdLst>
        </p14:section>
      </p14:sectionLst>
    </p:ex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lmis, Jennifer E. (MSFC-ST23)[MIPSS PC]" initials="GJE(P" lastIdx="12" clrIdx="0">
    <p:extLst>
      <p:ext uri="{19B8F6BF-5375-455C-9EA6-DF929625EA0E}">
        <p15:presenceInfo xmlns:p15="http://schemas.microsoft.com/office/powerpoint/2012/main" userId="S-1-5-21-330711430-3775241029-4075259233-972480" providerId="AD"/>
      </p:ext>
    </p:extLst>
  </p:cmAuthor>
  <p:cmAuthor id="2" name="Gelmis, Jennifer E. (MSFC-ST23)[MIPSS PC]" initials="GJE(P [2]" lastIdx="14" clrIdx="1">
    <p:extLst>
      <p:ext uri="{19B8F6BF-5375-455C-9EA6-DF929625EA0E}">
        <p15:presenceInfo xmlns:p15="http://schemas.microsoft.com/office/powerpoint/2012/main" userId="S::jgelmis@ndc.nasa.gov::16ff6059-3f50-4975-b690-57caf758b5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B050"/>
    <a:srgbClr val="3333CC"/>
    <a:srgbClr val="2D8B75"/>
    <a:srgbClr val="92BBFA"/>
    <a:srgbClr val="FF33CC"/>
    <a:srgbClr val="4BACC6"/>
    <a:srgbClr val="FFCC66"/>
    <a:srgbClr val="00BE00"/>
    <a:srgbClr val="009900"/>
    <a:srgbClr val="008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72" autoAdjust="0"/>
    <p:restoredTop sz="92764" autoAdjust="0"/>
  </p:normalViewPr>
  <p:slideViewPr>
    <p:cSldViewPr snapToGrid="0" showGuides="1">
      <p:cViewPr varScale="1">
        <p:scale>
          <a:sx n="109" d="100"/>
          <a:sy n="109" d="100"/>
        </p:scale>
        <p:origin x="808" y="-144"/>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9/2/20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9/2/20</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1974780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a:t>
            </a:fld>
            <a:endParaRPr lang="en-US" altLang="x-none" dirty="0"/>
          </a:p>
        </p:txBody>
      </p:sp>
    </p:spTree>
    <p:extLst>
      <p:ext uri="{BB962C8B-B14F-4D97-AF65-F5344CB8AC3E}">
        <p14:creationId xmlns:p14="http://schemas.microsoft.com/office/powerpoint/2010/main" val="2151086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a:t>
            </a:fld>
            <a:endParaRPr lang="en-US" altLang="x-none" dirty="0"/>
          </a:p>
        </p:txBody>
      </p:sp>
    </p:spTree>
    <p:extLst>
      <p:ext uri="{BB962C8B-B14F-4D97-AF65-F5344CB8AC3E}">
        <p14:creationId xmlns:p14="http://schemas.microsoft.com/office/powerpoint/2010/main" val="1260120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785958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5</a:t>
            </a:fld>
            <a:endParaRPr lang="en-US" altLang="x-none" dirty="0"/>
          </a:p>
        </p:txBody>
      </p:sp>
    </p:spTree>
    <p:extLst>
      <p:ext uri="{BB962C8B-B14F-4D97-AF65-F5344CB8AC3E}">
        <p14:creationId xmlns:p14="http://schemas.microsoft.com/office/powerpoint/2010/main" val="276050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dirty="0"/>
          </a:p>
        </p:txBody>
      </p:sp>
    </p:spTree>
    <p:extLst>
      <p:ext uri="{BB962C8B-B14F-4D97-AF65-F5344CB8AC3E}">
        <p14:creationId xmlns:p14="http://schemas.microsoft.com/office/powerpoint/2010/main" val="2456772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2756125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dirty="0"/>
          </a:p>
        </p:txBody>
      </p:sp>
    </p:spTree>
    <p:extLst>
      <p:ext uri="{BB962C8B-B14F-4D97-AF65-F5344CB8AC3E}">
        <p14:creationId xmlns:p14="http://schemas.microsoft.com/office/powerpoint/2010/main" val="1065628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dirty="0"/>
          </a:p>
        </p:txBody>
      </p:sp>
    </p:spTree>
    <p:extLst>
      <p:ext uri="{BB962C8B-B14F-4D97-AF65-F5344CB8AC3E}">
        <p14:creationId xmlns:p14="http://schemas.microsoft.com/office/powerpoint/2010/main" val="880469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dirty="0"/>
          </a:p>
        </p:txBody>
      </p:sp>
    </p:spTree>
    <p:extLst>
      <p:ext uri="{BB962C8B-B14F-4D97-AF65-F5344CB8AC3E}">
        <p14:creationId xmlns:p14="http://schemas.microsoft.com/office/powerpoint/2010/main" val="1740405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05518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dirty="0"/>
          </a:p>
        </p:txBody>
      </p:sp>
    </p:spTree>
    <p:extLst>
      <p:ext uri="{BB962C8B-B14F-4D97-AF65-F5344CB8AC3E}">
        <p14:creationId xmlns:p14="http://schemas.microsoft.com/office/powerpoint/2010/main" val="1967039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7951CB-D45E-4509-AB36-99DF0568A09F}"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759408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16</a:t>
            </a:fld>
            <a:endParaRPr lang="en-US" altLang="x-none" dirty="0"/>
          </a:p>
        </p:txBody>
      </p:sp>
    </p:spTree>
    <p:extLst>
      <p:ext uri="{BB962C8B-B14F-4D97-AF65-F5344CB8AC3E}">
        <p14:creationId xmlns:p14="http://schemas.microsoft.com/office/powerpoint/2010/main" val="1554441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55990B-5AD7-5D4C-9C3B-F81AF0CEE83E}" type="slidenum">
              <a:rPr lang="en-US" smtClean="0"/>
              <a:t>17</a:t>
            </a:fld>
            <a:endParaRPr lang="en-US" dirty="0"/>
          </a:p>
        </p:txBody>
      </p:sp>
    </p:spTree>
    <p:extLst>
      <p:ext uri="{BB962C8B-B14F-4D97-AF65-F5344CB8AC3E}">
        <p14:creationId xmlns:p14="http://schemas.microsoft.com/office/powerpoint/2010/main" val="2454568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19</a:t>
            </a:fld>
            <a:endParaRPr lang="en-US" altLang="x-none" dirty="0"/>
          </a:p>
        </p:txBody>
      </p:sp>
    </p:spTree>
    <p:extLst>
      <p:ext uri="{BB962C8B-B14F-4D97-AF65-F5344CB8AC3E}">
        <p14:creationId xmlns:p14="http://schemas.microsoft.com/office/powerpoint/2010/main" val="1478323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23</a:t>
            </a:fld>
            <a:endParaRPr lang="en-US" altLang="x-none" dirty="0"/>
          </a:p>
        </p:txBody>
      </p:sp>
    </p:spTree>
    <p:extLst>
      <p:ext uri="{BB962C8B-B14F-4D97-AF65-F5344CB8AC3E}">
        <p14:creationId xmlns:p14="http://schemas.microsoft.com/office/powerpoint/2010/main" val="52598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FY20</a:t>
            </a:r>
            <a:r>
              <a:rPr lang="en-US" sz="800" baseline="0" dirty="0">
                <a:solidFill>
                  <a:schemeClr val="tx1"/>
                </a:solidFill>
              </a:rPr>
              <a:t> Annual Program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22.tiff"/><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tif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7.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15.tiff"/><Relationship Id="rId4" Type="http://schemas.openxmlformats.org/officeDocument/2006/relationships/image" Target="../media/image11.png"/><Relationship Id="rId9"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7.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3.tiff"/><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7.png"/><Relationship Id="rId7"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tiff"/></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44.tif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5.xml"/><Relationship Id="rId6" Type="http://schemas.openxmlformats.org/officeDocument/2006/relationships/image" Target="../media/image51.jpeg"/><Relationship Id="rId5" Type="http://schemas.openxmlformats.org/officeDocument/2006/relationships/image" Target="../media/image50.tiff"/><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CE239B-6EAB-7E4D-963E-448D24A56A57}"/>
              </a:ext>
            </a:extLst>
          </p:cNvPr>
          <p:cNvPicPr>
            <a:picLocks noChangeAspect="1"/>
          </p:cNvPicPr>
          <p:nvPr/>
        </p:nvPicPr>
        <p:blipFill>
          <a:blip r:embed="rId3"/>
          <a:stretch>
            <a:fillRect/>
          </a:stretch>
        </p:blipFill>
        <p:spPr>
          <a:xfrm>
            <a:off x="0" y="0"/>
            <a:ext cx="12192000" cy="6858000"/>
          </a:xfrm>
          <a:prstGeom prst="rect">
            <a:avLst/>
          </a:prstGeom>
        </p:spPr>
      </p:pic>
      <p:sp>
        <p:nvSpPr>
          <p:cNvPr id="2" name="Slide Number Placeholder 1"/>
          <p:cNvSpPr>
            <a:spLocks noGrp="1"/>
          </p:cNvSpPr>
          <p:nvPr>
            <p:ph type="sldNum" sz="quarter" idx="10"/>
          </p:nvPr>
        </p:nvSpPr>
        <p:spPr/>
        <p:txBody>
          <a:bodyPr/>
          <a:lstStyle/>
          <a:p>
            <a:pPr>
              <a:defRPr/>
            </a:pPr>
            <a:fld id="{75D13D49-2B6F-174C-9E1E-1013A06E5C50}" type="slidenum">
              <a:rPr lang="uk-UA" smtClean="0"/>
              <a:pPr>
                <a:defRPr/>
              </a:pPr>
              <a:t>1</a:t>
            </a:fld>
            <a:endParaRPr lang="uk-UA" dirty="0"/>
          </a:p>
        </p:txBody>
      </p:sp>
      <p:sp>
        <p:nvSpPr>
          <p:cNvPr id="5" name="TextBox 4"/>
          <p:cNvSpPr txBox="1"/>
          <p:nvPr/>
        </p:nvSpPr>
        <p:spPr>
          <a:xfrm>
            <a:off x="232014" y="5465094"/>
            <a:ext cx="8468436" cy="707886"/>
          </a:xfrm>
          <a:prstGeom prst="rect">
            <a:avLst/>
          </a:prstGeom>
          <a:noFill/>
        </p:spPr>
        <p:txBody>
          <a:bodyPr wrap="square" rtlCol="0" anchor="ctr" anchorCtr="0">
            <a:spAutoFit/>
          </a:bodyPr>
          <a:lstStyle/>
          <a:p>
            <a:pPr>
              <a:lnSpc>
                <a:spcPts val="2400"/>
              </a:lnSpc>
            </a:pPr>
            <a:r>
              <a:rPr lang="en-US" sz="2800" b="1" dirty="0">
                <a:solidFill>
                  <a:prstClr val="white"/>
                </a:solidFill>
                <a:latin typeface="+mj-lt"/>
                <a:ea typeface="Helvetica Neue" charset="0"/>
                <a:cs typeface="Helvetica Neue" charset="0"/>
              </a:rPr>
              <a:t>Space Technology Mission Directorate</a:t>
            </a:r>
          </a:p>
          <a:p>
            <a:pPr>
              <a:lnSpc>
                <a:spcPts val="2400"/>
              </a:lnSpc>
            </a:pPr>
            <a:r>
              <a:rPr lang="en-US" sz="2400" b="1" dirty="0">
                <a:solidFill>
                  <a:prstClr val="white"/>
                </a:solidFill>
                <a:latin typeface="+mj-lt"/>
                <a:ea typeface="Helvetica Neue" charset="0"/>
                <a:cs typeface="Helvetica Neue" charset="0"/>
              </a:rPr>
              <a:t>Game Changing Development Program</a:t>
            </a:r>
          </a:p>
        </p:txBody>
      </p:sp>
      <p:sp>
        <p:nvSpPr>
          <p:cNvPr id="8" name="TextBox 7">
            <a:extLst>
              <a:ext uri="{FF2B5EF4-FFF2-40B4-BE49-F238E27FC236}">
                <a16:creationId xmlns:a16="http://schemas.microsoft.com/office/drawing/2014/main" id="{E14DC17A-CB96-4C61-A0FA-084E0869E2B2}"/>
              </a:ext>
            </a:extLst>
          </p:cNvPr>
          <p:cNvSpPr txBox="1"/>
          <p:nvPr/>
        </p:nvSpPr>
        <p:spPr>
          <a:xfrm>
            <a:off x="232014" y="6192324"/>
            <a:ext cx="8468436" cy="338554"/>
          </a:xfrm>
          <a:prstGeom prst="rect">
            <a:avLst/>
          </a:prstGeom>
          <a:noFill/>
        </p:spPr>
        <p:txBody>
          <a:bodyPr wrap="square" rtlCol="0" anchor="ctr" anchorCtr="0">
            <a:spAutoFit/>
          </a:bodyPr>
          <a:lstStyle/>
          <a:p>
            <a:r>
              <a:rPr lang="en-US" sz="1600" dirty="0">
                <a:solidFill>
                  <a:prstClr val="white"/>
                </a:solidFill>
                <a:latin typeface="+mj-lt"/>
                <a:ea typeface="Helvetica Neue" charset="0"/>
                <a:cs typeface="Helvetica Neue" charset="0"/>
              </a:rPr>
              <a:t>Phil Hall   |   FY20 In-Space Manufacturing Annual Performance Review (APR)   |   09.17.20</a:t>
            </a:r>
          </a:p>
        </p:txBody>
      </p:sp>
      <p:pic>
        <p:nvPicPr>
          <p:cNvPr id="9" name="Picture 8" descr="A circuit board&#10;&#10;Description automatically generated">
            <a:extLst>
              <a:ext uri="{FF2B5EF4-FFF2-40B4-BE49-F238E27FC236}">
                <a16:creationId xmlns:a16="http://schemas.microsoft.com/office/drawing/2014/main" id="{59AADE60-60F2-4810-B610-B5F721C8E173}"/>
              </a:ext>
            </a:extLst>
          </p:cNvPr>
          <p:cNvPicPr>
            <a:picLocks noChangeAspect="1"/>
          </p:cNvPicPr>
          <p:nvPr/>
        </p:nvPicPr>
        <p:blipFill>
          <a:blip r:embed="rId4"/>
          <a:stretch>
            <a:fillRect/>
          </a:stretch>
        </p:blipFill>
        <p:spPr>
          <a:xfrm>
            <a:off x="3343564" y="2797727"/>
            <a:ext cx="1679131" cy="1495593"/>
          </a:xfrm>
          <a:prstGeom prst="flowChartConnector">
            <a:avLst/>
          </a:prstGeom>
        </p:spPr>
      </p:pic>
      <p:pic>
        <p:nvPicPr>
          <p:cNvPr id="11" name="Picture 10" descr="A picture containing table, sitting, blue, computer&#10;&#10;Description automatically generated">
            <a:extLst>
              <a:ext uri="{FF2B5EF4-FFF2-40B4-BE49-F238E27FC236}">
                <a16:creationId xmlns:a16="http://schemas.microsoft.com/office/drawing/2014/main" id="{57DACCFF-2F0E-415A-8942-E06FD7B006C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25807" y="4135650"/>
            <a:ext cx="573113" cy="743557"/>
          </a:xfrm>
          <a:prstGeom prst="flowChartConnector">
            <a:avLst/>
          </a:prstGeom>
        </p:spPr>
      </p:pic>
      <p:pic>
        <p:nvPicPr>
          <p:cNvPr id="13" name="Picture 12">
            <a:extLst>
              <a:ext uri="{FF2B5EF4-FFF2-40B4-BE49-F238E27FC236}">
                <a16:creationId xmlns:a16="http://schemas.microsoft.com/office/drawing/2014/main" id="{2FC90068-F235-4C24-9A9E-2902BBFDF155}"/>
              </a:ext>
            </a:extLst>
          </p:cNvPr>
          <p:cNvPicPr>
            <a:picLocks noChangeAspect="1"/>
          </p:cNvPicPr>
          <p:nvPr/>
        </p:nvPicPr>
        <p:blipFill>
          <a:blip r:embed="rId6"/>
          <a:stretch>
            <a:fillRect/>
          </a:stretch>
        </p:blipFill>
        <p:spPr>
          <a:xfrm>
            <a:off x="7295556" y="3198446"/>
            <a:ext cx="1878924" cy="1738507"/>
          </a:xfrm>
          <a:prstGeom prst="flowChartConnector">
            <a:avLst/>
          </a:prstGeom>
        </p:spPr>
      </p:pic>
      <p:pic>
        <p:nvPicPr>
          <p:cNvPr id="14" name="Picture 13" descr="A picture containing indoor, table, sitting, computer&#10;&#10;Description automatically generated">
            <a:extLst>
              <a:ext uri="{FF2B5EF4-FFF2-40B4-BE49-F238E27FC236}">
                <a16:creationId xmlns:a16="http://schemas.microsoft.com/office/drawing/2014/main" id="{DAA8ED74-99E1-4443-89AC-C63BCDD939E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720749" y="1361288"/>
            <a:ext cx="1516011" cy="1669858"/>
          </a:xfrm>
          <a:prstGeom prst="flowChartConnector">
            <a:avLst/>
          </a:prstGeom>
        </p:spPr>
      </p:pic>
      <p:pic>
        <p:nvPicPr>
          <p:cNvPr id="15" name="Picture 14">
            <a:extLst>
              <a:ext uri="{FF2B5EF4-FFF2-40B4-BE49-F238E27FC236}">
                <a16:creationId xmlns:a16="http://schemas.microsoft.com/office/drawing/2014/main" id="{67467400-EF60-42D5-B951-672D2CC36DA1}"/>
              </a:ext>
            </a:extLst>
          </p:cNvPr>
          <p:cNvPicPr>
            <a:picLocks noChangeAspect="1"/>
          </p:cNvPicPr>
          <p:nvPr/>
        </p:nvPicPr>
        <p:blipFill>
          <a:blip r:embed="rId8"/>
          <a:stretch>
            <a:fillRect/>
          </a:stretch>
        </p:blipFill>
        <p:spPr>
          <a:xfrm>
            <a:off x="5346378" y="959988"/>
            <a:ext cx="2060262" cy="1936998"/>
          </a:xfrm>
          <a:prstGeom prst="flowChartConnector">
            <a:avLst/>
          </a:prstGeom>
        </p:spPr>
      </p:pic>
      <p:pic>
        <p:nvPicPr>
          <p:cNvPr id="16" name="Picture 15" descr="A close up of a coral&#10;&#10;Description automatically generated">
            <a:extLst>
              <a:ext uri="{FF2B5EF4-FFF2-40B4-BE49-F238E27FC236}">
                <a16:creationId xmlns:a16="http://schemas.microsoft.com/office/drawing/2014/main" id="{3AF3DDCF-B4F9-4149-81F1-5D4DFB62751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634597" y="788298"/>
            <a:ext cx="1343044" cy="1377075"/>
          </a:xfrm>
          <a:prstGeom prst="flowChartConnector">
            <a:avLst/>
          </a:prstGeom>
        </p:spPr>
      </p:pic>
    </p:spTree>
    <p:extLst>
      <p:ext uri="{BB962C8B-B14F-4D97-AF65-F5344CB8AC3E}">
        <p14:creationId xmlns:p14="http://schemas.microsoft.com/office/powerpoint/2010/main" val="1726764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54959"/>
            <a:ext cx="6858000" cy="1066800"/>
          </a:xfrm>
        </p:spPr>
        <p:txBody>
          <a:bodyPr/>
          <a:lstStyle/>
          <a:p>
            <a:r>
              <a:rPr lang="en-US" sz="3600" b="1" dirty="0">
                <a:solidFill>
                  <a:schemeClr val="bg1">
                    <a:lumMod val="85000"/>
                  </a:schemeClr>
                </a:solidFill>
                <a:latin typeface="+mj-lt"/>
              </a:rPr>
              <a:t>Technology Overview</a:t>
            </a:r>
          </a:p>
        </p:txBody>
      </p:sp>
      <p:sp>
        <p:nvSpPr>
          <p:cNvPr id="3" name="Slide Number Placeholder 2"/>
          <p:cNvSpPr>
            <a:spLocks noGrp="1"/>
          </p:cNvSpPr>
          <p:nvPr>
            <p:ph type="sldNum" sz="quarter" idx="10"/>
          </p:nvPr>
        </p:nvSpPr>
        <p:spPr>
          <a:xfrm>
            <a:off x="10287871" y="6629400"/>
            <a:ext cx="301752" cy="228600"/>
          </a:xfrm>
        </p:spPr>
        <p:txBody>
          <a:bodyPr/>
          <a:lstStyle/>
          <a:p>
            <a:pPr>
              <a:defRPr/>
            </a:pPr>
            <a:fld id="{75D13D49-2B6F-174C-9E1E-1013A06E5C50}" type="slidenum">
              <a:rPr lang="uk-UA" smtClean="0"/>
              <a:pPr>
                <a:defRPr/>
              </a:pPr>
              <a:t>2</a:t>
            </a:fld>
            <a:endParaRPr lang="uk-UA" dirty="0"/>
          </a:p>
        </p:txBody>
      </p:sp>
      <p:sp>
        <p:nvSpPr>
          <p:cNvPr id="18" name="Content Placeholder 2"/>
          <p:cNvSpPr txBox="1">
            <a:spLocks/>
          </p:cNvSpPr>
          <p:nvPr/>
        </p:nvSpPr>
        <p:spPr>
          <a:xfrm>
            <a:off x="396681" y="1591509"/>
            <a:ext cx="4466578" cy="4694992"/>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fontAlgn="auto">
              <a:lnSpc>
                <a:spcPts val="2260"/>
              </a:lnSpc>
              <a:spcBef>
                <a:spcPts val="150"/>
              </a:spcBef>
              <a:spcAft>
                <a:spcPts val="0"/>
              </a:spcAft>
              <a:buNone/>
            </a:pPr>
            <a:r>
              <a:rPr lang="en-US" sz="1800" b="1" u="sng" dirty="0">
                <a:latin typeface="+mj-lt"/>
                <a:cs typeface="Arial" panose="020B0604020202020204" pitchFamily="34" charset="0"/>
              </a:rPr>
              <a:t>Technology Product Capability</a:t>
            </a:r>
          </a:p>
          <a:p>
            <a:pPr fontAlgn="auto">
              <a:lnSpc>
                <a:spcPts val="2260"/>
              </a:lnSpc>
              <a:spcBef>
                <a:spcPts val="150"/>
              </a:spcBef>
              <a:spcAft>
                <a:spcPts val="0"/>
              </a:spcAft>
            </a:pPr>
            <a:r>
              <a:rPr lang="en-US" sz="1800" dirty="0">
                <a:solidFill>
                  <a:prstClr val="black"/>
                </a:solidFill>
                <a:latin typeface="+mj-lt"/>
                <a:ea typeface="Times" charset="0"/>
                <a:cs typeface="Arial" panose="020B0604020202020204" pitchFamily="34" charset="0"/>
              </a:rPr>
              <a:t>ISM develops and enables the technologies, materials, and processes required to provide affordable, sustainable on-demand manufacturing, recycling, and repair during Exploration missions.</a:t>
            </a:r>
            <a:endParaRPr lang="en-US" sz="1800" dirty="0">
              <a:latin typeface="+mj-lt"/>
              <a:cs typeface="Arial" panose="020B0604020202020204" pitchFamily="34" charset="0"/>
            </a:endParaRPr>
          </a:p>
          <a:p>
            <a:pPr fontAlgn="auto">
              <a:lnSpc>
                <a:spcPts val="2260"/>
              </a:lnSpc>
              <a:spcBef>
                <a:spcPts val="150"/>
              </a:spcBef>
              <a:spcAft>
                <a:spcPts val="0"/>
              </a:spcAft>
            </a:pPr>
            <a:r>
              <a:rPr lang="en-US" sz="1800" dirty="0">
                <a:latin typeface="+mj-lt"/>
                <a:cs typeface="Arial" panose="020B0604020202020204" pitchFamily="34" charset="0"/>
              </a:rPr>
              <a:t>ISM is key to addressing significant logistics challenges for long-duration missions by reducing mass, providing flexible risk coverage, and enabling new capabilities that are required for Exploration missions and to the Moon and Mars. </a:t>
            </a:r>
          </a:p>
        </p:txBody>
      </p:sp>
      <p:pic>
        <p:nvPicPr>
          <p:cNvPr id="5" name="Picture 4"/>
          <p:cNvPicPr>
            <a:picLocks noChangeAspect="1"/>
          </p:cNvPicPr>
          <p:nvPr/>
        </p:nvPicPr>
        <p:blipFill>
          <a:blip r:embed="rId3"/>
          <a:stretch>
            <a:fillRect/>
          </a:stretch>
        </p:blipFill>
        <p:spPr>
          <a:xfrm>
            <a:off x="10929498" y="79037"/>
            <a:ext cx="987638" cy="823031"/>
          </a:xfrm>
          <a:prstGeom prst="rect">
            <a:avLst/>
          </a:prstGeom>
        </p:spPr>
      </p:pic>
      <p:pic>
        <p:nvPicPr>
          <p:cNvPr id="57" name="Picture 56" descr="thin film electronic stack&#10;">
            <a:extLst>
              <a:ext uri="{FF2B5EF4-FFF2-40B4-BE49-F238E27FC236}">
                <a16:creationId xmlns:a16="http://schemas.microsoft.com/office/drawing/2014/main" id="{B07EEA09-7DCC-4456-943D-8EBDE2F5BA8D}"/>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99327" y="1264344"/>
            <a:ext cx="2301813" cy="1667701"/>
          </a:xfrm>
          <a:prstGeom prst="rect">
            <a:avLst/>
          </a:prstGeom>
        </p:spPr>
      </p:pic>
      <p:pic>
        <p:nvPicPr>
          <p:cNvPr id="59" name="Picture 2" descr="/var/folders/my/48z8pdm115v8fx66nlzczm4c0000gp/T/com.microsoft.Powerpoint/WebArchiveCopyPasteTempFiles/2Q==">
            <a:extLst>
              <a:ext uri="{FF2B5EF4-FFF2-40B4-BE49-F238E27FC236}">
                <a16:creationId xmlns:a16="http://schemas.microsoft.com/office/drawing/2014/main" id="{826A9131-C548-4BCB-ADF7-E5DAD99B621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44144" y="3342702"/>
            <a:ext cx="2095614" cy="27880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IMG_1412.jpg">
            <a:extLst>
              <a:ext uri="{FF2B5EF4-FFF2-40B4-BE49-F238E27FC236}">
                <a16:creationId xmlns:a16="http://schemas.microsoft.com/office/drawing/2014/main" id="{96822B1C-3619-457F-9316-41A92C11892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323720" y="1316063"/>
            <a:ext cx="1356360" cy="1760715"/>
          </a:xfrm>
          <a:prstGeom prst="rect">
            <a:avLst/>
          </a:prstGeom>
        </p:spPr>
      </p:pic>
      <p:grpSp>
        <p:nvGrpSpPr>
          <p:cNvPr id="16" name="Group 15">
            <a:extLst>
              <a:ext uri="{FF2B5EF4-FFF2-40B4-BE49-F238E27FC236}">
                <a16:creationId xmlns:a16="http://schemas.microsoft.com/office/drawing/2014/main" id="{D28E80C8-DFCC-4786-9739-56CB2D972F86}"/>
              </a:ext>
            </a:extLst>
          </p:cNvPr>
          <p:cNvGrpSpPr/>
          <p:nvPr/>
        </p:nvGrpSpPr>
        <p:grpSpPr>
          <a:xfrm>
            <a:off x="8456206" y="3954197"/>
            <a:ext cx="3217074" cy="2157963"/>
            <a:chOff x="7059176" y="1865602"/>
            <a:chExt cx="2408376" cy="1392344"/>
          </a:xfrm>
        </p:grpSpPr>
        <p:pic>
          <p:nvPicPr>
            <p:cNvPr id="17" name="Picture 16">
              <a:extLst>
                <a:ext uri="{FF2B5EF4-FFF2-40B4-BE49-F238E27FC236}">
                  <a16:creationId xmlns:a16="http://schemas.microsoft.com/office/drawing/2014/main" id="{2285569D-8DD7-470A-BB1E-4733F1E2BA2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059176" y="1865602"/>
              <a:ext cx="2408376" cy="1183907"/>
            </a:xfrm>
            <a:prstGeom prst="rect">
              <a:avLst/>
            </a:prstGeom>
          </p:spPr>
        </p:pic>
        <p:sp>
          <p:nvSpPr>
            <p:cNvPr id="19" name="TextBox 18">
              <a:extLst>
                <a:ext uri="{FF2B5EF4-FFF2-40B4-BE49-F238E27FC236}">
                  <a16:creationId xmlns:a16="http://schemas.microsoft.com/office/drawing/2014/main" id="{CDFCBEA0-4BE4-4B8F-A721-CA6B116CF68E}"/>
                </a:ext>
              </a:extLst>
            </p:cNvPr>
            <p:cNvSpPr txBox="1"/>
            <p:nvPr/>
          </p:nvSpPr>
          <p:spPr>
            <a:xfrm>
              <a:off x="7059176" y="3055882"/>
              <a:ext cx="2408376" cy="202064"/>
            </a:xfrm>
            <a:prstGeom prst="rect">
              <a:avLst/>
            </a:prstGeom>
            <a:noFill/>
            <a:ln w="6350" cap="flat" cmpd="sng" algn="ctr">
              <a:noFill/>
              <a:prstDash val="solid"/>
              <a:miter lim="800000"/>
            </a:ln>
            <a:effectLst/>
          </p:spPr>
          <p:txBody>
            <a:bodyPr wrap="square" rtlCol="0">
              <a:spAutoFit/>
            </a:bodyPr>
            <a:lstStyle/>
            <a:p>
              <a:pPr algn="ctr" defTabSz="457200" eaLnBrk="1" fontAlgn="auto" hangingPunct="1">
                <a:lnSpc>
                  <a:spcPct val="90000"/>
                </a:lnSpc>
                <a:spcBef>
                  <a:spcPts val="0"/>
                </a:spcBef>
                <a:spcAft>
                  <a:spcPts val="0"/>
                </a:spcAft>
                <a:defRPr/>
              </a:pPr>
              <a:endParaRPr lang="en-US" sz="1100" b="1" kern="0" dirty="0">
                <a:solidFill>
                  <a:prstClr val="black"/>
                </a:solidFill>
                <a:latin typeface="+mn-lt"/>
                <a:ea typeface="+mn-ea"/>
                <a:cs typeface="Calibri" panose="020F0502020204030204" pitchFamily="34" charset="0"/>
              </a:endParaRPr>
            </a:p>
          </p:txBody>
        </p:sp>
      </p:grpSp>
      <p:sp>
        <p:nvSpPr>
          <p:cNvPr id="21" name="Content Placeholder 2">
            <a:extLst>
              <a:ext uri="{FF2B5EF4-FFF2-40B4-BE49-F238E27FC236}">
                <a16:creationId xmlns:a16="http://schemas.microsoft.com/office/drawing/2014/main" id="{748B6012-DF2E-4C7A-AA83-16B7F689F2C0}"/>
              </a:ext>
            </a:extLst>
          </p:cNvPr>
          <p:cNvSpPr txBox="1">
            <a:spLocks/>
          </p:cNvSpPr>
          <p:nvPr/>
        </p:nvSpPr>
        <p:spPr bwMode="auto">
          <a:xfrm>
            <a:off x="8938024" y="3161699"/>
            <a:ext cx="2095614" cy="41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900" b="1" dirty="0" err="1"/>
              <a:t>AstroSense</a:t>
            </a:r>
            <a:r>
              <a:rPr lang="en-US" sz="900" b="1" dirty="0"/>
              <a:t> wireless wearable sensor (cortisol, temp, humidity)</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sp>
        <p:nvSpPr>
          <p:cNvPr id="22" name="Content Placeholder 2">
            <a:extLst>
              <a:ext uri="{FF2B5EF4-FFF2-40B4-BE49-F238E27FC236}">
                <a16:creationId xmlns:a16="http://schemas.microsoft.com/office/drawing/2014/main" id="{608B6884-762B-435B-9D60-24E7BD60BC3A}"/>
              </a:ext>
            </a:extLst>
          </p:cNvPr>
          <p:cNvSpPr txBox="1">
            <a:spLocks/>
          </p:cNvSpPr>
          <p:nvPr/>
        </p:nvSpPr>
        <p:spPr bwMode="auto">
          <a:xfrm>
            <a:off x="5765298" y="2947285"/>
            <a:ext cx="1985831"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900" b="1" dirty="0"/>
              <a:t> Multilayer thin film printed device work with Georgia Tech</a:t>
            </a:r>
          </a:p>
          <a:p>
            <a:pPr marL="0" indent="0" algn="ctr">
              <a:buNone/>
              <a:defRPr/>
            </a:pPr>
            <a:endParaRPr lang="en-US" sz="1100" b="1" dirty="0">
              <a:solidFill>
                <a:sysClr val="windowText" lastClr="000000"/>
              </a:solidFill>
              <a:latin typeface="Calibri" panose="020F0502020204030204" pitchFamily="34" charset="0"/>
              <a:cs typeface="Calibri" panose="020F0502020204030204" pitchFamily="34" charset="0"/>
            </a:endParaRPr>
          </a:p>
        </p:txBody>
      </p:sp>
      <p:sp>
        <p:nvSpPr>
          <p:cNvPr id="23" name="Content Placeholder 2">
            <a:extLst>
              <a:ext uri="{FF2B5EF4-FFF2-40B4-BE49-F238E27FC236}">
                <a16:creationId xmlns:a16="http://schemas.microsoft.com/office/drawing/2014/main" id="{3CC4D0AC-09E9-4565-B248-520B99AE8E8D}"/>
              </a:ext>
            </a:extLst>
          </p:cNvPr>
          <p:cNvSpPr txBox="1">
            <a:spLocks/>
          </p:cNvSpPr>
          <p:nvPr/>
        </p:nvSpPr>
        <p:spPr bwMode="auto">
          <a:xfrm>
            <a:off x="9277225" y="5915259"/>
            <a:ext cx="1789757"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US" sz="900" b="1" kern="0" dirty="0">
                <a:solidFill>
                  <a:prstClr val="black"/>
                </a:solidFill>
                <a:cs typeface="Calibri" panose="020F0502020204030204" pitchFamily="34" charset="0"/>
              </a:rPr>
              <a:t>Ti-64 Challenge Build Parts from Techshot FabLab</a:t>
            </a:r>
          </a:p>
        </p:txBody>
      </p:sp>
      <p:sp>
        <p:nvSpPr>
          <p:cNvPr id="24" name="Content Placeholder 2">
            <a:extLst>
              <a:ext uri="{FF2B5EF4-FFF2-40B4-BE49-F238E27FC236}">
                <a16:creationId xmlns:a16="http://schemas.microsoft.com/office/drawing/2014/main" id="{BFE2ADAB-EB5E-429D-9B48-F76ED0FEC79B}"/>
              </a:ext>
            </a:extLst>
          </p:cNvPr>
          <p:cNvSpPr txBox="1">
            <a:spLocks/>
          </p:cNvSpPr>
          <p:nvPr/>
        </p:nvSpPr>
        <p:spPr bwMode="auto">
          <a:xfrm>
            <a:off x="5699327" y="6147638"/>
            <a:ext cx="1917416"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90000"/>
              </a:lnSpc>
              <a:buNone/>
            </a:pPr>
            <a:r>
              <a:rPr lang="en-US" sz="900" b="1" dirty="0"/>
              <a:t>Techshot Multi-material fabrication laboratory (FabLab)</a:t>
            </a:r>
          </a:p>
        </p:txBody>
      </p:sp>
      <p:pic>
        <p:nvPicPr>
          <p:cNvPr id="20" name="Picture 19">
            <a:extLst>
              <a:ext uri="{FF2B5EF4-FFF2-40B4-BE49-F238E27FC236}">
                <a16:creationId xmlns:a16="http://schemas.microsoft.com/office/drawing/2014/main" id="{D2AF0358-4748-4347-A553-01E34B54D33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064743" y="1241468"/>
            <a:ext cx="1539555" cy="1887477"/>
          </a:xfrm>
          <a:prstGeom prst="rect">
            <a:avLst/>
          </a:prstGeom>
        </p:spPr>
      </p:pic>
    </p:spTree>
    <p:extLst>
      <p:ext uri="{BB962C8B-B14F-4D97-AF65-F5344CB8AC3E}">
        <p14:creationId xmlns:p14="http://schemas.microsoft.com/office/powerpoint/2010/main" val="87224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4823" y="57976"/>
            <a:ext cx="6858000" cy="1066800"/>
          </a:xfrm>
        </p:spPr>
        <p:txBody>
          <a:bodyPr/>
          <a:lstStyle/>
          <a:p>
            <a:r>
              <a:rPr lang="en-US" sz="3600" b="1" dirty="0">
                <a:solidFill>
                  <a:schemeClr val="bg1">
                    <a:lumMod val="85000"/>
                  </a:schemeClr>
                </a:solidFill>
                <a:latin typeface="+mj-lt"/>
              </a:rPr>
              <a:t>Mission Infusion and Partnerships </a:t>
            </a:r>
          </a:p>
        </p:txBody>
      </p:sp>
      <p:sp>
        <p:nvSpPr>
          <p:cNvPr id="3" name="Slide Number Placeholder 2"/>
          <p:cNvSpPr>
            <a:spLocks noGrp="1"/>
          </p:cNvSpPr>
          <p:nvPr>
            <p:ph type="sldNum" sz="quarter" idx="10"/>
          </p:nvPr>
        </p:nvSpPr>
        <p:spPr>
          <a:xfrm>
            <a:off x="10287871" y="6629400"/>
            <a:ext cx="301752" cy="228600"/>
          </a:xfrm>
        </p:spPr>
        <p:txBody>
          <a:bodyPr/>
          <a:lstStyle/>
          <a:p>
            <a:pPr>
              <a:defRPr/>
            </a:pPr>
            <a:fld id="{75D13D49-2B6F-174C-9E1E-1013A06E5C50}" type="slidenum">
              <a:rPr lang="uk-UA" smtClean="0"/>
              <a:pPr>
                <a:defRPr/>
              </a:pPr>
              <a:t>3</a:t>
            </a:fld>
            <a:endParaRPr lang="uk-UA" dirty="0"/>
          </a:p>
        </p:txBody>
      </p:sp>
      <p:sp>
        <p:nvSpPr>
          <p:cNvPr id="4" name="Content Placeholder 2"/>
          <p:cNvSpPr txBox="1">
            <a:spLocks/>
          </p:cNvSpPr>
          <p:nvPr/>
        </p:nvSpPr>
        <p:spPr>
          <a:xfrm>
            <a:off x="97950" y="1249063"/>
            <a:ext cx="8593289" cy="6644694"/>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b="1" dirty="0">
                <a:latin typeface="+mj-lt"/>
                <a:cs typeface="Arial" panose="020B0604020202020204" pitchFamily="34" charset="0"/>
              </a:rPr>
              <a:t>Describe infusion/transition plan</a:t>
            </a:r>
          </a:p>
          <a:p>
            <a:pPr lvl="1" fontAlgn="auto">
              <a:lnSpc>
                <a:spcPts val="2260"/>
              </a:lnSpc>
              <a:spcBef>
                <a:spcPts val="150"/>
              </a:spcBef>
              <a:spcAft>
                <a:spcPts val="0"/>
              </a:spcAft>
            </a:pPr>
            <a:r>
              <a:rPr lang="en-US" sz="1600" dirty="0">
                <a:latin typeface="+mj-lt"/>
                <a:cs typeface="Arial" panose="020B0604020202020204" pitchFamily="34" charset="0"/>
              </a:rPr>
              <a:t>The operations &amp; logistics approach utilized for ISS is not feasible for long-duration missions.*</a:t>
            </a:r>
          </a:p>
          <a:p>
            <a:pPr marL="1085850" lvl="2" indent="-342900">
              <a:spcAft>
                <a:spcPts val="0"/>
              </a:spcAft>
            </a:pPr>
            <a:r>
              <a:rPr lang="en-US" sz="1600" dirty="0">
                <a:latin typeface="+mj-lt"/>
                <a:cs typeface="Arial" panose="020B0604020202020204" pitchFamily="34" charset="0"/>
              </a:rPr>
              <a:t>Based on historical data, 95% of spares will never be used</a:t>
            </a:r>
          </a:p>
          <a:p>
            <a:pPr marL="1085850" lvl="2" indent="-342900">
              <a:spcAft>
                <a:spcPts val="0"/>
              </a:spcAft>
            </a:pPr>
            <a:r>
              <a:rPr lang="en-US" sz="1600" dirty="0">
                <a:latin typeface="+mj-lt"/>
                <a:cs typeface="Arial" panose="020B0604020202020204" pitchFamily="34" charset="0"/>
              </a:rPr>
              <a:t>Impossible to know which spares will be needed</a:t>
            </a:r>
          </a:p>
          <a:p>
            <a:pPr marL="1085850" lvl="2" indent="-342900">
              <a:spcAft>
                <a:spcPts val="0"/>
              </a:spcAft>
            </a:pPr>
            <a:r>
              <a:rPr lang="en-US" sz="1600" dirty="0">
                <a:latin typeface="+mj-lt"/>
                <a:cs typeface="Arial" panose="020B0604020202020204" pitchFamily="34" charset="0"/>
              </a:rPr>
              <a:t>Unanticipated system issues always appear, even after years of testing and operations</a:t>
            </a:r>
            <a:endParaRPr lang="en-US" sz="1600" b="1" dirty="0">
              <a:latin typeface="+mj-lt"/>
              <a:cs typeface="Arial" panose="020B0604020202020204" pitchFamily="34" charset="0"/>
            </a:endParaRPr>
          </a:p>
          <a:p>
            <a:pPr lvl="1" fontAlgn="auto">
              <a:lnSpc>
                <a:spcPts val="2260"/>
              </a:lnSpc>
              <a:spcBef>
                <a:spcPts val="150"/>
              </a:spcBef>
              <a:spcAft>
                <a:spcPts val="0"/>
              </a:spcAft>
            </a:pPr>
            <a:r>
              <a:rPr lang="en-US" sz="1600" dirty="0">
                <a:latin typeface="+mj-lt"/>
                <a:cs typeface="Arial" panose="020B0604020202020204" pitchFamily="34" charset="0"/>
              </a:rPr>
              <a:t>ISM provides a “pioneering” approach which will help to enable sustainable, affordable Exploration mission operations and logistics. </a:t>
            </a:r>
          </a:p>
          <a:p>
            <a:r>
              <a:rPr lang="en-US" sz="1600" b="1" dirty="0">
                <a:latin typeface="+mj-lt"/>
                <a:cs typeface="Arial" panose="020B0604020202020204" pitchFamily="34" charset="0"/>
              </a:rPr>
              <a:t>Exploration &amp; Science Applicability</a:t>
            </a:r>
          </a:p>
          <a:p>
            <a:pPr marL="685800" lvl="1" indent="-342900">
              <a:spcAft>
                <a:spcPts val="0"/>
              </a:spcAft>
            </a:pPr>
            <a:r>
              <a:rPr lang="en-US" sz="1600" dirty="0">
                <a:cs typeface="Arial" panose="020B0604020202020204" pitchFamily="34" charset="0"/>
              </a:rPr>
              <a:t>An unanticipated failure in low earth orbit can be addressed through a resupply launch or return to earth, but this is impractical for extended missions and may result in a loss of mission or life. </a:t>
            </a:r>
          </a:p>
          <a:p>
            <a:pPr marL="685800" lvl="1" indent="-342900">
              <a:spcAft>
                <a:spcPts val="0"/>
              </a:spcAft>
            </a:pPr>
            <a:r>
              <a:rPr lang="en-US" sz="1600" dirty="0">
                <a:cs typeface="Arial" panose="020B0604020202020204" pitchFamily="34" charset="0"/>
              </a:rPr>
              <a:t>ISM leverages rapidly-evolving capabilities in industry, academia, and Other Government Agencies, in order to adapt these capabilities for in-space, on-demand manufacturing, repair, and recycling applications on first generation exploration systems.</a:t>
            </a:r>
          </a:p>
          <a:p>
            <a:pPr marL="685800" lvl="1" indent="-342900">
              <a:spcAft>
                <a:spcPts val="0"/>
              </a:spcAft>
            </a:pPr>
            <a:r>
              <a:rPr lang="en-US" sz="1600" dirty="0">
                <a:cs typeface="Arial" panose="020B0604020202020204" pitchFamily="34" charset="0"/>
              </a:rPr>
              <a:t>ISM is participating in gap assessments (i.e. Gateway Payloads Working Group, STMD, HEOMD) to identify in-space manufacturing needs for extended missions.  </a:t>
            </a:r>
          </a:p>
        </p:txBody>
      </p:sp>
      <p:pic>
        <p:nvPicPr>
          <p:cNvPr id="7" name="Picture 6"/>
          <p:cNvPicPr>
            <a:picLocks noChangeAspect="1"/>
          </p:cNvPicPr>
          <p:nvPr/>
        </p:nvPicPr>
        <p:blipFill>
          <a:blip r:embed="rId3"/>
          <a:stretch>
            <a:fillRect/>
          </a:stretch>
        </p:blipFill>
        <p:spPr>
          <a:xfrm>
            <a:off x="11081800" y="57976"/>
            <a:ext cx="987638" cy="823031"/>
          </a:xfrm>
          <a:prstGeom prst="rect">
            <a:avLst/>
          </a:prstGeom>
        </p:spPr>
      </p:pic>
      <p:sp>
        <p:nvSpPr>
          <p:cNvPr id="8" name="TextBox 7">
            <a:extLst>
              <a:ext uri="{FF2B5EF4-FFF2-40B4-BE49-F238E27FC236}">
                <a16:creationId xmlns:a16="http://schemas.microsoft.com/office/drawing/2014/main" id="{748B1EE7-0E9F-F547-AC79-BEA618E5FF82}"/>
              </a:ext>
            </a:extLst>
          </p:cNvPr>
          <p:cNvSpPr txBox="1"/>
          <p:nvPr/>
        </p:nvSpPr>
        <p:spPr>
          <a:xfrm>
            <a:off x="2664823" y="6552276"/>
            <a:ext cx="7033314" cy="305725"/>
          </a:xfrm>
          <a:prstGeom prst="rect">
            <a:avLst/>
          </a:prstGeom>
          <a:noFill/>
        </p:spPr>
        <p:txBody>
          <a:bodyPr wrap="square" rtlCol="0">
            <a:spAutoFit/>
          </a:bodyPr>
          <a:lstStyle/>
          <a:p>
            <a:pPr defTabSz="457200" eaLnBrk="1" fontAlgn="auto" hangingPunct="1">
              <a:lnSpc>
                <a:spcPts val="780"/>
              </a:lnSpc>
              <a:spcBef>
                <a:spcPts val="0"/>
              </a:spcBef>
              <a:spcAft>
                <a:spcPts val="0"/>
              </a:spcAft>
            </a:pPr>
            <a:r>
              <a:rPr lang="en-US" sz="1000" dirty="0">
                <a:solidFill>
                  <a:prstClr val="black"/>
                </a:solidFill>
                <a:latin typeface="Calibri" panose="020F0502020204030204"/>
                <a:ea typeface="+mn-ea"/>
              </a:rPr>
              <a:t>* </a:t>
            </a:r>
            <a:r>
              <a:rPr lang="en-US" sz="1000" i="1" dirty="0">
                <a:solidFill>
                  <a:prstClr val="black"/>
                </a:solidFill>
                <a:latin typeface="Calibri" panose="020F0502020204030204"/>
                <a:ea typeface="+mn-ea"/>
              </a:rPr>
              <a:t>Quantitative Benefit Analysis performed in 2016 for ISM Utilization study. The analysis used data from ISS maintenance and logistics tracking, as well as EMC Deep Space Habitat studies. </a:t>
            </a:r>
          </a:p>
        </p:txBody>
      </p:sp>
      <p:pic>
        <p:nvPicPr>
          <p:cNvPr id="1026" name="Picture 2">
            <a:extLst>
              <a:ext uri="{FF2B5EF4-FFF2-40B4-BE49-F238E27FC236}">
                <a16:creationId xmlns:a16="http://schemas.microsoft.com/office/drawing/2014/main" id="{5E7E23CE-1BB1-47E5-9DA9-BEAE0B7E7963}"/>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74901" y="2083662"/>
            <a:ext cx="2690676" cy="2690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25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834" y="-38954"/>
            <a:ext cx="7444886" cy="800100"/>
          </a:xfrm>
        </p:spPr>
        <p:txBody>
          <a:bodyPr/>
          <a:lstStyle/>
          <a:p>
            <a:br>
              <a:rPr lang="en-US" b="1" dirty="0">
                <a:solidFill>
                  <a:schemeClr val="bg1">
                    <a:lumMod val="85000"/>
                  </a:schemeClr>
                </a:solidFill>
                <a:latin typeface="+mj-lt"/>
              </a:rPr>
            </a:br>
            <a:r>
              <a:rPr lang="en-US" b="1" dirty="0">
                <a:solidFill>
                  <a:schemeClr val="bg1">
                    <a:lumMod val="85000"/>
                  </a:schemeClr>
                </a:solidFill>
                <a:latin typeface="+mj-lt"/>
              </a:rPr>
              <a:t> </a:t>
            </a:r>
            <a:r>
              <a:rPr lang="en-US" sz="2800" b="1" dirty="0">
                <a:solidFill>
                  <a:schemeClr val="bg1">
                    <a:lumMod val="85000"/>
                  </a:schemeClr>
                </a:solidFill>
                <a:latin typeface="+mj-lt"/>
              </a:rPr>
              <a:t>On-Demand Manufacturing of Metal (ODMM) Components Goals &amp; Project Objectives</a:t>
            </a:r>
          </a:p>
        </p:txBody>
      </p:sp>
      <p:sp>
        <p:nvSpPr>
          <p:cNvPr id="7" name="Slide Number Placeholder 6"/>
          <p:cNvSpPr>
            <a:spLocks noGrp="1"/>
          </p:cNvSpPr>
          <p:nvPr>
            <p:ph type="sldNum" sz="quarter" idx="10"/>
          </p:nvPr>
        </p:nvSpPr>
        <p:spPr/>
        <p:txBody>
          <a:bodyPr/>
          <a:lstStyle/>
          <a:p>
            <a:pPr defTabSz="685800">
              <a:defRPr/>
            </a:pPr>
            <a:fld id="{75D13D49-2B6F-174C-9E1E-1013A06E5C50}" type="slidenum">
              <a:rPr lang="uk-UA">
                <a:solidFill>
                  <a:prstClr val="black"/>
                </a:solidFill>
              </a:rPr>
              <a:pPr defTabSz="685800">
                <a:defRPr/>
              </a:pPr>
              <a:t>4</a:t>
            </a:fld>
            <a:endParaRPr lang="uk-UA" dirty="0">
              <a:solidFill>
                <a:prstClr val="black"/>
              </a:solidFill>
            </a:endParaRPr>
          </a:p>
        </p:txBody>
      </p:sp>
      <p:pic>
        <p:nvPicPr>
          <p:cNvPr id="8" name="Picture 7">
            <a:extLst>
              <a:ext uri="{FF2B5EF4-FFF2-40B4-BE49-F238E27FC236}">
                <a16:creationId xmlns:a16="http://schemas.microsoft.com/office/drawing/2014/main" id="{2002957E-4F9B-443F-9C85-1A8DBFB2F5F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0" name="TextBox 9">
            <a:extLst>
              <a:ext uri="{FF2B5EF4-FFF2-40B4-BE49-F238E27FC236}">
                <a16:creationId xmlns:a16="http://schemas.microsoft.com/office/drawing/2014/main" id="{A0489001-7F22-4A3D-8791-151CDE4B9348}"/>
              </a:ext>
            </a:extLst>
          </p:cNvPr>
          <p:cNvSpPr txBox="1"/>
          <p:nvPr/>
        </p:nvSpPr>
        <p:spPr>
          <a:xfrm>
            <a:off x="4656523" y="6616742"/>
            <a:ext cx="1138453" cy="253916"/>
          </a:xfrm>
          <a:prstGeom prst="rect">
            <a:avLst/>
          </a:prstGeom>
          <a:noFill/>
        </p:spPr>
        <p:txBody>
          <a:bodyPr wrap="none" rtlCol="0">
            <a:spAutoFit/>
          </a:bodyPr>
          <a:lstStyle/>
          <a:p>
            <a:pPr defTabSz="685800">
              <a:defRPr/>
            </a:pPr>
            <a:r>
              <a:rPr lang="en-US" sz="1050" dirty="0">
                <a:solidFill>
                  <a:srgbClr val="FF0000"/>
                </a:solidFill>
              </a:rPr>
              <a:t>Pre-Decisional.</a:t>
            </a:r>
          </a:p>
        </p:txBody>
      </p:sp>
      <p:graphicFrame>
        <p:nvGraphicFramePr>
          <p:cNvPr id="11" name="Table 10">
            <a:extLst>
              <a:ext uri="{FF2B5EF4-FFF2-40B4-BE49-F238E27FC236}">
                <a16:creationId xmlns:a16="http://schemas.microsoft.com/office/drawing/2014/main" id="{FE9A0C0F-781C-47F1-98F8-243B315727B5}"/>
              </a:ext>
            </a:extLst>
          </p:cNvPr>
          <p:cNvGraphicFramePr>
            <a:graphicFrameLocks noGrp="1"/>
          </p:cNvGraphicFramePr>
          <p:nvPr>
            <p:extLst>
              <p:ext uri="{D42A27DB-BD31-4B8C-83A1-F6EECF244321}">
                <p14:modId xmlns:p14="http://schemas.microsoft.com/office/powerpoint/2010/main" val="3021296436"/>
              </p:ext>
            </p:extLst>
          </p:nvPr>
        </p:nvGraphicFramePr>
        <p:xfrm>
          <a:off x="1578941" y="1172574"/>
          <a:ext cx="9031004" cy="832644"/>
        </p:xfrm>
        <a:graphic>
          <a:graphicData uri="http://schemas.openxmlformats.org/drawingml/2006/table">
            <a:tbl>
              <a:tblPr/>
              <a:tblGrid>
                <a:gridCol w="1127575">
                  <a:extLst>
                    <a:ext uri="{9D8B030D-6E8A-4147-A177-3AD203B41FA5}">
                      <a16:colId xmlns:a16="http://schemas.microsoft.com/office/drawing/2014/main" val="20000"/>
                    </a:ext>
                  </a:extLst>
                </a:gridCol>
                <a:gridCol w="7903429">
                  <a:extLst>
                    <a:ext uri="{9D8B030D-6E8A-4147-A177-3AD203B41FA5}">
                      <a16:colId xmlns:a16="http://schemas.microsoft.com/office/drawing/2014/main" val="20001"/>
                    </a:ext>
                  </a:extLst>
                </a:gridCol>
              </a:tblGrid>
              <a:tr h="256144">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bg1"/>
                          </a:solidFill>
                          <a:effectLst/>
                          <a:latin typeface="Arial" panose="020B0604020202020204" pitchFamily="34" charset="0"/>
                          <a:cs typeface="Arial" panose="020B0604020202020204" pitchFamily="34" charset="0"/>
                        </a:rPr>
                        <a:t>Technology Goals</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01597">
                <a:tc>
                  <a:txBody>
                    <a:bodyPr/>
                    <a:lstStyle/>
                    <a:p>
                      <a:pPr marL="0" indent="0" algn="ctr" defTabSz="731520" rtl="0" eaLnBrk="1" fontAlgn="b" latinLnBrk="0" hangingPunct="1">
                        <a:buFont typeface="Arial" panose="020B0604020202020204" pitchFamily="34" charset="0"/>
                        <a:buNone/>
                      </a:pPr>
                      <a:r>
                        <a:rPr lang="en-US" sz="1600" b="0" i="0" u="none" strike="noStrike" kern="1200" dirty="0">
                          <a:solidFill>
                            <a:schemeClr val="tx1"/>
                          </a:solidFill>
                          <a:effectLst/>
                          <a:latin typeface="+mj-lt"/>
                          <a:ea typeface="+mn-ea"/>
                          <a:cs typeface="Arial" panose="020B0604020202020204" pitchFamily="34" charset="0"/>
                        </a:rPr>
                        <a:t>Goal #1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ts val="1900"/>
                        </a:lnSpc>
                        <a:spcBef>
                          <a:spcPts val="0"/>
                        </a:spcBef>
                        <a:spcAft>
                          <a:spcPts val="0"/>
                        </a:spcAft>
                        <a:buClrTx/>
                        <a:buSzTx/>
                        <a:buFontTx/>
                        <a:buNone/>
                        <a:tabLst/>
                        <a:defRPr/>
                      </a:pPr>
                      <a:r>
                        <a:rPr lang="en-US" sz="1600" b="0" i="0" kern="1200" dirty="0">
                          <a:solidFill>
                            <a:schemeClr val="tx1"/>
                          </a:solidFill>
                          <a:effectLst/>
                          <a:latin typeface="+mj-lt"/>
                          <a:ea typeface="+mn-ea"/>
                          <a:cs typeface="+mn-cs"/>
                        </a:rPr>
                        <a:t>Develop and demonstrate the feasibility of a low-gravity, on-demand manufacturing system for metal parts on the International Space Station.</a:t>
                      </a:r>
                      <a:endParaRPr lang="en-US" sz="16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graphicFrame>
        <p:nvGraphicFramePr>
          <p:cNvPr id="12" name="Table 11">
            <a:extLst>
              <a:ext uri="{FF2B5EF4-FFF2-40B4-BE49-F238E27FC236}">
                <a16:creationId xmlns:a16="http://schemas.microsoft.com/office/drawing/2014/main" id="{A0B52B97-5923-4D0E-8517-876364CCC75D}"/>
              </a:ext>
            </a:extLst>
          </p:cNvPr>
          <p:cNvGraphicFramePr>
            <a:graphicFrameLocks noGrp="1"/>
          </p:cNvGraphicFramePr>
          <p:nvPr>
            <p:extLst>
              <p:ext uri="{D42A27DB-BD31-4B8C-83A1-F6EECF244321}">
                <p14:modId xmlns:p14="http://schemas.microsoft.com/office/powerpoint/2010/main" val="559473675"/>
              </p:ext>
            </p:extLst>
          </p:nvPr>
        </p:nvGraphicFramePr>
        <p:xfrm>
          <a:off x="1578941" y="2005218"/>
          <a:ext cx="9031004" cy="3752092"/>
        </p:xfrm>
        <a:graphic>
          <a:graphicData uri="http://schemas.openxmlformats.org/drawingml/2006/table">
            <a:tbl>
              <a:tblPr/>
              <a:tblGrid>
                <a:gridCol w="1127575">
                  <a:extLst>
                    <a:ext uri="{9D8B030D-6E8A-4147-A177-3AD203B41FA5}">
                      <a16:colId xmlns:a16="http://schemas.microsoft.com/office/drawing/2014/main" val="20000"/>
                    </a:ext>
                  </a:extLst>
                </a:gridCol>
                <a:gridCol w="7903429">
                  <a:extLst>
                    <a:ext uri="{9D8B030D-6E8A-4147-A177-3AD203B41FA5}">
                      <a16:colId xmlns:a16="http://schemas.microsoft.com/office/drawing/2014/main" val="20001"/>
                    </a:ext>
                  </a:extLst>
                </a:gridCol>
              </a:tblGrid>
              <a:tr h="210593">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661543">
                <a:tc>
                  <a:txBody>
                    <a:bodyPr/>
                    <a:lstStyle/>
                    <a:p>
                      <a:pPr marL="0" indent="0" algn="ctr" defTabSz="731520" rtl="0" eaLnBrk="1" fontAlgn="b" latinLnBrk="0" hangingPunct="1">
                        <a:buFont typeface="Arial" panose="020B0604020202020204" pitchFamily="34" charset="0"/>
                        <a:buNone/>
                      </a:pPr>
                      <a:r>
                        <a:rPr lang="en-US" sz="1600" b="0" i="0" u="none" strike="noStrike" kern="1200" dirty="0">
                          <a:solidFill>
                            <a:schemeClr val="tx1"/>
                          </a:solidFill>
                          <a:effectLst/>
                          <a:latin typeface="+mj-lt"/>
                          <a:ea typeface="+mn-ea"/>
                          <a:cs typeface="Arial" panose="020B0604020202020204" pitchFamily="34" charset="0"/>
                        </a:rPr>
                        <a:t>Objective</a:t>
                      </a:r>
                      <a:r>
                        <a:rPr lang="en-US" sz="1600" b="0" i="0" u="none" strike="noStrike" kern="1200" baseline="0" dirty="0">
                          <a:solidFill>
                            <a:schemeClr val="tx1"/>
                          </a:solidFill>
                          <a:effectLst/>
                          <a:latin typeface="+mj-lt"/>
                          <a:ea typeface="+mn-ea"/>
                          <a:cs typeface="Arial" panose="020B0604020202020204" pitchFamily="34" charset="0"/>
                        </a:rPr>
                        <a:t> </a:t>
                      </a:r>
                      <a:r>
                        <a:rPr lang="en-US" sz="1600" b="0" i="0" u="none" strike="noStrike" kern="1200" dirty="0">
                          <a:solidFill>
                            <a:schemeClr val="tx1"/>
                          </a:solidFill>
                          <a:effectLst/>
                          <a:latin typeface="+mj-lt"/>
                          <a:ea typeface="+mn-ea"/>
                          <a:cs typeface="Arial" panose="020B0604020202020204" pitchFamily="34" charset="0"/>
                        </a:rPr>
                        <a:t>#1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342900" rtl="0" eaLnBrk="1" fontAlgn="auto" latinLnBrk="0" hangingPunct="1">
                        <a:lnSpc>
                          <a:spcPts val="1600"/>
                        </a:lnSpc>
                        <a:spcBef>
                          <a:spcPts val="0"/>
                        </a:spcBef>
                        <a:spcAft>
                          <a:spcPts val="0"/>
                        </a:spcAft>
                        <a:buClrTx/>
                        <a:buSzTx/>
                        <a:buFont typeface="Arial" panose="020B0604020202020204" pitchFamily="34" charset="0"/>
                        <a:buNone/>
                        <a:tabLst/>
                        <a:defRPr/>
                      </a:pPr>
                      <a:r>
                        <a:rPr lang="en-US" sz="1600" b="0" i="0" kern="1200" dirty="0">
                          <a:solidFill>
                            <a:schemeClr val="tx1"/>
                          </a:solidFill>
                          <a:effectLst/>
                          <a:latin typeface="+mj-lt"/>
                          <a:ea typeface="+mn-ea"/>
                          <a:cs typeface="+mn-cs"/>
                        </a:rPr>
                        <a:t>Design, build, and demonstrate two on-demand manufacturing approaches in low gravity for metal parts.</a:t>
                      </a:r>
                      <a:endParaRPr lang="en-US" sz="1600" b="0" kern="1200" dirty="0">
                        <a:solidFill>
                          <a:schemeClr val="tx1"/>
                        </a:solidFill>
                        <a:effectLst/>
                        <a:latin typeface="+mj-lt"/>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896465">
                <a:tc>
                  <a:txBody>
                    <a:bodyPr/>
                    <a:lstStyle/>
                    <a:p>
                      <a:pPr marL="0" indent="0" algn="ctr" defTabSz="731520" rtl="0" eaLnBrk="1" fontAlgn="b" latinLnBrk="0" hangingPunct="1">
                        <a:buFont typeface="Arial" panose="020B0604020202020204" pitchFamily="34" charset="0"/>
                        <a:buNone/>
                      </a:pPr>
                      <a:r>
                        <a:rPr lang="en-US" sz="1600" b="0" i="0" u="none" strike="noStrike" kern="1200">
                          <a:solidFill>
                            <a:schemeClr val="tx1"/>
                          </a:solidFill>
                          <a:effectLst/>
                          <a:latin typeface="+mj-lt"/>
                          <a:ea typeface="+mn-ea"/>
                          <a:cs typeface="Arial" panose="020B0604020202020204" pitchFamily="34" charset="0"/>
                        </a:rPr>
                        <a:t>Objective #2</a:t>
                      </a:r>
                      <a:endParaRPr lang="en-US" sz="1600" b="0" i="0" u="none" strike="noStrike" kern="1200" dirty="0">
                        <a:solidFill>
                          <a:schemeClr val="tx1"/>
                        </a:solidFill>
                        <a:effectLst/>
                        <a:latin typeface="+mj-lt"/>
                        <a:ea typeface="+mn-ea"/>
                        <a:cs typeface="Arial" panose="020B060402020202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600" b="0" i="0" kern="1200" dirty="0">
                          <a:solidFill>
                            <a:schemeClr val="tx1"/>
                          </a:solidFill>
                          <a:effectLst/>
                          <a:latin typeface="+mj-lt"/>
                          <a:ea typeface="+mn-ea"/>
                          <a:cs typeface="+mn-cs"/>
                        </a:rPr>
                        <a:t>Deliver to ISS a flight-ready, on-demand manufacturing system.</a:t>
                      </a:r>
                      <a:endParaRPr lang="en-US" sz="1600" b="0" kern="1200" dirty="0">
                        <a:solidFill>
                          <a:schemeClr val="tx1"/>
                        </a:solidFill>
                        <a:effectLst/>
                        <a:latin typeface="+mj-lt"/>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6155">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chemeClr val="tx1"/>
                          </a:solidFill>
                          <a:effectLst/>
                          <a:latin typeface="+mj-lt"/>
                          <a:ea typeface="+mn-ea"/>
                          <a:cs typeface="Arial" panose="020B0604020202020204" pitchFamily="34" charset="0"/>
                        </a:rPr>
                        <a:t>Objective #3</a:t>
                      </a:r>
                    </a:p>
                    <a:p>
                      <a:pPr marL="0" indent="0" algn="l" defTabSz="731520" rtl="0" eaLnBrk="1" fontAlgn="b" latinLnBrk="0" hangingPunct="1">
                        <a:buFont typeface="Arial" panose="020B0604020202020204" pitchFamily="34" charset="0"/>
                        <a:buNone/>
                      </a:pPr>
                      <a:endParaRPr lang="en-US" sz="1600" b="0" i="0" u="none" strike="noStrike" kern="1200" dirty="0">
                        <a:solidFill>
                          <a:schemeClr val="tx1"/>
                        </a:solidFill>
                        <a:effectLst/>
                        <a:latin typeface="+mj-lt"/>
                        <a:ea typeface="+mn-ea"/>
                        <a:cs typeface="Arial" panose="020B0604020202020204" pitchFamily="34" charset="0"/>
                      </a:endParaRP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600" b="0" i="0" kern="1200" dirty="0">
                          <a:solidFill>
                            <a:schemeClr val="tx1"/>
                          </a:solidFill>
                          <a:effectLst/>
                          <a:latin typeface="+mj-lt"/>
                          <a:ea typeface="+mn-ea"/>
                          <a:cs typeface="+mn-cs"/>
                        </a:rPr>
                        <a:t>Demonstrate the manufacture of metal parts in a low-gravity environment on ISS.</a:t>
                      </a:r>
                      <a:endParaRPr lang="en-US" sz="1600" b="0" kern="1200" dirty="0">
                        <a:solidFill>
                          <a:schemeClr val="tx1"/>
                        </a:solidFill>
                        <a:effectLst/>
                        <a:latin typeface="+mj-lt"/>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64381834"/>
                  </a:ext>
                </a:extLst>
              </a:tr>
              <a:tr h="326155">
                <a:tc>
                  <a:txBody>
                    <a:bodyPr/>
                    <a:lstStyle/>
                    <a:p>
                      <a:pPr marL="0" indent="0" algn="ctr" defTabSz="731520" rtl="0" eaLnBrk="1" fontAlgn="b" latinLnBrk="0" hangingPunct="1">
                        <a:buFont typeface="Arial" panose="020B0604020202020204" pitchFamily="34" charset="0"/>
                        <a:buNone/>
                      </a:pPr>
                      <a:r>
                        <a:rPr lang="en-US" sz="1600" b="0" i="0" u="none" strike="noStrike" kern="1200" dirty="0">
                          <a:solidFill>
                            <a:schemeClr val="tx1"/>
                          </a:solidFill>
                          <a:effectLst/>
                          <a:latin typeface="+mj-lt"/>
                          <a:ea typeface="+mn-ea"/>
                          <a:cs typeface="Arial" panose="020B0604020202020204" pitchFamily="34" charset="0"/>
                        </a:rPr>
                        <a:t>Objective #4 </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600" b="0" i="0" kern="1200" dirty="0">
                          <a:solidFill>
                            <a:schemeClr val="tx1"/>
                          </a:solidFill>
                          <a:effectLst/>
                          <a:latin typeface="+mj-lt"/>
                          <a:ea typeface="+mn-ea"/>
                          <a:cs typeface="+mn-cs"/>
                        </a:rPr>
                        <a:t>Evaluate parts made on ISS against parts produced on the ground.</a:t>
                      </a:r>
                      <a:endParaRPr lang="en-US" sz="1600" b="0" kern="1200" dirty="0">
                        <a:solidFill>
                          <a:schemeClr val="tx1"/>
                        </a:solidFill>
                        <a:effectLst/>
                        <a:latin typeface="+mj-lt"/>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00469399"/>
                  </a:ext>
                </a:extLst>
              </a:tr>
              <a:tr h="326155">
                <a:tc>
                  <a:txBody>
                    <a:bodyPr/>
                    <a:lstStyle/>
                    <a:p>
                      <a:pPr marL="0" indent="0" algn="ctr" defTabSz="731520" rtl="0" eaLnBrk="1" fontAlgn="b" latinLnBrk="0" hangingPunct="1">
                        <a:buFont typeface="Arial" panose="020B0604020202020204" pitchFamily="34" charset="0"/>
                        <a:buNone/>
                      </a:pPr>
                      <a:r>
                        <a:rPr lang="en-US" sz="1600" b="0" i="0" u="none" strike="noStrike" kern="1200" dirty="0">
                          <a:solidFill>
                            <a:schemeClr val="tx1"/>
                          </a:solidFill>
                          <a:effectLst/>
                          <a:latin typeface="+mj-lt"/>
                          <a:ea typeface="+mn-ea"/>
                          <a:cs typeface="Arial" panose="020B0604020202020204" pitchFamily="34" charset="0"/>
                        </a:rPr>
                        <a:t>Objective #5</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600" b="0" i="0" kern="1200" dirty="0">
                          <a:solidFill>
                            <a:schemeClr val="tx1"/>
                          </a:solidFill>
                          <a:effectLst/>
                          <a:latin typeface="+mj-lt"/>
                          <a:ea typeface="+mn-ea"/>
                          <a:cs typeface="+mn-cs"/>
                        </a:rPr>
                        <a:t>Develop, verify, and validate physics-based models to predict processing parameters and material outcomes under low-gravity conditions for metals.</a:t>
                      </a:r>
                      <a:endParaRPr lang="en-US" sz="1600" b="0" kern="1200" dirty="0">
                        <a:solidFill>
                          <a:schemeClr val="tx1"/>
                        </a:solidFill>
                        <a:effectLst/>
                        <a:latin typeface="+mj-lt"/>
                        <a:ea typeface="+mn-ea"/>
                        <a:cs typeface="+mn-cs"/>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5495977"/>
                  </a:ext>
                </a:extLst>
              </a:tr>
            </a:tbl>
          </a:graphicData>
        </a:graphic>
      </p:graphicFrame>
    </p:spTree>
    <p:extLst>
      <p:ext uri="{BB962C8B-B14F-4D97-AF65-F5344CB8AC3E}">
        <p14:creationId xmlns:p14="http://schemas.microsoft.com/office/powerpoint/2010/main" val="388935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98"/>
            <a:ext cx="9608233" cy="1066800"/>
          </a:xfrm>
        </p:spPr>
        <p:txBody>
          <a:bodyPr/>
          <a:lstStyle/>
          <a:p>
            <a:r>
              <a:rPr lang="en-US" sz="4000" dirty="0">
                <a:solidFill>
                  <a:schemeClr val="bg1">
                    <a:lumMod val="85000"/>
                  </a:schemeClr>
                </a:solidFill>
              </a:rPr>
              <a:t>ODMM Project Accomplishments FY20</a:t>
            </a:r>
          </a:p>
        </p:txBody>
      </p:sp>
      <p:sp>
        <p:nvSpPr>
          <p:cNvPr id="4" name="Content Placeholder 2"/>
          <p:cNvSpPr txBox="1">
            <a:spLocks/>
          </p:cNvSpPr>
          <p:nvPr/>
        </p:nvSpPr>
        <p:spPr>
          <a:xfrm>
            <a:off x="148004" y="1188767"/>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5</a:t>
            </a:fld>
            <a:endParaRPr lang="uk-UA" dirty="0"/>
          </a:p>
        </p:txBody>
      </p:sp>
      <p:sp>
        <p:nvSpPr>
          <p:cNvPr id="8" name="Content Placeholder 2">
            <a:extLst>
              <a:ext uri="{FF2B5EF4-FFF2-40B4-BE49-F238E27FC236}">
                <a16:creationId xmlns:a16="http://schemas.microsoft.com/office/drawing/2014/main" id="{20A5C7A5-2408-41BC-BCA9-841B6FD5D103}"/>
              </a:ext>
            </a:extLst>
          </p:cNvPr>
          <p:cNvSpPr txBox="1">
            <a:spLocks/>
          </p:cNvSpPr>
          <p:nvPr/>
        </p:nvSpPr>
        <p:spPr>
          <a:xfrm>
            <a:off x="0" y="1188768"/>
            <a:ext cx="6760732" cy="6212692"/>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b="1" dirty="0">
                <a:latin typeface="Calibri" panose="020F0502020204030204" pitchFamily="34" charset="0"/>
                <a:cs typeface="Calibri" panose="020F0502020204030204" pitchFamily="34" charset="0"/>
              </a:rPr>
              <a:t>Techshot Fabrication Laboratory (FabLab):</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24-month activity with Techshot, Inc., for development of a multi-material manufacturing facility for demonstration on ISS; Phase A ended 6/29</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Phase A accomplishments include:</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Construction and testing of prototype system for metal and polymer 3D printing using a Ti-64 feedstock, which includes furnace system for post-processing, end mill for finishing, and laser line profilometer for in-process monitoring of 3D printing process</a:t>
            </a:r>
          </a:p>
          <a:p>
            <a:pPr lvl="2"/>
            <a:r>
              <a:rPr lang="en-US" sz="1600" dirty="0">
                <a:latin typeface="Calibri" panose="020F0502020204030204" pitchFamily="34" charset="0"/>
                <a:cs typeface="Calibri" panose="020F0502020204030204" pitchFamily="34" charset="0"/>
              </a:rPr>
              <a:t>Viable filament development work by University of Louisville</a:t>
            </a:r>
          </a:p>
          <a:p>
            <a:pPr lvl="2"/>
            <a:r>
              <a:rPr lang="en-US" sz="1600" dirty="0">
                <a:latin typeface="Calibri" panose="020F0502020204030204" pitchFamily="34" charset="0"/>
                <a:cs typeface="Calibri" panose="020F0502020204030204" pitchFamily="34" charset="0"/>
              </a:rPr>
              <a:t>Delivery of materials characterization specimens </a:t>
            </a:r>
          </a:p>
          <a:p>
            <a:pPr lvl="2"/>
            <a:r>
              <a:rPr lang="en-US" sz="1600" dirty="0">
                <a:latin typeface="Calibri" panose="020F0502020204030204" pitchFamily="34" charset="0"/>
                <a:cs typeface="Calibri" panose="020F0502020204030204" pitchFamily="34" charset="0"/>
              </a:rPr>
              <a:t>Delivery of five representative parts produced with the system</a:t>
            </a:r>
          </a:p>
          <a:p>
            <a:pPr lvl="2"/>
            <a:r>
              <a:rPr lang="en-US" sz="1600" dirty="0">
                <a:latin typeface="Calibri" panose="020F0502020204030204" pitchFamily="34" charset="0"/>
                <a:cs typeface="Calibri" panose="020F0502020204030204" pitchFamily="34" charset="0"/>
              </a:rPr>
              <a:t>Modeling of bound metal deposition process and prediction of part shrinkage during sintering by NASA ARC and UofL</a:t>
            </a:r>
          </a:p>
          <a:p>
            <a:r>
              <a:rPr lang="en-US" sz="1600" b="1" dirty="0">
                <a:latin typeface="Calibri" panose="020F0502020204030204" pitchFamily="34" charset="0"/>
                <a:cs typeface="Calibri" panose="020F0502020204030204" pitchFamily="34" charset="0"/>
              </a:rPr>
              <a:t>Upcoming development plans:</a:t>
            </a:r>
          </a:p>
          <a:p>
            <a:pPr marL="971550" lvl="2" indent="-342900">
              <a:buFont typeface="Arial" panose="020B0604020202020204" pitchFamily="34" charset="0"/>
              <a:buChar char="•"/>
            </a:pPr>
            <a:r>
              <a:rPr lang="en-US" sz="1600" dirty="0">
                <a:latin typeface="Calibri" panose="020F0502020204030204" pitchFamily="34" charset="0"/>
                <a:cs typeface="Calibri" panose="020F0502020204030204" pitchFamily="34" charset="0"/>
              </a:rPr>
              <a:t>ISM project is coordinating with ISS Program Office and GCD stakeholders to continue maturing system to a flight demonstration through a subsequent contract</a:t>
            </a:r>
          </a:p>
          <a:p>
            <a:pPr marL="571500" lvl="1" indent="-342900">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37106641-9009-4AAB-B007-4EAFABF49E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0515" y="1357265"/>
            <a:ext cx="2202576" cy="3194969"/>
          </a:xfrm>
          <a:prstGeom prst="rect">
            <a:avLst/>
          </a:prstGeom>
        </p:spPr>
      </p:pic>
      <p:sp>
        <p:nvSpPr>
          <p:cNvPr id="34" name="TextBox 33">
            <a:extLst>
              <a:ext uri="{FF2B5EF4-FFF2-40B4-BE49-F238E27FC236}">
                <a16:creationId xmlns:a16="http://schemas.microsoft.com/office/drawing/2014/main" id="{F0DBCD7B-0749-4009-BE59-82A648583422}"/>
              </a:ext>
            </a:extLst>
          </p:cNvPr>
          <p:cNvSpPr txBox="1"/>
          <p:nvPr/>
        </p:nvSpPr>
        <p:spPr>
          <a:xfrm>
            <a:off x="10847431" y="2377475"/>
            <a:ext cx="1281381" cy="41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1100" dirty="0">
                <a:latin typeface="Calibri" panose="020F0502020204030204" pitchFamily="34" charset="0"/>
                <a:cs typeface="Calibri" panose="020F0502020204030204" pitchFamily="34" charset="0"/>
              </a:rPr>
              <a:t>Techshot FabLab Prototype System in ISS EXPRESS rack-sized enclosure. </a:t>
            </a:r>
          </a:p>
        </p:txBody>
      </p:sp>
      <p:grpSp>
        <p:nvGrpSpPr>
          <p:cNvPr id="13" name="Group 12">
            <a:extLst>
              <a:ext uri="{FF2B5EF4-FFF2-40B4-BE49-F238E27FC236}">
                <a16:creationId xmlns:a16="http://schemas.microsoft.com/office/drawing/2014/main" id="{42CD3D27-8AB9-D141-B6CD-7D7DD329AC92}"/>
              </a:ext>
            </a:extLst>
          </p:cNvPr>
          <p:cNvGrpSpPr/>
          <p:nvPr/>
        </p:nvGrpSpPr>
        <p:grpSpPr>
          <a:xfrm>
            <a:off x="6803117" y="1294038"/>
            <a:ext cx="1815839" cy="1895850"/>
            <a:chOff x="6768593" y="1294038"/>
            <a:chExt cx="1815839" cy="1895850"/>
          </a:xfrm>
        </p:grpSpPr>
        <p:pic>
          <p:nvPicPr>
            <p:cNvPr id="26" name="Picture 25">
              <a:extLst>
                <a:ext uri="{FF2B5EF4-FFF2-40B4-BE49-F238E27FC236}">
                  <a16:creationId xmlns:a16="http://schemas.microsoft.com/office/drawing/2014/main" id="{D31547A6-B407-407F-8907-EF0E3209659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768593" y="1294038"/>
              <a:ext cx="1781500" cy="1502050"/>
            </a:xfrm>
            <a:prstGeom prst="rect">
              <a:avLst/>
            </a:prstGeom>
          </p:spPr>
        </p:pic>
        <p:sp>
          <p:nvSpPr>
            <p:cNvPr id="38" name="Content Placeholder 2">
              <a:extLst>
                <a:ext uri="{FF2B5EF4-FFF2-40B4-BE49-F238E27FC236}">
                  <a16:creationId xmlns:a16="http://schemas.microsoft.com/office/drawing/2014/main" id="{B6391682-43FD-45C2-AEC6-A8C0BA395FB9}"/>
                </a:ext>
              </a:extLst>
            </p:cNvPr>
            <p:cNvSpPr txBox="1">
              <a:spLocks/>
            </p:cNvSpPr>
            <p:nvPr/>
          </p:nvSpPr>
          <p:spPr bwMode="auto">
            <a:xfrm>
              <a:off x="6794675" y="2796087"/>
              <a:ext cx="1789757"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100" b="1" dirty="0">
                  <a:solidFill>
                    <a:sysClr val="windowText" lastClr="000000"/>
                  </a:solidFill>
                  <a:latin typeface="Calibri" panose="020F0502020204030204" pitchFamily="34" charset="0"/>
                  <a:cs typeface="Calibri" panose="020F0502020204030204" pitchFamily="34" charset="0"/>
                </a:rPr>
                <a:t>Motor Support</a:t>
              </a:r>
            </a:p>
          </p:txBody>
        </p:sp>
      </p:grpSp>
      <p:grpSp>
        <p:nvGrpSpPr>
          <p:cNvPr id="19" name="Group 18">
            <a:extLst>
              <a:ext uri="{FF2B5EF4-FFF2-40B4-BE49-F238E27FC236}">
                <a16:creationId xmlns:a16="http://schemas.microsoft.com/office/drawing/2014/main" id="{2E472770-670B-714C-9E11-ECAFBACBD669}"/>
              </a:ext>
            </a:extLst>
          </p:cNvPr>
          <p:cNvGrpSpPr/>
          <p:nvPr/>
        </p:nvGrpSpPr>
        <p:grpSpPr>
          <a:xfrm>
            <a:off x="6775395" y="4896595"/>
            <a:ext cx="1871283" cy="1803558"/>
            <a:chOff x="6775395" y="4896595"/>
            <a:chExt cx="1871283" cy="1803558"/>
          </a:xfrm>
        </p:grpSpPr>
        <p:pic>
          <p:nvPicPr>
            <p:cNvPr id="39" name="Picture 38">
              <a:extLst>
                <a:ext uri="{FF2B5EF4-FFF2-40B4-BE49-F238E27FC236}">
                  <a16:creationId xmlns:a16="http://schemas.microsoft.com/office/drawing/2014/main" id="{F36DACC1-8347-494C-AA42-6BD6A8D8CCA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908363" y="4896595"/>
              <a:ext cx="1605346" cy="1390743"/>
            </a:xfrm>
            <a:prstGeom prst="rect">
              <a:avLst/>
            </a:prstGeom>
          </p:spPr>
        </p:pic>
        <p:sp>
          <p:nvSpPr>
            <p:cNvPr id="40" name="Content Placeholder 2">
              <a:extLst>
                <a:ext uri="{FF2B5EF4-FFF2-40B4-BE49-F238E27FC236}">
                  <a16:creationId xmlns:a16="http://schemas.microsoft.com/office/drawing/2014/main" id="{A7B77CB2-A880-4ECF-85B8-64AE46189BA5}"/>
                </a:ext>
              </a:extLst>
            </p:cNvPr>
            <p:cNvSpPr txBox="1">
              <a:spLocks/>
            </p:cNvSpPr>
            <p:nvPr/>
          </p:nvSpPr>
          <p:spPr bwMode="auto">
            <a:xfrm>
              <a:off x="6775395" y="6306351"/>
              <a:ext cx="1871283" cy="393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100" b="1" dirty="0">
                  <a:solidFill>
                    <a:sysClr val="windowText" lastClr="000000"/>
                  </a:solidFill>
                  <a:latin typeface="Calibri" panose="020F0502020204030204" pitchFamily="34" charset="0"/>
                  <a:cs typeface="Calibri" panose="020F0502020204030204" pitchFamily="34" charset="0"/>
                </a:rPr>
                <a:t>Impeller and Manufacturing Test Artifact </a:t>
              </a:r>
            </a:p>
          </p:txBody>
        </p:sp>
      </p:grpSp>
      <p:grpSp>
        <p:nvGrpSpPr>
          <p:cNvPr id="21" name="Group 20">
            <a:extLst>
              <a:ext uri="{FF2B5EF4-FFF2-40B4-BE49-F238E27FC236}">
                <a16:creationId xmlns:a16="http://schemas.microsoft.com/office/drawing/2014/main" id="{293D225E-B9E2-F74D-85E5-533E74668F5B}"/>
              </a:ext>
            </a:extLst>
          </p:cNvPr>
          <p:cNvGrpSpPr/>
          <p:nvPr/>
        </p:nvGrpSpPr>
        <p:grpSpPr>
          <a:xfrm>
            <a:off x="10638744" y="4681625"/>
            <a:ext cx="1352088" cy="1875934"/>
            <a:chOff x="10638744" y="4681625"/>
            <a:chExt cx="1352088" cy="1875934"/>
          </a:xfrm>
        </p:grpSpPr>
        <p:pic>
          <p:nvPicPr>
            <p:cNvPr id="42" name="Picture 41">
              <a:extLst>
                <a:ext uri="{FF2B5EF4-FFF2-40B4-BE49-F238E27FC236}">
                  <a16:creationId xmlns:a16="http://schemas.microsoft.com/office/drawing/2014/main" id="{265EF793-8C99-416D-B7CC-6FA0DED7017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355"/>
            <a:stretch/>
          </p:blipFill>
          <p:spPr>
            <a:xfrm>
              <a:off x="10638744" y="4681625"/>
              <a:ext cx="1352088" cy="1605713"/>
            </a:xfrm>
            <a:prstGeom prst="rect">
              <a:avLst/>
            </a:prstGeom>
          </p:spPr>
        </p:pic>
        <p:sp>
          <p:nvSpPr>
            <p:cNvPr id="43" name="Content Placeholder 2">
              <a:extLst>
                <a:ext uri="{FF2B5EF4-FFF2-40B4-BE49-F238E27FC236}">
                  <a16:creationId xmlns:a16="http://schemas.microsoft.com/office/drawing/2014/main" id="{147CCE28-14F4-4B52-A1A0-EA775B9076F2}"/>
                </a:ext>
              </a:extLst>
            </p:cNvPr>
            <p:cNvSpPr txBox="1">
              <a:spLocks/>
            </p:cNvSpPr>
            <p:nvPr/>
          </p:nvSpPr>
          <p:spPr bwMode="auto">
            <a:xfrm>
              <a:off x="10692371" y="6306351"/>
              <a:ext cx="1244836" cy="25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100" b="1" dirty="0">
                  <a:solidFill>
                    <a:sysClr val="windowText" lastClr="000000"/>
                  </a:solidFill>
                  <a:latin typeface="Calibri" panose="020F0502020204030204" pitchFamily="34" charset="0"/>
                  <a:cs typeface="Calibri" panose="020F0502020204030204" pitchFamily="34" charset="0"/>
                </a:rPr>
                <a:t>Clutch Adapter</a:t>
              </a:r>
            </a:p>
          </p:txBody>
        </p:sp>
      </p:grpSp>
      <p:grpSp>
        <p:nvGrpSpPr>
          <p:cNvPr id="20" name="Group 19">
            <a:extLst>
              <a:ext uri="{FF2B5EF4-FFF2-40B4-BE49-F238E27FC236}">
                <a16:creationId xmlns:a16="http://schemas.microsoft.com/office/drawing/2014/main" id="{73A86FFC-163F-8847-BA71-0465CD583A20}"/>
              </a:ext>
            </a:extLst>
          </p:cNvPr>
          <p:cNvGrpSpPr/>
          <p:nvPr/>
        </p:nvGrpSpPr>
        <p:grpSpPr>
          <a:xfrm>
            <a:off x="8621307" y="4725238"/>
            <a:ext cx="1905000" cy="1875996"/>
            <a:chOff x="8621307" y="4725238"/>
            <a:chExt cx="1905000" cy="1875996"/>
          </a:xfrm>
        </p:grpSpPr>
        <p:sp>
          <p:nvSpPr>
            <p:cNvPr id="18" name="Content Placeholder 2">
              <a:extLst>
                <a:ext uri="{FF2B5EF4-FFF2-40B4-BE49-F238E27FC236}">
                  <a16:creationId xmlns:a16="http://schemas.microsoft.com/office/drawing/2014/main" id="{1FB4633B-2AD7-4C0F-BFC8-C0116747AEC0}"/>
                </a:ext>
              </a:extLst>
            </p:cNvPr>
            <p:cNvSpPr txBox="1">
              <a:spLocks/>
            </p:cNvSpPr>
            <p:nvPr/>
          </p:nvSpPr>
          <p:spPr bwMode="auto">
            <a:xfrm>
              <a:off x="8649644" y="6306351"/>
              <a:ext cx="1848326" cy="29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100" b="1" dirty="0">
                  <a:solidFill>
                    <a:sysClr val="windowText" lastClr="000000"/>
                  </a:solidFill>
                  <a:latin typeface="Calibri" panose="020F0502020204030204" pitchFamily="34" charset="0"/>
                  <a:cs typeface="Calibri" panose="020F0502020204030204" pitchFamily="34" charset="0"/>
                </a:rPr>
                <a:t>Hinge Base </a:t>
              </a:r>
            </a:p>
          </p:txBody>
        </p:sp>
        <p:pic>
          <p:nvPicPr>
            <p:cNvPr id="3" name="Picture 2">
              <a:extLst>
                <a:ext uri="{FF2B5EF4-FFF2-40B4-BE49-F238E27FC236}">
                  <a16:creationId xmlns:a16="http://schemas.microsoft.com/office/drawing/2014/main" id="{A3A9D81D-FFA6-E34D-BC2D-171B9D43A0AD}"/>
                </a:ext>
              </a:extLst>
            </p:cNvPr>
            <p:cNvPicPr>
              <a:picLocks noChangeAspect="1"/>
            </p:cNvPicPr>
            <p:nvPr/>
          </p:nvPicPr>
          <p:blipFill>
            <a:blip r:embed="rId8"/>
            <a:stretch>
              <a:fillRect/>
            </a:stretch>
          </p:blipFill>
          <p:spPr>
            <a:xfrm>
              <a:off x="8621307" y="4725238"/>
              <a:ext cx="1905000" cy="1562100"/>
            </a:xfrm>
            <a:prstGeom prst="rect">
              <a:avLst/>
            </a:prstGeom>
          </p:spPr>
        </p:pic>
      </p:grpSp>
      <p:grpSp>
        <p:nvGrpSpPr>
          <p:cNvPr id="9" name="Group 8">
            <a:extLst>
              <a:ext uri="{FF2B5EF4-FFF2-40B4-BE49-F238E27FC236}">
                <a16:creationId xmlns:a16="http://schemas.microsoft.com/office/drawing/2014/main" id="{D77BE805-1C78-7743-A236-38D4E4B9E4C0}"/>
              </a:ext>
            </a:extLst>
          </p:cNvPr>
          <p:cNvGrpSpPr/>
          <p:nvPr/>
        </p:nvGrpSpPr>
        <p:grpSpPr>
          <a:xfrm>
            <a:off x="6816158" y="3068178"/>
            <a:ext cx="1789757" cy="1673298"/>
            <a:chOff x="6794675" y="3068178"/>
            <a:chExt cx="1789757" cy="1673298"/>
          </a:xfrm>
        </p:grpSpPr>
        <p:sp>
          <p:nvSpPr>
            <p:cNvPr id="24" name="Content Placeholder 2">
              <a:extLst>
                <a:ext uri="{FF2B5EF4-FFF2-40B4-BE49-F238E27FC236}">
                  <a16:creationId xmlns:a16="http://schemas.microsoft.com/office/drawing/2014/main" id="{3FC26A7D-24E7-4035-A3BF-5E392ED1718A}"/>
                </a:ext>
              </a:extLst>
            </p:cNvPr>
            <p:cNvSpPr txBox="1">
              <a:spLocks/>
            </p:cNvSpPr>
            <p:nvPr/>
          </p:nvSpPr>
          <p:spPr bwMode="auto">
            <a:xfrm>
              <a:off x="6794675" y="4347675"/>
              <a:ext cx="1789757" cy="3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100" b="1" dirty="0">
                  <a:solidFill>
                    <a:sysClr val="windowText" lastClr="000000"/>
                  </a:solidFill>
                  <a:latin typeface="Calibri" panose="020F0502020204030204" pitchFamily="34" charset="0"/>
                  <a:cs typeface="Calibri" panose="020F0502020204030204" pitchFamily="34" charset="0"/>
                </a:rPr>
                <a:t>Arthroscopy Cannula Housing</a:t>
              </a:r>
            </a:p>
          </p:txBody>
        </p:sp>
        <p:pic>
          <p:nvPicPr>
            <p:cNvPr id="7" name="Picture 6">
              <a:extLst>
                <a:ext uri="{FF2B5EF4-FFF2-40B4-BE49-F238E27FC236}">
                  <a16:creationId xmlns:a16="http://schemas.microsoft.com/office/drawing/2014/main" id="{21515F0A-758B-8C4B-8AD9-1B7470C16870}"/>
                </a:ext>
              </a:extLst>
            </p:cNvPr>
            <p:cNvPicPr>
              <a:picLocks noChangeAspect="1"/>
            </p:cNvPicPr>
            <p:nvPr/>
          </p:nvPicPr>
          <p:blipFill>
            <a:blip r:embed="rId9"/>
            <a:stretch>
              <a:fillRect/>
            </a:stretch>
          </p:blipFill>
          <p:spPr>
            <a:xfrm>
              <a:off x="6825084" y="3068178"/>
              <a:ext cx="1728939" cy="1313994"/>
            </a:xfrm>
            <a:prstGeom prst="rect">
              <a:avLst/>
            </a:prstGeom>
          </p:spPr>
        </p:pic>
      </p:grpSp>
    </p:spTree>
    <p:extLst>
      <p:ext uri="{BB962C8B-B14F-4D97-AF65-F5344CB8AC3E}">
        <p14:creationId xmlns:p14="http://schemas.microsoft.com/office/powerpoint/2010/main" val="3627815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98"/>
            <a:ext cx="9608233" cy="1066800"/>
          </a:xfrm>
        </p:spPr>
        <p:txBody>
          <a:bodyPr/>
          <a:lstStyle/>
          <a:p>
            <a:r>
              <a:rPr lang="en-US" sz="4000" dirty="0">
                <a:solidFill>
                  <a:schemeClr val="bg1">
                    <a:lumMod val="85000"/>
                  </a:schemeClr>
                </a:solidFill>
              </a:rPr>
              <a:t>ODMM Project Accomplishments FY20</a:t>
            </a:r>
          </a:p>
        </p:txBody>
      </p:sp>
      <p:sp>
        <p:nvSpPr>
          <p:cNvPr id="4" name="Content Placeholder 2"/>
          <p:cNvSpPr txBox="1">
            <a:spLocks/>
          </p:cNvSpPr>
          <p:nvPr/>
        </p:nvSpPr>
        <p:spPr>
          <a:xfrm>
            <a:off x="140677" y="1248508"/>
            <a:ext cx="11895992"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endParaRPr 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dirty="0"/>
          </a:p>
        </p:txBody>
      </p:sp>
      <p:sp>
        <p:nvSpPr>
          <p:cNvPr id="16" name="Content Placeholder 2">
            <a:extLst>
              <a:ext uri="{FF2B5EF4-FFF2-40B4-BE49-F238E27FC236}">
                <a16:creationId xmlns:a16="http://schemas.microsoft.com/office/drawing/2014/main" id="{4667102E-96EE-46EE-9499-AEC530514221}"/>
              </a:ext>
            </a:extLst>
          </p:cNvPr>
          <p:cNvSpPr txBox="1">
            <a:spLocks/>
          </p:cNvSpPr>
          <p:nvPr/>
        </p:nvSpPr>
        <p:spPr>
          <a:xfrm>
            <a:off x="264207" y="1321193"/>
            <a:ext cx="6435866" cy="5885392"/>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Vulcan from Made in Space:</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Metal 3D printing system for ISS under development through a phase II-E and phase III Small Business Innovative Research (SBIR)</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System includes multiple heads for metal 3D printing, polymer 3D printing, and subtractive manufacturing</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AMARU in-process monitoring system to evaluate each layer following deposition</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Significant accomplishments in FY20 include:</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Design and successful demonstration of Vulcan subsystems in laboratory</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CDR for engineering development unit</a:t>
            </a:r>
            <a:endParaRPr lang="en-US" sz="1600" b="1"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Upcoming development plans:</a:t>
            </a:r>
          </a:p>
          <a:p>
            <a:pPr marL="971550" lvl="2" indent="-342900">
              <a:buFont typeface="Arial" panose="020B0604020202020204" pitchFamily="34" charset="0"/>
              <a:buChar char="•"/>
            </a:pPr>
            <a:r>
              <a:rPr lang="en-US" sz="1600" dirty="0">
                <a:latin typeface="Calibri" panose="020F0502020204030204" pitchFamily="34" charset="0"/>
                <a:cs typeface="Calibri" panose="020F0502020204030204" pitchFamily="34" charset="0"/>
              </a:rPr>
              <a:t>Construction of modified EDU with integrated polymer AM, metal AM, and subtractive machining</a:t>
            </a:r>
          </a:p>
          <a:p>
            <a:pPr marL="971550" lvl="2" indent="-342900">
              <a:buFont typeface="Arial" panose="020B0604020202020204" pitchFamily="34" charset="0"/>
              <a:buChar char="•"/>
            </a:pPr>
            <a:r>
              <a:rPr lang="en-US" sz="1600" dirty="0">
                <a:latin typeface="Calibri" panose="020F0502020204030204" pitchFamily="34" charset="0"/>
                <a:cs typeface="Calibri" panose="020F0502020204030204" pitchFamily="34" charset="0"/>
              </a:rPr>
              <a:t>Delivery of small set of materials characterization specimens produced with EDU to MSFC for evaluation</a:t>
            </a:r>
          </a:p>
        </p:txBody>
      </p:sp>
      <p:pic>
        <p:nvPicPr>
          <p:cNvPr id="20" name="Picture 19">
            <a:extLst>
              <a:ext uri="{FF2B5EF4-FFF2-40B4-BE49-F238E27FC236}">
                <a16:creationId xmlns:a16="http://schemas.microsoft.com/office/drawing/2014/main" id="{3CEFA858-91DF-424E-A60C-BE5C1E02D8B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66115" y="4038494"/>
            <a:ext cx="2283085" cy="1847269"/>
          </a:xfrm>
          <a:prstGeom prst="rect">
            <a:avLst/>
          </a:prstGeom>
        </p:spPr>
      </p:pic>
      <p:sp>
        <p:nvSpPr>
          <p:cNvPr id="21" name="TextBox 20">
            <a:extLst>
              <a:ext uri="{FF2B5EF4-FFF2-40B4-BE49-F238E27FC236}">
                <a16:creationId xmlns:a16="http://schemas.microsoft.com/office/drawing/2014/main" id="{7E86ECDE-7E47-422C-8888-49E2220D9F9A}"/>
              </a:ext>
            </a:extLst>
          </p:cNvPr>
          <p:cNvSpPr txBox="1"/>
          <p:nvPr/>
        </p:nvSpPr>
        <p:spPr>
          <a:xfrm>
            <a:off x="8226828" y="6077560"/>
            <a:ext cx="2283085" cy="3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latin typeface="Calibri" panose="020F0502020204030204" pitchFamily="34" charset="0"/>
                <a:cs typeface="Calibri" panose="020F0502020204030204" pitchFamily="34" charset="0"/>
              </a:rPr>
              <a:t>Parts produced with Vulcan subsystems; NASA logo (left) and heat sing (right)</a:t>
            </a:r>
          </a:p>
        </p:txBody>
      </p:sp>
      <p:pic>
        <p:nvPicPr>
          <p:cNvPr id="1026" name="Picture 2" descr="Image preview">
            <a:extLst>
              <a:ext uri="{FF2B5EF4-FFF2-40B4-BE49-F238E27FC236}">
                <a16:creationId xmlns:a16="http://schemas.microsoft.com/office/drawing/2014/main" id="{60327C67-949E-4586-ADE9-0A66D300783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49367" y="1457951"/>
            <a:ext cx="3520292" cy="248263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preview">
            <a:extLst>
              <a:ext uri="{FF2B5EF4-FFF2-40B4-BE49-F238E27FC236}">
                <a16:creationId xmlns:a16="http://schemas.microsoft.com/office/drawing/2014/main" id="{EF410714-0F92-41A4-BC29-ACE791588FCA}"/>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656442" y="4011965"/>
            <a:ext cx="2150095" cy="1873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169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834" y="-38954"/>
            <a:ext cx="7444886" cy="800100"/>
          </a:xfrm>
        </p:spPr>
        <p:txBody>
          <a:bodyPr/>
          <a:lstStyle/>
          <a:p>
            <a:br>
              <a:rPr lang="en-US" sz="2000" dirty="0">
                <a:solidFill>
                  <a:schemeClr val="bg1">
                    <a:lumMod val="85000"/>
                  </a:schemeClr>
                </a:solidFill>
              </a:rPr>
            </a:br>
            <a:r>
              <a:rPr lang="en-US" sz="2000" dirty="0">
                <a:solidFill>
                  <a:schemeClr val="bg1">
                    <a:lumMod val="85000"/>
                  </a:schemeClr>
                </a:solidFill>
              </a:rPr>
              <a:t> </a:t>
            </a:r>
            <a:r>
              <a:rPr lang="en-US" dirty="0">
                <a:solidFill>
                  <a:schemeClr val="bg1">
                    <a:lumMod val="85000"/>
                  </a:schemeClr>
                </a:solidFill>
              </a:rPr>
              <a:t>On-Demand Manufacturing of Electronic (ODME) Components Goals &amp; Project Objectives</a:t>
            </a:r>
          </a:p>
        </p:txBody>
      </p:sp>
      <p:sp>
        <p:nvSpPr>
          <p:cNvPr id="7" name="Slide Number Placeholder 6"/>
          <p:cNvSpPr>
            <a:spLocks noGrp="1"/>
          </p:cNvSpPr>
          <p:nvPr>
            <p:ph type="sldNum" sz="quarter" idx="10"/>
          </p:nvPr>
        </p:nvSpPr>
        <p:spPr/>
        <p:txBody>
          <a:bodyPr/>
          <a:lstStyle/>
          <a:p>
            <a:pPr defTabSz="685800">
              <a:defRPr/>
            </a:pPr>
            <a:fld id="{75D13D49-2B6F-174C-9E1E-1013A06E5C50}" type="slidenum">
              <a:rPr lang="uk-UA">
                <a:solidFill>
                  <a:prstClr val="black"/>
                </a:solidFill>
              </a:rPr>
              <a:pPr defTabSz="685800">
                <a:defRPr/>
              </a:pPr>
              <a:t>7</a:t>
            </a:fld>
            <a:endParaRPr lang="uk-UA" dirty="0">
              <a:solidFill>
                <a:prstClr val="black"/>
              </a:solidFill>
            </a:endParaRPr>
          </a:p>
        </p:txBody>
      </p:sp>
      <p:pic>
        <p:nvPicPr>
          <p:cNvPr id="8" name="Picture 7">
            <a:extLst>
              <a:ext uri="{FF2B5EF4-FFF2-40B4-BE49-F238E27FC236}">
                <a16:creationId xmlns:a16="http://schemas.microsoft.com/office/drawing/2014/main" id="{2002957E-4F9B-443F-9C85-1A8DBFB2F5F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0" name="TextBox 9">
            <a:extLst>
              <a:ext uri="{FF2B5EF4-FFF2-40B4-BE49-F238E27FC236}">
                <a16:creationId xmlns:a16="http://schemas.microsoft.com/office/drawing/2014/main" id="{61B58FB9-D4D0-4ECD-B04A-B3D842DFFD14}"/>
              </a:ext>
            </a:extLst>
          </p:cNvPr>
          <p:cNvSpPr txBox="1"/>
          <p:nvPr/>
        </p:nvSpPr>
        <p:spPr>
          <a:xfrm>
            <a:off x="5225060" y="6629400"/>
            <a:ext cx="1138453" cy="253916"/>
          </a:xfrm>
          <a:prstGeom prst="rect">
            <a:avLst/>
          </a:prstGeom>
          <a:noFill/>
        </p:spPr>
        <p:txBody>
          <a:bodyPr wrap="none" rtlCol="0">
            <a:spAutoFit/>
          </a:bodyPr>
          <a:lstStyle/>
          <a:p>
            <a:pPr defTabSz="685800">
              <a:defRPr/>
            </a:pPr>
            <a:r>
              <a:rPr lang="en-US" sz="1050" dirty="0">
                <a:solidFill>
                  <a:srgbClr val="FF0000"/>
                </a:solidFill>
              </a:rPr>
              <a:t>Pre-Decisional. </a:t>
            </a:r>
          </a:p>
        </p:txBody>
      </p:sp>
      <p:graphicFrame>
        <p:nvGraphicFramePr>
          <p:cNvPr id="11" name="Table 10">
            <a:extLst>
              <a:ext uri="{FF2B5EF4-FFF2-40B4-BE49-F238E27FC236}">
                <a16:creationId xmlns:a16="http://schemas.microsoft.com/office/drawing/2014/main" id="{4346D517-0196-4AB1-B107-93264B73360C}"/>
              </a:ext>
            </a:extLst>
          </p:cNvPr>
          <p:cNvGraphicFramePr>
            <a:graphicFrameLocks noGrp="1"/>
          </p:cNvGraphicFramePr>
          <p:nvPr>
            <p:extLst>
              <p:ext uri="{D42A27DB-BD31-4B8C-83A1-F6EECF244321}">
                <p14:modId xmlns:p14="http://schemas.microsoft.com/office/powerpoint/2010/main" val="3126869218"/>
              </p:ext>
            </p:extLst>
          </p:nvPr>
        </p:nvGraphicFramePr>
        <p:xfrm>
          <a:off x="1319860" y="1177544"/>
          <a:ext cx="10033939" cy="2156626"/>
        </p:xfrm>
        <a:graphic>
          <a:graphicData uri="http://schemas.openxmlformats.org/drawingml/2006/table">
            <a:tbl>
              <a:tblPr/>
              <a:tblGrid>
                <a:gridCol w="1252798">
                  <a:extLst>
                    <a:ext uri="{9D8B030D-6E8A-4147-A177-3AD203B41FA5}">
                      <a16:colId xmlns:a16="http://schemas.microsoft.com/office/drawing/2014/main" val="20000"/>
                    </a:ext>
                  </a:extLst>
                </a:gridCol>
                <a:gridCol w="8781141">
                  <a:extLst>
                    <a:ext uri="{9D8B030D-6E8A-4147-A177-3AD203B41FA5}">
                      <a16:colId xmlns:a16="http://schemas.microsoft.com/office/drawing/2014/main" val="20001"/>
                    </a:ext>
                  </a:extLst>
                </a:gridCol>
              </a:tblGrid>
              <a:tr h="263081">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bg1"/>
                          </a:solidFill>
                          <a:effectLst/>
                          <a:latin typeface="+mj-lt"/>
                          <a:cs typeface="Arial" panose="020B0604020202020204" pitchFamily="34" charset="0"/>
                        </a:rPr>
                        <a:t>Technology Goals</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44228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technology for on-demand fabrication and assembly of selected electronic devices in microgravity.</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6295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#2</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and deliver for flight an ISM multiple-material system that can fabricate selected electronic devices on demand in microgravity.</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228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#3</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functional verification methods for on-demand printed electronic devices.</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82291329"/>
                  </a:ext>
                </a:extLst>
              </a:tr>
              <a:tr h="46295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#4</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the ISM system capable of fabricating and functionally verifying selected electronic devices aboard the ISS.</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82120983"/>
                  </a:ext>
                </a:extLst>
              </a:tr>
            </a:tbl>
          </a:graphicData>
        </a:graphic>
      </p:graphicFrame>
      <p:graphicFrame>
        <p:nvGraphicFramePr>
          <p:cNvPr id="12" name="Table 11">
            <a:extLst>
              <a:ext uri="{FF2B5EF4-FFF2-40B4-BE49-F238E27FC236}">
                <a16:creationId xmlns:a16="http://schemas.microsoft.com/office/drawing/2014/main" id="{65C357AF-1849-481B-B75C-BB609B7635C9}"/>
              </a:ext>
            </a:extLst>
          </p:cNvPr>
          <p:cNvGraphicFramePr>
            <a:graphicFrameLocks noGrp="1"/>
          </p:cNvGraphicFramePr>
          <p:nvPr>
            <p:extLst>
              <p:ext uri="{D42A27DB-BD31-4B8C-83A1-F6EECF244321}">
                <p14:modId xmlns:p14="http://schemas.microsoft.com/office/powerpoint/2010/main" val="2926346928"/>
              </p:ext>
            </p:extLst>
          </p:nvPr>
        </p:nvGraphicFramePr>
        <p:xfrm>
          <a:off x="1319859" y="3334170"/>
          <a:ext cx="10033939" cy="3265333"/>
        </p:xfrm>
        <a:graphic>
          <a:graphicData uri="http://schemas.openxmlformats.org/drawingml/2006/table">
            <a:tbl>
              <a:tblPr/>
              <a:tblGrid>
                <a:gridCol w="1252798">
                  <a:extLst>
                    <a:ext uri="{9D8B030D-6E8A-4147-A177-3AD203B41FA5}">
                      <a16:colId xmlns:a16="http://schemas.microsoft.com/office/drawing/2014/main" val="20000"/>
                    </a:ext>
                  </a:extLst>
                </a:gridCol>
                <a:gridCol w="8781141">
                  <a:extLst>
                    <a:ext uri="{9D8B030D-6E8A-4147-A177-3AD203B41FA5}">
                      <a16:colId xmlns:a16="http://schemas.microsoft.com/office/drawing/2014/main" val="20001"/>
                    </a:ext>
                  </a:extLst>
                </a:gridCol>
              </a:tblGrid>
              <a:tr h="23942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bg1"/>
                          </a:solidFill>
                          <a:effectLst/>
                          <a:latin typeface="Arial" panose="020B0604020202020204" pitchFamily="34" charset="0"/>
                          <a:cs typeface="Arial" panose="020B0604020202020204" pitchFamily="34" charset="0"/>
                        </a:rPr>
                        <a:t>Project Objectives </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393847">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a:t>
                      </a:r>
                      <a:r>
                        <a:rPr lang="en-US" sz="1400" b="0" i="0" u="none" strike="noStrike" kern="1200" baseline="0" dirty="0">
                          <a:solidFill>
                            <a:schemeClr val="tx1"/>
                          </a:solidFill>
                          <a:effectLst/>
                          <a:latin typeface="+mj-lt"/>
                          <a:ea typeface="+mn-ea"/>
                          <a:cs typeface="Arial" panose="020B0604020202020204" pitchFamily="34" charset="0"/>
                        </a:rPr>
                        <a:t> </a:t>
                      </a:r>
                      <a:r>
                        <a:rPr lang="en-US" sz="1400" b="0" i="0" u="none" strike="noStrike" kern="1200" dirty="0">
                          <a:solidFill>
                            <a:schemeClr val="tx1"/>
                          </a:solidFill>
                          <a:effectLst/>
                          <a:latin typeface="+mj-lt"/>
                          <a:ea typeface="+mn-ea"/>
                          <a:cs typeface="Arial" panose="020B0604020202020204" pitchFamily="34" charset="0"/>
                        </a:rPr>
                        <a:t>#1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a flight-capable system for thick film deposition of electronic materials.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4469">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#2</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a flight-capable system for thin film deposition of electronic materials.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6854">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mj-lt"/>
                          <a:ea typeface="+mn-ea"/>
                          <a:cs typeface="Arial" panose="020B0604020202020204" pitchFamily="34" charset="0"/>
                        </a:rPr>
                        <a:t>Objective #3</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Integrate “pick &amp; place” technology for placement of integrated circuits and components.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64381834"/>
                  </a:ext>
                </a:extLst>
              </a:tr>
              <a:tr h="433989">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#4</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in-situ post processing of printed components.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37941365"/>
                  </a:ext>
                </a:extLst>
              </a:tr>
              <a:tr h="38174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#5</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3D layering of multi-material prints.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10914882"/>
                  </a:ext>
                </a:extLst>
              </a:tr>
              <a:tr h="484634">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#6</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in-situ verification &amp; validation capabilities of printed electronics (inspection to design, rework of misprints, and electrical testing).</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89564191"/>
                  </a:ext>
                </a:extLst>
              </a:tr>
              <a:tr h="48815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#7</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Ground-based and flight demonstration of project objectives.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2178010"/>
                  </a:ext>
                </a:extLst>
              </a:tr>
            </a:tbl>
          </a:graphicData>
        </a:graphic>
      </p:graphicFrame>
    </p:spTree>
    <p:extLst>
      <p:ext uri="{BB962C8B-B14F-4D97-AF65-F5344CB8AC3E}">
        <p14:creationId xmlns:p14="http://schemas.microsoft.com/office/powerpoint/2010/main" val="501783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1" y="76200"/>
            <a:ext cx="9669192" cy="1066800"/>
          </a:xfrm>
        </p:spPr>
        <p:txBody>
          <a:bodyPr/>
          <a:lstStyle/>
          <a:p>
            <a:r>
              <a:rPr lang="en-US" sz="4000" dirty="0">
                <a:solidFill>
                  <a:schemeClr val="bg1">
                    <a:lumMod val="85000"/>
                  </a:schemeClr>
                </a:solidFill>
              </a:rPr>
              <a:t>ODME Project Accomplishments FY20</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8</a:t>
            </a:fld>
            <a:endParaRPr lang="uk-UA" dirty="0"/>
          </a:p>
        </p:txBody>
      </p:sp>
      <p:sp>
        <p:nvSpPr>
          <p:cNvPr id="7" name="Content Placeholder 2">
            <a:extLst>
              <a:ext uri="{FF2B5EF4-FFF2-40B4-BE49-F238E27FC236}">
                <a16:creationId xmlns:a16="http://schemas.microsoft.com/office/drawing/2014/main" id="{A97E0AF5-4628-41E7-BD3A-74E163D70A8D}"/>
              </a:ext>
            </a:extLst>
          </p:cNvPr>
          <p:cNvSpPr txBox="1">
            <a:spLocks/>
          </p:cNvSpPr>
          <p:nvPr/>
        </p:nvSpPr>
        <p:spPr>
          <a:xfrm>
            <a:off x="0" y="1143000"/>
            <a:ext cx="8366760" cy="587282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b="1" dirty="0">
                <a:latin typeface="Calibri" panose="020F0502020204030204" pitchFamily="34" charset="0"/>
                <a:cs typeface="Calibri" panose="020F0502020204030204" pitchFamily="34" charset="0"/>
              </a:rPr>
              <a:t>On-demand printed electronics capability development:</a:t>
            </a:r>
          </a:p>
          <a:p>
            <a:pPr lvl="1">
              <a:buFont typeface="Arial" panose="020B0604020202020204" pitchFamily="34" charset="0"/>
              <a:buChar char="•"/>
            </a:pPr>
            <a:r>
              <a:rPr lang="en-US" sz="1600" b="1" dirty="0">
                <a:latin typeface="Calibri" panose="020F0502020204030204" pitchFamily="34" charset="0"/>
                <a:cs typeface="Calibri" panose="020F0502020204030204" pitchFamily="34" charset="0"/>
              </a:rPr>
              <a:t>Development of multi-material 3D printing capability on nScrypt</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Added new nMill subtractive capability and laser sintering head; successful demo on both polymer and metals</a:t>
            </a:r>
          </a:p>
          <a:p>
            <a:pPr lvl="1">
              <a:buFont typeface="Arial" panose="020B0604020202020204" pitchFamily="34" charset="0"/>
              <a:buChar char="•"/>
            </a:pPr>
            <a:r>
              <a:rPr lang="en-US" sz="1600" b="1" dirty="0">
                <a:latin typeface="Calibri" panose="020F0502020204030204" pitchFamily="34" charset="0"/>
                <a:cs typeface="Calibri" panose="020F0502020204030204" pitchFamily="34" charset="0"/>
              </a:rPr>
              <a:t>Further development on thin film deposition capability with in-situ laser/photonic sintering</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Development of processes for using thin film deposition methods as crucial circuit elements</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Development of in-situ and high intensity light photonic sintering processing for thin and thick film electronic inks including copper. Tested versus thermal curing methods.</a:t>
            </a:r>
          </a:p>
          <a:p>
            <a:pPr lvl="2">
              <a:buFont typeface="Arial" panose="020B0604020202020204" pitchFamily="34" charset="0"/>
              <a:buChar char="•"/>
            </a:pPr>
            <a:r>
              <a:rPr lang="en-US" sz="1600" dirty="0">
                <a:latin typeface="Calibri" panose="020F0502020204030204" pitchFamily="34" charset="0"/>
                <a:cs typeface="Calibri" panose="020F0502020204030204" pitchFamily="34" charset="0"/>
              </a:rPr>
              <a:t>Early collaborative work on developing nanofabrication processes for creating complex thin-film multilayer stacks</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AstroSense wearable wireless sensor development (NextFlex project)</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Completion of Phase I effort March 8: evaluation of materials, development of cortisol sensor electrodes and materials, biocompatibility testing of materials</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Parallel development of RFID wireless sensing. JSC REALM developing a direct mount RIFD chip design in late 2020.</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Auburn University NSTGRO Fellow developed models for AstroSense mechanical strain from removal of biosensor.</a:t>
            </a:r>
          </a:p>
        </p:txBody>
      </p:sp>
      <p:sp>
        <p:nvSpPr>
          <p:cNvPr id="9" name="TextBox 8">
            <a:extLst>
              <a:ext uri="{FF2B5EF4-FFF2-40B4-BE49-F238E27FC236}">
                <a16:creationId xmlns:a16="http://schemas.microsoft.com/office/drawing/2014/main" id="{E5C176F9-54AB-4C7F-9AB6-864658AAE4CB}"/>
              </a:ext>
            </a:extLst>
          </p:cNvPr>
          <p:cNvSpPr txBox="1"/>
          <p:nvPr/>
        </p:nvSpPr>
        <p:spPr>
          <a:xfrm>
            <a:off x="10322432" y="4206642"/>
            <a:ext cx="1865113" cy="413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latin typeface="Calibri" panose="020F0502020204030204" pitchFamily="34" charset="0"/>
                <a:cs typeface="Calibri" panose="020F0502020204030204" pitchFamily="34" charset="0"/>
              </a:rPr>
              <a:t>Nano Fabricated thin film stack work with Georgia Tech</a:t>
            </a:r>
          </a:p>
        </p:txBody>
      </p:sp>
      <p:pic>
        <p:nvPicPr>
          <p:cNvPr id="10" name="Picture 9" descr="thin film electronic stack&#10;">
            <a:extLst>
              <a:ext uri="{FF2B5EF4-FFF2-40B4-BE49-F238E27FC236}">
                <a16:creationId xmlns:a16="http://schemas.microsoft.com/office/drawing/2014/main" id="{6A93A271-2F6C-4BB6-ADF7-0E7BE80E89B9}"/>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49867" y="2981958"/>
            <a:ext cx="1800143" cy="1178816"/>
          </a:xfrm>
          <a:prstGeom prst="rect">
            <a:avLst/>
          </a:prstGeom>
        </p:spPr>
      </p:pic>
      <p:sp>
        <p:nvSpPr>
          <p:cNvPr id="11" name="TextBox 10">
            <a:extLst>
              <a:ext uri="{FF2B5EF4-FFF2-40B4-BE49-F238E27FC236}">
                <a16:creationId xmlns:a16="http://schemas.microsoft.com/office/drawing/2014/main" id="{8F91B53C-1486-4784-B4FC-4140A0DC28B7}"/>
              </a:ext>
            </a:extLst>
          </p:cNvPr>
          <p:cNvSpPr txBox="1"/>
          <p:nvPr/>
        </p:nvSpPr>
        <p:spPr>
          <a:xfrm>
            <a:off x="8595658" y="6346621"/>
            <a:ext cx="1689223" cy="369332"/>
          </a:xfrm>
          <a:prstGeom prst="rect">
            <a:avLst/>
          </a:prstGeom>
          <a:noFill/>
        </p:spPr>
        <p:txBody>
          <a:bodyPr wrap="square" rtlCol="0">
            <a:spAutoFit/>
          </a:bodyPr>
          <a:lstStyle/>
          <a:p>
            <a:pPr algn="ctr"/>
            <a:r>
              <a:rPr lang="en-US" sz="900" b="1" dirty="0">
                <a:latin typeface="Calibri" panose="020F0502020204030204" pitchFamily="34" charset="0"/>
                <a:cs typeface="Calibri" panose="020F0502020204030204" pitchFamily="34" charset="0"/>
              </a:rPr>
              <a:t>Phase I AstroSense development with NextFlex</a:t>
            </a:r>
            <a:endParaRPr lang="en-US" sz="900" b="1" dirty="0">
              <a:solidFill>
                <a:schemeClr val="bg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630A9BF9-A0F0-4463-AAB2-964EF31D631F}"/>
              </a:ext>
            </a:extLst>
          </p:cNvPr>
          <p:cNvSpPr txBox="1"/>
          <p:nvPr/>
        </p:nvSpPr>
        <p:spPr>
          <a:xfrm>
            <a:off x="8556670" y="3798466"/>
            <a:ext cx="1737363"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latin typeface="Calibri" panose="020F0502020204030204" pitchFamily="34" charset="0"/>
                <a:cs typeface="Calibri" panose="020F0502020204030204" pitchFamily="34" charset="0"/>
              </a:rPr>
              <a:t>Thin film print demo – Dimatix print / photonic curing</a:t>
            </a:r>
          </a:p>
        </p:txBody>
      </p:sp>
      <p:sp>
        <p:nvSpPr>
          <p:cNvPr id="13" name="TextBox 12">
            <a:extLst>
              <a:ext uri="{FF2B5EF4-FFF2-40B4-BE49-F238E27FC236}">
                <a16:creationId xmlns:a16="http://schemas.microsoft.com/office/drawing/2014/main" id="{EBA161FD-8012-40FA-8FAF-B0E217C9958F}"/>
              </a:ext>
            </a:extLst>
          </p:cNvPr>
          <p:cNvSpPr txBox="1"/>
          <p:nvPr/>
        </p:nvSpPr>
        <p:spPr>
          <a:xfrm>
            <a:off x="9573876" y="2628157"/>
            <a:ext cx="2116145" cy="3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Laser sintered printed conductors</a:t>
            </a:r>
          </a:p>
        </p:txBody>
      </p:sp>
      <p:pic>
        <p:nvPicPr>
          <p:cNvPr id="17" name="Picture 16">
            <a:extLst>
              <a:ext uri="{FF2B5EF4-FFF2-40B4-BE49-F238E27FC236}">
                <a16:creationId xmlns:a16="http://schemas.microsoft.com/office/drawing/2014/main" id="{2AAC42D3-AF0F-EB46-9183-0E0D6542FA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36590" y="4262487"/>
            <a:ext cx="1699962" cy="2084134"/>
          </a:xfrm>
          <a:prstGeom prst="rect">
            <a:avLst/>
          </a:prstGeom>
        </p:spPr>
      </p:pic>
      <p:pic>
        <p:nvPicPr>
          <p:cNvPr id="4" name="Picture 3">
            <a:extLst>
              <a:ext uri="{FF2B5EF4-FFF2-40B4-BE49-F238E27FC236}">
                <a16:creationId xmlns:a16="http://schemas.microsoft.com/office/drawing/2014/main" id="{D171514F-7791-BE42-95FB-B491E845FD0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73598" y="1278825"/>
            <a:ext cx="1303463" cy="1303463"/>
          </a:xfrm>
          <a:prstGeom prst="rect">
            <a:avLst/>
          </a:prstGeom>
        </p:spPr>
      </p:pic>
      <p:pic>
        <p:nvPicPr>
          <p:cNvPr id="19" name="Picture 18" descr="A close up of a colorful background&#10;&#10;Description automatically generated">
            <a:extLst>
              <a:ext uri="{FF2B5EF4-FFF2-40B4-BE49-F238E27FC236}">
                <a16:creationId xmlns:a16="http://schemas.microsoft.com/office/drawing/2014/main" id="{C173B2B0-DE32-9642-9605-720DFDFCBC5F}"/>
              </a:ext>
            </a:extLst>
          </p:cNvPr>
          <p:cNvPicPr/>
          <p:nvPr/>
        </p:nvPicPr>
        <p:blipFill>
          <a:blip r:embed="rId7" cstate="print">
            <a:extLst>
              <a:ext uri="{28A0092B-C50C-407E-A947-70E740481C1C}">
                <a14:useLocalDpi xmlns:a14="http://schemas.microsoft.com/office/drawing/2010/main"/>
              </a:ext>
            </a:extLst>
          </a:blip>
          <a:stretch>
            <a:fillRect/>
          </a:stretch>
        </p:blipFill>
        <p:spPr>
          <a:xfrm>
            <a:off x="10210872" y="4630724"/>
            <a:ext cx="1807691" cy="1608544"/>
          </a:xfrm>
          <a:prstGeom prst="rect">
            <a:avLst/>
          </a:prstGeom>
        </p:spPr>
      </p:pic>
      <p:sp>
        <p:nvSpPr>
          <p:cNvPr id="20" name="Text Box 2">
            <a:extLst>
              <a:ext uri="{FF2B5EF4-FFF2-40B4-BE49-F238E27FC236}">
                <a16:creationId xmlns:a16="http://schemas.microsoft.com/office/drawing/2014/main" id="{3DED4E0B-92F3-4C4D-8019-7EDE5F892D7C}"/>
              </a:ext>
            </a:extLst>
          </p:cNvPr>
          <p:cNvSpPr txBox="1"/>
          <p:nvPr/>
        </p:nvSpPr>
        <p:spPr>
          <a:xfrm>
            <a:off x="10523773" y="6302145"/>
            <a:ext cx="1494790" cy="40005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000" b="1" dirty="0">
                <a:effectLst/>
                <a:latin typeface="Calibri" panose="020F0502020204030204" pitchFamily="34" charset="0"/>
                <a:ea typeface="Times New Roman" panose="02020603050405020304" pitchFamily="18" charset="0"/>
              </a:rPr>
              <a:t>AstroSense encapsulant model</a:t>
            </a:r>
            <a:endParaRPr lang="en-US" sz="1200" dirty="0">
              <a:effectLst/>
              <a:latin typeface="Times New Roman" panose="02020603050405020304" pitchFamily="18" charset="0"/>
              <a:ea typeface="Times New Roman" panose="02020603050405020304" pitchFamily="18" charset="0"/>
            </a:endParaRPr>
          </a:p>
        </p:txBody>
      </p:sp>
      <p:pic>
        <p:nvPicPr>
          <p:cNvPr id="8" name="Picture 7" descr="A close up of a logo&#10;&#10;Description automatically generated">
            <a:extLst>
              <a:ext uri="{FF2B5EF4-FFF2-40B4-BE49-F238E27FC236}">
                <a16:creationId xmlns:a16="http://schemas.microsoft.com/office/drawing/2014/main" id="{5BA9D5F0-3315-3244-A37B-B918E48F125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556670" y="1201396"/>
            <a:ext cx="1654202" cy="1394118"/>
          </a:xfrm>
          <a:prstGeom prst="rect">
            <a:avLst/>
          </a:prstGeom>
        </p:spPr>
      </p:pic>
      <p:pic>
        <p:nvPicPr>
          <p:cNvPr id="16" name="Picture 15" descr="A picture containing sitting, table, photo, box&#10;&#10;Description automatically generated">
            <a:extLst>
              <a:ext uri="{FF2B5EF4-FFF2-40B4-BE49-F238E27FC236}">
                <a16:creationId xmlns:a16="http://schemas.microsoft.com/office/drawing/2014/main" id="{1B187539-22BD-4121-8585-39525B618B4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8595658" y="2992448"/>
            <a:ext cx="1576063" cy="803034"/>
          </a:xfrm>
          <a:prstGeom prst="rect">
            <a:avLst/>
          </a:prstGeom>
        </p:spPr>
      </p:pic>
    </p:spTree>
    <p:extLst>
      <p:ext uri="{BB962C8B-B14F-4D97-AF65-F5344CB8AC3E}">
        <p14:creationId xmlns:p14="http://schemas.microsoft.com/office/powerpoint/2010/main" val="237829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1" y="76200"/>
            <a:ext cx="9669192" cy="1066800"/>
          </a:xfrm>
        </p:spPr>
        <p:txBody>
          <a:bodyPr/>
          <a:lstStyle/>
          <a:p>
            <a:r>
              <a:rPr lang="en-US" sz="4000" dirty="0">
                <a:solidFill>
                  <a:schemeClr val="bg1">
                    <a:lumMod val="85000"/>
                  </a:schemeClr>
                </a:solidFill>
              </a:rPr>
              <a:t>ODME Project Accomplishments FY20</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9</a:t>
            </a:fld>
            <a:endParaRPr lang="uk-UA" dirty="0"/>
          </a:p>
        </p:txBody>
      </p:sp>
      <p:sp>
        <p:nvSpPr>
          <p:cNvPr id="8" name="Content Placeholder 2">
            <a:extLst>
              <a:ext uri="{FF2B5EF4-FFF2-40B4-BE49-F238E27FC236}">
                <a16:creationId xmlns:a16="http://schemas.microsoft.com/office/drawing/2014/main" id="{6603465F-F212-479D-828B-80BD7F4581D8}"/>
              </a:ext>
            </a:extLst>
          </p:cNvPr>
          <p:cNvSpPr txBox="1">
            <a:spLocks/>
          </p:cNvSpPr>
          <p:nvPr/>
        </p:nvSpPr>
        <p:spPr>
          <a:xfrm>
            <a:off x="297083" y="1345292"/>
            <a:ext cx="6967416" cy="6049964"/>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600" b="1" dirty="0">
                <a:latin typeface="Calibri" panose="020F0502020204030204" pitchFamily="34" charset="0"/>
                <a:cs typeface="Calibri" panose="020F0502020204030204" pitchFamily="34" charset="0"/>
              </a:rPr>
              <a:t>Technology Development - Printed electronics, wireless sensing, &amp; printed power devices</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Development of RFID Wireless Sensing with AES REALM for utilization of ISS network for energy harvesting and communication</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Developed on-demand printed sensors for: temperature, humidity, UV, and CO</a:t>
            </a:r>
            <a:r>
              <a:rPr lang="en-US" sz="1600" baseline="-25000" dirty="0">
                <a:latin typeface="Calibri" panose="020F0502020204030204" pitchFamily="34" charset="0"/>
                <a:cs typeface="Calibri" panose="020F0502020204030204" pitchFamily="34" charset="0"/>
              </a:rPr>
              <a:t>2</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Developed on-demand printed cortisol sensor, with parallel cortisol sensing technology at ARC and Caltech (CAN collaboration.)</a:t>
            </a:r>
          </a:p>
          <a:p>
            <a:pPr>
              <a:buFont typeface="Arial" panose="020B0604020202020204" pitchFamily="34" charset="0"/>
              <a:buChar char="•"/>
            </a:pPr>
            <a:r>
              <a:rPr lang="en-US" sz="1600" b="1" dirty="0">
                <a:latin typeface="Calibri" panose="020F0502020204030204" pitchFamily="34" charset="0"/>
                <a:cs typeface="Calibri" panose="020F0502020204030204" pitchFamily="34" charset="0"/>
              </a:rPr>
              <a:t>Technology Development – Power Harvesting</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Developing a printed power dual-band harvesting antenna for RFID and WiFi via a collaboration with UAH. Prototype devices completed before COVID-19 shutdown.</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Developing a printed thermoelectric device for powering wireless RFID sensors and communications via an EPSCoR collaboration with Boise State University. Initial devices show high energy density.</a:t>
            </a:r>
          </a:p>
        </p:txBody>
      </p:sp>
      <p:pic>
        <p:nvPicPr>
          <p:cNvPr id="12" name="Picture 2" descr="http://www.spaceflight101.net/uploads/6/4/0/6/6406961/6466776_orig.jpg">
            <a:extLst>
              <a:ext uri="{FF2B5EF4-FFF2-40B4-BE49-F238E27FC236}">
                <a16:creationId xmlns:a16="http://schemas.microsoft.com/office/drawing/2014/main" id="{DA8C68F1-3177-D94D-9DB0-42F5351CF45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91725" y="2972119"/>
            <a:ext cx="2207568" cy="146903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D3393A1-0FDA-9A42-8130-8CBA78B43B37}"/>
              </a:ext>
            </a:extLst>
          </p:cNvPr>
          <p:cNvSpPr txBox="1"/>
          <p:nvPr/>
        </p:nvSpPr>
        <p:spPr>
          <a:xfrm>
            <a:off x="8015352" y="4517125"/>
            <a:ext cx="2015325" cy="45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Utilization of ISS REALM RFID network</a:t>
            </a:r>
          </a:p>
        </p:txBody>
      </p:sp>
      <p:sp>
        <p:nvSpPr>
          <p:cNvPr id="14" name="TextBox 13">
            <a:extLst>
              <a:ext uri="{FF2B5EF4-FFF2-40B4-BE49-F238E27FC236}">
                <a16:creationId xmlns:a16="http://schemas.microsoft.com/office/drawing/2014/main" id="{597D8FDD-1296-914B-9171-97EB78554A2E}"/>
              </a:ext>
            </a:extLst>
          </p:cNvPr>
          <p:cNvSpPr txBox="1"/>
          <p:nvPr/>
        </p:nvSpPr>
        <p:spPr>
          <a:xfrm>
            <a:off x="9204644" y="2507871"/>
            <a:ext cx="2395167" cy="571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Development of printed sensors: cortisol (biosensor - left),  UV, (right)</a:t>
            </a:r>
          </a:p>
        </p:txBody>
      </p:sp>
      <p:pic>
        <p:nvPicPr>
          <p:cNvPr id="16" name="Picture 15" descr="A screenshot of a social media post&#10;&#10;Description automatically generated">
            <a:extLst>
              <a:ext uri="{FF2B5EF4-FFF2-40B4-BE49-F238E27FC236}">
                <a16:creationId xmlns:a16="http://schemas.microsoft.com/office/drawing/2014/main" id="{F0C7FE1A-809D-034D-8669-A4A144F88B8C}"/>
              </a:ext>
            </a:extLst>
          </p:cNvPr>
          <p:cNvPicPr/>
          <p:nvPr/>
        </p:nvPicPr>
        <p:blipFill>
          <a:blip r:embed="rId5" cstate="print">
            <a:extLst>
              <a:ext uri="{28A0092B-C50C-407E-A947-70E740481C1C}">
                <a14:useLocalDpi xmlns:a14="http://schemas.microsoft.com/office/drawing/2010/main"/>
              </a:ext>
            </a:extLst>
          </a:blip>
          <a:stretch>
            <a:fillRect/>
          </a:stretch>
        </p:blipFill>
        <p:spPr>
          <a:xfrm>
            <a:off x="10373540" y="3244185"/>
            <a:ext cx="1749825" cy="848924"/>
          </a:xfrm>
          <a:prstGeom prst="rect">
            <a:avLst/>
          </a:prstGeom>
        </p:spPr>
      </p:pic>
      <p:pic>
        <p:nvPicPr>
          <p:cNvPr id="18" name="Picture 17">
            <a:extLst>
              <a:ext uri="{FF2B5EF4-FFF2-40B4-BE49-F238E27FC236}">
                <a16:creationId xmlns:a16="http://schemas.microsoft.com/office/drawing/2014/main" id="{AE0389B1-42F2-D64E-A788-C2A2CD61A808}"/>
              </a:ext>
            </a:extLst>
          </p:cNvPr>
          <p:cNvPicPr>
            <a:picLocks noChangeAspect="1"/>
          </p:cNvPicPr>
          <p:nvPr/>
        </p:nvPicPr>
        <p:blipFill>
          <a:blip r:embed="rId6"/>
          <a:stretch>
            <a:fillRect/>
          </a:stretch>
        </p:blipFill>
        <p:spPr>
          <a:xfrm>
            <a:off x="9640230" y="1185080"/>
            <a:ext cx="2551770" cy="1360945"/>
          </a:xfrm>
          <a:prstGeom prst="rect">
            <a:avLst/>
          </a:prstGeom>
        </p:spPr>
      </p:pic>
      <p:pic>
        <p:nvPicPr>
          <p:cNvPr id="20" name="Picture 19">
            <a:extLst>
              <a:ext uri="{FF2B5EF4-FFF2-40B4-BE49-F238E27FC236}">
                <a16:creationId xmlns:a16="http://schemas.microsoft.com/office/drawing/2014/main" id="{FCF908FD-54BE-A14C-B92F-414BBDEC5C1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738645" y="4811246"/>
            <a:ext cx="2584064" cy="1606932"/>
          </a:xfrm>
          <a:prstGeom prst="rect">
            <a:avLst/>
          </a:prstGeom>
        </p:spPr>
      </p:pic>
      <p:sp>
        <p:nvSpPr>
          <p:cNvPr id="22" name="TextBox 21">
            <a:extLst>
              <a:ext uri="{FF2B5EF4-FFF2-40B4-BE49-F238E27FC236}">
                <a16:creationId xmlns:a16="http://schemas.microsoft.com/office/drawing/2014/main" id="{8E7D1C21-5499-454D-8473-F7DDC8A38930}"/>
              </a:ext>
            </a:extLst>
          </p:cNvPr>
          <p:cNvSpPr txBox="1"/>
          <p:nvPr/>
        </p:nvSpPr>
        <p:spPr>
          <a:xfrm>
            <a:off x="9095509" y="6364010"/>
            <a:ext cx="1632411" cy="3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Printed thermoelectric device (Boise State collaboration)</a:t>
            </a:r>
          </a:p>
        </p:txBody>
      </p:sp>
      <p:pic>
        <p:nvPicPr>
          <p:cNvPr id="15" name="Picture 14">
            <a:extLst>
              <a:ext uri="{FF2B5EF4-FFF2-40B4-BE49-F238E27FC236}">
                <a16:creationId xmlns:a16="http://schemas.microsoft.com/office/drawing/2014/main" id="{3CB9B9C1-EA29-CA45-82DB-573FC747FE60}"/>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130896" y="1403086"/>
            <a:ext cx="1446643" cy="1066800"/>
          </a:xfrm>
          <a:prstGeom prst="rect">
            <a:avLst/>
          </a:prstGeom>
        </p:spPr>
      </p:pic>
      <p:sp>
        <p:nvSpPr>
          <p:cNvPr id="19" name="TextBox 18">
            <a:extLst>
              <a:ext uri="{FF2B5EF4-FFF2-40B4-BE49-F238E27FC236}">
                <a16:creationId xmlns:a16="http://schemas.microsoft.com/office/drawing/2014/main" id="{2594E294-4CA2-D343-8421-73876C839FC6}"/>
              </a:ext>
            </a:extLst>
          </p:cNvPr>
          <p:cNvSpPr txBox="1"/>
          <p:nvPr/>
        </p:nvSpPr>
        <p:spPr>
          <a:xfrm>
            <a:off x="10549531" y="4218923"/>
            <a:ext cx="1638014" cy="45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Power harvesting printed antenna (UAH collaboration)</a:t>
            </a:r>
          </a:p>
        </p:txBody>
      </p:sp>
    </p:spTree>
    <p:extLst>
      <p:ext uri="{BB962C8B-B14F-4D97-AF65-F5344CB8AC3E}">
        <p14:creationId xmlns:p14="http://schemas.microsoft.com/office/powerpoint/2010/main" val="2695964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1" y="76200"/>
            <a:ext cx="9669192" cy="1066800"/>
          </a:xfrm>
        </p:spPr>
        <p:txBody>
          <a:bodyPr/>
          <a:lstStyle/>
          <a:p>
            <a:r>
              <a:rPr lang="en-US" sz="4000" dirty="0">
                <a:solidFill>
                  <a:schemeClr val="bg1">
                    <a:lumMod val="85000"/>
                  </a:schemeClr>
                </a:solidFill>
              </a:rPr>
              <a:t>ODME Project Accomplishments FY20</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10</a:t>
            </a:fld>
            <a:endParaRPr lang="uk-UA" dirty="0"/>
          </a:p>
        </p:txBody>
      </p:sp>
      <p:sp>
        <p:nvSpPr>
          <p:cNvPr id="8" name="Content Placeholder 2">
            <a:extLst>
              <a:ext uri="{FF2B5EF4-FFF2-40B4-BE49-F238E27FC236}">
                <a16:creationId xmlns:a16="http://schemas.microsoft.com/office/drawing/2014/main" id="{6603465F-F212-479D-828B-80BD7F4581D8}"/>
              </a:ext>
            </a:extLst>
          </p:cNvPr>
          <p:cNvSpPr txBox="1">
            <a:spLocks/>
          </p:cNvSpPr>
          <p:nvPr/>
        </p:nvSpPr>
        <p:spPr>
          <a:xfrm>
            <a:off x="294318" y="1263242"/>
            <a:ext cx="6537176" cy="5366158"/>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285750">
              <a:buFont typeface="Arial" panose="020B0604020202020204" pitchFamily="34" charset="0"/>
              <a:buChar char="•"/>
            </a:pPr>
            <a:r>
              <a:rPr lang="en-US" sz="1600" b="1" dirty="0">
                <a:latin typeface="Calibri" panose="020F0502020204030204" pitchFamily="34" charset="0"/>
                <a:cs typeface="Calibri" panose="020F0502020204030204" pitchFamily="34" charset="0"/>
              </a:rPr>
              <a:t>Technology Development – Energy Storage</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Collaboration with Auburn University to develop a flexible, printable energy storage device from Spark Plasma Sintered (SPS) supercapacitor</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Collaboration with Georgia Tech University to develop an optimized printed supercapacitor from carbon nanotubes (CNTs) functionalized with ionic liquids.</a:t>
            </a:r>
          </a:p>
          <a:p>
            <a:pPr lvl="1">
              <a:buFont typeface="Arial" panose="020B0604020202020204" pitchFamily="34" charset="0"/>
              <a:buChar char="•"/>
            </a:pPr>
            <a:r>
              <a:rPr lang="en-US" sz="1600" dirty="0">
                <a:latin typeface="Calibri" panose="020F0502020204030204" pitchFamily="34" charset="0"/>
                <a:cs typeface="Calibri" panose="020F0502020204030204" pitchFamily="34" charset="0"/>
              </a:rPr>
              <a:t>Development of a carbon-carbon printed supercapacitor at ARC. Initial testing is showing very good results and characterization of the devices is continuing.</a:t>
            </a:r>
            <a:endParaRPr lang="en-US" sz="1600" b="1" dirty="0">
              <a:latin typeface="+mj-lt"/>
              <a:cs typeface="Calibri" panose="020F0502020204030204" pitchFamily="34" charset="0"/>
            </a:endParaRPr>
          </a:p>
          <a:p>
            <a:pPr>
              <a:buFont typeface="Arial" panose="020B0604020202020204" pitchFamily="34" charset="0"/>
              <a:buChar char="•"/>
            </a:pPr>
            <a:r>
              <a:rPr lang="en-US" sz="1600" b="1" dirty="0">
                <a:latin typeface="+mj-lt"/>
                <a:cs typeface="Calibri" panose="020F0502020204030204" pitchFamily="34" charset="0"/>
              </a:rPr>
              <a:t>Technology Development – </a:t>
            </a:r>
            <a:r>
              <a:rPr lang="en-US" sz="1600" b="1" dirty="0">
                <a:highlight>
                  <a:srgbClr val="FFFFFF"/>
                </a:highlight>
                <a:latin typeface="+mj-lt"/>
              </a:rPr>
              <a:t>Sounding Rocket Test Flight</a:t>
            </a:r>
          </a:p>
          <a:p>
            <a:pPr lvl="1">
              <a:buFont typeface="Arial" panose="020B0604020202020204" pitchFamily="34" charset="0"/>
              <a:buChar char="•"/>
            </a:pPr>
            <a:r>
              <a:rPr lang="en-US" sz="1600" dirty="0">
                <a:highlight>
                  <a:srgbClr val="FFFFFF"/>
                </a:highlight>
                <a:latin typeface="+mj-lt"/>
              </a:rPr>
              <a:t>Planned flight demo in early 2022 of printed electronics and sensors on Sounding Rocket flight</a:t>
            </a:r>
          </a:p>
          <a:p>
            <a:pPr lvl="1">
              <a:spcAft>
                <a:spcPts val="900"/>
              </a:spcAft>
              <a:buFont typeface="Arial" panose="020B0604020202020204" pitchFamily="34" charset="0"/>
              <a:buChar char="•"/>
            </a:pPr>
            <a:r>
              <a:rPr lang="en-US" sz="1600" dirty="0">
                <a:highlight>
                  <a:srgbClr val="FFFFFF"/>
                </a:highlight>
                <a:latin typeface="+mj-lt"/>
              </a:rPr>
              <a:t>Kick off meeting with flight team on June 8; collaboration with GSFC, Wallops, LPS </a:t>
            </a:r>
          </a:p>
        </p:txBody>
      </p:sp>
      <p:pic>
        <p:nvPicPr>
          <p:cNvPr id="18" name="Picture 17">
            <a:extLst>
              <a:ext uri="{FF2B5EF4-FFF2-40B4-BE49-F238E27FC236}">
                <a16:creationId xmlns:a16="http://schemas.microsoft.com/office/drawing/2014/main" id="{AD570D7F-61E5-3F46-B594-7EE043B0FA03}"/>
              </a:ext>
            </a:extLst>
          </p:cNvPr>
          <p:cNvPicPr>
            <a:picLocks noChangeAspect="1"/>
          </p:cNvPicPr>
          <p:nvPr/>
        </p:nvPicPr>
        <p:blipFill>
          <a:blip r:embed="rId4"/>
          <a:stretch>
            <a:fillRect/>
          </a:stretch>
        </p:blipFill>
        <p:spPr>
          <a:xfrm>
            <a:off x="7506863" y="3181318"/>
            <a:ext cx="1849408" cy="2774690"/>
          </a:xfrm>
          <a:prstGeom prst="rect">
            <a:avLst/>
          </a:prstGeom>
        </p:spPr>
      </p:pic>
      <p:sp>
        <p:nvSpPr>
          <p:cNvPr id="19" name="Text Box 2">
            <a:extLst>
              <a:ext uri="{FF2B5EF4-FFF2-40B4-BE49-F238E27FC236}">
                <a16:creationId xmlns:a16="http://schemas.microsoft.com/office/drawing/2014/main" id="{4CFD1760-B692-ED41-BD3C-0BF43DC5555C}"/>
              </a:ext>
            </a:extLst>
          </p:cNvPr>
          <p:cNvSpPr txBox="1"/>
          <p:nvPr/>
        </p:nvSpPr>
        <p:spPr>
          <a:xfrm>
            <a:off x="8431567" y="6173959"/>
            <a:ext cx="2628945" cy="38207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spcBef>
                <a:spcPts val="0"/>
              </a:spcBef>
              <a:spcAft>
                <a:spcPts val="0"/>
              </a:spcAft>
            </a:pPr>
            <a:r>
              <a:rPr lang="en-US" sz="1000" b="1" dirty="0">
                <a:effectLst/>
                <a:latin typeface="Calibri" panose="020F0502020204030204" pitchFamily="34" charset="0"/>
                <a:ea typeface="Times New Roman" panose="02020603050405020304" pitchFamily="18" charset="0"/>
              </a:rPr>
              <a:t>Sounding Rocket Test Flight</a:t>
            </a:r>
          </a:p>
          <a:p>
            <a:pPr marL="0" marR="0" algn="ctr">
              <a:spcBef>
                <a:spcPts val="0"/>
              </a:spcBef>
              <a:spcAft>
                <a:spcPts val="0"/>
              </a:spcAft>
            </a:pPr>
            <a:r>
              <a:rPr lang="en-US" sz="1000" b="1" dirty="0">
                <a:latin typeface="Calibri" panose="020F0502020204030204" pitchFamily="34" charset="0"/>
                <a:ea typeface="Times New Roman" panose="02020603050405020304" pitchFamily="18" charset="0"/>
              </a:rPr>
              <a:t>Printed electronics &amp; sensors on rocket door</a:t>
            </a:r>
            <a:endParaRPr lang="en-US" sz="1200" dirty="0">
              <a:effectLst/>
              <a:latin typeface="Times New Roman" panose="02020603050405020304" pitchFamily="18" charset="0"/>
              <a:ea typeface="Times New Roman" panose="02020603050405020304" pitchFamily="18" charset="0"/>
            </a:endParaRPr>
          </a:p>
        </p:txBody>
      </p:sp>
      <p:pic>
        <p:nvPicPr>
          <p:cNvPr id="20" name="Picture 19">
            <a:extLst>
              <a:ext uri="{FF2B5EF4-FFF2-40B4-BE49-F238E27FC236}">
                <a16:creationId xmlns:a16="http://schemas.microsoft.com/office/drawing/2014/main" id="{F7049149-9F4D-F24C-B1E0-35D17C0C317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71307" y="4903790"/>
            <a:ext cx="1849408" cy="1046557"/>
          </a:xfrm>
          <a:prstGeom prst="rect">
            <a:avLst/>
          </a:prstGeom>
        </p:spPr>
      </p:pic>
      <p:pic>
        <p:nvPicPr>
          <p:cNvPr id="21" name="Picture 20">
            <a:extLst>
              <a:ext uri="{FF2B5EF4-FFF2-40B4-BE49-F238E27FC236}">
                <a16:creationId xmlns:a16="http://schemas.microsoft.com/office/drawing/2014/main" id="{74B53096-359D-004C-8DDA-AFE26E9B4CA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571307" y="3203162"/>
            <a:ext cx="1774355" cy="1464980"/>
          </a:xfrm>
          <a:prstGeom prst="rect">
            <a:avLst/>
          </a:prstGeom>
        </p:spPr>
      </p:pic>
      <p:sp>
        <p:nvSpPr>
          <p:cNvPr id="10" name="TextBox 9">
            <a:extLst>
              <a:ext uri="{FF2B5EF4-FFF2-40B4-BE49-F238E27FC236}">
                <a16:creationId xmlns:a16="http://schemas.microsoft.com/office/drawing/2014/main" id="{73DD68D0-C401-4063-9BC3-DD46A7F6EB74}"/>
              </a:ext>
            </a:extLst>
          </p:cNvPr>
          <p:cNvSpPr txBox="1"/>
          <p:nvPr/>
        </p:nvSpPr>
        <p:spPr>
          <a:xfrm>
            <a:off x="7627042" y="2794730"/>
            <a:ext cx="1295416" cy="23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l"/>
            <a:r>
              <a:rPr lang="en-US" sz="900" dirty="0">
                <a:latin typeface="Calibri" panose="020F0502020204030204" pitchFamily="34" charset="0"/>
                <a:cs typeface="Calibri" panose="020F0502020204030204" pitchFamily="34" charset="0"/>
              </a:rPr>
              <a:t>Printed supercapacitor</a:t>
            </a:r>
          </a:p>
        </p:txBody>
      </p:sp>
      <p:pic>
        <p:nvPicPr>
          <p:cNvPr id="11" name="그림 44">
            <a:extLst>
              <a:ext uri="{FF2B5EF4-FFF2-40B4-BE49-F238E27FC236}">
                <a16:creationId xmlns:a16="http://schemas.microsoft.com/office/drawing/2014/main" id="{83F799F7-69F3-4D20-842A-28091846101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5400000">
            <a:off x="7564283" y="1365145"/>
            <a:ext cx="1450634" cy="1253146"/>
          </a:xfrm>
          <a:prstGeom prst="rect">
            <a:avLst/>
          </a:prstGeom>
        </p:spPr>
      </p:pic>
      <p:pic>
        <p:nvPicPr>
          <p:cNvPr id="12" name="Picture 11" descr="A picture containing person, sitting, person, food&#10;&#10;Description automatically generated">
            <a:extLst>
              <a:ext uri="{FF2B5EF4-FFF2-40B4-BE49-F238E27FC236}">
                <a16:creationId xmlns:a16="http://schemas.microsoft.com/office/drawing/2014/main" id="{2FA6F411-AD89-4C99-961C-28943DFAD808}"/>
              </a:ext>
            </a:extLst>
          </p:cNvPr>
          <p:cNvPicPr>
            <a:picLocks noChangeAspect="1"/>
          </p:cNvPicPr>
          <p:nvPr/>
        </p:nvPicPr>
        <p:blipFill>
          <a:blip r:embed="rId8"/>
          <a:stretch>
            <a:fillRect/>
          </a:stretch>
        </p:blipFill>
        <p:spPr>
          <a:xfrm>
            <a:off x="9556456" y="1293779"/>
            <a:ext cx="1821728" cy="1450635"/>
          </a:xfrm>
          <a:prstGeom prst="rect">
            <a:avLst/>
          </a:prstGeom>
        </p:spPr>
      </p:pic>
      <p:sp>
        <p:nvSpPr>
          <p:cNvPr id="13" name="TextBox 12">
            <a:extLst>
              <a:ext uri="{FF2B5EF4-FFF2-40B4-BE49-F238E27FC236}">
                <a16:creationId xmlns:a16="http://schemas.microsoft.com/office/drawing/2014/main" id="{CE692F20-ABAC-4B9B-A401-70E0A1350C85}"/>
              </a:ext>
            </a:extLst>
          </p:cNvPr>
          <p:cNvSpPr txBox="1"/>
          <p:nvPr/>
        </p:nvSpPr>
        <p:spPr>
          <a:xfrm>
            <a:off x="9583876" y="2700958"/>
            <a:ext cx="1821728" cy="247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latin typeface="Calibri" panose="020F0502020204030204" pitchFamily="34" charset="0"/>
                <a:cs typeface="Calibri" panose="020F0502020204030204" pitchFamily="34" charset="0"/>
              </a:rPr>
              <a:t>Flexible Supercapacitor from SPS dielectric (Auburn CAN)</a:t>
            </a:r>
          </a:p>
        </p:txBody>
      </p:sp>
    </p:spTree>
    <p:extLst>
      <p:ext uri="{BB962C8B-B14F-4D97-AF65-F5344CB8AC3E}">
        <p14:creationId xmlns:p14="http://schemas.microsoft.com/office/powerpoint/2010/main" val="3380411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1834" y="-38954"/>
            <a:ext cx="7444886" cy="800100"/>
          </a:xfrm>
        </p:spPr>
        <p:txBody>
          <a:bodyPr/>
          <a:lstStyle/>
          <a:p>
            <a:br>
              <a:rPr lang="en-US" sz="3200" b="1" dirty="0">
                <a:solidFill>
                  <a:schemeClr val="bg1">
                    <a:lumMod val="85000"/>
                  </a:schemeClr>
                </a:solidFill>
                <a:latin typeface="+mj-lt"/>
              </a:rPr>
            </a:br>
            <a:r>
              <a:rPr lang="en-US" sz="3200" b="1" dirty="0">
                <a:solidFill>
                  <a:schemeClr val="bg1">
                    <a:lumMod val="85000"/>
                  </a:schemeClr>
                </a:solidFill>
                <a:latin typeface="+mj-lt"/>
              </a:rPr>
              <a:t> </a:t>
            </a:r>
            <a:r>
              <a:rPr lang="en-US" sz="3600" b="1" dirty="0">
                <a:solidFill>
                  <a:schemeClr val="bg1">
                    <a:lumMod val="85000"/>
                  </a:schemeClr>
                </a:solidFill>
                <a:latin typeface="+mj-lt"/>
              </a:rPr>
              <a:t>Recycle and Reuse (</a:t>
            </a:r>
            <a:r>
              <a:rPr lang="en-US" sz="3600" b="1" dirty="0" err="1">
                <a:solidFill>
                  <a:schemeClr val="bg1">
                    <a:lumMod val="85000"/>
                  </a:schemeClr>
                </a:solidFill>
                <a:latin typeface="+mj-lt"/>
              </a:rPr>
              <a:t>RnR</a:t>
            </a:r>
            <a:r>
              <a:rPr lang="en-US" sz="3600" b="1" dirty="0">
                <a:solidFill>
                  <a:schemeClr val="bg1">
                    <a:lumMod val="85000"/>
                  </a:schemeClr>
                </a:solidFill>
                <a:latin typeface="+mj-lt"/>
              </a:rPr>
              <a:t>) Goals &amp; Project Objectives</a:t>
            </a:r>
          </a:p>
        </p:txBody>
      </p:sp>
      <p:graphicFrame>
        <p:nvGraphicFramePr>
          <p:cNvPr id="4" name="Table 3"/>
          <p:cNvGraphicFramePr>
            <a:graphicFrameLocks noGrp="1"/>
          </p:cNvGraphicFramePr>
          <p:nvPr>
            <p:extLst>
              <p:ext uri="{D42A27DB-BD31-4B8C-83A1-F6EECF244321}">
                <p14:modId xmlns:p14="http://schemas.microsoft.com/office/powerpoint/2010/main" val="1548184192"/>
              </p:ext>
            </p:extLst>
          </p:nvPr>
        </p:nvGraphicFramePr>
        <p:xfrm>
          <a:off x="137159" y="1177545"/>
          <a:ext cx="11841481" cy="1487721"/>
        </p:xfrm>
        <a:graphic>
          <a:graphicData uri="http://schemas.openxmlformats.org/drawingml/2006/table">
            <a:tbl>
              <a:tblPr/>
              <a:tblGrid>
                <a:gridCol w="1478481">
                  <a:extLst>
                    <a:ext uri="{9D8B030D-6E8A-4147-A177-3AD203B41FA5}">
                      <a16:colId xmlns:a16="http://schemas.microsoft.com/office/drawing/2014/main" val="20000"/>
                    </a:ext>
                  </a:extLst>
                </a:gridCol>
                <a:gridCol w="10363000">
                  <a:extLst>
                    <a:ext uri="{9D8B030D-6E8A-4147-A177-3AD203B41FA5}">
                      <a16:colId xmlns:a16="http://schemas.microsoft.com/office/drawing/2014/main" val="20001"/>
                    </a:ext>
                  </a:extLst>
                </a:gridCol>
              </a:tblGrid>
              <a:tr h="251959">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bg1"/>
                          </a:solidFill>
                          <a:effectLst/>
                          <a:latin typeface="+mj-lt"/>
                          <a:cs typeface="Arial" panose="020B0604020202020204" pitchFamily="34" charset="0"/>
                        </a:rPr>
                        <a:t>Technology Goals</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395918">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in-process monitoring technology to ensure recycled polymer filament production quality.</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442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#2</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and assess launch packaging materials for recyclability.</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95918">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Goal #3</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and evaluate the recycling of launch packaging materials on-orbit.</a:t>
                      </a:r>
                      <a:endParaRPr lang="en-US" sz="1400" b="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782291329"/>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848573961"/>
              </p:ext>
            </p:extLst>
          </p:nvPr>
        </p:nvGraphicFramePr>
        <p:xfrm>
          <a:off x="137159" y="2686410"/>
          <a:ext cx="11841481" cy="3473831"/>
        </p:xfrm>
        <a:graphic>
          <a:graphicData uri="http://schemas.openxmlformats.org/drawingml/2006/table">
            <a:tbl>
              <a:tblPr/>
              <a:tblGrid>
                <a:gridCol w="1478481">
                  <a:extLst>
                    <a:ext uri="{9D8B030D-6E8A-4147-A177-3AD203B41FA5}">
                      <a16:colId xmlns:a16="http://schemas.microsoft.com/office/drawing/2014/main" val="20000"/>
                    </a:ext>
                  </a:extLst>
                </a:gridCol>
                <a:gridCol w="10363000">
                  <a:extLst>
                    <a:ext uri="{9D8B030D-6E8A-4147-A177-3AD203B41FA5}">
                      <a16:colId xmlns:a16="http://schemas.microsoft.com/office/drawing/2014/main" val="20001"/>
                    </a:ext>
                  </a:extLst>
                </a:gridCol>
              </a:tblGrid>
              <a:tr h="23942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1800" b="1" i="0" u="none" strike="noStrike" dirty="0">
                          <a:solidFill>
                            <a:schemeClr val="bg1"/>
                          </a:solidFill>
                          <a:effectLst/>
                          <a:latin typeface="+mj-lt"/>
                          <a:cs typeface="Arial" panose="020B0604020202020204" pitchFamily="34" charset="0"/>
                        </a:rPr>
                        <a:t>Project Objectives </a:t>
                      </a:r>
                    </a:p>
                  </a:txBody>
                  <a:tcPr marL="7144" marR="7144" marT="7144"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322516">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a:t>
                      </a:r>
                      <a:r>
                        <a:rPr lang="en-US" sz="1400" b="0" i="0" u="none" strike="noStrike" kern="1200" baseline="0" dirty="0">
                          <a:solidFill>
                            <a:schemeClr val="tx1"/>
                          </a:solidFill>
                          <a:effectLst/>
                          <a:latin typeface="+mj-lt"/>
                          <a:ea typeface="+mn-ea"/>
                          <a:cs typeface="Arial" panose="020B0604020202020204" pitchFamily="34" charset="0"/>
                        </a:rPr>
                        <a:t> </a:t>
                      </a:r>
                      <a:r>
                        <a:rPr lang="en-US" sz="1400" b="0" i="0" u="none" strike="noStrike" kern="1200" dirty="0">
                          <a:solidFill>
                            <a:schemeClr val="tx1"/>
                          </a:solidFill>
                          <a:effectLst/>
                          <a:latin typeface="+mj-lt"/>
                          <a:ea typeface="+mn-ea"/>
                          <a:cs typeface="Arial" panose="020B0604020202020204" pitchFamily="34" charset="0"/>
                        </a:rPr>
                        <a:t>#1</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Evaluate the </a:t>
                      </a:r>
                      <a:r>
                        <a:rPr lang="en-US" sz="1400" b="0" i="0" kern="1200" dirty="0" err="1">
                          <a:solidFill>
                            <a:schemeClr val="tx1"/>
                          </a:solidFill>
                          <a:effectLst/>
                          <a:latin typeface="+mj-lt"/>
                          <a:ea typeface="+mn-ea"/>
                          <a:cs typeface="+mn-cs"/>
                        </a:rPr>
                        <a:t>Refabricator</a:t>
                      </a:r>
                      <a:r>
                        <a:rPr lang="en-US" sz="1400" b="0" i="0" kern="1200" dirty="0">
                          <a:solidFill>
                            <a:schemeClr val="tx1"/>
                          </a:solidFill>
                          <a:effectLst/>
                          <a:latin typeface="+mj-lt"/>
                          <a:ea typeface="+mn-ea"/>
                          <a:cs typeface="+mn-cs"/>
                        </a:rPr>
                        <a:t> unit to determine the likely root cause of the inability produce recycled material.</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#2</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457200" rtl="0" eaLnBrk="1" fontAlgn="auto" latinLnBrk="0" hangingPunct="1">
                        <a:lnSpc>
                          <a:spcPts val="17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an in-process monitoring system to measure filament diameter and characterize local variations in diameter.</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17591">
                <a:tc>
                  <a:txBody>
                    <a:bodyPr/>
                    <a:lstStyle/>
                    <a:p>
                      <a:pPr marL="0" marR="0" lvl="0" indent="0" algn="ctr"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u="none" strike="noStrike" kern="1200" dirty="0">
                          <a:solidFill>
                            <a:schemeClr val="tx1"/>
                          </a:solidFill>
                          <a:effectLst/>
                          <a:latin typeface="+mj-lt"/>
                          <a:ea typeface="+mn-ea"/>
                          <a:cs typeface="Arial" panose="020B0604020202020204" pitchFamily="34" charset="0"/>
                        </a:rPr>
                        <a:t>Objective #3</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an in-process monitoring system to measure the flexural modulus of the filament.</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64381834"/>
                  </a:ext>
                </a:extLst>
              </a:tr>
              <a:tr h="48815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#4</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Demonstrate active control of the filament production process with a ground-based prototype system using diameter and modulus measurements as input.</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537941365"/>
                  </a:ext>
                </a:extLst>
              </a:tr>
              <a:tr h="48815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#5</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Evaluate the recyclability of existing launch packaging materials by assessing the effects of thermal, chemical, and mechanical degradation with repeated cycling.</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10914882"/>
                  </a:ext>
                </a:extLst>
              </a:tr>
              <a:tr h="420949">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#6</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and assess materials designed to be recycled and reused on space missions.</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89564191"/>
                  </a:ext>
                </a:extLst>
              </a:tr>
              <a:tr h="381740">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#7</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Optimize processing parameters for recycling within the ground unit.</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402178010"/>
                  </a:ext>
                </a:extLst>
              </a:tr>
              <a:tr h="377031">
                <a:tc>
                  <a:txBody>
                    <a:bodyPr/>
                    <a:lstStyle/>
                    <a:p>
                      <a:pPr marL="0" indent="0" algn="ctr" defTabSz="731520" rtl="0" eaLnBrk="1" fontAlgn="b" latinLnBrk="0" hangingPunct="1">
                        <a:buFont typeface="Arial" panose="020B0604020202020204" pitchFamily="34" charset="0"/>
                        <a:buNone/>
                      </a:pPr>
                      <a:r>
                        <a:rPr lang="en-US" sz="1400" b="0" i="0" u="none" strike="noStrike" kern="1200" dirty="0">
                          <a:solidFill>
                            <a:schemeClr val="tx1"/>
                          </a:solidFill>
                          <a:effectLst/>
                          <a:latin typeface="+mj-lt"/>
                          <a:ea typeface="+mn-ea"/>
                          <a:cs typeface="Arial" panose="020B0604020202020204" pitchFamily="34" charset="0"/>
                        </a:rPr>
                        <a:t>Objective #8</a:t>
                      </a:r>
                    </a:p>
                  </a:txBody>
                  <a:tcPr marL="68580" marR="68580" marT="34290" marB="34290"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0" i="0" kern="1200" dirty="0">
                          <a:solidFill>
                            <a:schemeClr val="tx1"/>
                          </a:solidFill>
                          <a:effectLst/>
                          <a:latin typeface="+mj-lt"/>
                          <a:ea typeface="+mn-ea"/>
                          <a:cs typeface="+mn-cs"/>
                        </a:rPr>
                        <a:t>Develop a physics-based model to modify the optimal ground processing parameters for demonstration in microgravity.</a:t>
                      </a:r>
                      <a:endParaRPr lang="en-US" sz="1400" b="0" kern="1200" dirty="0">
                        <a:solidFill>
                          <a:schemeClr val="tx1"/>
                        </a:solidFill>
                        <a:effectLst/>
                        <a:latin typeface="+mj-lt"/>
                        <a:ea typeface="+mn-ea"/>
                        <a:cs typeface="Arial" panose="020B0604020202020204" pitchFamily="34" charset="0"/>
                      </a:endParaRPr>
                    </a:p>
                  </a:txBody>
                  <a:tcPr marL="68580" marR="68580" marT="34290" marB="34290"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18544170"/>
                  </a:ext>
                </a:extLst>
              </a:tr>
            </a:tbl>
          </a:graphicData>
        </a:graphic>
      </p:graphicFrame>
      <p:sp>
        <p:nvSpPr>
          <p:cNvPr id="7" name="Slide Number Placeholder 6"/>
          <p:cNvSpPr>
            <a:spLocks noGrp="1"/>
          </p:cNvSpPr>
          <p:nvPr>
            <p:ph type="sldNum" sz="quarter" idx="10"/>
          </p:nvPr>
        </p:nvSpPr>
        <p:spPr/>
        <p:txBody>
          <a:bodyPr/>
          <a:lstStyle/>
          <a:p>
            <a:pPr defTabSz="685800">
              <a:defRPr/>
            </a:pPr>
            <a:fld id="{75D13D49-2B6F-174C-9E1E-1013A06E5C50}" type="slidenum">
              <a:rPr lang="uk-UA">
                <a:solidFill>
                  <a:prstClr val="black"/>
                </a:solidFill>
              </a:rPr>
              <a:pPr defTabSz="685800">
                <a:defRPr/>
              </a:pPr>
              <a:t>11</a:t>
            </a:fld>
            <a:endParaRPr lang="uk-UA" dirty="0">
              <a:solidFill>
                <a:prstClr val="black"/>
              </a:solidFill>
            </a:endParaRPr>
          </a:p>
        </p:txBody>
      </p:sp>
      <p:pic>
        <p:nvPicPr>
          <p:cNvPr id="8" name="Picture 7">
            <a:extLst>
              <a:ext uri="{FF2B5EF4-FFF2-40B4-BE49-F238E27FC236}">
                <a16:creationId xmlns:a16="http://schemas.microsoft.com/office/drawing/2014/main" id="{2002957E-4F9B-443F-9C85-1A8DBFB2F5F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10" name="TextBox 9">
            <a:extLst>
              <a:ext uri="{FF2B5EF4-FFF2-40B4-BE49-F238E27FC236}">
                <a16:creationId xmlns:a16="http://schemas.microsoft.com/office/drawing/2014/main" id="{9B2B1CE3-664A-4318-AF5A-41D2F74E3DB5}"/>
              </a:ext>
            </a:extLst>
          </p:cNvPr>
          <p:cNvSpPr txBox="1"/>
          <p:nvPr/>
        </p:nvSpPr>
        <p:spPr>
          <a:xfrm>
            <a:off x="5383485" y="6604084"/>
            <a:ext cx="1101584" cy="253916"/>
          </a:xfrm>
          <a:prstGeom prst="rect">
            <a:avLst/>
          </a:prstGeom>
          <a:noFill/>
        </p:spPr>
        <p:txBody>
          <a:bodyPr wrap="none" rtlCol="0">
            <a:spAutoFit/>
          </a:bodyPr>
          <a:lstStyle/>
          <a:p>
            <a:pPr defTabSz="685800">
              <a:defRPr/>
            </a:pPr>
            <a:r>
              <a:rPr lang="en-US" sz="1050" dirty="0">
                <a:solidFill>
                  <a:srgbClr val="FF0000"/>
                </a:solidFill>
              </a:rPr>
              <a:t>Pre-Decisional.</a:t>
            </a:r>
          </a:p>
        </p:txBody>
      </p:sp>
    </p:spTree>
    <p:extLst>
      <p:ext uri="{BB962C8B-B14F-4D97-AF65-F5344CB8AC3E}">
        <p14:creationId xmlns:p14="http://schemas.microsoft.com/office/powerpoint/2010/main" val="2424216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81" y="60352"/>
            <a:ext cx="9608232" cy="1066800"/>
          </a:xfrm>
        </p:spPr>
        <p:txBody>
          <a:bodyPr/>
          <a:lstStyle/>
          <a:p>
            <a:r>
              <a:rPr lang="en-US" sz="4000" dirty="0" err="1">
                <a:solidFill>
                  <a:schemeClr val="bg1">
                    <a:lumMod val="85000"/>
                  </a:schemeClr>
                </a:solidFill>
              </a:rPr>
              <a:t>RnR</a:t>
            </a:r>
            <a:r>
              <a:rPr lang="en-US" sz="4000" dirty="0">
                <a:solidFill>
                  <a:schemeClr val="bg1">
                    <a:lumMod val="85000"/>
                  </a:schemeClr>
                </a:solidFill>
              </a:rPr>
              <a:t> Project Accomplishments FY20</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12</a:t>
            </a:fld>
            <a:endParaRPr lang="uk-UA" dirty="0"/>
          </a:p>
        </p:txBody>
      </p:sp>
      <p:sp>
        <p:nvSpPr>
          <p:cNvPr id="8" name="TextBox 7">
            <a:extLst>
              <a:ext uri="{FF2B5EF4-FFF2-40B4-BE49-F238E27FC236}">
                <a16:creationId xmlns:a16="http://schemas.microsoft.com/office/drawing/2014/main" id="{7BA138CB-0AC4-45D2-BFA2-BC8ECB080E17}"/>
              </a:ext>
            </a:extLst>
          </p:cNvPr>
          <p:cNvSpPr txBox="1"/>
          <p:nvPr/>
        </p:nvSpPr>
        <p:spPr>
          <a:xfrm>
            <a:off x="740888" y="1432560"/>
            <a:ext cx="5858032" cy="4031873"/>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In-Process Monitoring of Feedstock Production (Cornerstone Research Group (CRG)):</a:t>
            </a:r>
          </a:p>
          <a:p>
            <a:pPr marL="214313" indent="-214313">
              <a:buFont typeface="Arial" panose="020B0604020202020204" pitchFamily="34" charset="0"/>
              <a:buChar char="•"/>
            </a:pPr>
            <a:r>
              <a:rPr lang="en-US" sz="1600" dirty="0">
                <a:latin typeface="Calibri" panose="020F0502020204030204" pitchFamily="34" charset="0"/>
                <a:cs typeface="Calibri" panose="020F0502020204030204" pitchFamily="34" charset="0"/>
              </a:rPr>
              <a:t>Completed quarter 3 of a two-year effort to develop an in-process monitoring system for polymer filament production. Initial studies comparing the in-line flexural modulus sensor to traditional techniques have begun.</a:t>
            </a:r>
          </a:p>
          <a:p>
            <a:r>
              <a:rPr lang="en-US" sz="1600" b="1" dirty="0">
                <a:latin typeface="Calibri" panose="020F0502020204030204" pitchFamily="34" charset="0"/>
                <a:cs typeface="Calibri" panose="020F0502020204030204" pitchFamily="34" charset="0"/>
              </a:rPr>
              <a:t>Preliminary Recyclability Assessment of Existing ISS Packaging Materials:</a:t>
            </a:r>
          </a:p>
          <a:p>
            <a:pPr marL="214313" indent="-214313">
              <a:buFont typeface="Arial" panose="020B0604020202020204" pitchFamily="34" charset="0"/>
              <a:buChar char="•"/>
            </a:pPr>
            <a:r>
              <a:rPr lang="en-US" sz="1600" dirty="0">
                <a:latin typeface="Calibri" panose="020F0502020204030204" pitchFamily="34" charset="0"/>
                <a:cs typeface="Calibri" panose="020F0502020204030204" pitchFamily="34" charset="0"/>
              </a:rPr>
              <a:t>An internal NASA team was established in May 2020 to assess existing ISS packaging materials for their potential to be recycled. A draft of preliminary findings was completed on 7/01/20 and will inform the project on which materials should be the focus of subsequent efforts.</a:t>
            </a:r>
          </a:p>
          <a:p>
            <a:endParaRPr lang="en-US" sz="1600" b="1"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p:txBody>
      </p:sp>
      <p:pic>
        <p:nvPicPr>
          <p:cNvPr id="13" name="Picture 4" descr="Image preview">
            <a:extLst>
              <a:ext uri="{FF2B5EF4-FFF2-40B4-BE49-F238E27FC236}">
                <a16:creationId xmlns:a16="http://schemas.microsoft.com/office/drawing/2014/main" id="{74D44503-770D-4F18-B9AE-7BD58417A02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751634" y="1432560"/>
            <a:ext cx="3552549" cy="21594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Image preview">
            <a:extLst>
              <a:ext uri="{FF2B5EF4-FFF2-40B4-BE49-F238E27FC236}">
                <a16:creationId xmlns:a16="http://schemas.microsoft.com/office/drawing/2014/main" id="{17B61A6F-31B0-45E2-9BA7-2E97AF61D91F}"/>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758667" y="4079053"/>
            <a:ext cx="3959202" cy="21149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9574C2D-75EE-4A33-9C92-2A716C653038}"/>
              </a:ext>
            </a:extLst>
          </p:cNvPr>
          <p:cNvPicPr>
            <a:picLocks noChangeAspect="1"/>
          </p:cNvPicPr>
          <p:nvPr/>
        </p:nvPicPr>
        <p:blipFill>
          <a:blip r:embed="rId6"/>
          <a:stretch>
            <a:fillRect/>
          </a:stretch>
        </p:blipFill>
        <p:spPr>
          <a:xfrm>
            <a:off x="7491910" y="2494585"/>
            <a:ext cx="1164410" cy="568722"/>
          </a:xfrm>
          <a:prstGeom prst="rect">
            <a:avLst/>
          </a:prstGeom>
        </p:spPr>
      </p:pic>
      <p:pic>
        <p:nvPicPr>
          <p:cNvPr id="4" name="Picture 3">
            <a:extLst>
              <a:ext uri="{FF2B5EF4-FFF2-40B4-BE49-F238E27FC236}">
                <a16:creationId xmlns:a16="http://schemas.microsoft.com/office/drawing/2014/main" id="{D965A225-AAC6-4B78-9C7F-19CD0356F964}"/>
              </a:ext>
            </a:extLst>
          </p:cNvPr>
          <p:cNvPicPr>
            <a:picLocks noChangeAspect="1"/>
          </p:cNvPicPr>
          <p:nvPr/>
        </p:nvPicPr>
        <p:blipFill>
          <a:blip r:embed="rId6"/>
          <a:stretch>
            <a:fillRect/>
          </a:stretch>
        </p:blipFill>
        <p:spPr>
          <a:xfrm rot="16200000">
            <a:off x="11103260" y="4698995"/>
            <a:ext cx="413131" cy="816089"/>
          </a:xfrm>
          <a:prstGeom prst="rect">
            <a:avLst/>
          </a:prstGeom>
        </p:spPr>
      </p:pic>
      <p:sp>
        <p:nvSpPr>
          <p:cNvPr id="10" name="TextBox 9">
            <a:extLst>
              <a:ext uri="{FF2B5EF4-FFF2-40B4-BE49-F238E27FC236}">
                <a16:creationId xmlns:a16="http://schemas.microsoft.com/office/drawing/2014/main" id="{6B5A33C5-2A44-4C7B-AB91-B714357D8BE3}"/>
              </a:ext>
            </a:extLst>
          </p:cNvPr>
          <p:cNvSpPr txBox="1"/>
          <p:nvPr/>
        </p:nvSpPr>
        <p:spPr>
          <a:xfrm>
            <a:off x="8157663" y="3513418"/>
            <a:ext cx="3552548" cy="2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t>Overview of in-process monitoring of filament feedstock production (courtesy of CRG)</a:t>
            </a:r>
            <a:endParaRPr lang="en-US" sz="900" dirty="0">
              <a:latin typeface="+mj-lt"/>
              <a:cs typeface="Calibri" panose="020F0502020204030204" pitchFamily="34" charset="0"/>
            </a:endParaRPr>
          </a:p>
        </p:txBody>
      </p:sp>
      <p:sp>
        <p:nvSpPr>
          <p:cNvPr id="11" name="TextBox 10">
            <a:extLst>
              <a:ext uri="{FF2B5EF4-FFF2-40B4-BE49-F238E27FC236}">
                <a16:creationId xmlns:a16="http://schemas.microsoft.com/office/drawing/2014/main" id="{55EBD922-BA68-44B6-A775-EFB288154E95}"/>
              </a:ext>
            </a:extLst>
          </p:cNvPr>
          <p:cNvSpPr txBox="1"/>
          <p:nvPr/>
        </p:nvSpPr>
        <p:spPr>
          <a:xfrm>
            <a:off x="7998124" y="6264115"/>
            <a:ext cx="3690371" cy="41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t>RVT film, foam, and filament material designed for recyclability (courtesy of CRG)</a:t>
            </a:r>
            <a:endParaRPr lang="en-US" sz="900" dirty="0">
              <a:latin typeface="+mj-lt"/>
              <a:cs typeface="Calibri" panose="020F0502020204030204" pitchFamily="34" charset="0"/>
            </a:endParaRPr>
          </a:p>
        </p:txBody>
      </p:sp>
    </p:spTree>
    <p:extLst>
      <p:ext uri="{BB962C8B-B14F-4D97-AF65-F5344CB8AC3E}">
        <p14:creationId xmlns:p14="http://schemas.microsoft.com/office/powerpoint/2010/main" val="287900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1AD1CF-138B-F844-A616-844913347BE7}"/>
              </a:ext>
            </a:extLst>
          </p:cNvPr>
          <p:cNvSpPr>
            <a:spLocks noGrp="1"/>
          </p:cNvSpPr>
          <p:nvPr>
            <p:ph type="sldNum" sz="quarter" idx="10"/>
          </p:nvPr>
        </p:nvSpPr>
        <p:spPr/>
        <p:txBody>
          <a:bodyPr/>
          <a:lstStyle/>
          <a:p>
            <a:pPr>
              <a:defRPr/>
            </a:pPr>
            <a:fld id="{75D13D49-2B6F-174C-9E1E-1013A06E5C50}" type="slidenum">
              <a:rPr lang="uk-UA" smtClean="0"/>
              <a:pPr>
                <a:defRPr/>
              </a:pPr>
              <a:t>13</a:t>
            </a:fld>
            <a:endParaRPr lang="uk-UA" dirty="0"/>
          </a:p>
        </p:txBody>
      </p:sp>
      <p:sp>
        <p:nvSpPr>
          <p:cNvPr id="4" name="Title 1">
            <a:extLst>
              <a:ext uri="{FF2B5EF4-FFF2-40B4-BE49-F238E27FC236}">
                <a16:creationId xmlns:a16="http://schemas.microsoft.com/office/drawing/2014/main" id="{EB389F6D-464C-D743-9F9A-476E5FAC2A5E}"/>
              </a:ext>
            </a:extLst>
          </p:cNvPr>
          <p:cNvSpPr txBox="1">
            <a:spLocks/>
          </p:cNvSpPr>
          <p:nvPr/>
        </p:nvSpPr>
        <p:spPr>
          <a:xfrm>
            <a:off x="868681" y="60352"/>
            <a:ext cx="9608232" cy="10668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r>
              <a:rPr lang="en-US" sz="4000">
                <a:solidFill>
                  <a:schemeClr val="bg1">
                    <a:lumMod val="85000"/>
                  </a:schemeClr>
                </a:solidFill>
              </a:rPr>
              <a:t>RnR Project Accomplishments FY20</a:t>
            </a:r>
            <a:endParaRPr lang="en-US" sz="4000" dirty="0">
              <a:solidFill>
                <a:schemeClr val="bg1">
                  <a:lumMod val="85000"/>
                </a:schemeClr>
              </a:solidFill>
            </a:endParaRPr>
          </a:p>
        </p:txBody>
      </p:sp>
      <p:sp>
        <p:nvSpPr>
          <p:cNvPr id="5" name="TextBox 4">
            <a:extLst>
              <a:ext uri="{FF2B5EF4-FFF2-40B4-BE49-F238E27FC236}">
                <a16:creationId xmlns:a16="http://schemas.microsoft.com/office/drawing/2014/main" id="{D876B658-2FCE-9841-B1E0-80C2172A392F}"/>
              </a:ext>
            </a:extLst>
          </p:cNvPr>
          <p:cNvSpPr txBox="1"/>
          <p:nvPr/>
        </p:nvSpPr>
        <p:spPr>
          <a:xfrm>
            <a:off x="152400" y="1255007"/>
            <a:ext cx="11750040" cy="6001643"/>
          </a:xfrm>
          <a:prstGeom prst="rect">
            <a:avLst/>
          </a:prstGeom>
          <a:noFill/>
        </p:spPr>
        <p:txBody>
          <a:bodyPr wrap="square" rtlCol="0">
            <a:spAutoFit/>
          </a:bodyPr>
          <a:lstStyle/>
          <a:p>
            <a:r>
              <a:rPr lang="en-US" sz="1600" b="1" dirty="0">
                <a:latin typeface="Calibri" panose="020F0502020204030204" pitchFamily="34" charset="0"/>
                <a:cs typeface="Calibri" panose="020F0502020204030204" pitchFamily="34" charset="0"/>
              </a:rPr>
              <a:t>Faculty Fellow Partnership:</a:t>
            </a:r>
          </a:p>
          <a:p>
            <a:pPr marL="214313" indent="-214313">
              <a:buFont typeface="Arial" panose="020B0604020202020204" pitchFamily="34" charset="0"/>
              <a:buChar char="•"/>
            </a:pPr>
            <a:r>
              <a:rPr lang="en-US" sz="1600" dirty="0">
                <a:latin typeface="Calibri" panose="020F0502020204030204" pitchFamily="34" charset="0"/>
                <a:cs typeface="Calibri" panose="020F0502020204030204" pitchFamily="34" charset="0"/>
              </a:rPr>
              <a:t>A faculty fellow from Louisiana State University completed a study of terrestrial recycling technologies and their application to sustainable space ecosystems on August 12, 2020. The study provided a framework for establishing the efficiency of a recycling process and a system for determining the average crew time needed for individual recycling operations.</a:t>
            </a:r>
          </a:p>
          <a:p>
            <a:pPr marL="214313" indent="-214313">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600" b="1" dirty="0">
              <a:latin typeface="Calibri" panose="020F0502020204030204" pitchFamily="34" charset="0"/>
              <a:cs typeface="Calibri" panose="020F0502020204030204" pitchFamily="34" charset="0"/>
            </a:endParaRPr>
          </a:p>
          <a:p>
            <a:r>
              <a:rPr lang="en-US" sz="1600" b="1" dirty="0">
                <a:latin typeface="Calibri" panose="020F0502020204030204" pitchFamily="34" charset="0"/>
                <a:cs typeface="Calibri" panose="020F0502020204030204" pitchFamily="34" charset="0"/>
              </a:rPr>
              <a:t>Yet2 Sterilization Technology Search:</a:t>
            </a:r>
          </a:p>
          <a:p>
            <a:pPr marL="28575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Initiated a technology search through the NASA at Work program with Yet2 to identify sterilization technologies that can be adapted for use aboard ISS and are compatible with common thermoplastics and aerospace grade alloys. These technologies are needed to enable the manufacturing of medical and food grade components.</a:t>
            </a:r>
          </a:p>
          <a:p>
            <a:endParaRPr lang="en-US" sz="1600" b="1" dirty="0">
              <a:latin typeface="Calibri" panose="020F0502020204030204" pitchFamily="34" charset="0"/>
              <a:cs typeface="Calibri" panose="020F0502020204030204" pitchFamily="34" charset="0"/>
            </a:endParaRPr>
          </a:p>
          <a:p>
            <a:r>
              <a:rPr lang="en-US" sz="1600" b="1" dirty="0" err="1">
                <a:latin typeface="Calibri" panose="020F0502020204030204" pitchFamily="34" charset="0"/>
                <a:cs typeface="Calibri" panose="020F0502020204030204" pitchFamily="34" charset="0"/>
              </a:rPr>
              <a:t>Refabricator</a:t>
            </a:r>
            <a:r>
              <a:rPr lang="en-US" sz="1600" b="1" dirty="0">
                <a:latin typeface="Calibri" panose="020F0502020204030204" pitchFamily="34" charset="0"/>
                <a:cs typeface="Calibri" panose="020F0502020204030204" pitchFamily="34" charset="0"/>
              </a:rPr>
              <a:t> ISS Technology Demonstration:</a:t>
            </a:r>
          </a:p>
          <a:p>
            <a:pPr marL="214313" indent="-214313">
              <a:buFont typeface="Arial" panose="020B0604020202020204" pitchFamily="34" charset="0"/>
              <a:buChar char="•"/>
            </a:pPr>
            <a:r>
              <a:rPr lang="en-US" sz="1600" dirty="0">
                <a:latin typeface="Calibri" panose="020F0502020204030204" pitchFamily="34" charset="0"/>
                <a:cs typeface="Calibri" panose="020F0502020204030204" pitchFamily="34" charset="0"/>
              </a:rPr>
              <a:t>Successfully demonstrated printing of a dog bone specimen in February of 2020 and bonding of filament segments in August of 2020. The team is pursuing additional bonding demonstrations prior to the unit’s planned down-massing near the end of the calendar year.</a:t>
            </a:r>
            <a:endParaRPr lang="en-US" sz="1600" b="1" dirty="0">
              <a:latin typeface="Calibri" panose="020F0502020204030204" pitchFamily="34" charset="0"/>
              <a:cs typeface="Calibri" panose="020F0502020204030204" pitchFamily="34" charset="0"/>
            </a:endParaRPr>
          </a:p>
          <a:p>
            <a:endParaRPr lang="en-US" sz="1600" b="1" dirty="0">
              <a:latin typeface="Calibri" panose="020F0502020204030204" pitchFamily="34" charset="0"/>
              <a:cs typeface="Calibri" panose="020F0502020204030204" pitchFamily="34" charset="0"/>
            </a:endParaRPr>
          </a:p>
          <a:p>
            <a:endParaRPr lang="en-US" sz="1600" b="1"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a:p>
            <a:endParaRPr lang="en-US" sz="16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53633131-A132-154B-B522-038F3EFEA64A}"/>
              </a:ext>
            </a:extLst>
          </p:cNvPr>
          <p:cNvPicPr>
            <a:picLocks noChangeAspect="1"/>
          </p:cNvPicPr>
          <p:nvPr/>
        </p:nvPicPr>
        <p:blipFill>
          <a:blip r:embed="rId2"/>
          <a:stretch>
            <a:fillRect/>
          </a:stretch>
        </p:blipFill>
        <p:spPr>
          <a:xfrm>
            <a:off x="3195961" y="2381637"/>
            <a:ext cx="5152277" cy="1333838"/>
          </a:xfrm>
          <a:prstGeom prst="rect">
            <a:avLst/>
          </a:prstGeom>
        </p:spPr>
      </p:pic>
      <p:sp>
        <p:nvSpPr>
          <p:cNvPr id="7" name="TextBox 6">
            <a:extLst>
              <a:ext uri="{FF2B5EF4-FFF2-40B4-BE49-F238E27FC236}">
                <a16:creationId xmlns:a16="http://schemas.microsoft.com/office/drawing/2014/main" id="{90D53A8E-537A-4CBA-AA46-28E793B0AC85}"/>
              </a:ext>
            </a:extLst>
          </p:cNvPr>
          <p:cNvSpPr txBox="1"/>
          <p:nvPr/>
        </p:nvSpPr>
        <p:spPr>
          <a:xfrm>
            <a:off x="4197638" y="3715475"/>
            <a:ext cx="2531636" cy="3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defPPr>
              <a:defRPr lang="en-US"/>
            </a:defPPr>
            <a:lvl1pPr lvl="0" indent="0" algn="ctr" eaLnBrk="0" fontAlgn="base" hangingPunct="0">
              <a:spcBef>
                <a:spcPct val="20000"/>
              </a:spcBef>
              <a:spcAft>
                <a:spcPct val="0"/>
              </a:spcAft>
              <a:buFont typeface="Arial" panose="020B0604020202020204" pitchFamily="34" charset="0"/>
              <a:buNone/>
              <a:defRPr sz="1200" b="1">
                <a:ea typeface="ＭＳ Ｐゴシック" charset="0"/>
              </a:defRPr>
            </a:lvl1pPr>
            <a:lvl2pPr marL="742950" indent="-285750" eaLnBrk="0" fontAlgn="base" hangingPunct="0">
              <a:spcBef>
                <a:spcPct val="20000"/>
              </a:spcBef>
              <a:spcAft>
                <a:spcPct val="0"/>
              </a:spcAft>
              <a:buFont typeface="Arial" panose="020B0604020202020204" pitchFamily="34" charset="0"/>
              <a:buChar char="–"/>
              <a:defRPr sz="2000">
                <a:ea typeface="ＭＳ Ｐゴシック" charset="0"/>
              </a:defRPr>
            </a:lvl2pPr>
            <a:lvl3pPr marL="1143000" indent="-228600" eaLnBrk="0" fontAlgn="base" hangingPunct="0">
              <a:spcBef>
                <a:spcPct val="20000"/>
              </a:spcBef>
              <a:spcAft>
                <a:spcPct val="0"/>
              </a:spcAft>
              <a:buFont typeface="Arial" panose="020B0604020202020204" pitchFamily="34" charset="0"/>
              <a:buChar char="•"/>
              <a:defRPr>
                <a:ea typeface="ＭＳ Ｐゴシック" charset="0"/>
              </a:defRPr>
            </a:lvl3pPr>
            <a:lvl4pPr marL="1600200" indent="-228600" eaLnBrk="0" fontAlgn="base" hangingPunct="0">
              <a:spcBef>
                <a:spcPct val="20000"/>
              </a:spcBef>
              <a:spcAft>
                <a:spcPct val="0"/>
              </a:spcAft>
              <a:buFont typeface="Arial" panose="020B0604020202020204" pitchFamily="34" charset="0"/>
              <a:buChar char="–"/>
              <a:defRPr sz="1600">
                <a:ea typeface="ＭＳ Ｐゴシック" charset="0"/>
              </a:defRPr>
            </a:lvl4pPr>
            <a:lvl5pPr marL="2057400" indent="-228600" eaLnBrk="0" fontAlgn="base" hangingPunct="0">
              <a:spcBef>
                <a:spcPct val="20000"/>
              </a:spcBef>
              <a:spcAft>
                <a:spcPct val="0"/>
              </a:spcAft>
              <a:buFont typeface="Arial" panose="020B0604020202020204" pitchFamily="34" charset="0"/>
              <a:buChar char="»"/>
              <a:defRPr sz="1600">
                <a:ea typeface="ＭＳ Ｐゴシック"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sz="900" dirty="0">
                <a:latin typeface="+mj-lt"/>
              </a:rPr>
              <a:t>Typical steps in the recycling process considered during the faculty fellow’s study</a:t>
            </a:r>
            <a:endParaRPr lang="en-US" sz="900" dirty="0">
              <a:latin typeface="+mj-lt"/>
              <a:cs typeface="Calibri" panose="020F0502020204030204" pitchFamily="34" charset="0"/>
            </a:endParaRPr>
          </a:p>
        </p:txBody>
      </p:sp>
    </p:spTree>
    <p:extLst>
      <p:ext uri="{BB962C8B-B14F-4D97-AF65-F5344CB8AC3E}">
        <p14:creationId xmlns:p14="http://schemas.microsoft.com/office/powerpoint/2010/main" val="3571495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7"/>
            <a:ext cx="7886700" cy="706929"/>
          </a:xfrm>
        </p:spPr>
        <p:txBody>
          <a:bodyPr/>
          <a:lstStyle/>
          <a:p>
            <a:pPr algn="ctr"/>
            <a:r>
              <a:rPr lang="en-US" b="1" dirty="0">
                <a:solidFill>
                  <a:schemeClr val="tx1"/>
                </a:solidFill>
              </a:rPr>
              <a:t>ISM Risk Status September 2020</a:t>
            </a:r>
          </a:p>
        </p:txBody>
      </p:sp>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C2B8A-C01E-B140-AD92-C0A675749464}" type="slidenum">
              <a:rPr lang="en-US" smtClean="0"/>
              <a:pPr/>
              <a:t>14</a:t>
            </a:fld>
            <a:endParaRPr lang="en-US">
              <a:solidFill>
                <a:prstClr val="black">
                  <a:tint val="75000"/>
                </a:prstClr>
              </a:solidFill>
              <a:latin typeface="Calibri" panose="020F0502020204030204"/>
            </a:endParaRPr>
          </a:p>
        </p:txBody>
      </p:sp>
      <p:sp>
        <p:nvSpPr>
          <p:cNvPr id="6" name="Text Placeholder 2"/>
          <p:cNvSpPr txBox="1">
            <a:spLocks/>
          </p:cNvSpPr>
          <p:nvPr/>
        </p:nvSpPr>
        <p:spPr>
          <a:xfrm>
            <a:off x="1749487" y="5495560"/>
            <a:ext cx="6013389" cy="1049335"/>
          </a:xfrm>
          <a:prstGeom prst="rect">
            <a:avLst/>
          </a:prstGeom>
          <a:noFill/>
          <a:ln>
            <a:noFill/>
          </a:ln>
        </p:spPr>
        <p:txBody>
          <a:bodyPr lIns="91425" tIns="91425" rIns="91425" bIns="91425" anchor="t" anchorCtr="0"/>
          <a:lstStyle>
            <a:defPPr marR="0" algn="l" rtl="0">
              <a:lnSpc>
                <a:spcPct val="100000"/>
              </a:lnSpc>
              <a:spcBef>
                <a:spcPts val="0"/>
              </a:spcBef>
              <a:spcAft>
                <a:spcPts val="0"/>
              </a:spcAft>
            </a:defPPr>
            <a:lvl1pPr marL="342892" marR="0" indent="-25400" algn="l" rtl="0">
              <a:lnSpc>
                <a:spcPct val="100000"/>
              </a:lnSpc>
              <a:spcBef>
                <a:spcPts val="640"/>
              </a:spcBef>
              <a:spcAft>
                <a:spcPts val="0"/>
              </a:spcAft>
              <a:buClr>
                <a:srgbClr val="000000"/>
              </a:buClr>
              <a:buFont typeface="Arial"/>
              <a:buChar char="●"/>
              <a:defRPr sz="1400" b="0" i="0" u="none" strike="noStrike" cap="none" baseline="0">
                <a:solidFill>
                  <a:srgbClr val="000000"/>
                </a:solidFill>
                <a:latin typeface="Arial"/>
                <a:ea typeface="Arial"/>
                <a:cs typeface="Arial"/>
                <a:sym typeface="Arial"/>
                <a:rtl val="0"/>
              </a:defRPr>
            </a:lvl1pPr>
            <a:lvl2pPr marL="742931" marR="0" indent="-6350" algn="l" rtl="0">
              <a:lnSpc>
                <a:spcPct val="100000"/>
              </a:lnSpc>
              <a:spcBef>
                <a:spcPts val="560"/>
              </a:spcBef>
              <a:spcAft>
                <a:spcPts val="0"/>
              </a:spcAft>
              <a:buClr>
                <a:srgbClr val="000000"/>
              </a:buClr>
              <a:buFont typeface="Arial"/>
              <a:buChar char="●"/>
              <a:defRPr sz="1400" b="0" i="0" u="none" strike="noStrike" cap="none" baseline="0">
                <a:solidFill>
                  <a:srgbClr val="000000"/>
                </a:solidFill>
                <a:latin typeface="Arial"/>
                <a:ea typeface="Arial"/>
                <a:cs typeface="Arial"/>
                <a:sym typeface="Arial"/>
                <a:rtl val="0"/>
              </a:defRPr>
            </a:lvl2pPr>
            <a:lvl3pPr marL="1142972" marR="0" indent="12700" algn="l" rtl="0">
              <a:lnSpc>
                <a:spcPct val="100000"/>
              </a:lnSpc>
              <a:spcBef>
                <a:spcPts val="480"/>
              </a:spcBef>
              <a:spcAft>
                <a:spcPts val="0"/>
              </a:spcAft>
              <a:buClr>
                <a:srgbClr val="000000"/>
              </a:buClr>
              <a:buFont typeface="Arial"/>
              <a:buChar char="●"/>
              <a:defRPr sz="1400" b="0" i="0" u="none" strike="noStrike" cap="none" baseline="0">
                <a:solidFill>
                  <a:srgbClr val="000000"/>
                </a:solidFill>
                <a:latin typeface="Arial"/>
                <a:ea typeface="Arial"/>
                <a:cs typeface="Arial"/>
                <a:sym typeface="Arial"/>
                <a:rtl val="0"/>
              </a:defRPr>
            </a:lvl3pPr>
            <a:lvl4pPr marL="1600160" marR="0" indent="-25400" algn="l" rtl="0">
              <a:lnSpc>
                <a:spcPct val="100000"/>
              </a:lnSpc>
              <a:spcBef>
                <a:spcPts val="400"/>
              </a:spcBef>
              <a:spcAft>
                <a:spcPts val="0"/>
              </a:spcAft>
              <a:buClr>
                <a:srgbClr val="000000"/>
              </a:buClr>
              <a:buFont typeface="Arial"/>
              <a:buChar char="●"/>
              <a:defRPr sz="1400" b="0" i="0" u="none" strike="noStrike" cap="none" baseline="0">
                <a:solidFill>
                  <a:srgbClr val="000000"/>
                </a:solidFill>
                <a:latin typeface="Arial"/>
                <a:ea typeface="Arial"/>
                <a:cs typeface="Arial"/>
                <a:sym typeface="Arial"/>
                <a:rtl val="0"/>
              </a:defRPr>
            </a:lvl4pPr>
            <a:lvl5pPr marL="2057348" marR="0" indent="-25400" algn="l" rtl="0">
              <a:lnSpc>
                <a:spcPct val="100000"/>
              </a:lnSpc>
              <a:spcBef>
                <a:spcPts val="400"/>
              </a:spcBef>
              <a:spcAft>
                <a:spcPts val="0"/>
              </a:spcAft>
              <a:buClr>
                <a:srgbClr val="000000"/>
              </a:buClr>
              <a:buFont typeface="Arial"/>
              <a:buChar char="●"/>
              <a:defRPr sz="1400" b="0" i="0" u="none" strike="noStrike" cap="none" baseline="0">
                <a:solidFill>
                  <a:srgbClr val="000000"/>
                </a:solidFill>
                <a:latin typeface="Arial"/>
                <a:ea typeface="Arial"/>
                <a:cs typeface="Arial"/>
                <a:sym typeface="Arial"/>
                <a:rtl val="0"/>
              </a:defRPr>
            </a:lvl5pPr>
            <a:lvl6pPr marL="2514537" marR="0" indent="-254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6pPr>
            <a:lvl7pPr marL="2971726" marR="0" indent="-254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7pPr>
            <a:lvl8pPr marL="3428915" marR="0" indent="-254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8pPr>
            <a:lvl9pPr marL="3886103" marR="0" indent="-25400" algn="l" rtl="0">
              <a:lnSpc>
                <a:spcPct val="100000"/>
              </a:lnSpc>
              <a:spcBef>
                <a:spcPts val="400"/>
              </a:spcBef>
              <a:spcAft>
                <a:spcPts val="0"/>
              </a:spcAft>
              <a:buClr>
                <a:schemeClr val="dk1"/>
              </a:buClr>
              <a:buFont typeface="Arial"/>
              <a:buChar char="●"/>
              <a:defRPr sz="1400" b="0" i="0" u="none" strike="noStrike" cap="none" baseline="0">
                <a:solidFill>
                  <a:srgbClr val="000000"/>
                </a:solidFill>
                <a:latin typeface="Arial"/>
                <a:ea typeface="Arial"/>
                <a:cs typeface="Arial"/>
                <a:sym typeface="Arial"/>
                <a:rtl val="0"/>
              </a:defRPr>
            </a:lvl9pPr>
          </a:lstStyle>
          <a:p>
            <a:pPr marL="0" indent="0">
              <a:spcBef>
                <a:spcPts val="0"/>
              </a:spcBef>
              <a:buNone/>
              <a:defRPr/>
            </a:pPr>
            <a:endParaRPr lang="en-US" sz="1200" kern="0" dirty="0">
              <a:latin typeface="Calibri" panose="020F0502020204030204"/>
            </a:endParaRPr>
          </a:p>
        </p:txBody>
      </p:sp>
      <p:sp>
        <p:nvSpPr>
          <p:cNvPr id="7" name="Rectangle 6"/>
          <p:cNvSpPr/>
          <p:nvPr/>
        </p:nvSpPr>
        <p:spPr>
          <a:xfrm>
            <a:off x="8137691" y="1205944"/>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900" b="1" kern="0">
              <a:solidFill>
                <a:srgbClr val="000000"/>
              </a:solidFill>
              <a:latin typeface="Arial"/>
            </a:endParaRPr>
          </a:p>
        </p:txBody>
      </p:sp>
      <p:sp>
        <p:nvSpPr>
          <p:cNvPr id="8" name="Rectangle 7"/>
          <p:cNvSpPr/>
          <p:nvPr/>
        </p:nvSpPr>
        <p:spPr>
          <a:xfrm>
            <a:off x="8590318" y="1205944"/>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900" b="1" kern="0" dirty="0">
              <a:solidFill>
                <a:srgbClr val="000000"/>
              </a:solidFill>
              <a:latin typeface="Arial"/>
            </a:endParaRPr>
          </a:p>
        </p:txBody>
      </p:sp>
      <p:sp>
        <p:nvSpPr>
          <p:cNvPr id="9" name="Rectangle 8"/>
          <p:cNvSpPr/>
          <p:nvPr/>
        </p:nvSpPr>
        <p:spPr>
          <a:xfrm>
            <a:off x="9052885" y="1205944"/>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900" b="1" kern="0">
              <a:solidFill>
                <a:srgbClr val="000000"/>
              </a:solidFill>
              <a:latin typeface="Arial"/>
            </a:endParaRPr>
          </a:p>
        </p:txBody>
      </p:sp>
      <p:sp>
        <p:nvSpPr>
          <p:cNvPr id="11" name="Rectangle 10"/>
          <p:cNvSpPr/>
          <p:nvPr/>
        </p:nvSpPr>
        <p:spPr>
          <a:xfrm>
            <a:off x="9948202" y="1205944"/>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2" name="Rectangle 11"/>
          <p:cNvSpPr/>
          <p:nvPr/>
        </p:nvSpPr>
        <p:spPr>
          <a:xfrm>
            <a:off x="8137691" y="1658572"/>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a:solidFill>
                <a:srgbClr val="000000"/>
              </a:solidFill>
              <a:latin typeface="Calibri" panose="020F0502020204030204"/>
            </a:endParaRPr>
          </a:p>
        </p:txBody>
      </p:sp>
      <p:sp>
        <p:nvSpPr>
          <p:cNvPr id="13" name="Rectangle 12"/>
          <p:cNvSpPr/>
          <p:nvPr/>
        </p:nvSpPr>
        <p:spPr>
          <a:xfrm>
            <a:off x="8590318" y="1658572"/>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4" name="Rectangle 13"/>
          <p:cNvSpPr/>
          <p:nvPr/>
        </p:nvSpPr>
        <p:spPr>
          <a:xfrm>
            <a:off x="9042946" y="1658572"/>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a:p>
            <a:pPr algn="ctr">
              <a:defRPr/>
            </a:pPr>
            <a:endParaRPr lang="en-US" sz="1200" b="1" kern="0" dirty="0">
              <a:solidFill>
                <a:srgbClr val="000000"/>
              </a:solidFill>
              <a:latin typeface="Calibri" panose="020F0502020204030204"/>
            </a:endParaRPr>
          </a:p>
          <a:p>
            <a:pPr algn="ctr">
              <a:defRPr/>
            </a:pPr>
            <a:endParaRPr lang="en-US" sz="1200" b="1" kern="0" dirty="0">
              <a:solidFill>
                <a:srgbClr val="000000"/>
              </a:solidFill>
              <a:latin typeface="Calibri" panose="020F0502020204030204"/>
            </a:endParaRPr>
          </a:p>
        </p:txBody>
      </p:sp>
      <p:sp>
        <p:nvSpPr>
          <p:cNvPr id="15" name="Rectangle 14"/>
          <p:cNvSpPr/>
          <p:nvPr/>
        </p:nvSpPr>
        <p:spPr>
          <a:xfrm>
            <a:off x="9495574" y="1658572"/>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6" name="Rectangle 15"/>
          <p:cNvSpPr/>
          <p:nvPr/>
        </p:nvSpPr>
        <p:spPr>
          <a:xfrm>
            <a:off x="9948202" y="1658572"/>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7" name="Rectangle 16"/>
          <p:cNvSpPr/>
          <p:nvPr/>
        </p:nvSpPr>
        <p:spPr>
          <a:xfrm>
            <a:off x="8137691" y="2111200"/>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8" name="Rectangle 17"/>
          <p:cNvSpPr/>
          <p:nvPr/>
        </p:nvSpPr>
        <p:spPr>
          <a:xfrm>
            <a:off x="8590318" y="2111200"/>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19" name="Rectangle 18"/>
          <p:cNvSpPr/>
          <p:nvPr/>
        </p:nvSpPr>
        <p:spPr>
          <a:xfrm>
            <a:off x="9042946" y="2111200"/>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0" name="Rectangle 19"/>
          <p:cNvSpPr/>
          <p:nvPr/>
        </p:nvSpPr>
        <p:spPr>
          <a:xfrm>
            <a:off x="9495574" y="2111200"/>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r>
              <a:rPr lang="en-US" sz="1200" b="1" kern="0" dirty="0">
                <a:solidFill>
                  <a:srgbClr val="000000"/>
                </a:solidFill>
                <a:latin typeface="Calibri" panose="020F0502020204030204"/>
              </a:rPr>
              <a:t>01</a:t>
            </a:r>
          </a:p>
          <a:p>
            <a:pPr algn="ctr">
              <a:defRPr/>
            </a:pPr>
            <a:r>
              <a:rPr lang="en-US" sz="1200" b="1" kern="0" dirty="0">
                <a:solidFill>
                  <a:srgbClr val="000000"/>
                </a:solidFill>
                <a:latin typeface="Calibri" panose="020F0502020204030204"/>
              </a:rPr>
              <a:t>03</a:t>
            </a:r>
          </a:p>
        </p:txBody>
      </p:sp>
      <p:sp>
        <p:nvSpPr>
          <p:cNvPr id="21" name="Rectangle 20"/>
          <p:cNvSpPr/>
          <p:nvPr/>
        </p:nvSpPr>
        <p:spPr>
          <a:xfrm>
            <a:off x="9948202" y="2111200"/>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2" name="Rectangle 21"/>
          <p:cNvSpPr/>
          <p:nvPr/>
        </p:nvSpPr>
        <p:spPr>
          <a:xfrm>
            <a:off x="8137691" y="2563828"/>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3" name="Rectangle 22"/>
          <p:cNvSpPr/>
          <p:nvPr/>
        </p:nvSpPr>
        <p:spPr>
          <a:xfrm>
            <a:off x="8590318" y="2563828"/>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a:solidFill>
                <a:srgbClr val="000000"/>
              </a:solidFill>
              <a:latin typeface="Calibri" panose="020F0502020204030204"/>
            </a:endParaRPr>
          </a:p>
        </p:txBody>
      </p:sp>
      <p:sp>
        <p:nvSpPr>
          <p:cNvPr id="24" name="Rectangle 23"/>
          <p:cNvSpPr/>
          <p:nvPr/>
        </p:nvSpPr>
        <p:spPr>
          <a:xfrm>
            <a:off x="9042946" y="2563828"/>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5" name="Rectangle 24"/>
          <p:cNvSpPr/>
          <p:nvPr/>
        </p:nvSpPr>
        <p:spPr>
          <a:xfrm>
            <a:off x="9495574" y="2563828"/>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r>
              <a:rPr lang="en-US" sz="1200" b="1" kern="0" dirty="0">
                <a:solidFill>
                  <a:srgbClr val="000000"/>
                </a:solidFill>
                <a:latin typeface="Calibri" panose="020F0502020204030204"/>
              </a:rPr>
              <a:t>02</a:t>
            </a:r>
          </a:p>
        </p:txBody>
      </p:sp>
      <p:sp>
        <p:nvSpPr>
          <p:cNvPr id="26" name="Rectangle 25"/>
          <p:cNvSpPr/>
          <p:nvPr/>
        </p:nvSpPr>
        <p:spPr>
          <a:xfrm>
            <a:off x="9948202" y="2563828"/>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a:solidFill>
                <a:srgbClr val="000000"/>
              </a:solidFill>
              <a:latin typeface="Calibri" panose="020F0502020204030204"/>
            </a:endParaRPr>
          </a:p>
        </p:txBody>
      </p:sp>
      <p:sp>
        <p:nvSpPr>
          <p:cNvPr id="27" name="Rectangle 26"/>
          <p:cNvSpPr/>
          <p:nvPr/>
        </p:nvSpPr>
        <p:spPr>
          <a:xfrm>
            <a:off x="8137691" y="3011491"/>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8" name="Rectangle 27"/>
          <p:cNvSpPr/>
          <p:nvPr/>
        </p:nvSpPr>
        <p:spPr>
          <a:xfrm>
            <a:off x="8590318" y="3011491"/>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29" name="Rectangle 28"/>
          <p:cNvSpPr/>
          <p:nvPr/>
        </p:nvSpPr>
        <p:spPr>
          <a:xfrm>
            <a:off x="9042946" y="3011491"/>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30" name="Rectangle 29"/>
          <p:cNvSpPr/>
          <p:nvPr/>
        </p:nvSpPr>
        <p:spPr>
          <a:xfrm>
            <a:off x="9495574" y="3011491"/>
            <a:ext cx="452628" cy="452628"/>
          </a:xfrm>
          <a:prstGeom prst="rect">
            <a:avLst/>
          </a:prstGeom>
          <a:solidFill>
            <a:srgbClr val="00B050"/>
          </a:solidFill>
          <a:ln w="12700" cap="flat" cmpd="sng" algn="ctr">
            <a:solidFill>
              <a:srgbClr val="000000"/>
            </a:solidFill>
            <a:prstDash val="solid"/>
          </a:ln>
          <a:effectLst/>
        </p:spPr>
        <p:txBody>
          <a:bodyPr rtlCol="0" anchor="ctr"/>
          <a:lstStyle/>
          <a:p>
            <a:pPr algn="ctr">
              <a:defRPr/>
            </a:pPr>
            <a:endParaRPr lang="en-US" sz="1200" b="1" kern="0" dirty="0">
              <a:solidFill>
                <a:srgbClr val="000000"/>
              </a:solidFill>
              <a:latin typeface="Calibri" panose="020F0502020204030204"/>
            </a:endParaRPr>
          </a:p>
        </p:txBody>
      </p:sp>
      <p:sp>
        <p:nvSpPr>
          <p:cNvPr id="31" name="Rectangle 30"/>
          <p:cNvSpPr/>
          <p:nvPr/>
        </p:nvSpPr>
        <p:spPr>
          <a:xfrm>
            <a:off x="9948202" y="3011491"/>
            <a:ext cx="452628" cy="452628"/>
          </a:xfrm>
          <a:prstGeom prst="rect">
            <a:avLst/>
          </a:prstGeom>
          <a:solidFill>
            <a:srgbClr val="FFFF00"/>
          </a:solidFill>
          <a:ln w="12700" cap="flat" cmpd="sng" algn="ctr">
            <a:solidFill>
              <a:srgbClr val="000000"/>
            </a:solidFill>
            <a:prstDash val="solid"/>
          </a:ln>
          <a:effectLst/>
        </p:spPr>
        <p:txBody>
          <a:bodyPr rtlCol="0" anchor="ctr"/>
          <a:lstStyle/>
          <a:p>
            <a:pPr algn="ctr">
              <a:defRPr/>
            </a:pPr>
            <a:endParaRPr lang="en-US" sz="1200" b="1" kern="0">
              <a:solidFill>
                <a:srgbClr val="000000"/>
              </a:solidFill>
              <a:latin typeface="Calibri" panose="020F0502020204030204"/>
            </a:endParaRPr>
          </a:p>
        </p:txBody>
      </p:sp>
      <p:sp>
        <p:nvSpPr>
          <p:cNvPr id="32" name="Rectangle 31"/>
          <p:cNvSpPr/>
          <p:nvPr/>
        </p:nvSpPr>
        <p:spPr>
          <a:xfrm>
            <a:off x="8239291" y="3464119"/>
            <a:ext cx="452628" cy="301752"/>
          </a:xfrm>
          <a:prstGeom prst="rect">
            <a:avLst/>
          </a:prstGeom>
          <a:noFill/>
          <a:ln w="12700" cap="flat" cmpd="sng" algn="ctr">
            <a:noFill/>
            <a:prstDash val="solid"/>
          </a:ln>
          <a:effectLst/>
        </p:spPr>
        <p:txBody>
          <a:bodyPr rtlCol="0" anchor="ctr"/>
          <a:lstStyle/>
          <a:p>
            <a:pPr>
              <a:defRPr/>
            </a:pPr>
            <a:r>
              <a:rPr lang="en-US" sz="1200" b="1" kern="0" dirty="0">
                <a:solidFill>
                  <a:srgbClr val="000000"/>
                </a:solidFill>
                <a:latin typeface="Calibri" panose="020F0502020204030204"/>
              </a:rPr>
              <a:t>1</a:t>
            </a:r>
          </a:p>
        </p:txBody>
      </p:sp>
      <p:sp>
        <p:nvSpPr>
          <p:cNvPr id="33" name="Rectangle 32"/>
          <p:cNvSpPr/>
          <p:nvPr/>
        </p:nvSpPr>
        <p:spPr>
          <a:xfrm>
            <a:off x="8691918" y="3464119"/>
            <a:ext cx="452628" cy="301752"/>
          </a:xfrm>
          <a:prstGeom prst="rect">
            <a:avLst/>
          </a:prstGeom>
          <a:noFill/>
          <a:ln w="12700" cap="flat" cmpd="sng" algn="ctr">
            <a:noFill/>
            <a:prstDash val="solid"/>
          </a:ln>
          <a:effectLst/>
        </p:spPr>
        <p:txBody>
          <a:bodyPr rtlCol="0" anchor="ctr"/>
          <a:lstStyle/>
          <a:p>
            <a:pPr>
              <a:defRPr/>
            </a:pPr>
            <a:r>
              <a:rPr lang="en-US" sz="1200" b="1" kern="0" dirty="0">
                <a:solidFill>
                  <a:srgbClr val="000000"/>
                </a:solidFill>
                <a:latin typeface="Calibri" panose="020F0502020204030204"/>
              </a:rPr>
              <a:t>2</a:t>
            </a:r>
          </a:p>
        </p:txBody>
      </p:sp>
      <p:sp>
        <p:nvSpPr>
          <p:cNvPr id="34" name="Rectangle 33"/>
          <p:cNvSpPr/>
          <p:nvPr/>
        </p:nvSpPr>
        <p:spPr>
          <a:xfrm>
            <a:off x="9144546" y="3464119"/>
            <a:ext cx="452628" cy="301752"/>
          </a:xfrm>
          <a:prstGeom prst="rect">
            <a:avLst/>
          </a:prstGeom>
          <a:noFill/>
          <a:ln w="12700" cap="flat" cmpd="sng" algn="ctr">
            <a:noFill/>
            <a:prstDash val="solid"/>
          </a:ln>
          <a:effectLst/>
        </p:spPr>
        <p:txBody>
          <a:bodyPr rtlCol="0" anchor="ctr"/>
          <a:lstStyle/>
          <a:p>
            <a:pPr>
              <a:defRPr/>
            </a:pPr>
            <a:r>
              <a:rPr lang="en-US" sz="1200" b="1" kern="0" dirty="0">
                <a:solidFill>
                  <a:srgbClr val="000000"/>
                </a:solidFill>
                <a:latin typeface="Calibri" panose="020F0502020204030204"/>
              </a:rPr>
              <a:t>3</a:t>
            </a:r>
          </a:p>
        </p:txBody>
      </p:sp>
      <p:sp>
        <p:nvSpPr>
          <p:cNvPr id="35" name="Rectangle 34"/>
          <p:cNvSpPr/>
          <p:nvPr/>
        </p:nvSpPr>
        <p:spPr>
          <a:xfrm>
            <a:off x="9597174" y="3464119"/>
            <a:ext cx="452628" cy="301752"/>
          </a:xfrm>
          <a:prstGeom prst="rect">
            <a:avLst/>
          </a:prstGeom>
          <a:noFill/>
          <a:ln w="12700" cap="flat" cmpd="sng" algn="ctr">
            <a:noFill/>
            <a:prstDash val="solid"/>
          </a:ln>
          <a:effectLst/>
        </p:spPr>
        <p:txBody>
          <a:bodyPr rtlCol="0" anchor="ctr"/>
          <a:lstStyle/>
          <a:p>
            <a:pPr>
              <a:defRPr/>
            </a:pPr>
            <a:r>
              <a:rPr lang="en-US" sz="1200" b="1" kern="0" dirty="0">
                <a:solidFill>
                  <a:srgbClr val="000000"/>
                </a:solidFill>
                <a:latin typeface="Calibri" panose="020F0502020204030204"/>
              </a:rPr>
              <a:t>4</a:t>
            </a:r>
          </a:p>
        </p:txBody>
      </p:sp>
      <p:sp>
        <p:nvSpPr>
          <p:cNvPr id="36" name="Rectangle 35"/>
          <p:cNvSpPr/>
          <p:nvPr/>
        </p:nvSpPr>
        <p:spPr>
          <a:xfrm>
            <a:off x="10049802" y="3464119"/>
            <a:ext cx="452628" cy="301752"/>
          </a:xfrm>
          <a:prstGeom prst="rect">
            <a:avLst/>
          </a:prstGeom>
          <a:noFill/>
          <a:ln w="12700" cap="flat" cmpd="sng" algn="ctr">
            <a:noFill/>
            <a:prstDash val="solid"/>
          </a:ln>
          <a:effectLst/>
        </p:spPr>
        <p:txBody>
          <a:bodyPr rtlCol="0" anchor="ctr"/>
          <a:lstStyle/>
          <a:p>
            <a:pPr>
              <a:defRPr/>
            </a:pPr>
            <a:r>
              <a:rPr lang="en-US" sz="1200" b="1" kern="0" dirty="0">
                <a:solidFill>
                  <a:srgbClr val="000000"/>
                </a:solidFill>
                <a:latin typeface="Calibri" panose="020F0502020204030204"/>
              </a:rPr>
              <a:t>5</a:t>
            </a:r>
          </a:p>
        </p:txBody>
      </p:sp>
      <p:sp>
        <p:nvSpPr>
          <p:cNvPr id="37" name="Rectangle 36"/>
          <p:cNvSpPr/>
          <p:nvPr/>
        </p:nvSpPr>
        <p:spPr>
          <a:xfrm>
            <a:off x="7835939" y="1073864"/>
            <a:ext cx="301752" cy="452628"/>
          </a:xfrm>
          <a:prstGeom prst="rect">
            <a:avLst/>
          </a:prstGeom>
          <a:noFill/>
          <a:ln w="12700" cap="flat" cmpd="sng" algn="ctr">
            <a:noFill/>
            <a:prstDash val="solid"/>
          </a:ln>
          <a:effectLst/>
        </p:spPr>
        <p:txBody>
          <a:bodyPr vert="vert270" rtlCol="0" anchor="ctr"/>
          <a:lstStyle/>
          <a:p>
            <a:pPr>
              <a:defRPr/>
            </a:pPr>
            <a:r>
              <a:rPr lang="en-US" sz="1200" b="1" kern="0" dirty="0">
                <a:solidFill>
                  <a:srgbClr val="000000"/>
                </a:solidFill>
                <a:latin typeface="Calibri" panose="020F0502020204030204"/>
              </a:rPr>
              <a:t>5</a:t>
            </a:r>
          </a:p>
        </p:txBody>
      </p:sp>
      <p:sp>
        <p:nvSpPr>
          <p:cNvPr id="38" name="Rectangle 37"/>
          <p:cNvSpPr/>
          <p:nvPr/>
        </p:nvSpPr>
        <p:spPr>
          <a:xfrm>
            <a:off x="7835939" y="1526492"/>
            <a:ext cx="301752" cy="452628"/>
          </a:xfrm>
          <a:prstGeom prst="rect">
            <a:avLst/>
          </a:prstGeom>
          <a:noFill/>
          <a:ln w="12700" cap="flat" cmpd="sng" algn="ctr">
            <a:noFill/>
            <a:prstDash val="solid"/>
          </a:ln>
          <a:effectLst/>
        </p:spPr>
        <p:txBody>
          <a:bodyPr vert="vert270" rtlCol="0" anchor="ctr"/>
          <a:lstStyle/>
          <a:p>
            <a:pPr>
              <a:defRPr/>
            </a:pPr>
            <a:r>
              <a:rPr lang="en-US" sz="1200" b="1" kern="0" dirty="0">
                <a:solidFill>
                  <a:srgbClr val="000000"/>
                </a:solidFill>
                <a:latin typeface="Calibri" panose="020F0502020204030204"/>
              </a:rPr>
              <a:t>4</a:t>
            </a:r>
          </a:p>
        </p:txBody>
      </p:sp>
      <p:sp>
        <p:nvSpPr>
          <p:cNvPr id="39" name="Rectangle 38"/>
          <p:cNvSpPr/>
          <p:nvPr/>
        </p:nvSpPr>
        <p:spPr>
          <a:xfrm>
            <a:off x="7835939" y="1979120"/>
            <a:ext cx="301752" cy="452628"/>
          </a:xfrm>
          <a:prstGeom prst="rect">
            <a:avLst/>
          </a:prstGeom>
          <a:noFill/>
          <a:ln w="12700" cap="flat" cmpd="sng" algn="ctr">
            <a:noFill/>
            <a:prstDash val="solid"/>
          </a:ln>
          <a:effectLst/>
        </p:spPr>
        <p:txBody>
          <a:bodyPr vert="vert270" rtlCol="0" anchor="ctr"/>
          <a:lstStyle/>
          <a:p>
            <a:pPr>
              <a:defRPr/>
            </a:pPr>
            <a:r>
              <a:rPr lang="en-US" sz="1200" b="1" kern="0" dirty="0">
                <a:solidFill>
                  <a:srgbClr val="000000"/>
                </a:solidFill>
                <a:latin typeface="Calibri" panose="020F0502020204030204"/>
              </a:rPr>
              <a:t>3</a:t>
            </a:r>
          </a:p>
        </p:txBody>
      </p:sp>
      <p:sp>
        <p:nvSpPr>
          <p:cNvPr id="40" name="Rectangle 39"/>
          <p:cNvSpPr/>
          <p:nvPr/>
        </p:nvSpPr>
        <p:spPr>
          <a:xfrm>
            <a:off x="7835939" y="2431748"/>
            <a:ext cx="301752" cy="452628"/>
          </a:xfrm>
          <a:prstGeom prst="rect">
            <a:avLst/>
          </a:prstGeom>
          <a:noFill/>
          <a:ln w="12700" cap="flat" cmpd="sng" algn="ctr">
            <a:noFill/>
            <a:prstDash val="solid"/>
          </a:ln>
          <a:effectLst/>
        </p:spPr>
        <p:txBody>
          <a:bodyPr vert="vert270" rtlCol="0" anchor="ctr"/>
          <a:lstStyle/>
          <a:p>
            <a:pPr>
              <a:defRPr/>
            </a:pPr>
            <a:r>
              <a:rPr lang="en-US" sz="1200" b="1" kern="0" dirty="0">
                <a:solidFill>
                  <a:srgbClr val="000000"/>
                </a:solidFill>
                <a:latin typeface="Calibri" panose="020F0502020204030204"/>
              </a:rPr>
              <a:t>2</a:t>
            </a:r>
          </a:p>
        </p:txBody>
      </p:sp>
      <p:sp>
        <p:nvSpPr>
          <p:cNvPr id="41" name="Rectangle 40"/>
          <p:cNvSpPr/>
          <p:nvPr/>
        </p:nvSpPr>
        <p:spPr>
          <a:xfrm>
            <a:off x="7835939" y="2879411"/>
            <a:ext cx="301752" cy="452628"/>
          </a:xfrm>
          <a:prstGeom prst="rect">
            <a:avLst/>
          </a:prstGeom>
          <a:noFill/>
          <a:ln w="12700" cap="flat" cmpd="sng" algn="ctr">
            <a:noFill/>
            <a:prstDash val="solid"/>
          </a:ln>
          <a:effectLst/>
        </p:spPr>
        <p:txBody>
          <a:bodyPr vert="vert270" rtlCol="0" anchor="ctr"/>
          <a:lstStyle/>
          <a:p>
            <a:pPr>
              <a:defRPr/>
            </a:pPr>
            <a:r>
              <a:rPr lang="en-US" sz="1200" b="1" kern="0" dirty="0">
                <a:solidFill>
                  <a:srgbClr val="000000"/>
                </a:solidFill>
                <a:latin typeface="Calibri" panose="020F0502020204030204"/>
              </a:rPr>
              <a:t>1</a:t>
            </a:r>
          </a:p>
        </p:txBody>
      </p:sp>
      <p:sp>
        <p:nvSpPr>
          <p:cNvPr id="42" name="Rectangle 41"/>
          <p:cNvSpPr/>
          <p:nvPr/>
        </p:nvSpPr>
        <p:spPr>
          <a:xfrm>
            <a:off x="8137692" y="3628691"/>
            <a:ext cx="2263139" cy="301752"/>
          </a:xfrm>
          <a:prstGeom prst="rect">
            <a:avLst/>
          </a:prstGeom>
          <a:noFill/>
          <a:ln w="12700" cap="flat" cmpd="sng" algn="ctr">
            <a:noFill/>
            <a:prstDash val="solid"/>
          </a:ln>
          <a:effectLst/>
        </p:spPr>
        <p:txBody>
          <a:bodyPr rtlCol="0" anchor="ctr"/>
          <a:lstStyle/>
          <a:p>
            <a:pPr algn="ctr">
              <a:defRPr/>
            </a:pPr>
            <a:r>
              <a:rPr lang="en-US" sz="1200" b="1" kern="0" dirty="0">
                <a:solidFill>
                  <a:srgbClr val="000000"/>
                </a:solidFill>
                <a:latin typeface="Calibri" panose="020F0502020204030204"/>
              </a:rPr>
              <a:t>Consequence</a:t>
            </a:r>
            <a:endParaRPr lang="en-US" sz="900" b="1" kern="0" dirty="0">
              <a:solidFill>
                <a:srgbClr val="000000"/>
              </a:solidFill>
              <a:latin typeface="Calibri" panose="020F0502020204030204"/>
            </a:endParaRPr>
          </a:p>
        </p:txBody>
      </p:sp>
      <p:sp>
        <p:nvSpPr>
          <p:cNvPr id="43" name="Rectangle 42"/>
          <p:cNvSpPr/>
          <p:nvPr/>
        </p:nvSpPr>
        <p:spPr>
          <a:xfrm>
            <a:off x="7674176" y="1205945"/>
            <a:ext cx="301752" cy="2258174"/>
          </a:xfrm>
          <a:prstGeom prst="rect">
            <a:avLst/>
          </a:prstGeom>
          <a:noFill/>
          <a:ln w="12700" cap="flat" cmpd="sng" algn="ctr">
            <a:noFill/>
            <a:prstDash val="solid"/>
          </a:ln>
          <a:effectLst/>
        </p:spPr>
        <p:txBody>
          <a:bodyPr vert="vert270" rtlCol="0" anchor="ctr"/>
          <a:lstStyle/>
          <a:p>
            <a:pPr algn="ctr">
              <a:defRPr/>
            </a:pPr>
            <a:r>
              <a:rPr lang="en-US" sz="1200" b="1" kern="0" dirty="0">
                <a:solidFill>
                  <a:srgbClr val="000000"/>
                </a:solidFill>
                <a:latin typeface="Calibri" panose="020F0502020204030204"/>
              </a:rPr>
              <a:t>Likelihood</a:t>
            </a:r>
            <a:endParaRPr lang="en-US" sz="900" b="1" kern="0" dirty="0">
              <a:solidFill>
                <a:srgbClr val="000000"/>
              </a:solidFill>
              <a:latin typeface="Calibri" panose="020F0502020204030204"/>
            </a:endParaRPr>
          </a:p>
        </p:txBody>
      </p:sp>
      <p:graphicFrame>
        <p:nvGraphicFramePr>
          <p:cNvPr id="44" name="Table 43"/>
          <p:cNvGraphicFramePr>
            <a:graphicFrameLocks noGrp="1"/>
          </p:cNvGraphicFramePr>
          <p:nvPr/>
        </p:nvGraphicFramePr>
        <p:xfrm>
          <a:off x="8024255" y="4118887"/>
          <a:ext cx="2478776" cy="1409940"/>
        </p:xfrm>
        <a:graphic>
          <a:graphicData uri="http://schemas.openxmlformats.org/drawingml/2006/table">
            <a:tbl>
              <a:tblPr firstRow="1" bandRow="1"/>
              <a:tblGrid>
                <a:gridCol w="845582">
                  <a:extLst>
                    <a:ext uri="{9D8B030D-6E8A-4147-A177-3AD203B41FA5}">
                      <a16:colId xmlns:a16="http://schemas.microsoft.com/office/drawing/2014/main" val="2526283031"/>
                    </a:ext>
                  </a:extLst>
                </a:gridCol>
                <a:gridCol w="1633194">
                  <a:extLst>
                    <a:ext uri="{9D8B030D-6E8A-4147-A177-3AD203B41FA5}">
                      <a16:colId xmlns:a16="http://schemas.microsoft.com/office/drawing/2014/main" val="3380596362"/>
                    </a:ext>
                  </a:extLst>
                </a:gridCol>
              </a:tblGrid>
              <a:tr h="281988">
                <a:tc gridSpan="2">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a:latin typeface="+mn-lt"/>
                        </a:rPr>
                        <a:t>Legend</a:t>
                      </a:r>
                      <a:endParaRPr lang="en-US" sz="1200" dirty="0">
                        <a:latin typeface="+mn-lt"/>
                      </a:endParaRPr>
                    </a:p>
                  </a:txBody>
                  <a:tcPr marL="68580" marR="68580" marT="34290" marB="3429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3A81BA"/>
                    </a:solidFill>
                  </a:tcPr>
                </a:tc>
                <a:tc hMerge="1">
                  <a:txBody>
                    <a:bodyPr/>
                    <a:lstStyle/>
                    <a:p>
                      <a:endParaRPr lang="en-US" dirty="0"/>
                    </a:p>
                  </a:txBody>
                  <a:tcPr/>
                </a:tc>
                <a:extLst>
                  <a:ext uri="{0D108BD9-81ED-4DB2-BD59-A6C34878D82A}">
                    <a16:rowId xmlns:a16="http://schemas.microsoft.com/office/drawing/2014/main" val="2865411186"/>
                  </a:ext>
                </a:extLst>
              </a:tr>
              <a:tr h="28198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100" dirty="0"/>
                    </a:p>
                  </a:txBody>
                  <a:tcPr marL="68580" marR="68580" marT="34290" marB="34290">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200" dirty="0">
                          <a:latin typeface="+mn-lt"/>
                        </a:rPr>
                        <a:t>Decreasing </a:t>
                      </a:r>
                      <a:r>
                        <a:rPr lang="en-US" sz="1200" dirty="0" err="1">
                          <a:latin typeface="+mn-lt"/>
                        </a:rPr>
                        <a:t>LxC</a:t>
                      </a:r>
                      <a:endParaRPr lang="en-US" sz="1200" dirty="0">
                        <a:latin typeface="+mn-lt"/>
                      </a:endParaRPr>
                    </a:p>
                  </a:txBody>
                  <a:tcPr marL="68580" marR="68580" marT="34290" marB="3429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40000"/>
                      </a:srgbClr>
                    </a:solidFill>
                  </a:tcPr>
                </a:tc>
                <a:extLst>
                  <a:ext uri="{0D108BD9-81ED-4DB2-BD59-A6C34878D82A}">
                    <a16:rowId xmlns:a16="http://schemas.microsoft.com/office/drawing/2014/main" val="2315304596"/>
                  </a:ext>
                </a:extLst>
              </a:tr>
              <a:tr h="28198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100" dirty="0"/>
                    </a:p>
                  </a:txBody>
                  <a:tcPr marL="68580" marR="68580" marT="34290" marB="3429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200" dirty="0">
                          <a:latin typeface="+mn-lt"/>
                        </a:rPr>
                        <a:t>Increasing </a:t>
                      </a:r>
                      <a:r>
                        <a:rPr lang="en-US" sz="1200" dirty="0" err="1">
                          <a:latin typeface="+mn-lt"/>
                        </a:rPr>
                        <a:t>LxC</a:t>
                      </a:r>
                      <a:endParaRPr lang="en-US" sz="1200" dirty="0">
                        <a:latin typeface="+mn-lt"/>
                      </a:endParaRPr>
                    </a:p>
                  </a:txBody>
                  <a:tcPr marL="68580" marR="68580" marT="34290" marB="3429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20000"/>
                      </a:srgbClr>
                    </a:solidFill>
                  </a:tcPr>
                </a:tc>
                <a:extLst>
                  <a:ext uri="{0D108BD9-81ED-4DB2-BD59-A6C34878D82A}">
                    <a16:rowId xmlns:a16="http://schemas.microsoft.com/office/drawing/2014/main" val="718718536"/>
                  </a:ext>
                </a:extLst>
              </a:tr>
              <a:tr h="28198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100" dirty="0"/>
                    </a:p>
                  </a:txBody>
                  <a:tcPr marL="68580" marR="68580" marT="34290" marB="3429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4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200" dirty="0">
                          <a:latin typeface="+mn-lt"/>
                        </a:rPr>
                        <a:t>Unchanged </a:t>
                      </a:r>
                      <a:r>
                        <a:rPr lang="en-US" sz="1200" dirty="0" err="1">
                          <a:latin typeface="+mn-lt"/>
                        </a:rPr>
                        <a:t>LxC</a:t>
                      </a:r>
                      <a:endParaRPr lang="en-US" sz="1200" dirty="0">
                        <a:latin typeface="+mn-lt"/>
                      </a:endParaRPr>
                    </a:p>
                  </a:txBody>
                  <a:tcPr marL="68580" marR="68580" marT="34290" marB="3429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40000"/>
                      </a:srgbClr>
                    </a:solidFill>
                  </a:tcPr>
                </a:tc>
                <a:extLst>
                  <a:ext uri="{0D108BD9-81ED-4DB2-BD59-A6C34878D82A}">
                    <a16:rowId xmlns:a16="http://schemas.microsoft.com/office/drawing/2014/main" val="2719912575"/>
                  </a:ext>
                </a:extLst>
              </a:tr>
              <a:tr h="281988">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100" dirty="0"/>
                    </a:p>
                  </a:txBody>
                  <a:tcPr marL="68580" marR="68580" marT="34290" marB="34290">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20000"/>
                      </a:srgbClr>
                    </a:solidFill>
                  </a:tcP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r>
                        <a:rPr lang="en-US" sz="1200" dirty="0">
                          <a:latin typeface="+mn-lt"/>
                        </a:rPr>
                        <a:t>New Since Last Period</a:t>
                      </a:r>
                    </a:p>
                  </a:txBody>
                  <a:tcPr marL="68580" marR="68580" marT="34290" marB="3429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3A81BA">
                        <a:tint val="20000"/>
                      </a:srgbClr>
                    </a:solidFill>
                  </a:tcPr>
                </a:tc>
                <a:extLst>
                  <a:ext uri="{0D108BD9-81ED-4DB2-BD59-A6C34878D82A}">
                    <a16:rowId xmlns:a16="http://schemas.microsoft.com/office/drawing/2014/main" val="584574623"/>
                  </a:ext>
                </a:extLst>
              </a:tr>
            </a:tbl>
          </a:graphicData>
        </a:graphic>
      </p:graphicFrame>
      <p:sp>
        <p:nvSpPr>
          <p:cNvPr id="45" name="Arrow: Right 4"/>
          <p:cNvSpPr>
            <a:spLocks/>
          </p:cNvSpPr>
          <p:nvPr/>
        </p:nvSpPr>
        <p:spPr>
          <a:xfrm rot="5400000">
            <a:off x="8342762" y="4463399"/>
            <a:ext cx="205740" cy="137160"/>
          </a:xfrm>
          <a:prstGeom prst="rightArrow">
            <a:avLst/>
          </a:prstGeom>
          <a:solidFill>
            <a:srgbClr val="00B050"/>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
        <p:nvSpPr>
          <p:cNvPr id="46" name="Arrow: Right 43"/>
          <p:cNvSpPr>
            <a:spLocks/>
          </p:cNvSpPr>
          <p:nvPr/>
        </p:nvSpPr>
        <p:spPr>
          <a:xfrm rot="16200000">
            <a:off x="8342762" y="4754389"/>
            <a:ext cx="205740" cy="137160"/>
          </a:xfrm>
          <a:prstGeom prst="rightArrow">
            <a:avLst/>
          </a:prstGeom>
          <a:solidFill>
            <a:srgbClr val="C00000"/>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
        <p:nvSpPr>
          <p:cNvPr id="47" name="Arrow: Right 44"/>
          <p:cNvSpPr>
            <a:spLocks/>
          </p:cNvSpPr>
          <p:nvPr/>
        </p:nvSpPr>
        <p:spPr>
          <a:xfrm>
            <a:off x="8342762" y="5032300"/>
            <a:ext cx="205740" cy="137160"/>
          </a:xfrm>
          <a:prstGeom prst="rightArrow">
            <a:avLst/>
          </a:prstGeom>
          <a:solidFill>
            <a:srgbClr val="3A81BA"/>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
        <p:nvSpPr>
          <p:cNvPr id="48" name="Rectangle 47"/>
          <p:cNvSpPr/>
          <p:nvPr/>
        </p:nvSpPr>
        <p:spPr>
          <a:xfrm>
            <a:off x="8342762" y="5297131"/>
            <a:ext cx="205740" cy="171450"/>
          </a:xfrm>
          <a:prstGeom prst="rect">
            <a:avLst/>
          </a:prstGeom>
          <a:solidFill>
            <a:srgbClr val="3A81BA"/>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graphicFrame>
        <p:nvGraphicFramePr>
          <p:cNvPr id="49" name="Table 48"/>
          <p:cNvGraphicFramePr>
            <a:graphicFrameLocks noGrp="1"/>
          </p:cNvGraphicFramePr>
          <p:nvPr>
            <p:extLst>
              <p:ext uri="{D42A27DB-BD31-4B8C-83A1-F6EECF244321}">
                <p14:modId xmlns:p14="http://schemas.microsoft.com/office/powerpoint/2010/main" val="1704954764"/>
              </p:ext>
            </p:extLst>
          </p:nvPr>
        </p:nvGraphicFramePr>
        <p:xfrm>
          <a:off x="507521" y="2635270"/>
          <a:ext cx="5924690" cy="1708095"/>
        </p:xfrm>
        <a:graphic>
          <a:graphicData uri="http://schemas.openxmlformats.org/drawingml/2006/table">
            <a:tbl>
              <a:tblPr firstRow="1" bandRow="1">
                <a:tableStyleId>{7DF18680-E054-41AD-8BC1-D1AEF772440D}</a:tableStyleId>
              </a:tblPr>
              <a:tblGrid>
                <a:gridCol w="724298">
                  <a:extLst>
                    <a:ext uri="{9D8B030D-6E8A-4147-A177-3AD203B41FA5}">
                      <a16:colId xmlns:a16="http://schemas.microsoft.com/office/drawing/2014/main" val="913106872"/>
                    </a:ext>
                  </a:extLst>
                </a:gridCol>
                <a:gridCol w="724298">
                  <a:extLst>
                    <a:ext uri="{9D8B030D-6E8A-4147-A177-3AD203B41FA5}">
                      <a16:colId xmlns:a16="http://schemas.microsoft.com/office/drawing/2014/main" val="578914720"/>
                    </a:ext>
                  </a:extLst>
                </a:gridCol>
                <a:gridCol w="724298">
                  <a:extLst>
                    <a:ext uri="{9D8B030D-6E8A-4147-A177-3AD203B41FA5}">
                      <a16:colId xmlns:a16="http://schemas.microsoft.com/office/drawing/2014/main" val="1052949601"/>
                    </a:ext>
                  </a:extLst>
                </a:gridCol>
                <a:gridCol w="2211327">
                  <a:extLst>
                    <a:ext uri="{9D8B030D-6E8A-4147-A177-3AD203B41FA5}">
                      <a16:colId xmlns:a16="http://schemas.microsoft.com/office/drawing/2014/main" val="1862422634"/>
                    </a:ext>
                  </a:extLst>
                </a:gridCol>
                <a:gridCol w="1540469">
                  <a:extLst>
                    <a:ext uri="{9D8B030D-6E8A-4147-A177-3AD203B41FA5}">
                      <a16:colId xmlns:a16="http://schemas.microsoft.com/office/drawing/2014/main" val="1434586074"/>
                    </a:ext>
                  </a:extLst>
                </a:gridCol>
              </a:tblGrid>
              <a:tr h="368051">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a:t>Risk ID</a:t>
                      </a:r>
                      <a:endParaRPr lang="en-US" sz="1400" dirty="0">
                        <a:latin typeface="+mn-lt"/>
                      </a:endParaRPr>
                    </a:p>
                  </a:txBody>
                  <a:tcPr marL="68580" marR="68580" marT="34290" marB="34290"/>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err="1"/>
                        <a:t>LxC</a:t>
                      </a:r>
                      <a:endParaRPr lang="en-US" sz="1400" dirty="0">
                        <a:latin typeface="+mn-lt"/>
                      </a:endParaRPr>
                    </a:p>
                  </a:txBody>
                  <a:tcPr marL="68580" marR="68580" marT="34290" marB="34290"/>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a:t>Trend</a:t>
                      </a:r>
                      <a:endParaRPr lang="en-US" sz="1400" dirty="0">
                        <a:latin typeface="+mn-lt"/>
                      </a:endParaRPr>
                    </a:p>
                  </a:txBody>
                  <a:tcPr marL="68580" marR="68580" marT="34290" marB="34290"/>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a:t>Risk Title</a:t>
                      </a:r>
                      <a:endParaRPr lang="en-US" sz="1400" dirty="0">
                        <a:latin typeface="+mn-lt"/>
                      </a:endParaRPr>
                    </a:p>
                  </a:txBody>
                  <a:tcPr marL="68580" marR="68580" marT="34290" marB="34290"/>
                </a:tc>
                <a:tc>
                  <a:txBody>
                    <a:bodyPr/>
                    <a:lstStyle>
                      <a:lvl1pPr marL="0" algn="l" defTabSz="457200" rtl="0" eaLnBrk="1" latinLnBrk="0" hangingPunct="1">
                        <a:defRPr sz="1800" b="1" kern="1200">
                          <a:solidFill>
                            <a:schemeClr val="lt1"/>
                          </a:solidFill>
                          <a:latin typeface="Arial"/>
                        </a:defRPr>
                      </a:lvl1pPr>
                      <a:lvl2pPr marL="457200" algn="l" defTabSz="457200" rtl="0" eaLnBrk="1" latinLnBrk="0" hangingPunct="1">
                        <a:defRPr sz="1800" b="1" kern="1200">
                          <a:solidFill>
                            <a:schemeClr val="lt1"/>
                          </a:solidFill>
                          <a:latin typeface="Arial"/>
                        </a:defRPr>
                      </a:lvl2pPr>
                      <a:lvl3pPr marL="914400" algn="l" defTabSz="457200" rtl="0" eaLnBrk="1" latinLnBrk="0" hangingPunct="1">
                        <a:defRPr sz="1800" b="1" kern="1200">
                          <a:solidFill>
                            <a:schemeClr val="lt1"/>
                          </a:solidFill>
                          <a:latin typeface="Arial"/>
                        </a:defRPr>
                      </a:lvl3pPr>
                      <a:lvl4pPr marL="1371600" algn="l" defTabSz="457200" rtl="0" eaLnBrk="1" latinLnBrk="0" hangingPunct="1">
                        <a:defRPr sz="1800" b="1" kern="1200">
                          <a:solidFill>
                            <a:schemeClr val="lt1"/>
                          </a:solidFill>
                          <a:latin typeface="Arial"/>
                        </a:defRPr>
                      </a:lvl4pPr>
                      <a:lvl5pPr marL="1828800" algn="l" defTabSz="457200" rtl="0" eaLnBrk="1" latinLnBrk="0" hangingPunct="1">
                        <a:defRPr sz="1800" b="1" kern="1200">
                          <a:solidFill>
                            <a:schemeClr val="lt1"/>
                          </a:solidFill>
                          <a:latin typeface="Arial"/>
                        </a:defRPr>
                      </a:lvl5pPr>
                      <a:lvl6pPr marL="2286000" algn="l" defTabSz="457200" rtl="0" eaLnBrk="1" latinLnBrk="0" hangingPunct="1">
                        <a:defRPr sz="1800" b="1" kern="1200">
                          <a:solidFill>
                            <a:schemeClr val="lt1"/>
                          </a:solidFill>
                          <a:latin typeface="Arial"/>
                        </a:defRPr>
                      </a:lvl6pPr>
                      <a:lvl7pPr marL="2743200" algn="l" defTabSz="457200" rtl="0" eaLnBrk="1" latinLnBrk="0" hangingPunct="1">
                        <a:defRPr sz="1800" b="1" kern="1200">
                          <a:solidFill>
                            <a:schemeClr val="lt1"/>
                          </a:solidFill>
                          <a:latin typeface="Arial"/>
                        </a:defRPr>
                      </a:lvl7pPr>
                      <a:lvl8pPr marL="3200400" algn="l" defTabSz="457200" rtl="0" eaLnBrk="1" latinLnBrk="0" hangingPunct="1">
                        <a:defRPr sz="1800" b="1" kern="1200">
                          <a:solidFill>
                            <a:schemeClr val="lt1"/>
                          </a:solidFill>
                          <a:latin typeface="Arial"/>
                        </a:defRPr>
                      </a:lvl8pPr>
                      <a:lvl9pPr marL="3657600" algn="l" defTabSz="457200" rtl="0" eaLnBrk="1" latinLnBrk="0" hangingPunct="1">
                        <a:defRPr sz="1800" b="1" kern="1200">
                          <a:solidFill>
                            <a:schemeClr val="lt1"/>
                          </a:solidFill>
                          <a:latin typeface="Arial"/>
                        </a:defRPr>
                      </a:lvl9pPr>
                    </a:lstStyle>
                    <a:p>
                      <a:pPr algn="ctr"/>
                      <a:r>
                        <a:rPr lang="en-US" sz="1400" dirty="0"/>
                        <a:t>Approach</a:t>
                      </a:r>
                      <a:endParaRPr lang="en-US" sz="1400" dirty="0">
                        <a:latin typeface="+mn-lt"/>
                      </a:endParaRPr>
                    </a:p>
                  </a:txBody>
                  <a:tcPr marL="68580" marR="68580" marT="34290" marB="34290"/>
                </a:tc>
                <a:extLst>
                  <a:ext uri="{0D108BD9-81ED-4DB2-BD59-A6C34878D82A}">
                    <a16:rowId xmlns:a16="http://schemas.microsoft.com/office/drawing/2014/main" val="2487692339"/>
                  </a:ext>
                </a:extLst>
              </a:tr>
              <a:tr h="404265">
                <a:tc>
                  <a:txBody>
                    <a:bodyPr/>
                    <a:lstStyle/>
                    <a:p>
                      <a:pPr marL="3810" algn="ctr">
                        <a:lnSpc>
                          <a:spcPct val="100000"/>
                        </a:lnSpc>
                        <a:spcBef>
                          <a:spcPts val="1045"/>
                        </a:spcBef>
                      </a:pPr>
                      <a:r>
                        <a:rPr lang="en-US" sz="1200" spc="-5" dirty="0"/>
                        <a:t>01</a:t>
                      </a:r>
                      <a:endParaRPr sz="1200" dirty="0">
                        <a:latin typeface="+mn-lt"/>
                        <a:cs typeface="Arial"/>
                      </a:endParaRPr>
                    </a:p>
                  </a:txBody>
                  <a:tcPr marL="0" marR="0" marT="132715" marB="0"/>
                </a:tc>
                <a:tc>
                  <a:txBody>
                    <a:bodyPr/>
                    <a:lstStyle/>
                    <a:p>
                      <a:pPr marL="5715" algn="ctr">
                        <a:lnSpc>
                          <a:spcPct val="100000"/>
                        </a:lnSpc>
                        <a:spcBef>
                          <a:spcPts val="1045"/>
                        </a:spcBef>
                      </a:pPr>
                      <a:r>
                        <a:rPr lang="en-US" sz="1200" spc="-5" dirty="0"/>
                        <a:t>2</a:t>
                      </a:r>
                      <a:r>
                        <a:rPr sz="1200" spc="-5" dirty="0"/>
                        <a:t> </a:t>
                      </a:r>
                      <a:r>
                        <a:rPr lang="en-US" sz="1200" dirty="0"/>
                        <a:t>x 4</a:t>
                      </a:r>
                      <a:endParaRPr sz="1200" dirty="0">
                        <a:latin typeface="+mn-lt"/>
                        <a:cs typeface="Arial"/>
                      </a:endParaRPr>
                    </a:p>
                  </a:txBody>
                  <a:tcPr marL="0" marR="0" marT="132715" marB="0"/>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200" dirty="0">
                        <a:latin typeface="+mn-lt"/>
                      </a:endParaRPr>
                    </a:p>
                  </a:txBody>
                  <a:tcPr marL="68580" marR="68580" marT="34290" marB="34290"/>
                </a:tc>
                <a:tc>
                  <a:txBody>
                    <a:bodyPr/>
                    <a:lstStyle/>
                    <a:p>
                      <a:pPr marL="94615" algn="l">
                        <a:lnSpc>
                          <a:spcPct val="100000"/>
                        </a:lnSpc>
                        <a:spcBef>
                          <a:spcPts val="1045"/>
                        </a:spcBef>
                      </a:pPr>
                      <a:r>
                        <a:rPr lang="en-US" sz="1200" dirty="0">
                          <a:latin typeface="+mn-lt"/>
                          <a:cs typeface="Arial"/>
                        </a:rPr>
                        <a:t>ISS Availability</a:t>
                      </a:r>
                      <a:endParaRPr sz="1200" dirty="0">
                        <a:latin typeface="+mn-lt"/>
                        <a:cs typeface="Arial"/>
                      </a:endParaRPr>
                    </a:p>
                  </a:txBody>
                  <a:tcPr marL="0" marR="0" marT="0" marB="0" anchor="ct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200" dirty="0"/>
                        <a:t>Closed - OBE</a:t>
                      </a:r>
                      <a:endParaRPr lang="en-US" sz="1200" dirty="0">
                        <a:latin typeface="+mn-lt"/>
                      </a:endParaRPr>
                    </a:p>
                  </a:txBody>
                  <a:tcPr marL="68580" marR="68580" marT="34290" marB="34290" anchor="ctr"/>
                </a:tc>
                <a:extLst>
                  <a:ext uri="{0D108BD9-81ED-4DB2-BD59-A6C34878D82A}">
                    <a16:rowId xmlns:a16="http://schemas.microsoft.com/office/drawing/2014/main" val="3744963112"/>
                  </a:ext>
                </a:extLst>
              </a:tr>
              <a:tr h="404265">
                <a:tc>
                  <a:txBody>
                    <a:bodyPr/>
                    <a:lstStyle/>
                    <a:p>
                      <a:pPr marL="3810" algn="ctr">
                        <a:lnSpc>
                          <a:spcPct val="100000"/>
                        </a:lnSpc>
                        <a:spcBef>
                          <a:spcPts val="1055"/>
                        </a:spcBef>
                      </a:pPr>
                      <a:r>
                        <a:rPr lang="en-US" sz="1200" spc="-5" dirty="0"/>
                        <a:t>02</a:t>
                      </a:r>
                      <a:endParaRPr sz="1200" dirty="0">
                        <a:latin typeface="+mn-lt"/>
                        <a:cs typeface="Arial"/>
                      </a:endParaRPr>
                    </a:p>
                  </a:txBody>
                  <a:tcPr marL="0" marR="0" marT="133985" marB="0"/>
                </a:tc>
                <a:tc>
                  <a:txBody>
                    <a:bodyPr/>
                    <a:lstStyle/>
                    <a:p>
                      <a:pPr marL="5715" algn="ctr">
                        <a:lnSpc>
                          <a:spcPct val="100000"/>
                        </a:lnSpc>
                        <a:spcBef>
                          <a:spcPts val="1055"/>
                        </a:spcBef>
                      </a:pPr>
                      <a:r>
                        <a:rPr lang="en-US" sz="1200" spc="-5" dirty="0"/>
                        <a:t>2</a:t>
                      </a:r>
                      <a:r>
                        <a:rPr sz="1200" spc="-5" dirty="0"/>
                        <a:t> </a:t>
                      </a:r>
                      <a:r>
                        <a:rPr sz="1200" dirty="0"/>
                        <a:t>x</a:t>
                      </a:r>
                      <a:r>
                        <a:rPr sz="1200" spc="-25" dirty="0"/>
                        <a:t> </a:t>
                      </a:r>
                      <a:r>
                        <a:rPr lang="en-US" sz="1200" spc="-5" dirty="0"/>
                        <a:t>4</a:t>
                      </a:r>
                      <a:endParaRPr sz="1200" dirty="0">
                        <a:latin typeface="+mn-lt"/>
                        <a:cs typeface="Arial"/>
                      </a:endParaRPr>
                    </a:p>
                  </a:txBody>
                  <a:tcPr marL="0" marR="0" marT="133985" marB="0"/>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endParaRPr lang="en-US" sz="1200" dirty="0">
                        <a:latin typeface="+mn-lt"/>
                      </a:endParaRPr>
                    </a:p>
                  </a:txBody>
                  <a:tcPr marL="68580" marR="68580" marT="34290" marB="34290"/>
                </a:tc>
                <a:tc>
                  <a:txBody>
                    <a:bodyPr/>
                    <a:lstStyle/>
                    <a:p>
                      <a:pPr marL="94615" algn="l">
                        <a:lnSpc>
                          <a:spcPct val="100000"/>
                        </a:lnSpc>
                        <a:spcBef>
                          <a:spcPts val="1055"/>
                        </a:spcBef>
                      </a:pPr>
                      <a:r>
                        <a:rPr lang="en-US" sz="1200" dirty="0">
                          <a:latin typeface="+mn-lt"/>
                          <a:cs typeface="Arial"/>
                        </a:rPr>
                        <a:t>Printed Electronic</a:t>
                      </a:r>
                      <a:r>
                        <a:rPr lang="en-US" sz="1200" baseline="0" dirty="0">
                          <a:latin typeface="+mn-lt"/>
                          <a:cs typeface="Arial"/>
                        </a:rPr>
                        <a:t>s Resource Availability</a:t>
                      </a:r>
                      <a:endParaRPr sz="1200" dirty="0">
                        <a:latin typeface="+mn-lt"/>
                        <a:cs typeface="Arial"/>
                      </a:endParaRPr>
                    </a:p>
                  </a:txBody>
                  <a:tcPr marL="0" marR="0" marT="0" marB="0" anchor="ctr"/>
                </a:tc>
                <a:tc>
                  <a:txBody>
                    <a:bodyPr/>
                    <a:lstStyle>
                      <a:lvl1pPr marL="0" algn="l" defTabSz="457200" rtl="0" eaLnBrk="1" latinLnBrk="0" hangingPunct="1">
                        <a:defRPr sz="1800" kern="1200">
                          <a:solidFill>
                            <a:schemeClr val="dk1"/>
                          </a:solidFill>
                          <a:latin typeface="Arial"/>
                        </a:defRPr>
                      </a:lvl1pPr>
                      <a:lvl2pPr marL="457200" algn="l" defTabSz="457200" rtl="0" eaLnBrk="1" latinLnBrk="0" hangingPunct="1">
                        <a:defRPr sz="1800" kern="1200">
                          <a:solidFill>
                            <a:schemeClr val="dk1"/>
                          </a:solidFill>
                          <a:latin typeface="Arial"/>
                        </a:defRPr>
                      </a:lvl2pPr>
                      <a:lvl3pPr marL="914400" algn="l" defTabSz="457200" rtl="0" eaLnBrk="1" latinLnBrk="0" hangingPunct="1">
                        <a:defRPr sz="1800" kern="1200">
                          <a:solidFill>
                            <a:schemeClr val="dk1"/>
                          </a:solidFill>
                          <a:latin typeface="Arial"/>
                        </a:defRPr>
                      </a:lvl3pPr>
                      <a:lvl4pPr marL="1371600" algn="l" defTabSz="457200" rtl="0" eaLnBrk="1" latinLnBrk="0" hangingPunct="1">
                        <a:defRPr sz="1800" kern="1200">
                          <a:solidFill>
                            <a:schemeClr val="dk1"/>
                          </a:solidFill>
                          <a:latin typeface="Arial"/>
                        </a:defRPr>
                      </a:lvl4pPr>
                      <a:lvl5pPr marL="1828800" algn="l" defTabSz="457200" rtl="0" eaLnBrk="1" latinLnBrk="0" hangingPunct="1">
                        <a:defRPr sz="1800" kern="1200">
                          <a:solidFill>
                            <a:schemeClr val="dk1"/>
                          </a:solidFill>
                          <a:latin typeface="Arial"/>
                        </a:defRPr>
                      </a:lvl5pPr>
                      <a:lvl6pPr marL="2286000" algn="l" defTabSz="457200" rtl="0" eaLnBrk="1" latinLnBrk="0" hangingPunct="1">
                        <a:defRPr sz="1800" kern="1200">
                          <a:solidFill>
                            <a:schemeClr val="dk1"/>
                          </a:solidFill>
                          <a:latin typeface="Arial"/>
                        </a:defRPr>
                      </a:lvl6pPr>
                      <a:lvl7pPr marL="2743200" algn="l" defTabSz="457200" rtl="0" eaLnBrk="1" latinLnBrk="0" hangingPunct="1">
                        <a:defRPr sz="1800" kern="1200">
                          <a:solidFill>
                            <a:schemeClr val="dk1"/>
                          </a:solidFill>
                          <a:latin typeface="Arial"/>
                        </a:defRPr>
                      </a:lvl7pPr>
                      <a:lvl8pPr marL="3200400" algn="l" defTabSz="457200" rtl="0" eaLnBrk="1" latinLnBrk="0" hangingPunct="1">
                        <a:defRPr sz="1800" kern="1200">
                          <a:solidFill>
                            <a:schemeClr val="dk1"/>
                          </a:solidFill>
                          <a:latin typeface="Arial"/>
                        </a:defRPr>
                      </a:lvl8pPr>
                      <a:lvl9pPr marL="3657600" algn="l" defTabSz="457200" rtl="0" eaLnBrk="1" latinLnBrk="0" hangingPunct="1">
                        <a:defRPr sz="1800" kern="1200">
                          <a:solidFill>
                            <a:schemeClr val="dk1"/>
                          </a:solidFill>
                          <a:latin typeface="Arial"/>
                        </a:defRPr>
                      </a:lvl9pPr>
                    </a:lstStyle>
                    <a:p>
                      <a:pPr algn="ctr"/>
                      <a:r>
                        <a:rPr lang="en-US" sz="1200" dirty="0"/>
                        <a:t>Watch</a:t>
                      </a:r>
                      <a:endParaRPr lang="en-US" sz="1200" dirty="0">
                        <a:latin typeface="+mn-lt"/>
                      </a:endParaRPr>
                    </a:p>
                  </a:txBody>
                  <a:tcPr marL="68580" marR="68580" marT="34290" marB="34290" anchor="ctr"/>
                </a:tc>
                <a:extLst>
                  <a:ext uri="{0D108BD9-81ED-4DB2-BD59-A6C34878D82A}">
                    <a16:rowId xmlns:a16="http://schemas.microsoft.com/office/drawing/2014/main" val="3899650033"/>
                  </a:ext>
                </a:extLst>
              </a:tr>
              <a:tr h="404265">
                <a:tc>
                  <a:txBody>
                    <a:bodyPr/>
                    <a:lstStyle/>
                    <a:p>
                      <a:pPr marL="3810" algn="ctr">
                        <a:lnSpc>
                          <a:spcPct val="100000"/>
                        </a:lnSpc>
                        <a:spcBef>
                          <a:spcPts val="1055"/>
                        </a:spcBef>
                      </a:pPr>
                      <a:r>
                        <a:rPr lang="en-US" sz="1200" dirty="0"/>
                        <a:t>03</a:t>
                      </a:r>
                      <a:endParaRPr sz="1200" dirty="0">
                        <a:latin typeface="+mn-lt"/>
                        <a:cs typeface="Arial"/>
                      </a:endParaRPr>
                    </a:p>
                  </a:txBody>
                  <a:tcPr marL="0" marR="0" marT="133985" marB="0"/>
                </a:tc>
                <a:tc>
                  <a:txBody>
                    <a:bodyPr/>
                    <a:lstStyle/>
                    <a:p>
                      <a:pPr marL="5715" algn="ctr">
                        <a:lnSpc>
                          <a:spcPct val="100000"/>
                        </a:lnSpc>
                        <a:spcBef>
                          <a:spcPts val="1055"/>
                        </a:spcBef>
                      </a:pPr>
                      <a:r>
                        <a:rPr lang="en-US" sz="1200" dirty="0"/>
                        <a:t>3 x 4</a:t>
                      </a:r>
                      <a:endParaRPr sz="1200" dirty="0">
                        <a:latin typeface="+mn-lt"/>
                        <a:cs typeface="Arial"/>
                      </a:endParaRPr>
                    </a:p>
                  </a:txBody>
                  <a:tcPr marL="0" marR="0" marT="133985" marB="0"/>
                </a:tc>
                <a:tc>
                  <a:txBody>
                    <a:bodyPr/>
                    <a:lstStyle/>
                    <a:p>
                      <a:endParaRPr lang="en-US" sz="1200" dirty="0">
                        <a:latin typeface="+mn-lt"/>
                      </a:endParaRPr>
                    </a:p>
                  </a:txBody>
                  <a:tcPr marL="68580" marR="68580" marT="34290" marB="34290"/>
                </a:tc>
                <a:tc>
                  <a:txBody>
                    <a:bodyPr/>
                    <a:lstStyle/>
                    <a:p>
                      <a:pPr marL="94615" algn="l">
                        <a:lnSpc>
                          <a:spcPct val="100000"/>
                        </a:lnSpc>
                        <a:spcBef>
                          <a:spcPts val="1055"/>
                        </a:spcBef>
                      </a:pPr>
                      <a:r>
                        <a:rPr lang="en-US" sz="1200" dirty="0">
                          <a:latin typeface="+mn-lt"/>
                          <a:cs typeface="Arial"/>
                        </a:rPr>
                        <a:t>Printed Electronics</a:t>
                      </a:r>
                      <a:r>
                        <a:rPr lang="en-US" sz="1200" baseline="0" dirty="0">
                          <a:latin typeface="+mn-lt"/>
                          <a:cs typeface="Arial"/>
                        </a:rPr>
                        <a:t> ISS Demonstration</a:t>
                      </a:r>
                      <a:endParaRPr sz="1200" dirty="0">
                        <a:latin typeface="+mn-lt"/>
                        <a:cs typeface="Arial"/>
                      </a:endParaRPr>
                    </a:p>
                  </a:txBody>
                  <a:tcPr marL="0" marR="0" marT="0" marB="0" anchor="ctr"/>
                </a:tc>
                <a:tc>
                  <a:txBody>
                    <a:bodyPr/>
                    <a:lstStyle/>
                    <a:p>
                      <a:pPr algn="ctr"/>
                      <a:r>
                        <a:rPr lang="en-US" sz="1200" dirty="0"/>
                        <a:t>Mitigate</a:t>
                      </a:r>
                      <a:endParaRPr lang="en-US" sz="1200" dirty="0">
                        <a:latin typeface="+mn-lt"/>
                      </a:endParaRPr>
                    </a:p>
                  </a:txBody>
                  <a:tcPr marL="68580" marR="68580" marT="34290" marB="34290" anchor="ctr"/>
                </a:tc>
                <a:extLst>
                  <a:ext uri="{0D108BD9-81ED-4DB2-BD59-A6C34878D82A}">
                    <a16:rowId xmlns:a16="http://schemas.microsoft.com/office/drawing/2014/main" val="2681253568"/>
                  </a:ext>
                </a:extLst>
              </a:tr>
            </a:tbl>
          </a:graphicData>
        </a:graphic>
      </p:graphicFrame>
      <p:sp>
        <p:nvSpPr>
          <p:cNvPr id="51" name="Arrow: Right 44">
            <a:extLst>
              <a:ext uri="{FF2B5EF4-FFF2-40B4-BE49-F238E27FC236}">
                <a16:creationId xmlns:a16="http://schemas.microsoft.com/office/drawing/2014/main" id="{A53E4AB2-002A-B044-8943-09764AFAC52D}"/>
              </a:ext>
            </a:extLst>
          </p:cNvPr>
          <p:cNvSpPr>
            <a:spLocks/>
          </p:cNvSpPr>
          <p:nvPr/>
        </p:nvSpPr>
        <p:spPr>
          <a:xfrm>
            <a:off x="2163036" y="3653425"/>
            <a:ext cx="205740" cy="137160"/>
          </a:xfrm>
          <a:prstGeom prst="rightArrow">
            <a:avLst/>
          </a:prstGeom>
          <a:solidFill>
            <a:srgbClr val="3A81BA"/>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
        <p:nvSpPr>
          <p:cNvPr id="52" name="Arrow: Right 44">
            <a:extLst>
              <a:ext uri="{FF2B5EF4-FFF2-40B4-BE49-F238E27FC236}">
                <a16:creationId xmlns:a16="http://schemas.microsoft.com/office/drawing/2014/main" id="{B40CE738-DB55-A645-8C64-D18954D94F87}"/>
              </a:ext>
            </a:extLst>
          </p:cNvPr>
          <p:cNvSpPr>
            <a:spLocks/>
          </p:cNvSpPr>
          <p:nvPr/>
        </p:nvSpPr>
        <p:spPr>
          <a:xfrm>
            <a:off x="2163036" y="3237805"/>
            <a:ext cx="205740" cy="137160"/>
          </a:xfrm>
          <a:prstGeom prst="rightArrow">
            <a:avLst/>
          </a:prstGeom>
          <a:solidFill>
            <a:srgbClr val="3A81BA"/>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
        <p:nvSpPr>
          <p:cNvPr id="53" name="Rectangle 52">
            <a:extLst>
              <a:ext uri="{FF2B5EF4-FFF2-40B4-BE49-F238E27FC236}">
                <a16:creationId xmlns:a16="http://schemas.microsoft.com/office/drawing/2014/main" id="{25F4794C-E9B0-CB40-9A19-FFC7E07D2E57}"/>
              </a:ext>
            </a:extLst>
          </p:cNvPr>
          <p:cNvSpPr/>
          <p:nvPr/>
        </p:nvSpPr>
        <p:spPr>
          <a:xfrm>
            <a:off x="9042946" y="1205944"/>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900" b="1" kern="0">
              <a:solidFill>
                <a:srgbClr val="000000"/>
              </a:solidFill>
              <a:latin typeface="Arial"/>
            </a:endParaRPr>
          </a:p>
        </p:txBody>
      </p:sp>
      <p:sp>
        <p:nvSpPr>
          <p:cNvPr id="54" name="Rectangle 53">
            <a:extLst>
              <a:ext uri="{FF2B5EF4-FFF2-40B4-BE49-F238E27FC236}">
                <a16:creationId xmlns:a16="http://schemas.microsoft.com/office/drawing/2014/main" id="{7DFE5750-7A03-0F4D-B60C-9B9DAAB54BD0}"/>
              </a:ext>
            </a:extLst>
          </p:cNvPr>
          <p:cNvSpPr/>
          <p:nvPr/>
        </p:nvSpPr>
        <p:spPr>
          <a:xfrm>
            <a:off x="9485635" y="1207258"/>
            <a:ext cx="452628" cy="452628"/>
          </a:xfrm>
          <a:prstGeom prst="rect">
            <a:avLst/>
          </a:prstGeom>
          <a:solidFill>
            <a:srgbClr val="C00000"/>
          </a:solidFill>
          <a:ln w="12700" cap="flat" cmpd="sng" algn="ctr">
            <a:solidFill>
              <a:srgbClr val="000000"/>
            </a:solidFill>
            <a:prstDash val="solid"/>
          </a:ln>
          <a:effectLst/>
        </p:spPr>
        <p:txBody>
          <a:bodyPr rtlCol="0" anchor="ctr"/>
          <a:lstStyle/>
          <a:p>
            <a:pPr algn="ctr">
              <a:defRPr/>
            </a:pPr>
            <a:endParaRPr lang="en-US" sz="900" b="1" kern="0">
              <a:solidFill>
                <a:srgbClr val="000000"/>
              </a:solidFill>
              <a:latin typeface="Arial"/>
            </a:endParaRPr>
          </a:p>
        </p:txBody>
      </p:sp>
      <p:sp>
        <p:nvSpPr>
          <p:cNvPr id="56" name="Arrow: Right 44">
            <a:extLst>
              <a:ext uri="{FF2B5EF4-FFF2-40B4-BE49-F238E27FC236}">
                <a16:creationId xmlns:a16="http://schemas.microsoft.com/office/drawing/2014/main" id="{51F06649-5E9D-A046-BD43-BDA4CDFDBD9E}"/>
              </a:ext>
            </a:extLst>
          </p:cNvPr>
          <p:cNvSpPr>
            <a:spLocks/>
          </p:cNvSpPr>
          <p:nvPr/>
        </p:nvSpPr>
        <p:spPr>
          <a:xfrm>
            <a:off x="2177596" y="4089229"/>
            <a:ext cx="205740" cy="137160"/>
          </a:xfrm>
          <a:prstGeom prst="rightArrow">
            <a:avLst/>
          </a:prstGeom>
          <a:solidFill>
            <a:srgbClr val="3A81BA"/>
          </a:solidFill>
          <a:ln w="12700" cap="flat" cmpd="sng" algn="ctr">
            <a:solidFill>
              <a:srgbClr val="000000"/>
            </a:solidFill>
            <a:prstDash val="solid"/>
          </a:ln>
          <a:effectLst/>
        </p:spPr>
        <p:txBody>
          <a:bodyPr rtlCol="0" anchor="ctr"/>
          <a:lstStyle/>
          <a:p>
            <a:pPr>
              <a:defRPr/>
            </a:pPr>
            <a:endParaRPr lang="en-US" sz="1350" kern="0">
              <a:solidFill>
                <a:srgbClr val="FFFFFF"/>
              </a:solidFill>
              <a:latin typeface="Arial"/>
            </a:endParaRPr>
          </a:p>
        </p:txBody>
      </p:sp>
    </p:spTree>
    <p:extLst>
      <p:ext uri="{BB962C8B-B14F-4D97-AF65-F5344CB8AC3E}">
        <p14:creationId xmlns:p14="http://schemas.microsoft.com/office/powerpoint/2010/main" val="2880847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2786605" y="154722"/>
            <a:ext cx="6618789" cy="800100"/>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defTabSz="342900">
              <a:defRPr/>
            </a:pPr>
            <a:r>
              <a:rPr lang="en-US" sz="3600" b="1" dirty="0">
                <a:solidFill>
                  <a:prstClr val="white">
                    <a:lumMod val="85000"/>
                  </a:prstClr>
                </a:solidFill>
                <a:latin typeface="+mj-lt"/>
              </a:rPr>
              <a:t>ISM</a:t>
            </a:r>
            <a:r>
              <a:rPr lang="en-US" sz="3600" dirty="0">
                <a:solidFill>
                  <a:prstClr val="white">
                    <a:lumMod val="85000"/>
                  </a:prstClr>
                </a:solidFill>
              </a:rPr>
              <a:t> Assessment Summary</a:t>
            </a:r>
            <a:endParaRPr lang="en-US" sz="2700" dirty="0">
              <a:solidFill>
                <a:sysClr val="window" lastClr="FFFFFF">
                  <a:lumMod val="85000"/>
                </a:sysClr>
              </a:solidFill>
            </a:endParaRPr>
          </a:p>
        </p:txBody>
      </p:sp>
      <p:sp>
        <p:nvSpPr>
          <p:cNvPr id="2" name="Slide Number Placeholder 1"/>
          <p:cNvSpPr>
            <a:spLocks noGrp="1"/>
          </p:cNvSpPr>
          <p:nvPr>
            <p:ph type="sldNum" sz="quarter" idx="10"/>
          </p:nvPr>
        </p:nvSpPr>
        <p:spPr>
          <a:xfrm>
            <a:off x="10366248" y="6687456"/>
            <a:ext cx="301752" cy="228600"/>
          </a:xfrm>
        </p:spPr>
        <p:txBody>
          <a:bodyPr/>
          <a:lstStyle/>
          <a:p>
            <a:pPr defTabSz="685800">
              <a:defRPr/>
            </a:pPr>
            <a:fld id="{E8CC769F-ADCB-2641-BD2F-4076D1C41918}" type="slidenum">
              <a:rPr lang="uk-UA" sz="600">
                <a:solidFill>
                  <a:prstClr val="black"/>
                </a:solidFill>
                <a:latin typeface="Arial" charset="0"/>
              </a:rPr>
              <a:pPr defTabSz="685800">
                <a:defRPr/>
              </a:pPr>
              <a:t>15</a:t>
            </a:fld>
            <a:endParaRPr lang="uk-UA" dirty="0">
              <a:solidFill>
                <a:prstClr val="black"/>
              </a:solidFill>
            </a:endParaRPr>
          </a:p>
        </p:txBody>
      </p:sp>
      <p:pic>
        <p:nvPicPr>
          <p:cNvPr id="3" name="Picture 2"/>
          <p:cNvPicPr>
            <a:picLocks noChangeAspect="1"/>
          </p:cNvPicPr>
          <p:nvPr/>
        </p:nvPicPr>
        <p:blipFill>
          <a:blip r:embed="rId3"/>
          <a:stretch>
            <a:fillRect/>
          </a:stretch>
        </p:blipFill>
        <p:spPr>
          <a:xfrm>
            <a:off x="11016182" y="143257"/>
            <a:ext cx="987638" cy="823031"/>
          </a:xfrm>
          <a:prstGeom prst="rect">
            <a:avLst/>
          </a:prstGeom>
        </p:spPr>
      </p:pic>
      <p:pic>
        <p:nvPicPr>
          <p:cNvPr id="4" name="Picture 3">
            <a:extLst>
              <a:ext uri="{FF2B5EF4-FFF2-40B4-BE49-F238E27FC236}">
                <a16:creationId xmlns:a16="http://schemas.microsoft.com/office/drawing/2014/main" id="{0B1399CE-9830-4F9D-B0CE-F972C9E7986B}"/>
              </a:ext>
            </a:extLst>
          </p:cNvPr>
          <p:cNvPicPr>
            <a:picLocks noChangeAspect="1"/>
          </p:cNvPicPr>
          <p:nvPr/>
        </p:nvPicPr>
        <p:blipFill>
          <a:blip r:embed="rId4"/>
          <a:stretch>
            <a:fillRect/>
          </a:stretch>
        </p:blipFill>
        <p:spPr>
          <a:xfrm>
            <a:off x="12879" y="6595680"/>
            <a:ext cx="1552575" cy="238125"/>
          </a:xfrm>
          <a:prstGeom prst="rect">
            <a:avLst/>
          </a:prstGeom>
        </p:spPr>
      </p:pic>
      <p:graphicFrame>
        <p:nvGraphicFramePr>
          <p:cNvPr id="10" name="Table 9">
            <a:extLst>
              <a:ext uri="{FF2B5EF4-FFF2-40B4-BE49-F238E27FC236}">
                <a16:creationId xmlns:a16="http://schemas.microsoft.com/office/drawing/2014/main" id="{D5C579F4-72A3-42DE-BDCA-20918F388962}"/>
              </a:ext>
            </a:extLst>
          </p:cNvPr>
          <p:cNvGraphicFramePr>
            <a:graphicFrameLocks noGrp="1"/>
          </p:cNvGraphicFramePr>
          <p:nvPr>
            <p:extLst>
              <p:ext uri="{D42A27DB-BD31-4B8C-83A1-F6EECF244321}">
                <p14:modId xmlns:p14="http://schemas.microsoft.com/office/powerpoint/2010/main" val="2906129503"/>
              </p:ext>
            </p:extLst>
          </p:nvPr>
        </p:nvGraphicFramePr>
        <p:xfrm>
          <a:off x="12878" y="1089845"/>
          <a:ext cx="12179122" cy="5441826"/>
        </p:xfrm>
        <a:graphic>
          <a:graphicData uri="http://schemas.openxmlformats.org/drawingml/2006/table">
            <a:tbl>
              <a:tblPr/>
              <a:tblGrid>
                <a:gridCol w="1575089">
                  <a:extLst>
                    <a:ext uri="{9D8B030D-6E8A-4147-A177-3AD203B41FA5}">
                      <a16:colId xmlns:a16="http://schemas.microsoft.com/office/drawing/2014/main" val="20000"/>
                    </a:ext>
                  </a:extLst>
                </a:gridCol>
                <a:gridCol w="478162">
                  <a:extLst>
                    <a:ext uri="{9D8B030D-6E8A-4147-A177-3AD203B41FA5}">
                      <a16:colId xmlns:a16="http://schemas.microsoft.com/office/drawing/2014/main" val="20001"/>
                    </a:ext>
                  </a:extLst>
                </a:gridCol>
                <a:gridCol w="478162">
                  <a:extLst>
                    <a:ext uri="{9D8B030D-6E8A-4147-A177-3AD203B41FA5}">
                      <a16:colId xmlns:a16="http://schemas.microsoft.com/office/drawing/2014/main" val="1946997742"/>
                    </a:ext>
                  </a:extLst>
                </a:gridCol>
                <a:gridCol w="478162">
                  <a:extLst>
                    <a:ext uri="{9D8B030D-6E8A-4147-A177-3AD203B41FA5}">
                      <a16:colId xmlns:a16="http://schemas.microsoft.com/office/drawing/2014/main" val="20003"/>
                    </a:ext>
                  </a:extLst>
                </a:gridCol>
                <a:gridCol w="485123">
                  <a:extLst>
                    <a:ext uri="{9D8B030D-6E8A-4147-A177-3AD203B41FA5}">
                      <a16:colId xmlns:a16="http://schemas.microsoft.com/office/drawing/2014/main" val="20004"/>
                    </a:ext>
                  </a:extLst>
                </a:gridCol>
                <a:gridCol w="8684424">
                  <a:extLst>
                    <a:ext uri="{9D8B030D-6E8A-4147-A177-3AD203B41FA5}">
                      <a16:colId xmlns:a16="http://schemas.microsoft.com/office/drawing/2014/main" val="20005"/>
                    </a:ext>
                  </a:extLst>
                </a:gridCol>
              </a:tblGrid>
              <a:tr h="301434">
                <a:tc rowSpan="2">
                  <a:txBody>
                    <a:bodyPr/>
                    <a:lstStyle/>
                    <a:p>
                      <a:pPr algn="ctr" rtl="0" fontAlgn="ctr"/>
                      <a:r>
                        <a:rPr lang="en-US" sz="2000" b="1" i="0" u="none" strike="noStrike" dirty="0">
                          <a:solidFill>
                            <a:srgbClr val="FFFFFF"/>
                          </a:solidFill>
                          <a:effectLst/>
                          <a:latin typeface="+mn-lt"/>
                          <a:cs typeface="Arial" panose="020B0604020202020204" pitchFamily="34" charset="0"/>
                        </a:rPr>
                        <a:t>Technology</a:t>
                      </a:r>
                    </a:p>
                  </a:txBody>
                  <a:tcPr marL="8193" marR="8193" marT="8193"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gridSpan="4">
                  <a:txBody>
                    <a:bodyPr/>
                    <a:lstStyle/>
                    <a:p>
                      <a:pPr algn="ctr" rtl="0" fontAlgn="b"/>
                      <a:r>
                        <a:rPr lang="en-US" sz="2000" b="1" i="0" u="none" strike="noStrike" dirty="0">
                          <a:solidFill>
                            <a:srgbClr val="FFFFFF"/>
                          </a:solidFill>
                          <a:effectLst/>
                          <a:latin typeface="+mn-lt"/>
                          <a:cs typeface="Arial" panose="020B0604020202020204" pitchFamily="34" charset="0"/>
                        </a:rPr>
                        <a:t>Performance</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hMerge="1">
                  <a:txBody>
                    <a:bodyPr/>
                    <a:lstStyle/>
                    <a:p>
                      <a:endParaRPr lang="en-US"/>
                    </a:p>
                  </a:txBody>
                  <a:tcPr/>
                </a:tc>
                <a:tc hMerge="1">
                  <a:txBody>
                    <a:bodyPr/>
                    <a:lstStyle/>
                    <a:p>
                      <a:endParaRPr lang="en-US"/>
                    </a:p>
                  </a:txBody>
                  <a:tcPr/>
                </a:tc>
                <a:tc hMerge="1">
                  <a:txBody>
                    <a:bodyPr/>
                    <a:lstStyle/>
                    <a:p>
                      <a:pPr algn="ctr" rtl="0" fontAlgn="b"/>
                      <a:endParaRPr lang="en-US" sz="1400" b="1" i="0" u="none" strike="noStrike" dirty="0">
                        <a:solidFill>
                          <a:srgbClr val="FFFFFF"/>
                        </a:solidFill>
                        <a:effectLst/>
                        <a:latin typeface="Microsoft Sans Serif" panose="020B0604020202020204" pitchFamily="34" charset="0"/>
                      </a:endParaRPr>
                    </a:p>
                  </a:txBody>
                  <a:tcPr marL="8193" marR="8193" marT="8193"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0000"/>
                    </a:solidFill>
                  </a:tcPr>
                </a:tc>
                <a:tc rowSpan="2">
                  <a:txBody>
                    <a:bodyPr/>
                    <a:lstStyle/>
                    <a:p>
                      <a:pPr algn="ctr" rtl="0" fontAlgn="ctr"/>
                      <a:r>
                        <a:rPr lang="en-US" sz="2000" b="1" i="0" u="none" strike="noStrike" dirty="0">
                          <a:solidFill>
                            <a:srgbClr val="FFFFFF"/>
                          </a:solidFill>
                          <a:effectLst/>
                          <a:latin typeface="+mn-lt"/>
                          <a:cs typeface="Arial" panose="020B0604020202020204" pitchFamily="34" charset="0"/>
                        </a:rPr>
                        <a:t>Comments – COVID-19 Impacts causing Schedule to go Yellow</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10000"/>
                  </a:ext>
                </a:extLst>
              </a:tr>
              <a:tr h="286756">
                <a:tc vMerge="1">
                  <a:txBody>
                    <a:bodyPr/>
                    <a:lstStyle/>
                    <a:p>
                      <a:endParaRPr lang="en-US"/>
                    </a:p>
                  </a:txBody>
                  <a:tcPr/>
                </a:tc>
                <a:tc>
                  <a:txBody>
                    <a:bodyPr/>
                    <a:lstStyle/>
                    <a:p>
                      <a:pPr algn="ctr" rtl="0" fontAlgn="b"/>
                      <a:r>
                        <a:rPr lang="en-US" sz="1900" b="0" i="0" u="none" strike="noStrike" dirty="0">
                          <a:solidFill>
                            <a:srgbClr val="FFFFFF"/>
                          </a:solidFill>
                          <a:effectLst/>
                          <a:latin typeface="+mn-lt"/>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p>
                      <a:pPr algn="ctr" rtl="0" fontAlgn="b"/>
                      <a:r>
                        <a:rPr lang="en-US" sz="1900" b="0" i="0" u="none" strike="noStrike" dirty="0">
                          <a:solidFill>
                            <a:srgbClr val="FFFFFF"/>
                          </a:solidFill>
                          <a:effectLst/>
                          <a:latin typeface="+mn-lt"/>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p>
                      <a:pPr algn="ctr" rtl="0" fontAlgn="b"/>
                      <a:r>
                        <a:rPr lang="en-US" sz="1900" b="0" i="0" u="none" strike="noStrike" dirty="0">
                          <a:solidFill>
                            <a:srgbClr val="FFFFFF"/>
                          </a:solidFill>
                          <a:effectLst/>
                          <a:latin typeface="+mn-lt"/>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a:txBody>
                    <a:bodyPr/>
                    <a:lstStyle/>
                    <a:p>
                      <a:pPr algn="ctr" rtl="0" fontAlgn="b"/>
                      <a:r>
                        <a:rPr lang="en-US" sz="1900" b="0" i="0" u="none" strike="noStrike" dirty="0">
                          <a:solidFill>
                            <a:srgbClr val="FFFFFF"/>
                          </a:solidFill>
                          <a:effectLst/>
                          <a:latin typeface="+mn-lt"/>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0000"/>
                    </a:solidFill>
                  </a:tcPr>
                </a:tc>
                <a:tc vMerge="1">
                  <a:txBody>
                    <a:bodyPr/>
                    <a:lstStyle/>
                    <a:p>
                      <a:endParaRPr lang="en-US"/>
                    </a:p>
                  </a:txBody>
                  <a:tcPr/>
                </a:tc>
                <a:extLst>
                  <a:ext uri="{0D108BD9-81ED-4DB2-BD59-A6C34878D82A}">
                    <a16:rowId xmlns:a16="http://schemas.microsoft.com/office/drawing/2014/main" val="10001"/>
                  </a:ext>
                </a:extLst>
              </a:tr>
              <a:tr h="1012724">
                <a:tc>
                  <a:txBody>
                    <a:bodyPr/>
                    <a:lstStyle/>
                    <a:p>
                      <a:pPr algn="ctr" rtl="0" fontAlgn="ctr"/>
                      <a:r>
                        <a:rPr lang="en-US" sz="1300" b="0" i="0" u="none" strike="noStrike" dirty="0">
                          <a:solidFill>
                            <a:srgbClr val="FFFFFF"/>
                          </a:solidFill>
                          <a:effectLst/>
                          <a:latin typeface="+mn-lt"/>
                          <a:cs typeface="Arial" panose="020B0604020202020204" pitchFamily="34" charset="0"/>
                        </a:rPr>
                        <a:t>GCD On-Demand Manufacturing of Metal (ODMM) Components</a:t>
                      </a:r>
                    </a:p>
                  </a:txBody>
                  <a:tcPr marL="8193" marR="8193" marT="8193"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rtl="0" fontAlgn="ctr"/>
                      <a:endParaRPr lang="en-US" sz="13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rgbClr val="000000"/>
                        </a:solidFill>
                        <a:effectLst/>
                        <a:highlight>
                          <a:srgbClr val="FFFF00"/>
                        </a:highligh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rtl="0" fontAlgn="ctr"/>
                      <a:endParaRPr lang="en-US" sz="1300" b="0" i="0" u="none" strike="noStrike" dirty="0">
                        <a:solidFill>
                          <a:schemeClr val="bg1"/>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l" defTabSz="457178" rtl="0" eaLnBrk="1" fontAlgn="b" latinLnBrk="0" hangingPunct="1">
                        <a:lnSpc>
                          <a:spcPct val="100000"/>
                        </a:lnSpc>
                        <a:spcBef>
                          <a:spcPts val="300"/>
                        </a:spcBef>
                        <a:spcAft>
                          <a:spcPts val="300"/>
                        </a:spcAft>
                        <a:buClrTx/>
                        <a:buSzTx/>
                        <a:buFontTx/>
                        <a:buNone/>
                        <a:tabLst/>
                        <a:defRPr/>
                      </a:pPr>
                      <a:r>
                        <a:rPr lang="en-US" sz="1300" b="1" i="0" u="none" strike="noStrike" baseline="0" dirty="0">
                          <a:solidFill>
                            <a:schemeClr val="bg1"/>
                          </a:solidFill>
                          <a:effectLst/>
                          <a:latin typeface="+mn-lt"/>
                          <a:cs typeface="Arial" panose="020B0604020202020204" pitchFamily="34" charset="0"/>
                        </a:rPr>
                        <a:t>TECHNICAL: Yellow</a:t>
                      </a:r>
                      <a:br>
                        <a:rPr lang="en-US" sz="1300" b="1" i="0" u="none" strike="noStrike" baseline="0" dirty="0">
                          <a:solidFill>
                            <a:schemeClr val="bg1"/>
                          </a:solidFill>
                          <a:effectLst/>
                          <a:latin typeface="+mn-lt"/>
                          <a:cs typeface="Arial" panose="020B0604020202020204" pitchFamily="34" charset="0"/>
                        </a:rPr>
                      </a:br>
                      <a:r>
                        <a:rPr lang="en-US" sz="1300" b="0" i="0" kern="1200" dirty="0">
                          <a:solidFill>
                            <a:schemeClr val="bg1"/>
                          </a:solidFill>
                          <a:effectLst/>
                          <a:latin typeface="+mn-lt"/>
                          <a:ea typeface="+mn-ea"/>
                          <a:cs typeface="+mn-cs"/>
                        </a:rPr>
                        <a:t>At the conclusion of the phase A activity which resulted in a ground-based prototype system, the Techshot FabLab is not within power constraints for the ISS EXPRESS rack it would interface with on-orbit.  The primary technical challenge is the sintering furnace, which was designed to sinter a part with a maximum volume of 6”x6”x6.”  The company reported on potential strategies to reduce furnace power requirements in a subsequent contract in their final phase A report.  A feasibility assessment of the Techshot system, which occupies an EXPRESS rack, is in process by the ISS Research Office.  The results of this assessment will inform the path forward, selection of a contract mechanism, and definition of subsequent tasking. Project is also tracking safety approaches for Vulcan chip capture and power management strategies; documentation in preparation for a phase 0 safety TIM will be a contract deliverable in 2</a:t>
                      </a:r>
                      <a:r>
                        <a:rPr lang="en-US" sz="1300" b="0" i="0" kern="1200" baseline="30000" dirty="0">
                          <a:solidFill>
                            <a:schemeClr val="bg1"/>
                          </a:solidFill>
                          <a:effectLst/>
                          <a:latin typeface="+mn-lt"/>
                          <a:ea typeface="+mn-ea"/>
                          <a:cs typeface="+mn-cs"/>
                        </a:rPr>
                        <a:t>nd</a:t>
                      </a:r>
                      <a:r>
                        <a:rPr lang="en-US" sz="1300" b="0" i="0" kern="1200" dirty="0">
                          <a:solidFill>
                            <a:schemeClr val="bg1"/>
                          </a:solidFill>
                          <a:effectLst/>
                          <a:latin typeface="+mn-lt"/>
                          <a:ea typeface="+mn-ea"/>
                          <a:cs typeface="+mn-cs"/>
                        </a:rPr>
                        <a:t> quarter FY21.</a:t>
                      </a:r>
                      <a:endParaRPr lang="en-US" sz="1300" b="0" baseline="0" dirty="0">
                        <a:solidFill>
                          <a:schemeClr val="bg1"/>
                        </a:solidFill>
                        <a:highlight>
                          <a:srgbClr val="FFFFFF"/>
                        </a:highlight>
                        <a:latin typeface="Calibri" panose="020F0502020204030204" pitchFamily="34" charset="0"/>
                        <a:cs typeface="Calibri" panose="020F0502020204030204" pitchFamily="34" charset="0"/>
                      </a:endParaRPr>
                    </a:p>
                  </a:txBody>
                  <a:tcPr marL="45720" marR="4572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46841145"/>
                  </a:ext>
                </a:extLst>
              </a:tr>
              <a:tr h="674187">
                <a:tc>
                  <a:txBody>
                    <a:bodyPr/>
                    <a:lstStyle/>
                    <a:p>
                      <a:pPr algn="ctr" rtl="0" fontAlgn="ctr"/>
                      <a:r>
                        <a:rPr lang="en-US" sz="1300" b="0" i="0" u="none" strike="noStrike" dirty="0">
                          <a:solidFill>
                            <a:schemeClr val="tx1"/>
                          </a:solidFill>
                          <a:effectLst/>
                          <a:latin typeface="+mn-lt"/>
                          <a:cs typeface="Arial" panose="020B0604020202020204" pitchFamily="34" charset="0"/>
                        </a:rPr>
                        <a:t>GCD On-Demand Manufacturing of Electronics (ODME)</a:t>
                      </a:r>
                    </a:p>
                  </a:txBody>
                  <a:tcPr marL="8193" marR="8193" marT="8193"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rtl="0" fontAlgn="ctr"/>
                      <a:endParaRPr lang="en-US" sz="1300" b="0" i="0" u="none" strike="noStrike" dirty="0">
                        <a:solidFill>
                          <a:schemeClr val="bg1"/>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chemeClr val="bg1"/>
                        </a:solidFill>
                        <a:effectLst/>
                        <a:highlight>
                          <a:srgbClr val="FFFF00"/>
                        </a:highligh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chemeClr val="bg1"/>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rtl="0" fontAlgn="ctr"/>
                      <a:endParaRPr lang="en-US" sz="1300" b="0" i="0" u="none" strike="noStrike" dirty="0">
                        <a:solidFill>
                          <a:schemeClr val="bg1"/>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fontAlgn="base"/>
                      <a:r>
                        <a:rPr lang="en-US" sz="1300" b="1" i="0" u="none" strike="noStrike" baseline="0" dirty="0">
                          <a:solidFill>
                            <a:schemeClr val="bg1"/>
                          </a:solidFill>
                          <a:effectLst/>
                          <a:latin typeface="+mn-lt"/>
                          <a:cs typeface="Arial" panose="020B0604020202020204" pitchFamily="34" charset="0"/>
                        </a:rPr>
                        <a:t>Technical : Yellow</a:t>
                      </a:r>
                      <a:br>
                        <a:rPr lang="en-US" sz="1300" b="1" i="0" u="none" strike="noStrike" baseline="0" dirty="0">
                          <a:solidFill>
                            <a:schemeClr val="bg1"/>
                          </a:solidFill>
                          <a:effectLst/>
                          <a:latin typeface="+mn-lt"/>
                          <a:cs typeface="Arial" panose="020B0604020202020204" pitchFamily="34" charset="0"/>
                        </a:rPr>
                      </a:br>
                      <a:r>
                        <a:rPr lang="en-US" sz="1300" b="0" kern="1200" dirty="0">
                          <a:solidFill>
                            <a:schemeClr val="bg1"/>
                          </a:solidFill>
                          <a:effectLst/>
                          <a:latin typeface="+mn-lt"/>
                          <a:ea typeface="+mn-ea"/>
                          <a:cs typeface="+mn-cs"/>
                        </a:rPr>
                        <a:t>TECHNICAL Yellow is due to </a:t>
                      </a:r>
                      <a:r>
                        <a:rPr lang="en-US" sz="1300" b="0" kern="1200" dirty="0" err="1">
                          <a:solidFill>
                            <a:schemeClr val="bg1"/>
                          </a:solidFill>
                          <a:effectLst/>
                          <a:latin typeface="+mn-lt"/>
                          <a:ea typeface="+mn-ea"/>
                          <a:cs typeface="+mn-cs"/>
                        </a:rPr>
                        <a:t>AstroSense</a:t>
                      </a:r>
                      <a:r>
                        <a:rPr lang="en-US" sz="1300" b="0" kern="1200" dirty="0">
                          <a:solidFill>
                            <a:schemeClr val="bg1"/>
                          </a:solidFill>
                          <a:effectLst/>
                          <a:latin typeface="+mn-lt"/>
                          <a:ea typeface="+mn-ea"/>
                          <a:cs typeface="+mn-cs"/>
                        </a:rPr>
                        <a:t> Beta delays due to new contract issues. The Phase II contract with </a:t>
                      </a:r>
                      <a:r>
                        <a:rPr lang="en-US" sz="1300" b="0" kern="1200" dirty="0" err="1">
                          <a:solidFill>
                            <a:schemeClr val="bg1"/>
                          </a:solidFill>
                          <a:effectLst/>
                          <a:latin typeface="+mn-lt"/>
                          <a:ea typeface="+mn-ea"/>
                          <a:cs typeface="+mn-cs"/>
                        </a:rPr>
                        <a:t>NextFlex</a:t>
                      </a:r>
                      <a:r>
                        <a:rPr lang="en-US" sz="1300" b="0" kern="1200" dirty="0">
                          <a:solidFill>
                            <a:schemeClr val="bg1"/>
                          </a:solidFill>
                          <a:effectLst/>
                          <a:latin typeface="+mn-lt"/>
                          <a:ea typeface="+mn-ea"/>
                          <a:cs typeface="+mn-cs"/>
                        </a:rPr>
                        <a:t> for </a:t>
                      </a:r>
                      <a:r>
                        <a:rPr lang="en-US" sz="1300" b="0" kern="1200" dirty="0" err="1">
                          <a:solidFill>
                            <a:schemeClr val="bg1"/>
                          </a:solidFill>
                          <a:effectLst/>
                          <a:latin typeface="+mn-lt"/>
                          <a:ea typeface="+mn-ea"/>
                          <a:cs typeface="+mn-cs"/>
                        </a:rPr>
                        <a:t>AstroSense</a:t>
                      </a:r>
                      <a:r>
                        <a:rPr lang="en-US" sz="1300" b="0" kern="1200" dirty="0">
                          <a:solidFill>
                            <a:schemeClr val="bg1"/>
                          </a:solidFill>
                          <a:effectLst/>
                          <a:latin typeface="+mn-lt"/>
                          <a:ea typeface="+mn-ea"/>
                          <a:cs typeface="+mn-cs"/>
                        </a:rPr>
                        <a:t> Beta design and fabrication is delayed due to NASA procurement and legal direction for a different contract mechanism. Procurement currently estimates that the new Phase II contract will be in place by January 2021, so planned work on the project is expected to resume on February 1, 2021. All project milestones are being revised to reflect these new dates.</a:t>
                      </a:r>
                      <a:br>
                        <a:rPr lang="en-US" sz="1300" b="0" i="0" kern="1200" dirty="0">
                          <a:solidFill>
                            <a:schemeClr val="bg1"/>
                          </a:solidFill>
                          <a:effectLst/>
                          <a:latin typeface="+mn-lt"/>
                          <a:ea typeface="+mn-ea"/>
                          <a:cs typeface="+mn-cs"/>
                        </a:rPr>
                      </a:br>
                      <a:endParaRPr lang="en-US" sz="1300" b="0" i="0" u="none" strike="noStrike" baseline="0" dirty="0">
                        <a:solidFill>
                          <a:schemeClr val="bg1"/>
                        </a:solidFill>
                        <a:effectLst/>
                        <a:latin typeface="+mn-lt"/>
                        <a:cs typeface="Arial" panose="020B0604020202020204" pitchFamily="34" charset="0"/>
                      </a:endParaRPr>
                    </a:p>
                  </a:txBody>
                  <a:tcPr marL="45720" marR="4572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0014573"/>
                  </a:ext>
                </a:extLst>
              </a:tr>
              <a:tr h="1242662">
                <a:tc>
                  <a:txBody>
                    <a:bodyPr/>
                    <a:lstStyle/>
                    <a:p>
                      <a:pPr algn="ctr" rtl="0" fontAlgn="ctr"/>
                      <a:r>
                        <a:rPr lang="en-US" sz="1300" b="0" i="0" u="none" strike="noStrike" dirty="0">
                          <a:solidFill>
                            <a:srgbClr val="FFFFFF"/>
                          </a:solidFill>
                          <a:effectLst/>
                          <a:latin typeface="+mn-lt"/>
                          <a:cs typeface="Arial" panose="020B0604020202020204" pitchFamily="34" charset="0"/>
                        </a:rPr>
                        <a:t>Recycle and Reuse (</a:t>
                      </a:r>
                      <a:r>
                        <a:rPr lang="en-US" sz="1300" b="0" i="0" u="none" strike="noStrike" dirty="0" err="1">
                          <a:solidFill>
                            <a:srgbClr val="FFFFFF"/>
                          </a:solidFill>
                          <a:effectLst/>
                          <a:latin typeface="+mn-lt"/>
                          <a:cs typeface="Arial" panose="020B0604020202020204" pitchFamily="34" charset="0"/>
                        </a:rPr>
                        <a:t>RnR</a:t>
                      </a:r>
                      <a:r>
                        <a:rPr lang="en-US" sz="1300" b="0" i="0" u="none" strike="noStrike" dirty="0">
                          <a:solidFill>
                            <a:srgbClr val="FFFFFF"/>
                          </a:solidFill>
                          <a:effectLst/>
                          <a:latin typeface="+mn-lt"/>
                          <a:cs typeface="Arial" panose="020B0604020202020204" pitchFamily="34" charset="0"/>
                        </a:rPr>
                        <a:t>)</a:t>
                      </a:r>
                    </a:p>
                  </a:txBody>
                  <a:tcPr marL="8193" marR="8193" marT="8193" marB="0" anchor="ctr">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algn="ctr" rtl="0" fontAlgn="ctr"/>
                      <a:endParaRPr lang="en-US" sz="13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rgbClr val="000000"/>
                        </a:solidFill>
                        <a:effectLst/>
                        <a:highlight>
                          <a:srgbClr val="FFFF00"/>
                        </a:highligh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rtl="0" fontAlgn="ctr"/>
                      <a:endParaRPr lang="en-US" sz="1300" b="0" i="0" u="none" strike="noStrike" dirty="0">
                        <a:solidFill>
                          <a:srgbClr val="000000"/>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algn="ctr" rtl="0" fontAlgn="ctr"/>
                      <a:endParaRPr lang="en-US" sz="1300" b="0" i="0" u="none" strike="noStrike" dirty="0">
                        <a:solidFill>
                          <a:schemeClr val="bg1"/>
                        </a:solidFill>
                        <a:effectLst/>
                        <a:latin typeface="+mn-lt"/>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l" defTabSz="457178" rtl="0" eaLnBrk="1" fontAlgn="b" latinLnBrk="0" hangingPunct="1">
                        <a:lnSpc>
                          <a:spcPct val="100000"/>
                        </a:lnSpc>
                        <a:spcBef>
                          <a:spcPts val="300"/>
                        </a:spcBef>
                        <a:spcAft>
                          <a:spcPts val="300"/>
                        </a:spcAft>
                        <a:buClrTx/>
                        <a:buSzTx/>
                        <a:buFontTx/>
                        <a:buNone/>
                        <a:tabLst/>
                        <a:defRPr/>
                      </a:pPr>
                      <a:r>
                        <a:rPr lang="en-US" sz="1300" b="1" i="0" u="none" strike="noStrike" baseline="0" dirty="0">
                          <a:solidFill>
                            <a:schemeClr val="bg1"/>
                          </a:solidFill>
                          <a:effectLst/>
                          <a:latin typeface="+mn-lt"/>
                          <a:cs typeface="Arial" panose="020B0604020202020204" pitchFamily="34" charset="0"/>
                        </a:rPr>
                        <a:t>SCHEDULE: Yellow</a:t>
                      </a:r>
                      <a:br>
                        <a:rPr lang="en-US" sz="1300" b="1" i="0" u="none" strike="noStrike" baseline="0" dirty="0">
                          <a:solidFill>
                            <a:schemeClr val="bg1"/>
                          </a:solidFill>
                          <a:effectLst/>
                          <a:latin typeface="+mn-lt"/>
                          <a:cs typeface="Arial" panose="020B0604020202020204" pitchFamily="34" charset="0"/>
                        </a:rPr>
                      </a:br>
                      <a:r>
                        <a:rPr lang="en-US" sz="1300" b="0" i="0" kern="1200" dirty="0">
                          <a:solidFill>
                            <a:schemeClr val="bg1"/>
                          </a:solidFill>
                          <a:effectLst/>
                          <a:latin typeface="+mn-lt"/>
                          <a:ea typeface="+mn-ea"/>
                          <a:cs typeface="+mn-cs"/>
                        </a:rPr>
                        <a:t>A successful printing demonstration of an ULTEM 9085 tensile specimen occurred on 1/27/20.  On 2/04/20, </a:t>
                      </a:r>
                      <a:r>
                        <a:rPr lang="en-US" sz="1300" b="0" i="0" kern="1200" dirty="0" err="1">
                          <a:solidFill>
                            <a:schemeClr val="bg1"/>
                          </a:solidFill>
                          <a:effectLst/>
                          <a:latin typeface="+mn-lt"/>
                          <a:ea typeface="+mn-ea"/>
                          <a:cs typeface="+mn-cs"/>
                        </a:rPr>
                        <a:t>Refabricator</a:t>
                      </a:r>
                      <a:r>
                        <a:rPr lang="en-US" sz="1300" b="0" i="0" kern="1200" dirty="0">
                          <a:solidFill>
                            <a:schemeClr val="bg1"/>
                          </a:solidFill>
                          <a:effectLst/>
                          <a:latin typeface="+mn-lt"/>
                          <a:ea typeface="+mn-ea"/>
                          <a:cs typeface="+mn-cs"/>
                        </a:rPr>
                        <a:t> attempted to print a second tensile specimen, but the team canceled the print after the tensile specimen fill showed a position offset, relative to the outline, in the y-axis. Further printing was not attempted since it would require crew to open the print chamber (to reset the stage) and there is a possibility of FOD in the chamber.  </a:t>
                      </a:r>
                      <a:r>
                        <a:rPr lang="en-US" sz="1300" b="0" i="0" kern="1200" dirty="0" err="1">
                          <a:solidFill>
                            <a:schemeClr val="bg1"/>
                          </a:solidFill>
                          <a:effectLst/>
                          <a:latin typeface="+mn-lt"/>
                          <a:ea typeface="+mn-ea"/>
                          <a:cs typeface="+mn-cs"/>
                        </a:rPr>
                        <a:t>ReFabricator</a:t>
                      </a:r>
                      <a:r>
                        <a:rPr lang="en-US" sz="1300" b="0" i="0" kern="1200" dirty="0">
                          <a:solidFill>
                            <a:schemeClr val="bg1"/>
                          </a:solidFill>
                          <a:effectLst/>
                          <a:latin typeface="+mn-lt"/>
                          <a:ea typeface="+mn-ea"/>
                          <a:cs typeface="+mn-cs"/>
                        </a:rPr>
                        <a:t> performed a successful bonding demonstration on 8/6/2020.  This test of the die bonder resulted in 3 bonded filament segments, which will undergo single filament tensile testing following </a:t>
                      </a:r>
                      <a:r>
                        <a:rPr lang="en-US" sz="1300" b="0" i="0" kern="1200" dirty="0" err="1">
                          <a:solidFill>
                            <a:schemeClr val="bg1"/>
                          </a:solidFill>
                          <a:effectLst/>
                          <a:latin typeface="+mn-lt"/>
                          <a:ea typeface="+mn-ea"/>
                          <a:cs typeface="+mn-cs"/>
                        </a:rPr>
                        <a:t>downmass</a:t>
                      </a:r>
                      <a:r>
                        <a:rPr lang="en-US" sz="1300" b="0" i="0" kern="1200" dirty="0">
                          <a:solidFill>
                            <a:schemeClr val="bg1"/>
                          </a:solidFill>
                          <a:effectLst/>
                          <a:latin typeface="+mn-lt"/>
                          <a:ea typeface="+mn-ea"/>
                          <a:cs typeface="+mn-cs"/>
                        </a:rPr>
                        <a:t>.  The TUI team is pursuing a cartridge swap, after which another 3 bonded filament segments can be produced. </a:t>
                      </a:r>
                      <a:r>
                        <a:rPr lang="en-US" sz="1300" b="0" i="0" kern="1200" dirty="0" err="1">
                          <a:solidFill>
                            <a:schemeClr val="bg1"/>
                          </a:solidFill>
                          <a:effectLst/>
                          <a:latin typeface="+mn-lt"/>
                          <a:ea typeface="+mn-ea"/>
                          <a:cs typeface="+mn-cs"/>
                        </a:rPr>
                        <a:t>Refabricator</a:t>
                      </a:r>
                      <a:r>
                        <a:rPr lang="en-US" sz="1300" b="0" i="0" kern="1200" dirty="0">
                          <a:solidFill>
                            <a:schemeClr val="bg1"/>
                          </a:solidFill>
                          <a:effectLst/>
                          <a:latin typeface="+mn-lt"/>
                          <a:ea typeface="+mn-ea"/>
                          <a:cs typeface="+mn-cs"/>
                        </a:rPr>
                        <a:t> is scheduled for return on SpaceX-21 in September of 2020.</a:t>
                      </a:r>
                      <a:endParaRPr lang="en-US" sz="1300" b="0" baseline="0" dirty="0">
                        <a:solidFill>
                          <a:schemeClr val="bg1"/>
                        </a:solidFill>
                        <a:highlight>
                          <a:srgbClr val="FFFFFF"/>
                        </a:highlight>
                        <a:latin typeface="Calibri" panose="020F0502020204030204" pitchFamily="34" charset="0"/>
                        <a:cs typeface="Calibri" panose="020F0502020204030204" pitchFamily="34" charset="0"/>
                      </a:endParaRPr>
                    </a:p>
                  </a:txBody>
                  <a:tcPr marL="45720" marR="45720" anchor="ctr">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10221813"/>
                  </a:ext>
                </a:extLst>
              </a:tr>
            </a:tbl>
          </a:graphicData>
        </a:graphic>
      </p:graphicFrame>
    </p:spTree>
    <p:extLst>
      <p:ext uri="{BB962C8B-B14F-4D97-AF65-F5344CB8AC3E}">
        <p14:creationId xmlns:p14="http://schemas.microsoft.com/office/powerpoint/2010/main" val="2325831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5100" y="66528"/>
            <a:ext cx="6858000" cy="1066800"/>
          </a:xfrm>
        </p:spPr>
        <p:txBody>
          <a:bodyPr/>
          <a:lstStyle/>
          <a:p>
            <a:r>
              <a:rPr lang="en-US" sz="4000" b="1" dirty="0">
                <a:solidFill>
                  <a:schemeClr val="bg1">
                    <a:lumMod val="85000"/>
                  </a:schemeClr>
                </a:solidFill>
                <a:latin typeface="+mj-lt"/>
              </a:rPr>
              <a:t>EPO Update*</a:t>
            </a:r>
          </a:p>
        </p:txBody>
      </p:sp>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16</a:t>
            </a:fld>
            <a:endParaRPr lang="uk-UA" dirty="0"/>
          </a:p>
        </p:txBody>
      </p:sp>
      <p:sp>
        <p:nvSpPr>
          <p:cNvPr id="3" name="Rectangle 2">
            <a:extLst>
              <a:ext uri="{FF2B5EF4-FFF2-40B4-BE49-F238E27FC236}">
                <a16:creationId xmlns:a16="http://schemas.microsoft.com/office/drawing/2014/main" id="{C9C0B80C-BB68-4709-B7B2-0E25B47E4B51}"/>
              </a:ext>
            </a:extLst>
          </p:cNvPr>
          <p:cNvSpPr/>
          <p:nvPr/>
        </p:nvSpPr>
        <p:spPr>
          <a:xfrm>
            <a:off x="5175049" y="6629399"/>
            <a:ext cx="1415772" cy="230832"/>
          </a:xfrm>
          <a:prstGeom prst="rect">
            <a:avLst/>
          </a:prstGeom>
        </p:spPr>
        <p:txBody>
          <a:bodyPr wrap="none">
            <a:spAutoFit/>
          </a:bodyPr>
          <a:lstStyle/>
          <a:p>
            <a:pPr algn="ctr" fontAlgn="b"/>
            <a:r>
              <a:rPr lang="en-US" sz="900" b="1" dirty="0">
                <a:latin typeface="+mj-lt"/>
              </a:rPr>
              <a:t>*Reflects E/PO since MYR</a:t>
            </a:r>
          </a:p>
        </p:txBody>
      </p:sp>
      <p:graphicFrame>
        <p:nvGraphicFramePr>
          <p:cNvPr id="8" name="Table 7">
            <a:extLst>
              <a:ext uri="{FF2B5EF4-FFF2-40B4-BE49-F238E27FC236}">
                <a16:creationId xmlns:a16="http://schemas.microsoft.com/office/drawing/2014/main" id="{1F0EB108-D7F1-4BEA-B03B-ED7E61D0617B}"/>
              </a:ext>
            </a:extLst>
          </p:cNvPr>
          <p:cNvGraphicFramePr>
            <a:graphicFrameLocks noGrp="1"/>
          </p:cNvGraphicFramePr>
          <p:nvPr>
            <p:extLst>
              <p:ext uri="{D42A27DB-BD31-4B8C-83A1-F6EECF244321}">
                <p14:modId xmlns:p14="http://schemas.microsoft.com/office/powerpoint/2010/main" val="1920591099"/>
              </p:ext>
            </p:extLst>
          </p:nvPr>
        </p:nvGraphicFramePr>
        <p:xfrm>
          <a:off x="61774" y="1133328"/>
          <a:ext cx="12144651" cy="5155535"/>
        </p:xfrm>
        <a:graphic>
          <a:graphicData uri="http://schemas.openxmlformats.org/drawingml/2006/table">
            <a:tbl>
              <a:tblPr>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effectLst>
                  <a:outerShdw blurRad="40000" dist="20000" dir="5400000" rotWithShape="0">
                    <a:srgbClr val="000000">
                      <a:alpha val="38000"/>
                    </a:srgbClr>
                  </a:outerShdw>
                </a:effectLst>
              </a:tblPr>
              <a:tblGrid>
                <a:gridCol w="1536416">
                  <a:extLst>
                    <a:ext uri="{9D8B030D-6E8A-4147-A177-3AD203B41FA5}">
                      <a16:colId xmlns:a16="http://schemas.microsoft.com/office/drawing/2014/main" val="20000"/>
                    </a:ext>
                  </a:extLst>
                </a:gridCol>
                <a:gridCol w="10608235">
                  <a:extLst>
                    <a:ext uri="{9D8B030D-6E8A-4147-A177-3AD203B41FA5}">
                      <a16:colId xmlns:a16="http://schemas.microsoft.com/office/drawing/2014/main" val="20001"/>
                    </a:ext>
                  </a:extLst>
                </a:gridCol>
              </a:tblGrid>
              <a:tr h="286923">
                <a:tc>
                  <a:txBody>
                    <a:bodyPr/>
                    <a:lstStyle>
                      <a:lvl1pPr marL="0" algn="l" defTabSz="457178" rtl="0" eaLnBrk="1" latinLnBrk="0" hangingPunct="1">
                        <a:defRPr sz="1800" kern="1200">
                          <a:solidFill>
                            <a:schemeClr val="dk1"/>
                          </a:solidFill>
                          <a:latin typeface="Arial"/>
                          <a:ea typeface="ＭＳ Ｐゴシック"/>
                        </a:defRPr>
                      </a:lvl1pPr>
                      <a:lvl2pPr marL="457178" algn="l" defTabSz="457178" rtl="0" eaLnBrk="1" latinLnBrk="0" hangingPunct="1">
                        <a:defRPr sz="1800" kern="1200">
                          <a:solidFill>
                            <a:schemeClr val="dk1"/>
                          </a:solidFill>
                          <a:latin typeface="Arial"/>
                          <a:ea typeface="ＭＳ Ｐゴシック"/>
                        </a:defRPr>
                      </a:lvl2pPr>
                      <a:lvl3pPr marL="914354" algn="l" defTabSz="457178" rtl="0" eaLnBrk="1" latinLnBrk="0" hangingPunct="1">
                        <a:defRPr sz="1800" kern="1200">
                          <a:solidFill>
                            <a:schemeClr val="dk1"/>
                          </a:solidFill>
                          <a:latin typeface="Arial"/>
                          <a:ea typeface="ＭＳ Ｐゴシック"/>
                        </a:defRPr>
                      </a:lvl3pPr>
                      <a:lvl4pPr marL="1371532" algn="l" defTabSz="457178" rtl="0" eaLnBrk="1" latinLnBrk="0" hangingPunct="1">
                        <a:defRPr sz="1800" kern="1200">
                          <a:solidFill>
                            <a:schemeClr val="dk1"/>
                          </a:solidFill>
                          <a:latin typeface="Arial"/>
                          <a:ea typeface="ＭＳ Ｐゴシック"/>
                        </a:defRPr>
                      </a:lvl4pPr>
                      <a:lvl5pPr marL="1828709" algn="l" defTabSz="457178" rtl="0" eaLnBrk="1" latinLnBrk="0" hangingPunct="1">
                        <a:defRPr sz="1800" kern="1200">
                          <a:solidFill>
                            <a:schemeClr val="dk1"/>
                          </a:solidFill>
                          <a:latin typeface="Arial"/>
                          <a:ea typeface="ＭＳ Ｐゴシック"/>
                        </a:defRPr>
                      </a:lvl5pPr>
                      <a:lvl6pPr marL="2285886" algn="l" defTabSz="457178" rtl="0" eaLnBrk="1" latinLnBrk="0" hangingPunct="1">
                        <a:defRPr sz="1800" kern="1200">
                          <a:solidFill>
                            <a:schemeClr val="dk1"/>
                          </a:solidFill>
                          <a:latin typeface="Arial"/>
                          <a:ea typeface="ＭＳ Ｐゴシック"/>
                        </a:defRPr>
                      </a:lvl6pPr>
                      <a:lvl7pPr marL="2743062" algn="l" defTabSz="457178" rtl="0" eaLnBrk="1" latinLnBrk="0" hangingPunct="1">
                        <a:defRPr sz="1800" kern="1200">
                          <a:solidFill>
                            <a:schemeClr val="dk1"/>
                          </a:solidFill>
                          <a:latin typeface="Arial"/>
                          <a:ea typeface="ＭＳ Ｐゴシック"/>
                        </a:defRPr>
                      </a:lvl7pPr>
                      <a:lvl8pPr marL="3200240" algn="l" defTabSz="457178" rtl="0" eaLnBrk="1" latinLnBrk="0" hangingPunct="1">
                        <a:defRPr sz="1800" kern="1200">
                          <a:solidFill>
                            <a:schemeClr val="dk1"/>
                          </a:solidFill>
                          <a:latin typeface="Arial"/>
                          <a:ea typeface="ＭＳ Ｐゴシック"/>
                        </a:defRPr>
                      </a:lvl8pPr>
                      <a:lvl9pPr marL="3657418" algn="l" defTabSz="457178" rtl="0" eaLnBrk="1" latinLnBrk="0" hangingPunct="1">
                        <a:defRPr sz="1800" kern="1200">
                          <a:solidFill>
                            <a:schemeClr val="dk1"/>
                          </a:solidFill>
                          <a:latin typeface="Arial"/>
                          <a:ea typeface="ＭＳ Ｐゴシック"/>
                        </a:defRPr>
                      </a:lvl9pPr>
                    </a:lstStyle>
                    <a:p>
                      <a:pPr algn="ctr" fontAlgn="b"/>
                      <a:endParaRPr lang="en-US" sz="1400" b="1" i="0" u="none" strike="noStrike" dirty="0">
                        <a:solidFill>
                          <a:schemeClr val="tx1"/>
                        </a:solidFill>
                        <a:effectLst/>
                        <a:latin typeface="+mj-lt"/>
                      </a:endParaRPr>
                    </a:p>
                  </a:txBody>
                  <a:tcPr marL="7620" marR="7620" marT="7620" marB="0"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333399">
                        <a:lumMod val="20000"/>
                        <a:lumOff val="80000"/>
                      </a:srgbClr>
                    </a:solidFill>
                  </a:tcPr>
                </a:tc>
                <a:tc>
                  <a:txBody>
                    <a:bodyPr/>
                    <a:lstStyle>
                      <a:lvl1pPr marL="0" algn="l" defTabSz="457178" rtl="0" eaLnBrk="1" latinLnBrk="0" hangingPunct="1">
                        <a:defRPr sz="1800" kern="1200">
                          <a:solidFill>
                            <a:schemeClr val="dk1"/>
                          </a:solidFill>
                          <a:latin typeface="Arial"/>
                          <a:ea typeface="ＭＳ Ｐゴシック"/>
                        </a:defRPr>
                      </a:lvl1pPr>
                      <a:lvl2pPr marL="457178" algn="l" defTabSz="457178" rtl="0" eaLnBrk="1" latinLnBrk="0" hangingPunct="1">
                        <a:defRPr sz="1800" kern="1200">
                          <a:solidFill>
                            <a:schemeClr val="dk1"/>
                          </a:solidFill>
                          <a:latin typeface="Arial"/>
                          <a:ea typeface="ＭＳ Ｐゴシック"/>
                        </a:defRPr>
                      </a:lvl2pPr>
                      <a:lvl3pPr marL="914354" algn="l" defTabSz="457178" rtl="0" eaLnBrk="1" latinLnBrk="0" hangingPunct="1">
                        <a:defRPr sz="1800" kern="1200">
                          <a:solidFill>
                            <a:schemeClr val="dk1"/>
                          </a:solidFill>
                          <a:latin typeface="Arial"/>
                          <a:ea typeface="ＭＳ Ｐゴシック"/>
                        </a:defRPr>
                      </a:lvl3pPr>
                      <a:lvl4pPr marL="1371532" algn="l" defTabSz="457178" rtl="0" eaLnBrk="1" latinLnBrk="0" hangingPunct="1">
                        <a:defRPr sz="1800" kern="1200">
                          <a:solidFill>
                            <a:schemeClr val="dk1"/>
                          </a:solidFill>
                          <a:latin typeface="Arial"/>
                          <a:ea typeface="ＭＳ Ｐゴシック"/>
                        </a:defRPr>
                      </a:lvl4pPr>
                      <a:lvl5pPr marL="1828709" algn="l" defTabSz="457178" rtl="0" eaLnBrk="1" latinLnBrk="0" hangingPunct="1">
                        <a:defRPr sz="1800" kern="1200">
                          <a:solidFill>
                            <a:schemeClr val="dk1"/>
                          </a:solidFill>
                          <a:latin typeface="Arial"/>
                          <a:ea typeface="ＭＳ Ｐゴシック"/>
                        </a:defRPr>
                      </a:lvl5pPr>
                      <a:lvl6pPr marL="2285886" algn="l" defTabSz="457178" rtl="0" eaLnBrk="1" latinLnBrk="0" hangingPunct="1">
                        <a:defRPr sz="1800" kern="1200">
                          <a:solidFill>
                            <a:schemeClr val="dk1"/>
                          </a:solidFill>
                          <a:latin typeface="Arial"/>
                          <a:ea typeface="ＭＳ Ｐゴシック"/>
                        </a:defRPr>
                      </a:lvl6pPr>
                      <a:lvl7pPr marL="2743062" algn="l" defTabSz="457178" rtl="0" eaLnBrk="1" latinLnBrk="0" hangingPunct="1">
                        <a:defRPr sz="1800" kern="1200">
                          <a:solidFill>
                            <a:schemeClr val="dk1"/>
                          </a:solidFill>
                          <a:latin typeface="Arial"/>
                          <a:ea typeface="ＭＳ Ｐゴシック"/>
                        </a:defRPr>
                      </a:lvl7pPr>
                      <a:lvl8pPr marL="3200240" algn="l" defTabSz="457178" rtl="0" eaLnBrk="1" latinLnBrk="0" hangingPunct="1">
                        <a:defRPr sz="1800" kern="1200">
                          <a:solidFill>
                            <a:schemeClr val="dk1"/>
                          </a:solidFill>
                          <a:latin typeface="Arial"/>
                          <a:ea typeface="ＭＳ Ｐゴシック"/>
                        </a:defRPr>
                      </a:lvl8pPr>
                      <a:lvl9pPr marL="3657418" algn="l" defTabSz="457178" rtl="0" eaLnBrk="1" latinLnBrk="0" hangingPunct="1">
                        <a:defRPr sz="1800" kern="1200">
                          <a:solidFill>
                            <a:schemeClr val="dk1"/>
                          </a:solidFill>
                          <a:latin typeface="Arial"/>
                          <a:ea typeface="ＭＳ Ｐゴシック"/>
                        </a:defRPr>
                      </a:lvl9pPr>
                    </a:lstStyle>
                    <a:p>
                      <a:pPr algn="ctr" fontAlgn="b"/>
                      <a:r>
                        <a:rPr lang="en-US" sz="1400" b="1" u="none" strike="noStrike" dirty="0">
                          <a:solidFill>
                            <a:schemeClr val="tx1"/>
                          </a:solidFill>
                          <a:effectLst/>
                          <a:latin typeface="+mj-lt"/>
                        </a:rPr>
                        <a:t>ISM</a:t>
                      </a:r>
                      <a:r>
                        <a:rPr lang="en-US" sz="1400" b="1" u="none" strike="noStrike" baseline="0" dirty="0">
                          <a:solidFill>
                            <a:schemeClr val="tx1"/>
                          </a:solidFill>
                          <a:effectLst/>
                          <a:latin typeface="+mj-lt"/>
                        </a:rPr>
                        <a:t> Conferences, Publications, Education and Public Outreach </a:t>
                      </a:r>
                    </a:p>
                  </a:txBody>
                  <a:tcPr marL="7620" marR="7620" marT="7620" marB="0"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333399">
                        <a:lumMod val="20000"/>
                        <a:lumOff val="80000"/>
                      </a:srgbClr>
                    </a:solidFill>
                  </a:tcPr>
                </a:tc>
                <a:extLst>
                  <a:ext uri="{0D108BD9-81ED-4DB2-BD59-A6C34878D82A}">
                    <a16:rowId xmlns:a16="http://schemas.microsoft.com/office/drawing/2014/main" val="10000"/>
                  </a:ext>
                </a:extLst>
              </a:tr>
              <a:tr h="284086">
                <a:tc>
                  <a:txBody>
                    <a:bodyPr/>
                    <a:lstStyle/>
                    <a:p>
                      <a:pPr algn="ctr" rtl="0" fontAlgn="base"/>
                      <a:r>
                        <a:rPr lang="en-US" sz="1100" b="0" i="0" u="none" strike="noStrike" dirty="0">
                          <a:solidFill>
                            <a:srgbClr val="000000"/>
                          </a:solidFill>
                          <a:effectLst/>
                          <a:latin typeface="+mj-lt"/>
                        </a:rPr>
                        <a:t>4/07/20</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u="none" strike="noStrike" dirty="0">
                          <a:solidFill>
                            <a:srgbClr val="000000"/>
                          </a:solidFill>
                          <a:effectLst/>
                          <a:latin typeface="+mj-lt"/>
                        </a:rPr>
                        <a:t>Tracie Prater participated as a virtual keynote speaker at the Southern Appalachian Science and Engineering Fair</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3745435"/>
                  </a:ext>
                </a:extLst>
              </a:tr>
              <a:tr h="284086">
                <a:tc>
                  <a:txBody>
                    <a:bodyPr/>
                    <a:lstStyle/>
                    <a:p>
                      <a:pPr algn="ctr" fontAlgn="b">
                        <a:lnSpc>
                          <a:spcPct val="100000"/>
                        </a:lnSpc>
                        <a:spcBef>
                          <a:spcPts val="600"/>
                        </a:spcBef>
                        <a:spcAft>
                          <a:spcPts val="600"/>
                        </a:spcAft>
                      </a:pPr>
                      <a:r>
                        <a:rPr lang="en-US" sz="1100" b="0" i="0" u="none" strike="noStrike" dirty="0">
                          <a:solidFill>
                            <a:schemeClr val="tx1"/>
                          </a:solidFill>
                          <a:effectLst/>
                          <a:latin typeface="+mj-lt"/>
                          <a:cs typeface="Arial" panose="020B0604020202020204" pitchFamily="34" charset="0"/>
                        </a:rPr>
                        <a:t>4/18/20</a:t>
                      </a:r>
                    </a:p>
                  </a:txBody>
                  <a:tcPr marL="7620" marR="7620" marT="7620" marB="0" anchor="ctr" anchorCtr="1">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dirty="0">
                          <a:solidFill>
                            <a:schemeClr val="tx1"/>
                          </a:solidFill>
                          <a:effectLst/>
                          <a:latin typeface="+mj-lt"/>
                        </a:rPr>
                        <a:t>Publication on wireless antenna for composite sensor, “Characterization of Dielectric Properties of Non-Magnetic Materials Using Superstrate-Loaded Antennas,” </a:t>
                      </a:r>
                      <a:r>
                        <a:rPr lang="en-US" sz="1100" b="0" i="0" dirty="0" err="1">
                          <a:solidFill>
                            <a:schemeClr val="tx1"/>
                          </a:solidFill>
                          <a:effectLst/>
                          <a:latin typeface="+mj-lt"/>
                        </a:rPr>
                        <a:t>Saininad</a:t>
                      </a:r>
                      <a:r>
                        <a:rPr lang="en-US" sz="1100" b="0" i="0" dirty="0">
                          <a:solidFill>
                            <a:schemeClr val="tx1"/>
                          </a:solidFill>
                          <a:effectLst/>
                          <a:latin typeface="+mj-lt"/>
                        </a:rPr>
                        <a:t> </a:t>
                      </a:r>
                      <a:r>
                        <a:rPr lang="en-US" sz="1100" b="0" i="0" dirty="0" err="1">
                          <a:solidFill>
                            <a:schemeClr val="tx1"/>
                          </a:solidFill>
                          <a:effectLst/>
                          <a:latin typeface="+mj-lt"/>
                        </a:rPr>
                        <a:t>Naik</a:t>
                      </a:r>
                      <a:r>
                        <a:rPr lang="en-US" sz="1100" b="0" i="0" dirty="0">
                          <a:solidFill>
                            <a:schemeClr val="tx1"/>
                          </a:solidFill>
                          <a:effectLst/>
                          <a:latin typeface="+mj-lt"/>
                        </a:rPr>
                        <a:t>, Maria Pour, and Curtis Hill, IEEE Electronics Journal, April 2020</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2939149916"/>
                  </a:ext>
                </a:extLst>
              </a:tr>
              <a:tr h="343960">
                <a:tc>
                  <a:txBody>
                    <a:bodyPr/>
                    <a:lstStyle/>
                    <a:p>
                      <a:pPr marL="0" marR="0" lvl="0" indent="0" algn="l" defTabSz="457200" rtl="0" eaLnBrk="1" fontAlgn="b" latinLnBrk="0" hangingPunct="1">
                        <a:lnSpc>
                          <a:spcPct val="100000"/>
                        </a:lnSpc>
                        <a:spcBef>
                          <a:spcPts val="600"/>
                        </a:spcBef>
                        <a:spcAft>
                          <a:spcPts val="600"/>
                        </a:spcAft>
                        <a:buClrTx/>
                        <a:buSzTx/>
                        <a:buFontTx/>
                        <a:buNone/>
                        <a:tabLst/>
                        <a:defRPr/>
                      </a:pPr>
                      <a:r>
                        <a:rPr lang="en-US" sz="1100" b="0" i="0" u="none" strike="noStrike" kern="1200" dirty="0">
                          <a:solidFill>
                            <a:schemeClr val="tx1"/>
                          </a:solidFill>
                          <a:effectLst/>
                          <a:latin typeface="+mj-lt"/>
                          <a:ea typeface="+mn-ea"/>
                          <a:cs typeface="+mn-cs"/>
                        </a:rPr>
                        <a:t>4/21 – 4/23/20</a:t>
                      </a:r>
                      <a:r>
                        <a:rPr lang="en-US" sz="1100" b="0" i="0" kern="1200" dirty="0">
                          <a:solidFill>
                            <a:schemeClr val="tx1"/>
                          </a:solidFill>
                          <a:effectLst/>
                          <a:latin typeface="+mj-lt"/>
                          <a:ea typeface="+mn-ea"/>
                          <a:cs typeface="+mn-cs"/>
                        </a:rPr>
                        <a:t>​</a:t>
                      </a:r>
                    </a:p>
                  </a:txBody>
                  <a:tcPr marL="7620" marR="7620" marT="7620" marB="0" anchor="ctr" anchorCtr="1">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marL="115888" marR="0" lvl="0" indent="0" algn="l" defTabSz="914400" rtl="0" eaLnBrk="1" fontAlgn="b" latinLnBrk="0" hangingPunct="1">
                        <a:lnSpc>
                          <a:spcPct val="100000"/>
                        </a:lnSpc>
                        <a:spcBef>
                          <a:spcPts val="600"/>
                        </a:spcBef>
                        <a:spcAft>
                          <a:spcPts val="600"/>
                        </a:spcAft>
                        <a:buClrTx/>
                        <a:buSzTx/>
                        <a:buFontTx/>
                        <a:buNone/>
                        <a:tabLst/>
                        <a:defRPr/>
                      </a:pPr>
                      <a:r>
                        <a:rPr lang="en-US" sz="1100" b="0" i="0" u="none" strike="noStrike" baseline="0" dirty="0">
                          <a:solidFill>
                            <a:schemeClr val="tx1"/>
                          </a:solidFill>
                          <a:effectLst/>
                          <a:latin typeface="+mj-lt"/>
                          <a:cs typeface="Arial" panose="020B0604020202020204" pitchFamily="34" charset="0"/>
                        </a:rPr>
                        <a:t>Tracie Prater participated in a video conference for high </a:t>
                      </a:r>
                      <a:r>
                        <a:rPr lang="en-US" sz="1100" b="0" i="0" u="none" strike="noStrike" baseline="0" dirty="0" err="1">
                          <a:solidFill>
                            <a:schemeClr val="tx1"/>
                          </a:solidFill>
                          <a:effectLst/>
                          <a:latin typeface="+mj-lt"/>
                          <a:cs typeface="Arial" panose="020B0604020202020204" pitchFamily="34" charset="0"/>
                        </a:rPr>
                        <a:t>schoolers</a:t>
                      </a:r>
                      <a:r>
                        <a:rPr lang="en-US" sz="1100" b="0" i="0" u="none" strike="noStrike" baseline="0" dirty="0">
                          <a:solidFill>
                            <a:schemeClr val="tx1"/>
                          </a:solidFill>
                          <a:effectLst/>
                          <a:latin typeface="+mj-lt"/>
                          <a:cs typeface="Arial" panose="020B0604020202020204" pitchFamily="34" charset="0"/>
                        </a:rPr>
                        <a:t> as part of the NASA X-</a:t>
                      </a:r>
                      <a:r>
                        <a:rPr lang="en-US" sz="1100" b="0" i="0" u="none" strike="noStrike" baseline="0" dirty="0" err="1">
                          <a:solidFill>
                            <a:schemeClr val="tx1"/>
                          </a:solidFill>
                          <a:effectLst/>
                          <a:latin typeface="+mj-lt"/>
                          <a:cs typeface="Arial" panose="020B0604020202020204" pitchFamily="34" charset="0"/>
                        </a:rPr>
                        <a:t>Hab</a:t>
                      </a:r>
                      <a:r>
                        <a:rPr lang="en-US" sz="1100" b="0" i="0" u="none" strike="noStrike" baseline="0" dirty="0">
                          <a:solidFill>
                            <a:schemeClr val="tx1"/>
                          </a:solidFill>
                          <a:effectLst/>
                          <a:latin typeface="+mj-lt"/>
                          <a:cs typeface="Arial" panose="020B0604020202020204" pitchFamily="34" charset="0"/>
                        </a:rPr>
                        <a:t> program</a:t>
                      </a:r>
                    </a:p>
                  </a:txBody>
                  <a:tcPr marL="7620" marR="7620" marT="7620" marB="0"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2585374252"/>
                  </a:ext>
                </a:extLst>
              </a:tr>
              <a:tr h="304800">
                <a:tc>
                  <a:txBody>
                    <a:bodyPr/>
                    <a:lstStyle/>
                    <a:p>
                      <a:pPr marL="0" marR="0" lvl="0" indent="0" algn="l" defTabSz="457200" rtl="0" eaLnBrk="1" fontAlgn="b" latinLnBrk="0" hangingPunct="1">
                        <a:lnSpc>
                          <a:spcPct val="100000"/>
                        </a:lnSpc>
                        <a:spcBef>
                          <a:spcPts val="600"/>
                        </a:spcBef>
                        <a:spcAft>
                          <a:spcPts val="600"/>
                        </a:spcAft>
                        <a:buClrTx/>
                        <a:buSzTx/>
                        <a:buFontTx/>
                        <a:buNone/>
                        <a:tabLst/>
                        <a:defRPr/>
                      </a:pPr>
                      <a:r>
                        <a:rPr lang="en-US" sz="1100" b="0" i="0" u="none" strike="noStrike" kern="1200" dirty="0">
                          <a:solidFill>
                            <a:schemeClr val="tx1"/>
                          </a:solidFill>
                          <a:effectLst/>
                          <a:latin typeface="+mn-lt"/>
                          <a:ea typeface="+mn-ea"/>
                          <a:cs typeface="Arial" panose="020B0604020202020204" pitchFamily="34" charset="0"/>
                        </a:rPr>
                        <a:t>4/24/20</a:t>
                      </a:r>
                      <a:endParaRPr lang="en-US" sz="1100" b="0" i="0" kern="1200" dirty="0">
                        <a:solidFill>
                          <a:schemeClr val="tx1"/>
                        </a:solidFill>
                        <a:effectLst/>
                        <a:latin typeface="+mj-lt"/>
                        <a:ea typeface="+mn-ea"/>
                        <a:cs typeface="+mn-cs"/>
                      </a:endParaRPr>
                    </a:p>
                  </a:txBody>
                  <a:tcPr marL="7620" marR="7620" marT="7620" marB="0" anchor="ctr" anchorCtr="1">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marL="115888" marR="0" lvl="0" indent="0" algn="l" defTabSz="914400" rtl="0" eaLnBrk="1" fontAlgn="b" latinLnBrk="0" hangingPunct="1">
                        <a:lnSpc>
                          <a:spcPct val="100000"/>
                        </a:lnSpc>
                        <a:spcBef>
                          <a:spcPts val="600"/>
                        </a:spcBef>
                        <a:spcAft>
                          <a:spcPts val="600"/>
                        </a:spcAft>
                        <a:buClrTx/>
                        <a:buSzTx/>
                        <a:buFontTx/>
                        <a:buNone/>
                        <a:tabLst/>
                        <a:defRPr/>
                      </a:pPr>
                      <a:r>
                        <a:rPr lang="en-US" sz="1100" b="0" i="0" u="none" strike="noStrike" baseline="0" dirty="0">
                          <a:solidFill>
                            <a:schemeClr val="tx1"/>
                          </a:solidFill>
                          <a:effectLst/>
                          <a:latin typeface="+mj-lt"/>
                          <a:cs typeface="Arial" panose="020B0604020202020204" pitchFamily="34" charset="0"/>
                        </a:rPr>
                        <a:t>Tracie Prater was interviewed for NASA </a:t>
                      </a:r>
                      <a:r>
                        <a:rPr lang="en-US" sz="1100" b="0" i="0" u="none" strike="noStrike" baseline="0" dirty="0" err="1">
                          <a:solidFill>
                            <a:schemeClr val="tx1"/>
                          </a:solidFill>
                          <a:effectLst/>
                          <a:latin typeface="+mj-lt"/>
                          <a:cs typeface="Arial" panose="020B0604020202020204" pitchFamily="34" charset="0"/>
                        </a:rPr>
                        <a:t>TechBriefs</a:t>
                      </a:r>
                      <a:r>
                        <a:rPr lang="en-US" sz="1100" b="0" i="0" u="none" strike="noStrike" baseline="0" dirty="0">
                          <a:solidFill>
                            <a:schemeClr val="tx1"/>
                          </a:solidFill>
                          <a:effectLst/>
                          <a:latin typeface="+mj-lt"/>
                          <a:cs typeface="Arial" panose="020B0604020202020204" pitchFamily="34" charset="0"/>
                        </a:rPr>
                        <a:t> “Here’s an Idea” podcast</a:t>
                      </a:r>
                    </a:p>
                  </a:txBody>
                  <a:tcPr marL="7620" marR="7620" marT="7620" marB="0"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3523316379"/>
                  </a:ext>
                </a:extLst>
              </a:tr>
              <a:tr h="365760">
                <a:tc>
                  <a:txBody>
                    <a:bodyPr/>
                    <a:lstStyle/>
                    <a:p>
                      <a:pPr marL="0" marR="0" lvl="0" indent="0" algn="l" defTabSz="457200" rtl="0" eaLnBrk="1" fontAlgn="b" latinLnBrk="0" hangingPunct="1">
                        <a:lnSpc>
                          <a:spcPct val="100000"/>
                        </a:lnSpc>
                        <a:spcBef>
                          <a:spcPts val="600"/>
                        </a:spcBef>
                        <a:spcAft>
                          <a:spcPts val="600"/>
                        </a:spcAft>
                        <a:buClrTx/>
                        <a:buSzTx/>
                        <a:buFontTx/>
                        <a:buNone/>
                        <a:tabLst/>
                        <a:defRPr/>
                      </a:pPr>
                      <a:r>
                        <a:rPr lang="en-US" sz="1100" b="0" i="0" u="none" strike="noStrike" kern="1200" dirty="0">
                          <a:solidFill>
                            <a:schemeClr val="tx1"/>
                          </a:solidFill>
                          <a:effectLst/>
                          <a:latin typeface="+mn-lt"/>
                          <a:ea typeface="+mn-ea"/>
                          <a:cs typeface="Arial" panose="020B0604020202020204" pitchFamily="34" charset="0"/>
                        </a:rPr>
                        <a:t>4/28/20</a:t>
                      </a:r>
                      <a:endParaRPr lang="en-US" sz="1100" b="0" i="0" kern="1200" dirty="0">
                        <a:solidFill>
                          <a:schemeClr val="tx1"/>
                        </a:solidFill>
                        <a:effectLst/>
                        <a:latin typeface="+mj-lt"/>
                        <a:ea typeface="+mn-ea"/>
                        <a:cs typeface="+mn-cs"/>
                      </a:endParaRPr>
                    </a:p>
                  </a:txBody>
                  <a:tcPr marL="7620" marR="7620" marT="7620" marB="0" anchor="ctr" anchorCtr="1">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marL="115888" marR="0" lvl="0" indent="0" algn="l" defTabSz="914400" rtl="0" eaLnBrk="1" fontAlgn="b" latinLnBrk="0" hangingPunct="1">
                        <a:lnSpc>
                          <a:spcPct val="100000"/>
                        </a:lnSpc>
                        <a:spcBef>
                          <a:spcPts val="600"/>
                        </a:spcBef>
                        <a:spcAft>
                          <a:spcPts val="600"/>
                        </a:spcAft>
                        <a:buClrTx/>
                        <a:buSzTx/>
                        <a:buFontTx/>
                        <a:buNone/>
                        <a:tabLst/>
                        <a:defRPr/>
                      </a:pPr>
                      <a:r>
                        <a:rPr lang="en-US" sz="1100" b="0" i="0" u="none" strike="noStrike" baseline="0" dirty="0">
                          <a:solidFill>
                            <a:schemeClr val="tx1"/>
                          </a:solidFill>
                          <a:effectLst/>
                          <a:latin typeface="+mj-lt"/>
                          <a:cs typeface="Arial" panose="020B0604020202020204" pitchFamily="34" charset="0"/>
                        </a:rPr>
                        <a:t>Curtis Hill was a featured panelist in a webinar for “3D Manufacture Electronics Now”, sponsored by </a:t>
                      </a:r>
                      <a:r>
                        <a:rPr lang="en-US" sz="1100" b="0" i="0" u="none" strike="noStrike" baseline="0" dirty="0" err="1">
                          <a:solidFill>
                            <a:schemeClr val="tx1"/>
                          </a:solidFill>
                          <a:effectLst/>
                          <a:latin typeface="+mj-lt"/>
                          <a:cs typeface="Arial" panose="020B0604020202020204" pitchFamily="34" charset="0"/>
                        </a:rPr>
                        <a:t>nScrypt</a:t>
                      </a:r>
                      <a:r>
                        <a:rPr lang="en-US" sz="1100" b="0" i="0" u="none" strike="noStrike" baseline="0" dirty="0">
                          <a:solidFill>
                            <a:schemeClr val="tx1"/>
                          </a:solidFill>
                          <a:effectLst/>
                          <a:latin typeface="+mj-lt"/>
                          <a:cs typeface="Arial" panose="020B0604020202020204" pitchFamily="34" charset="0"/>
                        </a:rPr>
                        <a:t> and the Department of Defense (DoD).</a:t>
                      </a:r>
                    </a:p>
                  </a:txBody>
                  <a:tcPr marL="7620" marR="7620" marT="7620" marB="0"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1572495352"/>
                  </a:ext>
                </a:extLst>
              </a:tr>
              <a:tr h="452761">
                <a:tc>
                  <a:txBody>
                    <a:bodyPr/>
                    <a:lstStyle/>
                    <a:p>
                      <a:pPr marL="0" marR="0" lvl="0" indent="0" algn="l" defTabSz="457200" rtl="0" eaLnBrk="1" fontAlgn="b" latinLnBrk="0" hangingPunct="1">
                        <a:lnSpc>
                          <a:spcPct val="100000"/>
                        </a:lnSpc>
                        <a:spcBef>
                          <a:spcPts val="600"/>
                        </a:spcBef>
                        <a:spcAft>
                          <a:spcPts val="600"/>
                        </a:spcAft>
                        <a:buClrTx/>
                        <a:buSzTx/>
                        <a:buFontTx/>
                        <a:buNone/>
                        <a:tabLst/>
                        <a:defRPr/>
                      </a:pPr>
                      <a:r>
                        <a:rPr lang="en-US" sz="1100" b="0" i="0" u="none" strike="noStrike" kern="1200" dirty="0">
                          <a:solidFill>
                            <a:schemeClr val="tx1"/>
                          </a:solidFill>
                          <a:effectLst/>
                          <a:latin typeface="+mn-lt"/>
                          <a:ea typeface="+mn-ea"/>
                          <a:cs typeface="Arial" panose="020B0604020202020204" pitchFamily="34" charset="0"/>
                        </a:rPr>
                        <a:t>4/20</a:t>
                      </a:r>
                      <a:endParaRPr lang="en-US" sz="1100" b="0" i="0" kern="1200" dirty="0">
                        <a:solidFill>
                          <a:schemeClr val="tx1"/>
                        </a:solidFill>
                        <a:effectLst/>
                        <a:latin typeface="+mj-lt"/>
                        <a:ea typeface="+mn-ea"/>
                        <a:cs typeface="+mn-cs"/>
                      </a:endParaRPr>
                    </a:p>
                  </a:txBody>
                  <a:tcPr marL="7620" marR="7620" marT="7620" marB="0" anchor="ctr" anchorCtr="1">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marL="115888" marR="0" lvl="0" indent="0" algn="l" defTabSz="914400" rtl="0" eaLnBrk="1" fontAlgn="b" latinLnBrk="0" hangingPunct="1">
                        <a:lnSpc>
                          <a:spcPct val="100000"/>
                        </a:lnSpc>
                        <a:spcBef>
                          <a:spcPts val="600"/>
                        </a:spcBef>
                        <a:spcAft>
                          <a:spcPts val="600"/>
                        </a:spcAft>
                        <a:buClrTx/>
                        <a:buSzTx/>
                        <a:buFontTx/>
                        <a:buNone/>
                        <a:tabLst/>
                        <a:defRPr/>
                      </a:pPr>
                      <a:r>
                        <a:rPr lang="en-US" sz="1100" b="0" i="0" u="none" strike="noStrike" baseline="0" dirty="0">
                          <a:solidFill>
                            <a:schemeClr val="tx1"/>
                          </a:solidFill>
                          <a:effectLst/>
                          <a:latin typeface="+mj-lt"/>
                          <a:cs typeface="Arial" panose="020B0604020202020204" pitchFamily="34" charset="0"/>
                        </a:rPr>
                        <a:t>Publication in Applied Energy Materials Journal April 2020, “All-Printed In-plane </a:t>
                      </a:r>
                      <a:r>
                        <a:rPr lang="en-US" sz="1100" b="0" i="0" u="none" strike="noStrike" baseline="0" dirty="0" err="1">
                          <a:solidFill>
                            <a:schemeClr val="tx1"/>
                          </a:solidFill>
                          <a:effectLst/>
                          <a:latin typeface="+mj-lt"/>
                          <a:cs typeface="Arial" panose="020B0604020202020204" pitchFamily="34" charset="0"/>
                        </a:rPr>
                        <a:t>Supercapacitors</a:t>
                      </a:r>
                      <a:r>
                        <a:rPr lang="en-US" sz="1100" b="0" i="0" u="none" strike="noStrike" baseline="0" dirty="0">
                          <a:solidFill>
                            <a:schemeClr val="tx1"/>
                          </a:solidFill>
                          <a:effectLst/>
                          <a:latin typeface="+mj-lt"/>
                          <a:cs typeface="Arial" panose="020B0604020202020204" pitchFamily="34" charset="0"/>
                        </a:rPr>
                        <a:t> by Sequential Additive Manufacturing Process," </a:t>
                      </a:r>
                      <a:r>
                        <a:rPr lang="en-US" sz="1100" b="0" i="0" u="none" strike="noStrike" baseline="0" dirty="0" err="1">
                          <a:solidFill>
                            <a:schemeClr val="tx1"/>
                          </a:solidFill>
                          <a:effectLst/>
                          <a:latin typeface="+mj-lt"/>
                          <a:cs typeface="Arial" panose="020B0604020202020204" pitchFamily="34" charset="0"/>
                        </a:rPr>
                        <a:t>Seol</a:t>
                      </a:r>
                      <a:r>
                        <a:rPr lang="en-US" sz="1100" b="0" i="0" u="none" strike="noStrike" baseline="0" dirty="0">
                          <a:solidFill>
                            <a:schemeClr val="tx1"/>
                          </a:solidFill>
                          <a:effectLst/>
                          <a:latin typeface="+mj-lt"/>
                          <a:cs typeface="Arial" panose="020B0604020202020204" pitchFamily="34" charset="0"/>
                        </a:rPr>
                        <a:t>, </a:t>
                      </a:r>
                      <a:r>
                        <a:rPr lang="en-US" sz="1100" b="0" i="0" u="none" strike="noStrike" baseline="0" dirty="0" err="1">
                          <a:solidFill>
                            <a:schemeClr val="tx1"/>
                          </a:solidFill>
                          <a:effectLst/>
                          <a:latin typeface="+mj-lt"/>
                          <a:cs typeface="Arial" panose="020B0604020202020204" pitchFamily="34" charset="0"/>
                        </a:rPr>
                        <a:t>Myeong-Lok</a:t>
                      </a:r>
                      <a:r>
                        <a:rPr lang="en-US" sz="1100" b="0" i="0" u="none" strike="noStrike" baseline="0" dirty="0">
                          <a:solidFill>
                            <a:schemeClr val="tx1"/>
                          </a:solidFill>
                          <a:effectLst/>
                          <a:latin typeface="+mj-lt"/>
                          <a:cs typeface="Arial" panose="020B0604020202020204" pitchFamily="34" charset="0"/>
                        </a:rPr>
                        <a:t>; Nam, </a:t>
                      </a:r>
                      <a:r>
                        <a:rPr lang="en-US" sz="1100" b="0" i="0" u="none" strike="noStrike" baseline="0" dirty="0" err="1">
                          <a:solidFill>
                            <a:schemeClr val="tx1"/>
                          </a:solidFill>
                          <a:effectLst/>
                          <a:latin typeface="+mj-lt"/>
                          <a:cs typeface="Arial" panose="020B0604020202020204" pitchFamily="34" charset="0"/>
                        </a:rPr>
                        <a:t>Inho</a:t>
                      </a:r>
                      <a:r>
                        <a:rPr lang="en-US" sz="1100" b="0" i="0" u="none" strike="noStrike" baseline="0" dirty="0">
                          <a:solidFill>
                            <a:schemeClr val="tx1"/>
                          </a:solidFill>
                          <a:effectLst/>
                          <a:latin typeface="+mj-lt"/>
                          <a:cs typeface="Arial" panose="020B0604020202020204" pitchFamily="34" charset="0"/>
                        </a:rPr>
                        <a:t>; Ribeiro, Erick; </a:t>
                      </a:r>
                      <a:r>
                        <a:rPr lang="en-US" sz="1100" b="0" i="0" u="none" strike="noStrike" baseline="0" dirty="0" err="1">
                          <a:solidFill>
                            <a:schemeClr val="tx1"/>
                          </a:solidFill>
                          <a:effectLst/>
                          <a:latin typeface="+mj-lt"/>
                          <a:cs typeface="Arial" panose="020B0604020202020204" pitchFamily="34" charset="0"/>
                        </a:rPr>
                        <a:t>Segel</a:t>
                      </a:r>
                      <a:r>
                        <a:rPr lang="en-US" sz="1100" b="0" i="0" u="none" strike="noStrike" baseline="0" dirty="0">
                          <a:solidFill>
                            <a:schemeClr val="tx1"/>
                          </a:solidFill>
                          <a:effectLst/>
                          <a:latin typeface="+mj-lt"/>
                          <a:cs typeface="Arial" panose="020B0604020202020204" pitchFamily="34" charset="0"/>
                        </a:rPr>
                        <a:t>, Becca; Lee, </a:t>
                      </a:r>
                      <a:r>
                        <a:rPr lang="en-US" sz="1100" b="0" i="0" u="none" strike="noStrike" baseline="0" dirty="0" err="1">
                          <a:solidFill>
                            <a:schemeClr val="tx1"/>
                          </a:solidFill>
                          <a:effectLst/>
                          <a:latin typeface="+mj-lt"/>
                          <a:cs typeface="Arial" panose="020B0604020202020204" pitchFamily="34" charset="0"/>
                        </a:rPr>
                        <a:t>Dongil</a:t>
                      </a:r>
                      <a:r>
                        <a:rPr lang="en-US" sz="1100" b="0" i="0" u="none" strike="noStrike" baseline="0" dirty="0">
                          <a:solidFill>
                            <a:schemeClr val="tx1"/>
                          </a:solidFill>
                          <a:effectLst/>
                          <a:latin typeface="+mj-lt"/>
                          <a:cs typeface="Arial" panose="020B0604020202020204" pitchFamily="34" charset="0"/>
                        </a:rPr>
                        <a:t> ; Palma, Tyler; Wu, </a:t>
                      </a:r>
                      <a:r>
                        <a:rPr lang="en-US" sz="1100" b="0" i="0" u="none" strike="noStrike" baseline="0" dirty="0" err="1">
                          <a:solidFill>
                            <a:schemeClr val="tx1"/>
                          </a:solidFill>
                          <a:effectLst/>
                          <a:latin typeface="+mj-lt"/>
                          <a:cs typeface="Arial" panose="020B0604020202020204" pitchFamily="34" charset="0"/>
                        </a:rPr>
                        <a:t>Honglu</a:t>
                      </a:r>
                      <a:r>
                        <a:rPr lang="en-US" sz="1100" b="0" i="0" u="none" strike="noStrike" baseline="0" dirty="0">
                          <a:solidFill>
                            <a:schemeClr val="tx1"/>
                          </a:solidFill>
                          <a:effectLst/>
                          <a:latin typeface="+mj-lt"/>
                          <a:cs typeface="Arial" panose="020B0604020202020204" pitchFamily="34" charset="0"/>
                        </a:rPr>
                        <a:t>; Mukherjee, </a:t>
                      </a:r>
                      <a:r>
                        <a:rPr lang="en-US" sz="1100" b="0" i="0" u="none" strike="noStrike" baseline="0" dirty="0" err="1">
                          <a:solidFill>
                            <a:schemeClr val="tx1"/>
                          </a:solidFill>
                          <a:effectLst/>
                          <a:latin typeface="+mj-lt"/>
                          <a:cs typeface="Arial" panose="020B0604020202020204" pitchFamily="34" charset="0"/>
                        </a:rPr>
                        <a:t>Dibyendu</a:t>
                      </a:r>
                      <a:r>
                        <a:rPr lang="en-US" sz="1100" b="0" i="0" u="none" strike="noStrike" baseline="0" dirty="0">
                          <a:solidFill>
                            <a:schemeClr val="tx1"/>
                          </a:solidFill>
                          <a:effectLst/>
                          <a:latin typeface="+mj-lt"/>
                          <a:cs typeface="Arial" panose="020B0604020202020204" pitchFamily="34" charset="0"/>
                        </a:rPr>
                        <a:t>; </a:t>
                      </a:r>
                      <a:r>
                        <a:rPr lang="en-US" sz="1100" b="0" i="0" u="none" strike="noStrike" baseline="0" dirty="0" err="1">
                          <a:solidFill>
                            <a:schemeClr val="tx1"/>
                          </a:solidFill>
                          <a:effectLst/>
                          <a:latin typeface="+mj-lt"/>
                          <a:cs typeface="Arial" panose="020B0604020202020204" pitchFamily="34" charset="0"/>
                        </a:rPr>
                        <a:t>Khomami</a:t>
                      </a:r>
                      <a:r>
                        <a:rPr lang="en-US" sz="1100" b="0" i="0" u="none" strike="noStrike" baseline="0" dirty="0">
                          <a:solidFill>
                            <a:schemeClr val="tx1"/>
                          </a:solidFill>
                          <a:effectLst/>
                          <a:latin typeface="+mj-lt"/>
                          <a:cs typeface="Arial" panose="020B0604020202020204" pitchFamily="34" charset="0"/>
                        </a:rPr>
                        <a:t>, </a:t>
                      </a:r>
                      <a:r>
                        <a:rPr lang="en-US" sz="1100" b="0" i="0" u="none" strike="noStrike" baseline="0" dirty="0" err="1">
                          <a:solidFill>
                            <a:schemeClr val="tx1"/>
                          </a:solidFill>
                          <a:effectLst/>
                          <a:latin typeface="+mj-lt"/>
                          <a:cs typeface="Arial" panose="020B0604020202020204" pitchFamily="34" charset="0"/>
                        </a:rPr>
                        <a:t>Bamin</a:t>
                      </a:r>
                      <a:r>
                        <a:rPr lang="en-US" sz="1100" b="0" i="0" u="none" strike="noStrike" baseline="0" dirty="0">
                          <a:solidFill>
                            <a:schemeClr val="tx1"/>
                          </a:solidFill>
                          <a:effectLst/>
                          <a:latin typeface="+mj-lt"/>
                          <a:cs typeface="Arial" panose="020B0604020202020204" pitchFamily="34" charset="0"/>
                        </a:rPr>
                        <a:t>; Hill, Curtis; Han, </a:t>
                      </a:r>
                      <a:r>
                        <a:rPr lang="en-US" sz="1100" b="0" i="0" u="none" strike="noStrike" baseline="0" dirty="0" err="1">
                          <a:solidFill>
                            <a:schemeClr val="tx1"/>
                          </a:solidFill>
                          <a:effectLst/>
                          <a:latin typeface="+mj-lt"/>
                          <a:cs typeface="Arial" panose="020B0604020202020204" pitchFamily="34" charset="0"/>
                        </a:rPr>
                        <a:t>Jin</a:t>
                      </a:r>
                      <a:r>
                        <a:rPr lang="en-US" sz="1100" b="0" i="0" u="none" strike="noStrike" baseline="0" dirty="0">
                          <a:solidFill>
                            <a:schemeClr val="tx1"/>
                          </a:solidFill>
                          <a:effectLst/>
                          <a:latin typeface="+mj-lt"/>
                          <a:cs typeface="Arial" panose="020B0604020202020204" pitchFamily="34" charset="0"/>
                        </a:rPr>
                        <a:t>-Woo; </a:t>
                      </a:r>
                      <a:r>
                        <a:rPr lang="en-US" sz="1100" b="0" i="0" u="none" strike="noStrike" baseline="0" dirty="0" err="1">
                          <a:solidFill>
                            <a:schemeClr val="tx1"/>
                          </a:solidFill>
                          <a:effectLst/>
                          <a:latin typeface="+mj-lt"/>
                          <a:cs typeface="Arial" panose="020B0604020202020204" pitchFamily="34" charset="0"/>
                        </a:rPr>
                        <a:t>Meyyappan</a:t>
                      </a:r>
                      <a:r>
                        <a:rPr lang="en-US" sz="1100" b="0" i="0" u="none" strike="noStrike" baseline="0" dirty="0">
                          <a:solidFill>
                            <a:schemeClr val="tx1"/>
                          </a:solidFill>
                          <a:effectLst/>
                          <a:latin typeface="+mj-lt"/>
                          <a:cs typeface="Arial" panose="020B0604020202020204" pitchFamily="34" charset="0"/>
                        </a:rPr>
                        <a:t>, </a:t>
                      </a:r>
                      <a:r>
                        <a:rPr lang="en-US" sz="1100" b="0" i="0" u="none" strike="noStrike" baseline="0" dirty="0" err="1">
                          <a:solidFill>
                            <a:schemeClr val="tx1"/>
                          </a:solidFill>
                          <a:effectLst/>
                          <a:latin typeface="+mj-lt"/>
                          <a:cs typeface="Arial" panose="020B0604020202020204" pitchFamily="34" charset="0"/>
                        </a:rPr>
                        <a:t>Meyya</a:t>
                      </a:r>
                      <a:r>
                        <a:rPr lang="en-US" sz="1100" b="0" i="0" u="none" strike="noStrike" baseline="0" dirty="0">
                          <a:solidFill>
                            <a:schemeClr val="tx1"/>
                          </a:solidFill>
                          <a:effectLst/>
                          <a:latin typeface="+mj-lt"/>
                          <a:cs typeface="Arial" panose="020B0604020202020204" pitchFamily="34" charset="0"/>
                        </a:rPr>
                        <a:t>.</a:t>
                      </a:r>
                    </a:p>
                  </a:txBody>
                  <a:tcPr marL="7620" marR="7620" marT="7620" marB="0"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2444223381"/>
                  </a:ext>
                </a:extLst>
              </a:tr>
              <a:tr h="402404">
                <a:tc>
                  <a:txBody>
                    <a:bodyPr/>
                    <a:lstStyle/>
                    <a:p>
                      <a:pPr algn="ctr" rtl="0" fontAlgn="base"/>
                      <a:r>
                        <a:rPr lang="en-US" sz="1100" b="0" i="0" u="none" strike="noStrike" dirty="0">
                          <a:solidFill>
                            <a:srgbClr val="000000"/>
                          </a:solidFill>
                          <a:effectLst/>
                          <a:latin typeface="+mj-lt"/>
                        </a:rPr>
                        <a:t>6/3/20</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kern="1200" dirty="0">
                          <a:solidFill>
                            <a:schemeClr val="tx1"/>
                          </a:solidFill>
                          <a:effectLst/>
                          <a:latin typeface="+mj-lt"/>
                          <a:ea typeface="+mn-ea"/>
                          <a:cs typeface="+mn-cs"/>
                        </a:rPr>
                        <a:t>NASA ARC physics-based modeling group</a:t>
                      </a:r>
                      <a:r>
                        <a:rPr lang="en-US" sz="1100" b="0" i="0" u="none" strike="noStrike" dirty="0">
                          <a:solidFill>
                            <a:srgbClr val="000000"/>
                          </a:solidFill>
                          <a:effectLst/>
                          <a:latin typeface="+mj-lt"/>
                        </a:rPr>
                        <a:t> co-authored an article published in the Journal of Polymer Science.  The article was titled “</a:t>
                      </a:r>
                      <a:r>
                        <a:rPr lang="en-US" sz="1100" b="0" i="1" u="none" strike="noStrike" dirty="0">
                          <a:solidFill>
                            <a:srgbClr val="000000"/>
                          </a:solidFill>
                          <a:effectLst/>
                          <a:latin typeface="+mj-lt"/>
                        </a:rPr>
                        <a:t>Welding dynamics in an atomistic model of an amorphous polymer blend with polymer-polymer interface.”</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2689751499"/>
                  </a:ext>
                </a:extLst>
              </a:tr>
              <a:tr h="293991">
                <a:tc>
                  <a:txBody>
                    <a:bodyPr/>
                    <a:lstStyle/>
                    <a:p>
                      <a:pPr algn="ctr" rtl="0" fontAlgn="base"/>
                      <a:r>
                        <a:rPr lang="en-US" sz="1100" b="0" i="0" dirty="0">
                          <a:solidFill>
                            <a:schemeClr val="tx1"/>
                          </a:solidFill>
                          <a:effectLst/>
                          <a:latin typeface="+mj-lt"/>
                        </a:rPr>
                        <a:t>6/12/20</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dirty="0">
                          <a:solidFill>
                            <a:schemeClr val="tx1"/>
                          </a:solidFill>
                          <a:effectLst/>
                          <a:latin typeface="+mj-lt"/>
                        </a:rPr>
                        <a:t>Tracie Prater was a featured panelist at the Tennessee Governors School for STEM</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1028381828"/>
                  </a:ext>
                </a:extLst>
              </a:tr>
              <a:tr h="293991">
                <a:tc>
                  <a:txBody>
                    <a:bodyPr/>
                    <a:lstStyle/>
                    <a:p>
                      <a:pPr algn="ctr" rtl="0" fontAlgn="base"/>
                      <a:r>
                        <a:rPr lang="en-US" sz="1100" b="0" i="0" dirty="0">
                          <a:solidFill>
                            <a:schemeClr val="tx1"/>
                          </a:solidFill>
                          <a:effectLst/>
                          <a:latin typeface="+mj-lt"/>
                        </a:rPr>
                        <a:t>6/22-25/20</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dirty="0">
                          <a:solidFill>
                            <a:schemeClr val="tx1"/>
                          </a:solidFill>
                          <a:effectLst/>
                          <a:latin typeface="+mj-lt"/>
                        </a:rPr>
                        <a:t>Curtis Hill presented at the NSMMS conference.  The title of the presentation was “Metal Fused Filament Fabrication of Titanium Alloy for In-Space Manufacturing”.  A virtual edition was released in August of 2020.</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574546857"/>
                  </a:ext>
                </a:extLst>
              </a:tr>
              <a:tr h="293991">
                <a:tc>
                  <a:txBody>
                    <a:bodyPr/>
                    <a:lstStyle/>
                    <a:p>
                      <a:pPr algn="ctr" rtl="0" fontAlgn="base"/>
                      <a:r>
                        <a:rPr lang="en-US" sz="1100" b="0" i="0" dirty="0">
                          <a:solidFill>
                            <a:schemeClr val="tx1"/>
                          </a:solidFill>
                          <a:effectLst/>
                          <a:latin typeface="+mj-lt"/>
                        </a:rPr>
                        <a:t>6/29/20</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dirty="0">
                          <a:solidFill>
                            <a:schemeClr val="tx1"/>
                          </a:solidFill>
                          <a:effectLst/>
                          <a:latin typeface="+mj-lt"/>
                        </a:rPr>
                        <a:t>Susan Martinez was a featured panelist on NASA STEM Stars</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964446655"/>
                  </a:ext>
                </a:extLst>
              </a:tr>
              <a:tr h="293991">
                <a:tc>
                  <a:txBody>
                    <a:bodyPr/>
                    <a:lstStyle/>
                    <a:p>
                      <a:pPr algn="ctr" rtl="0" fontAlgn="base"/>
                      <a:r>
                        <a:rPr lang="en-US" sz="1100" b="0" i="0" u="none" strike="noStrike" dirty="0">
                          <a:solidFill>
                            <a:srgbClr val="000000"/>
                          </a:solidFill>
                          <a:effectLst/>
                          <a:latin typeface="+mj-lt"/>
                        </a:rPr>
                        <a:t>7/28/20</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u="none" strike="noStrike" dirty="0">
                          <a:solidFill>
                            <a:srgbClr val="000000"/>
                          </a:solidFill>
                          <a:effectLst/>
                          <a:latin typeface="+mj-lt"/>
                        </a:rPr>
                        <a:t>Tracie Prater and Jennifer Edmunson attended the Annual I</a:t>
                      </a:r>
                      <a:r>
                        <a:rPr lang="en-US" sz="1100" b="0" i="0" kern="1200" dirty="0">
                          <a:solidFill>
                            <a:schemeClr val="tx1"/>
                          </a:solidFill>
                          <a:effectLst/>
                          <a:latin typeface="+mj-lt"/>
                          <a:ea typeface="+mn-ea"/>
                          <a:cs typeface="+mn-cs"/>
                        </a:rPr>
                        <a:t>SS National Lab Manufacturing In Space workshop</a:t>
                      </a:r>
                      <a:endParaRPr lang="en-US" sz="1100" b="0" i="0" dirty="0">
                        <a:solidFill>
                          <a:srgbClr val="FFFFFF"/>
                        </a:solidFill>
                        <a:effectLst/>
                        <a:latin typeface="+mj-lt"/>
                      </a:endParaRP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3146332068"/>
                  </a:ext>
                </a:extLst>
              </a:tr>
              <a:tr h="348259">
                <a:tc>
                  <a:txBody>
                    <a:bodyPr/>
                    <a:lstStyle/>
                    <a:p>
                      <a:pPr algn="ctr" rtl="0" fontAlgn="base"/>
                      <a:r>
                        <a:rPr lang="en-US" sz="1100" b="0" i="0" u="none" strike="noStrike" dirty="0">
                          <a:solidFill>
                            <a:srgbClr val="000000"/>
                          </a:solidFill>
                          <a:effectLst/>
                          <a:latin typeface="+mj-lt"/>
                        </a:rPr>
                        <a:t>7/29-30/20</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u="none" strike="noStrike" dirty="0">
                          <a:solidFill>
                            <a:srgbClr val="000000"/>
                          </a:solidFill>
                          <a:effectLst/>
                          <a:latin typeface="+mj-lt"/>
                        </a:rPr>
                        <a:t>Tracie Prater attended the Lunar Surface Science Workshop.</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1389397477"/>
                  </a:ext>
                </a:extLst>
              </a:tr>
              <a:tr h="314918">
                <a:tc>
                  <a:txBody>
                    <a:bodyPr/>
                    <a:lstStyle/>
                    <a:p>
                      <a:pPr algn="ctr" rtl="0" fontAlgn="base"/>
                      <a:r>
                        <a:rPr lang="en-US" sz="1100" b="0" i="0" u="none" strike="noStrike" dirty="0">
                          <a:solidFill>
                            <a:srgbClr val="000000"/>
                          </a:solidFill>
                          <a:effectLst/>
                          <a:latin typeface="+mj-lt"/>
                        </a:rPr>
                        <a:t>7/30/20</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u="none" strike="noStrike" dirty="0">
                          <a:solidFill>
                            <a:srgbClr val="000000"/>
                          </a:solidFill>
                          <a:effectLst/>
                          <a:latin typeface="+mj-lt"/>
                        </a:rPr>
                        <a:t>Tracie Prater presented to </a:t>
                      </a:r>
                      <a:r>
                        <a:rPr lang="en-US" sz="1100" b="0" i="0" dirty="0">
                          <a:solidFill>
                            <a:srgbClr val="000000"/>
                          </a:solidFill>
                          <a:effectLst/>
                          <a:latin typeface="+mj-lt"/>
                        </a:rPr>
                        <a:t>Rogers Scholars and Rogers Explorers camps in Kentucky virtually during a 1-hour career exploration Q&amp;A session.</a:t>
                      </a:r>
                      <a:r>
                        <a:rPr lang="en-US" sz="1100" b="0" i="0" dirty="0">
                          <a:solidFill>
                            <a:srgbClr val="FFFFFF"/>
                          </a:solidFill>
                          <a:effectLst/>
                          <a:latin typeface="+mj-lt"/>
                        </a:rPr>
                        <a:t>​</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1196197345"/>
                  </a:ext>
                </a:extLst>
              </a:tr>
              <a:tr h="291935">
                <a:tc>
                  <a:txBody>
                    <a:bodyPr/>
                    <a:lstStyle/>
                    <a:p>
                      <a:pPr algn="ctr" rtl="0" fontAlgn="base"/>
                      <a:r>
                        <a:rPr lang="en-US" sz="1100" b="0" i="0" dirty="0">
                          <a:solidFill>
                            <a:schemeClr val="tx1"/>
                          </a:solidFill>
                          <a:effectLst/>
                          <a:latin typeface="+mj-lt"/>
                        </a:rPr>
                        <a:t>8/14/20</a:t>
                      </a:r>
                    </a:p>
                  </a:txBody>
                  <a:tcPr anchor="ctr">
                    <a:lnL w="9525" cap="flat" cmpd="sng" algn="ctr">
                      <a:solidFill>
                        <a:srgbClr val="2D2D8A">
                          <a:shade val="95000"/>
                          <a:satMod val="105000"/>
                        </a:srgbClr>
                      </a:solidFill>
                      <a:prstDash val="solid"/>
                    </a:lnL>
                    <a:lnR w="9525" cap="flat" cmpd="sng" algn="ctr">
                      <a:solidFill>
                        <a:srgbClr val="2D2D8A">
                          <a:shade val="95000"/>
                          <a:satMod val="105000"/>
                        </a:srgbClr>
                      </a:solidFill>
                      <a:prstDash val="solid"/>
                      <a:round/>
                      <a:headEnd type="none" w="med" len="med"/>
                      <a:tailEnd type="none" w="med" len="me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tc>
                  <a:txBody>
                    <a:bodyPr/>
                    <a:lstStyle/>
                    <a:p>
                      <a:pPr algn="l" rtl="0" fontAlgn="base"/>
                      <a:r>
                        <a:rPr lang="en-US" sz="1100" b="0" i="0" dirty="0">
                          <a:solidFill>
                            <a:schemeClr val="tx1"/>
                          </a:solidFill>
                          <a:effectLst/>
                          <a:latin typeface="+mj-lt"/>
                        </a:rPr>
                        <a:t>Tracie Prater was interviewed for the “Flash Forward” podcast</a:t>
                      </a:r>
                    </a:p>
                  </a:txBody>
                  <a:tcPr anchor="ctr">
                    <a:lnL w="9525" cap="flat" cmpd="sng" algn="ctr">
                      <a:solidFill>
                        <a:srgbClr val="2D2D8A">
                          <a:shade val="95000"/>
                          <a:satMod val="105000"/>
                        </a:srgbClr>
                      </a:solidFill>
                      <a:prstDash val="solid"/>
                      <a:round/>
                      <a:headEnd type="none" w="med" len="med"/>
                      <a:tailEnd type="none" w="med" len="med"/>
                    </a:lnL>
                    <a:lnR w="9525" cap="flat" cmpd="sng" algn="ctr">
                      <a:solidFill>
                        <a:srgbClr val="2D2D8A">
                          <a:shade val="95000"/>
                          <a:satMod val="105000"/>
                        </a:srgbClr>
                      </a:solidFill>
                      <a:prstDash val="solid"/>
                    </a:lnR>
                    <a:lnT w="9525" cap="flat" cmpd="sng" algn="ctr">
                      <a:solidFill>
                        <a:srgbClr val="2D2D8A">
                          <a:shade val="95000"/>
                          <a:satMod val="105000"/>
                        </a:srgbClr>
                      </a:solidFill>
                      <a:prstDash val="solid"/>
                      <a:round/>
                      <a:headEnd type="none" w="med" len="med"/>
                      <a:tailEnd type="none" w="med" len="med"/>
                    </a:lnT>
                    <a:lnB w="9525" cap="flat" cmpd="sng" algn="ctr">
                      <a:solidFill>
                        <a:srgbClr val="2D2D8A">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1170940539"/>
                  </a:ext>
                </a:extLst>
              </a:tr>
            </a:tbl>
          </a:graphicData>
        </a:graphic>
      </p:graphicFrame>
    </p:spTree>
    <p:extLst>
      <p:ext uri="{BB962C8B-B14F-4D97-AF65-F5344CB8AC3E}">
        <p14:creationId xmlns:p14="http://schemas.microsoft.com/office/powerpoint/2010/main" val="4042267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800F31B9-E76D-B540-8F8E-2A007EFFC118}"/>
              </a:ext>
            </a:extLst>
          </p:cNvPr>
          <p:cNvSpPr txBox="1">
            <a:spLocks/>
          </p:cNvSpPr>
          <p:nvPr/>
        </p:nvSpPr>
        <p:spPr>
          <a:xfrm>
            <a:off x="8602153" y="6602262"/>
            <a:ext cx="21336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F79BA73B-62DA-7C45-A31D-D6B41ED9CB93}" type="slidenum">
              <a:rPr lang="en-US"/>
              <a:pPr algn="r">
                <a:defRPr/>
              </a:pPr>
              <a:t>17</a:t>
            </a:fld>
            <a:endParaRPr lang="en-US" dirty="0"/>
          </a:p>
        </p:txBody>
      </p:sp>
      <p:sp>
        <p:nvSpPr>
          <p:cNvPr id="8" name="Rectangle 4">
            <a:extLst>
              <a:ext uri="{FF2B5EF4-FFF2-40B4-BE49-F238E27FC236}">
                <a16:creationId xmlns:a16="http://schemas.microsoft.com/office/drawing/2014/main" id="{6107ED1A-A470-0D4C-8732-065A69ED1A7B}"/>
              </a:ext>
            </a:extLst>
          </p:cNvPr>
          <p:cNvSpPr>
            <a:spLocks noChangeArrowheads="1"/>
          </p:cNvSpPr>
          <p:nvPr/>
        </p:nvSpPr>
        <p:spPr bwMode="auto">
          <a:xfrm>
            <a:off x="1676401" y="-1488"/>
            <a:ext cx="160370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en-US" altLang="en-US" sz="1400" dirty="0">
                <a:latin typeface="Calibri" panose="020F0502020204030204" pitchFamily="34" charset="0"/>
                <a:ea typeface="Times New Roman" pitchFamily="2" charset="0"/>
              </a:rPr>
              <a:t>and demonstrated.</a:t>
            </a:r>
            <a:r>
              <a:rPr lang="en-US" altLang="en-US" sz="900" dirty="0"/>
              <a:t> </a:t>
            </a:r>
            <a:endParaRPr lang="en-US" altLang="en-US" dirty="0">
              <a:latin typeface="Arial" panose="020B0604020202020204" pitchFamily="34" charset="0"/>
            </a:endParaRPr>
          </a:p>
        </p:txBody>
      </p:sp>
      <p:sp>
        <p:nvSpPr>
          <p:cNvPr id="3" name="Title 2"/>
          <p:cNvSpPr>
            <a:spLocks noGrp="1"/>
          </p:cNvSpPr>
          <p:nvPr>
            <p:ph type="title"/>
          </p:nvPr>
        </p:nvSpPr>
        <p:spPr>
          <a:xfrm>
            <a:off x="1625600" y="14990"/>
            <a:ext cx="9144000" cy="1066800"/>
          </a:xfrm>
        </p:spPr>
        <p:txBody>
          <a:bodyPr/>
          <a:lstStyle/>
          <a:p>
            <a:r>
              <a:rPr lang="en-US" sz="3600" b="1" dirty="0">
                <a:solidFill>
                  <a:prstClr val="white">
                    <a:lumMod val="85000"/>
                  </a:prstClr>
                </a:solidFill>
                <a:latin typeface="+mj-lt"/>
              </a:rPr>
              <a:t>Summary</a:t>
            </a:r>
            <a:endParaRPr lang="en-US" b="1" dirty="0">
              <a:latin typeface="+mj-lt"/>
            </a:endParaRPr>
          </a:p>
        </p:txBody>
      </p:sp>
      <p:pic>
        <p:nvPicPr>
          <p:cNvPr id="11" name="Picture 10">
            <a:extLst>
              <a:ext uri="{FF2B5EF4-FFF2-40B4-BE49-F238E27FC236}">
                <a16:creationId xmlns:a16="http://schemas.microsoft.com/office/drawing/2014/main" id="{8C464C20-E738-4935-9D11-D2A7E2C1DB9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60821" y="136302"/>
            <a:ext cx="990306" cy="824176"/>
          </a:xfrm>
          <a:prstGeom prst="rect">
            <a:avLst/>
          </a:prstGeom>
        </p:spPr>
      </p:pic>
      <p:sp>
        <p:nvSpPr>
          <p:cNvPr id="9" name="Content Placeholder 1">
            <a:extLst>
              <a:ext uri="{FF2B5EF4-FFF2-40B4-BE49-F238E27FC236}">
                <a16:creationId xmlns:a16="http://schemas.microsoft.com/office/drawing/2014/main" id="{995ED850-15B6-49B6-8BAB-2F3476672962}"/>
              </a:ext>
            </a:extLst>
          </p:cNvPr>
          <p:cNvSpPr txBox="1">
            <a:spLocks/>
          </p:cNvSpPr>
          <p:nvPr/>
        </p:nvSpPr>
        <p:spPr>
          <a:xfrm>
            <a:off x="525357" y="1338136"/>
            <a:ext cx="10775526" cy="5520472"/>
          </a:xfrm>
          <a:prstGeom prst="rect">
            <a:avLst/>
          </a:prstGeom>
        </p:spPr>
        <p:txBody>
          <a:bodyPr/>
          <a:lstStyle>
            <a:lvl1pPr marL="342900" indent="-342900" algn="l" rtl="0" eaLnBrk="0" fontAlgn="base" hangingPunct="0">
              <a:spcBef>
                <a:spcPct val="20000"/>
              </a:spcBef>
              <a:spcAft>
                <a:spcPct val="0"/>
              </a:spcAft>
              <a:buClr>
                <a:schemeClr val="tx1"/>
              </a:buClr>
              <a:buFont typeface="Monotype Sorts" charset="2"/>
              <a:buChar char="u"/>
              <a:defRPr sz="1400" b="1">
                <a:solidFill>
                  <a:schemeClr val="tx1"/>
                </a:solidFill>
                <a:latin typeface="+mn-lt"/>
                <a:ea typeface="+mn-ea"/>
                <a:cs typeface="ＭＳ Ｐゴシック"/>
              </a:defRPr>
            </a:lvl1pPr>
            <a:lvl2pPr marL="742950" indent="-285750" algn="l" rtl="0" eaLnBrk="0" fontAlgn="base" hangingPunct="0">
              <a:spcBef>
                <a:spcPct val="20000"/>
              </a:spcBef>
              <a:spcAft>
                <a:spcPct val="0"/>
              </a:spcAft>
              <a:buFont typeface="Times" charset="0"/>
              <a:buChar char="•"/>
              <a:defRPr sz="2800">
                <a:solidFill>
                  <a:schemeClr val="tx1"/>
                </a:solidFill>
                <a:latin typeface="+mn-lt"/>
                <a:ea typeface="+mn-ea"/>
                <a:cs typeface="ＭＳ Ｐゴシック"/>
              </a:defRPr>
            </a:lvl2pPr>
            <a:lvl3pPr marL="1085850" indent="-228600" algn="l" rtl="0" eaLnBrk="0" fontAlgn="base" hangingPunct="0">
              <a:spcBef>
                <a:spcPct val="20000"/>
              </a:spcBef>
              <a:spcAft>
                <a:spcPct val="0"/>
              </a:spcAft>
              <a:buFont typeface="Wingdings" pitchFamily="2" charset="2"/>
              <a:buChar char="§"/>
              <a:defRPr sz="1600">
                <a:solidFill>
                  <a:schemeClr val="tx1"/>
                </a:solidFill>
                <a:latin typeface="+mn-lt"/>
                <a:ea typeface="+mn-ea"/>
                <a:cs typeface="ＭＳ Ｐゴシック"/>
              </a:defRPr>
            </a:lvl3pPr>
            <a:lvl4pPr marL="1428750" indent="-228600" algn="l" rtl="0" eaLnBrk="0" fontAlgn="base" hangingPunct="0">
              <a:spcBef>
                <a:spcPct val="20000"/>
              </a:spcBef>
              <a:spcAft>
                <a:spcPct val="0"/>
              </a:spcAft>
              <a:buChar char="–"/>
              <a:defRPr sz="14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1400">
                <a:solidFill>
                  <a:schemeClr val="tx1"/>
                </a:solidFill>
                <a:latin typeface="+mn-lt"/>
                <a:ea typeface="+mn-ea"/>
                <a:cs typeface="ＭＳ Ｐゴシック"/>
              </a:defRPr>
            </a:lvl5pPr>
            <a:lvl6pPr marL="2514600" indent="-228600" algn="l" rtl="0" fontAlgn="base">
              <a:spcBef>
                <a:spcPct val="20000"/>
              </a:spcBef>
              <a:spcAft>
                <a:spcPct val="0"/>
              </a:spcAft>
              <a:defRPr sz="1400">
                <a:solidFill>
                  <a:schemeClr val="tx1"/>
                </a:solidFill>
                <a:latin typeface="+mn-lt"/>
                <a:ea typeface="+mn-ea"/>
              </a:defRPr>
            </a:lvl6pPr>
            <a:lvl7pPr marL="2971800" indent="-228600" algn="l" rtl="0" fontAlgn="base">
              <a:spcBef>
                <a:spcPct val="20000"/>
              </a:spcBef>
              <a:spcAft>
                <a:spcPct val="0"/>
              </a:spcAft>
              <a:defRPr sz="1400">
                <a:solidFill>
                  <a:schemeClr val="tx1"/>
                </a:solidFill>
                <a:latin typeface="+mn-lt"/>
                <a:ea typeface="+mn-ea"/>
              </a:defRPr>
            </a:lvl7pPr>
            <a:lvl8pPr marL="3429000" indent="-228600" algn="l" rtl="0" fontAlgn="base">
              <a:spcBef>
                <a:spcPct val="20000"/>
              </a:spcBef>
              <a:spcAft>
                <a:spcPct val="0"/>
              </a:spcAft>
              <a:defRPr sz="1400">
                <a:solidFill>
                  <a:schemeClr val="tx1"/>
                </a:solidFill>
                <a:latin typeface="+mn-lt"/>
                <a:ea typeface="+mn-ea"/>
              </a:defRPr>
            </a:lvl8pPr>
            <a:lvl9pPr marL="3886200" indent="-228600" algn="l" rtl="0" fontAlgn="base">
              <a:spcBef>
                <a:spcPct val="20000"/>
              </a:spcBef>
              <a:spcAft>
                <a:spcPct val="0"/>
              </a:spcAft>
              <a:defRPr sz="1400">
                <a:solidFill>
                  <a:schemeClr val="tx1"/>
                </a:solidFill>
                <a:latin typeface="+mn-lt"/>
                <a:ea typeface="+mn-ea"/>
              </a:defRPr>
            </a:lvl9pPr>
          </a:lstStyle>
          <a:p>
            <a:pPr>
              <a:lnSpc>
                <a:spcPct val="90000"/>
              </a:lnSpc>
              <a:buFont typeface="Arial"/>
              <a:buChar char="•"/>
            </a:pPr>
            <a:r>
              <a:rPr lang="en-US" sz="1700" dirty="0">
                <a:ea typeface="Arial" charset="0"/>
                <a:cs typeface="Arial" charset="0"/>
              </a:rPr>
              <a:t>ISM core development areas focus on three key capabilities for first generation exploration systems:</a:t>
            </a:r>
          </a:p>
          <a:p>
            <a:pPr lvl="1">
              <a:lnSpc>
                <a:spcPct val="90000"/>
              </a:lnSpc>
              <a:buFont typeface="Courier New" panose="02070309020205020404" pitchFamily="49" charset="0"/>
              <a:buChar char="o"/>
            </a:pPr>
            <a:r>
              <a:rPr lang="en-US" sz="1700" dirty="0">
                <a:ea typeface="Arial" charset="0"/>
                <a:cs typeface="Arial" charset="0"/>
              </a:rPr>
              <a:t>ISM On-Demand Metal Manufacturing (ODMM) and with the capability to manufacture multi-material components, including metals and polymers.</a:t>
            </a:r>
          </a:p>
          <a:p>
            <a:pPr lvl="1">
              <a:lnSpc>
                <a:spcPct val="90000"/>
              </a:lnSpc>
              <a:buFont typeface="Courier New" panose="02070309020205020404" pitchFamily="49" charset="0"/>
              <a:buChar char="o"/>
            </a:pPr>
            <a:r>
              <a:rPr lang="en-US" sz="1700" dirty="0">
                <a:ea typeface="Arial" charset="0"/>
                <a:cs typeface="Arial" charset="0"/>
              </a:rPr>
              <a:t>On-Demand Manufacturing of Printed Electronics (ODME) has the critical function of building crew and structural monitoring systems and sensors in orbit. </a:t>
            </a:r>
          </a:p>
          <a:p>
            <a:pPr lvl="1">
              <a:lnSpc>
                <a:spcPct val="90000"/>
              </a:lnSpc>
              <a:buFont typeface="Courier New" panose="02070309020205020404" pitchFamily="49" charset="0"/>
              <a:buChar char="o"/>
            </a:pPr>
            <a:r>
              <a:rPr lang="en-US" sz="1700" dirty="0">
                <a:ea typeface="Arial" charset="0"/>
                <a:cs typeface="Arial" charset="0"/>
              </a:rPr>
              <a:t>Recycle and Reuse (</a:t>
            </a:r>
            <a:r>
              <a:rPr lang="en-US" sz="1700" dirty="0" err="1">
                <a:ea typeface="Arial" charset="0"/>
                <a:cs typeface="Arial" charset="0"/>
              </a:rPr>
              <a:t>RnR</a:t>
            </a:r>
            <a:r>
              <a:rPr lang="en-US" sz="1700" dirty="0">
                <a:ea typeface="Arial" charset="0"/>
                <a:cs typeface="Arial" charset="0"/>
              </a:rPr>
              <a:t>) Polymer Facility capable of fabrication, recycling, and sterilization of plastic materials, including food-grade and medical-grade parts.</a:t>
            </a:r>
          </a:p>
          <a:p>
            <a:pPr>
              <a:lnSpc>
                <a:spcPct val="90000"/>
              </a:lnSpc>
              <a:buFont typeface="Arial"/>
              <a:buChar char="•"/>
            </a:pPr>
            <a:r>
              <a:rPr lang="en-US" sz="1700" dirty="0">
                <a:ea typeface="Arial" charset="0"/>
                <a:cs typeface="Arial" charset="0"/>
              </a:rPr>
              <a:t>In-Space Manufacturing is focused on a critical need for long-duration human space exploration and has made considerable progress against that need:</a:t>
            </a:r>
          </a:p>
          <a:p>
            <a:pPr lvl="1">
              <a:lnSpc>
                <a:spcPct val="90000"/>
              </a:lnSpc>
              <a:buFont typeface="Courier New" charset="0"/>
              <a:buChar char="o"/>
            </a:pPr>
            <a:r>
              <a:rPr lang="en-US" sz="1700" dirty="0"/>
              <a:t>FY20-24 is focusing on getting these capabilities developed and demonstrated in time to support the first Exploration missions. </a:t>
            </a:r>
          </a:p>
          <a:p>
            <a:pPr lvl="1">
              <a:lnSpc>
                <a:spcPct val="90000"/>
              </a:lnSpc>
              <a:buFont typeface="Courier New" charset="0"/>
              <a:buChar char="o"/>
            </a:pPr>
            <a:r>
              <a:rPr lang="en-US" sz="1700" dirty="0">
                <a:ea typeface="Arial" charset="0"/>
                <a:cs typeface="Arial" charset="0"/>
              </a:rPr>
              <a:t>The ISM Team is participating in many gap assessments to insure in-space manufacturing needs for extended missions and Moon/Mars habitat are met. </a:t>
            </a:r>
          </a:p>
          <a:p>
            <a:pPr>
              <a:lnSpc>
                <a:spcPct val="90000"/>
              </a:lnSpc>
              <a:buFont typeface="Arial"/>
              <a:buChar char="•"/>
            </a:pPr>
            <a:r>
              <a:rPr lang="en-US" sz="1700" dirty="0">
                <a:ea typeface="Arial" charset="0"/>
                <a:cs typeface="Arial" charset="0"/>
              </a:rPr>
              <a:t>In order to develop application-based capabilities for Exploration, ISM heavily leverages the significant and rapidly-evolving terrestrial technologies for on-demand manufacturing. </a:t>
            </a:r>
          </a:p>
          <a:p>
            <a:pPr lvl="1">
              <a:lnSpc>
                <a:spcPct val="90000"/>
              </a:lnSpc>
              <a:buFont typeface="Courier New" charset="0"/>
              <a:buChar char="o"/>
            </a:pPr>
            <a:r>
              <a:rPr lang="en-US" sz="1700" dirty="0">
                <a:ea typeface="Arial" charset="0"/>
                <a:cs typeface="Arial" charset="0"/>
              </a:rPr>
              <a:t>Requires innovative, agile collaboration with industry and academia. </a:t>
            </a:r>
          </a:p>
          <a:p>
            <a:pPr lvl="1">
              <a:lnSpc>
                <a:spcPct val="90000"/>
              </a:lnSpc>
              <a:spcAft>
                <a:spcPts val="600"/>
              </a:spcAft>
              <a:buFont typeface="Courier New" charset="0"/>
              <a:buChar char="o"/>
            </a:pPr>
            <a:r>
              <a:rPr lang="en-US" sz="1700" dirty="0">
                <a:ea typeface="Arial" charset="0"/>
                <a:cs typeface="Arial" charset="0"/>
              </a:rPr>
              <a:t>Focuses NASA-unique Investments primarily on developing the skillsets and processes required and adapting the technologies to the microgravity environment &amp; operations.</a:t>
            </a:r>
          </a:p>
        </p:txBody>
      </p:sp>
    </p:spTree>
    <p:extLst>
      <p:ext uri="{BB962C8B-B14F-4D97-AF65-F5344CB8AC3E}">
        <p14:creationId xmlns:p14="http://schemas.microsoft.com/office/powerpoint/2010/main" val="500524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963C98-70ED-4414-9C32-2E678E440931}"/>
              </a:ext>
            </a:extLst>
          </p:cNvPr>
          <p:cNvSpPr>
            <a:spLocks noGrp="1"/>
          </p:cNvSpPr>
          <p:nvPr>
            <p:ph type="sldNum" sz="quarter" idx="10"/>
          </p:nvPr>
        </p:nvSpPr>
        <p:spPr/>
        <p:txBody>
          <a:bodyPr/>
          <a:lstStyle/>
          <a:p>
            <a:pPr>
              <a:defRPr/>
            </a:pPr>
            <a:fld id="{75D13D49-2B6F-174C-9E1E-1013A06E5C50}" type="slidenum">
              <a:rPr lang="uk-UA" smtClean="0"/>
              <a:pPr>
                <a:defRPr/>
              </a:pPr>
              <a:t>18</a:t>
            </a:fld>
            <a:endParaRPr lang="uk-UA" dirty="0"/>
          </a:p>
        </p:txBody>
      </p:sp>
      <p:sp>
        <p:nvSpPr>
          <p:cNvPr id="3" name="Title 2">
            <a:extLst>
              <a:ext uri="{FF2B5EF4-FFF2-40B4-BE49-F238E27FC236}">
                <a16:creationId xmlns:a16="http://schemas.microsoft.com/office/drawing/2014/main" id="{1880A860-999D-45D5-B293-7361F946D53E}"/>
              </a:ext>
            </a:extLst>
          </p:cNvPr>
          <p:cNvSpPr>
            <a:spLocks noGrp="1"/>
          </p:cNvSpPr>
          <p:nvPr>
            <p:ph type="title"/>
          </p:nvPr>
        </p:nvSpPr>
        <p:spPr/>
        <p:txBody>
          <a:bodyPr/>
          <a:lstStyle/>
          <a:p>
            <a:r>
              <a:rPr lang="en-US" dirty="0"/>
              <a:t>In-Space Manufacturing Scrapbook</a:t>
            </a:r>
          </a:p>
        </p:txBody>
      </p:sp>
      <p:sp>
        <p:nvSpPr>
          <p:cNvPr id="20" name="TextBox 19">
            <a:extLst>
              <a:ext uri="{FF2B5EF4-FFF2-40B4-BE49-F238E27FC236}">
                <a16:creationId xmlns:a16="http://schemas.microsoft.com/office/drawing/2014/main" id="{0F4ED589-EFD3-40ED-B184-410DBCCC37CF}"/>
              </a:ext>
            </a:extLst>
          </p:cNvPr>
          <p:cNvSpPr txBox="1"/>
          <p:nvPr/>
        </p:nvSpPr>
        <p:spPr>
          <a:xfrm>
            <a:off x="4753606" y="3203507"/>
            <a:ext cx="2684787" cy="400110"/>
          </a:xfrm>
          <a:prstGeom prst="rect">
            <a:avLst/>
          </a:prstGeom>
          <a:noFill/>
        </p:spPr>
        <p:txBody>
          <a:bodyPr wrap="square" rtlCol="0">
            <a:spAutoFit/>
          </a:bodyPr>
          <a:lstStyle/>
          <a:p>
            <a:pPr algn="ctr"/>
            <a:r>
              <a:rPr lang="en-US" sz="1000" b="1" dirty="0">
                <a:latin typeface="Calibri" panose="020F0502020204030204" pitchFamily="34" charset="0"/>
                <a:cs typeface="Calibri" panose="020F0502020204030204" pitchFamily="34" charset="0"/>
              </a:rPr>
              <a:t>Tracie Prater presenting at “Space Talks” at the Brentwood Public Library</a:t>
            </a:r>
          </a:p>
        </p:txBody>
      </p:sp>
      <p:sp>
        <p:nvSpPr>
          <p:cNvPr id="21" name="TextBox 20">
            <a:extLst>
              <a:ext uri="{FF2B5EF4-FFF2-40B4-BE49-F238E27FC236}">
                <a16:creationId xmlns:a16="http://schemas.microsoft.com/office/drawing/2014/main" id="{F192ED71-82B1-4A58-A6AD-438B490F3F37}"/>
              </a:ext>
            </a:extLst>
          </p:cNvPr>
          <p:cNvSpPr txBox="1"/>
          <p:nvPr/>
        </p:nvSpPr>
        <p:spPr>
          <a:xfrm>
            <a:off x="606218" y="6124181"/>
            <a:ext cx="2860470" cy="400110"/>
          </a:xfrm>
          <a:prstGeom prst="rect">
            <a:avLst/>
          </a:prstGeom>
          <a:noFill/>
        </p:spPr>
        <p:txBody>
          <a:bodyPr wrap="square" rtlCol="0">
            <a:spAutoFit/>
          </a:bodyPr>
          <a:lstStyle/>
          <a:p>
            <a:pPr algn="ctr"/>
            <a:r>
              <a:rPr lang="en-US" sz="1000" b="1" dirty="0">
                <a:latin typeface="Calibri" panose="020F0502020204030204" pitchFamily="34" charset="0"/>
                <a:cs typeface="Calibri" panose="020F0502020204030204" pitchFamily="34" charset="0"/>
              </a:rPr>
              <a:t>ISM team members touring Techshot facilities for FabLab technology demonstration</a:t>
            </a:r>
          </a:p>
        </p:txBody>
      </p:sp>
      <p:pic>
        <p:nvPicPr>
          <p:cNvPr id="22" name="Picture 21">
            <a:extLst>
              <a:ext uri="{FF2B5EF4-FFF2-40B4-BE49-F238E27FC236}">
                <a16:creationId xmlns:a16="http://schemas.microsoft.com/office/drawing/2014/main" id="{FDBA9EAC-B30B-4072-B026-406DE51BB6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3417" y="1190414"/>
            <a:ext cx="3232422" cy="2040048"/>
          </a:xfrm>
          <a:prstGeom prst="rect">
            <a:avLst/>
          </a:prstGeom>
        </p:spPr>
      </p:pic>
      <p:pic>
        <p:nvPicPr>
          <p:cNvPr id="23" name="Picture 22">
            <a:extLst>
              <a:ext uri="{FF2B5EF4-FFF2-40B4-BE49-F238E27FC236}">
                <a16:creationId xmlns:a16="http://schemas.microsoft.com/office/drawing/2014/main" id="{4817DD82-33BE-41B6-AA2D-DD990A9E4B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5448" y="1269442"/>
            <a:ext cx="4208103" cy="1934065"/>
          </a:xfrm>
          <a:prstGeom prst="rect">
            <a:avLst/>
          </a:prstGeom>
        </p:spPr>
      </p:pic>
      <p:sp>
        <p:nvSpPr>
          <p:cNvPr id="24" name="TextBox 23">
            <a:extLst>
              <a:ext uri="{FF2B5EF4-FFF2-40B4-BE49-F238E27FC236}">
                <a16:creationId xmlns:a16="http://schemas.microsoft.com/office/drawing/2014/main" id="{FAC70716-1577-4100-88FF-3A37291B25D7}"/>
              </a:ext>
            </a:extLst>
          </p:cNvPr>
          <p:cNvSpPr txBox="1"/>
          <p:nvPr/>
        </p:nvSpPr>
        <p:spPr>
          <a:xfrm>
            <a:off x="790488" y="3230462"/>
            <a:ext cx="2684787" cy="246221"/>
          </a:xfrm>
          <a:prstGeom prst="rect">
            <a:avLst/>
          </a:prstGeom>
          <a:noFill/>
        </p:spPr>
        <p:txBody>
          <a:bodyPr wrap="square" rtlCol="0">
            <a:spAutoFit/>
          </a:bodyPr>
          <a:lstStyle/>
          <a:p>
            <a:pPr algn="ctr"/>
            <a:r>
              <a:rPr lang="en-US" sz="1000" b="1" dirty="0">
                <a:latin typeface="Calibri" panose="020F0502020204030204" pitchFamily="34" charset="0"/>
                <a:cs typeface="Calibri" panose="020F0502020204030204" pitchFamily="34" charset="0"/>
              </a:rPr>
              <a:t>Susan Martinez at NASA STEM STARS</a:t>
            </a:r>
          </a:p>
        </p:txBody>
      </p:sp>
      <p:pic>
        <p:nvPicPr>
          <p:cNvPr id="25" name="Picture 24">
            <a:extLst>
              <a:ext uri="{FF2B5EF4-FFF2-40B4-BE49-F238E27FC236}">
                <a16:creationId xmlns:a16="http://schemas.microsoft.com/office/drawing/2014/main" id="{F87C48BF-156B-4377-8B7F-7258153432A1}"/>
              </a:ext>
            </a:extLst>
          </p:cNvPr>
          <p:cNvPicPr>
            <a:picLocks noChangeAspect="1"/>
          </p:cNvPicPr>
          <p:nvPr/>
        </p:nvPicPr>
        <p:blipFill>
          <a:blip r:embed="rId4"/>
          <a:stretch>
            <a:fillRect/>
          </a:stretch>
        </p:blipFill>
        <p:spPr>
          <a:xfrm>
            <a:off x="4389781" y="3654494"/>
            <a:ext cx="3234445" cy="2416748"/>
          </a:xfrm>
          <a:prstGeom prst="rect">
            <a:avLst/>
          </a:prstGeom>
        </p:spPr>
      </p:pic>
      <p:sp>
        <p:nvSpPr>
          <p:cNvPr id="26" name="TextBox 25">
            <a:extLst>
              <a:ext uri="{FF2B5EF4-FFF2-40B4-BE49-F238E27FC236}">
                <a16:creationId xmlns:a16="http://schemas.microsoft.com/office/drawing/2014/main" id="{4765842E-4172-419A-9C44-00A841A1B0A1}"/>
              </a:ext>
            </a:extLst>
          </p:cNvPr>
          <p:cNvSpPr txBox="1"/>
          <p:nvPr/>
        </p:nvSpPr>
        <p:spPr>
          <a:xfrm>
            <a:off x="4483251" y="6124181"/>
            <a:ext cx="2860470" cy="400110"/>
          </a:xfrm>
          <a:prstGeom prst="rect">
            <a:avLst/>
          </a:prstGeom>
          <a:noFill/>
        </p:spPr>
        <p:txBody>
          <a:bodyPr wrap="square" rtlCol="0">
            <a:spAutoFit/>
          </a:bodyPr>
          <a:lstStyle/>
          <a:p>
            <a:pPr algn="ctr"/>
            <a:r>
              <a:rPr lang="en-US" sz="1000" b="1" dirty="0">
                <a:latin typeface="Calibri" panose="020F0502020204030204" pitchFamily="34" charset="0"/>
                <a:cs typeface="Calibri" panose="020F0502020204030204" pitchFamily="34" charset="0"/>
              </a:rPr>
              <a:t>ISM team members Robert Gower and Jennifer Gelmis at ISM booth during Artemis Day</a:t>
            </a:r>
          </a:p>
        </p:txBody>
      </p:sp>
      <p:pic>
        <p:nvPicPr>
          <p:cNvPr id="27" name="Picture 26">
            <a:extLst>
              <a:ext uri="{FF2B5EF4-FFF2-40B4-BE49-F238E27FC236}">
                <a16:creationId xmlns:a16="http://schemas.microsoft.com/office/drawing/2014/main" id="{A7E4C94A-F985-420E-832A-92ACB58B6B1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8168" y="3527815"/>
            <a:ext cx="3423471" cy="2567604"/>
          </a:xfrm>
          <a:prstGeom prst="rect">
            <a:avLst/>
          </a:prstGeom>
        </p:spPr>
      </p:pic>
      <p:sp>
        <p:nvSpPr>
          <p:cNvPr id="5" name="Rectangle 4">
            <a:extLst>
              <a:ext uri="{FF2B5EF4-FFF2-40B4-BE49-F238E27FC236}">
                <a16:creationId xmlns:a16="http://schemas.microsoft.com/office/drawing/2014/main" id="{6B28E63B-7BDF-41EC-A0AC-4CB3B8C7552B}"/>
              </a:ext>
            </a:extLst>
          </p:cNvPr>
          <p:cNvSpPr/>
          <p:nvPr/>
        </p:nvSpPr>
        <p:spPr>
          <a:xfrm>
            <a:off x="8616389" y="5754849"/>
            <a:ext cx="2750308" cy="369332"/>
          </a:xfrm>
          <a:prstGeom prst="rect">
            <a:avLst/>
          </a:prstGeom>
        </p:spPr>
        <p:txBody>
          <a:bodyPr wrap="square">
            <a:spAutoFit/>
          </a:bodyPr>
          <a:lstStyle/>
          <a:p>
            <a:pPr algn="ctr"/>
            <a:r>
              <a:rPr lang="en-US" sz="900" b="1" dirty="0"/>
              <a:t>Dr. Paul Deffenbaugh, nScrypt, posing with the FabLab EXPRESS rack</a:t>
            </a:r>
            <a:endParaRPr lang="en-US" sz="900" dirty="0"/>
          </a:p>
        </p:txBody>
      </p:sp>
      <p:pic>
        <p:nvPicPr>
          <p:cNvPr id="16" name="Picture 15">
            <a:extLst>
              <a:ext uri="{FF2B5EF4-FFF2-40B4-BE49-F238E27FC236}">
                <a16:creationId xmlns:a16="http://schemas.microsoft.com/office/drawing/2014/main" id="{6B41DECC-7952-416D-A02C-A28CE5519EF6}"/>
              </a:ext>
            </a:extLst>
          </p:cNvPr>
          <p:cNvPicPr/>
          <p:nvPr/>
        </p:nvPicPr>
        <p:blipFill>
          <a:blip r:embed="rId6" cstate="print">
            <a:extLst>
              <a:ext uri="{28A0092B-C50C-407E-A947-70E740481C1C}">
                <a14:useLocalDpi xmlns:a14="http://schemas.microsoft.com/office/drawing/2010/main"/>
              </a:ext>
            </a:extLst>
          </a:blip>
          <a:srcRect/>
          <a:stretch>
            <a:fillRect/>
          </a:stretch>
        </p:blipFill>
        <p:spPr bwMode="auto">
          <a:xfrm rot="5400000">
            <a:off x="7854890" y="2082149"/>
            <a:ext cx="4035290" cy="3290165"/>
          </a:xfrm>
          <a:prstGeom prst="rect">
            <a:avLst/>
          </a:prstGeom>
          <a:noFill/>
          <a:ln>
            <a:noFill/>
          </a:ln>
        </p:spPr>
      </p:pic>
    </p:spTree>
    <p:extLst>
      <p:ext uri="{BB962C8B-B14F-4D97-AF65-F5344CB8AC3E}">
        <p14:creationId xmlns:p14="http://schemas.microsoft.com/office/powerpoint/2010/main" val="2525374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78470" y="1992100"/>
            <a:ext cx="5158741" cy="356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Rectangle 5"/>
          <p:cNvSpPr/>
          <p:nvPr/>
        </p:nvSpPr>
        <p:spPr>
          <a:xfrm>
            <a:off x="3365110" y="4686301"/>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BACKUP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19</a:t>
            </a:fld>
            <a:endParaRPr lang="uk-UA" dirty="0"/>
          </a:p>
        </p:txBody>
      </p:sp>
    </p:spTree>
    <p:extLst>
      <p:ext uri="{BB962C8B-B14F-4D97-AF65-F5344CB8AC3E}">
        <p14:creationId xmlns:p14="http://schemas.microsoft.com/office/powerpoint/2010/main" val="97219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8077DF-565A-412A-858E-3524F8711AB7}"/>
              </a:ext>
            </a:extLst>
          </p:cNvPr>
          <p:cNvSpPr>
            <a:spLocks noGrp="1"/>
          </p:cNvSpPr>
          <p:nvPr>
            <p:ph type="title"/>
          </p:nvPr>
        </p:nvSpPr>
        <p:spPr/>
        <p:txBody>
          <a:bodyPr/>
          <a:lstStyle/>
          <a:p>
            <a:r>
              <a:rPr lang="en-US" dirty="0">
                <a:solidFill>
                  <a:schemeClr val="tx1"/>
                </a:solidFill>
              </a:rPr>
              <a:t>Risk Charts</a:t>
            </a:r>
          </a:p>
        </p:txBody>
      </p:sp>
      <p:sp>
        <p:nvSpPr>
          <p:cNvPr id="39" name="Slide Number Placeholder 3">
            <a:extLst>
              <a:ext uri="{FF2B5EF4-FFF2-40B4-BE49-F238E27FC236}">
                <a16:creationId xmlns:a16="http://schemas.microsoft.com/office/drawing/2014/main" id="{7062F81B-5856-46E6-8C79-D00AA06B36DB}"/>
              </a:ext>
            </a:extLst>
          </p:cNvPr>
          <p:cNvSpPr txBox="1">
            <a:spLocks/>
          </p:cNvSpPr>
          <p:nvPr/>
        </p:nvSpPr>
        <p:spPr>
          <a:xfrm>
            <a:off x="11645777" y="6356350"/>
            <a:ext cx="546223" cy="30251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r" eaLnBrk="1" fontAlgn="auto" hangingPunct="1">
              <a:spcBef>
                <a:spcPts val="0"/>
              </a:spcBef>
              <a:spcAft>
                <a:spcPts val="0"/>
              </a:spcAft>
              <a:defRPr/>
            </a:pPr>
            <a:fld id="{E21C237D-E55B-49AA-8909-1A1864797D78}" type="slidenum">
              <a:rPr lang="en-US" sz="1200" smtClean="0">
                <a:solidFill>
                  <a:prstClr val="black">
                    <a:tint val="75000"/>
                  </a:prstClr>
                </a:solidFill>
                <a:latin typeface="Calibri" panose="020F0502020204030204"/>
                <a:ea typeface="+mn-ea"/>
              </a:rPr>
              <a:pPr algn="r" eaLnBrk="1" fontAlgn="auto" hangingPunct="1">
                <a:spcBef>
                  <a:spcPts val="0"/>
                </a:spcBef>
                <a:spcAft>
                  <a:spcPts val="0"/>
                </a:spcAft>
                <a:defRPr/>
              </a:pPr>
              <a:t>20</a:t>
            </a:fld>
            <a:endParaRPr lang="en-US" sz="1200">
              <a:solidFill>
                <a:prstClr val="black">
                  <a:tint val="75000"/>
                </a:prstClr>
              </a:solidFill>
              <a:latin typeface="Calibri" panose="020F0502020204030204"/>
              <a:ea typeface="+mn-ea"/>
            </a:endParaRPr>
          </a:p>
        </p:txBody>
      </p:sp>
      <p:grpSp>
        <p:nvGrpSpPr>
          <p:cNvPr id="41" name="Group 40">
            <a:extLst>
              <a:ext uri="{FF2B5EF4-FFF2-40B4-BE49-F238E27FC236}">
                <a16:creationId xmlns:a16="http://schemas.microsoft.com/office/drawing/2014/main" id="{289CEF1D-3DAC-42EA-8A57-151D88EED2F9}"/>
              </a:ext>
            </a:extLst>
          </p:cNvPr>
          <p:cNvGrpSpPr/>
          <p:nvPr/>
        </p:nvGrpSpPr>
        <p:grpSpPr>
          <a:xfrm>
            <a:off x="342136" y="4013200"/>
            <a:ext cx="2919224" cy="2324713"/>
            <a:chOff x="8680202" y="1408369"/>
            <a:chExt cx="2377440" cy="2401680"/>
          </a:xfrm>
        </p:grpSpPr>
        <p:sp>
          <p:nvSpPr>
            <p:cNvPr id="42" name="Rectangle 41">
              <a:extLst>
                <a:ext uri="{FF2B5EF4-FFF2-40B4-BE49-F238E27FC236}">
                  <a16:creationId xmlns:a16="http://schemas.microsoft.com/office/drawing/2014/main" id="{318AE049-4023-46E8-8C02-3DEEAA03806B}"/>
                </a:ext>
              </a:extLst>
            </p:cNvPr>
            <p:cNvSpPr/>
            <p:nvPr/>
          </p:nvSpPr>
          <p:spPr>
            <a:xfrm>
              <a:off x="9228842" y="1451728"/>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65E1FD80-9D80-407C-A1CD-9877F5121C53}"/>
                </a:ext>
              </a:extLst>
            </p:cNvPr>
            <p:cNvSpPr/>
            <p:nvPr/>
          </p:nvSpPr>
          <p:spPr>
            <a:xfrm>
              <a:off x="9594602" y="1451728"/>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4" name="Rectangle 43">
              <a:extLst>
                <a:ext uri="{FF2B5EF4-FFF2-40B4-BE49-F238E27FC236}">
                  <a16:creationId xmlns:a16="http://schemas.microsoft.com/office/drawing/2014/main" id="{EDEB23FF-2D7A-4AE9-9CD2-B1DD1EF87F7C}"/>
                </a:ext>
              </a:extLst>
            </p:cNvPr>
            <p:cNvSpPr/>
            <p:nvPr/>
          </p:nvSpPr>
          <p:spPr>
            <a:xfrm>
              <a:off x="996036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86D5EBD8-62F6-49D1-8B20-07708B89F098}"/>
                </a:ext>
              </a:extLst>
            </p:cNvPr>
            <p:cNvSpPr/>
            <p:nvPr/>
          </p:nvSpPr>
          <p:spPr>
            <a:xfrm>
              <a:off x="1032612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1D817D05-F661-4608-B052-F7FAE9620F66}"/>
                </a:ext>
              </a:extLst>
            </p:cNvPr>
            <p:cNvSpPr/>
            <p:nvPr/>
          </p:nvSpPr>
          <p:spPr>
            <a:xfrm>
              <a:off x="1069188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E433D206-9955-43F7-879C-48FDCBCC4E80}"/>
                </a:ext>
              </a:extLst>
            </p:cNvPr>
            <p:cNvSpPr/>
            <p:nvPr/>
          </p:nvSpPr>
          <p:spPr>
            <a:xfrm>
              <a:off x="9228842" y="1818292"/>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322EF05A-7491-472E-92CB-5BFDC33931D3}"/>
                </a:ext>
              </a:extLst>
            </p:cNvPr>
            <p:cNvSpPr/>
            <p:nvPr/>
          </p:nvSpPr>
          <p:spPr>
            <a:xfrm>
              <a:off x="959460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C6F35223-650B-44A2-A5F3-FD434A35D325}"/>
                </a:ext>
              </a:extLst>
            </p:cNvPr>
            <p:cNvSpPr/>
            <p:nvPr/>
          </p:nvSpPr>
          <p:spPr>
            <a:xfrm>
              <a:off x="996036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E277EC29-8B55-4E47-9607-FCC13D19CADE}"/>
                </a:ext>
              </a:extLst>
            </p:cNvPr>
            <p:cNvSpPr/>
            <p:nvPr/>
          </p:nvSpPr>
          <p:spPr>
            <a:xfrm>
              <a:off x="1032612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4887F789-A478-4BCF-AC7E-5E1DFB7A3AF0}"/>
                </a:ext>
              </a:extLst>
            </p:cNvPr>
            <p:cNvSpPr/>
            <p:nvPr/>
          </p:nvSpPr>
          <p:spPr>
            <a:xfrm>
              <a:off x="1069188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F56B678F-D8B4-41C6-B86B-7100C11F6408}"/>
                </a:ext>
              </a:extLst>
            </p:cNvPr>
            <p:cNvSpPr/>
            <p:nvPr/>
          </p:nvSpPr>
          <p:spPr>
            <a:xfrm>
              <a:off x="922884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96849D40-CB8B-4026-B0D6-8A7775C76469}"/>
                </a:ext>
              </a:extLst>
            </p:cNvPr>
            <p:cNvSpPr/>
            <p:nvPr/>
          </p:nvSpPr>
          <p:spPr>
            <a:xfrm>
              <a:off x="959460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AEF7C2C7-7C2A-46BF-A8A7-3A358C305A30}"/>
                </a:ext>
              </a:extLst>
            </p:cNvPr>
            <p:cNvSpPr/>
            <p:nvPr/>
          </p:nvSpPr>
          <p:spPr>
            <a:xfrm>
              <a:off x="996036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9B80B67B-6106-49EE-9370-F923E1F8BF59}"/>
                </a:ext>
              </a:extLst>
            </p:cNvPr>
            <p:cNvSpPr/>
            <p:nvPr/>
          </p:nvSpPr>
          <p:spPr>
            <a:xfrm>
              <a:off x="1032612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0" name="Rectangle 89">
              <a:extLst>
                <a:ext uri="{FF2B5EF4-FFF2-40B4-BE49-F238E27FC236}">
                  <a16:creationId xmlns:a16="http://schemas.microsoft.com/office/drawing/2014/main" id="{71BEFB63-2A99-47FB-BCB9-5B7976468F21}"/>
                </a:ext>
              </a:extLst>
            </p:cNvPr>
            <p:cNvSpPr/>
            <p:nvPr/>
          </p:nvSpPr>
          <p:spPr>
            <a:xfrm>
              <a:off x="10691882" y="2184857"/>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1" name="Rectangle 90">
              <a:extLst>
                <a:ext uri="{FF2B5EF4-FFF2-40B4-BE49-F238E27FC236}">
                  <a16:creationId xmlns:a16="http://schemas.microsoft.com/office/drawing/2014/main" id="{6AE396B8-37E0-4C5E-A168-5C1601FAC0A0}"/>
                </a:ext>
              </a:extLst>
            </p:cNvPr>
            <p:cNvSpPr/>
            <p:nvPr/>
          </p:nvSpPr>
          <p:spPr>
            <a:xfrm>
              <a:off x="922884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2" name="Rectangle 91">
              <a:extLst>
                <a:ext uri="{FF2B5EF4-FFF2-40B4-BE49-F238E27FC236}">
                  <a16:creationId xmlns:a16="http://schemas.microsoft.com/office/drawing/2014/main" id="{778091E6-277B-468E-BEF0-9E015CE40ABB}"/>
                </a:ext>
              </a:extLst>
            </p:cNvPr>
            <p:cNvSpPr/>
            <p:nvPr/>
          </p:nvSpPr>
          <p:spPr>
            <a:xfrm>
              <a:off x="959460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0C8754D0-8606-4C97-BBC1-922FEA618A1C}"/>
                </a:ext>
              </a:extLst>
            </p:cNvPr>
            <p:cNvSpPr/>
            <p:nvPr/>
          </p:nvSpPr>
          <p:spPr>
            <a:xfrm>
              <a:off x="996036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C13B7E97-39E7-4C62-BA70-4545CCCB00CE}"/>
                </a:ext>
              </a:extLst>
            </p:cNvPr>
            <p:cNvSpPr/>
            <p:nvPr/>
          </p:nvSpPr>
          <p:spPr>
            <a:xfrm>
              <a:off x="1032612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FA6D9CA0-6168-4377-8387-55672317694D}"/>
                </a:ext>
              </a:extLst>
            </p:cNvPr>
            <p:cNvSpPr/>
            <p:nvPr/>
          </p:nvSpPr>
          <p:spPr>
            <a:xfrm>
              <a:off x="1069188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3E5EF581-CA1D-43D9-88A4-52464DAE6322}"/>
                </a:ext>
              </a:extLst>
            </p:cNvPr>
            <p:cNvSpPr/>
            <p:nvPr/>
          </p:nvSpPr>
          <p:spPr>
            <a:xfrm>
              <a:off x="922884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A8F04ADA-3229-42DF-A4AF-BD4BFA08B84A}"/>
                </a:ext>
              </a:extLst>
            </p:cNvPr>
            <p:cNvSpPr/>
            <p:nvPr/>
          </p:nvSpPr>
          <p:spPr>
            <a:xfrm>
              <a:off x="959460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8" name="Rectangle 97">
              <a:extLst>
                <a:ext uri="{FF2B5EF4-FFF2-40B4-BE49-F238E27FC236}">
                  <a16:creationId xmlns:a16="http://schemas.microsoft.com/office/drawing/2014/main" id="{823323E0-BFF9-4BD1-BBDD-A20CF86A5CD3}"/>
                </a:ext>
              </a:extLst>
            </p:cNvPr>
            <p:cNvSpPr/>
            <p:nvPr/>
          </p:nvSpPr>
          <p:spPr>
            <a:xfrm>
              <a:off x="996036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9" name="Rectangle 98">
              <a:extLst>
                <a:ext uri="{FF2B5EF4-FFF2-40B4-BE49-F238E27FC236}">
                  <a16:creationId xmlns:a16="http://schemas.microsoft.com/office/drawing/2014/main" id="{49568837-4B77-478C-B480-070719F4A1B3}"/>
                </a:ext>
              </a:extLst>
            </p:cNvPr>
            <p:cNvSpPr/>
            <p:nvPr/>
          </p:nvSpPr>
          <p:spPr>
            <a:xfrm>
              <a:off x="1032612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00" name="Rectangle 99">
              <a:extLst>
                <a:ext uri="{FF2B5EF4-FFF2-40B4-BE49-F238E27FC236}">
                  <a16:creationId xmlns:a16="http://schemas.microsoft.com/office/drawing/2014/main" id="{99183596-613E-4CCE-ADDA-25B58BE9E60A}"/>
                </a:ext>
              </a:extLst>
            </p:cNvPr>
            <p:cNvSpPr/>
            <p:nvPr/>
          </p:nvSpPr>
          <p:spPr>
            <a:xfrm>
              <a:off x="10691882" y="2913964"/>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101" name="Rectangle 100">
              <a:extLst>
                <a:ext uri="{FF2B5EF4-FFF2-40B4-BE49-F238E27FC236}">
                  <a16:creationId xmlns:a16="http://schemas.microsoft.com/office/drawing/2014/main" id="{FC12B70A-24C2-45F0-A815-A7547775A53D}"/>
                </a:ext>
              </a:extLst>
            </p:cNvPr>
            <p:cNvSpPr/>
            <p:nvPr/>
          </p:nvSpPr>
          <p:spPr>
            <a:xfrm>
              <a:off x="8884315" y="1480330"/>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1       2       3      4       5</a:t>
              </a:r>
            </a:p>
          </p:txBody>
        </p:sp>
        <p:sp>
          <p:nvSpPr>
            <p:cNvPr id="102" name="Rectangle 101">
              <a:extLst>
                <a:ext uri="{FF2B5EF4-FFF2-40B4-BE49-F238E27FC236}">
                  <a16:creationId xmlns:a16="http://schemas.microsoft.com/office/drawing/2014/main" id="{CFFE7CB1-9430-4D94-957C-98D7729934E9}"/>
                </a:ext>
              </a:extLst>
            </p:cNvPr>
            <p:cNvSpPr/>
            <p:nvPr/>
          </p:nvSpPr>
          <p:spPr>
            <a:xfrm>
              <a:off x="9250074" y="3444289"/>
              <a:ext cx="1807567" cy="36576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Consequence</a:t>
              </a:r>
            </a:p>
          </p:txBody>
        </p:sp>
        <p:sp>
          <p:nvSpPr>
            <p:cNvPr id="103" name="Rectangle 102">
              <a:extLst>
                <a:ext uri="{FF2B5EF4-FFF2-40B4-BE49-F238E27FC236}">
                  <a16:creationId xmlns:a16="http://schemas.microsoft.com/office/drawing/2014/main" id="{0B0E76C5-BB5E-4432-8384-66E9375B38DB}"/>
                </a:ext>
              </a:extLst>
            </p:cNvPr>
            <p:cNvSpPr/>
            <p:nvPr/>
          </p:nvSpPr>
          <p:spPr>
            <a:xfrm>
              <a:off x="8680202" y="1408369"/>
              <a:ext cx="365760" cy="182879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Likelihood</a:t>
              </a:r>
            </a:p>
          </p:txBody>
        </p:sp>
        <p:sp>
          <p:nvSpPr>
            <p:cNvPr id="104" name="Rectangle 103">
              <a:extLst>
                <a:ext uri="{FF2B5EF4-FFF2-40B4-BE49-F238E27FC236}">
                  <a16:creationId xmlns:a16="http://schemas.microsoft.com/office/drawing/2014/main" id="{A2BBDBC3-500C-4A74-9AD4-5495D294610C}"/>
                </a:ext>
              </a:extLst>
            </p:cNvPr>
            <p:cNvSpPr/>
            <p:nvPr/>
          </p:nvSpPr>
          <p:spPr>
            <a:xfrm rot="5400000">
              <a:off x="9954012" y="2531437"/>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1       2       3      4       5</a:t>
              </a:r>
            </a:p>
          </p:txBody>
        </p:sp>
      </p:grpSp>
      <p:sp>
        <p:nvSpPr>
          <p:cNvPr id="105" name="Oval 104">
            <a:extLst>
              <a:ext uri="{FF2B5EF4-FFF2-40B4-BE49-F238E27FC236}">
                <a16:creationId xmlns:a16="http://schemas.microsoft.com/office/drawing/2014/main" id="{D3D96183-257D-4BCE-A676-84B6CB853F28}"/>
              </a:ext>
            </a:extLst>
          </p:cNvPr>
          <p:cNvSpPr/>
          <p:nvPr/>
        </p:nvSpPr>
        <p:spPr>
          <a:xfrm>
            <a:off x="2486856" y="5233634"/>
            <a:ext cx="181864" cy="151520"/>
          </a:xfrm>
          <a:prstGeom prst="ellipse">
            <a:avLst/>
          </a:prstGeom>
          <a:solidFill>
            <a:schemeClr val="bg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aphicFrame>
        <p:nvGraphicFramePr>
          <p:cNvPr id="2" name="Table 3">
            <a:extLst>
              <a:ext uri="{FF2B5EF4-FFF2-40B4-BE49-F238E27FC236}">
                <a16:creationId xmlns:a16="http://schemas.microsoft.com/office/drawing/2014/main" id="{EF896FE1-CDCF-4644-AC1C-34BE228FDAFF}"/>
              </a:ext>
            </a:extLst>
          </p:cNvPr>
          <p:cNvGraphicFramePr>
            <a:graphicFrameLocks noGrp="1"/>
          </p:cNvGraphicFramePr>
          <p:nvPr>
            <p:extLst>
              <p:ext uri="{D42A27DB-BD31-4B8C-83A1-F6EECF244321}">
                <p14:modId xmlns:p14="http://schemas.microsoft.com/office/powerpoint/2010/main" val="429330589"/>
              </p:ext>
            </p:extLst>
          </p:nvPr>
        </p:nvGraphicFramePr>
        <p:xfrm>
          <a:off x="4159582" y="3740820"/>
          <a:ext cx="7368418" cy="2918045"/>
        </p:xfrm>
        <a:graphic>
          <a:graphicData uri="http://schemas.openxmlformats.org/drawingml/2006/table">
            <a:tbl>
              <a:tblPr firstRow="1" bandRow="1">
                <a:tableStyleId>{5C22544A-7EE6-4342-B048-85BDC9FD1C3A}</a:tableStyleId>
              </a:tblPr>
              <a:tblGrid>
                <a:gridCol w="873760">
                  <a:extLst>
                    <a:ext uri="{9D8B030D-6E8A-4147-A177-3AD203B41FA5}">
                      <a16:colId xmlns:a16="http://schemas.microsoft.com/office/drawing/2014/main" val="76323380"/>
                    </a:ext>
                  </a:extLst>
                </a:gridCol>
                <a:gridCol w="1168400">
                  <a:extLst>
                    <a:ext uri="{9D8B030D-6E8A-4147-A177-3AD203B41FA5}">
                      <a16:colId xmlns:a16="http://schemas.microsoft.com/office/drawing/2014/main" val="898722353"/>
                    </a:ext>
                  </a:extLst>
                </a:gridCol>
                <a:gridCol w="4442381">
                  <a:extLst>
                    <a:ext uri="{9D8B030D-6E8A-4147-A177-3AD203B41FA5}">
                      <a16:colId xmlns:a16="http://schemas.microsoft.com/office/drawing/2014/main" val="3783877567"/>
                    </a:ext>
                  </a:extLst>
                </a:gridCol>
                <a:gridCol w="883877">
                  <a:extLst>
                    <a:ext uri="{9D8B030D-6E8A-4147-A177-3AD203B41FA5}">
                      <a16:colId xmlns:a16="http://schemas.microsoft.com/office/drawing/2014/main" val="3791870811"/>
                    </a:ext>
                  </a:extLst>
                </a:gridCol>
              </a:tblGrid>
              <a:tr h="259405">
                <a:tc>
                  <a:txBody>
                    <a:bodyPr/>
                    <a:lstStyle/>
                    <a:p>
                      <a:pPr algn="ctr"/>
                      <a:r>
                        <a:rPr lang="en-US" sz="1200" b="1" dirty="0"/>
                        <a:t>Action</a:t>
                      </a:r>
                    </a:p>
                  </a:txBody>
                  <a:tcPr marL="45720" marR="45720"/>
                </a:tc>
                <a:tc>
                  <a:txBody>
                    <a:bodyPr/>
                    <a:lstStyle/>
                    <a:p>
                      <a:pPr algn="ctr"/>
                      <a:r>
                        <a:rPr lang="en-US" sz="1200" b="1" dirty="0"/>
                        <a:t>Due Date</a:t>
                      </a:r>
                    </a:p>
                  </a:txBody>
                  <a:tcPr marL="45720" marR="45720"/>
                </a:tc>
                <a:tc>
                  <a:txBody>
                    <a:bodyPr/>
                    <a:lstStyle/>
                    <a:p>
                      <a:pPr algn="ctr"/>
                      <a:r>
                        <a:rPr lang="en-US" sz="1200" b="1" dirty="0"/>
                        <a:t>Mitigation</a:t>
                      </a:r>
                      <a:r>
                        <a:rPr lang="en-US" sz="1200" b="1" baseline="0" dirty="0"/>
                        <a:t> Actions</a:t>
                      </a:r>
                      <a:endParaRPr lang="en-US" sz="1200" b="1" dirty="0"/>
                    </a:p>
                  </a:txBody>
                  <a:tcPr marL="45720" marR="45720"/>
                </a:tc>
                <a:tc>
                  <a:txBody>
                    <a:bodyPr/>
                    <a:lstStyle/>
                    <a:p>
                      <a:pPr algn="ctr"/>
                      <a:r>
                        <a:rPr lang="en-US" sz="1200" b="1" dirty="0"/>
                        <a:t>L x C</a:t>
                      </a:r>
                    </a:p>
                  </a:txBody>
                  <a:tcPr marL="45720" marR="45720"/>
                </a:tc>
                <a:extLst>
                  <a:ext uri="{0D108BD9-81ED-4DB2-BD59-A6C34878D82A}">
                    <a16:rowId xmlns:a16="http://schemas.microsoft.com/office/drawing/2014/main" val="1162441293"/>
                  </a:ext>
                </a:extLst>
              </a:tr>
              <a:tr h="259405">
                <a:tc>
                  <a:txBody>
                    <a:bodyPr/>
                    <a:lstStyle/>
                    <a:p>
                      <a:pPr algn="ctr"/>
                      <a:r>
                        <a:rPr lang="en-US" sz="1200" dirty="0">
                          <a:solidFill>
                            <a:schemeClr val="bg1"/>
                          </a:solidFill>
                        </a:rPr>
                        <a:t>-</a:t>
                      </a:r>
                    </a:p>
                  </a:txBody>
                  <a:tcPr marL="45720" marR="45720"/>
                </a:tc>
                <a:tc>
                  <a:txBody>
                    <a:bodyPr/>
                    <a:lstStyle/>
                    <a:p>
                      <a:pPr algn="ctr"/>
                      <a:r>
                        <a:rPr lang="en-US" sz="1200" dirty="0">
                          <a:solidFill>
                            <a:schemeClr val="bg1"/>
                          </a:solidFill>
                        </a:rPr>
                        <a:t>May 2020</a:t>
                      </a:r>
                    </a:p>
                  </a:txBody>
                  <a:tcPr marL="45720" marR="45720"/>
                </a:tc>
                <a:tc>
                  <a:txBody>
                    <a:bodyPr/>
                    <a:lstStyle/>
                    <a:p>
                      <a:r>
                        <a:rPr lang="en-US" sz="1200" dirty="0">
                          <a:solidFill>
                            <a:schemeClr val="bg1"/>
                          </a:solidFill>
                        </a:rPr>
                        <a:t>Date Submitted</a:t>
                      </a:r>
                    </a:p>
                  </a:txBody>
                  <a:tcPr marL="45720" marR="45720"/>
                </a:tc>
                <a:tc>
                  <a:txBody>
                    <a:bodyPr/>
                    <a:lstStyle/>
                    <a:p>
                      <a:pPr algn="ctr"/>
                      <a:r>
                        <a:rPr lang="en-US" sz="1200" dirty="0"/>
                        <a:t>3 x 4</a:t>
                      </a:r>
                    </a:p>
                  </a:txBody>
                  <a:tcPr marL="45720" marR="45720"/>
                </a:tc>
                <a:extLst>
                  <a:ext uri="{0D108BD9-81ED-4DB2-BD59-A6C34878D82A}">
                    <a16:rowId xmlns:a16="http://schemas.microsoft.com/office/drawing/2014/main" val="2831120655"/>
                  </a:ext>
                </a:extLst>
              </a:tr>
              <a:tr h="349201">
                <a:tc>
                  <a:txBody>
                    <a:bodyPr/>
                    <a:lstStyle/>
                    <a:p>
                      <a:pPr algn="ctr"/>
                      <a:r>
                        <a:rPr lang="en-US" sz="1200" dirty="0">
                          <a:solidFill>
                            <a:schemeClr val="bg1"/>
                          </a:solidFill>
                        </a:rPr>
                        <a:t>1</a:t>
                      </a:r>
                    </a:p>
                  </a:txBody>
                  <a:tcPr marL="45720" marR="45720"/>
                </a:tc>
                <a:tc>
                  <a:txBody>
                    <a:bodyPr/>
                    <a:lstStyle/>
                    <a:p>
                      <a:pPr algn="ctr"/>
                      <a:r>
                        <a:rPr lang="en-US" sz="1200" dirty="0">
                          <a:solidFill>
                            <a:schemeClr val="bg1"/>
                          </a:solidFill>
                        </a:rPr>
                        <a:t>May 2020</a:t>
                      </a:r>
                    </a:p>
                  </a:txBody>
                  <a:tcPr marL="45720" marR="45720"/>
                </a:tc>
                <a:tc>
                  <a:txBody>
                    <a:bodyPr/>
                    <a:lstStyle/>
                    <a:p>
                      <a:r>
                        <a:rPr lang="en-US" sz="1200" dirty="0">
                          <a:solidFill>
                            <a:schemeClr val="bg1"/>
                          </a:solidFill>
                        </a:rPr>
                        <a:t>Develop list of ISM planned ISS demonstrations</a:t>
                      </a:r>
                    </a:p>
                  </a:txBody>
                  <a:tcPr marL="45720" marR="45720"/>
                </a:tc>
                <a:tc>
                  <a:txBody>
                    <a:bodyPr/>
                    <a:lstStyle/>
                    <a:p>
                      <a:pPr algn="ctr"/>
                      <a:r>
                        <a:rPr lang="en-US" sz="1200" dirty="0"/>
                        <a:t>3 x 4</a:t>
                      </a:r>
                    </a:p>
                  </a:txBody>
                  <a:tcPr marL="45720" marR="45720"/>
                </a:tc>
                <a:extLst>
                  <a:ext uri="{0D108BD9-81ED-4DB2-BD59-A6C34878D82A}">
                    <a16:rowId xmlns:a16="http://schemas.microsoft.com/office/drawing/2014/main" val="3051105933"/>
                  </a:ext>
                </a:extLst>
              </a:tr>
              <a:tr h="451051">
                <a:tc>
                  <a:txBody>
                    <a:bodyPr/>
                    <a:lstStyle/>
                    <a:p>
                      <a:pPr algn="ctr"/>
                      <a:r>
                        <a:rPr lang="en-US" sz="1200" dirty="0">
                          <a:solidFill>
                            <a:schemeClr val="bg1"/>
                          </a:solidFill>
                        </a:rPr>
                        <a:t>2</a:t>
                      </a:r>
                    </a:p>
                  </a:txBody>
                  <a:tcPr marL="45720" marR="45720"/>
                </a:tc>
                <a:tc>
                  <a:txBody>
                    <a:bodyPr/>
                    <a:lstStyle/>
                    <a:p>
                      <a:pPr algn="ctr"/>
                      <a:r>
                        <a:rPr lang="en-US" sz="1200" dirty="0">
                          <a:solidFill>
                            <a:schemeClr val="bg1"/>
                          </a:solidFill>
                        </a:rPr>
                        <a:t>June 2020</a:t>
                      </a:r>
                    </a:p>
                  </a:txBody>
                  <a:tcPr marL="45720" marR="45720"/>
                </a:tc>
                <a:tc>
                  <a:txBody>
                    <a:bodyPr/>
                    <a:lstStyle/>
                    <a:p>
                      <a:r>
                        <a:rPr lang="en-US" sz="1200" dirty="0">
                          <a:solidFill>
                            <a:schemeClr val="bg1"/>
                          </a:solidFill>
                        </a:rPr>
                        <a:t>Feasibility assessment performed by ISS Research</a:t>
                      </a:r>
                      <a:r>
                        <a:rPr lang="en-US" sz="1200" baseline="0" dirty="0">
                          <a:solidFill>
                            <a:schemeClr val="bg1"/>
                          </a:solidFill>
                        </a:rPr>
                        <a:t> Office (RO) </a:t>
                      </a:r>
                      <a:r>
                        <a:rPr lang="en-US" sz="1200" dirty="0">
                          <a:solidFill>
                            <a:schemeClr val="bg1"/>
                          </a:solidFill>
                        </a:rPr>
                        <a:t>on Techshot</a:t>
                      </a:r>
                      <a:r>
                        <a:rPr lang="en-US" sz="1200" baseline="0" dirty="0">
                          <a:solidFill>
                            <a:schemeClr val="bg1"/>
                          </a:solidFill>
                        </a:rPr>
                        <a:t> FabLab </a:t>
                      </a:r>
                      <a:endParaRPr lang="en-US" sz="1200" dirty="0">
                        <a:solidFill>
                          <a:schemeClr val="bg1"/>
                        </a:solidFill>
                      </a:endParaRPr>
                    </a:p>
                  </a:txBody>
                  <a:tcPr marL="45720" marR="45720"/>
                </a:tc>
                <a:tc>
                  <a:txBody>
                    <a:bodyPr/>
                    <a:lstStyle/>
                    <a:p>
                      <a:pPr algn="ctr"/>
                      <a:r>
                        <a:rPr lang="en-US" sz="1200" dirty="0"/>
                        <a:t>3 x 4</a:t>
                      </a:r>
                    </a:p>
                  </a:txBody>
                  <a:tcPr marL="45720" marR="45720"/>
                </a:tc>
                <a:extLst>
                  <a:ext uri="{0D108BD9-81ED-4DB2-BD59-A6C34878D82A}">
                    <a16:rowId xmlns:a16="http://schemas.microsoft.com/office/drawing/2014/main" val="2703995813"/>
                  </a:ext>
                </a:extLst>
              </a:tr>
              <a:tr h="552902">
                <a:tc>
                  <a:txBody>
                    <a:bodyPr/>
                    <a:lstStyle/>
                    <a:p>
                      <a:pPr algn="ctr"/>
                      <a:r>
                        <a:rPr lang="en-US" sz="1200" dirty="0">
                          <a:solidFill>
                            <a:schemeClr val="bg1"/>
                          </a:solidFill>
                        </a:rPr>
                        <a:t>3</a:t>
                      </a:r>
                    </a:p>
                  </a:txBody>
                  <a:tcPr marL="45720" marR="45720"/>
                </a:tc>
                <a:tc>
                  <a:txBody>
                    <a:bodyPr/>
                    <a:lstStyle/>
                    <a:p>
                      <a:pPr algn="ctr"/>
                      <a:r>
                        <a:rPr lang="en-US" sz="1200" dirty="0">
                          <a:solidFill>
                            <a:schemeClr val="bg1"/>
                          </a:solidFill>
                        </a:rPr>
                        <a:t>July 2020</a:t>
                      </a:r>
                    </a:p>
                  </a:txBody>
                  <a:tcPr marL="45720" marR="45720"/>
                </a:tc>
                <a:tc>
                  <a:txBody>
                    <a:bodyPr/>
                    <a:lstStyle/>
                    <a:p>
                      <a:r>
                        <a:rPr lang="en-US" sz="1200" dirty="0">
                          <a:solidFill>
                            <a:schemeClr val="bg1"/>
                          </a:solidFill>
                        </a:rPr>
                        <a:t>Justification package requested</a:t>
                      </a:r>
                      <a:r>
                        <a:rPr lang="en-US" sz="1200" baseline="0" dirty="0">
                          <a:solidFill>
                            <a:schemeClr val="bg1"/>
                          </a:solidFill>
                        </a:rPr>
                        <a:t> by and delivered to ISS RO on ISS resources (volume, power, etc.) for Techshot FabLab</a:t>
                      </a:r>
                      <a:endParaRPr lang="en-US" sz="1200" dirty="0">
                        <a:solidFill>
                          <a:schemeClr val="bg1"/>
                        </a:solidFill>
                      </a:endParaRPr>
                    </a:p>
                  </a:txBody>
                  <a:tcPr marL="45720" marR="4572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2 x 4</a:t>
                      </a:r>
                    </a:p>
                  </a:txBody>
                  <a:tcPr marL="45720" marR="45720"/>
                </a:tc>
                <a:extLst>
                  <a:ext uri="{0D108BD9-81ED-4DB2-BD59-A6C34878D82A}">
                    <a16:rowId xmlns:a16="http://schemas.microsoft.com/office/drawing/2014/main" val="1974184090"/>
                  </a:ext>
                </a:extLst>
              </a:tr>
              <a:tr h="451051">
                <a:tc>
                  <a:txBody>
                    <a:bodyPr/>
                    <a:lstStyle/>
                    <a:p>
                      <a:pPr algn="ctr"/>
                      <a:r>
                        <a:rPr lang="en-US" sz="1200" dirty="0">
                          <a:solidFill>
                            <a:schemeClr val="bg1"/>
                          </a:solidFill>
                        </a:rPr>
                        <a:t>4</a:t>
                      </a:r>
                    </a:p>
                  </a:txBody>
                  <a:tcPr marL="45720" marR="45720"/>
                </a:tc>
                <a:tc>
                  <a:txBody>
                    <a:bodyPr/>
                    <a:lstStyle/>
                    <a:p>
                      <a:pPr algn="ctr"/>
                      <a:r>
                        <a:rPr lang="en-US" sz="1200" dirty="0">
                          <a:solidFill>
                            <a:schemeClr val="bg1"/>
                          </a:solidFill>
                        </a:rPr>
                        <a:t>August 2020</a:t>
                      </a:r>
                    </a:p>
                  </a:txBody>
                  <a:tcPr marL="45720" marR="45720"/>
                </a:tc>
                <a:tc>
                  <a:txBody>
                    <a:bodyPr/>
                    <a:lstStyle/>
                    <a:p>
                      <a:r>
                        <a:rPr lang="en-US" sz="1200" dirty="0">
                          <a:solidFill>
                            <a:schemeClr val="bg1"/>
                          </a:solidFill>
                        </a:rPr>
                        <a:t>ISS RO recommends</a:t>
                      </a:r>
                      <a:r>
                        <a:rPr lang="en-US" sz="1200" baseline="0" dirty="0">
                          <a:solidFill>
                            <a:schemeClr val="bg1"/>
                          </a:solidFill>
                        </a:rPr>
                        <a:t> to ISS Program the inclusion of Techshot FabLab on Integrated Payloads List</a:t>
                      </a:r>
                      <a:endParaRPr lang="en-US" sz="1200" dirty="0">
                        <a:solidFill>
                          <a:schemeClr val="bg1"/>
                        </a:solidFill>
                      </a:endParaRPr>
                    </a:p>
                  </a:txBody>
                  <a:tcPr marL="45720" marR="45720"/>
                </a:tc>
                <a:tc>
                  <a:txBody>
                    <a:bodyPr/>
                    <a:lstStyle/>
                    <a:p>
                      <a:pPr algn="ctr"/>
                      <a:r>
                        <a:rPr lang="en-US" sz="1200" dirty="0"/>
                        <a:t>1 x 4</a:t>
                      </a:r>
                    </a:p>
                  </a:txBody>
                  <a:tcPr marL="45720" marR="45720"/>
                </a:tc>
                <a:extLst>
                  <a:ext uri="{0D108BD9-81ED-4DB2-BD59-A6C34878D82A}">
                    <a16:rowId xmlns:a16="http://schemas.microsoft.com/office/drawing/2014/main" val="2487229489"/>
                  </a:ext>
                </a:extLst>
              </a:tr>
              <a:tr h="552902">
                <a:tc>
                  <a:txBody>
                    <a:bodyPr/>
                    <a:lstStyle/>
                    <a:p>
                      <a:pPr algn="ctr"/>
                      <a:r>
                        <a:rPr lang="en-US" sz="1200" dirty="0">
                          <a:solidFill>
                            <a:schemeClr val="bg1"/>
                          </a:solidFill>
                        </a:rPr>
                        <a:t>5</a:t>
                      </a:r>
                    </a:p>
                  </a:txBody>
                  <a:tcPr marL="45720" marR="45720"/>
                </a:tc>
                <a:tc>
                  <a:txBody>
                    <a:bodyPr/>
                    <a:lstStyle/>
                    <a:p>
                      <a:pPr algn="ctr"/>
                      <a:r>
                        <a:rPr lang="en-US" sz="1200" dirty="0">
                          <a:solidFill>
                            <a:schemeClr val="bg1"/>
                          </a:solidFill>
                        </a:rPr>
                        <a:t>August 2020</a:t>
                      </a:r>
                    </a:p>
                  </a:txBody>
                  <a:tcPr marL="45720" marR="45720"/>
                </a:tc>
                <a:tc>
                  <a:txBody>
                    <a:bodyPr/>
                    <a:lstStyle/>
                    <a:p>
                      <a:r>
                        <a:rPr lang="en-US" sz="1200" dirty="0">
                          <a:solidFill>
                            <a:schemeClr val="bg1"/>
                          </a:solidFill>
                        </a:rPr>
                        <a:t>ISM has determined that this risk is beyond project control and coordination with ISS RO is part of normal work.</a:t>
                      </a:r>
                    </a:p>
                  </a:txBody>
                  <a:tcPr marL="45720" marR="45720"/>
                </a:tc>
                <a:tc>
                  <a:txBody>
                    <a:bodyPr/>
                    <a:lstStyle/>
                    <a:p>
                      <a:pPr algn="ctr"/>
                      <a:r>
                        <a:rPr lang="en-US" sz="1200" b="1" dirty="0"/>
                        <a:t>Closed - OBE</a:t>
                      </a:r>
                    </a:p>
                  </a:txBody>
                  <a:tcPr marL="45720" marR="45720"/>
                </a:tc>
                <a:extLst>
                  <a:ext uri="{0D108BD9-81ED-4DB2-BD59-A6C34878D82A}">
                    <a16:rowId xmlns:a16="http://schemas.microsoft.com/office/drawing/2014/main" val="1755881425"/>
                  </a:ext>
                </a:extLst>
              </a:tr>
            </a:tbl>
          </a:graphicData>
        </a:graphic>
      </p:graphicFrame>
      <p:graphicFrame>
        <p:nvGraphicFramePr>
          <p:cNvPr id="5" name="Table 5">
            <a:extLst>
              <a:ext uri="{FF2B5EF4-FFF2-40B4-BE49-F238E27FC236}">
                <a16:creationId xmlns:a16="http://schemas.microsoft.com/office/drawing/2014/main" id="{9F58FC11-1835-432A-AEA7-BAE4B0D74E1D}"/>
              </a:ext>
            </a:extLst>
          </p:cNvPr>
          <p:cNvGraphicFramePr>
            <a:graphicFrameLocks noGrp="1"/>
          </p:cNvGraphicFramePr>
          <p:nvPr>
            <p:extLst>
              <p:ext uri="{D42A27DB-BD31-4B8C-83A1-F6EECF244321}">
                <p14:modId xmlns:p14="http://schemas.microsoft.com/office/powerpoint/2010/main" val="1651540692"/>
              </p:ext>
            </p:extLst>
          </p:nvPr>
        </p:nvGraphicFramePr>
        <p:xfrm>
          <a:off x="2812248" y="1233781"/>
          <a:ext cx="8333272" cy="2011680"/>
        </p:xfrm>
        <a:graphic>
          <a:graphicData uri="http://schemas.openxmlformats.org/drawingml/2006/table">
            <a:tbl>
              <a:tblPr firstRow="1" bandRow="1">
                <a:tableStyleId>{5C22544A-7EE6-4342-B048-85BDC9FD1C3A}</a:tableStyleId>
              </a:tblPr>
              <a:tblGrid>
                <a:gridCol w="5407643">
                  <a:extLst>
                    <a:ext uri="{9D8B030D-6E8A-4147-A177-3AD203B41FA5}">
                      <a16:colId xmlns:a16="http://schemas.microsoft.com/office/drawing/2014/main" val="2508470055"/>
                    </a:ext>
                  </a:extLst>
                </a:gridCol>
                <a:gridCol w="2925629">
                  <a:extLst>
                    <a:ext uri="{9D8B030D-6E8A-4147-A177-3AD203B41FA5}">
                      <a16:colId xmlns:a16="http://schemas.microsoft.com/office/drawing/2014/main" val="4118989291"/>
                    </a:ext>
                  </a:extLst>
                </a:gridCol>
              </a:tblGrid>
              <a:tr h="254199">
                <a:tc>
                  <a:txBody>
                    <a:bodyPr/>
                    <a:lstStyle/>
                    <a:p>
                      <a:r>
                        <a:rPr lang="en-US" sz="1200" b="1" dirty="0"/>
                        <a:t>Risk</a:t>
                      </a:r>
                      <a:r>
                        <a:rPr lang="en-US" sz="1200" b="1" baseline="0" dirty="0"/>
                        <a:t> 01: </a:t>
                      </a:r>
                      <a:r>
                        <a:rPr lang="en-US" sz="1200" b="1" dirty="0"/>
                        <a:t>ISS Availability</a:t>
                      </a:r>
                    </a:p>
                  </a:txBody>
                  <a:tcPr/>
                </a:tc>
                <a:tc>
                  <a:txBody>
                    <a:bodyPr/>
                    <a:lstStyle/>
                    <a:p>
                      <a:pPr algn="ctr"/>
                      <a:r>
                        <a:rPr lang="en-US" sz="1200" b="1" dirty="0"/>
                        <a:t>2 x 4</a:t>
                      </a:r>
                    </a:p>
                  </a:txBody>
                  <a:tcPr/>
                </a:tc>
                <a:extLst>
                  <a:ext uri="{0D108BD9-81ED-4DB2-BD59-A6C34878D82A}">
                    <a16:rowId xmlns:a16="http://schemas.microsoft.com/office/drawing/2014/main" val="3179151126"/>
                  </a:ext>
                </a:extLst>
              </a:tr>
              <a:tr h="1689083">
                <a:tc>
                  <a:txBody>
                    <a:bodyPr/>
                    <a:lstStyle/>
                    <a:p>
                      <a:r>
                        <a:rPr lang="en-US" sz="1200" b="1" dirty="0"/>
                        <a:t>Risk Statement</a:t>
                      </a:r>
                      <a:r>
                        <a:rPr lang="en-US" sz="1200" dirty="0"/>
                        <a:t>: Given that the ISS has limited science racks, power allocation, and crew availability; there is a possibility that it may be difficult to schedule demonstrations of in-space manufacturing technologies to satisfy project deliverables and milestones.</a:t>
                      </a:r>
                    </a:p>
                    <a:p>
                      <a:endParaRPr lang="en-US" sz="1200" dirty="0"/>
                    </a:p>
                    <a:p>
                      <a:r>
                        <a:rPr lang="en-US" sz="1200" dirty="0"/>
                        <a:t>Recent experiences with the difficulty in obtaining command time and priority in down massing the Refabricator from ISS indicate project milestones and deliverables could be delayed or impacted if ISM project tasks are not prioritized for critical space station resources and launch/return opportunities.</a:t>
                      </a:r>
                    </a:p>
                  </a:txBody>
                  <a:tcPr/>
                </a:tc>
                <a:tc>
                  <a:txBody>
                    <a:bodyPr/>
                    <a:lstStyle/>
                    <a:p>
                      <a:r>
                        <a:rPr lang="en-US" sz="1200" b="1" dirty="0"/>
                        <a:t>Risk Type:</a:t>
                      </a:r>
                    </a:p>
                    <a:p>
                      <a:pPr marL="168275" indent="0"/>
                      <a:r>
                        <a:rPr lang="en-US" sz="1200" dirty="0"/>
                        <a:t>Performance</a:t>
                      </a:r>
                      <a:r>
                        <a:rPr lang="en-US" sz="1200" baseline="0" dirty="0"/>
                        <a:t> and</a:t>
                      </a:r>
                      <a:r>
                        <a:rPr lang="en-US" sz="1200" dirty="0"/>
                        <a:t> Schedule</a:t>
                      </a:r>
                    </a:p>
                    <a:p>
                      <a:r>
                        <a:rPr lang="en-US" sz="1200" b="1" dirty="0"/>
                        <a:t>Assigned to:</a:t>
                      </a:r>
                    </a:p>
                    <a:p>
                      <a:r>
                        <a:rPr lang="en-US" sz="1200" b="1" dirty="0"/>
                        <a:t>    </a:t>
                      </a:r>
                    </a:p>
                    <a:p>
                      <a:r>
                        <a:rPr lang="en-US" sz="1200" b="1" dirty="0"/>
                        <a:t>Strategy:</a:t>
                      </a:r>
                    </a:p>
                    <a:p>
                      <a:pPr marL="168275" indent="0"/>
                      <a:r>
                        <a:rPr lang="en-US" sz="1200" baseline="0" dirty="0"/>
                        <a:t>Mitigate then Watch</a:t>
                      </a:r>
                      <a:endParaRPr lang="en-US" sz="1200" dirty="0"/>
                    </a:p>
                  </a:txBody>
                  <a:tcPr/>
                </a:tc>
                <a:extLst>
                  <a:ext uri="{0D108BD9-81ED-4DB2-BD59-A6C34878D82A}">
                    <a16:rowId xmlns:a16="http://schemas.microsoft.com/office/drawing/2014/main" val="3472644374"/>
                  </a:ext>
                </a:extLst>
              </a:tr>
            </a:tbl>
          </a:graphicData>
        </a:graphic>
      </p:graphicFrame>
    </p:spTree>
    <p:extLst>
      <p:ext uri="{BB962C8B-B14F-4D97-AF65-F5344CB8AC3E}">
        <p14:creationId xmlns:p14="http://schemas.microsoft.com/office/powerpoint/2010/main" val="3031931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8077DF-565A-412A-858E-3524F8711AB7}"/>
              </a:ext>
            </a:extLst>
          </p:cNvPr>
          <p:cNvSpPr>
            <a:spLocks noGrp="1"/>
          </p:cNvSpPr>
          <p:nvPr>
            <p:ph type="title"/>
          </p:nvPr>
        </p:nvSpPr>
        <p:spPr/>
        <p:txBody>
          <a:bodyPr/>
          <a:lstStyle/>
          <a:p>
            <a:r>
              <a:rPr lang="en-US" dirty="0">
                <a:solidFill>
                  <a:schemeClr val="tx1"/>
                </a:solidFill>
              </a:rPr>
              <a:t>Risk Charts</a:t>
            </a:r>
          </a:p>
        </p:txBody>
      </p:sp>
      <p:sp>
        <p:nvSpPr>
          <p:cNvPr id="39" name="Slide Number Placeholder 3">
            <a:extLst>
              <a:ext uri="{FF2B5EF4-FFF2-40B4-BE49-F238E27FC236}">
                <a16:creationId xmlns:a16="http://schemas.microsoft.com/office/drawing/2014/main" id="{7062F81B-5856-46E6-8C79-D00AA06B36DB}"/>
              </a:ext>
            </a:extLst>
          </p:cNvPr>
          <p:cNvSpPr txBox="1">
            <a:spLocks/>
          </p:cNvSpPr>
          <p:nvPr/>
        </p:nvSpPr>
        <p:spPr>
          <a:xfrm>
            <a:off x="11645777" y="6356350"/>
            <a:ext cx="546223" cy="30251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r" eaLnBrk="1" fontAlgn="auto" hangingPunct="1">
              <a:spcBef>
                <a:spcPts val="0"/>
              </a:spcBef>
              <a:spcAft>
                <a:spcPts val="0"/>
              </a:spcAft>
              <a:defRPr/>
            </a:pPr>
            <a:fld id="{E21C237D-E55B-49AA-8909-1A1864797D78}" type="slidenum">
              <a:rPr lang="en-US" sz="1200" smtClean="0">
                <a:solidFill>
                  <a:prstClr val="black">
                    <a:tint val="75000"/>
                  </a:prstClr>
                </a:solidFill>
                <a:latin typeface="Calibri" panose="020F0502020204030204"/>
                <a:ea typeface="+mn-ea"/>
              </a:rPr>
              <a:pPr algn="r" eaLnBrk="1" fontAlgn="auto" hangingPunct="1">
                <a:spcBef>
                  <a:spcPts val="0"/>
                </a:spcBef>
                <a:spcAft>
                  <a:spcPts val="0"/>
                </a:spcAft>
                <a:defRPr/>
              </a:pPr>
              <a:t>21</a:t>
            </a:fld>
            <a:endParaRPr lang="en-US" sz="1200">
              <a:solidFill>
                <a:prstClr val="black">
                  <a:tint val="75000"/>
                </a:prstClr>
              </a:solidFill>
              <a:latin typeface="Calibri" panose="020F0502020204030204"/>
              <a:ea typeface="+mn-ea"/>
            </a:endParaRPr>
          </a:p>
        </p:txBody>
      </p:sp>
      <p:graphicFrame>
        <p:nvGraphicFramePr>
          <p:cNvPr id="2" name="Table 3">
            <a:extLst>
              <a:ext uri="{FF2B5EF4-FFF2-40B4-BE49-F238E27FC236}">
                <a16:creationId xmlns:a16="http://schemas.microsoft.com/office/drawing/2014/main" id="{EF896FE1-CDCF-4644-AC1C-34BE228FDAFF}"/>
              </a:ext>
            </a:extLst>
          </p:cNvPr>
          <p:cNvGraphicFramePr>
            <a:graphicFrameLocks noGrp="1"/>
          </p:cNvGraphicFramePr>
          <p:nvPr>
            <p:extLst>
              <p:ext uri="{D42A27DB-BD31-4B8C-83A1-F6EECF244321}">
                <p14:modId xmlns:p14="http://schemas.microsoft.com/office/powerpoint/2010/main" val="372587071"/>
              </p:ext>
            </p:extLst>
          </p:nvPr>
        </p:nvGraphicFramePr>
        <p:xfrm>
          <a:off x="5414934" y="4511744"/>
          <a:ext cx="4863040" cy="958801"/>
        </p:xfrm>
        <a:graphic>
          <a:graphicData uri="http://schemas.openxmlformats.org/drawingml/2006/table">
            <a:tbl>
              <a:tblPr firstRow="1" bandRow="1">
                <a:tableStyleId>{5C22544A-7EE6-4342-B048-85BDC9FD1C3A}</a:tableStyleId>
              </a:tblPr>
              <a:tblGrid>
                <a:gridCol w="619760">
                  <a:extLst>
                    <a:ext uri="{9D8B030D-6E8A-4147-A177-3AD203B41FA5}">
                      <a16:colId xmlns:a16="http://schemas.microsoft.com/office/drawing/2014/main" val="3783877567"/>
                    </a:ext>
                  </a:extLst>
                </a:gridCol>
                <a:gridCol w="4243280">
                  <a:extLst>
                    <a:ext uri="{9D8B030D-6E8A-4147-A177-3AD203B41FA5}">
                      <a16:colId xmlns:a16="http://schemas.microsoft.com/office/drawing/2014/main" val="3791870811"/>
                    </a:ext>
                  </a:extLst>
                </a:gridCol>
              </a:tblGrid>
              <a:tr h="259405">
                <a:tc>
                  <a:txBody>
                    <a:bodyPr/>
                    <a:lstStyle/>
                    <a:p>
                      <a:pPr algn="l"/>
                      <a:r>
                        <a:rPr lang="en-US" sz="1400" b="1" dirty="0"/>
                        <a:t>Steps</a:t>
                      </a:r>
                    </a:p>
                  </a:txBody>
                  <a:tcPr/>
                </a:tc>
                <a:tc>
                  <a:txBody>
                    <a:bodyPr/>
                    <a:lstStyle/>
                    <a:p>
                      <a:pPr algn="l"/>
                      <a:r>
                        <a:rPr lang="en-US" sz="1400" b="1" dirty="0"/>
                        <a:t>Watch Plans</a:t>
                      </a:r>
                    </a:p>
                  </a:txBody>
                  <a:tcPr/>
                </a:tc>
                <a:extLst>
                  <a:ext uri="{0D108BD9-81ED-4DB2-BD59-A6C34878D82A}">
                    <a16:rowId xmlns:a16="http://schemas.microsoft.com/office/drawing/2014/main" val="1162441293"/>
                  </a:ext>
                </a:extLst>
              </a:tr>
              <a:tr h="259405">
                <a:tc>
                  <a:txBody>
                    <a:bodyPr/>
                    <a:lstStyle/>
                    <a:p>
                      <a:r>
                        <a:rPr lang="en-US" sz="1400" dirty="0"/>
                        <a:t>1</a:t>
                      </a:r>
                    </a:p>
                  </a:txBody>
                  <a:tcPr/>
                </a:tc>
                <a:tc>
                  <a:txBody>
                    <a:bodyPr/>
                    <a:lstStyle/>
                    <a:p>
                      <a:r>
                        <a:rPr lang="en-US" sz="1400" dirty="0"/>
                        <a:t>Define tasks and resources needed</a:t>
                      </a:r>
                      <a:r>
                        <a:rPr lang="en-US" sz="1400" baseline="0" dirty="0"/>
                        <a:t> to achieve</a:t>
                      </a:r>
                      <a:endParaRPr lang="en-US" sz="1400" dirty="0"/>
                    </a:p>
                  </a:txBody>
                  <a:tcPr/>
                </a:tc>
                <a:extLst>
                  <a:ext uri="{0D108BD9-81ED-4DB2-BD59-A6C34878D82A}">
                    <a16:rowId xmlns:a16="http://schemas.microsoft.com/office/drawing/2014/main" val="2831120655"/>
                  </a:ext>
                </a:extLst>
              </a:tr>
              <a:tr h="349201">
                <a:tc>
                  <a:txBody>
                    <a:bodyPr/>
                    <a:lstStyle/>
                    <a:p>
                      <a:r>
                        <a:rPr lang="en-US" sz="1400" dirty="0"/>
                        <a:t>2</a:t>
                      </a:r>
                    </a:p>
                  </a:txBody>
                  <a:tcPr/>
                </a:tc>
                <a:tc>
                  <a:txBody>
                    <a:bodyPr/>
                    <a:lstStyle/>
                    <a:p>
                      <a:r>
                        <a:rPr lang="en-US" sz="1400" dirty="0"/>
                        <a:t>Communicate with management resource needs</a:t>
                      </a:r>
                    </a:p>
                  </a:txBody>
                  <a:tcPr/>
                </a:tc>
                <a:extLst>
                  <a:ext uri="{0D108BD9-81ED-4DB2-BD59-A6C34878D82A}">
                    <a16:rowId xmlns:a16="http://schemas.microsoft.com/office/drawing/2014/main" val="3051105933"/>
                  </a:ext>
                </a:extLst>
              </a:tr>
            </a:tbl>
          </a:graphicData>
        </a:graphic>
      </p:graphicFrame>
      <p:graphicFrame>
        <p:nvGraphicFramePr>
          <p:cNvPr id="5" name="Table 5">
            <a:extLst>
              <a:ext uri="{FF2B5EF4-FFF2-40B4-BE49-F238E27FC236}">
                <a16:creationId xmlns:a16="http://schemas.microsoft.com/office/drawing/2014/main" id="{9F58FC11-1835-432A-AEA7-BAE4B0D74E1D}"/>
              </a:ext>
            </a:extLst>
          </p:cNvPr>
          <p:cNvGraphicFramePr>
            <a:graphicFrameLocks noGrp="1"/>
          </p:cNvGraphicFramePr>
          <p:nvPr>
            <p:extLst>
              <p:ext uri="{D42A27DB-BD31-4B8C-83A1-F6EECF244321}">
                <p14:modId xmlns:p14="http://schemas.microsoft.com/office/powerpoint/2010/main" val="3672211071"/>
              </p:ext>
            </p:extLst>
          </p:nvPr>
        </p:nvGraphicFramePr>
        <p:xfrm>
          <a:off x="1791514" y="1397812"/>
          <a:ext cx="8368486" cy="2269114"/>
        </p:xfrm>
        <a:graphic>
          <a:graphicData uri="http://schemas.openxmlformats.org/drawingml/2006/table">
            <a:tbl>
              <a:tblPr firstRow="1" bandRow="1">
                <a:tableStyleId>{5C22544A-7EE6-4342-B048-85BDC9FD1C3A}</a:tableStyleId>
              </a:tblPr>
              <a:tblGrid>
                <a:gridCol w="5078307">
                  <a:extLst>
                    <a:ext uri="{9D8B030D-6E8A-4147-A177-3AD203B41FA5}">
                      <a16:colId xmlns:a16="http://schemas.microsoft.com/office/drawing/2014/main" val="2508470055"/>
                    </a:ext>
                  </a:extLst>
                </a:gridCol>
                <a:gridCol w="3290179">
                  <a:extLst>
                    <a:ext uri="{9D8B030D-6E8A-4147-A177-3AD203B41FA5}">
                      <a16:colId xmlns:a16="http://schemas.microsoft.com/office/drawing/2014/main" val="4118989291"/>
                    </a:ext>
                  </a:extLst>
                </a:gridCol>
              </a:tblGrid>
              <a:tr h="198805">
                <a:tc>
                  <a:txBody>
                    <a:bodyPr/>
                    <a:lstStyle/>
                    <a:p>
                      <a:r>
                        <a:rPr lang="en-US" sz="1600" b="1" dirty="0"/>
                        <a:t>Risk</a:t>
                      </a:r>
                      <a:r>
                        <a:rPr lang="en-US" sz="1600" b="1" baseline="0" dirty="0"/>
                        <a:t> 02: </a:t>
                      </a:r>
                      <a:r>
                        <a:rPr lang="en-US" sz="1600" b="1" dirty="0"/>
                        <a:t>Printed Electronics Resource</a:t>
                      </a:r>
                      <a:r>
                        <a:rPr lang="en-US" sz="1600" b="1" baseline="0" dirty="0"/>
                        <a:t> Availability</a:t>
                      </a:r>
                      <a:endParaRPr lang="en-US" sz="1600" b="1" dirty="0"/>
                    </a:p>
                  </a:txBody>
                  <a:tcPr/>
                </a:tc>
                <a:tc>
                  <a:txBody>
                    <a:bodyPr/>
                    <a:lstStyle/>
                    <a:p>
                      <a:pPr algn="ctr"/>
                      <a:r>
                        <a:rPr lang="en-US" sz="1600" b="1" dirty="0"/>
                        <a:t>2 x 4</a:t>
                      </a:r>
                    </a:p>
                  </a:txBody>
                  <a:tcPr/>
                </a:tc>
                <a:extLst>
                  <a:ext uri="{0D108BD9-81ED-4DB2-BD59-A6C34878D82A}">
                    <a16:rowId xmlns:a16="http://schemas.microsoft.com/office/drawing/2014/main" val="3179151126"/>
                  </a:ext>
                </a:extLst>
              </a:tr>
              <a:tr h="1933834">
                <a:tc>
                  <a:txBody>
                    <a:bodyPr/>
                    <a:lstStyle/>
                    <a:p>
                      <a:r>
                        <a:rPr lang="en-US" sz="1200" b="1" dirty="0"/>
                        <a:t>Risk Statement</a:t>
                      </a:r>
                      <a:r>
                        <a:rPr lang="en-US" sz="1200" dirty="0"/>
                        <a:t>: Given that the On Demand Printed Electronics Project is heavily dependent on EM and ES in house technology development, there is a possibility that critical key personnel could be unavailable.</a:t>
                      </a:r>
                    </a:p>
                    <a:p>
                      <a:endParaRPr lang="en-US" sz="1200" dirty="0"/>
                    </a:p>
                    <a:p>
                      <a:r>
                        <a:rPr lang="en-US" sz="1200" dirty="0"/>
                        <a:t>ES has expressed interest in building up an in house printed electronics capability as the opportunities for this technology area increase.  Project allocation has been provided to the department to hire additional civil servant engineering support but not yet executed.  Additional technician support has been provided through the support contractor.  EM has limited resources available to support the project lead.</a:t>
                      </a:r>
                    </a:p>
                  </a:txBody>
                  <a:tcPr/>
                </a:tc>
                <a:tc>
                  <a:txBody>
                    <a:bodyPr/>
                    <a:lstStyle/>
                    <a:p>
                      <a:r>
                        <a:rPr lang="en-US" sz="1200" b="1" dirty="0"/>
                        <a:t>Risk Type:</a:t>
                      </a:r>
                    </a:p>
                    <a:p>
                      <a:pPr marL="168275" indent="0"/>
                      <a:r>
                        <a:rPr lang="en-US" sz="1200" dirty="0"/>
                        <a:t>Technical, Schedule and Performance</a:t>
                      </a:r>
                    </a:p>
                    <a:p>
                      <a:r>
                        <a:rPr lang="en-US" sz="1200" b="1" dirty="0"/>
                        <a:t>Assigned to:</a:t>
                      </a:r>
                    </a:p>
                    <a:p>
                      <a:endParaRPr lang="en-US" sz="1200" b="1" dirty="0"/>
                    </a:p>
                    <a:p>
                      <a:r>
                        <a:rPr lang="en-US" sz="1200" b="1" dirty="0"/>
                        <a:t>Strategy:</a:t>
                      </a:r>
                    </a:p>
                    <a:p>
                      <a:pPr marL="168275" indent="0"/>
                      <a:r>
                        <a:rPr lang="en-US" sz="1200" baseline="0" dirty="0"/>
                        <a:t>Watch</a:t>
                      </a:r>
                      <a:endParaRPr lang="en-US" sz="1200" dirty="0"/>
                    </a:p>
                  </a:txBody>
                  <a:tcPr/>
                </a:tc>
                <a:extLst>
                  <a:ext uri="{0D108BD9-81ED-4DB2-BD59-A6C34878D82A}">
                    <a16:rowId xmlns:a16="http://schemas.microsoft.com/office/drawing/2014/main" val="3472644374"/>
                  </a:ext>
                </a:extLst>
              </a:tr>
            </a:tbl>
          </a:graphicData>
        </a:graphic>
      </p:graphicFrame>
      <p:grpSp>
        <p:nvGrpSpPr>
          <p:cNvPr id="37" name="Group 36">
            <a:extLst>
              <a:ext uri="{FF2B5EF4-FFF2-40B4-BE49-F238E27FC236}">
                <a16:creationId xmlns:a16="http://schemas.microsoft.com/office/drawing/2014/main" id="{520D1EB4-23CD-4C6B-A57F-481F43E8D5E4}"/>
              </a:ext>
            </a:extLst>
          </p:cNvPr>
          <p:cNvGrpSpPr/>
          <p:nvPr/>
        </p:nvGrpSpPr>
        <p:grpSpPr>
          <a:xfrm>
            <a:off x="246684" y="4054709"/>
            <a:ext cx="2868971" cy="2730671"/>
            <a:chOff x="8680202" y="1408369"/>
            <a:chExt cx="2377440" cy="2401680"/>
          </a:xfrm>
        </p:grpSpPr>
        <p:sp>
          <p:nvSpPr>
            <p:cNvPr id="38" name="Rectangle 37">
              <a:extLst>
                <a:ext uri="{FF2B5EF4-FFF2-40B4-BE49-F238E27FC236}">
                  <a16:creationId xmlns:a16="http://schemas.microsoft.com/office/drawing/2014/main" id="{DF7CB893-5895-4FD1-A24D-69E00BE25754}"/>
                </a:ext>
              </a:extLst>
            </p:cNvPr>
            <p:cNvSpPr/>
            <p:nvPr/>
          </p:nvSpPr>
          <p:spPr>
            <a:xfrm>
              <a:off x="9228842" y="1451728"/>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40" name="Rectangle 39">
              <a:extLst>
                <a:ext uri="{FF2B5EF4-FFF2-40B4-BE49-F238E27FC236}">
                  <a16:creationId xmlns:a16="http://schemas.microsoft.com/office/drawing/2014/main" id="{2509AA91-54B8-48A1-81E6-2909E5112E48}"/>
                </a:ext>
              </a:extLst>
            </p:cNvPr>
            <p:cNvSpPr/>
            <p:nvPr/>
          </p:nvSpPr>
          <p:spPr>
            <a:xfrm>
              <a:off x="9594602" y="1451728"/>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55" name="Rectangle 54">
              <a:extLst>
                <a:ext uri="{FF2B5EF4-FFF2-40B4-BE49-F238E27FC236}">
                  <a16:creationId xmlns:a16="http://schemas.microsoft.com/office/drawing/2014/main" id="{FEBFCEC1-F6DE-4434-8960-E27232F6C533}"/>
                </a:ext>
              </a:extLst>
            </p:cNvPr>
            <p:cNvSpPr/>
            <p:nvPr/>
          </p:nvSpPr>
          <p:spPr>
            <a:xfrm>
              <a:off x="996036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57" name="Rectangle 56">
              <a:extLst>
                <a:ext uri="{FF2B5EF4-FFF2-40B4-BE49-F238E27FC236}">
                  <a16:creationId xmlns:a16="http://schemas.microsoft.com/office/drawing/2014/main" id="{C88EA0F2-0857-439D-AF7C-CF9A9B97C1DB}"/>
                </a:ext>
              </a:extLst>
            </p:cNvPr>
            <p:cNvSpPr/>
            <p:nvPr/>
          </p:nvSpPr>
          <p:spPr>
            <a:xfrm>
              <a:off x="1032612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58" name="Rectangle 57">
              <a:extLst>
                <a:ext uri="{FF2B5EF4-FFF2-40B4-BE49-F238E27FC236}">
                  <a16:creationId xmlns:a16="http://schemas.microsoft.com/office/drawing/2014/main" id="{58FC6A82-3ACE-41F7-B9AE-7D1968F0A5DE}"/>
                </a:ext>
              </a:extLst>
            </p:cNvPr>
            <p:cNvSpPr/>
            <p:nvPr/>
          </p:nvSpPr>
          <p:spPr>
            <a:xfrm>
              <a:off x="1069188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59" name="Rectangle 58">
              <a:extLst>
                <a:ext uri="{FF2B5EF4-FFF2-40B4-BE49-F238E27FC236}">
                  <a16:creationId xmlns:a16="http://schemas.microsoft.com/office/drawing/2014/main" id="{0F19A762-4EBB-47E6-8C99-A8C0BE13C401}"/>
                </a:ext>
              </a:extLst>
            </p:cNvPr>
            <p:cNvSpPr/>
            <p:nvPr/>
          </p:nvSpPr>
          <p:spPr>
            <a:xfrm>
              <a:off x="9228842" y="1818292"/>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0" name="Rectangle 59">
              <a:extLst>
                <a:ext uri="{FF2B5EF4-FFF2-40B4-BE49-F238E27FC236}">
                  <a16:creationId xmlns:a16="http://schemas.microsoft.com/office/drawing/2014/main" id="{9942DAB5-ACDA-4693-8507-0A7E9E2DF848}"/>
                </a:ext>
              </a:extLst>
            </p:cNvPr>
            <p:cNvSpPr/>
            <p:nvPr/>
          </p:nvSpPr>
          <p:spPr>
            <a:xfrm>
              <a:off x="959460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1" name="Rectangle 60">
              <a:extLst>
                <a:ext uri="{FF2B5EF4-FFF2-40B4-BE49-F238E27FC236}">
                  <a16:creationId xmlns:a16="http://schemas.microsoft.com/office/drawing/2014/main" id="{D8283347-0962-4217-80DD-420FBA48516F}"/>
                </a:ext>
              </a:extLst>
            </p:cNvPr>
            <p:cNvSpPr/>
            <p:nvPr/>
          </p:nvSpPr>
          <p:spPr>
            <a:xfrm>
              <a:off x="996036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2" name="Rectangle 61">
              <a:extLst>
                <a:ext uri="{FF2B5EF4-FFF2-40B4-BE49-F238E27FC236}">
                  <a16:creationId xmlns:a16="http://schemas.microsoft.com/office/drawing/2014/main" id="{273D58A9-4902-4095-BACC-AD6EA2B24A60}"/>
                </a:ext>
              </a:extLst>
            </p:cNvPr>
            <p:cNvSpPr/>
            <p:nvPr/>
          </p:nvSpPr>
          <p:spPr>
            <a:xfrm>
              <a:off x="1032612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3" name="Rectangle 62">
              <a:extLst>
                <a:ext uri="{FF2B5EF4-FFF2-40B4-BE49-F238E27FC236}">
                  <a16:creationId xmlns:a16="http://schemas.microsoft.com/office/drawing/2014/main" id="{45235FF4-359C-47A3-B279-C99768500AEA}"/>
                </a:ext>
              </a:extLst>
            </p:cNvPr>
            <p:cNvSpPr/>
            <p:nvPr/>
          </p:nvSpPr>
          <p:spPr>
            <a:xfrm>
              <a:off x="1069188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4" name="Rectangle 63">
              <a:extLst>
                <a:ext uri="{FF2B5EF4-FFF2-40B4-BE49-F238E27FC236}">
                  <a16:creationId xmlns:a16="http://schemas.microsoft.com/office/drawing/2014/main" id="{B77B0771-38A2-4D76-B4BF-5A582D21EB4D}"/>
                </a:ext>
              </a:extLst>
            </p:cNvPr>
            <p:cNvSpPr/>
            <p:nvPr/>
          </p:nvSpPr>
          <p:spPr>
            <a:xfrm>
              <a:off x="922884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65" name="Rectangle 64">
              <a:extLst>
                <a:ext uri="{FF2B5EF4-FFF2-40B4-BE49-F238E27FC236}">
                  <a16:creationId xmlns:a16="http://schemas.microsoft.com/office/drawing/2014/main" id="{809AACF1-0C70-445A-A093-D39F6EE99005}"/>
                </a:ext>
              </a:extLst>
            </p:cNvPr>
            <p:cNvSpPr/>
            <p:nvPr/>
          </p:nvSpPr>
          <p:spPr>
            <a:xfrm>
              <a:off x="959460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6" name="Rectangle 65">
              <a:extLst>
                <a:ext uri="{FF2B5EF4-FFF2-40B4-BE49-F238E27FC236}">
                  <a16:creationId xmlns:a16="http://schemas.microsoft.com/office/drawing/2014/main" id="{323E7047-A94E-49B0-A4E1-E3DC50DFD073}"/>
                </a:ext>
              </a:extLst>
            </p:cNvPr>
            <p:cNvSpPr/>
            <p:nvPr/>
          </p:nvSpPr>
          <p:spPr>
            <a:xfrm>
              <a:off x="996036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67" name="Rectangle 66">
              <a:extLst>
                <a:ext uri="{FF2B5EF4-FFF2-40B4-BE49-F238E27FC236}">
                  <a16:creationId xmlns:a16="http://schemas.microsoft.com/office/drawing/2014/main" id="{7782B574-822A-4542-A704-52D2EDBA50AF}"/>
                </a:ext>
              </a:extLst>
            </p:cNvPr>
            <p:cNvSpPr/>
            <p:nvPr/>
          </p:nvSpPr>
          <p:spPr>
            <a:xfrm>
              <a:off x="1032612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8" name="Rectangle 67">
              <a:extLst>
                <a:ext uri="{FF2B5EF4-FFF2-40B4-BE49-F238E27FC236}">
                  <a16:creationId xmlns:a16="http://schemas.microsoft.com/office/drawing/2014/main" id="{E0D6EC0A-9BDE-4E5D-A289-95BA948C7C5D}"/>
                </a:ext>
              </a:extLst>
            </p:cNvPr>
            <p:cNvSpPr/>
            <p:nvPr/>
          </p:nvSpPr>
          <p:spPr>
            <a:xfrm>
              <a:off x="10691882" y="2184857"/>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69" name="Rectangle 68">
              <a:extLst>
                <a:ext uri="{FF2B5EF4-FFF2-40B4-BE49-F238E27FC236}">
                  <a16:creationId xmlns:a16="http://schemas.microsoft.com/office/drawing/2014/main" id="{C24D4FC2-D6F0-4C83-8CAB-B7D8FC9ED610}"/>
                </a:ext>
              </a:extLst>
            </p:cNvPr>
            <p:cNvSpPr/>
            <p:nvPr/>
          </p:nvSpPr>
          <p:spPr>
            <a:xfrm>
              <a:off x="922884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0" name="Rectangle 69">
              <a:extLst>
                <a:ext uri="{FF2B5EF4-FFF2-40B4-BE49-F238E27FC236}">
                  <a16:creationId xmlns:a16="http://schemas.microsoft.com/office/drawing/2014/main" id="{572BB478-D7C0-4B78-9A4A-936AD9447B33}"/>
                </a:ext>
              </a:extLst>
            </p:cNvPr>
            <p:cNvSpPr/>
            <p:nvPr/>
          </p:nvSpPr>
          <p:spPr>
            <a:xfrm>
              <a:off x="959460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71" name="Rectangle 70">
              <a:extLst>
                <a:ext uri="{FF2B5EF4-FFF2-40B4-BE49-F238E27FC236}">
                  <a16:creationId xmlns:a16="http://schemas.microsoft.com/office/drawing/2014/main" id="{DCC60C9A-5868-47F0-A346-9EB33D1EA761}"/>
                </a:ext>
              </a:extLst>
            </p:cNvPr>
            <p:cNvSpPr/>
            <p:nvPr/>
          </p:nvSpPr>
          <p:spPr>
            <a:xfrm>
              <a:off x="996036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2" name="Rectangle 71">
              <a:extLst>
                <a:ext uri="{FF2B5EF4-FFF2-40B4-BE49-F238E27FC236}">
                  <a16:creationId xmlns:a16="http://schemas.microsoft.com/office/drawing/2014/main" id="{EF2D0D10-4CEF-4E0B-A973-9C2B66843042}"/>
                </a:ext>
              </a:extLst>
            </p:cNvPr>
            <p:cNvSpPr/>
            <p:nvPr/>
          </p:nvSpPr>
          <p:spPr>
            <a:xfrm>
              <a:off x="1032612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3" name="Rectangle 72">
              <a:extLst>
                <a:ext uri="{FF2B5EF4-FFF2-40B4-BE49-F238E27FC236}">
                  <a16:creationId xmlns:a16="http://schemas.microsoft.com/office/drawing/2014/main" id="{1C32FBC9-F3E7-4A2B-917C-74352FF3C4F1}"/>
                </a:ext>
              </a:extLst>
            </p:cNvPr>
            <p:cNvSpPr/>
            <p:nvPr/>
          </p:nvSpPr>
          <p:spPr>
            <a:xfrm>
              <a:off x="1069188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74" name="Rectangle 73">
              <a:extLst>
                <a:ext uri="{FF2B5EF4-FFF2-40B4-BE49-F238E27FC236}">
                  <a16:creationId xmlns:a16="http://schemas.microsoft.com/office/drawing/2014/main" id="{02CA9D92-B4C1-4035-97D4-D95B63B10D35}"/>
                </a:ext>
              </a:extLst>
            </p:cNvPr>
            <p:cNvSpPr/>
            <p:nvPr/>
          </p:nvSpPr>
          <p:spPr>
            <a:xfrm>
              <a:off x="922884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5" name="Rectangle 74">
              <a:extLst>
                <a:ext uri="{FF2B5EF4-FFF2-40B4-BE49-F238E27FC236}">
                  <a16:creationId xmlns:a16="http://schemas.microsoft.com/office/drawing/2014/main" id="{6C58CBFE-ADC6-482E-B9C3-538DD71F6EC8}"/>
                </a:ext>
              </a:extLst>
            </p:cNvPr>
            <p:cNvSpPr/>
            <p:nvPr/>
          </p:nvSpPr>
          <p:spPr>
            <a:xfrm>
              <a:off x="959460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6" name="Rectangle 75">
              <a:extLst>
                <a:ext uri="{FF2B5EF4-FFF2-40B4-BE49-F238E27FC236}">
                  <a16:creationId xmlns:a16="http://schemas.microsoft.com/office/drawing/2014/main" id="{4585B2C0-9D80-465E-84AF-082FA5C68342}"/>
                </a:ext>
              </a:extLst>
            </p:cNvPr>
            <p:cNvSpPr/>
            <p:nvPr/>
          </p:nvSpPr>
          <p:spPr>
            <a:xfrm>
              <a:off x="996036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7" name="Rectangle 76">
              <a:extLst>
                <a:ext uri="{FF2B5EF4-FFF2-40B4-BE49-F238E27FC236}">
                  <a16:creationId xmlns:a16="http://schemas.microsoft.com/office/drawing/2014/main" id="{14C3527A-4B5F-48D7-9610-3C5136727D09}"/>
                </a:ext>
              </a:extLst>
            </p:cNvPr>
            <p:cNvSpPr/>
            <p:nvPr/>
          </p:nvSpPr>
          <p:spPr>
            <a:xfrm>
              <a:off x="1032612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dirty="0">
                <a:solidFill>
                  <a:srgbClr val="000000"/>
                </a:solidFill>
                <a:latin typeface="Arial"/>
              </a:endParaRPr>
            </a:p>
          </p:txBody>
        </p:sp>
        <p:sp>
          <p:nvSpPr>
            <p:cNvPr id="78" name="Rectangle 77">
              <a:extLst>
                <a:ext uri="{FF2B5EF4-FFF2-40B4-BE49-F238E27FC236}">
                  <a16:creationId xmlns:a16="http://schemas.microsoft.com/office/drawing/2014/main" id="{9000B4E8-1EFA-40FB-B658-8A57023325E9}"/>
                </a:ext>
              </a:extLst>
            </p:cNvPr>
            <p:cNvSpPr/>
            <p:nvPr/>
          </p:nvSpPr>
          <p:spPr>
            <a:xfrm>
              <a:off x="10691882" y="2913964"/>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200">
                <a:solidFill>
                  <a:srgbClr val="000000"/>
                </a:solidFill>
                <a:latin typeface="Arial"/>
              </a:endParaRPr>
            </a:p>
          </p:txBody>
        </p:sp>
        <p:sp>
          <p:nvSpPr>
            <p:cNvPr id="79" name="Rectangle 78">
              <a:extLst>
                <a:ext uri="{FF2B5EF4-FFF2-40B4-BE49-F238E27FC236}">
                  <a16:creationId xmlns:a16="http://schemas.microsoft.com/office/drawing/2014/main" id="{EF3525BA-FD6E-4EB2-962E-4A9421AFA689}"/>
                </a:ext>
              </a:extLst>
            </p:cNvPr>
            <p:cNvSpPr/>
            <p:nvPr/>
          </p:nvSpPr>
          <p:spPr>
            <a:xfrm>
              <a:off x="8884315" y="1480330"/>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r>
                <a:rPr lang="en-US" sz="1200" b="1" dirty="0">
                  <a:solidFill>
                    <a:srgbClr val="000000"/>
                  </a:solidFill>
                  <a:latin typeface="Arial"/>
                </a:rPr>
                <a:t>1       2       3      4       5</a:t>
              </a:r>
            </a:p>
          </p:txBody>
        </p:sp>
        <p:sp>
          <p:nvSpPr>
            <p:cNvPr id="80" name="Rectangle 79">
              <a:extLst>
                <a:ext uri="{FF2B5EF4-FFF2-40B4-BE49-F238E27FC236}">
                  <a16:creationId xmlns:a16="http://schemas.microsoft.com/office/drawing/2014/main" id="{C14702E5-0F48-4F8C-A5D3-754A0005803F}"/>
                </a:ext>
              </a:extLst>
            </p:cNvPr>
            <p:cNvSpPr/>
            <p:nvPr/>
          </p:nvSpPr>
          <p:spPr>
            <a:xfrm>
              <a:off x="9250074" y="3444289"/>
              <a:ext cx="1807567" cy="36576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200" b="1" dirty="0">
                  <a:solidFill>
                    <a:srgbClr val="000000"/>
                  </a:solidFill>
                  <a:latin typeface="Arial"/>
                </a:rPr>
                <a:t>Consequence</a:t>
              </a:r>
            </a:p>
          </p:txBody>
        </p:sp>
        <p:sp>
          <p:nvSpPr>
            <p:cNvPr id="81" name="Rectangle 80">
              <a:extLst>
                <a:ext uri="{FF2B5EF4-FFF2-40B4-BE49-F238E27FC236}">
                  <a16:creationId xmlns:a16="http://schemas.microsoft.com/office/drawing/2014/main" id="{9D4B4A29-6838-454C-8A4E-C35114D136EB}"/>
                </a:ext>
              </a:extLst>
            </p:cNvPr>
            <p:cNvSpPr/>
            <p:nvPr/>
          </p:nvSpPr>
          <p:spPr>
            <a:xfrm>
              <a:off x="8680202" y="1408369"/>
              <a:ext cx="365760" cy="182879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r>
                <a:rPr lang="en-US" sz="1200" b="1" dirty="0">
                  <a:solidFill>
                    <a:srgbClr val="000000"/>
                  </a:solidFill>
                  <a:latin typeface="Arial"/>
                </a:rPr>
                <a:t>Likelihood</a:t>
              </a:r>
            </a:p>
          </p:txBody>
        </p:sp>
        <p:sp>
          <p:nvSpPr>
            <p:cNvPr id="82" name="Rectangle 81">
              <a:extLst>
                <a:ext uri="{FF2B5EF4-FFF2-40B4-BE49-F238E27FC236}">
                  <a16:creationId xmlns:a16="http://schemas.microsoft.com/office/drawing/2014/main" id="{0A7F57D6-2BBF-44F5-93ED-0E7436CA4BBD}"/>
                </a:ext>
              </a:extLst>
            </p:cNvPr>
            <p:cNvSpPr/>
            <p:nvPr/>
          </p:nvSpPr>
          <p:spPr>
            <a:xfrm rot="5400000">
              <a:off x="9954012" y="2531437"/>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defRPr/>
              </a:pPr>
              <a:r>
                <a:rPr lang="en-US" sz="1200" b="1" dirty="0">
                  <a:solidFill>
                    <a:srgbClr val="000000"/>
                  </a:solidFill>
                  <a:latin typeface="Arial"/>
                </a:rPr>
                <a:t>1       2       3      4       5</a:t>
              </a:r>
            </a:p>
          </p:txBody>
        </p:sp>
      </p:grpSp>
      <p:sp>
        <p:nvSpPr>
          <p:cNvPr id="105" name="Oval 104">
            <a:extLst>
              <a:ext uri="{FF2B5EF4-FFF2-40B4-BE49-F238E27FC236}">
                <a16:creationId xmlns:a16="http://schemas.microsoft.com/office/drawing/2014/main" id="{D3D96183-257D-4BCE-A676-84B6CB853F28}"/>
              </a:ext>
            </a:extLst>
          </p:cNvPr>
          <p:cNvSpPr/>
          <p:nvPr/>
        </p:nvSpPr>
        <p:spPr>
          <a:xfrm>
            <a:off x="2362653" y="5449514"/>
            <a:ext cx="181864" cy="151520"/>
          </a:xfrm>
          <a:prstGeom prst="ellipse">
            <a:avLst/>
          </a:prstGeom>
          <a:solidFill>
            <a:schemeClr val="bg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4670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8077DF-565A-412A-858E-3524F8711AB7}"/>
              </a:ext>
            </a:extLst>
          </p:cNvPr>
          <p:cNvSpPr>
            <a:spLocks noGrp="1"/>
          </p:cNvSpPr>
          <p:nvPr>
            <p:ph type="title"/>
          </p:nvPr>
        </p:nvSpPr>
        <p:spPr/>
        <p:txBody>
          <a:bodyPr/>
          <a:lstStyle/>
          <a:p>
            <a:r>
              <a:rPr lang="en-US" dirty="0">
                <a:solidFill>
                  <a:schemeClr val="tx1"/>
                </a:solidFill>
              </a:rPr>
              <a:t>Risk Charts</a:t>
            </a:r>
          </a:p>
        </p:txBody>
      </p:sp>
      <p:sp>
        <p:nvSpPr>
          <p:cNvPr id="39" name="Slide Number Placeholder 3">
            <a:extLst>
              <a:ext uri="{FF2B5EF4-FFF2-40B4-BE49-F238E27FC236}">
                <a16:creationId xmlns:a16="http://schemas.microsoft.com/office/drawing/2014/main" id="{7062F81B-5856-46E6-8C79-D00AA06B36DB}"/>
              </a:ext>
            </a:extLst>
          </p:cNvPr>
          <p:cNvSpPr txBox="1">
            <a:spLocks/>
          </p:cNvSpPr>
          <p:nvPr/>
        </p:nvSpPr>
        <p:spPr>
          <a:xfrm>
            <a:off x="11645777" y="6356350"/>
            <a:ext cx="546223" cy="302515"/>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lgn="r" eaLnBrk="1" fontAlgn="auto" hangingPunct="1">
              <a:spcBef>
                <a:spcPts val="0"/>
              </a:spcBef>
              <a:spcAft>
                <a:spcPts val="0"/>
              </a:spcAft>
              <a:defRPr/>
            </a:pPr>
            <a:fld id="{E21C237D-E55B-49AA-8909-1A1864797D78}" type="slidenum">
              <a:rPr lang="en-US" sz="1200" smtClean="0">
                <a:solidFill>
                  <a:prstClr val="black">
                    <a:tint val="75000"/>
                  </a:prstClr>
                </a:solidFill>
                <a:latin typeface="Calibri" panose="020F0502020204030204"/>
                <a:ea typeface="+mn-ea"/>
              </a:rPr>
              <a:pPr algn="r" eaLnBrk="1" fontAlgn="auto" hangingPunct="1">
                <a:spcBef>
                  <a:spcPts val="0"/>
                </a:spcBef>
                <a:spcAft>
                  <a:spcPts val="0"/>
                </a:spcAft>
                <a:defRPr/>
              </a:pPr>
              <a:t>22</a:t>
            </a:fld>
            <a:endParaRPr lang="en-US" sz="1200">
              <a:solidFill>
                <a:prstClr val="black">
                  <a:tint val="75000"/>
                </a:prstClr>
              </a:solidFill>
              <a:latin typeface="Calibri" panose="020F0502020204030204"/>
              <a:ea typeface="+mn-ea"/>
            </a:endParaRPr>
          </a:p>
        </p:txBody>
      </p:sp>
      <p:grpSp>
        <p:nvGrpSpPr>
          <p:cNvPr id="41" name="Group 40">
            <a:extLst>
              <a:ext uri="{FF2B5EF4-FFF2-40B4-BE49-F238E27FC236}">
                <a16:creationId xmlns:a16="http://schemas.microsoft.com/office/drawing/2014/main" id="{289CEF1D-3DAC-42EA-8A57-151D88EED2F9}"/>
              </a:ext>
            </a:extLst>
          </p:cNvPr>
          <p:cNvGrpSpPr/>
          <p:nvPr/>
        </p:nvGrpSpPr>
        <p:grpSpPr>
          <a:xfrm>
            <a:off x="342136" y="4013200"/>
            <a:ext cx="2919224" cy="2324713"/>
            <a:chOff x="8680202" y="1408369"/>
            <a:chExt cx="2377440" cy="2401680"/>
          </a:xfrm>
        </p:grpSpPr>
        <p:sp>
          <p:nvSpPr>
            <p:cNvPr id="42" name="Rectangle 41">
              <a:extLst>
                <a:ext uri="{FF2B5EF4-FFF2-40B4-BE49-F238E27FC236}">
                  <a16:creationId xmlns:a16="http://schemas.microsoft.com/office/drawing/2014/main" id="{318AE049-4023-46E8-8C02-3DEEAA03806B}"/>
                </a:ext>
              </a:extLst>
            </p:cNvPr>
            <p:cNvSpPr/>
            <p:nvPr/>
          </p:nvSpPr>
          <p:spPr>
            <a:xfrm>
              <a:off x="9228842" y="1451728"/>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65E1FD80-9D80-407C-A1CD-9877F5121C53}"/>
                </a:ext>
              </a:extLst>
            </p:cNvPr>
            <p:cNvSpPr/>
            <p:nvPr/>
          </p:nvSpPr>
          <p:spPr>
            <a:xfrm>
              <a:off x="9594602" y="1451728"/>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4" name="Rectangle 43">
              <a:extLst>
                <a:ext uri="{FF2B5EF4-FFF2-40B4-BE49-F238E27FC236}">
                  <a16:creationId xmlns:a16="http://schemas.microsoft.com/office/drawing/2014/main" id="{EDEB23FF-2D7A-4AE9-9CD2-B1DD1EF87F7C}"/>
                </a:ext>
              </a:extLst>
            </p:cNvPr>
            <p:cNvSpPr/>
            <p:nvPr/>
          </p:nvSpPr>
          <p:spPr>
            <a:xfrm>
              <a:off x="996036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86D5EBD8-62F6-49D1-8B20-07708B89F098}"/>
                </a:ext>
              </a:extLst>
            </p:cNvPr>
            <p:cNvSpPr/>
            <p:nvPr/>
          </p:nvSpPr>
          <p:spPr>
            <a:xfrm>
              <a:off x="1032612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1D817D05-F661-4608-B052-F7FAE9620F66}"/>
                </a:ext>
              </a:extLst>
            </p:cNvPr>
            <p:cNvSpPr/>
            <p:nvPr/>
          </p:nvSpPr>
          <p:spPr>
            <a:xfrm>
              <a:off x="10691882" y="1451728"/>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E433D206-9955-43F7-879C-48FDCBCC4E80}"/>
                </a:ext>
              </a:extLst>
            </p:cNvPr>
            <p:cNvSpPr/>
            <p:nvPr/>
          </p:nvSpPr>
          <p:spPr>
            <a:xfrm>
              <a:off x="9228842" y="1818292"/>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8" name="Rectangle 47">
              <a:extLst>
                <a:ext uri="{FF2B5EF4-FFF2-40B4-BE49-F238E27FC236}">
                  <a16:creationId xmlns:a16="http://schemas.microsoft.com/office/drawing/2014/main" id="{322EF05A-7491-472E-92CB-5BFDC33931D3}"/>
                </a:ext>
              </a:extLst>
            </p:cNvPr>
            <p:cNvSpPr/>
            <p:nvPr/>
          </p:nvSpPr>
          <p:spPr>
            <a:xfrm>
              <a:off x="959460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49" name="Rectangle 48">
              <a:extLst>
                <a:ext uri="{FF2B5EF4-FFF2-40B4-BE49-F238E27FC236}">
                  <a16:creationId xmlns:a16="http://schemas.microsoft.com/office/drawing/2014/main" id="{C6F35223-650B-44A2-A5F3-FD434A35D325}"/>
                </a:ext>
              </a:extLst>
            </p:cNvPr>
            <p:cNvSpPr/>
            <p:nvPr/>
          </p:nvSpPr>
          <p:spPr>
            <a:xfrm>
              <a:off x="9960362" y="1818292"/>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E277EC29-8B55-4E47-9607-FCC13D19CADE}"/>
                </a:ext>
              </a:extLst>
            </p:cNvPr>
            <p:cNvSpPr/>
            <p:nvPr/>
          </p:nvSpPr>
          <p:spPr>
            <a:xfrm>
              <a:off x="1032612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1" name="Rectangle 50">
              <a:extLst>
                <a:ext uri="{FF2B5EF4-FFF2-40B4-BE49-F238E27FC236}">
                  <a16:creationId xmlns:a16="http://schemas.microsoft.com/office/drawing/2014/main" id="{4887F789-A478-4BCF-AC7E-5E1DFB7A3AF0}"/>
                </a:ext>
              </a:extLst>
            </p:cNvPr>
            <p:cNvSpPr/>
            <p:nvPr/>
          </p:nvSpPr>
          <p:spPr>
            <a:xfrm>
              <a:off x="10691882" y="1818292"/>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2" name="Rectangle 51">
              <a:extLst>
                <a:ext uri="{FF2B5EF4-FFF2-40B4-BE49-F238E27FC236}">
                  <a16:creationId xmlns:a16="http://schemas.microsoft.com/office/drawing/2014/main" id="{F56B678F-D8B4-41C6-B86B-7100C11F6408}"/>
                </a:ext>
              </a:extLst>
            </p:cNvPr>
            <p:cNvSpPr/>
            <p:nvPr/>
          </p:nvSpPr>
          <p:spPr>
            <a:xfrm>
              <a:off x="922884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52">
              <a:extLst>
                <a:ext uri="{FF2B5EF4-FFF2-40B4-BE49-F238E27FC236}">
                  <a16:creationId xmlns:a16="http://schemas.microsoft.com/office/drawing/2014/main" id="{96849D40-CB8B-4026-B0D6-8A7775C76469}"/>
                </a:ext>
              </a:extLst>
            </p:cNvPr>
            <p:cNvSpPr/>
            <p:nvPr/>
          </p:nvSpPr>
          <p:spPr>
            <a:xfrm>
              <a:off x="9594602" y="2184857"/>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4" name="Rectangle 53">
              <a:extLst>
                <a:ext uri="{FF2B5EF4-FFF2-40B4-BE49-F238E27FC236}">
                  <a16:creationId xmlns:a16="http://schemas.microsoft.com/office/drawing/2014/main" id="{AEF7C2C7-7C2A-46BF-A8A7-3A358C305A30}"/>
                </a:ext>
              </a:extLst>
            </p:cNvPr>
            <p:cNvSpPr/>
            <p:nvPr/>
          </p:nvSpPr>
          <p:spPr>
            <a:xfrm>
              <a:off x="996036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56" name="Rectangle 55">
              <a:extLst>
                <a:ext uri="{FF2B5EF4-FFF2-40B4-BE49-F238E27FC236}">
                  <a16:creationId xmlns:a16="http://schemas.microsoft.com/office/drawing/2014/main" id="{9B80B67B-6106-49EE-9370-F923E1F8BF59}"/>
                </a:ext>
              </a:extLst>
            </p:cNvPr>
            <p:cNvSpPr/>
            <p:nvPr/>
          </p:nvSpPr>
          <p:spPr>
            <a:xfrm>
              <a:off x="10326122" y="2184857"/>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0" name="Rectangle 89">
              <a:extLst>
                <a:ext uri="{FF2B5EF4-FFF2-40B4-BE49-F238E27FC236}">
                  <a16:creationId xmlns:a16="http://schemas.microsoft.com/office/drawing/2014/main" id="{71BEFB63-2A99-47FB-BCB9-5B7976468F21}"/>
                </a:ext>
              </a:extLst>
            </p:cNvPr>
            <p:cNvSpPr/>
            <p:nvPr/>
          </p:nvSpPr>
          <p:spPr>
            <a:xfrm>
              <a:off x="10691882" y="2184857"/>
              <a:ext cx="365760" cy="366564"/>
            </a:xfrm>
            <a:prstGeom prst="rect">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1" name="Rectangle 90">
              <a:extLst>
                <a:ext uri="{FF2B5EF4-FFF2-40B4-BE49-F238E27FC236}">
                  <a16:creationId xmlns:a16="http://schemas.microsoft.com/office/drawing/2014/main" id="{6AE396B8-37E0-4C5E-A168-5C1601FAC0A0}"/>
                </a:ext>
              </a:extLst>
            </p:cNvPr>
            <p:cNvSpPr/>
            <p:nvPr/>
          </p:nvSpPr>
          <p:spPr>
            <a:xfrm>
              <a:off x="922884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2" name="Rectangle 91">
              <a:extLst>
                <a:ext uri="{FF2B5EF4-FFF2-40B4-BE49-F238E27FC236}">
                  <a16:creationId xmlns:a16="http://schemas.microsoft.com/office/drawing/2014/main" id="{778091E6-277B-468E-BEF0-9E015CE40ABB}"/>
                </a:ext>
              </a:extLst>
            </p:cNvPr>
            <p:cNvSpPr/>
            <p:nvPr/>
          </p:nvSpPr>
          <p:spPr>
            <a:xfrm>
              <a:off x="9594602" y="2551421"/>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0C8754D0-8606-4C97-BBC1-922FEA618A1C}"/>
                </a:ext>
              </a:extLst>
            </p:cNvPr>
            <p:cNvSpPr/>
            <p:nvPr/>
          </p:nvSpPr>
          <p:spPr>
            <a:xfrm>
              <a:off x="996036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C13B7E97-39E7-4C62-BA70-4545CCCB00CE}"/>
                </a:ext>
              </a:extLst>
            </p:cNvPr>
            <p:cNvSpPr/>
            <p:nvPr/>
          </p:nvSpPr>
          <p:spPr>
            <a:xfrm>
              <a:off x="1032612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FA6D9CA0-6168-4377-8387-55672317694D}"/>
                </a:ext>
              </a:extLst>
            </p:cNvPr>
            <p:cNvSpPr/>
            <p:nvPr/>
          </p:nvSpPr>
          <p:spPr>
            <a:xfrm>
              <a:off x="10691882" y="2551421"/>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3E5EF581-CA1D-43D9-88A4-52464DAE6322}"/>
                </a:ext>
              </a:extLst>
            </p:cNvPr>
            <p:cNvSpPr/>
            <p:nvPr/>
          </p:nvSpPr>
          <p:spPr>
            <a:xfrm>
              <a:off x="922884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A8F04ADA-3229-42DF-A4AF-BD4BFA08B84A}"/>
                </a:ext>
              </a:extLst>
            </p:cNvPr>
            <p:cNvSpPr/>
            <p:nvPr/>
          </p:nvSpPr>
          <p:spPr>
            <a:xfrm>
              <a:off x="959460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8" name="Rectangle 97">
              <a:extLst>
                <a:ext uri="{FF2B5EF4-FFF2-40B4-BE49-F238E27FC236}">
                  <a16:creationId xmlns:a16="http://schemas.microsoft.com/office/drawing/2014/main" id="{823323E0-BFF9-4BD1-BBDD-A20CF86A5CD3}"/>
                </a:ext>
              </a:extLst>
            </p:cNvPr>
            <p:cNvSpPr/>
            <p:nvPr/>
          </p:nvSpPr>
          <p:spPr>
            <a:xfrm>
              <a:off x="996036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99" name="Rectangle 98">
              <a:extLst>
                <a:ext uri="{FF2B5EF4-FFF2-40B4-BE49-F238E27FC236}">
                  <a16:creationId xmlns:a16="http://schemas.microsoft.com/office/drawing/2014/main" id="{49568837-4B77-478C-B480-070719F4A1B3}"/>
                </a:ext>
              </a:extLst>
            </p:cNvPr>
            <p:cNvSpPr/>
            <p:nvPr/>
          </p:nvSpPr>
          <p:spPr>
            <a:xfrm>
              <a:off x="10326122" y="2913964"/>
              <a:ext cx="365760" cy="3665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sp>
          <p:nvSpPr>
            <p:cNvPr id="100" name="Rectangle 99">
              <a:extLst>
                <a:ext uri="{FF2B5EF4-FFF2-40B4-BE49-F238E27FC236}">
                  <a16:creationId xmlns:a16="http://schemas.microsoft.com/office/drawing/2014/main" id="{99183596-613E-4CCE-ADDA-25B58BE9E60A}"/>
                </a:ext>
              </a:extLst>
            </p:cNvPr>
            <p:cNvSpPr/>
            <p:nvPr/>
          </p:nvSpPr>
          <p:spPr>
            <a:xfrm>
              <a:off x="10691882" y="2913964"/>
              <a:ext cx="365760" cy="366564"/>
            </a:xfrm>
            <a:prstGeom prst="rect">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101" name="Rectangle 100">
              <a:extLst>
                <a:ext uri="{FF2B5EF4-FFF2-40B4-BE49-F238E27FC236}">
                  <a16:creationId xmlns:a16="http://schemas.microsoft.com/office/drawing/2014/main" id="{FC12B70A-24C2-45F0-A815-A7547775A53D}"/>
                </a:ext>
              </a:extLst>
            </p:cNvPr>
            <p:cNvSpPr/>
            <p:nvPr/>
          </p:nvSpPr>
          <p:spPr>
            <a:xfrm>
              <a:off x="8884315" y="1480330"/>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1       2       3      4       5</a:t>
              </a:r>
            </a:p>
          </p:txBody>
        </p:sp>
        <p:sp>
          <p:nvSpPr>
            <p:cNvPr id="102" name="Rectangle 101">
              <a:extLst>
                <a:ext uri="{FF2B5EF4-FFF2-40B4-BE49-F238E27FC236}">
                  <a16:creationId xmlns:a16="http://schemas.microsoft.com/office/drawing/2014/main" id="{CFFE7CB1-9430-4D94-957C-98D7729934E9}"/>
                </a:ext>
              </a:extLst>
            </p:cNvPr>
            <p:cNvSpPr/>
            <p:nvPr/>
          </p:nvSpPr>
          <p:spPr>
            <a:xfrm>
              <a:off x="9250074" y="3444289"/>
              <a:ext cx="1807567" cy="36576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Consequence</a:t>
              </a:r>
            </a:p>
          </p:txBody>
        </p:sp>
        <p:sp>
          <p:nvSpPr>
            <p:cNvPr id="103" name="Rectangle 102">
              <a:extLst>
                <a:ext uri="{FF2B5EF4-FFF2-40B4-BE49-F238E27FC236}">
                  <a16:creationId xmlns:a16="http://schemas.microsoft.com/office/drawing/2014/main" id="{0B0E76C5-BB5E-4432-8384-66E9375B38DB}"/>
                </a:ext>
              </a:extLst>
            </p:cNvPr>
            <p:cNvSpPr/>
            <p:nvPr/>
          </p:nvSpPr>
          <p:spPr>
            <a:xfrm>
              <a:off x="8680202" y="1408369"/>
              <a:ext cx="365760" cy="182879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Likelihood</a:t>
              </a:r>
            </a:p>
          </p:txBody>
        </p:sp>
        <p:sp>
          <p:nvSpPr>
            <p:cNvPr id="104" name="Rectangle 103">
              <a:extLst>
                <a:ext uri="{FF2B5EF4-FFF2-40B4-BE49-F238E27FC236}">
                  <a16:creationId xmlns:a16="http://schemas.microsoft.com/office/drawing/2014/main" id="{A2BBDBC3-500C-4A74-9AD4-5495D294610C}"/>
                </a:ext>
              </a:extLst>
            </p:cNvPr>
            <p:cNvSpPr/>
            <p:nvPr/>
          </p:nvSpPr>
          <p:spPr>
            <a:xfrm rot="5400000">
              <a:off x="9954012" y="2531437"/>
              <a:ext cx="365760" cy="18161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1       2       3      4       5</a:t>
              </a:r>
            </a:p>
          </p:txBody>
        </p:sp>
      </p:grpSp>
      <p:sp>
        <p:nvSpPr>
          <p:cNvPr id="105" name="Oval 104">
            <a:extLst>
              <a:ext uri="{FF2B5EF4-FFF2-40B4-BE49-F238E27FC236}">
                <a16:creationId xmlns:a16="http://schemas.microsoft.com/office/drawing/2014/main" id="{D3D96183-257D-4BCE-A676-84B6CB853F28}"/>
              </a:ext>
            </a:extLst>
          </p:cNvPr>
          <p:cNvSpPr/>
          <p:nvPr/>
        </p:nvSpPr>
        <p:spPr>
          <a:xfrm>
            <a:off x="2509796" y="4888550"/>
            <a:ext cx="181864" cy="151520"/>
          </a:xfrm>
          <a:prstGeom prst="ellipse">
            <a:avLst/>
          </a:prstGeom>
          <a:solidFill>
            <a:schemeClr val="bg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graphicFrame>
        <p:nvGraphicFramePr>
          <p:cNvPr id="2" name="Table 3">
            <a:extLst>
              <a:ext uri="{FF2B5EF4-FFF2-40B4-BE49-F238E27FC236}">
                <a16:creationId xmlns:a16="http://schemas.microsoft.com/office/drawing/2014/main" id="{EF896FE1-CDCF-4644-AC1C-34BE228FDAFF}"/>
              </a:ext>
            </a:extLst>
          </p:cNvPr>
          <p:cNvGraphicFramePr>
            <a:graphicFrameLocks noGrp="1"/>
          </p:cNvGraphicFramePr>
          <p:nvPr>
            <p:extLst>
              <p:ext uri="{D42A27DB-BD31-4B8C-83A1-F6EECF244321}">
                <p14:modId xmlns:p14="http://schemas.microsoft.com/office/powerpoint/2010/main" val="2419864491"/>
              </p:ext>
            </p:extLst>
          </p:nvPr>
        </p:nvGraphicFramePr>
        <p:xfrm>
          <a:off x="3807779" y="3896646"/>
          <a:ext cx="7368418" cy="2473142"/>
        </p:xfrm>
        <a:graphic>
          <a:graphicData uri="http://schemas.openxmlformats.org/drawingml/2006/table">
            <a:tbl>
              <a:tblPr firstRow="1" bandRow="1">
                <a:tableStyleId>{5C22544A-7EE6-4342-B048-85BDC9FD1C3A}</a:tableStyleId>
              </a:tblPr>
              <a:tblGrid>
                <a:gridCol w="873760">
                  <a:extLst>
                    <a:ext uri="{9D8B030D-6E8A-4147-A177-3AD203B41FA5}">
                      <a16:colId xmlns:a16="http://schemas.microsoft.com/office/drawing/2014/main" val="76323380"/>
                    </a:ext>
                  </a:extLst>
                </a:gridCol>
                <a:gridCol w="1168400">
                  <a:extLst>
                    <a:ext uri="{9D8B030D-6E8A-4147-A177-3AD203B41FA5}">
                      <a16:colId xmlns:a16="http://schemas.microsoft.com/office/drawing/2014/main" val="898722353"/>
                    </a:ext>
                  </a:extLst>
                </a:gridCol>
                <a:gridCol w="4442381">
                  <a:extLst>
                    <a:ext uri="{9D8B030D-6E8A-4147-A177-3AD203B41FA5}">
                      <a16:colId xmlns:a16="http://schemas.microsoft.com/office/drawing/2014/main" val="3783877567"/>
                    </a:ext>
                  </a:extLst>
                </a:gridCol>
                <a:gridCol w="883877">
                  <a:extLst>
                    <a:ext uri="{9D8B030D-6E8A-4147-A177-3AD203B41FA5}">
                      <a16:colId xmlns:a16="http://schemas.microsoft.com/office/drawing/2014/main" val="3791870811"/>
                    </a:ext>
                  </a:extLst>
                </a:gridCol>
              </a:tblGrid>
              <a:tr h="259405">
                <a:tc>
                  <a:txBody>
                    <a:bodyPr/>
                    <a:lstStyle/>
                    <a:p>
                      <a:pPr algn="ctr"/>
                      <a:r>
                        <a:rPr lang="en-US" sz="1200" b="1" dirty="0"/>
                        <a:t>Action</a:t>
                      </a:r>
                    </a:p>
                  </a:txBody>
                  <a:tcPr/>
                </a:tc>
                <a:tc>
                  <a:txBody>
                    <a:bodyPr/>
                    <a:lstStyle/>
                    <a:p>
                      <a:pPr algn="ctr"/>
                      <a:r>
                        <a:rPr lang="en-US" sz="1200" b="1" dirty="0"/>
                        <a:t>Due Date</a:t>
                      </a:r>
                    </a:p>
                  </a:txBody>
                  <a:tcPr/>
                </a:tc>
                <a:tc>
                  <a:txBody>
                    <a:bodyPr/>
                    <a:lstStyle/>
                    <a:p>
                      <a:pPr algn="ctr"/>
                      <a:r>
                        <a:rPr lang="en-US" sz="1200" b="1" dirty="0"/>
                        <a:t>Mitigation</a:t>
                      </a:r>
                      <a:r>
                        <a:rPr lang="en-US" sz="1200" b="1" baseline="0" dirty="0"/>
                        <a:t> Actions</a:t>
                      </a:r>
                      <a:endParaRPr lang="en-US" sz="1200" b="1" dirty="0"/>
                    </a:p>
                  </a:txBody>
                  <a:tcPr/>
                </a:tc>
                <a:tc>
                  <a:txBody>
                    <a:bodyPr/>
                    <a:lstStyle/>
                    <a:p>
                      <a:pPr algn="ctr"/>
                      <a:r>
                        <a:rPr lang="en-US" sz="1200" b="1" dirty="0"/>
                        <a:t>L x C</a:t>
                      </a:r>
                    </a:p>
                  </a:txBody>
                  <a:tcPr/>
                </a:tc>
                <a:extLst>
                  <a:ext uri="{0D108BD9-81ED-4DB2-BD59-A6C34878D82A}">
                    <a16:rowId xmlns:a16="http://schemas.microsoft.com/office/drawing/2014/main" val="1162441293"/>
                  </a:ext>
                </a:extLst>
              </a:tr>
              <a:tr h="259405">
                <a:tc>
                  <a:txBody>
                    <a:bodyPr/>
                    <a:lstStyle/>
                    <a:p>
                      <a:pPr algn="ctr"/>
                      <a:r>
                        <a:rPr lang="en-US" sz="1200" dirty="0"/>
                        <a:t>-</a:t>
                      </a:r>
                    </a:p>
                  </a:txBody>
                  <a:tcPr/>
                </a:tc>
                <a:tc>
                  <a:txBody>
                    <a:bodyPr/>
                    <a:lstStyle/>
                    <a:p>
                      <a:pPr algn="ctr"/>
                      <a:r>
                        <a:rPr lang="en-US" sz="1200" dirty="0"/>
                        <a:t>May 2020</a:t>
                      </a:r>
                    </a:p>
                  </a:txBody>
                  <a:tcPr/>
                </a:tc>
                <a:tc>
                  <a:txBody>
                    <a:bodyPr/>
                    <a:lstStyle/>
                    <a:p>
                      <a:r>
                        <a:rPr lang="en-US" sz="1200" dirty="0"/>
                        <a:t>Date Submitted</a:t>
                      </a:r>
                    </a:p>
                  </a:txBody>
                  <a:tcPr/>
                </a:tc>
                <a:tc>
                  <a:txBody>
                    <a:bodyPr/>
                    <a:lstStyle/>
                    <a:p>
                      <a:pPr algn="ctr"/>
                      <a:r>
                        <a:rPr lang="en-US" sz="1200" dirty="0"/>
                        <a:t>3 x 4</a:t>
                      </a:r>
                    </a:p>
                  </a:txBody>
                  <a:tcPr/>
                </a:tc>
                <a:extLst>
                  <a:ext uri="{0D108BD9-81ED-4DB2-BD59-A6C34878D82A}">
                    <a16:rowId xmlns:a16="http://schemas.microsoft.com/office/drawing/2014/main" val="2831120655"/>
                  </a:ext>
                </a:extLst>
              </a:tr>
              <a:tr h="349201">
                <a:tc>
                  <a:txBody>
                    <a:bodyPr/>
                    <a:lstStyle/>
                    <a:p>
                      <a:pPr algn="ctr"/>
                      <a:r>
                        <a:rPr lang="en-US" sz="1200" dirty="0"/>
                        <a:t>1</a:t>
                      </a:r>
                    </a:p>
                  </a:txBody>
                  <a:tcPr/>
                </a:tc>
                <a:tc>
                  <a:txBody>
                    <a:bodyPr/>
                    <a:lstStyle/>
                    <a:p>
                      <a:pPr algn="ctr"/>
                      <a:r>
                        <a:rPr lang="en-US" sz="1200" dirty="0">
                          <a:solidFill>
                            <a:schemeClr val="bg1"/>
                          </a:solidFill>
                        </a:rPr>
                        <a:t>Jun 2021</a:t>
                      </a:r>
                    </a:p>
                  </a:txBody>
                  <a:tcPr anchor="ctr"/>
                </a:tc>
                <a:tc>
                  <a:txBody>
                    <a:bodyPr/>
                    <a:lstStyle/>
                    <a:p>
                      <a:r>
                        <a:rPr lang="en-US" sz="1200" dirty="0"/>
                        <a:t>Determine</a:t>
                      </a:r>
                      <a:r>
                        <a:rPr lang="en-US" sz="1200" baseline="0" dirty="0"/>
                        <a:t> print head requirements and compatibility with existing ISM print systems.</a:t>
                      </a:r>
                      <a:endParaRPr lang="en-US" sz="1200" dirty="0"/>
                    </a:p>
                  </a:txBody>
                  <a:tcPr anchor="ctr"/>
                </a:tc>
                <a:tc>
                  <a:txBody>
                    <a:bodyPr/>
                    <a:lstStyle/>
                    <a:p>
                      <a:pPr algn="ctr"/>
                      <a:r>
                        <a:rPr lang="en-US" sz="1200" dirty="0"/>
                        <a:t>3 x 4</a:t>
                      </a:r>
                    </a:p>
                  </a:txBody>
                  <a:tcPr anchor="ctr"/>
                </a:tc>
                <a:extLst>
                  <a:ext uri="{0D108BD9-81ED-4DB2-BD59-A6C34878D82A}">
                    <a16:rowId xmlns:a16="http://schemas.microsoft.com/office/drawing/2014/main" val="3051105933"/>
                  </a:ext>
                </a:extLst>
              </a:tr>
              <a:tr h="451051">
                <a:tc>
                  <a:txBody>
                    <a:bodyPr/>
                    <a:lstStyle/>
                    <a:p>
                      <a:pPr algn="ctr"/>
                      <a:r>
                        <a:rPr lang="en-US" sz="1200" dirty="0"/>
                        <a:t>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Dec 2021</a:t>
                      </a:r>
                    </a:p>
                  </a:txBody>
                  <a:tcPr anchor="ctr"/>
                </a:tc>
                <a:tc>
                  <a:txBody>
                    <a:bodyPr/>
                    <a:lstStyle/>
                    <a:p>
                      <a:r>
                        <a:rPr lang="en-US" sz="1200" dirty="0"/>
                        <a:t>Submit RFI to potential vendors for incorporation of electronics print head into ISS system</a:t>
                      </a:r>
                    </a:p>
                  </a:txBody>
                  <a:tcPr anchor="ctr"/>
                </a:tc>
                <a:tc>
                  <a:txBody>
                    <a:bodyPr/>
                    <a:lstStyle/>
                    <a:p>
                      <a:pPr algn="ctr"/>
                      <a:r>
                        <a:rPr lang="en-US" sz="1200" dirty="0"/>
                        <a:t>2 x 4</a:t>
                      </a:r>
                    </a:p>
                  </a:txBody>
                  <a:tcPr anchor="ctr"/>
                </a:tc>
                <a:extLst>
                  <a:ext uri="{0D108BD9-81ED-4DB2-BD59-A6C34878D82A}">
                    <a16:rowId xmlns:a16="http://schemas.microsoft.com/office/drawing/2014/main" val="2703995813"/>
                  </a:ext>
                </a:extLst>
              </a:tr>
              <a:tr h="552902">
                <a:tc>
                  <a:txBody>
                    <a:bodyPr/>
                    <a:lstStyle/>
                    <a:p>
                      <a:pPr algn="ctr"/>
                      <a:r>
                        <a:rPr lang="en-US" sz="1200" dirty="0"/>
                        <a:t>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Mar 2022</a:t>
                      </a:r>
                    </a:p>
                  </a:txBody>
                  <a:tcPr anchor="ctr"/>
                </a:tc>
                <a:tc>
                  <a:txBody>
                    <a:bodyPr/>
                    <a:lstStyle/>
                    <a:p>
                      <a:r>
                        <a:rPr lang="en-US" sz="1200" dirty="0"/>
                        <a:t>Acquire resources as necessary, obtain stakeholder buy in</a:t>
                      </a:r>
                    </a:p>
                  </a:txBody>
                  <a:tcPr anchor="ctr"/>
                </a:tc>
                <a:tc>
                  <a:txBody>
                    <a:bodyPr/>
                    <a:lstStyle/>
                    <a:p>
                      <a:pPr algn="ctr"/>
                      <a:r>
                        <a:rPr lang="en-US" sz="1200" dirty="0"/>
                        <a:t>1 x 4</a:t>
                      </a:r>
                    </a:p>
                  </a:txBody>
                  <a:tcPr anchor="ctr"/>
                </a:tc>
                <a:extLst>
                  <a:ext uri="{0D108BD9-81ED-4DB2-BD59-A6C34878D82A}">
                    <a16:rowId xmlns:a16="http://schemas.microsoft.com/office/drawing/2014/main" val="1974184090"/>
                  </a:ext>
                </a:extLst>
              </a:tr>
              <a:tr h="451051">
                <a:tc>
                  <a:txBody>
                    <a:bodyPr/>
                    <a:lstStyle/>
                    <a:p>
                      <a:pPr algn="ctr"/>
                      <a:r>
                        <a:rPr lang="en-US" sz="1200" dirty="0"/>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Sep 2022</a:t>
                      </a:r>
                    </a:p>
                  </a:txBody>
                  <a:tcPr anchor="ctr"/>
                </a:tc>
                <a:tc>
                  <a:txBody>
                    <a:bodyPr/>
                    <a:lstStyle/>
                    <a:p>
                      <a:r>
                        <a:rPr lang="en-US" sz="1200" dirty="0"/>
                        <a:t>Develop system for demonstration of printed electronics on ISS</a:t>
                      </a:r>
                    </a:p>
                  </a:txBody>
                  <a:tcPr anchor="ctr"/>
                </a:tc>
                <a:tc>
                  <a:txBody>
                    <a:bodyPr/>
                    <a:lstStyle/>
                    <a:p>
                      <a:pPr algn="ctr"/>
                      <a:r>
                        <a:rPr lang="en-US" sz="1200" dirty="0"/>
                        <a:t>Eliminate (Retire)</a:t>
                      </a:r>
                    </a:p>
                  </a:txBody>
                  <a:tcPr anchor="ctr"/>
                </a:tc>
                <a:extLst>
                  <a:ext uri="{0D108BD9-81ED-4DB2-BD59-A6C34878D82A}">
                    <a16:rowId xmlns:a16="http://schemas.microsoft.com/office/drawing/2014/main" val="2487229489"/>
                  </a:ext>
                </a:extLst>
              </a:tr>
            </a:tbl>
          </a:graphicData>
        </a:graphic>
      </p:graphicFrame>
      <p:graphicFrame>
        <p:nvGraphicFramePr>
          <p:cNvPr id="5" name="Table 5">
            <a:extLst>
              <a:ext uri="{FF2B5EF4-FFF2-40B4-BE49-F238E27FC236}">
                <a16:creationId xmlns:a16="http://schemas.microsoft.com/office/drawing/2014/main" id="{9F58FC11-1835-432A-AEA7-BAE4B0D74E1D}"/>
              </a:ext>
            </a:extLst>
          </p:cNvPr>
          <p:cNvGraphicFramePr>
            <a:graphicFrameLocks noGrp="1"/>
          </p:cNvGraphicFramePr>
          <p:nvPr>
            <p:extLst>
              <p:ext uri="{D42A27DB-BD31-4B8C-83A1-F6EECF244321}">
                <p14:modId xmlns:p14="http://schemas.microsoft.com/office/powerpoint/2010/main" val="3028788194"/>
              </p:ext>
            </p:extLst>
          </p:nvPr>
        </p:nvGraphicFramePr>
        <p:xfrm>
          <a:off x="1689469" y="1333017"/>
          <a:ext cx="8524240" cy="2194560"/>
        </p:xfrm>
        <a:graphic>
          <a:graphicData uri="http://schemas.openxmlformats.org/drawingml/2006/table">
            <a:tbl>
              <a:tblPr firstRow="1" bandRow="1">
                <a:tableStyleId>{5C22544A-7EE6-4342-B048-85BDC9FD1C3A}</a:tableStyleId>
              </a:tblPr>
              <a:tblGrid>
                <a:gridCol w="5065530">
                  <a:extLst>
                    <a:ext uri="{9D8B030D-6E8A-4147-A177-3AD203B41FA5}">
                      <a16:colId xmlns:a16="http://schemas.microsoft.com/office/drawing/2014/main" val="2508470055"/>
                    </a:ext>
                  </a:extLst>
                </a:gridCol>
                <a:gridCol w="3458710">
                  <a:extLst>
                    <a:ext uri="{9D8B030D-6E8A-4147-A177-3AD203B41FA5}">
                      <a16:colId xmlns:a16="http://schemas.microsoft.com/office/drawing/2014/main" val="4118989291"/>
                    </a:ext>
                  </a:extLst>
                </a:gridCol>
              </a:tblGrid>
              <a:tr h="252677">
                <a:tc>
                  <a:txBody>
                    <a:bodyPr/>
                    <a:lstStyle/>
                    <a:p>
                      <a:r>
                        <a:rPr lang="en-US" sz="1200" b="1"/>
                        <a:t>Risk</a:t>
                      </a:r>
                      <a:r>
                        <a:rPr lang="en-US" sz="1200" b="1" baseline="0"/>
                        <a:t> 03</a:t>
                      </a:r>
                      <a:r>
                        <a:rPr lang="en-US" sz="1200" b="1" baseline="0" dirty="0"/>
                        <a:t>: </a:t>
                      </a:r>
                      <a:r>
                        <a:rPr lang="en-US" sz="1200" b="1" dirty="0"/>
                        <a:t>Printed Electronics ISS Demonstration</a:t>
                      </a:r>
                    </a:p>
                  </a:txBody>
                  <a:tcPr/>
                </a:tc>
                <a:tc>
                  <a:txBody>
                    <a:bodyPr/>
                    <a:lstStyle/>
                    <a:p>
                      <a:pPr algn="ctr"/>
                      <a:r>
                        <a:rPr lang="en-US" sz="1200" b="1" dirty="0"/>
                        <a:t>3 x 4</a:t>
                      </a:r>
                    </a:p>
                  </a:txBody>
                  <a:tcPr/>
                </a:tc>
                <a:extLst>
                  <a:ext uri="{0D108BD9-81ED-4DB2-BD59-A6C34878D82A}">
                    <a16:rowId xmlns:a16="http://schemas.microsoft.com/office/drawing/2014/main" val="3179151126"/>
                  </a:ext>
                </a:extLst>
              </a:tr>
              <a:tr h="1768740">
                <a:tc>
                  <a:txBody>
                    <a:bodyPr/>
                    <a:lstStyle/>
                    <a:p>
                      <a:r>
                        <a:rPr lang="en-US" sz="1200" b="1" dirty="0"/>
                        <a:t>Risk Statement</a:t>
                      </a:r>
                      <a:r>
                        <a:rPr lang="en-US" sz="1200" dirty="0"/>
                        <a:t>: Given that the objective of ISM is to develop manufacturing capabilities for metals, polymers and printed electronics, there is a need for the design, development and integration of the printed electronic subsystems into an EXPRESS rack for flight to ISS.</a:t>
                      </a:r>
                    </a:p>
                    <a:p>
                      <a:endParaRPr lang="en-US" sz="1200" dirty="0"/>
                    </a:p>
                    <a:p>
                      <a:r>
                        <a:rPr lang="en-US" sz="1200" dirty="0"/>
                        <a:t>The printed electronics task involves in house development of materials and processes for printing electronics.  However, we do not have the resources for a contractor to design and integrate the required sub systems into an EXPRESS rack and satisfy the requirements for an ISS flight demonstration. </a:t>
                      </a:r>
                    </a:p>
                    <a:p>
                      <a:endParaRPr lang="en-US" sz="1200" dirty="0"/>
                    </a:p>
                  </a:txBody>
                  <a:tcPr/>
                </a:tc>
                <a:tc>
                  <a:txBody>
                    <a:bodyPr/>
                    <a:lstStyle/>
                    <a:p>
                      <a:r>
                        <a:rPr lang="en-US" sz="1200" b="1" dirty="0"/>
                        <a:t>Risk Type:</a:t>
                      </a:r>
                    </a:p>
                    <a:p>
                      <a:r>
                        <a:rPr lang="en-US" sz="1200" dirty="0"/>
                        <a:t>    Technical, Schedule,</a:t>
                      </a:r>
                      <a:r>
                        <a:rPr lang="en-US" sz="1200" baseline="0" dirty="0"/>
                        <a:t> Cost, Performance</a:t>
                      </a:r>
                      <a:endParaRPr lang="en-US" sz="1200" dirty="0"/>
                    </a:p>
                    <a:p>
                      <a:r>
                        <a:rPr lang="en-US" sz="1200" b="1" dirty="0"/>
                        <a:t>Assigned to:</a:t>
                      </a:r>
                    </a:p>
                    <a:p>
                      <a:endParaRPr lang="en-US" sz="1200" b="1" dirty="0"/>
                    </a:p>
                    <a:p>
                      <a:r>
                        <a:rPr lang="en-US" sz="1200" b="1" dirty="0"/>
                        <a:t>Strategy:</a:t>
                      </a:r>
                    </a:p>
                    <a:p>
                      <a:r>
                        <a:rPr lang="en-US" sz="1200" baseline="0" dirty="0"/>
                        <a:t>    Mitigate</a:t>
                      </a:r>
                      <a:endParaRPr lang="en-US" sz="1200" dirty="0"/>
                    </a:p>
                  </a:txBody>
                  <a:tcPr/>
                </a:tc>
                <a:extLst>
                  <a:ext uri="{0D108BD9-81ED-4DB2-BD59-A6C34878D82A}">
                    <a16:rowId xmlns:a16="http://schemas.microsoft.com/office/drawing/2014/main" val="3472644374"/>
                  </a:ext>
                </a:extLst>
              </a:tr>
            </a:tbl>
          </a:graphicData>
        </a:graphic>
      </p:graphicFrame>
    </p:spTree>
    <p:extLst>
      <p:ext uri="{BB962C8B-B14F-4D97-AF65-F5344CB8AC3E}">
        <p14:creationId xmlns:p14="http://schemas.microsoft.com/office/powerpoint/2010/main" val="158508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9097" y="238199"/>
            <a:ext cx="8476488" cy="1066800"/>
          </a:xfrm>
        </p:spPr>
        <p:txBody>
          <a:bodyPr/>
          <a:lstStyle/>
          <a:p>
            <a:r>
              <a:rPr lang="en-US" sz="2800" dirty="0">
                <a:solidFill>
                  <a:schemeClr val="bg1">
                    <a:lumMod val="85000"/>
                  </a:schemeClr>
                </a:solidFill>
              </a:rPr>
              <a:t>GCD Project Performance Evaluation Criteria</a:t>
            </a:r>
          </a:p>
        </p:txBody>
      </p:sp>
      <p:sp>
        <p:nvSpPr>
          <p:cNvPr id="4" name="TextBox 3"/>
          <p:cNvSpPr txBox="1"/>
          <p:nvPr/>
        </p:nvSpPr>
        <p:spPr>
          <a:xfrm>
            <a:off x="3201271" y="6605200"/>
            <a:ext cx="708660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BPR Assessment Criteria for NASA R&amp;T Projects, OCE/S. Hirshorn, 09/17/2015</a:t>
            </a:r>
          </a:p>
        </p:txBody>
      </p:sp>
      <p:graphicFrame>
        <p:nvGraphicFramePr>
          <p:cNvPr id="6" name="Table 5"/>
          <p:cNvGraphicFramePr>
            <a:graphicFrameLocks noGrp="1"/>
          </p:cNvGraphicFramePr>
          <p:nvPr>
            <p:extLst>
              <p:ext uri="{D42A27DB-BD31-4B8C-83A1-F6EECF244321}">
                <p14:modId xmlns:p14="http://schemas.microsoft.com/office/powerpoint/2010/main" val="3819939563"/>
              </p:ext>
            </p:extLst>
          </p:nvPr>
        </p:nvGraphicFramePr>
        <p:xfrm>
          <a:off x="69525" y="1236250"/>
          <a:ext cx="12052950" cy="4962005"/>
        </p:xfrm>
        <a:graphic>
          <a:graphicData uri="http://schemas.openxmlformats.org/drawingml/2006/table">
            <a:tbl>
              <a:tblPr firstRow="1" bandRow="1">
                <a:tableStyleId>{5C22544A-7EE6-4342-B048-85BDC9FD1C3A}</a:tableStyleId>
              </a:tblPr>
              <a:tblGrid>
                <a:gridCol w="708562">
                  <a:extLst>
                    <a:ext uri="{9D8B030D-6E8A-4147-A177-3AD203B41FA5}">
                      <a16:colId xmlns:a16="http://schemas.microsoft.com/office/drawing/2014/main" val="3531019113"/>
                    </a:ext>
                  </a:extLst>
                </a:gridCol>
                <a:gridCol w="11344388">
                  <a:extLst>
                    <a:ext uri="{9D8B030D-6E8A-4147-A177-3AD203B41FA5}">
                      <a16:colId xmlns:a16="http://schemas.microsoft.com/office/drawing/2014/main" val="1013515901"/>
                    </a:ext>
                  </a:extLst>
                </a:gridCol>
              </a:tblGrid>
              <a:tr h="117765">
                <a:tc>
                  <a:txBody>
                    <a:bodyPr/>
                    <a:lstStyle/>
                    <a:p>
                      <a:pPr algn="l"/>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dirty="0">
                          <a:latin typeface="Arial" panose="020B0604020202020204" pitchFamily="34" charset="0"/>
                          <a:cs typeface="Arial" panose="020B0604020202020204" pitchFamily="34" charset="0"/>
                        </a:rPr>
                        <a:t>Technical/Performance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70498542"/>
                  </a:ext>
                </a:extLst>
              </a:tr>
              <a:tr h="0">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is demonstrably making progress</a:t>
                      </a:r>
                      <a:r>
                        <a:rPr lang="en-US" sz="1100" baseline="0" dirty="0">
                          <a:latin typeface="Arial" panose="020B0604020202020204" pitchFamily="34" charset="0"/>
                          <a:cs typeface="Arial" panose="020B0604020202020204" pitchFamily="34" charset="0"/>
                        </a:rPr>
                        <a:t> on the Learning Trajectory (e.g. milestones met, knowledge advanced) or advancing TRL.  Project is on track to meet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692845"/>
                  </a:ext>
                </a:extLst>
              </a:tr>
              <a:tr h="0">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is making</a:t>
                      </a:r>
                      <a:r>
                        <a:rPr lang="en-US" sz="1100" baseline="0" dirty="0">
                          <a:latin typeface="Arial" panose="020B0604020202020204" pitchFamily="34" charset="0"/>
                          <a:cs typeface="Arial" panose="020B0604020202020204" pitchFamily="34" charset="0"/>
                        </a:rPr>
                        <a:t> progress on the Learning Trajectory or advancing TRL with issues.  Project is on track to meet L1 requirements but issues exist that may threaten achievement.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4956337"/>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has ceased to make progress</a:t>
                      </a:r>
                      <a:r>
                        <a:rPr lang="en-US" sz="1100" baseline="0" dirty="0">
                          <a:latin typeface="Arial" panose="020B0604020202020204" pitchFamily="34" charset="0"/>
                          <a:cs typeface="Arial" panose="020B0604020202020204" pitchFamily="34" charset="0"/>
                        </a:rPr>
                        <a:t> on the Learning Trajectory or advance TRL. Project is unable to meet one or more L1 requirements.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7401420"/>
                  </a:ext>
                </a:extLst>
              </a:tr>
              <a:tr h="176645">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5589179"/>
                  </a:ext>
                </a:extLst>
              </a:tr>
              <a:tr h="127517">
                <a:tc>
                  <a:txBody>
                    <a:bodyPr/>
                    <a:lstStyle/>
                    <a:p>
                      <a:pPr marL="0" algn="ctr" defTabSz="457200" rtl="0" eaLnBrk="1" latinLnBrk="0" hangingPunct="1"/>
                      <a:endParaRPr lang="en-US" sz="1100" b="1" kern="1200" dirty="0">
                        <a:solidFill>
                          <a:schemeClr val="lt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lt1"/>
                          </a:solidFill>
                          <a:latin typeface="Arial" panose="020B0604020202020204" pitchFamily="34" charset="0"/>
                          <a:ea typeface="+mn-ea"/>
                          <a:cs typeface="Arial" panose="020B0604020202020204" pitchFamily="34" charset="0"/>
                        </a:rPr>
                        <a:t>Cost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104002033"/>
                  </a:ext>
                </a:extLst>
              </a:tr>
              <a:tr h="222474">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Project can meet its commitments</a:t>
                      </a:r>
                      <a:r>
                        <a:rPr lang="en-US" sz="1100" baseline="0" dirty="0">
                          <a:latin typeface="Arial" panose="020B0604020202020204" pitchFamily="34" charset="0"/>
                          <a:cs typeface="Arial" panose="020B0604020202020204" pitchFamily="34" charset="0"/>
                        </a:rPr>
                        <a:t> with its planned/allocated budget.</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349128"/>
                  </a:ext>
                </a:extLst>
              </a:tr>
              <a:tr h="150377">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Project cannot</a:t>
                      </a:r>
                      <a:r>
                        <a:rPr lang="en-US" sz="1100" baseline="0" dirty="0">
                          <a:latin typeface="Arial" panose="020B0604020202020204" pitchFamily="34" charset="0"/>
                          <a:cs typeface="Arial" panose="020B0604020202020204" pitchFamily="34" charset="0"/>
                        </a:rPr>
                        <a:t> meet its commitments within its planned/allocated budget but will not be requesting additional budget from Program.  Mitigation plans have been developed.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7675253"/>
                  </a:ext>
                </a:extLst>
              </a:tr>
              <a:tr h="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Project cannot meet its commitments</a:t>
                      </a:r>
                      <a:r>
                        <a:rPr lang="en-US" sz="1100" baseline="0" dirty="0">
                          <a:latin typeface="Arial" panose="020B0604020202020204" pitchFamily="34" charset="0"/>
                          <a:cs typeface="Arial" panose="020B0604020202020204" pitchFamily="34" charset="0"/>
                        </a:rPr>
                        <a:t> within its planned/allocated budget and will be requesting additional budget from Program.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304174"/>
                  </a:ext>
                </a:extLst>
              </a:tr>
              <a:tr h="0">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3204536"/>
                  </a:ext>
                </a:extLst>
              </a:tr>
              <a:tr h="163859">
                <a:tc>
                  <a:txBody>
                    <a:bodyPr/>
                    <a:lstStyle/>
                    <a:p>
                      <a:pPr marL="0" algn="ctr" defTabSz="457200" rtl="0" eaLnBrk="1" latinLnBrk="0" hangingPunct="1"/>
                      <a:endParaRPr lang="en-US" sz="1100" kern="1200" dirty="0">
                        <a:solidFill>
                          <a:schemeClr val="bg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Schedule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98961438"/>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 meet its commitments within its planned/allocated schedule baseline for critical milestones.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469045"/>
                  </a:ext>
                </a:extLst>
              </a:tr>
              <a:tr h="0">
                <a:tc>
                  <a:txBody>
                    <a:bodyPr/>
                    <a:lstStyle/>
                    <a:p>
                      <a:pPr marL="0" algn="ctr" defTabSz="457200" rtl="0" eaLnBrk="1" latinLnBrk="0" hangingPunct="1"/>
                      <a:r>
                        <a:rPr lang="en-US" sz="1100" b="1" kern="1200" dirty="0">
                          <a:solidFill>
                            <a:schemeClr val="dk1"/>
                          </a:solidFill>
                          <a:latin typeface="Arial" panose="020B0604020202020204" pitchFamily="34" charset="0"/>
                          <a:ea typeface="+mn-ea"/>
                          <a:cs typeface="Arial" panose="020B0604020202020204" pitchFamily="34" charset="0"/>
                        </a:rPr>
                        <a:t>Yellow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but mitigation plans have been developed to pull it back in.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942142"/>
                  </a:ext>
                </a:extLst>
              </a:tr>
              <a:tr h="0">
                <a:tc>
                  <a:txBody>
                    <a:bodyPr/>
                    <a:lstStyle/>
                    <a:p>
                      <a:pPr marL="0" algn="ctr" defTabSz="457200" rtl="0" eaLnBrk="1" latinLnBrk="0" hangingPunct="1"/>
                      <a:r>
                        <a:rPr lang="en-US" sz="1100" b="1" kern="1200" dirty="0">
                          <a:solidFill>
                            <a:schemeClr val="bg1"/>
                          </a:solidFill>
                          <a:latin typeface="Arial" panose="020B0604020202020204" pitchFamily="34" charset="0"/>
                          <a:ea typeface="+mn-ea"/>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l" defTabSz="457200" rtl="0" eaLnBrk="1" latinLnBrk="0" hangingPunct="1"/>
                      <a:r>
                        <a:rPr lang="en-US" sz="1100" kern="1200" dirty="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7211985"/>
                  </a:ext>
                </a:extLst>
              </a:tr>
              <a:tr h="137533">
                <a:tc>
                  <a:txBody>
                    <a:bodyPr/>
                    <a:lstStyle/>
                    <a:p>
                      <a:pPr algn="ctr"/>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dirty="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99284"/>
                  </a:ext>
                </a:extLst>
              </a:tr>
              <a:tr h="0">
                <a:tc>
                  <a:txBody>
                    <a:bodyPr/>
                    <a:lstStyle/>
                    <a:p>
                      <a:pPr algn="ct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b="1" dirty="0">
                          <a:solidFill>
                            <a:schemeClr val="bg1"/>
                          </a:solidFill>
                          <a:latin typeface="Arial" panose="020B0604020202020204" pitchFamily="34" charset="0"/>
                          <a:cs typeface="Arial" panose="020B0604020202020204" pitchFamily="34" charset="0"/>
                        </a:rPr>
                        <a:t>Programmatic (Institutional,</a:t>
                      </a:r>
                      <a:r>
                        <a:rPr lang="en-US" sz="1100" b="1" baseline="0" dirty="0">
                          <a:solidFill>
                            <a:schemeClr val="bg1"/>
                          </a:solidFill>
                          <a:latin typeface="Arial" panose="020B0604020202020204" pitchFamily="34" charset="0"/>
                          <a:cs typeface="Arial" panose="020B0604020202020204" pitchFamily="34" charset="0"/>
                        </a:rPr>
                        <a:t> Internal/External Dependencies **)</a:t>
                      </a:r>
                      <a:endParaRPr lang="en-US" sz="1100" b="1" dirty="0">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88725104"/>
                  </a:ext>
                </a:extLst>
              </a:tr>
              <a:tr h="128103">
                <a:tc>
                  <a:txBody>
                    <a:bodyPr/>
                    <a:lstStyle/>
                    <a:p>
                      <a:pPr algn="ctr"/>
                      <a:r>
                        <a:rPr lang="en-US" sz="1100" b="1" dirty="0">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 and/or technology infusion path is maintained.</a:t>
                      </a:r>
                      <a:r>
                        <a:rPr lang="en-US" sz="1100" baseline="0" dirty="0">
                          <a:latin typeface="Arial" panose="020B0604020202020204" pitchFamily="34" charset="0"/>
                          <a:cs typeface="Arial" panose="020B0604020202020204" pitchFamily="34" charset="0"/>
                        </a:rPr>
                        <a:t>  Mission sponsor still actively interested.  No issues exist with workforce, test facilities, etc.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3032794"/>
                  </a:ext>
                </a:extLst>
              </a:tr>
              <a:tr h="293399">
                <a:tc>
                  <a:txBody>
                    <a:bodyPr/>
                    <a:lstStyle/>
                    <a:p>
                      <a:pPr algn="ctr"/>
                      <a:r>
                        <a:rPr lang="en-US" sz="1100" b="1" dirty="0">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threatened.  Mission sponsor backing off. Issues exist with workforce, test facilities, etc. but plans to mitigate are available.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4687194"/>
                  </a:ext>
                </a:extLst>
              </a:tr>
              <a:tr h="370840">
                <a:tc>
                  <a:txBody>
                    <a:bodyPr/>
                    <a:lstStyle/>
                    <a:p>
                      <a:pPr algn="ctr"/>
                      <a:r>
                        <a:rPr lang="en-US" sz="1100" b="1" dirty="0">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not projected to be met, or has lost relevance to stakeholders.  Mission sponsor cancelled interest. Issues pertaining to workforce, test facilities, etc. are preventing progress along the Learning Trajectory.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108704"/>
                  </a:ext>
                </a:extLst>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23</a:t>
            </a:fld>
            <a:endParaRPr lang="uk-UA" dirty="0"/>
          </a:p>
        </p:txBody>
      </p:sp>
    </p:spTree>
    <p:extLst>
      <p:ext uri="{BB962C8B-B14F-4D97-AF65-F5344CB8AC3E}">
        <p14:creationId xmlns:p14="http://schemas.microsoft.com/office/powerpoint/2010/main" val="180807508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0870B7A613EFB45BDAE6DA9A3351468" ma:contentTypeVersion="1" ma:contentTypeDescription="Create a new document." ma:contentTypeScope="" ma:versionID="4b42ed311449b2826a6656b2e0652d56">
  <xsd:schema xmlns:xsd="http://www.w3.org/2001/XMLSchema" xmlns:xs="http://www.w3.org/2001/XMLSchema" xmlns:p="http://schemas.microsoft.com/office/2006/metadata/properties" xmlns:ns2="70d49a98-0950-4713-abca-7acd73737dc2" xmlns:ns3="9b8c95c6-d482-4990-9fd9-a18d38644942" targetNamespace="http://schemas.microsoft.com/office/2006/metadata/properties" ma:root="true" ma:fieldsID="b105f06f3b7dffe48c6ae5c8de4cb45c" ns2:_="" ns3:_="">
    <xsd:import namespace="70d49a98-0950-4713-abca-7acd73737dc2"/>
    <xsd:import namespace="9b8c95c6-d482-4990-9fd9-a18d38644942"/>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d49a98-0950-4713-abca-7acd73737dc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8c95c6-d482-4990-9fd9-a18d3864494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70d49a98-0950-4713-abca-7acd73737dc2">K4M5MV35FJZQ-1129775207-306</_dlc_DocId>
    <_dlc_DocIdUrl xmlns="70d49a98-0950-4713-abca-7acd73737dc2">
      <Url>https://sharepoint.msfc.nasa.gov/sites/projects/ISM/_layouts/15/DocIdRedir.aspx?ID=K4M5MV35FJZQ-1129775207-306</Url>
      <Description>K4M5MV35FJZQ-1129775207-306</Description>
    </_dlc_DocIdUrl>
    <SharedWithUsers xmlns="9b8c95c6-d482-4990-9fd9-a18d38644942">
      <UserInfo>
        <DisplayName>Hill, Curtis W (MSFC-EM42)[ESSCA]</DisplayName>
        <AccountId>210</AccountId>
        <AccountType/>
      </UserInfo>
      <UserInfo>
        <DisplayName>Huebner, Lawrence D. (MSFC-E5)</DisplayName>
        <AccountId>212</AccountId>
        <AccountType/>
      </UserInfo>
      <UserInfo>
        <DisplayName>Prater, Tracie J. (MSFC-EM04)</DisplayName>
        <AccountId>222</AccountId>
        <AccountType/>
      </UserInfo>
      <UserInfo>
        <DisplayName>Hall, Phillip B. (MSFC-ST23)</DisplayName>
        <AccountId>105</AccountId>
        <AccountType/>
      </UserInfo>
      <UserInfo>
        <DisplayName>Ledbetter, Frank E. (MSFC-ST23)[MIPSS SME]</DisplayName>
        <AccountId>217</AccountId>
        <AccountType/>
      </UserInfo>
      <UserInfo>
        <DisplayName>Roberts, Christopher E. (MSFC-EM04)</DisplayName>
        <AccountId>224</AccountId>
        <AccountType/>
      </UserInfo>
    </SharedWithUser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6E443D-C450-4162-8B7D-E09CE38548F3}">
  <ds:schemaRefs>
    <ds:schemaRef ds:uri="http://schemas.microsoft.com/sharepoint/events"/>
  </ds:schemaRefs>
</ds:datastoreItem>
</file>

<file path=customXml/itemProps2.xml><?xml version="1.0" encoding="utf-8"?>
<ds:datastoreItem xmlns:ds="http://schemas.openxmlformats.org/officeDocument/2006/customXml" ds:itemID="{B99DC614-D7D6-4CE9-8A48-0D8EC54AAE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d49a98-0950-4713-abca-7acd73737dc2"/>
    <ds:schemaRef ds:uri="9b8c95c6-d482-4990-9fd9-a18d386449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F6CF94-3835-4291-A7F5-6B61552363F6}">
  <ds:schemaRefs>
    <ds:schemaRef ds:uri="http://schemas.microsoft.com/office/2006/documentManagement/types"/>
    <ds:schemaRef ds:uri="http://purl.org/dc/elements/1.1/"/>
    <ds:schemaRef ds:uri="9b8c95c6-d482-4990-9fd9-a18d38644942"/>
    <ds:schemaRef ds:uri="http://schemas.microsoft.com/office/infopath/2007/PartnerControls"/>
    <ds:schemaRef ds:uri="http://purl.org/dc/terms/"/>
    <ds:schemaRef ds:uri="http://schemas.openxmlformats.org/package/2006/metadata/core-properties"/>
    <ds:schemaRef ds:uri="http://purl.org/dc/dcmitype/"/>
    <ds:schemaRef ds:uri="70d49a98-0950-4713-abca-7acd73737dc2"/>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7AE54FD-935F-41B7-A2AD-D82757891F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58264</TotalTime>
  <Words>4180</Words>
  <Application>Microsoft Macintosh PowerPoint</Application>
  <PresentationFormat>Widescreen</PresentationFormat>
  <Paragraphs>467</Paragraphs>
  <Slides>23</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.AppleSystemUIFont</vt:lpstr>
      <vt:lpstr>arial</vt:lpstr>
      <vt:lpstr>arial</vt:lpstr>
      <vt:lpstr>Arial Bold</vt:lpstr>
      <vt:lpstr>Calibri</vt:lpstr>
      <vt:lpstr>Courier New</vt:lpstr>
      <vt:lpstr>Times New Roman</vt:lpstr>
      <vt:lpstr>2_Office Theme</vt:lpstr>
      <vt:lpstr>PowerPoint Presentation</vt:lpstr>
      <vt:lpstr>Technology Overview</vt:lpstr>
      <vt:lpstr>Mission Infusion and Partnerships </vt:lpstr>
      <vt:lpstr>  On-Demand Manufacturing of Metal (ODMM) Components Goals &amp; Project Objectives</vt:lpstr>
      <vt:lpstr>ODMM Project Accomplishments FY20</vt:lpstr>
      <vt:lpstr>ODMM Project Accomplishments FY20</vt:lpstr>
      <vt:lpstr>  On-Demand Manufacturing of Electronic (ODME) Components Goals &amp; Project Objectives</vt:lpstr>
      <vt:lpstr>ODME Project Accomplishments FY20</vt:lpstr>
      <vt:lpstr>ODME Project Accomplishments FY20</vt:lpstr>
      <vt:lpstr>ODME Project Accomplishments FY20</vt:lpstr>
      <vt:lpstr>  Recycle and Reuse (RnR) Goals &amp; Project Objectives</vt:lpstr>
      <vt:lpstr>RnR Project Accomplishments FY20</vt:lpstr>
      <vt:lpstr>PowerPoint Presentation</vt:lpstr>
      <vt:lpstr>ISM Risk Status September 2020</vt:lpstr>
      <vt:lpstr>PowerPoint Presentation</vt:lpstr>
      <vt:lpstr>EPO Update*</vt:lpstr>
      <vt:lpstr>Summary</vt:lpstr>
      <vt:lpstr>In-Space Manufacturing Scrapbook</vt:lpstr>
      <vt:lpstr>PowerPoint Presentation</vt:lpstr>
      <vt:lpstr>Risk Charts</vt:lpstr>
      <vt:lpstr>Risk Charts</vt:lpstr>
      <vt:lpstr>Risk Charts</vt:lpstr>
      <vt:lpstr>GCD Project Performance Evaluation Criteria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dc:creator>
  <cp:lastModifiedBy>Ledbetter, Frank E. (MSFC-ST23)[MIPSS SME]</cp:lastModifiedBy>
  <cp:revision>828</cp:revision>
  <cp:lastPrinted>2017-06-09T12:17:02Z</cp:lastPrinted>
  <dcterms:created xsi:type="dcterms:W3CDTF">2011-06-13T11:07:26Z</dcterms:created>
  <dcterms:modified xsi:type="dcterms:W3CDTF">2020-09-02T14:47:11Z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0x01010020870B7A613EFB45BDAE6DA9A3351468</vt:lpwstr>
  </property>
  <property fmtid="{D5CDD505-2E9C-101B-9397-08002B2CF9AE}" pid="3" name="Order">
    <vt:r8>939900</vt:r8>
  </property>
  <property fmtid="{D5CDD505-2E9C-101B-9397-08002B2CF9AE}" pid="4" name="ComplianceAssetId">
    <vt:lpwstr/>
  </property>
  <property fmtid="{D5CDD505-2E9C-101B-9397-08002B2CF9AE}" pid="5" name="_dlc_DocIdItemGuid">
    <vt:lpwstr>27428227-2140-4b9b-9bab-6ca3f0b073a4</vt:lpwstr>
  </property>
</Properties>
</file>