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95" r:id="rId2"/>
  </p:sldMasterIdLst>
  <p:notesMasterIdLst>
    <p:notesMasterId r:id="rId12"/>
  </p:notesMasterIdLst>
  <p:sldIdLst>
    <p:sldId id="768" r:id="rId3"/>
    <p:sldId id="792" r:id="rId4"/>
    <p:sldId id="788" r:id="rId5"/>
    <p:sldId id="793" r:id="rId6"/>
    <p:sldId id="794" r:id="rId7"/>
    <p:sldId id="795" r:id="rId8"/>
    <p:sldId id="796" r:id="rId9"/>
    <p:sldId id="797" r:id="rId10"/>
    <p:sldId id="79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38D"/>
    <a:srgbClr val="6B9DC2"/>
    <a:srgbClr val="EF4830"/>
    <a:srgbClr val="99ACBD"/>
    <a:srgbClr val="1D448E"/>
    <a:srgbClr val="1A5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1633" autoAdjust="0"/>
  </p:normalViewPr>
  <p:slideViewPr>
    <p:cSldViewPr snapToGrid="0" showGuides="1">
      <p:cViewPr varScale="1">
        <p:scale>
          <a:sx n="117" d="100"/>
          <a:sy n="117" d="100"/>
        </p:scale>
        <p:origin x="21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92E0B-33EB-4FAB-913B-CB969DA9A764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FB86-2C98-4BC1-8CEF-DD78FFB7A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51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964AF-67D7-4DAA-B237-275120B96A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0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38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14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3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1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93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72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NASA/Advanced Concepts Lab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FB86-2C98-4BC1-8CEF-DD78FFB7A9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13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5" b="51754"/>
          <a:stretch/>
        </p:blipFill>
        <p:spPr>
          <a:xfrm>
            <a:off x="2994" y="0"/>
            <a:ext cx="12189005" cy="974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645" y="56388"/>
            <a:ext cx="10289659" cy="917308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9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44" y="1155004"/>
            <a:ext cx="11770797" cy="5230556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−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−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6853" y="6644004"/>
            <a:ext cx="2743200" cy="213997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9FC519-7947-4F21-BC86-1F1EE0CE6A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28983" y="6644004"/>
            <a:ext cx="2953564" cy="186693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NASA Confidential Information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8523" y="997519"/>
            <a:ext cx="12200523" cy="0"/>
          </a:xfrm>
          <a:prstGeom prst="line">
            <a:avLst/>
          </a:prstGeom>
          <a:ln w="57150">
            <a:solidFill>
              <a:srgbClr val="1F43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10837847" y="76200"/>
            <a:ext cx="1206735" cy="12067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592" y="56783"/>
            <a:ext cx="1228941" cy="1242641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03199" y="6453509"/>
            <a:ext cx="419395" cy="365441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9288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675">
                <a:solidFill>
                  <a:schemeClr val="bg1"/>
                </a:solidFill>
              </a:defRPr>
            </a:lvl1pPr>
          </a:lstStyle>
          <a:p>
            <a:pPr algn="r"/>
            <a:fld id="{953CACB3-1301-4813-B6DD-FB014763EE83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CC97F-C885-462F-ADCC-A71818544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5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7617" y="574676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Satellite Servicing Projects Division Overview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627446"/>
            <a:ext cx="4114800" cy="214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NASA Confidential and ITAR/EAR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7849" y="6627446"/>
            <a:ext cx="2743200" cy="2305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F3765C5-06D7-4591-8FAA-E8D2ABAC31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413318" y="2086433"/>
            <a:ext cx="925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Benjamin Reed </a:t>
            </a:r>
          </a:p>
          <a:p>
            <a:pPr lvl="0"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Director, Satellite Servicing Projects Division </a:t>
            </a:r>
          </a:p>
          <a:p>
            <a:pPr lvl="0"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NASA’s Goddard Space Flight Center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6339" y="56388"/>
            <a:ext cx="1345353" cy="87920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45" y="-20233"/>
            <a:ext cx="1367423" cy="102556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352550" y="1943101"/>
            <a:ext cx="9486900" cy="0"/>
          </a:xfrm>
          <a:prstGeom prst="line">
            <a:avLst/>
          </a:prstGeom>
          <a:ln w="57150">
            <a:solidFill>
              <a:srgbClr val="1A5D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74856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1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4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407324" y="1233312"/>
            <a:ext cx="3989464" cy="538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16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8154" y="4126247"/>
            <a:ext cx="6671270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glow rad="127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srgbClr val="FF0000">
                      <a:alpha val="9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Architectures and Modular Concepts</a:t>
            </a:r>
            <a:endParaRPr lang="en-US" sz="2800" b="1" dirty="0">
              <a:solidFill>
                <a:schemeClr val="bg1"/>
              </a:solidFill>
              <a:effectLst>
                <a:glow rad="12700">
                  <a:schemeClr val="accent1">
                    <a:alpha val="40000"/>
                  </a:schemeClr>
                </a:glow>
                <a:outerShdw blurRad="50800" dist="38100" dir="2700000" algn="tl" rotWithShape="0">
                  <a:srgbClr val="FF0000">
                    <a:alpha val="9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" b="1" dirty="0">
              <a:solidFill>
                <a:schemeClr val="bg1"/>
              </a:solidFill>
              <a:effectLst>
                <a:glow rad="12700">
                  <a:schemeClr val="accent1">
                    <a:alpha val="40000"/>
                  </a:schemeClr>
                </a:glow>
                <a:outerShdw blurRad="50800" dist="38100" dir="2700000" algn="tl" rotWithShape="0">
                  <a:srgbClr val="FF0000">
                    <a:alpha val="9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4528154" y="6328424"/>
            <a:ext cx="5169463" cy="4542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" i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This document is approved for public release.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0838" y="4844707"/>
            <a:ext cx="466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6B9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Dale Arney</a:t>
            </a:r>
            <a:endParaRPr lang="en-US" sz="100" b="1" i="1" dirty="0">
              <a:solidFill>
                <a:srgbClr val="6B9D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OSAM Enables Persistence in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C519-7947-4F21-BC86-1F1EE0CE6A1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158"/>
          <a:stretch/>
        </p:blipFill>
        <p:spPr>
          <a:xfrm>
            <a:off x="258644" y="1138988"/>
            <a:ext cx="11770797" cy="5246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770" y="1400403"/>
            <a:ext cx="3596754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Pay As You Go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Upgrade and Repair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Shared Robotics &amp; Infrastructure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Reduced Barrier of Entry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Reduced Time to Orbit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Resilient and Adaptable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644" y="5923894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enables a new paradigm in science, technology demonstration, and operations.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3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OSAM is the Foundation for Sustainable Exploration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C519-7947-4F21-BC86-1F1EE0CE6A1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2" b="11011"/>
          <a:stretch/>
        </p:blipFill>
        <p:spPr>
          <a:xfrm>
            <a:off x="258643" y="1147011"/>
            <a:ext cx="11770797" cy="5238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8395" y="1387357"/>
            <a:ext cx="427572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Infrastructure (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Comm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Nav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, Power, etc.)</a:t>
            </a:r>
          </a:p>
          <a:p>
            <a:pPr algn="r"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Autonomous robotics</a:t>
            </a:r>
          </a:p>
          <a:p>
            <a:pPr algn="r"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Refueling</a:t>
            </a:r>
          </a:p>
          <a:p>
            <a:pPr algn="r"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Maintenance &amp; Inspection</a:t>
            </a:r>
          </a:p>
          <a:p>
            <a:pPr algn="r"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Upgrade and Repair</a:t>
            </a:r>
          </a:p>
          <a:p>
            <a:pPr algn="r" defTabSz="914400"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Landing site preparation</a:t>
            </a:r>
          </a:p>
          <a:p>
            <a:pPr algn="r"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Payload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Offloading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&amp; Manipulation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644" y="5554563"/>
            <a:ext cx="11770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enables reusable, multi-purpose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, reconfigurable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systems and </a:t>
            </a:r>
            <a:b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enables Earth independent spares and logistics.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OSAM Enables New Scientific Discoveries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C519-7947-4F21-BC86-1F1EE0CE6A1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59" t="6882"/>
          <a:stretch/>
        </p:blipFill>
        <p:spPr>
          <a:xfrm>
            <a:off x="256674" y="1155004"/>
            <a:ext cx="11776491" cy="5230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" b="99801" l="0" r="100000">
                        <a14:foregroundMark x1="20588" y1="14542" x2="75784" y2="83865"/>
                        <a14:foregroundMark x1="41667" y1="60956" x2="80000" y2="30578"/>
                        <a14:backgroundMark x1="10686" y1="10757" x2="10098" y2="73805"/>
                        <a14:backgroundMark x1="85784" y1="9761" x2="96765" y2="16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4042" y="4347410"/>
            <a:ext cx="127324" cy="1253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8644" y="5923895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capabilities enable new missions previously considered impossible.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770" y="1400403"/>
            <a:ext cx="444352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Modular Design</a:t>
            </a:r>
          </a:p>
          <a:p>
            <a:pPr defTabSz="914400"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Relaxed Mass and Volume Constraints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Launch Failure ≠ Mission Failure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Upgrade, Repair, and Servicing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Utilize Multiple Medium Launch Vehicles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Maintenance and Inspection</a:t>
            </a:r>
          </a:p>
          <a:p>
            <a:pPr defTabSz="914400">
              <a:spcBef>
                <a:spcPts val="600"/>
              </a:spcBef>
            </a:pP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In-Space Verification and Validation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Technologies Enabling OSAM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584" r="9517"/>
          <a:stretch/>
        </p:blipFill>
        <p:spPr>
          <a:xfrm>
            <a:off x="4886325" y="2225243"/>
            <a:ext cx="2438880" cy="2177252"/>
          </a:xfrm>
          <a:prstGeom prst="hexagon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8950" y="1629094"/>
            <a:ext cx="1390650" cy="596149"/>
            <a:chOff x="6838950" y="2124075"/>
            <a:chExt cx="1390650" cy="59614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flipV="1">
            <a:off x="6838950" y="4402494"/>
            <a:ext cx="1390650" cy="596149"/>
            <a:chOff x="6838950" y="2124075"/>
            <a:chExt cx="1390650" cy="59614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flipH="1" flipV="1">
            <a:off x="3984249" y="4402494"/>
            <a:ext cx="1390650" cy="596149"/>
            <a:chOff x="6838950" y="2124075"/>
            <a:chExt cx="1390650" cy="59614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3984249" y="1629094"/>
            <a:ext cx="1390650" cy="596149"/>
            <a:chOff x="6838950" y="2124075"/>
            <a:chExt cx="1390650" cy="59614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235732" y="1286194"/>
            <a:ext cx="38418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Joining Technologies</a:t>
            </a:r>
          </a:p>
          <a:p>
            <a:r>
              <a:rPr lang="en-US" dirty="0" smtClean="0">
                <a:latin typeface="+mj-lt"/>
              </a:rPr>
              <a:t>Erectable Joint w/ Square Cross-Section</a:t>
            </a:r>
          </a:p>
          <a:p>
            <a:r>
              <a:rPr lang="en-US" dirty="0">
                <a:latin typeface="+mj-lt"/>
              </a:rPr>
              <a:t>MAJIC Composite Joints</a:t>
            </a:r>
          </a:p>
          <a:p>
            <a:r>
              <a:rPr lang="en-US" dirty="0" smtClean="0">
                <a:latin typeface="+mj-lt"/>
              </a:rPr>
              <a:t>Electron Beam Welding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35732" y="4160434"/>
            <a:ext cx="35345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Modular Assembly</a:t>
            </a:r>
          </a:p>
          <a:p>
            <a:r>
              <a:rPr lang="en-US" dirty="0" err="1" smtClean="0">
                <a:latin typeface="+mj-lt"/>
              </a:rPr>
              <a:t>TriTruss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Deployable Composite Booms (DCB)</a:t>
            </a:r>
          </a:p>
          <a:p>
            <a:r>
              <a:rPr lang="en-US" dirty="0" smtClean="0">
                <a:latin typeface="+mj-lt"/>
              </a:rPr>
              <a:t>NINJAR &amp; SAMURAI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2019" y="1240009"/>
            <a:ext cx="2516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Materials &amp; Structures</a:t>
            </a:r>
            <a:endParaRPr lang="en-US" u="sng" dirty="0" smtClean="0"/>
          </a:p>
          <a:p>
            <a:r>
              <a:rPr lang="en-US" dirty="0" smtClean="0">
                <a:latin typeface="+mj-lt"/>
              </a:rPr>
              <a:t>Recyclable Feedstock</a:t>
            </a:r>
          </a:p>
          <a:p>
            <a:r>
              <a:rPr lang="en-US" dirty="0" smtClean="0">
                <a:latin typeface="+mj-lt"/>
              </a:rPr>
              <a:t>Z-Shielding</a:t>
            </a:r>
          </a:p>
          <a:p>
            <a:r>
              <a:rPr lang="en-US" dirty="0" smtClean="0">
                <a:latin typeface="+mj-lt"/>
              </a:rPr>
              <a:t>MMOD Impact Detection</a:t>
            </a:r>
          </a:p>
          <a:p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82405" y="4437433"/>
            <a:ext cx="15764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Manipulators</a:t>
            </a:r>
          </a:p>
          <a:p>
            <a:r>
              <a:rPr lang="en-US" dirty="0" smtClean="0">
                <a:latin typeface="+mj-lt"/>
              </a:rPr>
              <a:t>LSMS</a:t>
            </a:r>
          </a:p>
          <a:p>
            <a:r>
              <a:rPr lang="en-US" dirty="0" smtClean="0">
                <a:latin typeface="+mj-lt"/>
              </a:rPr>
              <a:t>TALISMAN</a:t>
            </a:r>
          </a:p>
          <a:p>
            <a:r>
              <a:rPr lang="en-US" dirty="0" smtClean="0">
                <a:latin typeface="+mj-lt"/>
              </a:rPr>
              <a:t>ASSEMBLERS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8644" y="5923895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catalog highlights several assembly technologies that enable new concepts.</a:t>
            </a:r>
            <a:endParaRPr lang="en-US" sz="2400" dirty="0"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584" r="9517"/>
          <a:stretch/>
        </p:blipFill>
        <p:spPr>
          <a:xfrm>
            <a:off x="4886325" y="2225243"/>
            <a:ext cx="2438880" cy="2177252"/>
          </a:xfrm>
          <a:prstGeom prst="hexagon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8950" y="1629094"/>
            <a:ext cx="1390650" cy="596149"/>
            <a:chOff x="6838950" y="2124075"/>
            <a:chExt cx="1390650" cy="59614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flipV="1">
            <a:off x="6838950" y="4402494"/>
            <a:ext cx="1390650" cy="596149"/>
            <a:chOff x="6838950" y="2124075"/>
            <a:chExt cx="1390650" cy="59614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235732" y="1286194"/>
            <a:ext cx="38418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Joining Technologies</a:t>
            </a:r>
          </a:p>
          <a:p>
            <a:r>
              <a:rPr lang="en-US" dirty="0" smtClean="0">
                <a:latin typeface="+mj-lt"/>
              </a:rPr>
              <a:t>Erectable Joint w/ Square Cross-Section</a:t>
            </a:r>
          </a:p>
          <a:p>
            <a:r>
              <a:rPr lang="en-US" dirty="0">
                <a:latin typeface="+mj-lt"/>
              </a:rPr>
              <a:t>MAJIC Composite Joints</a:t>
            </a:r>
          </a:p>
          <a:p>
            <a:r>
              <a:rPr lang="en-US" dirty="0" smtClean="0">
                <a:latin typeface="+mj-lt"/>
              </a:rPr>
              <a:t>Electron Beam Welding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35732" y="4160434"/>
            <a:ext cx="35345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Modular Assembly</a:t>
            </a:r>
          </a:p>
          <a:p>
            <a:r>
              <a:rPr lang="en-US" dirty="0" err="1" smtClean="0">
                <a:latin typeface="+mj-lt"/>
              </a:rPr>
              <a:t>TriTruss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Deployable Composite Booms (DCB)</a:t>
            </a:r>
          </a:p>
          <a:p>
            <a:r>
              <a:rPr lang="en-US" dirty="0" smtClean="0">
                <a:latin typeface="+mj-lt"/>
              </a:rPr>
              <a:t>NINJAR &amp; SAMURAI</a:t>
            </a:r>
            <a:endParaRPr lang="en-US" dirty="0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Technologies Enabling OSAM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 flipH="1" flipV="1">
            <a:off x="3984249" y="4402494"/>
            <a:ext cx="1390650" cy="596149"/>
            <a:chOff x="6838950" y="2124075"/>
            <a:chExt cx="1390650" cy="59614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3984249" y="1629094"/>
            <a:ext cx="1390650" cy="596149"/>
            <a:chOff x="6838950" y="2124075"/>
            <a:chExt cx="1390650" cy="59614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382405" y="4437433"/>
            <a:ext cx="15764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Manipulators</a:t>
            </a:r>
          </a:p>
          <a:p>
            <a:r>
              <a:rPr lang="en-US" dirty="0" smtClean="0">
                <a:latin typeface="+mj-lt"/>
              </a:rPr>
              <a:t>LSMS</a:t>
            </a:r>
          </a:p>
          <a:p>
            <a:r>
              <a:rPr lang="en-US" dirty="0" smtClean="0">
                <a:latin typeface="+mj-lt"/>
              </a:rPr>
              <a:t>TALISMAN</a:t>
            </a:r>
          </a:p>
          <a:p>
            <a:r>
              <a:rPr lang="en-US" dirty="0" smtClean="0">
                <a:latin typeface="+mj-lt"/>
              </a:rPr>
              <a:t>ASSEMBLERS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8644" y="5923895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catalog highlights several assembly technologies that enable new concepts.</a:t>
            </a:r>
            <a:endParaRPr lang="en-US" sz="2400" dirty="0"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644" y="1110343"/>
            <a:ext cx="11818909" cy="52752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442019" y="1240009"/>
            <a:ext cx="253575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Materials &amp; Structures</a:t>
            </a:r>
            <a:endParaRPr lang="en-US" u="sng" dirty="0" smtClean="0"/>
          </a:p>
          <a:p>
            <a:r>
              <a:rPr lang="en-US" dirty="0" smtClean="0">
                <a:latin typeface="+mj-lt"/>
              </a:rPr>
              <a:t>Recyclable Feedstock</a:t>
            </a:r>
          </a:p>
          <a:p>
            <a:r>
              <a:rPr lang="en-US" dirty="0" smtClean="0">
                <a:latin typeface="+mj-lt"/>
              </a:rPr>
              <a:t>Z-Shielding</a:t>
            </a:r>
          </a:p>
          <a:p>
            <a:r>
              <a:rPr lang="en-US" dirty="0" smtClean="0">
                <a:latin typeface="+mj-lt"/>
              </a:rPr>
              <a:t>MMOD Impact Detection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2525" y="1110343"/>
            <a:ext cx="6962775" cy="5385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Optical Fiber Routing and Sensor Location on MMOD Shield Test Article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832961"/>
            <a:ext cx="2547956" cy="195428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8325561" y="1328502"/>
            <a:ext cx="3494799" cy="4879509"/>
            <a:chOff x="5291120" y="1439500"/>
            <a:chExt cx="3348977" cy="4675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120" y="1439500"/>
              <a:ext cx="3117663" cy="4675909"/>
            </a:xfrm>
            <a:prstGeom prst="rect">
              <a:avLst/>
            </a:prstGeom>
          </p:spPr>
        </p:pic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5355738" y="3095146"/>
              <a:ext cx="964762" cy="6774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Arial"/>
                <a:buChar char="•"/>
                <a:defRPr sz="20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Arial"/>
                <a:buChar char="–"/>
                <a:defRPr sz="16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Courier New"/>
                <a:buChar char="o"/>
                <a:defRPr sz="14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000" dirty="0" smtClean="0"/>
                <a:t>LaRC</a:t>
              </a:r>
            </a:p>
            <a:p>
              <a:pPr marL="0" indent="0">
                <a:buFont typeface="Arial"/>
                <a:buNone/>
              </a:pPr>
              <a:r>
                <a:rPr lang="en-US" sz="1000" dirty="0" smtClean="0"/>
                <a:t>Z-Shielding Vault </a:t>
              </a:r>
              <a:endParaRPr lang="en-US" sz="1000" dirty="0"/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7216832" y="5703076"/>
              <a:ext cx="1374505" cy="3613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Arial"/>
                <a:buChar char="•"/>
                <a:defRPr sz="20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Arial"/>
                <a:buChar char="–"/>
                <a:defRPr sz="16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Courier New"/>
                <a:buChar char="o"/>
                <a:defRPr sz="14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dirty="0" smtClean="0"/>
                <a:t>LaRC Z-Shielding Test Samples</a:t>
              </a:r>
              <a:endParaRPr lang="en-US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5857875" y="3620855"/>
              <a:ext cx="604759" cy="24232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7255227" y="4764086"/>
              <a:ext cx="833842" cy="8638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6686032" y="4764086"/>
              <a:ext cx="1061601" cy="7845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6686032" y="5307806"/>
              <a:ext cx="472006" cy="5001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ontent Placeholder 2"/>
            <p:cNvSpPr txBox="1">
              <a:spLocks/>
            </p:cNvSpPr>
            <p:nvPr/>
          </p:nvSpPr>
          <p:spPr>
            <a:xfrm>
              <a:off x="5291120" y="1488640"/>
              <a:ext cx="3348977" cy="36133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Arial"/>
                <a:buChar char="•"/>
                <a:defRPr sz="20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Arial"/>
                <a:buChar char="–"/>
                <a:defRPr sz="16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Courier New"/>
                <a:buChar char="o"/>
                <a:defRPr sz="1400" b="1" i="0" kern="1200">
                  <a:solidFill>
                    <a:srgbClr val="00005B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400" dirty="0" smtClean="0"/>
                <a:t>LaRC Shields-1 CubeSat Structure</a:t>
              </a:r>
              <a:endParaRPr lang="en-US" sz="1400" dirty="0"/>
            </a:p>
          </p:txBody>
        </p:sp>
      </p:grpSp>
      <p:pic>
        <p:nvPicPr>
          <p:cNvPr id="39" name="Content Placeholder 20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775" y="1336778"/>
            <a:ext cx="2371886" cy="2094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899" y="3441018"/>
            <a:ext cx="1726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Recyclable Feedstock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440700" y="5794925"/>
            <a:ext cx="202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MMOD Impact Detection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92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Technologies Enabling OSAM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584" r="9517"/>
          <a:stretch/>
        </p:blipFill>
        <p:spPr>
          <a:xfrm>
            <a:off x="4886325" y="2225243"/>
            <a:ext cx="2438880" cy="2177252"/>
          </a:xfrm>
          <a:prstGeom prst="hexagon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8950" y="1629094"/>
            <a:ext cx="1390650" cy="596149"/>
            <a:chOff x="6838950" y="2124075"/>
            <a:chExt cx="1390650" cy="59614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flipV="1">
            <a:off x="6838950" y="4402494"/>
            <a:ext cx="1390650" cy="596149"/>
            <a:chOff x="6838950" y="2124075"/>
            <a:chExt cx="1390650" cy="59614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flipH="1" flipV="1">
            <a:off x="3984249" y="4402494"/>
            <a:ext cx="1390650" cy="596149"/>
            <a:chOff x="6838950" y="2124075"/>
            <a:chExt cx="1390650" cy="59614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3984249" y="1629094"/>
            <a:ext cx="1390650" cy="596149"/>
            <a:chOff x="6838950" y="2124075"/>
            <a:chExt cx="1390650" cy="59614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8235732" y="4160434"/>
            <a:ext cx="35345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Modular Assembly</a:t>
            </a:r>
          </a:p>
          <a:p>
            <a:r>
              <a:rPr lang="en-US" dirty="0" err="1" smtClean="0">
                <a:latin typeface="+mj-lt"/>
              </a:rPr>
              <a:t>TriTruss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Deployable Composite Booms (DCB)</a:t>
            </a:r>
          </a:p>
          <a:p>
            <a:r>
              <a:rPr lang="en-US" dirty="0" smtClean="0">
                <a:latin typeface="+mj-lt"/>
              </a:rPr>
              <a:t>NINJAR &amp; SAMURAI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2019" y="1240009"/>
            <a:ext cx="2516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Materials &amp; Structures</a:t>
            </a:r>
            <a:endParaRPr lang="en-US" u="sng" dirty="0" smtClean="0"/>
          </a:p>
          <a:p>
            <a:r>
              <a:rPr lang="en-US" dirty="0" smtClean="0">
                <a:latin typeface="+mj-lt"/>
              </a:rPr>
              <a:t>Recyclable Feedstock</a:t>
            </a:r>
          </a:p>
          <a:p>
            <a:r>
              <a:rPr lang="en-US" dirty="0" smtClean="0">
                <a:latin typeface="+mj-lt"/>
              </a:rPr>
              <a:t>Z-Shielding</a:t>
            </a:r>
          </a:p>
          <a:p>
            <a:r>
              <a:rPr lang="en-US" dirty="0" smtClean="0">
                <a:latin typeface="+mj-lt"/>
              </a:rPr>
              <a:t>MMOD Impact Detection</a:t>
            </a:r>
          </a:p>
          <a:p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82405" y="4437433"/>
            <a:ext cx="15764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Manipulators</a:t>
            </a:r>
          </a:p>
          <a:p>
            <a:r>
              <a:rPr lang="en-US" dirty="0" smtClean="0">
                <a:latin typeface="+mj-lt"/>
              </a:rPr>
              <a:t>LSMS</a:t>
            </a:r>
          </a:p>
          <a:p>
            <a:r>
              <a:rPr lang="en-US" dirty="0" smtClean="0">
                <a:latin typeface="+mj-lt"/>
              </a:rPr>
              <a:t>TALISMAN</a:t>
            </a:r>
          </a:p>
          <a:p>
            <a:r>
              <a:rPr lang="en-US" dirty="0" smtClean="0">
                <a:latin typeface="+mj-lt"/>
              </a:rPr>
              <a:t>ASSEMBLERS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8644" y="5923895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catalog highlights several assembly technologies that enable new concepts.</a:t>
            </a:r>
            <a:endParaRPr lang="en-US" sz="2400" dirty="0"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644" y="1110343"/>
            <a:ext cx="11818909" cy="52752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235732" y="1286194"/>
            <a:ext cx="38418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Joining Technologies</a:t>
            </a:r>
          </a:p>
          <a:p>
            <a:r>
              <a:rPr lang="en-US" dirty="0" smtClean="0">
                <a:latin typeface="+mj-lt"/>
              </a:rPr>
              <a:t>Erectable Joint w/ Square Cross-Section</a:t>
            </a:r>
          </a:p>
          <a:p>
            <a:r>
              <a:rPr lang="en-US" dirty="0">
                <a:latin typeface="+mj-lt"/>
              </a:rPr>
              <a:t>MAJIC Composite Joints</a:t>
            </a:r>
          </a:p>
          <a:p>
            <a:r>
              <a:rPr lang="en-US" dirty="0" smtClean="0">
                <a:latin typeface="+mj-lt"/>
              </a:rPr>
              <a:t>Electron Beam Welding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8633" y="1055097"/>
            <a:ext cx="6962775" cy="5385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Joint Assembly Showing Four-Lobed Connector, Single Tube Element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8" y="1231752"/>
            <a:ext cx="3035144" cy="229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/>
          <p:nvPr/>
        </p:nvPicPr>
        <p:blipFill>
          <a:blip r:embed="rId6"/>
          <a:stretch>
            <a:fillRect/>
          </a:stretch>
        </p:blipFill>
        <p:spPr>
          <a:xfrm>
            <a:off x="648785" y="3714854"/>
            <a:ext cx="2088515" cy="25831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87" r="-1"/>
          <a:stretch/>
        </p:blipFill>
        <p:spPr bwMode="auto">
          <a:xfrm>
            <a:off x="4026294" y="1333689"/>
            <a:ext cx="3036246" cy="461391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626383" y="2838745"/>
            <a:ext cx="64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MAJIC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679590" y="3656156"/>
            <a:ext cx="1257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Erectable Joint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933919" y="5911524"/>
            <a:ext cx="1385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E-Beam Welding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18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Technologies Enabling OSAM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584" r="9517"/>
          <a:stretch/>
        </p:blipFill>
        <p:spPr>
          <a:xfrm>
            <a:off x="4886325" y="2225243"/>
            <a:ext cx="2438880" cy="2177252"/>
          </a:xfrm>
          <a:prstGeom prst="hexagon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8950" y="1629094"/>
            <a:ext cx="1390650" cy="596149"/>
            <a:chOff x="6838950" y="2124075"/>
            <a:chExt cx="1390650" cy="59614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flipV="1">
            <a:off x="6838950" y="4402494"/>
            <a:ext cx="1390650" cy="596149"/>
            <a:chOff x="6838950" y="2124075"/>
            <a:chExt cx="1390650" cy="59614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flipH="1" flipV="1">
            <a:off x="3984249" y="4402494"/>
            <a:ext cx="1390650" cy="596149"/>
            <a:chOff x="6838950" y="2124075"/>
            <a:chExt cx="1390650" cy="59614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3984249" y="1629094"/>
            <a:ext cx="1390650" cy="596149"/>
            <a:chOff x="6838950" y="2124075"/>
            <a:chExt cx="1390650" cy="59614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235732" y="1286194"/>
            <a:ext cx="38418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Joining Technologies</a:t>
            </a:r>
          </a:p>
          <a:p>
            <a:r>
              <a:rPr lang="en-US" dirty="0" smtClean="0">
                <a:latin typeface="+mj-lt"/>
              </a:rPr>
              <a:t>Erectable Joint w/ Square Cross-Section</a:t>
            </a:r>
          </a:p>
          <a:p>
            <a:r>
              <a:rPr lang="en-US" dirty="0">
                <a:latin typeface="+mj-lt"/>
              </a:rPr>
              <a:t>MAJIC Composite Joints</a:t>
            </a:r>
          </a:p>
          <a:p>
            <a:r>
              <a:rPr lang="en-US" dirty="0" smtClean="0">
                <a:latin typeface="+mj-lt"/>
              </a:rPr>
              <a:t>Electron Beam Welding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42019" y="1240009"/>
            <a:ext cx="2516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Materials &amp; Structures</a:t>
            </a:r>
            <a:endParaRPr lang="en-US" u="sng" dirty="0" smtClean="0"/>
          </a:p>
          <a:p>
            <a:r>
              <a:rPr lang="en-US" dirty="0" smtClean="0">
                <a:latin typeface="+mj-lt"/>
              </a:rPr>
              <a:t>Recyclable Feedstock</a:t>
            </a:r>
          </a:p>
          <a:p>
            <a:r>
              <a:rPr lang="en-US" dirty="0" smtClean="0">
                <a:latin typeface="+mj-lt"/>
              </a:rPr>
              <a:t>Z-Shielding</a:t>
            </a:r>
          </a:p>
          <a:p>
            <a:r>
              <a:rPr lang="en-US" dirty="0" smtClean="0">
                <a:latin typeface="+mj-lt"/>
              </a:rPr>
              <a:t>MMOD Impact Detection</a:t>
            </a:r>
          </a:p>
          <a:p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82405" y="4437433"/>
            <a:ext cx="15764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Manipulators</a:t>
            </a:r>
          </a:p>
          <a:p>
            <a:r>
              <a:rPr lang="en-US" dirty="0" smtClean="0">
                <a:latin typeface="+mj-lt"/>
              </a:rPr>
              <a:t>LSMS</a:t>
            </a:r>
          </a:p>
          <a:p>
            <a:r>
              <a:rPr lang="en-US" dirty="0" smtClean="0">
                <a:latin typeface="+mj-lt"/>
              </a:rPr>
              <a:t>TALISMAN</a:t>
            </a:r>
          </a:p>
          <a:p>
            <a:r>
              <a:rPr lang="en-US" dirty="0" smtClean="0">
                <a:latin typeface="+mj-lt"/>
              </a:rPr>
              <a:t>ASSEMBLERS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8644" y="5923895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catalog highlights several assembly technologies that enable new concepts.</a:t>
            </a:r>
            <a:endParaRPr lang="en-US" sz="2400" dirty="0"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644" y="1110343"/>
            <a:ext cx="11818909" cy="52752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235732" y="4160434"/>
            <a:ext cx="35345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Modular Assembly</a:t>
            </a:r>
          </a:p>
          <a:p>
            <a:r>
              <a:rPr lang="en-US" dirty="0" err="1" smtClean="0">
                <a:latin typeface="+mj-lt"/>
              </a:rPr>
              <a:t>TriTruss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Deployable Composite Booms (DCB)</a:t>
            </a:r>
          </a:p>
          <a:p>
            <a:r>
              <a:rPr lang="en-US" dirty="0" smtClean="0">
                <a:latin typeface="+mj-lt"/>
              </a:rPr>
              <a:t>NINJAR &amp; SAMURAI</a:t>
            </a:r>
            <a:endParaRPr lang="en-US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521" y="1136500"/>
            <a:ext cx="7432404" cy="5385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65" y="1254051"/>
            <a:ext cx="2964893" cy="3946599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9" y="1254051"/>
            <a:ext cx="4115121" cy="23034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18729" r="2996" b="18836"/>
          <a:stretch/>
        </p:blipFill>
        <p:spPr>
          <a:xfrm rot="5400000">
            <a:off x="819679" y="4298330"/>
            <a:ext cx="2623780" cy="1541063"/>
          </a:xfrm>
          <a:prstGeom prst="rect">
            <a:avLst/>
          </a:prstGeom>
        </p:spPr>
      </p:pic>
      <p:pic>
        <p:nvPicPr>
          <p:cNvPr id="31" name="Picture 3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5" t="6687" r="440" b="49976"/>
          <a:stretch/>
        </p:blipFill>
        <p:spPr bwMode="auto">
          <a:xfrm rot="10800000">
            <a:off x="2976503" y="3756970"/>
            <a:ext cx="1436877" cy="262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718328" y="4892873"/>
            <a:ext cx="716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NINJAR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08378" y="3541270"/>
            <a:ext cx="885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SAMURAI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4413380" y="582314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DCB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15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Technologies Enabling OSAM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644004"/>
            <a:ext cx="3677130" cy="186693"/>
          </a:xfrm>
        </p:spPr>
        <p:txBody>
          <a:bodyPr/>
          <a:lstStyle/>
          <a:p>
            <a:r>
              <a:rPr lang="en-US" dirty="0" smtClean="0"/>
              <a:t>This document has been approved for public release.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584" r="9517"/>
          <a:stretch/>
        </p:blipFill>
        <p:spPr>
          <a:xfrm>
            <a:off x="4886325" y="2225243"/>
            <a:ext cx="2438880" cy="2177252"/>
          </a:xfrm>
          <a:prstGeom prst="hexagon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38950" y="1629094"/>
            <a:ext cx="1390650" cy="596149"/>
            <a:chOff x="6838950" y="2124075"/>
            <a:chExt cx="1390650" cy="596149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 flipV="1">
            <a:off x="6838950" y="4402494"/>
            <a:ext cx="1390650" cy="596149"/>
            <a:chOff x="6838950" y="2124075"/>
            <a:chExt cx="1390650" cy="596149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 flipH="1" flipV="1">
            <a:off x="3984249" y="4402494"/>
            <a:ext cx="1390650" cy="596149"/>
            <a:chOff x="6838950" y="2124075"/>
            <a:chExt cx="1390650" cy="59614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flipH="1">
            <a:off x="3984249" y="1629094"/>
            <a:ext cx="1390650" cy="596149"/>
            <a:chOff x="6838950" y="2124075"/>
            <a:chExt cx="1390650" cy="596149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6838950" y="2124075"/>
              <a:ext cx="596149" cy="5961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435099" y="2124075"/>
              <a:ext cx="7945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8235732" y="1286194"/>
            <a:ext cx="384182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Joining Technologies</a:t>
            </a:r>
          </a:p>
          <a:p>
            <a:r>
              <a:rPr lang="en-US" dirty="0" smtClean="0">
                <a:latin typeface="+mj-lt"/>
              </a:rPr>
              <a:t>Erectable Joint w/ Square Cross-Section</a:t>
            </a:r>
          </a:p>
          <a:p>
            <a:r>
              <a:rPr lang="en-US" dirty="0">
                <a:latin typeface="+mj-lt"/>
              </a:rPr>
              <a:t>MAJIC Composite Joints</a:t>
            </a:r>
          </a:p>
          <a:p>
            <a:r>
              <a:rPr lang="en-US" dirty="0" smtClean="0">
                <a:latin typeface="+mj-lt"/>
              </a:rPr>
              <a:t>Electron Beam Welding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35732" y="4160434"/>
            <a:ext cx="35345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Modular Assembly</a:t>
            </a:r>
          </a:p>
          <a:p>
            <a:r>
              <a:rPr lang="en-US" dirty="0" err="1" smtClean="0">
                <a:latin typeface="+mj-lt"/>
              </a:rPr>
              <a:t>TriTruss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Deployable Composite Booms (DCB)</a:t>
            </a:r>
          </a:p>
          <a:p>
            <a:r>
              <a:rPr lang="en-US" dirty="0" smtClean="0">
                <a:latin typeface="+mj-lt"/>
              </a:rPr>
              <a:t>NINJAR &amp; SAMURAI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2019" y="1240009"/>
            <a:ext cx="2516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Materials &amp; Structures</a:t>
            </a:r>
            <a:endParaRPr lang="en-US" u="sng" dirty="0" smtClean="0"/>
          </a:p>
          <a:p>
            <a:r>
              <a:rPr lang="en-US" dirty="0" smtClean="0">
                <a:latin typeface="+mj-lt"/>
              </a:rPr>
              <a:t>Recyclable Feedstock</a:t>
            </a:r>
          </a:p>
          <a:p>
            <a:r>
              <a:rPr lang="en-US" dirty="0" smtClean="0">
                <a:latin typeface="+mj-lt"/>
              </a:rPr>
              <a:t>Z-Shielding</a:t>
            </a:r>
          </a:p>
          <a:p>
            <a:r>
              <a:rPr lang="en-US" dirty="0" smtClean="0">
                <a:latin typeface="+mj-lt"/>
              </a:rPr>
              <a:t>MMOD Impact Detection</a:t>
            </a:r>
          </a:p>
          <a:p>
            <a:endParaRPr lang="en-US" dirty="0" smtClean="0">
              <a:latin typeface="+mj-lt"/>
            </a:endParaRPr>
          </a:p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58644" y="5923895"/>
            <a:ext cx="1177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6000"/>
                    </a:srgbClr>
                  </a:outerShdw>
                </a:effectLst>
                <a:latin typeface="Segoe UI Semilight" panose="020B0402040204020203" pitchFamily="34" charset="0"/>
                <a:cs typeface="Segoe UI Semilight" panose="020B0402040204020203" pitchFamily="34" charset="0"/>
              </a:rPr>
              <a:t>OSAM catalog highlights several assembly technologies that enable new concepts.</a:t>
            </a:r>
            <a:endParaRPr lang="en-US" sz="2400" dirty="0">
              <a:effectLst>
                <a:outerShdw blurRad="38100" dist="38100" dir="2700000" algn="tl">
                  <a:srgbClr val="000000">
                    <a:alpha val="46000"/>
                  </a:srgbClr>
                </a:outerShdw>
              </a:effectLst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644" y="1110343"/>
            <a:ext cx="11818909" cy="52752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82405" y="4437433"/>
            <a:ext cx="157645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Manipulators</a:t>
            </a:r>
          </a:p>
          <a:p>
            <a:r>
              <a:rPr lang="en-US" dirty="0" smtClean="0">
                <a:latin typeface="+mj-lt"/>
              </a:rPr>
              <a:t>LSMS</a:t>
            </a:r>
          </a:p>
          <a:p>
            <a:r>
              <a:rPr lang="en-US" dirty="0" smtClean="0">
                <a:latin typeface="+mj-lt"/>
              </a:rPr>
              <a:t>TALISMAN</a:t>
            </a:r>
          </a:p>
          <a:p>
            <a:r>
              <a:rPr lang="en-US" dirty="0" smtClean="0">
                <a:latin typeface="+mj-lt"/>
              </a:rPr>
              <a:t>ASSEMBLERS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24375" y="1149987"/>
            <a:ext cx="7578565" cy="53857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TALISMAN Manipulator in operation in space.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" b="15155"/>
          <a:stretch/>
        </p:blipFill>
        <p:spPr bwMode="auto">
          <a:xfrm>
            <a:off x="4701862" y="1307190"/>
            <a:ext cx="3619398" cy="215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Lunar Surface Manipulation System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62" y="3598768"/>
            <a:ext cx="3628645" cy="27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10770431" y="5907372"/>
            <a:ext cx="113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ASSEMBLERS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8296078" y="6142667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LSMS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8321260" y="1278355"/>
            <a:ext cx="93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TALISMAN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9" r="62839"/>
          <a:stretch/>
        </p:blipFill>
        <p:spPr>
          <a:xfrm>
            <a:off x="9113657" y="1767381"/>
            <a:ext cx="2744777" cy="41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G-1.potx" id="{47645806-694B-416D-9B41-2AB5A72CA4E5}" vid="{F65E67ED-77CA-4D6C-B95E-B1B6A7D37DD7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12434</TotalTime>
  <Words>584</Words>
  <Application>Microsoft Office PowerPoint</Application>
  <PresentationFormat>Widescreen</PresentationFormat>
  <Paragraphs>168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Helvetica</vt:lpstr>
      <vt:lpstr>Segoe UI Semibold</vt:lpstr>
      <vt:lpstr>Segoe UI Semilight</vt:lpstr>
      <vt:lpstr>Office Theme</vt:lpstr>
      <vt:lpstr>2_Custom Design</vt:lpstr>
      <vt:lpstr>PowerPoint Presentation</vt:lpstr>
      <vt:lpstr>OSAM Enables Persistence in Space</vt:lpstr>
      <vt:lpstr>OSAM is the Foundation for Sustainable Exploration</vt:lpstr>
      <vt:lpstr>OSAM Enables New Scientific Discoveries</vt:lpstr>
      <vt:lpstr>Modular Technologies Enabling OSAM</vt:lpstr>
      <vt:lpstr>Modular Technologies Enabling OSAM</vt:lpstr>
      <vt:lpstr>Modular Technologies Enabling OSAM</vt:lpstr>
      <vt:lpstr>Modular Technologies Enabling OSAM</vt:lpstr>
      <vt:lpstr>Modular Technologies Enabling OSAM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Industry Day January 30, 2018</dc:title>
  <dc:creator>Phillips, Zulma (GSFC - 4800)</dc:creator>
  <cp:lastModifiedBy>Arney, Dale C. (LARC-E402)</cp:lastModifiedBy>
  <cp:revision>400</cp:revision>
  <cp:lastPrinted>2018-11-19T18:43:31Z</cp:lastPrinted>
  <dcterms:created xsi:type="dcterms:W3CDTF">2018-01-02T21:58:01Z</dcterms:created>
  <dcterms:modified xsi:type="dcterms:W3CDTF">2020-09-02T20:38:13Z</dcterms:modified>
</cp:coreProperties>
</file>