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3" r:id="rId2"/>
  </p:sldMasterIdLst>
  <p:notesMasterIdLst>
    <p:notesMasterId r:id="rId22"/>
  </p:notesMasterIdLst>
  <p:handoutMasterIdLst>
    <p:handoutMasterId r:id="rId23"/>
  </p:handoutMasterIdLst>
  <p:sldIdLst>
    <p:sldId id="399" r:id="rId3"/>
    <p:sldId id="333" r:id="rId4"/>
    <p:sldId id="400" r:id="rId5"/>
    <p:sldId id="372" r:id="rId6"/>
    <p:sldId id="258" r:id="rId7"/>
    <p:sldId id="334" r:id="rId8"/>
    <p:sldId id="316" r:id="rId9"/>
    <p:sldId id="264" r:id="rId10"/>
    <p:sldId id="401" r:id="rId11"/>
    <p:sldId id="394" r:id="rId12"/>
    <p:sldId id="402" r:id="rId13"/>
    <p:sldId id="390" r:id="rId14"/>
    <p:sldId id="388" r:id="rId15"/>
    <p:sldId id="395" r:id="rId16"/>
    <p:sldId id="348" r:id="rId17"/>
    <p:sldId id="280" r:id="rId18"/>
    <p:sldId id="398" r:id="rId19"/>
    <p:sldId id="284" r:id="rId20"/>
    <p:sldId id="378" r:id="rId21"/>
  </p:sldIdLst>
  <p:sldSz cx="9144000" cy="6858000" type="screen4x3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>
          <p15:clr>
            <a:srgbClr val="A4A3A4"/>
          </p15:clr>
        </p15:guide>
        <p15:guide id="2" pos="28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52122"/>
    <a:srgbClr val="CC00FF"/>
    <a:srgbClr val="FFFFCC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81" autoAdjust="0"/>
    <p:restoredTop sz="99595" autoAdjust="0"/>
  </p:normalViewPr>
  <p:slideViewPr>
    <p:cSldViewPr snapToGrid="0" snapToObjects="1" showGuides="1">
      <p:cViewPr varScale="1">
        <p:scale>
          <a:sx n="66" d="100"/>
          <a:sy n="66" d="100"/>
        </p:scale>
        <p:origin x="1084" y="32"/>
      </p:cViewPr>
      <p:guideLst>
        <p:guide orient="horz" pos="2152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273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BC7C473-41B9-D540-A59E-97957B221B13}" type="datetimeFigureOut">
              <a:rPr lang="en-US" smtClean="0"/>
              <a:pPr/>
              <a:t>9/3/2020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EE100CC-4C1D-254B-AE65-82FA69C10D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084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699B407-39A8-4142-80F1-A7D536BA3B4D}" type="datetimeFigureOut">
              <a:rPr lang="en-US" smtClean="0"/>
              <a:pPr/>
              <a:t>9/3/2020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0725B34-E578-6C4F-BBD2-F6F9DE0E69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5474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25B34-E578-6C4F-BBD2-F6F9DE0E697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684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Claire Parkinson (Aqua Project Scientist) is here to show Satellite Observations of Climate Change. This year Aqua marked a 15-year anniversary!</a:t>
            </a:r>
          </a:p>
          <a:p>
            <a:endParaRPr lang="en-US" dirty="0" smtClean="0"/>
          </a:p>
          <a:p>
            <a:r>
              <a:rPr lang="en-US" dirty="0" smtClean="0"/>
              <a:t>Some </a:t>
            </a:r>
            <a:r>
              <a:rPr lang="en-US" dirty="0"/>
              <a:t>changes since last meeting (New faces or people returning): </a:t>
            </a:r>
          </a:p>
          <a:p>
            <a:r>
              <a:rPr lang="en-US" dirty="0" smtClean="0"/>
              <a:t>Cheryl </a:t>
            </a:r>
            <a:r>
              <a:rPr lang="en-US" dirty="0"/>
              <a:t>Yuhas is retiring; Greg Dell currently assigned as Program Executive</a:t>
            </a:r>
          </a:p>
          <a:p>
            <a:endParaRPr lang="en-US" dirty="0" smtClean="0"/>
          </a:p>
          <a:p>
            <a:r>
              <a:rPr lang="en-US" dirty="0" smtClean="0"/>
              <a:t>PJ Guske moved on: Mark Garcia new OCO-2 Project Manager</a:t>
            </a:r>
          </a:p>
          <a:p>
            <a:endParaRPr lang="en-US" dirty="0" smtClean="0"/>
          </a:p>
          <a:p>
            <a:r>
              <a:rPr lang="en-US" dirty="0" smtClean="0"/>
              <a:t>CALIPSO: Denis Perriot moved to a new position; Claude Audouy now </a:t>
            </a:r>
            <a:r>
              <a:rPr lang="en-US" dirty="0"/>
              <a:t>head of the Application Mission Operation </a:t>
            </a:r>
            <a:r>
              <a:rPr lang="en-US" dirty="0" smtClean="0"/>
              <a:t>division; Franck </a:t>
            </a:r>
            <a:r>
              <a:rPr lang="en-US" dirty="0" err="1" smtClean="0"/>
              <a:t>Darnon</a:t>
            </a:r>
            <a:r>
              <a:rPr lang="en-US" dirty="0" smtClean="0"/>
              <a:t> took over as </a:t>
            </a:r>
            <a:r>
              <a:rPr lang="en-US" dirty="0"/>
              <a:t>CALIPSO Mission Operations Manager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Landsat 9 attendees:</a:t>
            </a:r>
          </a:p>
          <a:p>
            <a:r>
              <a:rPr lang="en-US" dirty="0" smtClean="0"/>
              <a:t>Don </a:t>
            </a:r>
            <a:r>
              <a:rPr lang="en-US" dirty="0" err="1" smtClean="0"/>
              <a:t>Dichmann</a:t>
            </a:r>
            <a:r>
              <a:rPr lang="en-US" dirty="0" smtClean="0"/>
              <a:t> here to observe and learn for </a:t>
            </a:r>
            <a:r>
              <a:rPr lang="en-US" dirty="0" err="1" smtClean="0"/>
              <a:t>LandSat</a:t>
            </a:r>
            <a:r>
              <a:rPr lang="en-US" dirty="0" smtClean="0"/>
              <a:t> </a:t>
            </a:r>
            <a:r>
              <a:rPr lang="en-US" dirty="0"/>
              <a:t>9 </a:t>
            </a:r>
            <a:r>
              <a:rPr lang="en-US" dirty="0" smtClean="0"/>
              <a:t>ascent planning</a:t>
            </a:r>
          </a:p>
          <a:p>
            <a:r>
              <a:rPr lang="en-US" dirty="0" smtClean="0"/>
              <a:t>Del </a:t>
            </a:r>
            <a:r>
              <a:rPr lang="en-US" dirty="0" err="1" smtClean="0"/>
              <a:t>Jenstrom</a:t>
            </a:r>
            <a:r>
              <a:rPr lang="en-US" dirty="0"/>
              <a:t> &amp; </a:t>
            </a:r>
            <a:r>
              <a:rPr lang="en-US" dirty="0" smtClean="0"/>
              <a:t>Stev</a:t>
            </a:r>
            <a:r>
              <a:rPr lang="en-US" dirty="0"/>
              <a:t>e </a:t>
            </a:r>
            <a:r>
              <a:rPr lang="en-US" dirty="0" err="1"/>
              <a:t>Pszcolka</a:t>
            </a:r>
            <a:r>
              <a:rPr lang="en-US" dirty="0"/>
              <a:t> here to present Landsat 9 </a:t>
            </a:r>
          </a:p>
          <a:p>
            <a:endParaRPr lang="en-US" dirty="0" smtClean="0"/>
          </a:p>
          <a:p>
            <a:r>
              <a:rPr lang="en-US" dirty="0" smtClean="0"/>
              <a:t>Flight Dynamics: Shane </a:t>
            </a:r>
            <a:r>
              <a:rPr lang="en-US" dirty="0" err="1" smtClean="0"/>
              <a:t>Stezelberger</a:t>
            </a:r>
            <a:r>
              <a:rPr lang="en-US" dirty="0" smtClean="0"/>
              <a:t> and Thomas Noyes</a:t>
            </a:r>
          </a:p>
          <a:p>
            <a:endParaRPr lang="en-US" dirty="0"/>
          </a:p>
          <a:p>
            <a:r>
              <a:rPr lang="en-US" dirty="0" smtClean="0"/>
              <a:t>CARA: Dave Adams (Goddard Space Asset Protection Lead)</a:t>
            </a:r>
          </a:p>
          <a:p>
            <a:r>
              <a:rPr lang="en-US" dirty="0" smtClean="0"/>
              <a:t>ESA: Kate Symonds</a:t>
            </a:r>
          </a:p>
          <a:p>
            <a:r>
              <a:rPr lang="en-US" dirty="0" smtClean="0"/>
              <a:t>SNPP/S5P: Jose Davis &amp; Bryan </a:t>
            </a:r>
            <a:r>
              <a:rPr lang="en-US" dirty="0" err="1" smtClean="0"/>
              <a:t>Mattfeld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25B34-E578-6C4F-BBD2-F6F9DE0E697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644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0000FF"/>
                </a:solidFill>
              </a:rPr>
              <a:t>Ask all teams for org charts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25B34-E578-6C4F-BBD2-F6F9DE0E697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881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350"/>
            <a:fld id="{3146F159-9F5D-48DD-B477-7C5161D49328}" type="slidenum">
              <a:rPr lang="en-US" smtClean="0">
                <a:latin typeface="Times New Roman" pitchFamily="18" charset="0"/>
                <a:ea typeface="ＭＳ Ｐゴシック"/>
                <a:cs typeface="ＭＳ Ｐゴシック"/>
              </a:rPr>
              <a:pPr defTabSz="914350"/>
              <a:t>5</a:t>
            </a:fld>
            <a:endParaRPr lang="en-US" dirty="0" smtClean="0">
              <a:latin typeface="Times New Roman" pitchFamily="18" charset="0"/>
              <a:ea typeface="ＭＳ Ｐゴシック"/>
              <a:cs typeface="ＭＳ Ｐゴシック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Times New Roman" pitchFamily="18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831272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missions get older and use up fuel we need to help determine how the A-Train evolves; afternoon presentations will help show what is possible</a:t>
            </a:r>
          </a:p>
          <a:p>
            <a:endParaRPr lang="en-US" dirty="0"/>
          </a:p>
          <a:p>
            <a:r>
              <a:rPr lang="en-US" dirty="0" err="1" smtClean="0"/>
              <a:t>TanSat</a:t>
            </a:r>
            <a:r>
              <a:rPr lang="en-US" dirty="0" smtClean="0"/>
              <a:t> launched above us and could join the A-Train</a:t>
            </a:r>
          </a:p>
          <a:p>
            <a:endParaRPr lang="en-US" dirty="0"/>
          </a:p>
          <a:p>
            <a:r>
              <a:rPr lang="en-US" dirty="0" smtClean="0"/>
              <a:t>Landsat 7 investigates refueling and hope to overlap with Landsat 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25B34-E578-6C4F-BBD2-F6F9DE0E697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240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25B34-E578-6C4F-BBD2-F6F9DE0E697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6825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err="1" smtClean="0"/>
              <a:t>CloudSat</a:t>
            </a:r>
            <a:r>
              <a:rPr lang="en-US" sz="1600" dirty="0" smtClean="0"/>
              <a:t> Anomaly - </a:t>
            </a:r>
            <a:r>
              <a:rPr lang="en-US" altLang="ja-JP" sz="1600" dirty="0">
                <a:solidFill>
                  <a:srgbClr val="0000FF"/>
                </a:solidFill>
                <a:ea typeface="ＭＳ Ｐゴシック" charset="-128"/>
              </a:rPr>
              <a:t>Sun-Point-Spin mode; </a:t>
            </a:r>
            <a:r>
              <a:rPr lang="en-US" altLang="ja-JP" sz="1600" dirty="0" smtClean="0">
                <a:solidFill>
                  <a:srgbClr val="0000FF"/>
                </a:solidFill>
                <a:ea typeface="ＭＳ Ｐゴシック" charset="-128"/>
              </a:rPr>
              <a:t>Reaction Wheels &amp; Cloud </a:t>
            </a:r>
            <a:r>
              <a:rPr lang="en-US" altLang="ja-JP" sz="1600" dirty="0">
                <a:solidFill>
                  <a:srgbClr val="0000FF"/>
                </a:solidFill>
                <a:ea typeface="ＭＳ Ｐゴシック" charset="-128"/>
              </a:rPr>
              <a:t>Profiling Radar (CPR) </a:t>
            </a:r>
            <a:r>
              <a:rPr lang="en-US" altLang="ja-JP" sz="1600" dirty="0" smtClean="0">
                <a:solidFill>
                  <a:srgbClr val="0000FF"/>
                </a:solidFill>
                <a:ea typeface="ＭＳ Ｐゴシック" charset="-128"/>
              </a:rPr>
              <a:t>have been turned off; Return to Do-Op late June at earliest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25B34-E578-6C4F-BBD2-F6F9DE0E697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733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30F6EC-B496-4987-9225-5A44F5370E0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3562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25B34-E578-6C4F-BBD2-F6F9DE0E697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107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25B34-E578-6C4F-BBD2-F6F9DE0E697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4502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0000FF"/>
                </a:solidFill>
              </a:rPr>
              <a:t>Still need a sponsor for FALL MOWG and decide on location.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25B34-E578-6C4F-BBD2-F6F9DE0E697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791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>
                <a:solidFill>
                  <a:srgbClr val="0000FF"/>
                </a:solidFill>
              </a:rPr>
              <a:t>Still need a sponsor for FALL MOWG and decide on location.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25B34-E578-6C4F-BBD2-F6F9DE0E697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9135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350"/>
            <a:fld id="{CAA99AB3-0722-46DC-A288-8386D8F6EA20}" type="slidenum">
              <a:rPr lang="en-US" smtClean="0">
                <a:latin typeface="Times New Roman" pitchFamily="18" charset="0"/>
                <a:ea typeface="ＭＳ Ｐゴシック"/>
                <a:cs typeface="ＭＳ Ｐゴシック"/>
              </a:rPr>
              <a:pPr defTabSz="914350"/>
              <a:t>15</a:t>
            </a:fld>
            <a:endParaRPr lang="en-US" dirty="0" smtClean="0">
              <a:latin typeface="Times New Roman" pitchFamily="18" charset="0"/>
              <a:ea typeface="ＭＳ Ｐゴシック"/>
              <a:cs typeface="ＭＳ Ｐゴシック"/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Times New Roman" pitchFamily="18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1555870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350"/>
            <a:fld id="{CAA99AB3-0722-46DC-A288-8386D8F6EA20}" type="slidenum">
              <a:rPr lang="en-US" smtClean="0">
                <a:latin typeface="Times New Roman" pitchFamily="18" charset="0"/>
                <a:ea typeface="ＭＳ Ｐゴシック"/>
                <a:cs typeface="ＭＳ Ｐゴシック"/>
              </a:rPr>
              <a:pPr defTabSz="914350"/>
              <a:t>16</a:t>
            </a:fld>
            <a:endParaRPr lang="en-US" dirty="0" smtClean="0">
              <a:latin typeface="Times New Roman" pitchFamily="18" charset="0"/>
              <a:ea typeface="ＭＳ Ｐゴシック"/>
              <a:cs typeface="ＭＳ Ｐゴシック"/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z="1600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ＭＳ Ｐゴシック"/>
              </a:rPr>
              <a:t>CANCELLED – will have alternate event for those who responded</a:t>
            </a:r>
          </a:p>
        </p:txBody>
      </p:sp>
    </p:spTree>
    <p:extLst>
      <p:ext uri="{BB962C8B-B14F-4D97-AF65-F5344CB8AC3E}">
        <p14:creationId xmlns:p14="http://schemas.microsoft.com/office/powerpoint/2010/main" val="10455399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350"/>
            <a:fld id="{CAA99AB3-0722-46DC-A288-8386D8F6EA20}" type="slidenum">
              <a:rPr lang="en-US" smtClean="0">
                <a:latin typeface="Times New Roman" pitchFamily="18" charset="0"/>
                <a:ea typeface="ＭＳ Ｐゴシック"/>
                <a:cs typeface="ＭＳ Ｐゴシック"/>
              </a:rPr>
              <a:pPr defTabSz="914350"/>
              <a:t>17</a:t>
            </a:fld>
            <a:endParaRPr lang="en-US" dirty="0" smtClean="0">
              <a:latin typeface="Times New Roman" pitchFamily="18" charset="0"/>
              <a:ea typeface="ＭＳ Ｐゴシック"/>
              <a:cs typeface="ＭＳ Ｐゴシック"/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z="1600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ＭＳ Ｐゴシック"/>
              </a:rPr>
              <a:t>CANCELLED – will have alternate event for those who responded</a:t>
            </a:r>
          </a:p>
        </p:txBody>
      </p:sp>
    </p:spTree>
    <p:extLst>
      <p:ext uri="{BB962C8B-B14F-4D97-AF65-F5344CB8AC3E}">
        <p14:creationId xmlns:p14="http://schemas.microsoft.com/office/powerpoint/2010/main" val="14836002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4350"/>
            <a:fld id="{218E445B-12B9-4E27-8744-23C231DE5C00}" type="slidenum">
              <a:rPr lang="en-US" smtClean="0">
                <a:latin typeface="Times New Roman" pitchFamily="18" charset="0"/>
                <a:ea typeface="ＭＳ Ｐゴシック"/>
                <a:cs typeface="ＭＳ Ｐゴシック"/>
              </a:rPr>
              <a:pPr defTabSz="914350"/>
              <a:t>18</a:t>
            </a:fld>
            <a:endParaRPr lang="en-US" dirty="0" smtClean="0">
              <a:latin typeface="Times New Roman" pitchFamily="18" charset="0"/>
              <a:ea typeface="ＭＳ Ｐゴシック"/>
              <a:cs typeface="ＭＳ Ｐゴシック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 Pronounce </a:t>
            </a:r>
            <a:r>
              <a:rPr lang="en-US" dirty="0" err="1">
                <a:latin typeface="Times New Roman" pitchFamily="18" charset="0"/>
                <a:ea typeface="ＭＳ Ｐゴシック"/>
                <a:cs typeface="ＭＳ Ｐゴシック"/>
              </a:rPr>
              <a:t>arigatou</a:t>
            </a:r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 </a:t>
            </a:r>
            <a:r>
              <a:rPr lang="en-US" dirty="0" err="1">
                <a:latin typeface="Times New Roman" pitchFamily="18" charset="0"/>
                <a:ea typeface="ＭＳ Ｐゴシック"/>
                <a:cs typeface="ＭＳ Ｐゴシック"/>
              </a:rPr>
              <a:t>gozaimasu</a:t>
            </a:r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 as </a:t>
            </a:r>
            <a:r>
              <a:rPr lang="en-US" b="1" dirty="0">
                <a:latin typeface="Times New Roman" pitchFamily="18" charset="0"/>
                <a:ea typeface="ＭＳ Ｐゴシック"/>
                <a:cs typeface="ＭＳ Ｐゴシック"/>
              </a:rPr>
              <a:t>ah-</a:t>
            </a:r>
            <a:r>
              <a:rPr lang="en-US" b="1" dirty="0" err="1">
                <a:latin typeface="Times New Roman" pitchFamily="18" charset="0"/>
                <a:ea typeface="ＭＳ Ｐゴシック"/>
                <a:cs typeface="ＭＳ Ｐゴシック"/>
              </a:rPr>
              <a:t>ree</a:t>
            </a:r>
            <a:r>
              <a:rPr lang="en-US" b="1" dirty="0">
                <a:latin typeface="Times New Roman" pitchFamily="18" charset="0"/>
                <a:ea typeface="ＭＳ Ｐゴシック"/>
                <a:cs typeface="ＭＳ Ｐゴシック"/>
              </a:rPr>
              <a:t>-</a:t>
            </a:r>
            <a:r>
              <a:rPr lang="en-US" b="1" dirty="0" err="1">
                <a:latin typeface="Times New Roman" pitchFamily="18" charset="0"/>
                <a:ea typeface="ＭＳ Ｐゴシック"/>
                <a:cs typeface="ＭＳ Ｐゴシック"/>
              </a:rPr>
              <a:t>gah-toh</a:t>
            </a:r>
            <a:r>
              <a:rPr lang="en-US" b="1" dirty="0">
                <a:latin typeface="Times New Roman" pitchFamily="18" charset="0"/>
                <a:ea typeface="ＭＳ Ｐゴシック"/>
                <a:cs typeface="ＭＳ Ｐゴシック"/>
              </a:rPr>
              <a:t> </a:t>
            </a:r>
            <a:r>
              <a:rPr lang="en-US" b="1" dirty="0" err="1">
                <a:latin typeface="Times New Roman" pitchFamily="18" charset="0"/>
                <a:ea typeface="ＭＳ Ｐゴシック"/>
                <a:cs typeface="ＭＳ Ｐゴシック"/>
              </a:rPr>
              <a:t>goh</a:t>
            </a:r>
            <a:r>
              <a:rPr lang="en-US" b="1" dirty="0">
                <a:latin typeface="Times New Roman" pitchFamily="18" charset="0"/>
                <a:ea typeface="ＭＳ Ｐゴシック"/>
                <a:cs typeface="ＭＳ Ｐゴシック"/>
              </a:rPr>
              <a:t>-</a:t>
            </a:r>
            <a:r>
              <a:rPr lang="en-US" b="1" dirty="0" err="1">
                <a:latin typeface="Times New Roman" pitchFamily="18" charset="0"/>
                <a:ea typeface="ＭＳ Ｐゴシック"/>
                <a:cs typeface="ＭＳ Ｐゴシック"/>
              </a:rPr>
              <a:t>zah</a:t>
            </a:r>
            <a:r>
              <a:rPr lang="en-US" b="1" dirty="0">
                <a:latin typeface="Times New Roman" pitchFamily="18" charset="0"/>
                <a:ea typeface="ＭＳ Ｐゴシック"/>
                <a:cs typeface="ＭＳ Ｐゴシック"/>
              </a:rPr>
              <a:t>-</a:t>
            </a:r>
            <a:r>
              <a:rPr lang="en-US" b="1" dirty="0" err="1">
                <a:latin typeface="Times New Roman" pitchFamily="18" charset="0"/>
                <a:ea typeface="ＭＳ Ｐゴシック"/>
                <a:cs typeface="ＭＳ Ｐゴシック"/>
              </a:rPr>
              <a:t>ee</a:t>
            </a:r>
            <a:r>
              <a:rPr lang="en-US" b="1" dirty="0">
                <a:latin typeface="Times New Roman" pitchFamily="18" charset="0"/>
                <a:ea typeface="ＭＳ Ｐゴシック"/>
                <a:cs typeface="ＭＳ Ｐゴシック"/>
              </a:rPr>
              <a:t>-mas</a:t>
            </a:r>
            <a:r>
              <a:rPr lang="en-US" dirty="0" smtClean="0">
                <a:latin typeface="Times New Roman" pitchFamily="18" charset="0"/>
                <a:ea typeface="ＭＳ Ｐゴシック"/>
                <a:cs typeface="ＭＳ Ｐゴシック"/>
              </a:rPr>
              <a:t>.</a:t>
            </a:r>
          </a:p>
          <a:p>
            <a:endParaRPr lang="en-US" dirty="0">
              <a:latin typeface="Times New Roman" pitchFamily="18" charset="0"/>
              <a:ea typeface="ＭＳ Ｐゴシック"/>
              <a:cs typeface="ＭＳ Ｐゴシック"/>
            </a:endParaRPr>
          </a:p>
          <a:p>
            <a:r>
              <a:rPr lang="en-US" dirty="0" smtClean="0">
                <a:latin typeface="Times New Roman" pitchFamily="18" charset="0"/>
                <a:ea typeface="ＭＳ Ｐゴシック"/>
                <a:cs typeface="ＭＳ Ｐゴシック"/>
              </a:rPr>
              <a:t>State </a:t>
            </a:r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"</a:t>
            </a:r>
            <a:r>
              <a:rPr lang="en-US" dirty="0" err="1">
                <a:latin typeface="Times New Roman" pitchFamily="18" charset="0"/>
                <a:ea typeface="ＭＳ Ｐゴシック"/>
                <a:cs typeface="ＭＳ Ｐゴシック"/>
              </a:rPr>
              <a:t>arigatou</a:t>
            </a:r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 </a:t>
            </a:r>
            <a:r>
              <a:rPr lang="en-US" dirty="0" err="1">
                <a:latin typeface="Times New Roman" pitchFamily="18" charset="0"/>
                <a:ea typeface="ＭＳ Ｐゴシック"/>
                <a:cs typeface="ＭＳ Ｐゴシック"/>
              </a:rPr>
              <a:t>gozaimasu</a:t>
            </a:r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."[4] This phrase essentially means "thank you very much."</a:t>
            </a:r>
          </a:p>
          <a:p>
            <a:endParaRPr lang="en-US" dirty="0">
              <a:latin typeface="Times New Roman" pitchFamily="18" charset="0"/>
              <a:ea typeface="ＭＳ Ｐゴシック"/>
              <a:cs typeface="ＭＳ Ｐゴシック"/>
            </a:endParaRPr>
          </a:p>
          <a:p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    You can use </a:t>
            </a:r>
            <a:r>
              <a:rPr lang="en-US" dirty="0" err="1">
                <a:latin typeface="Times New Roman" pitchFamily="18" charset="0"/>
                <a:ea typeface="ＭＳ Ｐゴシック"/>
                <a:cs typeface="ＭＳ Ｐゴシック"/>
              </a:rPr>
              <a:t>arigatou</a:t>
            </a:r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 </a:t>
            </a:r>
            <a:r>
              <a:rPr lang="en-US" dirty="0" err="1">
                <a:latin typeface="Times New Roman" pitchFamily="18" charset="0"/>
                <a:ea typeface="ＭＳ Ｐゴシック"/>
                <a:cs typeface="ＭＳ Ｐゴシック"/>
              </a:rPr>
              <a:t>gozaimasu</a:t>
            </a:r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 with people who have a higher status than you, including supervisors, family elders, teachers, and strangers or acquaintances who appear older than you.</a:t>
            </a:r>
          </a:p>
          <a:p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    You can also use this phrase to express formal or heartfelt gratitude to someone close to you.</a:t>
            </a:r>
          </a:p>
          <a:p>
            <a:r>
              <a:rPr lang="en-US" dirty="0" smtClean="0">
                <a:latin typeface="Times New Roman" pitchFamily="18" charset="0"/>
                <a:ea typeface="ＭＳ Ｐゴシック"/>
                <a:cs typeface="ＭＳ Ｐゴシック"/>
              </a:rPr>
              <a:t>In </a:t>
            </a:r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its non-</a:t>
            </a:r>
            <a:r>
              <a:rPr lang="en-US" dirty="0" err="1">
                <a:latin typeface="Times New Roman" pitchFamily="18" charset="0"/>
                <a:ea typeface="ＭＳ Ｐゴシック"/>
                <a:cs typeface="ＭＳ Ｐゴシック"/>
              </a:rPr>
              <a:t>romanized</a:t>
            </a:r>
            <a:r>
              <a:rPr lang="en-US" dirty="0">
                <a:latin typeface="Times New Roman" pitchFamily="18" charset="0"/>
                <a:ea typeface="ＭＳ Ｐゴシック"/>
                <a:cs typeface="ＭＳ Ｐゴシック"/>
              </a:rPr>
              <a:t> form, write </a:t>
            </a:r>
            <a:r>
              <a:rPr lang="ja-JP" altLang="en-US" dirty="0">
                <a:latin typeface="Times New Roman" pitchFamily="18" charset="0"/>
                <a:ea typeface="ＭＳ Ｐゴシック"/>
                <a:cs typeface="ＭＳ Ｐゴシック"/>
              </a:rPr>
              <a:t>有難う 御座います</a:t>
            </a:r>
            <a:r>
              <a:rPr lang="en-US" altLang="ja-JP" dirty="0">
                <a:latin typeface="Times New Roman" pitchFamily="18" charset="0"/>
                <a:ea typeface="ＭＳ Ｐゴシック"/>
                <a:cs typeface="ＭＳ Ｐゴシック"/>
              </a:rPr>
              <a:t>.</a:t>
            </a:r>
          </a:p>
          <a:p>
            <a:endParaRPr lang="en-US" altLang="ja-JP" dirty="0">
              <a:latin typeface="Times New Roman" pitchFamily="18" charset="0"/>
              <a:ea typeface="ＭＳ Ｐゴシック"/>
              <a:cs typeface="ＭＳ Ｐゴシック"/>
            </a:endParaRPr>
          </a:p>
          <a:p>
            <a:pPr eaLnBrk="1" hangingPunct="1"/>
            <a:endParaRPr lang="en-US" dirty="0" smtClean="0">
              <a:latin typeface="Times New Roman" pitchFamily="18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81331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5538" y="703263"/>
            <a:ext cx="4630737" cy="347345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75544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152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878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705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52400"/>
            <a:ext cx="7594600" cy="1028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87425" y="1447800"/>
            <a:ext cx="3810000" cy="497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9825" y="1447800"/>
            <a:ext cx="3810000" cy="497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6987E-8B37-4CCB-9222-CBAB26C8E9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139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37257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152400"/>
            <a:ext cx="7594600" cy="10287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87425" y="1447800"/>
            <a:ext cx="3810000" cy="497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9825" y="1447800"/>
            <a:ext cx="3810000" cy="497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6987E-8B37-4CCB-9222-CBAB26C8E9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318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258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46281" y="64269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Times New Roman"/>
                <a:cs typeface="Times New Roman"/>
              </a:defRPr>
            </a:lvl1pPr>
          </a:lstStyle>
          <a:p>
            <a:fld id="{7D71D84F-F99E-AA4D-AEB0-4E72F1AAA5C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32" descr="NASA Insignia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0" y="60960"/>
            <a:ext cx="651366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 descr="p4355_eeca90ce69796a9266649e574943a805Logo-CNES-horizontal.png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578" y="142467"/>
            <a:ext cx="962526" cy="314733"/>
          </a:xfrm>
          <a:prstGeom prst="rect">
            <a:avLst/>
          </a:prstGeom>
        </p:spPr>
      </p:pic>
      <p:pic>
        <p:nvPicPr>
          <p:cNvPr id="20" name="Picture 19" descr="jaxa_logo.gif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3684" y="163286"/>
            <a:ext cx="731520" cy="449397"/>
          </a:xfrm>
          <a:prstGeom prst="rect">
            <a:avLst/>
          </a:prstGeom>
        </p:spPr>
      </p:pic>
      <p:cxnSp>
        <p:nvCxnSpPr>
          <p:cNvPr id="21" name="Straight Connector 20"/>
          <p:cNvCxnSpPr/>
          <p:nvPr userDrawn="1"/>
        </p:nvCxnSpPr>
        <p:spPr>
          <a:xfrm>
            <a:off x="117577" y="661302"/>
            <a:ext cx="1822918" cy="1701"/>
          </a:xfrm>
          <a:prstGeom prst="line">
            <a:avLst/>
          </a:prstGeom>
          <a:ln w="57150" cap="flat" cmpd="thickThin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284683" y="715731"/>
            <a:ext cx="1655813" cy="1701"/>
          </a:xfrm>
          <a:prstGeom prst="line">
            <a:avLst/>
          </a:prstGeom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7138737" y="661302"/>
            <a:ext cx="1822918" cy="1701"/>
          </a:xfrm>
          <a:prstGeom prst="line">
            <a:avLst/>
          </a:prstGeom>
          <a:ln w="57150" cap="flat" cmpd="thickThin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7138737" y="715731"/>
            <a:ext cx="1655813" cy="1701"/>
          </a:xfrm>
          <a:prstGeom prst="line">
            <a:avLst/>
          </a:prstGeom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 userDrawn="1"/>
        </p:nvSpPr>
        <p:spPr>
          <a:xfrm>
            <a:off x="2005265" y="1"/>
            <a:ext cx="5164771" cy="692498"/>
          </a:xfrm>
          <a:prstGeom prst="rect">
            <a:avLst/>
          </a:prstGeom>
          <a:noFill/>
        </p:spPr>
        <p:txBody>
          <a:bodyPr wrap="square" lIns="97969" tIns="48984" rIns="97969" bIns="48984" rtlCol="0">
            <a:spAutoFit/>
          </a:bodyPr>
          <a:lstStyle/>
          <a:p>
            <a:pPr algn="ctr"/>
            <a:r>
              <a:rPr lang="en-US" sz="2100" b="1" dirty="0" smtClean="0">
                <a:latin typeface="Times New Roman"/>
                <a:cs typeface="Times New Roman"/>
              </a:rPr>
              <a:t>Mission Operations Working Group</a:t>
            </a:r>
          </a:p>
          <a:p>
            <a:pPr algn="ctr"/>
            <a:r>
              <a:rPr lang="en-US" sz="1700" b="1" dirty="0" smtClean="0">
                <a:latin typeface="Times New Roman"/>
                <a:cs typeface="Times New Roman"/>
              </a:rPr>
              <a:t>September 29 – October 2,</a:t>
            </a:r>
            <a:r>
              <a:rPr lang="en-US" sz="1700" b="1" baseline="0" dirty="0" smtClean="0">
                <a:latin typeface="Times New Roman"/>
                <a:cs typeface="Times New Roman"/>
              </a:rPr>
              <a:t> 2019</a:t>
            </a:r>
            <a:endParaRPr lang="en-US" sz="1500" b="1" dirty="0">
              <a:latin typeface="Times New Roman"/>
              <a:cs typeface="Times New Roman"/>
            </a:endParaRPr>
          </a:p>
        </p:txBody>
      </p:sp>
      <p:pic>
        <p:nvPicPr>
          <p:cNvPr id="26" name="Picture 2" descr="http://quake.geo.berkeley.edu/NCEDC_template_images/USGS_logo.png"/>
          <p:cNvPicPr>
            <a:picLocks noChangeAspect="1" noChangeArrowheads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70064" y="223714"/>
            <a:ext cx="859536" cy="23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253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60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imes New Roman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Times New Roman"/>
          <a:ea typeface="+mn-ea"/>
          <a:cs typeface="Times New Roman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Times New Roman"/>
          <a:ea typeface="+mn-ea"/>
          <a:cs typeface="Times New Roman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/>
          <a:ea typeface="+mn-ea"/>
          <a:cs typeface="Times New Roman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imes New Roman"/>
          <a:ea typeface="+mn-ea"/>
          <a:cs typeface="Times New Roman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Times New Roman"/>
          <a:ea typeface="+mn-ea"/>
          <a:cs typeface="Times New Roma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939925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Slide Number Placeholder 4"/>
          <p:cNvSpPr txBox="1">
            <a:spLocks noGrp="1"/>
          </p:cNvSpPr>
          <p:nvPr/>
        </p:nvSpPr>
        <p:spPr bwMode="auto">
          <a:xfrm>
            <a:off x="7239000" y="6634163"/>
            <a:ext cx="1905000" cy="22383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B99A5AD6-46FC-4E4B-94F3-0E9D5C40B477}" type="slidenum">
              <a:rPr lang="en-US" altLang="en-US" sz="1000" b="0">
                <a:solidFill>
                  <a:srgbClr val="000000"/>
                </a:solidFill>
              </a:rPr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z="10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818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6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6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6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6" charset="0"/>
          <a:ea typeface="MS PGothic" panose="020B0600070205080204" pitchFamily="34" charset="-128"/>
          <a:cs typeface="MS PGothic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tabLst>
          <a:tab pos="2628900" algn="l"/>
        </a:tabLst>
        <a:defRPr sz="2400" b="1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tabLst>
          <a:tab pos="2628900" algn="l"/>
        </a:tabLst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tabLst>
          <a:tab pos="2628900" algn="l"/>
        </a:tabLst>
        <a:defRPr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tabLst>
          <a:tab pos="2628900" algn="l"/>
        </a:tabLst>
        <a:defRPr sz="16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tabLst>
          <a:tab pos="2628900" algn="l"/>
        </a:tabLst>
        <a:defRPr sz="16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tabLst>
          <a:tab pos="2628900" algn="l"/>
        </a:tabLst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tabLst>
          <a:tab pos="2628900" algn="l"/>
        </a:tabLst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tabLst>
          <a:tab pos="2628900" algn="l"/>
        </a:tabLst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tabLst>
          <a:tab pos="2628900" algn="l"/>
        </a:tabLst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s.nasa.gov/drthomasz/2020/08/05/tribute-to-nasa-earth-trailblazer-dr-michael-freilich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michael.j.machado@nasa.gov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ancy.c.herndon@nasa.gov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8693" y="865477"/>
            <a:ext cx="7077456" cy="431174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500621" y="6426910"/>
            <a:ext cx="2133600" cy="365125"/>
          </a:xfrm>
        </p:spPr>
        <p:txBody>
          <a:bodyPr/>
          <a:lstStyle/>
          <a:p>
            <a:fld id="{7D71D84F-F99E-AA4D-AEB0-4E72F1AAA5C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4579" y="5321779"/>
            <a:ext cx="91440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 smtClean="0">
                <a:latin typeface="Times New Roman"/>
                <a:cs typeface="Times New Roman"/>
              </a:rPr>
              <a:t>Michael J. Machado </a:t>
            </a:r>
          </a:p>
          <a:p>
            <a:pPr algn="ctr">
              <a:lnSpc>
                <a:spcPct val="90000"/>
              </a:lnSpc>
            </a:pPr>
            <a:r>
              <a:rPr lang="en-US" b="1" dirty="0" smtClean="0">
                <a:latin typeface="Times New Roman"/>
                <a:cs typeface="Times New Roman"/>
              </a:rPr>
              <a:t>Constellation Mission Operations Manager</a:t>
            </a:r>
          </a:p>
          <a:p>
            <a:pPr algn="ctr">
              <a:lnSpc>
                <a:spcPct val="90000"/>
              </a:lnSpc>
            </a:pPr>
            <a:r>
              <a:rPr lang="en-US" b="1" dirty="0" smtClean="0">
                <a:latin typeface="Times New Roman"/>
                <a:cs typeface="Times New Roman"/>
              </a:rPr>
              <a:t>Mission </a:t>
            </a:r>
            <a:r>
              <a:rPr lang="en-US" b="1" dirty="0">
                <a:latin typeface="Times New Roman"/>
                <a:cs typeface="Times New Roman"/>
              </a:rPr>
              <a:t>Validation and Operations Branch – Code 584 </a:t>
            </a:r>
          </a:p>
          <a:p>
            <a:pPr algn="ctr">
              <a:lnSpc>
                <a:spcPct val="90000"/>
              </a:lnSpc>
            </a:pPr>
            <a:r>
              <a:rPr lang="en-US" b="1" dirty="0">
                <a:latin typeface="Times New Roman"/>
                <a:cs typeface="Times New Roman"/>
              </a:rPr>
              <a:t>Earth Science Mission Operations </a:t>
            </a:r>
            <a:r>
              <a:rPr lang="en-US" b="1" dirty="0" smtClean="0">
                <a:latin typeface="Times New Roman"/>
                <a:cs typeface="Times New Roman"/>
              </a:rPr>
              <a:t>(ESMO) Project </a:t>
            </a:r>
            <a:r>
              <a:rPr lang="en-US" b="1" dirty="0">
                <a:latin typeface="Times New Roman"/>
                <a:cs typeface="Times New Roman"/>
              </a:rPr>
              <a:t>– Code </a:t>
            </a:r>
            <a:r>
              <a:rPr lang="en-US" b="1" dirty="0" smtClean="0">
                <a:latin typeface="Times New Roman"/>
                <a:cs typeface="Times New Roman"/>
              </a:rPr>
              <a:t>428</a:t>
            </a:r>
            <a:endParaRPr lang="en-US" b="1" dirty="0">
              <a:latin typeface="Times New Roman"/>
              <a:cs typeface="Times New Roman"/>
            </a:endParaRPr>
          </a:p>
          <a:p>
            <a:pPr algn="ctr">
              <a:lnSpc>
                <a:spcPct val="90000"/>
              </a:lnSpc>
            </a:pPr>
            <a:r>
              <a:rPr lang="en-US" b="1" dirty="0" smtClean="0">
                <a:latin typeface="Times New Roman"/>
                <a:cs typeface="Times New Roman"/>
              </a:rPr>
              <a:t>NASA/Goddard Space Flight Center</a:t>
            </a:r>
            <a:endParaRPr lang="en-US" sz="2000" b="1" dirty="0">
              <a:latin typeface="Times New Roman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38797" y="4692958"/>
            <a:ext cx="3057248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INTRODUCTION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38797" y="4695960"/>
            <a:ext cx="3057248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INTRODUCTION</a:t>
            </a:r>
            <a:endParaRPr lang="en-US" sz="2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9916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738" y="1465510"/>
            <a:ext cx="8517924" cy="479581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b="1" i="1" dirty="0" smtClean="0">
                <a:solidFill>
                  <a:srgbClr val="0000FF"/>
                </a:solidFill>
              </a:rPr>
              <a:t>Welcome to all the members of the Mission Operations Working Group (MOWG) of the International Earth Observing Morning and Afternoon Constellations (A-Train &amp; C-Train)!</a:t>
            </a:r>
          </a:p>
          <a:p>
            <a:pPr>
              <a:lnSpc>
                <a:spcPct val="90000"/>
              </a:lnSpc>
            </a:pPr>
            <a:endParaRPr lang="en-US" sz="2400" b="1" i="1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b="1" i="1" dirty="0" smtClean="0">
                <a:solidFill>
                  <a:srgbClr val="0000FF"/>
                </a:solidFill>
              </a:rPr>
              <a:t>Special thanks to Cindy Leaper, Nancy Herndon, Bill Guit and Warren Case for helping with a Virtual MOWG meeting.</a:t>
            </a:r>
          </a:p>
          <a:p>
            <a:pPr>
              <a:lnSpc>
                <a:spcPct val="90000"/>
              </a:lnSpc>
            </a:pPr>
            <a:endParaRPr lang="en-US" sz="2400" b="1" i="1" dirty="0" smtClean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b="1" i="1" dirty="0" smtClean="0">
                <a:solidFill>
                  <a:srgbClr val="0000FF"/>
                </a:solidFill>
              </a:rPr>
              <a:t>Thanks to everyone who is supporting at unusual hours due to being in a different time zone</a:t>
            </a:r>
          </a:p>
          <a:p>
            <a:pPr>
              <a:lnSpc>
                <a:spcPct val="90000"/>
              </a:lnSpc>
            </a:pPr>
            <a:endParaRPr lang="en-US" sz="2400" b="1" i="1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b="1" i="1" dirty="0" smtClean="0">
                <a:solidFill>
                  <a:srgbClr val="0000FF"/>
                </a:solidFill>
              </a:rPr>
              <a:t>Welcome to our guests and first time attendees.</a:t>
            </a:r>
            <a:endParaRPr lang="en-US" sz="2400" b="1" i="1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  <a:buNone/>
            </a:pPr>
            <a:endParaRPr lang="en-US" sz="2400" b="1" i="1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b="1" i="1" dirty="0" smtClean="0">
                <a:solidFill>
                  <a:srgbClr val="0000FF"/>
                </a:solidFill>
              </a:rPr>
              <a:t>THANK YOU as always for your support especially during this challenging time of pandemic and social unrest!</a:t>
            </a:r>
            <a:endParaRPr lang="en-US" sz="2400" b="1" i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666121"/>
            <a:ext cx="7772400" cy="761504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b="1" dirty="0" smtClean="0">
                <a:solidFill>
                  <a:srgbClr val="0000FF"/>
                </a:solidFill>
                <a:ea typeface="ＭＳ Ｐゴシック"/>
                <a:cs typeface="ＭＳ Ｐゴシック"/>
              </a:rPr>
              <a:t>Welcome</a:t>
            </a:r>
            <a:endParaRPr lang="en-US" sz="4000" dirty="0" smtClean="0">
              <a:solidFill>
                <a:srgbClr val="0000FF"/>
              </a:solidFill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79655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</a:rPr>
              <a:t>Recent Challenges</a:t>
            </a:r>
            <a:endParaRPr lang="en-US" sz="4000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0450"/>
            <a:ext cx="8229600" cy="5405479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COVID-19 (Coronavirus Disease 2019)</a:t>
            </a:r>
          </a:p>
          <a:p>
            <a:pPr lvl="1"/>
            <a:r>
              <a:rPr lang="en-US" sz="2400" dirty="0" smtClean="0">
                <a:solidFill>
                  <a:srgbClr val="0000FF"/>
                </a:solidFill>
              </a:rPr>
              <a:t>Forced teams to work remotely since mid-March </a:t>
            </a:r>
          </a:p>
          <a:p>
            <a:pPr lvl="1"/>
            <a:r>
              <a:rPr lang="en-US" sz="2400" dirty="0" smtClean="0">
                <a:solidFill>
                  <a:srgbClr val="0000FF"/>
                </a:solidFill>
              </a:rPr>
              <a:t>Some work has been delayed</a:t>
            </a:r>
          </a:p>
          <a:p>
            <a:pPr lvl="1"/>
            <a:r>
              <a:rPr lang="en-US" sz="2400" dirty="0" smtClean="0">
                <a:solidFill>
                  <a:srgbClr val="0000FF"/>
                </a:solidFill>
              </a:rPr>
              <a:t>Excellent communication among teams resulted in successful execution of the Spring IAM series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Social Unrest</a:t>
            </a:r>
          </a:p>
          <a:p>
            <a:pPr lvl="1"/>
            <a:r>
              <a:rPr lang="en-US" sz="2400" dirty="0" smtClean="0">
                <a:solidFill>
                  <a:srgbClr val="0000FF"/>
                </a:solidFill>
              </a:rPr>
              <a:t>Be mindful that some colleagues have faced additional challenges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Anomalies</a:t>
            </a:r>
          </a:p>
          <a:p>
            <a:pPr lvl="1"/>
            <a:r>
              <a:rPr lang="en-US" sz="2400" dirty="0" smtClean="0">
                <a:solidFill>
                  <a:srgbClr val="0000FF"/>
                </a:solidFill>
              </a:rPr>
              <a:t>Aqua anomaly; Delays to Fall IAM series</a:t>
            </a:r>
          </a:p>
          <a:p>
            <a:pPr lvl="1"/>
            <a:r>
              <a:rPr lang="en-US" sz="2400" dirty="0" err="1" smtClean="0">
                <a:solidFill>
                  <a:srgbClr val="0000FF"/>
                </a:solidFill>
              </a:rPr>
              <a:t>CloudSat</a:t>
            </a:r>
            <a:r>
              <a:rPr lang="en-US" sz="2400" dirty="0" smtClean="0">
                <a:solidFill>
                  <a:srgbClr val="0000FF"/>
                </a:solidFill>
              </a:rPr>
              <a:t> anomaly; Began drifting toward CALIPSO</a:t>
            </a:r>
          </a:p>
          <a:p>
            <a:pPr lvl="1"/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MOWG is family, </a:t>
            </a:r>
            <a:r>
              <a:rPr lang="en-US" sz="2400" dirty="0" smtClean="0">
                <a:solidFill>
                  <a:srgbClr val="0000FF"/>
                </a:solidFill>
              </a:rPr>
              <a:t>we are here to support!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844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554" y="823514"/>
            <a:ext cx="8229600" cy="31236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0000FF"/>
                </a:solidFill>
                <a:cs typeface="Arial" panose="020B0604020202020204" pitchFamily="34" charset="0"/>
              </a:rPr>
              <a:t>Earth Science Mission Operations (ESMO</a:t>
            </a:r>
            <a:r>
              <a:rPr lang="en-US" sz="2400" dirty="0" smtClean="0">
                <a:solidFill>
                  <a:srgbClr val="0000FF"/>
                </a:solidFill>
                <a:cs typeface="Arial" panose="020B0604020202020204" pitchFamily="34" charset="0"/>
              </a:rPr>
              <a:t>)</a:t>
            </a:r>
            <a:endParaRPr lang="en-US" sz="2400" dirty="0"/>
          </a:p>
        </p:txBody>
      </p:sp>
      <p:sp>
        <p:nvSpPr>
          <p:cNvPr id="35" name="Rectangle 34"/>
          <p:cNvSpPr/>
          <p:nvPr/>
        </p:nvSpPr>
        <p:spPr>
          <a:xfrm>
            <a:off x="2967061" y="1357750"/>
            <a:ext cx="2402361" cy="1377108"/>
          </a:xfrm>
          <a:prstGeom prst="rect">
            <a:avLst/>
          </a:prstGeom>
          <a:ln w="34925" cmpd="dbl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00" b="1" dirty="0" smtClean="0">
                <a:solidFill>
                  <a:prstClr val="black"/>
                </a:solidFill>
              </a:rPr>
              <a:t>Project Manager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00" dirty="0" smtClean="0">
                <a:solidFill>
                  <a:prstClr val="black"/>
                </a:solidFill>
              </a:rPr>
              <a:t>Wynn Watson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400" b="1" dirty="0" smtClean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 smtClean="0">
                <a:solidFill>
                  <a:prstClr val="black"/>
                </a:solidFill>
              </a:rPr>
              <a:t>Deputy Project Manager – Operations</a:t>
            </a:r>
          </a:p>
          <a:p>
            <a:pPr algn="ctr"/>
            <a:r>
              <a:rPr lang="en-US" sz="1000" b="1" dirty="0">
                <a:solidFill>
                  <a:srgbClr val="0000FF"/>
                </a:solidFill>
              </a:rPr>
              <a:t>Jamie Pawloski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 smtClean="0">
                <a:solidFill>
                  <a:prstClr val="black"/>
                </a:solidFill>
              </a:rPr>
              <a:t>Deputy Project Manager – Technical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dirty="0" smtClean="0">
                <a:solidFill>
                  <a:prstClr val="black"/>
                </a:solidFill>
              </a:rPr>
              <a:t>Eric Moyer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 smtClean="0">
                <a:solidFill>
                  <a:prstClr val="black"/>
                </a:solidFill>
              </a:rPr>
              <a:t>Deputy Project Manager – Resources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dirty="0" smtClean="0">
                <a:solidFill>
                  <a:prstClr val="black"/>
                </a:solidFill>
              </a:rPr>
              <a:t>Tracy Parlate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707558" y="3250683"/>
            <a:ext cx="2124316" cy="1338104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 smtClean="0">
                <a:solidFill>
                  <a:prstClr val="black"/>
                </a:solidFill>
              </a:rPr>
              <a:t>Mission Directors / Managers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300" b="1" dirty="0" smtClean="0">
              <a:solidFill>
                <a:prstClr val="black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 smtClean="0">
                <a:solidFill>
                  <a:prstClr val="black"/>
                </a:solidFill>
              </a:rPr>
              <a:t>Aqua</a:t>
            </a:r>
            <a:r>
              <a:rPr lang="en-US" sz="1000" dirty="0" smtClean="0">
                <a:solidFill>
                  <a:prstClr val="black"/>
                </a:solidFill>
              </a:rPr>
              <a:t>: Bill Guit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 smtClean="0">
                <a:solidFill>
                  <a:schemeClr val="tx1"/>
                </a:solidFill>
              </a:rPr>
              <a:t>Aura</a:t>
            </a:r>
            <a:r>
              <a:rPr lang="en-US" sz="1000" dirty="0" smtClean="0">
                <a:solidFill>
                  <a:schemeClr val="tx1"/>
                </a:solidFill>
              </a:rPr>
              <a:t>: Dominic Fisher</a:t>
            </a:r>
          </a:p>
          <a:p>
            <a:pPr algn="ctr"/>
            <a:r>
              <a:rPr lang="en-US" sz="1000" b="1" dirty="0">
                <a:solidFill>
                  <a:prstClr val="black"/>
                </a:solidFill>
              </a:rPr>
              <a:t>Terra</a:t>
            </a:r>
            <a:r>
              <a:rPr lang="en-US" sz="1000" dirty="0">
                <a:solidFill>
                  <a:prstClr val="black"/>
                </a:solidFill>
              </a:rPr>
              <a:t>: Dimitrios </a:t>
            </a:r>
            <a:r>
              <a:rPr lang="en-US" sz="1000" dirty="0" smtClean="0">
                <a:solidFill>
                  <a:prstClr val="black"/>
                </a:solidFill>
              </a:rPr>
              <a:t>Mantziaras</a:t>
            </a:r>
          </a:p>
          <a:p>
            <a:pPr algn="ctr"/>
            <a:r>
              <a:rPr lang="en-US" sz="1000" b="1" dirty="0" smtClean="0">
                <a:solidFill>
                  <a:prstClr val="black"/>
                </a:solidFill>
              </a:rPr>
              <a:t>GPM</a:t>
            </a:r>
            <a:r>
              <a:rPr lang="en-US" sz="1000" dirty="0" smtClean="0">
                <a:solidFill>
                  <a:prstClr val="black"/>
                </a:solidFill>
              </a:rPr>
              <a:t>: Jamie Pawloski</a:t>
            </a:r>
          </a:p>
          <a:p>
            <a:pPr algn="ctr"/>
            <a:r>
              <a:rPr lang="en-US" sz="1000" b="1" dirty="0" smtClean="0">
                <a:solidFill>
                  <a:prstClr val="black"/>
                </a:solidFill>
              </a:rPr>
              <a:t>ICESat-2</a:t>
            </a:r>
            <a:r>
              <a:rPr lang="en-US" sz="1000" dirty="0" smtClean="0">
                <a:solidFill>
                  <a:prstClr val="black"/>
                </a:solidFill>
              </a:rPr>
              <a:t>: James Jaranyi &amp;</a:t>
            </a:r>
          </a:p>
          <a:p>
            <a:pPr algn="ctr"/>
            <a:r>
              <a:rPr lang="en-US" sz="1000" dirty="0" smtClean="0">
                <a:solidFill>
                  <a:srgbClr val="0000FF"/>
                </a:solidFill>
              </a:rPr>
              <a:t>Megan Gorham</a:t>
            </a:r>
          </a:p>
          <a:p>
            <a:pPr algn="ctr"/>
            <a:r>
              <a:rPr lang="en-US" sz="1000" dirty="0" smtClean="0">
                <a:solidFill>
                  <a:srgbClr val="0000FF"/>
                </a:solidFill>
              </a:rPr>
              <a:t>GEDI/TSIS-1: Julie Owens</a:t>
            </a:r>
            <a:endParaRPr lang="en-US" sz="1000" dirty="0">
              <a:solidFill>
                <a:srgbClr val="0000FF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700584" y="1204002"/>
            <a:ext cx="3048001" cy="173143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00" b="1" dirty="0" smtClean="0">
                <a:solidFill>
                  <a:prstClr val="black"/>
                </a:solidFill>
              </a:rPr>
              <a:t>Project Scientists</a:t>
            </a:r>
          </a:p>
          <a:p>
            <a:pPr algn="ctr"/>
            <a:r>
              <a:rPr lang="en-US" sz="1000" b="1" dirty="0" smtClean="0"/>
              <a:t>Earth Observing System (EOS) </a:t>
            </a:r>
            <a:r>
              <a:rPr lang="en-US" sz="1000" b="1" dirty="0"/>
              <a:t>Senior Project </a:t>
            </a:r>
            <a:r>
              <a:rPr lang="en-US" sz="1000" b="1" dirty="0" smtClean="0"/>
              <a:t>Scientist &amp; A-Train </a:t>
            </a:r>
            <a:r>
              <a:rPr lang="en-US" sz="1000" b="1" dirty="0"/>
              <a:t>Project </a:t>
            </a:r>
            <a:r>
              <a:rPr lang="en-US" sz="1000" b="1" dirty="0" smtClean="0"/>
              <a:t>Scientist: </a:t>
            </a:r>
            <a:r>
              <a:rPr lang="en-US" sz="1000" dirty="0" smtClean="0"/>
              <a:t>Steven Platnick</a:t>
            </a:r>
          </a:p>
          <a:p>
            <a:pPr algn="ctr"/>
            <a:r>
              <a:rPr lang="en-US" sz="1000" b="1" dirty="0" smtClean="0"/>
              <a:t>Aqua</a:t>
            </a:r>
            <a:r>
              <a:rPr lang="en-US" sz="1000" dirty="0"/>
              <a:t>: Claire </a:t>
            </a:r>
            <a:r>
              <a:rPr lang="en-US" sz="1000" dirty="0" smtClean="0"/>
              <a:t>Parkinson</a:t>
            </a:r>
          </a:p>
          <a:p>
            <a:pPr algn="ctr"/>
            <a:r>
              <a:rPr lang="en-US" sz="1000" dirty="0" smtClean="0"/>
              <a:t>    Deputy - </a:t>
            </a:r>
            <a:r>
              <a:rPr lang="en-US" sz="1000" dirty="0"/>
              <a:t>Lazaros </a:t>
            </a:r>
            <a:r>
              <a:rPr lang="en-US" sz="1000" dirty="0" smtClean="0"/>
              <a:t>Oreopoulos</a:t>
            </a:r>
            <a:endParaRPr lang="en-US" sz="1000" dirty="0"/>
          </a:p>
          <a:p>
            <a:pPr algn="ctr"/>
            <a:r>
              <a:rPr lang="en-US" sz="1000" b="1" dirty="0"/>
              <a:t>Aura</a:t>
            </a:r>
            <a:r>
              <a:rPr lang="en-US" sz="1000" dirty="0"/>
              <a:t>: </a:t>
            </a:r>
            <a:r>
              <a:rPr lang="en-US" sz="1000" dirty="0">
                <a:solidFill>
                  <a:schemeClr val="tx1"/>
                </a:solidFill>
              </a:rPr>
              <a:t>Bryan </a:t>
            </a:r>
            <a:r>
              <a:rPr lang="en-US" sz="1000" dirty="0" smtClean="0">
                <a:solidFill>
                  <a:schemeClr val="tx1"/>
                </a:solidFill>
              </a:rPr>
              <a:t>Duncan </a:t>
            </a:r>
          </a:p>
          <a:p>
            <a:pPr algn="ctr"/>
            <a:r>
              <a:rPr lang="en-US" sz="1000" dirty="0" smtClean="0"/>
              <a:t>Deputy </a:t>
            </a:r>
            <a:r>
              <a:rPr lang="en-US" sz="1000" dirty="0"/>
              <a:t>- Joanna </a:t>
            </a:r>
            <a:r>
              <a:rPr lang="en-US" sz="1000" dirty="0" smtClean="0"/>
              <a:t>Joiner</a:t>
            </a:r>
          </a:p>
          <a:p>
            <a:pPr algn="ctr"/>
            <a:r>
              <a:rPr lang="en-US" sz="1000" b="1" dirty="0" smtClean="0"/>
              <a:t>Terra</a:t>
            </a:r>
            <a:r>
              <a:rPr lang="en-US" sz="1000" dirty="0"/>
              <a:t>: Kurt </a:t>
            </a:r>
            <a:r>
              <a:rPr lang="en-US" sz="1000" dirty="0" smtClean="0"/>
              <a:t>Thome</a:t>
            </a:r>
          </a:p>
          <a:p>
            <a:pPr algn="ctr"/>
            <a:r>
              <a:rPr lang="en-US" sz="1000" dirty="0"/>
              <a:t> </a:t>
            </a:r>
            <a:r>
              <a:rPr lang="en-US" sz="1000" dirty="0" smtClean="0"/>
              <a:t>   Deputy </a:t>
            </a:r>
            <a:r>
              <a:rPr lang="en-US" sz="1000" dirty="0"/>
              <a:t>- Si-Chee </a:t>
            </a:r>
            <a:r>
              <a:rPr lang="en-US" sz="1000" dirty="0" err="1" smtClean="0"/>
              <a:t>Tsay</a:t>
            </a:r>
            <a:endParaRPr lang="en-US" sz="1000" dirty="0" smtClean="0"/>
          </a:p>
          <a:p>
            <a:pPr algn="ctr"/>
            <a:r>
              <a:rPr lang="en-US" sz="1000" dirty="0"/>
              <a:t> </a:t>
            </a:r>
            <a:r>
              <a:rPr lang="en-US" sz="1000" dirty="0" smtClean="0"/>
              <a:t>   Deputy – Robert Wolfe</a:t>
            </a:r>
            <a:endParaRPr lang="en-US" sz="1000" dirty="0"/>
          </a:p>
        </p:txBody>
      </p:sp>
      <p:cxnSp>
        <p:nvCxnSpPr>
          <p:cNvPr id="53" name="Elbow Connector 52"/>
          <p:cNvCxnSpPr>
            <a:endCxn id="49" idx="1"/>
          </p:cNvCxnSpPr>
          <p:nvPr/>
        </p:nvCxnSpPr>
        <p:spPr>
          <a:xfrm>
            <a:off x="4168241" y="3766832"/>
            <a:ext cx="1539317" cy="15290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/>
          <p:cNvCxnSpPr>
            <a:endCxn id="50" idx="2"/>
          </p:cNvCxnSpPr>
          <p:nvPr/>
        </p:nvCxnSpPr>
        <p:spPr>
          <a:xfrm flipV="1">
            <a:off x="4168241" y="2935441"/>
            <a:ext cx="3056344" cy="122143"/>
          </a:xfrm>
          <a:prstGeom prst="bentConnector2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432555" y="4711338"/>
            <a:ext cx="3008636" cy="771065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 smtClean="0">
                <a:solidFill>
                  <a:prstClr val="black"/>
                </a:solidFill>
              </a:rPr>
              <a:t>Flight Dynamics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3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1000" b="1" dirty="0" smtClean="0">
                <a:solidFill>
                  <a:prstClr val="black"/>
                </a:solidFill>
              </a:rPr>
              <a:t>EOS Operations &amp; Analysis Manager</a:t>
            </a:r>
            <a:r>
              <a:rPr lang="en-US" sz="1000" dirty="0" smtClean="0">
                <a:solidFill>
                  <a:prstClr val="black"/>
                </a:solidFill>
              </a:rPr>
              <a:t>: </a:t>
            </a:r>
            <a:r>
              <a:rPr lang="en-US" sz="1000" dirty="0">
                <a:solidFill>
                  <a:schemeClr val="tx1"/>
                </a:solidFill>
              </a:rPr>
              <a:t>Tiffany Hoerbelt</a:t>
            </a:r>
            <a:endParaRPr lang="en-US" sz="1000" dirty="0" smtClean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 smtClean="0">
                <a:solidFill>
                  <a:schemeClr val="tx1"/>
                </a:solidFill>
              </a:rPr>
              <a:t>EOS Deputy</a:t>
            </a:r>
            <a:r>
              <a:rPr lang="en-US" sz="1000" dirty="0" smtClean="0">
                <a:solidFill>
                  <a:schemeClr val="tx1"/>
                </a:solidFill>
              </a:rPr>
              <a:t>: Yasir Tufail</a:t>
            </a:r>
          </a:p>
          <a:p>
            <a:pPr algn="ctr"/>
            <a:r>
              <a:rPr lang="en-US" sz="1000" b="1" dirty="0" smtClean="0">
                <a:solidFill>
                  <a:schemeClr val="tx1"/>
                </a:solidFill>
              </a:rPr>
              <a:t>Software Development</a:t>
            </a:r>
            <a:r>
              <a:rPr lang="en-US" sz="1000" dirty="0" smtClean="0">
                <a:solidFill>
                  <a:schemeClr val="tx1"/>
                </a:solidFill>
              </a:rPr>
              <a:t>: Nancy Smith</a:t>
            </a:r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61" name="Elbow Connector 60"/>
          <p:cNvCxnSpPr>
            <a:stCxn id="35" idx="2"/>
            <a:endCxn id="60" idx="3"/>
          </p:cNvCxnSpPr>
          <p:nvPr/>
        </p:nvCxnSpPr>
        <p:spPr>
          <a:xfrm rot="5400000">
            <a:off x="2623711" y="3552339"/>
            <a:ext cx="2362013" cy="727051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9C5B-F6CB-458D-8628-E7F2587DD02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2371128" y="3362247"/>
            <a:ext cx="1056854" cy="820500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b="1" dirty="0" smtClean="0"/>
              <a:t>Project Admin</a:t>
            </a:r>
          </a:p>
          <a:p>
            <a:pPr algn="ctr"/>
            <a:r>
              <a:rPr lang="en-US" sz="1000" dirty="0" smtClean="0"/>
              <a:t>Selene Annadale</a:t>
            </a:r>
          </a:p>
          <a:p>
            <a:pPr algn="ctr"/>
            <a:r>
              <a:rPr lang="en-US" sz="1000" dirty="0" smtClean="0"/>
              <a:t>Diane Trakas</a:t>
            </a:r>
          </a:p>
        </p:txBody>
      </p:sp>
      <p:cxnSp>
        <p:nvCxnSpPr>
          <p:cNvPr id="42" name="Straight Connector 41"/>
          <p:cNvCxnSpPr>
            <a:stCxn id="31" idx="3"/>
          </p:cNvCxnSpPr>
          <p:nvPr/>
        </p:nvCxnSpPr>
        <p:spPr>
          <a:xfrm>
            <a:off x="3427982" y="3772497"/>
            <a:ext cx="740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Elbow Connector 53"/>
          <p:cNvCxnSpPr/>
          <p:nvPr/>
        </p:nvCxnSpPr>
        <p:spPr>
          <a:xfrm rot="16200000" flipH="1">
            <a:off x="3753408" y="3149694"/>
            <a:ext cx="2362013" cy="153234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>
            <a:off x="5700584" y="4749829"/>
            <a:ext cx="2131290" cy="1802403"/>
            <a:chOff x="5717257" y="3654638"/>
            <a:chExt cx="2131290" cy="1802403"/>
          </a:xfrm>
        </p:grpSpPr>
        <p:sp>
          <p:nvSpPr>
            <p:cNvPr id="47" name="Rectangle 46"/>
            <p:cNvSpPr/>
            <p:nvPr/>
          </p:nvSpPr>
          <p:spPr>
            <a:xfrm>
              <a:off x="5717257" y="3654638"/>
              <a:ext cx="2131290" cy="694084"/>
            </a:xfrm>
            <a:prstGeom prst="rect">
              <a:avLst/>
            </a:prstGeom>
            <a:noFill/>
            <a:ln w="12700" cmpd="sng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000" b="1" dirty="0" smtClean="0">
                  <a:solidFill>
                    <a:prstClr val="black"/>
                  </a:solidFill>
                </a:rPr>
                <a:t>Earth Science Constellation </a:t>
              </a:r>
              <a:r>
                <a:rPr lang="en-US" sz="1000" b="1" dirty="0" smtClean="0">
                  <a:solidFill>
                    <a:schemeClr val="tx1"/>
                  </a:solidFill>
                </a:rPr>
                <a:t>Manager</a:t>
              </a:r>
              <a:r>
                <a:rPr lang="en-US" sz="1000" dirty="0" smtClean="0">
                  <a:solidFill>
                    <a:schemeClr val="tx1"/>
                  </a:solidFill>
                </a:rPr>
                <a:t>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 smtClean="0">
                  <a:solidFill>
                    <a:schemeClr val="tx1"/>
                  </a:solidFill>
                </a:rPr>
                <a:t>Mike Machado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093317" y="4636541"/>
              <a:ext cx="1346800" cy="820500"/>
            </a:xfrm>
            <a:prstGeom prst="rect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b="1" dirty="0" smtClean="0"/>
                <a:t>Constellation Support</a:t>
              </a:r>
            </a:p>
            <a:p>
              <a:pPr algn="ctr"/>
              <a:r>
                <a:rPr lang="en-US" sz="1000" strike="sngStrike" dirty="0" smtClean="0">
                  <a:solidFill>
                    <a:srgbClr val="0000FF"/>
                  </a:solidFill>
                </a:rPr>
                <a:t>Warren Case</a:t>
              </a:r>
            </a:p>
            <a:p>
              <a:pPr algn="ctr"/>
              <a:r>
                <a:rPr lang="en-US" sz="1000" dirty="0" smtClean="0"/>
                <a:t>Nancy Herndon</a:t>
              </a:r>
            </a:p>
          </p:txBody>
        </p:sp>
        <p:cxnSp>
          <p:nvCxnSpPr>
            <p:cNvPr id="52" name="Straight Connector 51"/>
            <p:cNvCxnSpPr>
              <a:endCxn id="51" idx="0"/>
            </p:cNvCxnSpPr>
            <p:nvPr/>
          </p:nvCxnSpPr>
          <p:spPr>
            <a:xfrm>
              <a:off x="6766717" y="4352496"/>
              <a:ext cx="0" cy="28404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/>
        </p:nvSpPr>
        <p:spPr>
          <a:xfrm>
            <a:off x="223315" y="1204002"/>
            <a:ext cx="2389470" cy="84577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b="1" dirty="0" smtClean="0">
                <a:solidFill>
                  <a:prstClr val="black"/>
                </a:solidFill>
              </a:rPr>
              <a:t>Conjunction Assessment Risk Analysis (CARA)</a:t>
            </a:r>
          </a:p>
          <a:p>
            <a:pPr algn="ctr"/>
            <a:r>
              <a:rPr lang="en-US" sz="1000" b="1" dirty="0" smtClean="0"/>
              <a:t>Manager: </a:t>
            </a:r>
            <a:r>
              <a:rPr lang="en-US" sz="1000" dirty="0" smtClean="0"/>
              <a:t>Lauri Newman</a:t>
            </a:r>
          </a:p>
          <a:p>
            <a:pPr algn="ctr"/>
            <a:r>
              <a:rPr lang="en-US" sz="1000" b="1" dirty="0" smtClean="0"/>
              <a:t>Deputy: </a:t>
            </a:r>
            <a:r>
              <a:rPr lang="en-US" sz="1000" dirty="0"/>
              <a:t>Alinda Mashiku </a:t>
            </a:r>
            <a:endParaRPr lang="en-US" sz="1000" dirty="0">
              <a:solidFill>
                <a:srgbClr val="0000FF"/>
              </a:solidFill>
            </a:endParaRPr>
          </a:p>
        </p:txBody>
      </p:sp>
      <p:cxnSp>
        <p:nvCxnSpPr>
          <p:cNvPr id="24" name="Elbow Connector 23"/>
          <p:cNvCxnSpPr>
            <a:stCxn id="17" idx="2"/>
          </p:cNvCxnSpPr>
          <p:nvPr/>
        </p:nvCxnSpPr>
        <p:spPr>
          <a:xfrm rot="16200000" flipH="1">
            <a:off x="2327898" y="1139925"/>
            <a:ext cx="938841" cy="2758536"/>
          </a:xfrm>
          <a:prstGeom prst="bentConnector2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282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941249"/>
            <a:ext cx="7772400" cy="761504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b="1" dirty="0" smtClean="0">
                <a:ea typeface="ＭＳ Ｐゴシック"/>
                <a:cs typeface="ＭＳ Ｐゴシック"/>
              </a:rPr>
              <a:t>MOWG Charter</a:t>
            </a:r>
            <a:endParaRPr lang="en-US" sz="4000" dirty="0" smtClean="0">
              <a:ea typeface="ＭＳ Ｐゴシック"/>
              <a:cs typeface="ＭＳ Ｐゴシック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9318" y="1702753"/>
            <a:ext cx="8696392" cy="4536295"/>
          </a:xfrm>
        </p:spPr>
        <p:txBody>
          <a:bodyPr>
            <a:noAutofit/>
          </a:bodyPr>
          <a:lstStyle/>
          <a:p>
            <a:pPr marL="0" indent="0" algn="ctr" eaLnBrk="1" hangingPunct="1">
              <a:spcBef>
                <a:spcPts val="0"/>
              </a:spcBef>
              <a:buFontTx/>
              <a:buNone/>
            </a:pPr>
            <a:r>
              <a:rPr lang="en-US" sz="3600" b="1" i="1" dirty="0" smtClean="0">
                <a:ea typeface="ＭＳ Ｐゴシック"/>
                <a:cs typeface="ＭＳ Ｐゴシック"/>
              </a:rPr>
              <a:t>The Constellation mission teams</a:t>
            </a:r>
          </a:p>
          <a:p>
            <a:pPr marL="0" indent="0" algn="ctr" eaLnBrk="1" hangingPunct="1">
              <a:spcBef>
                <a:spcPts val="0"/>
              </a:spcBef>
              <a:buFontTx/>
              <a:buNone/>
            </a:pPr>
            <a:r>
              <a:rPr lang="en-US" sz="3600" b="1" i="1" u="sng" dirty="0" smtClean="0">
                <a:ea typeface="ＭＳ Ｐゴシック"/>
                <a:cs typeface="ＭＳ Ｐゴシック"/>
              </a:rPr>
              <a:t>enable nearly simultaneous </a:t>
            </a:r>
          </a:p>
          <a:p>
            <a:pPr marL="0" indent="0" algn="ctr" eaLnBrk="1" hangingPunct="1">
              <a:spcBef>
                <a:spcPts val="0"/>
              </a:spcBef>
              <a:buFontTx/>
              <a:buNone/>
            </a:pPr>
            <a:r>
              <a:rPr lang="en-US" sz="3600" b="1" i="1" u="sng" dirty="0" smtClean="0">
                <a:ea typeface="ＭＳ Ｐゴシック"/>
                <a:cs typeface="ＭＳ Ｐゴシック"/>
              </a:rPr>
              <a:t>science observations</a:t>
            </a:r>
            <a:r>
              <a:rPr lang="en-US" sz="3600" b="1" i="1" dirty="0" smtClean="0">
                <a:ea typeface="ＭＳ Ｐゴシック"/>
                <a:cs typeface="ＭＳ Ｐゴシック"/>
              </a:rPr>
              <a:t> by </a:t>
            </a:r>
          </a:p>
          <a:p>
            <a:pPr marL="0" indent="0" algn="ctr" eaLnBrk="1" hangingPunct="1">
              <a:spcBef>
                <a:spcPts val="0"/>
              </a:spcBef>
              <a:buFontTx/>
              <a:buNone/>
            </a:pPr>
            <a:r>
              <a:rPr lang="en-US" sz="3600" b="1" i="1" u="sng" dirty="0" smtClean="0">
                <a:ea typeface="ＭＳ Ｐゴシック"/>
                <a:cs typeface="ＭＳ Ｐゴシック"/>
              </a:rPr>
              <a:t>coordinating</a:t>
            </a:r>
            <a:r>
              <a:rPr lang="en-US" sz="3600" b="1" i="1" dirty="0" smtClean="0">
                <a:ea typeface="ＭＳ Ｐゴシック"/>
                <a:cs typeface="ＭＳ Ｐゴシック"/>
              </a:rPr>
              <a:t> their operations and </a:t>
            </a:r>
          </a:p>
          <a:p>
            <a:pPr marL="0" indent="0" algn="ctr" eaLnBrk="1" hangingPunct="1">
              <a:spcBef>
                <a:spcPts val="0"/>
              </a:spcBef>
              <a:buFontTx/>
              <a:buNone/>
            </a:pPr>
            <a:r>
              <a:rPr lang="en-US" sz="3600" b="1" i="1" u="sng" dirty="0" smtClean="0">
                <a:ea typeface="ＭＳ Ｐゴシック"/>
                <a:cs typeface="ＭＳ Ｐゴシック"/>
              </a:rPr>
              <a:t>cooperating</a:t>
            </a:r>
            <a:r>
              <a:rPr lang="en-US" sz="3600" b="1" i="1" dirty="0" smtClean="0">
                <a:ea typeface="ＭＳ Ｐゴシック"/>
                <a:cs typeface="ＭＳ Ｐゴシック"/>
              </a:rPr>
              <a:t> with each other to</a:t>
            </a:r>
          </a:p>
          <a:p>
            <a:pPr marL="0" indent="0" algn="ctr" eaLnBrk="1" hangingPunct="1">
              <a:spcBef>
                <a:spcPts val="0"/>
              </a:spcBef>
              <a:buFontTx/>
              <a:buNone/>
            </a:pPr>
            <a:r>
              <a:rPr lang="en-US" sz="3600" b="1" i="1" u="sng" dirty="0" smtClean="0">
                <a:ea typeface="ＭＳ Ｐゴシック"/>
                <a:cs typeface="ＭＳ Ｐゴシック"/>
              </a:rPr>
              <a:t>ensure the safety of the constellations</a:t>
            </a:r>
            <a:r>
              <a:rPr lang="en-US" sz="4000" b="1" i="1" u="sng" dirty="0" smtClean="0">
                <a:ea typeface="ＭＳ Ｐゴシック"/>
                <a:cs typeface="ＭＳ Ｐゴシック"/>
              </a:rPr>
              <a:t>.</a:t>
            </a:r>
            <a:endParaRPr lang="en-US" sz="4000" b="1" i="1" dirty="0" smtClean="0">
              <a:ea typeface="ＭＳ Ｐゴシック"/>
              <a:cs typeface="ＭＳ Ｐゴシック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A6987E-8B37-4CCB-9222-CBAB26C8E95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23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133"/>
            <a:ext cx="8229600" cy="59143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Constellation History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4467"/>
            <a:ext cx="9144000" cy="5584869"/>
          </a:xfrm>
        </p:spPr>
        <p:txBody>
          <a:bodyPr>
            <a:noAutofit/>
          </a:bodyPr>
          <a:lstStyle/>
          <a:p>
            <a:pPr marL="231775" indent="-231775">
              <a:lnSpc>
                <a:spcPct val="95000"/>
              </a:lnSpc>
            </a:pPr>
            <a:r>
              <a:rPr lang="en-US" sz="1700" b="1" dirty="0"/>
              <a:t>A-Train Mission Operations Working Group (MOWG): </a:t>
            </a:r>
            <a:r>
              <a:rPr lang="en-US" sz="1700" dirty="0"/>
              <a:t>Exploratory discussions between </a:t>
            </a:r>
            <a:r>
              <a:rPr lang="en-US" sz="1700" dirty="0" err="1"/>
              <a:t>LaRC</a:t>
            </a:r>
            <a:r>
              <a:rPr lang="en-US" sz="1700" dirty="0"/>
              <a:t> (John </a:t>
            </a:r>
            <a:r>
              <a:rPr lang="en-US" sz="1700" dirty="0" err="1"/>
              <a:t>Stadler</a:t>
            </a:r>
            <a:r>
              <a:rPr lang="en-US" sz="1700" dirty="0"/>
              <a:t>) and GSFC (Angie Kelly, Bill Guit and Lauri Newman) in 2002. Officially met for the first time in March 2003</a:t>
            </a:r>
          </a:p>
          <a:p>
            <a:pPr marL="231775" indent="-231775">
              <a:lnSpc>
                <a:spcPct val="95000"/>
              </a:lnSpc>
            </a:pPr>
            <a:r>
              <a:rPr lang="en-US" sz="1700" b="1" dirty="0"/>
              <a:t>Morning Constellation: </a:t>
            </a:r>
            <a:r>
              <a:rPr lang="en-US" sz="1700" dirty="0"/>
              <a:t>Officially began with Landsat-7 (April 1999) and Terra (December 1999), followed by joint EO-1/SAC-C launch (November 2000) and Landsat-8 (February 2013), </a:t>
            </a:r>
            <a:r>
              <a:rPr lang="en-US" sz="1700" dirty="0">
                <a:solidFill>
                  <a:srgbClr val="0000FF"/>
                </a:solidFill>
              </a:rPr>
              <a:t>Landsat-9 (Planned)</a:t>
            </a:r>
          </a:p>
          <a:p>
            <a:pPr marL="231775" indent="-231775">
              <a:lnSpc>
                <a:spcPct val="95000"/>
              </a:lnSpc>
            </a:pPr>
            <a:r>
              <a:rPr lang="en-US" sz="1700" b="1" dirty="0"/>
              <a:t>Afternoon Constellation (A-Train): </a:t>
            </a:r>
            <a:r>
              <a:rPr lang="en-US" sz="1700" dirty="0"/>
              <a:t>Began with the Aqua (May 2002) and Aura (July 2004), then PARASOL (December 2004), and joint CALIPSO/</a:t>
            </a:r>
            <a:r>
              <a:rPr lang="en-US" sz="1700" dirty="0" err="1"/>
              <a:t>CloudSat</a:t>
            </a:r>
            <a:r>
              <a:rPr lang="en-US" sz="1700" dirty="0"/>
              <a:t> launch (April 2006)</a:t>
            </a:r>
          </a:p>
          <a:p>
            <a:pPr marL="231775" indent="-231775">
              <a:lnSpc>
                <a:spcPct val="95000"/>
              </a:lnSpc>
            </a:pPr>
            <a:r>
              <a:rPr lang="en-US" sz="1700" b="1" dirty="0"/>
              <a:t>Later ESC missions followed:</a:t>
            </a:r>
          </a:p>
          <a:p>
            <a:pPr marL="631825" lvl="1" indent="-231775">
              <a:lnSpc>
                <a:spcPct val="95000"/>
              </a:lnSpc>
            </a:pPr>
            <a:r>
              <a:rPr lang="en-US" sz="1600" b="1" dirty="0"/>
              <a:t>OCO (2010) and Glory (2011) </a:t>
            </a:r>
            <a:r>
              <a:rPr lang="en-US" sz="1600" dirty="0"/>
              <a:t>launches failed </a:t>
            </a:r>
          </a:p>
          <a:p>
            <a:pPr marL="631825" lvl="1" indent="-231775">
              <a:lnSpc>
                <a:spcPct val="95000"/>
              </a:lnSpc>
            </a:pPr>
            <a:r>
              <a:rPr lang="en-US" sz="1600" b="1" dirty="0"/>
              <a:t>GCOM-W1</a:t>
            </a:r>
            <a:r>
              <a:rPr lang="en-US" sz="1600" dirty="0"/>
              <a:t> (May 2012)</a:t>
            </a:r>
          </a:p>
          <a:p>
            <a:pPr marL="631825" lvl="1" indent="-231775">
              <a:lnSpc>
                <a:spcPct val="95000"/>
              </a:lnSpc>
            </a:pPr>
            <a:r>
              <a:rPr lang="en-US" sz="1600" b="1" dirty="0"/>
              <a:t>Landsat 8 </a:t>
            </a:r>
            <a:r>
              <a:rPr lang="en-US" sz="1600" dirty="0"/>
              <a:t>(February 2013)</a:t>
            </a:r>
          </a:p>
          <a:p>
            <a:pPr marL="631825" lvl="1" indent="-231775">
              <a:lnSpc>
                <a:spcPct val="95000"/>
              </a:lnSpc>
            </a:pPr>
            <a:r>
              <a:rPr lang="en-US" sz="1600" b="1" dirty="0"/>
              <a:t>OCO-2</a:t>
            </a:r>
            <a:r>
              <a:rPr lang="en-US" sz="1600" dirty="0"/>
              <a:t> (July 2014)</a:t>
            </a:r>
          </a:p>
          <a:p>
            <a:pPr marL="231775" indent="-231775">
              <a:lnSpc>
                <a:spcPct val="95000"/>
              </a:lnSpc>
            </a:pPr>
            <a:r>
              <a:rPr lang="en-US" sz="1700" b="1" dirty="0"/>
              <a:t>Formation of the C-Train:</a:t>
            </a:r>
          </a:p>
          <a:p>
            <a:pPr marL="631825" lvl="1" indent="-231775">
              <a:lnSpc>
                <a:spcPct val="95000"/>
              </a:lnSpc>
            </a:pPr>
            <a:r>
              <a:rPr lang="en-US" sz="1600" b="1" dirty="0" err="1"/>
              <a:t>CloudSat</a:t>
            </a:r>
            <a:r>
              <a:rPr lang="en-US" sz="1600" b="1" dirty="0"/>
              <a:t> </a:t>
            </a:r>
            <a:r>
              <a:rPr lang="en-US" sz="1600" dirty="0"/>
              <a:t>exited A-Train on February 22, 2018</a:t>
            </a:r>
          </a:p>
          <a:p>
            <a:pPr marL="631825" lvl="1" indent="-231775">
              <a:lnSpc>
                <a:spcPct val="95000"/>
              </a:lnSpc>
            </a:pPr>
            <a:r>
              <a:rPr lang="en-US" sz="1600" b="1" dirty="0"/>
              <a:t>CALIPSO </a:t>
            </a:r>
            <a:r>
              <a:rPr lang="en-US" sz="1600" dirty="0"/>
              <a:t>exited A-Train in mid-September 2018</a:t>
            </a:r>
          </a:p>
          <a:p>
            <a:pPr marL="631825" lvl="1" indent="-231775">
              <a:lnSpc>
                <a:spcPct val="95000"/>
              </a:lnSpc>
            </a:pPr>
            <a:r>
              <a:rPr lang="en-US" sz="1600" b="1" dirty="0"/>
              <a:t>C-Train </a:t>
            </a:r>
            <a:r>
              <a:rPr lang="en-US" sz="1600" dirty="0"/>
              <a:t>operational orbit configuration achieved on November 1, 2018</a:t>
            </a:r>
          </a:p>
          <a:p>
            <a:pPr marL="231775" indent="-231775">
              <a:lnSpc>
                <a:spcPct val="95000"/>
              </a:lnSpc>
            </a:pPr>
            <a:r>
              <a:rPr lang="en-US" sz="1700" b="1" dirty="0" smtClean="0"/>
              <a:t>Recent Major Anniversaries:</a:t>
            </a:r>
          </a:p>
          <a:p>
            <a:pPr marL="631825" lvl="1" indent="-231775">
              <a:lnSpc>
                <a:spcPct val="95000"/>
              </a:lnSpc>
            </a:pPr>
            <a:r>
              <a:rPr lang="en-US" sz="1600" dirty="0" smtClean="0"/>
              <a:t>Last year</a:t>
            </a:r>
            <a:r>
              <a:rPr lang="en-US" sz="1600" dirty="0"/>
              <a:t>, </a:t>
            </a:r>
            <a:r>
              <a:rPr lang="en-US" sz="1600" dirty="0" smtClean="0"/>
              <a:t>OCO-2 celebrated a 5-year anniversary while </a:t>
            </a:r>
            <a:r>
              <a:rPr lang="en-US" sz="1600" dirty="0"/>
              <a:t>Aura celebrated </a:t>
            </a:r>
            <a:r>
              <a:rPr lang="en-US" sz="1600" dirty="0" smtClean="0"/>
              <a:t>15-years on orbit and Landsat-7 and Terra both enjoyed 20-year </a:t>
            </a:r>
            <a:r>
              <a:rPr lang="en-US" sz="1600" dirty="0"/>
              <a:t>milestone </a:t>
            </a:r>
            <a:r>
              <a:rPr lang="en-US" sz="1600" dirty="0" smtClean="0"/>
              <a:t>anniversaries!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83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69881"/>
            <a:ext cx="8382000" cy="724243"/>
          </a:xfrm>
        </p:spPr>
        <p:txBody>
          <a:bodyPr>
            <a:normAutofit/>
          </a:bodyPr>
          <a:lstStyle/>
          <a:p>
            <a:r>
              <a:rPr lang="en-US" sz="3100" b="1" dirty="0" smtClean="0">
                <a:solidFill>
                  <a:srgbClr val="0000FF"/>
                </a:solidFill>
              </a:rPr>
              <a:t>Significant Meeting Topics</a:t>
            </a:r>
            <a:endParaRPr lang="en-US" sz="3100" b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03236" y="1107245"/>
            <a:ext cx="8999671" cy="5750755"/>
          </a:xfrm>
        </p:spPr>
        <p:txBody>
          <a:bodyPr lIns="0" tIns="0" rIns="0" bIns="0">
            <a:noAutofit/>
          </a:bodyPr>
          <a:lstStyle/>
          <a:p>
            <a:r>
              <a:rPr lang="en-US" sz="2200" b="1" dirty="0" smtClean="0">
                <a:solidFill>
                  <a:srgbClr val="0000FF"/>
                </a:solidFill>
              </a:rPr>
              <a:t>COVID-19: How has it affected operations and what science opportunities have come as </a:t>
            </a:r>
            <a:r>
              <a:rPr lang="en-US" sz="2200" b="1" dirty="0">
                <a:solidFill>
                  <a:srgbClr val="0000FF"/>
                </a:solidFill>
              </a:rPr>
              <a:t>a </a:t>
            </a:r>
            <a:r>
              <a:rPr lang="en-US" sz="2200" b="1" dirty="0" smtClean="0">
                <a:solidFill>
                  <a:srgbClr val="0000FF"/>
                </a:solidFill>
              </a:rPr>
              <a:t>result - Aura </a:t>
            </a:r>
            <a:r>
              <a:rPr lang="en-US" sz="2200" b="1" dirty="0">
                <a:solidFill>
                  <a:srgbClr val="0000FF"/>
                </a:solidFill>
              </a:rPr>
              <a:t>science highlights</a:t>
            </a:r>
          </a:p>
          <a:p>
            <a:r>
              <a:rPr lang="en-US" sz="2200" b="1" dirty="0" smtClean="0">
                <a:solidFill>
                  <a:srgbClr val="0000FF"/>
                </a:solidFill>
              </a:rPr>
              <a:t>NASA Headquarters Perspective, including Senior Review</a:t>
            </a:r>
          </a:p>
          <a:p>
            <a:r>
              <a:rPr lang="en-US" sz="2200" b="1" dirty="0" smtClean="0">
                <a:solidFill>
                  <a:srgbClr val="0000FF"/>
                </a:solidFill>
              </a:rPr>
              <a:t>Current state of the missions </a:t>
            </a:r>
            <a:endParaRPr lang="en-US" sz="2200" b="1" dirty="0">
              <a:solidFill>
                <a:srgbClr val="0000FF"/>
              </a:solidFill>
            </a:endParaRPr>
          </a:p>
          <a:p>
            <a:pPr lvl="1"/>
            <a:r>
              <a:rPr lang="en-US" sz="1600" b="1" dirty="0" smtClean="0">
                <a:solidFill>
                  <a:srgbClr val="0000FF"/>
                </a:solidFill>
              </a:rPr>
              <a:t>Review A-Train’s Fall 2020 inclination adjust maneuvers (IAMs) and plans for Spring 2021</a:t>
            </a:r>
          </a:p>
          <a:p>
            <a:pPr lvl="1"/>
            <a:r>
              <a:rPr lang="en-US" sz="1600" b="1" dirty="0" smtClean="0">
                <a:solidFill>
                  <a:srgbClr val="0000FF"/>
                </a:solidFill>
              </a:rPr>
              <a:t>Aqua anomaly update and constellation exit plans</a:t>
            </a:r>
          </a:p>
          <a:p>
            <a:pPr lvl="1"/>
            <a:r>
              <a:rPr lang="en-US" sz="1600" b="1" dirty="0" smtClean="0">
                <a:solidFill>
                  <a:srgbClr val="0000FF"/>
                </a:solidFill>
              </a:rPr>
              <a:t>Landsat 7 update / Working Group to analyze 2021 crossings</a:t>
            </a:r>
          </a:p>
          <a:p>
            <a:pPr lvl="1"/>
            <a:r>
              <a:rPr lang="en-US" sz="1600" b="1" dirty="0" smtClean="0">
                <a:solidFill>
                  <a:srgbClr val="0000FF"/>
                </a:solidFill>
              </a:rPr>
              <a:t>C-Train status / </a:t>
            </a:r>
            <a:r>
              <a:rPr lang="en-US" sz="1600" b="1" dirty="0" err="1" smtClean="0">
                <a:solidFill>
                  <a:srgbClr val="0000FF"/>
                </a:solidFill>
              </a:rPr>
              <a:t>CloudSat</a:t>
            </a:r>
            <a:r>
              <a:rPr lang="en-US" sz="1600" b="1" dirty="0" smtClean="0">
                <a:solidFill>
                  <a:srgbClr val="0000FF"/>
                </a:solidFill>
              </a:rPr>
              <a:t> negative relative acceleration</a:t>
            </a:r>
          </a:p>
          <a:p>
            <a:pPr lvl="1"/>
            <a:r>
              <a:rPr lang="en-US" sz="1600" b="1" dirty="0">
                <a:solidFill>
                  <a:srgbClr val="0000FF"/>
                </a:solidFill>
              </a:rPr>
              <a:t>Operations Coordination Plan </a:t>
            </a:r>
            <a:r>
              <a:rPr lang="en-US" sz="1600" b="1" dirty="0" smtClean="0">
                <a:solidFill>
                  <a:srgbClr val="0000FF"/>
                </a:solidFill>
              </a:rPr>
              <a:t>update</a:t>
            </a:r>
          </a:p>
          <a:p>
            <a:r>
              <a:rPr lang="en-US" sz="2200" b="1" dirty="0" smtClean="0">
                <a:solidFill>
                  <a:srgbClr val="0000FF"/>
                </a:solidFill>
              </a:rPr>
              <a:t>Constellation Updates</a:t>
            </a:r>
          </a:p>
          <a:p>
            <a:pPr lvl="1"/>
            <a:r>
              <a:rPr lang="en-US" sz="1600" b="1" dirty="0" smtClean="0">
                <a:solidFill>
                  <a:srgbClr val="0000FF"/>
                </a:solidFill>
              </a:rPr>
              <a:t>Landsat </a:t>
            </a:r>
            <a:r>
              <a:rPr lang="en-US" sz="1600" b="1" dirty="0">
                <a:solidFill>
                  <a:srgbClr val="0000FF"/>
                </a:solidFill>
              </a:rPr>
              <a:t>9 development </a:t>
            </a:r>
            <a:r>
              <a:rPr lang="en-US" sz="1600" b="1" dirty="0" smtClean="0">
                <a:solidFill>
                  <a:srgbClr val="0000FF"/>
                </a:solidFill>
              </a:rPr>
              <a:t>status, I&amp;T, ascent briefing updates, and preparations for launch</a:t>
            </a:r>
          </a:p>
          <a:p>
            <a:pPr lvl="1"/>
            <a:r>
              <a:rPr lang="en-US" sz="1600" b="1" dirty="0" smtClean="0">
                <a:solidFill>
                  <a:srgbClr val="0000FF"/>
                </a:solidFill>
              </a:rPr>
              <a:t>Mega-Constellation Status Updates (CARA) plus presentation from </a:t>
            </a:r>
            <a:r>
              <a:rPr lang="en-US" sz="1600" b="1" dirty="0" err="1" smtClean="0">
                <a:solidFill>
                  <a:srgbClr val="0000FF"/>
                </a:solidFill>
              </a:rPr>
              <a:t>OneWeb</a:t>
            </a:r>
            <a:r>
              <a:rPr lang="en-US" sz="1600" b="1" dirty="0" smtClean="0">
                <a:solidFill>
                  <a:srgbClr val="0000FF"/>
                </a:solidFill>
              </a:rPr>
              <a:t> team </a:t>
            </a:r>
            <a:endParaRPr lang="en-US" sz="1600" b="1" dirty="0">
              <a:solidFill>
                <a:srgbClr val="0000FF"/>
              </a:solidFill>
            </a:endParaRPr>
          </a:p>
          <a:p>
            <a:pPr lvl="1"/>
            <a:r>
              <a:rPr lang="en-US" sz="1600" b="1" dirty="0" smtClean="0">
                <a:solidFill>
                  <a:srgbClr val="0000FF"/>
                </a:solidFill>
              </a:rPr>
              <a:t>NOAA/JPSS Constellation Updates</a:t>
            </a:r>
          </a:p>
          <a:p>
            <a:r>
              <a:rPr lang="en-US" sz="2200" b="1" dirty="0" smtClean="0">
                <a:solidFill>
                  <a:srgbClr val="0000FF"/>
                </a:solidFill>
              </a:rPr>
              <a:t>Conjunction </a:t>
            </a:r>
            <a:r>
              <a:rPr lang="en-US" sz="2200" b="1" dirty="0">
                <a:solidFill>
                  <a:srgbClr val="0000FF"/>
                </a:solidFill>
              </a:rPr>
              <a:t>Assessment (CA) Topics</a:t>
            </a:r>
          </a:p>
          <a:p>
            <a:pPr lvl="1"/>
            <a:r>
              <a:rPr lang="en-US" sz="1600" b="1" dirty="0">
                <a:solidFill>
                  <a:srgbClr val="0000FF"/>
                </a:solidFill>
              </a:rPr>
              <a:t>CARA </a:t>
            </a:r>
            <a:r>
              <a:rPr lang="en-US" sz="1600" b="1" dirty="0" smtClean="0">
                <a:solidFill>
                  <a:srgbClr val="0000FF"/>
                </a:solidFill>
              </a:rPr>
              <a:t>updates / Changes to Probability of Collision and Brute Force Monte Carlo</a:t>
            </a:r>
          </a:p>
          <a:p>
            <a:pPr lvl="1"/>
            <a:r>
              <a:rPr lang="en-US" sz="1600" b="1" dirty="0">
                <a:solidFill>
                  <a:srgbClr val="0000FF"/>
                </a:solidFill>
              </a:rPr>
              <a:t>Space </a:t>
            </a:r>
            <a:r>
              <a:rPr lang="en-US" sz="1600" b="1" dirty="0" smtClean="0">
                <a:solidFill>
                  <a:srgbClr val="0000FF"/>
                </a:solidFill>
              </a:rPr>
              <a:t>Force overview</a:t>
            </a:r>
          </a:p>
          <a:p>
            <a:pPr lvl="1"/>
            <a:r>
              <a:rPr lang="en-US" sz="1600" b="1" dirty="0">
                <a:solidFill>
                  <a:srgbClr val="0000FF"/>
                </a:solidFill>
              </a:rPr>
              <a:t>Conjunction Assessment and Risk Mitigation Automation (CARMA) </a:t>
            </a:r>
            <a:r>
              <a:rPr lang="en-US" sz="1600" b="1" dirty="0" smtClean="0">
                <a:solidFill>
                  <a:srgbClr val="0000FF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6138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640636"/>
            <a:ext cx="9144000" cy="1200329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Constellations are </a:t>
            </a:r>
            <a:r>
              <a:rPr lang="en-US" sz="2400" b="1" i="1" dirty="0">
                <a:solidFill>
                  <a:schemeClr val="tx1"/>
                </a:solidFill>
                <a:latin typeface="Times New Roman"/>
                <a:cs typeface="Times New Roman"/>
              </a:rPr>
              <a:t>operating </a:t>
            </a:r>
            <a:r>
              <a:rPr lang="en-US" sz="2400" b="1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successfully</a:t>
            </a:r>
          </a:p>
          <a:p>
            <a:pPr algn="ctr"/>
            <a:r>
              <a:rPr lang="en-US" sz="2400" b="1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and producing valuable science data</a:t>
            </a:r>
            <a:endParaRPr lang="en-US" sz="2400" b="1" i="1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ctr"/>
            <a:r>
              <a:rPr lang="en-US" sz="2400" b="1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Excellent cooperation! Still evolving and </a:t>
            </a:r>
            <a:r>
              <a:rPr lang="en-US" sz="2400" b="1" i="1" dirty="0">
                <a:solidFill>
                  <a:schemeClr val="tx1"/>
                </a:solidFill>
                <a:latin typeface="Times New Roman"/>
                <a:cs typeface="Times New Roman"/>
              </a:rPr>
              <a:t>learning</a:t>
            </a:r>
            <a:r>
              <a:rPr lang="en-US" sz="2400" b="1" i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!</a:t>
            </a:r>
            <a:endParaRPr lang="en-US" sz="2400" b="1" i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819" y="417439"/>
            <a:ext cx="8229600" cy="69535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State of the Constellations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10" name="Content Placeholder 6"/>
          <p:cNvSpPr>
            <a:spLocks noGrp="1"/>
          </p:cNvSpPr>
          <p:nvPr>
            <p:ph idx="1"/>
          </p:nvPr>
        </p:nvSpPr>
        <p:spPr>
          <a:xfrm>
            <a:off x="24086" y="960638"/>
            <a:ext cx="9143999" cy="4679998"/>
          </a:xfrm>
          <a:noFill/>
        </p:spPr>
        <p:txBody>
          <a:bodyPr>
            <a:noAutofit/>
          </a:bodyPr>
          <a:lstStyle/>
          <a:p>
            <a:pPr marL="234950" indent="-234950">
              <a:spcBef>
                <a:spcPts val="600"/>
              </a:spcBef>
            </a:pPr>
            <a:r>
              <a:rPr lang="en-US" sz="2400" b="1" dirty="0"/>
              <a:t>Morning Constellation</a:t>
            </a:r>
          </a:p>
          <a:p>
            <a:pPr marL="635000" lvl="1" indent="-234950">
              <a:spcBef>
                <a:spcPts val="600"/>
              </a:spcBef>
            </a:pPr>
            <a:r>
              <a:rPr lang="en-US" sz="2000" dirty="0"/>
              <a:t>Landsat </a:t>
            </a:r>
            <a:r>
              <a:rPr lang="en-US" sz="2000" dirty="0" smtClean="0">
                <a:solidFill>
                  <a:srgbClr val="000000"/>
                </a:solidFill>
              </a:rPr>
              <a:t>7, Landsat 8 and </a:t>
            </a:r>
            <a:r>
              <a:rPr lang="en-US" sz="2000" dirty="0" smtClean="0"/>
              <a:t>Terra are </a:t>
            </a:r>
            <a:r>
              <a:rPr lang="en-US" sz="2000" dirty="0"/>
              <a:t>performing </a:t>
            </a:r>
            <a:r>
              <a:rPr lang="en-US" sz="2000" dirty="0" smtClean="0"/>
              <a:t>nominally.</a:t>
            </a:r>
          </a:p>
          <a:p>
            <a:pPr marL="635000" lvl="1" indent="-234950">
              <a:spcBef>
                <a:spcPts val="600"/>
              </a:spcBef>
            </a:pPr>
            <a:r>
              <a:rPr lang="en-US" sz="2000" dirty="0" smtClean="0">
                <a:solidFill>
                  <a:srgbClr val="000000"/>
                </a:solidFill>
              </a:rPr>
              <a:t>SAC-C stopped operations in August 2013</a:t>
            </a:r>
            <a:endParaRPr lang="en-US" sz="2000" dirty="0">
              <a:solidFill>
                <a:srgbClr val="000000"/>
              </a:solidFill>
            </a:endParaRPr>
          </a:p>
          <a:p>
            <a:pPr marL="635000" lvl="1" indent="-234950">
              <a:spcBef>
                <a:spcPts val="600"/>
              </a:spcBef>
            </a:pPr>
            <a:r>
              <a:rPr lang="en-US" sz="2000" dirty="0" smtClean="0"/>
              <a:t>EO</a:t>
            </a:r>
            <a:r>
              <a:rPr lang="en-US" sz="2000" dirty="0"/>
              <a:t>-1 </a:t>
            </a:r>
            <a:r>
              <a:rPr lang="en-US" sz="2000" dirty="0" smtClean="0"/>
              <a:t>was decommissioned and passivated on March 30, 2017</a:t>
            </a:r>
          </a:p>
          <a:p>
            <a:pPr marL="635000" lvl="1" indent="-234950">
              <a:spcBef>
                <a:spcPts val="600"/>
              </a:spcBef>
            </a:pPr>
            <a:r>
              <a:rPr lang="en-US" sz="2000" dirty="0" smtClean="0"/>
              <a:t>Landsat 9 progressing toward launch</a:t>
            </a:r>
          </a:p>
          <a:p>
            <a:pPr marL="228600" indent="-228600">
              <a:spcBef>
                <a:spcPts val="600"/>
              </a:spcBef>
            </a:pPr>
            <a:r>
              <a:rPr lang="en-US" sz="2400" b="1" dirty="0" smtClean="0"/>
              <a:t>Afternoon Constellation (A-Train &amp; C-Train)</a:t>
            </a:r>
          </a:p>
          <a:p>
            <a:pPr marL="628650" lvl="1" indent="-228600">
              <a:spcBef>
                <a:spcPts val="600"/>
              </a:spcBef>
            </a:pPr>
            <a:r>
              <a:rPr lang="en-US" sz="2000" dirty="0" smtClean="0">
                <a:solidFill>
                  <a:srgbClr val="0000FF"/>
                </a:solidFill>
              </a:rPr>
              <a:t>Aqua Formatter Multiplexor Unit (FMU) / Solid State Recorder (SSR) Anomaly</a:t>
            </a:r>
          </a:p>
          <a:p>
            <a:pPr marL="628650" lvl="1" indent="-228600">
              <a:spcBef>
                <a:spcPts val="600"/>
              </a:spcBef>
            </a:pPr>
            <a:r>
              <a:rPr lang="en-US" sz="2000" dirty="0" err="1" smtClean="0">
                <a:solidFill>
                  <a:srgbClr val="0000FF"/>
                </a:solidFill>
              </a:rPr>
              <a:t>CloudSat</a:t>
            </a:r>
            <a:r>
              <a:rPr lang="en-US" sz="2000" dirty="0" smtClean="0">
                <a:solidFill>
                  <a:srgbClr val="0000FF"/>
                </a:solidFill>
              </a:rPr>
              <a:t> under-voltage condition and reaction wheel anomaly</a:t>
            </a:r>
          </a:p>
          <a:p>
            <a:pPr marL="628650" lvl="1" indent="-228600">
              <a:spcBef>
                <a:spcPts val="600"/>
              </a:spcBef>
            </a:pPr>
            <a:r>
              <a:rPr lang="en-US" sz="2000" dirty="0" smtClean="0"/>
              <a:t>Aura, GCOM-W1, and OCO-2 are performing nominally</a:t>
            </a:r>
          </a:p>
          <a:p>
            <a:pPr marL="628650" lvl="1" indent="-228600">
              <a:spcBef>
                <a:spcPts val="600"/>
              </a:spcBef>
            </a:pPr>
            <a:r>
              <a:rPr lang="en-US" altLang="ja-JP" sz="2000" dirty="0" smtClean="0">
                <a:ea typeface="ＭＳ Ｐゴシック" charset="-128"/>
              </a:rPr>
              <a:t>PARASOL exited the A-Train in 2013</a:t>
            </a:r>
          </a:p>
          <a:p>
            <a:pPr marL="628650" lvl="1">
              <a:spcBef>
                <a:spcPts val="600"/>
              </a:spcBef>
            </a:pPr>
            <a:r>
              <a:rPr lang="en-US" altLang="ja-JP" sz="2000" dirty="0" smtClean="0">
                <a:ea typeface="ＭＳ Ｐゴシック" charset="-128"/>
              </a:rPr>
              <a:t>CloudSat</a:t>
            </a:r>
            <a:r>
              <a:rPr lang="en-US" altLang="ja-JP" sz="2000" dirty="0">
                <a:ea typeface="ＭＳ Ｐゴシック" charset="-128"/>
              </a:rPr>
              <a:t> </a:t>
            </a:r>
            <a:r>
              <a:rPr lang="en-US" altLang="ja-JP" sz="2000" dirty="0" smtClean="0">
                <a:ea typeface="ＭＳ Ｐゴシック" charset="-128"/>
              </a:rPr>
              <a:t>&amp; CALIPSO continue successful operations in the C-Train (formed November 1, 2018) and continue to be Constellation MOWG family!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3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313" y="4953000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Mission Operations Working Group Meeting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December 3-5, 2019</a:t>
            </a:r>
          </a:p>
          <a:p>
            <a:pPr algn="ctr"/>
            <a:r>
              <a:rPr lang="en-US" smtClean="0">
                <a:solidFill>
                  <a:schemeClr val="bg1"/>
                </a:solidFill>
                <a:cs typeface="Times New Roman" panose="02020603050405020304" pitchFamily="18" charset="0"/>
              </a:rPr>
              <a:t>Northrop </a:t>
            </a:r>
            <a:r>
              <a:rPr lang="en-US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Grumman Information Systems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Gilbert, Arizona</a:t>
            </a:r>
            <a:endParaRPr 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625038"/>
            <a:ext cx="9143999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Earth Observing Constellation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92806"/>
            <a:ext cx="9144000" cy="2831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74586"/>
      </p:ext>
    </p:extLst>
  </p:cSld>
  <p:clrMapOvr>
    <a:masterClrMapping/>
  </p:clrMapOvr>
  <p:transition advTm="1583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4855" y="686220"/>
            <a:ext cx="3961341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i="1" dirty="0">
                <a:solidFill>
                  <a:srgbClr val="008000"/>
                </a:solidFill>
                <a:latin typeface="Times New Roman"/>
                <a:ea typeface="ＭＳ Ｐゴシック"/>
                <a:cs typeface="Times New Roman"/>
              </a:rPr>
              <a:t>Since </a:t>
            </a:r>
            <a:r>
              <a:rPr lang="en-US" sz="2800" b="1" i="1" dirty="0" smtClean="0">
                <a:solidFill>
                  <a:srgbClr val="008000"/>
                </a:solidFill>
                <a:latin typeface="Times New Roman"/>
                <a:ea typeface="ＭＳ Ｐゴシック"/>
                <a:cs typeface="Times New Roman"/>
              </a:rPr>
              <a:t>the last meeting . . 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Rectangle 2" descr="Parchment"/>
          <p:cNvSpPr txBox="1">
            <a:spLocks noChangeArrowheads="1"/>
          </p:cNvSpPr>
          <p:nvPr/>
        </p:nvSpPr>
        <p:spPr>
          <a:xfrm>
            <a:off x="214185" y="1307756"/>
            <a:ext cx="8784158" cy="57031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45720" rtlCol="0">
            <a:spAutoFit/>
          </a:bodyPr>
          <a:lstStyle/>
          <a:p>
            <a:pPr marL="231775" lvl="1" indent="-231775">
              <a:lnSpc>
                <a:spcPct val="90000"/>
              </a:lnSpc>
              <a:spcBef>
                <a:spcPts val="1200"/>
              </a:spcBef>
              <a:buFont typeface="Arial"/>
              <a:buChar char="•"/>
              <a:tabLst>
                <a:tab pos="2289175" algn="l"/>
                <a:tab pos="6057900" algn="l"/>
              </a:tabLst>
            </a:pPr>
            <a:r>
              <a:rPr lang="en-US" sz="2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The A-Train </a:t>
            </a:r>
            <a:r>
              <a:rPr lang="en-US" sz="2800" dirty="0">
                <a:solidFill>
                  <a:srgbClr val="0000FF"/>
                </a:solidFill>
                <a:latin typeface="Times New Roman"/>
                <a:cs typeface="Times New Roman"/>
              </a:rPr>
              <a:t>successfully conducted </a:t>
            </a:r>
            <a:r>
              <a:rPr lang="en-US" sz="2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it’s Spring 2020 Inclination Adjust Maneuver (IAM) campaign despite COVID-19 pandemic</a:t>
            </a:r>
          </a:p>
          <a:p>
            <a:pPr marL="231775" lvl="1" indent="-231775">
              <a:lnSpc>
                <a:spcPct val="90000"/>
              </a:lnSpc>
              <a:spcBef>
                <a:spcPts val="1200"/>
              </a:spcBef>
              <a:buFont typeface="Arial"/>
              <a:buChar char="•"/>
              <a:tabLst>
                <a:tab pos="2289175" algn="l"/>
                <a:tab pos="6057900" algn="l"/>
              </a:tabLst>
            </a:pPr>
            <a:r>
              <a:rPr lang="en-US" sz="2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The Fall 2020 IAM series began in August but </a:t>
            </a:r>
            <a:r>
              <a:rPr lang="en-US" sz="2800" dirty="0">
                <a:solidFill>
                  <a:srgbClr val="0000FF"/>
                </a:solidFill>
                <a:latin typeface="Times New Roman"/>
                <a:cs typeface="Times New Roman"/>
              </a:rPr>
              <a:t>completion delayed due </a:t>
            </a:r>
            <a:r>
              <a:rPr lang="en-US" sz="2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to Aqua anomaly</a:t>
            </a:r>
          </a:p>
          <a:p>
            <a:pPr marL="231775" lvl="1" indent="-231775">
              <a:lnSpc>
                <a:spcPct val="90000"/>
              </a:lnSpc>
              <a:spcBef>
                <a:spcPts val="1200"/>
              </a:spcBef>
              <a:buFont typeface="Arial"/>
              <a:buChar char="•"/>
              <a:tabLst>
                <a:tab pos="2289175" algn="l"/>
                <a:tab pos="6057900" algn="l"/>
              </a:tabLst>
            </a:pPr>
            <a:r>
              <a:rPr lang="en-US" sz="28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CloudSat</a:t>
            </a:r>
            <a:r>
              <a:rPr lang="en-US" sz="2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anomaly in August caused drift toward CALIPSO</a:t>
            </a:r>
          </a:p>
          <a:p>
            <a:pPr marL="231775" lvl="1" indent="-231775">
              <a:lnSpc>
                <a:spcPct val="90000"/>
              </a:lnSpc>
              <a:spcBef>
                <a:spcPts val="1200"/>
              </a:spcBef>
              <a:buFont typeface="Arial"/>
              <a:buChar char="•"/>
              <a:tabLst>
                <a:tab pos="2289175" algn="l"/>
                <a:tab pos="6057900" algn="l"/>
              </a:tabLst>
            </a:pPr>
            <a:r>
              <a:rPr lang="en-US" sz="2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Mega-Constellations </a:t>
            </a:r>
            <a:r>
              <a:rPr lang="en-US" sz="28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OneWeb</a:t>
            </a:r>
            <a:r>
              <a:rPr lang="en-US" sz="2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and </a:t>
            </a:r>
            <a:r>
              <a:rPr lang="en-US" sz="28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Starlink</a:t>
            </a:r>
            <a:r>
              <a:rPr lang="en-US" sz="2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have begun launches</a:t>
            </a:r>
          </a:p>
          <a:p>
            <a:pPr marL="231775" lvl="1" indent="-231775">
              <a:lnSpc>
                <a:spcPct val="90000"/>
              </a:lnSpc>
              <a:spcBef>
                <a:spcPts val="1200"/>
              </a:spcBef>
              <a:buFont typeface="Arial"/>
              <a:buChar char="•"/>
              <a:tabLst>
                <a:tab pos="2289175" algn="l"/>
                <a:tab pos="6057900" algn="l"/>
              </a:tabLst>
            </a:pPr>
            <a:r>
              <a:rPr lang="en-US" sz="2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We </a:t>
            </a:r>
            <a:r>
              <a:rPr lang="en-US" sz="2800" dirty="0">
                <a:solidFill>
                  <a:srgbClr val="0000FF"/>
                </a:solidFill>
                <a:latin typeface="Times New Roman"/>
                <a:cs typeface="Times New Roman"/>
              </a:rPr>
              <a:t>continue to monitor TanSat crossings with Constellation </a:t>
            </a:r>
            <a:r>
              <a:rPr lang="en-US" sz="2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missions. The next </a:t>
            </a:r>
            <a:r>
              <a:rPr lang="en-US" sz="28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TanSat</a:t>
            </a:r>
            <a:r>
              <a:rPr lang="en-US" sz="2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– Aqua crossing occurs between </a:t>
            </a:r>
            <a:r>
              <a:rPr lang="en-US" sz="28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TBD</a:t>
            </a:r>
            <a:r>
              <a:rPr lang="en-US" sz="2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, 2021 (using a range </a:t>
            </a:r>
            <a:r>
              <a:rPr lang="en-US" sz="2800" dirty="0">
                <a:solidFill>
                  <a:srgbClr val="0000FF"/>
                </a:solidFill>
                <a:latin typeface="Times New Roman"/>
                <a:cs typeface="Times New Roman"/>
              </a:rPr>
              <a:t>of </a:t>
            </a:r>
            <a:r>
              <a:rPr lang="en-US" sz="2800" dirty="0" err="1">
                <a:solidFill>
                  <a:srgbClr val="0000FF"/>
                </a:solidFill>
                <a:latin typeface="Times New Roman"/>
                <a:cs typeface="Times New Roman"/>
              </a:rPr>
              <a:t>Schatten</a:t>
            </a:r>
            <a:r>
              <a:rPr lang="en-US" sz="2800" dirty="0">
                <a:solidFill>
                  <a:srgbClr val="0000FF"/>
                </a:solidFill>
                <a:latin typeface="Times New Roman"/>
                <a:cs typeface="Times New Roman"/>
              </a:rPr>
              <a:t> solar flux </a:t>
            </a:r>
            <a:r>
              <a:rPr lang="en-US" sz="28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predictions)</a:t>
            </a:r>
          </a:p>
        </p:txBody>
      </p:sp>
    </p:spTree>
    <p:extLst>
      <p:ext uri="{BB962C8B-B14F-4D97-AF65-F5344CB8AC3E}">
        <p14:creationId xmlns:p14="http://schemas.microsoft.com/office/powerpoint/2010/main" val="130333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Rectangle 2" descr="Parchment"/>
          <p:cNvSpPr txBox="1">
            <a:spLocks noChangeArrowheads="1"/>
          </p:cNvSpPr>
          <p:nvPr/>
        </p:nvSpPr>
        <p:spPr>
          <a:xfrm>
            <a:off x="214185" y="808125"/>
            <a:ext cx="8784158" cy="250222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45720" rtlCol="0">
            <a:spAutoFit/>
          </a:bodyPr>
          <a:lstStyle/>
          <a:p>
            <a:pPr marL="231775" lvl="1" indent="-231775">
              <a:lnSpc>
                <a:spcPct val="90000"/>
              </a:lnSpc>
              <a:spcBef>
                <a:spcPts val="1200"/>
              </a:spcBef>
              <a:buFont typeface="Arial"/>
              <a:buChar char="•"/>
              <a:tabLst>
                <a:tab pos="2289175" algn="l"/>
                <a:tab pos="6057900" algn="l"/>
              </a:tabLst>
            </a:pPr>
            <a:r>
              <a:rPr lang="en-US" sz="2400" dirty="0">
                <a:solidFill>
                  <a:srgbClr val="0000FF"/>
                </a:solidFill>
              </a:rPr>
              <a:t>The Sentinel-6A </a:t>
            </a:r>
            <a:r>
              <a:rPr lang="en-US" sz="2400" dirty="0" smtClean="0">
                <a:solidFill>
                  <a:srgbClr val="0000FF"/>
                </a:solidFill>
              </a:rPr>
              <a:t>satellite was renamed </a:t>
            </a:r>
            <a:r>
              <a:rPr lang="en-US" sz="2400" dirty="0">
                <a:solidFill>
                  <a:srgbClr val="0000FF"/>
                </a:solidFill>
              </a:rPr>
              <a:t>Sentinel-6 Michael </a:t>
            </a:r>
            <a:r>
              <a:rPr lang="en-US" sz="2400" dirty="0" err="1" smtClean="0">
                <a:solidFill>
                  <a:srgbClr val="0000FF"/>
                </a:solidFill>
              </a:rPr>
              <a:t>Freilich</a:t>
            </a:r>
            <a:r>
              <a:rPr lang="en-US" sz="2400" dirty="0" smtClean="0">
                <a:solidFill>
                  <a:srgbClr val="0000FF"/>
                </a:solidFill>
              </a:rPr>
              <a:t> and is scheduled to launch in November 2020</a:t>
            </a:r>
            <a:endParaRPr lang="en-US" sz="2400" dirty="0">
              <a:solidFill>
                <a:srgbClr val="0000FF"/>
              </a:solidFill>
            </a:endParaRPr>
          </a:p>
          <a:p>
            <a:pPr marL="231775" lvl="1" indent="-231775">
              <a:lnSpc>
                <a:spcPct val="90000"/>
              </a:lnSpc>
              <a:spcBef>
                <a:spcPts val="1200"/>
              </a:spcBef>
              <a:buFont typeface="Arial"/>
              <a:buChar char="•"/>
              <a:tabLst>
                <a:tab pos="2289175" algn="l"/>
                <a:tab pos="6057900" algn="l"/>
              </a:tabLst>
            </a:pPr>
            <a:r>
              <a:rPr lang="en-US" sz="2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We lost Dr. Michael </a:t>
            </a:r>
            <a:r>
              <a:rPr lang="en-US" sz="24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Freilich</a:t>
            </a:r>
            <a:r>
              <a:rPr lang="en-US" sz="24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(former </a:t>
            </a:r>
            <a:r>
              <a:rPr lang="en-US" sz="2400" dirty="0">
                <a:solidFill>
                  <a:srgbClr val="0000FF"/>
                </a:solidFill>
                <a:latin typeface="Times New Roman"/>
                <a:cs typeface="Times New Roman"/>
              </a:rPr>
              <a:t>NASA head of Earth </a:t>
            </a:r>
            <a:r>
              <a:rPr lang="en-US" sz="2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Science)</a:t>
            </a:r>
          </a:p>
          <a:p>
            <a:pPr marL="231775" lvl="1" indent="-231775">
              <a:lnSpc>
                <a:spcPct val="90000"/>
              </a:lnSpc>
              <a:spcBef>
                <a:spcPts val="1200"/>
              </a:spcBef>
              <a:buFont typeface="Arial"/>
              <a:buChar char="•"/>
              <a:tabLst>
                <a:tab pos="2289175" algn="l"/>
                <a:tab pos="6057900" algn="l"/>
              </a:tabLst>
            </a:pPr>
            <a:r>
              <a:rPr lang="en-US" sz="2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Tribute: </a:t>
            </a:r>
            <a:r>
              <a:rPr lang="en-US" sz="2400" dirty="0">
                <a:solidFill>
                  <a:srgbClr val="0000FF"/>
                </a:solidFill>
                <a:latin typeface="Times New Roman"/>
                <a:cs typeface="Times New Roman"/>
                <a:hlinkClick r:id="rId3"/>
              </a:rPr>
              <a:t>https://blogs.nasa.gov/drthomasz/2020/08/05/tribute-to-nasa-earth-trailblazer-dr-michael-freilich</a:t>
            </a:r>
            <a:r>
              <a:rPr lang="en-US" sz="2400" dirty="0" smtClean="0">
                <a:solidFill>
                  <a:srgbClr val="0000FF"/>
                </a:solidFill>
                <a:latin typeface="Times New Roman"/>
                <a:cs typeface="Times New Roman"/>
                <a:hlinkClick r:id="rId3"/>
              </a:rPr>
              <a:t>/</a:t>
            </a:r>
            <a:endParaRPr lang="en-US" sz="24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marL="231775" lvl="1" indent="-231775">
              <a:lnSpc>
                <a:spcPct val="90000"/>
              </a:lnSpc>
              <a:spcBef>
                <a:spcPts val="1200"/>
              </a:spcBef>
              <a:buFont typeface="Arial"/>
              <a:buChar char="•"/>
              <a:tabLst>
                <a:tab pos="2289175" algn="l"/>
                <a:tab pos="6057900" algn="l"/>
              </a:tabLst>
            </a:pPr>
            <a:endParaRPr lang="en-US" sz="2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88" y="3355942"/>
            <a:ext cx="4442037" cy="249705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52" y="5973924"/>
            <a:ext cx="2313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000000"/>
                </a:solidFill>
                <a:latin typeface="Helvetica Neue"/>
              </a:rPr>
              <a:t>Credits: ESA/NASA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1035" y="2768992"/>
            <a:ext cx="4407039" cy="357426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35525" y="6403717"/>
            <a:ext cx="3890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000000"/>
                </a:solidFill>
                <a:latin typeface="Helvetica Neue"/>
              </a:rPr>
              <a:t>Credits: NASA/Aubrey </a:t>
            </a:r>
            <a:r>
              <a:rPr lang="en-US" b="1" i="1" dirty="0" err="1">
                <a:solidFill>
                  <a:srgbClr val="000000"/>
                </a:solidFill>
                <a:latin typeface="Helvetica Neue"/>
              </a:rPr>
              <a:t>Gemignani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73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01340"/>
              </p:ext>
            </p:extLst>
          </p:nvPr>
        </p:nvGraphicFramePr>
        <p:xfrm>
          <a:off x="185582" y="1314831"/>
          <a:ext cx="8836954" cy="52652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3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3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6284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EVENT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DATE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2400" b="1" i="1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A-Train Spring IAM 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March-April 2021</a:t>
                      </a:r>
                      <a:r>
                        <a:rPr lang="en-US" sz="2400" b="1" i="1" baseline="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400" b="1" i="1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lvl="0"/>
                      <a:r>
                        <a:rPr lang="en-US" sz="2400" b="1" i="1" kern="120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Landsat-7</a:t>
                      </a:r>
                      <a:r>
                        <a:rPr lang="en-US" sz="2400" b="1" i="1" kern="1200" baseline="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Crossing with L-8/A-Train Crossing</a:t>
                      </a:r>
                      <a:endParaRPr lang="en-US" sz="2400" b="1" i="1" kern="1200" dirty="0" smtClean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April 13, 2021</a:t>
                      </a:r>
                      <a:endParaRPr lang="en-US" sz="2400" b="1" i="1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en-US" sz="2400" b="1" i="1" dirty="0" err="1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CloudSat</a:t>
                      </a:r>
                      <a:r>
                        <a:rPr lang="en-US" sz="2400" b="1" i="1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/CALIPSO 15-year Anniversary!</a:t>
                      </a:r>
                      <a:endParaRPr lang="en-US" sz="2000" i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baseline="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April 26, 2021</a:t>
                      </a:r>
                      <a:endParaRPr lang="en-US" sz="2400" b="1" i="1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297">
                <a:tc>
                  <a:txBody>
                    <a:bodyPr/>
                    <a:lstStyle/>
                    <a:p>
                      <a:r>
                        <a:rPr lang="en-US" sz="2400" b="1" i="1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MOWG Meeting (Virtual?)</a:t>
                      </a:r>
                    </a:p>
                    <a:p>
                      <a:pPr lvl="1"/>
                      <a:r>
                        <a:rPr lang="en-US" sz="200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Sponsor: TBD, Location: TBD</a:t>
                      </a:r>
                      <a:endParaRPr lang="en-US" sz="2000" i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i="1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TBD (May</a:t>
                      </a:r>
                      <a:r>
                        <a:rPr lang="en-US" sz="2400" b="1" i="1" baseline="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2021)?</a:t>
                      </a:r>
                      <a:endParaRPr lang="en-US" sz="2400" b="1" i="1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297">
                <a:tc>
                  <a:txBody>
                    <a:bodyPr/>
                    <a:lstStyle/>
                    <a:p>
                      <a:pPr lvl="0"/>
                      <a:r>
                        <a:rPr lang="en-US" sz="2400" b="1" i="1" kern="120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Landsat-7</a:t>
                      </a:r>
                      <a:r>
                        <a:rPr lang="en-US" sz="2400" b="1" i="1" kern="1200" baseline="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Crossing with Aura</a:t>
                      </a:r>
                      <a:endParaRPr lang="en-US" sz="2400" b="1" i="1" kern="1200" dirty="0" smtClean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May 15, 2021</a:t>
                      </a:r>
                      <a:endParaRPr lang="en-US" sz="2400" b="1" i="1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1297">
                <a:tc>
                  <a:txBody>
                    <a:bodyPr/>
                    <a:lstStyle/>
                    <a:p>
                      <a:pPr lvl="0"/>
                      <a:r>
                        <a:rPr lang="en-US" sz="2400" b="1" i="1" kern="120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Landsat-7</a:t>
                      </a:r>
                      <a:r>
                        <a:rPr lang="en-US" sz="2400" b="1" i="1" kern="1200" baseline="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Crossing with Aqua</a:t>
                      </a:r>
                      <a:endParaRPr lang="en-US" sz="2400" b="1" i="1" kern="1200" dirty="0" smtClean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August 16, 2021</a:t>
                      </a:r>
                      <a:endParaRPr lang="en-US" sz="2400" b="1" i="1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1297">
                <a:tc>
                  <a:txBody>
                    <a:bodyPr/>
                    <a:lstStyle/>
                    <a:p>
                      <a:pPr lvl="0"/>
                      <a:r>
                        <a:rPr lang="en-US" sz="2400" b="1" i="1" kern="120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Landsat-7</a:t>
                      </a:r>
                      <a:r>
                        <a:rPr lang="en-US" sz="2400" b="1" i="1" kern="1200" baseline="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Crossing with GCOM-W1</a:t>
                      </a:r>
                      <a:endParaRPr lang="en-US" sz="2400" b="1" i="1" kern="1200" dirty="0" smtClean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September 14,</a:t>
                      </a:r>
                      <a:r>
                        <a:rPr lang="en-US" sz="2400" b="1" i="1" baseline="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i="1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(TBC)</a:t>
                      </a:r>
                      <a:endParaRPr lang="en-US" sz="2400" b="1" i="1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1297">
                <a:tc>
                  <a:txBody>
                    <a:bodyPr/>
                    <a:lstStyle/>
                    <a:p>
                      <a:pPr lvl="0"/>
                      <a:r>
                        <a:rPr lang="en-US" sz="2400" b="1" i="1" kern="120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Landsat-7</a:t>
                      </a:r>
                      <a:r>
                        <a:rPr lang="en-US" sz="2400" b="1" i="1" kern="1200" baseline="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Crossing with OCO-2</a:t>
                      </a:r>
                      <a:endParaRPr lang="en-US" sz="2400" b="1" i="1" kern="1200" dirty="0" smtClean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1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December 2021 </a:t>
                      </a:r>
                      <a:endParaRPr lang="en-US" sz="2400" b="1" i="1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709347"/>
            <a:ext cx="9079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rgbClr val="0000FF"/>
                </a:solidFill>
                <a:latin typeface="Times New Roman"/>
                <a:ea typeface="ＭＳ Ｐゴシック"/>
                <a:cs typeface="Times New Roman"/>
              </a:rPr>
              <a:t>Upcoming Events . . .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0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44141"/>
            <a:ext cx="9079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0000FF"/>
                </a:solidFill>
                <a:latin typeface="Times New Roman"/>
                <a:ea typeface="ＭＳ Ｐゴシック"/>
                <a:cs typeface="Times New Roman"/>
              </a:rPr>
              <a:t>Potential Future MOWG Meetings . . .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359454"/>
              </p:ext>
            </p:extLst>
          </p:nvPr>
        </p:nvGraphicFramePr>
        <p:xfrm>
          <a:off x="5810866" y="1265243"/>
          <a:ext cx="3041652" cy="35359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1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144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sng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Sponsors</a:t>
                      </a:r>
                      <a:endParaRPr lang="en-US" sz="20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CALIPSO/CNES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CALIPSO/LaRC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CloudSat/JPL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CloudSat/KAFB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ESMO missions/GSFC</a:t>
                      </a:r>
                      <a:endParaRPr lang="en-US" sz="20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GCOM-W1/JAXA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Landsat/NGIS</a:t>
                      </a:r>
                      <a:endParaRPr lang="en-US" sz="20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Landsat/USGS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OCO-2/JPL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OCO-2/OSC ATK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865090"/>
              </p:ext>
            </p:extLst>
          </p:nvPr>
        </p:nvGraphicFramePr>
        <p:xfrm>
          <a:off x="296561" y="1184880"/>
          <a:ext cx="4876799" cy="5502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76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144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sng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Past Locations</a:t>
                      </a:r>
                      <a:endParaRPr lang="en-US" sz="20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Boulder/Ft. Collins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CO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44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KAFB,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Albuquerque</a:t>
                      </a: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NM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299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France</a:t>
                      </a:r>
                      <a:endParaRPr lang="en-US" sz="20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163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GSFC, MD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163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Gilbert, AZ</a:t>
                      </a:r>
                      <a:endParaRPr lang="en-US" sz="20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Japan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457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JPL/Pasadena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area, CA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228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KSC area, </a:t>
                      </a:r>
                      <a:r>
                        <a:rPr lang="en-US" sz="2000" b="1" i="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5171">
                <a:tc>
                  <a:txBody>
                    <a:bodyPr/>
                    <a:lstStyle/>
                    <a:p>
                      <a:pPr marL="342900" indent="-34290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LaRC</a:t>
                      </a:r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/Norfolk area,</a:t>
                      </a:r>
                      <a:r>
                        <a:rPr lang="en-US" sz="2000" b="1" i="0" u="none" strike="noStrike" baseline="0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VA</a:t>
                      </a:r>
                      <a:endParaRPr lang="en-US" sz="2000" b="1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0114">
                <a:tc>
                  <a:txBody>
                    <a:bodyPr/>
                    <a:lstStyle/>
                    <a:p>
                      <a:pPr marL="342900" marR="0" lvl="0" indent="-34290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OSC ATK, Dulles, VA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0114">
                <a:tc>
                  <a:txBody>
                    <a:bodyPr/>
                    <a:lstStyle/>
                    <a:p>
                      <a:pPr marL="342900" marR="0" lvl="0" indent="-34290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Sioux Falls, SD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8022">
                <a:tc>
                  <a:txBody>
                    <a:bodyPr/>
                    <a:lstStyle/>
                    <a:p>
                      <a:pPr marL="0" indent="0" algn="l" rtl="0" fontAlgn="b">
                        <a:buFont typeface="Arial" panose="020B0604020202020204" pitchFamily="34" charset="0"/>
                        <a:buNone/>
                      </a:pPr>
                      <a:r>
                        <a:rPr lang="en-US" sz="20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 Locations Discussed</a:t>
                      </a:r>
                      <a:endParaRPr lang="en-US" sz="20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4775">
                <a:tc>
                  <a:txBody>
                    <a:bodyPr/>
                    <a:lstStyle/>
                    <a:p>
                      <a:pPr marL="342900" marR="0" lvl="0" indent="-34290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Alaska Ground Station Facility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JSC, TX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5095">
                <a:tc>
                  <a:txBody>
                    <a:bodyPr/>
                    <a:lstStyle/>
                    <a:p>
                      <a:pPr marL="342900" marR="0" lvl="0" indent="-34290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Stennis, MS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8123">
                <a:tc>
                  <a:txBody>
                    <a:bodyPr/>
                    <a:lstStyle/>
                    <a:p>
                      <a:pPr marL="342900" indent="-34290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i="1" u="none" strike="noStrike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Host desired l</a:t>
                      </a:r>
                      <a:r>
                        <a:rPr lang="en-US" sz="2000" b="1" i="1" u="none" strike="noStrike" baseline="0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ocation or Virtual?</a:t>
                      </a:r>
                      <a:endParaRPr lang="en-US" sz="2000" b="1" i="1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761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608199" y="628330"/>
            <a:ext cx="7927597" cy="65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en-US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ESC MOWG Action Items</a:t>
            </a:r>
          </a:p>
          <a:p>
            <a:pPr algn="ctr">
              <a:lnSpc>
                <a:spcPct val="80000"/>
              </a:lnSpc>
            </a:pPr>
            <a:r>
              <a:rPr lang="en-US" altLang="en-US" sz="2400" i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From June 2019 MOWG meeting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884099"/>
              </p:ext>
            </p:extLst>
          </p:nvPr>
        </p:nvGraphicFramePr>
        <p:xfrm>
          <a:off x="107089" y="1662686"/>
          <a:ext cx="8929815" cy="4733470"/>
        </p:xfrm>
        <a:graphic>
          <a:graphicData uri="http://schemas.openxmlformats.org/drawingml/2006/table">
            <a:tbl>
              <a:tblPr/>
              <a:tblGrid>
                <a:gridCol w="6015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1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34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17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9698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#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Assignee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Status / Due Date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0185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1906-01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ESMO/ OCO-2 teams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Conduct Constellation-Near Earth Network (NEN) Working</a:t>
                      </a: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Group meeting to discuss station scheduling changes which allow OCO-2 to use ground station contacts currently used by Aqua/Aura.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baseline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OCO-2 requires an X-band downlink that doesn’t have any Star Tracker Assembly (STA) occultation's and would like to work with Aqua/Aura to identify and resolve any potential antenna scheduling constraints.</a:t>
                      </a:r>
                      <a:endParaRPr lang="en-US" sz="1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18288" marB="182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CLOSED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/ July 12, 2019</a:t>
                      </a:r>
                    </a:p>
                    <a:p>
                      <a:pPr marL="0" marR="0" lvl="1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Per email from M. Garcia/JPL. </a:t>
                      </a:r>
                    </a:p>
                    <a:p>
                      <a:pPr marL="0" marR="0" lvl="1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OCO-2, Aqua, Aura and EDOS met on June 11 and agreed to investigate the required ground station certification.</a:t>
                      </a:r>
                      <a:endParaRPr kumimoji="0" 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330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1906-02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ESMO / USGS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Organize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 w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orking group to conduct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 orbital safety review of Landsat-7 drifting through the A-Train during the 2021 timeframe. Teams may need to supply long term ephemeris in support of these meetings.</a:t>
                      </a:r>
                      <a:endParaRPr lang="en-US" sz="1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18288" marB="182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OPEN </a:t>
                      </a: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/ December 2020</a:t>
                      </a:r>
                    </a:p>
                  </a:txBody>
                  <a:tcPr marT="18288" marB="182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394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1906-03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All teams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Generate questions for Landsat-7 regarding Restore-L to address MOWG missions concerns.</a:t>
                      </a:r>
                    </a:p>
                  </a:txBody>
                  <a:tcPr marT="18288" marB="182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CLOSED </a:t>
                      </a: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/ October 2019</a:t>
                      </a:r>
                    </a:p>
                    <a:p>
                      <a:pPr marL="0" marR="0" lvl="1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No responses received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2394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1906-04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All teams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CCS support will be reduced in the future as it moves to a maintenance only mode of operations. Identify any critical operations that CCS performs for your team.</a:t>
                      </a:r>
                      <a:endParaRPr lang="en-US" sz="1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18288" marB="182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CLOSED </a:t>
                      </a: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/ December 2019</a:t>
                      </a:r>
                    </a:p>
                    <a:p>
                      <a:pPr marL="0" marR="0" lvl="1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No responses received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394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1906-05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buSzPct val="100000"/>
                        <a:defRPr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MS PGothic" panose="020B0600070205080204" pitchFamily="34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Mike Machado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Send out email asking for feedback/ideas on the future of the MOWG and its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meetings.</a:t>
                      </a:r>
                      <a:endParaRPr lang="en-US" sz="1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18288" marB="182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CLOSED</a:t>
                      </a: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/ December 2019</a:t>
                      </a:r>
                    </a:p>
                    <a:p>
                      <a:pPr marL="0" marR="0" lvl="1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Discussed at MOWG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258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5" descr="Parchment"/>
          <p:cNvSpPr>
            <a:spLocks noGrp="1" noChangeArrowheads="1"/>
          </p:cNvSpPr>
          <p:nvPr>
            <p:ph type="body" idx="1"/>
          </p:nvPr>
        </p:nvSpPr>
        <p:spPr>
          <a:xfrm>
            <a:off x="109959" y="1174802"/>
            <a:ext cx="8748713" cy="5414534"/>
          </a:xfrm>
          <a:noFill/>
          <a:ln>
            <a:noFill/>
          </a:ln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Presentations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buFont typeface="Wingdings" charset="2"/>
              <a:buChar char="Ø"/>
            </a:pPr>
            <a:r>
              <a:rPr lang="en-US" sz="2000" dirty="0" smtClean="0">
                <a:latin typeface="Times New Roman" pitchFamily="18" charset="0"/>
                <a:ea typeface="ＭＳ Ｐゴシック"/>
                <a:cs typeface="Times New Roman" pitchFamily="18" charset="0"/>
              </a:rPr>
              <a:t>Please e-mail your presentation updates to </a:t>
            </a:r>
            <a:r>
              <a:rPr lang="en-US" sz="2000" dirty="0" smtClean="0">
                <a:latin typeface="Times New Roman" pitchFamily="18" charset="0"/>
                <a:ea typeface="ＭＳ Ｐゴシック"/>
                <a:cs typeface="Times New Roman" pitchFamily="18" charset="0"/>
                <a:hlinkClick r:id="rId3"/>
              </a:rPr>
              <a:t>michael.j.machado@nasa.gov</a:t>
            </a:r>
            <a:r>
              <a:rPr lang="en-US" sz="2000" dirty="0" smtClean="0">
                <a:latin typeface="Times New Roman" pitchFamily="18" charset="0"/>
                <a:ea typeface="ＭＳ Ｐゴシック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ea typeface="ＭＳ Ｐゴシック"/>
                <a:cs typeface="Times New Roman" pitchFamily="18" charset="0"/>
              </a:rPr>
              <a:t>and </a:t>
            </a:r>
            <a:r>
              <a:rPr lang="en-US" sz="2000" dirty="0" smtClean="0">
                <a:latin typeface="Times New Roman" pitchFamily="18" charset="0"/>
                <a:ea typeface="ＭＳ Ｐゴシック"/>
                <a:cs typeface="Times New Roman" pitchFamily="18" charset="0"/>
                <a:hlinkClick r:id="rId4"/>
              </a:rPr>
              <a:t>nancy.c.herndon@nasa.gov</a:t>
            </a:r>
            <a:endParaRPr lang="en-US" sz="2000" dirty="0" smtClean="0">
              <a:latin typeface="Times New Roman" pitchFamily="18" charset="0"/>
              <a:ea typeface="ＭＳ Ｐゴシック"/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Ø"/>
            </a:pPr>
            <a:r>
              <a:rPr lang="en-US" sz="2000" dirty="0" smtClean="0">
                <a:latin typeface="Times New Roman" pitchFamily="18" charset="0"/>
                <a:ea typeface="ＭＳ Ｐゴシック"/>
                <a:cs typeface="Times New Roman" pitchFamily="18" charset="0"/>
              </a:rPr>
              <a:t>All the presentations will be made available after the meeting via a large file transfer service.  Download instructions will be sent.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Ø"/>
            </a:pPr>
            <a:r>
              <a:rPr lang="en-US" sz="2000" dirty="0" smtClean="0">
                <a:latin typeface="Times New Roman" pitchFamily="18" charset="0"/>
                <a:ea typeface="ＭＳ Ｐゴシック"/>
                <a:cs typeface="Times New Roman" pitchFamily="18" charset="0"/>
              </a:rPr>
              <a:t>Presentations will be </a:t>
            </a: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recorded</a:t>
            </a:r>
            <a:r>
              <a:rPr lang="en-US" sz="2000" dirty="0" smtClean="0">
                <a:latin typeface="Times New Roman" pitchFamily="18" charset="0"/>
                <a:ea typeface="ＭＳ Ｐゴシック"/>
                <a:cs typeface="Times New Roman" pitchFamily="18" charset="0"/>
              </a:rPr>
              <a:t>! Let us know </a:t>
            </a:r>
            <a:r>
              <a:rPr lang="en-US" sz="2000" b="1" u="sng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beforehand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ea typeface="ＭＳ Ｐゴシック"/>
                <a:cs typeface="Times New Roman" pitchFamily="18" charset="0"/>
              </a:rPr>
              <a:t>if your presentations are “</a:t>
            </a:r>
            <a:r>
              <a:rPr lang="en-US" sz="2000" b="1" i="1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not for public view</a:t>
            </a:r>
            <a:r>
              <a:rPr lang="en-US" sz="2000" dirty="0" smtClean="0">
                <a:latin typeface="Times New Roman" pitchFamily="18" charset="0"/>
                <a:ea typeface="ＭＳ Ｐゴシック"/>
                <a:cs typeface="Times New Roman" pitchFamily="18" charset="0"/>
              </a:rPr>
              <a:t>”.</a:t>
            </a: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Wingdings" charset="2"/>
              <a:buChar char="Ø"/>
            </a:pPr>
            <a:endParaRPr lang="en-US" sz="2400" dirty="0" smtClean="0">
              <a:latin typeface="Times New Roman" pitchFamily="18" charset="0"/>
              <a:ea typeface="ＭＳ Ｐゴシック"/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400" b="1" dirty="0" err="1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Webex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 meeting information: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See Agenda or email announcement for </a:t>
            </a:r>
            <a:r>
              <a:rPr lang="en-US" sz="2000" b="1" dirty="0" err="1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Webex</a:t>
            </a: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 meeting links</a:t>
            </a:r>
          </a:p>
          <a:p>
            <a:pPr lvl="1">
              <a:lnSpc>
                <a:spcPct val="90000"/>
              </a:lnSpc>
              <a:spcBef>
                <a:spcPts val="600"/>
              </a:spcBef>
            </a:pPr>
            <a:endParaRPr lang="en-US" sz="1400" b="1" dirty="0" smtClean="0">
              <a:solidFill>
                <a:srgbClr val="0000FF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Group photo Idea – </a:t>
            </a:r>
            <a:r>
              <a:rPr lang="en-US" sz="2400" dirty="0">
                <a:latin typeface="Times New Roman" pitchFamily="18" charset="0"/>
                <a:ea typeface="ＭＳ Ｐゴシック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ea typeface="ＭＳ Ｐゴシック"/>
                <a:cs typeface="Times New Roman" pitchFamily="18" charset="0"/>
              </a:rPr>
              <a:t>ake “team” snapshots of members associated with a presentation (during the setup) - everyone on the team will show video and say “cheese” so that a team grouping of </a:t>
            </a:r>
            <a:r>
              <a:rPr lang="en-US" sz="2400" dirty="0" err="1" smtClean="0">
                <a:latin typeface="Times New Roman" pitchFamily="18" charset="0"/>
                <a:ea typeface="ＭＳ Ｐゴシック"/>
                <a:cs typeface="Times New Roman" pitchFamily="18" charset="0"/>
              </a:rPr>
              <a:t>webex</a:t>
            </a:r>
            <a:r>
              <a:rPr lang="en-US" sz="2400" dirty="0" smtClean="0">
                <a:latin typeface="Times New Roman" pitchFamily="18" charset="0"/>
                <a:ea typeface="ＭＳ Ｐゴシック"/>
                <a:cs typeface="Times New Roman" pitchFamily="18" charset="0"/>
              </a:rPr>
              <a:t> participant boxes can be screen captured, then put together later into a collage photo</a:t>
            </a:r>
          </a:p>
        </p:txBody>
      </p:sp>
      <p:sp>
        <p:nvSpPr>
          <p:cNvPr id="51203" name="Rectangle 9"/>
          <p:cNvSpPr>
            <a:spLocks noChangeArrowheads="1"/>
          </p:cNvSpPr>
          <p:nvPr/>
        </p:nvSpPr>
        <p:spPr bwMode="auto">
          <a:xfrm>
            <a:off x="3042256" y="679089"/>
            <a:ext cx="28841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Meeting Logistics</a:t>
            </a:r>
            <a:endParaRPr 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04" name="Rectangle 12"/>
          <p:cNvSpPr>
            <a:spLocks noChangeArrowheads="1"/>
          </p:cNvSpPr>
          <p:nvPr/>
        </p:nvSpPr>
        <p:spPr bwMode="auto">
          <a:xfrm>
            <a:off x="4668838" y="497681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25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272" y="2064069"/>
            <a:ext cx="7475456" cy="4317477"/>
          </a:xfrm>
          <a:prstGeom prst="rect">
            <a:avLst/>
          </a:prstGeom>
        </p:spPr>
      </p:pic>
      <p:sp>
        <p:nvSpPr>
          <p:cNvPr id="51204" name="Rectangle 12"/>
          <p:cNvSpPr>
            <a:spLocks noChangeArrowheads="1"/>
          </p:cNvSpPr>
          <p:nvPr/>
        </p:nvSpPr>
        <p:spPr bwMode="auto">
          <a:xfrm>
            <a:off x="8435635" y="638154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03945" y="6426910"/>
            <a:ext cx="1075936" cy="365125"/>
          </a:xfrm>
        </p:spPr>
        <p:txBody>
          <a:bodyPr/>
          <a:lstStyle/>
          <a:p>
            <a:fld id="{7D71D84F-F99E-AA4D-AEB0-4E72F1AAA5C3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5863" y="1157138"/>
            <a:ext cx="8760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875" lvl="1" indent="-342900">
              <a:buFont typeface="Courier New" panose="02070309020205020404" pitchFamily="49" charset="0"/>
              <a:buChar char="o"/>
            </a:pP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Annotate Map in </a:t>
            </a:r>
            <a:r>
              <a:rPr lang="en-US" sz="2000" b="1" dirty="0" err="1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Webex</a:t>
            </a: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 with your location using the arrow pointer</a:t>
            </a:r>
            <a:endParaRPr lang="fr-FR" sz="900" dirty="0">
              <a:solidFill>
                <a:srgbClr val="0000FF"/>
              </a:solidFill>
              <a:latin typeface="Times New Roman" pitchFamily="18" charset="0"/>
              <a:ea typeface="ＭＳ Ｐゴシック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9324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MOWG Meeting Icebreaker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3876" y="2561181"/>
            <a:ext cx="2667786" cy="395925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7377" y="2021144"/>
            <a:ext cx="3233394" cy="33465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366" y="2022787"/>
            <a:ext cx="1310408" cy="211797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97377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12"/>
          <p:cNvSpPr>
            <a:spLocks noChangeArrowheads="1"/>
          </p:cNvSpPr>
          <p:nvPr/>
        </p:nvSpPr>
        <p:spPr bwMode="auto">
          <a:xfrm>
            <a:off x="4334371" y="497681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888768" y="6426910"/>
            <a:ext cx="1075936" cy="365125"/>
          </a:xfrm>
        </p:spPr>
        <p:txBody>
          <a:bodyPr/>
          <a:lstStyle/>
          <a:p>
            <a:fld id="{7D71D84F-F99E-AA4D-AEB0-4E72F1AAA5C3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319" y="1145364"/>
            <a:ext cx="91376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875" indent="-342900">
              <a:buFont typeface="Courier New" panose="02070309020205020404" pitchFamily="49" charset="0"/>
              <a:buChar char="o"/>
            </a:pP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Date/time: 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Wednesday 5:00-6:00 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p.m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. ET (2100 - 2200 UTC) using same </a:t>
            </a:r>
            <a:r>
              <a:rPr lang="en-US" sz="2000" dirty="0" err="1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webex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 link as main meeting </a:t>
            </a:r>
          </a:p>
          <a:p>
            <a:pPr marL="396875" indent="-342900">
              <a:buFont typeface="Courier New" panose="02070309020205020404" pitchFamily="49" charset="0"/>
              <a:buChar char="o"/>
            </a:pP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Logistics: 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Guests 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allowed. </a:t>
            </a:r>
          </a:p>
        </p:txBody>
      </p:sp>
      <p:sp>
        <p:nvSpPr>
          <p:cNvPr id="4" name="Rectangle 3"/>
          <p:cNvSpPr/>
          <p:nvPr/>
        </p:nvSpPr>
        <p:spPr>
          <a:xfrm>
            <a:off x="66926" y="527507"/>
            <a:ext cx="87196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Group Virtual Mingle</a:t>
            </a:r>
          </a:p>
        </p:txBody>
      </p:sp>
      <p:sp>
        <p:nvSpPr>
          <p:cNvPr id="5" name="Rectangle 4"/>
          <p:cNvSpPr/>
          <p:nvPr/>
        </p:nvSpPr>
        <p:spPr>
          <a:xfrm>
            <a:off x="17748" y="6488668"/>
            <a:ext cx="30887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3975"/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Source: </a:t>
            </a:r>
            <a:r>
              <a:rPr lang="en-US" sz="1600" u="sng" dirty="0" smtClean="0">
                <a:solidFill>
                  <a:schemeClr val="bg1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https</a:t>
            </a:r>
            <a:r>
              <a:rPr lang="en-US" sz="1600" u="sng" dirty="0">
                <a:solidFill>
                  <a:schemeClr val="bg1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://www.hubgrill.com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ea typeface="ＭＳ Ｐゴシック"/>
                <a:cs typeface="Times New Roman" pitchFamily="18" charset="0"/>
              </a:rPr>
              <a:t>/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8412" y="2262433"/>
            <a:ext cx="7654565" cy="421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65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799" y="1711788"/>
            <a:ext cx="7935629" cy="311592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ja-JP" altLang="en-US" b="1" i="1" dirty="0">
                <a:solidFill>
                  <a:srgbClr val="0000FF"/>
                </a:solidFill>
                <a:ea typeface="ＭＳ Ｐゴシック"/>
                <a:cs typeface="ＭＳ Ｐゴシック"/>
              </a:rPr>
              <a:t>ありがとうございます</a:t>
            </a:r>
            <a:endParaRPr lang="en-US" b="1" i="1" dirty="0" smtClean="0">
              <a:solidFill>
                <a:srgbClr val="0000FF"/>
              </a:solidFill>
              <a:ea typeface="ＭＳ Ｐゴシック"/>
              <a:cs typeface="ＭＳ Ｐゴシック"/>
            </a:endParaRPr>
          </a:p>
          <a:p>
            <a:pPr algn="ctr" eaLnBrk="1" hangingPunct="1">
              <a:buFontTx/>
              <a:buNone/>
            </a:pPr>
            <a:r>
              <a:rPr lang="en-US" b="1" i="1" dirty="0" err="1" smtClean="0">
                <a:solidFill>
                  <a:srgbClr val="0000FF"/>
                </a:solidFill>
                <a:ea typeface="ＭＳ Ｐゴシック"/>
                <a:cs typeface="ＭＳ Ｐゴシック"/>
              </a:rPr>
              <a:t>Arigatou</a:t>
            </a:r>
            <a:r>
              <a:rPr lang="en-US" b="1" i="1" dirty="0" smtClean="0">
                <a:solidFill>
                  <a:srgbClr val="0000FF"/>
                </a:solidFill>
                <a:ea typeface="ＭＳ Ｐゴシック"/>
                <a:cs typeface="ＭＳ Ｐゴシック"/>
              </a:rPr>
              <a:t> Gozaimasu</a:t>
            </a:r>
          </a:p>
          <a:p>
            <a:pPr algn="ctr">
              <a:buNone/>
            </a:pPr>
            <a:r>
              <a:rPr lang="en-US" b="1" i="1" dirty="0">
                <a:solidFill>
                  <a:srgbClr val="0000FF"/>
                </a:solidFill>
                <a:ea typeface="ＭＳ Ｐゴシック"/>
                <a:cs typeface="ＭＳ Ｐゴシック"/>
              </a:rPr>
              <a:t>Merci</a:t>
            </a:r>
          </a:p>
          <a:p>
            <a:pPr algn="ctr">
              <a:buNone/>
            </a:pPr>
            <a:r>
              <a:rPr lang="en-US" b="1" i="1" dirty="0" smtClean="0">
                <a:solidFill>
                  <a:srgbClr val="0000FF"/>
                </a:solidFill>
                <a:ea typeface="ＭＳ Ｐゴシック"/>
                <a:cs typeface="ＭＳ Ｐゴシック"/>
              </a:rPr>
              <a:t>Thank </a:t>
            </a:r>
            <a:r>
              <a:rPr lang="en-US" b="1" i="1" dirty="0">
                <a:solidFill>
                  <a:srgbClr val="0000FF"/>
                </a:solidFill>
                <a:ea typeface="ＭＳ Ｐゴシック"/>
                <a:cs typeface="ＭＳ Ｐゴシック"/>
              </a:rPr>
              <a:t>you</a:t>
            </a:r>
          </a:p>
          <a:p>
            <a:pPr algn="ctr" eaLnBrk="1" hangingPunct="1">
              <a:buFontTx/>
              <a:buNone/>
            </a:pPr>
            <a:endParaRPr lang="en-US" b="1" i="1" dirty="0" smtClean="0">
              <a:solidFill>
                <a:srgbClr val="0000FF"/>
              </a:solidFill>
              <a:ea typeface="ＭＳ Ｐゴシック"/>
              <a:cs typeface="ＭＳ Ｐゴシック"/>
            </a:endParaRPr>
          </a:p>
          <a:p>
            <a:pPr algn="ctr" eaLnBrk="1" hangingPunct="1">
              <a:buFontTx/>
              <a:buNone/>
            </a:pPr>
            <a:endParaRPr lang="en-US" b="1" i="1" dirty="0" smtClean="0">
              <a:solidFill>
                <a:srgbClr val="0000FF"/>
              </a:solidFill>
              <a:ea typeface="ＭＳ Ｐゴシック"/>
              <a:cs typeface="ＭＳ Ｐゴシック"/>
            </a:endParaRPr>
          </a:p>
          <a:p>
            <a:pPr algn="ctr" eaLnBrk="1" hangingPunct="1">
              <a:buFontTx/>
              <a:buNone/>
            </a:pPr>
            <a:r>
              <a:rPr lang="en-US" b="1" dirty="0" smtClean="0">
                <a:solidFill>
                  <a:srgbClr val="0000FF"/>
                </a:solidFill>
                <a:ea typeface="ＭＳ Ｐゴシック"/>
                <a:cs typeface="ＭＳ Ｐゴシック"/>
              </a:rPr>
              <a:t>Questions?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58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28600"/>
            <a:ext cx="5486400" cy="1066800"/>
          </a:xfrm>
        </p:spPr>
        <p:txBody>
          <a:bodyPr/>
          <a:lstStyle/>
          <a:p>
            <a:r>
              <a:rPr lang="en-US" sz="2800" dirty="0" smtClean="0"/>
              <a:t>Abbreviations / Acronyms List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62953"/>
            <a:ext cx="8686800" cy="5753436"/>
          </a:xfrm>
          <a:noFill/>
        </p:spPr>
        <p:txBody>
          <a:bodyPr numCol="3" spcCol="0">
            <a:normAutofit lnSpcReduction="10000"/>
          </a:bodyPr>
          <a:lstStyle/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AFRL	Air </a:t>
            </a:r>
            <a:r>
              <a:rPr lang="en-US" sz="1100" dirty="0"/>
              <a:t>Force Research Laboratory</a:t>
            </a:r>
            <a:endParaRPr lang="en-US" sz="1100" dirty="0" smtClean="0"/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AIRS	Atmospheric </a:t>
            </a:r>
            <a:r>
              <a:rPr lang="en-US" sz="1100" dirty="0"/>
              <a:t>Infrared Sounder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ALI</a:t>
            </a:r>
            <a:r>
              <a:rPr lang="en-US" sz="1100" dirty="0"/>
              <a:t>	</a:t>
            </a:r>
            <a:r>
              <a:rPr lang="en-US" sz="1100" dirty="0" smtClean="0"/>
              <a:t>Advanced </a:t>
            </a:r>
            <a:r>
              <a:rPr lang="en-US" sz="1100" dirty="0"/>
              <a:t>Land Imager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AMSR-E</a:t>
            </a:r>
            <a:r>
              <a:rPr lang="en-US" sz="1100" dirty="0"/>
              <a:t>	Advanced Microwave Scanning Radiometer for EOS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AMSR2	Advanced Microwave Scanning Radiometer 2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ASTER	Advanced </a:t>
            </a:r>
            <a:r>
              <a:rPr lang="en-US" sz="1100" dirty="0" err="1"/>
              <a:t>Spaceborne</a:t>
            </a:r>
            <a:r>
              <a:rPr lang="en-US" sz="1100" dirty="0"/>
              <a:t> Thermal Emission and </a:t>
            </a:r>
            <a:r>
              <a:rPr lang="en-US" sz="1100" dirty="0" smtClean="0"/>
              <a:t>Reflection </a:t>
            </a:r>
            <a:r>
              <a:rPr lang="en-US" sz="1100" dirty="0"/>
              <a:t>Radiometer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CA </a:t>
            </a:r>
            <a:r>
              <a:rPr lang="en-US" sz="1100" dirty="0"/>
              <a:t>	Conjunction Assessment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CAM	</a:t>
            </a:r>
            <a:r>
              <a:rPr lang="en-US" sz="1100" dirty="0" smtClean="0"/>
              <a:t>Command </a:t>
            </a:r>
            <a:r>
              <a:rPr lang="en-US" sz="1100" dirty="0"/>
              <a:t>Authorization Meeting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CALIPSO</a:t>
            </a:r>
            <a:r>
              <a:rPr lang="en-US" sz="1100" dirty="0"/>
              <a:t>	Cloud-Aerosol Lidar and Infrared Pathfinder Satellite Observations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CARA </a:t>
            </a:r>
            <a:r>
              <a:rPr lang="en-US" sz="1100" dirty="0"/>
              <a:t>	Conjunction </a:t>
            </a:r>
            <a:r>
              <a:rPr lang="en-US" sz="1100" dirty="0" smtClean="0"/>
              <a:t>Assessment  </a:t>
            </a:r>
            <a:r>
              <a:rPr lang="en-US" sz="1100" dirty="0"/>
              <a:t>Risk Analysis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fr-FR" sz="1100" dirty="0" smtClean="0"/>
              <a:t>CARMA	</a:t>
            </a:r>
            <a:r>
              <a:rPr lang="en-US" sz="1100" dirty="0"/>
              <a:t>Conjunction Assessment and Risk Mitigation Automation</a:t>
            </a:r>
            <a:endParaRPr lang="fr-FR" sz="1100" dirty="0"/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fr-FR" sz="1100" dirty="0" smtClean="0"/>
              <a:t>CCR</a:t>
            </a:r>
            <a:r>
              <a:rPr lang="fr-FR" sz="1100" dirty="0"/>
              <a:t>	</a:t>
            </a:r>
            <a:r>
              <a:rPr lang="fr-FR" sz="1100" dirty="0" smtClean="0"/>
              <a:t>Configuration </a:t>
            </a:r>
            <a:r>
              <a:rPr lang="fr-FR" sz="1100" dirty="0"/>
              <a:t>Change </a:t>
            </a:r>
            <a:r>
              <a:rPr lang="fr-FR" sz="1100" dirty="0" err="1" smtClean="0"/>
              <a:t>Request</a:t>
            </a:r>
            <a:endParaRPr lang="fr-FR" sz="1100" dirty="0"/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fr-FR" sz="1100" dirty="0" smtClean="0"/>
              <a:t>CCS</a:t>
            </a:r>
            <a:r>
              <a:rPr lang="fr-FR" sz="1100" dirty="0"/>
              <a:t>	</a:t>
            </a:r>
            <a:r>
              <a:rPr lang="fr-FR" sz="1100" dirty="0" smtClean="0"/>
              <a:t>Constellation </a:t>
            </a:r>
            <a:r>
              <a:rPr lang="fr-FR" sz="1100" dirty="0"/>
              <a:t>Coordination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fr-FR" sz="1100" dirty="0" smtClean="0"/>
              <a:t>CNES</a:t>
            </a:r>
            <a:r>
              <a:rPr lang="fr-FR" sz="1100" dirty="0"/>
              <a:t>	</a:t>
            </a:r>
            <a:r>
              <a:rPr lang="fr-FR" sz="1100" dirty="0" smtClean="0"/>
              <a:t>Centre </a:t>
            </a:r>
            <a:r>
              <a:rPr lang="fr-FR" sz="1100" dirty="0"/>
              <a:t>National d’Etudes Spatiales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COVID-19	Coronavirus Disease 2019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CRMS  </a:t>
            </a:r>
            <a:r>
              <a:rPr lang="en-US" sz="1100" dirty="0"/>
              <a:t>	</a:t>
            </a:r>
            <a:r>
              <a:rPr lang="en-US" sz="1100" dirty="0" smtClean="0"/>
              <a:t>Collision </a:t>
            </a:r>
            <a:r>
              <a:rPr lang="en-US" sz="1100" dirty="0"/>
              <a:t>Risk </a:t>
            </a:r>
            <a:r>
              <a:rPr lang="en-US" sz="1100" dirty="0" smtClean="0"/>
              <a:t>Management System</a:t>
            </a:r>
            <a:endParaRPr lang="en-US" sz="1100" dirty="0"/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altLang="en-US" sz="1100" dirty="0" smtClean="0">
                <a:cs typeface="Arial" panose="020B0604020202020204" pitchFamily="34" charset="0"/>
              </a:rPr>
              <a:t>CVT</a:t>
            </a:r>
            <a:r>
              <a:rPr lang="en-US" altLang="en-US" sz="1100" dirty="0">
                <a:cs typeface="Arial" panose="020B0604020202020204" pitchFamily="34" charset="0"/>
              </a:rPr>
              <a:t>	Constellation </a:t>
            </a:r>
            <a:r>
              <a:rPr lang="en-US" altLang="en-US" sz="1100" dirty="0" smtClean="0">
                <a:cs typeface="Arial" panose="020B0604020202020204" pitchFamily="34" charset="0"/>
              </a:rPr>
              <a:t>Visualization Tool</a:t>
            </a:r>
            <a:endParaRPr lang="en-US" altLang="en-US" sz="1100" dirty="0">
              <a:cs typeface="Arial" panose="020B0604020202020204" pitchFamily="34" charset="0"/>
            </a:endParaRP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DAM  </a:t>
            </a:r>
            <a:r>
              <a:rPr lang="en-US" sz="1100" dirty="0"/>
              <a:t>	Debris Avoidance Maneuver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DB	</a:t>
            </a:r>
            <a:r>
              <a:rPr lang="en-US" sz="1100" dirty="0" smtClean="0"/>
              <a:t>Direct </a:t>
            </a:r>
            <a:r>
              <a:rPr lang="en-US" sz="1100" dirty="0"/>
              <a:t>Broadcast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DO-OP	Daylight Only Operations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EAR 	Export </a:t>
            </a:r>
            <a:r>
              <a:rPr lang="en-US" sz="1100" dirty="0"/>
              <a:t>Administration Regulations </a:t>
            </a:r>
            <a:endParaRPr lang="en-US" sz="1100" dirty="0" smtClean="0"/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EO	Earth Observation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EO-1 </a:t>
            </a:r>
            <a:r>
              <a:rPr lang="en-US" sz="1100" dirty="0"/>
              <a:t>	Earth </a:t>
            </a:r>
            <a:r>
              <a:rPr lang="en-US" sz="1100" dirty="0" smtClean="0"/>
              <a:t>Observing-1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EOMP 	End of Mission Plan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EOS </a:t>
            </a:r>
            <a:r>
              <a:rPr lang="en-US" sz="1100" dirty="0"/>
              <a:t>	Earth Observing </a:t>
            </a:r>
            <a:r>
              <a:rPr lang="en-US" sz="1100" dirty="0" smtClean="0"/>
              <a:t>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EROS	Earth Resources Observation and 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	Science </a:t>
            </a:r>
            <a:endParaRPr lang="en-US" sz="1100" dirty="0"/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ESA 	European Space Agency</a:t>
            </a:r>
            <a:endParaRPr lang="en-US" sz="1100" dirty="0"/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ESC </a:t>
            </a:r>
            <a:r>
              <a:rPr lang="en-US" sz="1100" dirty="0"/>
              <a:t>	Earth Science Constellation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ESDIS	Earth Science Data and Information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ESMO  </a:t>
            </a:r>
            <a:r>
              <a:rPr lang="en-US" sz="1100" dirty="0"/>
              <a:t>	Earth Science Mission Operations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ETM+	</a:t>
            </a:r>
            <a:r>
              <a:rPr lang="en-US" sz="1100" dirty="0" smtClean="0"/>
              <a:t>Enhanced </a:t>
            </a:r>
            <a:r>
              <a:rPr lang="en-US" sz="1100" dirty="0"/>
              <a:t>Thematic Mapper Plus (Landsat 7)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FAQ	Frequently Asked Question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FDS </a:t>
            </a:r>
            <a:r>
              <a:rPr lang="en-US" sz="1100" dirty="0"/>
              <a:t>	Flight Dynamics </a:t>
            </a:r>
            <a:r>
              <a:rPr lang="en-US" sz="1100" dirty="0" smtClean="0"/>
              <a:t>System</a:t>
            </a:r>
            <a:endParaRPr lang="en-US" sz="1100" dirty="0"/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FOT 	Flight Operations Team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FMU	Formatter Multiplexer Unit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FSW </a:t>
            </a:r>
            <a:r>
              <a:rPr lang="en-US" sz="1100" dirty="0"/>
              <a:t>	Flight Software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FY 	Fiscal Year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GEDI	Global Ecosystem Dynamics Investigation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GCOM-W</a:t>
            </a:r>
            <a:r>
              <a:rPr lang="en-US" sz="1100" dirty="0"/>
              <a:t>	Global Change Observation </a:t>
            </a:r>
            <a:r>
              <a:rPr lang="en-US" sz="1100" dirty="0" smtClean="0"/>
              <a:t>Mission – Water</a:t>
            </a:r>
            <a:endParaRPr lang="en-US" sz="1100" dirty="0"/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GMT </a:t>
            </a:r>
            <a:r>
              <a:rPr lang="en-US" sz="1100" dirty="0"/>
              <a:t>	Greenwich Mean Time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GS	Global Survey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GSFC  </a:t>
            </a:r>
            <a:r>
              <a:rPr lang="en-US" sz="1100" dirty="0"/>
              <a:t>	Goddard Space Flight Center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HIE  </a:t>
            </a:r>
            <a:r>
              <a:rPr lang="en-US" sz="1100" dirty="0"/>
              <a:t>	High Interest </a:t>
            </a:r>
            <a:r>
              <a:rPr lang="en-US" sz="1100" dirty="0" smtClean="0"/>
              <a:t>Event</a:t>
            </a:r>
            <a:endParaRPr lang="en-US" sz="1100" dirty="0"/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HQ  </a:t>
            </a:r>
            <a:r>
              <a:rPr lang="en-US" sz="1100" dirty="0"/>
              <a:t>	</a:t>
            </a:r>
            <a:r>
              <a:rPr lang="en-US" sz="1100" dirty="0" smtClean="0"/>
              <a:t>Headquarters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IAM  </a:t>
            </a:r>
            <a:r>
              <a:rPr lang="en-US" sz="1100" dirty="0"/>
              <a:t>	Inclination Adjustment </a:t>
            </a:r>
            <a:r>
              <a:rPr lang="en-US" sz="1100" dirty="0" smtClean="0"/>
              <a:t>Maneuver</a:t>
            </a:r>
            <a:endParaRPr lang="en-US" sz="1100" dirty="0"/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ISS	International Space Station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ITAR  	International </a:t>
            </a:r>
            <a:r>
              <a:rPr lang="en-US" sz="1100" dirty="0"/>
              <a:t>Traffic in Arms Regulations </a:t>
            </a:r>
            <a:endParaRPr lang="en-US" sz="1100" dirty="0" smtClean="0"/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JAXA  </a:t>
            </a:r>
            <a:r>
              <a:rPr lang="en-US" sz="1100" dirty="0"/>
              <a:t>	Japan Aerospace Exploration </a:t>
            </a:r>
            <a:r>
              <a:rPr lang="en-US" sz="1100" dirty="0" smtClean="0"/>
              <a:t>Agency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JPL	Jet Propulsion Laboratory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JPSS	Joint Polar Satellite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JSC	Johnson Space Center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err="1"/>
              <a:t>JSpOC</a:t>
            </a:r>
            <a:r>
              <a:rPr lang="en-US" sz="1100" dirty="0"/>
              <a:t>	Joint Space Operations Center 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KSC  	Kennedy Space Center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LaRC  	Langley Research Center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err="1" smtClean="0"/>
              <a:t>MetOp</a:t>
            </a:r>
            <a:r>
              <a:rPr lang="en-US" sz="1100" dirty="0" smtClean="0"/>
              <a:t>	Meteorological Ops Satellite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MLT  	Mean Local Time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MMOD  </a:t>
            </a:r>
            <a:r>
              <a:rPr lang="en-US" sz="1100" dirty="0"/>
              <a:t>	Micrometeorite Orbital </a:t>
            </a:r>
            <a:r>
              <a:rPr lang="en-US" sz="1100" dirty="0" smtClean="0"/>
              <a:t>Debris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MOWG  </a:t>
            </a:r>
            <a:r>
              <a:rPr lang="en-US" sz="1100" dirty="0"/>
              <a:t>	Mission Operations Working Group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NASA  </a:t>
            </a:r>
            <a:r>
              <a:rPr lang="en-US" sz="1100" dirty="0"/>
              <a:t>	National Aeronautics &amp; Space </a:t>
            </a:r>
            <a:r>
              <a:rPr lang="en-US" sz="1100" dirty="0" smtClean="0"/>
              <a:t>Administration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NET	No Earlier Than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NGAS  </a:t>
            </a:r>
            <a:r>
              <a:rPr lang="en-US" sz="1100" dirty="0"/>
              <a:t>	Northrop Grumman Aerospace Systems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NOAA  	National Oceanic and Atmospheric Administration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OCO	Orbiting Carbon Observatory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OIIR	NASA Office of International and Interagency Relations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ORR  </a:t>
            </a:r>
            <a:r>
              <a:rPr lang="en-US" sz="1100" dirty="0"/>
              <a:t>	Operational Readiness Review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PS  	Project Scientists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RMM  </a:t>
            </a:r>
            <a:r>
              <a:rPr lang="en-US" sz="1100" dirty="0"/>
              <a:t>	Risk Mitigation Maneuver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RWA </a:t>
            </a:r>
            <a:r>
              <a:rPr lang="en-US" sz="1100" dirty="0" smtClean="0"/>
              <a:t> </a:t>
            </a:r>
            <a:r>
              <a:rPr lang="en-US" sz="1100" dirty="0"/>
              <a:t>	Reaction Wheel </a:t>
            </a:r>
            <a:r>
              <a:rPr lang="en-US" sz="1100" dirty="0" smtClean="0"/>
              <a:t>Assembly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fr-FR" sz="1100" dirty="0" smtClean="0"/>
              <a:t>SAC-C  	Satellite </a:t>
            </a:r>
            <a:r>
              <a:rPr lang="fr-FR" sz="1100" dirty="0"/>
              <a:t>de </a:t>
            </a:r>
            <a:r>
              <a:rPr lang="fr-FR" sz="1100" dirty="0" err="1"/>
              <a:t>Aplicaciones</a:t>
            </a:r>
            <a:r>
              <a:rPr lang="fr-FR" sz="1100" dirty="0"/>
              <a:t> </a:t>
            </a:r>
            <a:r>
              <a:rPr lang="fr-FR" sz="1100" dirty="0" err="1" smtClean="0"/>
              <a:t>Cientificas</a:t>
            </a:r>
            <a:r>
              <a:rPr lang="fr-FR" sz="1100" dirty="0" smtClean="0"/>
              <a:t>  (Scientific Application Satellite)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SC  </a:t>
            </a:r>
            <a:r>
              <a:rPr lang="en-US" sz="1100" dirty="0"/>
              <a:t>	Spacecraft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S5P	Sentinel-5 Precursor 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SNPP</a:t>
            </a:r>
            <a:r>
              <a:rPr lang="en-US" sz="1100" dirty="0"/>
              <a:t>	Suomi National Polar-orbiting Partnership 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SSR	Solid State Recorder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SWIR	Short Wave Infrared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TBD  </a:t>
            </a:r>
            <a:r>
              <a:rPr lang="en-US" sz="1100" dirty="0"/>
              <a:t>	To Be Determined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/>
              <a:t>TES	Tropospheric Emission Spectrometer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TSIS	Total and Spectral Solar Irradiance Sensor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USGS</a:t>
            </a:r>
            <a:r>
              <a:rPr lang="en-US" sz="1100" dirty="0"/>
              <a:t>	U.S. Geological Survey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100" dirty="0" smtClean="0"/>
              <a:t>WRS  </a:t>
            </a:r>
            <a:r>
              <a:rPr lang="en-US" sz="1100" dirty="0"/>
              <a:t>	World Reference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5541963" algn="l"/>
              </a:tabLst>
            </a:pPr>
            <a:endParaRPr lang="en-US" sz="12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1D84F-F99E-AA4D-AEB0-4E72F1AAA5C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0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1_default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11_defaul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hlink"/>
            </a:solidFill>
            <a:effectLst/>
            <a:latin typeface="Times New Roman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hlink"/>
            </a:solidFill>
            <a:effectLst/>
            <a:latin typeface="Times New Roman" pitchFamily="-106" charset="0"/>
          </a:defRPr>
        </a:defPPr>
      </a:lstStyle>
    </a:lnDef>
  </a:objectDefaults>
  <a:extraClrSchemeLst>
    <a:extraClrScheme>
      <a:clrScheme name="11_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20732</TotalTime>
  <Words>2445</Words>
  <Application>Microsoft Office PowerPoint</Application>
  <PresentationFormat>On-screen Show (4:3)</PresentationFormat>
  <Paragraphs>398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ＭＳ Ｐゴシック</vt:lpstr>
      <vt:lpstr>ＭＳ Ｐゴシック</vt:lpstr>
      <vt:lpstr>Arial</vt:lpstr>
      <vt:lpstr>Calibri</vt:lpstr>
      <vt:lpstr>Courier New</vt:lpstr>
      <vt:lpstr>Helvetica Neue</vt:lpstr>
      <vt:lpstr>Times New Roman</vt:lpstr>
      <vt:lpstr>Wingdings</vt:lpstr>
      <vt:lpstr>ヒラギノ角ゴ Pro W3</vt:lpstr>
      <vt:lpstr>Office Theme</vt:lpstr>
      <vt:lpstr>11_default</vt:lpstr>
      <vt:lpstr>PowerPoint Presentation</vt:lpstr>
      <vt:lpstr>Welcome</vt:lpstr>
      <vt:lpstr>Recent Challenges</vt:lpstr>
      <vt:lpstr>Earth Science Mission Operations (ESMO)</vt:lpstr>
      <vt:lpstr>MOWG Charter</vt:lpstr>
      <vt:lpstr>Constellation History</vt:lpstr>
      <vt:lpstr>Significant Meeting Topics</vt:lpstr>
      <vt:lpstr>State of the Constellations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Abbreviations / Acronyms List</vt:lpstr>
    </vt:vector>
  </TitlesOfParts>
  <Company>HTSI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bguit,wcase</dc:creator>
  <cp:lastModifiedBy>Trakas, Diane E. (GSFC-423.0)[ASRC FEDERAL SYSTEM SOLUTIONS]</cp:lastModifiedBy>
  <cp:revision>860</cp:revision>
  <cp:lastPrinted>2019-05-09T19:58:27Z</cp:lastPrinted>
  <dcterms:created xsi:type="dcterms:W3CDTF">2013-08-14T19:12:21Z</dcterms:created>
  <dcterms:modified xsi:type="dcterms:W3CDTF">2020-09-03T11:59:32Z</dcterms:modified>
</cp:coreProperties>
</file>