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tiff" ContentType="image/tiff"/>
  <Default Extension="mp4" ContentType="video/mp4"/>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424" r:id="rId5"/>
  </p:sldMasterIdLst>
  <p:notesMasterIdLst>
    <p:notesMasterId r:id="rId35"/>
  </p:notesMasterIdLst>
  <p:handoutMasterIdLst>
    <p:handoutMasterId r:id="rId36"/>
  </p:handoutMasterIdLst>
  <p:sldIdLst>
    <p:sldId id="410" r:id="rId6"/>
    <p:sldId id="428" r:id="rId7"/>
    <p:sldId id="450" r:id="rId8"/>
    <p:sldId id="419" r:id="rId9"/>
    <p:sldId id="439" r:id="rId10"/>
    <p:sldId id="443" r:id="rId11"/>
    <p:sldId id="435" r:id="rId12"/>
    <p:sldId id="422" r:id="rId13"/>
    <p:sldId id="424" r:id="rId14"/>
    <p:sldId id="429" r:id="rId15"/>
    <p:sldId id="438" r:id="rId16"/>
    <p:sldId id="440" r:id="rId17"/>
    <p:sldId id="441" r:id="rId18"/>
    <p:sldId id="432" r:id="rId19"/>
    <p:sldId id="433" r:id="rId20"/>
    <p:sldId id="427" r:id="rId21"/>
    <p:sldId id="380" r:id="rId22"/>
    <p:sldId id="382" r:id="rId23"/>
    <p:sldId id="407" r:id="rId24"/>
    <p:sldId id="401" r:id="rId25"/>
    <p:sldId id="423" r:id="rId26"/>
    <p:sldId id="425" r:id="rId27"/>
    <p:sldId id="437" r:id="rId28"/>
    <p:sldId id="442" r:id="rId29"/>
    <p:sldId id="444" r:id="rId30"/>
    <p:sldId id="447" r:id="rId31"/>
    <p:sldId id="448" r:id="rId32"/>
    <p:sldId id="411" r:id="rId33"/>
    <p:sldId id="386" r:id="rId34"/>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S PGothic" charset="-128"/>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p:defaultTextStyle>
  <p:extLst>
    <p:ext uri="{EFAFB233-063F-42B5-8137-9DF3F51BA10A}">
      <p15:sldGuideLst xmlns:p15="http://schemas.microsoft.com/office/powerpoint/2012/main">
        <p15:guide id="1" orient="horz" pos="2952" userDrawn="1">
          <p15:clr>
            <a:srgbClr val="A4A3A4"/>
          </p15:clr>
        </p15:guide>
        <p15:guide id="2" pos="3840" userDrawn="1">
          <p15:clr>
            <a:srgbClr val="A4A3A4"/>
          </p15:clr>
        </p15:guide>
        <p15:guide id="4" pos="7552" userDrawn="1">
          <p15:clr>
            <a:srgbClr val="A4A3A4"/>
          </p15:clr>
        </p15:guide>
        <p15:guide id="5" orient="horz" pos="4104" userDrawn="1">
          <p15:clr>
            <a:srgbClr val="A4A3A4"/>
          </p15:clr>
        </p15:guide>
        <p15:guide id="6" orient="horz" pos="4176" userDrawn="1">
          <p15:clr>
            <a:srgbClr val="A4A3A4"/>
          </p15:clr>
        </p15:guide>
        <p15:guide id="7" pos="128" userDrawn="1">
          <p15:clr>
            <a:srgbClr val="A4A3A4"/>
          </p15:clr>
        </p15:guide>
        <p15:guide id="9" orient="horz" pos="1128" userDrawn="1">
          <p15:clr>
            <a:srgbClr val="A4A3A4"/>
          </p15:clr>
        </p15:guide>
        <p15:guide id="10" orient="horz" pos="2832" userDrawn="1">
          <p15:clr>
            <a:srgbClr val="A4A3A4"/>
          </p15:clr>
        </p15:guide>
        <p15:guide id="11" pos="6624" userDrawn="1">
          <p15:clr>
            <a:srgbClr val="A4A3A4"/>
          </p15:clr>
        </p15:guide>
        <p15:guide id="12" pos="4064" userDrawn="1">
          <p15:clr>
            <a:srgbClr val="A4A3A4"/>
          </p15:clr>
        </p15:guide>
        <p15:guide id="13" pos="4128" userDrawn="1">
          <p15:clr>
            <a:srgbClr val="A4A3A4"/>
          </p15:clr>
        </p15:guide>
        <p15:guide id="14" pos="4224" userDrawn="1">
          <p15:clr>
            <a:srgbClr val="A4A3A4"/>
          </p15:clr>
        </p15:guide>
        <p15:guide id="15" orient="horz" pos="3024" userDrawn="1">
          <p15:clr>
            <a:srgbClr val="A4A3A4"/>
          </p15:clr>
        </p15:guide>
        <p15:guide id="16" pos="6688" userDrawn="1">
          <p15:clr>
            <a:srgbClr val="A4A3A4"/>
          </p15:clr>
        </p15:guide>
        <p15:guide id="17" pos="684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00B050"/>
    <a:srgbClr val="2D8B75"/>
    <a:srgbClr val="3333CC"/>
    <a:srgbClr val="92BBFA"/>
    <a:srgbClr val="FF33CC"/>
    <a:srgbClr val="4BACC6"/>
    <a:srgbClr val="FFCC66"/>
    <a:srgbClr val="00BE00"/>
    <a:srgbClr val="009900"/>
    <a:srgbClr val="0084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279" autoAdjust="0"/>
    <p:restoredTop sz="92789" autoAdjust="0"/>
  </p:normalViewPr>
  <p:slideViewPr>
    <p:cSldViewPr snapToGrid="0" showGuides="1">
      <p:cViewPr varScale="1">
        <p:scale>
          <a:sx n="64" d="100"/>
          <a:sy n="64" d="100"/>
        </p:scale>
        <p:origin x="612" y="32"/>
      </p:cViewPr>
      <p:guideLst>
        <p:guide orient="horz" pos="2952"/>
        <p:guide pos="3840"/>
        <p:guide pos="7552"/>
        <p:guide orient="horz" pos="4104"/>
        <p:guide orient="horz" pos="4176"/>
        <p:guide pos="128"/>
        <p:guide orient="horz" pos="1128"/>
        <p:guide orient="horz" pos="2832"/>
        <p:guide pos="6624"/>
        <p:guide pos="4064"/>
        <p:guide pos="4128"/>
        <p:guide pos="4224"/>
        <p:guide orient="horz" pos="3024"/>
        <p:guide pos="6688"/>
        <p:guide pos="6848"/>
      </p:guideLst>
    </p:cSldViewPr>
  </p:slideViewPr>
  <p:outlineViewPr>
    <p:cViewPr>
      <p:scale>
        <a:sx n="33" d="100"/>
        <a:sy n="33" d="100"/>
      </p:scale>
      <p:origin x="0" y="-1752"/>
    </p:cViewPr>
  </p:outlineViewPr>
  <p:notesTextViewPr>
    <p:cViewPr>
      <p:scale>
        <a:sx n="3" d="2"/>
        <a:sy n="3" d="2"/>
      </p:scale>
      <p:origin x="0" y="0"/>
    </p:cViewPr>
  </p:notesTextViewPr>
  <p:sorterViewPr>
    <p:cViewPr>
      <p:scale>
        <a:sx n="160" d="100"/>
        <a:sy n="160" d="100"/>
      </p:scale>
      <p:origin x="0" y="-6912"/>
    </p:cViewPr>
  </p:sorterViewPr>
  <p:notesViewPr>
    <p:cSldViewPr snapToGrid="0" showGuides="1">
      <p:cViewPr varScale="1">
        <p:scale>
          <a:sx n="115" d="100"/>
          <a:sy n="115" d="100"/>
        </p:scale>
        <p:origin x="3072" y="2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F277E75D-796E-544A-918E-932386311232}" type="datetimeFigureOut">
              <a:rPr lang="en-US"/>
              <a:pPr>
                <a:defRPr/>
              </a:pPr>
              <a:t>9/7/2020</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a:defRPr/>
            </a:pPr>
            <a:fld id="{CEB6B351-6F3D-EC46-A184-8530CFA3CBE7}" type="slidenum">
              <a:rPr lang="en-US"/>
              <a:pPr>
                <a:defRPr/>
              </a:pPr>
              <a:t>‹#›</a:t>
            </a:fld>
            <a:endParaRPr lang="en-US" dirty="0"/>
          </a:p>
        </p:txBody>
      </p:sp>
    </p:spTree>
    <p:extLst>
      <p:ext uri="{BB962C8B-B14F-4D97-AF65-F5344CB8AC3E}">
        <p14:creationId xmlns:p14="http://schemas.microsoft.com/office/powerpoint/2010/main" val="29066430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charset="0"/>
              </a:defRPr>
            </a:lvl1pPr>
          </a:lstStyle>
          <a:p>
            <a:pPr>
              <a:defRPr/>
            </a:pPr>
            <a:fld id="{4DFE72E3-EEB0-5E49-804D-DD1262D95E69}" type="datetimeFigureOut">
              <a:rPr lang="en-US" altLang="x-none"/>
              <a:pPr>
                <a:defRPr/>
              </a:pPr>
              <a:t>9/7/2020</a:t>
            </a:fld>
            <a:endParaRPr lang="en-US" altLang="x-none"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charset="0"/>
              </a:defRPr>
            </a:lvl1pPr>
          </a:lstStyle>
          <a:p>
            <a:pPr>
              <a:defRPr/>
            </a:pPr>
            <a:fld id="{83AEBCAE-0345-1F4B-AF5B-AFC84B023E8C}" type="slidenum">
              <a:rPr lang="en-US" altLang="x-none"/>
              <a:pPr>
                <a:defRPr/>
              </a:pPr>
              <a:t>‹#›</a:t>
            </a:fld>
            <a:endParaRPr lang="en-US" altLang="x-none" dirty="0"/>
          </a:p>
        </p:txBody>
      </p:sp>
    </p:spTree>
    <p:extLst>
      <p:ext uri="{BB962C8B-B14F-4D97-AF65-F5344CB8AC3E}">
        <p14:creationId xmlns:p14="http://schemas.microsoft.com/office/powerpoint/2010/main" val="379463412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41DDCF2-9B85-7E48-A229-6803093FC2E2}" type="slidenum">
              <a:rPr lang="en-US" smtClean="0"/>
              <a:t>1</a:t>
            </a:fld>
            <a:endParaRPr lang="en-US" dirty="0"/>
          </a:p>
        </p:txBody>
      </p:sp>
    </p:spTree>
    <p:extLst>
      <p:ext uri="{BB962C8B-B14F-4D97-AF65-F5344CB8AC3E}">
        <p14:creationId xmlns:p14="http://schemas.microsoft.com/office/powerpoint/2010/main" val="22309000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2</a:t>
            </a:fld>
            <a:endParaRPr lang="en-US" altLang="x-none" dirty="0"/>
          </a:p>
        </p:txBody>
      </p:sp>
    </p:spTree>
    <p:extLst>
      <p:ext uri="{BB962C8B-B14F-4D97-AF65-F5344CB8AC3E}">
        <p14:creationId xmlns:p14="http://schemas.microsoft.com/office/powerpoint/2010/main" val="18223909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fontScale="55000" lnSpcReduction="20000"/>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dirty="0"/>
              <a:t>The Benefit</a:t>
            </a:r>
          </a:p>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defRPr/>
            </a:pPr>
            <a:r>
              <a:rPr kumimoji="0" lang="en-US" sz="1600" b="0" i="0" u="none" strike="noStrike" kern="1200" cap="none" spc="0" normalizeH="0" baseline="0" noProof="0" dirty="0">
                <a:ln>
                  <a:noFill/>
                </a:ln>
                <a:solidFill>
                  <a:srgbClr val="FF0000"/>
                </a:solidFill>
                <a:effectLst/>
                <a:uLnTx/>
                <a:uFillTx/>
                <a:latin typeface="Arial" panose="020B0604020202020204" pitchFamily="34" charset="0"/>
                <a:ea typeface="MS PGothic" charset="-128"/>
                <a:cs typeface="Arial" panose="020B0604020202020204" pitchFamily="34" charset="0"/>
              </a:rPr>
              <a:t>&lt;Value provided by the concept itself, not the value of the need&gt;</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S PGothic" charset="-128"/>
                <a:cs typeface="Arial" panose="020B0604020202020204" pitchFamily="34" charset="0"/>
              </a:rPr>
              <a:t> Develop the first suite of sensors dedicated to measuring PSI effects in-situ during terminal descent of a planetary lander in which plume-induced surface regolith erosion, lofted dust, and high-speed ejecta particles are produced by a CLPS lunar lander.</a:t>
            </a:r>
          </a:p>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defRPr/>
            </a:pPr>
            <a:r>
              <a:rPr kumimoji="0" lang="en-US" sz="1600" b="0" i="0" u="none" strike="noStrike" kern="1200" cap="none" spc="0" normalizeH="0" baseline="0" noProof="0" dirty="0">
                <a:ln>
                  <a:noFill/>
                </a:ln>
                <a:solidFill>
                  <a:srgbClr val="FF0000"/>
                </a:solidFill>
                <a:effectLst/>
                <a:uLnTx/>
                <a:uFillTx/>
                <a:latin typeface="Arial" panose="020B0604020202020204" pitchFamily="34" charset="0"/>
                <a:ea typeface="MS PGothic" charset="-128"/>
                <a:cs typeface="Arial" panose="020B0604020202020204" pitchFamily="34" charset="0"/>
              </a:rPr>
              <a:t>&lt;Describe the benefit&gt;</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S PGothic" charset="-128"/>
                <a:cs typeface="Arial" panose="020B0604020202020204" pitchFamily="34" charset="0"/>
              </a:rPr>
              <a:t> The only existing PSI-related data from the all planetary landers consists of still, uncalibrated images or videos taken during descent and landing by a lander or from orbital imaging systems, or else from post-landing images of damage to the lander or a rover that could be attributed to PSI. A suite of Payload Sensors for a CLPS lander that is specifically dedicated to directly measuring PSI effects will provide invaluable data to NASA that will inform current technology development efforts to address Dust Mitigation, to design Artemis, and to validate ongoing PSI Computational Modeling work and development of engineering models under the GCD PSI project.</a:t>
            </a:r>
          </a:p>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S PGothic" charset="-128"/>
                <a:cs typeface="Arial" panose="020B0604020202020204" pitchFamily="34" charset="0"/>
              </a:rPr>
              <a:t>Goals and Objectives</a:t>
            </a:r>
          </a:p>
          <a:p>
            <a:pPr marL="457200" marR="0" lvl="1" indent="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FF0000"/>
                </a:solidFill>
                <a:effectLst/>
                <a:uLnTx/>
                <a:uFillTx/>
                <a:latin typeface="Arial" panose="020B0604020202020204" pitchFamily="34" charset="0"/>
                <a:ea typeface="MS PGothic" charset="-128"/>
                <a:cs typeface="Arial" panose="020B0604020202020204" pitchFamily="34" charset="0"/>
              </a:rPr>
              <a:t>&lt;What the project going to achieve – output of the its approach&gt;</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S PGothic" charset="-128"/>
                <a:cs typeface="Arial" panose="020B0604020202020204" pitchFamily="34" charset="0"/>
              </a:rPr>
              <a:t> Lunar PSI data from in-situ measurements obtained by a suite of sensors to measure PSI effects operating as a CLPS Payload during terminal descent (TRL 9).</a:t>
            </a:r>
          </a:p>
          <a:p>
            <a:pPr marL="457200" marR="0" lvl="1" indent="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FF0000"/>
                </a:solidFill>
                <a:effectLst/>
                <a:uLnTx/>
                <a:uFillTx/>
                <a:latin typeface="Arial" panose="020B0604020202020204" pitchFamily="34" charset="0"/>
                <a:ea typeface="MS PGothic" charset="-128"/>
                <a:cs typeface="Arial" panose="020B0604020202020204" pitchFamily="34" charset="0"/>
              </a:rPr>
              <a:t>&lt;Align goals with the Agency needs and STMD strategic thrust. Clearly define the objectives to develop technology from TRL 3 to 5/6&gt;</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S PGothic" charset="-128"/>
                <a:cs typeface="Arial" panose="020B0604020202020204" pitchFamily="34" charset="0"/>
              </a:rPr>
              <a:t> CLPS Payload Sensors for PSI Measurements will address NASA strategic knowledge gaps for Moon and Mars: LEAG SKG III.D.4 “Descent/Ascent Engine Blast Ejecta – In-Situ Measurements”, and MEPAG SKG B7-1 “Regolith Physical Properties and Structure”.</a:t>
            </a:r>
          </a:p>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S PGothic" charset="-128"/>
                <a:cs typeface="Arial" panose="020B0604020202020204" pitchFamily="34" charset="0"/>
              </a:rPr>
              <a:t>Quantitative Impact</a:t>
            </a:r>
          </a:p>
          <a:p>
            <a:pPr marL="457200" marR="0" lvl="1" indent="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FF0000"/>
                </a:solidFill>
                <a:effectLst/>
                <a:uLnTx/>
                <a:uFillTx/>
                <a:latin typeface="Arial" panose="020B0604020202020204" pitchFamily="34" charset="0"/>
                <a:ea typeface="MS PGothic" charset="-128"/>
                <a:cs typeface="Arial" panose="020B0604020202020204" pitchFamily="34" charset="0"/>
              </a:rPr>
              <a:t>&lt;Quantitative assertions (e.g., x% improvement of y, x kg of mass saving , x meters of accuracy, etc.)&gt;</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S PGothic" charset="-128"/>
                <a:cs typeface="Arial" panose="020B0604020202020204" pitchFamily="34" charset="0"/>
              </a:rPr>
              <a:t> At least an order of magnitude improvement in measuring PSI effects during terminal descent of a lander.</a:t>
            </a:r>
          </a:p>
          <a:p>
            <a:pPr marL="914400" marR="0" lvl="2"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0000"/>
                </a:solidFill>
                <a:effectLst/>
                <a:uLnTx/>
                <a:uFillTx/>
                <a:latin typeface="Arial" panose="020B0604020202020204" pitchFamily="34" charset="0"/>
                <a:ea typeface="MS PGothic" charset="-128"/>
                <a:cs typeface="Arial" panose="020B0604020202020204" pitchFamily="34" charset="0"/>
              </a:rPr>
              <a:t>&lt;advancement over the Status Quo&gt;</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S PGothic" charset="-128"/>
                <a:cs typeface="Arial" panose="020B0604020202020204" pitchFamily="34" charset="0"/>
              </a:rPr>
              <a:t> Unknown but substantial improvement in measuring PSI effects due to a lander during EDL: Quantitative PSI Data (direct in-situ PSI measurements) vs Qualitative PSI Data (indirect estimates based on interpretations of lander videos and still images).</a:t>
            </a:r>
          </a:p>
          <a:p>
            <a:pPr marL="914400" marR="0" lvl="2"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0000"/>
                </a:solidFill>
                <a:effectLst/>
                <a:uLnTx/>
                <a:uFillTx/>
                <a:latin typeface="Arial" panose="020B0604020202020204" pitchFamily="34" charset="0"/>
                <a:ea typeface="MS PGothic" charset="-128"/>
                <a:cs typeface="Arial" panose="020B0604020202020204" pitchFamily="34" charset="0"/>
              </a:rPr>
              <a:t>&lt;may be based on a typical mission or application to make the case, with the addition of a backup slide describing assumptions&gt;</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S PGothic" charset="-128"/>
                <a:cs typeface="Arial" panose="020B0604020202020204" pitchFamily="34" charset="0"/>
              </a:rPr>
              <a:t> The GCD project will deliver a Suite of Sensors for PSI Measurements for a CLPS Payload.</a:t>
            </a:r>
          </a:p>
          <a:p>
            <a:pPr marL="457200" marR="0" lvl="1" indent="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FF0000"/>
                </a:solidFill>
                <a:effectLst/>
                <a:uLnTx/>
                <a:uFillTx/>
                <a:latin typeface="Arial" panose="020B0604020202020204" pitchFamily="34" charset="0"/>
                <a:ea typeface="MS PGothic" charset="-128"/>
                <a:cs typeface="Arial" panose="020B0604020202020204" pitchFamily="34" charset="0"/>
              </a:rPr>
              <a:t>&lt;Likely used as performance and or cost metrics to measure progress&gt;</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S PGothic" charset="-128"/>
                <a:cs typeface="Arial" panose="020B0604020202020204" pitchFamily="34" charset="0"/>
              </a:rPr>
              <a:t> Data from the proposed CLPS Payload will be used to validate ongoing PSI Computational Modeling work under the current GCD PSI project.</a:t>
            </a:r>
          </a:p>
          <a:p>
            <a:pPr marL="0" marR="0" indent="0" algn="l" defTabSz="4572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solidFill>
                  <a:prstClr val="black"/>
                </a:solidFill>
              </a:rPr>
              <a:pPr>
                <a:defRPr/>
              </a:pPr>
              <a:t>4</a:t>
            </a:fld>
            <a:endParaRPr lang="en-US" altLang="x-none" dirty="0">
              <a:solidFill>
                <a:prstClr val="black"/>
              </a:solidFill>
            </a:endParaRPr>
          </a:p>
        </p:txBody>
      </p:sp>
    </p:spTree>
    <p:extLst>
      <p:ext uri="{BB962C8B-B14F-4D97-AF65-F5344CB8AC3E}">
        <p14:creationId xmlns:p14="http://schemas.microsoft.com/office/powerpoint/2010/main" val="19625467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5</a:t>
            </a:fld>
            <a:endParaRPr lang="en-US" altLang="x-none" dirty="0"/>
          </a:p>
        </p:txBody>
      </p:sp>
    </p:spTree>
    <p:extLst>
      <p:ext uri="{BB962C8B-B14F-4D97-AF65-F5344CB8AC3E}">
        <p14:creationId xmlns:p14="http://schemas.microsoft.com/office/powerpoint/2010/main" val="6908115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6</a:t>
            </a:fld>
            <a:endParaRPr lang="en-US" altLang="x-none" dirty="0"/>
          </a:p>
        </p:txBody>
      </p:sp>
    </p:spTree>
    <p:extLst>
      <p:ext uri="{BB962C8B-B14F-4D97-AF65-F5344CB8AC3E}">
        <p14:creationId xmlns:p14="http://schemas.microsoft.com/office/powerpoint/2010/main" val="35500382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7</a:t>
            </a:fld>
            <a:endParaRPr lang="en-US" altLang="x-none" dirty="0"/>
          </a:p>
        </p:txBody>
      </p:sp>
    </p:spTree>
    <p:extLst>
      <p:ext uri="{BB962C8B-B14F-4D97-AF65-F5344CB8AC3E}">
        <p14:creationId xmlns:p14="http://schemas.microsoft.com/office/powerpoint/2010/main" val="39061126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a typeface="ＭＳ Ｐゴシック" panose="020B0600070205080204" pitchFamily="34" charset="-128"/>
            </a:endParaRPr>
          </a:p>
        </p:txBody>
      </p:sp>
      <p:sp>
        <p:nvSpPr>
          <p:cNvPr id="5124" name="Slide Number Placeholder 3"/>
          <p:cNvSpPr txBox="1">
            <a:spLocks noGrp="1"/>
          </p:cNvSpPr>
          <p:nvPr/>
        </p:nvSpPr>
        <p:spPr bwMode="auto">
          <a:xfrm>
            <a:off x="3995738" y="8793163"/>
            <a:ext cx="3001962"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163" tIns="46581" rIns="93163" bIns="46581" anchor="b"/>
          <a:lstStyle>
            <a:lvl1pPr defTabSz="928688">
              <a:spcBef>
                <a:spcPct val="30000"/>
              </a:spcBef>
              <a:defRPr sz="1200">
                <a:solidFill>
                  <a:schemeClr val="tx1"/>
                </a:solidFill>
                <a:latin typeface="Arial" panose="020B0604020202020204" pitchFamily="34" charset="0"/>
                <a:ea typeface="ＭＳ Ｐゴシック" panose="020B0600070205080204" pitchFamily="34" charset="-128"/>
              </a:defRPr>
            </a:lvl1pPr>
            <a:lvl2pPr marL="37931725" indent="-37474525" defTabSz="9286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286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286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286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286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286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286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286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7893661D-9BBA-4CB9-8C14-D3A9D8B72380}" type="slidenum">
              <a:rPr lang="en-US" altLang="en-US" sz="2400">
                <a:latin typeface="Times New Roman" panose="02020603050405020304" pitchFamily="18" charset="0"/>
              </a:rPr>
              <a:pPr algn="r" eaLnBrk="1" hangingPunct="1">
                <a:spcBef>
                  <a:spcPct val="0"/>
                </a:spcBef>
              </a:pPr>
              <a:t>8</a:t>
            </a:fld>
            <a:endParaRPr lang="en-US" altLang="en-US" sz="2400">
              <a:latin typeface="Times New Roman" panose="02020603050405020304" pitchFamily="18" charset="0"/>
            </a:endParaRPr>
          </a:p>
        </p:txBody>
      </p:sp>
    </p:spTree>
    <p:extLst>
      <p:ext uri="{BB962C8B-B14F-4D97-AF65-F5344CB8AC3E}">
        <p14:creationId xmlns:p14="http://schemas.microsoft.com/office/powerpoint/2010/main" val="28253430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a typeface="ＭＳ Ｐゴシック" panose="020B0600070205080204" pitchFamily="34" charset="-128"/>
            </a:endParaRPr>
          </a:p>
        </p:txBody>
      </p:sp>
      <p:sp>
        <p:nvSpPr>
          <p:cNvPr id="5124" name="Slide Number Placeholder 3"/>
          <p:cNvSpPr txBox="1">
            <a:spLocks noGrp="1"/>
          </p:cNvSpPr>
          <p:nvPr/>
        </p:nvSpPr>
        <p:spPr bwMode="auto">
          <a:xfrm>
            <a:off x="3995738" y="8793163"/>
            <a:ext cx="3001962"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163" tIns="46581" rIns="93163" bIns="46581" anchor="b"/>
          <a:lstStyle>
            <a:lvl1pPr defTabSz="928688">
              <a:spcBef>
                <a:spcPct val="30000"/>
              </a:spcBef>
              <a:defRPr sz="1200">
                <a:solidFill>
                  <a:schemeClr val="tx1"/>
                </a:solidFill>
                <a:latin typeface="Arial" panose="020B0604020202020204" pitchFamily="34" charset="0"/>
                <a:ea typeface="ＭＳ Ｐゴシック" panose="020B0600070205080204" pitchFamily="34" charset="-128"/>
              </a:defRPr>
            </a:lvl1pPr>
            <a:lvl2pPr marL="37931725" indent="-37474525" defTabSz="9286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286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286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286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286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286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286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286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7893661D-9BBA-4CB9-8C14-D3A9D8B72380}" type="slidenum">
              <a:rPr lang="en-US" altLang="en-US" sz="2400">
                <a:latin typeface="Times New Roman" panose="02020603050405020304" pitchFamily="18" charset="0"/>
              </a:rPr>
              <a:pPr algn="r" eaLnBrk="1" hangingPunct="1">
                <a:spcBef>
                  <a:spcPct val="0"/>
                </a:spcBef>
              </a:pPr>
              <a:t>9</a:t>
            </a:fld>
            <a:endParaRPr lang="en-US" altLang="en-US" sz="2400">
              <a:latin typeface="Times New Roman" panose="02020603050405020304" pitchFamily="18" charset="0"/>
            </a:endParaRPr>
          </a:p>
        </p:txBody>
      </p:sp>
    </p:spTree>
    <p:extLst>
      <p:ext uri="{BB962C8B-B14F-4D97-AF65-F5344CB8AC3E}">
        <p14:creationId xmlns:p14="http://schemas.microsoft.com/office/powerpoint/2010/main" val="2639889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10</a:t>
            </a:fld>
            <a:endParaRPr lang="en-US" altLang="x-none" dirty="0"/>
          </a:p>
        </p:txBody>
      </p:sp>
    </p:spTree>
    <p:extLst>
      <p:ext uri="{BB962C8B-B14F-4D97-AF65-F5344CB8AC3E}">
        <p14:creationId xmlns:p14="http://schemas.microsoft.com/office/powerpoint/2010/main" val="25435422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12</a:t>
            </a:fld>
            <a:endParaRPr lang="en-US" altLang="x-none" dirty="0"/>
          </a:p>
        </p:txBody>
      </p:sp>
    </p:spTree>
    <p:extLst>
      <p:ext uri="{BB962C8B-B14F-4D97-AF65-F5344CB8AC3E}">
        <p14:creationId xmlns:p14="http://schemas.microsoft.com/office/powerpoint/2010/main" val="17526972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13</a:t>
            </a:fld>
            <a:endParaRPr lang="en-US" altLang="x-none" dirty="0"/>
          </a:p>
        </p:txBody>
      </p:sp>
    </p:spTree>
    <p:extLst>
      <p:ext uri="{BB962C8B-B14F-4D97-AF65-F5344CB8AC3E}">
        <p14:creationId xmlns:p14="http://schemas.microsoft.com/office/powerpoint/2010/main" val="4784922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14</a:t>
            </a:fld>
            <a:endParaRPr lang="en-US" altLang="x-none" dirty="0"/>
          </a:p>
        </p:txBody>
      </p:sp>
    </p:spTree>
    <p:extLst>
      <p:ext uri="{BB962C8B-B14F-4D97-AF65-F5344CB8AC3E}">
        <p14:creationId xmlns:p14="http://schemas.microsoft.com/office/powerpoint/2010/main" val="21546840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15</a:t>
            </a:fld>
            <a:endParaRPr lang="en-US" altLang="x-none" dirty="0"/>
          </a:p>
        </p:txBody>
      </p:sp>
    </p:spTree>
    <p:extLst>
      <p:ext uri="{BB962C8B-B14F-4D97-AF65-F5344CB8AC3E}">
        <p14:creationId xmlns:p14="http://schemas.microsoft.com/office/powerpoint/2010/main" val="11860172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3AEBCAE-0345-1F4B-AF5B-AFC84B023E8C}" type="slidenum">
              <a:rPr kumimoji="0" lang="en-US" altLang="x-none" sz="1200" b="0" i="0" u="none" strike="noStrike" kern="1200" cap="none" spc="0" normalizeH="0" baseline="0" noProof="0" smtClean="0">
                <a:ln>
                  <a:noFill/>
                </a:ln>
                <a:solidFill>
                  <a:prstClr val="black"/>
                </a:solidFill>
                <a:effectLst/>
                <a:uLnTx/>
                <a:uFillTx/>
                <a:latin typeface="Calibri" charset="0"/>
                <a:ea typeface="MS PGothic"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x-none" sz="1200" b="0" i="0" u="none" strike="noStrike" kern="1200" cap="none" spc="0" normalizeH="0" baseline="0" noProof="0" dirty="0">
              <a:ln>
                <a:noFill/>
              </a:ln>
              <a:solidFill>
                <a:prstClr val="black"/>
              </a:solidFill>
              <a:effectLst/>
              <a:uLnTx/>
              <a:uFillTx/>
              <a:latin typeface="Calibri" charset="0"/>
              <a:ea typeface="MS PGothic" charset="-128"/>
              <a:cs typeface="+mn-cs"/>
            </a:endParaRPr>
          </a:p>
        </p:txBody>
      </p:sp>
    </p:spTree>
    <p:extLst>
      <p:ext uri="{BB962C8B-B14F-4D97-AF65-F5344CB8AC3E}">
        <p14:creationId xmlns:p14="http://schemas.microsoft.com/office/powerpoint/2010/main" val="8451801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17</a:t>
            </a:fld>
            <a:endParaRPr lang="en-US" altLang="x-none" dirty="0"/>
          </a:p>
        </p:txBody>
      </p:sp>
    </p:spTree>
    <p:extLst>
      <p:ext uri="{BB962C8B-B14F-4D97-AF65-F5344CB8AC3E}">
        <p14:creationId xmlns:p14="http://schemas.microsoft.com/office/powerpoint/2010/main" val="18387481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18</a:t>
            </a:fld>
            <a:endParaRPr lang="en-US" altLang="x-none" dirty="0"/>
          </a:p>
        </p:txBody>
      </p:sp>
    </p:spTree>
    <p:extLst>
      <p:ext uri="{BB962C8B-B14F-4D97-AF65-F5344CB8AC3E}">
        <p14:creationId xmlns:p14="http://schemas.microsoft.com/office/powerpoint/2010/main" val="9193246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19</a:t>
            </a:fld>
            <a:endParaRPr lang="en-US" altLang="x-none" dirty="0"/>
          </a:p>
        </p:txBody>
      </p:sp>
    </p:spTree>
    <p:extLst>
      <p:ext uri="{BB962C8B-B14F-4D97-AF65-F5344CB8AC3E}">
        <p14:creationId xmlns:p14="http://schemas.microsoft.com/office/powerpoint/2010/main" val="24143745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20</a:t>
            </a:fld>
            <a:endParaRPr lang="en-US" altLang="x-none" dirty="0"/>
          </a:p>
        </p:txBody>
      </p:sp>
    </p:spTree>
    <p:extLst>
      <p:ext uri="{BB962C8B-B14F-4D97-AF65-F5344CB8AC3E}">
        <p14:creationId xmlns:p14="http://schemas.microsoft.com/office/powerpoint/2010/main" val="14783236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a typeface="ＭＳ Ｐゴシック" panose="020B0600070205080204" pitchFamily="34" charset="-128"/>
            </a:endParaRPr>
          </a:p>
        </p:txBody>
      </p:sp>
      <p:sp>
        <p:nvSpPr>
          <p:cNvPr id="5124" name="Slide Number Placeholder 3"/>
          <p:cNvSpPr txBox="1">
            <a:spLocks noGrp="1"/>
          </p:cNvSpPr>
          <p:nvPr/>
        </p:nvSpPr>
        <p:spPr bwMode="auto">
          <a:xfrm>
            <a:off x="3995738" y="8793163"/>
            <a:ext cx="3001962"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163" tIns="46581" rIns="93163" bIns="46581" anchor="b"/>
          <a:lstStyle>
            <a:lvl1pPr defTabSz="928688">
              <a:spcBef>
                <a:spcPct val="30000"/>
              </a:spcBef>
              <a:defRPr sz="1200">
                <a:solidFill>
                  <a:schemeClr val="tx1"/>
                </a:solidFill>
                <a:latin typeface="Arial" panose="020B0604020202020204" pitchFamily="34" charset="0"/>
                <a:ea typeface="ＭＳ Ｐゴシック" panose="020B0600070205080204" pitchFamily="34" charset="-128"/>
              </a:defRPr>
            </a:lvl1pPr>
            <a:lvl2pPr marL="37931725" indent="-37474525" defTabSz="928688">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28688">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28688">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28688">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286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286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286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2868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pPr>
            <a:fld id="{7893661D-9BBA-4CB9-8C14-D3A9D8B72380}" type="slidenum">
              <a:rPr lang="en-US" altLang="en-US" sz="2400">
                <a:latin typeface="Times New Roman" panose="02020603050405020304" pitchFamily="18" charset="0"/>
              </a:rPr>
              <a:pPr algn="r" eaLnBrk="1" hangingPunct="1">
                <a:spcBef>
                  <a:spcPct val="0"/>
                </a:spcBef>
              </a:pPr>
              <a:t>22</a:t>
            </a:fld>
            <a:endParaRPr lang="en-US" altLang="en-US" sz="2400">
              <a:latin typeface="Times New Roman" panose="02020603050405020304" pitchFamily="18" charset="0"/>
            </a:endParaRPr>
          </a:p>
        </p:txBody>
      </p:sp>
    </p:spTree>
    <p:extLst>
      <p:ext uri="{BB962C8B-B14F-4D97-AF65-F5344CB8AC3E}">
        <p14:creationId xmlns:p14="http://schemas.microsoft.com/office/powerpoint/2010/main" val="18134012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23</a:t>
            </a:fld>
            <a:endParaRPr lang="en-US" altLang="x-none" dirty="0"/>
          </a:p>
        </p:txBody>
      </p:sp>
    </p:spTree>
    <p:extLst>
      <p:ext uri="{BB962C8B-B14F-4D97-AF65-F5344CB8AC3E}">
        <p14:creationId xmlns:p14="http://schemas.microsoft.com/office/powerpoint/2010/main" val="21092836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29</a:t>
            </a:fld>
            <a:endParaRPr lang="en-US" altLang="x-none" dirty="0"/>
          </a:p>
        </p:txBody>
      </p:sp>
    </p:spTree>
    <p:extLst>
      <p:ext uri="{BB962C8B-B14F-4D97-AF65-F5344CB8AC3E}">
        <p14:creationId xmlns:p14="http://schemas.microsoft.com/office/powerpoint/2010/main" val="5259807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lvl1pPr>
              <a:defRPr sz="3200" b="1" i="0" baseline="0">
                <a:solidFill>
                  <a:schemeClr val="bg1"/>
                </a:solidFill>
                <a:latin typeface="Arial Bold" charset="0"/>
              </a:defRPr>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baseline="0">
                <a:solidFill>
                  <a:schemeClr val="bg1"/>
                </a:solidFill>
                <a:latin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solidFill>
                  <a:schemeClr val="bg1">
                    <a:lumMod val="95000"/>
                    <a:lumOff val="5000"/>
                  </a:schemeClr>
                </a:solidFill>
                <a:latin typeface="Arial" charset="0"/>
              </a:rPr>
              <a:pPr>
                <a:defRPr/>
              </a:pPr>
              <a:t>‹#›</a:t>
            </a:fld>
            <a:endParaRPr lang="uk-UA" sz="1200" dirty="0">
              <a:solidFill>
                <a:schemeClr val="bg1">
                  <a:lumMod val="95000"/>
                  <a:lumOff val="5000"/>
                </a:schemeClr>
              </a:solidFill>
            </a:endParaRP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a:t>
            </a:r>
            <a:r>
              <a:rPr lang="en-US" sz="800" dirty="0" smtClean="0">
                <a:solidFill>
                  <a:schemeClr val="bg1"/>
                </a:solidFill>
              </a:rPr>
              <a:t>FY20 Annual </a:t>
            </a:r>
            <a:r>
              <a:rPr lang="en-US" sz="800" baseline="0" dirty="0" smtClean="0">
                <a:solidFill>
                  <a:schemeClr val="bg1"/>
                </a:solidFill>
              </a:rPr>
              <a:t>Review</a:t>
            </a:r>
            <a:endParaRPr lang="en-US" sz="800" dirty="0">
              <a:solidFill>
                <a:schemeClr val="bg1"/>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34067" y="0"/>
            <a:ext cx="9144000" cy="1066800"/>
          </a:xfrm>
          <a:prstGeom prst="rect">
            <a:avLst/>
          </a:prstGeom>
        </p:spPr>
        <p:txBody>
          <a:bodyPr anchor="ctr"/>
          <a:lstStyle>
            <a:lvl1pPr>
              <a:defRPr sz="2400" baseline="0">
                <a:solidFill>
                  <a:schemeClr val="bg1"/>
                </a:solidFill>
                <a:latin typeface="Arial Bold" charset="0"/>
              </a:defRPr>
            </a:lvl1pPr>
          </a:lstStyle>
          <a:p>
            <a:r>
              <a:rPr lang="en-US" dirty="0"/>
              <a:t>Click to edit Master title style</a:t>
            </a:r>
          </a:p>
        </p:txBody>
      </p:sp>
      <p:sp>
        <p:nvSpPr>
          <p:cNvPr id="3" name="Content Placeholder 2"/>
          <p:cNvSpPr>
            <a:spLocks noGrp="1"/>
          </p:cNvSpPr>
          <p:nvPr>
            <p:ph idx="1"/>
          </p:nvPr>
        </p:nvSpPr>
        <p:spPr>
          <a:xfrm>
            <a:off x="609600" y="1600200"/>
            <a:ext cx="10972800" cy="1664558"/>
          </a:xfrm>
          <a:prstGeom prst="rect">
            <a:avLst/>
          </a:prstGeom>
        </p:spPr>
        <p:txBody>
          <a:bodyPr>
            <a:noAutofit/>
          </a:bodyPr>
          <a:lstStyle>
            <a:lvl1pPr marL="0" indent="0">
              <a:lnSpc>
                <a:spcPct val="95000"/>
              </a:lnSpc>
              <a:spcBef>
                <a:spcPts val="1000"/>
              </a:spcBef>
              <a:buFontTx/>
              <a:buNone/>
              <a:tabLst/>
              <a:defRPr sz="1800" b="1" i="0" baseline="0">
                <a:solidFill>
                  <a:schemeClr val="bg1"/>
                </a:solidFill>
                <a:latin typeface="arial" charset="0"/>
              </a:defRPr>
            </a:lvl1pPr>
            <a:lvl2pPr marL="279400" indent="-165100">
              <a:lnSpc>
                <a:spcPct val="95000"/>
              </a:lnSpc>
              <a:spcBef>
                <a:spcPts val="500"/>
              </a:spcBef>
              <a:buFont typeface="Arial" charset="0"/>
              <a:buChar char="•"/>
              <a:tabLst/>
              <a:defRPr sz="1800" baseline="0">
                <a:solidFill>
                  <a:schemeClr val="bg1"/>
                </a:solidFill>
                <a:latin typeface="arial" charset="0"/>
              </a:defRPr>
            </a:lvl2pPr>
            <a:lvl3pPr marL="571500" indent="-228600">
              <a:lnSpc>
                <a:spcPct val="95000"/>
              </a:lnSpc>
              <a:spcBef>
                <a:spcPts val="500"/>
              </a:spcBef>
              <a:buFont typeface=".AppleSystemUIFont" charset="-120"/>
              <a:buChar char="‒"/>
              <a:tabLst/>
              <a:defRPr sz="1800" baseline="0">
                <a:solidFill>
                  <a:schemeClr val="bg1"/>
                </a:solidFill>
                <a:latin typeface="arial" charset="0"/>
              </a:defRPr>
            </a:lvl3pPr>
            <a:lvl4pPr>
              <a:lnSpc>
                <a:spcPct val="95000"/>
              </a:lnSpc>
              <a:spcBef>
                <a:spcPts val="500"/>
              </a:spcBef>
              <a:defRPr sz="1800" baseline="0">
                <a:solidFill>
                  <a:schemeClr val="bg1"/>
                </a:solidFill>
                <a:latin typeface="arial" charset="0"/>
              </a:defRPr>
            </a:lvl4pPr>
            <a:lvl5pPr>
              <a:lnSpc>
                <a:spcPct val="95000"/>
              </a:lnSpc>
              <a:spcBef>
                <a:spcPts val="500"/>
              </a:spcBef>
              <a:defRPr sz="1800" baseline="0">
                <a:solidFill>
                  <a:schemeClr val="bg1"/>
                </a:solidFill>
                <a:latin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a:t>
            </a:r>
            <a:r>
              <a:rPr lang="en-US" sz="800" dirty="0" smtClean="0">
                <a:solidFill>
                  <a:schemeClr val="bg1"/>
                </a:solidFill>
              </a:rPr>
              <a:t>FY20</a:t>
            </a:r>
            <a:r>
              <a:rPr lang="en-US" sz="800" baseline="0" dirty="0" smtClean="0">
                <a:solidFill>
                  <a:schemeClr val="bg1"/>
                </a:solidFill>
              </a:rPr>
              <a:t> Annual Review</a:t>
            </a:r>
            <a:endParaRPr lang="en-US" sz="800" dirty="0">
              <a:solidFill>
                <a:schemeClr val="bg1"/>
              </a:solidFill>
            </a:endParaRPr>
          </a:p>
        </p:txBody>
      </p:sp>
    </p:spTree>
  </p:cSld>
  <p:clrMapOvr>
    <a:masterClrMapping/>
  </p:clrMapOvr>
  <p:extLst mod="1">
    <p:ext uri="{DCECCB84-F9BA-43D5-87BE-67443E8EF086}">
      <p15:sldGuideLst xmlns:p15="http://schemas.microsoft.com/office/powerpoint/2012/main">
        <p15:guide id="1" orient="horz" pos="816" userDrawn="1">
          <p15:clr>
            <a:srgbClr val="FBAE40"/>
          </p15:clr>
        </p15:guide>
        <p15:guide id="2" pos="3840" userDrawn="1">
          <p15:clr>
            <a:srgbClr val="FBAE40"/>
          </p15:clr>
        </p15:guide>
        <p15:guide id="3" pos="678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0"/>
          </p:nvPr>
        </p:nvSpPr>
        <p:spPr>
          <a:xfrm>
            <a:off x="609600" y="6173788"/>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6" name="Footer Placeholder 4"/>
          <p:cNvSpPr>
            <a:spLocks noGrp="1"/>
          </p:cNvSpPr>
          <p:nvPr>
            <p:ph type="ftr" sz="quarter" idx="11"/>
          </p:nvPr>
        </p:nvSpPr>
        <p:spPr>
          <a:xfrm>
            <a:off x="4064000" y="616192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a:t>
            </a:r>
            <a:r>
              <a:rPr lang="en-US" sz="800" dirty="0" smtClean="0">
                <a:solidFill>
                  <a:schemeClr val="bg1"/>
                </a:solidFill>
              </a:rPr>
              <a:t>FY20 Annual </a:t>
            </a:r>
            <a:r>
              <a:rPr lang="en-US" sz="800" baseline="0" dirty="0" smtClean="0">
                <a:solidFill>
                  <a:schemeClr val="bg1"/>
                </a:solidFill>
              </a:rPr>
              <a:t>Review</a:t>
            </a:r>
            <a:endParaRPr lang="en-US" sz="800" dirty="0">
              <a:solidFill>
                <a:schemeClr val="bg1"/>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09600" y="6126164"/>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8" name="Footer Placeholder 4"/>
          <p:cNvSpPr>
            <a:spLocks noGrp="1"/>
          </p:cNvSpPr>
          <p:nvPr>
            <p:ph type="ftr" sz="quarter" idx="11"/>
          </p:nvPr>
        </p:nvSpPr>
        <p:spPr>
          <a:xfrm>
            <a:off x="4165600" y="612616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10"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11" name="TextBox 10"/>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a:t>
            </a:r>
            <a:r>
              <a:rPr lang="en-US" sz="800" dirty="0" smtClean="0">
                <a:solidFill>
                  <a:schemeClr val="bg1"/>
                </a:solidFill>
              </a:rPr>
              <a:t>FY20 Annual</a:t>
            </a:r>
            <a:r>
              <a:rPr lang="en-US" sz="800" baseline="0" dirty="0" smtClean="0">
                <a:solidFill>
                  <a:schemeClr val="bg1"/>
                </a:solidFill>
              </a:rPr>
              <a:t> Program Review</a:t>
            </a:r>
            <a:endParaRPr lang="en-US" sz="800" dirty="0">
              <a:solidFill>
                <a:schemeClr val="bg1"/>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dirty="0"/>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2400" baseline="0">
                <a:solidFill>
                  <a:schemeClr val="bg1"/>
                </a:solidFill>
                <a:latin typeface="Arial Bold" charset="0"/>
              </a:defRPr>
            </a:lvl1pPr>
          </a:lstStyle>
          <a:p>
            <a:pPr lvl="0"/>
            <a:r>
              <a:rPr lang="en-US" dirty="0"/>
              <a:t>Click to edit Master title style</a:t>
            </a: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dirty="0">
                <a:solidFill>
                  <a:schemeClr val="tx1"/>
                </a:solidFill>
              </a:rPr>
              <a:t>GCD FY20</a:t>
            </a:r>
            <a:r>
              <a:rPr lang="en-US" sz="800" baseline="0" dirty="0">
                <a:solidFill>
                  <a:schemeClr val="tx1"/>
                </a:solidFill>
              </a:rPr>
              <a:t> Annual Review</a:t>
            </a:r>
            <a:endParaRPr lang="en-US" sz="800" dirty="0">
              <a:solidFill>
                <a:schemeClr val="tx1"/>
              </a:solidFill>
            </a:endParaRPr>
          </a:p>
        </p:txBody>
      </p:sp>
    </p:spTree>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1"/>
        </a:solidFill>
        <a:effectLst/>
      </p:bgPr>
    </p:bg>
    <p:spTree>
      <p:nvGrpSpPr>
        <p:cNvPr id="1" name=""/>
        <p:cNvGrpSpPr/>
        <p:nvPr/>
      </p:nvGrpSpPr>
      <p:grpSpPr>
        <a:xfrm>
          <a:off x="0" y="0"/>
          <a:ext cx="0" cy="0"/>
          <a:chOff x="0" y="0"/>
          <a:chExt cx="0" cy="0"/>
        </a:xfrm>
      </p:grpSpPr>
      <p:sp>
        <p:nvSpPr>
          <p:cNvPr id="5"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6" name="TextBox 5"/>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a:t>
            </a:r>
            <a:r>
              <a:rPr lang="en-US" sz="800" dirty="0" smtClean="0">
                <a:solidFill>
                  <a:schemeClr val="bg1"/>
                </a:solidFill>
              </a:rPr>
              <a:t>FY20</a:t>
            </a:r>
            <a:r>
              <a:rPr lang="en-US" sz="800" baseline="0" dirty="0" smtClean="0">
                <a:solidFill>
                  <a:schemeClr val="bg1"/>
                </a:solidFill>
              </a:rPr>
              <a:t> Annual Review</a:t>
            </a:r>
            <a:endParaRPr lang="en-US" sz="800" dirty="0">
              <a:solidFill>
                <a:schemeClr val="bg1"/>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1" y="1445127"/>
            <a:ext cx="4011084" cy="872288"/>
          </a:xfrm>
          <a:prstGeom prst="rect">
            <a:avLst/>
          </a:prstGeom>
        </p:spPr>
        <p:txBody>
          <a:bodyPr anchor="b"/>
          <a:lstStyle>
            <a:lvl1pPr algn="l">
              <a:defRPr sz="2000" b="1">
                <a:solidFill>
                  <a:schemeClr val="bg1"/>
                </a:solidFill>
              </a:defRPr>
            </a:lvl1pPr>
          </a:lstStyle>
          <a:p>
            <a:r>
              <a:rPr lang="en-US"/>
              <a:t>Click to edit Master title style</a:t>
            </a:r>
          </a:p>
        </p:txBody>
      </p:sp>
      <p:sp>
        <p:nvSpPr>
          <p:cNvPr id="3" name="Content Placeholder 2"/>
          <p:cNvSpPr>
            <a:spLocks noGrp="1"/>
          </p:cNvSpPr>
          <p:nvPr>
            <p:ph idx="1"/>
          </p:nvPr>
        </p:nvSpPr>
        <p:spPr>
          <a:xfrm>
            <a:off x="4766733" y="1445127"/>
            <a:ext cx="6815667" cy="4393616"/>
          </a:xfrm>
          <a:prstGeom prst="rect">
            <a:avLst/>
          </a:prstGeo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599" y="2500560"/>
            <a:ext cx="4011084" cy="3521328"/>
          </a:xfrm>
          <a:prstGeom prst="rect">
            <a:avLst/>
          </a:prstGeo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a:spLocks noGrp="1"/>
          </p:cNvSpPr>
          <p:nvPr>
            <p:ph type="sldNum" sz="quarter" idx="12"/>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a:t>
            </a:r>
            <a:r>
              <a:rPr lang="en-US" sz="800" dirty="0" smtClean="0">
                <a:solidFill>
                  <a:schemeClr val="bg1"/>
                </a:solidFill>
              </a:rPr>
              <a:t>FY20 Annual </a:t>
            </a:r>
            <a:r>
              <a:rPr lang="en-US" sz="800" baseline="0" dirty="0" smtClean="0">
                <a:solidFill>
                  <a:schemeClr val="bg1"/>
                </a:solidFill>
              </a:rPr>
              <a:t>Review</a:t>
            </a:r>
            <a:endParaRPr lang="en-US" sz="800" dirty="0">
              <a:solidFill>
                <a:schemeClr val="bg1"/>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a:solidFill>
            <a:schemeClr val="tx1"/>
          </a:solidFill>
        </p:spPr>
        <p:txBody>
          <a:bodyPr anchor="b"/>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2389717" y="1548063"/>
            <a:ext cx="7315200" cy="3179512"/>
          </a:xfrm>
          <a:prstGeom prst="rect">
            <a:avLst/>
          </a:prstGeom>
          <a:solidFill>
            <a:schemeClr val="tx1"/>
          </a:solidFill>
        </p:spPr>
        <p:txBody>
          <a:bodyPr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a:prstGeom prst="rect">
            <a:avLst/>
          </a:prstGeom>
          <a:solidFill>
            <a:schemeClr val="tx1"/>
          </a:solidFill>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a:t>
            </a:r>
            <a:r>
              <a:rPr lang="en-US" sz="800" dirty="0" smtClean="0">
                <a:solidFill>
                  <a:schemeClr val="bg1"/>
                </a:solidFill>
              </a:rPr>
              <a:t>FY20 Annual </a:t>
            </a:r>
            <a:r>
              <a:rPr lang="en-US" sz="800" baseline="0" dirty="0" smtClean="0">
                <a:solidFill>
                  <a:schemeClr val="bg1"/>
                </a:solidFill>
              </a:rPr>
              <a:t>Review</a:t>
            </a:r>
            <a:endParaRPr lang="en-US" sz="800" dirty="0">
              <a:solidFill>
                <a:schemeClr val="bg1"/>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8" name="TextBox 7"/>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a:t>
            </a:r>
            <a:r>
              <a:rPr lang="en-US" sz="800" dirty="0" smtClean="0">
                <a:solidFill>
                  <a:schemeClr val="bg1"/>
                </a:solidFill>
              </a:rPr>
              <a:t>FY20 Annual </a:t>
            </a:r>
            <a:r>
              <a:rPr lang="en-US" sz="800" baseline="0" dirty="0" smtClean="0">
                <a:solidFill>
                  <a:schemeClr val="bg1"/>
                </a:solidFill>
              </a:rPr>
              <a:t>Review</a:t>
            </a:r>
            <a:endParaRPr lang="en-US" sz="800" dirty="0">
              <a:solidFill>
                <a:schemeClr val="bg1"/>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146" name="Picture 2" descr="Banner OCT template.jpg"/>
          <p:cNvPicPr>
            <a:picLocks noChangeAspect="1"/>
          </p:cNvPicPr>
          <p:nvPr userDrawn="1"/>
        </p:nvPicPr>
        <p:blipFill>
          <a:blip r:embed="rId11">
            <a:extLst>
              <a:ext uri="{28A0092B-C50C-407E-A947-70E740481C1C}">
                <a14:useLocalDpi xmlns:a14="http://schemas.microsoft.com/office/drawing/2010/main"/>
              </a:ext>
            </a:extLst>
          </a:blip>
          <a:srcRect/>
          <a:stretch>
            <a:fillRect/>
          </a:stretch>
        </p:blipFill>
        <p:spPr bwMode="auto">
          <a:xfrm>
            <a:off x="0" y="1"/>
            <a:ext cx="121920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userDrawn="1"/>
        </p:nvPicPr>
        <p:blipFill>
          <a:blip r:embed="rId12">
            <a:extLst>
              <a:ext uri="{28A0092B-C50C-407E-A947-70E740481C1C}">
                <a14:useLocalDpi xmlns:a14="http://schemas.microsoft.com/office/drawing/2010/main"/>
              </a:ext>
            </a:extLst>
          </a:blip>
          <a:stretch>
            <a:fillRect/>
          </a:stretch>
        </p:blipFill>
        <p:spPr>
          <a:xfrm>
            <a:off x="-811" y="-1"/>
            <a:ext cx="12192000" cy="1127125"/>
          </a:xfrm>
          <a:prstGeom prst="rect">
            <a:avLst/>
          </a:prstGeom>
        </p:spPr>
      </p:pic>
    </p:spTree>
    <p:extLst>
      <p:ext uri="{BB962C8B-B14F-4D97-AF65-F5344CB8AC3E}">
        <p14:creationId xmlns:p14="http://schemas.microsoft.com/office/powerpoint/2010/main" val="840372861"/>
      </p:ext>
    </p:extLst>
  </p:cSld>
  <p:clrMap bg1="dk1" tx1="lt1" bg2="dk2" tx2="lt2" accent1="accent1" accent2="accent2" accent3="accent3" accent4="accent4" accent5="accent5" accent6="accent6" hlink="hlink" folHlink="folHlink"/>
  <p:sldLayoutIdLst>
    <p:sldLayoutId id="2147484425" r:id="rId1"/>
    <p:sldLayoutId id="2147484426" r:id="rId2"/>
    <p:sldLayoutId id="2147484428" r:id="rId3"/>
    <p:sldLayoutId id="2147484429" r:id="rId4"/>
    <p:sldLayoutId id="2147484430" r:id="rId5"/>
    <p:sldLayoutId id="2147484431" r:id="rId6"/>
    <p:sldLayoutId id="2147484432" r:id="rId7"/>
    <p:sldLayoutId id="2147484433" r:id="rId8"/>
    <p:sldLayoutId id="2147484434" r:id="rId9"/>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jpeg"/><Relationship Id="rId10" Type="http://schemas.openxmlformats.org/officeDocument/2006/relationships/image" Target="../media/image10.jpeg"/><Relationship Id="rId4" Type="http://schemas.openxmlformats.org/officeDocument/2006/relationships/image" Target="../media/image4.jpe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image" Target="../media/image14.emf"/><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8" Type="http://schemas.openxmlformats.org/officeDocument/2006/relationships/image" Target="../media/image28.jpeg"/><Relationship Id="rId13" Type="http://schemas.microsoft.com/office/2007/relationships/hdphoto" Target="../media/hdphoto2.wdp"/><Relationship Id="rId3" Type="http://schemas.openxmlformats.org/officeDocument/2006/relationships/image" Target="../media/image12.png"/><Relationship Id="rId7" Type="http://schemas.openxmlformats.org/officeDocument/2006/relationships/image" Target="../media/image27.png"/><Relationship Id="rId12"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26.png"/><Relationship Id="rId11" Type="http://schemas.microsoft.com/office/2007/relationships/hdphoto" Target="../media/hdphoto1.wdp"/><Relationship Id="rId5" Type="http://schemas.openxmlformats.org/officeDocument/2006/relationships/image" Target="../media/image25.pn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tiff"/></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5.xml"/><Relationship Id="rId4" Type="http://schemas.openxmlformats.org/officeDocument/2006/relationships/image" Target="../media/image34.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37.jpg"/></Relationships>
</file>

<file path=ppt/slides/_rels/slide21.xml.rels><?xml version="1.0" encoding="UTF-8" standalone="yes"?>
<Relationships xmlns="http://schemas.openxmlformats.org/package/2006/relationships"><Relationship Id="rId3" Type="http://schemas.openxmlformats.org/officeDocument/2006/relationships/image" Target="../media/image90.png"/><Relationship Id="rId7" Type="http://schemas.openxmlformats.org/officeDocument/2006/relationships/image" Target="../media/image130.png"/><Relationship Id="rId2" Type="http://schemas.openxmlformats.org/officeDocument/2006/relationships/image" Target="../media/image38.emf"/><Relationship Id="rId1" Type="http://schemas.openxmlformats.org/officeDocument/2006/relationships/slideLayout" Target="../slideLayouts/slideLayout6.xml"/><Relationship Id="rId6" Type="http://schemas.openxmlformats.org/officeDocument/2006/relationships/image" Target="../media/image40.png"/><Relationship Id="rId5" Type="http://schemas.openxmlformats.org/officeDocument/2006/relationships/image" Target="../media/image110.png"/><Relationship Id="rId4" Type="http://schemas.openxmlformats.org/officeDocument/2006/relationships/image" Target="../media/image39.emf"/></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5.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png"/></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F8FF917-5495-2B40-9F4F-35B3547594A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9733"/>
            <a:ext cx="12192001" cy="6858000"/>
          </a:xfrm>
          <a:prstGeom prst="rect">
            <a:avLst/>
          </a:prstGeom>
        </p:spPr>
      </p:pic>
      <p:pic>
        <p:nvPicPr>
          <p:cNvPr id="4" name="Picture 3"/>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5400000">
            <a:off x="3407714" y="2749534"/>
            <a:ext cx="1490802" cy="1483756"/>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1" name="TextBox 10"/>
          <p:cNvSpPr txBox="1"/>
          <p:nvPr/>
        </p:nvSpPr>
        <p:spPr>
          <a:xfrm>
            <a:off x="232012" y="5515550"/>
            <a:ext cx="8468436" cy="707886"/>
          </a:xfrm>
          <a:prstGeom prst="rect">
            <a:avLst/>
          </a:prstGeom>
          <a:noFill/>
        </p:spPr>
        <p:txBody>
          <a:bodyPr wrap="square" rtlCol="0" anchor="ctr" anchorCtr="0">
            <a:spAutoFit/>
          </a:bodyPr>
          <a:lstStyle/>
          <a:p>
            <a:pPr>
              <a:lnSpc>
                <a:spcPts val="2400"/>
              </a:lnSpc>
            </a:pPr>
            <a:r>
              <a:rPr lang="en-US" sz="2400" b="1" dirty="0">
                <a:solidFill>
                  <a:prstClr val="white"/>
                </a:solidFill>
                <a:latin typeface="Helvetica Neue" charset="0"/>
                <a:ea typeface="Helvetica Neue" charset="0"/>
                <a:cs typeface="Helvetica Neue" charset="0"/>
              </a:rPr>
              <a:t>Space Technology Mission Directorate</a:t>
            </a:r>
          </a:p>
          <a:p>
            <a:pPr>
              <a:lnSpc>
                <a:spcPts val="2400"/>
              </a:lnSpc>
            </a:pPr>
            <a:r>
              <a:rPr lang="en-US" sz="2100" b="1" dirty="0">
                <a:solidFill>
                  <a:prstClr val="white"/>
                </a:solidFill>
                <a:latin typeface="Helvetica Neue" charset="0"/>
                <a:ea typeface="Helvetica Neue" charset="0"/>
                <a:cs typeface="Helvetica Neue" charset="0"/>
              </a:rPr>
              <a:t>Game Changing Development Program</a:t>
            </a:r>
          </a:p>
        </p:txBody>
      </p:sp>
      <p:sp>
        <p:nvSpPr>
          <p:cNvPr id="12" name="TextBox 11"/>
          <p:cNvSpPr txBox="1"/>
          <p:nvPr/>
        </p:nvSpPr>
        <p:spPr>
          <a:xfrm>
            <a:off x="234287" y="6182796"/>
            <a:ext cx="9012952" cy="307777"/>
          </a:xfrm>
          <a:prstGeom prst="rect">
            <a:avLst/>
          </a:prstGeom>
          <a:noFill/>
        </p:spPr>
        <p:txBody>
          <a:bodyPr wrap="square" rtlCol="0" anchor="ctr" anchorCtr="0">
            <a:spAutoFit/>
          </a:bodyPr>
          <a:lstStyle/>
          <a:p>
            <a:r>
              <a:rPr lang="en-US" sz="1400" dirty="0">
                <a:solidFill>
                  <a:prstClr val="white"/>
                </a:solidFill>
                <a:latin typeface="Helvetica Neue" charset="0"/>
                <a:ea typeface="Helvetica Neue" charset="0"/>
                <a:cs typeface="Helvetica Neue" charset="0"/>
              </a:rPr>
              <a:t>Melanie Dervan  |  Manish Mehta  |  FY20 Plume Surface Interaction Annual Review Presentation   |   </a:t>
            </a:r>
            <a:r>
              <a:rPr lang="en-US" sz="1400" dirty="0">
                <a:latin typeface="Helvetica Neue" charset="0"/>
                <a:ea typeface="Helvetica Neue" charset="0"/>
                <a:cs typeface="Helvetica Neue" charset="0"/>
              </a:rPr>
              <a:t>09.22.20</a:t>
            </a:r>
          </a:p>
        </p:txBody>
      </p:sp>
      <p:pic>
        <p:nvPicPr>
          <p:cNvPr id="5" name="Picture 4"/>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503737" y="3305782"/>
            <a:ext cx="1543743" cy="1547974"/>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8" name="Picture 7">
            <a:extLst>
              <a:ext uri="{FF2B5EF4-FFF2-40B4-BE49-F238E27FC236}">
                <a16:creationId xmlns:a16="http://schemas.microsoft.com/office/drawing/2014/main" id="{C96FBBA9-1F99-EE44-AF84-58480277A568}"/>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l="11422" t="-740" r="9987" b="4562"/>
          <a:stretch/>
        </p:blipFill>
        <p:spPr>
          <a:xfrm>
            <a:off x="8700448" y="1387898"/>
            <a:ext cx="1570172" cy="1578822"/>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0" name="Picture 9"/>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2634666" y="746144"/>
            <a:ext cx="1383576" cy="1350011"/>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9" name="Picture 8"/>
          <p:cNvPicPr>
            <a:picLocks/>
          </p:cNvPicPr>
          <p:nvPr/>
        </p:nvPicPr>
        <p:blipFill rotWithShape="1">
          <a:blip r:embed="rId8" cstate="screen">
            <a:extLst>
              <a:ext uri="{28A0092B-C50C-407E-A947-70E740481C1C}">
                <a14:useLocalDpi xmlns:a14="http://schemas.microsoft.com/office/drawing/2010/main"/>
              </a:ext>
            </a:extLst>
          </a:blip>
          <a:srcRect t="-2076"/>
          <a:stretch/>
        </p:blipFill>
        <p:spPr>
          <a:xfrm>
            <a:off x="7452648" y="3246573"/>
            <a:ext cx="1645920" cy="164592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3" name="Picture 12">
            <a:extLst>
              <a:ext uri="{FF2B5EF4-FFF2-40B4-BE49-F238E27FC236}">
                <a16:creationId xmlns:a16="http://schemas.microsoft.com/office/drawing/2014/main" id="{C7CD39B2-497E-A54F-B630-0069FC844081}"/>
              </a:ext>
            </a:extLst>
          </p:cNvPr>
          <p:cNvPicPr>
            <a:picLocks/>
          </p:cNvPicPr>
          <p:nvPr/>
        </p:nvPicPr>
        <p:blipFill>
          <a:blip r:embed="rId9"/>
          <a:stretch>
            <a:fillRect/>
          </a:stretch>
        </p:blipFill>
        <p:spPr>
          <a:xfrm>
            <a:off x="5407538" y="955710"/>
            <a:ext cx="1920240" cy="192024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4" name="Picture 13">
            <a:extLst>
              <a:ext uri="{FF2B5EF4-FFF2-40B4-BE49-F238E27FC236}">
                <a16:creationId xmlns:a16="http://schemas.microsoft.com/office/drawing/2014/main" id="{B3920EB0-C822-0445-BA92-BC900C3D0AC1}"/>
              </a:ext>
            </a:extLst>
          </p:cNvPr>
          <p:cNvPicPr>
            <a:picLocks/>
          </p:cNvPicPr>
          <p:nvPr/>
        </p:nvPicPr>
        <p:blipFill rotWithShape="1">
          <a:blip r:embed="rId10" cstate="screen">
            <a:extLst>
              <a:ext uri="{28A0092B-C50C-407E-A947-70E740481C1C}">
                <a14:useLocalDpi xmlns:a14="http://schemas.microsoft.com/office/drawing/2010/main"/>
              </a:ext>
            </a:extLst>
          </a:blip>
          <a:srcRect/>
          <a:stretch/>
        </p:blipFill>
        <p:spPr>
          <a:xfrm>
            <a:off x="5722290" y="3900577"/>
            <a:ext cx="1170602" cy="116378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5" name="Picture 14"/>
          <p:cNvPicPr>
            <a:picLocks/>
          </p:cNvPicPr>
          <p:nvPr/>
        </p:nvPicPr>
        <p:blipFill rotWithShape="1">
          <a:blip r:embed="rId11" cstate="screen">
            <a:extLst>
              <a:ext uri="{28A0092B-C50C-407E-A947-70E740481C1C}">
                <a14:useLocalDpi xmlns:a14="http://schemas.microsoft.com/office/drawing/2010/main"/>
              </a:ext>
            </a:extLst>
          </a:blip>
          <a:srcRect/>
          <a:stretch/>
        </p:blipFill>
        <p:spPr>
          <a:xfrm>
            <a:off x="3431953" y="2759892"/>
            <a:ext cx="1463040" cy="146304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5635431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4822" y="37282"/>
            <a:ext cx="6858000" cy="1066800"/>
          </a:xfrm>
        </p:spPr>
        <p:txBody>
          <a:bodyPr/>
          <a:lstStyle/>
          <a:p>
            <a:r>
              <a:rPr lang="en-US" sz="3600" dirty="0" smtClean="0">
                <a:solidFill>
                  <a:schemeClr val="bg1">
                    <a:lumMod val="85000"/>
                  </a:schemeClr>
                </a:solidFill>
              </a:rPr>
              <a:t>PSI Technology </a:t>
            </a:r>
            <a:r>
              <a:rPr lang="en-US" sz="3600" dirty="0">
                <a:solidFill>
                  <a:schemeClr val="bg1">
                    <a:lumMod val="85000"/>
                  </a:schemeClr>
                </a:solidFill>
              </a:rPr>
              <a:t>Overview</a:t>
            </a:r>
          </a:p>
        </p:txBody>
      </p:sp>
      <p:sp>
        <p:nvSpPr>
          <p:cNvPr id="6" name="Content Placeholder 2"/>
          <p:cNvSpPr txBox="1">
            <a:spLocks/>
          </p:cNvSpPr>
          <p:nvPr/>
        </p:nvSpPr>
        <p:spPr>
          <a:xfrm>
            <a:off x="0" y="1161252"/>
            <a:ext cx="11937981" cy="2539538"/>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Wingdings" panose="05000000000000000000" pitchFamily="2" charset="2"/>
              <a:buChar char="Ø"/>
            </a:pPr>
            <a:r>
              <a:rPr lang="en-US" sz="2400" dirty="0">
                <a:latin typeface="Arial" panose="020B0604020202020204" pitchFamily="34" charset="0"/>
                <a:cs typeface="Arial" panose="020B0604020202020204" pitchFamily="34" charset="0"/>
              </a:rPr>
              <a:t>Technology Product Capability</a:t>
            </a:r>
            <a:endParaRPr lang="en-US" sz="1800" i="1" dirty="0">
              <a:latin typeface="Arial" panose="020B0604020202020204" pitchFamily="34" charset="0"/>
              <a:cs typeface="Arial" panose="020B0604020202020204" pitchFamily="34" charset="0"/>
            </a:endParaRPr>
          </a:p>
          <a:p>
            <a:pPr marL="458788" lvl="1" indent="-225425" fontAlgn="auto">
              <a:spcAft>
                <a:spcPts val="0"/>
              </a:spcAft>
              <a:buSzPct val="100000"/>
            </a:pPr>
            <a:r>
              <a:rPr lang="en-US" sz="2000" dirty="0">
                <a:solidFill>
                  <a:prstClr val="black"/>
                </a:solidFill>
                <a:latin typeface="Arial" panose="020B0604020202020204" pitchFamily="34" charset="0"/>
                <a:cs typeface="Arial" panose="020B0604020202020204" pitchFamily="34" charset="0"/>
              </a:rPr>
              <a:t>Plume-surface interaction (PSI) describes the lander environment due to the impingement of hot rocket exhaust on regolith of planetary bodies. This environment is characterized by the plume flow physics, erosion physics and ejecta dynamics.</a:t>
            </a:r>
          </a:p>
          <a:p>
            <a:pPr marL="458788" lvl="1" indent="-225425" fontAlgn="auto">
              <a:spcAft>
                <a:spcPts val="0"/>
              </a:spcAft>
              <a:buSzPct val="100000"/>
            </a:pPr>
            <a:r>
              <a:rPr lang="en-US" sz="2000" dirty="0">
                <a:latin typeface="Arial" panose="020B0604020202020204" pitchFamily="34" charset="0"/>
                <a:cs typeface="Arial" panose="020B0604020202020204" pitchFamily="34" charset="0"/>
              </a:rPr>
              <a:t>The PSI Project will provide tools and data to predict the environments that enable smart design and risk analysis of </a:t>
            </a:r>
            <a:r>
              <a:rPr lang="en-US" sz="2000" dirty="0" smtClean="0">
                <a:latin typeface="Arial" panose="020B0604020202020204" pitchFamily="34" charset="0"/>
                <a:cs typeface="Arial" panose="020B0604020202020204" pitchFamily="34" charset="0"/>
              </a:rPr>
              <a:t>Entry Descent &amp; Landing </a:t>
            </a:r>
            <a:r>
              <a:rPr lang="en-US" sz="2000" dirty="0">
                <a:latin typeface="Arial" panose="020B0604020202020204" pitchFamily="34" charset="0"/>
                <a:cs typeface="Arial" panose="020B0604020202020204" pitchFamily="34" charset="0"/>
              </a:rPr>
              <a:t>architectures driven by PSI.  With this work, NASA will be able to predict landing environments and develop mitigating strategies.</a:t>
            </a:r>
            <a:endParaRPr lang="en-US" sz="2000" dirty="0">
              <a:solidFill>
                <a:prstClr val="black"/>
              </a:solidFill>
              <a:latin typeface="Arial" panose="020B0604020202020204" pitchFamily="34" charset="0"/>
              <a:cs typeface="Arial" panose="020B0604020202020204" pitchFamily="34" charset="0"/>
            </a:endParaRPr>
          </a:p>
          <a:p>
            <a:pPr>
              <a:buFont typeface="Wingdings" panose="05000000000000000000" pitchFamily="2" charset="2"/>
              <a:buChar char="Ø"/>
            </a:pPr>
            <a:endParaRPr lang="en-US" sz="1200" dirty="0">
              <a:latin typeface="Arial" panose="020B0604020202020204" pitchFamily="34" charset="0"/>
              <a:cs typeface="Arial" panose="020B0604020202020204" pitchFamily="34" charset="0"/>
            </a:endParaRPr>
          </a:p>
          <a:p>
            <a:pPr marL="457200" lvl="1" indent="0">
              <a:buNone/>
            </a:pPr>
            <a:endParaRPr lang="en-US" sz="1600" dirty="0">
              <a:latin typeface="Arial" panose="020B0604020202020204" pitchFamily="34" charset="0"/>
              <a:cs typeface="Arial" panose="020B0604020202020204" pitchFamily="34" charset="0"/>
            </a:endParaRPr>
          </a:p>
          <a:p>
            <a:pPr marL="0" indent="0">
              <a:buNone/>
            </a:pPr>
            <a:r>
              <a:rPr lang="en-US" sz="2000" dirty="0">
                <a:latin typeface="Arial" panose="020B0604020202020204" pitchFamily="34" charset="0"/>
                <a:cs typeface="Arial" panose="020B0604020202020204" pitchFamily="34" charset="0"/>
              </a:rPr>
              <a:t>			</a:t>
            </a:r>
          </a:p>
        </p:txBody>
      </p:sp>
      <p:pic>
        <p:nvPicPr>
          <p:cNvPr id="9" name="Picture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49898" y="158594"/>
            <a:ext cx="990306" cy="824176"/>
          </a:xfrm>
          <a:prstGeom prst="rect">
            <a:avLst/>
          </a:prstGeom>
        </p:spPr>
      </p:pic>
      <p:sp>
        <p:nvSpPr>
          <p:cNvPr id="4" name="Slide Number Placeholder 3"/>
          <p:cNvSpPr>
            <a:spLocks noGrp="1"/>
          </p:cNvSpPr>
          <p:nvPr>
            <p:ph type="sldNum" sz="quarter" idx="10"/>
          </p:nvPr>
        </p:nvSpPr>
        <p:spPr/>
        <p:txBody>
          <a:bodyPr/>
          <a:lstStyle/>
          <a:p>
            <a:pPr>
              <a:defRPr/>
            </a:pPr>
            <a:fld id="{75D13D49-2B6F-174C-9E1E-1013A06E5C50}" type="slidenum">
              <a:rPr lang="uk-UA" smtClean="0"/>
              <a:pPr>
                <a:defRPr/>
              </a:pPr>
              <a:t>2</a:t>
            </a:fld>
            <a:endParaRPr lang="uk-UA" dirty="0"/>
          </a:p>
        </p:txBody>
      </p:sp>
      <p:pic>
        <p:nvPicPr>
          <p:cNvPr id="11" name="Picture 1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791200" y="3366223"/>
            <a:ext cx="5853851" cy="3431782"/>
          </a:xfrm>
          <a:prstGeom prst="rect">
            <a:avLst/>
          </a:prstGeom>
        </p:spPr>
      </p:pic>
      <p:grpSp>
        <p:nvGrpSpPr>
          <p:cNvPr id="8" name="Group 7">
            <a:extLst>
              <a:ext uri="{FF2B5EF4-FFF2-40B4-BE49-F238E27FC236}">
                <a16:creationId xmlns:a16="http://schemas.microsoft.com/office/drawing/2014/main" id="{442FE915-A392-D643-B3ED-A14B9C201898}"/>
              </a:ext>
            </a:extLst>
          </p:cNvPr>
          <p:cNvGrpSpPr>
            <a:grpSpLocks noChangeAspect="1"/>
          </p:cNvGrpSpPr>
          <p:nvPr/>
        </p:nvGrpSpPr>
        <p:grpSpPr>
          <a:xfrm>
            <a:off x="546949" y="3757961"/>
            <a:ext cx="4359680" cy="2755951"/>
            <a:chOff x="511628" y="1846603"/>
            <a:chExt cx="5084064" cy="3213867"/>
          </a:xfrm>
        </p:grpSpPr>
        <p:pic>
          <p:nvPicPr>
            <p:cNvPr id="10" name="Picture 9">
              <a:extLst>
                <a:ext uri="{FF2B5EF4-FFF2-40B4-BE49-F238E27FC236}">
                  <a16:creationId xmlns:a16="http://schemas.microsoft.com/office/drawing/2014/main" id="{2363CE48-654E-5C4E-85D1-C04DF3386CFF}"/>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l="6744" t="26658" r="6545"/>
            <a:stretch/>
          </p:blipFill>
          <p:spPr>
            <a:xfrm>
              <a:off x="511628" y="1846603"/>
              <a:ext cx="5084064" cy="3198997"/>
            </a:xfrm>
            <a:prstGeom prst="rect">
              <a:avLst/>
            </a:prstGeom>
            <a:ln>
              <a:solidFill>
                <a:srgbClr val="000000"/>
              </a:solidFill>
            </a:ln>
            <a:effectLst>
              <a:outerShdw blurRad="50800" dist="38100" dir="2700000" algn="tl" rotWithShape="0">
                <a:prstClr val="black">
                  <a:alpha val="40000"/>
                </a:prstClr>
              </a:outerShdw>
            </a:effectLst>
          </p:spPr>
        </p:pic>
        <p:sp>
          <p:nvSpPr>
            <p:cNvPr id="12" name="Rectangle 11">
              <a:extLst>
                <a:ext uri="{FF2B5EF4-FFF2-40B4-BE49-F238E27FC236}">
                  <a16:creationId xmlns:a16="http://schemas.microsoft.com/office/drawing/2014/main" id="{EA52A1DE-F6B5-1346-ABF1-C34EFDCFA8F7}"/>
                </a:ext>
              </a:extLst>
            </p:cNvPr>
            <p:cNvSpPr/>
            <p:nvPr/>
          </p:nvSpPr>
          <p:spPr bwMode="auto">
            <a:xfrm>
              <a:off x="511628" y="3953435"/>
              <a:ext cx="895831" cy="109216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52"/>
              </a:endParaRPr>
            </a:p>
          </p:txBody>
        </p:sp>
        <p:sp>
          <p:nvSpPr>
            <p:cNvPr id="13" name="TextBox 12">
              <a:extLst>
                <a:ext uri="{FF2B5EF4-FFF2-40B4-BE49-F238E27FC236}">
                  <a16:creationId xmlns:a16="http://schemas.microsoft.com/office/drawing/2014/main" id="{04B79EFA-2E08-CD4C-BF72-5158BE3303C1}"/>
                </a:ext>
              </a:extLst>
            </p:cNvPr>
            <p:cNvSpPr txBox="1"/>
            <p:nvPr/>
          </p:nvSpPr>
          <p:spPr>
            <a:xfrm>
              <a:off x="511628" y="3876049"/>
              <a:ext cx="2913529" cy="1184421"/>
            </a:xfrm>
            <a:prstGeom prst="rect">
              <a:avLst/>
            </a:prstGeom>
            <a:noFill/>
          </p:spPr>
          <p:txBody>
            <a:bodyPr wrap="square" rtlCol="0">
              <a:spAutoFit/>
            </a:bodyPr>
            <a:lstStyle/>
            <a:p>
              <a:r>
                <a:rPr lang="en-US" sz="1200" b="1" dirty="0">
                  <a:solidFill>
                    <a:srgbClr val="7030A0"/>
                  </a:solidFill>
                </a:rPr>
                <a:t>Plume</a:t>
              </a:r>
            </a:p>
            <a:p>
              <a:r>
                <a:rPr lang="en-US" sz="1200" b="1" dirty="0">
                  <a:solidFill>
                    <a:srgbClr val="FF0000"/>
                  </a:solidFill>
                </a:rPr>
                <a:t>Cratering</a:t>
              </a:r>
            </a:p>
            <a:p>
              <a:r>
                <a:rPr lang="en-US" sz="1200" b="1" dirty="0">
                  <a:solidFill>
                    <a:srgbClr val="00B050"/>
                  </a:solidFill>
                </a:rPr>
                <a:t>Ejecta</a:t>
              </a:r>
            </a:p>
            <a:p>
              <a:r>
                <a:rPr lang="en-US" sz="1200" b="1" dirty="0">
                  <a:solidFill>
                    <a:schemeClr val="tx1">
                      <a:lumMod val="65000"/>
                      <a:lumOff val="35000"/>
                    </a:schemeClr>
                  </a:solidFill>
                </a:rPr>
                <a:t>Lander</a:t>
              </a:r>
            </a:p>
            <a:p>
              <a:r>
                <a:rPr lang="en-US" sz="1200" b="1" dirty="0">
                  <a:solidFill>
                    <a:srgbClr val="0C419A"/>
                  </a:solidFill>
                </a:rPr>
                <a:t>Flight Instrumentation</a:t>
              </a:r>
            </a:p>
          </p:txBody>
        </p:sp>
      </p:grpSp>
    </p:spTree>
    <p:extLst>
      <p:ext uri="{BB962C8B-B14F-4D97-AF65-F5344CB8AC3E}">
        <p14:creationId xmlns:p14="http://schemas.microsoft.com/office/powerpoint/2010/main" val="29781501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75D13D49-2B6F-174C-9E1E-1013A06E5C50}" type="slidenum">
              <a:rPr lang="uk-UA" smtClean="0"/>
              <a:pPr>
                <a:defRPr/>
              </a:pPr>
              <a:t>3</a:t>
            </a:fld>
            <a:endParaRPr lang="uk-UA" dirty="0"/>
          </a:p>
        </p:txBody>
      </p:sp>
      <p:sp>
        <p:nvSpPr>
          <p:cNvPr id="3" name="Title 2"/>
          <p:cNvSpPr>
            <a:spLocks noGrp="1"/>
          </p:cNvSpPr>
          <p:nvPr>
            <p:ph type="title"/>
          </p:nvPr>
        </p:nvSpPr>
        <p:spPr/>
        <p:txBody>
          <a:bodyPr anchor="ctr"/>
          <a:lstStyle/>
          <a:p>
            <a:r>
              <a:rPr lang="en-US" sz="3600" dirty="0">
                <a:latin typeface="Arial Bold" panose="020B0704020202020204" pitchFamily="34" charset="0"/>
                <a:cs typeface="Arial Bold" panose="020B0704020202020204" pitchFamily="34" charset="0"/>
              </a:rPr>
              <a:t>Mission Impact</a:t>
            </a:r>
          </a:p>
        </p:txBody>
      </p:sp>
      <p:pic>
        <p:nvPicPr>
          <p:cNvPr id="8" name="Picture 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574843">
            <a:off x="756095" y="2903458"/>
            <a:ext cx="8333954" cy="4419983"/>
          </a:xfrm>
          <a:prstGeom prst="rect">
            <a:avLst/>
          </a:prstGeom>
        </p:spPr>
      </p:pic>
      <p:sp>
        <p:nvSpPr>
          <p:cNvPr id="30" name="Content Placeholder 2"/>
          <p:cNvSpPr txBox="1">
            <a:spLocks/>
          </p:cNvSpPr>
          <p:nvPr/>
        </p:nvSpPr>
        <p:spPr>
          <a:xfrm>
            <a:off x="-1" y="1203393"/>
            <a:ext cx="7446415" cy="4999892"/>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Wingdings" panose="05000000000000000000" pitchFamily="2" charset="2"/>
              <a:buChar char="§"/>
            </a:pPr>
            <a:r>
              <a:rPr lang="en-US" sz="1400" u="sng" dirty="0" smtClean="0">
                <a:latin typeface="Arial" panose="020B0604020202020204" pitchFamily="34" charset="0"/>
                <a:cs typeface="Arial" panose="020B0604020202020204" pitchFamily="34" charset="0"/>
              </a:rPr>
              <a:t>Direct </a:t>
            </a:r>
            <a:r>
              <a:rPr lang="en-US" sz="1400" u="sng" dirty="0">
                <a:latin typeface="Arial" panose="020B0604020202020204" pitchFamily="34" charset="0"/>
                <a:cs typeface="Arial" panose="020B0604020202020204" pitchFamily="34" charset="0"/>
              </a:rPr>
              <a:t>application to the design of HEOMD and SMD Landers through the following mechanisms</a:t>
            </a:r>
            <a:r>
              <a:rPr lang="en-US" sz="1400" dirty="0">
                <a:latin typeface="Arial" panose="020B0604020202020204" pitchFamily="34" charset="0"/>
                <a:cs typeface="Arial" panose="020B0604020202020204" pitchFamily="34" charset="0"/>
              </a:rPr>
              <a:t>:</a:t>
            </a:r>
          </a:p>
          <a:p>
            <a:pPr lvl="1">
              <a:buFont typeface="Wingdings" panose="05000000000000000000" pitchFamily="2" charset="2"/>
              <a:buChar char="§"/>
            </a:pPr>
            <a:r>
              <a:rPr lang="en-US" sz="1400" dirty="0">
                <a:latin typeface="Arial" panose="020B0604020202020204" pitchFamily="34" charset="0"/>
                <a:cs typeface="Arial" panose="020B0604020202020204" pitchFamily="34" charset="0"/>
              </a:rPr>
              <a:t>Identifies environments and ejecta transfer and strikes</a:t>
            </a:r>
          </a:p>
          <a:p>
            <a:pPr lvl="1">
              <a:buFont typeface="Wingdings" panose="05000000000000000000" pitchFamily="2" charset="2"/>
              <a:buChar char="§"/>
            </a:pPr>
            <a:r>
              <a:rPr lang="en-US" sz="1400" dirty="0">
                <a:latin typeface="Arial" panose="020B0604020202020204" pitchFamily="34" charset="0"/>
                <a:cs typeface="Arial" panose="020B0604020202020204" pitchFamily="34" charset="0"/>
              </a:rPr>
              <a:t>Reduces design uncertainty due to landing environments</a:t>
            </a:r>
          </a:p>
          <a:p>
            <a:pPr lvl="1">
              <a:buFont typeface="Wingdings" panose="05000000000000000000" pitchFamily="2" charset="2"/>
              <a:buChar char="§"/>
            </a:pPr>
            <a:r>
              <a:rPr lang="en-US" sz="1400" dirty="0">
                <a:latin typeface="Arial" panose="020B0604020202020204" pitchFamily="34" charset="0"/>
                <a:cs typeface="Arial" panose="020B0604020202020204" pitchFamily="34" charset="0"/>
              </a:rPr>
              <a:t>Informs instrumentation/hardware placement &amp; protection</a:t>
            </a:r>
          </a:p>
          <a:p>
            <a:pPr lvl="1">
              <a:buFont typeface="Wingdings" panose="05000000000000000000" pitchFamily="2" charset="2"/>
              <a:buChar char="§"/>
            </a:pPr>
            <a:r>
              <a:rPr lang="en-US" sz="1400" dirty="0">
                <a:latin typeface="Arial" panose="020B0604020202020204" pitchFamily="34" charset="0"/>
                <a:cs typeface="Arial" panose="020B0604020202020204" pitchFamily="34" charset="0"/>
              </a:rPr>
              <a:t>Informs lander system design and operation requirements</a:t>
            </a:r>
          </a:p>
          <a:p>
            <a:pPr lvl="1">
              <a:buFont typeface="Wingdings" panose="05000000000000000000" pitchFamily="2" charset="2"/>
              <a:buChar char="§"/>
            </a:pPr>
            <a:r>
              <a:rPr lang="en-US" sz="1400" dirty="0">
                <a:latin typeface="Arial" panose="020B0604020202020204" pitchFamily="34" charset="0"/>
                <a:cs typeface="Arial" panose="020B0604020202020204" pitchFamily="34" charset="0"/>
              </a:rPr>
              <a:t>Identifies keep-out zones</a:t>
            </a:r>
          </a:p>
          <a:p>
            <a:pPr lvl="1">
              <a:buFont typeface="Wingdings" panose="05000000000000000000" pitchFamily="2" charset="2"/>
              <a:buChar char="§"/>
            </a:pPr>
            <a:r>
              <a:rPr lang="en-US" sz="1400" dirty="0">
                <a:latin typeface="Arial" panose="020B0604020202020204" pitchFamily="34" charset="0"/>
                <a:cs typeface="Arial" panose="020B0604020202020204" pitchFamily="34" charset="0"/>
              </a:rPr>
              <a:t>Defines landing visibility threshold requirements &amp; mitigations</a:t>
            </a:r>
          </a:p>
          <a:p>
            <a:pPr lvl="1">
              <a:buFont typeface="Wingdings" panose="05000000000000000000" pitchFamily="2" charset="2"/>
              <a:buChar char="§"/>
            </a:pPr>
            <a:r>
              <a:rPr lang="en-US" sz="1400" dirty="0">
                <a:latin typeface="Arial" panose="020B0604020202020204" pitchFamily="34" charset="0"/>
                <a:cs typeface="Arial" panose="020B0604020202020204" pitchFamily="34" charset="0"/>
              </a:rPr>
              <a:t>Defines landing tilt and stability requirements due to plume induced erosion</a:t>
            </a:r>
          </a:p>
        </p:txBody>
      </p:sp>
      <p:sp>
        <p:nvSpPr>
          <p:cNvPr id="31" name="Rectangle 30"/>
          <p:cNvSpPr/>
          <p:nvPr/>
        </p:nvSpPr>
        <p:spPr>
          <a:xfrm>
            <a:off x="7208070" y="1213393"/>
            <a:ext cx="5186791" cy="1554272"/>
          </a:xfrm>
          <a:prstGeom prst="rect">
            <a:avLst/>
          </a:prstGeom>
        </p:spPr>
        <p:txBody>
          <a:bodyPr wrap="square">
            <a:spAutoFit/>
          </a:bodyPr>
          <a:lstStyle/>
          <a:p>
            <a:pPr marL="285750" indent="-285750">
              <a:buFont typeface="Wingdings" panose="05000000000000000000" pitchFamily="2" charset="2"/>
              <a:buChar char="§"/>
            </a:pPr>
            <a:r>
              <a:rPr lang="en-US" sz="1400" u="sng" dirty="0">
                <a:latin typeface="Arial" panose="020B0604020202020204" pitchFamily="34" charset="0"/>
                <a:cs typeface="Arial" panose="020B0604020202020204" pitchFamily="34" charset="0"/>
              </a:rPr>
              <a:t>Exploration &amp; Science </a:t>
            </a:r>
            <a:r>
              <a:rPr lang="en-US" sz="1400" u="sng" dirty="0">
                <a:latin typeface="Arial" panose="020B0604020202020204" pitchFamily="34" charset="0"/>
                <a:ea typeface="ＭＳ Ｐゴシック" charset="-128"/>
                <a:cs typeface="Arial" panose="020B0604020202020204" pitchFamily="34" charset="0"/>
              </a:rPr>
              <a:t>Applicability</a:t>
            </a:r>
          </a:p>
          <a:p>
            <a:pPr lvl="1">
              <a:buFont typeface="Wingdings" panose="05000000000000000000" pitchFamily="2" charset="2"/>
              <a:buChar char="§"/>
            </a:pPr>
            <a:r>
              <a:rPr lang="en-US" sz="1400" dirty="0">
                <a:latin typeface="Arial" panose="020B0604020202020204" pitchFamily="34" charset="0"/>
                <a:cs typeface="Arial" panose="020B0604020202020204" pitchFamily="34" charset="0"/>
              </a:rPr>
              <a:t>HEOMD Landers – HLS, Commercial, Human Mars Lander</a:t>
            </a:r>
          </a:p>
          <a:p>
            <a:pPr lvl="2">
              <a:buFont typeface="Wingdings" panose="05000000000000000000" pitchFamily="2" charset="2"/>
              <a:buChar char="§"/>
            </a:pPr>
            <a:r>
              <a:rPr lang="en-US" sz="1400" dirty="0">
                <a:latin typeface="Arial" panose="020B0604020202020204" pitchFamily="34" charset="0"/>
                <a:cs typeface="Arial" panose="020B0604020202020204" pitchFamily="34" charset="0"/>
              </a:rPr>
              <a:t>Several potential HLS partners are already evaluating PSI related support from NASA</a:t>
            </a:r>
          </a:p>
          <a:p>
            <a:pPr lvl="1">
              <a:buFont typeface="Wingdings" panose="05000000000000000000" pitchFamily="2" charset="2"/>
              <a:buChar char="§"/>
            </a:pPr>
            <a:r>
              <a:rPr lang="en-US" sz="1400" dirty="0">
                <a:latin typeface="Arial" panose="020B0604020202020204" pitchFamily="34" charset="0"/>
                <a:cs typeface="Arial" panose="020B0604020202020204" pitchFamily="34" charset="0"/>
              </a:rPr>
              <a:t>SMD – CLPS, Mars 2020, Mars Sample Return </a:t>
            </a:r>
          </a:p>
          <a:p>
            <a:pPr lvl="1">
              <a:buFont typeface="Wingdings" panose="05000000000000000000" pitchFamily="2" charset="2"/>
              <a:buChar char="§"/>
            </a:pPr>
            <a:endParaRPr lang="en-US" sz="1100" dirty="0">
              <a:latin typeface="Arial" panose="020B0604020202020204" pitchFamily="34" charset="0"/>
              <a:cs typeface="Arial" panose="020B0604020202020204" pitchFamily="34" charset="0"/>
            </a:endParaRPr>
          </a:p>
        </p:txBody>
      </p:sp>
      <p:sp>
        <p:nvSpPr>
          <p:cNvPr id="5" name="TextBox 4"/>
          <p:cNvSpPr txBox="1"/>
          <p:nvPr/>
        </p:nvSpPr>
        <p:spPr>
          <a:xfrm>
            <a:off x="9837420" y="6507480"/>
            <a:ext cx="1952244" cy="261610"/>
          </a:xfrm>
          <a:prstGeom prst="rect">
            <a:avLst/>
          </a:prstGeom>
          <a:noFill/>
        </p:spPr>
        <p:txBody>
          <a:bodyPr wrap="square" rtlCol="0">
            <a:spAutoFit/>
          </a:bodyPr>
          <a:lstStyle/>
          <a:p>
            <a:r>
              <a:rPr lang="en-US" sz="1100" dirty="0" smtClean="0"/>
              <a:t>Images from NASA.gov</a:t>
            </a:r>
            <a:endParaRPr lang="en-US" sz="1100" dirty="0"/>
          </a:p>
        </p:txBody>
      </p:sp>
      <p:grpSp>
        <p:nvGrpSpPr>
          <p:cNvPr id="33" name="Group 32"/>
          <p:cNvGrpSpPr/>
          <p:nvPr/>
        </p:nvGrpSpPr>
        <p:grpSpPr>
          <a:xfrm>
            <a:off x="8737092" y="3734055"/>
            <a:ext cx="3052572" cy="1643075"/>
            <a:chOff x="3008532" y="543525"/>
            <a:chExt cx="2122797" cy="1905232"/>
          </a:xfrm>
          <a:solidFill>
            <a:srgbClr val="00B050"/>
          </a:solidFill>
        </p:grpSpPr>
        <p:sp>
          <p:nvSpPr>
            <p:cNvPr id="34" name="Rectangle 33"/>
            <p:cNvSpPr/>
            <p:nvPr/>
          </p:nvSpPr>
          <p:spPr>
            <a:xfrm>
              <a:off x="3008532" y="543525"/>
              <a:ext cx="2122797" cy="1905232"/>
            </a:xfrm>
            <a:prstGeom prst="rect">
              <a:avLst/>
            </a:prstGeom>
            <a:grpFill/>
            <a:ln>
              <a:solidFill>
                <a:schemeClr val="tx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5" name="Rectangle 34"/>
            <p:cNvSpPr/>
            <p:nvPr/>
          </p:nvSpPr>
          <p:spPr>
            <a:xfrm>
              <a:off x="3008532" y="543525"/>
              <a:ext cx="2122797" cy="1905232"/>
            </a:xfrm>
            <a:prstGeom prst="rect">
              <a:avLst/>
            </a:prstGeom>
            <a:grpFill/>
            <a:ln>
              <a:solidFill>
                <a:schemeClr val="tx1"/>
              </a:solidFill>
            </a:ln>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lvl="0" algn="ctr" defTabSz="889000">
                <a:lnSpc>
                  <a:spcPct val="90000"/>
                </a:lnSpc>
                <a:spcAft>
                  <a:spcPct val="35000"/>
                </a:spcAft>
              </a:pPr>
              <a:r>
                <a:rPr lang="en-US" sz="2000" b="1" kern="1200" dirty="0"/>
                <a:t>Leverages Current/Previous Investments in: </a:t>
              </a:r>
            </a:p>
            <a:p>
              <a:pPr lvl="0" algn="ctr" defTabSz="889000">
                <a:lnSpc>
                  <a:spcPct val="90000"/>
                </a:lnSpc>
                <a:spcAft>
                  <a:spcPct val="35000"/>
                </a:spcAft>
              </a:pPr>
              <a:r>
                <a:rPr lang="en-US" sz="2000" b="1" dirty="0"/>
                <a:t>ESIs,</a:t>
              </a:r>
              <a:r>
                <a:rPr lang="en-US" sz="2000" b="1" kern="1200" dirty="0"/>
                <a:t> SBIRs, STTRs, GCD, LSII, NPLP</a:t>
              </a:r>
            </a:p>
          </p:txBody>
        </p:sp>
      </p:grpSp>
    </p:spTree>
    <p:extLst>
      <p:ext uri="{BB962C8B-B14F-4D97-AF65-F5344CB8AC3E}">
        <p14:creationId xmlns:p14="http://schemas.microsoft.com/office/powerpoint/2010/main" val="21866105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Oval 3"/>
          <p:cNvSpPr/>
          <p:nvPr/>
        </p:nvSpPr>
        <p:spPr>
          <a:xfrm>
            <a:off x="1393371" y="1130710"/>
            <a:ext cx="6253668" cy="5727290"/>
          </a:xfrm>
          <a:prstGeom prst="ellipse">
            <a:avLst/>
          </a:prstGeom>
          <a:blipFill>
            <a:blip r:embed="rId3" cstate="email">
              <a:extLst>
                <a:ext uri="{28A0092B-C50C-407E-A947-70E740481C1C}">
                  <a14:useLocalDpi xmlns:a14="http://schemas.microsoft.com/office/drawing/2010/main"/>
                </a:ext>
              </a:extLst>
            </a:blip>
            <a:stretch>
              <a:fillRect/>
            </a:stretch>
          </a:bli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
        <p:nvSpPr>
          <p:cNvPr id="7" name="Slide Number Placeholder 6"/>
          <p:cNvSpPr>
            <a:spLocks noGrp="1"/>
          </p:cNvSpPr>
          <p:nvPr>
            <p:ph type="sldNum" sz="quarter" idx="10"/>
          </p:nvPr>
        </p:nvSpPr>
        <p:spPr/>
        <p:txBody>
          <a:bodyPr/>
          <a:lstStyle/>
          <a:p>
            <a:pPr>
              <a:defRPr/>
            </a:pPr>
            <a:fld id="{75D13D49-2B6F-174C-9E1E-1013A06E5C50}" type="slidenum">
              <a:rPr lang="uk-UA">
                <a:solidFill>
                  <a:prstClr val="black"/>
                </a:solidFill>
              </a:rPr>
              <a:pPr>
                <a:defRPr/>
              </a:pPr>
              <a:t>4</a:t>
            </a:fld>
            <a:endParaRPr lang="uk-UA" dirty="0">
              <a:solidFill>
                <a:prstClr val="black"/>
              </a:solidFill>
            </a:endParaRPr>
          </a:p>
        </p:txBody>
      </p:sp>
      <p:sp>
        <p:nvSpPr>
          <p:cNvPr id="8" name="Title 1"/>
          <p:cNvSpPr>
            <a:spLocks noGrp="1"/>
          </p:cNvSpPr>
          <p:nvPr>
            <p:ph type="title"/>
          </p:nvPr>
        </p:nvSpPr>
        <p:spPr>
          <a:xfrm>
            <a:off x="1654629" y="0"/>
            <a:ext cx="8898194" cy="1066800"/>
          </a:xfrm>
        </p:spPr>
        <p:txBody>
          <a:bodyPr/>
          <a:lstStyle/>
          <a:p>
            <a:r>
              <a:rPr lang="en-US" sz="3600" dirty="0"/>
              <a:t>The Benefit</a:t>
            </a:r>
            <a:endParaRPr lang="en-US" sz="3600" dirty="0">
              <a:solidFill>
                <a:schemeClr val="bg1">
                  <a:lumMod val="85000"/>
                </a:schemeClr>
              </a:solidFill>
            </a:endParaRPr>
          </a:p>
        </p:txBody>
      </p:sp>
      <p:grpSp>
        <p:nvGrpSpPr>
          <p:cNvPr id="9" name="Group 8"/>
          <p:cNvGrpSpPr/>
          <p:nvPr/>
        </p:nvGrpSpPr>
        <p:grpSpPr>
          <a:xfrm>
            <a:off x="154290" y="2818406"/>
            <a:ext cx="3480135" cy="1905232"/>
            <a:chOff x="3008532" y="543525"/>
            <a:chExt cx="2122797" cy="1905232"/>
          </a:xfrm>
        </p:grpSpPr>
        <p:sp>
          <p:nvSpPr>
            <p:cNvPr id="10" name="Rectangle 9"/>
            <p:cNvSpPr/>
            <p:nvPr/>
          </p:nvSpPr>
          <p:spPr>
            <a:xfrm>
              <a:off x="3008532" y="543525"/>
              <a:ext cx="2122797" cy="190523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 name="Rectangle 10"/>
            <p:cNvSpPr/>
            <p:nvPr/>
          </p:nvSpPr>
          <p:spPr>
            <a:xfrm>
              <a:off x="3008532" y="543525"/>
              <a:ext cx="2122797" cy="190523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lvl="0" algn="ctr" defTabSz="889000">
                <a:lnSpc>
                  <a:spcPct val="90000"/>
                </a:lnSpc>
                <a:spcAft>
                  <a:spcPct val="35000"/>
                </a:spcAft>
              </a:pPr>
              <a:r>
                <a:rPr lang="en-US" sz="2000" b="1" dirty="0"/>
                <a:t> PSI Project </a:t>
              </a:r>
              <a:endParaRPr lang="en-US" sz="2000" b="1" kern="1200" dirty="0"/>
            </a:p>
          </p:txBody>
        </p:sp>
      </p:grpSp>
      <p:grpSp>
        <p:nvGrpSpPr>
          <p:cNvPr id="12" name="Group 11"/>
          <p:cNvGrpSpPr/>
          <p:nvPr/>
        </p:nvGrpSpPr>
        <p:grpSpPr>
          <a:xfrm>
            <a:off x="5790016" y="1237501"/>
            <a:ext cx="2410087" cy="823719"/>
            <a:chOff x="2458262" y="2719813"/>
            <a:chExt cx="1496869" cy="823719"/>
          </a:xfrm>
        </p:grpSpPr>
        <p:sp>
          <p:nvSpPr>
            <p:cNvPr id="13" name="Rectangle 12"/>
            <p:cNvSpPr/>
            <p:nvPr/>
          </p:nvSpPr>
          <p:spPr>
            <a:xfrm>
              <a:off x="2458262" y="2719813"/>
              <a:ext cx="1496869" cy="823719"/>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 name="Rectangle 13"/>
            <p:cNvSpPr/>
            <p:nvPr/>
          </p:nvSpPr>
          <p:spPr>
            <a:xfrm>
              <a:off x="2458262" y="2719813"/>
              <a:ext cx="1496869" cy="82371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350" tIns="6350" rIns="6350" bIns="6350" numCol="1" spcCol="1270" anchor="ctr" anchorCtr="0">
              <a:noAutofit/>
            </a:bodyPr>
            <a:lstStyle/>
            <a:p>
              <a:pPr lvl="0" algn="ctr" defTabSz="444500" rtl="0">
                <a:lnSpc>
                  <a:spcPct val="90000"/>
                </a:lnSpc>
                <a:spcBef>
                  <a:spcPct val="0"/>
                </a:spcBef>
                <a:spcAft>
                  <a:spcPct val="35000"/>
                </a:spcAft>
              </a:pPr>
              <a:r>
                <a:rPr lang="en-US" sz="1400" dirty="0"/>
                <a:t>Generates U</a:t>
              </a:r>
              <a:r>
                <a:rPr lang="en-US" sz="1400" kern="1200" dirty="0"/>
                <a:t>nique</a:t>
              </a:r>
              <a:r>
                <a:rPr lang="en-US" sz="1400" kern="1200" dirty="0">
                  <a:latin typeface="Calibri"/>
                </a:rPr>
                <a:t> Test Databases</a:t>
              </a:r>
              <a:r>
                <a:rPr lang="en-US" sz="1400" kern="1200" dirty="0"/>
                <a:t> of </a:t>
              </a:r>
              <a:r>
                <a:rPr lang="en-US" sz="1400" dirty="0">
                  <a:latin typeface="Calibri"/>
                </a:rPr>
                <a:t>PSI Environments Across Multiple Scales </a:t>
              </a:r>
              <a:endParaRPr lang="en-US" sz="1400" kern="1200" dirty="0">
                <a:latin typeface="Calibri"/>
              </a:endParaRPr>
            </a:p>
          </p:txBody>
        </p:sp>
      </p:grpSp>
      <p:grpSp>
        <p:nvGrpSpPr>
          <p:cNvPr id="15" name="Group 14"/>
          <p:cNvGrpSpPr/>
          <p:nvPr/>
        </p:nvGrpSpPr>
        <p:grpSpPr>
          <a:xfrm>
            <a:off x="6639466" y="3120629"/>
            <a:ext cx="1386466" cy="695397"/>
            <a:chOff x="1832" y="3980486"/>
            <a:chExt cx="1036835" cy="518417"/>
          </a:xfrm>
        </p:grpSpPr>
        <p:sp>
          <p:nvSpPr>
            <p:cNvPr id="16" name="Rectangle 15"/>
            <p:cNvSpPr/>
            <p:nvPr/>
          </p:nvSpPr>
          <p:spPr>
            <a:xfrm>
              <a:off x="1832" y="3980486"/>
              <a:ext cx="1036835" cy="518417"/>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7" name="Rectangle 16"/>
            <p:cNvSpPr/>
            <p:nvPr/>
          </p:nvSpPr>
          <p:spPr>
            <a:xfrm>
              <a:off x="1832" y="3980486"/>
              <a:ext cx="1036835" cy="51841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400" kern="1200" dirty="0"/>
                <a:t>Informs Dust Mitigation Tech Dev</a:t>
              </a:r>
            </a:p>
          </p:txBody>
        </p:sp>
      </p:grpSp>
      <p:grpSp>
        <p:nvGrpSpPr>
          <p:cNvPr id="18" name="Group 17"/>
          <p:cNvGrpSpPr/>
          <p:nvPr/>
        </p:nvGrpSpPr>
        <p:grpSpPr>
          <a:xfrm>
            <a:off x="6659128" y="4084188"/>
            <a:ext cx="1552698" cy="765804"/>
            <a:chOff x="1256403" y="3980486"/>
            <a:chExt cx="1036835" cy="518417"/>
          </a:xfrm>
        </p:grpSpPr>
        <p:sp>
          <p:nvSpPr>
            <p:cNvPr id="19" name="Rectangle 18"/>
            <p:cNvSpPr/>
            <p:nvPr/>
          </p:nvSpPr>
          <p:spPr>
            <a:xfrm>
              <a:off x="1256403" y="3980486"/>
              <a:ext cx="1036835" cy="518417"/>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0" name="Rectangle 19"/>
            <p:cNvSpPr/>
            <p:nvPr/>
          </p:nvSpPr>
          <p:spPr>
            <a:xfrm>
              <a:off x="1256403" y="3980486"/>
              <a:ext cx="1036835" cy="51841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400" dirty="0"/>
                <a:t>Matures PSI Prediction Capability  </a:t>
              </a:r>
              <a:endParaRPr lang="en-US" sz="1400" kern="1200" dirty="0"/>
            </a:p>
          </p:txBody>
        </p:sp>
      </p:grpSp>
      <p:grpSp>
        <p:nvGrpSpPr>
          <p:cNvPr id="21" name="Group 20"/>
          <p:cNvGrpSpPr/>
          <p:nvPr/>
        </p:nvGrpSpPr>
        <p:grpSpPr>
          <a:xfrm>
            <a:off x="6383826" y="2206230"/>
            <a:ext cx="1256055" cy="646238"/>
            <a:chOff x="2510975" y="3980486"/>
            <a:chExt cx="1036835" cy="518417"/>
          </a:xfrm>
        </p:grpSpPr>
        <p:sp>
          <p:nvSpPr>
            <p:cNvPr id="22" name="Rectangle 21"/>
            <p:cNvSpPr/>
            <p:nvPr/>
          </p:nvSpPr>
          <p:spPr>
            <a:xfrm>
              <a:off x="2510975" y="3980486"/>
              <a:ext cx="1036835" cy="518417"/>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3" name="Rectangle 22"/>
            <p:cNvSpPr/>
            <p:nvPr/>
          </p:nvSpPr>
          <p:spPr>
            <a:xfrm>
              <a:off x="2510975" y="3980486"/>
              <a:ext cx="1036835" cy="51841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400" kern="1200" dirty="0"/>
                <a:t>Informs CLPS Providers and HLS Designs</a:t>
              </a:r>
            </a:p>
          </p:txBody>
        </p:sp>
      </p:grpSp>
      <p:grpSp>
        <p:nvGrpSpPr>
          <p:cNvPr id="24" name="Group 23"/>
          <p:cNvGrpSpPr/>
          <p:nvPr/>
        </p:nvGrpSpPr>
        <p:grpSpPr>
          <a:xfrm>
            <a:off x="5709717" y="5979128"/>
            <a:ext cx="2542373" cy="622117"/>
            <a:chOff x="3765546" y="3980486"/>
            <a:chExt cx="2542373" cy="622117"/>
          </a:xfrm>
        </p:grpSpPr>
        <p:sp>
          <p:nvSpPr>
            <p:cNvPr id="25" name="Rectangle 24"/>
            <p:cNvSpPr/>
            <p:nvPr/>
          </p:nvSpPr>
          <p:spPr>
            <a:xfrm>
              <a:off x="3765546" y="3980486"/>
              <a:ext cx="2542373" cy="622117"/>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6" name="Rectangle 25"/>
            <p:cNvSpPr/>
            <p:nvPr/>
          </p:nvSpPr>
          <p:spPr>
            <a:xfrm>
              <a:off x="3765546" y="3980486"/>
              <a:ext cx="2542373" cy="62211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350" tIns="6350" rIns="6350" bIns="6350" numCol="1" spcCol="1270" anchor="ctr" anchorCtr="0">
              <a:noAutofit/>
            </a:bodyPr>
            <a:lstStyle/>
            <a:p>
              <a:pPr lvl="0" algn="ctr" defTabSz="444500" rtl="0">
                <a:lnSpc>
                  <a:spcPct val="90000"/>
                </a:lnSpc>
                <a:spcBef>
                  <a:spcPct val="0"/>
                </a:spcBef>
                <a:spcAft>
                  <a:spcPct val="35000"/>
                </a:spcAft>
              </a:pPr>
              <a:r>
                <a:rPr lang="en-US" sz="1400" kern="1200" dirty="0"/>
                <a:t>Enables Maturation of PSI Flight Instruments for Future</a:t>
              </a:r>
              <a:r>
                <a:rPr lang="en-US" sz="1400" kern="1200" dirty="0">
                  <a:latin typeface="Calibri"/>
                </a:rPr>
                <a:t> Lunar and Mars</a:t>
              </a:r>
              <a:r>
                <a:rPr lang="en-US" sz="1400" kern="1200" dirty="0"/>
                <a:t> Landers</a:t>
              </a:r>
            </a:p>
          </p:txBody>
        </p:sp>
      </p:grpSp>
      <p:grpSp>
        <p:nvGrpSpPr>
          <p:cNvPr id="27" name="Group 26"/>
          <p:cNvGrpSpPr/>
          <p:nvPr/>
        </p:nvGrpSpPr>
        <p:grpSpPr>
          <a:xfrm>
            <a:off x="6406791" y="4904724"/>
            <a:ext cx="2183928" cy="801790"/>
            <a:chOff x="6525655" y="3818901"/>
            <a:chExt cx="1619141" cy="693639"/>
          </a:xfrm>
        </p:grpSpPr>
        <p:sp>
          <p:nvSpPr>
            <p:cNvPr id="28" name="Rectangle 27"/>
            <p:cNvSpPr/>
            <p:nvPr/>
          </p:nvSpPr>
          <p:spPr>
            <a:xfrm>
              <a:off x="6525655" y="3980486"/>
              <a:ext cx="1600511" cy="518417"/>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9" name="Rectangle 28"/>
            <p:cNvSpPr/>
            <p:nvPr/>
          </p:nvSpPr>
          <p:spPr>
            <a:xfrm>
              <a:off x="6525655" y="3818901"/>
              <a:ext cx="1619141" cy="69363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endParaRPr lang="en-US" sz="1400" kern="1200" dirty="0"/>
            </a:p>
            <a:p>
              <a:pPr lvl="0" algn="ctr" defTabSz="444500">
                <a:lnSpc>
                  <a:spcPct val="90000"/>
                </a:lnSpc>
                <a:spcBef>
                  <a:spcPct val="0"/>
                </a:spcBef>
                <a:spcAft>
                  <a:spcPct val="35000"/>
                </a:spcAft>
              </a:pPr>
              <a:r>
                <a:rPr lang="en-US" sz="1400" kern="1200" dirty="0"/>
                <a:t>Informs Designs for Mars Lander Architecture</a:t>
              </a:r>
            </a:p>
          </p:txBody>
        </p:sp>
      </p:grpSp>
      <p:cxnSp>
        <p:nvCxnSpPr>
          <p:cNvPr id="30" name="Straight Connector 29"/>
          <p:cNvCxnSpPr/>
          <p:nvPr/>
        </p:nvCxnSpPr>
        <p:spPr>
          <a:xfrm flipV="1">
            <a:off x="3569110" y="2054943"/>
            <a:ext cx="2251587" cy="1710812"/>
          </a:xfrm>
          <a:prstGeom prst="line">
            <a:avLst/>
          </a:prstGeom>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flipV="1">
            <a:off x="3569110" y="2841523"/>
            <a:ext cx="2831690" cy="934064"/>
          </a:xfrm>
          <a:prstGeom prst="line">
            <a:avLst/>
          </a:prstGeom>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flipV="1">
            <a:off x="3569110" y="3628103"/>
            <a:ext cx="3087329" cy="137652"/>
          </a:xfrm>
          <a:prstGeom prst="line">
            <a:avLst/>
          </a:prstGeom>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3578942" y="3775587"/>
            <a:ext cx="3077497" cy="432619"/>
          </a:xfrm>
          <a:prstGeom prst="line">
            <a:avLst/>
          </a:prstGeom>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3598606" y="3795252"/>
            <a:ext cx="2821859" cy="1327354"/>
          </a:xfrm>
          <a:prstGeom prst="line">
            <a:avLst/>
          </a:prstGeom>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p:nvCxnSpPr>
        <p:spPr>
          <a:xfrm>
            <a:off x="3598606" y="3775587"/>
            <a:ext cx="2143433" cy="2222090"/>
          </a:xfrm>
          <a:prstGeom prst="line">
            <a:avLst/>
          </a:prstGeom>
        </p:spPr>
        <p:style>
          <a:lnRef idx="2">
            <a:schemeClr val="accent1"/>
          </a:lnRef>
          <a:fillRef idx="0">
            <a:schemeClr val="accent1"/>
          </a:fillRef>
          <a:effectRef idx="1">
            <a:schemeClr val="accent1"/>
          </a:effectRef>
          <a:fontRef idx="minor">
            <a:schemeClr val="tx1"/>
          </a:fontRef>
        </p:style>
      </p:cxnSp>
      <p:grpSp>
        <p:nvGrpSpPr>
          <p:cNvPr id="48" name="Group 47"/>
          <p:cNvGrpSpPr/>
          <p:nvPr/>
        </p:nvGrpSpPr>
        <p:grpSpPr>
          <a:xfrm>
            <a:off x="8576539" y="2860766"/>
            <a:ext cx="3480135" cy="1905232"/>
            <a:chOff x="3008532" y="543525"/>
            <a:chExt cx="2122797" cy="1905232"/>
          </a:xfrm>
          <a:solidFill>
            <a:srgbClr val="00B050"/>
          </a:solidFill>
        </p:grpSpPr>
        <p:sp>
          <p:nvSpPr>
            <p:cNvPr id="49" name="Rectangle 48"/>
            <p:cNvSpPr/>
            <p:nvPr/>
          </p:nvSpPr>
          <p:spPr>
            <a:xfrm>
              <a:off x="3008532" y="543525"/>
              <a:ext cx="2122797" cy="1905232"/>
            </a:xfrm>
            <a:prstGeom prst="rect">
              <a:avLst/>
            </a:prstGeom>
            <a:grpFill/>
            <a:ln>
              <a:solidFill>
                <a:schemeClr val="tx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0" name="Rectangle 49"/>
            <p:cNvSpPr/>
            <p:nvPr/>
          </p:nvSpPr>
          <p:spPr>
            <a:xfrm>
              <a:off x="3008532" y="543525"/>
              <a:ext cx="2122797" cy="1905232"/>
            </a:xfrm>
            <a:prstGeom prst="rect">
              <a:avLst/>
            </a:prstGeom>
            <a:grpFill/>
            <a:ln>
              <a:solidFill>
                <a:schemeClr val="tx1"/>
              </a:solidFill>
            </a:ln>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lvl="0" algn="ctr" defTabSz="889000">
                <a:lnSpc>
                  <a:spcPct val="90000"/>
                </a:lnSpc>
                <a:spcAft>
                  <a:spcPct val="35000"/>
                </a:spcAft>
              </a:pPr>
              <a:r>
                <a:rPr lang="en-US" sz="2000" b="1" kern="1200" dirty="0"/>
                <a:t>Leverages Current/Previous Investments in: </a:t>
              </a:r>
            </a:p>
            <a:p>
              <a:pPr lvl="0" algn="ctr" defTabSz="889000">
                <a:lnSpc>
                  <a:spcPct val="90000"/>
                </a:lnSpc>
                <a:spcAft>
                  <a:spcPct val="35000"/>
                </a:spcAft>
              </a:pPr>
              <a:r>
                <a:rPr lang="en-US" sz="2000" b="1" dirty="0"/>
                <a:t>ESIs,</a:t>
              </a:r>
              <a:r>
                <a:rPr lang="en-US" sz="2000" b="1" kern="1200" dirty="0"/>
                <a:t> SBIRs, STTRs, GCD, LSII, NPLP</a:t>
              </a:r>
            </a:p>
          </p:txBody>
        </p:sp>
      </p:grpSp>
    </p:spTree>
    <p:extLst>
      <p:ext uri="{BB962C8B-B14F-4D97-AF65-F5344CB8AC3E}">
        <p14:creationId xmlns:p14="http://schemas.microsoft.com/office/powerpoint/2010/main" val="8132816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2743" y="0"/>
            <a:ext cx="9926514" cy="1066800"/>
          </a:xfrm>
        </p:spPr>
        <p:txBody>
          <a:bodyPr/>
          <a:lstStyle/>
          <a:p>
            <a:r>
              <a:rPr lang="en-US" sz="3600" dirty="0">
                <a:solidFill>
                  <a:schemeClr val="bg1">
                    <a:lumMod val="85000"/>
                  </a:schemeClr>
                </a:solidFill>
              </a:rPr>
              <a:t>Plume Surface Interaction</a:t>
            </a:r>
            <a:br>
              <a:rPr lang="en-US" sz="3600" dirty="0">
                <a:solidFill>
                  <a:schemeClr val="bg1">
                    <a:lumMod val="85000"/>
                  </a:schemeClr>
                </a:solidFill>
              </a:rPr>
            </a:br>
            <a:r>
              <a:rPr lang="en-US" sz="3600" dirty="0">
                <a:solidFill>
                  <a:schemeClr val="bg1">
                    <a:lumMod val="85000"/>
                  </a:schemeClr>
                </a:solidFill>
              </a:rPr>
              <a:t> Technology Goals &amp; Project Objectives</a:t>
            </a:r>
          </a:p>
        </p:txBody>
      </p:sp>
      <p:graphicFrame>
        <p:nvGraphicFramePr>
          <p:cNvPr id="4" name="Table 3"/>
          <p:cNvGraphicFramePr>
            <a:graphicFrameLocks noGrp="1"/>
          </p:cNvGraphicFramePr>
          <p:nvPr>
            <p:extLst/>
          </p:nvPr>
        </p:nvGraphicFramePr>
        <p:xfrm>
          <a:off x="226423" y="1077927"/>
          <a:ext cx="11739154" cy="1289685"/>
        </p:xfrm>
        <a:graphic>
          <a:graphicData uri="http://schemas.openxmlformats.org/drawingml/2006/table">
            <a:tbl>
              <a:tblPr/>
              <a:tblGrid>
                <a:gridCol w="1465703">
                  <a:extLst>
                    <a:ext uri="{9D8B030D-6E8A-4147-A177-3AD203B41FA5}">
                      <a16:colId xmlns:a16="http://schemas.microsoft.com/office/drawing/2014/main" val="20000"/>
                    </a:ext>
                  </a:extLst>
                </a:gridCol>
                <a:gridCol w="10273451">
                  <a:extLst>
                    <a:ext uri="{9D8B030D-6E8A-4147-A177-3AD203B41FA5}">
                      <a16:colId xmlns:a16="http://schemas.microsoft.com/office/drawing/2014/main" val="20001"/>
                    </a:ext>
                  </a:extLst>
                </a:gridCol>
              </a:tblGrid>
              <a:tr h="329195">
                <a:tc gridSpan="2">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US" sz="2400" b="1" i="0" u="none" strike="noStrike" dirty="0">
                          <a:solidFill>
                            <a:schemeClr val="bg1"/>
                          </a:solidFill>
                          <a:effectLst/>
                          <a:latin typeface="Arial" panose="020B0604020202020204" pitchFamily="34" charset="0"/>
                          <a:cs typeface="Arial" panose="020B0604020202020204" pitchFamily="34" charset="0"/>
                        </a:rPr>
                        <a:t>Technology Goals</a:t>
                      </a:r>
                    </a:p>
                  </a:txBody>
                  <a:tcPr marL="9525" marR="9525" marT="9525" marB="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00000"/>
                    </a:solidFill>
                  </a:tcPr>
                </a:tc>
                <a:tc hMerge="1">
                  <a:txBody>
                    <a:bodyPr/>
                    <a:lstStyle/>
                    <a:p>
                      <a:endParaRPr lang="en-US"/>
                    </a:p>
                  </a:txBody>
                  <a:tcPr/>
                </a:tc>
                <a:extLst>
                  <a:ext uri="{0D108BD9-81ED-4DB2-BD59-A6C34878D82A}">
                    <a16:rowId xmlns:a16="http://schemas.microsoft.com/office/drawing/2014/main" val="10000"/>
                  </a:ext>
                </a:extLst>
              </a:tr>
              <a:tr h="545653">
                <a:tc>
                  <a:txBody>
                    <a:bodyPr/>
                    <a:lstStyle/>
                    <a:p>
                      <a:pPr marL="0" indent="0" algn="l" defTabSz="731520" rtl="0" eaLnBrk="1" fontAlgn="b" latinLnBrk="0" hangingPunct="1">
                        <a:buFont typeface="Arial" panose="020B0604020202020204" pitchFamily="34" charset="0"/>
                        <a:buNone/>
                      </a:pPr>
                      <a:r>
                        <a:rPr lang="en-US" sz="1600" b="1" i="0" u="none" strike="noStrike" kern="1200" dirty="0">
                          <a:solidFill>
                            <a:srgbClr val="000000"/>
                          </a:solidFill>
                          <a:effectLst/>
                          <a:latin typeface="Arial" panose="020B0604020202020204" pitchFamily="34" charset="0"/>
                          <a:ea typeface="+mn-ea"/>
                          <a:cs typeface="Arial" panose="020B0604020202020204" pitchFamily="34" charset="0"/>
                        </a:rPr>
                        <a:t>Goal #1</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800" kern="1200" dirty="0">
                          <a:solidFill>
                            <a:schemeClr val="tx1"/>
                          </a:solidFill>
                          <a:effectLst/>
                          <a:latin typeface="+mn-lt"/>
                          <a:ea typeface="+mn-ea"/>
                          <a:cs typeface="+mn-cs"/>
                        </a:rPr>
                        <a:t>Develop an integrated modeling, simulation, instrumentation capability, and testing approach to Plume Surface Interaction (PSI) definition in the areas of: plume flow physics, erosion physics and ejecta dynamics, closing the identified gaps in physics modeling that are first order to accurate prediction.</a:t>
                      </a:r>
                      <a:endParaRPr lang="en-US" sz="1600" b="0" i="0" u="none" strike="noStrike" kern="1200" dirty="0">
                        <a:solidFill>
                          <a:srgbClr val="FF0000"/>
                        </a:solidFill>
                        <a:effectLst/>
                        <a:latin typeface="Arial" panose="020B0604020202020204" pitchFamily="34" charset="0"/>
                        <a:ea typeface="+mn-ea"/>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bl>
          </a:graphicData>
        </a:graphic>
      </p:graphicFrame>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
        <p:nvSpPr>
          <p:cNvPr id="7" name="Slide Number Placeholder 6"/>
          <p:cNvSpPr>
            <a:spLocks noGrp="1"/>
          </p:cNvSpPr>
          <p:nvPr>
            <p:ph type="sldNum" sz="quarter" idx="10"/>
          </p:nvPr>
        </p:nvSpPr>
        <p:spPr/>
        <p:txBody>
          <a:bodyPr/>
          <a:lstStyle/>
          <a:p>
            <a:pPr>
              <a:defRPr/>
            </a:pPr>
            <a:fld id="{75D13D49-2B6F-174C-9E1E-1013A06E5C50}" type="slidenum">
              <a:rPr lang="uk-UA" smtClean="0"/>
              <a:pPr>
                <a:defRPr/>
              </a:pPr>
              <a:t>5</a:t>
            </a:fld>
            <a:endParaRPr lang="uk-UA" dirty="0"/>
          </a:p>
        </p:txBody>
      </p:sp>
      <p:graphicFrame>
        <p:nvGraphicFramePr>
          <p:cNvPr id="9" name="Table 8"/>
          <p:cNvGraphicFramePr>
            <a:graphicFrameLocks noGrp="1"/>
          </p:cNvGraphicFramePr>
          <p:nvPr>
            <p:extLst/>
          </p:nvPr>
        </p:nvGraphicFramePr>
        <p:xfrm>
          <a:off x="226423" y="2367612"/>
          <a:ext cx="11739154" cy="4215765"/>
        </p:xfrm>
        <a:graphic>
          <a:graphicData uri="http://schemas.openxmlformats.org/drawingml/2006/table">
            <a:tbl>
              <a:tblPr/>
              <a:tblGrid>
                <a:gridCol w="1465703">
                  <a:extLst>
                    <a:ext uri="{9D8B030D-6E8A-4147-A177-3AD203B41FA5}">
                      <a16:colId xmlns:a16="http://schemas.microsoft.com/office/drawing/2014/main" val="20000"/>
                    </a:ext>
                  </a:extLst>
                </a:gridCol>
                <a:gridCol w="10273451">
                  <a:extLst>
                    <a:ext uri="{9D8B030D-6E8A-4147-A177-3AD203B41FA5}">
                      <a16:colId xmlns:a16="http://schemas.microsoft.com/office/drawing/2014/main" val="20001"/>
                    </a:ext>
                  </a:extLst>
                </a:gridCol>
              </a:tblGrid>
              <a:tr h="329195">
                <a:tc gridSpan="2">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US" sz="2400" b="1" i="0" u="none" strike="noStrike" dirty="0">
                          <a:solidFill>
                            <a:schemeClr val="bg1"/>
                          </a:solidFill>
                          <a:effectLst/>
                          <a:latin typeface="Arial" panose="020B0604020202020204" pitchFamily="34" charset="0"/>
                          <a:cs typeface="Arial" panose="020B0604020202020204" pitchFamily="34" charset="0"/>
                        </a:rPr>
                        <a:t>Project Objectives </a:t>
                      </a:r>
                    </a:p>
                  </a:txBody>
                  <a:tcPr marL="9525" marR="9525" marT="9525" marB="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00000"/>
                    </a:solidFill>
                  </a:tcPr>
                </a:tc>
                <a:tc hMerge="1">
                  <a:txBody>
                    <a:bodyPr/>
                    <a:lstStyle/>
                    <a:p>
                      <a:endParaRPr lang="en-US"/>
                    </a:p>
                  </a:txBody>
                  <a:tcPr/>
                </a:tc>
                <a:extLst>
                  <a:ext uri="{0D108BD9-81ED-4DB2-BD59-A6C34878D82A}">
                    <a16:rowId xmlns:a16="http://schemas.microsoft.com/office/drawing/2014/main" val="10000"/>
                  </a:ext>
                </a:extLst>
              </a:tr>
              <a:tr h="545653">
                <a:tc>
                  <a:txBody>
                    <a:bodyPr/>
                    <a:lstStyle/>
                    <a:p>
                      <a:pPr marL="0" indent="0" algn="l" defTabSz="731520" rtl="0" eaLnBrk="1" fontAlgn="b" latinLnBrk="0" hangingPunct="1">
                        <a:buFont typeface="Arial" panose="020B0604020202020204" pitchFamily="34" charset="0"/>
                        <a:buNone/>
                      </a:pPr>
                      <a:r>
                        <a:rPr lang="en-US" sz="1600" b="1" i="0" u="none" strike="noStrike" kern="1200" dirty="0">
                          <a:solidFill>
                            <a:srgbClr val="000000"/>
                          </a:solidFill>
                          <a:effectLst/>
                          <a:latin typeface="Arial" panose="020B0604020202020204" pitchFamily="34" charset="0"/>
                          <a:ea typeface="+mn-ea"/>
                          <a:cs typeface="Arial" panose="020B0604020202020204" pitchFamily="34" charset="0"/>
                        </a:rPr>
                        <a:t>Objective</a:t>
                      </a:r>
                      <a:r>
                        <a:rPr lang="en-US" sz="1600" b="1" i="0" u="none" strike="noStrike" kern="1200" baseline="0" dirty="0">
                          <a:solidFill>
                            <a:srgbClr val="000000"/>
                          </a:solidFill>
                          <a:effectLst/>
                          <a:latin typeface="Arial" panose="020B0604020202020204" pitchFamily="34" charset="0"/>
                          <a:ea typeface="+mn-ea"/>
                          <a:cs typeface="Arial" panose="020B0604020202020204" pitchFamily="34" charset="0"/>
                        </a:rPr>
                        <a:t> </a:t>
                      </a:r>
                      <a:r>
                        <a:rPr lang="en-US" sz="1600" b="1" i="0" u="none" strike="noStrike" kern="1200" dirty="0">
                          <a:solidFill>
                            <a:srgbClr val="000000"/>
                          </a:solidFill>
                          <a:effectLst/>
                          <a:latin typeface="Arial" panose="020B0604020202020204" pitchFamily="34" charset="0"/>
                          <a:ea typeface="+mn-ea"/>
                          <a:cs typeface="Arial" panose="020B0604020202020204" pitchFamily="34" charset="0"/>
                        </a:rPr>
                        <a:t>#1</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800" b="1" kern="1200" dirty="0">
                          <a:solidFill>
                            <a:schemeClr val="tx1"/>
                          </a:solidFill>
                          <a:effectLst/>
                          <a:latin typeface="+mn-lt"/>
                          <a:ea typeface="+mn-ea"/>
                          <a:cs typeface="+mn-cs"/>
                        </a:rPr>
                        <a:t>Develop a computational capability that can adequately predict landing environments and provide uncertainty quantification in the areas of plume flow physics, erosion physics and ejecta dynamics</a:t>
                      </a:r>
                      <a:r>
                        <a:rPr lang="en-US" sz="1800" kern="1200" dirty="0">
                          <a:solidFill>
                            <a:schemeClr val="tx1"/>
                          </a:solidFill>
                          <a:effectLst/>
                          <a:latin typeface="+mn-lt"/>
                          <a:ea typeface="+mn-ea"/>
                          <a:cs typeface="+mn-cs"/>
                        </a:rPr>
                        <a:t>, for various Moon and Mars landing missions being planned by the Human Exploration Mission Directorate (HEOMD) and Science Mission Directorate (SMD).</a:t>
                      </a:r>
                      <a:endParaRPr lang="en-US" sz="16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45653">
                <a:tc>
                  <a:txBody>
                    <a:bodyPr/>
                    <a:lstStyle/>
                    <a:p>
                      <a:pPr marL="0" indent="0" algn="l" defTabSz="731520" rtl="0" eaLnBrk="1" fontAlgn="b" latinLnBrk="0" hangingPunct="1">
                        <a:buFont typeface="Arial" panose="020B0604020202020204" pitchFamily="34" charset="0"/>
                        <a:buNone/>
                      </a:pPr>
                      <a:r>
                        <a:rPr lang="en-US" sz="1600" b="1" i="0" u="none" strike="noStrike" kern="1200" dirty="0">
                          <a:solidFill>
                            <a:srgbClr val="000000"/>
                          </a:solidFill>
                          <a:effectLst/>
                          <a:latin typeface="Arial" panose="020B0604020202020204" pitchFamily="34" charset="0"/>
                          <a:ea typeface="+mn-ea"/>
                          <a:cs typeface="Arial" panose="020B0604020202020204" pitchFamily="34" charset="0"/>
                        </a:rPr>
                        <a:t>Objective #2</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800" b="1" kern="1200" dirty="0">
                          <a:solidFill>
                            <a:schemeClr val="tx1"/>
                          </a:solidFill>
                          <a:effectLst/>
                          <a:latin typeface="+mn-lt"/>
                          <a:ea typeface="+mn-ea"/>
                          <a:cs typeface="+mn-cs"/>
                        </a:rPr>
                        <a:t>Conduct three ground tests (GT) at relevant conditions and physical scales to obtain data </a:t>
                      </a:r>
                      <a:r>
                        <a:rPr lang="en-US" sz="1800" kern="1200" dirty="0">
                          <a:solidFill>
                            <a:schemeClr val="tx1"/>
                          </a:solidFill>
                          <a:effectLst/>
                          <a:latin typeface="+mn-lt"/>
                          <a:ea typeface="+mn-ea"/>
                          <a:cs typeface="+mn-cs"/>
                        </a:rPr>
                        <a:t>that </a:t>
                      </a:r>
                      <a:r>
                        <a:rPr lang="en-US" sz="1800" i="1" kern="1200" dirty="0">
                          <a:solidFill>
                            <a:schemeClr val="tx1"/>
                          </a:solidFill>
                          <a:effectLst/>
                          <a:latin typeface="+mn-lt"/>
                          <a:ea typeface="+mn-ea"/>
                          <a:cs typeface="+mn-cs"/>
                        </a:rPr>
                        <a:t>can be used</a:t>
                      </a:r>
                      <a:r>
                        <a:rPr lang="en-US" sz="1800" kern="1200" dirty="0">
                          <a:solidFill>
                            <a:schemeClr val="tx1"/>
                          </a:solidFill>
                          <a:effectLst/>
                          <a:latin typeface="+mn-lt"/>
                          <a:ea typeface="+mn-ea"/>
                          <a:cs typeface="+mn-cs"/>
                        </a:rPr>
                        <a:t> to (1) improve, validate and increase the technology readiness level (TRL) of computational codes; (2) generate flight design landing environments and uncertainty quantification from scaling methodologies independent of computational predictions*; (3) support dedicated PSI flight instrumentation development. Data collected will be focused on plume flow physics, erosion physics and ejecta dynamics. </a:t>
                      </a:r>
                      <a:r>
                        <a:rPr lang="en-US" sz="1800" i="1" kern="1200" dirty="0">
                          <a:solidFill>
                            <a:schemeClr val="tx1"/>
                          </a:solidFill>
                          <a:effectLst/>
                          <a:latin typeface="+mn-lt"/>
                          <a:ea typeface="+mn-ea"/>
                          <a:cs typeface="+mn-cs"/>
                        </a:rPr>
                        <a:t>(* Item (2) is out of scope for this project.  Data will be available for current and future projects to utilize.)</a:t>
                      </a:r>
                      <a:endParaRPr lang="en-US" sz="1600" kern="1200" dirty="0">
                        <a:solidFill>
                          <a:schemeClr val="tx1"/>
                        </a:solidFill>
                        <a:effectLst/>
                        <a:latin typeface="Arial" panose="020B0604020202020204" pitchFamily="34" charset="0"/>
                        <a:ea typeface="+mn-ea"/>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45653">
                <a:tc>
                  <a:txBody>
                    <a:bodyPr/>
                    <a:lstStyle/>
                    <a:p>
                      <a:pPr marL="0" indent="0" algn="l" defTabSz="731520" rtl="0" eaLnBrk="1" fontAlgn="b" latinLnBrk="0" hangingPunct="1">
                        <a:buFont typeface="Arial" panose="020B0604020202020204" pitchFamily="34" charset="0"/>
                        <a:buNone/>
                      </a:pPr>
                      <a:r>
                        <a:rPr lang="en-US" sz="1600" b="1" i="0" u="none" strike="noStrike" kern="1200" dirty="0">
                          <a:solidFill>
                            <a:srgbClr val="000000"/>
                          </a:solidFill>
                          <a:effectLst/>
                          <a:latin typeface="Arial" panose="020B0604020202020204" pitchFamily="34" charset="0"/>
                          <a:ea typeface="+mn-ea"/>
                          <a:cs typeface="Arial" panose="020B0604020202020204" pitchFamily="34" charset="0"/>
                        </a:rPr>
                        <a:t>Objective #3</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800" b="1" kern="1200" dirty="0">
                          <a:solidFill>
                            <a:schemeClr val="tx1"/>
                          </a:solidFill>
                          <a:effectLst/>
                          <a:latin typeface="+mn-lt"/>
                          <a:ea typeface="+mn-ea"/>
                          <a:cs typeface="+mn-cs"/>
                        </a:rPr>
                        <a:t>Develop and advance PSI dedicated flight instrumentation focused on collecting data on plume flow physics, erosion physics and ejecta dynamics</a:t>
                      </a:r>
                      <a:r>
                        <a:rPr lang="en-US" sz="1800" kern="1200" dirty="0">
                          <a:solidFill>
                            <a:schemeClr val="tx1"/>
                          </a:solidFill>
                          <a:effectLst/>
                          <a:latin typeface="+mn-lt"/>
                          <a:ea typeface="+mn-ea"/>
                          <a:cs typeface="+mn-cs"/>
                        </a:rPr>
                        <a:t>, so that they are available for consideration to future landing missions.  Advancement of instrumentation will be evaluated through TRL maturity of selected instruments.</a:t>
                      </a:r>
                      <a:endParaRPr lang="en-US" sz="1600" kern="1200" dirty="0">
                        <a:solidFill>
                          <a:schemeClr val="tx1"/>
                        </a:solidFill>
                        <a:effectLst/>
                        <a:latin typeface="Arial" panose="020B0604020202020204" pitchFamily="34" charset="0"/>
                        <a:ea typeface="+mn-ea"/>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20945847"/>
                  </a:ext>
                </a:extLst>
              </a:tr>
            </a:tbl>
          </a:graphicData>
        </a:graphic>
      </p:graphicFrame>
    </p:spTree>
    <p:extLst>
      <p:ext uri="{BB962C8B-B14F-4D97-AF65-F5344CB8AC3E}">
        <p14:creationId xmlns:p14="http://schemas.microsoft.com/office/powerpoint/2010/main" val="20256175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87" y="70487"/>
            <a:ext cx="11147351" cy="1066800"/>
          </a:xfrm>
        </p:spPr>
        <p:txBody>
          <a:bodyPr/>
          <a:lstStyle/>
          <a:p>
            <a:r>
              <a:rPr lang="en-US" sz="3600" dirty="0">
                <a:solidFill>
                  <a:schemeClr val="bg1">
                    <a:lumMod val="85000"/>
                  </a:schemeClr>
                </a:solidFill>
              </a:rPr>
              <a:t>PSI Key Performance Parameters (KPP) Status</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
        <p:nvSpPr>
          <p:cNvPr id="7" name="Slide Number Placeholder 6"/>
          <p:cNvSpPr>
            <a:spLocks noGrp="1"/>
          </p:cNvSpPr>
          <p:nvPr>
            <p:ph type="sldNum" sz="quarter" idx="10"/>
          </p:nvPr>
        </p:nvSpPr>
        <p:spPr/>
        <p:txBody>
          <a:bodyPr/>
          <a:lstStyle/>
          <a:p>
            <a:pPr>
              <a:defRPr/>
            </a:pPr>
            <a:fld id="{75D13D49-2B6F-174C-9E1E-1013A06E5C50}" type="slidenum">
              <a:rPr lang="uk-UA" smtClean="0"/>
              <a:pPr>
                <a:defRPr/>
              </a:pPr>
              <a:t>6</a:t>
            </a:fld>
            <a:endParaRPr lang="uk-UA" dirty="0"/>
          </a:p>
        </p:txBody>
      </p:sp>
      <p:graphicFrame>
        <p:nvGraphicFramePr>
          <p:cNvPr id="9" name="Content Placeholder 4">
            <a:extLst>
              <a:ext uri="{FF2B5EF4-FFF2-40B4-BE49-F238E27FC236}">
                <a16:creationId xmlns:a16="http://schemas.microsoft.com/office/drawing/2014/main" id="{77CAEDDE-B62C-45EF-BD9A-59541939591F}"/>
              </a:ext>
            </a:extLst>
          </p:cNvPr>
          <p:cNvGraphicFramePr>
            <a:graphicFrameLocks/>
          </p:cNvGraphicFramePr>
          <p:nvPr>
            <p:extLst>
              <p:ext uri="{D42A27DB-BD31-4B8C-83A1-F6EECF244321}">
                <p14:modId xmlns:p14="http://schemas.microsoft.com/office/powerpoint/2010/main" val="1909945048"/>
              </p:ext>
            </p:extLst>
          </p:nvPr>
        </p:nvGraphicFramePr>
        <p:xfrm>
          <a:off x="35565" y="1175397"/>
          <a:ext cx="12106548" cy="5707380"/>
        </p:xfrm>
        <a:graphic>
          <a:graphicData uri="http://schemas.openxmlformats.org/drawingml/2006/table">
            <a:tbl>
              <a:tblPr firstRow="1" bandRow="1"/>
              <a:tblGrid>
                <a:gridCol w="2098810">
                  <a:extLst>
                    <a:ext uri="{9D8B030D-6E8A-4147-A177-3AD203B41FA5}">
                      <a16:colId xmlns:a16="http://schemas.microsoft.com/office/drawing/2014/main" val="336228357"/>
                    </a:ext>
                  </a:extLst>
                </a:gridCol>
                <a:gridCol w="1065409">
                  <a:extLst>
                    <a:ext uri="{9D8B030D-6E8A-4147-A177-3AD203B41FA5}">
                      <a16:colId xmlns:a16="http://schemas.microsoft.com/office/drawing/2014/main" val="20001"/>
                    </a:ext>
                  </a:extLst>
                </a:gridCol>
                <a:gridCol w="990357">
                  <a:extLst>
                    <a:ext uri="{9D8B030D-6E8A-4147-A177-3AD203B41FA5}">
                      <a16:colId xmlns:a16="http://schemas.microsoft.com/office/drawing/2014/main" val="1684185603"/>
                    </a:ext>
                  </a:extLst>
                </a:gridCol>
                <a:gridCol w="928269">
                  <a:extLst>
                    <a:ext uri="{9D8B030D-6E8A-4147-A177-3AD203B41FA5}">
                      <a16:colId xmlns:a16="http://schemas.microsoft.com/office/drawing/2014/main" val="3078987295"/>
                    </a:ext>
                  </a:extLst>
                </a:gridCol>
                <a:gridCol w="925551">
                  <a:extLst>
                    <a:ext uri="{9D8B030D-6E8A-4147-A177-3AD203B41FA5}">
                      <a16:colId xmlns:a16="http://schemas.microsoft.com/office/drawing/2014/main" val="3716590132"/>
                    </a:ext>
                  </a:extLst>
                </a:gridCol>
                <a:gridCol w="1038815">
                  <a:extLst>
                    <a:ext uri="{9D8B030D-6E8A-4147-A177-3AD203B41FA5}">
                      <a16:colId xmlns:a16="http://schemas.microsoft.com/office/drawing/2014/main" val="3396365813"/>
                    </a:ext>
                  </a:extLst>
                </a:gridCol>
                <a:gridCol w="2020870">
                  <a:extLst>
                    <a:ext uri="{9D8B030D-6E8A-4147-A177-3AD203B41FA5}">
                      <a16:colId xmlns:a16="http://schemas.microsoft.com/office/drawing/2014/main" val="20006"/>
                    </a:ext>
                  </a:extLst>
                </a:gridCol>
                <a:gridCol w="969759">
                  <a:extLst>
                    <a:ext uri="{9D8B030D-6E8A-4147-A177-3AD203B41FA5}">
                      <a16:colId xmlns:a16="http://schemas.microsoft.com/office/drawing/2014/main" val="20007"/>
                    </a:ext>
                  </a:extLst>
                </a:gridCol>
                <a:gridCol w="2068708">
                  <a:extLst>
                    <a:ext uri="{9D8B030D-6E8A-4147-A177-3AD203B41FA5}">
                      <a16:colId xmlns:a16="http://schemas.microsoft.com/office/drawing/2014/main" val="20008"/>
                    </a:ext>
                  </a:extLst>
                </a:gridCol>
              </a:tblGrid>
              <a:tr h="378649">
                <a:tc gridSpan="9">
                  <a:txBody>
                    <a:bodyPr/>
                    <a:lstStyle>
                      <a:lvl1pPr marL="0" algn="l" defTabSz="457200" rtl="0" eaLnBrk="1" latinLnBrk="0" hangingPunct="1">
                        <a:defRPr sz="1800" b="1" kern="1200">
                          <a:solidFill>
                            <a:schemeClr val="lt1"/>
                          </a:solidFill>
                          <a:latin typeface="Calibri"/>
                        </a:defRPr>
                      </a:lvl1pPr>
                      <a:lvl2pPr marL="457200" algn="l" defTabSz="457200" rtl="0" eaLnBrk="1" latinLnBrk="0" hangingPunct="1">
                        <a:defRPr sz="1800" b="1" kern="1200">
                          <a:solidFill>
                            <a:schemeClr val="lt1"/>
                          </a:solidFill>
                          <a:latin typeface="Calibri"/>
                        </a:defRPr>
                      </a:lvl2pPr>
                      <a:lvl3pPr marL="914400" algn="l" defTabSz="457200" rtl="0" eaLnBrk="1" latinLnBrk="0" hangingPunct="1">
                        <a:defRPr sz="1800" b="1" kern="1200">
                          <a:solidFill>
                            <a:schemeClr val="lt1"/>
                          </a:solidFill>
                          <a:latin typeface="Calibri"/>
                        </a:defRPr>
                      </a:lvl3pPr>
                      <a:lvl4pPr marL="1371600" algn="l" defTabSz="457200" rtl="0" eaLnBrk="1" latinLnBrk="0" hangingPunct="1">
                        <a:defRPr sz="1800" b="1" kern="1200">
                          <a:solidFill>
                            <a:schemeClr val="lt1"/>
                          </a:solidFill>
                          <a:latin typeface="Calibri"/>
                        </a:defRPr>
                      </a:lvl4pPr>
                      <a:lvl5pPr marL="1828800" algn="l" defTabSz="457200" rtl="0" eaLnBrk="1" latinLnBrk="0" hangingPunct="1">
                        <a:defRPr sz="1800" b="1" kern="1200">
                          <a:solidFill>
                            <a:schemeClr val="lt1"/>
                          </a:solidFill>
                          <a:latin typeface="Calibri"/>
                        </a:defRPr>
                      </a:lvl5pPr>
                      <a:lvl6pPr marL="2286000" algn="l" defTabSz="457200" rtl="0" eaLnBrk="1" latinLnBrk="0" hangingPunct="1">
                        <a:defRPr sz="1800" b="1" kern="1200">
                          <a:solidFill>
                            <a:schemeClr val="lt1"/>
                          </a:solidFill>
                          <a:latin typeface="Calibri"/>
                        </a:defRPr>
                      </a:lvl6pPr>
                      <a:lvl7pPr marL="2743200" algn="l" defTabSz="457200" rtl="0" eaLnBrk="1" latinLnBrk="0" hangingPunct="1">
                        <a:defRPr sz="1800" b="1" kern="1200">
                          <a:solidFill>
                            <a:schemeClr val="lt1"/>
                          </a:solidFill>
                          <a:latin typeface="Calibri"/>
                        </a:defRPr>
                      </a:lvl7pPr>
                      <a:lvl8pPr marL="3200400" algn="l" defTabSz="457200" rtl="0" eaLnBrk="1" latinLnBrk="0" hangingPunct="1">
                        <a:defRPr sz="1800" b="1" kern="1200">
                          <a:solidFill>
                            <a:schemeClr val="lt1"/>
                          </a:solidFill>
                          <a:latin typeface="Calibri"/>
                        </a:defRPr>
                      </a:lvl8pPr>
                      <a:lvl9pPr marL="3657600" algn="l" defTabSz="457200" rtl="0" eaLnBrk="1" latinLnBrk="0" hangingPunct="1">
                        <a:defRPr sz="1800" b="1" kern="1200">
                          <a:solidFill>
                            <a:schemeClr val="lt1"/>
                          </a:solidFill>
                          <a:latin typeface="Calibri"/>
                        </a:defRPr>
                      </a:lvl9pPr>
                    </a:lstStyle>
                    <a:p>
                      <a:pPr algn="ctr"/>
                      <a:r>
                        <a:rPr lang="en-US" sz="2000" dirty="0">
                          <a:latin typeface="Calibri" panose="020F0502020204030204" pitchFamily="34" charset="0"/>
                          <a:cs typeface="Calibri" panose="020F0502020204030204" pitchFamily="34" charset="0"/>
                        </a:rPr>
                        <a:t>Key Performance Parameters – Lunar Environment</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hMerge="1">
                  <a:txBody>
                    <a:bodyPr/>
                    <a:lstStyle/>
                    <a:p>
                      <a:endParaRPr lang="en-US"/>
                    </a:p>
                  </a:txBody>
                  <a:tcPr/>
                </a:tc>
                <a:tc hMerge="1">
                  <a:txBody>
                    <a:bodyPr/>
                    <a:lstStyle/>
                    <a:p>
                      <a:endParaRPr lang="en-US"/>
                    </a:p>
                  </a:txBody>
                  <a:tcPr/>
                </a:tc>
                <a:tc hMerge="1">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pPr algn="ctr"/>
                      <a:endParaRPr lang="en-US" sz="2000" dirty="0">
                        <a:latin typeface="Calibri" panose="020F0502020204030204" pitchFamily="34" charset="0"/>
                        <a:cs typeface="Calibri" panose="020F0502020204030204" pitchFamily="34"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hMerge="1">
                  <a:txBody>
                    <a:bodyPr/>
                    <a:lstStyle/>
                    <a:p>
                      <a:pPr algn="ctr"/>
                      <a:endParaRPr lang="en-US" sz="2000" dirty="0">
                        <a:latin typeface="Calibri" panose="020F0502020204030204" pitchFamily="34" charset="0"/>
                        <a:cs typeface="Calibri" panose="020F0502020204030204" pitchFamily="34"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extLst>
                  <a:ext uri="{0D108BD9-81ED-4DB2-BD59-A6C34878D82A}">
                    <a16:rowId xmlns:a16="http://schemas.microsoft.com/office/drawing/2014/main" val="2639109168"/>
                  </a:ext>
                </a:extLst>
              </a:tr>
              <a:tr h="764580">
                <a:tc>
                  <a:txBody>
                    <a:bodyPr/>
                    <a:lstStyle/>
                    <a:p>
                      <a:pPr algn="ctr"/>
                      <a:r>
                        <a:rPr lang="en-US" sz="1550" b="1" dirty="0">
                          <a:solidFill>
                            <a:schemeClr val="bg1"/>
                          </a:solidFill>
                          <a:latin typeface="Calibri" panose="020F0502020204030204" pitchFamily="34" charset="0"/>
                          <a:cs typeface="Calibri" panose="020F0502020204030204" pitchFamily="34" charset="0"/>
                        </a:rPr>
                        <a:t>Parameter</a:t>
                      </a:r>
                    </a:p>
                  </a:txBody>
                  <a:tcPr marL="9144" marR="9144"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549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50" b="1" kern="1200" dirty="0">
                          <a:solidFill>
                            <a:schemeClr val="bg1"/>
                          </a:solidFill>
                          <a:latin typeface="Calibri" panose="020F0502020204030204" pitchFamily="34" charset="0"/>
                          <a:ea typeface="+mn-ea"/>
                          <a:cs typeface="Calibri" panose="020F0502020204030204" pitchFamily="34" charset="0"/>
                        </a:rPr>
                        <a:t>Units</a:t>
                      </a:r>
                    </a:p>
                  </a:txBody>
                  <a:tcPr marL="9144" marR="9144"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5493"/>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550" b="1" dirty="0">
                          <a:solidFill>
                            <a:schemeClr val="bg1"/>
                          </a:solidFill>
                          <a:latin typeface="Calibri" panose="020F0502020204030204" pitchFamily="34" charset="0"/>
                          <a:cs typeface="Calibri" panose="020F0502020204030204" pitchFamily="34" charset="0"/>
                        </a:rPr>
                        <a:t>State of the Art (SOA)</a:t>
                      </a:r>
                      <a:endParaRPr lang="en-US" sz="1550" b="1" baseline="30000" dirty="0">
                        <a:solidFill>
                          <a:schemeClr val="bg1"/>
                        </a:solidFill>
                        <a:latin typeface="Calibri" panose="020F0502020204030204" pitchFamily="34" charset="0"/>
                        <a:cs typeface="Calibri" panose="020F0502020204030204" pitchFamily="34" charset="0"/>
                      </a:endParaRPr>
                    </a:p>
                  </a:txBody>
                  <a:tcPr marL="9144" marR="91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5493"/>
                    </a:solidFill>
                  </a:tcPr>
                </a:tc>
                <a:tc>
                  <a:txBody>
                    <a:bodyPr/>
                    <a:lstStyle/>
                    <a:p>
                      <a:pPr algn="ctr"/>
                      <a:r>
                        <a:rPr lang="en-US" sz="1550" b="1" dirty="0">
                          <a:solidFill>
                            <a:schemeClr val="bg1"/>
                          </a:solidFill>
                          <a:latin typeface="Calibri" panose="020F0502020204030204" pitchFamily="34" charset="0"/>
                          <a:cs typeface="Calibri" panose="020F0502020204030204" pitchFamily="34" charset="0"/>
                        </a:rPr>
                        <a:t>Threshold Value</a:t>
                      </a:r>
                      <a:endParaRPr lang="en-US" sz="1550" b="0" baseline="30000" dirty="0">
                        <a:solidFill>
                          <a:schemeClr val="bg1"/>
                        </a:solidFill>
                        <a:latin typeface="Calibri" panose="020F0502020204030204" pitchFamily="34" charset="0"/>
                        <a:cs typeface="Calibri" panose="020F0502020204030204" pitchFamily="34" charset="0"/>
                      </a:endParaRPr>
                    </a:p>
                  </a:txBody>
                  <a:tcPr marL="9144" marR="91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5493"/>
                    </a:solidFill>
                  </a:tcPr>
                </a:tc>
                <a:tc>
                  <a:txBody>
                    <a:bodyPr/>
                    <a:lstStyle/>
                    <a:p>
                      <a:pPr algn="ctr"/>
                      <a:r>
                        <a:rPr lang="en-US" sz="1550" b="1" dirty="0">
                          <a:solidFill>
                            <a:schemeClr val="bg1"/>
                          </a:solidFill>
                          <a:latin typeface="Calibri" panose="020F0502020204030204" pitchFamily="34" charset="0"/>
                          <a:cs typeface="Calibri" panose="020F0502020204030204" pitchFamily="34" charset="0"/>
                        </a:rPr>
                        <a:t>Project Goal</a:t>
                      </a:r>
                      <a:endParaRPr lang="en-US" sz="1550" b="0" baseline="30000" dirty="0">
                        <a:solidFill>
                          <a:schemeClr val="bg1"/>
                        </a:solidFill>
                        <a:latin typeface="Calibri" panose="020F0502020204030204" pitchFamily="34" charset="0"/>
                        <a:cs typeface="Calibri" panose="020F0502020204030204" pitchFamily="34" charset="0"/>
                      </a:endParaRPr>
                    </a:p>
                  </a:txBody>
                  <a:tcPr marL="9144" marR="91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5493"/>
                    </a:solid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r>
                        <a:rPr lang="en-US" sz="1550" b="1" dirty="0">
                          <a:solidFill>
                            <a:schemeClr val="bg1"/>
                          </a:solidFill>
                          <a:latin typeface="Calibri" panose="020F0502020204030204" pitchFamily="34" charset="0"/>
                          <a:cs typeface="Calibri" panose="020F0502020204030204" pitchFamily="34" charset="0"/>
                        </a:rPr>
                        <a:t>Current Value To Date</a:t>
                      </a:r>
                      <a:endParaRPr lang="en-US" sz="1550" b="0" baseline="30000" dirty="0">
                        <a:solidFill>
                          <a:schemeClr val="bg1"/>
                        </a:solidFill>
                        <a:latin typeface="Calibri" panose="020F0502020204030204" pitchFamily="34" charset="0"/>
                        <a:cs typeface="Calibri" panose="020F0502020204030204" pitchFamily="34" charset="0"/>
                      </a:endParaRPr>
                    </a:p>
                  </a:txBody>
                  <a:tcPr marL="9144" marR="91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5493"/>
                    </a:solidFill>
                  </a:tcPr>
                </a:tc>
                <a:tc>
                  <a:txBody>
                    <a:bodyPr/>
                    <a:lstStyle/>
                    <a:p>
                      <a:pPr algn="ctr"/>
                      <a:r>
                        <a:rPr lang="en-US" sz="1550" b="1" kern="1200" dirty="0">
                          <a:solidFill>
                            <a:schemeClr val="bg1"/>
                          </a:solidFill>
                          <a:latin typeface="Calibri" panose="020F0502020204030204" pitchFamily="34" charset="0"/>
                          <a:ea typeface="+mn-ea"/>
                          <a:cs typeface="Calibri" panose="020F0502020204030204" pitchFamily="34" charset="0"/>
                        </a:rPr>
                        <a:t>Current Value:</a:t>
                      </a:r>
                      <a:r>
                        <a:rPr lang="en-US" sz="1550" b="1" kern="1200" baseline="0" dirty="0">
                          <a:solidFill>
                            <a:schemeClr val="bg1"/>
                          </a:solidFill>
                          <a:latin typeface="Calibri" panose="020F0502020204030204" pitchFamily="34" charset="0"/>
                          <a:ea typeface="+mn-ea"/>
                          <a:cs typeface="Calibri" panose="020F0502020204030204" pitchFamily="34" charset="0"/>
                        </a:rPr>
                        <a:t> T</a:t>
                      </a:r>
                      <a:r>
                        <a:rPr lang="en-US" sz="1550" b="1" kern="1200" dirty="0">
                          <a:solidFill>
                            <a:schemeClr val="bg1"/>
                          </a:solidFill>
                          <a:latin typeface="Calibri" panose="020F0502020204030204" pitchFamily="34" charset="0"/>
                          <a:ea typeface="+mn-ea"/>
                          <a:cs typeface="Calibri" panose="020F0502020204030204" pitchFamily="34" charset="0"/>
                        </a:rPr>
                        <a:t>echnical</a:t>
                      </a:r>
                      <a:r>
                        <a:rPr lang="en-US" sz="1550" b="1" kern="1200" baseline="0" dirty="0">
                          <a:solidFill>
                            <a:schemeClr val="bg1"/>
                          </a:solidFill>
                          <a:latin typeface="Calibri" panose="020F0502020204030204" pitchFamily="34" charset="0"/>
                          <a:ea typeface="+mn-ea"/>
                          <a:cs typeface="Calibri" panose="020F0502020204030204" pitchFamily="34" charset="0"/>
                        </a:rPr>
                        <a:t> Basis of Estimate</a:t>
                      </a:r>
                      <a:endParaRPr lang="en-US" sz="1550" b="1" kern="1200" dirty="0">
                        <a:solidFill>
                          <a:schemeClr val="bg1"/>
                        </a:solidFill>
                        <a:latin typeface="Calibri" panose="020F0502020204030204" pitchFamily="34" charset="0"/>
                        <a:ea typeface="+mn-ea"/>
                        <a:cs typeface="Calibri" panose="020F0502020204030204" pitchFamily="34" charset="0"/>
                      </a:endParaRPr>
                    </a:p>
                  </a:txBody>
                  <a:tcPr marL="9144" marR="9144" anchor="b">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5493"/>
                    </a:solidFill>
                  </a:tcPr>
                </a:tc>
                <a:tc>
                  <a:txBody>
                    <a:bodyPr/>
                    <a:lstStyle/>
                    <a:p>
                      <a:pPr algn="ctr"/>
                      <a:r>
                        <a:rPr lang="en-US" sz="1550" b="1" kern="1200" dirty="0">
                          <a:solidFill>
                            <a:schemeClr val="bg1"/>
                          </a:solidFill>
                          <a:latin typeface="Calibri" panose="020F0502020204030204" pitchFamily="34" charset="0"/>
                          <a:ea typeface="+mn-ea"/>
                          <a:cs typeface="Calibri" panose="020F0502020204030204" pitchFamily="34" charset="0"/>
                        </a:rPr>
                        <a:t>Expected Exit Value</a:t>
                      </a:r>
                    </a:p>
                  </a:txBody>
                  <a:tcPr marL="9144" marR="9144" anchor="b">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5493"/>
                    </a:solidFill>
                  </a:tcPr>
                </a:tc>
                <a:tc>
                  <a:txBody>
                    <a:bodyPr/>
                    <a:lstStyle/>
                    <a:p>
                      <a:pPr algn="ctr"/>
                      <a:r>
                        <a:rPr lang="en-US" sz="1550" b="1" kern="1200" dirty="0">
                          <a:solidFill>
                            <a:schemeClr val="bg1"/>
                          </a:solidFill>
                          <a:latin typeface="Calibri" panose="020F0502020204030204" pitchFamily="34" charset="0"/>
                          <a:ea typeface="+mn-ea"/>
                          <a:cs typeface="Calibri" panose="020F0502020204030204" pitchFamily="34" charset="0"/>
                        </a:rPr>
                        <a:t>Exit Value: Technical</a:t>
                      </a:r>
                      <a:r>
                        <a:rPr lang="en-US" sz="1550" b="1" kern="1200" baseline="0" dirty="0">
                          <a:solidFill>
                            <a:schemeClr val="bg1"/>
                          </a:solidFill>
                          <a:latin typeface="Calibri" panose="020F0502020204030204" pitchFamily="34" charset="0"/>
                          <a:ea typeface="+mn-ea"/>
                          <a:cs typeface="Calibri" panose="020F0502020204030204" pitchFamily="34" charset="0"/>
                        </a:rPr>
                        <a:t> </a:t>
                      </a:r>
                    </a:p>
                    <a:p>
                      <a:pPr algn="ctr"/>
                      <a:r>
                        <a:rPr lang="en-US" sz="1550" b="1" kern="1200" baseline="0" dirty="0">
                          <a:solidFill>
                            <a:schemeClr val="bg1"/>
                          </a:solidFill>
                          <a:latin typeface="Calibri" panose="020F0502020204030204" pitchFamily="34" charset="0"/>
                          <a:ea typeface="+mn-ea"/>
                          <a:cs typeface="Calibri" panose="020F0502020204030204" pitchFamily="34" charset="0"/>
                        </a:rPr>
                        <a:t>Basis of Estimate</a:t>
                      </a:r>
                      <a:endParaRPr lang="en-US" sz="1550" b="1" kern="1200" dirty="0">
                        <a:solidFill>
                          <a:schemeClr val="bg1"/>
                        </a:solidFill>
                        <a:latin typeface="Calibri" panose="020F0502020204030204" pitchFamily="34" charset="0"/>
                        <a:ea typeface="+mn-ea"/>
                        <a:cs typeface="Calibri" panose="020F0502020204030204" pitchFamily="34" charset="0"/>
                      </a:endParaRPr>
                    </a:p>
                  </a:txBody>
                  <a:tcPr marL="9144" marR="9144" anchor="b">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5493"/>
                    </a:solidFill>
                  </a:tcPr>
                </a:tc>
                <a:extLst>
                  <a:ext uri="{0D108BD9-81ED-4DB2-BD59-A6C34878D82A}">
                    <a16:rowId xmlns:a16="http://schemas.microsoft.com/office/drawing/2014/main" val="4124241698"/>
                  </a:ext>
                </a:extLst>
              </a:tr>
              <a:tr h="786425">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r>
                        <a:rPr lang="en-US" sz="1600" b="1" dirty="0">
                          <a:solidFill>
                            <a:schemeClr val="tx1"/>
                          </a:solidFill>
                          <a:latin typeface="Calibri" panose="020F0502020204030204" pitchFamily="34" charset="0"/>
                          <a:cs typeface="Calibri" panose="020F0502020204030204" pitchFamily="34" charset="0"/>
                        </a:rPr>
                        <a:t>Prediction of plume-induced pressure distribution</a:t>
                      </a:r>
                      <a:endParaRPr lang="en-US" sz="1600" b="0" baseline="30000" dirty="0">
                        <a:solidFill>
                          <a:schemeClr val="tx1"/>
                        </a:solidFill>
                        <a:latin typeface="Calibri" panose="020F0502020204030204" pitchFamily="34" charset="0"/>
                        <a:cs typeface="Calibri" panose="020F0502020204030204" pitchFamily="34" charset="0"/>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solidFill>
                            <a:schemeClr val="tx1"/>
                          </a:solidFill>
                          <a:latin typeface="Calibri" panose="020F0502020204030204" pitchFamily="34" charset="0"/>
                          <a:cs typeface="Calibri" panose="020F0502020204030204" pitchFamily="34" charset="0"/>
                        </a:rPr>
                        <a:t>Pa</a:t>
                      </a:r>
                      <a:endParaRPr lang="en-US" sz="1600" baseline="30000" dirty="0">
                        <a:solidFill>
                          <a:schemeClr val="tx1"/>
                        </a:solidFill>
                        <a:latin typeface="Calibri" panose="020F0502020204030204" pitchFamily="34" charset="0"/>
                        <a:cs typeface="Calibri" panose="020F0502020204030204" pitchFamily="34" charset="0"/>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r>
                        <a:rPr lang="en-US" sz="1600" dirty="0">
                          <a:solidFill>
                            <a:schemeClr val="tx1"/>
                          </a:solidFill>
                          <a:latin typeface="Calibri" panose="020F0502020204030204" pitchFamily="34" charset="0"/>
                          <a:cs typeface="Calibri" panose="020F0502020204030204" pitchFamily="34" charset="0"/>
                        </a:rPr>
                        <a:t>TBD </a:t>
                      </a:r>
                      <a:r>
                        <a:rPr lang="en-US" sz="1600" baseline="30000" dirty="0">
                          <a:solidFill>
                            <a:schemeClr val="tx1"/>
                          </a:solidFill>
                          <a:latin typeface="Calibri" panose="020F0502020204030204" pitchFamily="34" charset="0"/>
                          <a:cs typeface="Calibri" panose="020F0502020204030204" pitchFamily="34" charset="0"/>
                        </a:rPr>
                        <a:t>(1) </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r>
                        <a:rPr lang="en-US" sz="1600" dirty="0">
                          <a:solidFill>
                            <a:schemeClr val="tx1"/>
                          </a:solidFill>
                          <a:latin typeface="Calibri" panose="020F0502020204030204" pitchFamily="34" charset="0"/>
                          <a:cs typeface="Calibri" panose="020F0502020204030204" pitchFamily="34" charset="0"/>
                        </a:rPr>
                        <a:t>Predict within +/- 50%</a:t>
                      </a:r>
                      <a:endParaRPr lang="en-US" sz="1600" baseline="30000" dirty="0">
                        <a:solidFill>
                          <a:schemeClr val="tx1"/>
                        </a:solidFill>
                        <a:latin typeface="Calibri" panose="020F0502020204030204" pitchFamily="34" charset="0"/>
                        <a:cs typeface="Calibri" panose="020F0502020204030204" pitchFamily="34" charset="0"/>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r>
                        <a:rPr lang="en-US" sz="1600" dirty="0">
                          <a:solidFill>
                            <a:schemeClr val="tx1"/>
                          </a:solidFill>
                          <a:latin typeface="Calibri" panose="020F0502020204030204" pitchFamily="34" charset="0"/>
                          <a:cs typeface="Calibri" panose="020F0502020204030204" pitchFamily="34" charset="0"/>
                        </a:rPr>
                        <a:t>Predict within +/- 10%</a:t>
                      </a:r>
                      <a:endParaRPr lang="en-US" sz="1600" baseline="30000" dirty="0">
                        <a:solidFill>
                          <a:schemeClr val="tx1"/>
                        </a:solidFill>
                        <a:latin typeface="Calibri" panose="020F0502020204030204" pitchFamily="34" charset="0"/>
                        <a:cs typeface="Calibri" panose="020F0502020204030204" pitchFamily="34" charset="0"/>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r>
                        <a:rPr lang="en-US" sz="1600" dirty="0">
                          <a:solidFill>
                            <a:srgbClr val="0070C0"/>
                          </a:solidFill>
                          <a:latin typeface="Calibri" panose="020F0502020204030204" pitchFamily="34" charset="0"/>
                          <a:cs typeface="Calibri" panose="020F0502020204030204" pitchFamily="34" charset="0"/>
                        </a:rPr>
                        <a:t>TBD</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solidFill>
                            <a:srgbClr val="0070C0"/>
                          </a:solidFill>
                          <a:latin typeface="Calibri" panose="020F0502020204030204" pitchFamily="34" charset="0"/>
                          <a:cs typeface="Calibri" panose="020F0502020204030204" pitchFamily="34" charset="0"/>
                        </a:rPr>
                        <a:t>Estimate</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solidFill>
                            <a:srgbClr val="0070C0"/>
                          </a:solidFill>
                          <a:latin typeface="Calibri" panose="020F0502020204030204" pitchFamily="34" charset="0"/>
                          <a:cs typeface="Calibri" panose="020F0502020204030204" pitchFamily="34" charset="0"/>
                        </a:rPr>
                        <a:t>&lt; 50%</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solidFill>
                            <a:srgbClr val="0070C0"/>
                          </a:solidFill>
                          <a:latin typeface="Calibri" panose="020F0502020204030204" pitchFamily="34" charset="0"/>
                          <a:cs typeface="Calibri" panose="020F0502020204030204" pitchFamily="34" charset="0"/>
                        </a:rPr>
                        <a:t>Substantiated based on comparisons with ground test</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72475719"/>
                  </a:ext>
                </a:extLst>
              </a:tr>
              <a:tr h="1019440">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r>
                        <a:rPr lang="en-US" sz="1600" b="1" dirty="0">
                          <a:solidFill>
                            <a:schemeClr val="tx1"/>
                          </a:solidFill>
                          <a:latin typeface="Calibri" panose="020F0502020204030204" pitchFamily="34" charset="0"/>
                          <a:cs typeface="Calibri" panose="020F0502020204030204" pitchFamily="34" charset="0"/>
                        </a:rPr>
                        <a:t>Prediction of surface erosion/crater geometry as a function of time </a:t>
                      </a:r>
                      <a:r>
                        <a:rPr lang="en-US" sz="1600" baseline="30000" dirty="0">
                          <a:solidFill>
                            <a:schemeClr val="tx1"/>
                          </a:solidFill>
                          <a:latin typeface="Calibri" panose="020F0502020204030204" pitchFamily="34" charset="0"/>
                          <a:cs typeface="Calibri" panose="020F0502020204030204" pitchFamily="34" charset="0"/>
                        </a:rPr>
                        <a:t>(2) </a:t>
                      </a:r>
                      <a:endParaRPr lang="en-US" sz="1600" b="1" dirty="0">
                        <a:solidFill>
                          <a:schemeClr val="tx1"/>
                        </a:solidFill>
                        <a:latin typeface="Calibri" panose="020F0502020204030204" pitchFamily="34" charset="0"/>
                        <a:cs typeface="Calibri" panose="020F0502020204030204" pitchFamily="34" charset="0"/>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solidFill>
                            <a:schemeClr val="tx1"/>
                          </a:solidFill>
                          <a:latin typeface="Calibri" panose="020F0502020204030204" pitchFamily="34" charset="0"/>
                          <a:cs typeface="Calibri" panose="020F0502020204030204" pitchFamily="34" charset="0"/>
                        </a:rPr>
                        <a:t>m</a:t>
                      </a:r>
                      <a:endParaRPr lang="en-US" sz="1600" baseline="30000" dirty="0">
                        <a:solidFill>
                          <a:schemeClr val="tx1"/>
                        </a:solidFill>
                        <a:latin typeface="Calibri" panose="020F0502020204030204" pitchFamily="34" charset="0"/>
                        <a:cs typeface="Calibri" panose="020F0502020204030204" pitchFamily="34" charset="0"/>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r>
                        <a:rPr lang="en-US" sz="1600" dirty="0">
                          <a:solidFill>
                            <a:schemeClr val="tx1"/>
                          </a:solidFill>
                          <a:latin typeface="Calibri" panose="020F0502020204030204" pitchFamily="34" charset="0"/>
                          <a:cs typeface="Calibri" panose="020F0502020204030204" pitchFamily="34" charset="0"/>
                        </a:rPr>
                        <a:t>N/A</a:t>
                      </a:r>
                      <a:r>
                        <a:rPr lang="en-US" sz="1600" baseline="0" dirty="0">
                          <a:solidFill>
                            <a:schemeClr val="tx1"/>
                          </a:solidFill>
                          <a:latin typeface="Calibri" panose="020F0502020204030204" pitchFamily="34" charset="0"/>
                          <a:cs typeface="Calibri" panose="020F0502020204030204" pitchFamily="34" charset="0"/>
                        </a:rPr>
                        <a:t> </a:t>
                      </a:r>
                      <a:r>
                        <a:rPr lang="en-US" sz="1600" baseline="30000" dirty="0">
                          <a:solidFill>
                            <a:schemeClr val="tx1"/>
                          </a:solidFill>
                          <a:latin typeface="Calibri" panose="020F0502020204030204" pitchFamily="34" charset="0"/>
                          <a:cs typeface="Calibri" panose="020F0502020204030204" pitchFamily="34" charset="0"/>
                        </a:rPr>
                        <a:t>(3) </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r>
                        <a:rPr lang="en-US" sz="1600" dirty="0">
                          <a:solidFill>
                            <a:schemeClr val="tx1"/>
                          </a:solidFill>
                          <a:latin typeface="Calibri" panose="020F0502020204030204" pitchFamily="34" charset="0"/>
                          <a:cs typeface="Calibri" panose="020F0502020204030204" pitchFamily="34" charset="0"/>
                        </a:rPr>
                        <a:t>Predict within +/- 50%</a:t>
                      </a:r>
                      <a:endParaRPr lang="en-US" sz="1600" baseline="0" dirty="0">
                        <a:solidFill>
                          <a:schemeClr val="tx1"/>
                        </a:solidFill>
                        <a:latin typeface="Calibri" panose="020F0502020204030204" pitchFamily="34" charset="0"/>
                        <a:cs typeface="Calibri" panose="020F0502020204030204" pitchFamily="34" charset="0"/>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r>
                        <a:rPr lang="en-US" sz="1600" dirty="0">
                          <a:solidFill>
                            <a:schemeClr val="tx1"/>
                          </a:solidFill>
                          <a:latin typeface="Calibri" panose="020F0502020204030204" pitchFamily="34" charset="0"/>
                          <a:cs typeface="Calibri" panose="020F0502020204030204" pitchFamily="34" charset="0"/>
                        </a:rPr>
                        <a:t>Predict within +/- 10%</a:t>
                      </a:r>
                      <a:endParaRPr lang="en-US" sz="1600" baseline="0" dirty="0">
                        <a:solidFill>
                          <a:schemeClr val="tx1"/>
                        </a:solidFill>
                        <a:latin typeface="Calibri" panose="020F0502020204030204" pitchFamily="34" charset="0"/>
                        <a:cs typeface="Calibri" panose="020F0502020204030204" pitchFamily="34" charset="0"/>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r>
                        <a:rPr lang="en-US" sz="1600" baseline="0" dirty="0">
                          <a:solidFill>
                            <a:srgbClr val="0070C0"/>
                          </a:solidFill>
                          <a:latin typeface="Calibri" panose="020F0502020204030204" pitchFamily="34" charset="0"/>
                          <a:cs typeface="Calibri" panose="020F0502020204030204" pitchFamily="34" charset="0"/>
                        </a:rPr>
                        <a:t>TBD</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aseline="0" dirty="0">
                          <a:solidFill>
                            <a:srgbClr val="0070C0"/>
                          </a:solidFill>
                          <a:latin typeface="Calibri" panose="020F0502020204030204" pitchFamily="34" charset="0"/>
                          <a:cs typeface="Calibri" panose="020F0502020204030204" pitchFamily="34" charset="0"/>
                        </a:rPr>
                        <a:t>Estimate</a:t>
                      </a:r>
                      <a:r>
                        <a:rPr lang="en-US" sz="1600" dirty="0">
                          <a:solidFill>
                            <a:srgbClr val="0070C0"/>
                          </a:solidFill>
                          <a:latin typeface="Calibri" panose="020F0502020204030204" pitchFamily="34" charset="0"/>
                          <a:cs typeface="Calibri" panose="020F0502020204030204" pitchFamily="34" charset="0"/>
                        </a:rPr>
                        <a:t> </a:t>
                      </a:r>
                      <a:endParaRPr lang="en-US" sz="1600" baseline="0" dirty="0">
                        <a:solidFill>
                          <a:srgbClr val="0070C0"/>
                        </a:solidFill>
                        <a:latin typeface="Calibri" panose="020F0502020204030204" pitchFamily="34" charset="0"/>
                        <a:cs typeface="Calibri" panose="020F0502020204030204" pitchFamily="34" charset="0"/>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aseline="0" dirty="0">
                          <a:solidFill>
                            <a:srgbClr val="0070C0"/>
                          </a:solidFill>
                          <a:latin typeface="Calibri" panose="020F0502020204030204" pitchFamily="34" charset="0"/>
                          <a:cs typeface="Calibri" panose="020F0502020204030204" pitchFamily="34" charset="0"/>
                        </a:rPr>
                        <a:t>&lt; 50%</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aseline="0" dirty="0">
                          <a:solidFill>
                            <a:srgbClr val="0070C0"/>
                          </a:solidFill>
                          <a:latin typeface="Calibri" panose="020F0502020204030204" pitchFamily="34" charset="0"/>
                          <a:cs typeface="Calibri" panose="020F0502020204030204" pitchFamily="34" charset="0"/>
                        </a:rPr>
                        <a:t>Substantiated based on comparisons with ground test</a:t>
                      </a:r>
                      <a:r>
                        <a:rPr lang="en-US" sz="1600" dirty="0">
                          <a:solidFill>
                            <a:srgbClr val="0070C0"/>
                          </a:solidFill>
                          <a:latin typeface="Calibri" panose="020F0502020204030204" pitchFamily="34" charset="0"/>
                          <a:cs typeface="Calibri" panose="020F0502020204030204" pitchFamily="34" charset="0"/>
                        </a:rPr>
                        <a:t> </a:t>
                      </a:r>
                      <a:r>
                        <a:rPr lang="en-US" sz="1600" baseline="30000" dirty="0" smtClean="0">
                          <a:solidFill>
                            <a:srgbClr val="0070C0"/>
                          </a:solidFill>
                          <a:latin typeface="Calibri" panose="020F0502020204030204" pitchFamily="34" charset="0"/>
                          <a:cs typeface="Calibri" panose="020F0502020204030204" pitchFamily="34" charset="0"/>
                        </a:rPr>
                        <a:t>(4)</a:t>
                      </a:r>
                      <a:endParaRPr lang="en-US" sz="1600" baseline="0" dirty="0">
                        <a:solidFill>
                          <a:srgbClr val="0070C0"/>
                        </a:solidFill>
                        <a:latin typeface="Calibri" panose="020F0502020204030204" pitchFamily="34" charset="0"/>
                        <a:cs typeface="Calibri" panose="020F0502020204030204" pitchFamily="34" charset="0"/>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42673718"/>
                  </a:ext>
                </a:extLst>
              </a:tr>
              <a:tr h="786425">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1" baseline="0" dirty="0">
                          <a:solidFill>
                            <a:schemeClr val="tx1"/>
                          </a:solidFill>
                          <a:latin typeface="Calibri" panose="020F0502020204030204" pitchFamily="34" charset="0"/>
                          <a:cs typeface="Calibri" panose="020F0502020204030204" pitchFamily="34" charset="0"/>
                        </a:rPr>
                        <a:t>Prediction of ejecta energy flux </a:t>
                      </a:r>
                      <a:r>
                        <a:rPr lang="en-US" sz="1600" b="0" baseline="30000" dirty="0">
                          <a:solidFill>
                            <a:schemeClr val="tx1"/>
                          </a:solidFill>
                          <a:latin typeface="Calibri" panose="020F0502020204030204" pitchFamily="34" charset="0"/>
                          <a:cs typeface="Calibri" panose="020F0502020204030204" pitchFamily="34" charset="0"/>
                        </a:rPr>
                        <a:t>(4)</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aseline="0" dirty="0">
                          <a:solidFill>
                            <a:schemeClr val="tx1"/>
                          </a:solidFill>
                          <a:latin typeface="Calibri" panose="020F0502020204030204" pitchFamily="34" charset="0"/>
                          <a:cs typeface="Calibri" panose="020F0502020204030204" pitchFamily="34" charset="0"/>
                        </a:rPr>
                        <a:t>W/m</a:t>
                      </a:r>
                      <a:r>
                        <a:rPr lang="en-US" sz="1600" baseline="30000" dirty="0">
                          <a:solidFill>
                            <a:schemeClr val="tx1"/>
                          </a:solidFill>
                          <a:latin typeface="Calibri" panose="020F0502020204030204" pitchFamily="34" charset="0"/>
                          <a:cs typeface="Calibri" panose="020F0502020204030204" pitchFamily="34" charset="0"/>
                        </a:rPr>
                        <a:t>2</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r>
                        <a:rPr lang="en-US" sz="1600" dirty="0">
                          <a:solidFill>
                            <a:schemeClr val="tx1"/>
                          </a:solidFill>
                          <a:latin typeface="Calibri" panose="020F0502020204030204" pitchFamily="34" charset="0"/>
                          <a:cs typeface="Calibri" panose="020F0502020204030204" pitchFamily="34" charset="0"/>
                        </a:rPr>
                        <a:t>N/A</a:t>
                      </a:r>
                      <a:endParaRPr lang="en-US" sz="1600" baseline="30000" dirty="0">
                        <a:solidFill>
                          <a:schemeClr val="tx1"/>
                        </a:solidFill>
                        <a:latin typeface="Calibri" panose="020F0502020204030204" pitchFamily="34" charset="0"/>
                        <a:cs typeface="Calibri" panose="020F0502020204030204" pitchFamily="34" charset="0"/>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r>
                        <a:rPr lang="en-US" sz="1600" dirty="0">
                          <a:solidFill>
                            <a:schemeClr val="tx1"/>
                          </a:solidFill>
                          <a:latin typeface="Calibri" panose="020F0502020204030204" pitchFamily="34" charset="0"/>
                          <a:cs typeface="Calibri" panose="020F0502020204030204" pitchFamily="34" charset="0"/>
                        </a:rPr>
                        <a:t>Predict within +/- 50%</a:t>
                      </a:r>
                      <a:endParaRPr lang="en-US" sz="1600" baseline="30000" dirty="0">
                        <a:solidFill>
                          <a:schemeClr val="tx1"/>
                        </a:solidFill>
                        <a:latin typeface="Calibri" panose="020F0502020204030204" pitchFamily="34" charset="0"/>
                        <a:cs typeface="Calibri" panose="020F0502020204030204" pitchFamily="34" charset="0"/>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r>
                        <a:rPr lang="en-US" sz="1600" dirty="0">
                          <a:solidFill>
                            <a:schemeClr val="tx1"/>
                          </a:solidFill>
                          <a:latin typeface="Calibri" panose="020F0502020204030204" pitchFamily="34" charset="0"/>
                          <a:cs typeface="Calibri" panose="020F0502020204030204" pitchFamily="34" charset="0"/>
                        </a:rPr>
                        <a:t>Predict within +/- 10%</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r>
                        <a:rPr lang="en-US" sz="1600" dirty="0">
                          <a:solidFill>
                            <a:srgbClr val="0070C0"/>
                          </a:solidFill>
                          <a:latin typeface="Calibri" panose="020F0502020204030204" pitchFamily="34" charset="0"/>
                          <a:cs typeface="Calibri" panose="020F0502020204030204" pitchFamily="34" charset="0"/>
                        </a:rPr>
                        <a:t>TBD</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600" dirty="0">
                          <a:solidFill>
                            <a:srgbClr val="0070C0"/>
                          </a:solidFill>
                          <a:latin typeface="Calibri" panose="020F0502020204030204" pitchFamily="34" charset="0"/>
                          <a:cs typeface="Calibri" panose="020F0502020204030204" pitchFamily="34" charset="0"/>
                        </a:rPr>
                        <a:t>Estimate</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600" dirty="0">
                          <a:solidFill>
                            <a:srgbClr val="0070C0"/>
                          </a:solidFill>
                          <a:latin typeface="Calibri" panose="020F0502020204030204" pitchFamily="34" charset="0"/>
                          <a:cs typeface="Calibri" panose="020F0502020204030204" pitchFamily="34" charset="0"/>
                        </a:rPr>
                        <a:t>&lt; 50%</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600" dirty="0">
                          <a:solidFill>
                            <a:srgbClr val="0070C0"/>
                          </a:solidFill>
                          <a:latin typeface="Calibri" panose="020F0502020204030204" pitchFamily="34" charset="0"/>
                          <a:cs typeface="Calibri" panose="020F0502020204030204" pitchFamily="34" charset="0"/>
                        </a:rPr>
                        <a:t>Substantiated based on comparisons with ground </a:t>
                      </a:r>
                      <a:r>
                        <a:rPr lang="en-US" sz="1600" dirty="0" smtClean="0">
                          <a:solidFill>
                            <a:srgbClr val="0070C0"/>
                          </a:solidFill>
                          <a:latin typeface="Calibri" panose="020F0502020204030204" pitchFamily="34" charset="0"/>
                          <a:cs typeface="Calibri" panose="020F0502020204030204" pitchFamily="34" charset="0"/>
                        </a:rPr>
                        <a:t>test </a:t>
                      </a:r>
                      <a:r>
                        <a:rPr lang="en-US" sz="1600" baseline="30000" dirty="0" smtClean="0">
                          <a:solidFill>
                            <a:srgbClr val="0070C0"/>
                          </a:solidFill>
                          <a:latin typeface="Calibri" panose="020F0502020204030204" pitchFamily="34" charset="0"/>
                          <a:cs typeface="Calibri" panose="020F0502020204030204" pitchFamily="34" charset="0"/>
                        </a:rPr>
                        <a:t>(4)</a:t>
                      </a:r>
                      <a:endParaRPr lang="en-US" sz="1600" dirty="0">
                        <a:solidFill>
                          <a:srgbClr val="0070C0"/>
                        </a:solidFill>
                        <a:latin typeface="Calibri" panose="020F0502020204030204" pitchFamily="34" charset="0"/>
                        <a:cs typeface="Calibri" panose="020F0502020204030204" pitchFamily="34" charset="0"/>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78645919"/>
                  </a:ext>
                </a:extLst>
              </a:tr>
              <a:tr h="1718484">
                <a:tc gridSpan="9">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r>
                        <a:rPr lang="en-US" sz="1400" b="1" dirty="0">
                          <a:latin typeface="Calibri" panose="020F0502020204030204" pitchFamily="34" charset="0"/>
                          <a:cs typeface="Calibri" panose="020F0502020204030204" pitchFamily="34" charset="0"/>
                        </a:rPr>
                        <a:t>Notes:</a:t>
                      </a:r>
                      <a:endParaRPr lang="en-US" sz="1400" b="1" dirty="0">
                        <a:solidFill>
                          <a:srgbClr val="0070C0"/>
                        </a:solidFill>
                        <a:latin typeface="Calibri" panose="020F0502020204030204" pitchFamily="34" charset="0"/>
                        <a:cs typeface="Calibri" panose="020F0502020204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400" baseline="30000" dirty="0">
                          <a:solidFill>
                            <a:srgbClr val="0070C0"/>
                          </a:solidFill>
                          <a:latin typeface="Calibri" panose="020F0502020204030204" pitchFamily="34" charset="0"/>
                          <a:cs typeface="Calibri" panose="020F0502020204030204" pitchFamily="34" charset="0"/>
                        </a:rPr>
                        <a:t>(1) </a:t>
                      </a:r>
                      <a:r>
                        <a:rPr lang="en-US" sz="1400" kern="1200" dirty="0">
                          <a:solidFill>
                            <a:schemeClr val="dk1"/>
                          </a:solidFill>
                          <a:effectLst/>
                          <a:latin typeface="Calibri"/>
                          <a:ea typeface="+mn-ea"/>
                          <a:cs typeface="+mn-cs"/>
                        </a:rPr>
                        <a:t>Data sources for impinging plumes in vacuum environments are scarce to non-existent.  </a:t>
                      </a:r>
                      <a:r>
                        <a:rPr lang="en-US" sz="1400" kern="1200" dirty="0" smtClean="0">
                          <a:solidFill>
                            <a:schemeClr val="dk1"/>
                          </a:solidFill>
                          <a:effectLst/>
                          <a:latin typeface="Calibri"/>
                          <a:ea typeface="+mn-ea"/>
                          <a:cs typeface="+mn-cs"/>
                        </a:rPr>
                        <a:t>Physics-Focused Ground Test</a:t>
                      </a:r>
                      <a:r>
                        <a:rPr lang="en-US" sz="1400" kern="1200" baseline="0" dirty="0" smtClean="0">
                          <a:solidFill>
                            <a:schemeClr val="dk1"/>
                          </a:solidFill>
                          <a:effectLst/>
                          <a:latin typeface="Calibri"/>
                          <a:ea typeface="+mn-ea"/>
                          <a:cs typeface="+mn-cs"/>
                        </a:rPr>
                        <a:t> (PFGT)</a:t>
                      </a:r>
                      <a:r>
                        <a:rPr lang="en-US" sz="1400" kern="1200" dirty="0" smtClean="0">
                          <a:solidFill>
                            <a:schemeClr val="dk1"/>
                          </a:solidFill>
                          <a:effectLst/>
                          <a:latin typeface="Calibri"/>
                          <a:ea typeface="+mn-ea"/>
                          <a:cs typeface="+mn-cs"/>
                        </a:rPr>
                        <a:t> </a:t>
                      </a:r>
                      <a:r>
                        <a:rPr lang="en-US" sz="1400" kern="1200" dirty="0">
                          <a:solidFill>
                            <a:schemeClr val="dk1"/>
                          </a:solidFill>
                          <a:effectLst/>
                          <a:latin typeface="Calibri"/>
                          <a:ea typeface="+mn-ea"/>
                          <a:cs typeface="+mn-cs"/>
                        </a:rPr>
                        <a:t>vacuum testing will provide relevant validation data for plume physics in a near-vacuum ambient environment.</a:t>
                      </a:r>
                      <a:endParaRPr lang="en-US" sz="1400" baseline="30000" dirty="0">
                        <a:solidFill>
                          <a:srgbClr val="0070C0"/>
                        </a:solidFill>
                        <a:latin typeface="Calibri" panose="020F0502020204030204" pitchFamily="34" charset="0"/>
                        <a:cs typeface="Calibri" panose="020F0502020204030204" pitchFamily="34" charset="0"/>
                      </a:endParaRPr>
                    </a:p>
                    <a:p>
                      <a:pPr marL="0" indent="0"/>
                      <a:r>
                        <a:rPr lang="en-US" sz="1400" baseline="30000" dirty="0">
                          <a:solidFill>
                            <a:srgbClr val="0070C0"/>
                          </a:solidFill>
                          <a:latin typeface="Calibri" panose="020F0502020204030204" pitchFamily="34" charset="0"/>
                          <a:cs typeface="Calibri" panose="020F0502020204030204" pitchFamily="34" charset="0"/>
                        </a:rPr>
                        <a:t>(2) </a:t>
                      </a:r>
                      <a:r>
                        <a:rPr lang="en-US" sz="1400" baseline="0" dirty="0">
                          <a:solidFill>
                            <a:schemeClr val="tx1"/>
                          </a:solidFill>
                          <a:latin typeface="Calibri" panose="020F0502020204030204" pitchFamily="34" charset="0"/>
                          <a:cs typeface="Calibri" panose="020F0502020204030204" pitchFamily="34" charset="0"/>
                        </a:rPr>
                        <a:t>Onset and time-evolution of crater formation in relevant environments is an existing gap in the PSI discipline.</a:t>
                      </a:r>
                    </a:p>
                    <a:p>
                      <a:pPr marL="0" indent="0"/>
                      <a:r>
                        <a:rPr lang="en-US" sz="1400" baseline="30000" dirty="0">
                          <a:solidFill>
                            <a:srgbClr val="0070C0"/>
                          </a:solidFill>
                          <a:latin typeface="Calibri" panose="020F0502020204030204" pitchFamily="34" charset="0"/>
                          <a:cs typeface="Calibri" panose="020F0502020204030204" pitchFamily="34" charset="0"/>
                        </a:rPr>
                        <a:t>(3)</a:t>
                      </a:r>
                      <a:r>
                        <a:rPr lang="en-US" sz="1400" baseline="0" dirty="0">
                          <a:solidFill>
                            <a:srgbClr val="0070C0"/>
                          </a:solidFill>
                          <a:latin typeface="Calibri" panose="020F0502020204030204" pitchFamily="34" charset="0"/>
                          <a:cs typeface="Calibri" panose="020F0502020204030204" pitchFamily="34" charset="0"/>
                        </a:rPr>
                        <a:t> </a:t>
                      </a:r>
                      <a:r>
                        <a:rPr lang="en-US" sz="1400" kern="1200" dirty="0">
                          <a:solidFill>
                            <a:schemeClr val="dk1"/>
                          </a:solidFill>
                          <a:effectLst/>
                          <a:latin typeface="Calibri"/>
                          <a:ea typeface="+mn-ea"/>
                          <a:cs typeface="+mn-cs"/>
                        </a:rPr>
                        <a:t>Apollo-era reconstructions for cratering have very large uncertainties, limiting their use as a validation source.  Lunar-relevant cratering data is a goal under PSI. Sensitivity to ambient pressure decreases with increasing proximity to the surface, permitting Mars-relevant test data to be partially applicable to Lunar scenarios.</a:t>
                      </a:r>
                      <a:endParaRPr lang="en-US" sz="1400" baseline="0" dirty="0">
                        <a:solidFill>
                          <a:srgbClr val="0070C0"/>
                        </a:solidFill>
                        <a:latin typeface="Calibri" panose="020F0502020204030204" pitchFamily="34" charset="0"/>
                        <a:cs typeface="Calibri" panose="020F0502020204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400" baseline="30000" dirty="0">
                          <a:solidFill>
                            <a:srgbClr val="0070C0"/>
                          </a:solidFill>
                          <a:latin typeface="Calibri" panose="020F0502020204030204" pitchFamily="34" charset="0"/>
                          <a:cs typeface="Calibri" panose="020F0502020204030204" pitchFamily="34" charset="0"/>
                        </a:rPr>
                        <a:t>(4)</a:t>
                      </a:r>
                      <a:r>
                        <a:rPr lang="en-US" sz="1400" baseline="0" dirty="0">
                          <a:solidFill>
                            <a:srgbClr val="0070C0"/>
                          </a:solidFill>
                          <a:latin typeface="Calibri" panose="020F0502020204030204" pitchFamily="34" charset="0"/>
                          <a:cs typeface="Calibri" panose="020F0502020204030204" pitchFamily="34" charset="0"/>
                        </a:rPr>
                        <a:t> </a:t>
                      </a:r>
                      <a:r>
                        <a:rPr lang="en-US" sz="1400" baseline="0" dirty="0" smtClean="0">
                          <a:solidFill>
                            <a:schemeClr val="tx1"/>
                          </a:solidFill>
                          <a:latin typeface="Calibri" panose="020F0502020204030204" pitchFamily="34" charset="0"/>
                          <a:cs typeface="Calibri" panose="020F0502020204030204" pitchFamily="34" charset="0"/>
                        </a:rPr>
                        <a:t>SCALPSS and MWDR </a:t>
                      </a:r>
                      <a:r>
                        <a:rPr lang="en-US" sz="1400" baseline="0" dirty="0">
                          <a:solidFill>
                            <a:schemeClr val="tx1"/>
                          </a:solidFill>
                          <a:latin typeface="Calibri" panose="020F0502020204030204" pitchFamily="34" charset="0"/>
                          <a:cs typeface="Calibri" panose="020F0502020204030204" pitchFamily="34" charset="0"/>
                        </a:rPr>
                        <a:t>data from SSGT and LSGT, combined with theory, will be used to derive </a:t>
                      </a:r>
                      <a:r>
                        <a:rPr lang="en-US" sz="1400" baseline="0" dirty="0" smtClean="0">
                          <a:solidFill>
                            <a:schemeClr val="tx1"/>
                          </a:solidFill>
                          <a:latin typeface="Calibri" panose="020F0502020204030204" pitchFamily="34" charset="0"/>
                          <a:cs typeface="Calibri" panose="020F0502020204030204" pitchFamily="34" charset="0"/>
                        </a:rPr>
                        <a:t>transient erosion morphologies and energy </a:t>
                      </a:r>
                      <a:r>
                        <a:rPr lang="en-US" sz="1400" baseline="0" dirty="0">
                          <a:solidFill>
                            <a:schemeClr val="tx1"/>
                          </a:solidFill>
                          <a:latin typeface="Calibri" panose="020F0502020204030204" pitchFamily="34" charset="0"/>
                          <a:cs typeface="Calibri" panose="020F0502020204030204" pitchFamily="34" charset="0"/>
                        </a:rPr>
                        <a:t>flux.</a:t>
                      </a:r>
                      <a:endParaRPr lang="en-US" sz="1400" baseline="0" dirty="0">
                        <a:solidFill>
                          <a:srgbClr val="0070C0"/>
                        </a:solidFill>
                        <a:latin typeface="Calibri" panose="020F0502020204030204" pitchFamily="34" charset="0"/>
                        <a:cs typeface="Calibri" panose="020F0502020204030204" pitchFamily="34" charset="0"/>
                      </a:endParaRPr>
                    </a:p>
                    <a:p>
                      <a:pPr marL="0" indent="0">
                        <a:tabLst/>
                      </a:pPr>
                      <a:endParaRPr lang="en-US" sz="1400" baseline="0" dirty="0">
                        <a:solidFill>
                          <a:srgbClr val="0070C0"/>
                        </a:solidFill>
                        <a:latin typeface="Calibri" panose="020F0502020204030204" pitchFamily="34" charset="0"/>
                        <a:cs typeface="Calibri" panose="020F0502020204030204" pitchFamily="34"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a:p>
                  </a:txBody>
                  <a:tcPr/>
                </a:tc>
                <a:tc hMerge="1">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pPr marL="168275" indent="-168275">
                        <a:tabLst/>
                      </a:pPr>
                      <a:endParaRPr lang="en-US" sz="1400" baseline="0" dirty="0">
                        <a:latin typeface="Calibri" panose="020F0502020204030204" pitchFamily="34" charset="0"/>
                        <a:cs typeface="Calibri" panose="020F0502020204030204" pitchFamily="34"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indent="0">
                        <a:tabLst/>
                      </a:pPr>
                      <a:endParaRPr lang="en-US" sz="1400" baseline="0" dirty="0">
                        <a:solidFill>
                          <a:srgbClr val="0070C0"/>
                        </a:solidFill>
                        <a:latin typeface="Calibri" panose="020F0502020204030204" pitchFamily="34" charset="0"/>
                        <a:cs typeface="Calibri" panose="020F0502020204030204" pitchFamily="34"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85663566"/>
                  </a:ext>
                </a:extLst>
              </a:tr>
            </a:tbl>
          </a:graphicData>
        </a:graphic>
      </p:graphicFrame>
      <p:pic>
        <p:nvPicPr>
          <p:cNvPr id="10" name="Picture 9">
            <a:extLst>
              <a:ext uri="{FF2B5EF4-FFF2-40B4-BE49-F238E27FC236}">
                <a16:creationId xmlns:a16="http://schemas.microsoft.com/office/drawing/2014/main" id="{F60EACD9-8A58-6745-B835-EC8F562191A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34774" r="35505" b="9073"/>
          <a:stretch/>
        </p:blipFill>
        <p:spPr>
          <a:xfrm>
            <a:off x="10446131" y="6399491"/>
            <a:ext cx="1502214" cy="411480"/>
          </a:xfrm>
          <a:prstGeom prst="rect">
            <a:avLst/>
          </a:prstGeom>
        </p:spPr>
      </p:pic>
    </p:spTree>
    <p:extLst>
      <p:ext uri="{BB962C8B-B14F-4D97-AF65-F5344CB8AC3E}">
        <p14:creationId xmlns:p14="http://schemas.microsoft.com/office/powerpoint/2010/main" val="2358823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88" y="87644"/>
            <a:ext cx="11147351" cy="1066800"/>
          </a:xfrm>
        </p:spPr>
        <p:txBody>
          <a:bodyPr/>
          <a:lstStyle/>
          <a:p>
            <a:r>
              <a:rPr lang="en-US" sz="3600" dirty="0">
                <a:solidFill>
                  <a:schemeClr val="bg1">
                    <a:lumMod val="85000"/>
                  </a:schemeClr>
                </a:solidFill>
              </a:rPr>
              <a:t>PSI Key Performance Parameters (KPP) Status</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
        <p:nvSpPr>
          <p:cNvPr id="7" name="Slide Number Placeholder 6"/>
          <p:cNvSpPr>
            <a:spLocks noGrp="1"/>
          </p:cNvSpPr>
          <p:nvPr>
            <p:ph type="sldNum" sz="quarter" idx="10"/>
          </p:nvPr>
        </p:nvSpPr>
        <p:spPr/>
        <p:txBody>
          <a:bodyPr/>
          <a:lstStyle/>
          <a:p>
            <a:pPr>
              <a:defRPr/>
            </a:pPr>
            <a:fld id="{75D13D49-2B6F-174C-9E1E-1013A06E5C50}" type="slidenum">
              <a:rPr lang="uk-UA" smtClean="0"/>
              <a:pPr>
                <a:defRPr/>
              </a:pPr>
              <a:t>7</a:t>
            </a:fld>
            <a:endParaRPr lang="uk-UA" dirty="0"/>
          </a:p>
        </p:txBody>
      </p:sp>
      <p:graphicFrame>
        <p:nvGraphicFramePr>
          <p:cNvPr id="9" name="Content Placeholder 4">
            <a:extLst>
              <a:ext uri="{FF2B5EF4-FFF2-40B4-BE49-F238E27FC236}">
                <a16:creationId xmlns:a16="http://schemas.microsoft.com/office/drawing/2014/main" id="{77CAEDDE-B62C-45EF-BD9A-59541939591F}"/>
              </a:ext>
            </a:extLst>
          </p:cNvPr>
          <p:cNvGraphicFramePr>
            <a:graphicFrameLocks/>
          </p:cNvGraphicFramePr>
          <p:nvPr>
            <p:extLst/>
          </p:nvPr>
        </p:nvGraphicFramePr>
        <p:xfrm>
          <a:off x="35565" y="1175397"/>
          <a:ext cx="12106548" cy="5388869"/>
        </p:xfrm>
        <a:graphic>
          <a:graphicData uri="http://schemas.openxmlformats.org/drawingml/2006/table">
            <a:tbl>
              <a:tblPr firstRow="1" bandRow="1"/>
              <a:tblGrid>
                <a:gridCol w="2098810">
                  <a:extLst>
                    <a:ext uri="{9D8B030D-6E8A-4147-A177-3AD203B41FA5}">
                      <a16:colId xmlns:a16="http://schemas.microsoft.com/office/drawing/2014/main" val="336228357"/>
                    </a:ext>
                  </a:extLst>
                </a:gridCol>
                <a:gridCol w="1065409">
                  <a:extLst>
                    <a:ext uri="{9D8B030D-6E8A-4147-A177-3AD203B41FA5}">
                      <a16:colId xmlns:a16="http://schemas.microsoft.com/office/drawing/2014/main" val="20001"/>
                    </a:ext>
                  </a:extLst>
                </a:gridCol>
                <a:gridCol w="990357">
                  <a:extLst>
                    <a:ext uri="{9D8B030D-6E8A-4147-A177-3AD203B41FA5}">
                      <a16:colId xmlns:a16="http://schemas.microsoft.com/office/drawing/2014/main" val="1684185603"/>
                    </a:ext>
                  </a:extLst>
                </a:gridCol>
                <a:gridCol w="928269">
                  <a:extLst>
                    <a:ext uri="{9D8B030D-6E8A-4147-A177-3AD203B41FA5}">
                      <a16:colId xmlns:a16="http://schemas.microsoft.com/office/drawing/2014/main" val="3078987295"/>
                    </a:ext>
                  </a:extLst>
                </a:gridCol>
                <a:gridCol w="925551">
                  <a:extLst>
                    <a:ext uri="{9D8B030D-6E8A-4147-A177-3AD203B41FA5}">
                      <a16:colId xmlns:a16="http://schemas.microsoft.com/office/drawing/2014/main" val="3716590132"/>
                    </a:ext>
                  </a:extLst>
                </a:gridCol>
                <a:gridCol w="1038815">
                  <a:extLst>
                    <a:ext uri="{9D8B030D-6E8A-4147-A177-3AD203B41FA5}">
                      <a16:colId xmlns:a16="http://schemas.microsoft.com/office/drawing/2014/main" val="3396365813"/>
                    </a:ext>
                  </a:extLst>
                </a:gridCol>
                <a:gridCol w="2020870">
                  <a:extLst>
                    <a:ext uri="{9D8B030D-6E8A-4147-A177-3AD203B41FA5}">
                      <a16:colId xmlns:a16="http://schemas.microsoft.com/office/drawing/2014/main" val="20006"/>
                    </a:ext>
                  </a:extLst>
                </a:gridCol>
                <a:gridCol w="969759">
                  <a:extLst>
                    <a:ext uri="{9D8B030D-6E8A-4147-A177-3AD203B41FA5}">
                      <a16:colId xmlns:a16="http://schemas.microsoft.com/office/drawing/2014/main" val="20007"/>
                    </a:ext>
                  </a:extLst>
                </a:gridCol>
                <a:gridCol w="2068708">
                  <a:extLst>
                    <a:ext uri="{9D8B030D-6E8A-4147-A177-3AD203B41FA5}">
                      <a16:colId xmlns:a16="http://schemas.microsoft.com/office/drawing/2014/main" val="20008"/>
                    </a:ext>
                  </a:extLst>
                </a:gridCol>
              </a:tblGrid>
              <a:tr h="385799">
                <a:tc gridSpan="9">
                  <a:txBody>
                    <a:bodyPr/>
                    <a:lstStyle>
                      <a:lvl1pPr marL="0" algn="l" defTabSz="457200" rtl="0" eaLnBrk="1" latinLnBrk="0" hangingPunct="1">
                        <a:defRPr sz="1800" b="1" kern="1200">
                          <a:solidFill>
                            <a:schemeClr val="lt1"/>
                          </a:solidFill>
                          <a:latin typeface="Calibri"/>
                        </a:defRPr>
                      </a:lvl1pPr>
                      <a:lvl2pPr marL="457200" algn="l" defTabSz="457200" rtl="0" eaLnBrk="1" latinLnBrk="0" hangingPunct="1">
                        <a:defRPr sz="1800" b="1" kern="1200">
                          <a:solidFill>
                            <a:schemeClr val="lt1"/>
                          </a:solidFill>
                          <a:latin typeface="Calibri"/>
                        </a:defRPr>
                      </a:lvl2pPr>
                      <a:lvl3pPr marL="914400" algn="l" defTabSz="457200" rtl="0" eaLnBrk="1" latinLnBrk="0" hangingPunct="1">
                        <a:defRPr sz="1800" b="1" kern="1200">
                          <a:solidFill>
                            <a:schemeClr val="lt1"/>
                          </a:solidFill>
                          <a:latin typeface="Calibri"/>
                        </a:defRPr>
                      </a:lvl3pPr>
                      <a:lvl4pPr marL="1371600" algn="l" defTabSz="457200" rtl="0" eaLnBrk="1" latinLnBrk="0" hangingPunct="1">
                        <a:defRPr sz="1800" b="1" kern="1200">
                          <a:solidFill>
                            <a:schemeClr val="lt1"/>
                          </a:solidFill>
                          <a:latin typeface="Calibri"/>
                        </a:defRPr>
                      </a:lvl4pPr>
                      <a:lvl5pPr marL="1828800" algn="l" defTabSz="457200" rtl="0" eaLnBrk="1" latinLnBrk="0" hangingPunct="1">
                        <a:defRPr sz="1800" b="1" kern="1200">
                          <a:solidFill>
                            <a:schemeClr val="lt1"/>
                          </a:solidFill>
                          <a:latin typeface="Calibri"/>
                        </a:defRPr>
                      </a:lvl5pPr>
                      <a:lvl6pPr marL="2286000" algn="l" defTabSz="457200" rtl="0" eaLnBrk="1" latinLnBrk="0" hangingPunct="1">
                        <a:defRPr sz="1800" b="1" kern="1200">
                          <a:solidFill>
                            <a:schemeClr val="lt1"/>
                          </a:solidFill>
                          <a:latin typeface="Calibri"/>
                        </a:defRPr>
                      </a:lvl6pPr>
                      <a:lvl7pPr marL="2743200" algn="l" defTabSz="457200" rtl="0" eaLnBrk="1" latinLnBrk="0" hangingPunct="1">
                        <a:defRPr sz="1800" b="1" kern="1200">
                          <a:solidFill>
                            <a:schemeClr val="lt1"/>
                          </a:solidFill>
                          <a:latin typeface="Calibri"/>
                        </a:defRPr>
                      </a:lvl7pPr>
                      <a:lvl8pPr marL="3200400" algn="l" defTabSz="457200" rtl="0" eaLnBrk="1" latinLnBrk="0" hangingPunct="1">
                        <a:defRPr sz="1800" b="1" kern="1200">
                          <a:solidFill>
                            <a:schemeClr val="lt1"/>
                          </a:solidFill>
                          <a:latin typeface="Calibri"/>
                        </a:defRPr>
                      </a:lvl8pPr>
                      <a:lvl9pPr marL="3657600" algn="l" defTabSz="457200" rtl="0" eaLnBrk="1" latinLnBrk="0" hangingPunct="1">
                        <a:defRPr sz="1800" b="1" kern="1200">
                          <a:solidFill>
                            <a:schemeClr val="lt1"/>
                          </a:solidFill>
                          <a:latin typeface="Calibri"/>
                        </a:defRPr>
                      </a:lvl9pPr>
                    </a:lstStyle>
                    <a:p>
                      <a:pPr algn="ctr"/>
                      <a:r>
                        <a:rPr lang="en-US" sz="2000" dirty="0">
                          <a:latin typeface="Calibri" panose="020F0502020204030204" pitchFamily="34" charset="0"/>
                          <a:cs typeface="Calibri" panose="020F0502020204030204" pitchFamily="34" charset="0"/>
                        </a:rPr>
                        <a:t>Key Performance Parameters – Mars Environment</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hMerge="1">
                  <a:txBody>
                    <a:bodyPr/>
                    <a:lstStyle/>
                    <a:p>
                      <a:endParaRPr lang="en-US"/>
                    </a:p>
                  </a:txBody>
                  <a:tcPr/>
                </a:tc>
                <a:tc hMerge="1">
                  <a:txBody>
                    <a:bodyPr/>
                    <a:lstStyle/>
                    <a:p>
                      <a:endParaRPr lang="en-US"/>
                    </a:p>
                  </a:txBody>
                  <a:tcPr/>
                </a:tc>
                <a:tc hMerge="1">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pPr algn="ctr"/>
                      <a:endParaRPr lang="en-US" sz="2000" dirty="0">
                        <a:latin typeface="Calibri" panose="020F0502020204030204" pitchFamily="34" charset="0"/>
                        <a:cs typeface="Calibri" panose="020F0502020204030204" pitchFamily="34"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hMerge="1">
                  <a:txBody>
                    <a:bodyPr/>
                    <a:lstStyle/>
                    <a:p>
                      <a:pPr algn="ctr"/>
                      <a:endParaRPr lang="en-US" sz="2000" dirty="0">
                        <a:latin typeface="Calibri" panose="020F0502020204030204" pitchFamily="34" charset="0"/>
                        <a:cs typeface="Calibri" panose="020F0502020204030204" pitchFamily="34"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extLst>
                  <a:ext uri="{0D108BD9-81ED-4DB2-BD59-A6C34878D82A}">
                    <a16:rowId xmlns:a16="http://schemas.microsoft.com/office/drawing/2014/main" val="2639109168"/>
                  </a:ext>
                </a:extLst>
              </a:tr>
              <a:tr h="321377">
                <a:tc>
                  <a:txBody>
                    <a:bodyPr/>
                    <a:lstStyle/>
                    <a:p>
                      <a:pPr algn="ctr"/>
                      <a:r>
                        <a:rPr lang="en-US" sz="1550" b="1" dirty="0">
                          <a:solidFill>
                            <a:schemeClr val="bg1"/>
                          </a:solidFill>
                          <a:latin typeface="Calibri" panose="020F0502020204030204" pitchFamily="34" charset="0"/>
                          <a:cs typeface="Calibri" panose="020F0502020204030204" pitchFamily="34" charset="0"/>
                        </a:rPr>
                        <a:t>Parameter</a:t>
                      </a:r>
                    </a:p>
                  </a:txBody>
                  <a:tcPr marL="9144" marR="9144"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549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50" b="1" kern="1200" dirty="0">
                          <a:solidFill>
                            <a:schemeClr val="bg1"/>
                          </a:solidFill>
                          <a:latin typeface="Calibri" panose="020F0502020204030204" pitchFamily="34" charset="0"/>
                          <a:ea typeface="+mn-ea"/>
                          <a:cs typeface="Calibri" panose="020F0502020204030204" pitchFamily="34" charset="0"/>
                        </a:rPr>
                        <a:t>Units</a:t>
                      </a:r>
                    </a:p>
                  </a:txBody>
                  <a:tcPr marL="9144" marR="9144"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5493"/>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550" b="1" dirty="0">
                          <a:solidFill>
                            <a:schemeClr val="bg1"/>
                          </a:solidFill>
                          <a:latin typeface="Calibri" panose="020F0502020204030204" pitchFamily="34" charset="0"/>
                          <a:cs typeface="Calibri" panose="020F0502020204030204" pitchFamily="34" charset="0"/>
                        </a:rPr>
                        <a:t>State of the Art (SOA)</a:t>
                      </a:r>
                      <a:endParaRPr lang="en-US" sz="1550" b="1" baseline="30000" dirty="0">
                        <a:solidFill>
                          <a:schemeClr val="bg1"/>
                        </a:solidFill>
                        <a:latin typeface="Calibri" panose="020F0502020204030204" pitchFamily="34" charset="0"/>
                        <a:cs typeface="Calibri" panose="020F0502020204030204" pitchFamily="34" charset="0"/>
                      </a:endParaRPr>
                    </a:p>
                  </a:txBody>
                  <a:tcPr marL="9144" marR="91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5493"/>
                    </a:solidFill>
                  </a:tcPr>
                </a:tc>
                <a:tc>
                  <a:txBody>
                    <a:bodyPr/>
                    <a:lstStyle/>
                    <a:p>
                      <a:pPr algn="ctr"/>
                      <a:r>
                        <a:rPr lang="en-US" sz="1550" b="1" dirty="0">
                          <a:solidFill>
                            <a:schemeClr val="bg1"/>
                          </a:solidFill>
                          <a:latin typeface="Calibri" panose="020F0502020204030204" pitchFamily="34" charset="0"/>
                          <a:cs typeface="Calibri" panose="020F0502020204030204" pitchFamily="34" charset="0"/>
                        </a:rPr>
                        <a:t>Threshold Value</a:t>
                      </a:r>
                      <a:endParaRPr lang="en-US" sz="1550" b="0" baseline="30000" dirty="0">
                        <a:solidFill>
                          <a:schemeClr val="bg1"/>
                        </a:solidFill>
                        <a:latin typeface="Calibri" panose="020F0502020204030204" pitchFamily="34" charset="0"/>
                        <a:cs typeface="Calibri" panose="020F0502020204030204" pitchFamily="34" charset="0"/>
                      </a:endParaRPr>
                    </a:p>
                  </a:txBody>
                  <a:tcPr marL="9144" marR="91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5493"/>
                    </a:solidFill>
                  </a:tcPr>
                </a:tc>
                <a:tc>
                  <a:txBody>
                    <a:bodyPr/>
                    <a:lstStyle/>
                    <a:p>
                      <a:pPr algn="ctr"/>
                      <a:r>
                        <a:rPr lang="en-US" sz="1550" b="1" dirty="0">
                          <a:solidFill>
                            <a:schemeClr val="bg1"/>
                          </a:solidFill>
                          <a:latin typeface="Calibri" panose="020F0502020204030204" pitchFamily="34" charset="0"/>
                          <a:cs typeface="Calibri" panose="020F0502020204030204" pitchFamily="34" charset="0"/>
                        </a:rPr>
                        <a:t>Project Goal</a:t>
                      </a:r>
                      <a:endParaRPr lang="en-US" sz="1550" b="0" baseline="30000" dirty="0">
                        <a:solidFill>
                          <a:schemeClr val="bg1"/>
                        </a:solidFill>
                        <a:latin typeface="Calibri" panose="020F0502020204030204" pitchFamily="34" charset="0"/>
                        <a:cs typeface="Calibri" panose="020F0502020204030204" pitchFamily="34" charset="0"/>
                      </a:endParaRPr>
                    </a:p>
                  </a:txBody>
                  <a:tcPr marL="9144" marR="91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5493"/>
                    </a:solid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r>
                        <a:rPr lang="en-US" sz="1550" b="1" dirty="0">
                          <a:solidFill>
                            <a:schemeClr val="bg1"/>
                          </a:solidFill>
                          <a:latin typeface="Calibri" panose="020F0502020204030204" pitchFamily="34" charset="0"/>
                          <a:cs typeface="Calibri" panose="020F0502020204030204" pitchFamily="34" charset="0"/>
                        </a:rPr>
                        <a:t>Current Value To Date</a:t>
                      </a:r>
                      <a:endParaRPr lang="en-US" sz="1550" b="0" baseline="30000" dirty="0">
                        <a:solidFill>
                          <a:schemeClr val="bg1"/>
                        </a:solidFill>
                        <a:latin typeface="Calibri" panose="020F0502020204030204" pitchFamily="34" charset="0"/>
                        <a:cs typeface="Calibri" panose="020F0502020204030204" pitchFamily="34" charset="0"/>
                      </a:endParaRPr>
                    </a:p>
                  </a:txBody>
                  <a:tcPr marL="9144" marR="9144">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5493"/>
                    </a:solidFill>
                  </a:tcPr>
                </a:tc>
                <a:tc>
                  <a:txBody>
                    <a:bodyPr/>
                    <a:lstStyle/>
                    <a:p>
                      <a:pPr algn="ctr"/>
                      <a:r>
                        <a:rPr lang="en-US" sz="1550" b="1" kern="1200" dirty="0">
                          <a:solidFill>
                            <a:schemeClr val="bg1"/>
                          </a:solidFill>
                          <a:latin typeface="Calibri" panose="020F0502020204030204" pitchFamily="34" charset="0"/>
                          <a:ea typeface="+mn-ea"/>
                          <a:cs typeface="Calibri" panose="020F0502020204030204" pitchFamily="34" charset="0"/>
                        </a:rPr>
                        <a:t>Current Value:</a:t>
                      </a:r>
                      <a:r>
                        <a:rPr lang="en-US" sz="1550" b="1" kern="1200" baseline="0" dirty="0">
                          <a:solidFill>
                            <a:schemeClr val="bg1"/>
                          </a:solidFill>
                          <a:latin typeface="Calibri" panose="020F0502020204030204" pitchFamily="34" charset="0"/>
                          <a:ea typeface="+mn-ea"/>
                          <a:cs typeface="Calibri" panose="020F0502020204030204" pitchFamily="34" charset="0"/>
                        </a:rPr>
                        <a:t> T</a:t>
                      </a:r>
                      <a:r>
                        <a:rPr lang="en-US" sz="1550" b="1" kern="1200" dirty="0">
                          <a:solidFill>
                            <a:schemeClr val="bg1"/>
                          </a:solidFill>
                          <a:latin typeface="Calibri" panose="020F0502020204030204" pitchFamily="34" charset="0"/>
                          <a:ea typeface="+mn-ea"/>
                          <a:cs typeface="Calibri" panose="020F0502020204030204" pitchFamily="34" charset="0"/>
                        </a:rPr>
                        <a:t>echnical</a:t>
                      </a:r>
                      <a:r>
                        <a:rPr lang="en-US" sz="1550" b="1" kern="1200" baseline="0" dirty="0">
                          <a:solidFill>
                            <a:schemeClr val="bg1"/>
                          </a:solidFill>
                          <a:latin typeface="Calibri" panose="020F0502020204030204" pitchFamily="34" charset="0"/>
                          <a:ea typeface="+mn-ea"/>
                          <a:cs typeface="Calibri" panose="020F0502020204030204" pitchFamily="34" charset="0"/>
                        </a:rPr>
                        <a:t> Basis of Estimate</a:t>
                      </a:r>
                      <a:endParaRPr lang="en-US" sz="1550" b="1" kern="1200" dirty="0">
                        <a:solidFill>
                          <a:schemeClr val="bg1"/>
                        </a:solidFill>
                        <a:latin typeface="Calibri" panose="020F0502020204030204" pitchFamily="34" charset="0"/>
                        <a:ea typeface="+mn-ea"/>
                        <a:cs typeface="Calibri" panose="020F0502020204030204" pitchFamily="34" charset="0"/>
                      </a:endParaRPr>
                    </a:p>
                  </a:txBody>
                  <a:tcPr marL="9144" marR="9144" anchor="b">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5493"/>
                    </a:solidFill>
                  </a:tcPr>
                </a:tc>
                <a:tc>
                  <a:txBody>
                    <a:bodyPr/>
                    <a:lstStyle/>
                    <a:p>
                      <a:pPr algn="ctr"/>
                      <a:r>
                        <a:rPr lang="en-US" sz="1550" b="1" kern="1200" dirty="0">
                          <a:solidFill>
                            <a:schemeClr val="bg1"/>
                          </a:solidFill>
                          <a:latin typeface="Calibri" panose="020F0502020204030204" pitchFamily="34" charset="0"/>
                          <a:ea typeface="+mn-ea"/>
                          <a:cs typeface="Calibri" panose="020F0502020204030204" pitchFamily="34" charset="0"/>
                        </a:rPr>
                        <a:t>Expected Exit Value</a:t>
                      </a:r>
                    </a:p>
                  </a:txBody>
                  <a:tcPr marL="9144" marR="9144" anchor="b">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5493"/>
                    </a:solidFill>
                  </a:tcPr>
                </a:tc>
                <a:tc>
                  <a:txBody>
                    <a:bodyPr/>
                    <a:lstStyle/>
                    <a:p>
                      <a:pPr algn="ctr"/>
                      <a:r>
                        <a:rPr lang="en-US" sz="1550" b="1" kern="1200" dirty="0">
                          <a:solidFill>
                            <a:schemeClr val="bg1"/>
                          </a:solidFill>
                          <a:latin typeface="Calibri" panose="020F0502020204030204" pitchFamily="34" charset="0"/>
                          <a:ea typeface="+mn-ea"/>
                          <a:cs typeface="Calibri" panose="020F0502020204030204" pitchFamily="34" charset="0"/>
                        </a:rPr>
                        <a:t>Exit Value: Technical</a:t>
                      </a:r>
                      <a:r>
                        <a:rPr lang="en-US" sz="1550" b="1" kern="1200" baseline="0" dirty="0">
                          <a:solidFill>
                            <a:schemeClr val="bg1"/>
                          </a:solidFill>
                          <a:latin typeface="Calibri" panose="020F0502020204030204" pitchFamily="34" charset="0"/>
                          <a:ea typeface="+mn-ea"/>
                          <a:cs typeface="Calibri" panose="020F0502020204030204" pitchFamily="34" charset="0"/>
                        </a:rPr>
                        <a:t> </a:t>
                      </a:r>
                    </a:p>
                    <a:p>
                      <a:pPr algn="ctr"/>
                      <a:r>
                        <a:rPr lang="en-US" sz="1550" b="1" kern="1200" baseline="0" dirty="0">
                          <a:solidFill>
                            <a:schemeClr val="bg1"/>
                          </a:solidFill>
                          <a:latin typeface="Calibri" panose="020F0502020204030204" pitchFamily="34" charset="0"/>
                          <a:ea typeface="+mn-ea"/>
                          <a:cs typeface="Calibri" panose="020F0502020204030204" pitchFamily="34" charset="0"/>
                        </a:rPr>
                        <a:t>Basis of Estimate</a:t>
                      </a:r>
                      <a:endParaRPr lang="en-US" sz="1550" b="1" kern="1200" dirty="0">
                        <a:solidFill>
                          <a:schemeClr val="bg1"/>
                        </a:solidFill>
                        <a:latin typeface="Calibri" panose="020F0502020204030204" pitchFamily="34" charset="0"/>
                        <a:ea typeface="+mn-ea"/>
                        <a:cs typeface="Calibri" panose="020F0502020204030204" pitchFamily="34" charset="0"/>
                      </a:endParaRPr>
                    </a:p>
                  </a:txBody>
                  <a:tcPr marL="9144" marR="9144" anchor="b">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5493"/>
                    </a:solidFill>
                  </a:tcPr>
                </a:tc>
                <a:extLst>
                  <a:ext uri="{0D108BD9-81ED-4DB2-BD59-A6C34878D82A}">
                    <a16:rowId xmlns:a16="http://schemas.microsoft.com/office/drawing/2014/main" val="4124241698"/>
                  </a:ext>
                </a:extLst>
              </a:tr>
              <a:tr h="385799">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r>
                        <a:rPr lang="en-US" sz="1600" b="1" dirty="0">
                          <a:solidFill>
                            <a:schemeClr val="tx1"/>
                          </a:solidFill>
                          <a:latin typeface="Calibri" panose="020F0502020204030204" pitchFamily="34" charset="0"/>
                          <a:cs typeface="Calibri" panose="020F0502020204030204" pitchFamily="34" charset="0"/>
                        </a:rPr>
                        <a:t>Prediction of plume-induced pressure distribution</a:t>
                      </a:r>
                      <a:endParaRPr lang="en-US" sz="1600" b="0" baseline="30000" dirty="0">
                        <a:solidFill>
                          <a:schemeClr val="tx1"/>
                        </a:solidFill>
                        <a:latin typeface="Calibri" panose="020F0502020204030204" pitchFamily="34" charset="0"/>
                        <a:cs typeface="Calibri" panose="020F0502020204030204" pitchFamily="34" charset="0"/>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solidFill>
                            <a:schemeClr val="tx1"/>
                          </a:solidFill>
                          <a:latin typeface="Calibri" panose="020F0502020204030204" pitchFamily="34" charset="0"/>
                          <a:cs typeface="Calibri" panose="020F0502020204030204" pitchFamily="34" charset="0"/>
                        </a:rPr>
                        <a:t>Pa</a:t>
                      </a:r>
                      <a:endParaRPr lang="en-US" sz="1600" baseline="30000" dirty="0">
                        <a:solidFill>
                          <a:schemeClr val="tx1"/>
                        </a:solidFill>
                        <a:latin typeface="Calibri" panose="020F0502020204030204" pitchFamily="34" charset="0"/>
                        <a:cs typeface="Calibri" panose="020F0502020204030204" pitchFamily="34" charset="0"/>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r>
                        <a:rPr lang="en-US" sz="1600" dirty="0">
                          <a:solidFill>
                            <a:schemeClr val="tx1"/>
                          </a:solidFill>
                          <a:latin typeface="Calibri" panose="020F0502020204030204" pitchFamily="34" charset="0"/>
                          <a:cs typeface="Calibri" panose="020F0502020204030204" pitchFamily="34" charset="0"/>
                        </a:rPr>
                        <a:t>+/-35%</a:t>
                      </a:r>
                      <a:endParaRPr lang="en-US" sz="1600" baseline="30000" dirty="0">
                        <a:solidFill>
                          <a:schemeClr val="tx1"/>
                        </a:solidFill>
                        <a:latin typeface="Calibri" panose="020F0502020204030204" pitchFamily="34" charset="0"/>
                        <a:cs typeface="Calibri" panose="020F0502020204030204" pitchFamily="34" charset="0"/>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r>
                        <a:rPr lang="en-US" sz="1600" dirty="0">
                          <a:solidFill>
                            <a:schemeClr val="tx1"/>
                          </a:solidFill>
                          <a:latin typeface="Calibri" panose="020F0502020204030204" pitchFamily="34" charset="0"/>
                          <a:cs typeface="Calibri" panose="020F0502020204030204" pitchFamily="34" charset="0"/>
                        </a:rPr>
                        <a:t>Predict within +/- 25%</a:t>
                      </a:r>
                      <a:endParaRPr lang="en-US" sz="1600" baseline="30000" dirty="0">
                        <a:solidFill>
                          <a:schemeClr val="tx1"/>
                        </a:solidFill>
                        <a:latin typeface="Calibri" panose="020F0502020204030204" pitchFamily="34" charset="0"/>
                        <a:cs typeface="Calibri" panose="020F0502020204030204" pitchFamily="34" charset="0"/>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r>
                        <a:rPr lang="en-US" sz="1600" dirty="0">
                          <a:solidFill>
                            <a:schemeClr val="tx1"/>
                          </a:solidFill>
                          <a:latin typeface="Calibri" panose="020F0502020204030204" pitchFamily="34" charset="0"/>
                          <a:cs typeface="Calibri" panose="020F0502020204030204" pitchFamily="34" charset="0"/>
                        </a:rPr>
                        <a:t>Predict within +/- 10%</a:t>
                      </a:r>
                      <a:endParaRPr lang="en-US" sz="1600" baseline="30000" dirty="0">
                        <a:solidFill>
                          <a:schemeClr val="tx1"/>
                        </a:solidFill>
                        <a:latin typeface="Calibri" panose="020F0502020204030204" pitchFamily="34" charset="0"/>
                        <a:cs typeface="Calibri" panose="020F0502020204030204" pitchFamily="34" charset="0"/>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r>
                        <a:rPr lang="en-US" sz="1600" dirty="0">
                          <a:solidFill>
                            <a:srgbClr val="0070C0"/>
                          </a:solidFill>
                          <a:latin typeface="Calibri" panose="020F0502020204030204" pitchFamily="34" charset="0"/>
                          <a:cs typeface="Calibri" panose="020F0502020204030204" pitchFamily="34" charset="0"/>
                        </a:rPr>
                        <a:t>+/- 24% </a:t>
                      </a:r>
                      <a:r>
                        <a:rPr lang="en-US" sz="1600" baseline="30000" dirty="0">
                          <a:solidFill>
                            <a:srgbClr val="0070C0"/>
                          </a:solidFill>
                          <a:latin typeface="Calibri" panose="020F0502020204030204" pitchFamily="34" charset="0"/>
                          <a:cs typeface="Calibri" panose="020F0502020204030204" pitchFamily="34" charset="0"/>
                        </a:rPr>
                        <a:t>(1)</a:t>
                      </a:r>
                      <a:endParaRPr lang="en-US" sz="1600" dirty="0">
                        <a:solidFill>
                          <a:srgbClr val="0070C0"/>
                        </a:solidFill>
                        <a:latin typeface="Calibri" panose="020F0502020204030204" pitchFamily="34" charset="0"/>
                        <a:cs typeface="Calibri" panose="020F0502020204030204" pitchFamily="34" charset="0"/>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solidFill>
                            <a:srgbClr val="0070C0"/>
                          </a:solidFill>
                          <a:latin typeface="Calibri" panose="020F0502020204030204" pitchFamily="34" charset="0"/>
                          <a:cs typeface="Calibri" panose="020F0502020204030204" pitchFamily="34" charset="0"/>
                        </a:rPr>
                        <a:t>Substantiated </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solidFill>
                            <a:srgbClr val="0070C0"/>
                          </a:solidFill>
                          <a:latin typeface="Calibri" panose="020F0502020204030204" pitchFamily="34" charset="0"/>
                          <a:cs typeface="Calibri" panose="020F0502020204030204" pitchFamily="34" charset="0"/>
                        </a:rPr>
                        <a:t>&lt; 25%</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solidFill>
                            <a:srgbClr val="0070C0"/>
                          </a:solidFill>
                          <a:latin typeface="Calibri" panose="020F0502020204030204" pitchFamily="34" charset="0"/>
                          <a:cs typeface="Calibri" panose="020F0502020204030204" pitchFamily="34" charset="0"/>
                        </a:rPr>
                        <a:t>Substantiated based on comparisons with ground test</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72475719"/>
                  </a:ext>
                </a:extLst>
              </a:tr>
              <a:tr h="385799">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r>
                        <a:rPr lang="en-US" sz="1600" b="1" dirty="0">
                          <a:solidFill>
                            <a:schemeClr val="tx1"/>
                          </a:solidFill>
                          <a:latin typeface="Calibri" panose="020F0502020204030204" pitchFamily="34" charset="0"/>
                          <a:cs typeface="Calibri" panose="020F0502020204030204" pitchFamily="34" charset="0"/>
                        </a:rPr>
                        <a:t>Prediction of surface erosion/crater geometry as a function of time </a:t>
                      </a:r>
                      <a:r>
                        <a:rPr lang="en-US" sz="1600" baseline="30000" dirty="0">
                          <a:solidFill>
                            <a:schemeClr val="tx1"/>
                          </a:solidFill>
                          <a:latin typeface="Calibri" panose="020F0502020204030204" pitchFamily="34" charset="0"/>
                          <a:cs typeface="Calibri" panose="020F0502020204030204" pitchFamily="34" charset="0"/>
                        </a:rPr>
                        <a:t>(2) </a:t>
                      </a:r>
                      <a:endParaRPr lang="en-US" sz="1600" b="1" dirty="0">
                        <a:solidFill>
                          <a:schemeClr val="tx1"/>
                        </a:solidFill>
                        <a:latin typeface="Calibri" panose="020F0502020204030204" pitchFamily="34" charset="0"/>
                        <a:cs typeface="Calibri" panose="020F0502020204030204" pitchFamily="34" charset="0"/>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solidFill>
                            <a:schemeClr val="tx1"/>
                          </a:solidFill>
                          <a:latin typeface="Calibri" panose="020F0502020204030204" pitchFamily="34" charset="0"/>
                          <a:cs typeface="Calibri" panose="020F0502020204030204" pitchFamily="34" charset="0"/>
                        </a:rPr>
                        <a:t>m</a:t>
                      </a:r>
                      <a:endParaRPr lang="en-US" sz="1600" baseline="30000" dirty="0">
                        <a:solidFill>
                          <a:schemeClr val="tx1"/>
                        </a:solidFill>
                        <a:latin typeface="Calibri" panose="020F0502020204030204" pitchFamily="34" charset="0"/>
                        <a:cs typeface="Calibri" panose="020F0502020204030204" pitchFamily="34" charset="0"/>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r>
                        <a:rPr lang="en-US" sz="1600" dirty="0">
                          <a:solidFill>
                            <a:schemeClr val="tx1"/>
                          </a:solidFill>
                          <a:latin typeface="Calibri" panose="020F0502020204030204" pitchFamily="34" charset="0"/>
                          <a:cs typeface="Calibri" panose="020F0502020204030204" pitchFamily="34" charset="0"/>
                        </a:rPr>
                        <a:t>N/A</a:t>
                      </a:r>
                      <a:r>
                        <a:rPr lang="en-US" sz="1600" baseline="0" dirty="0">
                          <a:solidFill>
                            <a:schemeClr val="tx1"/>
                          </a:solidFill>
                          <a:latin typeface="Calibri" panose="020F0502020204030204" pitchFamily="34" charset="0"/>
                          <a:cs typeface="Calibri" panose="020F0502020204030204" pitchFamily="34" charset="0"/>
                        </a:rPr>
                        <a:t> </a:t>
                      </a:r>
                      <a:r>
                        <a:rPr lang="en-US" sz="1600" baseline="30000" dirty="0">
                          <a:solidFill>
                            <a:schemeClr val="tx1"/>
                          </a:solidFill>
                          <a:latin typeface="Calibri" panose="020F0502020204030204" pitchFamily="34" charset="0"/>
                          <a:cs typeface="Calibri" panose="020F0502020204030204" pitchFamily="34" charset="0"/>
                        </a:rPr>
                        <a:t>(3) </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r>
                        <a:rPr lang="en-US" sz="1600" dirty="0">
                          <a:solidFill>
                            <a:schemeClr val="tx1"/>
                          </a:solidFill>
                          <a:latin typeface="Calibri" panose="020F0502020204030204" pitchFamily="34" charset="0"/>
                          <a:cs typeface="Calibri" panose="020F0502020204030204" pitchFamily="34" charset="0"/>
                        </a:rPr>
                        <a:t>Predict within +/- 25%</a:t>
                      </a:r>
                      <a:endParaRPr lang="en-US" sz="1600" baseline="0" dirty="0">
                        <a:solidFill>
                          <a:schemeClr val="tx1"/>
                        </a:solidFill>
                        <a:latin typeface="Calibri" panose="020F0502020204030204" pitchFamily="34" charset="0"/>
                        <a:cs typeface="Calibri" panose="020F0502020204030204" pitchFamily="34" charset="0"/>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r>
                        <a:rPr lang="en-US" sz="1600" dirty="0">
                          <a:solidFill>
                            <a:schemeClr val="tx1"/>
                          </a:solidFill>
                          <a:latin typeface="Calibri" panose="020F0502020204030204" pitchFamily="34" charset="0"/>
                          <a:cs typeface="Calibri" panose="020F0502020204030204" pitchFamily="34" charset="0"/>
                        </a:rPr>
                        <a:t>Predict within +/- 10%</a:t>
                      </a:r>
                      <a:endParaRPr lang="en-US" sz="1600" baseline="0" dirty="0">
                        <a:solidFill>
                          <a:schemeClr val="tx1"/>
                        </a:solidFill>
                        <a:latin typeface="Calibri" panose="020F0502020204030204" pitchFamily="34" charset="0"/>
                        <a:cs typeface="Calibri" panose="020F0502020204030204" pitchFamily="34" charset="0"/>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r>
                        <a:rPr lang="en-US" sz="1600" baseline="0" dirty="0">
                          <a:solidFill>
                            <a:srgbClr val="0070C0"/>
                          </a:solidFill>
                          <a:latin typeface="Calibri" panose="020F0502020204030204" pitchFamily="34" charset="0"/>
                          <a:cs typeface="Calibri" panose="020F0502020204030204" pitchFamily="34" charset="0"/>
                        </a:rPr>
                        <a:t>N/A</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aseline="0" dirty="0">
                          <a:solidFill>
                            <a:srgbClr val="0070C0"/>
                          </a:solidFill>
                          <a:latin typeface="Calibri" panose="020F0502020204030204" pitchFamily="34" charset="0"/>
                          <a:cs typeface="Calibri" panose="020F0502020204030204" pitchFamily="34" charset="0"/>
                        </a:rPr>
                        <a:t>Estimate</a:t>
                      </a:r>
                      <a:r>
                        <a:rPr lang="en-US" sz="1600" dirty="0">
                          <a:solidFill>
                            <a:srgbClr val="0070C0"/>
                          </a:solidFill>
                          <a:latin typeface="Calibri" panose="020F0502020204030204" pitchFamily="34" charset="0"/>
                          <a:cs typeface="Calibri" panose="020F0502020204030204" pitchFamily="34" charset="0"/>
                        </a:rPr>
                        <a:t> </a:t>
                      </a:r>
                      <a:endParaRPr lang="en-US" sz="1600" baseline="0" dirty="0">
                        <a:solidFill>
                          <a:srgbClr val="0070C0"/>
                        </a:solidFill>
                        <a:latin typeface="Calibri" panose="020F0502020204030204" pitchFamily="34" charset="0"/>
                        <a:cs typeface="Calibri" panose="020F0502020204030204" pitchFamily="34" charset="0"/>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aseline="0" dirty="0">
                          <a:solidFill>
                            <a:srgbClr val="0070C0"/>
                          </a:solidFill>
                          <a:latin typeface="Calibri" panose="020F0502020204030204" pitchFamily="34" charset="0"/>
                          <a:cs typeface="Calibri" panose="020F0502020204030204" pitchFamily="34" charset="0"/>
                        </a:rPr>
                        <a:t>&lt; 25%</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aseline="0" dirty="0">
                          <a:solidFill>
                            <a:srgbClr val="0070C0"/>
                          </a:solidFill>
                          <a:latin typeface="Calibri" panose="020F0502020204030204" pitchFamily="34" charset="0"/>
                          <a:cs typeface="Calibri" panose="020F0502020204030204" pitchFamily="34" charset="0"/>
                        </a:rPr>
                        <a:t>Substantiated based on comparisons with ground test </a:t>
                      </a:r>
                      <a:r>
                        <a:rPr lang="en-US" sz="1600" baseline="30000" dirty="0">
                          <a:solidFill>
                            <a:srgbClr val="0070C0"/>
                          </a:solidFill>
                          <a:latin typeface="Calibri" panose="020F0502020204030204" pitchFamily="34" charset="0"/>
                          <a:cs typeface="Calibri" panose="020F0502020204030204" pitchFamily="34" charset="0"/>
                        </a:rPr>
                        <a:t>(4)</a:t>
                      </a:r>
                      <a:r>
                        <a:rPr lang="en-US" sz="1600" dirty="0">
                          <a:solidFill>
                            <a:srgbClr val="0070C0"/>
                          </a:solidFill>
                          <a:latin typeface="Calibri" panose="020F0502020204030204" pitchFamily="34" charset="0"/>
                          <a:cs typeface="Calibri" panose="020F0502020204030204" pitchFamily="34" charset="0"/>
                        </a:rPr>
                        <a:t> </a:t>
                      </a:r>
                      <a:endParaRPr lang="en-US" sz="1600" baseline="0" dirty="0">
                        <a:solidFill>
                          <a:srgbClr val="0070C0"/>
                        </a:solidFill>
                        <a:latin typeface="Calibri" panose="020F0502020204030204" pitchFamily="34" charset="0"/>
                        <a:cs typeface="Calibri" panose="020F0502020204030204" pitchFamily="34" charset="0"/>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42673718"/>
                  </a:ext>
                </a:extLst>
              </a:tr>
              <a:tr h="385799">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1" baseline="0" dirty="0">
                          <a:solidFill>
                            <a:schemeClr val="tx1"/>
                          </a:solidFill>
                          <a:latin typeface="Calibri" panose="020F0502020204030204" pitchFamily="34" charset="0"/>
                          <a:cs typeface="Calibri" panose="020F0502020204030204" pitchFamily="34" charset="0"/>
                        </a:rPr>
                        <a:t>Prediction of ejecta energy </a:t>
                      </a:r>
                      <a:r>
                        <a:rPr lang="en-US" sz="1600" b="0" baseline="30000" dirty="0">
                          <a:solidFill>
                            <a:schemeClr val="tx1"/>
                          </a:solidFill>
                          <a:latin typeface="Calibri" panose="020F0502020204030204" pitchFamily="34" charset="0"/>
                          <a:cs typeface="Calibri" panose="020F0502020204030204" pitchFamily="34" charset="0"/>
                        </a:rPr>
                        <a:t>(5)</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aseline="0" dirty="0">
                          <a:solidFill>
                            <a:schemeClr val="tx1"/>
                          </a:solidFill>
                          <a:latin typeface="Calibri" panose="020F0502020204030204" pitchFamily="34" charset="0"/>
                          <a:cs typeface="Calibri" panose="020F0502020204030204" pitchFamily="34" charset="0"/>
                        </a:rPr>
                        <a:t>W/m</a:t>
                      </a:r>
                      <a:r>
                        <a:rPr lang="en-US" sz="1600" baseline="30000" dirty="0">
                          <a:solidFill>
                            <a:schemeClr val="tx1"/>
                          </a:solidFill>
                          <a:latin typeface="Calibri" panose="020F0502020204030204" pitchFamily="34" charset="0"/>
                          <a:cs typeface="Calibri" panose="020F0502020204030204" pitchFamily="34" charset="0"/>
                        </a:rPr>
                        <a:t>2</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r>
                        <a:rPr lang="en-US" sz="1600" dirty="0">
                          <a:solidFill>
                            <a:schemeClr val="tx1"/>
                          </a:solidFill>
                          <a:latin typeface="Calibri" panose="020F0502020204030204" pitchFamily="34" charset="0"/>
                          <a:cs typeface="Calibri" panose="020F0502020204030204" pitchFamily="34" charset="0"/>
                        </a:rPr>
                        <a:t>N/A</a:t>
                      </a:r>
                      <a:endParaRPr lang="en-US" sz="1600" baseline="30000" dirty="0">
                        <a:solidFill>
                          <a:schemeClr val="tx1"/>
                        </a:solidFill>
                        <a:latin typeface="Calibri" panose="020F0502020204030204" pitchFamily="34" charset="0"/>
                        <a:cs typeface="Calibri" panose="020F0502020204030204" pitchFamily="34" charset="0"/>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r>
                        <a:rPr lang="en-US" sz="1600" dirty="0">
                          <a:solidFill>
                            <a:schemeClr val="tx1"/>
                          </a:solidFill>
                          <a:latin typeface="Calibri" panose="020F0502020204030204" pitchFamily="34" charset="0"/>
                          <a:cs typeface="Calibri" panose="020F0502020204030204" pitchFamily="34" charset="0"/>
                        </a:rPr>
                        <a:t>Predict within +/- 25%</a:t>
                      </a:r>
                      <a:endParaRPr lang="en-US" sz="1600" baseline="30000" dirty="0">
                        <a:solidFill>
                          <a:schemeClr val="tx1"/>
                        </a:solidFill>
                        <a:latin typeface="Calibri" panose="020F0502020204030204" pitchFamily="34" charset="0"/>
                        <a:cs typeface="Calibri" panose="020F0502020204030204" pitchFamily="34" charset="0"/>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r>
                        <a:rPr lang="en-US" sz="1600" dirty="0">
                          <a:solidFill>
                            <a:schemeClr val="tx1"/>
                          </a:solidFill>
                          <a:latin typeface="Calibri" panose="020F0502020204030204" pitchFamily="34" charset="0"/>
                          <a:cs typeface="Calibri" panose="020F0502020204030204" pitchFamily="34" charset="0"/>
                        </a:rPr>
                        <a:t>Predict within +/- 10%</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r>
                        <a:rPr lang="en-US" sz="1600" dirty="0">
                          <a:solidFill>
                            <a:srgbClr val="0070C0"/>
                          </a:solidFill>
                          <a:latin typeface="Calibri" panose="020F0502020204030204" pitchFamily="34" charset="0"/>
                          <a:cs typeface="Calibri" panose="020F0502020204030204" pitchFamily="34" charset="0"/>
                        </a:rPr>
                        <a:t>N/A</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600" dirty="0">
                          <a:solidFill>
                            <a:srgbClr val="0070C0"/>
                          </a:solidFill>
                          <a:latin typeface="Calibri" panose="020F0502020204030204" pitchFamily="34" charset="0"/>
                          <a:cs typeface="Calibri" panose="020F0502020204030204" pitchFamily="34" charset="0"/>
                        </a:rPr>
                        <a:t>Estimate</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600" dirty="0">
                          <a:solidFill>
                            <a:srgbClr val="0070C0"/>
                          </a:solidFill>
                          <a:latin typeface="Calibri" panose="020F0502020204030204" pitchFamily="34" charset="0"/>
                          <a:cs typeface="Calibri" panose="020F0502020204030204" pitchFamily="34" charset="0"/>
                        </a:rPr>
                        <a:t>&lt; 25%</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600" dirty="0">
                          <a:solidFill>
                            <a:srgbClr val="0070C0"/>
                          </a:solidFill>
                          <a:latin typeface="Calibri" panose="020F0502020204030204" pitchFamily="34" charset="0"/>
                          <a:cs typeface="Calibri" panose="020F0502020204030204" pitchFamily="34" charset="0"/>
                        </a:rPr>
                        <a:t>Substantiated based on comparisons with ground test</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78645919"/>
                  </a:ext>
                </a:extLst>
              </a:tr>
              <a:tr h="1479809">
                <a:tc gridSpan="9">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r>
                        <a:rPr lang="en-US" sz="1400" b="1" dirty="0">
                          <a:latin typeface="Calibri" panose="020F0502020204030204" pitchFamily="34" charset="0"/>
                          <a:cs typeface="Calibri" panose="020F0502020204030204" pitchFamily="34" charset="0"/>
                        </a:rPr>
                        <a:t>Notes: </a:t>
                      </a:r>
                      <a:endParaRPr lang="en-US" sz="1400" b="1" dirty="0">
                        <a:solidFill>
                          <a:srgbClr val="0070C0"/>
                        </a:solidFill>
                        <a:latin typeface="Calibri" panose="020F0502020204030204" pitchFamily="34" charset="0"/>
                        <a:cs typeface="Calibri" panose="020F0502020204030204" pitchFamily="34" charset="0"/>
                      </a:endParaRPr>
                    </a:p>
                    <a:p>
                      <a:pPr marL="0" indent="0"/>
                      <a:r>
                        <a:rPr lang="en-US" sz="1400" baseline="30000" dirty="0">
                          <a:solidFill>
                            <a:srgbClr val="0070C0"/>
                          </a:solidFill>
                          <a:latin typeface="Calibri" panose="020F0502020204030204" pitchFamily="34" charset="0"/>
                          <a:cs typeface="Calibri" panose="020F0502020204030204" pitchFamily="34" charset="0"/>
                        </a:rPr>
                        <a:t>(1) </a:t>
                      </a:r>
                      <a:r>
                        <a:rPr lang="en-US" sz="1400" baseline="0" dirty="0">
                          <a:solidFill>
                            <a:schemeClr val="tx1"/>
                          </a:solidFill>
                          <a:latin typeface="Calibri" panose="020F0502020204030204" pitchFamily="34" charset="0"/>
                          <a:cs typeface="Calibri" panose="020F0502020204030204" pitchFamily="34" charset="0"/>
                        </a:rPr>
                        <a:t>Preliminary c</a:t>
                      </a:r>
                      <a:r>
                        <a:rPr lang="en-US" sz="1400" dirty="0">
                          <a:solidFill>
                            <a:schemeClr val="tx1"/>
                          </a:solidFill>
                          <a:latin typeface="Calibri" panose="020F0502020204030204" pitchFamily="34" charset="0"/>
                          <a:cs typeface="Calibri" panose="020F0502020204030204" pitchFamily="34" charset="0"/>
                        </a:rPr>
                        <a:t>omparisons with existing free-jet data documented in an MSFC internal report; Impingement pressure data comparisons will be completed in FY21.</a:t>
                      </a:r>
                    </a:p>
                    <a:p>
                      <a:pPr marL="0" indent="0"/>
                      <a:r>
                        <a:rPr lang="en-US" sz="1400" baseline="30000" dirty="0">
                          <a:solidFill>
                            <a:srgbClr val="0070C0"/>
                          </a:solidFill>
                          <a:latin typeface="Calibri" panose="020F0502020204030204" pitchFamily="34" charset="0"/>
                          <a:cs typeface="Calibri" panose="020F0502020204030204" pitchFamily="34" charset="0"/>
                        </a:rPr>
                        <a:t>(2) </a:t>
                      </a:r>
                      <a:r>
                        <a:rPr lang="en-US" sz="1400" baseline="0" dirty="0">
                          <a:solidFill>
                            <a:schemeClr val="tx1"/>
                          </a:solidFill>
                          <a:latin typeface="Calibri" panose="020F0502020204030204" pitchFamily="34" charset="0"/>
                          <a:cs typeface="Calibri" panose="020F0502020204030204" pitchFamily="34" charset="0"/>
                        </a:rPr>
                        <a:t>Onset and time-evolution of crater formation in relevant environments is an existing gap in the PSI discipline.</a:t>
                      </a:r>
                    </a:p>
                    <a:p>
                      <a:pPr marL="0" indent="0"/>
                      <a:r>
                        <a:rPr lang="en-US" sz="1400" baseline="30000" dirty="0">
                          <a:solidFill>
                            <a:srgbClr val="0070C0"/>
                          </a:solidFill>
                          <a:latin typeface="Calibri" panose="020F0502020204030204" pitchFamily="34" charset="0"/>
                          <a:cs typeface="Calibri" panose="020F0502020204030204" pitchFamily="34" charset="0"/>
                        </a:rPr>
                        <a:t>(3)</a:t>
                      </a:r>
                      <a:r>
                        <a:rPr lang="en-US" sz="1400" baseline="0" dirty="0">
                          <a:solidFill>
                            <a:srgbClr val="0070C0"/>
                          </a:solidFill>
                          <a:latin typeface="Calibri" panose="020F0502020204030204" pitchFamily="34" charset="0"/>
                          <a:cs typeface="Calibri" panose="020F0502020204030204" pitchFamily="34" charset="0"/>
                        </a:rPr>
                        <a:t> </a:t>
                      </a:r>
                      <a:r>
                        <a:rPr lang="en-US" sz="1400" baseline="0" dirty="0">
                          <a:solidFill>
                            <a:schemeClr val="tx1"/>
                          </a:solidFill>
                          <a:latin typeface="Calibri" panose="020F0502020204030204" pitchFamily="34" charset="0"/>
                          <a:cs typeface="Calibri" panose="020F0502020204030204" pitchFamily="34" charset="0"/>
                        </a:rPr>
                        <a:t>Qualitative comparisons have been completed with </a:t>
                      </a:r>
                      <a:r>
                        <a:rPr lang="en-US" sz="1400" baseline="0" dirty="0" err="1">
                          <a:solidFill>
                            <a:schemeClr val="tx1"/>
                          </a:solidFill>
                          <a:latin typeface="Calibri" panose="020F0502020204030204" pitchFamily="34" charset="0"/>
                          <a:cs typeface="Calibri" panose="020F0502020204030204" pitchFamily="34" charset="0"/>
                        </a:rPr>
                        <a:t>InSight</a:t>
                      </a:r>
                      <a:r>
                        <a:rPr lang="en-US" sz="1400" baseline="0" dirty="0">
                          <a:solidFill>
                            <a:schemeClr val="tx1"/>
                          </a:solidFill>
                          <a:latin typeface="Calibri" panose="020F0502020204030204" pitchFamily="34" charset="0"/>
                          <a:cs typeface="Calibri" panose="020F0502020204030204" pitchFamily="34" charset="0"/>
                        </a:rPr>
                        <a:t> lander data; Quantitative comparisons will be completed in FY21 with PFGT data.</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400" baseline="30000" dirty="0">
                          <a:solidFill>
                            <a:srgbClr val="0070C0"/>
                          </a:solidFill>
                          <a:latin typeface="Calibri" panose="020F0502020204030204" pitchFamily="34" charset="0"/>
                          <a:cs typeface="Calibri" panose="020F0502020204030204" pitchFamily="34" charset="0"/>
                        </a:rPr>
                        <a:t>(4)</a:t>
                      </a:r>
                      <a:r>
                        <a:rPr lang="en-US" sz="1400" dirty="0">
                          <a:solidFill>
                            <a:srgbClr val="0070C0"/>
                          </a:solidFill>
                          <a:latin typeface="Calibri" panose="020F0502020204030204" pitchFamily="34" charset="0"/>
                          <a:cs typeface="Calibri" panose="020F0502020204030204" pitchFamily="34" charset="0"/>
                        </a:rPr>
                        <a:t> </a:t>
                      </a:r>
                      <a:r>
                        <a:rPr lang="en-US" sz="1400" baseline="0" dirty="0">
                          <a:solidFill>
                            <a:schemeClr val="tx1"/>
                          </a:solidFill>
                          <a:latin typeface="Calibri" panose="020F0502020204030204" pitchFamily="34" charset="0"/>
                          <a:cs typeface="Calibri" panose="020F0502020204030204" pitchFamily="34" charset="0"/>
                        </a:rPr>
                        <a:t>All 3 PSI GTs will deliver time-dependent cratering data at Mars relevant conditions.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400" baseline="30000" dirty="0">
                          <a:solidFill>
                            <a:srgbClr val="0070C0"/>
                          </a:solidFill>
                          <a:latin typeface="Calibri" panose="020F0502020204030204" pitchFamily="34" charset="0"/>
                          <a:cs typeface="Calibri" panose="020F0502020204030204" pitchFamily="34" charset="0"/>
                        </a:rPr>
                        <a:t>(5)</a:t>
                      </a:r>
                      <a:endParaRPr lang="en-US" sz="1400" baseline="0" dirty="0">
                        <a:solidFill>
                          <a:srgbClr val="0070C0"/>
                        </a:solidFill>
                        <a:latin typeface="Calibri" panose="020F0502020204030204" pitchFamily="34" charset="0"/>
                        <a:cs typeface="Calibri" panose="020F0502020204030204" pitchFamily="34"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a:p>
                  </a:txBody>
                  <a:tcPr/>
                </a:tc>
                <a:tc hMerge="1">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pPr marL="168275" indent="-168275">
                        <a:tabLst/>
                      </a:pPr>
                      <a:endParaRPr lang="en-US" sz="1400" baseline="0" dirty="0">
                        <a:latin typeface="Calibri" panose="020F0502020204030204" pitchFamily="34" charset="0"/>
                        <a:cs typeface="Calibri" panose="020F0502020204030204" pitchFamily="34"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indent="0">
                        <a:tabLst/>
                      </a:pPr>
                      <a:endParaRPr lang="en-US" sz="1400" baseline="0" dirty="0">
                        <a:solidFill>
                          <a:srgbClr val="0070C0"/>
                        </a:solidFill>
                        <a:latin typeface="Calibri" panose="020F0502020204030204" pitchFamily="34" charset="0"/>
                        <a:cs typeface="Calibri" panose="020F0502020204030204" pitchFamily="34" charset="0"/>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85663566"/>
                  </a:ext>
                </a:extLst>
              </a:tr>
            </a:tbl>
          </a:graphicData>
        </a:graphic>
      </p:graphicFrame>
      <p:pic>
        <p:nvPicPr>
          <p:cNvPr id="8" name="Picture 7">
            <a:extLst>
              <a:ext uri="{FF2B5EF4-FFF2-40B4-BE49-F238E27FC236}">
                <a16:creationId xmlns:a16="http://schemas.microsoft.com/office/drawing/2014/main" id="{015BF615-8622-2845-8B82-575D5F2901D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34774" r="35505" b="9073"/>
          <a:stretch/>
        </p:blipFill>
        <p:spPr>
          <a:xfrm>
            <a:off x="301084" y="6174202"/>
            <a:ext cx="1502214" cy="411480"/>
          </a:xfrm>
          <a:prstGeom prst="rect">
            <a:avLst/>
          </a:prstGeom>
        </p:spPr>
      </p:pic>
    </p:spTree>
    <p:extLst>
      <p:ext uri="{BB962C8B-B14F-4D97-AF65-F5344CB8AC3E}">
        <p14:creationId xmlns:p14="http://schemas.microsoft.com/office/powerpoint/2010/main" val="21160043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idx="4294967295"/>
          </p:nvPr>
        </p:nvSpPr>
        <p:spPr>
          <a:xfrm>
            <a:off x="550258" y="-103307"/>
            <a:ext cx="10519646" cy="1087719"/>
          </a:xfrm>
        </p:spPr>
        <p:txBody>
          <a:bodyPr>
            <a:noAutofit/>
          </a:bodyPr>
          <a:lstStyle/>
          <a:p>
            <a:pPr algn="ctr"/>
            <a:r>
              <a:rPr lang="en-US" altLang="en-US" sz="3600" dirty="0" smtClean="0">
                <a:solidFill>
                  <a:schemeClr val="tx1"/>
                </a:solidFill>
                <a:latin typeface="Arial Bold" panose="020B0704020202020204" pitchFamily="34" charset="0"/>
                <a:cs typeface="Arial Bold" panose="020B0704020202020204" pitchFamily="34" charset="0"/>
              </a:rPr>
              <a:t>PSC </a:t>
            </a:r>
            <a:r>
              <a:rPr lang="en-US" altLang="en-US" sz="3600" dirty="0">
                <a:solidFill>
                  <a:schemeClr val="tx1"/>
                </a:solidFill>
                <a:latin typeface="Arial Bold" panose="020B0704020202020204" pitchFamily="34" charset="0"/>
                <a:cs typeface="Arial Bold" panose="020B0704020202020204" pitchFamily="34" charset="0"/>
              </a:rPr>
              <a:t>Accomplishment: Initial comparison to Martian environment Plume Structure/Impingement Data</a:t>
            </a:r>
          </a:p>
        </p:txBody>
      </p:sp>
      <p:sp>
        <p:nvSpPr>
          <p:cNvPr id="20" name="TextBox 10"/>
          <p:cNvSpPr txBox="1">
            <a:spLocks noChangeArrowheads="1"/>
          </p:cNvSpPr>
          <p:nvPr/>
        </p:nvSpPr>
        <p:spPr bwMode="auto">
          <a:xfrm>
            <a:off x="6057901" y="5120102"/>
            <a:ext cx="456088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35000"/>
              </a:spcBef>
            </a:pPr>
            <a:r>
              <a:rPr lang="en-US" altLang="en-US" sz="1600" b="1" dirty="0"/>
              <a:t>Issues/Concerns:</a:t>
            </a:r>
          </a:p>
        </p:txBody>
      </p:sp>
      <p:sp>
        <p:nvSpPr>
          <p:cNvPr id="30" name="Rectangle 22"/>
          <p:cNvSpPr>
            <a:spLocks noChangeArrowheads="1"/>
          </p:cNvSpPr>
          <p:nvPr/>
        </p:nvSpPr>
        <p:spPr bwMode="auto">
          <a:xfrm>
            <a:off x="1524000" y="1144512"/>
            <a:ext cx="4685760" cy="12003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lvl="1" eaLnBrk="1" fontAlgn="auto" hangingPunct="1">
              <a:spcBef>
                <a:spcPts val="0"/>
              </a:spcBef>
              <a:spcAft>
                <a:spcPts val="0"/>
              </a:spcAft>
            </a:pPr>
            <a:endParaRPr lang="en-US" sz="1200" dirty="0">
              <a:solidFill>
                <a:prstClr val="black"/>
              </a:solidFill>
              <a:latin typeface="Calibri" panose="020F0502020204030204"/>
              <a:ea typeface="+mn-ea"/>
            </a:endParaRPr>
          </a:p>
          <a:p>
            <a:pPr marL="171450" indent="-171450" eaLnBrk="1" fontAlgn="auto" hangingPunct="1">
              <a:spcBef>
                <a:spcPts val="0"/>
              </a:spcBef>
              <a:spcAft>
                <a:spcPts val="0"/>
              </a:spcAft>
              <a:buFont typeface="Arial" panose="020B0604020202020204" pitchFamily="34" charset="0"/>
              <a:buChar char="•"/>
            </a:pPr>
            <a:endParaRPr lang="en-US" sz="1200" dirty="0">
              <a:solidFill>
                <a:prstClr val="black"/>
              </a:solidFill>
              <a:latin typeface="Calibri" panose="020F0502020204030204"/>
              <a:ea typeface="+mn-ea"/>
            </a:endParaRPr>
          </a:p>
          <a:p>
            <a:pPr eaLnBrk="1" fontAlgn="auto" hangingPunct="1">
              <a:spcBef>
                <a:spcPts val="0"/>
              </a:spcBef>
              <a:spcAft>
                <a:spcPts val="0"/>
              </a:spcAft>
            </a:pPr>
            <a:endParaRPr lang="en-US" sz="1200" dirty="0">
              <a:solidFill>
                <a:prstClr val="black"/>
              </a:solidFill>
              <a:latin typeface="Calibri" panose="020F0502020204030204"/>
              <a:ea typeface="+mn-ea"/>
            </a:endParaRPr>
          </a:p>
          <a:p>
            <a:pPr eaLnBrk="1" fontAlgn="auto" hangingPunct="1">
              <a:spcBef>
                <a:spcPts val="0"/>
              </a:spcBef>
              <a:spcAft>
                <a:spcPts val="0"/>
              </a:spcAft>
            </a:pPr>
            <a:endParaRPr lang="en-US" sz="1200" dirty="0">
              <a:solidFill>
                <a:prstClr val="black"/>
              </a:solidFill>
              <a:latin typeface="Calibri" panose="020F0502020204030204"/>
              <a:ea typeface="+mn-ea"/>
            </a:endParaRPr>
          </a:p>
          <a:p>
            <a:pPr eaLnBrk="1" fontAlgn="auto" hangingPunct="1">
              <a:spcBef>
                <a:spcPts val="0"/>
              </a:spcBef>
              <a:spcAft>
                <a:spcPts val="0"/>
              </a:spcAft>
            </a:pPr>
            <a:endParaRPr lang="en-US" sz="1200" dirty="0">
              <a:solidFill>
                <a:prstClr val="black"/>
              </a:solidFill>
              <a:latin typeface="Calibri" panose="020F0502020204030204"/>
              <a:ea typeface="+mn-ea"/>
            </a:endParaRPr>
          </a:p>
          <a:p>
            <a:pPr marL="91440" indent="-91440" eaLnBrk="1" fontAlgn="auto" hangingPunct="1">
              <a:spcBef>
                <a:spcPts val="0"/>
              </a:spcBef>
              <a:spcAft>
                <a:spcPts val="0"/>
              </a:spcAft>
              <a:buFont typeface="Arial" panose="020B0604020202020204" pitchFamily="34" charset="0"/>
              <a:buChar char="•"/>
            </a:pPr>
            <a:endParaRPr lang="en-US" sz="1200" dirty="0">
              <a:solidFill>
                <a:prstClr val="black"/>
              </a:solidFill>
              <a:latin typeface="Calibri" panose="020F0502020204030204"/>
              <a:ea typeface="+mn-ea"/>
            </a:endParaRPr>
          </a:p>
        </p:txBody>
      </p:sp>
      <p:sp>
        <p:nvSpPr>
          <p:cNvPr id="2" name="Slide Number Placeholder 1"/>
          <p:cNvSpPr>
            <a:spLocks noGrp="1"/>
          </p:cNvSpPr>
          <p:nvPr>
            <p:ph type="sldNum" sz="quarter" idx="4294967295"/>
          </p:nvPr>
        </p:nvSpPr>
        <p:spPr>
          <a:solidFill>
            <a:schemeClr val="bg2"/>
          </a:solidFill>
        </p:spPr>
        <p:txBody>
          <a:bodyPr/>
          <a:lstStyle/>
          <a:p>
            <a:pPr>
              <a:defRPr/>
            </a:pPr>
            <a:endParaRPr lang="en-US" dirty="0"/>
          </a:p>
        </p:txBody>
      </p:sp>
      <p:sp>
        <p:nvSpPr>
          <p:cNvPr id="14" name="TextBox 10"/>
          <p:cNvSpPr txBox="1">
            <a:spLocks noChangeArrowheads="1"/>
          </p:cNvSpPr>
          <p:nvPr/>
        </p:nvSpPr>
        <p:spPr bwMode="auto">
          <a:xfrm>
            <a:off x="0" y="1114975"/>
            <a:ext cx="6465536" cy="2760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35000"/>
              </a:spcBef>
            </a:pPr>
            <a:r>
              <a:rPr lang="en-US" altLang="en-US" sz="1200" b="1" dirty="0">
                <a:solidFill>
                  <a:schemeClr val="bg1"/>
                </a:solidFill>
              </a:rPr>
              <a:t>Requirement drill-down</a:t>
            </a:r>
          </a:p>
          <a:p>
            <a:pPr eaLnBrk="1" hangingPunct="1">
              <a:spcBef>
                <a:spcPct val="35000"/>
              </a:spcBef>
              <a:buFont typeface="+mj-lt"/>
              <a:buAutoNum type="arabicPeriod"/>
            </a:pPr>
            <a:r>
              <a:rPr lang="en-US" altLang="en-US" sz="1200" b="1" dirty="0">
                <a:solidFill>
                  <a:schemeClr val="bg1"/>
                </a:solidFill>
              </a:rPr>
              <a:t>A predictive Plume Surface Interaction capability must first get the plume correct</a:t>
            </a:r>
          </a:p>
          <a:p>
            <a:pPr eaLnBrk="1" hangingPunct="1">
              <a:spcBef>
                <a:spcPct val="35000"/>
              </a:spcBef>
              <a:buFont typeface="+mj-lt"/>
              <a:buAutoNum type="arabicPeriod"/>
            </a:pPr>
            <a:r>
              <a:rPr lang="en-US" altLang="en-US" sz="1200" b="1" dirty="0">
                <a:solidFill>
                  <a:schemeClr val="bg1"/>
                </a:solidFill>
              </a:rPr>
              <a:t>KPP #1 is Plume Structure, in particular plume surface impingement pressure</a:t>
            </a:r>
          </a:p>
          <a:p>
            <a:pPr eaLnBrk="1" hangingPunct="1">
              <a:spcBef>
                <a:spcPct val="35000"/>
              </a:spcBef>
              <a:buFont typeface="+mj-lt"/>
              <a:buAutoNum type="arabicPeriod"/>
            </a:pPr>
            <a:r>
              <a:rPr lang="en-US" altLang="en-US" sz="1200" b="1" dirty="0">
                <a:solidFill>
                  <a:schemeClr val="bg1"/>
                </a:solidFill>
              </a:rPr>
              <a:t>Loci/</a:t>
            </a:r>
            <a:r>
              <a:rPr lang="en-US" altLang="en-US" sz="1200" b="1" dirty="0" err="1">
                <a:solidFill>
                  <a:schemeClr val="bg1"/>
                </a:solidFill>
              </a:rPr>
              <a:t>Chem</a:t>
            </a:r>
            <a:r>
              <a:rPr lang="en-US" altLang="en-US" sz="1200" b="1" dirty="0">
                <a:solidFill>
                  <a:schemeClr val="bg1"/>
                </a:solidFill>
              </a:rPr>
              <a:t> is MSFC’s production mode plume prediction tool</a:t>
            </a:r>
          </a:p>
          <a:p>
            <a:pPr eaLnBrk="1" hangingPunct="1">
              <a:spcBef>
                <a:spcPct val="35000"/>
              </a:spcBef>
              <a:buFont typeface="+mj-lt"/>
              <a:buAutoNum type="arabicPeriod"/>
            </a:pPr>
            <a:r>
              <a:rPr lang="en-US" altLang="en-US" sz="1200" b="1" dirty="0">
                <a:solidFill>
                  <a:schemeClr val="bg1"/>
                </a:solidFill>
              </a:rPr>
              <a:t>Validating Loci/</a:t>
            </a:r>
            <a:r>
              <a:rPr lang="en-US" altLang="en-US" sz="1200" b="1" dirty="0" err="1">
                <a:solidFill>
                  <a:schemeClr val="bg1"/>
                </a:solidFill>
              </a:rPr>
              <a:t>Chem</a:t>
            </a:r>
            <a:r>
              <a:rPr lang="en-US" altLang="en-US" sz="1200" b="1" dirty="0">
                <a:solidFill>
                  <a:schemeClr val="bg1"/>
                </a:solidFill>
              </a:rPr>
              <a:t> for plume structure/impingement in Martian-like environments is the first part of PSC Task 1 (the second part is Lunar-like environments using Loci/</a:t>
            </a:r>
            <a:r>
              <a:rPr lang="en-US" altLang="en-US" sz="1200" b="1" dirty="0" err="1">
                <a:solidFill>
                  <a:schemeClr val="bg1"/>
                </a:solidFill>
              </a:rPr>
              <a:t>Chem</a:t>
            </a:r>
            <a:r>
              <a:rPr lang="en-US" altLang="en-US" sz="1200" b="1" dirty="0">
                <a:solidFill>
                  <a:schemeClr val="bg1"/>
                </a:solidFill>
              </a:rPr>
              <a:t>-Boltzmann)</a:t>
            </a:r>
          </a:p>
          <a:p>
            <a:pPr eaLnBrk="1" hangingPunct="1">
              <a:spcBef>
                <a:spcPct val="35000"/>
              </a:spcBef>
              <a:buFont typeface="+mj-lt"/>
              <a:buAutoNum type="arabicPeriod"/>
            </a:pPr>
            <a:r>
              <a:rPr lang="en-US" altLang="en-US" sz="1200" b="1" dirty="0">
                <a:solidFill>
                  <a:schemeClr val="bg1"/>
                </a:solidFill>
              </a:rPr>
              <a:t>An initial comparison of multiple plume structure metrics to experimental results (Inman, 2007) at Martian-like conditions has been completed</a:t>
            </a:r>
          </a:p>
          <a:p>
            <a:pPr eaLnBrk="1" hangingPunct="1">
              <a:spcBef>
                <a:spcPct val="35000"/>
              </a:spcBef>
              <a:buFont typeface="+mj-lt"/>
              <a:buAutoNum type="arabicPeriod"/>
            </a:pPr>
            <a:r>
              <a:rPr lang="en-US" altLang="en-US" sz="1200" b="1" dirty="0">
                <a:solidFill>
                  <a:schemeClr val="bg1"/>
                </a:solidFill>
              </a:rPr>
              <a:t>Forward work to performed detailed solution verification on these comparisons as well as perform V&amp;V for a larger fraction of Inman’s data</a:t>
            </a:r>
          </a:p>
          <a:p>
            <a:pPr eaLnBrk="1" hangingPunct="1">
              <a:spcBef>
                <a:spcPct val="35000"/>
              </a:spcBef>
              <a:buFont typeface="+mj-lt"/>
              <a:buAutoNum type="arabicPeriod"/>
            </a:pPr>
            <a:r>
              <a:rPr lang="en-US" altLang="en-US" sz="1200" b="1" dirty="0">
                <a:solidFill>
                  <a:schemeClr val="bg1"/>
                </a:solidFill>
              </a:rPr>
              <a:t>Forward work to perform V&amp;V with plume structure results of the PFGT</a:t>
            </a:r>
          </a:p>
        </p:txBody>
      </p:sp>
      <mc:AlternateContent xmlns:mc="http://schemas.openxmlformats.org/markup-compatibility/2006" xmlns:a14="http://schemas.microsoft.com/office/drawing/2010/main">
        <mc:Choice Requires="a14">
          <p:graphicFrame>
            <p:nvGraphicFramePr>
              <p:cNvPr id="8" name="Table 7"/>
              <p:cNvGraphicFramePr>
                <a:graphicFrameLocks noGrp="1"/>
              </p:cNvGraphicFramePr>
              <p:nvPr>
                <p:extLst/>
              </p:nvPr>
            </p:nvGraphicFramePr>
            <p:xfrm>
              <a:off x="357652" y="3851809"/>
              <a:ext cx="5177299" cy="2848181"/>
            </p:xfrm>
            <a:graphic>
              <a:graphicData uri="http://schemas.openxmlformats.org/drawingml/2006/table">
                <a:tbl>
                  <a:tblPr firstRow="1" firstCol="1" bandRow="1">
                    <a:tableStyleId>{5C22544A-7EE6-4342-B048-85BDC9FD1C3A}</a:tableStyleId>
                  </a:tblPr>
                  <a:tblGrid>
                    <a:gridCol w="1146127">
                      <a:extLst>
                        <a:ext uri="{9D8B030D-6E8A-4147-A177-3AD203B41FA5}">
                          <a16:colId xmlns:a16="http://schemas.microsoft.com/office/drawing/2014/main" val="3462225735"/>
                        </a:ext>
                      </a:extLst>
                    </a:gridCol>
                    <a:gridCol w="1343724">
                      <a:extLst>
                        <a:ext uri="{9D8B030D-6E8A-4147-A177-3AD203B41FA5}">
                          <a16:colId xmlns:a16="http://schemas.microsoft.com/office/drawing/2014/main" val="720394158"/>
                        </a:ext>
                      </a:extLst>
                    </a:gridCol>
                    <a:gridCol w="1343724">
                      <a:extLst>
                        <a:ext uri="{9D8B030D-6E8A-4147-A177-3AD203B41FA5}">
                          <a16:colId xmlns:a16="http://schemas.microsoft.com/office/drawing/2014/main" val="182781326"/>
                        </a:ext>
                      </a:extLst>
                    </a:gridCol>
                    <a:gridCol w="1343724">
                      <a:extLst>
                        <a:ext uri="{9D8B030D-6E8A-4147-A177-3AD203B41FA5}">
                          <a16:colId xmlns:a16="http://schemas.microsoft.com/office/drawing/2014/main" val="4069258075"/>
                        </a:ext>
                      </a:extLst>
                    </a:gridCol>
                  </a:tblGrid>
                  <a:tr h="527849">
                    <a:tc>
                      <a:txBody>
                        <a:bodyPr/>
                        <a:lstStyle/>
                        <a:p>
                          <a:pPr marL="0" marR="0">
                            <a:lnSpc>
                              <a:spcPct val="115000"/>
                            </a:lnSpc>
                            <a:spcBef>
                              <a:spcPts val="600"/>
                            </a:spcBef>
                            <a:spcAft>
                              <a:spcPts val="0"/>
                            </a:spcAft>
                          </a:pPr>
                          <a:r>
                            <a:rPr lang="en-US" sz="1400">
                              <a:effectLst/>
                            </a:rPr>
                            <a:t>Metric of interest</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5000"/>
                            </a:lnSpc>
                            <a:spcBef>
                              <a:spcPts val="600"/>
                            </a:spcBef>
                            <a:spcAft>
                              <a:spcPts val="0"/>
                            </a:spcAft>
                          </a:pPr>
                          <a:r>
                            <a:rPr lang="en-US" sz="1400" dirty="0">
                              <a:effectLst/>
                            </a:rPr>
                            <a:t>Experiment</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5000"/>
                            </a:lnSpc>
                            <a:spcBef>
                              <a:spcPts val="600"/>
                            </a:spcBef>
                            <a:spcAft>
                              <a:spcPts val="0"/>
                            </a:spcAft>
                          </a:pPr>
                          <a:r>
                            <a:rPr lang="en-US" sz="1400" dirty="0">
                              <a:effectLst/>
                            </a:rPr>
                            <a:t>CFD</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5000"/>
                            </a:lnSpc>
                            <a:spcBef>
                              <a:spcPts val="600"/>
                            </a:spcBef>
                            <a:spcAft>
                              <a:spcPts val="0"/>
                            </a:spcAft>
                          </a:pPr>
                          <a:r>
                            <a:rPr lang="en-US" sz="1400" dirty="0">
                              <a:effectLst/>
                            </a:rPr>
                            <a:t>% Difference</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915799380"/>
                      </a:ext>
                    </a:extLst>
                  </a:tr>
                  <a:tr h="342399">
                    <a:tc>
                      <a:txBody>
                        <a:bodyPr/>
                        <a:lstStyle/>
                        <a:p>
                          <a:pPr marL="0" marR="0" algn="ctr">
                            <a:lnSpc>
                              <a:spcPct val="115000"/>
                            </a:lnSpc>
                            <a:spcBef>
                              <a:spcPts val="600"/>
                            </a:spcBef>
                            <a:spcAft>
                              <a:spcPts val="0"/>
                            </a:spcAft>
                          </a:pPr>
                          <a14:m>
                            <m:oMathPara xmlns:m="http://schemas.openxmlformats.org/officeDocument/2006/math">
                              <m:oMathParaPr>
                                <m:jc m:val="centerGroup"/>
                              </m:oMathParaPr>
                              <m:oMath xmlns:m="http://schemas.openxmlformats.org/officeDocument/2006/math">
                                <m:sSub>
                                  <m:sSubPr>
                                    <m:ctrlPr>
                                      <a:rPr lang="en-US" sz="1800" i="1">
                                        <a:effectLst/>
                                        <a:latin typeface="Cambria Math" panose="02040503050406030204" pitchFamily="18" charset="0"/>
                                      </a:rPr>
                                    </m:ctrlPr>
                                  </m:sSubPr>
                                  <m:e>
                                    <m:r>
                                      <a:rPr lang="en-US" sz="1400">
                                        <a:effectLst/>
                                        <a:latin typeface="Cambria Math" panose="02040503050406030204" pitchFamily="18" charset="0"/>
                                      </a:rPr>
                                      <m:t>𝑥</m:t>
                                    </m:r>
                                  </m:e>
                                  <m:sub>
                                    <m:r>
                                      <a:rPr lang="en-US" sz="1400">
                                        <a:effectLst/>
                                        <a:latin typeface="Cambria Math" panose="02040503050406030204" pitchFamily="18" charset="0"/>
                                      </a:rPr>
                                      <m:t>𝑚</m:t>
                                    </m:r>
                                  </m:sub>
                                </m:sSub>
                              </m:oMath>
                            </m:oMathPara>
                          </a14:m>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5000"/>
                            </a:lnSpc>
                            <a:spcBef>
                              <a:spcPts val="600"/>
                            </a:spcBef>
                            <a:spcAft>
                              <a:spcPts val="0"/>
                            </a:spcAft>
                          </a:pPr>
                          <a:r>
                            <a:rPr lang="en-US" sz="1400" dirty="0">
                              <a:effectLst/>
                            </a:rPr>
                            <a:t>0.4869 inches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5000"/>
                            </a:lnSpc>
                            <a:spcBef>
                              <a:spcPts val="600"/>
                            </a:spcBef>
                            <a:spcAft>
                              <a:spcPts val="0"/>
                            </a:spcAft>
                          </a:pPr>
                          <a:r>
                            <a:rPr lang="en-US" sz="1400">
                              <a:effectLst/>
                            </a:rPr>
                            <a:t>0.4635 inches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5000"/>
                            </a:lnSpc>
                            <a:spcBef>
                              <a:spcPts val="600"/>
                            </a:spcBef>
                            <a:spcAft>
                              <a:spcPts val="0"/>
                            </a:spcAft>
                          </a:pPr>
                          <a:r>
                            <a:rPr lang="en-US" sz="1400" dirty="0">
                              <a:effectLst/>
                            </a:rPr>
                            <a:t>-4.8%</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85170317"/>
                      </a:ext>
                    </a:extLst>
                  </a:tr>
                  <a:tr h="342399">
                    <a:tc>
                      <a:txBody>
                        <a:bodyPr/>
                        <a:lstStyle/>
                        <a:p>
                          <a:pPr marL="0" marR="0" algn="ctr">
                            <a:lnSpc>
                              <a:spcPct val="115000"/>
                            </a:lnSpc>
                            <a:spcBef>
                              <a:spcPts val="600"/>
                            </a:spcBef>
                            <a:spcAft>
                              <a:spcPts val="0"/>
                            </a:spcAft>
                          </a:pPr>
                          <a14:m>
                            <m:oMathPara xmlns:m="http://schemas.openxmlformats.org/officeDocument/2006/math">
                              <m:oMathParaPr>
                                <m:jc m:val="centerGroup"/>
                              </m:oMathParaPr>
                              <m:oMath xmlns:m="http://schemas.openxmlformats.org/officeDocument/2006/math">
                                <m:sSub>
                                  <m:sSubPr>
                                    <m:ctrlPr>
                                      <a:rPr lang="en-US" sz="1800" i="1">
                                        <a:effectLst/>
                                        <a:latin typeface="Cambria Math" panose="02040503050406030204" pitchFamily="18" charset="0"/>
                                      </a:rPr>
                                    </m:ctrlPr>
                                  </m:sSubPr>
                                  <m:e>
                                    <m:r>
                                      <a:rPr lang="en-US" sz="1400">
                                        <a:effectLst/>
                                        <a:latin typeface="Cambria Math" panose="02040503050406030204" pitchFamily="18" charset="0"/>
                                      </a:rPr>
                                      <m:t>𝐷</m:t>
                                    </m:r>
                                  </m:e>
                                  <m:sub>
                                    <m:r>
                                      <a:rPr lang="en-US" sz="1400">
                                        <a:effectLst/>
                                        <a:latin typeface="Cambria Math" panose="02040503050406030204" pitchFamily="18" charset="0"/>
                                      </a:rPr>
                                      <m:t>𝑚</m:t>
                                    </m:r>
                                  </m:sub>
                                </m:sSub>
                              </m:oMath>
                            </m:oMathPara>
                          </a14:m>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5000"/>
                            </a:lnSpc>
                            <a:spcBef>
                              <a:spcPts val="600"/>
                            </a:spcBef>
                            <a:spcAft>
                              <a:spcPts val="0"/>
                            </a:spcAft>
                          </a:pPr>
                          <a:r>
                            <a:rPr lang="en-US" sz="1400">
                              <a:effectLst/>
                            </a:rPr>
                            <a:t>0.2122 inches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5000"/>
                            </a:lnSpc>
                            <a:spcBef>
                              <a:spcPts val="600"/>
                            </a:spcBef>
                            <a:spcAft>
                              <a:spcPts val="0"/>
                            </a:spcAft>
                          </a:pPr>
                          <a:r>
                            <a:rPr lang="en-US" sz="1400" dirty="0">
                              <a:effectLst/>
                            </a:rPr>
                            <a:t>0.2197 inches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5000"/>
                            </a:lnSpc>
                            <a:spcBef>
                              <a:spcPts val="600"/>
                            </a:spcBef>
                            <a:spcAft>
                              <a:spcPts val="0"/>
                            </a:spcAft>
                          </a:pPr>
                          <a:r>
                            <a:rPr lang="en-US" sz="1400" dirty="0">
                              <a:effectLst/>
                            </a:rPr>
                            <a:t>+3.5%</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099163739"/>
                      </a:ext>
                    </a:extLst>
                  </a:tr>
                  <a:tr h="272565">
                    <a:tc>
                      <a:txBody>
                        <a:bodyPr/>
                        <a:lstStyle/>
                        <a:p>
                          <a:pPr marL="0" marR="0" algn="ctr">
                            <a:lnSpc>
                              <a:spcPct val="115000"/>
                            </a:lnSpc>
                            <a:spcBef>
                              <a:spcPts val="600"/>
                            </a:spcBef>
                            <a:spcAft>
                              <a:spcPts val="0"/>
                            </a:spcAft>
                          </a:pPr>
                          <a14:m>
                            <m:oMathPara xmlns:m="http://schemas.openxmlformats.org/officeDocument/2006/math">
                              <m:oMathParaPr>
                                <m:jc m:val="centerGroup"/>
                              </m:oMathParaPr>
                              <m:oMath xmlns:m="http://schemas.openxmlformats.org/officeDocument/2006/math">
                                <m:r>
                                  <a:rPr lang="en-US" sz="1400">
                                    <a:effectLst/>
                                    <a:latin typeface="Cambria Math" panose="02040503050406030204" pitchFamily="18" charset="0"/>
                                  </a:rPr>
                                  <m:t>𝑤</m:t>
                                </m:r>
                              </m:oMath>
                            </m:oMathPara>
                          </a14:m>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5000"/>
                            </a:lnSpc>
                            <a:spcBef>
                              <a:spcPts val="600"/>
                            </a:spcBef>
                            <a:spcAft>
                              <a:spcPts val="0"/>
                            </a:spcAft>
                          </a:pPr>
                          <a:r>
                            <a:rPr lang="en-US" sz="1400">
                              <a:effectLst/>
                            </a:rPr>
                            <a:t>0.5631 inches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5000"/>
                            </a:lnSpc>
                            <a:spcBef>
                              <a:spcPts val="600"/>
                            </a:spcBef>
                            <a:spcAft>
                              <a:spcPts val="0"/>
                            </a:spcAft>
                          </a:pPr>
                          <a:r>
                            <a:rPr lang="en-US" sz="1400">
                              <a:effectLst/>
                            </a:rPr>
                            <a:t>0.5811 inches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5000"/>
                            </a:lnSpc>
                            <a:spcBef>
                              <a:spcPts val="600"/>
                            </a:spcBef>
                            <a:spcAft>
                              <a:spcPts val="0"/>
                            </a:spcAft>
                          </a:pPr>
                          <a:r>
                            <a:rPr lang="en-US" sz="1400" dirty="0">
                              <a:effectLst/>
                            </a:rPr>
                            <a:t>+3.2%</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070663309"/>
                      </a:ext>
                    </a:extLst>
                  </a:tr>
                  <a:tr h="368993">
                    <a:tc>
                      <a:txBody>
                        <a:bodyPr/>
                        <a:lstStyle/>
                        <a:p>
                          <a:pPr marL="0" marR="0" algn="ctr">
                            <a:lnSpc>
                              <a:spcPct val="115000"/>
                            </a:lnSpc>
                            <a:spcBef>
                              <a:spcPts val="600"/>
                            </a:spcBef>
                            <a:spcAft>
                              <a:spcPts val="0"/>
                            </a:spcAft>
                          </a:pPr>
                          <a14:m>
                            <m:oMathPara xmlns:m="http://schemas.openxmlformats.org/officeDocument/2006/math">
                              <m:oMathParaPr>
                                <m:jc m:val="centerGroup"/>
                              </m:oMathParaPr>
                              <m:oMath xmlns:m="http://schemas.openxmlformats.org/officeDocument/2006/math">
                                <m:sSub>
                                  <m:sSubPr>
                                    <m:ctrlPr>
                                      <a:rPr lang="en-US" sz="1800" i="1">
                                        <a:effectLst/>
                                        <a:latin typeface="Cambria Math" panose="02040503050406030204" pitchFamily="18" charset="0"/>
                                      </a:rPr>
                                    </m:ctrlPr>
                                  </m:sSubPr>
                                  <m:e>
                                    <m:r>
                                      <a:rPr lang="en-US" sz="1400">
                                        <a:effectLst/>
                                        <a:latin typeface="Cambria Math" panose="02040503050406030204" pitchFamily="18" charset="0"/>
                                      </a:rPr>
                                      <m:t>𝑥</m:t>
                                    </m:r>
                                  </m:e>
                                  <m:sub>
                                    <m:r>
                                      <a:rPr lang="en-US" sz="1400">
                                        <a:effectLst/>
                                        <a:latin typeface="Cambria Math" panose="02040503050406030204" pitchFamily="18" charset="0"/>
                                      </a:rPr>
                                      <m:t>𝑢𝑛𝑠𝑡𝑒𝑎𝑑𝑦</m:t>
                                    </m:r>
                                  </m:sub>
                                </m:sSub>
                              </m:oMath>
                            </m:oMathPara>
                          </a14:m>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5000"/>
                            </a:lnSpc>
                            <a:spcBef>
                              <a:spcPts val="600"/>
                            </a:spcBef>
                            <a:spcAft>
                              <a:spcPts val="0"/>
                            </a:spcAft>
                          </a:pPr>
                          <a:r>
                            <a:rPr lang="en-US" sz="1400">
                              <a:effectLst/>
                            </a:rPr>
                            <a:t>0.615 inches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5000"/>
                            </a:lnSpc>
                            <a:spcBef>
                              <a:spcPts val="600"/>
                            </a:spcBef>
                            <a:spcAft>
                              <a:spcPts val="0"/>
                            </a:spcAft>
                          </a:pPr>
                          <a:r>
                            <a:rPr lang="en-US" sz="1400" dirty="0">
                              <a:effectLst/>
                            </a:rPr>
                            <a:t>0.8881 inches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5000"/>
                            </a:lnSpc>
                            <a:spcBef>
                              <a:spcPts val="600"/>
                            </a:spcBef>
                            <a:spcAft>
                              <a:spcPts val="0"/>
                            </a:spcAft>
                          </a:pPr>
                          <a:r>
                            <a:rPr lang="en-US" sz="1400" dirty="0">
                              <a:effectLst/>
                            </a:rPr>
                            <a:t>+44%</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56555760"/>
                      </a:ext>
                    </a:extLst>
                  </a:tr>
                  <a:tr h="369346">
                    <a:tc>
                      <a:txBody>
                        <a:bodyPr/>
                        <a:lstStyle/>
                        <a:p>
                          <a:pPr marL="0" marR="0" algn="ctr">
                            <a:lnSpc>
                              <a:spcPct val="115000"/>
                            </a:lnSpc>
                            <a:spcBef>
                              <a:spcPts val="600"/>
                            </a:spcBef>
                            <a:spcAft>
                              <a:spcPts val="0"/>
                            </a:spcAft>
                          </a:pPr>
                          <a14:m>
                            <m:oMathPara xmlns:m="http://schemas.openxmlformats.org/officeDocument/2006/math">
                              <m:oMathParaPr>
                                <m:jc m:val="centerGroup"/>
                              </m:oMathParaPr>
                              <m:oMath xmlns:m="http://schemas.openxmlformats.org/officeDocument/2006/math">
                                <m:sSub>
                                  <m:sSubPr>
                                    <m:ctrlPr>
                                      <a:rPr lang="en-US" sz="1800" i="1">
                                        <a:effectLst/>
                                        <a:latin typeface="Cambria Math" panose="02040503050406030204" pitchFamily="18" charset="0"/>
                                      </a:rPr>
                                    </m:ctrlPr>
                                  </m:sSubPr>
                                  <m:e>
                                    <m:r>
                                      <a:rPr lang="en-US" sz="1400">
                                        <a:effectLst/>
                                        <a:latin typeface="Cambria Math" panose="02040503050406030204" pitchFamily="18" charset="0"/>
                                      </a:rPr>
                                      <m:t>𝑥</m:t>
                                    </m:r>
                                  </m:e>
                                  <m:sub>
                                    <m:r>
                                      <a:rPr lang="en-US" sz="1400">
                                        <a:effectLst/>
                                        <a:latin typeface="Cambria Math" panose="02040503050406030204" pitchFamily="18" charset="0"/>
                                      </a:rPr>
                                      <m:t>𝑓𝑢𝑙𝑙𝑦</m:t>
                                    </m:r>
                                    <m:r>
                                      <a:rPr lang="en-US" sz="1400">
                                        <a:effectLst/>
                                        <a:latin typeface="Cambria Math" panose="02040503050406030204" pitchFamily="18" charset="0"/>
                                      </a:rPr>
                                      <m:t> </m:t>
                                    </m:r>
                                    <m:r>
                                      <a:rPr lang="en-US" sz="1400">
                                        <a:effectLst/>
                                        <a:latin typeface="Cambria Math" panose="02040503050406030204" pitchFamily="18" charset="0"/>
                                      </a:rPr>
                                      <m:t>𝑡𝑟𝑎𝑛𝑠</m:t>
                                    </m:r>
                                  </m:sub>
                                </m:sSub>
                              </m:oMath>
                            </m:oMathPara>
                          </a14:m>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5000"/>
                            </a:lnSpc>
                            <a:spcBef>
                              <a:spcPts val="600"/>
                            </a:spcBef>
                            <a:spcAft>
                              <a:spcPts val="0"/>
                            </a:spcAft>
                          </a:pPr>
                          <a:r>
                            <a:rPr lang="en-US" sz="1400">
                              <a:effectLst/>
                            </a:rPr>
                            <a:t>1.233 inches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5000"/>
                            </a:lnSpc>
                            <a:spcBef>
                              <a:spcPts val="600"/>
                            </a:spcBef>
                            <a:spcAft>
                              <a:spcPts val="0"/>
                            </a:spcAft>
                          </a:pPr>
                          <a:r>
                            <a:rPr lang="en-US" sz="1400">
                              <a:effectLst/>
                            </a:rPr>
                            <a:t>1.1220 inches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5000"/>
                            </a:lnSpc>
                            <a:spcBef>
                              <a:spcPts val="600"/>
                            </a:spcBef>
                            <a:spcAft>
                              <a:spcPts val="0"/>
                            </a:spcAft>
                          </a:pPr>
                          <a:r>
                            <a:rPr lang="en-US" sz="1400" dirty="0">
                              <a:effectLst/>
                            </a:rPr>
                            <a:t>-9.0%</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548796359"/>
                      </a:ext>
                    </a:extLst>
                  </a:tr>
                  <a:tr h="369346">
                    <a:tc>
                      <a:txBody>
                        <a:bodyPr/>
                        <a:lstStyle/>
                        <a:p>
                          <a:pPr marL="0" marR="0" algn="ctr">
                            <a:lnSpc>
                              <a:spcPct val="115000"/>
                            </a:lnSpc>
                            <a:spcBef>
                              <a:spcPts val="600"/>
                            </a:spcBef>
                            <a:spcAft>
                              <a:spcPts val="0"/>
                            </a:spcAft>
                          </a:pPr>
                          <a14:m>
                            <m:oMathPara xmlns:m="http://schemas.openxmlformats.org/officeDocument/2006/math">
                              <m:oMathParaPr>
                                <m:jc m:val="centerGroup"/>
                              </m:oMathParaPr>
                              <m:oMath xmlns:m="http://schemas.openxmlformats.org/officeDocument/2006/math">
                                <m:sSub>
                                  <m:sSubPr>
                                    <m:ctrlPr>
                                      <a:rPr lang="en-US" sz="1800" i="1">
                                        <a:effectLst/>
                                        <a:latin typeface="Cambria Math" panose="02040503050406030204" pitchFamily="18" charset="0"/>
                                      </a:rPr>
                                    </m:ctrlPr>
                                  </m:sSubPr>
                                  <m:e>
                                    <m:r>
                                      <a:rPr lang="en-US" sz="1400">
                                        <a:effectLst/>
                                        <a:latin typeface="Cambria Math" panose="02040503050406030204" pitchFamily="18" charset="0"/>
                                      </a:rPr>
                                      <m:t>𝑥</m:t>
                                    </m:r>
                                  </m:e>
                                  <m:sub>
                                    <m:r>
                                      <a:rPr lang="en-US" sz="1400">
                                        <a:effectLst/>
                                        <a:latin typeface="Cambria Math" panose="02040503050406030204" pitchFamily="18" charset="0"/>
                                      </a:rPr>
                                      <m:t>𝑓𝑢𝑙𝑙𝑦</m:t>
                                    </m:r>
                                    <m:r>
                                      <a:rPr lang="en-US" sz="1400">
                                        <a:effectLst/>
                                        <a:latin typeface="Cambria Math" panose="02040503050406030204" pitchFamily="18" charset="0"/>
                                      </a:rPr>
                                      <m:t> </m:t>
                                    </m:r>
                                    <m:r>
                                      <a:rPr lang="en-US" sz="1400">
                                        <a:effectLst/>
                                        <a:latin typeface="Cambria Math" panose="02040503050406030204" pitchFamily="18" charset="0"/>
                                      </a:rPr>
                                      <m:t>𝑡𝑢𝑟𝑏</m:t>
                                    </m:r>
                                  </m:sub>
                                </m:sSub>
                              </m:oMath>
                            </m:oMathPara>
                          </a14:m>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5000"/>
                            </a:lnSpc>
                            <a:spcBef>
                              <a:spcPts val="600"/>
                            </a:spcBef>
                            <a:spcAft>
                              <a:spcPts val="0"/>
                            </a:spcAft>
                          </a:pPr>
                          <a:r>
                            <a:rPr lang="en-US" sz="1400" dirty="0">
                              <a:effectLst/>
                            </a:rPr>
                            <a:t>2.068 inches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5000"/>
                            </a:lnSpc>
                            <a:spcBef>
                              <a:spcPts val="600"/>
                            </a:spcBef>
                            <a:spcAft>
                              <a:spcPts val="0"/>
                            </a:spcAft>
                          </a:pPr>
                          <a:r>
                            <a:rPr lang="en-US" sz="1400">
                              <a:effectLst/>
                            </a:rPr>
                            <a:t>2.6350 inches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5000"/>
                            </a:lnSpc>
                            <a:spcBef>
                              <a:spcPts val="600"/>
                            </a:spcBef>
                            <a:spcAft>
                              <a:spcPts val="0"/>
                            </a:spcAft>
                          </a:pPr>
                          <a:r>
                            <a:rPr lang="en-US" sz="1400" dirty="0">
                              <a:effectLst/>
                            </a:rPr>
                            <a:t>+27%</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726848171"/>
                      </a:ext>
                    </a:extLst>
                  </a:tr>
                  <a:tr h="255284">
                    <a:tc>
                      <a:txBody>
                        <a:bodyPr/>
                        <a:lstStyle/>
                        <a:p>
                          <a:pPr marL="0" marR="0" algn="ctr">
                            <a:lnSpc>
                              <a:spcPct val="115000"/>
                            </a:lnSpc>
                            <a:spcBef>
                              <a:spcPts val="600"/>
                            </a:spcBef>
                            <a:spcAft>
                              <a:spcPts val="0"/>
                            </a:spcAft>
                          </a:pPr>
                          <a14:m>
                            <m:oMath xmlns:m="http://schemas.openxmlformats.org/officeDocument/2006/math">
                              <m:r>
                                <m:rPr>
                                  <m:sty m:val="p"/>
                                </m:rPr>
                                <a:rPr lang="en-US" sz="1400" b="0" i="1">
                                  <a:effectLst/>
                                  <a:latin typeface="Cambria Math" panose="02040503050406030204" pitchFamily="18" charset="0"/>
                                </a:rPr>
                                <m:t>P</m:t>
                              </m:r>
                            </m:oMath>
                          </a14:m>
                          <a:r>
                            <a:rPr lang="en-US" sz="1400" b="0" dirty="0">
                              <a:effectLst/>
                            </a:rPr>
                            <a:t> (plateau)</a:t>
                          </a:r>
                          <a:endParaRPr lang="en-US" sz="18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00B050"/>
                        </a:solidFill>
                      </a:tcPr>
                    </a:tc>
                    <a:tc>
                      <a:txBody>
                        <a:bodyPr/>
                        <a:lstStyle/>
                        <a:p>
                          <a:pPr marL="0" marR="0" algn="ctr">
                            <a:lnSpc>
                              <a:spcPct val="115000"/>
                            </a:lnSpc>
                            <a:spcBef>
                              <a:spcPts val="600"/>
                            </a:spcBef>
                            <a:spcAft>
                              <a:spcPts val="0"/>
                            </a:spcAft>
                          </a:pPr>
                          <a:r>
                            <a:rPr lang="en-US" sz="1400" dirty="0">
                              <a:effectLst/>
                            </a:rPr>
                            <a:t>0.141 psi</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00B050"/>
                        </a:solidFill>
                      </a:tcPr>
                    </a:tc>
                    <a:tc>
                      <a:txBody>
                        <a:bodyPr/>
                        <a:lstStyle/>
                        <a:p>
                          <a:pPr marL="0" marR="0" algn="ctr">
                            <a:lnSpc>
                              <a:spcPct val="115000"/>
                            </a:lnSpc>
                            <a:spcBef>
                              <a:spcPts val="600"/>
                            </a:spcBef>
                            <a:spcAft>
                              <a:spcPts val="0"/>
                            </a:spcAft>
                          </a:pPr>
                          <a:r>
                            <a:rPr lang="en-US" sz="1400">
                              <a:effectLst/>
                            </a:rPr>
                            <a:t>0.1747 psi</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00B050"/>
                        </a:solidFill>
                      </a:tcPr>
                    </a:tc>
                    <a:tc>
                      <a:txBody>
                        <a:bodyPr/>
                        <a:lstStyle/>
                        <a:p>
                          <a:pPr marL="0" marR="0" algn="ctr">
                            <a:lnSpc>
                              <a:spcPct val="115000"/>
                            </a:lnSpc>
                            <a:spcBef>
                              <a:spcPts val="600"/>
                            </a:spcBef>
                            <a:spcAft>
                              <a:spcPts val="0"/>
                            </a:spcAft>
                          </a:pPr>
                          <a:r>
                            <a:rPr lang="en-US" sz="1400" dirty="0">
                              <a:effectLst/>
                            </a:rPr>
                            <a:t>+24%</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00B050"/>
                        </a:solidFill>
                      </a:tcPr>
                    </a:tc>
                    <a:extLst>
                      <a:ext uri="{0D108BD9-81ED-4DB2-BD59-A6C34878D82A}">
                        <a16:rowId xmlns:a16="http://schemas.microsoft.com/office/drawing/2014/main" val="2869446418"/>
                      </a:ext>
                    </a:extLst>
                  </a:tr>
                </a:tbl>
              </a:graphicData>
            </a:graphic>
          </p:graphicFrame>
        </mc:Choice>
        <mc:Fallback xmlns="">
          <p:graphicFrame>
            <p:nvGraphicFramePr>
              <p:cNvPr id="8" name="Table 7"/>
              <p:cNvGraphicFramePr>
                <a:graphicFrameLocks noGrp="1"/>
              </p:cNvGraphicFramePr>
              <p:nvPr>
                <p:extLst>
                  <p:ext uri="{D42A27DB-BD31-4B8C-83A1-F6EECF244321}">
                    <p14:modId xmlns:p14="http://schemas.microsoft.com/office/powerpoint/2010/main" val="1463556436"/>
                  </p:ext>
                </p:extLst>
              </p:nvPr>
            </p:nvGraphicFramePr>
            <p:xfrm>
              <a:off x="357652" y="3851809"/>
              <a:ext cx="5177299" cy="2848181"/>
            </p:xfrm>
            <a:graphic>
              <a:graphicData uri="http://schemas.openxmlformats.org/drawingml/2006/table">
                <a:tbl>
                  <a:tblPr firstRow="1" firstCol="1" bandRow="1">
                    <a:tableStyleId>{5C22544A-7EE6-4342-B048-85BDC9FD1C3A}</a:tableStyleId>
                  </a:tblPr>
                  <a:tblGrid>
                    <a:gridCol w="1146127">
                      <a:extLst>
                        <a:ext uri="{9D8B030D-6E8A-4147-A177-3AD203B41FA5}">
                          <a16:colId xmlns:a16="http://schemas.microsoft.com/office/drawing/2014/main" val="3462225735"/>
                        </a:ext>
                      </a:extLst>
                    </a:gridCol>
                    <a:gridCol w="1343724">
                      <a:extLst>
                        <a:ext uri="{9D8B030D-6E8A-4147-A177-3AD203B41FA5}">
                          <a16:colId xmlns:a16="http://schemas.microsoft.com/office/drawing/2014/main" val="720394158"/>
                        </a:ext>
                      </a:extLst>
                    </a:gridCol>
                    <a:gridCol w="1343724">
                      <a:extLst>
                        <a:ext uri="{9D8B030D-6E8A-4147-A177-3AD203B41FA5}">
                          <a16:colId xmlns:a16="http://schemas.microsoft.com/office/drawing/2014/main" val="182781326"/>
                        </a:ext>
                      </a:extLst>
                    </a:gridCol>
                    <a:gridCol w="1343724">
                      <a:extLst>
                        <a:ext uri="{9D8B030D-6E8A-4147-A177-3AD203B41FA5}">
                          <a16:colId xmlns:a16="http://schemas.microsoft.com/office/drawing/2014/main" val="4069258075"/>
                        </a:ext>
                      </a:extLst>
                    </a:gridCol>
                  </a:tblGrid>
                  <a:tr h="527849">
                    <a:tc>
                      <a:txBody>
                        <a:bodyPr/>
                        <a:lstStyle/>
                        <a:p>
                          <a:pPr marL="0" marR="0">
                            <a:lnSpc>
                              <a:spcPct val="115000"/>
                            </a:lnSpc>
                            <a:spcBef>
                              <a:spcPts val="600"/>
                            </a:spcBef>
                            <a:spcAft>
                              <a:spcPts val="0"/>
                            </a:spcAft>
                          </a:pPr>
                          <a:r>
                            <a:rPr lang="en-US" sz="1400">
                              <a:effectLst/>
                            </a:rPr>
                            <a:t>Metric of interest</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5000"/>
                            </a:lnSpc>
                            <a:spcBef>
                              <a:spcPts val="600"/>
                            </a:spcBef>
                            <a:spcAft>
                              <a:spcPts val="0"/>
                            </a:spcAft>
                          </a:pPr>
                          <a:r>
                            <a:rPr lang="en-US" sz="1400" dirty="0">
                              <a:effectLst/>
                            </a:rPr>
                            <a:t>Experiment</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5000"/>
                            </a:lnSpc>
                            <a:spcBef>
                              <a:spcPts val="600"/>
                            </a:spcBef>
                            <a:spcAft>
                              <a:spcPts val="0"/>
                            </a:spcAft>
                          </a:pPr>
                          <a:r>
                            <a:rPr lang="en-US" sz="1400" dirty="0">
                              <a:effectLst/>
                            </a:rPr>
                            <a:t>CFD</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5000"/>
                            </a:lnSpc>
                            <a:spcBef>
                              <a:spcPts val="600"/>
                            </a:spcBef>
                            <a:spcAft>
                              <a:spcPts val="0"/>
                            </a:spcAft>
                          </a:pPr>
                          <a:r>
                            <a:rPr lang="en-US" sz="1400" dirty="0">
                              <a:effectLst/>
                            </a:rPr>
                            <a:t>% Difference</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915799380"/>
                      </a:ext>
                    </a:extLst>
                  </a:tr>
                  <a:tr h="342399">
                    <a:tc>
                      <a:txBody>
                        <a:bodyPr/>
                        <a:lstStyle/>
                        <a:p>
                          <a:endParaRPr lang="en-US"/>
                        </a:p>
                      </a:txBody>
                      <a:tcPr marL="68580" marR="68580" marT="0" marB="0">
                        <a:blipFill>
                          <a:blip r:embed="rId3"/>
                          <a:stretch>
                            <a:fillRect l="-532" t="-164286" r="-354787" b="-605357"/>
                          </a:stretch>
                        </a:blipFill>
                      </a:tcPr>
                    </a:tc>
                    <a:tc>
                      <a:txBody>
                        <a:bodyPr/>
                        <a:lstStyle/>
                        <a:p>
                          <a:pPr marL="0" marR="0" algn="ctr">
                            <a:lnSpc>
                              <a:spcPct val="115000"/>
                            </a:lnSpc>
                            <a:spcBef>
                              <a:spcPts val="600"/>
                            </a:spcBef>
                            <a:spcAft>
                              <a:spcPts val="0"/>
                            </a:spcAft>
                          </a:pPr>
                          <a:r>
                            <a:rPr lang="en-US" sz="1400" dirty="0">
                              <a:effectLst/>
                            </a:rPr>
                            <a:t>0.4869 inches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5000"/>
                            </a:lnSpc>
                            <a:spcBef>
                              <a:spcPts val="600"/>
                            </a:spcBef>
                            <a:spcAft>
                              <a:spcPts val="0"/>
                            </a:spcAft>
                          </a:pPr>
                          <a:r>
                            <a:rPr lang="en-US" sz="1400">
                              <a:effectLst/>
                            </a:rPr>
                            <a:t>0.4635 inches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5000"/>
                            </a:lnSpc>
                            <a:spcBef>
                              <a:spcPts val="600"/>
                            </a:spcBef>
                            <a:spcAft>
                              <a:spcPts val="0"/>
                            </a:spcAft>
                          </a:pPr>
                          <a:r>
                            <a:rPr lang="en-US" sz="1400" dirty="0">
                              <a:effectLst/>
                            </a:rPr>
                            <a:t>-4.8%</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85170317"/>
                      </a:ext>
                    </a:extLst>
                  </a:tr>
                  <a:tr h="342399">
                    <a:tc>
                      <a:txBody>
                        <a:bodyPr/>
                        <a:lstStyle/>
                        <a:p>
                          <a:endParaRPr lang="en-US"/>
                        </a:p>
                      </a:txBody>
                      <a:tcPr marL="68580" marR="68580" marT="0" marB="0">
                        <a:blipFill>
                          <a:blip r:embed="rId3"/>
                          <a:stretch>
                            <a:fillRect l="-532" t="-259649" r="-354787" b="-494737"/>
                          </a:stretch>
                        </a:blipFill>
                      </a:tcPr>
                    </a:tc>
                    <a:tc>
                      <a:txBody>
                        <a:bodyPr/>
                        <a:lstStyle/>
                        <a:p>
                          <a:pPr marL="0" marR="0" algn="ctr">
                            <a:lnSpc>
                              <a:spcPct val="115000"/>
                            </a:lnSpc>
                            <a:spcBef>
                              <a:spcPts val="600"/>
                            </a:spcBef>
                            <a:spcAft>
                              <a:spcPts val="0"/>
                            </a:spcAft>
                          </a:pPr>
                          <a:r>
                            <a:rPr lang="en-US" sz="1400">
                              <a:effectLst/>
                            </a:rPr>
                            <a:t>0.2122 inches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5000"/>
                            </a:lnSpc>
                            <a:spcBef>
                              <a:spcPts val="600"/>
                            </a:spcBef>
                            <a:spcAft>
                              <a:spcPts val="0"/>
                            </a:spcAft>
                          </a:pPr>
                          <a:r>
                            <a:rPr lang="en-US" sz="1400" dirty="0">
                              <a:effectLst/>
                            </a:rPr>
                            <a:t>0.2197 inches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5000"/>
                            </a:lnSpc>
                            <a:spcBef>
                              <a:spcPts val="600"/>
                            </a:spcBef>
                            <a:spcAft>
                              <a:spcPts val="0"/>
                            </a:spcAft>
                          </a:pPr>
                          <a:r>
                            <a:rPr lang="en-US" sz="1400" dirty="0">
                              <a:effectLst/>
                            </a:rPr>
                            <a:t>+3.5%</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099163739"/>
                      </a:ext>
                    </a:extLst>
                  </a:tr>
                  <a:tr h="272565">
                    <a:tc>
                      <a:txBody>
                        <a:bodyPr/>
                        <a:lstStyle/>
                        <a:p>
                          <a:endParaRPr lang="en-US"/>
                        </a:p>
                      </a:txBody>
                      <a:tcPr marL="68580" marR="68580" marT="0" marB="0">
                        <a:blipFill>
                          <a:blip r:embed="rId3"/>
                          <a:stretch>
                            <a:fillRect l="-532" t="-455556" r="-354787" b="-526667"/>
                          </a:stretch>
                        </a:blipFill>
                      </a:tcPr>
                    </a:tc>
                    <a:tc>
                      <a:txBody>
                        <a:bodyPr/>
                        <a:lstStyle/>
                        <a:p>
                          <a:pPr marL="0" marR="0" algn="ctr">
                            <a:lnSpc>
                              <a:spcPct val="115000"/>
                            </a:lnSpc>
                            <a:spcBef>
                              <a:spcPts val="600"/>
                            </a:spcBef>
                            <a:spcAft>
                              <a:spcPts val="0"/>
                            </a:spcAft>
                          </a:pPr>
                          <a:r>
                            <a:rPr lang="en-US" sz="1400">
                              <a:effectLst/>
                            </a:rPr>
                            <a:t>0.5631 inches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5000"/>
                            </a:lnSpc>
                            <a:spcBef>
                              <a:spcPts val="600"/>
                            </a:spcBef>
                            <a:spcAft>
                              <a:spcPts val="0"/>
                            </a:spcAft>
                          </a:pPr>
                          <a:r>
                            <a:rPr lang="en-US" sz="1400">
                              <a:effectLst/>
                            </a:rPr>
                            <a:t>0.5811 inches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5000"/>
                            </a:lnSpc>
                            <a:spcBef>
                              <a:spcPts val="600"/>
                            </a:spcBef>
                            <a:spcAft>
                              <a:spcPts val="0"/>
                            </a:spcAft>
                          </a:pPr>
                          <a:r>
                            <a:rPr lang="en-US" sz="1400" dirty="0">
                              <a:effectLst/>
                            </a:rPr>
                            <a:t>+3.2%</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070663309"/>
                      </a:ext>
                    </a:extLst>
                  </a:tr>
                  <a:tr h="368993">
                    <a:tc>
                      <a:txBody>
                        <a:bodyPr/>
                        <a:lstStyle/>
                        <a:p>
                          <a:endParaRPr lang="en-US"/>
                        </a:p>
                      </a:txBody>
                      <a:tcPr marL="68580" marR="68580" marT="0" marB="0">
                        <a:blipFill>
                          <a:blip r:embed="rId3"/>
                          <a:stretch>
                            <a:fillRect l="-532" t="-416667" r="-354787" b="-295000"/>
                          </a:stretch>
                        </a:blipFill>
                      </a:tcPr>
                    </a:tc>
                    <a:tc>
                      <a:txBody>
                        <a:bodyPr/>
                        <a:lstStyle/>
                        <a:p>
                          <a:pPr marL="0" marR="0" algn="ctr">
                            <a:lnSpc>
                              <a:spcPct val="115000"/>
                            </a:lnSpc>
                            <a:spcBef>
                              <a:spcPts val="600"/>
                            </a:spcBef>
                            <a:spcAft>
                              <a:spcPts val="0"/>
                            </a:spcAft>
                          </a:pPr>
                          <a:r>
                            <a:rPr lang="en-US" sz="1400">
                              <a:effectLst/>
                            </a:rPr>
                            <a:t>0.615 inches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5000"/>
                            </a:lnSpc>
                            <a:spcBef>
                              <a:spcPts val="600"/>
                            </a:spcBef>
                            <a:spcAft>
                              <a:spcPts val="0"/>
                            </a:spcAft>
                          </a:pPr>
                          <a:r>
                            <a:rPr lang="en-US" sz="1400" dirty="0">
                              <a:effectLst/>
                            </a:rPr>
                            <a:t>0.8881 inches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5000"/>
                            </a:lnSpc>
                            <a:spcBef>
                              <a:spcPts val="600"/>
                            </a:spcBef>
                            <a:spcAft>
                              <a:spcPts val="0"/>
                            </a:spcAft>
                          </a:pPr>
                          <a:r>
                            <a:rPr lang="en-US" sz="1400" dirty="0">
                              <a:effectLst/>
                            </a:rPr>
                            <a:t>+44%</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56555760"/>
                      </a:ext>
                    </a:extLst>
                  </a:tr>
                  <a:tr h="369346">
                    <a:tc>
                      <a:txBody>
                        <a:bodyPr/>
                        <a:lstStyle/>
                        <a:p>
                          <a:endParaRPr lang="en-US"/>
                        </a:p>
                      </a:txBody>
                      <a:tcPr marL="68580" marR="68580" marT="0" marB="0">
                        <a:blipFill>
                          <a:blip r:embed="rId3"/>
                          <a:stretch>
                            <a:fillRect l="-532" t="-508197" r="-354787" b="-190164"/>
                          </a:stretch>
                        </a:blipFill>
                      </a:tcPr>
                    </a:tc>
                    <a:tc>
                      <a:txBody>
                        <a:bodyPr/>
                        <a:lstStyle/>
                        <a:p>
                          <a:pPr marL="0" marR="0" algn="ctr">
                            <a:lnSpc>
                              <a:spcPct val="115000"/>
                            </a:lnSpc>
                            <a:spcBef>
                              <a:spcPts val="600"/>
                            </a:spcBef>
                            <a:spcAft>
                              <a:spcPts val="0"/>
                            </a:spcAft>
                          </a:pPr>
                          <a:r>
                            <a:rPr lang="en-US" sz="1400">
                              <a:effectLst/>
                            </a:rPr>
                            <a:t>1.233 inches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5000"/>
                            </a:lnSpc>
                            <a:spcBef>
                              <a:spcPts val="600"/>
                            </a:spcBef>
                            <a:spcAft>
                              <a:spcPts val="0"/>
                            </a:spcAft>
                          </a:pPr>
                          <a:r>
                            <a:rPr lang="en-US" sz="1400">
                              <a:effectLst/>
                            </a:rPr>
                            <a:t>1.1220 inches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5000"/>
                            </a:lnSpc>
                            <a:spcBef>
                              <a:spcPts val="600"/>
                            </a:spcBef>
                            <a:spcAft>
                              <a:spcPts val="0"/>
                            </a:spcAft>
                          </a:pPr>
                          <a:r>
                            <a:rPr lang="en-US" sz="1400" dirty="0">
                              <a:effectLst/>
                            </a:rPr>
                            <a:t>-9.0%</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548796359"/>
                      </a:ext>
                    </a:extLst>
                  </a:tr>
                  <a:tr h="369346">
                    <a:tc>
                      <a:txBody>
                        <a:bodyPr/>
                        <a:lstStyle/>
                        <a:p>
                          <a:endParaRPr lang="en-US"/>
                        </a:p>
                      </a:txBody>
                      <a:tcPr marL="68580" marR="68580" marT="0" marB="0">
                        <a:blipFill>
                          <a:blip r:embed="rId3"/>
                          <a:stretch>
                            <a:fillRect l="-532" t="-608197" r="-354787" b="-90164"/>
                          </a:stretch>
                        </a:blipFill>
                      </a:tcPr>
                    </a:tc>
                    <a:tc>
                      <a:txBody>
                        <a:bodyPr/>
                        <a:lstStyle/>
                        <a:p>
                          <a:pPr marL="0" marR="0" algn="ctr">
                            <a:lnSpc>
                              <a:spcPct val="115000"/>
                            </a:lnSpc>
                            <a:spcBef>
                              <a:spcPts val="600"/>
                            </a:spcBef>
                            <a:spcAft>
                              <a:spcPts val="0"/>
                            </a:spcAft>
                          </a:pPr>
                          <a:r>
                            <a:rPr lang="en-US" sz="1400" dirty="0">
                              <a:effectLst/>
                            </a:rPr>
                            <a:t>2.068 inches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5000"/>
                            </a:lnSpc>
                            <a:spcBef>
                              <a:spcPts val="600"/>
                            </a:spcBef>
                            <a:spcAft>
                              <a:spcPts val="0"/>
                            </a:spcAft>
                          </a:pPr>
                          <a:r>
                            <a:rPr lang="en-US" sz="1400">
                              <a:effectLst/>
                            </a:rPr>
                            <a:t>2.6350 inches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5000"/>
                            </a:lnSpc>
                            <a:spcBef>
                              <a:spcPts val="600"/>
                            </a:spcBef>
                            <a:spcAft>
                              <a:spcPts val="0"/>
                            </a:spcAft>
                          </a:pPr>
                          <a:r>
                            <a:rPr lang="en-US" sz="1400" dirty="0">
                              <a:effectLst/>
                            </a:rPr>
                            <a:t>+27%</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726848171"/>
                      </a:ext>
                    </a:extLst>
                  </a:tr>
                  <a:tr h="255284">
                    <a:tc>
                      <a:txBody>
                        <a:bodyPr/>
                        <a:lstStyle/>
                        <a:p>
                          <a:endParaRPr lang="en-US"/>
                        </a:p>
                      </a:txBody>
                      <a:tcPr marL="68580" marR="68580" marT="0" marB="0">
                        <a:blipFill>
                          <a:blip r:embed="rId3"/>
                          <a:stretch>
                            <a:fillRect l="-532" t="-1028571" r="-354787" b="-30952"/>
                          </a:stretch>
                        </a:blipFill>
                      </a:tcPr>
                    </a:tc>
                    <a:tc>
                      <a:txBody>
                        <a:bodyPr/>
                        <a:lstStyle/>
                        <a:p>
                          <a:pPr marL="0" marR="0" algn="ctr">
                            <a:lnSpc>
                              <a:spcPct val="115000"/>
                            </a:lnSpc>
                            <a:spcBef>
                              <a:spcPts val="600"/>
                            </a:spcBef>
                            <a:spcAft>
                              <a:spcPts val="0"/>
                            </a:spcAft>
                          </a:pPr>
                          <a:r>
                            <a:rPr lang="en-US" sz="1400" dirty="0">
                              <a:effectLst/>
                            </a:rPr>
                            <a:t>0.141 psi</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00B050"/>
                        </a:solidFill>
                      </a:tcPr>
                    </a:tc>
                    <a:tc>
                      <a:txBody>
                        <a:bodyPr/>
                        <a:lstStyle/>
                        <a:p>
                          <a:pPr marL="0" marR="0" algn="ctr">
                            <a:lnSpc>
                              <a:spcPct val="115000"/>
                            </a:lnSpc>
                            <a:spcBef>
                              <a:spcPts val="600"/>
                            </a:spcBef>
                            <a:spcAft>
                              <a:spcPts val="0"/>
                            </a:spcAft>
                          </a:pPr>
                          <a:r>
                            <a:rPr lang="en-US" sz="1400">
                              <a:effectLst/>
                            </a:rPr>
                            <a:t>0.1747 psi</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00B050"/>
                        </a:solidFill>
                      </a:tcPr>
                    </a:tc>
                    <a:tc>
                      <a:txBody>
                        <a:bodyPr/>
                        <a:lstStyle/>
                        <a:p>
                          <a:pPr marL="0" marR="0" algn="ctr">
                            <a:lnSpc>
                              <a:spcPct val="115000"/>
                            </a:lnSpc>
                            <a:spcBef>
                              <a:spcPts val="600"/>
                            </a:spcBef>
                            <a:spcAft>
                              <a:spcPts val="0"/>
                            </a:spcAft>
                          </a:pPr>
                          <a:r>
                            <a:rPr lang="en-US" sz="1400" dirty="0">
                              <a:effectLst/>
                            </a:rPr>
                            <a:t>+24%</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00B050"/>
                        </a:solidFill>
                      </a:tcPr>
                    </a:tc>
                    <a:extLst>
                      <a:ext uri="{0D108BD9-81ED-4DB2-BD59-A6C34878D82A}">
                        <a16:rowId xmlns:a16="http://schemas.microsoft.com/office/drawing/2014/main" val="2869446418"/>
                      </a:ext>
                    </a:extLst>
                  </a:tr>
                </a:tbl>
              </a:graphicData>
            </a:graphic>
          </p:graphicFrame>
        </mc:Fallback>
      </mc:AlternateContent>
      <p:pic>
        <p:nvPicPr>
          <p:cNvPr id="3" name="Picture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73449" y="1147476"/>
            <a:ext cx="5602640" cy="1510920"/>
          </a:xfrm>
          <a:prstGeom prst="rect">
            <a:avLst/>
          </a:prstGeom>
        </p:spPr>
      </p:pic>
      <p:pic>
        <p:nvPicPr>
          <p:cNvPr id="4" name="Picture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490952" y="2668116"/>
            <a:ext cx="5602643" cy="1454642"/>
          </a:xfrm>
          <a:prstGeom prst="rect">
            <a:avLst/>
          </a:prstGeom>
        </p:spPr>
      </p:pic>
      <p:pic>
        <p:nvPicPr>
          <p:cNvPr id="5" name="Picture 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94726" y="4139054"/>
            <a:ext cx="5602641" cy="1248492"/>
          </a:xfrm>
          <a:prstGeom prst="rect">
            <a:avLst/>
          </a:prstGeom>
        </p:spPr>
      </p:pic>
      <p:sp>
        <p:nvSpPr>
          <p:cNvPr id="12" name="Rectangle 11"/>
          <p:cNvSpPr/>
          <p:nvPr/>
        </p:nvSpPr>
        <p:spPr>
          <a:xfrm>
            <a:off x="6514432" y="5771753"/>
            <a:ext cx="5265676" cy="923330"/>
          </a:xfrm>
          <a:prstGeom prst="rect">
            <a:avLst/>
          </a:prstGeom>
          <a:solidFill>
            <a:srgbClr val="FFC000"/>
          </a:solidFill>
          <a:ln w="38100">
            <a:solidFill>
              <a:schemeClr val="bg1"/>
            </a:solidFill>
          </a:ln>
        </p:spPr>
        <p:txBody>
          <a:bodyPr wrap="square">
            <a:spAutoFit/>
          </a:bodyPr>
          <a:lstStyle/>
          <a:p>
            <a:r>
              <a:rPr lang="en-US" dirty="0">
                <a:solidFill>
                  <a:schemeClr val="bg1"/>
                </a:solidFill>
              </a:rPr>
              <a:t>Initial, pre-solution verification, comparison indicates plume impingement result is within threshold value, +/- 25%, for </a:t>
            </a:r>
            <a:r>
              <a:rPr lang="en-US" b="1" dirty="0">
                <a:solidFill>
                  <a:srgbClr val="00B050"/>
                </a:solidFill>
              </a:rPr>
              <a:t>KPP #1</a:t>
            </a:r>
          </a:p>
        </p:txBody>
      </p:sp>
      <p:sp>
        <p:nvSpPr>
          <p:cNvPr id="6" name="TextBox 5"/>
          <p:cNvSpPr txBox="1"/>
          <p:nvPr/>
        </p:nvSpPr>
        <p:spPr>
          <a:xfrm>
            <a:off x="6262778" y="5349815"/>
            <a:ext cx="5661803" cy="369332"/>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solidFill>
                  <a:srgbClr val="000000"/>
                </a:solidFill>
                <a:cs typeface="Arial"/>
              </a:rPr>
              <a:t>Continuum laminar time-accurate solution</a:t>
            </a:r>
          </a:p>
        </p:txBody>
      </p:sp>
    </p:spTree>
    <p:extLst>
      <p:ext uri="{BB962C8B-B14F-4D97-AF65-F5344CB8AC3E}">
        <p14:creationId xmlns:p14="http://schemas.microsoft.com/office/powerpoint/2010/main" val="2916375880"/>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idx="4294967295"/>
          </p:nvPr>
        </p:nvSpPr>
        <p:spPr>
          <a:xfrm>
            <a:off x="550258" y="-103307"/>
            <a:ext cx="10519646" cy="1087719"/>
          </a:xfrm>
        </p:spPr>
        <p:txBody>
          <a:bodyPr>
            <a:noAutofit/>
          </a:bodyPr>
          <a:lstStyle/>
          <a:p>
            <a:r>
              <a:rPr lang="en-US" altLang="en-US" sz="3600" dirty="0">
                <a:latin typeface="Arial Bold" panose="020B0704020202020204" pitchFamily="34" charset="0"/>
                <a:cs typeface="Arial Bold" panose="020B0704020202020204" pitchFamily="34" charset="0"/>
              </a:rPr>
              <a:t>PSC Accomplishment: Demonstration of Loci/GGFS in a low (Lunar-like) pressure environment</a:t>
            </a:r>
            <a:br>
              <a:rPr lang="en-US" altLang="en-US" sz="3600" dirty="0">
                <a:latin typeface="Arial Bold" panose="020B0704020202020204" pitchFamily="34" charset="0"/>
                <a:cs typeface="Arial Bold" panose="020B0704020202020204" pitchFamily="34" charset="0"/>
              </a:rPr>
            </a:br>
            <a:r>
              <a:rPr lang="en-US" altLang="en-US" sz="3600" dirty="0">
                <a:latin typeface="Arial Bold" panose="020B0704020202020204" pitchFamily="34" charset="0"/>
                <a:cs typeface="Arial Bold" panose="020B0704020202020204" pitchFamily="34" charset="0"/>
              </a:rPr>
              <a:t>Task 3</a:t>
            </a:r>
            <a:br>
              <a:rPr lang="en-US" altLang="en-US" sz="3600" dirty="0">
                <a:latin typeface="Arial Bold" panose="020B0704020202020204" pitchFamily="34" charset="0"/>
                <a:cs typeface="Arial Bold" panose="020B0704020202020204" pitchFamily="34" charset="0"/>
              </a:rPr>
            </a:br>
            <a:endParaRPr lang="en-US" altLang="en-US" sz="3600" dirty="0">
              <a:latin typeface="Arial Bold" panose="020B0704020202020204" pitchFamily="34" charset="0"/>
              <a:cs typeface="Arial Bold" panose="020B0704020202020204" pitchFamily="34" charset="0"/>
            </a:endParaRPr>
          </a:p>
        </p:txBody>
      </p:sp>
      <p:sp>
        <p:nvSpPr>
          <p:cNvPr id="20" name="TextBox 10"/>
          <p:cNvSpPr txBox="1">
            <a:spLocks noChangeArrowheads="1"/>
          </p:cNvSpPr>
          <p:nvPr/>
        </p:nvSpPr>
        <p:spPr bwMode="auto">
          <a:xfrm>
            <a:off x="6057901" y="5120102"/>
            <a:ext cx="456088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35000"/>
              </a:spcBef>
            </a:pPr>
            <a:r>
              <a:rPr lang="en-US" altLang="en-US" sz="1600" b="1" dirty="0"/>
              <a:t>Issues/Concerns:</a:t>
            </a:r>
          </a:p>
        </p:txBody>
      </p:sp>
      <p:sp>
        <p:nvSpPr>
          <p:cNvPr id="2" name="Slide Number Placeholder 1"/>
          <p:cNvSpPr>
            <a:spLocks noGrp="1"/>
          </p:cNvSpPr>
          <p:nvPr>
            <p:ph type="sldNum" sz="quarter" idx="4294967295"/>
          </p:nvPr>
        </p:nvSpPr>
        <p:spPr>
          <a:ln w="28575">
            <a:solidFill>
              <a:schemeClr val="accent1"/>
            </a:solidFill>
          </a:ln>
        </p:spPr>
        <p:txBody>
          <a:bodyPr/>
          <a:lstStyle/>
          <a:p>
            <a:pPr>
              <a:defRPr/>
            </a:pPr>
            <a:endParaRPr lang="en-US" dirty="0"/>
          </a:p>
        </p:txBody>
      </p:sp>
      <p:sp>
        <p:nvSpPr>
          <p:cNvPr id="30" name="Rectangle 22"/>
          <p:cNvSpPr>
            <a:spLocks noChangeArrowheads="1"/>
          </p:cNvSpPr>
          <p:nvPr/>
        </p:nvSpPr>
        <p:spPr bwMode="auto">
          <a:xfrm>
            <a:off x="1524000" y="1144512"/>
            <a:ext cx="4685760" cy="12003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lvl="1" eaLnBrk="1" fontAlgn="auto" hangingPunct="1">
              <a:spcBef>
                <a:spcPts val="0"/>
              </a:spcBef>
              <a:spcAft>
                <a:spcPts val="0"/>
              </a:spcAft>
            </a:pPr>
            <a:endParaRPr lang="en-US" sz="1200" dirty="0">
              <a:solidFill>
                <a:prstClr val="black"/>
              </a:solidFill>
              <a:latin typeface="Calibri" panose="020F0502020204030204"/>
              <a:ea typeface="+mn-ea"/>
            </a:endParaRPr>
          </a:p>
          <a:p>
            <a:pPr marL="171450" indent="-171450" eaLnBrk="1" fontAlgn="auto" hangingPunct="1">
              <a:spcBef>
                <a:spcPts val="0"/>
              </a:spcBef>
              <a:spcAft>
                <a:spcPts val="0"/>
              </a:spcAft>
              <a:buFont typeface="Arial" panose="020B0604020202020204" pitchFamily="34" charset="0"/>
              <a:buChar char="•"/>
            </a:pPr>
            <a:endParaRPr lang="en-US" sz="1200" dirty="0">
              <a:solidFill>
                <a:prstClr val="black"/>
              </a:solidFill>
              <a:latin typeface="Calibri" panose="020F0502020204030204"/>
              <a:ea typeface="+mn-ea"/>
            </a:endParaRPr>
          </a:p>
          <a:p>
            <a:pPr eaLnBrk="1" fontAlgn="auto" hangingPunct="1">
              <a:spcBef>
                <a:spcPts val="0"/>
              </a:spcBef>
              <a:spcAft>
                <a:spcPts val="0"/>
              </a:spcAft>
            </a:pPr>
            <a:endParaRPr lang="en-US" sz="1200" dirty="0">
              <a:solidFill>
                <a:prstClr val="black"/>
              </a:solidFill>
              <a:latin typeface="Calibri" panose="020F0502020204030204"/>
              <a:ea typeface="+mn-ea"/>
            </a:endParaRPr>
          </a:p>
          <a:p>
            <a:pPr eaLnBrk="1" fontAlgn="auto" hangingPunct="1">
              <a:spcBef>
                <a:spcPts val="0"/>
              </a:spcBef>
              <a:spcAft>
                <a:spcPts val="0"/>
              </a:spcAft>
            </a:pPr>
            <a:endParaRPr lang="en-US" sz="1200" dirty="0">
              <a:solidFill>
                <a:prstClr val="black"/>
              </a:solidFill>
              <a:latin typeface="Calibri" panose="020F0502020204030204"/>
              <a:ea typeface="+mn-ea"/>
            </a:endParaRPr>
          </a:p>
          <a:p>
            <a:pPr eaLnBrk="1" fontAlgn="auto" hangingPunct="1">
              <a:spcBef>
                <a:spcPts val="0"/>
              </a:spcBef>
              <a:spcAft>
                <a:spcPts val="0"/>
              </a:spcAft>
            </a:pPr>
            <a:endParaRPr lang="en-US" sz="1200" dirty="0">
              <a:solidFill>
                <a:prstClr val="black"/>
              </a:solidFill>
              <a:latin typeface="Calibri" panose="020F0502020204030204"/>
              <a:ea typeface="+mn-ea"/>
            </a:endParaRPr>
          </a:p>
          <a:p>
            <a:pPr marL="91440" indent="-91440" eaLnBrk="1" fontAlgn="auto" hangingPunct="1">
              <a:spcBef>
                <a:spcPts val="0"/>
              </a:spcBef>
              <a:spcAft>
                <a:spcPts val="0"/>
              </a:spcAft>
              <a:buFont typeface="Arial" panose="020B0604020202020204" pitchFamily="34" charset="0"/>
              <a:buChar char="•"/>
            </a:pPr>
            <a:endParaRPr lang="en-US" sz="1200" dirty="0">
              <a:solidFill>
                <a:prstClr val="black"/>
              </a:solidFill>
              <a:latin typeface="Calibri" panose="020F0502020204030204"/>
              <a:ea typeface="+mn-ea"/>
            </a:endParaRPr>
          </a:p>
        </p:txBody>
      </p:sp>
      <p:sp>
        <p:nvSpPr>
          <p:cNvPr id="14" name="TextBox 10"/>
          <p:cNvSpPr txBox="1">
            <a:spLocks noChangeArrowheads="1"/>
          </p:cNvSpPr>
          <p:nvPr/>
        </p:nvSpPr>
        <p:spPr bwMode="auto">
          <a:xfrm>
            <a:off x="0" y="1114975"/>
            <a:ext cx="6465536" cy="313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35000"/>
              </a:spcBef>
            </a:pPr>
            <a:r>
              <a:rPr lang="en-US" altLang="en-US" sz="1200" b="1" dirty="0">
                <a:solidFill>
                  <a:schemeClr val="bg1"/>
                </a:solidFill>
              </a:rPr>
              <a:t>Requirement drill-down</a:t>
            </a:r>
          </a:p>
          <a:p>
            <a:pPr eaLnBrk="1" hangingPunct="1">
              <a:spcBef>
                <a:spcPct val="35000"/>
              </a:spcBef>
              <a:buFont typeface="+mj-lt"/>
              <a:buAutoNum type="arabicPeriod"/>
            </a:pPr>
            <a:r>
              <a:rPr lang="en-US" altLang="en-US" sz="1200" b="1" dirty="0">
                <a:solidFill>
                  <a:schemeClr val="bg1"/>
                </a:solidFill>
              </a:rPr>
              <a:t>KPP #2 is the prediction of PSI-driven cratering which is the objective of PSC Task 2</a:t>
            </a:r>
          </a:p>
          <a:p>
            <a:pPr eaLnBrk="1" hangingPunct="1">
              <a:spcBef>
                <a:spcPct val="35000"/>
              </a:spcBef>
              <a:buFont typeface="+mj-lt"/>
              <a:buAutoNum type="arabicPeriod"/>
            </a:pPr>
            <a:r>
              <a:rPr lang="en-US" altLang="en-US" sz="1200" b="1" dirty="0">
                <a:solidFill>
                  <a:schemeClr val="bg1"/>
                </a:solidFill>
              </a:rPr>
              <a:t>Loci/GGFS is MSFC’s development crater prediction tool</a:t>
            </a:r>
          </a:p>
          <a:p>
            <a:pPr eaLnBrk="1" hangingPunct="1">
              <a:spcBef>
                <a:spcPct val="35000"/>
              </a:spcBef>
              <a:buFont typeface="+mj-lt"/>
              <a:buAutoNum type="arabicPeriod"/>
            </a:pPr>
            <a:r>
              <a:rPr lang="en-US" altLang="en-US" sz="1200" b="1" dirty="0">
                <a:solidFill>
                  <a:schemeClr val="bg1"/>
                </a:solidFill>
              </a:rPr>
              <a:t>Lunar cratering application require Loci/GGFS to operate in very low, Lunar-like ambient pressure</a:t>
            </a:r>
          </a:p>
          <a:p>
            <a:pPr eaLnBrk="1" hangingPunct="1">
              <a:spcBef>
                <a:spcPct val="35000"/>
              </a:spcBef>
              <a:buFont typeface="+mj-lt"/>
              <a:buAutoNum type="arabicPeriod"/>
            </a:pPr>
            <a:r>
              <a:rPr lang="en-US" altLang="en-US" sz="1200" b="1" dirty="0">
                <a:solidFill>
                  <a:schemeClr val="bg1"/>
                </a:solidFill>
              </a:rPr>
              <a:t>Development of a production-mode Loci/GGFS requires demonstration of operation in a low pressure environment</a:t>
            </a:r>
          </a:p>
          <a:p>
            <a:pPr eaLnBrk="1" hangingPunct="1">
              <a:spcBef>
                <a:spcPct val="35000"/>
              </a:spcBef>
              <a:buFont typeface="+mj-lt"/>
              <a:buAutoNum type="arabicPeriod"/>
            </a:pPr>
            <a:r>
              <a:rPr lang="en-US" altLang="en-US" sz="1200" b="1" dirty="0">
                <a:solidFill>
                  <a:schemeClr val="bg1"/>
                </a:solidFill>
              </a:rPr>
              <a:t>Forward work to address other requirements of a production-mode Loci/GGFS</a:t>
            </a:r>
          </a:p>
          <a:p>
            <a:pPr eaLnBrk="1" hangingPunct="1">
              <a:spcBef>
                <a:spcPct val="35000"/>
              </a:spcBef>
              <a:buFont typeface="+mj-lt"/>
              <a:buAutoNum type="arabicPeriod"/>
            </a:pPr>
            <a:r>
              <a:rPr lang="en-US" altLang="en-US" sz="1200" b="1" dirty="0">
                <a:solidFill>
                  <a:schemeClr val="bg1"/>
                </a:solidFill>
              </a:rPr>
              <a:t>Forward work to perform V&amp;V with cratering results of the PFGT for low pressure environments</a:t>
            </a:r>
          </a:p>
          <a:p>
            <a:pPr eaLnBrk="1" hangingPunct="1">
              <a:spcBef>
                <a:spcPct val="35000"/>
              </a:spcBef>
              <a:buFont typeface="+mj-lt"/>
              <a:buAutoNum type="arabicPeriod"/>
            </a:pPr>
            <a:r>
              <a:rPr lang="en-US" altLang="en-US" sz="1200" b="1" dirty="0">
                <a:solidFill>
                  <a:schemeClr val="bg1"/>
                </a:solidFill>
              </a:rPr>
              <a:t>Forward work to perform V&amp;V with cratering results of Apollo Program, </a:t>
            </a:r>
            <a:r>
              <a:rPr lang="en-US" altLang="en-US" sz="1200" b="1" dirty="0" smtClean="0">
                <a:solidFill>
                  <a:schemeClr val="bg1"/>
                </a:solidFill>
              </a:rPr>
              <a:t>PSI Science Scale Ground Test (SSGT), Large Scale Ground Test (LSGT) </a:t>
            </a:r>
            <a:r>
              <a:rPr lang="en-US" altLang="en-US" sz="1200" b="1" dirty="0">
                <a:solidFill>
                  <a:schemeClr val="bg1"/>
                </a:solidFill>
              </a:rPr>
              <a:t>as well as other relevant data to be identified</a:t>
            </a:r>
          </a:p>
        </p:txBody>
      </p:sp>
      <p:sp>
        <p:nvSpPr>
          <p:cNvPr id="12" name="Rectangle 11"/>
          <p:cNvSpPr/>
          <p:nvPr/>
        </p:nvSpPr>
        <p:spPr>
          <a:xfrm>
            <a:off x="6514432" y="5642357"/>
            <a:ext cx="5265676" cy="923330"/>
          </a:xfrm>
          <a:prstGeom prst="rect">
            <a:avLst/>
          </a:prstGeom>
          <a:solidFill>
            <a:srgbClr val="FFC000"/>
          </a:solidFill>
          <a:ln w="38100">
            <a:solidFill>
              <a:schemeClr val="bg1"/>
            </a:solidFill>
          </a:ln>
        </p:spPr>
        <p:txBody>
          <a:bodyPr wrap="square">
            <a:spAutoFit/>
          </a:bodyPr>
          <a:lstStyle/>
          <a:p>
            <a:r>
              <a:rPr lang="en-US" dirty="0">
                <a:solidFill>
                  <a:schemeClr val="bg1"/>
                </a:solidFill>
              </a:rPr>
              <a:t>Successful demonstration of low pressure operation of Loci/GGFS, a pre-requisite for Lunar cratering prediction</a:t>
            </a:r>
            <a:endParaRPr lang="en-US" b="1" dirty="0">
              <a:solidFill>
                <a:srgbClr val="00B050"/>
              </a:solidFill>
            </a:endParaRPr>
          </a:p>
        </p:txBody>
      </p:sp>
      <p:pic>
        <p:nvPicPr>
          <p:cNvPr id="6" name="Picture 5"/>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204447" y="4037926"/>
            <a:ext cx="2982772" cy="2696366"/>
          </a:xfrm>
          <a:prstGeom prst="rect">
            <a:avLst/>
          </a:prstGeom>
        </p:spPr>
      </p:pic>
      <p:pic>
        <p:nvPicPr>
          <p:cNvPr id="13" name="ApolloLEM-Mach-Depth-PerspZoom1">
            <a:hlinkClick r:id="" action="ppaction://media"/>
            <a:extLst>
              <a:ext uri="{FF2B5EF4-FFF2-40B4-BE49-F238E27FC236}">
                <a16:creationId xmlns:a16="http://schemas.microsoft.com/office/drawing/2014/main" id="{D6840C9A-05A8-425D-858F-EE453FBA89AD}"/>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6804290" y="1397064"/>
            <a:ext cx="5236660" cy="3927495"/>
          </a:xfrm>
          <a:prstGeom prst="rect">
            <a:avLst/>
          </a:prstGeom>
        </p:spPr>
      </p:pic>
      <p:sp>
        <p:nvSpPr>
          <p:cNvPr id="15" name="TextBox 10"/>
          <p:cNvSpPr txBox="1">
            <a:spLocks noChangeArrowheads="1"/>
          </p:cNvSpPr>
          <p:nvPr/>
        </p:nvSpPr>
        <p:spPr bwMode="auto">
          <a:xfrm>
            <a:off x="113289" y="4212875"/>
            <a:ext cx="2840306" cy="2077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indent="0" eaLnBrk="1" hangingPunct="1">
              <a:spcBef>
                <a:spcPct val="35000"/>
              </a:spcBef>
            </a:pPr>
            <a:r>
              <a:rPr lang="en-US" altLang="en-US" sz="1200" b="1" dirty="0">
                <a:solidFill>
                  <a:schemeClr val="bg1"/>
                </a:solidFill>
              </a:rPr>
              <a:t>Loci/GGFS cratering demonstration of Apollo Lunar Lander</a:t>
            </a:r>
          </a:p>
          <a:p>
            <a:pPr marL="171450" indent="-171450" eaLnBrk="1" hangingPunct="1">
              <a:spcBef>
                <a:spcPct val="35000"/>
              </a:spcBef>
              <a:buFont typeface="Arial" panose="020B0604020202020204" pitchFamily="34" charset="0"/>
              <a:buChar char="•"/>
            </a:pPr>
            <a:r>
              <a:rPr lang="en-US" altLang="en-US" sz="1200" b="1" dirty="0">
                <a:solidFill>
                  <a:schemeClr val="bg1"/>
                </a:solidFill>
              </a:rPr>
              <a:t>Continuum model only</a:t>
            </a:r>
          </a:p>
          <a:p>
            <a:pPr marL="171450" indent="-171450" eaLnBrk="1" hangingPunct="1">
              <a:spcBef>
                <a:spcPct val="35000"/>
              </a:spcBef>
              <a:buFont typeface="Arial" panose="020B0604020202020204" pitchFamily="34" charset="0"/>
              <a:buChar char="•"/>
            </a:pPr>
            <a:r>
              <a:rPr lang="en-US" altLang="en-US" sz="1200" b="1" dirty="0">
                <a:solidFill>
                  <a:schemeClr val="bg1"/>
                </a:solidFill>
              </a:rPr>
              <a:t>Intermediate ambient pressure of 1 Pa</a:t>
            </a:r>
          </a:p>
          <a:p>
            <a:pPr marL="571500" lvl="1" indent="-171450" eaLnBrk="1" hangingPunct="1">
              <a:spcBef>
                <a:spcPct val="35000"/>
              </a:spcBef>
              <a:buFont typeface="Arial" panose="020B0604020202020204" pitchFamily="34" charset="0"/>
              <a:buChar char="•"/>
            </a:pPr>
            <a:r>
              <a:rPr lang="en-US" altLang="en-US" sz="1200" b="1" dirty="0">
                <a:solidFill>
                  <a:schemeClr val="bg1"/>
                </a:solidFill>
              </a:rPr>
              <a:t>Martian: 600 Pa</a:t>
            </a:r>
          </a:p>
          <a:p>
            <a:pPr marL="571500" lvl="1" indent="-171450" eaLnBrk="1" hangingPunct="1">
              <a:spcBef>
                <a:spcPct val="35000"/>
              </a:spcBef>
              <a:buFont typeface="Arial" panose="020B0604020202020204" pitchFamily="34" charset="0"/>
              <a:buChar char="•"/>
            </a:pPr>
            <a:r>
              <a:rPr lang="en-US" altLang="en-US" sz="1200" b="1" dirty="0">
                <a:solidFill>
                  <a:schemeClr val="bg1"/>
                </a:solidFill>
              </a:rPr>
              <a:t>Lunar: 10</a:t>
            </a:r>
            <a:r>
              <a:rPr lang="en-US" altLang="en-US" sz="1200" b="1" baseline="30000" dirty="0">
                <a:solidFill>
                  <a:schemeClr val="bg1"/>
                </a:solidFill>
              </a:rPr>
              <a:t>-8</a:t>
            </a:r>
            <a:r>
              <a:rPr lang="en-US" altLang="en-US" sz="1200" b="1" dirty="0">
                <a:solidFill>
                  <a:schemeClr val="bg1"/>
                </a:solidFill>
              </a:rPr>
              <a:t> Pa</a:t>
            </a:r>
          </a:p>
          <a:p>
            <a:pPr marL="171450" indent="-171450" eaLnBrk="1" hangingPunct="1">
              <a:spcBef>
                <a:spcPct val="35000"/>
              </a:spcBef>
              <a:buFont typeface="Arial" panose="020B0604020202020204" pitchFamily="34" charset="0"/>
              <a:buChar char="•"/>
            </a:pPr>
            <a:r>
              <a:rPr lang="en-US" altLang="en-US" sz="1200" b="1" dirty="0">
                <a:solidFill>
                  <a:schemeClr val="bg1"/>
                </a:solidFill>
              </a:rPr>
              <a:t>Quasi-steady simulation at 5 m above surface</a:t>
            </a:r>
          </a:p>
        </p:txBody>
      </p:sp>
      <p:sp>
        <p:nvSpPr>
          <p:cNvPr id="16" name="Rectangle 15">
            <a:extLst>
              <a:ext uri="{FF2B5EF4-FFF2-40B4-BE49-F238E27FC236}">
                <a16:creationId xmlns:a16="http://schemas.microsoft.com/office/drawing/2014/main" id="{845F1D31-FF5B-402D-BD62-D1CF66EDB2C5}"/>
              </a:ext>
            </a:extLst>
          </p:cNvPr>
          <p:cNvSpPr/>
          <p:nvPr/>
        </p:nvSpPr>
        <p:spPr>
          <a:xfrm>
            <a:off x="8893395" y="1082190"/>
            <a:ext cx="981359" cy="307777"/>
          </a:xfrm>
          <a:prstGeom prst="rect">
            <a:avLst/>
          </a:prstGeom>
        </p:spPr>
        <p:txBody>
          <a:bodyPr wrap="none">
            <a:spAutoFit/>
          </a:bodyPr>
          <a:lstStyle/>
          <a:p>
            <a:r>
              <a:rPr lang="en-US" sz="1400" dirty="0">
                <a:solidFill>
                  <a:schemeClr val="bg1"/>
                </a:solidFill>
                <a:cs typeface="Arial" panose="020B0604020202020204" pitchFamily="34" charset="0"/>
              </a:rPr>
              <a:t>Animation</a:t>
            </a:r>
          </a:p>
        </p:txBody>
      </p:sp>
    </p:spTree>
    <p:extLst>
      <p:ext uri="{BB962C8B-B14F-4D97-AF65-F5344CB8AC3E}">
        <p14:creationId xmlns:p14="http://schemas.microsoft.com/office/powerpoint/2010/main" val="9714319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100"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13"/>
                </p:tgtEl>
              </p:cMediaNode>
            </p:video>
            <p:seq concurrent="1" nextAc="seek">
              <p:cTn id="8" restart="whenNotActive" fill="hold" evtFilter="cancelBubble" nodeType="interactiveSeq">
                <p:stCondLst>
                  <p:cond evt="onClick" delay="0">
                    <p:tgtEl>
                      <p:spTgt spid="1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3413" y="121312"/>
            <a:ext cx="10408022" cy="1066800"/>
          </a:xfrm>
        </p:spPr>
        <p:txBody>
          <a:bodyPr/>
          <a:lstStyle/>
          <a:p>
            <a:r>
              <a:rPr lang="en-US" sz="3600" dirty="0">
                <a:solidFill>
                  <a:schemeClr val="bg1">
                    <a:lumMod val="85000"/>
                  </a:schemeClr>
                </a:solidFill>
              </a:rPr>
              <a:t>FY 20 Accomplishments – Ground Testing</a:t>
            </a:r>
          </a:p>
        </p:txBody>
      </p:sp>
      <p:sp>
        <p:nvSpPr>
          <p:cNvPr id="4" name="Content Placeholder 2"/>
          <p:cNvSpPr txBox="1">
            <a:spLocks/>
          </p:cNvSpPr>
          <p:nvPr/>
        </p:nvSpPr>
        <p:spPr>
          <a:xfrm>
            <a:off x="38098" y="1188111"/>
            <a:ext cx="7223314" cy="4121080"/>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Arial" panose="020B0604020202020204" pitchFamily="34" charset="0"/>
              <a:buChar char="•"/>
            </a:pPr>
            <a:r>
              <a:rPr lang="en-US" sz="2000" dirty="0">
                <a:latin typeface="Arial" panose="020B0604020202020204" pitchFamily="34" charset="0"/>
                <a:cs typeface="Arial" panose="020B0604020202020204" pitchFamily="34" charset="0"/>
              </a:rPr>
              <a:t>Progress across all 3 PSI ground tests, leveraging complimentary, in-line development of critical test hardware</a:t>
            </a:r>
          </a:p>
          <a:p>
            <a:pPr>
              <a:buFont typeface="Arial" panose="020B0604020202020204" pitchFamily="34" charset="0"/>
              <a:buChar char="•"/>
            </a:pPr>
            <a:r>
              <a:rPr lang="en-US" sz="2000" dirty="0">
                <a:latin typeface="Arial" panose="020B0604020202020204" pitchFamily="34" charset="0"/>
                <a:cs typeface="Arial" panose="020B0604020202020204" pitchFamily="34" charset="0"/>
              </a:rPr>
              <a:t>Physics-Focused Ground </a:t>
            </a:r>
            <a:r>
              <a:rPr lang="en-US" sz="2000" dirty="0" smtClean="0">
                <a:latin typeface="Arial" panose="020B0604020202020204" pitchFamily="34" charset="0"/>
                <a:cs typeface="Arial" panose="020B0604020202020204" pitchFamily="34" charset="0"/>
              </a:rPr>
              <a:t>Test (PFGT):  </a:t>
            </a:r>
            <a:r>
              <a:rPr lang="en-US" sz="2000" dirty="0">
                <a:latin typeface="Arial" panose="020B0604020202020204" pitchFamily="34" charset="0"/>
                <a:cs typeface="Arial" panose="020B0604020202020204" pitchFamily="34" charset="0"/>
              </a:rPr>
              <a:t>MSFC TS300 </a:t>
            </a:r>
          </a:p>
          <a:p>
            <a:pPr lvl="1">
              <a:buFont typeface="Arial" panose="020B0604020202020204" pitchFamily="34" charset="0"/>
              <a:buChar char="•"/>
            </a:pPr>
            <a:r>
              <a:rPr lang="en-US" sz="1800" dirty="0">
                <a:latin typeface="Arial" panose="020B0604020202020204" pitchFamily="34" charset="0"/>
                <a:cs typeface="Arial" panose="020B0604020202020204" pitchFamily="34" charset="0"/>
              </a:rPr>
              <a:t>Test requirements defined</a:t>
            </a:r>
          </a:p>
          <a:p>
            <a:pPr lvl="1">
              <a:buFont typeface="Arial" panose="020B0604020202020204" pitchFamily="34" charset="0"/>
              <a:buChar char="•"/>
            </a:pPr>
            <a:r>
              <a:rPr lang="en-US" sz="1800" dirty="0">
                <a:latin typeface="Arial" panose="020B0604020202020204" pitchFamily="34" charset="0"/>
                <a:cs typeface="Arial" panose="020B0604020202020204" pitchFamily="34" charset="0"/>
              </a:rPr>
              <a:t>Preliminary design work completed for the flow rig, soil bin, and diagnostics integration</a:t>
            </a:r>
          </a:p>
          <a:p>
            <a:pPr lvl="1">
              <a:buFont typeface="Arial" panose="020B0604020202020204" pitchFamily="34" charset="0"/>
              <a:buChar char="•"/>
            </a:pPr>
            <a:r>
              <a:rPr lang="en-US" sz="1800" dirty="0">
                <a:latin typeface="Arial" panose="020B0604020202020204" pitchFamily="34" charset="0"/>
                <a:cs typeface="Arial" panose="020B0604020202020204" pitchFamily="34" charset="0"/>
              </a:rPr>
              <a:t>Target test start:  Nov. 2020</a:t>
            </a:r>
          </a:p>
          <a:p>
            <a:pPr>
              <a:buFont typeface="Arial" panose="020B0604020202020204" pitchFamily="34" charset="0"/>
              <a:buChar char="•"/>
            </a:pPr>
            <a:r>
              <a:rPr lang="en-US" sz="2000" dirty="0">
                <a:latin typeface="Arial" panose="020B0604020202020204" pitchFamily="34" charset="0"/>
                <a:cs typeface="Arial" panose="020B0604020202020204" pitchFamily="34" charset="0"/>
              </a:rPr>
              <a:t>Science-Scale and Large-Scale Ground Tests:             MSFC TS300 and </a:t>
            </a:r>
            <a:r>
              <a:rPr lang="en-US" sz="2000" dirty="0" err="1">
                <a:latin typeface="Arial" panose="020B0604020202020204" pitchFamily="34" charset="0"/>
                <a:cs typeface="Arial" panose="020B0604020202020204" pitchFamily="34" charset="0"/>
              </a:rPr>
              <a:t>Plumbrook</a:t>
            </a:r>
            <a:r>
              <a:rPr lang="en-US" sz="2000" dirty="0">
                <a:latin typeface="Arial" panose="020B0604020202020204" pitchFamily="34" charset="0"/>
                <a:cs typeface="Arial" panose="020B0604020202020204" pitchFamily="34" charset="0"/>
              </a:rPr>
              <a:t> Station</a:t>
            </a:r>
          </a:p>
          <a:p>
            <a:pPr lvl="1">
              <a:buFont typeface="Arial" panose="020B0604020202020204" pitchFamily="34" charset="0"/>
              <a:buChar char="•"/>
            </a:pPr>
            <a:r>
              <a:rPr lang="en-US" sz="1800" dirty="0">
                <a:latin typeface="Arial" panose="020B0604020202020204" pitchFamily="34" charset="0"/>
                <a:cs typeface="Arial" panose="020B0604020202020204" pitchFamily="34" charset="0"/>
              </a:rPr>
              <a:t>Test requirements formulated, test design underway</a:t>
            </a:r>
          </a:p>
          <a:p>
            <a:pPr lvl="1">
              <a:buFont typeface="Arial" panose="020B0604020202020204" pitchFamily="34" charset="0"/>
              <a:buChar char="•"/>
            </a:pPr>
            <a:r>
              <a:rPr lang="en-US" sz="1800" dirty="0">
                <a:latin typeface="Arial" panose="020B0604020202020204" pitchFamily="34" charset="0"/>
                <a:cs typeface="Arial" panose="020B0604020202020204" pitchFamily="34" charset="0"/>
              </a:rPr>
              <a:t>Hot-fire testing continues for </a:t>
            </a:r>
            <a:r>
              <a:rPr lang="en-US" sz="1800" dirty="0" err="1">
                <a:latin typeface="Arial" panose="020B0604020202020204" pitchFamily="34" charset="0"/>
                <a:cs typeface="Arial" panose="020B0604020202020204" pitchFamily="34" charset="0"/>
              </a:rPr>
              <a:t>AMPed</a:t>
            </a:r>
            <a:r>
              <a:rPr lang="en-US" sz="1800" dirty="0">
                <a:latin typeface="Arial" panose="020B0604020202020204" pitchFamily="34" charset="0"/>
                <a:cs typeface="Arial" panose="020B0604020202020204" pitchFamily="34" charset="0"/>
              </a:rPr>
              <a:t> LCH</a:t>
            </a:r>
            <a:r>
              <a:rPr lang="en-US" sz="1800" baseline="-25000" dirty="0">
                <a:latin typeface="Arial" panose="020B0604020202020204" pitchFamily="34" charset="0"/>
                <a:cs typeface="Arial" panose="020B0604020202020204" pitchFamily="34" charset="0"/>
              </a:rPr>
              <a:t>4</a:t>
            </a:r>
            <a:r>
              <a:rPr lang="en-US" sz="1800" dirty="0">
                <a:latin typeface="Arial" panose="020B0604020202020204" pitchFamily="34" charset="0"/>
                <a:cs typeface="Arial" panose="020B0604020202020204" pitchFamily="34" charset="0"/>
              </a:rPr>
              <a:t>/</a:t>
            </a:r>
            <a:r>
              <a:rPr lang="en-US" sz="1800" dirty="0" err="1">
                <a:latin typeface="Arial" panose="020B0604020202020204" pitchFamily="34" charset="0"/>
                <a:cs typeface="Arial" panose="020B0604020202020204" pitchFamily="34" charset="0"/>
              </a:rPr>
              <a:t>LOx</a:t>
            </a:r>
            <a:r>
              <a:rPr lang="en-US" sz="1800" dirty="0">
                <a:latin typeface="Arial" panose="020B0604020202020204" pitchFamily="34" charset="0"/>
                <a:cs typeface="Arial" panose="020B0604020202020204" pitchFamily="34" charset="0"/>
              </a:rPr>
              <a:t> engine, testing from 650 lbf to 5,000 lbf sea-level thrust</a:t>
            </a:r>
          </a:p>
          <a:p>
            <a:pPr lvl="1">
              <a:buFont typeface="Arial" panose="020B0604020202020204" pitchFamily="34" charset="0"/>
              <a:buChar char="•"/>
            </a:pPr>
            <a:r>
              <a:rPr lang="en-US" sz="1800" dirty="0">
                <a:latin typeface="Arial" panose="020B0604020202020204" pitchFamily="34" charset="0"/>
                <a:cs typeface="Arial" panose="020B0604020202020204" pitchFamily="34" charset="0"/>
              </a:rPr>
              <a:t>Target test starts:  FY22, FY24</a:t>
            </a: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
        <p:nvSpPr>
          <p:cNvPr id="6" name="Slide Number Placeholder 5"/>
          <p:cNvSpPr>
            <a:spLocks noGrp="1"/>
          </p:cNvSpPr>
          <p:nvPr>
            <p:ph type="sldNum" sz="quarter" idx="10"/>
          </p:nvPr>
        </p:nvSpPr>
        <p:spPr/>
        <p:txBody>
          <a:bodyPr/>
          <a:lstStyle/>
          <a:p>
            <a:pPr>
              <a:defRPr/>
            </a:pPr>
            <a:fld id="{75D13D49-2B6F-174C-9E1E-1013A06E5C50}" type="slidenum">
              <a:rPr lang="uk-UA" smtClean="0"/>
              <a:pPr>
                <a:defRPr/>
              </a:pPr>
              <a:t>10</a:t>
            </a:fld>
            <a:endParaRPr lang="uk-UA" dirty="0"/>
          </a:p>
        </p:txBody>
      </p:sp>
      <p:pic>
        <p:nvPicPr>
          <p:cNvPr id="24" name="Picture 23">
            <a:extLst>
              <a:ext uri="{FF2B5EF4-FFF2-40B4-BE49-F238E27FC236}">
                <a16:creationId xmlns:a16="http://schemas.microsoft.com/office/drawing/2014/main" id="{4BE97BA2-EAD8-9B4A-AD71-FD26A9F2584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543665" y="1506821"/>
            <a:ext cx="1888494" cy="2103120"/>
          </a:xfrm>
          <a:prstGeom prst="rect">
            <a:avLst/>
          </a:prstGeom>
        </p:spPr>
      </p:pic>
      <p:pic>
        <p:nvPicPr>
          <p:cNvPr id="28" name="Picture 27" descr="A picture containing table, chair, sitting, computer&#10;&#10;Description automatically generated">
            <a:extLst>
              <a:ext uri="{FF2B5EF4-FFF2-40B4-BE49-F238E27FC236}">
                <a16:creationId xmlns:a16="http://schemas.microsoft.com/office/drawing/2014/main" id="{D1FF02C7-6CEE-C246-991D-F554ADA9E500}"/>
              </a:ext>
            </a:extLst>
          </p:cNvPr>
          <p:cNvPicPr>
            <a:picLocks noChangeAspect="1"/>
          </p:cNvPicPr>
          <p:nvPr/>
        </p:nvPicPr>
        <p:blipFill rotWithShape="1">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8656184" y="3914086"/>
            <a:ext cx="3133480" cy="2560320"/>
          </a:xfrm>
          <a:prstGeom prst="rect">
            <a:avLst/>
          </a:prstGeom>
        </p:spPr>
      </p:pic>
      <p:pic>
        <p:nvPicPr>
          <p:cNvPr id="33" name="Picture 32">
            <a:extLst>
              <a:ext uri="{FF2B5EF4-FFF2-40B4-BE49-F238E27FC236}">
                <a16:creationId xmlns:a16="http://schemas.microsoft.com/office/drawing/2014/main" id="{CA015BD3-346A-7641-8873-94225DBBB53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628561" y="1638640"/>
            <a:ext cx="2362271" cy="2098691"/>
          </a:xfrm>
          <a:prstGeom prst="rect">
            <a:avLst/>
          </a:prstGeom>
        </p:spPr>
      </p:pic>
      <p:pic>
        <p:nvPicPr>
          <p:cNvPr id="35" name="Picture 34" descr="A picture containing device, clock, meter&#10;&#10;Description automatically generated">
            <a:extLst>
              <a:ext uri="{FF2B5EF4-FFF2-40B4-BE49-F238E27FC236}">
                <a16:creationId xmlns:a16="http://schemas.microsoft.com/office/drawing/2014/main" id="{BF9DB954-EC5A-F944-8B64-8D55C97E6229}"/>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7261412" y="5127524"/>
            <a:ext cx="2082800" cy="1219200"/>
          </a:xfrm>
          <a:prstGeom prst="rect">
            <a:avLst/>
          </a:prstGeom>
        </p:spPr>
      </p:pic>
      <p:pic>
        <p:nvPicPr>
          <p:cNvPr id="39" name="Picture 38" descr="A picture containing building, large, street, engine&#10;&#10;Description automatically generated">
            <a:extLst>
              <a:ext uri="{FF2B5EF4-FFF2-40B4-BE49-F238E27FC236}">
                <a16:creationId xmlns:a16="http://schemas.microsoft.com/office/drawing/2014/main" id="{F4D5EF41-ABC8-274C-A0A8-EFB35CADE61D}"/>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761735" y="5489030"/>
            <a:ext cx="2047603" cy="914400"/>
          </a:xfrm>
          <a:prstGeom prst="rect">
            <a:avLst/>
          </a:prstGeom>
        </p:spPr>
      </p:pic>
      <p:sp>
        <p:nvSpPr>
          <p:cNvPr id="40" name="TextBox 39">
            <a:extLst>
              <a:ext uri="{FF2B5EF4-FFF2-40B4-BE49-F238E27FC236}">
                <a16:creationId xmlns:a16="http://schemas.microsoft.com/office/drawing/2014/main" id="{2FD81786-B896-E24C-A04A-EB9F2551D626}"/>
              </a:ext>
            </a:extLst>
          </p:cNvPr>
          <p:cNvSpPr txBox="1"/>
          <p:nvPr/>
        </p:nvSpPr>
        <p:spPr>
          <a:xfrm>
            <a:off x="7884845" y="1179237"/>
            <a:ext cx="4058106" cy="338554"/>
          </a:xfrm>
          <a:prstGeom prst="rect">
            <a:avLst/>
          </a:prstGeom>
          <a:noFill/>
        </p:spPr>
        <p:txBody>
          <a:bodyPr wrap="square" rtlCol="0">
            <a:spAutoFit/>
          </a:bodyPr>
          <a:lstStyle/>
          <a:p>
            <a:pPr algn="ctr"/>
            <a:r>
              <a:rPr lang="en-US" sz="1600" b="1" dirty="0"/>
              <a:t>PFGT Preliminary Design and Analysis</a:t>
            </a:r>
          </a:p>
        </p:txBody>
      </p:sp>
      <p:sp>
        <p:nvSpPr>
          <p:cNvPr id="41" name="TextBox 40">
            <a:extLst>
              <a:ext uri="{FF2B5EF4-FFF2-40B4-BE49-F238E27FC236}">
                <a16:creationId xmlns:a16="http://schemas.microsoft.com/office/drawing/2014/main" id="{4D8DD3CF-B6AF-7B45-A6C7-40B5890C7279}"/>
              </a:ext>
            </a:extLst>
          </p:cNvPr>
          <p:cNvSpPr txBox="1"/>
          <p:nvPr/>
        </p:nvSpPr>
        <p:spPr>
          <a:xfrm>
            <a:off x="293902" y="6403430"/>
            <a:ext cx="3093852" cy="246221"/>
          </a:xfrm>
          <a:prstGeom prst="rect">
            <a:avLst/>
          </a:prstGeom>
          <a:noFill/>
        </p:spPr>
        <p:txBody>
          <a:bodyPr wrap="square" rtlCol="0">
            <a:spAutoFit/>
          </a:bodyPr>
          <a:lstStyle/>
          <a:p>
            <a:r>
              <a:rPr lang="en-US" sz="1000" dirty="0"/>
              <a:t>Hot-fire test of engine for Large-Scale Ground Test</a:t>
            </a:r>
          </a:p>
        </p:txBody>
      </p:sp>
      <p:sp>
        <p:nvSpPr>
          <p:cNvPr id="42" name="TextBox 41">
            <a:extLst>
              <a:ext uri="{FF2B5EF4-FFF2-40B4-BE49-F238E27FC236}">
                <a16:creationId xmlns:a16="http://schemas.microsoft.com/office/drawing/2014/main" id="{EFFE6937-E71C-4D41-A1EE-1DC103444C00}"/>
              </a:ext>
            </a:extLst>
          </p:cNvPr>
          <p:cNvSpPr txBox="1"/>
          <p:nvPr/>
        </p:nvSpPr>
        <p:spPr>
          <a:xfrm>
            <a:off x="10686302" y="3387334"/>
            <a:ext cx="1460880" cy="400110"/>
          </a:xfrm>
          <a:prstGeom prst="rect">
            <a:avLst/>
          </a:prstGeom>
          <a:noFill/>
        </p:spPr>
        <p:txBody>
          <a:bodyPr wrap="square" rtlCol="0">
            <a:spAutoFit/>
          </a:bodyPr>
          <a:lstStyle/>
          <a:p>
            <a:pPr algn="ctr"/>
            <a:r>
              <a:rPr lang="en-US" sz="1000" dirty="0"/>
              <a:t>Pressure profiles for a 2 torr test condition</a:t>
            </a:r>
          </a:p>
        </p:txBody>
      </p:sp>
      <p:sp>
        <p:nvSpPr>
          <p:cNvPr id="43" name="TextBox 42">
            <a:extLst>
              <a:ext uri="{FF2B5EF4-FFF2-40B4-BE49-F238E27FC236}">
                <a16:creationId xmlns:a16="http://schemas.microsoft.com/office/drawing/2014/main" id="{A08A15FD-1DAC-DF41-BA50-EFCB4CDF7966}"/>
              </a:ext>
            </a:extLst>
          </p:cNvPr>
          <p:cNvSpPr txBox="1"/>
          <p:nvPr/>
        </p:nvSpPr>
        <p:spPr>
          <a:xfrm>
            <a:off x="7640253" y="6326485"/>
            <a:ext cx="1460880" cy="400110"/>
          </a:xfrm>
          <a:prstGeom prst="rect">
            <a:avLst/>
          </a:prstGeom>
          <a:noFill/>
        </p:spPr>
        <p:txBody>
          <a:bodyPr wrap="square" rtlCol="0">
            <a:spAutoFit/>
          </a:bodyPr>
          <a:lstStyle/>
          <a:p>
            <a:pPr algn="ctr"/>
            <a:r>
              <a:rPr lang="en-US" sz="1000" dirty="0"/>
              <a:t>Instrumented impingement plate</a:t>
            </a:r>
          </a:p>
        </p:txBody>
      </p:sp>
      <p:sp>
        <p:nvSpPr>
          <p:cNvPr id="44" name="TextBox 43">
            <a:extLst>
              <a:ext uri="{FF2B5EF4-FFF2-40B4-BE49-F238E27FC236}">
                <a16:creationId xmlns:a16="http://schemas.microsoft.com/office/drawing/2014/main" id="{05E74C49-3B6E-7C48-B311-3F7239791D3D}"/>
              </a:ext>
            </a:extLst>
          </p:cNvPr>
          <p:cNvSpPr txBox="1"/>
          <p:nvPr/>
        </p:nvSpPr>
        <p:spPr>
          <a:xfrm>
            <a:off x="7261412" y="3556521"/>
            <a:ext cx="2279537" cy="246221"/>
          </a:xfrm>
          <a:prstGeom prst="rect">
            <a:avLst/>
          </a:prstGeom>
          <a:noFill/>
        </p:spPr>
        <p:txBody>
          <a:bodyPr wrap="square" rtlCol="0">
            <a:spAutoFit/>
          </a:bodyPr>
          <a:lstStyle/>
          <a:p>
            <a:pPr algn="ctr"/>
            <a:r>
              <a:rPr lang="en-US" sz="1000" dirty="0"/>
              <a:t>TS300 optical diagnostics integration</a:t>
            </a:r>
          </a:p>
        </p:txBody>
      </p:sp>
      <p:sp>
        <p:nvSpPr>
          <p:cNvPr id="45" name="TextBox 44">
            <a:extLst>
              <a:ext uri="{FF2B5EF4-FFF2-40B4-BE49-F238E27FC236}">
                <a16:creationId xmlns:a16="http://schemas.microsoft.com/office/drawing/2014/main" id="{76DCC2F4-F86D-0749-8B65-9A2924B83576}"/>
              </a:ext>
            </a:extLst>
          </p:cNvPr>
          <p:cNvSpPr txBox="1"/>
          <p:nvPr/>
        </p:nvSpPr>
        <p:spPr>
          <a:xfrm>
            <a:off x="7745623" y="4365277"/>
            <a:ext cx="1282763" cy="400110"/>
          </a:xfrm>
          <a:prstGeom prst="rect">
            <a:avLst/>
          </a:prstGeom>
          <a:noFill/>
        </p:spPr>
        <p:txBody>
          <a:bodyPr wrap="square" rtlCol="0">
            <a:spAutoFit/>
          </a:bodyPr>
          <a:lstStyle/>
          <a:p>
            <a:pPr algn="ctr"/>
            <a:r>
              <a:rPr lang="en-US" sz="1000" dirty="0"/>
              <a:t>Heated GN</a:t>
            </a:r>
            <a:r>
              <a:rPr lang="en-US" sz="1000" baseline="-25000" dirty="0"/>
              <a:t>2</a:t>
            </a:r>
            <a:r>
              <a:rPr lang="en-US" sz="1000" dirty="0"/>
              <a:t> manifold</a:t>
            </a:r>
          </a:p>
        </p:txBody>
      </p:sp>
      <p:sp>
        <p:nvSpPr>
          <p:cNvPr id="46" name="TextBox 45">
            <a:extLst>
              <a:ext uri="{FF2B5EF4-FFF2-40B4-BE49-F238E27FC236}">
                <a16:creationId xmlns:a16="http://schemas.microsoft.com/office/drawing/2014/main" id="{ADEA77B4-2263-1647-A3DC-39020248821D}"/>
              </a:ext>
            </a:extLst>
          </p:cNvPr>
          <p:cNvSpPr txBox="1"/>
          <p:nvPr/>
        </p:nvSpPr>
        <p:spPr>
          <a:xfrm>
            <a:off x="9696053" y="6429345"/>
            <a:ext cx="2093611" cy="400110"/>
          </a:xfrm>
          <a:prstGeom prst="rect">
            <a:avLst/>
          </a:prstGeom>
          <a:noFill/>
        </p:spPr>
        <p:txBody>
          <a:bodyPr wrap="square" rtlCol="0">
            <a:spAutoFit/>
          </a:bodyPr>
          <a:lstStyle/>
          <a:p>
            <a:pPr algn="ctr"/>
            <a:r>
              <a:rPr lang="en-US" sz="1000" dirty="0"/>
              <a:t>Test rig with soil bin and transparent splitter plate</a:t>
            </a:r>
          </a:p>
        </p:txBody>
      </p:sp>
      <p:sp>
        <p:nvSpPr>
          <p:cNvPr id="3" name="Triangle 2">
            <a:extLst>
              <a:ext uri="{FF2B5EF4-FFF2-40B4-BE49-F238E27FC236}">
                <a16:creationId xmlns:a16="http://schemas.microsoft.com/office/drawing/2014/main" id="{2B414F47-1FCD-1840-B5B9-E138708F36BC}"/>
              </a:ext>
            </a:extLst>
          </p:cNvPr>
          <p:cNvSpPr/>
          <p:nvPr/>
        </p:nvSpPr>
        <p:spPr>
          <a:xfrm rot="555969" flipV="1">
            <a:off x="10148341" y="5301696"/>
            <a:ext cx="269823" cy="179839"/>
          </a:xfrm>
          <a:prstGeom prst="triangl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856802B9-D645-B444-B7E0-C22D23A1850D}"/>
              </a:ext>
            </a:extLst>
          </p:cNvPr>
          <p:cNvSpPr/>
          <p:nvPr/>
        </p:nvSpPr>
        <p:spPr>
          <a:xfrm rot="603484">
            <a:off x="9929775" y="5265021"/>
            <a:ext cx="211468" cy="339109"/>
          </a:xfrm>
          <a:prstGeom prst="rect">
            <a:avLst/>
          </a:prstGeom>
          <a:solidFill>
            <a:srgbClr val="FFCC66"/>
          </a:solidFill>
          <a:ln>
            <a:solidFill>
              <a:srgbClr val="FFCC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3A1002FF-C27E-CB43-AC60-8729FA989C5D}"/>
              </a:ext>
            </a:extLst>
          </p:cNvPr>
          <p:cNvSpPr/>
          <p:nvPr/>
        </p:nvSpPr>
        <p:spPr>
          <a:xfrm rot="603484">
            <a:off x="10401825" y="5342132"/>
            <a:ext cx="266268" cy="339109"/>
          </a:xfrm>
          <a:prstGeom prst="rect">
            <a:avLst/>
          </a:prstGeom>
          <a:solidFill>
            <a:srgbClr val="FFCC66"/>
          </a:solidFill>
          <a:ln>
            <a:solidFill>
              <a:srgbClr val="FFCC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Triangle 20">
            <a:extLst>
              <a:ext uri="{FF2B5EF4-FFF2-40B4-BE49-F238E27FC236}">
                <a16:creationId xmlns:a16="http://schemas.microsoft.com/office/drawing/2014/main" id="{D8B2A42E-5968-0C44-8CD2-40A3B2430A41}"/>
              </a:ext>
            </a:extLst>
          </p:cNvPr>
          <p:cNvSpPr/>
          <p:nvPr/>
        </p:nvSpPr>
        <p:spPr>
          <a:xfrm rot="555969" flipV="1">
            <a:off x="9861532" y="5243268"/>
            <a:ext cx="159900" cy="347419"/>
          </a:xfrm>
          <a:prstGeom prst="triangle">
            <a:avLst>
              <a:gd name="adj" fmla="val 35680"/>
            </a:avLst>
          </a:prstGeom>
          <a:solidFill>
            <a:srgbClr val="FFCC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Triangle 21">
            <a:extLst>
              <a:ext uri="{FF2B5EF4-FFF2-40B4-BE49-F238E27FC236}">
                <a16:creationId xmlns:a16="http://schemas.microsoft.com/office/drawing/2014/main" id="{9E249796-2DEF-6449-98B4-02FABF672F6A}"/>
              </a:ext>
            </a:extLst>
          </p:cNvPr>
          <p:cNvSpPr/>
          <p:nvPr/>
        </p:nvSpPr>
        <p:spPr>
          <a:xfrm rot="555969" flipH="1">
            <a:off x="10567596" y="5358134"/>
            <a:ext cx="159900" cy="347419"/>
          </a:xfrm>
          <a:prstGeom prst="triangle">
            <a:avLst>
              <a:gd name="adj" fmla="val 35680"/>
            </a:avLst>
          </a:prstGeom>
          <a:solidFill>
            <a:srgbClr val="FFCC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Triangle 22">
            <a:extLst>
              <a:ext uri="{FF2B5EF4-FFF2-40B4-BE49-F238E27FC236}">
                <a16:creationId xmlns:a16="http://schemas.microsoft.com/office/drawing/2014/main" id="{688AA05C-ED42-F340-9123-6F13FD533A11}"/>
              </a:ext>
            </a:extLst>
          </p:cNvPr>
          <p:cNvSpPr/>
          <p:nvPr/>
        </p:nvSpPr>
        <p:spPr>
          <a:xfrm rot="555969" flipH="1">
            <a:off x="10139673" y="5298041"/>
            <a:ext cx="270781" cy="347419"/>
          </a:xfrm>
          <a:prstGeom prst="triangle">
            <a:avLst>
              <a:gd name="adj" fmla="val 0"/>
            </a:avLst>
          </a:prstGeom>
          <a:solidFill>
            <a:srgbClr val="FFCC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Triangle 25">
            <a:extLst>
              <a:ext uri="{FF2B5EF4-FFF2-40B4-BE49-F238E27FC236}">
                <a16:creationId xmlns:a16="http://schemas.microsoft.com/office/drawing/2014/main" id="{4A39CA19-5867-4C4F-AD3E-1364A015B78D}"/>
              </a:ext>
            </a:extLst>
          </p:cNvPr>
          <p:cNvSpPr/>
          <p:nvPr/>
        </p:nvSpPr>
        <p:spPr>
          <a:xfrm rot="19958515" flipV="1">
            <a:off x="10091261" y="5296372"/>
            <a:ext cx="159900" cy="347419"/>
          </a:xfrm>
          <a:prstGeom prst="triangle">
            <a:avLst>
              <a:gd name="adj" fmla="val 100000"/>
            </a:avLst>
          </a:prstGeom>
          <a:solidFill>
            <a:srgbClr val="FFCC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4E1016D3-F5AB-D74E-9D2E-CC79269A3F66}"/>
              </a:ext>
            </a:extLst>
          </p:cNvPr>
          <p:cNvSpPr/>
          <p:nvPr/>
        </p:nvSpPr>
        <p:spPr>
          <a:xfrm rot="603484">
            <a:off x="10007306" y="5416985"/>
            <a:ext cx="211468" cy="202225"/>
          </a:xfrm>
          <a:prstGeom prst="rect">
            <a:avLst/>
          </a:prstGeom>
          <a:solidFill>
            <a:srgbClr val="FFCC66"/>
          </a:solidFill>
          <a:ln>
            <a:solidFill>
              <a:srgbClr val="FFCC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A6766926-C682-6149-AE90-8C612EEF75BD}"/>
              </a:ext>
            </a:extLst>
          </p:cNvPr>
          <p:cNvGrpSpPr>
            <a:grpSpLocks noChangeAspect="1"/>
          </p:cNvGrpSpPr>
          <p:nvPr/>
        </p:nvGrpSpPr>
        <p:grpSpPr>
          <a:xfrm>
            <a:off x="3435870" y="5580470"/>
            <a:ext cx="3614910" cy="731520"/>
            <a:chOff x="2942346" y="3553572"/>
            <a:chExt cx="6008929" cy="1215978"/>
          </a:xfrm>
        </p:grpSpPr>
        <p:pic>
          <p:nvPicPr>
            <p:cNvPr id="29" name="Picture 28" descr="A picture containing black, monitor, man, white&#10;&#10;Description automatically generated">
              <a:extLst>
                <a:ext uri="{FF2B5EF4-FFF2-40B4-BE49-F238E27FC236}">
                  <a16:creationId xmlns:a16="http://schemas.microsoft.com/office/drawing/2014/main" id="{3D656DA5-358C-4549-9152-298462951B3A}"/>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009972" y="3553572"/>
              <a:ext cx="1941303" cy="1213314"/>
            </a:xfrm>
            <a:prstGeom prst="rect">
              <a:avLst/>
            </a:prstGeom>
          </p:spPr>
        </p:pic>
        <p:pic>
          <p:nvPicPr>
            <p:cNvPr id="30" name="Picture 29" descr="A picture containing cat, black, front, sitting&#10;&#10;Description automatically generated">
              <a:extLst>
                <a:ext uri="{FF2B5EF4-FFF2-40B4-BE49-F238E27FC236}">
                  <a16:creationId xmlns:a16="http://schemas.microsoft.com/office/drawing/2014/main" id="{3C0E111C-40AA-DD4A-B84B-01CDE98FECC9}"/>
                </a:ext>
              </a:extLst>
            </p:cNvPr>
            <p:cNvPicPr>
              <a:picLocks noChangeAspect="1"/>
            </p:cNvPicPr>
            <p:nvPr/>
          </p:nvPicPr>
          <p:blipFill>
            <a:blip r:embed="rId10" cstate="screen">
              <a:extLst>
                <a:ext uri="{BEBA8EAE-BF5A-486C-A8C5-ECC9F3942E4B}">
                  <a14:imgProps xmlns:a14="http://schemas.microsoft.com/office/drawing/2010/main">
                    <a14:imgLayer r:embed="rId11">
                      <a14:imgEffect>
                        <a14:sharpenSoften amount="-2000"/>
                      </a14:imgEffect>
                      <a14:imgEffect>
                        <a14:brightnessContrast bright="22000"/>
                      </a14:imgEffect>
                    </a14:imgLayer>
                  </a14:imgProps>
                </a:ext>
                <a:ext uri="{28A0092B-C50C-407E-A947-70E740481C1C}">
                  <a14:useLocalDpi xmlns:a14="http://schemas.microsoft.com/office/drawing/2010/main"/>
                </a:ext>
              </a:extLst>
            </a:blip>
            <a:stretch>
              <a:fillRect/>
            </a:stretch>
          </p:blipFill>
          <p:spPr>
            <a:xfrm>
              <a:off x="2942346" y="3556237"/>
              <a:ext cx="1932774" cy="1207984"/>
            </a:xfrm>
            <a:prstGeom prst="rect">
              <a:avLst/>
            </a:prstGeom>
          </p:spPr>
        </p:pic>
        <p:pic>
          <p:nvPicPr>
            <p:cNvPr id="31" name="Picture 30" descr="A picture containing pot&#10;&#10;Description automatically generated">
              <a:extLst>
                <a:ext uri="{FF2B5EF4-FFF2-40B4-BE49-F238E27FC236}">
                  <a16:creationId xmlns:a16="http://schemas.microsoft.com/office/drawing/2014/main" id="{233510DB-EC5D-E44A-B23F-8A20E093A53F}"/>
                </a:ext>
              </a:extLst>
            </p:cNvPr>
            <p:cNvPicPr>
              <a:picLocks noChangeAspect="1"/>
            </p:cNvPicPr>
            <p:nvPr/>
          </p:nvPicPr>
          <p:blipFill>
            <a:blip r:embed="rId12" cstate="screen">
              <a:extLst>
                <a:ext uri="{BEBA8EAE-BF5A-486C-A8C5-ECC9F3942E4B}">
                  <a14:imgProps xmlns:a14="http://schemas.microsoft.com/office/drawing/2010/main">
                    <a14:imgLayer r:embed="rId13">
                      <a14:imgEffect>
                        <a14:sharpenSoften amount="22000"/>
                      </a14:imgEffect>
                      <a14:imgEffect>
                        <a14:brightnessContrast bright="32000" contrast="-12000"/>
                      </a14:imgEffect>
                    </a14:imgLayer>
                  </a14:imgProps>
                </a:ext>
                <a:ext uri="{28A0092B-C50C-407E-A947-70E740481C1C}">
                  <a14:useLocalDpi xmlns:a14="http://schemas.microsoft.com/office/drawing/2010/main"/>
                </a:ext>
              </a:extLst>
            </a:blip>
            <a:stretch>
              <a:fillRect/>
            </a:stretch>
          </p:blipFill>
          <p:spPr>
            <a:xfrm>
              <a:off x="4969922" y="3556237"/>
              <a:ext cx="1941301" cy="1213313"/>
            </a:xfrm>
            <a:prstGeom prst="rect">
              <a:avLst/>
            </a:prstGeom>
          </p:spPr>
        </p:pic>
      </p:grpSp>
      <p:sp>
        <p:nvSpPr>
          <p:cNvPr id="34" name="TextBox 33">
            <a:extLst>
              <a:ext uri="{FF2B5EF4-FFF2-40B4-BE49-F238E27FC236}">
                <a16:creationId xmlns:a16="http://schemas.microsoft.com/office/drawing/2014/main" id="{3541D4F9-C3F4-4042-923F-5239C4BB4EDD}"/>
              </a:ext>
            </a:extLst>
          </p:cNvPr>
          <p:cNvSpPr txBox="1"/>
          <p:nvPr/>
        </p:nvSpPr>
        <p:spPr>
          <a:xfrm>
            <a:off x="1033458" y="4266911"/>
            <a:ext cx="923925" cy="523220"/>
          </a:xfrm>
          <a:prstGeom prst="rect">
            <a:avLst/>
          </a:prstGeom>
          <a:noFill/>
        </p:spPr>
        <p:txBody>
          <a:bodyPr wrap="square" rtlCol="0">
            <a:spAutoFit/>
          </a:bodyPr>
          <a:lstStyle/>
          <a:p>
            <a:r>
              <a:rPr lang="en-US" sz="2800" b="1" dirty="0">
                <a:solidFill>
                  <a:schemeClr val="bg1">
                    <a:lumMod val="95000"/>
                  </a:schemeClr>
                </a:solidFill>
              </a:rPr>
              <a:t>1</a:t>
            </a:r>
          </a:p>
        </p:txBody>
      </p:sp>
      <p:sp>
        <p:nvSpPr>
          <p:cNvPr id="36" name="TextBox 35">
            <a:extLst>
              <a:ext uri="{FF2B5EF4-FFF2-40B4-BE49-F238E27FC236}">
                <a16:creationId xmlns:a16="http://schemas.microsoft.com/office/drawing/2014/main" id="{9E966E99-7486-8D48-997D-180D0EFD7226}"/>
              </a:ext>
            </a:extLst>
          </p:cNvPr>
          <p:cNvSpPr txBox="1"/>
          <p:nvPr/>
        </p:nvSpPr>
        <p:spPr>
          <a:xfrm>
            <a:off x="3435870" y="6324551"/>
            <a:ext cx="3582463" cy="246221"/>
          </a:xfrm>
          <a:prstGeom prst="rect">
            <a:avLst/>
          </a:prstGeom>
          <a:noFill/>
        </p:spPr>
        <p:txBody>
          <a:bodyPr wrap="square" rtlCol="0">
            <a:spAutoFit/>
          </a:bodyPr>
          <a:lstStyle/>
          <a:p>
            <a:pPr algn="ctr"/>
            <a:r>
              <a:rPr lang="en-US" sz="1000" dirty="0"/>
              <a:t>Lab demonstration of diagnostics for crater formation (JHU)</a:t>
            </a:r>
          </a:p>
        </p:txBody>
      </p:sp>
    </p:spTree>
    <p:extLst>
      <p:ext uri="{BB962C8B-B14F-4D97-AF65-F5344CB8AC3E}">
        <p14:creationId xmlns:p14="http://schemas.microsoft.com/office/powerpoint/2010/main" val="691007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75D13D49-2B6F-174C-9E1E-1013A06E5C50}" type="slidenum">
              <a:rPr lang="uk-UA" smtClean="0"/>
              <a:pPr>
                <a:defRPr/>
              </a:pPr>
              <a:t>11</a:t>
            </a:fld>
            <a:endParaRPr lang="uk-UA" dirty="0"/>
          </a:p>
        </p:txBody>
      </p:sp>
      <p:sp>
        <p:nvSpPr>
          <p:cNvPr id="3" name="Title 2"/>
          <p:cNvSpPr>
            <a:spLocks noGrp="1"/>
          </p:cNvSpPr>
          <p:nvPr>
            <p:ph type="title"/>
          </p:nvPr>
        </p:nvSpPr>
        <p:spPr/>
        <p:txBody>
          <a:bodyPr/>
          <a:lstStyle/>
          <a:p>
            <a:r>
              <a:rPr lang="en-US" sz="3600" dirty="0" smtClean="0"/>
              <a:t>Accomplishments:  Flight Focused Instrumentation</a:t>
            </a:r>
            <a:endParaRPr lang="en-US" sz="36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0168" y="2370851"/>
            <a:ext cx="4566708" cy="4309660"/>
          </a:xfrm>
          <a:prstGeom prst="rect">
            <a:avLst/>
          </a:prstGeom>
        </p:spPr>
      </p:pic>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013959" y="2254469"/>
            <a:ext cx="3127033" cy="4603531"/>
          </a:xfrm>
          <a:prstGeom prst="rect">
            <a:avLst/>
          </a:prstGeom>
        </p:spPr>
      </p:pic>
      <p:pic>
        <p:nvPicPr>
          <p:cNvPr id="6" name="Picture 5"/>
          <p:cNvPicPr>
            <a:picLocks noChangeAspect="1"/>
          </p:cNvPicPr>
          <p:nvPr/>
        </p:nvPicPr>
        <p:blipFill>
          <a:blip r:embed="rId4"/>
          <a:stretch>
            <a:fillRect/>
          </a:stretch>
        </p:blipFill>
        <p:spPr>
          <a:xfrm>
            <a:off x="8498076" y="2399247"/>
            <a:ext cx="3291588" cy="4230153"/>
          </a:xfrm>
          <a:prstGeom prst="rect">
            <a:avLst/>
          </a:prstGeom>
        </p:spPr>
      </p:pic>
      <p:sp>
        <p:nvSpPr>
          <p:cNvPr id="7" name="TextBox 6"/>
          <p:cNvSpPr txBox="1"/>
          <p:nvPr/>
        </p:nvSpPr>
        <p:spPr>
          <a:xfrm>
            <a:off x="90169" y="1145748"/>
            <a:ext cx="4618504" cy="1384995"/>
          </a:xfrm>
          <a:prstGeom prst="rect">
            <a:avLst/>
          </a:prstGeom>
          <a:noFill/>
        </p:spPr>
        <p:txBody>
          <a:bodyPr wrap="square" rtlCol="0">
            <a:spAutoFit/>
          </a:bodyPr>
          <a:lstStyle/>
          <a:p>
            <a:r>
              <a:rPr lang="en-US" b="1" u="sng" dirty="0"/>
              <a:t>Millimeter Wave Doppler Radar (MWDR)</a:t>
            </a:r>
          </a:p>
          <a:p>
            <a:pPr marL="285750" indent="-285750">
              <a:buFont typeface="Arial" panose="020B0604020202020204" pitchFamily="34" charset="0"/>
              <a:buChar char="•"/>
            </a:pPr>
            <a:r>
              <a:rPr lang="en-US" sz="1400" b="1" dirty="0"/>
              <a:t>Design/Development completed</a:t>
            </a:r>
          </a:p>
          <a:p>
            <a:pPr marL="285750" indent="-285750">
              <a:buFont typeface="Arial" panose="020B0604020202020204" pitchFamily="34" charset="0"/>
              <a:buChar char="•"/>
            </a:pPr>
            <a:r>
              <a:rPr lang="en-US" sz="1400" b="1" dirty="0"/>
              <a:t>SL Low-speed particle (&lt;30 m/s) testing validated at </a:t>
            </a:r>
            <a:r>
              <a:rPr lang="en-US" sz="1400" b="1" dirty="0" smtClean="0"/>
              <a:t>KSC</a:t>
            </a:r>
          </a:p>
          <a:p>
            <a:pPr marL="285750" indent="-285750">
              <a:buFont typeface="Arial" panose="020B0604020202020204" pitchFamily="34" charset="0"/>
              <a:buChar char="•"/>
            </a:pPr>
            <a:r>
              <a:rPr lang="en-US" sz="1400" b="1" dirty="0" smtClean="0"/>
              <a:t>New Technology Report (NTR) submitted</a:t>
            </a:r>
            <a:endParaRPr lang="en-US" sz="1400" b="1" dirty="0"/>
          </a:p>
          <a:p>
            <a:endParaRPr lang="en-US" sz="1000" b="1" dirty="0"/>
          </a:p>
        </p:txBody>
      </p:sp>
      <p:sp>
        <p:nvSpPr>
          <p:cNvPr id="8" name="TextBox 7"/>
          <p:cNvSpPr txBox="1"/>
          <p:nvPr/>
        </p:nvSpPr>
        <p:spPr>
          <a:xfrm>
            <a:off x="4865164" y="1125966"/>
            <a:ext cx="3224031" cy="1015663"/>
          </a:xfrm>
          <a:prstGeom prst="rect">
            <a:avLst/>
          </a:prstGeom>
          <a:noFill/>
        </p:spPr>
        <p:txBody>
          <a:bodyPr wrap="square" rtlCol="0">
            <a:spAutoFit/>
          </a:bodyPr>
          <a:lstStyle/>
          <a:p>
            <a:r>
              <a:rPr lang="en-US" b="1" u="sng" dirty="0"/>
              <a:t>Stereo Camera (SCALPSS)</a:t>
            </a:r>
          </a:p>
          <a:p>
            <a:pPr marL="285750" indent="-285750">
              <a:buFont typeface="Arial" panose="020B0604020202020204" pitchFamily="34" charset="0"/>
              <a:buChar char="•"/>
            </a:pPr>
            <a:r>
              <a:rPr lang="en-US" sz="1400" b="1" dirty="0"/>
              <a:t>Design/Development completed</a:t>
            </a:r>
          </a:p>
          <a:p>
            <a:pPr marL="285750" indent="-285750">
              <a:buFont typeface="Arial" panose="020B0604020202020204" pitchFamily="34" charset="0"/>
              <a:buChar char="•"/>
            </a:pPr>
            <a:r>
              <a:rPr lang="en-US" sz="1400" b="1" dirty="0"/>
              <a:t>Camera Settings/Uncertainty quantified in FFF Testing</a:t>
            </a:r>
          </a:p>
        </p:txBody>
      </p:sp>
      <p:sp>
        <p:nvSpPr>
          <p:cNvPr id="9" name="TextBox 8"/>
          <p:cNvSpPr txBox="1"/>
          <p:nvPr/>
        </p:nvSpPr>
        <p:spPr>
          <a:xfrm>
            <a:off x="8194960" y="1145748"/>
            <a:ext cx="3997040" cy="1292662"/>
          </a:xfrm>
          <a:prstGeom prst="rect">
            <a:avLst/>
          </a:prstGeom>
          <a:noFill/>
        </p:spPr>
        <p:txBody>
          <a:bodyPr wrap="square" rtlCol="0">
            <a:spAutoFit/>
          </a:bodyPr>
          <a:lstStyle/>
          <a:p>
            <a:r>
              <a:rPr lang="en-US" b="1" u="sng" dirty="0"/>
              <a:t>Dust Concentration Monitor (DCM)</a:t>
            </a:r>
          </a:p>
          <a:p>
            <a:pPr marL="285750" indent="-285750">
              <a:buFont typeface="Arial" panose="020B0604020202020204" pitchFamily="34" charset="0"/>
              <a:buChar char="•"/>
            </a:pPr>
            <a:r>
              <a:rPr lang="en-US" sz="1400" dirty="0"/>
              <a:t>Design/Development completed</a:t>
            </a:r>
          </a:p>
          <a:p>
            <a:pPr marL="285750" indent="-285750">
              <a:buFont typeface="Arial" panose="020B0604020202020204" pitchFamily="34" charset="0"/>
              <a:buChar char="•"/>
            </a:pPr>
            <a:r>
              <a:rPr lang="en-US" sz="1400" dirty="0"/>
              <a:t>SL various particle loadings calibrated at KSC</a:t>
            </a:r>
          </a:p>
          <a:p>
            <a:endParaRPr lang="en-US" b="1" dirty="0"/>
          </a:p>
        </p:txBody>
      </p:sp>
    </p:spTree>
    <p:extLst>
      <p:ext uri="{BB962C8B-B14F-4D97-AF65-F5344CB8AC3E}">
        <p14:creationId xmlns:p14="http://schemas.microsoft.com/office/powerpoint/2010/main" val="34682738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8237" y="2193"/>
            <a:ext cx="9675527" cy="1066800"/>
          </a:xfrm>
        </p:spPr>
        <p:txBody>
          <a:bodyPr/>
          <a:lstStyle/>
          <a:p>
            <a:r>
              <a:rPr lang="en-US" sz="3600" dirty="0">
                <a:solidFill>
                  <a:schemeClr val="bg1">
                    <a:lumMod val="85000"/>
                  </a:schemeClr>
                </a:solidFill>
              </a:rPr>
              <a:t>PSI</a:t>
            </a:r>
            <a:br>
              <a:rPr lang="en-US" sz="3600" dirty="0">
                <a:solidFill>
                  <a:schemeClr val="bg1">
                    <a:lumMod val="85000"/>
                  </a:schemeClr>
                </a:solidFill>
              </a:rPr>
            </a:br>
            <a:r>
              <a:rPr lang="en-US" sz="3600" dirty="0">
                <a:solidFill>
                  <a:schemeClr val="bg1">
                    <a:lumMod val="85000"/>
                  </a:schemeClr>
                </a:solidFill>
              </a:rPr>
              <a:t>Lifecycle Milestone/Maturity Schedule</a:t>
            </a: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
        <p:nvSpPr>
          <p:cNvPr id="7" name="Slide Number Placeholder 6"/>
          <p:cNvSpPr>
            <a:spLocks noGrp="1"/>
          </p:cNvSpPr>
          <p:nvPr>
            <p:ph type="sldNum" sz="quarter" idx="10"/>
          </p:nvPr>
        </p:nvSpPr>
        <p:spPr/>
        <p:txBody>
          <a:bodyPr/>
          <a:lstStyle/>
          <a:p>
            <a:pPr>
              <a:defRPr/>
            </a:pPr>
            <a:fld id="{75D13D49-2B6F-174C-9E1E-1013A06E5C50}" type="slidenum">
              <a:rPr lang="uk-UA" smtClean="0"/>
              <a:pPr>
                <a:defRPr/>
              </a:pPr>
              <a:t>12</a:t>
            </a:fld>
            <a:endParaRPr lang="uk-UA" dirty="0"/>
          </a:p>
        </p:txBody>
      </p:sp>
      <p:grpSp>
        <p:nvGrpSpPr>
          <p:cNvPr id="266" name="Group 265"/>
          <p:cNvGrpSpPr/>
          <p:nvPr/>
        </p:nvGrpSpPr>
        <p:grpSpPr>
          <a:xfrm>
            <a:off x="1469601" y="1268548"/>
            <a:ext cx="9001683" cy="306697"/>
            <a:chOff x="1595159" y="1277965"/>
            <a:chExt cx="9001683" cy="306697"/>
          </a:xfrm>
        </p:grpSpPr>
        <p:sp>
          <p:nvSpPr>
            <p:cNvPr id="238" name="Rectangle 237"/>
            <p:cNvSpPr/>
            <p:nvPr/>
          </p:nvSpPr>
          <p:spPr>
            <a:xfrm>
              <a:off x="1595159" y="1277965"/>
              <a:ext cx="9001683" cy="306697"/>
            </a:xfrm>
            <a:prstGeom prst="rect">
              <a:avLst/>
            </a:prstGeom>
          </p:spPr>
          <p:style>
            <a:lnRef idx="1">
              <a:schemeClr val="dk1"/>
            </a:lnRef>
            <a:fillRef idx="2">
              <a:schemeClr val="dk1"/>
            </a:fillRef>
            <a:effectRef idx="1">
              <a:schemeClr val="dk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endParaRPr lang="en-US" dirty="0">
                <a:solidFill>
                  <a:prstClr val="black"/>
                </a:solidFill>
              </a:endParaRPr>
            </a:p>
          </p:txBody>
        </p:sp>
        <p:grpSp>
          <p:nvGrpSpPr>
            <p:cNvPr id="263" name="Group 262"/>
            <p:cNvGrpSpPr/>
            <p:nvPr/>
          </p:nvGrpSpPr>
          <p:grpSpPr>
            <a:xfrm>
              <a:off x="1939988" y="1315897"/>
              <a:ext cx="1559896" cy="230832"/>
              <a:chOff x="1939988" y="1331194"/>
              <a:chExt cx="1559896" cy="230832"/>
            </a:xfrm>
          </p:grpSpPr>
          <p:sp>
            <p:nvSpPr>
              <p:cNvPr id="239" name="TextBox 238"/>
              <p:cNvSpPr txBox="1"/>
              <p:nvPr/>
            </p:nvSpPr>
            <p:spPr>
              <a:xfrm>
                <a:off x="2072568" y="1331194"/>
                <a:ext cx="1427316" cy="230832"/>
              </a:xfrm>
              <a:prstGeom prst="rect">
                <a:avLst/>
              </a:prstGeom>
              <a:noFill/>
            </p:spPr>
            <p:txBody>
              <a:bodyPr wrap="square" rtlCol="0">
                <a:spAutoFit/>
              </a:bodyPr>
              <a:lstStyle/>
              <a:p>
                <a:r>
                  <a:rPr lang="en-US" sz="900" b="1" dirty="0">
                    <a:solidFill>
                      <a:prstClr val="black"/>
                    </a:solidFill>
                  </a:rPr>
                  <a:t>Project Milestone</a:t>
                </a:r>
              </a:p>
            </p:txBody>
          </p:sp>
          <p:sp>
            <p:nvSpPr>
              <p:cNvPr id="242" name="Regular Pentagon 241"/>
              <p:cNvSpPr/>
              <p:nvPr/>
            </p:nvSpPr>
            <p:spPr>
              <a:xfrm flipV="1">
                <a:off x="1939988" y="1379672"/>
                <a:ext cx="142482" cy="133877"/>
              </a:xfrm>
              <a:prstGeom prst="pentagon">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black"/>
                  </a:solidFill>
                </a:endParaRPr>
              </a:p>
            </p:txBody>
          </p:sp>
        </p:grpSp>
        <p:grpSp>
          <p:nvGrpSpPr>
            <p:cNvPr id="264" name="Group 263"/>
            <p:cNvGrpSpPr/>
            <p:nvPr/>
          </p:nvGrpSpPr>
          <p:grpSpPr>
            <a:xfrm>
              <a:off x="4161016" y="1315897"/>
              <a:ext cx="1583648" cy="230832"/>
              <a:chOff x="4161016" y="1324190"/>
              <a:chExt cx="1583648" cy="230832"/>
            </a:xfrm>
          </p:grpSpPr>
          <p:sp>
            <p:nvSpPr>
              <p:cNvPr id="240" name="TextBox 239"/>
              <p:cNvSpPr txBox="1"/>
              <p:nvPr/>
            </p:nvSpPr>
            <p:spPr>
              <a:xfrm>
                <a:off x="4317348" y="1324190"/>
                <a:ext cx="1427316" cy="230832"/>
              </a:xfrm>
              <a:prstGeom prst="rect">
                <a:avLst/>
              </a:prstGeom>
              <a:noFill/>
            </p:spPr>
            <p:txBody>
              <a:bodyPr wrap="square" rtlCol="0" anchor="ctr">
                <a:spAutoFit/>
              </a:bodyPr>
              <a:lstStyle/>
              <a:p>
                <a:r>
                  <a:rPr lang="en-US" sz="900" b="1" dirty="0">
                    <a:solidFill>
                      <a:prstClr val="black"/>
                    </a:solidFill>
                  </a:rPr>
                  <a:t>GCD (Key) Milestone</a:t>
                </a:r>
              </a:p>
            </p:txBody>
          </p:sp>
          <p:sp>
            <p:nvSpPr>
              <p:cNvPr id="243" name="Diamond 242"/>
              <p:cNvSpPr/>
              <p:nvPr/>
            </p:nvSpPr>
            <p:spPr>
              <a:xfrm>
                <a:off x="4161016" y="1371026"/>
                <a:ext cx="160573" cy="137160"/>
              </a:xfrm>
              <a:prstGeom prst="diamond">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grpSp>
        <p:grpSp>
          <p:nvGrpSpPr>
            <p:cNvPr id="265" name="Group 264"/>
            <p:cNvGrpSpPr/>
            <p:nvPr/>
          </p:nvGrpSpPr>
          <p:grpSpPr>
            <a:xfrm>
              <a:off x="6222073" y="1315897"/>
              <a:ext cx="1556408" cy="230832"/>
              <a:chOff x="6270927" y="1379672"/>
              <a:chExt cx="1556408" cy="230832"/>
            </a:xfrm>
          </p:grpSpPr>
          <p:sp>
            <p:nvSpPr>
              <p:cNvPr id="241" name="TextBox 240"/>
              <p:cNvSpPr txBox="1"/>
              <p:nvPr/>
            </p:nvSpPr>
            <p:spPr>
              <a:xfrm>
                <a:off x="6400019" y="1379672"/>
                <a:ext cx="1427316" cy="230832"/>
              </a:xfrm>
              <a:prstGeom prst="rect">
                <a:avLst/>
              </a:prstGeom>
              <a:noFill/>
            </p:spPr>
            <p:txBody>
              <a:bodyPr wrap="square" rtlCol="0" anchor="ctr">
                <a:spAutoFit/>
              </a:bodyPr>
              <a:lstStyle/>
              <a:p>
                <a:r>
                  <a:rPr lang="en-US" sz="900" b="1" dirty="0">
                    <a:solidFill>
                      <a:prstClr val="black"/>
                    </a:solidFill>
                  </a:rPr>
                  <a:t>Controlled Milestone</a:t>
                </a:r>
              </a:p>
            </p:txBody>
          </p:sp>
          <p:sp>
            <p:nvSpPr>
              <p:cNvPr id="244" name="Isosceles Triangle 243"/>
              <p:cNvSpPr/>
              <p:nvPr/>
            </p:nvSpPr>
            <p:spPr>
              <a:xfrm flipV="1">
                <a:off x="6270927" y="1427566"/>
                <a:ext cx="160573" cy="137160"/>
              </a:xfrm>
              <a:prstGeom prst="triangl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grpSp>
        <p:cxnSp>
          <p:nvCxnSpPr>
            <p:cNvPr id="245" name="Straight Connector 244"/>
            <p:cNvCxnSpPr/>
            <p:nvPr/>
          </p:nvCxnSpPr>
          <p:spPr>
            <a:xfrm>
              <a:off x="8280054" y="1431313"/>
              <a:ext cx="713658"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46" name="TextBox 245"/>
            <p:cNvSpPr txBox="1"/>
            <p:nvPr/>
          </p:nvSpPr>
          <p:spPr>
            <a:xfrm>
              <a:off x="8999757" y="1315897"/>
              <a:ext cx="1427316" cy="230832"/>
            </a:xfrm>
            <a:prstGeom prst="rect">
              <a:avLst/>
            </a:prstGeom>
            <a:noFill/>
          </p:spPr>
          <p:txBody>
            <a:bodyPr wrap="square" rtlCol="0">
              <a:spAutoFit/>
            </a:bodyPr>
            <a:lstStyle/>
            <a:p>
              <a:r>
                <a:rPr lang="en-US" sz="900" b="1" dirty="0">
                  <a:solidFill>
                    <a:prstClr val="black"/>
                  </a:solidFill>
                </a:rPr>
                <a:t>TRL Progression</a:t>
              </a:r>
            </a:p>
          </p:txBody>
        </p:sp>
      </p:grpSp>
      <p:grpSp>
        <p:nvGrpSpPr>
          <p:cNvPr id="260" name="Group 259"/>
          <p:cNvGrpSpPr/>
          <p:nvPr/>
        </p:nvGrpSpPr>
        <p:grpSpPr>
          <a:xfrm>
            <a:off x="472189" y="1807898"/>
            <a:ext cx="10667386" cy="4854716"/>
            <a:chOff x="786862" y="1489982"/>
            <a:chExt cx="10667386" cy="4854716"/>
          </a:xfrm>
        </p:grpSpPr>
        <p:sp>
          <p:nvSpPr>
            <p:cNvPr id="254" name="Rectangle 253"/>
            <p:cNvSpPr/>
            <p:nvPr/>
          </p:nvSpPr>
          <p:spPr>
            <a:xfrm>
              <a:off x="1696680" y="1545425"/>
              <a:ext cx="3056389" cy="4194472"/>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5" name="Rectangle 254"/>
            <p:cNvSpPr/>
            <p:nvPr/>
          </p:nvSpPr>
          <p:spPr>
            <a:xfrm>
              <a:off x="7817610" y="1572572"/>
              <a:ext cx="3056389" cy="4194472"/>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84" name="Picture 18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86862" y="1489982"/>
              <a:ext cx="10667386" cy="4854716"/>
            </a:xfrm>
            <a:prstGeom prst="rect">
              <a:avLst/>
            </a:prstGeom>
          </p:spPr>
        </p:pic>
        <p:cxnSp>
          <p:nvCxnSpPr>
            <p:cNvPr id="168" name="Straight Connector 167"/>
            <p:cNvCxnSpPr>
              <a:cxnSpLocks/>
            </p:cNvCxnSpPr>
            <p:nvPr/>
          </p:nvCxnSpPr>
          <p:spPr>
            <a:xfrm flipH="1" flipV="1">
              <a:off x="7702679" y="4188748"/>
              <a:ext cx="6485" cy="1181231"/>
            </a:xfrm>
            <a:prstGeom prst="line">
              <a:avLst/>
            </a:prstGeom>
            <a:ln>
              <a:solidFill>
                <a:srgbClr val="2D8B75"/>
              </a:solidFill>
            </a:ln>
          </p:spPr>
          <p:style>
            <a:lnRef idx="2">
              <a:schemeClr val="dk1"/>
            </a:lnRef>
            <a:fillRef idx="0">
              <a:schemeClr val="dk1"/>
            </a:fillRef>
            <a:effectRef idx="1">
              <a:schemeClr val="dk1"/>
            </a:effectRef>
            <a:fontRef idx="minor">
              <a:schemeClr val="tx1"/>
            </a:fontRef>
          </p:style>
        </p:cxnSp>
        <p:cxnSp>
          <p:nvCxnSpPr>
            <p:cNvPr id="173" name="Straight Connector 172"/>
            <p:cNvCxnSpPr>
              <a:cxnSpLocks/>
            </p:cNvCxnSpPr>
            <p:nvPr/>
          </p:nvCxnSpPr>
          <p:spPr>
            <a:xfrm flipV="1">
              <a:off x="4605319" y="5388853"/>
              <a:ext cx="3103845" cy="2369"/>
            </a:xfrm>
            <a:prstGeom prst="line">
              <a:avLst/>
            </a:prstGeom>
            <a:ln>
              <a:solidFill>
                <a:srgbClr val="2D8B75"/>
              </a:solidFill>
            </a:ln>
          </p:spPr>
          <p:style>
            <a:lnRef idx="2">
              <a:schemeClr val="dk1"/>
            </a:lnRef>
            <a:fillRef idx="0">
              <a:schemeClr val="dk1"/>
            </a:fillRef>
            <a:effectRef idx="1">
              <a:schemeClr val="dk1"/>
            </a:effectRef>
            <a:fontRef idx="minor">
              <a:schemeClr val="tx1"/>
            </a:fontRef>
          </p:style>
        </p:cxnSp>
        <p:sp>
          <p:nvSpPr>
            <p:cNvPr id="180" name="Text Box 197"/>
            <p:cNvSpPr txBox="1">
              <a:spLocks noChangeArrowheads="1"/>
            </p:cNvSpPr>
            <p:nvPr/>
          </p:nvSpPr>
          <p:spPr bwMode="auto">
            <a:xfrm>
              <a:off x="4062794" y="4880924"/>
              <a:ext cx="1266363" cy="289302"/>
            </a:xfrm>
            <a:prstGeom prst="rect">
              <a:avLst/>
            </a:prstGeom>
            <a:noFill/>
            <a:ln w="9525">
              <a:noFill/>
              <a:miter lim="800000"/>
              <a:headEnd/>
              <a:tailEnd/>
            </a:ln>
          </p:spPr>
          <p:txBody>
            <a:bodyPr wrap="square" lIns="91432" tIns="45716" rIns="91432" bIns="45716" anchor="b">
              <a:spAutoFit/>
            </a:bodyPr>
            <a:lstStyle/>
            <a:p>
              <a:pPr algn="ctr">
                <a:lnSpc>
                  <a:spcPct val="80000"/>
                </a:lnSpc>
                <a:defRPr/>
              </a:pPr>
              <a:r>
                <a:rPr lang="en-US" sz="800" b="1" dirty="0">
                  <a:solidFill>
                    <a:srgbClr val="2D8B75"/>
                  </a:solidFill>
                  <a:cs typeface="Helvetica"/>
                </a:rPr>
                <a:t>Comparison</a:t>
              </a:r>
            </a:p>
            <a:p>
              <a:pPr algn="ctr">
                <a:lnSpc>
                  <a:spcPct val="80000"/>
                </a:lnSpc>
                <a:defRPr/>
              </a:pPr>
              <a:r>
                <a:rPr lang="en-US" sz="800" b="1" dirty="0">
                  <a:solidFill>
                    <a:srgbClr val="2D8B75"/>
                  </a:solidFill>
                  <a:cs typeface="Helvetica"/>
                </a:rPr>
                <a:t>Study</a:t>
              </a:r>
            </a:p>
          </p:txBody>
        </p:sp>
        <p:cxnSp>
          <p:nvCxnSpPr>
            <p:cNvPr id="193" name="Straight Connector 192"/>
            <p:cNvCxnSpPr>
              <a:cxnSpLocks/>
            </p:cNvCxnSpPr>
            <p:nvPr/>
          </p:nvCxnSpPr>
          <p:spPr>
            <a:xfrm>
              <a:off x="5738622" y="4188748"/>
              <a:ext cx="4268515" cy="0"/>
            </a:xfrm>
            <a:prstGeom prst="line">
              <a:avLst/>
            </a:prstGeom>
            <a:ln>
              <a:solidFill>
                <a:srgbClr val="3333CC"/>
              </a:solidFill>
            </a:ln>
          </p:spPr>
          <p:style>
            <a:lnRef idx="2">
              <a:schemeClr val="dk1"/>
            </a:lnRef>
            <a:fillRef idx="0">
              <a:schemeClr val="dk1"/>
            </a:fillRef>
            <a:effectRef idx="1">
              <a:schemeClr val="dk1"/>
            </a:effectRef>
            <a:fontRef idx="minor">
              <a:schemeClr val="tx1"/>
            </a:fontRef>
          </p:style>
        </p:cxnSp>
        <p:cxnSp>
          <p:nvCxnSpPr>
            <p:cNvPr id="196" name="Straight Connector 195"/>
            <p:cNvCxnSpPr>
              <a:cxnSpLocks/>
              <a:endCxn id="93" idx="0"/>
            </p:cNvCxnSpPr>
            <p:nvPr/>
          </p:nvCxnSpPr>
          <p:spPr>
            <a:xfrm flipH="1" flipV="1">
              <a:off x="9995124" y="2916136"/>
              <a:ext cx="12013" cy="1249179"/>
            </a:xfrm>
            <a:prstGeom prst="line">
              <a:avLst/>
            </a:prstGeom>
            <a:ln>
              <a:solidFill>
                <a:srgbClr val="3333CC"/>
              </a:solidFill>
            </a:ln>
          </p:spPr>
          <p:style>
            <a:lnRef idx="2">
              <a:schemeClr val="dk1"/>
            </a:lnRef>
            <a:fillRef idx="0">
              <a:schemeClr val="dk1"/>
            </a:fillRef>
            <a:effectRef idx="1">
              <a:schemeClr val="dk1"/>
            </a:effectRef>
            <a:fontRef idx="minor">
              <a:schemeClr val="tx1"/>
            </a:fontRef>
          </p:style>
        </p:cxnSp>
        <p:sp>
          <p:nvSpPr>
            <p:cNvPr id="205" name="Text Box 197"/>
            <p:cNvSpPr txBox="1">
              <a:spLocks noChangeArrowheads="1"/>
            </p:cNvSpPr>
            <p:nvPr/>
          </p:nvSpPr>
          <p:spPr bwMode="auto">
            <a:xfrm>
              <a:off x="7026199" y="3704688"/>
              <a:ext cx="1266363" cy="289302"/>
            </a:xfrm>
            <a:prstGeom prst="rect">
              <a:avLst/>
            </a:prstGeom>
            <a:noFill/>
            <a:ln w="9525">
              <a:noFill/>
              <a:miter lim="800000"/>
              <a:headEnd/>
              <a:tailEnd/>
            </a:ln>
          </p:spPr>
          <p:txBody>
            <a:bodyPr wrap="square" lIns="91432" tIns="45716" rIns="91432" bIns="45716" anchor="b">
              <a:spAutoFit/>
            </a:bodyPr>
            <a:lstStyle/>
            <a:p>
              <a:pPr algn="ctr">
                <a:lnSpc>
                  <a:spcPct val="80000"/>
                </a:lnSpc>
                <a:defRPr/>
              </a:pPr>
              <a:r>
                <a:rPr lang="en-US" sz="800" b="1" dirty="0">
                  <a:solidFill>
                    <a:srgbClr val="3333CC"/>
                  </a:solidFill>
                  <a:cs typeface="Helvetica"/>
                </a:rPr>
                <a:t>PFGT</a:t>
              </a:r>
            </a:p>
            <a:p>
              <a:pPr algn="ctr">
                <a:lnSpc>
                  <a:spcPct val="80000"/>
                </a:lnSpc>
                <a:defRPr/>
              </a:pPr>
              <a:r>
                <a:rPr lang="en-US" sz="800" b="1" dirty="0">
                  <a:solidFill>
                    <a:srgbClr val="3333CC"/>
                  </a:solidFill>
                  <a:cs typeface="Helvetica"/>
                </a:rPr>
                <a:t>TR</a:t>
              </a:r>
            </a:p>
          </p:txBody>
        </p:sp>
      </p:grpSp>
      <p:sp>
        <p:nvSpPr>
          <p:cNvPr id="3" name="Rectangle 2"/>
          <p:cNvSpPr/>
          <p:nvPr/>
        </p:nvSpPr>
        <p:spPr>
          <a:xfrm>
            <a:off x="2656365" y="6202680"/>
            <a:ext cx="717961" cy="42672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ysClr val="windowText" lastClr="000000"/>
                </a:solidFill>
              </a:rPr>
              <a:t>FY17</a:t>
            </a:r>
          </a:p>
        </p:txBody>
      </p:sp>
      <p:sp>
        <p:nvSpPr>
          <p:cNvPr id="51" name="Rectangle 50"/>
          <p:cNvSpPr/>
          <p:nvPr/>
        </p:nvSpPr>
        <p:spPr>
          <a:xfrm>
            <a:off x="2680809" y="6217020"/>
            <a:ext cx="717961" cy="42672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ysClr val="windowText" lastClr="000000"/>
                </a:solidFill>
              </a:rPr>
              <a:t>FY20</a:t>
            </a:r>
          </a:p>
        </p:txBody>
      </p:sp>
      <p:sp>
        <p:nvSpPr>
          <p:cNvPr id="52" name="Rectangle 51"/>
          <p:cNvSpPr/>
          <p:nvPr/>
        </p:nvSpPr>
        <p:spPr>
          <a:xfrm>
            <a:off x="5706305" y="6217020"/>
            <a:ext cx="717961" cy="42672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ysClr val="windowText" lastClr="000000"/>
                </a:solidFill>
              </a:rPr>
              <a:t>FY21</a:t>
            </a:r>
          </a:p>
        </p:txBody>
      </p:sp>
      <p:sp>
        <p:nvSpPr>
          <p:cNvPr id="53" name="Rectangle 52"/>
          <p:cNvSpPr/>
          <p:nvPr/>
        </p:nvSpPr>
        <p:spPr>
          <a:xfrm>
            <a:off x="8731801" y="6217020"/>
            <a:ext cx="717961" cy="42672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ysClr val="windowText" lastClr="000000"/>
                </a:solidFill>
              </a:rPr>
              <a:t>FY22</a:t>
            </a:r>
          </a:p>
        </p:txBody>
      </p:sp>
      <p:sp>
        <p:nvSpPr>
          <p:cNvPr id="55" name="Isosceles Triangle 94"/>
          <p:cNvSpPr/>
          <p:nvPr/>
        </p:nvSpPr>
        <p:spPr bwMode="auto">
          <a:xfrm rot="10800000">
            <a:off x="4303580" y="5507696"/>
            <a:ext cx="155448" cy="155448"/>
          </a:xfrm>
          <a:prstGeom prst="triangle">
            <a:avLst/>
          </a:prstGeom>
          <a:solidFill>
            <a:srgbClr val="008400"/>
          </a:solidFill>
          <a:ln w="28575" cap="flat" cmpd="sng" algn="ctr">
            <a:solidFill>
              <a:srgbClr val="009900"/>
            </a:solidFill>
            <a:prstDash val="solid"/>
            <a:round/>
            <a:headEnd type="none" w="med" len="med"/>
            <a:tailEnd type="none" w="med" len="med"/>
          </a:ln>
          <a:effectLst/>
        </p:spPr>
        <p:txBody>
          <a:bodyPr lIns="91432" tIns="45716" rIns="91432" bIns="45716"/>
          <a:lstStyle/>
          <a:p>
            <a:pPr eaLnBrk="0" hangingPunct="0">
              <a:defRPr/>
            </a:pPr>
            <a:endParaRPr lang="en-US" sz="800" dirty="0">
              <a:solidFill>
                <a:prstClr val="black"/>
              </a:solidFill>
              <a:ea typeface="ＭＳ Ｐゴシック" pitchFamily="-108" charset="-128"/>
              <a:cs typeface="ＭＳ Ｐゴシック" pitchFamily="-108" charset="-128"/>
            </a:endParaRPr>
          </a:p>
        </p:txBody>
      </p:sp>
      <p:sp>
        <p:nvSpPr>
          <p:cNvPr id="57" name="Text Box 197"/>
          <p:cNvSpPr txBox="1">
            <a:spLocks noChangeArrowheads="1"/>
          </p:cNvSpPr>
          <p:nvPr/>
        </p:nvSpPr>
        <p:spPr bwMode="auto">
          <a:xfrm>
            <a:off x="4463467" y="5211244"/>
            <a:ext cx="1266363" cy="289302"/>
          </a:xfrm>
          <a:prstGeom prst="rect">
            <a:avLst/>
          </a:prstGeom>
          <a:noFill/>
          <a:ln w="9525">
            <a:noFill/>
            <a:miter lim="800000"/>
            <a:headEnd/>
            <a:tailEnd/>
          </a:ln>
        </p:spPr>
        <p:txBody>
          <a:bodyPr wrap="square" lIns="91432" tIns="45716" rIns="91432" bIns="45716" anchor="b">
            <a:spAutoFit/>
          </a:bodyPr>
          <a:lstStyle/>
          <a:p>
            <a:pPr algn="ctr">
              <a:lnSpc>
                <a:spcPct val="80000"/>
              </a:lnSpc>
              <a:defRPr/>
            </a:pPr>
            <a:r>
              <a:rPr lang="en-US" sz="800" b="1" dirty="0">
                <a:solidFill>
                  <a:srgbClr val="2D8B75"/>
                </a:solidFill>
                <a:cs typeface="Helvetica"/>
              </a:rPr>
              <a:t>PFGT</a:t>
            </a:r>
          </a:p>
          <a:p>
            <a:pPr algn="ctr">
              <a:lnSpc>
                <a:spcPct val="80000"/>
              </a:lnSpc>
              <a:defRPr/>
            </a:pPr>
            <a:r>
              <a:rPr lang="en-US" sz="800" b="1" dirty="0">
                <a:solidFill>
                  <a:srgbClr val="2D8B75"/>
                </a:solidFill>
                <a:cs typeface="Helvetica"/>
              </a:rPr>
              <a:t>TRR</a:t>
            </a:r>
          </a:p>
        </p:txBody>
      </p:sp>
      <p:sp>
        <p:nvSpPr>
          <p:cNvPr id="58" name="Isosceles Triangle 94"/>
          <p:cNvSpPr/>
          <p:nvPr/>
        </p:nvSpPr>
        <p:spPr bwMode="auto">
          <a:xfrm rot="10800000">
            <a:off x="5042130" y="5519420"/>
            <a:ext cx="155448" cy="155448"/>
          </a:xfrm>
          <a:prstGeom prst="triangle">
            <a:avLst/>
          </a:prstGeom>
          <a:solidFill>
            <a:srgbClr val="008400"/>
          </a:solidFill>
          <a:ln w="28575" cap="flat" cmpd="sng" algn="ctr">
            <a:solidFill>
              <a:srgbClr val="009900"/>
            </a:solidFill>
            <a:prstDash val="solid"/>
            <a:round/>
            <a:headEnd type="none" w="med" len="med"/>
            <a:tailEnd type="none" w="med" len="med"/>
          </a:ln>
          <a:effectLst/>
        </p:spPr>
        <p:txBody>
          <a:bodyPr lIns="91432" tIns="45716" rIns="91432" bIns="45716"/>
          <a:lstStyle/>
          <a:p>
            <a:pPr eaLnBrk="0" hangingPunct="0">
              <a:defRPr/>
            </a:pPr>
            <a:endParaRPr lang="en-US" sz="800" dirty="0">
              <a:solidFill>
                <a:prstClr val="black"/>
              </a:solidFill>
              <a:ea typeface="ＭＳ Ｐゴシック" pitchFamily="-108" charset="-128"/>
              <a:cs typeface="ＭＳ Ｐゴシック" pitchFamily="-108" charset="-128"/>
            </a:endParaRPr>
          </a:p>
        </p:txBody>
      </p:sp>
      <p:sp>
        <p:nvSpPr>
          <p:cNvPr id="60" name="Isosceles Triangle 94"/>
          <p:cNvSpPr/>
          <p:nvPr/>
        </p:nvSpPr>
        <p:spPr bwMode="auto">
          <a:xfrm rot="10800000">
            <a:off x="7281138" y="4299759"/>
            <a:ext cx="155448" cy="155448"/>
          </a:xfrm>
          <a:prstGeom prst="triangle">
            <a:avLst/>
          </a:prstGeom>
          <a:solidFill>
            <a:srgbClr val="3333CC"/>
          </a:solidFill>
          <a:ln w="28575" cap="flat" cmpd="sng" algn="ctr">
            <a:solidFill>
              <a:srgbClr val="3333CC"/>
            </a:solidFill>
            <a:prstDash val="solid"/>
            <a:round/>
            <a:headEnd type="none" w="med" len="med"/>
            <a:tailEnd type="none" w="med" len="med"/>
          </a:ln>
          <a:effectLst/>
        </p:spPr>
        <p:txBody>
          <a:bodyPr lIns="91432" tIns="45716" rIns="91432" bIns="45716"/>
          <a:lstStyle/>
          <a:p>
            <a:pPr eaLnBrk="0" hangingPunct="0">
              <a:defRPr/>
            </a:pPr>
            <a:endParaRPr lang="en-US" sz="800" dirty="0">
              <a:solidFill>
                <a:prstClr val="black"/>
              </a:solidFill>
              <a:ea typeface="ＭＳ Ｐゴシック" pitchFamily="-108" charset="-128"/>
              <a:cs typeface="ＭＳ Ｐゴシック" pitchFamily="-108" charset="-128"/>
            </a:endParaRPr>
          </a:p>
        </p:txBody>
      </p:sp>
      <p:sp>
        <p:nvSpPr>
          <p:cNvPr id="61" name="Isosceles Triangle 94"/>
          <p:cNvSpPr/>
          <p:nvPr/>
        </p:nvSpPr>
        <p:spPr bwMode="auto">
          <a:xfrm rot="10800000">
            <a:off x="8101855" y="4323673"/>
            <a:ext cx="155448" cy="155448"/>
          </a:xfrm>
          <a:prstGeom prst="triangle">
            <a:avLst/>
          </a:prstGeom>
          <a:solidFill>
            <a:srgbClr val="3333CC"/>
          </a:solidFill>
          <a:ln w="28575" cap="flat" cmpd="sng" algn="ctr">
            <a:noFill/>
            <a:prstDash val="solid"/>
            <a:round/>
            <a:headEnd type="none" w="med" len="med"/>
            <a:tailEnd type="none" w="med" len="med"/>
          </a:ln>
          <a:effectLst/>
        </p:spPr>
        <p:txBody>
          <a:bodyPr lIns="91432" tIns="45716" rIns="91432" bIns="45716"/>
          <a:lstStyle/>
          <a:p>
            <a:pPr eaLnBrk="0" hangingPunct="0">
              <a:defRPr/>
            </a:pPr>
            <a:endParaRPr lang="en-US" sz="800" dirty="0">
              <a:solidFill>
                <a:prstClr val="black"/>
              </a:solidFill>
              <a:ea typeface="ＭＳ Ｐゴシック" pitchFamily="-108" charset="-128"/>
              <a:cs typeface="ＭＳ Ｐゴシック" pitchFamily="-108" charset="-128"/>
            </a:endParaRPr>
          </a:p>
        </p:txBody>
      </p:sp>
      <p:sp>
        <p:nvSpPr>
          <p:cNvPr id="62" name="Text Box 197"/>
          <p:cNvSpPr txBox="1">
            <a:spLocks noChangeArrowheads="1"/>
          </p:cNvSpPr>
          <p:nvPr/>
        </p:nvSpPr>
        <p:spPr bwMode="auto">
          <a:xfrm>
            <a:off x="7528008" y="4004017"/>
            <a:ext cx="1266363" cy="289302"/>
          </a:xfrm>
          <a:prstGeom prst="rect">
            <a:avLst/>
          </a:prstGeom>
          <a:noFill/>
          <a:ln w="9525">
            <a:noFill/>
            <a:miter lim="800000"/>
            <a:headEnd/>
            <a:tailEnd/>
          </a:ln>
        </p:spPr>
        <p:txBody>
          <a:bodyPr wrap="square" lIns="91432" tIns="45716" rIns="91432" bIns="45716" anchor="b">
            <a:spAutoFit/>
          </a:bodyPr>
          <a:lstStyle/>
          <a:p>
            <a:pPr algn="ctr">
              <a:lnSpc>
                <a:spcPct val="80000"/>
              </a:lnSpc>
              <a:defRPr/>
            </a:pPr>
            <a:r>
              <a:rPr lang="en-US" sz="800" b="1" dirty="0">
                <a:solidFill>
                  <a:srgbClr val="3333CC"/>
                </a:solidFill>
                <a:cs typeface="Helvetica"/>
              </a:rPr>
              <a:t>SSGT</a:t>
            </a:r>
          </a:p>
          <a:p>
            <a:pPr algn="ctr">
              <a:lnSpc>
                <a:spcPct val="80000"/>
              </a:lnSpc>
              <a:defRPr/>
            </a:pPr>
            <a:r>
              <a:rPr lang="en-US" sz="800" b="1" dirty="0">
                <a:solidFill>
                  <a:srgbClr val="3333CC"/>
                </a:solidFill>
                <a:cs typeface="Helvetica"/>
              </a:rPr>
              <a:t>TRR</a:t>
            </a:r>
          </a:p>
        </p:txBody>
      </p:sp>
      <p:sp>
        <p:nvSpPr>
          <p:cNvPr id="92" name="Text Box 197"/>
          <p:cNvSpPr txBox="1">
            <a:spLocks noChangeArrowheads="1"/>
          </p:cNvSpPr>
          <p:nvPr/>
        </p:nvSpPr>
        <p:spPr bwMode="auto">
          <a:xfrm>
            <a:off x="9031131" y="2804119"/>
            <a:ext cx="1266363" cy="289302"/>
          </a:xfrm>
          <a:prstGeom prst="rect">
            <a:avLst/>
          </a:prstGeom>
          <a:noFill/>
          <a:ln w="9525">
            <a:noFill/>
            <a:miter lim="800000"/>
            <a:headEnd/>
            <a:tailEnd/>
          </a:ln>
        </p:spPr>
        <p:txBody>
          <a:bodyPr wrap="square" lIns="91432" tIns="45716" rIns="91432" bIns="45716" anchor="b">
            <a:spAutoFit/>
          </a:bodyPr>
          <a:lstStyle/>
          <a:p>
            <a:pPr algn="ctr">
              <a:lnSpc>
                <a:spcPct val="80000"/>
              </a:lnSpc>
              <a:defRPr/>
            </a:pPr>
            <a:r>
              <a:rPr lang="en-US" sz="800" b="1" dirty="0">
                <a:solidFill>
                  <a:srgbClr val="3333CC"/>
                </a:solidFill>
                <a:cs typeface="Helvetica"/>
              </a:rPr>
              <a:t>SSGT</a:t>
            </a:r>
          </a:p>
          <a:p>
            <a:pPr algn="ctr">
              <a:lnSpc>
                <a:spcPct val="80000"/>
              </a:lnSpc>
              <a:defRPr/>
            </a:pPr>
            <a:r>
              <a:rPr lang="en-US" sz="800" b="1" dirty="0">
                <a:solidFill>
                  <a:srgbClr val="3333CC"/>
                </a:solidFill>
                <a:cs typeface="Helvetica"/>
              </a:rPr>
              <a:t>TR</a:t>
            </a:r>
          </a:p>
        </p:txBody>
      </p:sp>
      <p:sp>
        <p:nvSpPr>
          <p:cNvPr id="93" name="Isosceles Triangle 94"/>
          <p:cNvSpPr/>
          <p:nvPr/>
        </p:nvSpPr>
        <p:spPr bwMode="auto">
          <a:xfrm rot="10800000">
            <a:off x="9602727" y="3078604"/>
            <a:ext cx="155448" cy="155448"/>
          </a:xfrm>
          <a:prstGeom prst="diamond">
            <a:avLst/>
          </a:prstGeom>
          <a:solidFill>
            <a:srgbClr val="3333CC"/>
          </a:solidFill>
          <a:ln w="28575" cap="flat" cmpd="sng" algn="ctr">
            <a:solidFill>
              <a:srgbClr val="3333CC"/>
            </a:solidFill>
            <a:prstDash val="solid"/>
            <a:round/>
            <a:headEnd type="none" w="med" len="med"/>
            <a:tailEnd type="none" w="med" len="med"/>
          </a:ln>
          <a:effectLst/>
        </p:spPr>
        <p:txBody>
          <a:bodyPr lIns="91432" tIns="45716" rIns="91432" bIns="45716"/>
          <a:lstStyle/>
          <a:p>
            <a:pPr eaLnBrk="0" hangingPunct="0">
              <a:defRPr/>
            </a:pPr>
            <a:endParaRPr lang="en-US" sz="800" dirty="0">
              <a:solidFill>
                <a:prstClr val="black"/>
              </a:solidFill>
              <a:ea typeface="ＭＳ Ｐゴシック" pitchFamily="-108" charset="-128"/>
              <a:cs typeface="ＭＳ Ｐゴシック" pitchFamily="-108" charset="-128"/>
            </a:endParaRPr>
          </a:p>
        </p:txBody>
      </p:sp>
      <p:sp>
        <p:nvSpPr>
          <p:cNvPr id="94" name="Isosceles Triangle 94"/>
          <p:cNvSpPr/>
          <p:nvPr/>
        </p:nvSpPr>
        <p:spPr bwMode="auto">
          <a:xfrm rot="10800000">
            <a:off x="6767240" y="4310369"/>
            <a:ext cx="155448" cy="155448"/>
          </a:xfrm>
          <a:prstGeom prst="diamond">
            <a:avLst/>
          </a:prstGeom>
          <a:solidFill>
            <a:srgbClr val="3333CC"/>
          </a:solidFill>
          <a:ln w="28575" cap="flat" cmpd="sng" algn="ctr">
            <a:solidFill>
              <a:srgbClr val="3333CC"/>
            </a:solidFill>
            <a:prstDash val="solid"/>
            <a:round/>
            <a:headEnd type="none" w="med" len="med"/>
            <a:tailEnd type="none" w="med" len="med"/>
          </a:ln>
          <a:effectLst/>
        </p:spPr>
        <p:txBody>
          <a:bodyPr lIns="91432" tIns="45716" rIns="91432" bIns="45716"/>
          <a:lstStyle/>
          <a:p>
            <a:pPr eaLnBrk="0" hangingPunct="0">
              <a:defRPr/>
            </a:pPr>
            <a:endParaRPr lang="en-US" sz="800" dirty="0">
              <a:solidFill>
                <a:prstClr val="black"/>
              </a:solidFill>
              <a:ea typeface="ＭＳ Ｐゴシック" pitchFamily="-108" charset="-128"/>
              <a:cs typeface="ＭＳ Ｐゴシック" pitchFamily="-108" charset="-128"/>
            </a:endParaRPr>
          </a:p>
        </p:txBody>
      </p:sp>
      <p:sp>
        <p:nvSpPr>
          <p:cNvPr id="95" name="Text Box 197"/>
          <p:cNvSpPr txBox="1">
            <a:spLocks noChangeArrowheads="1"/>
          </p:cNvSpPr>
          <p:nvPr/>
        </p:nvSpPr>
        <p:spPr bwMode="auto">
          <a:xfrm>
            <a:off x="6402264" y="3924323"/>
            <a:ext cx="862549" cy="387790"/>
          </a:xfrm>
          <a:prstGeom prst="rect">
            <a:avLst/>
          </a:prstGeom>
          <a:noFill/>
          <a:ln w="9525">
            <a:noFill/>
            <a:miter lim="800000"/>
            <a:headEnd/>
            <a:tailEnd/>
          </a:ln>
        </p:spPr>
        <p:txBody>
          <a:bodyPr wrap="square" lIns="91432" tIns="45716" rIns="91432" bIns="45716" anchor="b">
            <a:spAutoFit/>
          </a:bodyPr>
          <a:lstStyle/>
          <a:p>
            <a:pPr algn="ctr">
              <a:lnSpc>
                <a:spcPct val="80000"/>
              </a:lnSpc>
              <a:defRPr/>
            </a:pPr>
            <a:r>
              <a:rPr lang="en-US" sz="800" b="1" dirty="0">
                <a:solidFill>
                  <a:srgbClr val="3333CC"/>
                </a:solidFill>
                <a:cs typeface="Helvetica"/>
              </a:rPr>
              <a:t>MWDR</a:t>
            </a:r>
          </a:p>
          <a:p>
            <a:pPr algn="ctr">
              <a:lnSpc>
                <a:spcPct val="80000"/>
              </a:lnSpc>
              <a:defRPr/>
            </a:pPr>
            <a:r>
              <a:rPr lang="en-US" sz="800" b="1" dirty="0">
                <a:solidFill>
                  <a:srgbClr val="3333CC"/>
                </a:solidFill>
                <a:cs typeface="Helvetica"/>
              </a:rPr>
              <a:t>DCM </a:t>
            </a:r>
          </a:p>
          <a:p>
            <a:pPr algn="ctr">
              <a:lnSpc>
                <a:spcPct val="80000"/>
              </a:lnSpc>
              <a:defRPr/>
            </a:pPr>
            <a:r>
              <a:rPr lang="en-US" sz="800" b="1" dirty="0">
                <a:solidFill>
                  <a:srgbClr val="3333CC"/>
                </a:solidFill>
                <a:cs typeface="Helvetica"/>
              </a:rPr>
              <a:t>Demo</a:t>
            </a:r>
          </a:p>
        </p:txBody>
      </p:sp>
      <p:sp>
        <p:nvSpPr>
          <p:cNvPr id="96" name="Text Box 197"/>
          <p:cNvSpPr txBox="1">
            <a:spLocks noChangeArrowheads="1"/>
          </p:cNvSpPr>
          <p:nvPr/>
        </p:nvSpPr>
        <p:spPr bwMode="auto">
          <a:xfrm>
            <a:off x="8585306" y="2659421"/>
            <a:ext cx="1266363" cy="387790"/>
          </a:xfrm>
          <a:prstGeom prst="rect">
            <a:avLst/>
          </a:prstGeom>
          <a:noFill/>
          <a:ln w="9525">
            <a:noFill/>
            <a:miter lim="800000"/>
            <a:headEnd/>
            <a:tailEnd/>
          </a:ln>
        </p:spPr>
        <p:txBody>
          <a:bodyPr wrap="square" lIns="91432" tIns="45716" rIns="91432" bIns="45716" anchor="b">
            <a:spAutoFit/>
          </a:bodyPr>
          <a:lstStyle/>
          <a:p>
            <a:pPr algn="ctr">
              <a:lnSpc>
                <a:spcPct val="80000"/>
              </a:lnSpc>
              <a:defRPr/>
            </a:pPr>
            <a:r>
              <a:rPr lang="en-US" sz="800" b="1" dirty="0">
                <a:solidFill>
                  <a:srgbClr val="3333CC"/>
                </a:solidFill>
                <a:cs typeface="Helvetica"/>
              </a:rPr>
              <a:t>FI </a:t>
            </a:r>
          </a:p>
          <a:p>
            <a:pPr algn="ctr">
              <a:lnSpc>
                <a:spcPct val="80000"/>
              </a:lnSpc>
              <a:defRPr/>
            </a:pPr>
            <a:r>
              <a:rPr lang="en-US" sz="800" b="1" dirty="0">
                <a:solidFill>
                  <a:srgbClr val="3333CC"/>
                </a:solidFill>
                <a:cs typeface="Helvetica"/>
              </a:rPr>
              <a:t>Demo</a:t>
            </a:r>
          </a:p>
          <a:p>
            <a:pPr algn="ctr">
              <a:lnSpc>
                <a:spcPct val="80000"/>
              </a:lnSpc>
              <a:defRPr/>
            </a:pPr>
            <a:r>
              <a:rPr lang="en-US" sz="800" b="1" dirty="0">
                <a:solidFill>
                  <a:srgbClr val="3333CC"/>
                </a:solidFill>
                <a:cs typeface="Helvetica"/>
              </a:rPr>
              <a:t>RPT</a:t>
            </a:r>
          </a:p>
        </p:txBody>
      </p:sp>
      <p:sp>
        <p:nvSpPr>
          <p:cNvPr id="97" name="Isosceles Triangle 94"/>
          <p:cNvSpPr/>
          <p:nvPr/>
        </p:nvSpPr>
        <p:spPr bwMode="auto">
          <a:xfrm rot="10800000">
            <a:off x="9145529" y="3078600"/>
            <a:ext cx="155448" cy="155448"/>
          </a:xfrm>
          <a:prstGeom prst="diamond">
            <a:avLst/>
          </a:prstGeom>
          <a:solidFill>
            <a:srgbClr val="3333CC"/>
          </a:solidFill>
          <a:ln w="28575" cap="flat" cmpd="sng" algn="ctr">
            <a:solidFill>
              <a:srgbClr val="3333CC"/>
            </a:solidFill>
            <a:prstDash val="solid"/>
            <a:round/>
            <a:headEnd type="none" w="med" len="med"/>
            <a:tailEnd type="none" w="med" len="med"/>
          </a:ln>
          <a:effectLst/>
        </p:spPr>
        <p:txBody>
          <a:bodyPr lIns="91432" tIns="45716" rIns="91432" bIns="45716"/>
          <a:lstStyle/>
          <a:p>
            <a:pPr eaLnBrk="0" hangingPunct="0">
              <a:defRPr/>
            </a:pPr>
            <a:endParaRPr lang="en-US" sz="800" dirty="0">
              <a:solidFill>
                <a:prstClr val="black"/>
              </a:solidFill>
              <a:ea typeface="ＭＳ Ｐゴシック" pitchFamily="-108" charset="-128"/>
              <a:cs typeface="ＭＳ Ｐゴシック" pitchFamily="-108" charset="-128"/>
            </a:endParaRPr>
          </a:p>
        </p:txBody>
      </p:sp>
      <p:sp>
        <p:nvSpPr>
          <p:cNvPr id="106" name="Text Box 197"/>
          <p:cNvSpPr txBox="1">
            <a:spLocks noChangeArrowheads="1"/>
          </p:cNvSpPr>
          <p:nvPr/>
        </p:nvSpPr>
        <p:spPr bwMode="auto">
          <a:xfrm>
            <a:off x="5147913" y="4000024"/>
            <a:ext cx="1266363" cy="289302"/>
          </a:xfrm>
          <a:prstGeom prst="rect">
            <a:avLst/>
          </a:prstGeom>
          <a:noFill/>
          <a:ln w="9525">
            <a:noFill/>
            <a:miter lim="800000"/>
            <a:headEnd/>
            <a:tailEnd/>
          </a:ln>
        </p:spPr>
        <p:txBody>
          <a:bodyPr wrap="square" lIns="91432" tIns="45716" rIns="91432" bIns="45716" anchor="b">
            <a:spAutoFit/>
          </a:bodyPr>
          <a:lstStyle/>
          <a:p>
            <a:pPr algn="ctr">
              <a:lnSpc>
                <a:spcPct val="80000"/>
              </a:lnSpc>
              <a:defRPr/>
            </a:pPr>
            <a:r>
              <a:rPr lang="en-US" sz="800" b="1" dirty="0">
                <a:solidFill>
                  <a:srgbClr val="3333CC"/>
                </a:solidFill>
                <a:cs typeface="Helvetica"/>
              </a:rPr>
              <a:t>SCALPSS </a:t>
            </a:r>
          </a:p>
          <a:p>
            <a:pPr algn="ctr">
              <a:lnSpc>
                <a:spcPct val="80000"/>
              </a:lnSpc>
              <a:defRPr/>
            </a:pPr>
            <a:r>
              <a:rPr lang="en-US" sz="800" b="1" dirty="0">
                <a:solidFill>
                  <a:srgbClr val="3333CC"/>
                </a:solidFill>
                <a:cs typeface="Helvetica"/>
              </a:rPr>
              <a:t>Demo</a:t>
            </a:r>
          </a:p>
        </p:txBody>
      </p:sp>
      <p:sp>
        <p:nvSpPr>
          <p:cNvPr id="107" name="Isosceles Triangle 94"/>
          <p:cNvSpPr/>
          <p:nvPr/>
        </p:nvSpPr>
        <p:spPr bwMode="auto">
          <a:xfrm rot="10800000">
            <a:off x="5690528" y="4308415"/>
            <a:ext cx="155448" cy="155448"/>
          </a:xfrm>
          <a:prstGeom prst="diamond">
            <a:avLst/>
          </a:prstGeom>
          <a:solidFill>
            <a:srgbClr val="3333CC"/>
          </a:solidFill>
          <a:ln w="28575" cap="flat" cmpd="sng" algn="ctr">
            <a:solidFill>
              <a:srgbClr val="3333CC"/>
            </a:solidFill>
            <a:prstDash val="solid"/>
            <a:round/>
            <a:headEnd type="none" w="med" len="med"/>
            <a:tailEnd type="none" w="med" len="med"/>
          </a:ln>
          <a:effectLst/>
        </p:spPr>
        <p:txBody>
          <a:bodyPr lIns="91432" tIns="45716" rIns="91432" bIns="45716"/>
          <a:lstStyle/>
          <a:p>
            <a:pPr eaLnBrk="0" hangingPunct="0">
              <a:defRPr/>
            </a:pPr>
            <a:endParaRPr lang="en-US" sz="800" dirty="0">
              <a:solidFill>
                <a:prstClr val="black"/>
              </a:solidFill>
              <a:ea typeface="ＭＳ Ｐゴシック" pitchFamily="-108" charset="-128"/>
              <a:cs typeface="ＭＳ Ｐゴシック" pitchFamily="-108" charset="-128"/>
            </a:endParaRPr>
          </a:p>
        </p:txBody>
      </p:sp>
      <p:sp>
        <p:nvSpPr>
          <p:cNvPr id="108" name="Isosceles Triangle 94"/>
          <p:cNvSpPr/>
          <p:nvPr/>
        </p:nvSpPr>
        <p:spPr bwMode="auto">
          <a:xfrm rot="10800000">
            <a:off x="5268501" y="4320139"/>
            <a:ext cx="155448" cy="155448"/>
          </a:xfrm>
          <a:prstGeom prst="diamond">
            <a:avLst/>
          </a:prstGeom>
          <a:solidFill>
            <a:srgbClr val="3333CC"/>
          </a:solidFill>
          <a:ln w="28575" cap="flat" cmpd="sng" algn="ctr">
            <a:solidFill>
              <a:srgbClr val="3333CC"/>
            </a:solidFill>
            <a:prstDash val="solid"/>
            <a:round/>
            <a:headEnd type="none" w="med" len="med"/>
            <a:tailEnd type="none" w="med" len="med"/>
          </a:ln>
          <a:effectLst/>
        </p:spPr>
        <p:txBody>
          <a:bodyPr lIns="91432" tIns="45716" rIns="91432" bIns="45716"/>
          <a:lstStyle/>
          <a:p>
            <a:pPr eaLnBrk="0" hangingPunct="0">
              <a:defRPr/>
            </a:pPr>
            <a:endParaRPr lang="en-US" sz="800" dirty="0">
              <a:solidFill>
                <a:prstClr val="black"/>
              </a:solidFill>
              <a:ea typeface="ＭＳ Ｐゴシック" pitchFamily="-108" charset="-128"/>
              <a:cs typeface="ＭＳ Ｐゴシック" pitchFamily="-108" charset="-128"/>
            </a:endParaRPr>
          </a:p>
        </p:txBody>
      </p:sp>
      <p:sp>
        <p:nvSpPr>
          <p:cNvPr id="109" name="Text Box 197"/>
          <p:cNvSpPr txBox="1">
            <a:spLocks noChangeArrowheads="1"/>
          </p:cNvSpPr>
          <p:nvPr/>
        </p:nvSpPr>
        <p:spPr bwMode="auto">
          <a:xfrm>
            <a:off x="4678476" y="4010659"/>
            <a:ext cx="1266363" cy="289302"/>
          </a:xfrm>
          <a:prstGeom prst="rect">
            <a:avLst/>
          </a:prstGeom>
          <a:noFill/>
          <a:ln w="9525">
            <a:noFill/>
            <a:miter lim="800000"/>
            <a:headEnd/>
            <a:tailEnd/>
          </a:ln>
        </p:spPr>
        <p:txBody>
          <a:bodyPr wrap="square" lIns="91432" tIns="45716" rIns="91432" bIns="45716" anchor="b">
            <a:spAutoFit/>
          </a:bodyPr>
          <a:lstStyle/>
          <a:p>
            <a:pPr algn="ctr">
              <a:lnSpc>
                <a:spcPct val="80000"/>
              </a:lnSpc>
              <a:defRPr/>
            </a:pPr>
            <a:r>
              <a:rPr lang="en-US" sz="800" b="1" dirty="0">
                <a:solidFill>
                  <a:srgbClr val="3333CC"/>
                </a:solidFill>
                <a:cs typeface="Helvetica"/>
              </a:rPr>
              <a:t>DSMC</a:t>
            </a:r>
          </a:p>
          <a:p>
            <a:pPr algn="ctr">
              <a:lnSpc>
                <a:spcPct val="80000"/>
              </a:lnSpc>
              <a:defRPr/>
            </a:pPr>
            <a:r>
              <a:rPr lang="en-US" sz="800" b="1" dirty="0">
                <a:solidFill>
                  <a:srgbClr val="3333CC"/>
                </a:solidFill>
                <a:cs typeface="Helvetica"/>
              </a:rPr>
              <a:t>Dev</a:t>
            </a:r>
          </a:p>
        </p:txBody>
      </p:sp>
      <p:sp>
        <p:nvSpPr>
          <p:cNvPr id="110" name="Isosceles Triangle 94"/>
          <p:cNvSpPr/>
          <p:nvPr/>
        </p:nvSpPr>
        <p:spPr bwMode="auto">
          <a:xfrm rot="10800000">
            <a:off x="7495884" y="3089218"/>
            <a:ext cx="155448" cy="155448"/>
          </a:xfrm>
          <a:prstGeom prst="diamond">
            <a:avLst/>
          </a:prstGeom>
          <a:solidFill>
            <a:srgbClr val="3333CC"/>
          </a:solidFill>
          <a:ln w="28575" cap="flat" cmpd="sng" algn="ctr">
            <a:solidFill>
              <a:srgbClr val="3333CC"/>
            </a:solidFill>
            <a:prstDash val="solid"/>
            <a:round/>
            <a:headEnd type="none" w="med" len="med"/>
            <a:tailEnd type="none" w="med" len="med"/>
          </a:ln>
          <a:effectLst/>
        </p:spPr>
        <p:txBody>
          <a:bodyPr lIns="91432" tIns="45716" rIns="91432" bIns="45716"/>
          <a:lstStyle/>
          <a:p>
            <a:pPr eaLnBrk="0" hangingPunct="0">
              <a:defRPr/>
            </a:pPr>
            <a:endParaRPr lang="en-US" sz="800" dirty="0">
              <a:solidFill>
                <a:prstClr val="black"/>
              </a:solidFill>
              <a:ea typeface="ＭＳ Ｐゴシック" pitchFamily="-108" charset="-128"/>
              <a:cs typeface="ＭＳ Ｐゴシック" pitchFamily="-108" charset="-128"/>
            </a:endParaRPr>
          </a:p>
        </p:txBody>
      </p:sp>
      <p:sp>
        <p:nvSpPr>
          <p:cNvPr id="111" name="Text Box 197"/>
          <p:cNvSpPr txBox="1">
            <a:spLocks noChangeArrowheads="1"/>
          </p:cNvSpPr>
          <p:nvPr/>
        </p:nvSpPr>
        <p:spPr bwMode="auto">
          <a:xfrm>
            <a:off x="6913737" y="2825457"/>
            <a:ext cx="1266363" cy="289302"/>
          </a:xfrm>
          <a:prstGeom prst="rect">
            <a:avLst/>
          </a:prstGeom>
          <a:noFill/>
          <a:ln w="9525">
            <a:noFill/>
            <a:miter lim="800000"/>
            <a:headEnd/>
            <a:tailEnd/>
          </a:ln>
        </p:spPr>
        <p:txBody>
          <a:bodyPr wrap="square" lIns="91432" tIns="45716" rIns="91432" bIns="45716" anchor="b">
            <a:spAutoFit/>
          </a:bodyPr>
          <a:lstStyle/>
          <a:p>
            <a:pPr algn="ctr">
              <a:lnSpc>
                <a:spcPct val="80000"/>
              </a:lnSpc>
              <a:defRPr/>
            </a:pPr>
            <a:r>
              <a:rPr lang="en-US" sz="800" b="1" dirty="0">
                <a:solidFill>
                  <a:srgbClr val="3333CC"/>
                </a:solidFill>
                <a:cs typeface="Helvetica"/>
              </a:rPr>
              <a:t>DSMC</a:t>
            </a:r>
          </a:p>
          <a:p>
            <a:pPr algn="ctr">
              <a:lnSpc>
                <a:spcPct val="80000"/>
              </a:lnSpc>
              <a:defRPr/>
            </a:pPr>
            <a:r>
              <a:rPr lang="en-US" sz="800" b="1" dirty="0">
                <a:solidFill>
                  <a:srgbClr val="3333CC"/>
                </a:solidFill>
                <a:cs typeface="Helvetica"/>
              </a:rPr>
              <a:t>V&amp;V</a:t>
            </a:r>
          </a:p>
        </p:txBody>
      </p:sp>
      <p:sp>
        <p:nvSpPr>
          <p:cNvPr id="112" name="Isosceles Triangle 94"/>
          <p:cNvSpPr/>
          <p:nvPr/>
        </p:nvSpPr>
        <p:spPr bwMode="auto">
          <a:xfrm rot="10800000">
            <a:off x="9397604" y="4309244"/>
            <a:ext cx="155448" cy="155448"/>
          </a:xfrm>
          <a:prstGeom prst="pentagon">
            <a:avLst/>
          </a:prstGeom>
          <a:solidFill>
            <a:srgbClr val="3333CC"/>
          </a:solidFill>
          <a:ln w="28575" cap="flat" cmpd="sng" algn="ctr">
            <a:solidFill>
              <a:srgbClr val="3333CC"/>
            </a:solidFill>
            <a:prstDash val="solid"/>
            <a:round/>
            <a:headEnd type="none" w="med" len="med"/>
            <a:tailEnd type="none" w="med" len="med"/>
          </a:ln>
          <a:effectLst/>
        </p:spPr>
        <p:txBody>
          <a:bodyPr lIns="91432" tIns="45716" rIns="91432" bIns="45716"/>
          <a:lstStyle/>
          <a:p>
            <a:pPr eaLnBrk="0" hangingPunct="0">
              <a:defRPr/>
            </a:pPr>
            <a:endParaRPr lang="en-US" sz="900" dirty="0">
              <a:solidFill>
                <a:prstClr val="black"/>
              </a:solidFill>
              <a:ea typeface="ＭＳ Ｐゴシック" pitchFamily="-108" charset="-128"/>
              <a:cs typeface="ＭＳ Ｐゴシック" pitchFamily="-108" charset="-128"/>
            </a:endParaRPr>
          </a:p>
        </p:txBody>
      </p:sp>
      <p:sp>
        <p:nvSpPr>
          <p:cNvPr id="113" name="Text Box 197"/>
          <p:cNvSpPr txBox="1">
            <a:spLocks noChangeArrowheads="1"/>
          </p:cNvSpPr>
          <p:nvPr/>
        </p:nvSpPr>
        <p:spPr bwMode="auto">
          <a:xfrm>
            <a:off x="8830902" y="3905529"/>
            <a:ext cx="1266363" cy="387790"/>
          </a:xfrm>
          <a:prstGeom prst="rect">
            <a:avLst/>
          </a:prstGeom>
          <a:noFill/>
          <a:ln w="9525">
            <a:noFill/>
            <a:miter lim="800000"/>
            <a:headEnd/>
            <a:tailEnd/>
          </a:ln>
        </p:spPr>
        <p:txBody>
          <a:bodyPr wrap="square" lIns="91432" tIns="45716" rIns="91432" bIns="45716" anchor="b">
            <a:spAutoFit/>
          </a:bodyPr>
          <a:lstStyle/>
          <a:p>
            <a:pPr algn="ctr">
              <a:lnSpc>
                <a:spcPct val="80000"/>
              </a:lnSpc>
              <a:defRPr/>
            </a:pPr>
            <a:r>
              <a:rPr lang="en-US" sz="800" b="1" dirty="0">
                <a:solidFill>
                  <a:srgbClr val="3333CC"/>
                </a:solidFill>
                <a:cs typeface="Helvetica"/>
              </a:rPr>
              <a:t>PFGT</a:t>
            </a:r>
          </a:p>
          <a:p>
            <a:pPr algn="ctr">
              <a:lnSpc>
                <a:spcPct val="80000"/>
              </a:lnSpc>
              <a:defRPr/>
            </a:pPr>
            <a:r>
              <a:rPr lang="en-US" sz="800" b="1" dirty="0">
                <a:solidFill>
                  <a:srgbClr val="3333CC"/>
                </a:solidFill>
                <a:cs typeface="Helvetica"/>
              </a:rPr>
              <a:t>CFD</a:t>
            </a:r>
          </a:p>
          <a:p>
            <a:pPr algn="ctr">
              <a:lnSpc>
                <a:spcPct val="80000"/>
              </a:lnSpc>
              <a:defRPr/>
            </a:pPr>
            <a:r>
              <a:rPr lang="en-US" sz="800" b="1" dirty="0">
                <a:solidFill>
                  <a:srgbClr val="3333CC"/>
                </a:solidFill>
                <a:cs typeface="Helvetica"/>
              </a:rPr>
              <a:t>Comp</a:t>
            </a:r>
          </a:p>
        </p:txBody>
      </p:sp>
      <p:cxnSp>
        <p:nvCxnSpPr>
          <p:cNvPr id="115" name="Straight Connector 114"/>
          <p:cNvCxnSpPr>
            <a:cxnSpLocks/>
            <a:endCxn id="110" idx="0"/>
          </p:cNvCxnSpPr>
          <p:nvPr/>
        </p:nvCxnSpPr>
        <p:spPr>
          <a:xfrm flipH="1" flipV="1">
            <a:off x="7573608" y="3244666"/>
            <a:ext cx="1292" cy="1239152"/>
          </a:xfrm>
          <a:prstGeom prst="line">
            <a:avLst/>
          </a:prstGeom>
          <a:ln>
            <a:solidFill>
              <a:srgbClr val="3333CC"/>
            </a:solidFill>
          </a:ln>
        </p:spPr>
        <p:style>
          <a:lnRef idx="2">
            <a:schemeClr val="dk1"/>
          </a:lnRef>
          <a:fillRef idx="0">
            <a:schemeClr val="dk1"/>
          </a:fillRef>
          <a:effectRef idx="1">
            <a:schemeClr val="dk1"/>
          </a:effectRef>
          <a:fontRef idx="minor">
            <a:schemeClr val="tx1"/>
          </a:fontRef>
        </p:style>
      </p:cxnSp>
      <p:sp>
        <p:nvSpPr>
          <p:cNvPr id="4" name="TextBox 3"/>
          <p:cNvSpPr txBox="1"/>
          <p:nvPr/>
        </p:nvSpPr>
        <p:spPr>
          <a:xfrm>
            <a:off x="1561026" y="2553474"/>
            <a:ext cx="2119491" cy="1446550"/>
          </a:xfrm>
          <a:prstGeom prst="rect">
            <a:avLst/>
          </a:prstGeom>
          <a:solidFill>
            <a:schemeClr val="bg1"/>
          </a:solidFill>
          <a:ln>
            <a:solidFill>
              <a:schemeClr val="tx1"/>
            </a:solidFill>
          </a:ln>
        </p:spPr>
        <p:txBody>
          <a:bodyPr wrap="none" rtlCol="0">
            <a:spAutoFit/>
          </a:bodyPr>
          <a:lstStyle/>
          <a:p>
            <a:r>
              <a:rPr lang="en-US" sz="1100" dirty="0" smtClean="0"/>
              <a:t>FI = Flight Instrumentation</a:t>
            </a:r>
          </a:p>
          <a:p>
            <a:r>
              <a:rPr lang="en-US" sz="1100" dirty="0" smtClean="0"/>
              <a:t>TRR = Test Readiness Review</a:t>
            </a:r>
          </a:p>
          <a:p>
            <a:r>
              <a:rPr lang="en-US" sz="1100" dirty="0" smtClean="0"/>
              <a:t>RPT = Report</a:t>
            </a:r>
          </a:p>
          <a:p>
            <a:r>
              <a:rPr lang="en-US" sz="1100" dirty="0" smtClean="0"/>
              <a:t>TR = Test Report</a:t>
            </a:r>
          </a:p>
          <a:p>
            <a:r>
              <a:rPr lang="en-US" sz="1100" dirty="0" smtClean="0"/>
              <a:t>Demo = Demonstration</a:t>
            </a:r>
          </a:p>
          <a:p>
            <a:r>
              <a:rPr lang="en-US" sz="1100" dirty="0" smtClean="0"/>
              <a:t>Dev = Development</a:t>
            </a:r>
          </a:p>
          <a:p>
            <a:r>
              <a:rPr lang="en-US" sz="1100" dirty="0" smtClean="0"/>
              <a:t>Comp = Comparisons</a:t>
            </a:r>
          </a:p>
          <a:p>
            <a:r>
              <a:rPr lang="en-US" sz="1100" dirty="0" smtClean="0"/>
              <a:t>Part = Particle</a:t>
            </a:r>
          </a:p>
        </p:txBody>
      </p:sp>
      <p:sp>
        <p:nvSpPr>
          <p:cNvPr id="56" name="Isosceles Triangle 94"/>
          <p:cNvSpPr/>
          <p:nvPr/>
        </p:nvSpPr>
        <p:spPr bwMode="auto">
          <a:xfrm rot="10800000">
            <a:off x="5771307" y="5517362"/>
            <a:ext cx="155448" cy="155448"/>
          </a:xfrm>
          <a:prstGeom prst="pentagon">
            <a:avLst/>
          </a:prstGeom>
          <a:solidFill>
            <a:srgbClr val="2D8B75"/>
          </a:solidFill>
          <a:ln w="28575" cap="flat" cmpd="sng" algn="ctr">
            <a:solidFill>
              <a:srgbClr val="2D8B75"/>
            </a:solidFill>
            <a:prstDash val="solid"/>
            <a:round/>
            <a:headEnd type="none" w="med" len="med"/>
            <a:tailEnd type="none" w="med" len="med"/>
          </a:ln>
          <a:effectLst/>
        </p:spPr>
        <p:txBody>
          <a:bodyPr lIns="91432" tIns="45716" rIns="91432" bIns="45716"/>
          <a:lstStyle/>
          <a:p>
            <a:pPr eaLnBrk="0" hangingPunct="0">
              <a:defRPr/>
            </a:pPr>
            <a:endParaRPr lang="en-US" sz="900" dirty="0">
              <a:solidFill>
                <a:srgbClr val="00B050"/>
              </a:solidFill>
              <a:ea typeface="ＭＳ Ｐゴシック" pitchFamily="-108" charset="-128"/>
              <a:cs typeface="ＭＳ Ｐゴシック" pitchFamily="-108" charset="-128"/>
            </a:endParaRPr>
          </a:p>
        </p:txBody>
      </p:sp>
      <p:sp>
        <p:nvSpPr>
          <p:cNvPr id="59" name="Text Box 197"/>
          <p:cNvSpPr txBox="1">
            <a:spLocks noChangeArrowheads="1"/>
          </p:cNvSpPr>
          <p:nvPr/>
        </p:nvSpPr>
        <p:spPr bwMode="auto">
          <a:xfrm>
            <a:off x="5411282" y="5117182"/>
            <a:ext cx="862549" cy="387790"/>
          </a:xfrm>
          <a:prstGeom prst="rect">
            <a:avLst/>
          </a:prstGeom>
          <a:noFill/>
          <a:ln w="9525">
            <a:noFill/>
            <a:miter lim="800000"/>
            <a:headEnd/>
            <a:tailEnd/>
          </a:ln>
        </p:spPr>
        <p:txBody>
          <a:bodyPr wrap="square" lIns="91432" tIns="45716" rIns="91432" bIns="45716" anchor="b">
            <a:spAutoFit/>
          </a:bodyPr>
          <a:lstStyle/>
          <a:p>
            <a:pPr algn="ctr">
              <a:lnSpc>
                <a:spcPct val="80000"/>
              </a:lnSpc>
              <a:defRPr/>
            </a:pPr>
            <a:r>
              <a:rPr lang="en-US" sz="800" b="1" dirty="0" smtClean="0">
                <a:solidFill>
                  <a:srgbClr val="008400"/>
                </a:solidFill>
                <a:cs typeface="Helvetica"/>
              </a:rPr>
              <a:t>Existing Gas/Part Models</a:t>
            </a:r>
            <a:endParaRPr lang="en-US" sz="800" b="1" dirty="0">
              <a:solidFill>
                <a:srgbClr val="008400"/>
              </a:solidFill>
              <a:cs typeface="Helvetica"/>
            </a:endParaRPr>
          </a:p>
        </p:txBody>
      </p:sp>
      <p:sp>
        <p:nvSpPr>
          <p:cNvPr id="63" name="Isosceles Triangle 94"/>
          <p:cNvSpPr/>
          <p:nvPr/>
        </p:nvSpPr>
        <p:spPr bwMode="auto">
          <a:xfrm rot="10800000">
            <a:off x="9880863" y="4329688"/>
            <a:ext cx="155448" cy="155448"/>
          </a:xfrm>
          <a:prstGeom prst="pentagon">
            <a:avLst/>
          </a:prstGeom>
          <a:solidFill>
            <a:srgbClr val="3333CC"/>
          </a:solidFill>
          <a:ln w="28575" cap="flat" cmpd="sng" algn="ctr">
            <a:solidFill>
              <a:srgbClr val="3333CC"/>
            </a:solidFill>
            <a:prstDash val="solid"/>
            <a:round/>
            <a:headEnd type="none" w="med" len="med"/>
            <a:tailEnd type="none" w="med" len="med"/>
          </a:ln>
          <a:effectLst/>
        </p:spPr>
        <p:txBody>
          <a:bodyPr lIns="91432" tIns="45716" rIns="91432" bIns="45716"/>
          <a:lstStyle/>
          <a:p>
            <a:pPr eaLnBrk="0" hangingPunct="0">
              <a:defRPr/>
            </a:pPr>
            <a:endParaRPr lang="en-US" sz="900" dirty="0">
              <a:solidFill>
                <a:prstClr val="black"/>
              </a:solidFill>
              <a:ea typeface="ＭＳ Ｐゴシック" pitchFamily="-108" charset="-128"/>
              <a:cs typeface="ＭＳ Ｐゴシック" pitchFamily="-108" charset="-128"/>
            </a:endParaRPr>
          </a:p>
        </p:txBody>
      </p:sp>
      <p:sp>
        <p:nvSpPr>
          <p:cNvPr id="64" name="Text Box 197"/>
          <p:cNvSpPr txBox="1">
            <a:spLocks noChangeArrowheads="1"/>
          </p:cNvSpPr>
          <p:nvPr/>
        </p:nvSpPr>
        <p:spPr bwMode="auto">
          <a:xfrm>
            <a:off x="9520838" y="3929508"/>
            <a:ext cx="862549" cy="387790"/>
          </a:xfrm>
          <a:prstGeom prst="rect">
            <a:avLst/>
          </a:prstGeom>
          <a:noFill/>
          <a:ln w="9525">
            <a:noFill/>
            <a:miter lim="800000"/>
            <a:headEnd/>
            <a:tailEnd/>
          </a:ln>
        </p:spPr>
        <p:txBody>
          <a:bodyPr wrap="square" lIns="91432" tIns="45716" rIns="91432" bIns="45716" anchor="b">
            <a:spAutoFit/>
          </a:bodyPr>
          <a:lstStyle/>
          <a:p>
            <a:pPr algn="ctr">
              <a:lnSpc>
                <a:spcPct val="80000"/>
              </a:lnSpc>
              <a:defRPr/>
            </a:pPr>
            <a:r>
              <a:rPr lang="en-US" sz="800" b="1" dirty="0" smtClean="0">
                <a:solidFill>
                  <a:srgbClr val="3333CC"/>
                </a:solidFill>
                <a:cs typeface="Helvetica"/>
              </a:rPr>
              <a:t>New </a:t>
            </a:r>
          </a:p>
          <a:p>
            <a:pPr algn="ctr">
              <a:lnSpc>
                <a:spcPct val="80000"/>
              </a:lnSpc>
              <a:defRPr/>
            </a:pPr>
            <a:r>
              <a:rPr lang="en-US" sz="800" b="1" dirty="0" smtClean="0">
                <a:solidFill>
                  <a:srgbClr val="3333CC"/>
                </a:solidFill>
                <a:cs typeface="Helvetica"/>
              </a:rPr>
              <a:t>Gas/Part Models</a:t>
            </a:r>
            <a:endParaRPr lang="en-US" sz="800" b="1" dirty="0">
              <a:solidFill>
                <a:srgbClr val="3333CC"/>
              </a:solidFill>
              <a:cs typeface="Helvetica"/>
            </a:endParaRPr>
          </a:p>
        </p:txBody>
      </p:sp>
      <p:sp>
        <p:nvSpPr>
          <p:cNvPr id="65" name="Isosceles Triangle 94"/>
          <p:cNvSpPr/>
          <p:nvPr/>
        </p:nvSpPr>
        <p:spPr bwMode="auto">
          <a:xfrm rot="10800000">
            <a:off x="6357261" y="5535754"/>
            <a:ext cx="155448" cy="155448"/>
          </a:xfrm>
          <a:prstGeom prst="pentagon">
            <a:avLst/>
          </a:prstGeom>
          <a:solidFill>
            <a:srgbClr val="2D8B75"/>
          </a:solidFill>
          <a:ln w="28575" cap="flat" cmpd="sng" algn="ctr">
            <a:solidFill>
              <a:srgbClr val="2D8B75"/>
            </a:solidFill>
            <a:prstDash val="solid"/>
            <a:round/>
            <a:headEnd type="none" w="med" len="med"/>
            <a:tailEnd type="none" w="med" len="med"/>
          </a:ln>
          <a:effectLst/>
        </p:spPr>
        <p:txBody>
          <a:bodyPr lIns="91432" tIns="45716" rIns="91432" bIns="45716"/>
          <a:lstStyle/>
          <a:p>
            <a:pPr eaLnBrk="0" hangingPunct="0">
              <a:defRPr/>
            </a:pPr>
            <a:endParaRPr lang="en-US" sz="900" dirty="0">
              <a:solidFill>
                <a:prstClr val="black"/>
              </a:solidFill>
              <a:ea typeface="ＭＳ Ｐゴシック" pitchFamily="-108" charset="-128"/>
              <a:cs typeface="ＭＳ Ｐゴシック" pitchFamily="-108" charset="-128"/>
            </a:endParaRPr>
          </a:p>
        </p:txBody>
      </p:sp>
      <p:sp>
        <p:nvSpPr>
          <p:cNvPr id="66" name="Text Box 197"/>
          <p:cNvSpPr txBox="1">
            <a:spLocks noChangeArrowheads="1"/>
          </p:cNvSpPr>
          <p:nvPr/>
        </p:nvSpPr>
        <p:spPr bwMode="auto">
          <a:xfrm>
            <a:off x="5997236" y="5135574"/>
            <a:ext cx="862549" cy="387790"/>
          </a:xfrm>
          <a:prstGeom prst="rect">
            <a:avLst/>
          </a:prstGeom>
          <a:noFill/>
          <a:ln w="9525">
            <a:noFill/>
            <a:miter lim="800000"/>
            <a:headEnd/>
            <a:tailEnd/>
          </a:ln>
        </p:spPr>
        <p:txBody>
          <a:bodyPr wrap="square" lIns="91432" tIns="45716" rIns="91432" bIns="45716" anchor="b">
            <a:spAutoFit/>
          </a:bodyPr>
          <a:lstStyle/>
          <a:p>
            <a:pPr algn="ctr">
              <a:lnSpc>
                <a:spcPct val="80000"/>
              </a:lnSpc>
              <a:defRPr/>
            </a:pPr>
            <a:r>
              <a:rPr lang="en-US" sz="800" b="1" dirty="0" smtClean="0">
                <a:solidFill>
                  <a:srgbClr val="008400"/>
                </a:solidFill>
                <a:cs typeface="Helvetica"/>
              </a:rPr>
              <a:t>Existing Bi-Disperse Models</a:t>
            </a:r>
            <a:endParaRPr lang="en-US" sz="800" b="1" dirty="0">
              <a:solidFill>
                <a:srgbClr val="008400"/>
              </a:solidFill>
              <a:cs typeface="Helvetica"/>
            </a:endParaRPr>
          </a:p>
        </p:txBody>
      </p:sp>
      <p:sp>
        <p:nvSpPr>
          <p:cNvPr id="67" name="Isosceles Triangle 94"/>
          <p:cNvSpPr/>
          <p:nvPr/>
        </p:nvSpPr>
        <p:spPr bwMode="auto">
          <a:xfrm rot="10800000">
            <a:off x="8929675" y="4316547"/>
            <a:ext cx="155448" cy="155448"/>
          </a:xfrm>
          <a:prstGeom prst="pentagon">
            <a:avLst/>
          </a:prstGeom>
          <a:solidFill>
            <a:srgbClr val="3333CC"/>
          </a:solidFill>
          <a:ln w="28575" cap="flat" cmpd="sng" algn="ctr">
            <a:solidFill>
              <a:srgbClr val="3333CC"/>
            </a:solidFill>
            <a:prstDash val="solid"/>
            <a:round/>
            <a:headEnd type="none" w="med" len="med"/>
            <a:tailEnd type="none" w="med" len="med"/>
          </a:ln>
          <a:effectLst/>
        </p:spPr>
        <p:txBody>
          <a:bodyPr lIns="91432" tIns="45716" rIns="91432" bIns="45716"/>
          <a:lstStyle/>
          <a:p>
            <a:pPr eaLnBrk="0" hangingPunct="0">
              <a:defRPr/>
            </a:pPr>
            <a:endParaRPr lang="en-US" sz="900" dirty="0">
              <a:solidFill>
                <a:prstClr val="black"/>
              </a:solidFill>
              <a:ea typeface="ＭＳ Ｐゴシック" pitchFamily="-108" charset="-128"/>
              <a:cs typeface="ＭＳ Ｐゴシック" pitchFamily="-108" charset="-128"/>
            </a:endParaRPr>
          </a:p>
        </p:txBody>
      </p:sp>
      <p:sp>
        <p:nvSpPr>
          <p:cNvPr id="68" name="Text Box 197"/>
          <p:cNvSpPr txBox="1">
            <a:spLocks noChangeArrowheads="1"/>
          </p:cNvSpPr>
          <p:nvPr/>
        </p:nvSpPr>
        <p:spPr bwMode="auto">
          <a:xfrm>
            <a:off x="8569650" y="3916367"/>
            <a:ext cx="862549" cy="387790"/>
          </a:xfrm>
          <a:prstGeom prst="rect">
            <a:avLst/>
          </a:prstGeom>
          <a:noFill/>
          <a:ln w="9525">
            <a:noFill/>
            <a:miter lim="800000"/>
            <a:headEnd/>
            <a:tailEnd/>
          </a:ln>
        </p:spPr>
        <p:txBody>
          <a:bodyPr wrap="square" lIns="91432" tIns="45716" rIns="91432" bIns="45716" anchor="b">
            <a:spAutoFit/>
          </a:bodyPr>
          <a:lstStyle/>
          <a:p>
            <a:pPr algn="ctr">
              <a:lnSpc>
                <a:spcPct val="80000"/>
              </a:lnSpc>
              <a:defRPr/>
            </a:pPr>
            <a:r>
              <a:rPr lang="en-US" sz="800" b="1" dirty="0" smtClean="0">
                <a:solidFill>
                  <a:srgbClr val="3333CC"/>
                </a:solidFill>
                <a:cs typeface="Helvetica"/>
              </a:rPr>
              <a:t>Transient Erosion Models</a:t>
            </a:r>
            <a:endParaRPr lang="en-US" sz="800" b="1" dirty="0">
              <a:solidFill>
                <a:srgbClr val="3333CC"/>
              </a:solidFill>
              <a:cs typeface="Helvetica"/>
            </a:endParaRPr>
          </a:p>
        </p:txBody>
      </p:sp>
      <p:sp>
        <p:nvSpPr>
          <p:cNvPr id="69" name="Isosceles Triangle 94"/>
          <p:cNvSpPr/>
          <p:nvPr/>
        </p:nvSpPr>
        <p:spPr bwMode="auto">
          <a:xfrm rot="10800000">
            <a:off x="10500987" y="4319180"/>
            <a:ext cx="155448" cy="155448"/>
          </a:xfrm>
          <a:prstGeom prst="pentagon">
            <a:avLst/>
          </a:prstGeom>
          <a:solidFill>
            <a:srgbClr val="3333CC"/>
          </a:solidFill>
          <a:ln w="28575" cap="flat" cmpd="sng" algn="ctr">
            <a:solidFill>
              <a:srgbClr val="3333CC"/>
            </a:solidFill>
            <a:prstDash val="solid"/>
            <a:round/>
            <a:headEnd type="none" w="med" len="med"/>
            <a:tailEnd type="none" w="med" len="med"/>
          </a:ln>
          <a:effectLst/>
        </p:spPr>
        <p:txBody>
          <a:bodyPr lIns="91432" tIns="45716" rIns="91432" bIns="45716"/>
          <a:lstStyle/>
          <a:p>
            <a:pPr eaLnBrk="0" hangingPunct="0">
              <a:defRPr/>
            </a:pPr>
            <a:endParaRPr lang="en-US" sz="900" dirty="0">
              <a:solidFill>
                <a:prstClr val="black"/>
              </a:solidFill>
              <a:ea typeface="ＭＳ Ｐゴシック" pitchFamily="-108" charset="-128"/>
              <a:cs typeface="ＭＳ Ｐゴシック" pitchFamily="-108" charset="-128"/>
            </a:endParaRPr>
          </a:p>
        </p:txBody>
      </p:sp>
      <p:sp>
        <p:nvSpPr>
          <p:cNvPr id="70" name="Text Box 197"/>
          <p:cNvSpPr txBox="1">
            <a:spLocks noChangeArrowheads="1"/>
          </p:cNvSpPr>
          <p:nvPr/>
        </p:nvSpPr>
        <p:spPr bwMode="auto">
          <a:xfrm>
            <a:off x="10147860" y="4029878"/>
            <a:ext cx="862549" cy="289302"/>
          </a:xfrm>
          <a:prstGeom prst="rect">
            <a:avLst/>
          </a:prstGeom>
          <a:noFill/>
          <a:ln w="9525">
            <a:noFill/>
            <a:miter lim="800000"/>
            <a:headEnd/>
            <a:tailEnd/>
          </a:ln>
        </p:spPr>
        <p:txBody>
          <a:bodyPr wrap="square" lIns="91432" tIns="45716" rIns="91432" bIns="45716" anchor="b">
            <a:spAutoFit/>
          </a:bodyPr>
          <a:lstStyle/>
          <a:p>
            <a:pPr algn="ctr">
              <a:lnSpc>
                <a:spcPct val="80000"/>
              </a:lnSpc>
              <a:defRPr/>
            </a:pPr>
            <a:r>
              <a:rPr lang="en-US" sz="800" b="1" dirty="0" smtClean="0">
                <a:solidFill>
                  <a:srgbClr val="3333CC"/>
                </a:solidFill>
                <a:cs typeface="Helvetica"/>
              </a:rPr>
              <a:t>Irregular </a:t>
            </a:r>
            <a:endParaRPr lang="en-US" sz="800" b="1" dirty="0">
              <a:solidFill>
                <a:srgbClr val="3333CC"/>
              </a:solidFill>
              <a:cs typeface="Helvetica"/>
            </a:endParaRPr>
          </a:p>
          <a:p>
            <a:pPr algn="ctr">
              <a:lnSpc>
                <a:spcPct val="80000"/>
              </a:lnSpc>
              <a:defRPr/>
            </a:pPr>
            <a:r>
              <a:rPr lang="en-US" sz="800" b="1" dirty="0" smtClean="0">
                <a:solidFill>
                  <a:srgbClr val="3333CC"/>
                </a:solidFill>
                <a:cs typeface="Helvetica"/>
              </a:rPr>
              <a:t>Part Models</a:t>
            </a:r>
            <a:endParaRPr lang="en-US" sz="800" b="1" dirty="0">
              <a:solidFill>
                <a:srgbClr val="3333CC"/>
              </a:solidFill>
              <a:cs typeface="Helvetica"/>
            </a:endParaRPr>
          </a:p>
        </p:txBody>
      </p:sp>
    </p:spTree>
    <p:extLst>
      <p:ext uri="{BB962C8B-B14F-4D97-AF65-F5344CB8AC3E}">
        <p14:creationId xmlns:p14="http://schemas.microsoft.com/office/powerpoint/2010/main" val="6300596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8237" y="2193"/>
            <a:ext cx="9675527" cy="1066800"/>
          </a:xfrm>
        </p:spPr>
        <p:txBody>
          <a:bodyPr/>
          <a:lstStyle/>
          <a:p>
            <a:r>
              <a:rPr lang="en-US" sz="3600" dirty="0">
                <a:solidFill>
                  <a:schemeClr val="bg1">
                    <a:lumMod val="85000"/>
                  </a:schemeClr>
                </a:solidFill>
              </a:rPr>
              <a:t>PSI</a:t>
            </a:r>
            <a:br>
              <a:rPr lang="en-US" sz="3600" dirty="0">
                <a:solidFill>
                  <a:schemeClr val="bg1">
                    <a:lumMod val="85000"/>
                  </a:schemeClr>
                </a:solidFill>
              </a:rPr>
            </a:br>
            <a:r>
              <a:rPr lang="en-US" sz="3600" dirty="0">
                <a:solidFill>
                  <a:schemeClr val="bg1">
                    <a:lumMod val="85000"/>
                  </a:schemeClr>
                </a:solidFill>
              </a:rPr>
              <a:t>Lifecycle Milestone/Maturity Schedule</a:t>
            </a: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
        <p:nvSpPr>
          <p:cNvPr id="7" name="Slide Number Placeholder 6"/>
          <p:cNvSpPr>
            <a:spLocks noGrp="1"/>
          </p:cNvSpPr>
          <p:nvPr>
            <p:ph type="sldNum" sz="quarter" idx="10"/>
          </p:nvPr>
        </p:nvSpPr>
        <p:spPr/>
        <p:txBody>
          <a:bodyPr/>
          <a:lstStyle/>
          <a:p>
            <a:pPr>
              <a:defRPr/>
            </a:pPr>
            <a:fld id="{75D13D49-2B6F-174C-9E1E-1013A06E5C50}" type="slidenum">
              <a:rPr lang="uk-UA" smtClean="0"/>
              <a:pPr>
                <a:defRPr/>
              </a:pPr>
              <a:t>13</a:t>
            </a:fld>
            <a:endParaRPr lang="uk-UA" dirty="0"/>
          </a:p>
        </p:txBody>
      </p:sp>
      <p:grpSp>
        <p:nvGrpSpPr>
          <p:cNvPr id="266" name="Group 265"/>
          <p:cNvGrpSpPr/>
          <p:nvPr/>
        </p:nvGrpSpPr>
        <p:grpSpPr>
          <a:xfrm>
            <a:off x="1469601" y="1268548"/>
            <a:ext cx="9001683" cy="306697"/>
            <a:chOff x="1595159" y="1277965"/>
            <a:chExt cx="9001683" cy="306697"/>
          </a:xfrm>
        </p:grpSpPr>
        <p:sp>
          <p:nvSpPr>
            <p:cNvPr id="238" name="Rectangle 237"/>
            <p:cNvSpPr/>
            <p:nvPr/>
          </p:nvSpPr>
          <p:spPr>
            <a:xfrm>
              <a:off x="1595159" y="1277965"/>
              <a:ext cx="9001683" cy="306697"/>
            </a:xfrm>
            <a:prstGeom prst="rect">
              <a:avLst/>
            </a:prstGeom>
          </p:spPr>
          <p:style>
            <a:lnRef idx="1">
              <a:schemeClr val="dk1"/>
            </a:lnRef>
            <a:fillRef idx="2">
              <a:schemeClr val="dk1"/>
            </a:fillRef>
            <a:effectRef idx="1">
              <a:schemeClr val="dk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endParaRPr lang="en-US" dirty="0">
                <a:solidFill>
                  <a:prstClr val="black"/>
                </a:solidFill>
              </a:endParaRPr>
            </a:p>
          </p:txBody>
        </p:sp>
        <p:grpSp>
          <p:nvGrpSpPr>
            <p:cNvPr id="263" name="Group 262"/>
            <p:cNvGrpSpPr/>
            <p:nvPr/>
          </p:nvGrpSpPr>
          <p:grpSpPr>
            <a:xfrm>
              <a:off x="1939988" y="1315897"/>
              <a:ext cx="1559896" cy="230832"/>
              <a:chOff x="1939988" y="1331194"/>
              <a:chExt cx="1559896" cy="230832"/>
            </a:xfrm>
          </p:grpSpPr>
          <p:sp>
            <p:nvSpPr>
              <p:cNvPr id="239" name="TextBox 238"/>
              <p:cNvSpPr txBox="1"/>
              <p:nvPr/>
            </p:nvSpPr>
            <p:spPr>
              <a:xfrm>
                <a:off x="2072568" y="1331194"/>
                <a:ext cx="1427316" cy="230832"/>
              </a:xfrm>
              <a:prstGeom prst="rect">
                <a:avLst/>
              </a:prstGeom>
              <a:noFill/>
            </p:spPr>
            <p:txBody>
              <a:bodyPr wrap="square" rtlCol="0">
                <a:spAutoFit/>
              </a:bodyPr>
              <a:lstStyle/>
              <a:p>
                <a:r>
                  <a:rPr lang="en-US" sz="900" b="1" dirty="0">
                    <a:solidFill>
                      <a:prstClr val="black"/>
                    </a:solidFill>
                  </a:rPr>
                  <a:t>Project Milestone</a:t>
                </a:r>
              </a:p>
            </p:txBody>
          </p:sp>
          <p:sp>
            <p:nvSpPr>
              <p:cNvPr id="242" name="Regular Pentagon 241"/>
              <p:cNvSpPr/>
              <p:nvPr/>
            </p:nvSpPr>
            <p:spPr>
              <a:xfrm flipV="1">
                <a:off x="1939988" y="1379672"/>
                <a:ext cx="142482" cy="133877"/>
              </a:xfrm>
              <a:prstGeom prst="pentagon">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black"/>
                  </a:solidFill>
                </a:endParaRPr>
              </a:p>
            </p:txBody>
          </p:sp>
        </p:grpSp>
        <p:grpSp>
          <p:nvGrpSpPr>
            <p:cNvPr id="264" name="Group 263"/>
            <p:cNvGrpSpPr/>
            <p:nvPr/>
          </p:nvGrpSpPr>
          <p:grpSpPr>
            <a:xfrm>
              <a:off x="4161016" y="1315897"/>
              <a:ext cx="1583648" cy="230832"/>
              <a:chOff x="4161016" y="1324190"/>
              <a:chExt cx="1583648" cy="230832"/>
            </a:xfrm>
          </p:grpSpPr>
          <p:sp>
            <p:nvSpPr>
              <p:cNvPr id="240" name="TextBox 239"/>
              <p:cNvSpPr txBox="1"/>
              <p:nvPr/>
            </p:nvSpPr>
            <p:spPr>
              <a:xfrm>
                <a:off x="4317348" y="1324190"/>
                <a:ext cx="1427316" cy="230832"/>
              </a:xfrm>
              <a:prstGeom prst="rect">
                <a:avLst/>
              </a:prstGeom>
              <a:noFill/>
            </p:spPr>
            <p:txBody>
              <a:bodyPr wrap="square" rtlCol="0" anchor="ctr">
                <a:spAutoFit/>
              </a:bodyPr>
              <a:lstStyle/>
              <a:p>
                <a:r>
                  <a:rPr lang="en-US" sz="900" b="1" dirty="0">
                    <a:solidFill>
                      <a:prstClr val="black"/>
                    </a:solidFill>
                  </a:rPr>
                  <a:t>GCD (Key) Milestone</a:t>
                </a:r>
              </a:p>
            </p:txBody>
          </p:sp>
          <p:sp>
            <p:nvSpPr>
              <p:cNvPr id="243" name="Diamond 242"/>
              <p:cNvSpPr/>
              <p:nvPr/>
            </p:nvSpPr>
            <p:spPr>
              <a:xfrm>
                <a:off x="4161016" y="1371026"/>
                <a:ext cx="160573" cy="137160"/>
              </a:xfrm>
              <a:prstGeom prst="diamond">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grpSp>
        <p:grpSp>
          <p:nvGrpSpPr>
            <p:cNvPr id="265" name="Group 264"/>
            <p:cNvGrpSpPr/>
            <p:nvPr/>
          </p:nvGrpSpPr>
          <p:grpSpPr>
            <a:xfrm>
              <a:off x="6222073" y="1315897"/>
              <a:ext cx="1556408" cy="230832"/>
              <a:chOff x="6270927" y="1379672"/>
              <a:chExt cx="1556408" cy="230832"/>
            </a:xfrm>
          </p:grpSpPr>
          <p:sp>
            <p:nvSpPr>
              <p:cNvPr id="241" name="TextBox 240"/>
              <p:cNvSpPr txBox="1"/>
              <p:nvPr/>
            </p:nvSpPr>
            <p:spPr>
              <a:xfrm>
                <a:off x="6400019" y="1379672"/>
                <a:ext cx="1427316" cy="230832"/>
              </a:xfrm>
              <a:prstGeom prst="rect">
                <a:avLst/>
              </a:prstGeom>
              <a:noFill/>
            </p:spPr>
            <p:txBody>
              <a:bodyPr wrap="square" rtlCol="0" anchor="ctr">
                <a:spAutoFit/>
              </a:bodyPr>
              <a:lstStyle/>
              <a:p>
                <a:r>
                  <a:rPr lang="en-US" sz="900" b="1" dirty="0">
                    <a:solidFill>
                      <a:prstClr val="black"/>
                    </a:solidFill>
                  </a:rPr>
                  <a:t>Controlled Milestone</a:t>
                </a:r>
              </a:p>
            </p:txBody>
          </p:sp>
          <p:sp>
            <p:nvSpPr>
              <p:cNvPr id="244" name="Isosceles Triangle 243"/>
              <p:cNvSpPr/>
              <p:nvPr/>
            </p:nvSpPr>
            <p:spPr>
              <a:xfrm flipV="1">
                <a:off x="6270927" y="1427566"/>
                <a:ext cx="160573" cy="137160"/>
              </a:xfrm>
              <a:prstGeom prst="triangl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grpSp>
        <p:cxnSp>
          <p:nvCxnSpPr>
            <p:cNvPr id="245" name="Straight Connector 244"/>
            <p:cNvCxnSpPr/>
            <p:nvPr/>
          </p:nvCxnSpPr>
          <p:spPr>
            <a:xfrm>
              <a:off x="8280054" y="1431313"/>
              <a:ext cx="713658"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46" name="TextBox 245"/>
            <p:cNvSpPr txBox="1"/>
            <p:nvPr/>
          </p:nvSpPr>
          <p:spPr>
            <a:xfrm>
              <a:off x="8999757" y="1315897"/>
              <a:ext cx="1427316" cy="230832"/>
            </a:xfrm>
            <a:prstGeom prst="rect">
              <a:avLst/>
            </a:prstGeom>
            <a:noFill/>
          </p:spPr>
          <p:txBody>
            <a:bodyPr wrap="square" rtlCol="0">
              <a:spAutoFit/>
            </a:bodyPr>
            <a:lstStyle/>
            <a:p>
              <a:r>
                <a:rPr lang="en-US" sz="900" b="1" dirty="0">
                  <a:solidFill>
                    <a:prstClr val="black"/>
                  </a:solidFill>
                </a:rPr>
                <a:t>TRL Progression</a:t>
              </a:r>
            </a:p>
          </p:txBody>
        </p:sp>
      </p:grpSp>
      <p:grpSp>
        <p:nvGrpSpPr>
          <p:cNvPr id="260" name="Group 259"/>
          <p:cNvGrpSpPr/>
          <p:nvPr/>
        </p:nvGrpSpPr>
        <p:grpSpPr>
          <a:xfrm>
            <a:off x="472189" y="1807898"/>
            <a:ext cx="10667386" cy="4854716"/>
            <a:chOff x="786862" y="1489982"/>
            <a:chExt cx="10667386" cy="4854716"/>
          </a:xfrm>
        </p:grpSpPr>
        <p:sp>
          <p:nvSpPr>
            <p:cNvPr id="254" name="Rectangle 253"/>
            <p:cNvSpPr/>
            <p:nvPr/>
          </p:nvSpPr>
          <p:spPr>
            <a:xfrm>
              <a:off x="1696680" y="1545425"/>
              <a:ext cx="3056389" cy="4194472"/>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5" name="Rectangle 254"/>
            <p:cNvSpPr/>
            <p:nvPr/>
          </p:nvSpPr>
          <p:spPr>
            <a:xfrm>
              <a:off x="7817610" y="1572572"/>
              <a:ext cx="3056389" cy="4194472"/>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84" name="Picture 18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86862" y="1489982"/>
              <a:ext cx="10667386" cy="4854716"/>
            </a:xfrm>
            <a:prstGeom prst="rect">
              <a:avLst/>
            </a:prstGeom>
          </p:spPr>
        </p:pic>
        <p:sp>
          <p:nvSpPr>
            <p:cNvPr id="180" name="Text Box 197"/>
            <p:cNvSpPr txBox="1">
              <a:spLocks noChangeArrowheads="1"/>
            </p:cNvSpPr>
            <p:nvPr/>
          </p:nvSpPr>
          <p:spPr bwMode="auto">
            <a:xfrm>
              <a:off x="1190640" y="3708339"/>
              <a:ext cx="1266363" cy="289302"/>
            </a:xfrm>
            <a:prstGeom prst="rect">
              <a:avLst/>
            </a:prstGeom>
            <a:noFill/>
            <a:ln w="9525">
              <a:noFill/>
              <a:miter lim="800000"/>
              <a:headEnd/>
              <a:tailEnd/>
            </a:ln>
          </p:spPr>
          <p:txBody>
            <a:bodyPr wrap="square" lIns="91432" tIns="45716" rIns="91432" bIns="45716" anchor="b">
              <a:spAutoFit/>
            </a:bodyPr>
            <a:lstStyle/>
            <a:p>
              <a:pPr algn="ctr">
                <a:lnSpc>
                  <a:spcPct val="80000"/>
                </a:lnSpc>
                <a:defRPr/>
              </a:pPr>
              <a:r>
                <a:rPr lang="en-US" sz="800" b="1" dirty="0">
                  <a:solidFill>
                    <a:srgbClr val="3333CC"/>
                  </a:solidFill>
                  <a:cs typeface="Helvetica"/>
                </a:rPr>
                <a:t>LSGT</a:t>
              </a:r>
            </a:p>
            <a:p>
              <a:pPr algn="ctr">
                <a:lnSpc>
                  <a:spcPct val="80000"/>
                </a:lnSpc>
                <a:defRPr/>
              </a:pPr>
              <a:r>
                <a:rPr lang="en-US" sz="800" b="1" dirty="0">
                  <a:solidFill>
                    <a:srgbClr val="3333CC"/>
                  </a:solidFill>
                  <a:cs typeface="Helvetica"/>
                </a:rPr>
                <a:t>TRR</a:t>
              </a:r>
            </a:p>
          </p:txBody>
        </p:sp>
        <p:cxnSp>
          <p:nvCxnSpPr>
            <p:cNvPr id="193" name="Straight Connector 192"/>
            <p:cNvCxnSpPr>
              <a:cxnSpLocks/>
            </p:cNvCxnSpPr>
            <p:nvPr/>
          </p:nvCxnSpPr>
          <p:spPr>
            <a:xfrm>
              <a:off x="1767097" y="4189174"/>
              <a:ext cx="4643576" cy="9063"/>
            </a:xfrm>
            <a:prstGeom prst="line">
              <a:avLst/>
            </a:prstGeom>
            <a:ln>
              <a:solidFill>
                <a:srgbClr val="3333CC"/>
              </a:solidFill>
            </a:ln>
          </p:spPr>
          <p:style>
            <a:lnRef idx="2">
              <a:schemeClr val="dk1"/>
            </a:lnRef>
            <a:fillRef idx="0">
              <a:schemeClr val="dk1"/>
            </a:fillRef>
            <a:effectRef idx="1">
              <a:schemeClr val="dk1"/>
            </a:effectRef>
            <a:fontRef idx="minor">
              <a:schemeClr val="tx1"/>
            </a:fontRef>
          </p:style>
        </p:cxnSp>
        <p:cxnSp>
          <p:nvCxnSpPr>
            <p:cNvPr id="196" name="Straight Connector 195"/>
            <p:cNvCxnSpPr>
              <a:cxnSpLocks/>
            </p:cNvCxnSpPr>
            <p:nvPr/>
          </p:nvCxnSpPr>
          <p:spPr>
            <a:xfrm flipH="1" flipV="1">
              <a:off x="6389639" y="1757803"/>
              <a:ext cx="21034" cy="2431371"/>
            </a:xfrm>
            <a:prstGeom prst="line">
              <a:avLst/>
            </a:prstGeom>
            <a:ln>
              <a:solidFill>
                <a:srgbClr val="3333CC"/>
              </a:solidFill>
            </a:ln>
          </p:spPr>
          <p:style>
            <a:lnRef idx="2">
              <a:schemeClr val="dk1"/>
            </a:lnRef>
            <a:fillRef idx="0">
              <a:schemeClr val="dk1"/>
            </a:fillRef>
            <a:effectRef idx="1">
              <a:schemeClr val="dk1"/>
            </a:effectRef>
            <a:fontRef idx="minor">
              <a:schemeClr val="tx1"/>
            </a:fontRef>
          </p:style>
        </p:cxnSp>
        <p:sp>
          <p:nvSpPr>
            <p:cNvPr id="200" name="Isosceles Triangle 94"/>
            <p:cNvSpPr/>
            <p:nvPr/>
          </p:nvSpPr>
          <p:spPr bwMode="auto">
            <a:xfrm rot="10800000">
              <a:off x="3476600" y="2755499"/>
              <a:ext cx="155448" cy="155448"/>
            </a:xfrm>
            <a:prstGeom prst="pentagon">
              <a:avLst/>
            </a:prstGeom>
            <a:solidFill>
              <a:srgbClr val="3333CC"/>
            </a:solidFill>
            <a:ln w="28575" cap="flat" cmpd="sng" algn="ctr">
              <a:solidFill>
                <a:srgbClr val="3333CC"/>
              </a:solidFill>
              <a:prstDash val="solid"/>
              <a:round/>
              <a:headEnd type="none" w="med" len="med"/>
              <a:tailEnd type="none" w="med" len="med"/>
            </a:ln>
            <a:effectLst/>
          </p:spPr>
          <p:txBody>
            <a:bodyPr lIns="91432" tIns="45716" rIns="91432" bIns="45716"/>
            <a:lstStyle/>
            <a:p>
              <a:pPr eaLnBrk="0" hangingPunct="0">
                <a:defRPr/>
              </a:pPr>
              <a:endParaRPr lang="en-US" sz="900" dirty="0">
                <a:solidFill>
                  <a:prstClr val="black"/>
                </a:solidFill>
                <a:ea typeface="ＭＳ Ｐゴシック" pitchFamily="-108" charset="-128"/>
                <a:cs typeface="ＭＳ Ｐゴシック" pitchFamily="-108" charset="-128"/>
              </a:endParaRPr>
            </a:p>
          </p:txBody>
        </p:sp>
      </p:grpSp>
      <p:sp>
        <p:nvSpPr>
          <p:cNvPr id="3" name="Rectangle 2"/>
          <p:cNvSpPr/>
          <p:nvPr/>
        </p:nvSpPr>
        <p:spPr>
          <a:xfrm>
            <a:off x="2656365" y="6202680"/>
            <a:ext cx="717961" cy="42672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ysClr val="windowText" lastClr="000000"/>
                </a:solidFill>
              </a:rPr>
              <a:t>FY17</a:t>
            </a:r>
          </a:p>
        </p:txBody>
      </p:sp>
      <p:sp>
        <p:nvSpPr>
          <p:cNvPr id="51" name="Rectangle 50"/>
          <p:cNvSpPr/>
          <p:nvPr/>
        </p:nvSpPr>
        <p:spPr>
          <a:xfrm>
            <a:off x="2680809" y="6217020"/>
            <a:ext cx="717961" cy="42672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ysClr val="windowText" lastClr="000000"/>
                </a:solidFill>
              </a:rPr>
              <a:t>FY23</a:t>
            </a:r>
          </a:p>
        </p:txBody>
      </p:sp>
      <p:sp>
        <p:nvSpPr>
          <p:cNvPr id="52" name="Rectangle 51"/>
          <p:cNvSpPr/>
          <p:nvPr/>
        </p:nvSpPr>
        <p:spPr>
          <a:xfrm>
            <a:off x="5706305" y="6217020"/>
            <a:ext cx="717961" cy="42672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ysClr val="windowText" lastClr="000000"/>
                </a:solidFill>
              </a:rPr>
              <a:t>FY24</a:t>
            </a:r>
          </a:p>
        </p:txBody>
      </p:sp>
      <p:sp>
        <p:nvSpPr>
          <p:cNvPr id="55" name="Isosceles Triangle 94"/>
          <p:cNvSpPr/>
          <p:nvPr/>
        </p:nvSpPr>
        <p:spPr bwMode="auto">
          <a:xfrm rot="10800000">
            <a:off x="1431425" y="4311944"/>
            <a:ext cx="155448" cy="155448"/>
          </a:xfrm>
          <a:prstGeom prst="triangle">
            <a:avLst/>
          </a:prstGeom>
          <a:solidFill>
            <a:srgbClr val="3333CC"/>
          </a:solidFill>
          <a:ln w="28575" cap="flat" cmpd="sng" algn="ctr">
            <a:noFill/>
            <a:prstDash val="solid"/>
            <a:round/>
            <a:headEnd type="none" w="med" len="med"/>
            <a:tailEnd type="none" w="med" len="med"/>
          </a:ln>
          <a:effectLst/>
        </p:spPr>
        <p:txBody>
          <a:bodyPr lIns="91432" tIns="45716" rIns="91432" bIns="45716"/>
          <a:lstStyle/>
          <a:p>
            <a:pPr eaLnBrk="0" hangingPunct="0">
              <a:defRPr/>
            </a:pPr>
            <a:endParaRPr lang="en-US" sz="900" dirty="0">
              <a:solidFill>
                <a:prstClr val="black"/>
              </a:solidFill>
              <a:ea typeface="ＭＳ Ｐゴシック" pitchFamily="-108" charset="-128"/>
              <a:cs typeface="ＭＳ Ｐゴシック" pitchFamily="-108" charset="-128"/>
            </a:endParaRPr>
          </a:p>
        </p:txBody>
      </p:sp>
      <p:sp>
        <p:nvSpPr>
          <p:cNvPr id="92" name="Text Box 197"/>
          <p:cNvSpPr txBox="1">
            <a:spLocks noChangeArrowheads="1"/>
          </p:cNvSpPr>
          <p:nvPr/>
        </p:nvSpPr>
        <p:spPr bwMode="auto">
          <a:xfrm>
            <a:off x="5422865" y="1617165"/>
            <a:ext cx="1266363" cy="313924"/>
          </a:xfrm>
          <a:prstGeom prst="rect">
            <a:avLst/>
          </a:prstGeom>
          <a:noFill/>
          <a:ln w="9525">
            <a:noFill/>
            <a:miter lim="800000"/>
            <a:headEnd/>
            <a:tailEnd/>
          </a:ln>
        </p:spPr>
        <p:txBody>
          <a:bodyPr wrap="square" lIns="91432" tIns="45716" rIns="91432" bIns="45716" anchor="b">
            <a:spAutoFit/>
          </a:bodyPr>
          <a:lstStyle/>
          <a:p>
            <a:pPr algn="ctr">
              <a:lnSpc>
                <a:spcPct val="80000"/>
              </a:lnSpc>
              <a:defRPr/>
            </a:pPr>
            <a:r>
              <a:rPr lang="en-US" sz="900" b="1" dirty="0">
                <a:solidFill>
                  <a:srgbClr val="3333CC"/>
                </a:solidFill>
                <a:cs typeface="Helvetica"/>
              </a:rPr>
              <a:t>LSGT</a:t>
            </a:r>
          </a:p>
          <a:p>
            <a:pPr algn="ctr">
              <a:lnSpc>
                <a:spcPct val="80000"/>
              </a:lnSpc>
              <a:defRPr/>
            </a:pPr>
            <a:r>
              <a:rPr lang="en-US" sz="900" b="1" dirty="0">
                <a:solidFill>
                  <a:srgbClr val="3333CC"/>
                </a:solidFill>
                <a:cs typeface="Helvetica"/>
              </a:rPr>
              <a:t>TR</a:t>
            </a:r>
          </a:p>
        </p:txBody>
      </p:sp>
      <p:sp>
        <p:nvSpPr>
          <p:cNvPr id="93" name="Isosceles Triangle 94"/>
          <p:cNvSpPr/>
          <p:nvPr/>
        </p:nvSpPr>
        <p:spPr bwMode="auto">
          <a:xfrm rot="10800000">
            <a:off x="5983059" y="1904961"/>
            <a:ext cx="155448" cy="155448"/>
          </a:xfrm>
          <a:prstGeom prst="diamond">
            <a:avLst/>
          </a:prstGeom>
          <a:solidFill>
            <a:srgbClr val="3333CC"/>
          </a:solidFill>
          <a:ln w="28575" cap="flat" cmpd="sng" algn="ctr">
            <a:solidFill>
              <a:srgbClr val="3333CC"/>
            </a:solidFill>
            <a:prstDash val="solid"/>
            <a:round/>
            <a:headEnd type="none" w="med" len="med"/>
            <a:tailEnd type="none" w="med" len="med"/>
          </a:ln>
          <a:effectLst/>
        </p:spPr>
        <p:txBody>
          <a:bodyPr lIns="91432" tIns="45716" rIns="91432" bIns="45716"/>
          <a:lstStyle/>
          <a:p>
            <a:pPr eaLnBrk="0" hangingPunct="0">
              <a:defRPr/>
            </a:pPr>
            <a:endParaRPr lang="en-US" sz="800" dirty="0">
              <a:solidFill>
                <a:prstClr val="black"/>
              </a:solidFill>
              <a:ea typeface="ＭＳ Ｐゴシック" pitchFamily="-108" charset="-128"/>
              <a:cs typeface="ＭＳ Ｐゴシック" pitchFamily="-108" charset="-128"/>
            </a:endParaRPr>
          </a:p>
        </p:txBody>
      </p:sp>
      <p:sp>
        <p:nvSpPr>
          <p:cNvPr id="4" name="Rectangle 3"/>
          <p:cNvSpPr/>
          <p:nvPr/>
        </p:nvSpPr>
        <p:spPr>
          <a:xfrm>
            <a:off x="8257303" y="6330462"/>
            <a:ext cx="1566635" cy="42203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Isosceles Triangle 94"/>
          <p:cNvSpPr/>
          <p:nvPr/>
        </p:nvSpPr>
        <p:spPr bwMode="auto">
          <a:xfrm rot="10800000">
            <a:off x="5455525" y="1869793"/>
            <a:ext cx="155448" cy="155448"/>
          </a:xfrm>
          <a:prstGeom prst="diamond">
            <a:avLst/>
          </a:prstGeom>
          <a:solidFill>
            <a:srgbClr val="3333CC"/>
          </a:solidFill>
          <a:ln w="28575" cap="flat" cmpd="sng" algn="ctr">
            <a:solidFill>
              <a:srgbClr val="3333CC"/>
            </a:solidFill>
            <a:prstDash val="solid"/>
            <a:round/>
            <a:headEnd type="none" w="med" len="med"/>
            <a:tailEnd type="none" w="med" len="med"/>
          </a:ln>
          <a:effectLst/>
        </p:spPr>
        <p:txBody>
          <a:bodyPr lIns="91432" tIns="45716" rIns="91432" bIns="45716"/>
          <a:lstStyle/>
          <a:p>
            <a:pPr eaLnBrk="0" hangingPunct="0">
              <a:defRPr/>
            </a:pPr>
            <a:endParaRPr lang="en-US" sz="800" dirty="0">
              <a:solidFill>
                <a:prstClr val="black"/>
              </a:solidFill>
              <a:ea typeface="ＭＳ Ｐゴシック" pitchFamily="-108" charset="-128"/>
              <a:cs typeface="ＭＳ Ｐゴシック" pitchFamily="-108" charset="-128"/>
            </a:endParaRPr>
          </a:p>
        </p:txBody>
      </p:sp>
      <p:sp>
        <p:nvSpPr>
          <p:cNvPr id="59" name="Text Box 197"/>
          <p:cNvSpPr txBox="1">
            <a:spLocks noChangeArrowheads="1"/>
          </p:cNvSpPr>
          <p:nvPr/>
        </p:nvSpPr>
        <p:spPr bwMode="auto">
          <a:xfrm>
            <a:off x="4896313" y="1605962"/>
            <a:ext cx="1266363" cy="313924"/>
          </a:xfrm>
          <a:prstGeom prst="rect">
            <a:avLst/>
          </a:prstGeom>
          <a:noFill/>
          <a:ln w="9525">
            <a:noFill/>
            <a:miter lim="800000"/>
            <a:headEnd/>
            <a:tailEnd/>
          </a:ln>
        </p:spPr>
        <p:txBody>
          <a:bodyPr wrap="square" lIns="91432" tIns="45716" rIns="91432" bIns="45716" anchor="b">
            <a:spAutoFit/>
          </a:bodyPr>
          <a:lstStyle/>
          <a:p>
            <a:pPr algn="ctr">
              <a:lnSpc>
                <a:spcPct val="80000"/>
              </a:lnSpc>
              <a:defRPr/>
            </a:pPr>
            <a:r>
              <a:rPr lang="en-US" sz="900" b="1" dirty="0">
                <a:solidFill>
                  <a:srgbClr val="3333CC"/>
                </a:solidFill>
                <a:cs typeface="Helvetica"/>
              </a:rPr>
              <a:t>LSGT</a:t>
            </a:r>
          </a:p>
          <a:p>
            <a:pPr algn="ctr">
              <a:lnSpc>
                <a:spcPct val="80000"/>
              </a:lnSpc>
              <a:defRPr/>
            </a:pPr>
            <a:r>
              <a:rPr lang="en-US" sz="900" b="1" dirty="0">
                <a:solidFill>
                  <a:srgbClr val="3333CC"/>
                </a:solidFill>
                <a:cs typeface="Helvetica"/>
              </a:rPr>
              <a:t>FI RPT</a:t>
            </a:r>
          </a:p>
        </p:txBody>
      </p:sp>
      <p:sp>
        <p:nvSpPr>
          <p:cNvPr id="63" name="Isosceles Triangle 94"/>
          <p:cNvSpPr/>
          <p:nvPr/>
        </p:nvSpPr>
        <p:spPr bwMode="auto">
          <a:xfrm rot="10800000">
            <a:off x="7407506" y="1883419"/>
            <a:ext cx="155448" cy="155448"/>
          </a:xfrm>
          <a:prstGeom prst="triangle">
            <a:avLst/>
          </a:prstGeom>
          <a:solidFill>
            <a:srgbClr val="3333CC"/>
          </a:solidFill>
          <a:ln w="28575" cap="flat" cmpd="sng" algn="ctr">
            <a:solidFill>
              <a:srgbClr val="3333CC"/>
            </a:solidFill>
            <a:prstDash val="solid"/>
            <a:round/>
            <a:headEnd type="none" w="med" len="med"/>
            <a:tailEnd type="none" w="med" len="med"/>
          </a:ln>
          <a:effectLst/>
        </p:spPr>
        <p:txBody>
          <a:bodyPr lIns="91432" tIns="45716" rIns="91432" bIns="45716"/>
          <a:lstStyle/>
          <a:p>
            <a:pPr eaLnBrk="0" hangingPunct="0">
              <a:defRPr/>
            </a:pPr>
            <a:endParaRPr lang="en-US" sz="800" dirty="0">
              <a:solidFill>
                <a:prstClr val="black"/>
              </a:solidFill>
              <a:ea typeface="ＭＳ Ｐゴシック" pitchFamily="-108" charset="-128"/>
              <a:cs typeface="ＭＳ Ｐゴシック" pitchFamily="-108" charset="-128"/>
            </a:endParaRPr>
          </a:p>
        </p:txBody>
      </p:sp>
      <p:sp>
        <p:nvSpPr>
          <p:cNvPr id="64" name="Text Box 197"/>
          <p:cNvSpPr txBox="1">
            <a:spLocks noChangeArrowheads="1"/>
          </p:cNvSpPr>
          <p:nvPr/>
        </p:nvSpPr>
        <p:spPr bwMode="auto">
          <a:xfrm>
            <a:off x="6877515" y="1605962"/>
            <a:ext cx="1266363" cy="313924"/>
          </a:xfrm>
          <a:prstGeom prst="rect">
            <a:avLst/>
          </a:prstGeom>
          <a:noFill/>
          <a:ln w="9525">
            <a:noFill/>
            <a:miter lim="800000"/>
            <a:headEnd/>
            <a:tailEnd/>
          </a:ln>
        </p:spPr>
        <p:txBody>
          <a:bodyPr wrap="square" lIns="91432" tIns="45716" rIns="91432" bIns="45716" anchor="b">
            <a:spAutoFit/>
          </a:bodyPr>
          <a:lstStyle/>
          <a:p>
            <a:pPr algn="ctr">
              <a:lnSpc>
                <a:spcPct val="80000"/>
              </a:lnSpc>
              <a:defRPr/>
            </a:pPr>
            <a:r>
              <a:rPr lang="en-US" sz="900" b="1" dirty="0">
                <a:solidFill>
                  <a:srgbClr val="3333CC"/>
                </a:solidFill>
                <a:cs typeface="Helvetica"/>
              </a:rPr>
              <a:t>PSI Final </a:t>
            </a:r>
          </a:p>
          <a:p>
            <a:pPr algn="ctr">
              <a:lnSpc>
                <a:spcPct val="80000"/>
              </a:lnSpc>
              <a:defRPr/>
            </a:pPr>
            <a:r>
              <a:rPr lang="en-US" sz="900" b="1" dirty="0">
                <a:solidFill>
                  <a:srgbClr val="3333CC"/>
                </a:solidFill>
                <a:cs typeface="Helvetica"/>
              </a:rPr>
              <a:t>Rev</a:t>
            </a:r>
          </a:p>
        </p:txBody>
      </p:sp>
      <p:cxnSp>
        <p:nvCxnSpPr>
          <p:cNvPr id="65" name="Straight Connector 64"/>
          <p:cNvCxnSpPr>
            <a:cxnSpLocks/>
          </p:cNvCxnSpPr>
          <p:nvPr/>
        </p:nvCxnSpPr>
        <p:spPr>
          <a:xfrm>
            <a:off x="6074966" y="2055878"/>
            <a:ext cx="1427971" cy="6848"/>
          </a:xfrm>
          <a:prstGeom prst="line">
            <a:avLst/>
          </a:prstGeom>
          <a:ln>
            <a:solidFill>
              <a:srgbClr val="3333CC"/>
            </a:solidFill>
          </a:ln>
        </p:spPr>
        <p:style>
          <a:lnRef idx="2">
            <a:schemeClr val="dk1"/>
          </a:lnRef>
          <a:fillRef idx="0">
            <a:schemeClr val="dk1"/>
          </a:fillRef>
          <a:effectRef idx="1">
            <a:schemeClr val="dk1"/>
          </a:effectRef>
          <a:fontRef idx="minor">
            <a:schemeClr val="tx1"/>
          </a:fontRef>
        </p:style>
      </p:cxnSp>
      <p:sp>
        <p:nvSpPr>
          <p:cNvPr id="69" name="Text Box 197"/>
          <p:cNvSpPr txBox="1">
            <a:spLocks noChangeArrowheads="1"/>
          </p:cNvSpPr>
          <p:nvPr/>
        </p:nvSpPr>
        <p:spPr bwMode="auto">
          <a:xfrm>
            <a:off x="2602214" y="2692118"/>
            <a:ext cx="1266363" cy="387790"/>
          </a:xfrm>
          <a:prstGeom prst="rect">
            <a:avLst/>
          </a:prstGeom>
          <a:noFill/>
          <a:ln w="9525">
            <a:noFill/>
            <a:miter lim="800000"/>
            <a:headEnd/>
            <a:tailEnd/>
          </a:ln>
        </p:spPr>
        <p:txBody>
          <a:bodyPr wrap="square" lIns="91432" tIns="45716" rIns="91432" bIns="45716" anchor="b">
            <a:spAutoFit/>
          </a:bodyPr>
          <a:lstStyle/>
          <a:p>
            <a:pPr algn="ctr">
              <a:lnSpc>
                <a:spcPct val="80000"/>
              </a:lnSpc>
              <a:defRPr/>
            </a:pPr>
            <a:r>
              <a:rPr lang="en-US" sz="800" b="1" dirty="0">
                <a:solidFill>
                  <a:srgbClr val="3333CC"/>
                </a:solidFill>
                <a:cs typeface="Helvetica"/>
              </a:rPr>
              <a:t>SSGT</a:t>
            </a:r>
          </a:p>
          <a:p>
            <a:pPr algn="ctr">
              <a:lnSpc>
                <a:spcPct val="80000"/>
              </a:lnSpc>
              <a:defRPr/>
            </a:pPr>
            <a:r>
              <a:rPr lang="en-US" sz="800" b="1" dirty="0">
                <a:solidFill>
                  <a:srgbClr val="3333CC"/>
                </a:solidFill>
                <a:cs typeface="Helvetica"/>
              </a:rPr>
              <a:t>CFD</a:t>
            </a:r>
          </a:p>
          <a:p>
            <a:pPr algn="ctr">
              <a:lnSpc>
                <a:spcPct val="80000"/>
              </a:lnSpc>
              <a:defRPr/>
            </a:pPr>
            <a:r>
              <a:rPr lang="en-US" sz="800" b="1" dirty="0">
                <a:solidFill>
                  <a:srgbClr val="3333CC"/>
                </a:solidFill>
                <a:cs typeface="Helvetica"/>
              </a:rPr>
              <a:t>Comp</a:t>
            </a:r>
          </a:p>
        </p:txBody>
      </p:sp>
      <p:sp>
        <p:nvSpPr>
          <p:cNvPr id="70" name="Isosceles Triangle 94"/>
          <p:cNvSpPr/>
          <p:nvPr/>
        </p:nvSpPr>
        <p:spPr bwMode="auto">
          <a:xfrm rot="10800000">
            <a:off x="6760914" y="1877664"/>
            <a:ext cx="155448" cy="155448"/>
          </a:xfrm>
          <a:prstGeom prst="pentagon">
            <a:avLst/>
          </a:prstGeom>
          <a:solidFill>
            <a:srgbClr val="3333CC"/>
          </a:solidFill>
          <a:ln w="28575" cap="flat" cmpd="sng" algn="ctr">
            <a:solidFill>
              <a:srgbClr val="3333CC"/>
            </a:solidFill>
            <a:prstDash val="solid"/>
            <a:round/>
            <a:headEnd type="none" w="med" len="med"/>
            <a:tailEnd type="none" w="med" len="med"/>
          </a:ln>
          <a:effectLst/>
        </p:spPr>
        <p:txBody>
          <a:bodyPr lIns="91432" tIns="45716" rIns="91432" bIns="45716"/>
          <a:lstStyle/>
          <a:p>
            <a:pPr eaLnBrk="0" hangingPunct="0">
              <a:defRPr/>
            </a:pPr>
            <a:endParaRPr lang="en-US" sz="900" dirty="0">
              <a:solidFill>
                <a:prstClr val="black"/>
              </a:solidFill>
              <a:ea typeface="ＭＳ Ｐゴシック" pitchFamily="-108" charset="-128"/>
              <a:cs typeface="ＭＳ Ｐゴシック" pitchFamily="-108" charset="-128"/>
            </a:endParaRPr>
          </a:p>
        </p:txBody>
      </p:sp>
      <p:sp>
        <p:nvSpPr>
          <p:cNvPr id="71" name="Text Box 197"/>
          <p:cNvSpPr txBox="1">
            <a:spLocks noChangeArrowheads="1"/>
          </p:cNvSpPr>
          <p:nvPr/>
        </p:nvSpPr>
        <p:spPr bwMode="auto">
          <a:xfrm>
            <a:off x="6217905" y="1619123"/>
            <a:ext cx="1266363" cy="289302"/>
          </a:xfrm>
          <a:prstGeom prst="rect">
            <a:avLst/>
          </a:prstGeom>
          <a:noFill/>
          <a:ln w="9525">
            <a:noFill/>
            <a:miter lim="800000"/>
            <a:headEnd/>
            <a:tailEnd/>
          </a:ln>
        </p:spPr>
        <p:txBody>
          <a:bodyPr wrap="square" lIns="91432" tIns="45716" rIns="91432" bIns="45716" anchor="b">
            <a:spAutoFit/>
          </a:bodyPr>
          <a:lstStyle/>
          <a:p>
            <a:pPr algn="ctr">
              <a:lnSpc>
                <a:spcPct val="80000"/>
              </a:lnSpc>
              <a:defRPr/>
            </a:pPr>
            <a:r>
              <a:rPr lang="en-US" sz="800" b="1" dirty="0">
                <a:solidFill>
                  <a:srgbClr val="3333CC"/>
                </a:solidFill>
                <a:cs typeface="Helvetica"/>
              </a:rPr>
              <a:t>LSGT</a:t>
            </a:r>
          </a:p>
          <a:p>
            <a:pPr algn="ctr">
              <a:lnSpc>
                <a:spcPct val="80000"/>
              </a:lnSpc>
              <a:defRPr/>
            </a:pPr>
            <a:r>
              <a:rPr lang="en-US" sz="800" b="1" dirty="0">
                <a:solidFill>
                  <a:srgbClr val="3333CC"/>
                </a:solidFill>
                <a:cs typeface="Helvetica"/>
              </a:rPr>
              <a:t>CFD Comp</a:t>
            </a:r>
          </a:p>
        </p:txBody>
      </p:sp>
      <p:cxnSp>
        <p:nvCxnSpPr>
          <p:cNvPr id="72" name="Straight Connector 71"/>
          <p:cNvCxnSpPr>
            <a:cxnSpLocks/>
            <a:endCxn id="200" idx="0"/>
          </p:cNvCxnSpPr>
          <p:nvPr/>
        </p:nvCxnSpPr>
        <p:spPr>
          <a:xfrm flipH="1" flipV="1">
            <a:off x="3239651" y="3228863"/>
            <a:ext cx="7640" cy="1289951"/>
          </a:xfrm>
          <a:prstGeom prst="line">
            <a:avLst/>
          </a:prstGeom>
          <a:ln>
            <a:solidFill>
              <a:srgbClr val="3333CC"/>
            </a:solidFill>
          </a:ln>
        </p:spPr>
        <p:style>
          <a:lnRef idx="2">
            <a:schemeClr val="dk1"/>
          </a:lnRef>
          <a:fillRef idx="0">
            <a:schemeClr val="dk1"/>
          </a:fillRef>
          <a:effectRef idx="1">
            <a:schemeClr val="dk1"/>
          </a:effectRef>
          <a:fontRef idx="minor">
            <a:schemeClr val="tx1"/>
          </a:fontRef>
        </p:style>
      </p:cxnSp>
      <p:sp>
        <p:nvSpPr>
          <p:cNvPr id="44" name="TextBox 43"/>
          <p:cNvSpPr txBox="1"/>
          <p:nvPr/>
        </p:nvSpPr>
        <p:spPr>
          <a:xfrm>
            <a:off x="8868154" y="2247376"/>
            <a:ext cx="2119491" cy="1615827"/>
          </a:xfrm>
          <a:prstGeom prst="rect">
            <a:avLst/>
          </a:prstGeom>
          <a:solidFill>
            <a:schemeClr val="bg1"/>
          </a:solidFill>
          <a:ln>
            <a:solidFill>
              <a:schemeClr val="tx1"/>
            </a:solidFill>
          </a:ln>
        </p:spPr>
        <p:txBody>
          <a:bodyPr wrap="none" rtlCol="0">
            <a:spAutoFit/>
          </a:bodyPr>
          <a:lstStyle/>
          <a:p>
            <a:r>
              <a:rPr lang="en-US" sz="1100" dirty="0" smtClean="0"/>
              <a:t>FI = Flight Instrumentation</a:t>
            </a:r>
          </a:p>
          <a:p>
            <a:r>
              <a:rPr lang="en-US" sz="1100" dirty="0" smtClean="0"/>
              <a:t>TRR = Test Readiness Review</a:t>
            </a:r>
          </a:p>
          <a:p>
            <a:r>
              <a:rPr lang="en-US" sz="1100" dirty="0" smtClean="0"/>
              <a:t>RPT = Report</a:t>
            </a:r>
          </a:p>
          <a:p>
            <a:r>
              <a:rPr lang="en-US" sz="1100" dirty="0" smtClean="0"/>
              <a:t>TR = Test Report</a:t>
            </a:r>
          </a:p>
          <a:p>
            <a:r>
              <a:rPr lang="en-US" sz="1100" dirty="0" smtClean="0"/>
              <a:t>Demo = Demonstration</a:t>
            </a:r>
          </a:p>
          <a:p>
            <a:r>
              <a:rPr lang="en-US" sz="1100" dirty="0" smtClean="0"/>
              <a:t>Dev = Development</a:t>
            </a:r>
          </a:p>
          <a:p>
            <a:r>
              <a:rPr lang="en-US" sz="1100" dirty="0" smtClean="0"/>
              <a:t>Rev = Review</a:t>
            </a:r>
          </a:p>
          <a:p>
            <a:r>
              <a:rPr lang="en-US" sz="1100" dirty="0" smtClean="0"/>
              <a:t>Comp = Comparisons</a:t>
            </a:r>
          </a:p>
          <a:p>
            <a:r>
              <a:rPr lang="en-US" sz="1100" dirty="0" smtClean="0"/>
              <a:t>Part = Particle</a:t>
            </a:r>
          </a:p>
        </p:txBody>
      </p:sp>
      <p:sp>
        <p:nvSpPr>
          <p:cNvPr id="45" name="Isosceles Triangle 94"/>
          <p:cNvSpPr/>
          <p:nvPr/>
        </p:nvSpPr>
        <p:spPr bwMode="auto">
          <a:xfrm rot="10800000">
            <a:off x="3729661" y="3097343"/>
            <a:ext cx="155448" cy="155448"/>
          </a:xfrm>
          <a:prstGeom prst="pentagon">
            <a:avLst/>
          </a:prstGeom>
          <a:solidFill>
            <a:srgbClr val="3333CC"/>
          </a:solidFill>
          <a:ln w="28575" cap="flat" cmpd="sng" algn="ctr">
            <a:solidFill>
              <a:srgbClr val="3333CC"/>
            </a:solidFill>
            <a:prstDash val="solid"/>
            <a:round/>
            <a:headEnd type="none" w="med" len="med"/>
            <a:tailEnd type="none" w="med" len="med"/>
          </a:ln>
          <a:effectLst/>
        </p:spPr>
        <p:txBody>
          <a:bodyPr lIns="91432" tIns="45716" rIns="91432" bIns="45716"/>
          <a:lstStyle/>
          <a:p>
            <a:pPr eaLnBrk="0" hangingPunct="0">
              <a:defRPr/>
            </a:pPr>
            <a:endParaRPr lang="en-US" sz="900" dirty="0">
              <a:solidFill>
                <a:prstClr val="black"/>
              </a:solidFill>
              <a:ea typeface="ＭＳ Ｐゴシック" pitchFamily="-108" charset="-128"/>
              <a:cs typeface="ＭＳ Ｐゴシック" pitchFamily="-108" charset="-128"/>
            </a:endParaRPr>
          </a:p>
        </p:txBody>
      </p:sp>
      <p:sp>
        <p:nvSpPr>
          <p:cNvPr id="46" name="Text Box 197"/>
          <p:cNvSpPr txBox="1">
            <a:spLocks noChangeArrowheads="1"/>
          </p:cNvSpPr>
          <p:nvPr/>
        </p:nvSpPr>
        <p:spPr bwMode="auto">
          <a:xfrm>
            <a:off x="3369636" y="2697163"/>
            <a:ext cx="862549" cy="387790"/>
          </a:xfrm>
          <a:prstGeom prst="rect">
            <a:avLst/>
          </a:prstGeom>
          <a:noFill/>
          <a:ln w="9525">
            <a:noFill/>
            <a:miter lim="800000"/>
            <a:headEnd/>
            <a:tailEnd/>
          </a:ln>
        </p:spPr>
        <p:txBody>
          <a:bodyPr wrap="square" lIns="91432" tIns="45716" rIns="91432" bIns="45716" anchor="b">
            <a:spAutoFit/>
          </a:bodyPr>
          <a:lstStyle/>
          <a:p>
            <a:pPr algn="ctr">
              <a:lnSpc>
                <a:spcPct val="80000"/>
              </a:lnSpc>
              <a:defRPr/>
            </a:pPr>
            <a:r>
              <a:rPr lang="en-US" sz="800" b="1" dirty="0" smtClean="0">
                <a:solidFill>
                  <a:srgbClr val="3333CC"/>
                </a:solidFill>
                <a:cs typeface="Helvetica"/>
              </a:rPr>
              <a:t>Validated New Gas/Part Models</a:t>
            </a:r>
            <a:endParaRPr lang="en-US" sz="800" b="1" dirty="0">
              <a:solidFill>
                <a:srgbClr val="3333CC"/>
              </a:solidFill>
              <a:cs typeface="Helvetica"/>
            </a:endParaRPr>
          </a:p>
        </p:txBody>
      </p:sp>
      <p:sp>
        <p:nvSpPr>
          <p:cNvPr id="49" name="Isosceles Triangle 94"/>
          <p:cNvSpPr/>
          <p:nvPr/>
        </p:nvSpPr>
        <p:spPr bwMode="auto">
          <a:xfrm rot="10800000">
            <a:off x="4378676" y="3099976"/>
            <a:ext cx="155448" cy="155448"/>
          </a:xfrm>
          <a:prstGeom prst="pentagon">
            <a:avLst/>
          </a:prstGeom>
          <a:solidFill>
            <a:srgbClr val="3333CC"/>
          </a:solidFill>
          <a:ln w="28575" cap="flat" cmpd="sng" algn="ctr">
            <a:solidFill>
              <a:srgbClr val="3333CC"/>
            </a:solidFill>
            <a:prstDash val="solid"/>
            <a:round/>
            <a:headEnd type="none" w="med" len="med"/>
            <a:tailEnd type="none" w="med" len="med"/>
          </a:ln>
          <a:effectLst/>
        </p:spPr>
        <p:txBody>
          <a:bodyPr lIns="91432" tIns="45716" rIns="91432" bIns="45716"/>
          <a:lstStyle/>
          <a:p>
            <a:pPr eaLnBrk="0" hangingPunct="0">
              <a:defRPr/>
            </a:pPr>
            <a:endParaRPr lang="en-US" sz="900" dirty="0">
              <a:solidFill>
                <a:prstClr val="black"/>
              </a:solidFill>
              <a:ea typeface="ＭＳ Ｐゴシック" pitchFamily="-108" charset="-128"/>
              <a:cs typeface="ＭＳ Ｐゴシック" pitchFamily="-108" charset="-128"/>
            </a:endParaRPr>
          </a:p>
        </p:txBody>
      </p:sp>
      <p:sp>
        <p:nvSpPr>
          <p:cNvPr id="50" name="Text Box 197"/>
          <p:cNvSpPr txBox="1">
            <a:spLocks noChangeArrowheads="1"/>
          </p:cNvSpPr>
          <p:nvPr/>
        </p:nvSpPr>
        <p:spPr bwMode="auto">
          <a:xfrm>
            <a:off x="4025125" y="2720627"/>
            <a:ext cx="862549" cy="387790"/>
          </a:xfrm>
          <a:prstGeom prst="rect">
            <a:avLst/>
          </a:prstGeom>
          <a:noFill/>
          <a:ln w="9525">
            <a:noFill/>
            <a:miter lim="800000"/>
            <a:headEnd/>
            <a:tailEnd/>
          </a:ln>
        </p:spPr>
        <p:txBody>
          <a:bodyPr wrap="square" lIns="91432" tIns="45716" rIns="91432" bIns="45716" anchor="b">
            <a:spAutoFit/>
          </a:bodyPr>
          <a:lstStyle/>
          <a:p>
            <a:pPr algn="ctr">
              <a:lnSpc>
                <a:spcPct val="80000"/>
              </a:lnSpc>
              <a:defRPr/>
            </a:pPr>
            <a:r>
              <a:rPr lang="en-US" sz="800" b="1" dirty="0" smtClean="0">
                <a:solidFill>
                  <a:srgbClr val="3333CC"/>
                </a:solidFill>
                <a:cs typeface="Helvetica"/>
              </a:rPr>
              <a:t>Poly-Disperse </a:t>
            </a:r>
            <a:endParaRPr lang="en-US" sz="800" b="1" dirty="0">
              <a:solidFill>
                <a:srgbClr val="3333CC"/>
              </a:solidFill>
              <a:cs typeface="Helvetica"/>
            </a:endParaRPr>
          </a:p>
          <a:p>
            <a:pPr algn="ctr">
              <a:lnSpc>
                <a:spcPct val="80000"/>
              </a:lnSpc>
              <a:defRPr/>
            </a:pPr>
            <a:r>
              <a:rPr lang="en-US" sz="800" b="1" dirty="0" smtClean="0">
                <a:solidFill>
                  <a:srgbClr val="3333CC"/>
                </a:solidFill>
                <a:cs typeface="Helvetica"/>
              </a:rPr>
              <a:t>Part Models</a:t>
            </a:r>
            <a:endParaRPr lang="en-US" sz="800" b="1" dirty="0">
              <a:solidFill>
                <a:srgbClr val="3333CC"/>
              </a:solidFill>
              <a:cs typeface="Helvetica"/>
            </a:endParaRPr>
          </a:p>
        </p:txBody>
      </p:sp>
    </p:spTree>
    <p:extLst>
      <p:ext uri="{BB962C8B-B14F-4D97-AF65-F5344CB8AC3E}">
        <p14:creationId xmlns:p14="http://schemas.microsoft.com/office/powerpoint/2010/main" val="20769181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7000" y="0"/>
            <a:ext cx="6858000" cy="1066800"/>
          </a:xfrm>
        </p:spPr>
        <p:txBody>
          <a:bodyPr/>
          <a:lstStyle/>
          <a:p>
            <a:r>
              <a:rPr lang="en-US" sz="3600" dirty="0">
                <a:solidFill>
                  <a:schemeClr val="bg1">
                    <a:lumMod val="85000"/>
                  </a:schemeClr>
                </a:solidFill>
              </a:rPr>
              <a:t>Technical Assessment (1/2)</a:t>
            </a: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
        <p:nvSpPr>
          <p:cNvPr id="5" name="Slide Number Placeholder 4"/>
          <p:cNvSpPr>
            <a:spLocks noGrp="1"/>
          </p:cNvSpPr>
          <p:nvPr>
            <p:ph type="sldNum" sz="quarter" idx="10"/>
          </p:nvPr>
        </p:nvSpPr>
        <p:spPr/>
        <p:txBody>
          <a:bodyPr/>
          <a:lstStyle/>
          <a:p>
            <a:pPr>
              <a:defRPr/>
            </a:pPr>
            <a:fld id="{75D13D49-2B6F-174C-9E1E-1013A06E5C50}" type="slidenum">
              <a:rPr lang="uk-UA" smtClean="0"/>
              <a:pPr>
                <a:defRPr/>
              </a:pPr>
              <a:t>14</a:t>
            </a:fld>
            <a:endParaRPr lang="uk-UA" dirty="0"/>
          </a:p>
        </p:txBody>
      </p:sp>
      <p:graphicFrame>
        <p:nvGraphicFramePr>
          <p:cNvPr id="8" name="Table 7"/>
          <p:cNvGraphicFramePr>
            <a:graphicFrameLocks noGrp="1"/>
          </p:cNvGraphicFramePr>
          <p:nvPr>
            <p:extLst>
              <p:ext uri="{D42A27DB-BD31-4B8C-83A1-F6EECF244321}">
                <p14:modId xmlns:p14="http://schemas.microsoft.com/office/powerpoint/2010/main" val="1682982524"/>
              </p:ext>
            </p:extLst>
          </p:nvPr>
        </p:nvGraphicFramePr>
        <p:xfrm>
          <a:off x="252353" y="1306417"/>
          <a:ext cx="11408816" cy="5256543"/>
        </p:xfrm>
        <a:graphic>
          <a:graphicData uri="http://schemas.openxmlformats.org/drawingml/2006/table">
            <a:tbl>
              <a:tblPr firstRow="1" firstCol="1" bandRow="1"/>
              <a:tblGrid>
                <a:gridCol w="3518636">
                  <a:extLst>
                    <a:ext uri="{9D8B030D-6E8A-4147-A177-3AD203B41FA5}">
                      <a16:colId xmlns:a16="http://schemas.microsoft.com/office/drawing/2014/main" val="2378872457"/>
                    </a:ext>
                  </a:extLst>
                </a:gridCol>
                <a:gridCol w="1031049">
                  <a:extLst>
                    <a:ext uri="{9D8B030D-6E8A-4147-A177-3AD203B41FA5}">
                      <a16:colId xmlns:a16="http://schemas.microsoft.com/office/drawing/2014/main" val="1843815966"/>
                    </a:ext>
                  </a:extLst>
                </a:gridCol>
                <a:gridCol w="1121434">
                  <a:extLst>
                    <a:ext uri="{9D8B030D-6E8A-4147-A177-3AD203B41FA5}">
                      <a16:colId xmlns:a16="http://schemas.microsoft.com/office/drawing/2014/main" val="719889787"/>
                    </a:ext>
                  </a:extLst>
                </a:gridCol>
                <a:gridCol w="977660">
                  <a:extLst>
                    <a:ext uri="{9D8B030D-6E8A-4147-A177-3AD203B41FA5}">
                      <a16:colId xmlns:a16="http://schemas.microsoft.com/office/drawing/2014/main" val="1438908295"/>
                    </a:ext>
                  </a:extLst>
                </a:gridCol>
                <a:gridCol w="2737449">
                  <a:extLst>
                    <a:ext uri="{9D8B030D-6E8A-4147-A177-3AD203B41FA5}">
                      <a16:colId xmlns:a16="http://schemas.microsoft.com/office/drawing/2014/main" val="2863494539"/>
                    </a:ext>
                  </a:extLst>
                </a:gridCol>
                <a:gridCol w="1012166">
                  <a:extLst>
                    <a:ext uri="{9D8B030D-6E8A-4147-A177-3AD203B41FA5}">
                      <a16:colId xmlns:a16="http://schemas.microsoft.com/office/drawing/2014/main" val="447722525"/>
                    </a:ext>
                  </a:extLst>
                </a:gridCol>
                <a:gridCol w="1010422">
                  <a:extLst>
                    <a:ext uri="{9D8B030D-6E8A-4147-A177-3AD203B41FA5}">
                      <a16:colId xmlns:a16="http://schemas.microsoft.com/office/drawing/2014/main" val="3999504466"/>
                    </a:ext>
                  </a:extLst>
                </a:gridCol>
              </a:tblGrid>
              <a:tr h="553301">
                <a:tc rowSpan="2">
                  <a:txBody>
                    <a:bodyPr/>
                    <a:lstStyle/>
                    <a:p>
                      <a:pPr marL="0" marR="0" algn="ctr">
                        <a:spcBef>
                          <a:spcPts val="600"/>
                        </a:spcBef>
                        <a:spcAft>
                          <a:spcPts val="600"/>
                        </a:spcAft>
                        <a:tabLst>
                          <a:tab pos="914400" algn="l"/>
                          <a:tab pos="2628900" algn="l"/>
                          <a:tab pos="5029200" algn="l"/>
                        </a:tabLst>
                      </a:pPr>
                      <a:r>
                        <a:rPr lang="en-US" sz="1600" b="1"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Technical Elements</a:t>
                      </a:r>
                      <a:endParaRPr lang="en-US" sz="1600" dirty="0">
                        <a:solidFill>
                          <a:schemeClr val="bg1"/>
                        </a:solidFill>
                        <a:effectLst/>
                        <a:latin typeface="Book Antiqua" panose="02040602050305030304" pitchFamily="18" charset="0"/>
                        <a:ea typeface="Times New Roman" panose="02020603050405020304" pitchFamily="18" charset="0"/>
                        <a:cs typeface="Times New Roman" panose="02020603050405020304" pitchFamily="18" charset="0"/>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2060"/>
                    </a:solidFill>
                  </a:tcPr>
                </a:tc>
                <a:tc gridSpan="4">
                  <a:txBody>
                    <a:bodyPr/>
                    <a:lstStyle/>
                    <a:p>
                      <a:pPr marL="0" marR="0" algn="ctr">
                        <a:spcBef>
                          <a:spcPts val="600"/>
                        </a:spcBef>
                        <a:spcAft>
                          <a:spcPts val="600"/>
                        </a:spcAft>
                        <a:tabLst>
                          <a:tab pos="914400" algn="l"/>
                          <a:tab pos="2628900" algn="l"/>
                          <a:tab pos="5029200" algn="l"/>
                        </a:tabLst>
                      </a:pPr>
                      <a:r>
                        <a:rPr lang="en-US" sz="1600" b="1"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TRL</a:t>
                      </a:r>
                      <a:endParaRPr lang="en-US" sz="1600" dirty="0">
                        <a:solidFill>
                          <a:schemeClr val="bg1"/>
                        </a:solidFill>
                        <a:effectLst/>
                        <a:latin typeface="Book Antiqua" panose="02040602050305030304" pitchFamily="18" charset="0"/>
                        <a:ea typeface="Times New Roman" panose="02020603050405020304" pitchFamily="18" charset="0"/>
                        <a:cs typeface="Times New Roman" panose="02020603050405020304" pitchFamily="18" charset="0"/>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2060"/>
                    </a:solidFill>
                  </a:tcPr>
                </a:tc>
                <a:tc hMerge="1">
                  <a:txBody>
                    <a:bodyPr/>
                    <a:lstStyle/>
                    <a:p>
                      <a:endParaRPr lang="en-US"/>
                    </a:p>
                  </a:txBody>
                  <a:tcPr/>
                </a:tc>
                <a:tc hMerge="1">
                  <a:txBody>
                    <a:bodyPr/>
                    <a:lstStyle/>
                    <a:p>
                      <a:endParaRPr lang="en-US"/>
                    </a:p>
                  </a:txBody>
                  <a:tcPr/>
                </a:tc>
                <a:tc hMerge="1">
                  <a:txBody>
                    <a:bodyPr/>
                    <a:lstStyle/>
                    <a:p>
                      <a:pPr marL="0" marR="0" algn="ctr">
                        <a:spcBef>
                          <a:spcPts val="600"/>
                        </a:spcBef>
                        <a:spcAft>
                          <a:spcPts val="600"/>
                        </a:spcAft>
                        <a:tabLst>
                          <a:tab pos="914400" algn="l"/>
                          <a:tab pos="2628900" algn="l"/>
                          <a:tab pos="5029200" algn="l"/>
                        </a:tabLst>
                      </a:pPr>
                      <a:endParaRPr lang="en-US" sz="1600" dirty="0">
                        <a:solidFill>
                          <a:schemeClr val="bg1"/>
                        </a:solidFill>
                        <a:effectLst/>
                        <a:latin typeface="Book Antiqua" panose="02040602050305030304" pitchFamily="18" charset="0"/>
                        <a:ea typeface="Times New Roman" panose="02020603050405020304" pitchFamily="18" charset="0"/>
                        <a:cs typeface="Times New Roman" panose="02020603050405020304" pitchFamily="18" charset="0"/>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2060"/>
                    </a:solidFill>
                  </a:tcPr>
                </a:tc>
                <a:tc gridSpan="2">
                  <a:txBody>
                    <a:bodyPr/>
                    <a:lstStyle/>
                    <a:p>
                      <a:pPr marL="0" marR="0" algn="ctr">
                        <a:spcBef>
                          <a:spcPts val="600"/>
                        </a:spcBef>
                        <a:spcAft>
                          <a:spcPts val="600"/>
                        </a:spcAft>
                        <a:tabLst>
                          <a:tab pos="914400" algn="l"/>
                          <a:tab pos="2628900" algn="l"/>
                          <a:tab pos="5029200" algn="l"/>
                        </a:tabLst>
                      </a:pPr>
                      <a:r>
                        <a:rPr lang="en-US" sz="1600" b="1"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AD</a:t>
                      </a:r>
                      <a:r>
                        <a:rPr lang="en-US" sz="1600" b="1" baseline="3000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2</a:t>
                      </a:r>
                      <a:endParaRPr lang="en-US" sz="1600" baseline="30000" dirty="0">
                        <a:solidFill>
                          <a:schemeClr val="bg1"/>
                        </a:solidFill>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2060"/>
                    </a:solidFill>
                  </a:tcPr>
                </a:tc>
                <a:tc hMerge="1">
                  <a:txBody>
                    <a:bodyPr/>
                    <a:lstStyle/>
                    <a:p>
                      <a:pPr marL="0" marR="0" algn="ctr">
                        <a:spcBef>
                          <a:spcPts val="600"/>
                        </a:spcBef>
                        <a:spcAft>
                          <a:spcPts val="600"/>
                        </a:spcAft>
                        <a:tabLst>
                          <a:tab pos="914400" algn="l"/>
                          <a:tab pos="2628900" algn="l"/>
                          <a:tab pos="5029200" algn="l"/>
                        </a:tabLst>
                      </a:pPr>
                      <a:endParaRPr lang="en-US" sz="1600" dirty="0">
                        <a:solidFill>
                          <a:schemeClr val="bg1"/>
                        </a:solidFill>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1768640184"/>
                  </a:ext>
                </a:extLst>
              </a:tr>
              <a:tr h="553301">
                <a:tc vMerge="1">
                  <a:txBody>
                    <a:bodyPr/>
                    <a:lstStyle/>
                    <a:p>
                      <a:endParaRPr lang="en-US"/>
                    </a:p>
                  </a:txBody>
                  <a:tcPr/>
                </a:tc>
                <a:tc>
                  <a:txBody>
                    <a:bodyPr/>
                    <a:lstStyle/>
                    <a:p>
                      <a:pPr marL="0" marR="0" algn="ctr">
                        <a:spcBef>
                          <a:spcPts val="600"/>
                        </a:spcBef>
                        <a:spcAft>
                          <a:spcPts val="600"/>
                        </a:spcAft>
                        <a:tabLst>
                          <a:tab pos="914400" algn="l"/>
                          <a:tab pos="2628900" algn="l"/>
                          <a:tab pos="5029200" algn="l"/>
                        </a:tabLst>
                      </a:pPr>
                      <a:r>
                        <a:rPr lang="en-US" sz="1600" b="1">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Entry</a:t>
                      </a:r>
                      <a:endParaRPr lang="en-US" sz="1600">
                        <a:solidFill>
                          <a:schemeClr val="bg1"/>
                        </a:solidFill>
                        <a:effectLst/>
                        <a:latin typeface="Book Antiqua" panose="02040602050305030304" pitchFamily="18" charset="0"/>
                        <a:ea typeface="Times New Roman" panose="02020603050405020304" pitchFamily="18" charset="0"/>
                        <a:cs typeface="Times New Roman" panose="02020603050405020304" pitchFamily="18" charset="0"/>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2060"/>
                    </a:solidFill>
                  </a:tcPr>
                </a:tc>
                <a:tc>
                  <a:txBody>
                    <a:bodyPr/>
                    <a:lstStyle/>
                    <a:p>
                      <a:pPr marL="0" marR="0" algn="ctr">
                        <a:spcBef>
                          <a:spcPts val="600"/>
                        </a:spcBef>
                        <a:spcAft>
                          <a:spcPts val="600"/>
                        </a:spcAft>
                        <a:tabLst>
                          <a:tab pos="914400" algn="l"/>
                          <a:tab pos="2628900" algn="l"/>
                          <a:tab pos="5029200" algn="l"/>
                        </a:tabLst>
                      </a:pPr>
                      <a:r>
                        <a:rPr lang="en-US" sz="1600" b="1"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Current</a:t>
                      </a:r>
                      <a:r>
                        <a:rPr lang="en-US" sz="1600" b="1" baseline="3000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1</a:t>
                      </a:r>
                      <a:endParaRPr lang="en-US" sz="1600" baseline="30000" dirty="0">
                        <a:solidFill>
                          <a:schemeClr val="bg1"/>
                        </a:solidFill>
                        <a:effectLst/>
                        <a:latin typeface="Book Antiqua" panose="02040602050305030304" pitchFamily="18" charset="0"/>
                        <a:ea typeface="Times New Roman" panose="02020603050405020304" pitchFamily="18" charset="0"/>
                        <a:cs typeface="Times New Roman" panose="02020603050405020304" pitchFamily="18" charset="0"/>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2060"/>
                    </a:solidFill>
                  </a:tcPr>
                </a:tc>
                <a:tc>
                  <a:txBody>
                    <a:bodyPr/>
                    <a:lstStyle/>
                    <a:p>
                      <a:pPr marL="0" marR="0" algn="ctr">
                        <a:spcBef>
                          <a:spcPts val="600"/>
                        </a:spcBef>
                        <a:spcAft>
                          <a:spcPts val="600"/>
                        </a:spcAft>
                        <a:tabLst>
                          <a:tab pos="914400" algn="l"/>
                          <a:tab pos="2628900" algn="l"/>
                          <a:tab pos="5029200" algn="l"/>
                        </a:tabLst>
                      </a:pPr>
                      <a:r>
                        <a:rPr lang="en-US" sz="1600" b="1" kern="120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Exit </a:t>
                      </a: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2060"/>
                    </a:solidFill>
                  </a:tcPr>
                </a:tc>
                <a:tc>
                  <a:txBody>
                    <a:bodyPr/>
                    <a:lstStyle/>
                    <a:p>
                      <a:pPr marL="0" marR="0" algn="ctr">
                        <a:spcBef>
                          <a:spcPts val="600"/>
                        </a:spcBef>
                        <a:spcAft>
                          <a:spcPts val="600"/>
                        </a:spcAft>
                        <a:tabLst>
                          <a:tab pos="914400" algn="l"/>
                          <a:tab pos="2628900" algn="l"/>
                          <a:tab pos="5029200" algn="l"/>
                        </a:tabLst>
                      </a:pPr>
                      <a:r>
                        <a:rPr lang="en-US" sz="1600" b="1" kern="120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TRL</a:t>
                      </a:r>
                      <a:r>
                        <a:rPr lang="en-US" sz="1600" b="1" kern="1200" baseline="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1600" b="1" kern="1200" baseline="0" dirty="0" smtClean="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Verification</a:t>
                      </a:r>
                      <a:r>
                        <a:rPr lang="en-US" sz="1600" b="1" kern="1200" baseline="30000" dirty="0" smtClean="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2</a:t>
                      </a:r>
                      <a:endParaRPr lang="en-US" sz="1600" b="1" kern="1200" baseline="3000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2060"/>
                    </a:solidFill>
                  </a:tcPr>
                </a:tc>
                <a:tc>
                  <a:txBody>
                    <a:bodyPr/>
                    <a:lstStyle/>
                    <a:p>
                      <a:pPr marL="0" marR="0" algn="ctr">
                        <a:spcBef>
                          <a:spcPts val="600"/>
                        </a:spcBef>
                        <a:spcAft>
                          <a:spcPts val="600"/>
                        </a:spcAft>
                        <a:tabLst>
                          <a:tab pos="914400" algn="l"/>
                          <a:tab pos="2628900" algn="l"/>
                          <a:tab pos="5029200" algn="l"/>
                        </a:tabLst>
                      </a:pPr>
                      <a:r>
                        <a:rPr lang="en-US" sz="1600" b="1" kern="120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Entry</a:t>
                      </a: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2060"/>
                    </a:solidFill>
                  </a:tcPr>
                </a:tc>
                <a:tc>
                  <a:txBody>
                    <a:bodyPr/>
                    <a:lstStyle/>
                    <a:p>
                      <a:pPr marL="0" marR="0" algn="ctr">
                        <a:spcBef>
                          <a:spcPts val="600"/>
                        </a:spcBef>
                        <a:spcAft>
                          <a:spcPts val="600"/>
                        </a:spcAft>
                        <a:tabLst>
                          <a:tab pos="914400" algn="l"/>
                          <a:tab pos="2628900" algn="l"/>
                          <a:tab pos="5029200" algn="l"/>
                        </a:tabLst>
                      </a:pPr>
                      <a:r>
                        <a:rPr lang="en-US" sz="1600" b="1" kern="120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Current </a:t>
                      </a: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3151647521"/>
                  </a:ext>
                </a:extLst>
              </a:tr>
              <a:tr h="553301">
                <a:tc>
                  <a:txBody>
                    <a:bodyPr/>
                    <a:lstStyle/>
                    <a:p>
                      <a:pPr marL="0" marR="0" algn="l">
                        <a:spcBef>
                          <a:spcPts val="600"/>
                        </a:spcBef>
                        <a:spcAft>
                          <a:spcPts val="600"/>
                        </a:spcAft>
                        <a:tabLst>
                          <a:tab pos="914400" algn="l"/>
                          <a:tab pos="2628900" algn="l"/>
                          <a:tab pos="5029200" algn="l"/>
                        </a:tabLst>
                      </a:pPr>
                      <a:r>
                        <a:rPr lang="en-US" sz="1600" b="1" dirty="0">
                          <a:effectLst/>
                          <a:latin typeface="Arial" panose="020B0604020202020204" pitchFamily="34" charset="0"/>
                          <a:ea typeface="Times New Roman" panose="02020603050405020304" pitchFamily="18" charset="0"/>
                          <a:cs typeface="Times New Roman" panose="02020603050405020304" pitchFamily="18" charset="0"/>
                        </a:rPr>
                        <a:t>Gas-phase Physics for Plume Impingement in Reduced Atmospheric Environments</a:t>
                      </a:r>
                      <a:endParaRPr lang="en-US" sz="1600" dirty="0">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EEAF6"/>
                    </a:solidFill>
                  </a:tcPr>
                </a:tc>
                <a:tc>
                  <a:txBody>
                    <a:bodyPr/>
                    <a:lstStyle/>
                    <a:p>
                      <a:pPr marL="0" marR="0" algn="ctr">
                        <a:spcBef>
                          <a:spcPts val="600"/>
                        </a:spcBef>
                        <a:spcAft>
                          <a:spcPts val="600"/>
                        </a:spcAft>
                        <a:tabLst>
                          <a:tab pos="914400" algn="l"/>
                          <a:tab pos="2628900" algn="l"/>
                          <a:tab pos="5029200" algn="l"/>
                        </a:tabLst>
                      </a:pPr>
                      <a:r>
                        <a:rPr lang="en-US" sz="1600" dirty="0">
                          <a:effectLst/>
                          <a:latin typeface="Arial" panose="020B0604020202020204" pitchFamily="34" charset="0"/>
                          <a:ea typeface="Times New Roman" panose="02020603050405020304" pitchFamily="18" charset="0"/>
                          <a:cs typeface="Arial" panose="020B0604020202020204" pitchFamily="34" charset="0"/>
                        </a:rPr>
                        <a:t> 3</a:t>
                      </a: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EEAF6"/>
                    </a:solidFill>
                  </a:tcPr>
                </a:tc>
                <a:tc>
                  <a:txBody>
                    <a:bodyPr/>
                    <a:lstStyle/>
                    <a:p>
                      <a:pPr marL="0" marR="0" algn="ctr">
                        <a:spcBef>
                          <a:spcPts val="600"/>
                        </a:spcBef>
                        <a:spcAft>
                          <a:spcPts val="600"/>
                        </a:spcAft>
                        <a:tabLst>
                          <a:tab pos="914400" algn="l"/>
                          <a:tab pos="2628900" algn="l"/>
                          <a:tab pos="5029200" algn="l"/>
                        </a:tabLst>
                      </a:pPr>
                      <a:r>
                        <a:rPr lang="en-US" sz="1600" dirty="0">
                          <a:effectLst/>
                          <a:latin typeface="Arial" panose="020B0604020202020204" pitchFamily="34" charset="0"/>
                          <a:ea typeface="Times New Roman" panose="02020603050405020304" pitchFamily="18" charset="0"/>
                          <a:cs typeface="Arial" panose="020B0604020202020204" pitchFamily="34" charset="0"/>
                        </a:rPr>
                        <a:t>3</a:t>
                      </a: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EEAF6"/>
                    </a:solidFill>
                  </a:tcPr>
                </a:tc>
                <a:tc>
                  <a:txBody>
                    <a:bodyPr/>
                    <a:lstStyle/>
                    <a:p>
                      <a:pPr marL="0" marR="0" algn="ctr">
                        <a:spcBef>
                          <a:spcPts val="600"/>
                        </a:spcBef>
                        <a:spcAft>
                          <a:spcPts val="600"/>
                        </a:spcAft>
                        <a:tabLst>
                          <a:tab pos="914400" algn="l"/>
                          <a:tab pos="2628900" algn="l"/>
                          <a:tab pos="5029200" algn="l"/>
                        </a:tabLst>
                      </a:pPr>
                      <a:r>
                        <a:rPr lang="en-US" sz="1600" dirty="0">
                          <a:effectLst/>
                          <a:latin typeface="Arial" panose="020B0604020202020204" pitchFamily="34" charset="0"/>
                          <a:ea typeface="Times New Roman" panose="02020603050405020304" pitchFamily="18" charset="0"/>
                          <a:cs typeface="Arial" panose="020B0604020202020204" pitchFamily="34" charset="0"/>
                        </a:rPr>
                        <a:t>6</a:t>
                      </a: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EEAF6"/>
                    </a:solidFill>
                  </a:tcPr>
                </a:tc>
                <a:tc>
                  <a:txBody>
                    <a:bodyPr/>
                    <a:lstStyle/>
                    <a:p>
                      <a:pPr marL="0" marR="0">
                        <a:spcBef>
                          <a:spcPts val="600"/>
                        </a:spcBef>
                        <a:spcAft>
                          <a:spcPts val="600"/>
                        </a:spcAft>
                        <a:tabLst>
                          <a:tab pos="914400" algn="l"/>
                          <a:tab pos="2628900" algn="l"/>
                          <a:tab pos="5029200" algn="l"/>
                        </a:tabLst>
                      </a:pPr>
                      <a:r>
                        <a:rPr lang="en-US" sz="1400" dirty="0">
                          <a:effectLst/>
                          <a:latin typeface="Arial" panose="020B0604020202020204" pitchFamily="34" charset="0"/>
                          <a:ea typeface="Times New Roman" panose="02020603050405020304" pitchFamily="18" charset="0"/>
                          <a:cs typeface="Times New Roman" panose="02020603050405020304" pitchFamily="18" charset="0"/>
                        </a:rPr>
                        <a:t>K3, C1, K6, C2, K10, C3, K12, C4, K19, K21, K22, K23, K27, C5, K33, K34, K35</a:t>
                      </a:r>
                      <a:endParaRPr lang="en-US" sz="1400" dirty="0">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EEAF6"/>
                    </a:solidFill>
                  </a:tcPr>
                </a:tc>
                <a:tc>
                  <a:txBody>
                    <a:bodyPr/>
                    <a:lstStyle/>
                    <a:p>
                      <a:pPr marL="0" marR="0" algn="ctr">
                        <a:spcBef>
                          <a:spcPts val="600"/>
                        </a:spcBef>
                        <a:spcAft>
                          <a:spcPts val="600"/>
                        </a:spcAft>
                        <a:tabLst>
                          <a:tab pos="914400" algn="l"/>
                          <a:tab pos="2628900" algn="l"/>
                          <a:tab pos="5029200" algn="l"/>
                        </a:tabLst>
                      </a:pPr>
                      <a:r>
                        <a:rPr lang="en-US" sz="1600" dirty="0">
                          <a:effectLst/>
                          <a:latin typeface="Arial" panose="020B0604020202020204" pitchFamily="34" charset="0"/>
                          <a:ea typeface="Times New Roman" panose="02020603050405020304" pitchFamily="18" charset="0"/>
                          <a:cs typeface="Arial" panose="020B0604020202020204" pitchFamily="34" charset="0"/>
                        </a:rPr>
                        <a:t>6</a:t>
                      </a: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EEAF6"/>
                    </a:solidFill>
                  </a:tcPr>
                </a:tc>
                <a:tc>
                  <a:txBody>
                    <a:bodyPr/>
                    <a:lstStyle/>
                    <a:p>
                      <a:pPr marL="0" marR="0" algn="ctr">
                        <a:spcBef>
                          <a:spcPts val="600"/>
                        </a:spcBef>
                        <a:spcAft>
                          <a:spcPts val="600"/>
                        </a:spcAft>
                        <a:tabLst>
                          <a:tab pos="914400" algn="l"/>
                          <a:tab pos="2628900" algn="l"/>
                          <a:tab pos="5029200" algn="l"/>
                        </a:tabLst>
                      </a:pPr>
                      <a:r>
                        <a:rPr lang="en-US" sz="1600" dirty="0">
                          <a:effectLst/>
                          <a:latin typeface="Arial" panose="020B0604020202020204" pitchFamily="34" charset="0"/>
                          <a:ea typeface="Times New Roman" panose="02020603050405020304" pitchFamily="18" charset="0"/>
                          <a:cs typeface="Arial" panose="020B0604020202020204" pitchFamily="34" charset="0"/>
                        </a:rPr>
                        <a:t>6</a:t>
                      </a: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EEAF6"/>
                    </a:solidFill>
                  </a:tcPr>
                </a:tc>
                <a:extLst>
                  <a:ext uri="{0D108BD9-81ED-4DB2-BD59-A6C34878D82A}">
                    <a16:rowId xmlns:a16="http://schemas.microsoft.com/office/drawing/2014/main" val="623470491"/>
                  </a:ext>
                </a:extLst>
              </a:tr>
              <a:tr h="553301">
                <a:tc>
                  <a:txBody>
                    <a:bodyPr/>
                    <a:lstStyle/>
                    <a:p>
                      <a:pPr marL="0" marR="0" algn="l">
                        <a:spcBef>
                          <a:spcPts val="600"/>
                        </a:spcBef>
                        <a:spcAft>
                          <a:spcPts val="600"/>
                        </a:spcAft>
                        <a:tabLst>
                          <a:tab pos="914400" algn="l"/>
                          <a:tab pos="2628900" algn="l"/>
                          <a:tab pos="5029200" algn="l"/>
                        </a:tabLst>
                      </a:pPr>
                      <a:r>
                        <a:rPr lang="en-US" sz="1600" b="1" dirty="0">
                          <a:effectLst/>
                          <a:latin typeface="Arial" panose="020B0604020202020204" pitchFamily="34" charset="0"/>
                          <a:ea typeface="Times New Roman" panose="02020603050405020304" pitchFamily="18" charset="0"/>
                          <a:cs typeface="Times New Roman" panose="02020603050405020304" pitchFamily="18" charset="0"/>
                        </a:rPr>
                        <a:t>Gas-phase Physics for Plume Impingement in a Vacuum Environment</a:t>
                      </a:r>
                      <a:endParaRPr lang="en-US" sz="1600" dirty="0">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9CC2E5"/>
                    </a:solidFill>
                  </a:tcPr>
                </a:tc>
                <a:tc>
                  <a:txBody>
                    <a:bodyPr/>
                    <a:lstStyle/>
                    <a:p>
                      <a:pPr marL="0" marR="0" algn="ctr">
                        <a:spcBef>
                          <a:spcPts val="600"/>
                        </a:spcBef>
                        <a:spcAft>
                          <a:spcPts val="600"/>
                        </a:spcAft>
                        <a:tabLst>
                          <a:tab pos="914400" algn="l"/>
                          <a:tab pos="2628900" algn="l"/>
                          <a:tab pos="5029200" algn="l"/>
                        </a:tabLst>
                      </a:pPr>
                      <a:r>
                        <a:rPr lang="en-US" sz="1600" dirty="0">
                          <a:effectLst/>
                          <a:latin typeface="Arial" panose="020B0604020202020204" pitchFamily="34" charset="0"/>
                          <a:ea typeface="Times New Roman" panose="02020603050405020304" pitchFamily="18" charset="0"/>
                          <a:cs typeface="Arial" panose="020B0604020202020204" pitchFamily="34" charset="0"/>
                        </a:rPr>
                        <a:t> 2</a:t>
                      </a: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9CC2E5"/>
                    </a:solidFill>
                  </a:tcPr>
                </a:tc>
                <a:tc>
                  <a:txBody>
                    <a:bodyPr/>
                    <a:lstStyle/>
                    <a:p>
                      <a:pPr marL="0" marR="0" algn="ctr">
                        <a:spcBef>
                          <a:spcPts val="600"/>
                        </a:spcBef>
                        <a:spcAft>
                          <a:spcPts val="600"/>
                        </a:spcAft>
                        <a:tabLst>
                          <a:tab pos="914400" algn="l"/>
                          <a:tab pos="2628900" algn="l"/>
                          <a:tab pos="5029200" algn="l"/>
                        </a:tabLst>
                      </a:pPr>
                      <a:r>
                        <a:rPr lang="en-US" sz="1600" dirty="0">
                          <a:effectLst/>
                          <a:latin typeface="Arial" panose="020B0604020202020204" pitchFamily="34" charset="0"/>
                          <a:ea typeface="Times New Roman" panose="02020603050405020304" pitchFamily="18" charset="0"/>
                          <a:cs typeface="Arial" panose="020B0604020202020204" pitchFamily="34" charset="0"/>
                        </a:rPr>
                        <a:t>2</a:t>
                      </a: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9CC2E5"/>
                    </a:solidFill>
                  </a:tcPr>
                </a:tc>
                <a:tc>
                  <a:txBody>
                    <a:bodyPr/>
                    <a:lstStyle/>
                    <a:p>
                      <a:pPr marL="0" marR="0" algn="ctr">
                        <a:spcBef>
                          <a:spcPts val="600"/>
                        </a:spcBef>
                        <a:spcAft>
                          <a:spcPts val="600"/>
                        </a:spcAft>
                        <a:tabLst>
                          <a:tab pos="914400" algn="l"/>
                          <a:tab pos="2628900" algn="l"/>
                          <a:tab pos="5029200" algn="l"/>
                        </a:tabLst>
                      </a:pPr>
                      <a:r>
                        <a:rPr lang="en-US" sz="1600" dirty="0">
                          <a:effectLst/>
                          <a:latin typeface="Arial" panose="020B0604020202020204" pitchFamily="34" charset="0"/>
                          <a:ea typeface="Times New Roman" panose="02020603050405020304" pitchFamily="18" charset="0"/>
                          <a:cs typeface="Arial" panose="020B0604020202020204" pitchFamily="34" charset="0"/>
                        </a:rPr>
                        <a:t>5</a:t>
                      </a: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9CC2E5"/>
                    </a:solidFill>
                  </a:tcPr>
                </a:tc>
                <a:tc>
                  <a:txBody>
                    <a:bodyPr/>
                    <a:lstStyle/>
                    <a:p>
                      <a:pPr marL="0" marR="0">
                        <a:spcBef>
                          <a:spcPts val="600"/>
                        </a:spcBef>
                        <a:spcAft>
                          <a:spcPts val="600"/>
                        </a:spcAft>
                        <a:tabLst>
                          <a:tab pos="914400" algn="l"/>
                          <a:tab pos="2628900" algn="l"/>
                          <a:tab pos="5029200" algn="l"/>
                        </a:tabLst>
                      </a:pPr>
                      <a:r>
                        <a:rPr lang="en-US" sz="1400" dirty="0">
                          <a:effectLst/>
                          <a:latin typeface="Arial" panose="020B0604020202020204" pitchFamily="34" charset="0"/>
                          <a:ea typeface="Times New Roman" panose="02020603050405020304" pitchFamily="18" charset="0"/>
                          <a:cs typeface="Times New Roman" panose="02020603050405020304" pitchFamily="18" charset="0"/>
                        </a:rPr>
                        <a:t>K3, C1, K6, C2, K10, C3, K12, C4, K19, K21, K22, K23, K27, C5, K33, K34, K35</a:t>
                      </a:r>
                      <a:endParaRPr lang="en-US" sz="1400" dirty="0">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9CC2E5"/>
                    </a:solidFill>
                  </a:tcPr>
                </a:tc>
                <a:tc>
                  <a:txBody>
                    <a:bodyPr/>
                    <a:lstStyle/>
                    <a:p>
                      <a:pPr marL="0" marR="0" algn="ctr">
                        <a:spcBef>
                          <a:spcPts val="600"/>
                        </a:spcBef>
                        <a:spcAft>
                          <a:spcPts val="600"/>
                        </a:spcAft>
                        <a:tabLst>
                          <a:tab pos="914400" algn="l"/>
                          <a:tab pos="2628900" algn="l"/>
                          <a:tab pos="5029200" algn="l"/>
                        </a:tabLst>
                      </a:pPr>
                      <a:r>
                        <a:rPr lang="en-US" sz="1600" dirty="0">
                          <a:effectLst/>
                          <a:latin typeface="Arial" panose="020B0604020202020204" pitchFamily="34" charset="0"/>
                          <a:ea typeface="Times New Roman" panose="02020603050405020304" pitchFamily="18" charset="0"/>
                          <a:cs typeface="Arial" panose="020B0604020202020204" pitchFamily="34" charset="0"/>
                        </a:rPr>
                        <a:t>6</a:t>
                      </a: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9CC2E5"/>
                    </a:solidFill>
                  </a:tcPr>
                </a:tc>
                <a:tc>
                  <a:txBody>
                    <a:bodyPr/>
                    <a:lstStyle/>
                    <a:p>
                      <a:pPr marL="0" marR="0" algn="ctr">
                        <a:spcBef>
                          <a:spcPts val="600"/>
                        </a:spcBef>
                        <a:spcAft>
                          <a:spcPts val="600"/>
                        </a:spcAft>
                        <a:tabLst>
                          <a:tab pos="914400" algn="l"/>
                          <a:tab pos="2628900" algn="l"/>
                          <a:tab pos="5029200" algn="l"/>
                        </a:tabLst>
                      </a:pPr>
                      <a:r>
                        <a:rPr lang="en-US" sz="1600" dirty="0">
                          <a:effectLst/>
                          <a:latin typeface="Arial" panose="020B0604020202020204" pitchFamily="34" charset="0"/>
                          <a:ea typeface="Times New Roman" panose="02020603050405020304" pitchFamily="18" charset="0"/>
                          <a:cs typeface="Arial" panose="020B0604020202020204" pitchFamily="34" charset="0"/>
                        </a:rPr>
                        <a:t>6</a:t>
                      </a: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9CC2E5"/>
                    </a:solidFill>
                  </a:tcPr>
                </a:tc>
                <a:extLst>
                  <a:ext uri="{0D108BD9-81ED-4DB2-BD59-A6C34878D82A}">
                    <a16:rowId xmlns:a16="http://schemas.microsoft.com/office/drawing/2014/main" val="2671223683"/>
                  </a:ext>
                </a:extLst>
              </a:tr>
              <a:tr h="553301">
                <a:tc>
                  <a:txBody>
                    <a:bodyPr/>
                    <a:lstStyle/>
                    <a:p>
                      <a:pPr marL="0" marR="0" algn="l">
                        <a:spcBef>
                          <a:spcPts val="600"/>
                        </a:spcBef>
                        <a:spcAft>
                          <a:spcPts val="600"/>
                        </a:spcAft>
                        <a:tabLst>
                          <a:tab pos="914400" algn="l"/>
                          <a:tab pos="2628900" algn="l"/>
                          <a:tab pos="5029200" algn="l"/>
                        </a:tabLst>
                      </a:pPr>
                      <a:r>
                        <a:rPr lang="en-US" sz="1600" b="1" dirty="0">
                          <a:effectLst/>
                          <a:latin typeface="Arial" panose="020B0604020202020204" pitchFamily="34" charset="0"/>
                          <a:ea typeface="Times New Roman" panose="02020603050405020304" pitchFamily="18" charset="0"/>
                          <a:cs typeface="Times New Roman" panose="02020603050405020304" pitchFamily="18" charset="0"/>
                        </a:rPr>
                        <a:t>Time-Varying Surface Erosion/Crater Geometry in Reduced Atmospheric Environments</a:t>
                      </a:r>
                      <a:endParaRPr lang="en-US" sz="1600" dirty="0">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EEAF6"/>
                    </a:solidFill>
                  </a:tcPr>
                </a:tc>
                <a:tc>
                  <a:txBody>
                    <a:bodyPr/>
                    <a:lstStyle/>
                    <a:p>
                      <a:pPr marL="0" marR="0" algn="ctr">
                        <a:spcBef>
                          <a:spcPts val="600"/>
                        </a:spcBef>
                        <a:spcAft>
                          <a:spcPts val="600"/>
                        </a:spcAft>
                        <a:tabLst>
                          <a:tab pos="914400" algn="l"/>
                          <a:tab pos="2628900" algn="l"/>
                          <a:tab pos="5029200" algn="l"/>
                        </a:tabLst>
                      </a:pPr>
                      <a:r>
                        <a:rPr lang="en-US" sz="1600" dirty="0">
                          <a:effectLst/>
                          <a:latin typeface="Arial" panose="020B0604020202020204" pitchFamily="34" charset="0"/>
                          <a:ea typeface="Times New Roman" panose="02020603050405020304" pitchFamily="18" charset="0"/>
                          <a:cs typeface="Arial" panose="020B0604020202020204" pitchFamily="34" charset="0"/>
                        </a:rPr>
                        <a:t> 2</a:t>
                      </a: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EEAF6"/>
                    </a:solidFill>
                  </a:tcPr>
                </a:tc>
                <a:tc>
                  <a:txBody>
                    <a:bodyPr/>
                    <a:lstStyle/>
                    <a:p>
                      <a:pPr marL="0" marR="0" algn="ctr">
                        <a:spcBef>
                          <a:spcPts val="600"/>
                        </a:spcBef>
                        <a:spcAft>
                          <a:spcPts val="600"/>
                        </a:spcAft>
                        <a:tabLst>
                          <a:tab pos="914400" algn="l"/>
                          <a:tab pos="2628900" algn="l"/>
                          <a:tab pos="5029200" algn="l"/>
                        </a:tabLst>
                      </a:pPr>
                      <a:r>
                        <a:rPr lang="en-US" sz="1600" dirty="0">
                          <a:effectLst/>
                          <a:latin typeface="Arial" panose="020B0604020202020204" pitchFamily="34" charset="0"/>
                          <a:ea typeface="Times New Roman" panose="02020603050405020304" pitchFamily="18" charset="0"/>
                          <a:cs typeface="Arial" panose="020B0604020202020204" pitchFamily="34" charset="0"/>
                        </a:rPr>
                        <a:t>2</a:t>
                      </a: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EEAF6"/>
                    </a:solidFill>
                  </a:tcPr>
                </a:tc>
                <a:tc>
                  <a:txBody>
                    <a:bodyPr/>
                    <a:lstStyle/>
                    <a:p>
                      <a:pPr marL="0" marR="0" algn="ctr">
                        <a:spcBef>
                          <a:spcPts val="600"/>
                        </a:spcBef>
                        <a:spcAft>
                          <a:spcPts val="600"/>
                        </a:spcAft>
                        <a:tabLst>
                          <a:tab pos="914400" algn="l"/>
                          <a:tab pos="2628900" algn="l"/>
                          <a:tab pos="5029200" algn="l"/>
                        </a:tabLst>
                      </a:pPr>
                      <a:r>
                        <a:rPr lang="en-US" sz="1600" dirty="0">
                          <a:effectLst/>
                          <a:latin typeface="Arial" panose="020B0604020202020204" pitchFamily="34" charset="0"/>
                          <a:ea typeface="Times New Roman" panose="02020603050405020304" pitchFamily="18" charset="0"/>
                          <a:cs typeface="Arial" panose="020B0604020202020204" pitchFamily="34" charset="0"/>
                        </a:rPr>
                        <a:t>5</a:t>
                      </a: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EEAF6"/>
                    </a:solidFill>
                  </a:tcPr>
                </a:tc>
                <a:tc>
                  <a:txBody>
                    <a:bodyPr/>
                    <a:lstStyle/>
                    <a:p>
                      <a:pPr marL="0" marR="0">
                        <a:spcBef>
                          <a:spcPts val="600"/>
                        </a:spcBef>
                        <a:spcAft>
                          <a:spcPts val="600"/>
                        </a:spcAft>
                        <a:tabLst>
                          <a:tab pos="914400" algn="l"/>
                          <a:tab pos="2628900" algn="l"/>
                          <a:tab pos="5029200" algn="l"/>
                        </a:tabLst>
                      </a:pPr>
                      <a:r>
                        <a:rPr lang="en-US" sz="1400" dirty="0">
                          <a:effectLst/>
                          <a:latin typeface="Arial" panose="020B0604020202020204" pitchFamily="34" charset="0"/>
                          <a:ea typeface="Times New Roman" panose="02020603050405020304" pitchFamily="18" charset="0"/>
                          <a:cs typeface="Times New Roman" panose="02020603050405020304" pitchFamily="18" charset="0"/>
                        </a:rPr>
                        <a:t>K1, K2, K4, K5, C1, K6, C2, K7, K8, K9, K10, C3, K13, K14, K15, K16, C4, K18, K19, K20, K21, K22, K24, K25, K26, K28, K30, K31, C5, K33, K34, K35</a:t>
                      </a:r>
                      <a:endParaRPr lang="en-US" sz="1400" dirty="0">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EEAF6"/>
                    </a:solidFill>
                  </a:tcPr>
                </a:tc>
                <a:tc>
                  <a:txBody>
                    <a:bodyPr/>
                    <a:lstStyle/>
                    <a:p>
                      <a:pPr marL="0" marR="0" algn="ctr">
                        <a:spcBef>
                          <a:spcPts val="600"/>
                        </a:spcBef>
                        <a:spcAft>
                          <a:spcPts val="600"/>
                        </a:spcAft>
                        <a:tabLst>
                          <a:tab pos="914400" algn="l"/>
                          <a:tab pos="2628900" algn="l"/>
                          <a:tab pos="5029200" algn="l"/>
                        </a:tabLst>
                      </a:pPr>
                      <a:r>
                        <a:rPr lang="en-US" sz="1600" dirty="0">
                          <a:effectLst/>
                          <a:latin typeface="Arial" panose="020B0604020202020204" pitchFamily="34" charset="0"/>
                          <a:ea typeface="Times New Roman" panose="02020603050405020304" pitchFamily="18" charset="0"/>
                          <a:cs typeface="Arial" panose="020B0604020202020204" pitchFamily="34" charset="0"/>
                        </a:rPr>
                        <a:t>6</a:t>
                      </a: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EEAF6"/>
                    </a:solidFill>
                  </a:tcPr>
                </a:tc>
                <a:tc>
                  <a:txBody>
                    <a:bodyPr/>
                    <a:lstStyle/>
                    <a:p>
                      <a:pPr marL="0" marR="0" algn="ctr">
                        <a:spcBef>
                          <a:spcPts val="600"/>
                        </a:spcBef>
                        <a:spcAft>
                          <a:spcPts val="600"/>
                        </a:spcAft>
                        <a:tabLst>
                          <a:tab pos="914400" algn="l"/>
                          <a:tab pos="2628900" algn="l"/>
                          <a:tab pos="5029200" algn="l"/>
                        </a:tabLst>
                      </a:pPr>
                      <a:r>
                        <a:rPr lang="en-US" sz="1600" dirty="0">
                          <a:effectLst/>
                          <a:latin typeface="Arial" panose="020B0604020202020204" pitchFamily="34" charset="0"/>
                          <a:ea typeface="Times New Roman" panose="02020603050405020304" pitchFamily="18" charset="0"/>
                          <a:cs typeface="Arial" panose="020B0604020202020204" pitchFamily="34" charset="0"/>
                        </a:rPr>
                        <a:t>6</a:t>
                      </a: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EEAF6"/>
                    </a:solidFill>
                  </a:tcPr>
                </a:tc>
                <a:extLst>
                  <a:ext uri="{0D108BD9-81ED-4DB2-BD59-A6C34878D82A}">
                    <a16:rowId xmlns:a16="http://schemas.microsoft.com/office/drawing/2014/main" val="1646830162"/>
                  </a:ext>
                </a:extLst>
              </a:tr>
              <a:tr h="553301">
                <a:tc>
                  <a:txBody>
                    <a:bodyPr/>
                    <a:lstStyle/>
                    <a:p>
                      <a:pPr marL="0" marR="0" lvl="0" indent="0" algn="l" defTabSz="457200" rtl="0" eaLnBrk="1" fontAlgn="auto" latinLnBrk="0" hangingPunct="1">
                        <a:lnSpc>
                          <a:spcPct val="100000"/>
                        </a:lnSpc>
                        <a:spcBef>
                          <a:spcPts val="600"/>
                        </a:spcBef>
                        <a:spcAft>
                          <a:spcPts val="600"/>
                        </a:spcAft>
                        <a:buClrTx/>
                        <a:buSzTx/>
                        <a:buFontTx/>
                        <a:buNone/>
                        <a:tabLst>
                          <a:tab pos="914400" algn="l"/>
                          <a:tab pos="2628900" algn="l"/>
                          <a:tab pos="5029200" algn="l"/>
                        </a:tabLst>
                        <a:defRPr/>
                      </a:pPr>
                      <a:r>
                        <a:rPr lang="en-US" sz="1600" b="1" dirty="0">
                          <a:effectLst/>
                          <a:latin typeface="Arial" panose="020B0604020202020204" pitchFamily="34" charset="0"/>
                          <a:ea typeface="Times New Roman" panose="02020603050405020304" pitchFamily="18" charset="0"/>
                          <a:cs typeface="Times New Roman" panose="02020603050405020304" pitchFamily="18" charset="0"/>
                        </a:rPr>
                        <a:t>Time-Varying Surface Erosion/Crater Geometry in a Vacuum Environment</a:t>
                      </a:r>
                      <a:endParaRPr lang="en-US" sz="1600" dirty="0">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9CC2E5"/>
                    </a:solidFill>
                  </a:tcPr>
                </a:tc>
                <a:tc>
                  <a:txBody>
                    <a:bodyPr/>
                    <a:lstStyle/>
                    <a:p>
                      <a:pPr marL="0" marR="0" algn="ctr">
                        <a:spcBef>
                          <a:spcPts val="600"/>
                        </a:spcBef>
                        <a:spcAft>
                          <a:spcPts val="600"/>
                        </a:spcAft>
                        <a:tabLst>
                          <a:tab pos="914400" algn="l"/>
                          <a:tab pos="2628900" algn="l"/>
                          <a:tab pos="5029200" algn="l"/>
                        </a:tabLst>
                      </a:pPr>
                      <a:r>
                        <a:rPr lang="en-US" sz="1600" dirty="0">
                          <a:effectLst/>
                          <a:latin typeface="Arial" panose="020B0604020202020204" pitchFamily="34" charset="0"/>
                          <a:ea typeface="Times New Roman" panose="02020603050405020304" pitchFamily="18" charset="0"/>
                          <a:cs typeface="Arial" panose="020B0604020202020204" pitchFamily="34" charset="0"/>
                        </a:rPr>
                        <a:t>2</a:t>
                      </a: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9CC2E5"/>
                    </a:solidFill>
                  </a:tcPr>
                </a:tc>
                <a:tc>
                  <a:txBody>
                    <a:bodyPr/>
                    <a:lstStyle/>
                    <a:p>
                      <a:pPr marL="0" marR="0" algn="ctr">
                        <a:spcBef>
                          <a:spcPts val="600"/>
                        </a:spcBef>
                        <a:spcAft>
                          <a:spcPts val="600"/>
                        </a:spcAft>
                        <a:tabLst>
                          <a:tab pos="914400" algn="l"/>
                          <a:tab pos="2628900" algn="l"/>
                          <a:tab pos="5029200" algn="l"/>
                        </a:tabLst>
                      </a:pPr>
                      <a:r>
                        <a:rPr lang="en-US" sz="1600" dirty="0">
                          <a:effectLst/>
                          <a:latin typeface="Arial" panose="020B0604020202020204" pitchFamily="34" charset="0"/>
                          <a:ea typeface="Times New Roman" panose="02020603050405020304" pitchFamily="18" charset="0"/>
                          <a:cs typeface="Arial" panose="020B0604020202020204" pitchFamily="34" charset="0"/>
                        </a:rPr>
                        <a:t>2</a:t>
                      </a: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9CC2E5"/>
                    </a:solidFill>
                  </a:tcPr>
                </a:tc>
                <a:tc>
                  <a:txBody>
                    <a:bodyPr/>
                    <a:lstStyle/>
                    <a:p>
                      <a:pPr marL="0" marR="0" algn="ctr">
                        <a:spcBef>
                          <a:spcPts val="600"/>
                        </a:spcBef>
                        <a:spcAft>
                          <a:spcPts val="600"/>
                        </a:spcAft>
                        <a:tabLst>
                          <a:tab pos="914400" algn="l"/>
                          <a:tab pos="2628900" algn="l"/>
                          <a:tab pos="5029200" algn="l"/>
                        </a:tabLst>
                      </a:pPr>
                      <a:r>
                        <a:rPr lang="en-US" sz="1600" dirty="0">
                          <a:effectLst/>
                          <a:latin typeface="Arial" panose="020B0604020202020204" pitchFamily="34" charset="0"/>
                          <a:ea typeface="Times New Roman" panose="02020603050405020304" pitchFamily="18" charset="0"/>
                          <a:cs typeface="Arial" panose="020B0604020202020204" pitchFamily="34" charset="0"/>
                        </a:rPr>
                        <a:t>5</a:t>
                      </a: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9CC2E5"/>
                    </a:solidFill>
                  </a:tcPr>
                </a:tc>
                <a:tc>
                  <a:txBody>
                    <a:bodyPr/>
                    <a:lstStyle/>
                    <a:p>
                      <a:pPr marL="0" marR="0" lvl="0" indent="0" algn="l" defTabSz="457200" rtl="0" eaLnBrk="1" fontAlgn="auto" latinLnBrk="0" hangingPunct="1">
                        <a:lnSpc>
                          <a:spcPct val="100000"/>
                        </a:lnSpc>
                        <a:spcBef>
                          <a:spcPts val="600"/>
                        </a:spcBef>
                        <a:spcAft>
                          <a:spcPts val="600"/>
                        </a:spcAft>
                        <a:buClrTx/>
                        <a:buSzTx/>
                        <a:buFontTx/>
                        <a:buNone/>
                        <a:tabLst>
                          <a:tab pos="914400" algn="l"/>
                          <a:tab pos="2628900" algn="l"/>
                          <a:tab pos="5029200" algn="l"/>
                        </a:tabLst>
                        <a:defRPr/>
                      </a:pPr>
                      <a:r>
                        <a:rPr lang="en-US" sz="1400" dirty="0">
                          <a:effectLst/>
                          <a:latin typeface="Arial" panose="020B0604020202020204" pitchFamily="34" charset="0"/>
                          <a:ea typeface="Times New Roman" panose="02020603050405020304" pitchFamily="18" charset="0"/>
                          <a:cs typeface="Times New Roman" panose="02020603050405020304" pitchFamily="18" charset="0"/>
                        </a:rPr>
                        <a:t>K1, K2, K4, K5, C1, K6, C2, K7, K8, K9, K10, C3, K13, K14, K15, K16, C4, K18, K19, K20, K21, K22, K24, K25, K26, K28, K30, K31, C5, K33, K34, K35</a:t>
                      </a:r>
                      <a:endParaRPr lang="en-US" sz="1400" dirty="0">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9CC2E5"/>
                    </a:solidFill>
                  </a:tcPr>
                </a:tc>
                <a:tc>
                  <a:txBody>
                    <a:bodyPr/>
                    <a:lstStyle/>
                    <a:p>
                      <a:pPr marL="0" marR="0" algn="ctr">
                        <a:spcBef>
                          <a:spcPts val="600"/>
                        </a:spcBef>
                        <a:spcAft>
                          <a:spcPts val="600"/>
                        </a:spcAft>
                        <a:tabLst>
                          <a:tab pos="914400" algn="l"/>
                          <a:tab pos="2628900" algn="l"/>
                          <a:tab pos="5029200" algn="l"/>
                        </a:tabLst>
                      </a:pPr>
                      <a:r>
                        <a:rPr lang="en-US" sz="1600" dirty="0">
                          <a:effectLst/>
                          <a:latin typeface="Arial" panose="020B0604020202020204" pitchFamily="34" charset="0"/>
                          <a:ea typeface="Times New Roman" panose="02020603050405020304" pitchFamily="18" charset="0"/>
                          <a:cs typeface="Arial" panose="020B0604020202020204" pitchFamily="34" charset="0"/>
                        </a:rPr>
                        <a:t>6</a:t>
                      </a: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9CC2E5"/>
                    </a:solidFill>
                  </a:tcPr>
                </a:tc>
                <a:tc>
                  <a:txBody>
                    <a:bodyPr/>
                    <a:lstStyle/>
                    <a:p>
                      <a:pPr marL="0" marR="0" algn="ctr">
                        <a:spcBef>
                          <a:spcPts val="600"/>
                        </a:spcBef>
                        <a:spcAft>
                          <a:spcPts val="600"/>
                        </a:spcAft>
                        <a:tabLst>
                          <a:tab pos="914400" algn="l"/>
                          <a:tab pos="2628900" algn="l"/>
                          <a:tab pos="5029200" algn="l"/>
                        </a:tabLst>
                      </a:pPr>
                      <a:r>
                        <a:rPr lang="en-US" sz="1600" dirty="0">
                          <a:effectLst/>
                          <a:latin typeface="Arial" panose="020B0604020202020204" pitchFamily="34" charset="0"/>
                          <a:ea typeface="Times New Roman" panose="02020603050405020304" pitchFamily="18" charset="0"/>
                          <a:cs typeface="Arial" panose="020B0604020202020204" pitchFamily="34" charset="0"/>
                        </a:rPr>
                        <a:t>6</a:t>
                      </a: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9CC2E5"/>
                    </a:solidFill>
                  </a:tcPr>
                </a:tc>
                <a:extLst>
                  <a:ext uri="{0D108BD9-81ED-4DB2-BD59-A6C34878D82A}">
                    <a16:rowId xmlns:a16="http://schemas.microsoft.com/office/drawing/2014/main" val="1850880017"/>
                  </a:ext>
                </a:extLst>
              </a:tr>
              <a:tr h="553301">
                <a:tc gridSpan="7">
                  <a:txBody>
                    <a:bodyPr/>
                    <a:lstStyle/>
                    <a:p>
                      <a:pPr marL="0" marR="0" lvl="0" indent="0" algn="just" defTabSz="457200" rtl="0" eaLnBrk="1" fontAlgn="auto" latinLnBrk="0" hangingPunct="1">
                        <a:lnSpc>
                          <a:spcPct val="100000"/>
                        </a:lnSpc>
                        <a:spcBef>
                          <a:spcPts val="600"/>
                        </a:spcBef>
                        <a:spcAft>
                          <a:spcPts val="600"/>
                        </a:spcAft>
                        <a:buClrTx/>
                        <a:buSzTx/>
                        <a:buFontTx/>
                        <a:buNone/>
                        <a:tabLst>
                          <a:tab pos="914400" algn="l"/>
                          <a:tab pos="2628900" algn="l"/>
                          <a:tab pos="5029200" algn="l"/>
                        </a:tabLst>
                        <a:defRPr/>
                      </a:pPr>
                      <a:r>
                        <a:rPr lang="en-US" sz="1200" baseline="30000" dirty="0">
                          <a:latin typeface="Arial" panose="020B0604020202020204" pitchFamily="34" charset="0"/>
                          <a:ea typeface="Times New Roman" panose="02020603050405020304" pitchFamily="18" charset="0"/>
                          <a:cs typeface="Times New Roman" panose="02020603050405020304" pitchFamily="18" charset="0"/>
                        </a:rPr>
                        <a:t>1</a:t>
                      </a:r>
                      <a:r>
                        <a:rPr lang="en-US" sz="1200" dirty="0">
                          <a:latin typeface="Arial" panose="020B0604020202020204" pitchFamily="34" charset="0"/>
                          <a:ea typeface="Times New Roman" panose="02020603050405020304" pitchFamily="18" charset="0"/>
                          <a:cs typeface="Times New Roman" panose="02020603050405020304" pitchFamily="18" charset="0"/>
                        </a:rPr>
                        <a:t>Date of last TA was </a:t>
                      </a:r>
                      <a:r>
                        <a:rPr lang="en-US" sz="1200" dirty="0">
                          <a:solidFill>
                            <a:schemeClr val="tx1"/>
                          </a:solidFill>
                          <a:latin typeface="Arial" panose="020B0604020202020204" pitchFamily="34" charset="0"/>
                          <a:ea typeface="Times New Roman" panose="02020603050405020304" pitchFamily="18" charset="0"/>
                          <a:cs typeface="Times New Roman" panose="02020603050405020304" pitchFamily="18" charset="0"/>
                        </a:rPr>
                        <a:t>June </a:t>
                      </a:r>
                      <a:r>
                        <a:rPr lang="en-US" sz="1200" dirty="0" smtClean="0">
                          <a:solidFill>
                            <a:schemeClr val="tx1"/>
                          </a:solidFill>
                          <a:latin typeface="Arial" panose="020B0604020202020204" pitchFamily="34" charset="0"/>
                          <a:ea typeface="Times New Roman" panose="02020603050405020304" pitchFamily="18" charset="0"/>
                          <a:cs typeface="Times New Roman" panose="02020603050405020304" pitchFamily="18" charset="0"/>
                        </a:rPr>
                        <a:t>2020</a:t>
                      </a:r>
                    </a:p>
                    <a:p>
                      <a:pPr marL="0" marR="0" lvl="0" indent="0" algn="just" defTabSz="457200" rtl="0" eaLnBrk="1" fontAlgn="auto" latinLnBrk="0" hangingPunct="1">
                        <a:lnSpc>
                          <a:spcPct val="100000"/>
                        </a:lnSpc>
                        <a:spcBef>
                          <a:spcPts val="600"/>
                        </a:spcBef>
                        <a:spcAft>
                          <a:spcPts val="600"/>
                        </a:spcAft>
                        <a:buClrTx/>
                        <a:buSzTx/>
                        <a:buFontTx/>
                        <a:buNone/>
                        <a:tabLst>
                          <a:tab pos="914400" algn="l"/>
                          <a:tab pos="2628900" algn="l"/>
                          <a:tab pos="5029200" algn="l"/>
                        </a:tabLst>
                        <a:defRPr/>
                      </a:pPr>
                      <a:r>
                        <a:rPr lang="en-US" sz="1200" baseline="30000" dirty="0" smtClean="0">
                          <a:solidFill>
                            <a:schemeClr val="tx1"/>
                          </a:solidFill>
                          <a:latin typeface="Arial" panose="020B0604020202020204" pitchFamily="34" charset="0"/>
                          <a:ea typeface="Times New Roman" panose="02020603050405020304" pitchFamily="18" charset="0"/>
                          <a:cs typeface="Times New Roman" panose="02020603050405020304" pitchFamily="18" charset="0"/>
                        </a:rPr>
                        <a:t>2</a:t>
                      </a:r>
                      <a:r>
                        <a:rPr lang="en-US" sz="1200" baseline="0" dirty="0" smtClean="0">
                          <a:solidFill>
                            <a:schemeClr val="tx1"/>
                          </a:solidFill>
                          <a:latin typeface="Arial" panose="020B0604020202020204" pitchFamily="34" charset="0"/>
                          <a:ea typeface="Times New Roman" panose="02020603050405020304" pitchFamily="18" charset="0"/>
                          <a:cs typeface="Times New Roman" panose="02020603050405020304" pitchFamily="18" charset="0"/>
                        </a:rPr>
                        <a:t>TRL verification references refer to milestones noted in Draft PSI Project Plan submitted for GCD Review.  Milestone titles included in back-up charts.   </a:t>
                      </a:r>
                      <a:endParaRPr lang="en-US" sz="1200" baseline="30000" dirty="0">
                        <a:solidFill>
                          <a:schemeClr val="tx1"/>
                        </a:solidFill>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hMerge="1">
                  <a:txBody>
                    <a:bodyPr/>
                    <a:lstStyle/>
                    <a:p>
                      <a:pPr marL="0" marR="0" algn="just">
                        <a:spcBef>
                          <a:spcPts val="600"/>
                        </a:spcBef>
                        <a:spcAft>
                          <a:spcPts val="600"/>
                        </a:spcAft>
                        <a:tabLst>
                          <a:tab pos="914400" algn="l"/>
                          <a:tab pos="2628900" algn="l"/>
                          <a:tab pos="5029200" algn="l"/>
                        </a:tabLst>
                      </a:pPr>
                      <a:endParaRPr lang="en-US" sz="1600" dirty="0">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EEAF6"/>
                    </a:solidFill>
                  </a:tcPr>
                </a:tc>
                <a:tc hMerge="1">
                  <a:txBody>
                    <a:bodyPr/>
                    <a:lstStyle/>
                    <a:p>
                      <a:pPr marL="0" marR="0" algn="just">
                        <a:spcBef>
                          <a:spcPts val="600"/>
                        </a:spcBef>
                        <a:spcAft>
                          <a:spcPts val="600"/>
                        </a:spcAft>
                        <a:tabLst>
                          <a:tab pos="914400" algn="l"/>
                          <a:tab pos="2628900" algn="l"/>
                          <a:tab pos="5029200" algn="l"/>
                        </a:tabLst>
                      </a:pPr>
                      <a:endParaRPr lang="en-US" sz="1600" dirty="0">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EEAF6"/>
                    </a:solidFill>
                  </a:tcPr>
                </a:tc>
                <a:tc hMerge="1">
                  <a:txBody>
                    <a:bodyPr/>
                    <a:lstStyle/>
                    <a:p>
                      <a:pPr marL="0" marR="0" algn="just">
                        <a:spcBef>
                          <a:spcPts val="600"/>
                        </a:spcBef>
                        <a:spcAft>
                          <a:spcPts val="600"/>
                        </a:spcAft>
                        <a:tabLst>
                          <a:tab pos="914400" algn="l"/>
                          <a:tab pos="2628900" algn="l"/>
                          <a:tab pos="5029200" algn="l"/>
                        </a:tabLst>
                      </a:pPr>
                      <a:endParaRPr lang="en-US" sz="1600" dirty="0">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EEAF6"/>
                    </a:solidFill>
                  </a:tcPr>
                </a:tc>
                <a:tc hMerge="1">
                  <a:txBody>
                    <a:bodyPr/>
                    <a:lstStyle/>
                    <a:p>
                      <a:endParaRPr lang="en-US"/>
                    </a:p>
                  </a:txBody>
                  <a:tcPr/>
                </a:tc>
                <a:tc hMerge="1">
                  <a:txBody>
                    <a:bodyPr/>
                    <a:lstStyle/>
                    <a:p>
                      <a:pPr marL="0" marR="0">
                        <a:spcBef>
                          <a:spcPts val="600"/>
                        </a:spcBef>
                        <a:spcAft>
                          <a:spcPts val="600"/>
                        </a:spcAft>
                        <a:tabLst>
                          <a:tab pos="914400" algn="l"/>
                          <a:tab pos="2628900" algn="l"/>
                          <a:tab pos="5029200" algn="l"/>
                        </a:tabLst>
                      </a:pPr>
                      <a:endParaRPr lang="en-US" sz="1600" dirty="0">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EEAF6"/>
                    </a:solidFill>
                  </a:tcPr>
                </a:tc>
                <a:tc hMerge="1">
                  <a:txBody>
                    <a:bodyPr/>
                    <a:lstStyle/>
                    <a:p>
                      <a:endParaRPr lang="en-US"/>
                    </a:p>
                  </a:txBody>
                  <a:tcPr/>
                </a:tc>
                <a:extLst>
                  <a:ext uri="{0D108BD9-81ED-4DB2-BD59-A6C34878D82A}">
                    <a16:rowId xmlns:a16="http://schemas.microsoft.com/office/drawing/2014/main" val="1369805453"/>
                  </a:ext>
                </a:extLst>
              </a:tr>
            </a:tbl>
          </a:graphicData>
        </a:graphic>
      </p:graphicFrame>
    </p:spTree>
    <p:extLst>
      <p:ext uri="{BB962C8B-B14F-4D97-AF65-F5344CB8AC3E}">
        <p14:creationId xmlns:p14="http://schemas.microsoft.com/office/powerpoint/2010/main" val="31520640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7000" y="0"/>
            <a:ext cx="6858000" cy="1066800"/>
          </a:xfrm>
        </p:spPr>
        <p:txBody>
          <a:bodyPr/>
          <a:lstStyle/>
          <a:p>
            <a:r>
              <a:rPr lang="en-US" sz="3600" dirty="0">
                <a:solidFill>
                  <a:schemeClr val="bg1">
                    <a:lumMod val="85000"/>
                  </a:schemeClr>
                </a:solidFill>
              </a:rPr>
              <a:t>Technical Assessment (2/2)</a:t>
            </a: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
        <p:nvSpPr>
          <p:cNvPr id="5" name="Slide Number Placeholder 4"/>
          <p:cNvSpPr>
            <a:spLocks noGrp="1"/>
          </p:cNvSpPr>
          <p:nvPr>
            <p:ph type="sldNum" sz="quarter" idx="10"/>
          </p:nvPr>
        </p:nvSpPr>
        <p:spPr/>
        <p:txBody>
          <a:bodyPr/>
          <a:lstStyle/>
          <a:p>
            <a:pPr>
              <a:defRPr/>
            </a:pPr>
            <a:fld id="{75D13D49-2B6F-174C-9E1E-1013A06E5C50}" type="slidenum">
              <a:rPr lang="uk-UA" smtClean="0"/>
              <a:pPr>
                <a:defRPr/>
              </a:pPr>
              <a:t>15</a:t>
            </a:fld>
            <a:endParaRPr lang="uk-UA" dirty="0"/>
          </a:p>
        </p:txBody>
      </p:sp>
      <p:graphicFrame>
        <p:nvGraphicFramePr>
          <p:cNvPr id="8" name="Table 7"/>
          <p:cNvGraphicFramePr>
            <a:graphicFrameLocks noGrp="1"/>
          </p:cNvGraphicFramePr>
          <p:nvPr>
            <p:extLst>
              <p:ext uri="{D42A27DB-BD31-4B8C-83A1-F6EECF244321}">
                <p14:modId xmlns:p14="http://schemas.microsoft.com/office/powerpoint/2010/main" val="1098736240"/>
              </p:ext>
            </p:extLst>
          </p:nvPr>
        </p:nvGraphicFramePr>
        <p:xfrm>
          <a:off x="252353" y="1306417"/>
          <a:ext cx="11408816" cy="4773524"/>
        </p:xfrm>
        <a:graphic>
          <a:graphicData uri="http://schemas.openxmlformats.org/drawingml/2006/table">
            <a:tbl>
              <a:tblPr firstRow="1" firstCol="1" bandRow="1"/>
              <a:tblGrid>
                <a:gridCol w="3518636">
                  <a:extLst>
                    <a:ext uri="{9D8B030D-6E8A-4147-A177-3AD203B41FA5}">
                      <a16:colId xmlns:a16="http://schemas.microsoft.com/office/drawing/2014/main" val="2378872457"/>
                    </a:ext>
                  </a:extLst>
                </a:gridCol>
                <a:gridCol w="1031049">
                  <a:extLst>
                    <a:ext uri="{9D8B030D-6E8A-4147-A177-3AD203B41FA5}">
                      <a16:colId xmlns:a16="http://schemas.microsoft.com/office/drawing/2014/main" val="1843815966"/>
                    </a:ext>
                  </a:extLst>
                </a:gridCol>
                <a:gridCol w="1121434">
                  <a:extLst>
                    <a:ext uri="{9D8B030D-6E8A-4147-A177-3AD203B41FA5}">
                      <a16:colId xmlns:a16="http://schemas.microsoft.com/office/drawing/2014/main" val="719889787"/>
                    </a:ext>
                  </a:extLst>
                </a:gridCol>
                <a:gridCol w="977660">
                  <a:extLst>
                    <a:ext uri="{9D8B030D-6E8A-4147-A177-3AD203B41FA5}">
                      <a16:colId xmlns:a16="http://schemas.microsoft.com/office/drawing/2014/main" val="1438908295"/>
                    </a:ext>
                  </a:extLst>
                </a:gridCol>
                <a:gridCol w="2737449">
                  <a:extLst>
                    <a:ext uri="{9D8B030D-6E8A-4147-A177-3AD203B41FA5}">
                      <a16:colId xmlns:a16="http://schemas.microsoft.com/office/drawing/2014/main" val="2863494539"/>
                    </a:ext>
                  </a:extLst>
                </a:gridCol>
                <a:gridCol w="1012166">
                  <a:extLst>
                    <a:ext uri="{9D8B030D-6E8A-4147-A177-3AD203B41FA5}">
                      <a16:colId xmlns:a16="http://schemas.microsoft.com/office/drawing/2014/main" val="447722525"/>
                    </a:ext>
                  </a:extLst>
                </a:gridCol>
                <a:gridCol w="1010422">
                  <a:extLst>
                    <a:ext uri="{9D8B030D-6E8A-4147-A177-3AD203B41FA5}">
                      <a16:colId xmlns:a16="http://schemas.microsoft.com/office/drawing/2014/main" val="3999504466"/>
                    </a:ext>
                  </a:extLst>
                </a:gridCol>
              </a:tblGrid>
              <a:tr h="553301">
                <a:tc rowSpan="2">
                  <a:txBody>
                    <a:bodyPr/>
                    <a:lstStyle/>
                    <a:p>
                      <a:pPr marL="0" marR="0" algn="ctr">
                        <a:spcBef>
                          <a:spcPts val="600"/>
                        </a:spcBef>
                        <a:spcAft>
                          <a:spcPts val="600"/>
                        </a:spcAft>
                        <a:tabLst>
                          <a:tab pos="914400" algn="l"/>
                          <a:tab pos="2628900" algn="l"/>
                          <a:tab pos="5029200" algn="l"/>
                        </a:tabLst>
                      </a:pPr>
                      <a:r>
                        <a:rPr lang="en-US" sz="1600" b="1"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Technical Elements</a:t>
                      </a:r>
                      <a:endParaRPr lang="en-US" sz="1600" dirty="0">
                        <a:solidFill>
                          <a:schemeClr val="bg1"/>
                        </a:solidFill>
                        <a:effectLst/>
                        <a:latin typeface="Book Antiqua" panose="02040602050305030304" pitchFamily="18" charset="0"/>
                        <a:ea typeface="Times New Roman" panose="02020603050405020304" pitchFamily="18" charset="0"/>
                        <a:cs typeface="Times New Roman" panose="02020603050405020304" pitchFamily="18" charset="0"/>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2060"/>
                    </a:solidFill>
                  </a:tcPr>
                </a:tc>
                <a:tc gridSpan="4">
                  <a:txBody>
                    <a:bodyPr/>
                    <a:lstStyle/>
                    <a:p>
                      <a:pPr marL="0" marR="0" algn="ctr">
                        <a:spcBef>
                          <a:spcPts val="600"/>
                        </a:spcBef>
                        <a:spcAft>
                          <a:spcPts val="600"/>
                        </a:spcAft>
                        <a:tabLst>
                          <a:tab pos="914400" algn="l"/>
                          <a:tab pos="2628900" algn="l"/>
                          <a:tab pos="5029200" algn="l"/>
                        </a:tabLst>
                      </a:pPr>
                      <a:r>
                        <a:rPr lang="en-US" sz="1600" b="1"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TRL</a:t>
                      </a:r>
                      <a:endParaRPr lang="en-US" sz="1600" dirty="0">
                        <a:solidFill>
                          <a:schemeClr val="bg1"/>
                        </a:solidFill>
                        <a:effectLst/>
                        <a:latin typeface="Book Antiqua" panose="02040602050305030304" pitchFamily="18" charset="0"/>
                        <a:ea typeface="Times New Roman" panose="02020603050405020304" pitchFamily="18" charset="0"/>
                        <a:cs typeface="Times New Roman" panose="02020603050405020304" pitchFamily="18" charset="0"/>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2060"/>
                    </a:solidFill>
                  </a:tcPr>
                </a:tc>
                <a:tc hMerge="1">
                  <a:txBody>
                    <a:bodyPr/>
                    <a:lstStyle/>
                    <a:p>
                      <a:endParaRPr lang="en-US"/>
                    </a:p>
                  </a:txBody>
                  <a:tcPr/>
                </a:tc>
                <a:tc hMerge="1">
                  <a:txBody>
                    <a:bodyPr/>
                    <a:lstStyle/>
                    <a:p>
                      <a:endParaRPr lang="en-US"/>
                    </a:p>
                  </a:txBody>
                  <a:tcPr/>
                </a:tc>
                <a:tc hMerge="1">
                  <a:txBody>
                    <a:bodyPr/>
                    <a:lstStyle/>
                    <a:p>
                      <a:pPr marL="0" marR="0" algn="ctr">
                        <a:spcBef>
                          <a:spcPts val="600"/>
                        </a:spcBef>
                        <a:spcAft>
                          <a:spcPts val="600"/>
                        </a:spcAft>
                        <a:tabLst>
                          <a:tab pos="914400" algn="l"/>
                          <a:tab pos="2628900" algn="l"/>
                          <a:tab pos="5029200" algn="l"/>
                        </a:tabLst>
                      </a:pPr>
                      <a:endParaRPr lang="en-US" sz="1600" dirty="0">
                        <a:solidFill>
                          <a:schemeClr val="bg1"/>
                        </a:solidFill>
                        <a:effectLst/>
                        <a:latin typeface="Book Antiqua" panose="02040602050305030304" pitchFamily="18" charset="0"/>
                        <a:ea typeface="Times New Roman" panose="02020603050405020304" pitchFamily="18" charset="0"/>
                        <a:cs typeface="Times New Roman" panose="02020603050405020304" pitchFamily="18" charset="0"/>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2060"/>
                    </a:solidFill>
                  </a:tcPr>
                </a:tc>
                <a:tc gridSpan="2">
                  <a:txBody>
                    <a:bodyPr/>
                    <a:lstStyle/>
                    <a:p>
                      <a:pPr marL="0" marR="0" algn="ctr">
                        <a:spcBef>
                          <a:spcPts val="600"/>
                        </a:spcBef>
                        <a:spcAft>
                          <a:spcPts val="600"/>
                        </a:spcAft>
                        <a:tabLst>
                          <a:tab pos="914400" algn="l"/>
                          <a:tab pos="2628900" algn="l"/>
                          <a:tab pos="5029200" algn="l"/>
                        </a:tabLst>
                      </a:pPr>
                      <a:r>
                        <a:rPr lang="en-US" sz="1600" b="1"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AD</a:t>
                      </a:r>
                      <a:r>
                        <a:rPr lang="en-US" sz="1600" b="1" baseline="3000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2</a:t>
                      </a:r>
                      <a:endParaRPr lang="en-US" sz="1600" baseline="30000" dirty="0">
                        <a:solidFill>
                          <a:schemeClr val="bg1"/>
                        </a:solidFill>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2060"/>
                    </a:solidFill>
                  </a:tcPr>
                </a:tc>
                <a:tc hMerge="1">
                  <a:txBody>
                    <a:bodyPr/>
                    <a:lstStyle/>
                    <a:p>
                      <a:pPr marL="0" marR="0" algn="ctr">
                        <a:spcBef>
                          <a:spcPts val="600"/>
                        </a:spcBef>
                        <a:spcAft>
                          <a:spcPts val="600"/>
                        </a:spcAft>
                        <a:tabLst>
                          <a:tab pos="914400" algn="l"/>
                          <a:tab pos="2628900" algn="l"/>
                          <a:tab pos="5029200" algn="l"/>
                        </a:tabLst>
                      </a:pPr>
                      <a:endParaRPr lang="en-US" sz="1600" dirty="0">
                        <a:solidFill>
                          <a:schemeClr val="bg1"/>
                        </a:solidFill>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1768640184"/>
                  </a:ext>
                </a:extLst>
              </a:tr>
              <a:tr h="553301">
                <a:tc vMerge="1">
                  <a:txBody>
                    <a:bodyPr/>
                    <a:lstStyle/>
                    <a:p>
                      <a:endParaRPr lang="en-US"/>
                    </a:p>
                  </a:txBody>
                  <a:tcPr/>
                </a:tc>
                <a:tc>
                  <a:txBody>
                    <a:bodyPr/>
                    <a:lstStyle/>
                    <a:p>
                      <a:pPr marL="0" marR="0" algn="ctr">
                        <a:spcBef>
                          <a:spcPts val="600"/>
                        </a:spcBef>
                        <a:spcAft>
                          <a:spcPts val="600"/>
                        </a:spcAft>
                        <a:tabLst>
                          <a:tab pos="914400" algn="l"/>
                          <a:tab pos="2628900" algn="l"/>
                          <a:tab pos="5029200" algn="l"/>
                        </a:tabLst>
                      </a:pPr>
                      <a:r>
                        <a:rPr lang="en-US" sz="1600" b="1">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Entry</a:t>
                      </a:r>
                      <a:endParaRPr lang="en-US" sz="1600">
                        <a:solidFill>
                          <a:schemeClr val="bg1"/>
                        </a:solidFill>
                        <a:effectLst/>
                        <a:latin typeface="Book Antiqua" panose="02040602050305030304" pitchFamily="18" charset="0"/>
                        <a:ea typeface="Times New Roman" panose="02020603050405020304" pitchFamily="18" charset="0"/>
                        <a:cs typeface="Times New Roman" panose="02020603050405020304" pitchFamily="18" charset="0"/>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2060"/>
                    </a:solidFill>
                  </a:tcPr>
                </a:tc>
                <a:tc>
                  <a:txBody>
                    <a:bodyPr/>
                    <a:lstStyle/>
                    <a:p>
                      <a:pPr marL="0" marR="0" algn="ctr">
                        <a:spcBef>
                          <a:spcPts val="600"/>
                        </a:spcBef>
                        <a:spcAft>
                          <a:spcPts val="600"/>
                        </a:spcAft>
                        <a:tabLst>
                          <a:tab pos="914400" algn="l"/>
                          <a:tab pos="2628900" algn="l"/>
                          <a:tab pos="5029200" algn="l"/>
                        </a:tabLst>
                      </a:pPr>
                      <a:r>
                        <a:rPr lang="en-US" sz="1600" b="1"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Current</a:t>
                      </a:r>
                      <a:r>
                        <a:rPr lang="en-US" sz="1600" b="1" baseline="3000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1</a:t>
                      </a:r>
                      <a:endParaRPr lang="en-US" sz="1600" baseline="30000" dirty="0">
                        <a:solidFill>
                          <a:schemeClr val="bg1"/>
                        </a:solidFill>
                        <a:effectLst/>
                        <a:latin typeface="Book Antiqua" panose="02040602050305030304" pitchFamily="18" charset="0"/>
                        <a:ea typeface="Times New Roman" panose="02020603050405020304" pitchFamily="18" charset="0"/>
                        <a:cs typeface="Times New Roman" panose="02020603050405020304" pitchFamily="18" charset="0"/>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2060"/>
                    </a:solidFill>
                  </a:tcPr>
                </a:tc>
                <a:tc>
                  <a:txBody>
                    <a:bodyPr/>
                    <a:lstStyle/>
                    <a:p>
                      <a:pPr marL="0" marR="0" algn="ctr">
                        <a:spcBef>
                          <a:spcPts val="600"/>
                        </a:spcBef>
                        <a:spcAft>
                          <a:spcPts val="600"/>
                        </a:spcAft>
                        <a:tabLst>
                          <a:tab pos="914400" algn="l"/>
                          <a:tab pos="2628900" algn="l"/>
                          <a:tab pos="5029200" algn="l"/>
                        </a:tabLst>
                      </a:pPr>
                      <a:r>
                        <a:rPr lang="en-US" sz="1600" b="1" kern="120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Exit </a:t>
                      </a: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2060"/>
                    </a:solidFill>
                  </a:tcPr>
                </a:tc>
                <a:tc>
                  <a:txBody>
                    <a:bodyPr/>
                    <a:lstStyle/>
                    <a:p>
                      <a:pPr marL="0" marR="0" algn="ctr">
                        <a:spcBef>
                          <a:spcPts val="600"/>
                        </a:spcBef>
                        <a:spcAft>
                          <a:spcPts val="600"/>
                        </a:spcAft>
                        <a:tabLst>
                          <a:tab pos="914400" algn="l"/>
                          <a:tab pos="2628900" algn="l"/>
                          <a:tab pos="5029200" algn="l"/>
                        </a:tabLst>
                      </a:pPr>
                      <a:r>
                        <a:rPr lang="en-US" sz="1600" b="1" kern="120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TRL</a:t>
                      </a:r>
                      <a:r>
                        <a:rPr lang="en-US" sz="1600" b="1" kern="1200" baseline="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1600" b="1" kern="1200" baseline="0" dirty="0" smtClean="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Verification</a:t>
                      </a:r>
                      <a:r>
                        <a:rPr lang="en-US" sz="1600" b="1" kern="1200" baseline="30000" dirty="0" smtClean="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2</a:t>
                      </a:r>
                      <a:endParaRPr lang="en-US" sz="1600" b="1" kern="1200" baseline="3000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2060"/>
                    </a:solidFill>
                  </a:tcPr>
                </a:tc>
                <a:tc>
                  <a:txBody>
                    <a:bodyPr/>
                    <a:lstStyle/>
                    <a:p>
                      <a:pPr marL="0" marR="0" algn="ctr">
                        <a:spcBef>
                          <a:spcPts val="600"/>
                        </a:spcBef>
                        <a:spcAft>
                          <a:spcPts val="600"/>
                        </a:spcAft>
                        <a:tabLst>
                          <a:tab pos="914400" algn="l"/>
                          <a:tab pos="2628900" algn="l"/>
                          <a:tab pos="5029200" algn="l"/>
                        </a:tabLst>
                      </a:pPr>
                      <a:r>
                        <a:rPr lang="en-US" sz="1600" b="1" kern="120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Entry</a:t>
                      </a: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2060"/>
                    </a:solidFill>
                  </a:tcPr>
                </a:tc>
                <a:tc>
                  <a:txBody>
                    <a:bodyPr/>
                    <a:lstStyle/>
                    <a:p>
                      <a:pPr marL="0" marR="0" algn="ctr">
                        <a:spcBef>
                          <a:spcPts val="600"/>
                        </a:spcBef>
                        <a:spcAft>
                          <a:spcPts val="600"/>
                        </a:spcAft>
                        <a:tabLst>
                          <a:tab pos="914400" algn="l"/>
                          <a:tab pos="2628900" algn="l"/>
                          <a:tab pos="5029200" algn="l"/>
                        </a:tabLst>
                      </a:pPr>
                      <a:r>
                        <a:rPr lang="en-US" sz="1600" b="1" kern="120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Current </a:t>
                      </a: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3151647521"/>
                  </a:ext>
                </a:extLst>
              </a:tr>
              <a:tr h="553301">
                <a:tc>
                  <a:txBody>
                    <a:bodyPr/>
                    <a:lstStyle/>
                    <a:p>
                      <a:pPr marL="0" marR="0" algn="l">
                        <a:spcBef>
                          <a:spcPts val="600"/>
                        </a:spcBef>
                        <a:spcAft>
                          <a:spcPts val="600"/>
                        </a:spcAft>
                        <a:tabLst>
                          <a:tab pos="914400" algn="l"/>
                          <a:tab pos="2628900" algn="l"/>
                          <a:tab pos="5029200" algn="l"/>
                        </a:tabLst>
                      </a:pPr>
                      <a:r>
                        <a:rPr lang="en-US" sz="1600" b="1" dirty="0">
                          <a:effectLst/>
                          <a:latin typeface="Arial" panose="020B0604020202020204" pitchFamily="34" charset="0"/>
                          <a:ea typeface="Times New Roman" panose="02020603050405020304" pitchFamily="18" charset="0"/>
                          <a:cs typeface="Times New Roman" panose="02020603050405020304" pitchFamily="18" charset="0"/>
                        </a:rPr>
                        <a:t>Ejecta Flux in Reduced Atmospheric Environments</a:t>
                      </a:r>
                      <a:endParaRPr lang="en-US" sz="1600" dirty="0">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EEAF6"/>
                    </a:solidFill>
                  </a:tcPr>
                </a:tc>
                <a:tc>
                  <a:txBody>
                    <a:bodyPr/>
                    <a:lstStyle/>
                    <a:p>
                      <a:pPr marL="0" marR="0" algn="ctr">
                        <a:spcBef>
                          <a:spcPts val="600"/>
                        </a:spcBef>
                        <a:spcAft>
                          <a:spcPts val="600"/>
                        </a:spcAft>
                        <a:tabLst>
                          <a:tab pos="914400" algn="l"/>
                          <a:tab pos="2628900" algn="l"/>
                          <a:tab pos="5029200" algn="l"/>
                        </a:tabLst>
                      </a:pPr>
                      <a:r>
                        <a:rPr lang="en-US" sz="1600" dirty="0">
                          <a:effectLst/>
                          <a:latin typeface="Arial" panose="020B0604020202020204" pitchFamily="34" charset="0"/>
                          <a:ea typeface="Times New Roman" panose="02020603050405020304" pitchFamily="18" charset="0"/>
                          <a:cs typeface="Arial" panose="020B0604020202020204" pitchFamily="34" charset="0"/>
                        </a:rPr>
                        <a:t> 2</a:t>
                      </a: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EEAF6"/>
                    </a:solidFill>
                  </a:tcPr>
                </a:tc>
                <a:tc>
                  <a:txBody>
                    <a:bodyPr/>
                    <a:lstStyle/>
                    <a:p>
                      <a:pPr marL="0" marR="0" algn="ctr">
                        <a:spcBef>
                          <a:spcPts val="600"/>
                        </a:spcBef>
                        <a:spcAft>
                          <a:spcPts val="600"/>
                        </a:spcAft>
                        <a:tabLst>
                          <a:tab pos="914400" algn="l"/>
                          <a:tab pos="2628900" algn="l"/>
                          <a:tab pos="5029200" algn="l"/>
                        </a:tabLst>
                      </a:pPr>
                      <a:r>
                        <a:rPr lang="en-US" sz="1600" dirty="0">
                          <a:effectLst/>
                          <a:latin typeface="Arial" panose="020B0604020202020204" pitchFamily="34" charset="0"/>
                          <a:ea typeface="Times New Roman" panose="02020603050405020304" pitchFamily="18" charset="0"/>
                          <a:cs typeface="Arial" panose="020B0604020202020204" pitchFamily="34" charset="0"/>
                        </a:rPr>
                        <a:t>2</a:t>
                      </a: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EEAF6"/>
                    </a:solidFill>
                  </a:tcPr>
                </a:tc>
                <a:tc>
                  <a:txBody>
                    <a:bodyPr/>
                    <a:lstStyle/>
                    <a:p>
                      <a:pPr marL="0" marR="0" algn="ctr">
                        <a:spcBef>
                          <a:spcPts val="600"/>
                        </a:spcBef>
                        <a:spcAft>
                          <a:spcPts val="600"/>
                        </a:spcAft>
                        <a:tabLst>
                          <a:tab pos="914400" algn="l"/>
                          <a:tab pos="2628900" algn="l"/>
                          <a:tab pos="5029200" algn="l"/>
                        </a:tabLst>
                      </a:pPr>
                      <a:r>
                        <a:rPr lang="en-US" sz="1600" dirty="0">
                          <a:effectLst/>
                          <a:latin typeface="Arial" panose="020B0604020202020204" pitchFamily="34" charset="0"/>
                          <a:ea typeface="Times New Roman" panose="02020603050405020304" pitchFamily="18" charset="0"/>
                          <a:cs typeface="Arial" panose="020B0604020202020204" pitchFamily="34" charset="0"/>
                        </a:rPr>
                        <a:t>5</a:t>
                      </a: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EEAF6"/>
                    </a:solidFill>
                  </a:tcPr>
                </a:tc>
                <a:tc>
                  <a:txBody>
                    <a:bodyPr/>
                    <a:lstStyle/>
                    <a:p>
                      <a:pPr marL="0" marR="0">
                        <a:spcBef>
                          <a:spcPts val="600"/>
                        </a:spcBef>
                        <a:spcAft>
                          <a:spcPts val="600"/>
                        </a:spcAft>
                        <a:tabLst>
                          <a:tab pos="914400" algn="l"/>
                          <a:tab pos="2628900" algn="l"/>
                          <a:tab pos="5029200" algn="l"/>
                        </a:tabLst>
                      </a:pPr>
                      <a:r>
                        <a:rPr lang="en-US" sz="1400" dirty="0">
                          <a:effectLst/>
                          <a:latin typeface="Arial" panose="020B0604020202020204" pitchFamily="34" charset="0"/>
                          <a:ea typeface="Times New Roman" panose="02020603050405020304" pitchFamily="18" charset="0"/>
                          <a:cs typeface="Times New Roman" panose="02020603050405020304" pitchFamily="18" charset="0"/>
                        </a:rPr>
                        <a:t>K1, K2, K4, K5, C1, K6, C2, K7, K10, K11, C3, K13, K14, K15, K16, K17, C4, K18, K19, K20, K21, K24, K25, K26, K28, K29, K30, K31, K32, C5, K33, K34, K35</a:t>
                      </a:r>
                      <a:endParaRPr lang="en-US" sz="1400" dirty="0">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EEAF6"/>
                    </a:solidFill>
                  </a:tcPr>
                </a:tc>
                <a:tc>
                  <a:txBody>
                    <a:bodyPr/>
                    <a:lstStyle/>
                    <a:p>
                      <a:pPr marL="0" marR="0" algn="ctr">
                        <a:spcBef>
                          <a:spcPts val="600"/>
                        </a:spcBef>
                        <a:spcAft>
                          <a:spcPts val="600"/>
                        </a:spcAft>
                        <a:tabLst>
                          <a:tab pos="914400" algn="l"/>
                          <a:tab pos="2628900" algn="l"/>
                          <a:tab pos="5029200" algn="l"/>
                        </a:tabLst>
                      </a:pPr>
                      <a:r>
                        <a:rPr lang="en-US" sz="1600" dirty="0">
                          <a:effectLst/>
                          <a:latin typeface="Arial" panose="020B0604020202020204" pitchFamily="34" charset="0"/>
                          <a:ea typeface="Times New Roman" panose="02020603050405020304" pitchFamily="18" charset="0"/>
                          <a:cs typeface="Arial" panose="020B0604020202020204" pitchFamily="34" charset="0"/>
                        </a:rPr>
                        <a:t>7</a:t>
                      </a: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EEAF6"/>
                    </a:solidFill>
                  </a:tcPr>
                </a:tc>
                <a:tc>
                  <a:txBody>
                    <a:bodyPr/>
                    <a:lstStyle/>
                    <a:p>
                      <a:pPr marL="0" marR="0" algn="ctr">
                        <a:spcBef>
                          <a:spcPts val="600"/>
                        </a:spcBef>
                        <a:spcAft>
                          <a:spcPts val="600"/>
                        </a:spcAft>
                        <a:tabLst>
                          <a:tab pos="914400" algn="l"/>
                          <a:tab pos="2628900" algn="l"/>
                          <a:tab pos="5029200" algn="l"/>
                        </a:tabLst>
                      </a:pPr>
                      <a:r>
                        <a:rPr lang="en-US" sz="1600" dirty="0">
                          <a:effectLst/>
                          <a:latin typeface="Arial" panose="020B0604020202020204" pitchFamily="34" charset="0"/>
                          <a:ea typeface="Times New Roman" panose="02020603050405020304" pitchFamily="18" charset="0"/>
                          <a:cs typeface="Arial" panose="020B0604020202020204" pitchFamily="34" charset="0"/>
                        </a:rPr>
                        <a:t>7</a:t>
                      </a: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EEAF6"/>
                    </a:solidFill>
                  </a:tcPr>
                </a:tc>
                <a:extLst>
                  <a:ext uri="{0D108BD9-81ED-4DB2-BD59-A6C34878D82A}">
                    <a16:rowId xmlns:a16="http://schemas.microsoft.com/office/drawing/2014/main" val="623470491"/>
                  </a:ext>
                </a:extLst>
              </a:tr>
              <a:tr h="553301">
                <a:tc>
                  <a:txBody>
                    <a:bodyPr/>
                    <a:lstStyle/>
                    <a:p>
                      <a:pPr marL="0" marR="0" algn="l">
                        <a:spcBef>
                          <a:spcPts val="600"/>
                        </a:spcBef>
                        <a:spcAft>
                          <a:spcPts val="600"/>
                        </a:spcAft>
                        <a:tabLst>
                          <a:tab pos="914400" algn="l"/>
                          <a:tab pos="2628900" algn="l"/>
                          <a:tab pos="5029200" algn="l"/>
                        </a:tabLst>
                      </a:pPr>
                      <a:r>
                        <a:rPr lang="en-US" sz="1600" b="1" dirty="0">
                          <a:effectLst/>
                          <a:latin typeface="Arial" panose="020B0604020202020204" pitchFamily="34" charset="0"/>
                          <a:ea typeface="Times New Roman" panose="02020603050405020304" pitchFamily="18" charset="0"/>
                          <a:cs typeface="Times New Roman" panose="02020603050405020304" pitchFamily="18" charset="0"/>
                        </a:rPr>
                        <a:t>Ejecta Flux in a Vacuum Environment</a:t>
                      </a:r>
                      <a:endParaRPr lang="en-US" sz="1600" dirty="0">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9CC2E5"/>
                    </a:solidFill>
                  </a:tcPr>
                </a:tc>
                <a:tc>
                  <a:txBody>
                    <a:bodyPr/>
                    <a:lstStyle/>
                    <a:p>
                      <a:pPr marL="0" marR="0" algn="ctr">
                        <a:spcBef>
                          <a:spcPts val="600"/>
                        </a:spcBef>
                        <a:spcAft>
                          <a:spcPts val="600"/>
                        </a:spcAft>
                        <a:tabLst>
                          <a:tab pos="914400" algn="l"/>
                          <a:tab pos="2628900" algn="l"/>
                          <a:tab pos="5029200" algn="l"/>
                        </a:tabLst>
                      </a:pPr>
                      <a:r>
                        <a:rPr lang="en-US" sz="1600" dirty="0">
                          <a:effectLst/>
                          <a:latin typeface="Arial" panose="020B0604020202020204" pitchFamily="34" charset="0"/>
                          <a:ea typeface="Times New Roman" panose="02020603050405020304" pitchFamily="18" charset="0"/>
                          <a:cs typeface="Arial" panose="020B0604020202020204" pitchFamily="34" charset="0"/>
                        </a:rPr>
                        <a:t> 2</a:t>
                      </a: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9CC2E5"/>
                    </a:solidFill>
                  </a:tcPr>
                </a:tc>
                <a:tc>
                  <a:txBody>
                    <a:bodyPr/>
                    <a:lstStyle/>
                    <a:p>
                      <a:pPr marL="0" marR="0" algn="ctr">
                        <a:spcBef>
                          <a:spcPts val="600"/>
                        </a:spcBef>
                        <a:spcAft>
                          <a:spcPts val="600"/>
                        </a:spcAft>
                        <a:tabLst>
                          <a:tab pos="914400" algn="l"/>
                          <a:tab pos="2628900" algn="l"/>
                          <a:tab pos="5029200" algn="l"/>
                        </a:tabLst>
                      </a:pPr>
                      <a:r>
                        <a:rPr lang="en-US" sz="1600" dirty="0">
                          <a:effectLst/>
                          <a:latin typeface="Arial" panose="020B0604020202020204" pitchFamily="34" charset="0"/>
                          <a:ea typeface="Times New Roman" panose="02020603050405020304" pitchFamily="18" charset="0"/>
                          <a:cs typeface="Arial" panose="020B0604020202020204" pitchFamily="34" charset="0"/>
                        </a:rPr>
                        <a:t>2</a:t>
                      </a: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9CC2E5"/>
                    </a:solidFill>
                  </a:tcPr>
                </a:tc>
                <a:tc>
                  <a:txBody>
                    <a:bodyPr/>
                    <a:lstStyle/>
                    <a:p>
                      <a:pPr marL="0" marR="0" algn="ctr">
                        <a:spcBef>
                          <a:spcPts val="600"/>
                        </a:spcBef>
                        <a:spcAft>
                          <a:spcPts val="600"/>
                        </a:spcAft>
                        <a:tabLst>
                          <a:tab pos="914400" algn="l"/>
                          <a:tab pos="2628900" algn="l"/>
                          <a:tab pos="5029200" algn="l"/>
                        </a:tabLst>
                      </a:pPr>
                      <a:r>
                        <a:rPr lang="en-US" sz="1600" dirty="0">
                          <a:effectLst/>
                          <a:latin typeface="Arial" panose="020B0604020202020204" pitchFamily="34" charset="0"/>
                          <a:ea typeface="Times New Roman" panose="02020603050405020304" pitchFamily="18" charset="0"/>
                          <a:cs typeface="Arial" panose="020B0604020202020204" pitchFamily="34" charset="0"/>
                        </a:rPr>
                        <a:t>5</a:t>
                      </a: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9CC2E5"/>
                    </a:solidFill>
                  </a:tcPr>
                </a:tc>
                <a:tc>
                  <a:txBody>
                    <a:bodyPr/>
                    <a:lstStyle/>
                    <a:p>
                      <a:pPr marL="0" marR="0">
                        <a:spcBef>
                          <a:spcPts val="600"/>
                        </a:spcBef>
                        <a:spcAft>
                          <a:spcPts val="600"/>
                        </a:spcAft>
                        <a:tabLst>
                          <a:tab pos="914400" algn="l"/>
                          <a:tab pos="2628900" algn="l"/>
                          <a:tab pos="5029200" algn="l"/>
                        </a:tabLst>
                      </a:pPr>
                      <a:r>
                        <a:rPr lang="en-US" sz="1400" dirty="0">
                          <a:effectLst/>
                          <a:latin typeface="Arial" panose="020B0604020202020204" pitchFamily="34" charset="0"/>
                          <a:ea typeface="Times New Roman" panose="02020603050405020304" pitchFamily="18" charset="0"/>
                          <a:cs typeface="Times New Roman" panose="02020603050405020304" pitchFamily="18" charset="0"/>
                        </a:rPr>
                        <a:t>K1, K2, K4, K5, C1, K6, C2, K7, K10, K11, C3, K13, K14, K15, K16, K17, C4, K18, K19, K20, K21, K24, K25, K26, K28, K29, K30, K31, K32, C5, K33, K34, K35</a:t>
                      </a:r>
                      <a:endParaRPr lang="en-US" sz="1400" dirty="0">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9CC2E5"/>
                    </a:solidFill>
                  </a:tcPr>
                </a:tc>
                <a:tc>
                  <a:txBody>
                    <a:bodyPr/>
                    <a:lstStyle/>
                    <a:p>
                      <a:pPr marL="0" marR="0" algn="ctr">
                        <a:spcBef>
                          <a:spcPts val="600"/>
                        </a:spcBef>
                        <a:spcAft>
                          <a:spcPts val="600"/>
                        </a:spcAft>
                        <a:tabLst>
                          <a:tab pos="914400" algn="l"/>
                          <a:tab pos="2628900" algn="l"/>
                          <a:tab pos="5029200" algn="l"/>
                        </a:tabLst>
                      </a:pPr>
                      <a:r>
                        <a:rPr lang="en-US" sz="1600" dirty="0">
                          <a:effectLst/>
                          <a:latin typeface="Arial" panose="020B0604020202020204" pitchFamily="34" charset="0"/>
                          <a:ea typeface="Times New Roman" panose="02020603050405020304" pitchFamily="18" charset="0"/>
                          <a:cs typeface="Arial" panose="020B0604020202020204" pitchFamily="34" charset="0"/>
                        </a:rPr>
                        <a:t>7</a:t>
                      </a: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9CC2E5"/>
                    </a:solidFill>
                  </a:tcPr>
                </a:tc>
                <a:tc>
                  <a:txBody>
                    <a:bodyPr/>
                    <a:lstStyle/>
                    <a:p>
                      <a:pPr marL="0" marR="0" algn="ctr">
                        <a:spcBef>
                          <a:spcPts val="600"/>
                        </a:spcBef>
                        <a:spcAft>
                          <a:spcPts val="600"/>
                        </a:spcAft>
                        <a:tabLst>
                          <a:tab pos="914400" algn="l"/>
                          <a:tab pos="2628900" algn="l"/>
                          <a:tab pos="5029200" algn="l"/>
                        </a:tabLst>
                      </a:pPr>
                      <a:r>
                        <a:rPr lang="en-US" sz="1600" dirty="0">
                          <a:effectLst/>
                          <a:latin typeface="Arial" panose="020B0604020202020204" pitchFamily="34" charset="0"/>
                          <a:ea typeface="Times New Roman" panose="02020603050405020304" pitchFamily="18" charset="0"/>
                          <a:cs typeface="Arial" panose="020B0604020202020204" pitchFamily="34" charset="0"/>
                        </a:rPr>
                        <a:t>7</a:t>
                      </a: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9CC2E5"/>
                    </a:solidFill>
                  </a:tcPr>
                </a:tc>
                <a:extLst>
                  <a:ext uri="{0D108BD9-81ED-4DB2-BD59-A6C34878D82A}">
                    <a16:rowId xmlns:a16="http://schemas.microsoft.com/office/drawing/2014/main" val="2671223683"/>
                  </a:ext>
                </a:extLst>
              </a:tr>
              <a:tr h="553301">
                <a:tc>
                  <a:txBody>
                    <a:bodyPr/>
                    <a:lstStyle/>
                    <a:p>
                      <a:pPr marL="0" marR="0" algn="l">
                        <a:spcBef>
                          <a:spcPts val="600"/>
                        </a:spcBef>
                        <a:spcAft>
                          <a:spcPts val="600"/>
                        </a:spcAft>
                        <a:tabLst>
                          <a:tab pos="914400" algn="l"/>
                          <a:tab pos="2628900" algn="l"/>
                          <a:tab pos="5029200" algn="l"/>
                        </a:tabLst>
                      </a:pPr>
                      <a:r>
                        <a:rPr lang="en-US" sz="1600" b="1" dirty="0">
                          <a:effectLst/>
                          <a:latin typeface="Arial" panose="020B0604020202020204" pitchFamily="34" charset="0"/>
                          <a:ea typeface="Times New Roman" panose="02020603050405020304" pitchFamily="18" charset="0"/>
                          <a:cs typeface="Times New Roman" panose="02020603050405020304" pitchFamily="18" charset="0"/>
                        </a:rPr>
                        <a:t>mm-Wave Doppler Radar</a:t>
                      </a:r>
                      <a:endParaRPr lang="en-US" sz="1600" dirty="0">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EEAF6"/>
                    </a:solidFill>
                  </a:tcPr>
                </a:tc>
                <a:tc>
                  <a:txBody>
                    <a:bodyPr/>
                    <a:lstStyle/>
                    <a:p>
                      <a:pPr marL="0" marR="0" algn="ctr">
                        <a:spcBef>
                          <a:spcPts val="600"/>
                        </a:spcBef>
                        <a:spcAft>
                          <a:spcPts val="600"/>
                        </a:spcAft>
                        <a:tabLst>
                          <a:tab pos="914400" algn="l"/>
                          <a:tab pos="2628900" algn="l"/>
                          <a:tab pos="5029200" algn="l"/>
                        </a:tabLst>
                      </a:pPr>
                      <a:r>
                        <a:rPr lang="en-US" sz="1600" dirty="0">
                          <a:effectLst/>
                          <a:latin typeface="Arial" panose="020B0604020202020204" pitchFamily="34" charset="0"/>
                          <a:ea typeface="Times New Roman" panose="02020603050405020304" pitchFamily="18" charset="0"/>
                          <a:cs typeface="Arial" panose="020B0604020202020204" pitchFamily="34" charset="0"/>
                        </a:rPr>
                        <a:t> 2</a:t>
                      </a: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EEAF6"/>
                    </a:solidFill>
                  </a:tcPr>
                </a:tc>
                <a:tc>
                  <a:txBody>
                    <a:bodyPr/>
                    <a:lstStyle/>
                    <a:p>
                      <a:pPr marL="0" marR="0" algn="ctr">
                        <a:spcBef>
                          <a:spcPts val="600"/>
                        </a:spcBef>
                        <a:spcAft>
                          <a:spcPts val="600"/>
                        </a:spcAft>
                        <a:tabLst>
                          <a:tab pos="914400" algn="l"/>
                          <a:tab pos="2628900" algn="l"/>
                          <a:tab pos="5029200" algn="l"/>
                        </a:tabLst>
                      </a:pPr>
                      <a:r>
                        <a:rPr lang="en-US" sz="1600" dirty="0">
                          <a:effectLst/>
                          <a:latin typeface="Arial" panose="020B0604020202020204" pitchFamily="34" charset="0"/>
                          <a:ea typeface="Times New Roman" panose="02020603050405020304" pitchFamily="18" charset="0"/>
                          <a:cs typeface="Arial" panose="020B0604020202020204" pitchFamily="34" charset="0"/>
                        </a:rPr>
                        <a:t>2</a:t>
                      </a: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EEAF6"/>
                    </a:solidFill>
                  </a:tcPr>
                </a:tc>
                <a:tc>
                  <a:txBody>
                    <a:bodyPr/>
                    <a:lstStyle/>
                    <a:p>
                      <a:pPr marL="0" marR="0" algn="ctr">
                        <a:spcBef>
                          <a:spcPts val="600"/>
                        </a:spcBef>
                        <a:spcAft>
                          <a:spcPts val="600"/>
                        </a:spcAft>
                        <a:tabLst>
                          <a:tab pos="914400" algn="l"/>
                          <a:tab pos="2628900" algn="l"/>
                          <a:tab pos="5029200" algn="l"/>
                        </a:tabLst>
                      </a:pPr>
                      <a:r>
                        <a:rPr lang="en-US" sz="1600" dirty="0">
                          <a:effectLst/>
                          <a:latin typeface="Arial" panose="020B0604020202020204" pitchFamily="34" charset="0"/>
                          <a:ea typeface="Times New Roman" panose="02020603050405020304" pitchFamily="18" charset="0"/>
                          <a:cs typeface="Arial" panose="020B0604020202020204" pitchFamily="34" charset="0"/>
                        </a:rPr>
                        <a:t>6</a:t>
                      </a: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EEAF6"/>
                    </a:solidFill>
                  </a:tcPr>
                </a:tc>
                <a:tc>
                  <a:txBody>
                    <a:bodyPr/>
                    <a:lstStyle/>
                    <a:p>
                      <a:pPr marL="0" marR="0">
                        <a:spcBef>
                          <a:spcPts val="600"/>
                        </a:spcBef>
                        <a:spcAft>
                          <a:spcPts val="600"/>
                        </a:spcAft>
                        <a:tabLst>
                          <a:tab pos="914400" algn="l"/>
                          <a:tab pos="2628900" algn="l"/>
                          <a:tab pos="5029200" algn="l"/>
                        </a:tabLst>
                      </a:pPr>
                      <a:r>
                        <a:rPr lang="en-US" sz="1400" dirty="0">
                          <a:effectLst/>
                          <a:latin typeface="Arial" panose="020B0604020202020204" pitchFamily="34" charset="0"/>
                          <a:ea typeface="Times New Roman" panose="02020603050405020304" pitchFamily="18" charset="0"/>
                          <a:cs typeface="Times New Roman" panose="02020603050405020304" pitchFamily="18" charset="0"/>
                        </a:rPr>
                        <a:t>K6, K11, K17, C4, K19, K21, K22, C5, K33, K34, K35</a:t>
                      </a:r>
                      <a:endParaRPr lang="en-US" sz="1400" dirty="0">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EEAF6"/>
                    </a:solidFill>
                  </a:tcPr>
                </a:tc>
                <a:tc>
                  <a:txBody>
                    <a:bodyPr/>
                    <a:lstStyle/>
                    <a:p>
                      <a:pPr marL="0" marR="0" algn="ctr">
                        <a:spcBef>
                          <a:spcPts val="600"/>
                        </a:spcBef>
                        <a:spcAft>
                          <a:spcPts val="600"/>
                        </a:spcAft>
                        <a:tabLst>
                          <a:tab pos="914400" algn="l"/>
                          <a:tab pos="2628900" algn="l"/>
                          <a:tab pos="5029200" algn="l"/>
                        </a:tabLst>
                      </a:pPr>
                      <a:r>
                        <a:rPr lang="en-US" sz="1600" dirty="0">
                          <a:effectLst/>
                          <a:latin typeface="Arial" panose="020B0604020202020204" pitchFamily="34" charset="0"/>
                          <a:ea typeface="Times New Roman" panose="02020603050405020304" pitchFamily="18" charset="0"/>
                          <a:cs typeface="Arial" panose="020B0604020202020204" pitchFamily="34" charset="0"/>
                        </a:rPr>
                        <a:t>6</a:t>
                      </a: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EEAF6"/>
                    </a:solidFill>
                  </a:tcPr>
                </a:tc>
                <a:tc>
                  <a:txBody>
                    <a:bodyPr/>
                    <a:lstStyle/>
                    <a:p>
                      <a:pPr marL="0" marR="0" algn="ctr">
                        <a:spcBef>
                          <a:spcPts val="600"/>
                        </a:spcBef>
                        <a:spcAft>
                          <a:spcPts val="600"/>
                        </a:spcAft>
                        <a:tabLst>
                          <a:tab pos="914400" algn="l"/>
                          <a:tab pos="2628900" algn="l"/>
                          <a:tab pos="5029200" algn="l"/>
                        </a:tabLst>
                      </a:pPr>
                      <a:r>
                        <a:rPr lang="en-US" sz="1600" dirty="0">
                          <a:effectLst/>
                          <a:latin typeface="Arial" panose="020B0604020202020204" pitchFamily="34" charset="0"/>
                          <a:ea typeface="Times New Roman" panose="02020603050405020304" pitchFamily="18" charset="0"/>
                          <a:cs typeface="Arial" panose="020B0604020202020204" pitchFamily="34" charset="0"/>
                        </a:rPr>
                        <a:t>6</a:t>
                      </a: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EEAF6"/>
                    </a:solidFill>
                  </a:tcPr>
                </a:tc>
                <a:extLst>
                  <a:ext uri="{0D108BD9-81ED-4DB2-BD59-A6C34878D82A}">
                    <a16:rowId xmlns:a16="http://schemas.microsoft.com/office/drawing/2014/main" val="1646830162"/>
                  </a:ext>
                </a:extLst>
              </a:tr>
              <a:tr h="553301">
                <a:tc gridSpan="7">
                  <a:txBody>
                    <a:bodyPr/>
                    <a:lstStyle/>
                    <a:p>
                      <a:pPr marL="0" marR="0" lvl="0" indent="0" algn="just" defTabSz="457200" rtl="0" eaLnBrk="1" fontAlgn="auto" latinLnBrk="0" hangingPunct="1">
                        <a:lnSpc>
                          <a:spcPct val="100000"/>
                        </a:lnSpc>
                        <a:spcBef>
                          <a:spcPts val="600"/>
                        </a:spcBef>
                        <a:spcAft>
                          <a:spcPts val="600"/>
                        </a:spcAft>
                        <a:buClrTx/>
                        <a:buSzTx/>
                        <a:buFontTx/>
                        <a:buNone/>
                        <a:tabLst>
                          <a:tab pos="914400" algn="l"/>
                          <a:tab pos="2628900" algn="l"/>
                          <a:tab pos="5029200" algn="l"/>
                        </a:tabLst>
                        <a:defRPr/>
                      </a:pPr>
                      <a:r>
                        <a:rPr lang="en-US" sz="1200" baseline="30000" dirty="0">
                          <a:latin typeface="Arial" panose="020B0604020202020204" pitchFamily="34" charset="0"/>
                          <a:ea typeface="Times New Roman" panose="02020603050405020304" pitchFamily="18" charset="0"/>
                          <a:cs typeface="Times New Roman" panose="02020603050405020304" pitchFamily="18" charset="0"/>
                        </a:rPr>
                        <a:t>1</a:t>
                      </a:r>
                      <a:r>
                        <a:rPr lang="en-US" sz="1200" dirty="0">
                          <a:latin typeface="Arial" panose="020B0604020202020204" pitchFamily="34" charset="0"/>
                          <a:ea typeface="Times New Roman" panose="02020603050405020304" pitchFamily="18" charset="0"/>
                          <a:cs typeface="Times New Roman" panose="02020603050405020304" pitchFamily="18" charset="0"/>
                        </a:rPr>
                        <a:t>Date of last TA was </a:t>
                      </a:r>
                      <a:r>
                        <a:rPr lang="en-US" sz="1200" dirty="0">
                          <a:solidFill>
                            <a:schemeClr val="tx1"/>
                          </a:solidFill>
                          <a:latin typeface="Arial" panose="020B0604020202020204" pitchFamily="34" charset="0"/>
                          <a:ea typeface="Times New Roman" panose="02020603050405020304" pitchFamily="18" charset="0"/>
                          <a:cs typeface="Times New Roman" panose="02020603050405020304" pitchFamily="18" charset="0"/>
                        </a:rPr>
                        <a:t>June </a:t>
                      </a:r>
                      <a:r>
                        <a:rPr lang="en-US" sz="1200" dirty="0" smtClean="0">
                          <a:solidFill>
                            <a:schemeClr val="tx1"/>
                          </a:solidFill>
                          <a:latin typeface="Arial" panose="020B0604020202020204" pitchFamily="34" charset="0"/>
                          <a:ea typeface="Times New Roman" panose="02020603050405020304" pitchFamily="18" charset="0"/>
                          <a:cs typeface="Times New Roman" panose="02020603050405020304" pitchFamily="18" charset="0"/>
                        </a:rPr>
                        <a:t>2020</a:t>
                      </a:r>
                    </a:p>
                    <a:p>
                      <a:pPr marL="0" marR="0" lvl="0" indent="0" algn="just" defTabSz="457200" rtl="0" eaLnBrk="1" fontAlgn="auto" latinLnBrk="0" hangingPunct="1">
                        <a:lnSpc>
                          <a:spcPct val="100000"/>
                        </a:lnSpc>
                        <a:spcBef>
                          <a:spcPts val="600"/>
                        </a:spcBef>
                        <a:spcAft>
                          <a:spcPts val="600"/>
                        </a:spcAft>
                        <a:buClrTx/>
                        <a:buSzTx/>
                        <a:buFontTx/>
                        <a:buNone/>
                        <a:tabLst>
                          <a:tab pos="914400" algn="l"/>
                          <a:tab pos="2628900" algn="l"/>
                          <a:tab pos="5029200" algn="l"/>
                        </a:tabLst>
                        <a:defRPr/>
                      </a:pPr>
                      <a:r>
                        <a:rPr lang="en-US" sz="1200" baseline="30000" dirty="0" smtClean="0">
                          <a:solidFill>
                            <a:schemeClr val="tx1"/>
                          </a:solidFill>
                          <a:latin typeface="Arial" panose="020B0604020202020204" pitchFamily="34" charset="0"/>
                          <a:ea typeface="Times New Roman" panose="02020603050405020304" pitchFamily="18" charset="0"/>
                          <a:cs typeface="Times New Roman" panose="02020603050405020304" pitchFamily="18" charset="0"/>
                        </a:rPr>
                        <a:t>2</a:t>
                      </a:r>
                      <a:r>
                        <a:rPr lang="en-US" sz="1200" baseline="0" dirty="0" smtClean="0">
                          <a:solidFill>
                            <a:schemeClr val="tx1"/>
                          </a:solidFill>
                          <a:latin typeface="Arial" panose="020B0604020202020204" pitchFamily="34" charset="0"/>
                          <a:ea typeface="Times New Roman" panose="02020603050405020304" pitchFamily="18" charset="0"/>
                          <a:cs typeface="Times New Roman" panose="02020603050405020304" pitchFamily="18" charset="0"/>
                        </a:rPr>
                        <a:t>TRL verification references refer to milestones noted in Draft PSI Project Plan submitted for GCD Review. Milestone titles included in back-up charts. </a:t>
                      </a:r>
                      <a:endParaRPr lang="en-US" sz="1200" baseline="30000" dirty="0" smtClean="0">
                        <a:solidFill>
                          <a:schemeClr val="tx1"/>
                        </a:solidFill>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hMerge="1">
                  <a:txBody>
                    <a:bodyPr/>
                    <a:lstStyle/>
                    <a:p>
                      <a:pPr marL="0" marR="0" algn="just">
                        <a:spcBef>
                          <a:spcPts val="600"/>
                        </a:spcBef>
                        <a:spcAft>
                          <a:spcPts val="600"/>
                        </a:spcAft>
                        <a:tabLst>
                          <a:tab pos="914400" algn="l"/>
                          <a:tab pos="2628900" algn="l"/>
                          <a:tab pos="5029200" algn="l"/>
                        </a:tabLst>
                      </a:pPr>
                      <a:endParaRPr lang="en-US" sz="1600" dirty="0">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EEAF6"/>
                    </a:solidFill>
                  </a:tcPr>
                </a:tc>
                <a:tc hMerge="1">
                  <a:txBody>
                    <a:bodyPr/>
                    <a:lstStyle/>
                    <a:p>
                      <a:pPr marL="0" marR="0" algn="just">
                        <a:spcBef>
                          <a:spcPts val="600"/>
                        </a:spcBef>
                        <a:spcAft>
                          <a:spcPts val="600"/>
                        </a:spcAft>
                        <a:tabLst>
                          <a:tab pos="914400" algn="l"/>
                          <a:tab pos="2628900" algn="l"/>
                          <a:tab pos="5029200" algn="l"/>
                        </a:tabLst>
                      </a:pPr>
                      <a:endParaRPr lang="en-US" sz="1600" dirty="0">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EEAF6"/>
                    </a:solidFill>
                  </a:tcPr>
                </a:tc>
                <a:tc hMerge="1">
                  <a:txBody>
                    <a:bodyPr/>
                    <a:lstStyle/>
                    <a:p>
                      <a:pPr marL="0" marR="0" algn="just">
                        <a:spcBef>
                          <a:spcPts val="600"/>
                        </a:spcBef>
                        <a:spcAft>
                          <a:spcPts val="600"/>
                        </a:spcAft>
                        <a:tabLst>
                          <a:tab pos="914400" algn="l"/>
                          <a:tab pos="2628900" algn="l"/>
                          <a:tab pos="5029200" algn="l"/>
                        </a:tabLst>
                      </a:pPr>
                      <a:endParaRPr lang="en-US" sz="1600" dirty="0">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EEAF6"/>
                    </a:solidFill>
                  </a:tcPr>
                </a:tc>
                <a:tc hMerge="1">
                  <a:txBody>
                    <a:bodyPr/>
                    <a:lstStyle/>
                    <a:p>
                      <a:endParaRPr lang="en-US"/>
                    </a:p>
                  </a:txBody>
                  <a:tcPr/>
                </a:tc>
                <a:tc hMerge="1">
                  <a:txBody>
                    <a:bodyPr/>
                    <a:lstStyle/>
                    <a:p>
                      <a:pPr marL="0" marR="0">
                        <a:spcBef>
                          <a:spcPts val="600"/>
                        </a:spcBef>
                        <a:spcAft>
                          <a:spcPts val="600"/>
                        </a:spcAft>
                        <a:tabLst>
                          <a:tab pos="914400" algn="l"/>
                          <a:tab pos="2628900" algn="l"/>
                          <a:tab pos="5029200" algn="l"/>
                        </a:tabLst>
                      </a:pPr>
                      <a:endParaRPr lang="en-US" sz="1600" dirty="0">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EEAF6"/>
                    </a:solidFill>
                  </a:tcPr>
                </a:tc>
                <a:tc hMerge="1">
                  <a:txBody>
                    <a:bodyPr/>
                    <a:lstStyle/>
                    <a:p>
                      <a:endParaRPr lang="en-US"/>
                    </a:p>
                  </a:txBody>
                  <a:tcPr/>
                </a:tc>
                <a:extLst>
                  <a:ext uri="{0D108BD9-81ED-4DB2-BD59-A6C34878D82A}">
                    <a16:rowId xmlns:a16="http://schemas.microsoft.com/office/drawing/2014/main" val="1369805453"/>
                  </a:ext>
                </a:extLst>
              </a:tr>
            </a:tbl>
          </a:graphicData>
        </a:graphic>
      </p:graphicFrame>
    </p:spTree>
    <p:extLst>
      <p:ext uri="{BB962C8B-B14F-4D97-AF65-F5344CB8AC3E}">
        <p14:creationId xmlns:p14="http://schemas.microsoft.com/office/powerpoint/2010/main" val="20166684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7000" y="27198"/>
            <a:ext cx="6858000" cy="1066800"/>
          </a:xfrm>
        </p:spPr>
        <p:txBody>
          <a:bodyPr/>
          <a:lstStyle/>
          <a:p>
            <a:r>
              <a:rPr lang="en-US" sz="4000" dirty="0">
                <a:solidFill>
                  <a:schemeClr val="bg1">
                    <a:lumMod val="85000"/>
                  </a:schemeClr>
                </a:solidFill>
              </a:rPr>
              <a:t>Preliminary Risk Summary</a:t>
            </a:r>
          </a:p>
        </p:txBody>
      </p:sp>
      <p:graphicFrame>
        <p:nvGraphicFramePr>
          <p:cNvPr id="4" name="Group 1371"/>
          <p:cNvGraphicFramePr>
            <a:graphicFrameLocks noGrp="1"/>
          </p:cNvGraphicFramePr>
          <p:nvPr>
            <p:extLst>
              <p:ext uri="{D42A27DB-BD31-4B8C-83A1-F6EECF244321}">
                <p14:modId xmlns:p14="http://schemas.microsoft.com/office/powerpoint/2010/main" val="4005979271"/>
              </p:ext>
            </p:extLst>
          </p:nvPr>
        </p:nvGraphicFramePr>
        <p:xfrm>
          <a:off x="4703885" y="1297785"/>
          <a:ext cx="7350369" cy="3030374"/>
        </p:xfrm>
        <a:graphic>
          <a:graphicData uri="http://schemas.openxmlformats.org/drawingml/2006/table">
            <a:tbl>
              <a:tblPr/>
              <a:tblGrid>
                <a:gridCol w="703384">
                  <a:extLst>
                    <a:ext uri="{9D8B030D-6E8A-4147-A177-3AD203B41FA5}">
                      <a16:colId xmlns:a16="http://schemas.microsoft.com/office/drawing/2014/main" val="20000"/>
                    </a:ext>
                  </a:extLst>
                </a:gridCol>
                <a:gridCol w="671314">
                  <a:extLst>
                    <a:ext uri="{9D8B030D-6E8A-4147-A177-3AD203B41FA5}">
                      <a16:colId xmlns:a16="http://schemas.microsoft.com/office/drawing/2014/main" val="20001"/>
                    </a:ext>
                  </a:extLst>
                </a:gridCol>
                <a:gridCol w="5389511">
                  <a:extLst>
                    <a:ext uri="{9D8B030D-6E8A-4147-A177-3AD203B41FA5}">
                      <a16:colId xmlns:a16="http://schemas.microsoft.com/office/drawing/2014/main" val="20002"/>
                    </a:ext>
                  </a:extLst>
                </a:gridCol>
                <a:gridCol w="586160">
                  <a:extLst>
                    <a:ext uri="{9D8B030D-6E8A-4147-A177-3AD203B41FA5}">
                      <a16:colId xmlns:a16="http://schemas.microsoft.com/office/drawing/2014/main" val="1300324858"/>
                    </a:ext>
                  </a:extLst>
                </a:gridCol>
              </a:tblGrid>
              <a:tr h="413602">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sz="1000" b="1" i="0" u="none" strike="noStrike" cap="none" normalizeH="0" baseline="0" dirty="0">
                          <a:ln>
                            <a:noFill/>
                          </a:ln>
                          <a:solidFill>
                            <a:schemeClr val="tx1"/>
                          </a:solidFill>
                          <a:effectLst/>
                          <a:latin typeface="+mn-lt"/>
                        </a:rPr>
                        <a:t>Risk ID </a:t>
                      </a: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sz="1000" b="1" i="0" u="none" strike="noStrike" cap="none" normalizeH="0" baseline="0" dirty="0">
                          <a:ln>
                            <a:noFill/>
                          </a:ln>
                          <a:solidFill>
                            <a:schemeClr val="tx1"/>
                          </a:solidFill>
                          <a:effectLst/>
                          <a:latin typeface="+mn-lt"/>
                        </a:rPr>
                        <a:t>Affinity</a:t>
                      </a: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US" sz="1200" b="1" i="0" u="none" strike="noStrike" cap="none" normalizeH="0" baseline="0" dirty="0">
                          <a:ln>
                            <a:noFill/>
                          </a:ln>
                          <a:solidFill>
                            <a:schemeClr val="tx1"/>
                          </a:solidFill>
                          <a:effectLst/>
                          <a:latin typeface="+mn-lt"/>
                        </a:rPr>
                        <a:t>Description/Status</a:t>
                      </a:r>
                    </a:p>
                  </a:txBody>
                  <a:tcPr marT="45703" marB="457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US" sz="1200" b="1" i="0" u="none" strike="noStrike" cap="none" normalizeH="0" baseline="0" dirty="0">
                          <a:ln>
                            <a:noFill/>
                          </a:ln>
                          <a:solidFill>
                            <a:schemeClr val="tx1"/>
                          </a:solidFill>
                          <a:effectLst/>
                          <a:latin typeface="+mn-lt"/>
                        </a:rPr>
                        <a:t>Trend </a:t>
                      </a:r>
                    </a:p>
                  </a:txBody>
                  <a:tcPr marT="45703" marB="457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96005">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mn-lt"/>
                        </a:rPr>
                        <a:t>TBD</a:t>
                      </a: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mn-lt"/>
                        </a:rPr>
                        <a:t>T</a:t>
                      </a: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mn-lt"/>
                        </a:rPr>
                        <a:t>Given the limited understanding of the physics involved, the non dimensional parameters may not be adequately correlated resulting in an inaccurate modeling capability. </a:t>
                      </a: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endParaRPr kumimoji="0" lang="en-US" sz="1200" b="0" i="0" u="none" strike="noStrike" cap="none" normalizeH="0" baseline="0" dirty="0">
                        <a:ln>
                          <a:noFill/>
                        </a:ln>
                        <a:solidFill>
                          <a:schemeClr val="tx1"/>
                        </a:solidFill>
                        <a:effectLst/>
                        <a:latin typeface="+mn-lt"/>
                      </a:endParaRP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40607">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mn-lt"/>
                        </a:rPr>
                        <a:t>TBD</a:t>
                      </a: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mn-lt"/>
                        </a:rPr>
                        <a:t>T</a:t>
                      </a: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mn-lt"/>
                        </a:rPr>
                        <a:t>Given that uncertainty quantification for all instrumentation and predictions have not been identified, the uncertainty of the correlation may be </a:t>
                      </a:r>
                      <a:r>
                        <a:rPr kumimoji="0" lang="en-US" sz="1200" b="0" i="0" u="none" strike="noStrike" cap="none" normalizeH="0" baseline="0" dirty="0" smtClean="0">
                          <a:ln>
                            <a:noFill/>
                          </a:ln>
                          <a:solidFill>
                            <a:schemeClr val="tx1"/>
                          </a:solidFill>
                          <a:effectLst/>
                          <a:latin typeface="+mn-lt"/>
                        </a:rPr>
                        <a:t>too </a:t>
                      </a:r>
                      <a:r>
                        <a:rPr kumimoji="0" lang="en-US" sz="1200" b="0" i="0" u="none" strike="noStrike" cap="none" normalizeH="0" baseline="0" dirty="0">
                          <a:ln>
                            <a:noFill/>
                          </a:ln>
                          <a:solidFill>
                            <a:schemeClr val="tx1"/>
                          </a:solidFill>
                          <a:effectLst/>
                          <a:latin typeface="+mn-lt"/>
                        </a:rPr>
                        <a:t>great and result in poor and inaccurate comparisons.</a:t>
                      </a: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endParaRPr kumimoji="0" lang="en-US" sz="1200" b="0" i="0" u="none" strike="noStrike" cap="none" normalizeH="0" baseline="0" dirty="0">
                        <a:ln>
                          <a:noFill/>
                        </a:ln>
                        <a:solidFill>
                          <a:schemeClr val="tx1"/>
                        </a:solidFill>
                        <a:effectLst/>
                        <a:latin typeface="+mn-lt"/>
                      </a:endParaRP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64593">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mn-lt"/>
                        </a:rPr>
                        <a:t>TBD</a:t>
                      </a: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mn-lt"/>
                        </a:rPr>
                        <a:t>T</a:t>
                      </a: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US" sz="1200" b="0" i="0" u="none" strike="noStrike" kern="1200" cap="none" normalizeH="0" baseline="0" dirty="0">
                          <a:ln>
                            <a:noFill/>
                          </a:ln>
                          <a:solidFill>
                            <a:schemeClr val="tx1"/>
                          </a:solidFill>
                          <a:effectLst/>
                          <a:latin typeface="+mn-lt"/>
                          <a:ea typeface="+mn-ea"/>
                          <a:cs typeface="+mn-cs"/>
                        </a:rPr>
                        <a:t>Given that the physical scope of the PSI is </a:t>
                      </a:r>
                      <a:r>
                        <a:rPr kumimoji="0" lang="en-US" sz="1200" b="0" i="0" u="none" strike="noStrike" kern="1200" cap="none" normalizeH="0" baseline="0" dirty="0" smtClean="0">
                          <a:ln>
                            <a:noFill/>
                          </a:ln>
                          <a:solidFill>
                            <a:schemeClr val="tx1"/>
                          </a:solidFill>
                          <a:effectLst/>
                          <a:latin typeface="+mn-lt"/>
                          <a:ea typeface="+mn-ea"/>
                          <a:cs typeface="+mn-cs"/>
                        </a:rPr>
                        <a:t>extensive</a:t>
                      </a:r>
                      <a:r>
                        <a:rPr kumimoji="0" lang="en-US" sz="1200" b="0" i="0" u="none" strike="noStrike" kern="1200" cap="none" normalizeH="0" baseline="0" dirty="0">
                          <a:ln>
                            <a:noFill/>
                          </a:ln>
                          <a:solidFill>
                            <a:schemeClr val="tx1"/>
                          </a:solidFill>
                          <a:effectLst/>
                          <a:latin typeface="+mn-lt"/>
                          <a:ea typeface="+mn-ea"/>
                          <a:cs typeface="+mn-cs"/>
                        </a:rPr>
                        <a:t>, there is a risk that computational costs will exceed baselined computing capabilities.</a:t>
                      </a:r>
                    </a:p>
                  </a:txBody>
                  <a:tcPr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endParaRPr kumimoji="0" lang="en-US" sz="1200" b="0" i="0" u="none" strike="noStrike" cap="none" normalizeH="0" baseline="0" dirty="0">
                        <a:ln>
                          <a:noFill/>
                        </a:ln>
                        <a:solidFill>
                          <a:schemeClr val="tx1"/>
                        </a:solidFill>
                        <a:effectLst/>
                        <a:latin typeface="+mn-lt"/>
                      </a:endParaRP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46890">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mn-lt"/>
                        </a:rPr>
                        <a:t>TBD</a:t>
                      </a: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sz="1200" b="0" i="0" u="none" strike="noStrike" cap="none" normalizeH="0" baseline="0" dirty="0" err="1">
                          <a:ln>
                            <a:noFill/>
                          </a:ln>
                          <a:solidFill>
                            <a:schemeClr val="tx1"/>
                          </a:solidFill>
                          <a:effectLst/>
                          <a:latin typeface="+mn-lt"/>
                        </a:rPr>
                        <a:t>Sc</a:t>
                      </a:r>
                      <a:r>
                        <a:rPr kumimoji="0" lang="en-US" sz="1200" b="0" i="0" u="none" strike="noStrike" cap="none" normalizeH="0" baseline="0" dirty="0">
                          <a:ln>
                            <a:noFill/>
                          </a:ln>
                          <a:solidFill>
                            <a:schemeClr val="tx1"/>
                          </a:solidFill>
                          <a:effectLst/>
                          <a:latin typeface="+mn-lt"/>
                        </a:rPr>
                        <a:t> / T</a:t>
                      </a: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US" sz="1200" b="0" i="0" u="none" strike="noStrike" kern="1200" cap="none" normalizeH="0" baseline="0" dirty="0">
                          <a:ln>
                            <a:noFill/>
                          </a:ln>
                          <a:solidFill>
                            <a:schemeClr val="tx1"/>
                          </a:solidFill>
                          <a:effectLst/>
                          <a:latin typeface="+mn-lt"/>
                          <a:ea typeface="+mn-ea"/>
                          <a:cs typeface="+mn-cs"/>
                        </a:rPr>
                        <a:t>Given the high demand for personnel in the field of plume surface interaction, there is a risk that key personnel required to complete our scope will be pulled away for competing, higher priority </a:t>
                      </a:r>
                      <a:r>
                        <a:rPr kumimoji="0" lang="en-US" sz="1200" b="0" i="0" u="none" strike="noStrike" kern="1200" cap="none" normalizeH="0" baseline="0" dirty="0" smtClean="0">
                          <a:ln>
                            <a:noFill/>
                          </a:ln>
                          <a:solidFill>
                            <a:schemeClr val="tx1"/>
                          </a:solidFill>
                          <a:effectLst/>
                          <a:latin typeface="+mn-lt"/>
                          <a:ea typeface="+mn-ea"/>
                          <a:cs typeface="+mn-cs"/>
                        </a:rPr>
                        <a:t>agency </a:t>
                      </a:r>
                      <a:r>
                        <a:rPr kumimoji="0" lang="en-US" sz="1200" b="0" i="0" u="none" strike="noStrike" kern="1200" cap="none" normalizeH="0" baseline="0" dirty="0">
                          <a:ln>
                            <a:noFill/>
                          </a:ln>
                          <a:solidFill>
                            <a:schemeClr val="tx1"/>
                          </a:solidFill>
                          <a:effectLst/>
                          <a:latin typeface="+mn-lt"/>
                          <a:ea typeface="+mn-ea"/>
                          <a:cs typeface="+mn-cs"/>
                        </a:rPr>
                        <a:t>efforts (e.g., SLS, HLS, Commercial Crew).  </a:t>
                      </a:r>
                    </a:p>
                  </a:txBody>
                  <a:tcPr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endParaRPr kumimoji="0" lang="en-US" sz="1200" b="0" i="0" u="none" strike="noStrike" cap="none" normalizeH="0" baseline="0" dirty="0">
                        <a:ln>
                          <a:noFill/>
                        </a:ln>
                        <a:solidFill>
                          <a:schemeClr val="tx1"/>
                        </a:solidFill>
                        <a:effectLst/>
                        <a:latin typeface="+mn-lt"/>
                      </a:endParaRP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281429046"/>
                  </a:ext>
                </a:extLst>
              </a:tr>
              <a:tr h="364593">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mn-lt"/>
                        </a:rPr>
                        <a:t>TBD</a:t>
                      </a: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mn-lt"/>
                        </a:rPr>
                        <a:t>T</a:t>
                      </a: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US" sz="1200" b="0" i="0" u="none" strike="noStrike" kern="1200" cap="none" normalizeH="0" baseline="0" dirty="0">
                          <a:ln>
                            <a:noFill/>
                          </a:ln>
                          <a:solidFill>
                            <a:schemeClr val="tx1"/>
                          </a:solidFill>
                          <a:effectLst/>
                          <a:latin typeface="+mn-lt"/>
                          <a:ea typeface="+mn-ea"/>
                          <a:cs typeface="+mn-cs"/>
                        </a:rPr>
                        <a:t>Given that the </a:t>
                      </a:r>
                      <a:r>
                        <a:rPr kumimoji="0" lang="en-US" sz="1200" b="0" i="0" u="none" strike="noStrike" kern="1200" cap="none" normalizeH="0" baseline="0" dirty="0" smtClean="0">
                          <a:ln>
                            <a:noFill/>
                          </a:ln>
                          <a:solidFill>
                            <a:schemeClr val="tx1"/>
                          </a:solidFill>
                          <a:effectLst/>
                          <a:latin typeface="+mn-lt"/>
                          <a:ea typeface="+mn-ea"/>
                          <a:cs typeface="+mn-cs"/>
                        </a:rPr>
                        <a:t>mm-Wave </a:t>
                      </a:r>
                      <a:r>
                        <a:rPr kumimoji="0" lang="en-US" sz="1200" b="0" i="0" u="none" strike="noStrike" kern="1200" cap="none" normalizeH="0" baseline="0" dirty="0">
                          <a:ln>
                            <a:noFill/>
                          </a:ln>
                          <a:solidFill>
                            <a:schemeClr val="tx1"/>
                          </a:solidFill>
                          <a:effectLst/>
                          <a:latin typeface="+mn-lt"/>
                          <a:ea typeface="+mn-ea"/>
                          <a:cs typeface="+mn-cs"/>
                        </a:rPr>
                        <a:t>Doppler radar is based in theory with no current experimental data collected, the ejecta mass flow may not be measured (accurately).</a:t>
                      </a:r>
                    </a:p>
                  </a:txBody>
                  <a:tcPr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endParaRPr kumimoji="0" lang="en-US" sz="1200" b="0" i="0" u="none" strike="noStrike" cap="none" normalizeH="0" baseline="0" dirty="0">
                        <a:ln>
                          <a:noFill/>
                        </a:ln>
                        <a:solidFill>
                          <a:schemeClr val="tx1"/>
                        </a:solidFill>
                        <a:effectLst/>
                        <a:latin typeface="+mn-lt"/>
                      </a:endParaRP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86552788"/>
                  </a:ext>
                </a:extLst>
              </a:tr>
            </a:tbl>
          </a:graphicData>
        </a:graphic>
      </p:graphicFrame>
      <p:grpSp>
        <p:nvGrpSpPr>
          <p:cNvPr id="82" name="Group 81"/>
          <p:cNvGrpSpPr/>
          <p:nvPr/>
        </p:nvGrpSpPr>
        <p:grpSpPr>
          <a:xfrm>
            <a:off x="102501" y="1173949"/>
            <a:ext cx="4232107" cy="3175503"/>
            <a:chOff x="128509" y="1185061"/>
            <a:chExt cx="4232107" cy="3175503"/>
          </a:xfrm>
        </p:grpSpPr>
        <p:sp>
          <p:nvSpPr>
            <p:cNvPr id="6" name="Rectangle 13"/>
            <p:cNvSpPr>
              <a:spLocks noChangeArrowheads="1"/>
            </p:cNvSpPr>
            <p:nvPr/>
          </p:nvSpPr>
          <p:spPr bwMode="auto">
            <a:xfrm>
              <a:off x="1010792" y="3885352"/>
              <a:ext cx="216883"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8827" tIns="23572" rIns="48827" bIns="23572">
              <a:spAutoFit/>
            </a:bodyPr>
            <a:lstStyle/>
            <a:p>
              <a:pPr marL="0" marR="0" lvl="0" indent="0" algn="l" defTabSz="720725"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charset="0"/>
                  <a:ea typeface="ヒラギノ角ゴ Pro W3" charset="0"/>
                  <a:cs typeface="ヒラギノ角ゴ Pro W3" charset="0"/>
                </a:rPr>
                <a:t>1</a:t>
              </a:r>
            </a:p>
          </p:txBody>
        </p:sp>
        <p:sp>
          <p:nvSpPr>
            <p:cNvPr id="7" name="Rectangle 14"/>
            <p:cNvSpPr>
              <a:spLocks noChangeArrowheads="1"/>
            </p:cNvSpPr>
            <p:nvPr/>
          </p:nvSpPr>
          <p:spPr bwMode="auto">
            <a:xfrm>
              <a:off x="1750066" y="3885351"/>
              <a:ext cx="21688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8827" tIns="23572" rIns="48827" bIns="23572">
              <a:spAutoFit/>
            </a:bodyPr>
            <a:lstStyle/>
            <a:p>
              <a:pPr marL="0" marR="0" lvl="0" indent="0" algn="l" defTabSz="720725"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charset="0"/>
                  <a:ea typeface="ヒラギノ角ゴ Pro W3" charset="0"/>
                  <a:cs typeface="ヒラギノ角ゴ Pro W3" charset="0"/>
                </a:rPr>
                <a:t>2</a:t>
              </a:r>
            </a:p>
          </p:txBody>
        </p:sp>
        <p:sp>
          <p:nvSpPr>
            <p:cNvPr id="8" name="Rectangle 15"/>
            <p:cNvSpPr>
              <a:spLocks noChangeArrowheads="1"/>
            </p:cNvSpPr>
            <p:nvPr/>
          </p:nvSpPr>
          <p:spPr bwMode="auto">
            <a:xfrm>
              <a:off x="2489342" y="3885351"/>
              <a:ext cx="216883"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8827" tIns="23572" rIns="48827" bIns="23572">
              <a:spAutoFit/>
            </a:bodyPr>
            <a:lstStyle/>
            <a:p>
              <a:pPr marL="0" marR="0" lvl="0" indent="0" algn="l" defTabSz="720725"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charset="0"/>
                  <a:ea typeface="ヒラギノ角ゴ Pro W3" charset="0"/>
                  <a:cs typeface="ヒラギノ角ゴ Pro W3" charset="0"/>
                </a:rPr>
                <a:t>3</a:t>
              </a:r>
            </a:p>
          </p:txBody>
        </p:sp>
        <p:sp>
          <p:nvSpPr>
            <p:cNvPr id="9" name="Rectangle 16"/>
            <p:cNvSpPr>
              <a:spLocks noChangeArrowheads="1"/>
            </p:cNvSpPr>
            <p:nvPr/>
          </p:nvSpPr>
          <p:spPr bwMode="auto">
            <a:xfrm>
              <a:off x="3228616" y="3885351"/>
              <a:ext cx="216883"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8827" tIns="23572" rIns="48827" bIns="23572">
              <a:spAutoFit/>
            </a:bodyPr>
            <a:lstStyle/>
            <a:p>
              <a:pPr marL="0" marR="0" lvl="0" indent="0" algn="l" defTabSz="720725"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charset="0"/>
                  <a:ea typeface="ヒラギノ角ゴ Pro W3" charset="0"/>
                  <a:cs typeface="ヒラギノ角ゴ Pro W3" charset="0"/>
                </a:rPr>
                <a:t>4</a:t>
              </a:r>
            </a:p>
          </p:txBody>
        </p:sp>
        <p:sp>
          <p:nvSpPr>
            <p:cNvPr id="10" name="Rectangle 17"/>
            <p:cNvSpPr>
              <a:spLocks noChangeArrowheads="1"/>
            </p:cNvSpPr>
            <p:nvPr/>
          </p:nvSpPr>
          <p:spPr bwMode="auto">
            <a:xfrm>
              <a:off x="3967889" y="3885351"/>
              <a:ext cx="21688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8827" tIns="23572" rIns="48827" bIns="23572">
              <a:spAutoFit/>
            </a:bodyPr>
            <a:lstStyle/>
            <a:p>
              <a:pPr marL="0" marR="0" lvl="0" indent="0" algn="l" defTabSz="720725"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charset="0"/>
                  <a:ea typeface="ヒラギノ角ゴ Pro W3" charset="0"/>
                  <a:cs typeface="ヒラギノ角ゴ Pro W3" charset="0"/>
                </a:rPr>
                <a:t>5</a:t>
              </a:r>
            </a:p>
          </p:txBody>
        </p:sp>
        <p:sp>
          <p:nvSpPr>
            <p:cNvPr id="35" name="Rectangle 42"/>
            <p:cNvSpPr>
              <a:spLocks noChangeArrowheads="1"/>
            </p:cNvSpPr>
            <p:nvPr/>
          </p:nvSpPr>
          <p:spPr bwMode="auto">
            <a:xfrm>
              <a:off x="519862" y="1345014"/>
              <a:ext cx="21688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8827" tIns="23572" rIns="48827" bIns="23572">
              <a:spAutoFit/>
            </a:bodyPr>
            <a:lstStyle/>
            <a:p>
              <a:pPr marL="0" marR="0" lvl="0" indent="0" algn="l" defTabSz="720725"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charset="0"/>
                  <a:ea typeface="ヒラギノ角ゴ Pro W3" charset="0"/>
                  <a:cs typeface="ヒラギノ角ゴ Pro W3" charset="0"/>
                </a:rPr>
                <a:t>5</a:t>
              </a:r>
            </a:p>
          </p:txBody>
        </p:sp>
        <p:sp>
          <p:nvSpPr>
            <p:cNvPr id="36" name="Rectangle 43"/>
            <p:cNvSpPr>
              <a:spLocks noChangeArrowheads="1"/>
            </p:cNvSpPr>
            <p:nvPr/>
          </p:nvSpPr>
          <p:spPr bwMode="auto">
            <a:xfrm>
              <a:off x="519862" y="1866171"/>
              <a:ext cx="21688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8827" tIns="23572" rIns="48827" bIns="23572">
              <a:spAutoFit/>
            </a:bodyPr>
            <a:lstStyle/>
            <a:p>
              <a:pPr marL="0" marR="0" lvl="0" indent="0" algn="l" defTabSz="720725"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charset="0"/>
                  <a:ea typeface="ヒラギノ角ゴ Pro W3" charset="0"/>
                  <a:cs typeface="ヒラギノ角ゴ Pro W3" charset="0"/>
                </a:rPr>
                <a:t>4</a:t>
              </a:r>
            </a:p>
          </p:txBody>
        </p:sp>
        <p:sp>
          <p:nvSpPr>
            <p:cNvPr id="37" name="Rectangle 44"/>
            <p:cNvSpPr>
              <a:spLocks noChangeArrowheads="1"/>
            </p:cNvSpPr>
            <p:nvPr/>
          </p:nvSpPr>
          <p:spPr bwMode="auto">
            <a:xfrm>
              <a:off x="546238" y="2387329"/>
              <a:ext cx="21688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8827" tIns="23572" rIns="48827" bIns="23572">
              <a:spAutoFit/>
            </a:bodyPr>
            <a:lstStyle/>
            <a:p>
              <a:pPr marL="0" marR="0" lvl="0" indent="0" algn="l" defTabSz="720725"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charset="0"/>
                  <a:ea typeface="ヒラギノ角ゴ Pro W3" charset="0"/>
                  <a:cs typeface="ヒラギノ角ゴ Pro W3" charset="0"/>
                </a:rPr>
                <a:t>3</a:t>
              </a:r>
            </a:p>
          </p:txBody>
        </p:sp>
        <p:sp>
          <p:nvSpPr>
            <p:cNvPr id="38" name="Rectangle 45"/>
            <p:cNvSpPr>
              <a:spLocks noChangeArrowheads="1"/>
            </p:cNvSpPr>
            <p:nvPr/>
          </p:nvSpPr>
          <p:spPr bwMode="auto">
            <a:xfrm>
              <a:off x="519862" y="2908486"/>
              <a:ext cx="21688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8827" tIns="23572" rIns="48827" bIns="23572">
              <a:spAutoFit/>
            </a:bodyPr>
            <a:lstStyle/>
            <a:p>
              <a:pPr marL="0" marR="0" lvl="0" indent="0" algn="l" defTabSz="720725"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charset="0"/>
                  <a:ea typeface="ヒラギノ角ゴ Pro W3" charset="0"/>
                  <a:cs typeface="ヒラギノ角ゴ Pro W3" charset="0"/>
                </a:rPr>
                <a:t>2</a:t>
              </a:r>
            </a:p>
          </p:txBody>
        </p:sp>
        <p:sp>
          <p:nvSpPr>
            <p:cNvPr id="39" name="Rectangle 46"/>
            <p:cNvSpPr>
              <a:spLocks noChangeArrowheads="1"/>
            </p:cNvSpPr>
            <p:nvPr/>
          </p:nvSpPr>
          <p:spPr bwMode="auto">
            <a:xfrm>
              <a:off x="519862" y="3429646"/>
              <a:ext cx="21688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8827" tIns="23572" rIns="48827" bIns="23572">
              <a:spAutoFit/>
            </a:bodyPr>
            <a:lstStyle/>
            <a:p>
              <a:pPr marL="0" marR="0" lvl="0" indent="0" algn="l" defTabSz="720725"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charset="0"/>
                  <a:ea typeface="ヒラギノ角ゴ Pro W3" charset="0"/>
                  <a:cs typeface="ヒラギノ角ゴ Pro W3" charset="0"/>
                </a:rPr>
                <a:t>1</a:t>
              </a:r>
            </a:p>
          </p:txBody>
        </p:sp>
        <p:sp>
          <p:nvSpPr>
            <p:cNvPr id="40" name="Rectangle 47"/>
            <p:cNvSpPr>
              <a:spLocks noChangeArrowheads="1"/>
            </p:cNvSpPr>
            <p:nvPr/>
          </p:nvSpPr>
          <p:spPr bwMode="auto">
            <a:xfrm>
              <a:off x="128509" y="1185061"/>
              <a:ext cx="313067" cy="2769989"/>
            </a:xfrm>
            <a:prstGeom prst="rect">
              <a:avLst/>
            </a:prstGeom>
            <a:solidFill>
              <a:srgbClr val="A8C1FE"/>
            </a:solidFill>
            <a:ln w="9525">
              <a:solidFill>
                <a:schemeClr val="tx1"/>
              </a:solidFill>
              <a:miter lim="800000"/>
              <a:headEnd/>
              <a:tailEnd/>
            </a:ln>
          </p:spPr>
          <p:txBody>
            <a:bodyPr lIns="0" tIns="457200" rIns="0" bIns="457200" anchor="ctr">
              <a:spAutoFit/>
            </a:bodyPr>
            <a:lstStyle/>
            <a:p>
              <a:pPr marL="0" marR="0" lvl="0" indent="0" algn="ctr" defTabSz="969963"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charset="0"/>
                  <a:ea typeface="ヒラギノ角ゴ Pro W3" charset="0"/>
                  <a:cs typeface="ヒラギノ角ゴ Pro W3" charset="0"/>
                </a:rPr>
                <a:t>L</a:t>
              </a:r>
            </a:p>
            <a:p>
              <a:pPr marL="0" marR="0" lvl="0" indent="0" algn="ctr" defTabSz="969963"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charset="0"/>
                  <a:ea typeface="ヒラギノ角ゴ Pro W3" charset="0"/>
                  <a:cs typeface="ヒラギノ角ゴ Pro W3" charset="0"/>
                </a:rPr>
                <a:t>I</a:t>
              </a:r>
            </a:p>
            <a:p>
              <a:pPr marL="0" marR="0" lvl="0" indent="0" algn="ctr" defTabSz="969963"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charset="0"/>
                  <a:ea typeface="ヒラギノ角ゴ Pro W3" charset="0"/>
                  <a:cs typeface="ヒラギノ角ゴ Pro W3" charset="0"/>
                </a:rPr>
                <a:t>K</a:t>
              </a:r>
            </a:p>
            <a:p>
              <a:pPr marL="0" marR="0" lvl="0" indent="0" algn="ctr" defTabSz="969963"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charset="0"/>
                  <a:ea typeface="ヒラギノ角ゴ Pro W3" charset="0"/>
                  <a:cs typeface="ヒラギノ角ゴ Pro W3" charset="0"/>
                </a:rPr>
                <a:t>E</a:t>
              </a:r>
            </a:p>
            <a:p>
              <a:pPr marL="0" marR="0" lvl="0" indent="0" algn="ctr" defTabSz="969963"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charset="0"/>
                  <a:ea typeface="ヒラギノ角ゴ Pro W3" charset="0"/>
                  <a:cs typeface="ヒラギノ角ゴ Pro W3" charset="0"/>
                </a:rPr>
                <a:t>L</a:t>
              </a:r>
            </a:p>
            <a:p>
              <a:pPr marL="0" marR="0" lvl="0" indent="0" algn="ctr" defTabSz="969963"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charset="0"/>
                  <a:ea typeface="ヒラギノ角ゴ Pro W3" charset="0"/>
                  <a:cs typeface="ヒラギノ角ゴ Pro W3" charset="0"/>
                </a:rPr>
                <a:t>I</a:t>
              </a:r>
            </a:p>
            <a:p>
              <a:pPr marL="0" marR="0" lvl="0" indent="0" algn="ctr" defTabSz="969963"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charset="0"/>
                  <a:ea typeface="ヒラギノ角ゴ Pro W3" charset="0"/>
                  <a:cs typeface="ヒラギノ角ゴ Pro W3" charset="0"/>
                </a:rPr>
                <a:t>H</a:t>
              </a:r>
            </a:p>
            <a:p>
              <a:pPr marL="0" marR="0" lvl="0" indent="0" algn="ctr" defTabSz="969963"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charset="0"/>
                  <a:ea typeface="ヒラギノ角ゴ Pro W3" charset="0"/>
                  <a:cs typeface="ヒラギノ角ゴ Pro W3" charset="0"/>
                </a:rPr>
                <a:t>O</a:t>
              </a:r>
            </a:p>
            <a:p>
              <a:pPr marL="0" marR="0" lvl="0" indent="0" algn="ctr" defTabSz="969963"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charset="0"/>
                  <a:ea typeface="ヒラギノ角ゴ Pro W3" charset="0"/>
                  <a:cs typeface="ヒラギノ角ゴ Pro W3" charset="0"/>
                </a:rPr>
                <a:t>O</a:t>
              </a:r>
            </a:p>
            <a:p>
              <a:pPr marL="0" marR="0" lvl="0" indent="0" algn="ctr" defTabSz="969963"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charset="0"/>
                  <a:ea typeface="ヒラギノ角ゴ Pro W3" charset="0"/>
                  <a:cs typeface="ヒラギノ角ゴ Pro W3" charset="0"/>
                </a:rPr>
                <a:t>D</a:t>
              </a:r>
              <a:endParaRPr kumimoji="0" lang="en-US" sz="1200" b="0" i="0" u="none" strike="noStrike" kern="1200" cap="none" spc="0" normalizeH="0" baseline="0" noProof="0" dirty="0">
                <a:ln>
                  <a:noFill/>
                </a:ln>
                <a:solidFill>
                  <a:prstClr val="black"/>
                </a:solidFill>
                <a:effectLst/>
                <a:uLnTx/>
                <a:uFillTx/>
                <a:latin typeface="Arial" charset="0"/>
                <a:ea typeface="ヒラギノ角ゴ Pro W3" charset="0"/>
                <a:cs typeface="ヒラギノ角ゴ Pro W3" charset="0"/>
              </a:endParaRPr>
            </a:p>
          </p:txBody>
        </p:sp>
        <p:sp>
          <p:nvSpPr>
            <p:cNvPr id="42" name="Rectangle 48"/>
            <p:cNvSpPr>
              <a:spLocks noChangeArrowheads="1"/>
            </p:cNvSpPr>
            <p:nvPr/>
          </p:nvSpPr>
          <p:spPr bwMode="auto">
            <a:xfrm>
              <a:off x="736747" y="4138314"/>
              <a:ext cx="3623869" cy="222250"/>
            </a:xfrm>
            <a:prstGeom prst="rect">
              <a:avLst/>
            </a:prstGeom>
            <a:solidFill>
              <a:srgbClr val="A8C1FE"/>
            </a:solidFill>
            <a:ln w="9525">
              <a:solidFill>
                <a:schemeClr val="tx1"/>
              </a:solidFill>
              <a:miter lim="800000"/>
              <a:headEnd/>
              <a:tailEnd/>
            </a:ln>
          </p:spPr>
          <p:txBody>
            <a:bodyPr wrap="square" lIns="0" tIns="0" rIns="0" bIns="0">
              <a:spAutoFit/>
            </a:bodyPr>
            <a:lstStyle/>
            <a:p>
              <a:pPr marL="0" marR="0" lvl="0" indent="0" algn="ctr" defTabSz="969963"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charset="0"/>
                  <a:ea typeface="ヒラギノ角ゴ Pro W3" charset="0"/>
                  <a:cs typeface="ヒラギノ角ゴ Pro W3" charset="0"/>
                </a:rPr>
                <a:t>CONSEQUENCES</a:t>
              </a:r>
              <a:endParaRPr kumimoji="0" lang="en-US" sz="800" b="0" i="0" u="none" strike="noStrike" kern="1200" cap="none" spc="0" normalizeH="0" baseline="0" noProof="0" dirty="0">
                <a:ln>
                  <a:noFill/>
                </a:ln>
                <a:solidFill>
                  <a:prstClr val="black"/>
                </a:solidFill>
                <a:effectLst/>
                <a:uLnTx/>
                <a:uFillTx/>
                <a:latin typeface="Arial" charset="0"/>
                <a:ea typeface="ヒラギノ角ゴ Pro W3" charset="0"/>
                <a:cs typeface="ヒラギノ角ゴ Pro W3" charset="0"/>
              </a:endParaRPr>
            </a:p>
          </p:txBody>
        </p:sp>
      </p:grpSp>
      <p:graphicFrame>
        <p:nvGraphicFramePr>
          <p:cNvPr id="57" name="Table 56"/>
          <p:cNvGraphicFramePr>
            <a:graphicFrameLocks noGrp="1"/>
          </p:cNvGraphicFramePr>
          <p:nvPr>
            <p:extLst/>
          </p:nvPr>
        </p:nvGraphicFramePr>
        <p:xfrm>
          <a:off x="721283" y="1186549"/>
          <a:ext cx="3613325" cy="2654015"/>
        </p:xfrm>
        <a:graphic>
          <a:graphicData uri="http://schemas.openxmlformats.org/drawingml/2006/table">
            <a:tbl>
              <a:tblPr firstRow="1" bandRow="1">
                <a:tableStyleId>{5C22544A-7EE6-4342-B048-85BDC9FD1C3A}</a:tableStyleId>
              </a:tblPr>
              <a:tblGrid>
                <a:gridCol w="722665">
                  <a:extLst>
                    <a:ext uri="{9D8B030D-6E8A-4147-A177-3AD203B41FA5}">
                      <a16:colId xmlns:a16="http://schemas.microsoft.com/office/drawing/2014/main" val="497075010"/>
                    </a:ext>
                  </a:extLst>
                </a:gridCol>
                <a:gridCol w="722665">
                  <a:extLst>
                    <a:ext uri="{9D8B030D-6E8A-4147-A177-3AD203B41FA5}">
                      <a16:colId xmlns:a16="http://schemas.microsoft.com/office/drawing/2014/main" val="916435836"/>
                    </a:ext>
                  </a:extLst>
                </a:gridCol>
                <a:gridCol w="722665">
                  <a:extLst>
                    <a:ext uri="{9D8B030D-6E8A-4147-A177-3AD203B41FA5}">
                      <a16:colId xmlns:a16="http://schemas.microsoft.com/office/drawing/2014/main" val="939616828"/>
                    </a:ext>
                  </a:extLst>
                </a:gridCol>
                <a:gridCol w="722665">
                  <a:extLst>
                    <a:ext uri="{9D8B030D-6E8A-4147-A177-3AD203B41FA5}">
                      <a16:colId xmlns:a16="http://schemas.microsoft.com/office/drawing/2014/main" val="1721341597"/>
                    </a:ext>
                  </a:extLst>
                </a:gridCol>
                <a:gridCol w="722665">
                  <a:extLst>
                    <a:ext uri="{9D8B030D-6E8A-4147-A177-3AD203B41FA5}">
                      <a16:colId xmlns:a16="http://schemas.microsoft.com/office/drawing/2014/main" val="4091835808"/>
                    </a:ext>
                  </a:extLst>
                </a:gridCol>
              </a:tblGrid>
              <a:tr h="530803">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0000"/>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0000"/>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1148351713"/>
                  </a:ext>
                </a:extLst>
              </a:tr>
              <a:tr h="530803">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0000"/>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896838398"/>
                  </a:ext>
                </a:extLst>
              </a:tr>
              <a:tr h="530803">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2889991741"/>
                  </a:ext>
                </a:extLst>
              </a:tr>
              <a:tr h="530803">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3247335671"/>
                  </a:ext>
                </a:extLst>
              </a:tr>
              <a:tr h="530803">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658269138"/>
                  </a:ext>
                </a:extLst>
              </a:tr>
            </a:tbl>
          </a:graphicData>
        </a:graphic>
      </p:graphicFrame>
      <p:pic>
        <p:nvPicPr>
          <p:cNvPr id="33" name="Picture 3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pic>
        <p:nvPicPr>
          <p:cNvPr id="5" name="Picture 4"/>
          <p:cNvPicPr>
            <a:picLocks noChangeAspect="1"/>
          </p:cNvPicPr>
          <p:nvPr/>
        </p:nvPicPr>
        <p:blipFill>
          <a:blip r:embed="rId4"/>
          <a:stretch>
            <a:fillRect/>
          </a:stretch>
        </p:blipFill>
        <p:spPr>
          <a:xfrm>
            <a:off x="259034" y="4396893"/>
            <a:ext cx="4139383" cy="1593118"/>
          </a:xfrm>
          <a:prstGeom prst="rect">
            <a:avLst/>
          </a:prstGeom>
        </p:spPr>
      </p:pic>
      <p:sp>
        <p:nvSpPr>
          <p:cNvPr id="11" name="Slide Number Placeholder 10"/>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D13D49-2B6F-174C-9E1E-1013A06E5C50}" type="slidenum">
              <a:rPr kumimoji="0" lang="uk-UA" sz="800" b="0" i="0" u="none" strike="noStrike" kern="1200" cap="none" spc="0" normalizeH="0" baseline="0" noProof="0" smtClean="0">
                <a:ln>
                  <a:noFill/>
                </a:ln>
                <a:solidFill>
                  <a:prstClr val="black"/>
                </a:solidFill>
                <a:effectLst/>
                <a:uLnTx/>
                <a:uFillTx/>
                <a:latin typeface="Arial"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uk-UA" sz="800" b="0" i="0" u="none" strike="noStrike" kern="1200" cap="none" spc="0" normalizeH="0" baseline="0" noProof="0" dirty="0">
              <a:ln>
                <a:noFill/>
              </a:ln>
              <a:solidFill>
                <a:prstClr val="black"/>
              </a:solidFill>
              <a:effectLst/>
              <a:uLnTx/>
              <a:uFillTx/>
              <a:latin typeface="Arial" charset="0"/>
              <a:cs typeface="+mn-cs"/>
            </a:endParaRPr>
          </a:p>
        </p:txBody>
      </p:sp>
      <p:sp>
        <p:nvSpPr>
          <p:cNvPr id="3" name="Rectangle 2"/>
          <p:cNvSpPr/>
          <p:nvPr/>
        </p:nvSpPr>
        <p:spPr>
          <a:xfrm>
            <a:off x="4993796" y="5238490"/>
            <a:ext cx="6505899" cy="89234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Arial" panose="020B0604020202020204" pitchFamily="34" charset="0"/>
                <a:ea typeface="+mn-ea"/>
                <a:cs typeface="Arial" panose="020B0604020202020204" pitchFamily="34" charset="0"/>
              </a:rPr>
              <a:t>Formal PSI Risk</a:t>
            </a:r>
            <a:r>
              <a:rPr kumimoji="0" lang="en-US" sz="1800" b="0" i="0" u="none" strike="noStrike" kern="1200" cap="none" spc="0" normalizeH="0" noProof="0" dirty="0">
                <a:ln w="0"/>
                <a:solidFill>
                  <a:prstClr val="black"/>
                </a:solidFill>
                <a:effectLst>
                  <a:outerShdw blurRad="38100" dist="19050" dir="2700000" algn="tl" rotWithShape="0">
                    <a:prstClr val="black">
                      <a:alpha val="40000"/>
                    </a:prstClr>
                  </a:outerShdw>
                </a:effectLst>
                <a:uLnTx/>
                <a:uFillTx/>
                <a:latin typeface="Arial" panose="020B0604020202020204" pitchFamily="34" charset="0"/>
                <a:ea typeface="+mn-ea"/>
                <a:cs typeface="Arial" panose="020B0604020202020204" pitchFamily="34" charset="0"/>
              </a:rPr>
              <a:t> Management Process is currently being established.  Candidate risks are identified above.  </a:t>
            </a:r>
            <a:r>
              <a:rPr lang="en-US" dirty="0">
                <a:ln w="0"/>
                <a:solidFill>
                  <a:prstClr val="black"/>
                </a:solidFill>
                <a:effectLst>
                  <a:outerShdw blurRad="38100" dist="19050" dir="2700000" algn="tl" rotWithShape="0">
                    <a:prstClr val="black">
                      <a:alpha val="40000"/>
                    </a:prstClr>
                  </a:outerShdw>
                </a:effectLst>
                <a:latin typeface="Arial" panose="020B0604020202020204" pitchFamily="34" charset="0"/>
                <a:cs typeface="Arial" panose="020B0604020202020204" pitchFamily="34" charset="0"/>
              </a:rPr>
              <a:t>Order does not indicate relative </a:t>
            </a:r>
            <a:r>
              <a:rPr lang="en-US" dirty="0" err="1">
                <a:ln w="0"/>
                <a:solidFill>
                  <a:prstClr val="black"/>
                </a:solidFill>
                <a:effectLst>
                  <a:outerShdw blurRad="38100" dist="19050" dir="2700000" algn="tl" rotWithShape="0">
                    <a:prstClr val="black">
                      <a:alpha val="40000"/>
                    </a:prstClr>
                  </a:outerShdw>
                </a:effectLst>
                <a:latin typeface="Arial" panose="020B0604020202020204" pitchFamily="34" charset="0"/>
                <a:cs typeface="Arial" panose="020B0604020202020204" pitchFamily="34" charset="0"/>
              </a:rPr>
              <a:t>LxC</a:t>
            </a:r>
            <a:r>
              <a:rPr lang="en-US" dirty="0">
                <a:ln w="0"/>
                <a:solidFill>
                  <a:prstClr val="black"/>
                </a:solidFill>
                <a:effectLst>
                  <a:outerShdw blurRad="38100" dist="19050" dir="2700000" algn="tl" rotWithShape="0">
                    <a:prstClr val="black">
                      <a:alpha val="40000"/>
                    </a:prstClr>
                  </a:outerShdw>
                </a:effectLst>
                <a:latin typeface="Arial" panose="020B0604020202020204" pitchFamily="34" charset="0"/>
                <a:cs typeface="Arial" panose="020B0604020202020204" pitchFamily="34" charset="0"/>
              </a:rPr>
              <a:t> evaluation. </a:t>
            </a:r>
            <a:r>
              <a:rPr kumimoji="0" lang="en-US" sz="1800" b="0" i="0" u="none" strike="noStrike" kern="1200" cap="none" spc="0" normalizeH="0" noProof="0" dirty="0">
                <a:ln w="0"/>
                <a:solidFill>
                  <a:prstClr val="black"/>
                </a:solidFill>
                <a:effectLst>
                  <a:outerShdw blurRad="38100" dist="19050" dir="2700000" algn="tl" rotWithShape="0">
                    <a:prstClr val="black">
                      <a:alpha val="40000"/>
                    </a:prstClr>
                  </a:outerShdw>
                </a:effectLst>
                <a:uLnTx/>
                <a:uFillTx/>
                <a:latin typeface="Arial" panose="020B0604020202020204" pitchFamily="34" charset="0"/>
                <a:ea typeface="+mn-ea"/>
                <a:cs typeface="Arial" panose="020B0604020202020204" pitchFamily="34" charset="0"/>
              </a:rPr>
              <a:t>  </a:t>
            </a:r>
            <a:endParaRPr kumimoji="0" lang="en-US" sz="18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Arial" panose="020B0604020202020204" pitchFamily="34" charset="0"/>
              <a:ea typeface="+mn-ea"/>
              <a:cs typeface="Arial" panose="020B0604020202020204" pitchFamily="34" charset="0"/>
            </a:endParaRPr>
          </a:p>
        </p:txBody>
      </p:sp>
      <p:sp>
        <p:nvSpPr>
          <p:cNvPr id="12" name="Rectangle 11"/>
          <p:cNvSpPr/>
          <p:nvPr/>
        </p:nvSpPr>
        <p:spPr>
          <a:xfrm>
            <a:off x="11592868" y="1912218"/>
            <a:ext cx="348343" cy="230188"/>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23"/>
          <p:cNvSpPr/>
          <p:nvPr/>
        </p:nvSpPr>
        <p:spPr>
          <a:xfrm>
            <a:off x="11604171" y="4022319"/>
            <a:ext cx="348343" cy="230188"/>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le 24"/>
          <p:cNvSpPr/>
          <p:nvPr/>
        </p:nvSpPr>
        <p:spPr>
          <a:xfrm>
            <a:off x="11592869" y="3549169"/>
            <a:ext cx="348343" cy="230188"/>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p:cNvSpPr/>
          <p:nvPr/>
        </p:nvSpPr>
        <p:spPr>
          <a:xfrm>
            <a:off x="11591107" y="3111805"/>
            <a:ext cx="348343" cy="230188"/>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p:cNvSpPr/>
          <p:nvPr/>
        </p:nvSpPr>
        <p:spPr>
          <a:xfrm>
            <a:off x="11592869" y="2619906"/>
            <a:ext cx="348343" cy="230188"/>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712854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27007" y="94935"/>
            <a:ext cx="7737985" cy="1066800"/>
          </a:xfrm>
        </p:spPr>
        <p:txBody>
          <a:bodyPr/>
          <a:lstStyle/>
          <a:p>
            <a:r>
              <a:rPr lang="en-US" sz="4000" dirty="0">
                <a:solidFill>
                  <a:schemeClr val="bg1">
                    <a:lumMod val="85000"/>
                  </a:schemeClr>
                </a:solidFill>
              </a:rPr>
              <a:t>Project Assessment Summary</a:t>
            </a:r>
          </a:p>
        </p:txBody>
      </p:sp>
      <p:graphicFrame>
        <p:nvGraphicFramePr>
          <p:cNvPr id="5" name="Table 4"/>
          <p:cNvGraphicFramePr>
            <a:graphicFrameLocks noGrp="1"/>
          </p:cNvGraphicFramePr>
          <p:nvPr>
            <p:extLst>
              <p:ext uri="{D42A27DB-BD31-4B8C-83A1-F6EECF244321}">
                <p14:modId xmlns:p14="http://schemas.microsoft.com/office/powerpoint/2010/main" val="4183224310"/>
              </p:ext>
            </p:extLst>
          </p:nvPr>
        </p:nvGraphicFramePr>
        <p:xfrm>
          <a:off x="525742" y="1161734"/>
          <a:ext cx="11140514" cy="5464061"/>
        </p:xfrm>
        <a:graphic>
          <a:graphicData uri="http://schemas.openxmlformats.org/drawingml/2006/table">
            <a:tbl>
              <a:tblPr/>
              <a:tblGrid>
                <a:gridCol w="1504661">
                  <a:extLst>
                    <a:ext uri="{9D8B030D-6E8A-4147-A177-3AD203B41FA5}">
                      <a16:colId xmlns:a16="http://schemas.microsoft.com/office/drawing/2014/main" val="20000"/>
                    </a:ext>
                  </a:extLst>
                </a:gridCol>
                <a:gridCol w="458243">
                  <a:extLst>
                    <a:ext uri="{9D8B030D-6E8A-4147-A177-3AD203B41FA5}">
                      <a16:colId xmlns:a16="http://schemas.microsoft.com/office/drawing/2014/main" val="3885110848"/>
                    </a:ext>
                  </a:extLst>
                </a:gridCol>
                <a:gridCol w="458243">
                  <a:extLst>
                    <a:ext uri="{9D8B030D-6E8A-4147-A177-3AD203B41FA5}">
                      <a16:colId xmlns:a16="http://schemas.microsoft.com/office/drawing/2014/main" val="3130830848"/>
                    </a:ext>
                  </a:extLst>
                </a:gridCol>
                <a:gridCol w="458243">
                  <a:extLst>
                    <a:ext uri="{9D8B030D-6E8A-4147-A177-3AD203B41FA5}">
                      <a16:colId xmlns:a16="http://schemas.microsoft.com/office/drawing/2014/main" val="260731836"/>
                    </a:ext>
                  </a:extLst>
                </a:gridCol>
                <a:gridCol w="458243">
                  <a:extLst>
                    <a:ext uri="{9D8B030D-6E8A-4147-A177-3AD203B41FA5}">
                      <a16:colId xmlns:a16="http://schemas.microsoft.com/office/drawing/2014/main" val="1853114543"/>
                    </a:ext>
                  </a:extLst>
                </a:gridCol>
                <a:gridCol w="7802881">
                  <a:extLst>
                    <a:ext uri="{9D8B030D-6E8A-4147-A177-3AD203B41FA5}">
                      <a16:colId xmlns:a16="http://schemas.microsoft.com/office/drawing/2014/main" val="20005"/>
                    </a:ext>
                  </a:extLst>
                </a:gridCol>
              </a:tblGrid>
              <a:tr h="571893">
                <a:tc rowSpan="2">
                  <a:txBody>
                    <a:bodyPr/>
                    <a:lstStyle/>
                    <a:p>
                      <a:pPr algn="ctr" rtl="0" fontAlgn="ctr"/>
                      <a:r>
                        <a:rPr lang="en-US" sz="1600" b="1" i="0" u="none" strike="noStrike" dirty="0">
                          <a:solidFill>
                            <a:srgbClr val="FFFFFF"/>
                          </a:solidFill>
                          <a:effectLst/>
                          <a:latin typeface="Arial" panose="020B0604020202020204" pitchFamily="34" charset="0"/>
                          <a:cs typeface="Arial" panose="020B0604020202020204" pitchFamily="34" charset="0"/>
                        </a:rPr>
                        <a:t>Project Name </a:t>
                      </a:r>
                    </a:p>
                  </a:txBody>
                  <a:tcPr marL="8193" marR="8193" marT="8193" marB="0" anchor="ctr">
                    <a:lnL w="38100" cap="flat" cmpd="sng" algn="ctr">
                      <a:solidFill>
                        <a:schemeClr val="tx1"/>
                      </a:solidFill>
                      <a:prstDash val="solid"/>
                      <a:round/>
                      <a:headEnd type="none" w="med" len="med"/>
                      <a:tailEnd type="none" w="med" len="med"/>
                    </a:lnL>
                    <a:lnR w="6350" cap="flat" cmpd="sng" algn="ctr">
                      <a:solidFill>
                        <a:srgbClr val="FFFFFF"/>
                      </a:solidFill>
                      <a:prstDash val="solid"/>
                      <a:round/>
                      <a:headEnd type="none" w="med" len="med"/>
                      <a:tailEnd type="none" w="med" len="med"/>
                    </a:lnR>
                    <a:lnT w="381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gridSpan="4">
                  <a:txBody>
                    <a:bodyPr/>
                    <a:lstStyle/>
                    <a:p>
                      <a:pPr marL="0" algn="ctr" defTabSz="457200" rtl="0" eaLnBrk="1" fontAlgn="ctr" latinLnBrk="0" hangingPunct="1"/>
                      <a:r>
                        <a:rPr lang="en-US" sz="1400" b="1" i="0" u="none" strike="noStrike" kern="1200" baseline="0" dirty="0">
                          <a:solidFill>
                            <a:schemeClr val="bg1"/>
                          </a:solidFill>
                          <a:effectLst/>
                          <a:latin typeface="Arial" panose="020B0604020202020204" pitchFamily="34" charset="0"/>
                          <a:ea typeface="+mn-ea"/>
                          <a:cs typeface="Arial" panose="020B0604020202020204" pitchFamily="34" charset="0"/>
                        </a:rPr>
                        <a:t>Performance </a:t>
                      </a:r>
                      <a:endParaRPr lang="en-US" sz="1400" b="1" i="0" u="none" strike="noStrike" kern="1200" dirty="0">
                        <a:solidFill>
                          <a:schemeClr val="bg1"/>
                        </a:solidFill>
                        <a:effectLst/>
                        <a:latin typeface="Arial" panose="020B0604020202020204" pitchFamily="34" charset="0"/>
                        <a:ea typeface="+mn-ea"/>
                        <a:cs typeface="Arial" panose="020B0604020202020204" pitchFamily="34" charset="0"/>
                      </a:endParaRPr>
                    </a:p>
                  </a:txBody>
                  <a:tcPr marL="8193" marR="8193" marT="8193" marB="0" anchor="ctr">
                    <a:lnL w="6350" cap="flat" cmpd="sng" algn="ctr">
                      <a:solidFill>
                        <a:srgbClr val="FFFFFF"/>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hMerge="1">
                  <a:txBody>
                    <a:bodyPr/>
                    <a:lstStyle/>
                    <a:p>
                      <a:pPr marL="0" algn="ctr" defTabSz="457200" rtl="0" eaLnBrk="1" fontAlgn="ctr" latinLnBrk="0" hangingPunct="1"/>
                      <a:endParaRPr lang="en-US" sz="1200" b="0" i="0" u="none" strike="noStrike" kern="1200" dirty="0">
                        <a:solidFill>
                          <a:schemeClr val="bg1"/>
                        </a:solidFill>
                        <a:effectLst/>
                        <a:latin typeface="Arial" panose="020B0604020202020204" pitchFamily="34" charset="0"/>
                        <a:ea typeface="+mn-ea"/>
                        <a:cs typeface="Arial" panose="020B0604020202020204" pitchFamily="34" charset="0"/>
                      </a:endParaRP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rowSpan="2">
                  <a:txBody>
                    <a:bodyPr/>
                    <a:lstStyle/>
                    <a:p>
                      <a:pPr algn="ctr" rtl="0" fontAlgn="ctr"/>
                      <a:r>
                        <a:rPr lang="en-US" sz="1800" b="1" i="0" u="none" strike="noStrike" dirty="0">
                          <a:solidFill>
                            <a:srgbClr val="FFFFFF"/>
                          </a:solidFill>
                          <a:effectLst/>
                          <a:latin typeface="Arial" panose="020B0604020202020204" pitchFamily="34" charset="0"/>
                          <a:cs typeface="Arial" panose="020B0604020202020204" pitchFamily="34" charset="0"/>
                        </a:rPr>
                        <a:t>Comments</a:t>
                      </a:r>
                    </a:p>
                  </a:txBody>
                  <a:tcPr marL="8193" marR="8193" marT="8193" marB="0" anchor="ctr">
                    <a:lnL w="12700" cap="flat" cmpd="sng" algn="ctr">
                      <a:solidFill>
                        <a:schemeClr val="bg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10000"/>
                  </a:ext>
                </a:extLst>
              </a:tr>
              <a:tr h="298769">
                <a:tc vMerge="1">
                  <a:txBody>
                    <a:bodyPr/>
                    <a:lstStyle/>
                    <a:p>
                      <a:endParaRPr lang="en-US"/>
                    </a:p>
                  </a:txBody>
                  <a:tcPr/>
                </a:tc>
                <a:tc>
                  <a:txBody>
                    <a:bodyPr/>
                    <a:lstStyle/>
                    <a:p>
                      <a:pPr marL="0" algn="ctr" defTabSz="457200" rtl="0" eaLnBrk="1" fontAlgn="ctr" latinLnBrk="0" hangingPunct="1"/>
                      <a:r>
                        <a:rPr lang="en-US" sz="1600" b="1" i="0" u="none" strike="noStrike" kern="1200" dirty="0">
                          <a:solidFill>
                            <a:schemeClr val="bg1"/>
                          </a:solidFill>
                          <a:effectLst/>
                          <a:latin typeface="Arial" panose="020B0604020202020204" pitchFamily="34" charset="0"/>
                          <a:ea typeface="+mn-ea"/>
                          <a:cs typeface="Arial" panose="020B0604020202020204" pitchFamily="34" charset="0"/>
                        </a:rPr>
                        <a:t>C</a:t>
                      </a: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a:txBody>
                    <a:bodyPr/>
                    <a:lstStyle/>
                    <a:p>
                      <a:pPr marL="0" algn="ctr" defTabSz="457200" rtl="0" eaLnBrk="1" fontAlgn="ctr" latinLnBrk="0" hangingPunct="1"/>
                      <a:r>
                        <a:rPr lang="en-US" sz="1600" b="1" i="0" u="none" strike="noStrike" kern="1200" dirty="0">
                          <a:solidFill>
                            <a:schemeClr val="bg1"/>
                          </a:solidFill>
                          <a:effectLst/>
                          <a:latin typeface="Arial" panose="020B0604020202020204" pitchFamily="34" charset="0"/>
                          <a:ea typeface="+mn-ea"/>
                          <a:cs typeface="Arial" panose="020B0604020202020204" pitchFamily="34" charset="0"/>
                        </a:rPr>
                        <a:t>S</a:t>
                      </a: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a:txBody>
                    <a:bodyPr/>
                    <a:lstStyle/>
                    <a:p>
                      <a:pPr marL="0" algn="ctr" defTabSz="457200" rtl="0" eaLnBrk="1" fontAlgn="ctr" latinLnBrk="0" hangingPunct="1"/>
                      <a:r>
                        <a:rPr lang="en-US" sz="1600" b="1" i="0" u="none" strike="noStrike" kern="1200" dirty="0">
                          <a:solidFill>
                            <a:schemeClr val="bg1"/>
                          </a:solidFill>
                          <a:effectLst/>
                          <a:latin typeface="Arial" panose="020B0604020202020204" pitchFamily="34" charset="0"/>
                          <a:ea typeface="+mn-ea"/>
                          <a:cs typeface="Arial" panose="020B0604020202020204" pitchFamily="34" charset="0"/>
                        </a:rPr>
                        <a:t>T</a:t>
                      </a: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a:txBody>
                    <a:bodyPr/>
                    <a:lstStyle/>
                    <a:p>
                      <a:pPr marL="0" algn="ctr" defTabSz="457200" rtl="0" eaLnBrk="1" fontAlgn="ctr" latinLnBrk="0" hangingPunct="1"/>
                      <a:r>
                        <a:rPr lang="en-US" sz="1600" b="1" i="0" u="none" strike="noStrike" kern="1200" dirty="0">
                          <a:solidFill>
                            <a:schemeClr val="bg1"/>
                          </a:solidFill>
                          <a:effectLst/>
                          <a:latin typeface="Arial" panose="020B0604020202020204" pitchFamily="34" charset="0"/>
                          <a:ea typeface="+mn-ea"/>
                          <a:cs typeface="Arial" panose="020B0604020202020204" pitchFamily="34" charset="0"/>
                        </a:rPr>
                        <a:t>P</a:t>
                      </a: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vMerge="1">
                  <a:txBody>
                    <a:bodyPr/>
                    <a:lstStyle/>
                    <a:p>
                      <a:endParaRPr lang="en-US"/>
                    </a:p>
                  </a:txBody>
                  <a:tcPr/>
                </a:tc>
                <a:extLst>
                  <a:ext uri="{0D108BD9-81ED-4DB2-BD59-A6C34878D82A}">
                    <a16:rowId xmlns:a16="http://schemas.microsoft.com/office/drawing/2014/main" val="167343537"/>
                  </a:ext>
                </a:extLst>
              </a:tr>
              <a:tr h="2063559">
                <a:tc>
                  <a:txBody>
                    <a:bodyPr/>
                    <a:lstStyle/>
                    <a:p>
                      <a:pPr algn="ctr" rtl="0" fontAlgn="ctr"/>
                      <a:r>
                        <a:rPr lang="en-US" sz="1800" b="1" i="0" u="none" strike="noStrike" dirty="0">
                          <a:solidFill>
                            <a:srgbClr val="FFFFFF"/>
                          </a:solidFill>
                          <a:effectLst/>
                          <a:latin typeface="Arial" panose="020B0604020202020204" pitchFamily="34" charset="0"/>
                          <a:cs typeface="Arial" panose="020B0604020202020204" pitchFamily="34" charset="0"/>
                        </a:rPr>
                        <a:t>Mid Year</a:t>
                      </a:r>
                    </a:p>
                  </a:txBody>
                  <a:tcPr marL="8193" marR="8193" marT="8193" marB="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marL="0" algn="ctr" defTabSz="457200" rtl="0" eaLnBrk="1" fontAlgn="ctr" latinLnBrk="0" hangingPunct="1"/>
                      <a:endParaRPr lang="en-US" sz="16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marL="0" algn="ctr" defTabSz="457200" rtl="0" eaLnBrk="1" fontAlgn="ctr" latinLnBrk="0" hangingPunct="1"/>
                      <a:endParaRPr lang="en-US" sz="16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endParaRPr lang="en-US" sz="2400" dirty="0">
                        <a:latin typeface="Arial" panose="020B0604020202020204" pitchFamily="34" charset="0"/>
                        <a:cs typeface="Arial" panose="020B0604020202020204" pitchFamily="34" charset="0"/>
                      </a:endParaRP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endParaRPr lang="en-US" sz="2400" dirty="0">
                        <a:latin typeface="Arial" panose="020B0604020202020204" pitchFamily="34" charset="0"/>
                        <a:cs typeface="Arial" panose="020B0604020202020204" pitchFamily="34" charset="0"/>
                      </a:endParaRP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l" rtl="0" fontAlgn="b"/>
                      <a:r>
                        <a:rPr lang="en-US" sz="1600" b="0" i="0" u="none" strike="noStrike" dirty="0">
                          <a:solidFill>
                            <a:srgbClr val="000000"/>
                          </a:solidFill>
                          <a:effectLst/>
                          <a:latin typeface="Arial" panose="020B0604020202020204" pitchFamily="34" charset="0"/>
                          <a:cs typeface="Arial" panose="020B0604020202020204" pitchFamily="34" charset="0"/>
                        </a:rPr>
                        <a:t>Technical</a:t>
                      </a:r>
                      <a:r>
                        <a:rPr lang="en-US" sz="1600" b="0" i="0" u="none" strike="noStrike" baseline="0" dirty="0">
                          <a:solidFill>
                            <a:srgbClr val="000000"/>
                          </a:solidFill>
                          <a:effectLst/>
                          <a:latin typeface="Arial" panose="020B0604020202020204" pitchFamily="34" charset="0"/>
                          <a:cs typeface="Arial" panose="020B0604020202020204" pitchFamily="34" charset="0"/>
                        </a:rPr>
                        <a:t> – Strong collaboration is occurring between the PSI technical elements.  An executable plan has been established to improve the SOA.  </a:t>
                      </a:r>
                    </a:p>
                    <a:p>
                      <a:pPr algn="l" rtl="0" fontAlgn="b"/>
                      <a:r>
                        <a:rPr lang="en-US" sz="1600" b="0" i="0" u="none" strike="noStrike" baseline="0" dirty="0">
                          <a:solidFill>
                            <a:srgbClr val="000000"/>
                          </a:solidFill>
                          <a:effectLst/>
                          <a:latin typeface="Arial" panose="020B0604020202020204" pitchFamily="34" charset="0"/>
                          <a:cs typeface="Arial" panose="020B0604020202020204" pitchFamily="34" charset="0"/>
                        </a:rPr>
                        <a:t>Cost – Resources are flowing allowing formal partnerships to be established and required procurements to meet the schedule.  </a:t>
                      </a:r>
                    </a:p>
                    <a:p>
                      <a:pPr algn="l" rtl="0" fontAlgn="b"/>
                      <a:r>
                        <a:rPr lang="en-US" sz="1600" b="0" i="0" u="none" strike="noStrike" baseline="0" dirty="0">
                          <a:solidFill>
                            <a:srgbClr val="000000"/>
                          </a:solidFill>
                          <a:effectLst/>
                          <a:latin typeface="Arial" panose="020B0604020202020204" pitchFamily="34" charset="0"/>
                          <a:cs typeface="Arial" panose="020B0604020202020204" pitchFamily="34" charset="0"/>
                        </a:rPr>
                        <a:t>Schedule – On track to meet planned milestones for FY 20.   </a:t>
                      </a:r>
                    </a:p>
                    <a:p>
                      <a:pPr algn="l" rtl="0" fontAlgn="b"/>
                      <a:r>
                        <a:rPr lang="en-US" sz="1600" b="0" i="0" u="none" strike="noStrike" baseline="0" dirty="0">
                          <a:solidFill>
                            <a:srgbClr val="000000"/>
                          </a:solidFill>
                          <a:effectLst/>
                          <a:latin typeface="Arial" panose="020B0604020202020204" pitchFamily="34" charset="0"/>
                          <a:cs typeface="Arial" panose="020B0604020202020204" pitchFamily="34" charset="0"/>
                        </a:rPr>
                        <a:t>Programmatic – Currently under formulation for the PCD and Project Plan.  Draft PCDs currently being reviewed. Technical Assessment being prepared by team. </a:t>
                      </a:r>
                    </a:p>
                    <a:p>
                      <a:pPr algn="l" rtl="0" fontAlgn="b"/>
                      <a:r>
                        <a:rPr lang="en-US" sz="1600" b="0" i="0" u="none" strike="noStrike" baseline="0" dirty="0">
                          <a:solidFill>
                            <a:srgbClr val="000000"/>
                          </a:solidFill>
                          <a:effectLst/>
                          <a:latin typeface="Arial" panose="020B0604020202020204" pitchFamily="34" charset="0"/>
                          <a:cs typeface="Arial" panose="020B0604020202020204" pitchFamily="34" charset="0"/>
                        </a:rPr>
                        <a:t>Formal partnership being pursued with HLS.  </a:t>
                      </a:r>
                    </a:p>
                  </a:txBody>
                  <a:tcPr marL="45720" marR="45720">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1817164">
                <a:tc>
                  <a:txBody>
                    <a:bodyPr/>
                    <a:lstStyle/>
                    <a:p>
                      <a:pPr algn="ctr" rtl="0" fontAlgn="ctr"/>
                      <a:r>
                        <a:rPr lang="en-US" sz="1800" b="1" i="0" u="none" strike="noStrike" dirty="0">
                          <a:solidFill>
                            <a:srgbClr val="FFFFFF"/>
                          </a:solidFill>
                          <a:effectLst/>
                          <a:latin typeface="Arial" panose="020B0604020202020204" pitchFamily="34" charset="0"/>
                          <a:cs typeface="Arial" panose="020B0604020202020204" pitchFamily="34" charset="0"/>
                        </a:rPr>
                        <a:t>Annual</a:t>
                      </a:r>
                    </a:p>
                  </a:txBody>
                  <a:tcPr marL="8193" marR="8193" marT="8193" marB="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70C0"/>
                    </a:solidFill>
                  </a:tcPr>
                </a:tc>
                <a:tc>
                  <a:txBody>
                    <a:bodyPr/>
                    <a:lstStyle/>
                    <a:p>
                      <a:pPr marL="0" algn="ctr" defTabSz="457200" rtl="0" eaLnBrk="1" fontAlgn="ctr" latinLnBrk="0" hangingPunct="1"/>
                      <a:endParaRPr lang="en-US" sz="16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pPr marL="0" algn="ctr" defTabSz="457200" rtl="0" eaLnBrk="1" fontAlgn="ctr" latinLnBrk="0" hangingPunct="1"/>
                      <a:endParaRPr lang="en-US" sz="16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endParaRPr lang="en-US" sz="2400" dirty="0">
                        <a:latin typeface="Arial" panose="020B0604020202020204" pitchFamily="34" charset="0"/>
                        <a:cs typeface="Arial" panose="020B0604020202020204" pitchFamily="34" charset="0"/>
                      </a:endParaRP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endParaRPr lang="en-US" sz="2400" dirty="0">
                        <a:latin typeface="Arial" panose="020B0604020202020204" pitchFamily="34" charset="0"/>
                        <a:cs typeface="Arial" panose="020B0604020202020204" pitchFamily="34" charset="0"/>
                      </a:endParaRP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pPr algn="l" rtl="0" fontAlgn="b"/>
                      <a:r>
                        <a:rPr lang="en-US" sz="1600" b="0" i="0" u="none" strike="noStrike" dirty="0">
                          <a:solidFill>
                            <a:srgbClr val="000000"/>
                          </a:solidFill>
                          <a:effectLst/>
                          <a:latin typeface="Arial" panose="020B0604020202020204" pitchFamily="34" charset="0"/>
                          <a:cs typeface="Arial" panose="020B0604020202020204" pitchFamily="34" charset="0"/>
                        </a:rPr>
                        <a:t>Technical</a:t>
                      </a:r>
                      <a:r>
                        <a:rPr lang="en-US" sz="1600" b="0" i="0" u="none" strike="noStrike" baseline="0" dirty="0">
                          <a:solidFill>
                            <a:srgbClr val="000000"/>
                          </a:solidFill>
                          <a:effectLst/>
                          <a:latin typeface="Arial" panose="020B0604020202020204" pitchFamily="34" charset="0"/>
                          <a:cs typeface="Arial" panose="020B0604020202020204" pitchFamily="34" charset="0"/>
                        </a:rPr>
                        <a:t> – Progress is being made across all PSI technical elements.  Technical approach has been approved by PSI PCB.      </a:t>
                      </a:r>
                    </a:p>
                    <a:p>
                      <a:pPr algn="l" rtl="0" fontAlgn="b"/>
                      <a:r>
                        <a:rPr lang="en-US" sz="1600" b="0" i="0" u="none" strike="noStrike" baseline="0" dirty="0">
                          <a:solidFill>
                            <a:srgbClr val="000000"/>
                          </a:solidFill>
                          <a:effectLst/>
                          <a:latin typeface="Arial" panose="020B0604020202020204" pitchFamily="34" charset="0"/>
                          <a:cs typeface="Arial" panose="020B0604020202020204" pitchFamily="34" charset="0"/>
                        </a:rPr>
                        <a:t>Cost – COVID impacts resulting in increased personnel costs to complete planned scope, combined with delay in PFGT and instrumentation development due to facility access restrictions.   </a:t>
                      </a:r>
                    </a:p>
                    <a:p>
                      <a:pPr algn="l" rtl="0" fontAlgn="b"/>
                      <a:r>
                        <a:rPr lang="en-US" sz="1600" b="0" i="0" u="none" strike="noStrike" baseline="0" dirty="0">
                          <a:solidFill>
                            <a:srgbClr val="000000"/>
                          </a:solidFill>
                          <a:effectLst/>
                          <a:latin typeface="Arial" panose="020B0604020202020204" pitchFamily="34" charset="0"/>
                          <a:cs typeface="Arial" panose="020B0604020202020204" pitchFamily="34" charset="0"/>
                        </a:rPr>
                        <a:t>Schedule – Schedule impacted due to COVID related facility access restrictions.  All technical elements impacted to various degrees.  </a:t>
                      </a:r>
                    </a:p>
                    <a:p>
                      <a:pPr algn="l" rtl="0" fontAlgn="b"/>
                      <a:r>
                        <a:rPr lang="en-US" sz="1600" b="0" i="0" u="none" strike="noStrike" baseline="0" dirty="0">
                          <a:solidFill>
                            <a:srgbClr val="000000"/>
                          </a:solidFill>
                          <a:effectLst/>
                          <a:latin typeface="Arial" panose="020B0604020202020204" pitchFamily="34" charset="0"/>
                          <a:cs typeface="Arial" panose="020B0604020202020204" pitchFamily="34" charset="0"/>
                        </a:rPr>
                        <a:t>Programmatic – PSI Project Plan completed GCD review and in process of final revisions.  Technical Assessment is complete.  All academic partnerships in place.  Partnership with HLS delayed due to CR funding concerns.    </a:t>
                      </a:r>
                    </a:p>
                  </a:txBody>
                  <a:tcPr marL="45720" marR="45720">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30043784"/>
                  </a:ext>
                </a:extLst>
              </a:tr>
            </a:tbl>
          </a:graphicData>
        </a:graphic>
      </p:graphicFrame>
      <p:pic>
        <p:nvPicPr>
          <p:cNvPr id="9" name="Picture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
        <p:nvSpPr>
          <p:cNvPr id="10" name="Slide Number Placeholder 9"/>
          <p:cNvSpPr>
            <a:spLocks noGrp="1"/>
          </p:cNvSpPr>
          <p:nvPr>
            <p:ph type="sldNum" sz="quarter" idx="10"/>
          </p:nvPr>
        </p:nvSpPr>
        <p:spPr/>
        <p:txBody>
          <a:bodyPr/>
          <a:lstStyle/>
          <a:p>
            <a:pPr>
              <a:defRPr/>
            </a:pPr>
            <a:fld id="{75D13D49-2B6F-174C-9E1E-1013A06E5C50}" type="slidenum">
              <a:rPr lang="uk-UA" smtClean="0"/>
              <a:pPr>
                <a:defRPr/>
              </a:pPr>
              <a:t>17</a:t>
            </a:fld>
            <a:endParaRPr lang="uk-UA" dirty="0"/>
          </a:p>
        </p:txBody>
      </p:sp>
    </p:spTree>
    <p:extLst>
      <p:ext uri="{BB962C8B-B14F-4D97-AF65-F5344CB8AC3E}">
        <p14:creationId xmlns:p14="http://schemas.microsoft.com/office/powerpoint/2010/main" val="33768531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5100" y="66528"/>
            <a:ext cx="6858000" cy="1066800"/>
          </a:xfrm>
        </p:spPr>
        <p:txBody>
          <a:bodyPr/>
          <a:lstStyle/>
          <a:p>
            <a:r>
              <a:rPr lang="en-US" sz="4000" dirty="0">
                <a:solidFill>
                  <a:schemeClr val="bg1">
                    <a:lumMod val="85000"/>
                  </a:schemeClr>
                </a:solidFill>
              </a:rPr>
              <a:t>EPO Update</a:t>
            </a:r>
          </a:p>
        </p:txBody>
      </p:sp>
      <p:sp>
        <p:nvSpPr>
          <p:cNvPr id="4" name="Content Placeholder 2"/>
          <p:cNvSpPr txBox="1">
            <a:spLocks/>
          </p:cNvSpPr>
          <p:nvPr/>
        </p:nvSpPr>
        <p:spPr>
          <a:xfrm>
            <a:off x="72429" y="1220112"/>
            <a:ext cx="11986788" cy="4953000"/>
          </a:xfrm>
          <a:prstGeom prst="rect">
            <a:avLst/>
          </a:prstGeom>
        </p:spPr>
        <p:txBody>
          <a:bodyPr>
            <a:normAutofit/>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Wingdings" panose="05000000000000000000" pitchFamily="2" charset="2"/>
              <a:buChar char="Ø"/>
            </a:pPr>
            <a:r>
              <a:rPr lang="en-US" sz="1800" dirty="0">
                <a:latin typeface="Arial" panose="020B0604020202020204" pitchFamily="34" charset="0"/>
                <a:cs typeface="Arial" panose="020B0604020202020204" pitchFamily="34" charset="0"/>
              </a:rPr>
              <a:t>Summary of Education and Public </a:t>
            </a:r>
            <a:r>
              <a:rPr lang="en-US" sz="1800" dirty="0" smtClean="0">
                <a:latin typeface="Arial" panose="020B0604020202020204" pitchFamily="34" charset="0"/>
                <a:cs typeface="Arial" panose="020B0604020202020204" pitchFamily="34" charset="0"/>
              </a:rPr>
              <a:t>Outreach</a:t>
            </a:r>
            <a:endParaRPr lang="en-US" sz="1800" dirty="0">
              <a:latin typeface="Arial" panose="020B0604020202020204" pitchFamily="34" charset="0"/>
              <a:cs typeface="Arial" panose="020B0604020202020204" pitchFamily="34" charset="0"/>
            </a:endParaRPr>
          </a:p>
          <a:p>
            <a:pPr>
              <a:buFont typeface="Wingdings" panose="05000000000000000000" pitchFamily="2" charset="2"/>
              <a:buChar char="Ø"/>
            </a:pPr>
            <a:endParaRPr lang="en-US" sz="1800" dirty="0">
              <a:latin typeface="Arial" panose="020B0604020202020204" pitchFamily="34" charset="0"/>
              <a:cs typeface="Arial" panose="020B0604020202020204" pitchFamily="34" charset="0"/>
            </a:endParaRPr>
          </a:p>
          <a:p>
            <a:endParaRPr lang="en-US" sz="1800" i="1" dirty="0">
              <a:latin typeface="Arial" panose="020B0604020202020204" pitchFamily="34" charset="0"/>
              <a:cs typeface="Arial" panose="020B0604020202020204" pitchFamily="34" charset="0"/>
            </a:endParaRPr>
          </a:p>
          <a:p>
            <a:endParaRPr lang="en-US" sz="1800" dirty="0">
              <a:latin typeface="Arial" panose="020B0604020202020204" pitchFamily="34" charset="0"/>
              <a:cs typeface="Arial" panose="020B0604020202020204" pitchFamily="34" charset="0"/>
            </a:endParaRPr>
          </a:p>
          <a:p>
            <a:pPr marL="0" indent="0">
              <a:buNone/>
            </a:pPr>
            <a:endParaRPr lang="en-US" sz="1800" dirty="0">
              <a:latin typeface="Arial" panose="020B0604020202020204" pitchFamily="34" charset="0"/>
              <a:cs typeface="Arial" panose="020B0604020202020204" pitchFamily="34" charset="0"/>
            </a:endParaRPr>
          </a:p>
          <a:p>
            <a:pPr marL="0" indent="0">
              <a:buNone/>
            </a:pPr>
            <a:endParaRPr lang="en-US" sz="1800"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
        <p:nvSpPr>
          <p:cNvPr id="6" name="Slide Number Placeholder 5"/>
          <p:cNvSpPr>
            <a:spLocks noGrp="1"/>
          </p:cNvSpPr>
          <p:nvPr>
            <p:ph type="sldNum" sz="quarter" idx="10"/>
          </p:nvPr>
        </p:nvSpPr>
        <p:spPr/>
        <p:txBody>
          <a:bodyPr/>
          <a:lstStyle/>
          <a:p>
            <a:pPr>
              <a:defRPr/>
            </a:pPr>
            <a:fld id="{75D13D49-2B6F-174C-9E1E-1013A06E5C50}" type="slidenum">
              <a:rPr lang="uk-UA" smtClean="0"/>
              <a:pPr>
                <a:defRPr/>
              </a:pPr>
              <a:t>18</a:t>
            </a:fld>
            <a:endParaRPr lang="uk-UA" dirty="0"/>
          </a:p>
        </p:txBody>
      </p:sp>
      <p:graphicFrame>
        <p:nvGraphicFramePr>
          <p:cNvPr id="9" name="Table 8"/>
          <p:cNvGraphicFramePr>
            <a:graphicFrameLocks noGrp="1"/>
          </p:cNvGraphicFramePr>
          <p:nvPr>
            <p:extLst>
              <p:ext uri="{D42A27DB-BD31-4B8C-83A1-F6EECF244321}">
                <p14:modId xmlns:p14="http://schemas.microsoft.com/office/powerpoint/2010/main" val="179981645"/>
              </p:ext>
            </p:extLst>
          </p:nvPr>
        </p:nvGraphicFramePr>
        <p:xfrm>
          <a:off x="172017" y="1722424"/>
          <a:ext cx="11887200" cy="1376680"/>
        </p:xfrm>
        <a:graphic>
          <a:graphicData uri="http://schemas.openxmlformats.org/drawingml/2006/table">
            <a:tbl>
              <a:tblPr firstRow="1" bandRow="1">
                <a:tableStyleId>{073A0DAA-6AF3-43AB-8588-CEC1D06C72B9}</a:tableStyleId>
              </a:tblPr>
              <a:tblGrid>
                <a:gridCol w="5943600">
                  <a:extLst>
                    <a:ext uri="{9D8B030D-6E8A-4147-A177-3AD203B41FA5}">
                      <a16:colId xmlns:a16="http://schemas.microsoft.com/office/drawing/2014/main" val="4286298847"/>
                    </a:ext>
                  </a:extLst>
                </a:gridCol>
                <a:gridCol w="5943600">
                  <a:extLst>
                    <a:ext uri="{9D8B030D-6E8A-4147-A177-3AD203B41FA5}">
                      <a16:colId xmlns:a16="http://schemas.microsoft.com/office/drawing/2014/main" val="2053922913"/>
                    </a:ext>
                  </a:extLst>
                </a:gridCol>
              </a:tblGrid>
              <a:tr h="0">
                <a:tc>
                  <a:txBody>
                    <a:bodyPr/>
                    <a:lstStyle/>
                    <a:p>
                      <a:pPr algn="ctr"/>
                      <a:r>
                        <a:rPr lang="en-US" dirty="0">
                          <a:latin typeface="Arial" panose="020B0604020202020204" pitchFamily="34" charset="0"/>
                          <a:cs typeface="Arial" panose="020B0604020202020204" pitchFamily="34" charset="0"/>
                        </a:rPr>
                        <a:t>Event</a:t>
                      </a:r>
                    </a:p>
                  </a:txBody>
                  <a:tcP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tc>
                  <a:txBody>
                    <a:bodyPr/>
                    <a:lstStyle/>
                    <a:p>
                      <a:pPr algn="ctr"/>
                      <a:r>
                        <a:rPr lang="en-US" dirty="0">
                          <a:latin typeface="Arial" panose="020B0604020202020204" pitchFamily="34" charset="0"/>
                          <a:cs typeface="Arial" panose="020B0604020202020204" pitchFamily="34" charset="0"/>
                        </a:rPr>
                        <a:t>Info</a:t>
                      </a:r>
                    </a:p>
                  </a:txBody>
                  <a:tcP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729967516"/>
                  </a:ext>
                </a:extLst>
              </a:tr>
              <a:tr h="370840">
                <a:tc>
                  <a:txBody>
                    <a:bodyPr/>
                    <a:lstStyle/>
                    <a:p>
                      <a:pPr algn="ctr"/>
                      <a:r>
                        <a:rPr lang="en-US" dirty="0"/>
                        <a:t>Humans to Mars Summit 2020:  Human EDL Panel </a:t>
                      </a:r>
                      <a:endParaRPr lang="en-US" dirty="0">
                        <a:latin typeface="+mj-lt"/>
                        <a:cs typeface="Arial" panose="020B0604020202020204" pitchFamily="34" charset="0"/>
                      </a:endParaRPr>
                    </a:p>
                  </a:txBody>
                  <a:tcPr>
                    <a:lnL w="38100" cap="flat" cmpd="sng" algn="ctr">
                      <a:solidFill>
                        <a:schemeClr val="tx1"/>
                      </a:solidFill>
                      <a:prstDash val="solid"/>
                      <a:round/>
                      <a:headEnd type="none" w="med" len="med"/>
                      <a:tailEnd type="none" w="med" len="med"/>
                    </a:ln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t>A. Korzun, 2 Sept 2020</a:t>
                      </a:r>
                    </a:p>
                  </a:txBody>
                  <a:tcP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286381976"/>
                  </a:ext>
                </a:extLst>
              </a:tr>
              <a:tr h="370840">
                <a:tc>
                  <a:txBody>
                    <a:bodyPr/>
                    <a:lstStyle/>
                    <a:p>
                      <a:pPr algn="ctr"/>
                      <a:r>
                        <a:rPr lang="en-US" dirty="0"/>
                        <a:t>AFESB Summer Student Seminar Series:  Propulsive Descent and Landing </a:t>
                      </a:r>
                      <a:endParaRPr lang="en-US" dirty="0">
                        <a:latin typeface="Arial" panose="020B0604020202020204" pitchFamily="34" charset="0"/>
                        <a:cs typeface="Arial" panose="020B0604020202020204" pitchFamily="34" charset="0"/>
                      </a:endParaRPr>
                    </a:p>
                  </a:txBody>
                  <a:tcPr>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a:r>
                        <a:rPr lang="en-US" dirty="0"/>
                        <a:t>A. Korzun, 27 July 2020</a:t>
                      </a:r>
                      <a:endParaRPr lang="en-US" dirty="0">
                        <a:latin typeface="Arial" panose="020B0604020202020204" pitchFamily="34" charset="0"/>
                        <a:cs typeface="Arial" panose="020B0604020202020204" pitchFamily="34" charset="0"/>
                      </a:endParaRPr>
                    </a:p>
                  </a:txBody>
                  <a:tcPr>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10572758"/>
                  </a:ext>
                </a:extLst>
              </a:tr>
            </a:tbl>
          </a:graphicData>
        </a:graphic>
      </p:graphicFrame>
      <p:sp>
        <p:nvSpPr>
          <p:cNvPr id="10" name="Rectangle 9"/>
          <p:cNvSpPr/>
          <p:nvPr/>
        </p:nvSpPr>
        <p:spPr>
          <a:xfrm>
            <a:off x="5122668" y="5301574"/>
            <a:ext cx="6770525" cy="773884"/>
          </a:xfrm>
          <a:prstGeom prst="rect">
            <a:avLst/>
          </a:prstGeom>
          <a:solidFill>
            <a:srgbClr val="92BBFA"/>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latin typeface="Arial" panose="020B0604020202020204" pitchFamily="34" charset="0"/>
                <a:cs typeface="Arial" panose="020B0604020202020204" pitchFamily="34" charset="0"/>
              </a:rPr>
              <a:t>Multiple planned PSI EPO opportunities were cancelled due to COVID related restrictions.  Future opportunities will be planned.  </a:t>
            </a:r>
          </a:p>
        </p:txBody>
      </p:sp>
    </p:spTree>
    <p:extLst>
      <p:ext uri="{BB962C8B-B14F-4D97-AF65-F5344CB8AC3E}">
        <p14:creationId xmlns:p14="http://schemas.microsoft.com/office/powerpoint/2010/main" val="147617420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1037" y="121312"/>
            <a:ext cx="8250115" cy="1066800"/>
          </a:xfrm>
        </p:spPr>
        <p:txBody>
          <a:bodyPr/>
          <a:lstStyle/>
          <a:p>
            <a:r>
              <a:rPr lang="en-US" sz="4000" dirty="0">
                <a:solidFill>
                  <a:schemeClr val="bg1">
                    <a:lumMod val="85000"/>
                  </a:schemeClr>
                </a:solidFill>
              </a:rPr>
              <a:t>Summary </a:t>
            </a:r>
          </a:p>
        </p:txBody>
      </p:sp>
      <p:sp>
        <p:nvSpPr>
          <p:cNvPr id="4" name="Content Placeholder 2"/>
          <p:cNvSpPr txBox="1">
            <a:spLocks/>
          </p:cNvSpPr>
          <p:nvPr/>
        </p:nvSpPr>
        <p:spPr>
          <a:xfrm>
            <a:off x="140677" y="1248508"/>
            <a:ext cx="11895992" cy="4999892"/>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buFont typeface="Arial" panose="020B0604020202020204" pitchFamily="34" charset="0"/>
              <a:buChar char="•"/>
            </a:pPr>
            <a:r>
              <a:rPr lang="en-US" sz="1800" dirty="0"/>
              <a:t>This is a very complex project—multiple </a:t>
            </a:r>
            <a:r>
              <a:rPr lang="en-US" sz="1800" dirty="0" smtClean="0"/>
              <a:t>centers</a:t>
            </a:r>
            <a:r>
              <a:rPr lang="en-US" sz="1800" dirty="0"/>
              <a:t>, stakeholders, industry and academic partners, changing and growing every day.</a:t>
            </a:r>
          </a:p>
          <a:p>
            <a:pPr marL="285750" indent="-285750">
              <a:buFont typeface="Arial" panose="020B0604020202020204" pitchFamily="34" charset="0"/>
              <a:buChar char="•"/>
            </a:pPr>
            <a:r>
              <a:rPr lang="en-US" sz="1800" dirty="0"/>
              <a:t>The PSI project is hugely significant and timely, and the energy and expertise are extremely valuable to the Agency and the broader planetary landing community. </a:t>
            </a:r>
          </a:p>
          <a:p>
            <a:pPr lvl="1">
              <a:buFont typeface="Arial" panose="020B0604020202020204" pitchFamily="34" charset="0"/>
              <a:buChar char="•"/>
            </a:pPr>
            <a:r>
              <a:rPr lang="en-US" sz="1600" dirty="0"/>
              <a:t>PSI is advancing the state of the art, giving the Nation a validated capability, and training the next generation</a:t>
            </a:r>
          </a:p>
          <a:p>
            <a:pPr lvl="1">
              <a:buFont typeface="Arial" panose="020B0604020202020204" pitchFamily="34" charset="0"/>
              <a:buChar char="•"/>
            </a:pPr>
            <a:r>
              <a:rPr lang="en-US" sz="1600" dirty="0"/>
              <a:t>Project is critical for helping mitigate risks for both SMD and HEOMD landers.</a:t>
            </a:r>
          </a:p>
          <a:p>
            <a:pPr marL="285750" indent="-285750">
              <a:buFont typeface="Arial" panose="020B0604020202020204" pitchFamily="34" charset="0"/>
              <a:buChar char="•"/>
            </a:pPr>
            <a:r>
              <a:rPr lang="en-US" sz="1800" dirty="0" smtClean="0"/>
              <a:t>Results </a:t>
            </a:r>
            <a:r>
              <a:rPr lang="en-US" sz="1800" dirty="0"/>
              <a:t>have started flowing </a:t>
            </a:r>
            <a:r>
              <a:rPr lang="en-US" sz="1800" dirty="0" smtClean="0"/>
              <a:t>from each of our technical elements showing we can </a:t>
            </a:r>
            <a:r>
              <a:rPr lang="en-US" sz="1800" u="sng" dirty="0"/>
              <a:t>deliver</a:t>
            </a:r>
            <a:r>
              <a:rPr lang="en-US" sz="1800" dirty="0"/>
              <a:t> on our scope. </a:t>
            </a:r>
            <a:endParaRPr lang="en-US" sz="1800" dirty="0" smtClean="0"/>
          </a:p>
          <a:p>
            <a:pPr lvl="1">
              <a:buFont typeface="Arial" panose="020B0604020202020204" pitchFamily="34" charset="0"/>
              <a:buChar char="•"/>
            </a:pPr>
            <a:r>
              <a:rPr lang="en-US" sz="1600" dirty="0"/>
              <a:t>PSC Code enhancements and comparisons with existing data</a:t>
            </a:r>
          </a:p>
          <a:p>
            <a:pPr lvl="1">
              <a:buFont typeface="Arial" panose="020B0604020202020204" pitchFamily="34" charset="0"/>
              <a:buChar char="•"/>
            </a:pPr>
            <a:r>
              <a:rPr lang="en-US" sz="1600" dirty="0"/>
              <a:t>Planning for each of the ground </a:t>
            </a:r>
            <a:r>
              <a:rPr lang="en-US" sz="1600" dirty="0" smtClean="0"/>
              <a:t>tests </a:t>
            </a:r>
            <a:endParaRPr lang="en-US" sz="1600" dirty="0"/>
          </a:p>
          <a:p>
            <a:pPr lvl="1">
              <a:buFont typeface="Arial" panose="020B0604020202020204" pitchFamily="34" charset="0"/>
              <a:buChar char="•"/>
            </a:pPr>
            <a:r>
              <a:rPr lang="en-US" sz="1600" dirty="0"/>
              <a:t>Early development for the </a:t>
            </a:r>
            <a:r>
              <a:rPr lang="en-US" sz="1600" dirty="0" smtClean="0"/>
              <a:t>MWDR</a:t>
            </a:r>
            <a:r>
              <a:rPr lang="en-US" sz="1600" dirty="0"/>
              <a:t>, SCALPSS, and Dust Concentration Monitor</a:t>
            </a:r>
          </a:p>
          <a:p>
            <a:pPr>
              <a:buFont typeface="Arial" panose="020B0604020202020204" pitchFamily="34" charset="0"/>
              <a:buChar char="•"/>
            </a:pPr>
            <a:r>
              <a:rPr lang="en-US" sz="1800" dirty="0" smtClean="0"/>
              <a:t>Next Steps Include: </a:t>
            </a:r>
          </a:p>
          <a:p>
            <a:pPr lvl="1">
              <a:buFont typeface="Arial" panose="020B0604020202020204" pitchFamily="34" charset="0"/>
              <a:buChar char="•"/>
            </a:pPr>
            <a:r>
              <a:rPr lang="en-US" sz="1600" dirty="0" smtClean="0"/>
              <a:t>Additional PSC </a:t>
            </a:r>
            <a:r>
              <a:rPr lang="en-US" sz="1600" dirty="0"/>
              <a:t>Code enhancements and computational comparisons with PFGT</a:t>
            </a:r>
          </a:p>
          <a:p>
            <a:pPr lvl="1">
              <a:buFont typeface="Arial" panose="020B0604020202020204" pitchFamily="34" charset="0"/>
              <a:buChar char="•"/>
            </a:pPr>
            <a:r>
              <a:rPr lang="en-US" sz="1600" dirty="0"/>
              <a:t>Complete PFGT test design and test program</a:t>
            </a:r>
          </a:p>
          <a:p>
            <a:pPr lvl="1">
              <a:buFont typeface="Arial" panose="020B0604020202020204" pitchFamily="34" charset="0"/>
              <a:buChar char="•"/>
            </a:pPr>
            <a:r>
              <a:rPr lang="en-US" sz="1600" dirty="0"/>
              <a:t>Complete SSGT/LSGT Trade Study, test requirement documents, integrated CAD test designs, propellant valve development and test matrices</a:t>
            </a:r>
          </a:p>
          <a:p>
            <a:pPr lvl="1">
              <a:buFont typeface="Arial" panose="020B0604020202020204" pitchFamily="34" charset="0"/>
              <a:buChar char="•"/>
            </a:pPr>
            <a:r>
              <a:rPr lang="en-US" sz="1600" dirty="0"/>
              <a:t>Obtain SCALPSS ground test data to quantify uncertainty, measure MWDR at higher particle velocities and prove out MWDR mass flow </a:t>
            </a:r>
            <a:r>
              <a:rPr lang="en-US" sz="1600" dirty="0" smtClean="0"/>
              <a:t>measurements</a:t>
            </a:r>
          </a:p>
          <a:p>
            <a:pPr>
              <a:buFont typeface="Arial" panose="020B0604020202020204" pitchFamily="34" charset="0"/>
              <a:buChar char="•"/>
            </a:pPr>
            <a:r>
              <a:rPr lang="en-US" sz="2000" dirty="0"/>
              <a:t>We have a </a:t>
            </a:r>
            <a:r>
              <a:rPr lang="en-US" sz="2000" u="sng" dirty="0"/>
              <a:t>strong</a:t>
            </a:r>
            <a:r>
              <a:rPr lang="en-US" sz="2000" dirty="0"/>
              <a:t>, </a:t>
            </a:r>
            <a:r>
              <a:rPr lang="en-US" sz="2000" u="sng" dirty="0"/>
              <a:t>integrated</a:t>
            </a:r>
            <a:r>
              <a:rPr lang="en-US" sz="2000" dirty="0"/>
              <a:t>, </a:t>
            </a:r>
            <a:r>
              <a:rPr lang="en-US" sz="2000" u="sng" dirty="0"/>
              <a:t>executable</a:t>
            </a:r>
            <a:r>
              <a:rPr lang="en-US" sz="2000" dirty="0"/>
              <a:t> plan to deliver on the PSI technical goals and objectives.</a:t>
            </a:r>
          </a:p>
          <a:p>
            <a:pPr lvl="1">
              <a:buFont typeface="Arial" panose="020B0604020202020204" pitchFamily="34" charset="0"/>
              <a:buChar char="•"/>
            </a:pPr>
            <a:endParaRPr lang="en-US" sz="1600" dirty="0"/>
          </a:p>
          <a:p>
            <a:pPr lvl="1">
              <a:buFont typeface="Arial" panose="020B0604020202020204" pitchFamily="34" charset="0"/>
              <a:buChar char="•"/>
            </a:pPr>
            <a:endParaRPr lang="en-US" sz="1400" dirty="0"/>
          </a:p>
          <a:p>
            <a:pPr marL="457200" lvl="1" indent="0">
              <a:buNone/>
            </a:pPr>
            <a:endParaRPr lang="en-US" sz="1800"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
        <p:nvSpPr>
          <p:cNvPr id="6" name="Slide Number Placeholder 5"/>
          <p:cNvSpPr>
            <a:spLocks noGrp="1"/>
          </p:cNvSpPr>
          <p:nvPr>
            <p:ph type="sldNum" sz="quarter" idx="10"/>
          </p:nvPr>
        </p:nvSpPr>
        <p:spPr/>
        <p:txBody>
          <a:bodyPr/>
          <a:lstStyle/>
          <a:p>
            <a:pPr>
              <a:defRPr/>
            </a:pPr>
            <a:fld id="{75D13D49-2B6F-174C-9E1E-1013A06E5C50}" type="slidenum">
              <a:rPr lang="uk-UA" smtClean="0"/>
              <a:pPr>
                <a:defRPr/>
              </a:pPr>
              <a:t>19</a:t>
            </a:fld>
            <a:endParaRPr lang="uk-UA" dirty="0"/>
          </a:p>
        </p:txBody>
      </p:sp>
    </p:spTree>
    <p:extLst>
      <p:ext uri="{BB962C8B-B14F-4D97-AF65-F5344CB8AC3E}">
        <p14:creationId xmlns:p14="http://schemas.microsoft.com/office/powerpoint/2010/main" val="121339936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pic>
        <p:nvPicPr>
          <p:cNvPr id="2" name="Picture 1"/>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578470" y="1992100"/>
            <a:ext cx="5158741" cy="356834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6" name="Rectangle 5"/>
          <p:cNvSpPr/>
          <p:nvPr/>
        </p:nvSpPr>
        <p:spPr>
          <a:xfrm>
            <a:off x="3365110" y="4686301"/>
            <a:ext cx="4431323" cy="650631"/>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BACKUP </a:t>
            </a:r>
          </a:p>
        </p:txBody>
      </p:sp>
      <p:sp>
        <p:nvSpPr>
          <p:cNvPr id="7" name="Slide Number Placeholder 6"/>
          <p:cNvSpPr>
            <a:spLocks noGrp="1"/>
          </p:cNvSpPr>
          <p:nvPr>
            <p:ph type="sldNum" sz="quarter" idx="10"/>
          </p:nvPr>
        </p:nvSpPr>
        <p:spPr/>
        <p:txBody>
          <a:bodyPr/>
          <a:lstStyle/>
          <a:p>
            <a:pPr>
              <a:defRPr/>
            </a:pPr>
            <a:fld id="{75D13D49-2B6F-174C-9E1E-1013A06E5C50}" type="slidenum">
              <a:rPr lang="uk-UA" smtClean="0"/>
              <a:pPr>
                <a:defRPr/>
              </a:pPr>
              <a:t>20</a:t>
            </a:fld>
            <a:endParaRPr lang="uk-UA" dirty="0"/>
          </a:p>
        </p:txBody>
      </p:sp>
    </p:spTree>
    <p:extLst>
      <p:ext uri="{BB962C8B-B14F-4D97-AF65-F5344CB8AC3E}">
        <p14:creationId xmlns:p14="http://schemas.microsoft.com/office/powerpoint/2010/main" val="9721924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a:ext>
            </a:extLst>
          </a:blip>
          <a:srcRect/>
          <a:stretch>
            <a:fillRect/>
          </a:stretch>
        </p:blipFill>
        <p:spPr bwMode="auto">
          <a:xfrm>
            <a:off x="152641" y="1170077"/>
            <a:ext cx="2047875" cy="2162175"/>
          </a:xfrm>
          <a:prstGeom prst="rect">
            <a:avLst/>
          </a:prstGeom>
          <a:noFill/>
          <a:ln>
            <a:noFill/>
          </a:ln>
        </p:spPr>
      </p:pic>
      <mc:AlternateContent xmlns:mc="http://schemas.openxmlformats.org/markup-compatibility/2006" xmlns:a14="http://schemas.microsoft.com/office/drawing/2010/main">
        <mc:Choice Requires="a14">
          <p:sp>
            <p:nvSpPr>
              <p:cNvPr id="3" name="Rectangle 2"/>
              <p:cNvSpPr/>
              <p:nvPr/>
            </p:nvSpPr>
            <p:spPr>
              <a:xfrm>
                <a:off x="148021" y="3391063"/>
                <a:ext cx="2247221" cy="1284198"/>
              </a:xfrm>
              <a:prstGeom prst="rect">
                <a:avLst/>
              </a:prstGeom>
            </p:spPr>
            <p:txBody>
              <a:bodyPr wrap="square">
                <a:spAutoFit/>
              </a:bodyPr>
              <a:lstStyle/>
              <a:p>
                <a:pPr marR="0" lvl="0">
                  <a:lnSpc>
                    <a:spcPct val="115000"/>
                  </a:lnSpc>
                  <a:spcBef>
                    <a:spcPts val="600"/>
                  </a:spcBef>
                  <a:spcAft>
                    <a:spcPts val="0"/>
                  </a:spcAft>
                </a:pPr>
                <a14:m>
                  <m:oMath xmlns:m="http://schemas.openxmlformats.org/officeDocument/2006/math">
                    <m:sSub>
                      <m:sSubPr>
                        <m:ctrlPr>
                          <a:rPr lang="en-US" sz="1050" i="1" smtClean="0">
                            <a:solidFill>
                              <a:schemeClr val="bg1"/>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1050" i="1">
                            <a:solidFill>
                              <a:schemeClr val="bg1"/>
                            </a:solidFill>
                            <a:effectLst/>
                            <a:latin typeface="Cambria Math" panose="02040503050406030204" pitchFamily="18" charset="0"/>
                            <a:ea typeface="Times New Roman" panose="02020603050405020304" pitchFamily="18" charset="0"/>
                            <a:cs typeface="Times New Roman" panose="02020603050405020304" pitchFamily="18" charset="0"/>
                          </a:rPr>
                          <m:t>𝑥</m:t>
                        </m:r>
                      </m:e>
                      <m:sub>
                        <m:r>
                          <a:rPr lang="en-US" sz="1050" i="1">
                            <a:solidFill>
                              <a:schemeClr val="bg1"/>
                            </a:solidFill>
                            <a:effectLst/>
                            <a:latin typeface="Cambria Math" panose="02040503050406030204" pitchFamily="18" charset="0"/>
                            <a:ea typeface="Times New Roman" panose="02020603050405020304" pitchFamily="18" charset="0"/>
                            <a:cs typeface="Times New Roman" panose="02020603050405020304" pitchFamily="18" charset="0"/>
                          </a:rPr>
                          <m:t>𝑚</m:t>
                        </m:r>
                      </m:sub>
                    </m:sSub>
                  </m:oMath>
                </a14:m>
                <a:r>
                  <a:rPr lang="en-US" sz="1050" dirty="0">
                    <a:solidFill>
                      <a:schemeClr val="bg1"/>
                    </a:solidFill>
                    <a:effectLst/>
                    <a:latin typeface="Cambria Math" panose="02040503050406030204" pitchFamily="18" charset="0"/>
                    <a:ea typeface="Times New Roman" panose="02020603050405020304" pitchFamily="18" charset="0"/>
                    <a:cs typeface="Times New Roman" panose="02020603050405020304" pitchFamily="18" charset="0"/>
                  </a:rPr>
                  <a:t> : Axial distance from nozzle exit to Mach disk</a:t>
                </a:r>
                <a:endParaRPr lang="en-US" sz="1050" i="1" dirty="0">
                  <a:solidFill>
                    <a:schemeClr val="bg1"/>
                  </a:solidFill>
                  <a:effectLst/>
                  <a:latin typeface="Cambria Math" panose="02040503050406030204" pitchFamily="18" charset="0"/>
                  <a:ea typeface="Times New Roman" panose="02020603050405020304" pitchFamily="18" charset="0"/>
                  <a:cs typeface="Times New Roman" panose="02020603050405020304" pitchFamily="18" charset="0"/>
                </a:endParaRPr>
              </a:p>
              <a:p>
                <a:pPr marR="0" lvl="0">
                  <a:lnSpc>
                    <a:spcPct val="115000"/>
                  </a:lnSpc>
                  <a:spcBef>
                    <a:spcPts val="600"/>
                  </a:spcBef>
                  <a:spcAft>
                    <a:spcPts val="0"/>
                  </a:spcAft>
                </a:pPr>
                <a14:m>
                  <m:oMath xmlns:m="http://schemas.openxmlformats.org/officeDocument/2006/math">
                    <m:sSub>
                      <m:sSubPr>
                        <m:ctrlPr>
                          <a:rPr lang="en-US" sz="1050" i="1">
                            <a:solidFill>
                              <a:schemeClr val="bg1"/>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1050" i="1">
                            <a:solidFill>
                              <a:schemeClr val="bg1"/>
                            </a:solidFill>
                            <a:effectLst/>
                            <a:latin typeface="Cambria Math" panose="02040503050406030204" pitchFamily="18" charset="0"/>
                            <a:ea typeface="Times New Roman" panose="02020603050405020304" pitchFamily="18" charset="0"/>
                            <a:cs typeface="Times New Roman" panose="02020603050405020304" pitchFamily="18" charset="0"/>
                          </a:rPr>
                          <m:t>𝐷</m:t>
                        </m:r>
                      </m:e>
                      <m:sub>
                        <m:r>
                          <a:rPr lang="en-US" sz="1050" i="1">
                            <a:solidFill>
                              <a:schemeClr val="bg1"/>
                            </a:solidFill>
                            <a:effectLst/>
                            <a:latin typeface="Cambria Math" panose="02040503050406030204" pitchFamily="18" charset="0"/>
                            <a:ea typeface="Times New Roman" panose="02020603050405020304" pitchFamily="18" charset="0"/>
                            <a:cs typeface="Times New Roman" panose="02020603050405020304" pitchFamily="18" charset="0"/>
                          </a:rPr>
                          <m:t>𝑚</m:t>
                        </m:r>
                      </m:sub>
                    </m:sSub>
                    <m:r>
                      <a:rPr lang="en-US" sz="1050" b="0" i="1" smtClean="0">
                        <a:solidFill>
                          <a:schemeClr val="bg1"/>
                        </a:solidFill>
                        <a:effectLst/>
                        <a:latin typeface="Cambria Math" panose="02040503050406030204" pitchFamily="18" charset="0"/>
                        <a:ea typeface="Times New Roman" panose="02020603050405020304" pitchFamily="18" charset="0"/>
                        <a:cs typeface="Times New Roman" panose="02020603050405020304" pitchFamily="18" charset="0"/>
                      </a:rPr>
                      <m:t> </m:t>
                    </m:r>
                  </m:oMath>
                </a14:m>
                <a:r>
                  <a:rPr lang="en-US" sz="105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Diameter of Mach disk</a:t>
                </a:r>
              </a:p>
              <a:p>
                <a:pPr>
                  <a:lnSpc>
                    <a:spcPct val="115000"/>
                  </a:lnSpc>
                  <a:spcBef>
                    <a:spcPts val="0"/>
                  </a:spcBef>
                  <a:spcAft>
                    <a:spcPts val="0"/>
                  </a:spcAft>
                </a:pPr>
                <a14:m>
                  <m:oMath xmlns:m="http://schemas.openxmlformats.org/officeDocument/2006/math">
                    <m:r>
                      <a:rPr lang="en-US" sz="1050" i="1">
                        <a:solidFill>
                          <a:schemeClr val="bg1"/>
                        </a:solidFill>
                        <a:effectLst/>
                        <a:latin typeface="Cambria Math" panose="02040503050406030204" pitchFamily="18" charset="0"/>
                        <a:ea typeface="Times New Roman" panose="02020603050405020304" pitchFamily="18" charset="0"/>
                        <a:cs typeface="Times New Roman" panose="02020603050405020304" pitchFamily="18" charset="0"/>
                      </a:rPr>
                      <m:t>𝑤</m:t>
                    </m:r>
                  </m:oMath>
                </a14:m>
                <a:r>
                  <a:rPr lang="en-US" sz="105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05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05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Primary jet wavelength (distance to intersection of reflected barrel shock and outer jet boundary)</a:t>
                </a:r>
              </a:p>
            </p:txBody>
          </p:sp>
        </mc:Choice>
        <mc:Fallback xmlns="">
          <p:sp>
            <p:nvSpPr>
              <p:cNvPr id="3" name="Rectangle 2"/>
              <p:cNvSpPr>
                <a:spLocks noRot="1" noChangeAspect="1" noMove="1" noResize="1" noEditPoints="1" noAdjustHandles="1" noChangeArrowheads="1" noChangeShapeType="1" noTextEdit="1"/>
              </p:cNvSpPr>
              <p:nvPr/>
            </p:nvSpPr>
            <p:spPr>
              <a:xfrm>
                <a:off x="148021" y="3391063"/>
                <a:ext cx="2247221" cy="1284198"/>
              </a:xfrm>
              <a:prstGeom prst="rect">
                <a:avLst/>
              </a:prstGeom>
              <a:blipFill>
                <a:blip r:embed="rId3"/>
                <a:stretch>
                  <a:fillRect b="-474"/>
                </a:stretch>
              </a:blipFill>
            </p:spPr>
            <p:txBody>
              <a:bodyPr/>
              <a:lstStyle/>
              <a:p>
                <a:r>
                  <a:rPr lang="en-US">
                    <a:noFill/>
                  </a:rPr>
                  <a:t> </a:t>
                </a:r>
              </a:p>
            </p:txBody>
          </p:sp>
        </mc:Fallback>
      </mc:AlternateContent>
      <p:grpSp>
        <p:nvGrpSpPr>
          <p:cNvPr id="4" name="Group 3"/>
          <p:cNvGrpSpPr/>
          <p:nvPr/>
        </p:nvGrpSpPr>
        <p:grpSpPr>
          <a:xfrm>
            <a:off x="3118210" y="1157952"/>
            <a:ext cx="4295775" cy="4638675"/>
            <a:chOff x="277906" y="1222689"/>
            <a:chExt cx="4295775" cy="4638675"/>
          </a:xfrm>
        </p:grpSpPr>
        <p:pic>
          <p:nvPicPr>
            <p:cNvPr id="5" name="Picture 5"/>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77906" y="1222689"/>
              <a:ext cx="4295775" cy="4638675"/>
            </a:xfrm>
            <a:prstGeom prst="rect">
              <a:avLst/>
            </a:prstGeom>
            <a:noFill/>
            <a:extLst>
              <a:ext uri="{909E8E84-426E-40DD-AFC4-6F175D3DCCD1}">
                <a14:hiddenFill xmlns:a14="http://schemas.microsoft.com/office/drawing/2010/main">
                  <a:solidFill>
                    <a:srgbClr val="FFFFFF"/>
                  </a:solidFill>
                </a14:hiddenFill>
              </a:ext>
            </a:extLst>
          </p:spPr>
        </p:pic>
        <p:sp>
          <p:nvSpPr>
            <p:cNvPr id="6" name="Text Box 2"/>
            <p:cNvSpPr txBox="1">
              <a:spLocks noChangeArrowheads="1"/>
            </p:cNvSpPr>
            <p:nvPr/>
          </p:nvSpPr>
          <p:spPr bwMode="auto">
            <a:xfrm>
              <a:off x="754717" y="1994273"/>
              <a:ext cx="1057275" cy="430887"/>
            </a:xfrm>
            <a:prstGeom prst="rect">
              <a:avLst/>
            </a:prstGeom>
            <a:noFill/>
            <a:ln>
              <a:noFill/>
            </a:ln>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rPr>
                <a:t>Instantaneous PLIF image</a:t>
              </a:r>
              <a:endParaRPr kumimoji="0" lang="en-US" altLang="en-US" sz="1800" b="0" i="0" u="none" strike="noStrike" cap="none" normalizeH="0" baseline="0" dirty="0">
                <a:ln>
                  <a:noFill/>
                </a:ln>
                <a:effectLst/>
                <a:latin typeface="Arial" panose="020B0604020202020204" pitchFamily="34" charset="0"/>
              </a:endParaRPr>
            </a:p>
          </p:txBody>
        </p:sp>
        <p:sp>
          <p:nvSpPr>
            <p:cNvPr id="7" name="Text Box 3"/>
            <p:cNvSpPr txBox="1">
              <a:spLocks noChangeArrowheads="1"/>
            </p:cNvSpPr>
            <p:nvPr/>
          </p:nvSpPr>
          <p:spPr bwMode="auto">
            <a:xfrm>
              <a:off x="754717" y="3334977"/>
              <a:ext cx="1143000" cy="430887"/>
            </a:xfrm>
            <a:prstGeom prst="rect">
              <a:avLst/>
            </a:prstGeom>
            <a:noFill/>
            <a:ln>
              <a:noFill/>
            </a:ln>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rPr>
                <a:t>Average of 100 PLIF images</a:t>
              </a:r>
              <a:endParaRPr kumimoji="0" lang="en-US" altLang="en-US" sz="1800" b="0" i="0" u="none" strike="noStrike" cap="none" normalizeH="0" baseline="0" dirty="0">
                <a:ln>
                  <a:noFill/>
                </a:ln>
                <a:effectLst/>
                <a:latin typeface="Arial" panose="020B0604020202020204" pitchFamily="34" charset="0"/>
              </a:endParaRPr>
            </a:p>
          </p:txBody>
        </p:sp>
        <p:sp>
          <p:nvSpPr>
            <p:cNvPr id="8" name="Text Box 2"/>
            <p:cNvSpPr txBox="1">
              <a:spLocks noChangeArrowheads="1"/>
            </p:cNvSpPr>
            <p:nvPr/>
          </p:nvSpPr>
          <p:spPr bwMode="auto">
            <a:xfrm>
              <a:off x="754717" y="4686574"/>
              <a:ext cx="1362075" cy="430887"/>
            </a:xfrm>
            <a:prstGeom prst="rect">
              <a:avLst/>
            </a:prstGeom>
            <a:noFill/>
            <a:ln>
              <a:noFill/>
            </a:ln>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rPr>
                <a:t>Standard deviation of 100 PLIF images</a:t>
              </a:r>
              <a:endParaRPr kumimoji="0" lang="en-US" altLang="en-US" sz="1800" b="0" i="0" u="none" strike="noStrike" cap="none" normalizeH="0" baseline="0" dirty="0">
                <a:ln>
                  <a:noFill/>
                </a:ln>
                <a:effectLst/>
                <a:latin typeface="Arial" panose="020B0604020202020204" pitchFamily="34" charset="0"/>
              </a:endParaRPr>
            </a:p>
          </p:txBody>
        </p:sp>
      </p:grpSp>
      <mc:AlternateContent xmlns:mc="http://schemas.openxmlformats.org/markup-compatibility/2006" xmlns:a14="http://schemas.microsoft.com/office/drawing/2010/main">
        <mc:Choice Requires="a14">
          <p:sp>
            <p:nvSpPr>
              <p:cNvPr id="9" name="Rectangle 8"/>
              <p:cNvSpPr/>
              <p:nvPr/>
            </p:nvSpPr>
            <p:spPr>
              <a:xfrm>
                <a:off x="1313393" y="5703451"/>
                <a:ext cx="8373035" cy="992708"/>
              </a:xfrm>
              <a:prstGeom prst="rect">
                <a:avLst/>
              </a:prstGeom>
            </p:spPr>
            <p:txBody>
              <a:bodyPr wrap="square">
                <a:spAutoFit/>
              </a:bodyPr>
              <a:lstStyle/>
              <a:p>
                <a:pPr marL="342900" marR="0" lvl="0" indent="-342900">
                  <a:lnSpc>
                    <a:spcPct val="115000"/>
                  </a:lnSpc>
                  <a:spcBef>
                    <a:spcPts val="600"/>
                  </a:spcBef>
                  <a:spcAft>
                    <a:spcPts val="0"/>
                  </a:spcAft>
                  <a:buFont typeface="Symbol" panose="05050102010706020507" pitchFamily="18" charset="2"/>
                  <a:buChar char=""/>
                </a:pPr>
                <a14:m>
                  <m:oMath xmlns:m="http://schemas.openxmlformats.org/officeDocument/2006/math">
                    <m:sSub>
                      <m:sSubPr>
                        <m:ctrlPr>
                          <a:rPr lang="en-US" sz="1200" i="1" smtClean="0">
                            <a:solidFill>
                              <a:schemeClr val="bg1"/>
                            </a:solidFill>
                            <a:latin typeface="Cambria Math" panose="02040503050406030204" pitchFamily="18" charset="0"/>
                            <a:ea typeface="Times New Roman" panose="02020603050405020304" pitchFamily="18" charset="0"/>
                            <a:cs typeface="Times New Roman" panose="02020603050405020304" pitchFamily="18" charset="0"/>
                          </a:rPr>
                        </m:ctrlPr>
                      </m:sSubPr>
                      <m:e>
                        <m:r>
                          <a:rPr lang="en-US" sz="1200" i="1">
                            <a:solidFill>
                              <a:schemeClr val="bg1"/>
                            </a:solidFill>
                            <a:effectLst/>
                            <a:latin typeface="Cambria Math" panose="02040503050406030204" pitchFamily="18" charset="0"/>
                            <a:ea typeface="Times New Roman" panose="02020603050405020304" pitchFamily="18" charset="0"/>
                            <a:cs typeface="Times New Roman" panose="02020603050405020304" pitchFamily="18" charset="0"/>
                          </a:rPr>
                          <m:t>𝑥</m:t>
                        </m:r>
                      </m:e>
                      <m:sub>
                        <m:r>
                          <a:rPr lang="en-US" sz="1200" i="1">
                            <a:solidFill>
                              <a:schemeClr val="bg1"/>
                            </a:solidFill>
                            <a:effectLst/>
                            <a:latin typeface="Cambria Math" panose="02040503050406030204" pitchFamily="18" charset="0"/>
                            <a:ea typeface="Times New Roman" panose="02020603050405020304" pitchFamily="18" charset="0"/>
                            <a:cs typeface="Times New Roman" panose="02020603050405020304" pitchFamily="18" charset="0"/>
                          </a:rPr>
                          <m:t>𝑢𝑛𝑠𝑡𝑒𝑎𝑑𝑦</m:t>
                        </m:r>
                      </m:sub>
                    </m:sSub>
                    <m:r>
                      <a:rPr lang="en-US" sz="1200" b="0" i="0" smtClean="0">
                        <a:solidFill>
                          <a:schemeClr val="bg1"/>
                        </a:solidFill>
                        <a:effectLst/>
                        <a:latin typeface="Cambria Math" panose="02040503050406030204" pitchFamily="18" charset="0"/>
                        <a:ea typeface="Times New Roman" panose="02020603050405020304" pitchFamily="18" charset="0"/>
                        <a:cs typeface="Times New Roman" panose="02020603050405020304" pitchFamily="18" charset="0"/>
                      </a:rPr>
                      <m:t>: </m:t>
                    </m:r>
                  </m:oMath>
                </a14:m>
                <a:r>
                  <a:rPr lang="en-US" sz="12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Location at which the standard deviation image exhibits a noticeable rise in intensity above the background noise.</a:t>
                </a:r>
              </a:p>
              <a:p>
                <a:pPr marL="342900" marR="0" lvl="0" indent="-342900">
                  <a:lnSpc>
                    <a:spcPct val="115000"/>
                  </a:lnSpc>
                  <a:spcBef>
                    <a:spcPts val="0"/>
                  </a:spcBef>
                  <a:spcAft>
                    <a:spcPts val="0"/>
                  </a:spcAft>
                  <a:buFont typeface="Symbol" panose="05050102010706020507" pitchFamily="18" charset="2"/>
                  <a:buChar char=""/>
                </a:pPr>
                <a14:m>
                  <m:oMath xmlns:m="http://schemas.openxmlformats.org/officeDocument/2006/math">
                    <m:sSub>
                      <m:sSubPr>
                        <m:ctrlPr>
                          <a:rPr lang="en-US" sz="1200" i="1">
                            <a:solidFill>
                              <a:schemeClr val="bg1"/>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1200" i="1">
                            <a:solidFill>
                              <a:schemeClr val="bg1"/>
                            </a:solidFill>
                            <a:effectLst/>
                            <a:latin typeface="Cambria Math" panose="02040503050406030204" pitchFamily="18" charset="0"/>
                            <a:ea typeface="Times New Roman" panose="02020603050405020304" pitchFamily="18" charset="0"/>
                            <a:cs typeface="Times New Roman" panose="02020603050405020304" pitchFamily="18" charset="0"/>
                          </a:rPr>
                          <m:t>𝑥</m:t>
                        </m:r>
                      </m:e>
                      <m:sub>
                        <m:r>
                          <a:rPr lang="en-US" sz="1200" i="1">
                            <a:solidFill>
                              <a:schemeClr val="bg1"/>
                            </a:solidFill>
                            <a:effectLst/>
                            <a:latin typeface="Cambria Math" panose="02040503050406030204" pitchFamily="18" charset="0"/>
                            <a:ea typeface="Times New Roman" panose="02020603050405020304" pitchFamily="18" charset="0"/>
                            <a:cs typeface="Times New Roman" panose="02020603050405020304" pitchFamily="18" charset="0"/>
                          </a:rPr>
                          <m:t>𝑓𝑢𝑙𝑙𝑦</m:t>
                        </m:r>
                        <m:r>
                          <a:rPr lang="en-US" sz="1200" i="1">
                            <a:solidFill>
                              <a:schemeClr val="bg1"/>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en-US" sz="1200" i="1">
                            <a:solidFill>
                              <a:schemeClr val="bg1"/>
                            </a:solidFill>
                            <a:effectLst/>
                            <a:latin typeface="Cambria Math" panose="02040503050406030204" pitchFamily="18" charset="0"/>
                            <a:ea typeface="Times New Roman" panose="02020603050405020304" pitchFamily="18" charset="0"/>
                            <a:cs typeface="Times New Roman" panose="02020603050405020304" pitchFamily="18" charset="0"/>
                          </a:rPr>
                          <m:t>𝑡𝑟𝑎𝑛𝑠</m:t>
                        </m:r>
                      </m:sub>
                    </m:sSub>
                  </m:oMath>
                </a14:m>
                <a:r>
                  <a:rPr lang="en-US" sz="12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Location at which the standard deviation intensity on the centerline of the jet rises above the background noise.</a:t>
                </a:r>
              </a:p>
              <a:p>
                <a:pPr marL="342900" marR="0" lvl="0" indent="-342900">
                  <a:lnSpc>
                    <a:spcPct val="115000"/>
                  </a:lnSpc>
                  <a:spcBef>
                    <a:spcPts val="0"/>
                  </a:spcBef>
                  <a:spcAft>
                    <a:spcPts val="0"/>
                  </a:spcAft>
                  <a:buFont typeface="Symbol" panose="05050102010706020507" pitchFamily="18" charset="2"/>
                  <a:buChar char=""/>
                </a:pPr>
                <a14:m>
                  <m:oMath xmlns:m="http://schemas.openxmlformats.org/officeDocument/2006/math">
                    <m:sSub>
                      <m:sSubPr>
                        <m:ctrlPr>
                          <a:rPr lang="en-US" sz="1200" i="1">
                            <a:solidFill>
                              <a:schemeClr val="bg1"/>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1200" i="1">
                            <a:solidFill>
                              <a:schemeClr val="bg1"/>
                            </a:solidFill>
                            <a:effectLst/>
                            <a:latin typeface="Cambria Math" panose="02040503050406030204" pitchFamily="18" charset="0"/>
                            <a:ea typeface="Times New Roman" panose="02020603050405020304" pitchFamily="18" charset="0"/>
                            <a:cs typeface="Times New Roman" panose="02020603050405020304" pitchFamily="18" charset="0"/>
                          </a:rPr>
                          <m:t>𝑥</m:t>
                        </m:r>
                      </m:e>
                      <m:sub>
                        <m:r>
                          <a:rPr lang="en-US" sz="1200" i="1">
                            <a:solidFill>
                              <a:schemeClr val="bg1"/>
                            </a:solidFill>
                            <a:effectLst/>
                            <a:latin typeface="Cambria Math" panose="02040503050406030204" pitchFamily="18" charset="0"/>
                            <a:ea typeface="Times New Roman" panose="02020603050405020304" pitchFamily="18" charset="0"/>
                            <a:cs typeface="Times New Roman" panose="02020603050405020304" pitchFamily="18" charset="0"/>
                          </a:rPr>
                          <m:t>𝑓𝑢𝑙𝑙𝑦</m:t>
                        </m:r>
                        <m:r>
                          <a:rPr lang="en-US" sz="1200" i="1">
                            <a:solidFill>
                              <a:schemeClr val="bg1"/>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en-US" sz="1200" i="1">
                            <a:solidFill>
                              <a:schemeClr val="bg1"/>
                            </a:solidFill>
                            <a:effectLst/>
                            <a:latin typeface="Cambria Math" panose="02040503050406030204" pitchFamily="18" charset="0"/>
                            <a:ea typeface="Times New Roman" panose="02020603050405020304" pitchFamily="18" charset="0"/>
                            <a:cs typeface="Times New Roman" panose="02020603050405020304" pitchFamily="18" charset="0"/>
                          </a:rPr>
                          <m:t>𝑡𝑢𝑟𝑏</m:t>
                        </m:r>
                      </m:sub>
                    </m:sSub>
                  </m:oMath>
                </a14:m>
                <a:r>
                  <a:rPr lang="en-US" sz="12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Location at which the standard deviation image exhibits a reduction in intensity along the centerline of the jet to below the level of the transitional region of the flow.</a:t>
                </a:r>
              </a:p>
            </p:txBody>
          </p:sp>
        </mc:Choice>
        <mc:Fallback xmlns="">
          <p:sp>
            <p:nvSpPr>
              <p:cNvPr id="9" name="Rectangle 8"/>
              <p:cNvSpPr>
                <a:spLocks noRot="1" noChangeAspect="1" noMove="1" noResize="1" noEditPoints="1" noAdjustHandles="1" noChangeArrowheads="1" noChangeShapeType="1" noTextEdit="1"/>
              </p:cNvSpPr>
              <p:nvPr/>
            </p:nvSpPr>
            <p:spPr>
              <a:xfrm>
                <a:off x="1313393" y="5703451"/>
                <a:ext cx="8373035" cy="992708"/>
              </a:xfrm>
              <a:prstGeom prst="rect">
                <a:avLst/>
              </a:prstGeom>
              <a:blipFill>
                <a:blip r:embed="rId5"/>
                <a:stretch>
                  <a:fillRect b="-3086"/>
                </a:stretch>
              </a:blipFill>
            </p:spPr>
            <p:txBody>
              <a:bodyPr/>
              <a:lstStyle/>
              <a:p>
                <a:r>
                  <a:rPr lang="en-US">
                    <a:noFill/>
                  </a:rPr>
                  <a:t> </a:t>
                </a:r>
              </a:p>
            </p:txBody>
          </p:sp>
        </mc:Fallback>
      </mc:AlternateContent>
      <p:pic>
        <p:nvPicPr>
          <p:cNvPr id="11" name="Picture 1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554420" y="1381465"/>
            <a:ext cx="4429887" cy="2251859"/>
          </a:xfrm>
          <a:prstGeom prst="rect">
            <a:avLst/>
          </a:prstGeom>
        </p:spPr>
      </p:pic>
      <mc:AlternateContent xmlns:mc="http://schemas.openxmlformats.org/markup-compatibility/2006" xmlns:a14="http://schemas.microsoft.com/office/drawing/2010/main">
        <mc:Choice Requires="a14">
          <p:sp>
            <p:nvSpPr>
              <p:cNvPr id="12" name="Rectangle 11"/>
              <p:cNvSpPr/>
              <p:nvPr/>
            </p:nvSpPr>
            <p:spPr>
              <a:xfrm flipH="1">
                <a:off x="7997591" y="3593983"/>
                <a:ext cx="1945480" cy="658642"/>
              </a:xfrm>
              <a:prstGeom prst="rect">
                <a:avLst/>
              </a:prstGeom>
            </p:spPr>
            <p:txBody>
              <a:bodyPr wrap="square">
                <a:spAutoFit/>
              </a:bodyPr>
              <a:lstStyle/>
              <a:p>
                <a:pPr marR="0" lvl="0">
                  <a:lnSpc>
                    <a:spcPct val="115000"/>
                  </a:lnSpc>
                  <a:spcBef>
                    <a:spcPts val="600"/>
                  </a:spcBef>
                  <a:spcAft>
                    <a:spcPts val="0"/>
                  </a:spcAft>
                </a:pPr>
                <a14:m>
                  <m:oMathPara xmlns:m="http://schemas.openxmlformats.org/officeDocument/2006/math">
                    <m:oMathParaPr>
                      <m:jc m:val="centerGroup"/>
                    </m:oMathParaPr>
                    <m:oMath xmlns:m="http://schemas.openxmlformats.org/officeDocument/2006/math">
                      <m:r>
                        <a:rPr lang="en-US" sz="1600" i="1" smtClean="0">
                          <a:solidFill>
                            <a:srgbClr val="3333CC"/>
                          </a:solidFill>
                          <a:effectLst/>
                          <a:latin typeface="Cambria Math" panose="02040503050406030204" pitchFamily="18" charset="0"/>
                          <a:ea typeface="Times New Roman" panose="02020603050405020304" pitchFamily="18" charset="0"/>
                          <a:cs typeface="Times New Roman" panose="02020603050405020304" pitchFamily="18" charset="0"/>
                        </a:rPr>
                        <m:t>𝑃</m:t>
                      </m:r>
                      <m:r>
                        <a:rPr lang="en-US" sz="1600" b="0" i="1" smtClean="0">
                          <a:solidFill>
                            <a:srgbClr val="3333CC"/>
                          </a:solidFill>
                          <a:effectLst/>
                          <a:latin typeface="Cambria Math" panose="02040503050406030204" pitchFamily="18" charset="0"/>
                          <a:ea typeface="Times New Roman" panose="02020603050405020304" pitchFamily="18" charset="0"/>
                          <a:cs typeface="Times New Roman" panose="02020603050405020304" pitchFamily="18" charset="0"/>
                        </a:rPr>
                        <m:t> </m:t>
                      </m:r>
                      <m:d>
                        <m:dPr>
                          <m:ctrlPr>
                            <a:rPr lang="en-US" sz="1600" b="0" i="1" smtClean="0">
                              <a:solidFill>
                                <a:srgbClr val="3333CC"/>
                              </a:solidFill>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US" sz="1600" b="0" i="1" smtClean="0">
                              <a:solidFill>
                                <a:srgbClr val="3333CC"/>
                              </a:solidFill>
                              <a:effectLst/>
                              <a:latin typeface="Cambria Math" panose="02040503050406030204" pitchFamily="18" charset="0"/>
                              <a:ea typeface="Times New Roman" panose="02020603050405020304" pitchFamily="18" charset="0"/>
                              <a:cs typeface="Times New Roman" panose="02020603050405020304" pitchFamily="18" charset="0"/>
                            </a:rPr>
                            <m:t>𝑝𝑙𝑎𝑡𝑒𝑎𝑢</m:t>
                          </m:r>
                        </m:e>
                      </m:d>
                      <m:r>
                        <a:rPr lang="en-US" sz="1600" b="0" i="1" smtClean="0">
                          <a:solidFill>
                            <a:srgbClr val="3333CC"/>
                          </a:solidFill>
                          <a:effectLst/>
                          <a:latin typeface="Cambria Math" panose="02040503050406030204" pitchFamily="18" charset="0"/>
                          <a:ea typeface="Times New Roman" panose="02020603050405020304" pitchFamily="18" charset="0"/>
                          <a:cs typeface="Times New Roman" panose="02020603050405020304" pitchFamily="18" charset="0"/>
                        </a:rPr>
                        <m:t>𝑇h𝑒</m:t>
                      </m:r>
                      <m:r>
                        <a:rPr lang="en-US" sz="1600" b="0" i="1" smtClean="0">
                          <a:solidFill>
                            <a:srgbClr val="3333CC"/>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en-US" sz="1600" b="0" i="1" smtClean="0">
                          <a:solidFill>
                            <a:srgbClr val="3333CC"/>
                          </a:solidFill>
                          <a:effectLst/>
                          <a:latin typeface="Cambria Math" panose="02040503050406030204" pitchFamily="18" charset="0"/>
                          <a:ea typeface="Times New Roman" panose="02020603050405020304" pitchFamily="18" charset="0"/>
                          <a:cs typeface="Times New Roman" panose="02020603050405020304" pitchFamily="18" charset="0"/>
                        </a:rPr>
                        <m:t>𝑓𝑙𝑎𝑡</m:t>
                      </m:r>
                      <m:r>
                        <a:rPr lang="en-US" sz="1600" b="0" i="1" smtClean="0">
                          <a:solidFill>
                            <a:srgbClr val="3333CC"/>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en-US" sz="1600" b="0" i="1" smtClean="0">
                          <a:solidFill>
                            <a:srgbClr val="3333CC"/>
                          </a:solidFill>
                          <a:effectLst/>
                          <a:latin typeface="Cambria Math" panose="02040503050406030204" pitchFamily="18" charset="0"/>
                          <a:ea typeface="Times New Roman" panose="02020603050405020304" pitchFamily="18" charset="0"/>
                          <a:cs typeface="Times New Roman" panose="02020603050405020304" pitchFamily="18" charset="0"/>
                        </a:rPr>
                        <m:t>𝑝𝑎𝑟𝑡</m:t>
                      </m:r>
                      <m:r>
                        <a:rPr lang="en-US" sz="1600" b="0" i="1" smtClean="0">
                          <a:solidFill>
                            <a:srgbClr val="3333CC"/>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en-US" sz="1600" b="0" i="1" smtClean="0">
                          <a:solidFill>
                            <a:srgbClr val="3333CC"/>
                          </a:solidFill>
                          <a:effectLst/>
                          <a:latin typeface="Cambria Math" panose="02040503050406030204" pitchFamily="18" charset="0"/>
                          <a:ea typeface="Times New Roman" panose="02020603050405020304" pitchFamily="18" charset="0"/>
                          <a:cs typeface="Times New Roman" panose="02020603050405020304" pitchFamily="18" charset="0"/>
                        </a:rPr>
                        <m:t>𝑜𝑓</m:t>
                      </m:r>
                      <m:r>
                        <a:rPr lang="en-US" sz="1600" b="0" i="1" smtClean="0">
                          <a:solidFill>
                            <a:srgbClr val="3333CC"/>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en-US" sz="1600" b="0" i="1" smtClean="0">
                          <a:solidFill>
                            <a:srgbClr val="3333CC"/>
                          </a:solidFill>
                          <a:effectLst/>
                          <a:latin typeface="Cambria Math" panose="02040503050406030204" pitchFamily="18" charset="0"/>
                          <a:ea typeface="Times New Roman" panose="02020603050405020304" pitchFamily="18" charset="0"/>
                          <a:cs typeface="Times New Roman" panose="02020603050405020304" pitchFamily="18" charset="0"/>
                        </a:rPr>
                        <m:t>𝑡h𝑒</m:t>
                      </m:r>
                      <m:r>
                        <a:rPr lang="en-US" sz="1600" b="0" i="1" smtClean="0">
                          <a:solidFill>
                            <a:srgbClr val="3333CC"/>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en-US" sz="1600" b="0" i="1" smtClean="0">
                          <a:solidFill>
                            <a:srgbClr val="3333CC"/>
                          </a:solidFill>
                          <a:effectLst/>
                          <a:latin typeface="Cambria Math" panose="02040503050406030204" pitchFamily="18" charset="0"/>
                          <a:ea typeface="Times New Roman" panose="02020603050405020304" pitchFamily="18" charset="0"/>
                          <a:cs typeface="Times New Roman" panose="02020603050405020304" pitchFamily="18" charset="0"/>
                        </a:rPr>
                        <m:t>𝑝𝑟𝑒𝑠𝑠𝑢𝑟𝑒</m:t>
                      </m:r>
                    </m:oMath>
                  </m:oMathPara>
                </a14:m>
                <a:endParaRPr lang="en-US" sz="1600" b="0" i="1" dirty="0">
                  <a:solidFill>
                    <a:srgbClr val="3333CC"/>
                  </a:solidFill>
                  <a:effectLst/>
                  <a:latin typeface="Cambria Math" panose="02040503050406030204" pitchFamily="18" charset="0"/>
                  <a:ea typeface="Times New Roman" panose="02020603050405020304" pitchFamily="18" charset="0"/>
                  <a:cs typeface="Times New Roman" panose="02020603050405020304" pitchFamily="18" charset="0"/>
                </a:endParaRPr>
              </a:p>
              <a:p>
                <a:pPr marR="0" lvl="0">
                  <a:lnSpc>
                    <a:spcPct val="115000"/>
                  </a:lnSpc>
                  <a:spcBef>
                    <a:spcPts val="600"/>
                  </a:spcBef>
                  <a:spcAft>
                    <a:spcPts val="0"/>
                  </a:spcAft>
                </a:pPr>
                <a14:m>
                  <m:oMathPara xmlns:m="http://schemas.openxmlformats.org/officeDocument/2006/math">
                    <m:oMathParaPr>
                      <m:jc m:val="centerGroup"/>
                    </m:oMathParaPr>
                    <m:oMath xmlns:m="http://schemas.openxmlformats.org/officeDocument/2006/math">
                      <m:r>
                        <a:rPr lang="en-US" sz="1600" b="0" i="1" smtClean="0">
                          <a:solidFill>
                            <a:srgbClr val="3333CC"/>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en-US" sz="1600" b="0" i="1" smtClean="0">
                          <a:solidFill>
                            <a:srgbClr val="3333CC"/>
                          </a:solidFill>
                          <a:effectLst/>
                          <a:latin typeface="Cambria Math" panose="02040503050406030204" pitchFamily="18" charset="0"/>
                          <a:ea typeface="Times New Roman" panose="02020603050405020304" pitchFamily="18" charset="0"/>
                          <a:cs typeface="Times New Roman" panose="02020603050405020304" pitchFamily="18" charset="0"/>
                        </a:rPr>
                        <m:t>𝑝𝑟𝑜𝑓𝑖𝑙𝑒</m:t>
                      </m:r>
                      <m:r>
                        <a:rPr lang="en-US" sz="1600" b="0" i="1" smtClean="0">
                          <a:solidFill>
                            <a:srgbClr val="3333CC"/>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en-US" sz="1600" b="0" i="1" smtClean="0">
                          <a:solidFill>
                            <a:srgbClr val="3333CC"/>
                          </a:solidFill>
                          <a:effectLst/>
                          <a:latin typeface="Cambria Math" panose="02040503050406030204" pitchFamily="18" charset="0"/>
                          <a:ea typeface="Times New Roman" panose="02020603050405020304" pitchFamily="18" charset="0"/>
                          <a:cs typeface="Times New Roman" panose="02020603050405020304" pitchFamily="18" charset="0"/>
                        </a:rPr>
                        <m:t>𝑖𝑛</m:t>
                      </m:r>
                      <m:r>
                        <a:rPr lang="en-US" sz="1600" b="0" i="1" smtClean="0">
                          <a:solidFill>
                            <a:srgbClr val="3333CC"/>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en-US" sz="1600" b="0" i="1" smtClean="0">
                          <a:solidFill>
                            <a:srgbClr val="3333CC"/>
                          </a:solidFill>
                          <a:effectLst/>
                          <a:latin typeface="Cambria Math" panose="02040503050406030204" pitchFamily="18" charset="0"/>
                          <a:ea typeface="Times New Roman" panose="02020603050405020304" pitchFamily="18" charset="0"/>
                          <a:cs typeface="Times New Roman" panose="02020603050405020304" pitchFamily="18" charset="0"/>
                        </a:rPr>
                        <m:t>𝑏𝑒𝑡𝑤𝑒𝑒𝑛</m:t>
                      </m:r>
                      <m:r>
                        <a:rPr lang="en-US" sz="1600" b="0" i="1" smtClean="0">
                          <a:solidFill>
                            <a:srgbClr val="3333CC"/>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en-US" sz="1600" b="0" i="1" smtClean="0">
                          <a:solidFill>
                            <a:srgbClr val="3333CC"/>
                          </a:solidFill>
                          <a:effectLst/>
                          <a:latin typeface="Cambria Math" panose="02040503050406030204" pitchFamily="18" charset="0"/>
                          <a:ea typeface="Times New Roman" panose="02020603050405020304" pitchFamily="18" charset="0"/>
                          <a:cs typeface="Times New Roman" panose="02020603050405020304" pitchFamily="18" charset="0"/>
                        </a:rPr>
                        <m:t>𝑡h𝑒</m:t>
                      </m:r>
                      <m:r>
                        <a:rPr lang="en-US" sz="1600" b="0" i="1" smtClean="0">
                          <a:solidFill>
                            <a:srgbClr val="3333CC"/>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en-US" sz="1600" b="0" i="1" smtClean="0">
                          <a:solidFill>
                            <a:srgbClr val="3333CC"/>
                          </a:solidFill>
                          <a:effectLst/>
                          <a:latin typeface="Cambria Math" panose="02040503050406030204" pitchFamily="18" charset="0"/>
                          <a:ea typeface="Times New Roman" panose="02020603050405020304" pitchFamily="18" charset="0"/>
                          <a:cs typeface="Times New Roman" panose="02020603050405020304" pitchFamily="18" charset="0"/>
                        </a:rPr>
                        <m:t>𝑡𝑤𝑜</m:t>
                      </m:r>
                      <m:r>
                        <a:rPr lang="en-US" sz="1600" b="0" i="1" smtClean="0">
                          <a:solidFill>
                            <a:srgbClr val="3333CC"/>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en-US" sz="1600" b="0" i="1" smtClean="0">
                          <a:solidFill>
                            <a:srgbClr val="3333CC"/>
                          </a:solidFill>
                          <a:effectLst/>
                          <a:latin typeface="Cambria Math" panose="02040503050406030204" pitchFamily="18" charset="0"/>
                          <a:ea typeface="Times New Roman" panose="02020603050405020304" pitchFamily="18" charset="0"/>
                          <a:cs typeface="Times New Roman" panose="02020603050405020304" pitchFamily="18" charset="0"/>
                        </a:rPr>
                        <m:t>𝑝𝑒𝑎𝑘𝑠</m:t>
                      </m:r>
                    </m:oMath>
                  </m:oMathPara>
                </a14:m>
                <a:endParaRPr lang="en-US" sz="1600" dirty="0">
                  <a:solidFill>
                    <a:srgbClr val="3333CC"/>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mc:Choice>
        <mc:Fallback xmlns="">
          <p:sp>
            <p:nvSpPr>
              <p:cNvPr id="12" name="Rectangle 11"/>
              <p:cNvSpPr>
                <a:spLocks noRot="1" noChangeAspect="1" noMove="1" noResize="1" noEditPoints="1" noAdjustHandles="1" noChangeArrowheads="1" noChangeShapeType="1" noTextEdit="1"/>
              </p:cNvSpPr>
              <p:nvPr/>
            </p:nvSpPr>
            <p:spPr>
              <a:xfrm flipH="1">
                <a:off x="7997591" y="3593983"/>
                <a:ext cx="1945480" cy="658642"/>
              </a:xfrm>
              <a:prstGeom prst="rect">
                <a:avLst/>
              </a:prstGeom>
              <a:blipFill>
                <a:blip r:embed="rId7"/>
                <a:stretch>
                  <a:fillRect r="-100000" b="-2778"/>
                </a:stretch>
              </a:blipFill>
            </p:spPr>
            <p:txBody>
              <a:bodyPr/>
              <a:lstStyle/>
              <a:p>
                <a:r>
                  <a:rPr lang="en-US">
                    <a:noFill/>
                  </a:rPr>
                  <a:t> </a:t>
                </a:r>
              </a:p>
            </p:txBody>
          </p:sp>
        </mc:Fallback>
      </mc:AlternateContent>
      <p:cxnSp>
        <p:nvCxnSpPr>
          <p:cNvPr id="14" name="Straight Connector 13"/>
          <p:cNvCxnSpPr/>
          <p:nvPr/>
        </p:nvCxnSpPr>
        <p:spPr>
          <a:xfrm>
            <a:off x="8431900" y="1974456"/>
            <a:ext cx="3131618" cy="0"/>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13" name="Rectangle 2"/>
          <p:cNvSpPr txBox="1">
            <a:spLocks noChangeArrowheads="1"/>
          </p:cNvSpPr>
          <p:nvPr/>
        </p:nvSpPr>
        <p:spPr>
          <a:xfrm>
            <a:off x="550258" y="-103307"/>
            <a:ext cx="10519646" cy="1087719"/>
          </a:xfrm>
        </p:spPr>
        <p:txBody>
          <a:bodyPr>
            <a:noAutofit/>
          </a:bodyPr>
          <a:lst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r>
              <a:rPr lang="en-US" altLang="en-US" sz="3600" dirty="0" smtClean="0">
                <a:latin typeface="Arial Bold" panose="020B0704020202020204" pitchFamily="34" charset="0"/>
                <a:cs typeface="Arial Bold" panose="020B0704020202020204" pitchFamily="34" charset="0"/>
              </a:rPr>
              <a:t>Parameter Descriptions for PSC Plume Comparisons in Martian Environment</a:t>
            </a:r>
            <a:br>
              <a:rPr lang="en-US" altLang="en-US" sz="3600" dirty="0" smtClean="0">
                <a:latin typeface="Arial Bold" panose="020B0704020202020204" pitchFamily="34" charset="0"/>
                <a:cs typeface="Arial Bold" panose="020B0704020202020204" pitchFamily="34" charset="0"/>
              </a:rPr>
            </a:br>
            <a:endParaRPr lang="en-US" altLang="en-US" sz="3600" dirty="0">
              <a:latin typeface="Arial Bold" panose="020B0704020202020204" pitchFamily="34" charset="0"/>
              <a:cs typeface="Arial Bold" panose="020B0704020202020204" pitchFamily="34" charset="0"/>
            </a:endParaRPr>
          </a:p>
        </p:txBody>
      </p:sp>
    </p:spTree>
    <p:extLst>
      <p:ext uri="{BB962C8B-B14F-4D97-AF65-F5344CB8AC3E}">
        <p14:creationId xmlns:p14="http://schemas.microsoft.com/office/powerpoint/2010/main" val="116062663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idx="4294967295"/>
          </p:nvPr>
        </p:nvSpPr>
        <p:spPr>
          <a:xfrm>
            <a:off x="550258" y="-103307"/>
            <a:ext cx="10519646" cy="1087719"/>
          </a:xfrm>
        </p:spPr>
        <p:txBody>
          <a:bodyPr>
            <a:noAutofit/>
          </a:bodyPr>
          <a:lstStyle/>
          <a:p>
            <a:r>
              <a:rPr lang="en-US" altLang="en-US" sz="3600" dirty="0">
                <a:latin typeface="Arial Bold" panose="020B0704020202020204" pitchFamily="34" charset="0"/>
                <a:cs typeface="Arial Bold" panose="020B0704020202020204" pitchFamily="34" charset="0"/>
              </a:rPr>
              <a:t>PSC Accomplishment: Simulation and Analysis Support of PFGT Design</a:t>
            </a:r>
            <a:br>
              <a:rPr lang="en-US" altLang="en-US" sz="3600" dirty="0">
                <a:latin typeface="Arial Bold" panose="020B0704020202020204" pitchFamily="34" charset="0"/>
                <a:cs typeface="Arial Bold" panose="020B0704020202020204" pitchFamily="34" charset="0"/>
              </a:rPr>
            </a:br>
            <a:r>
              <a:rPr lang="en-US" altLang="en-US" sz="3600" dirty="0">
                <a:latin typeface="Arial Bold" panose="020B0704020202020204" pitchFamily="34" charset="0"/>
                <a:cs typeface="Arial Bold" panose="020B0704020202020204" pitchFamily="34" charset="0"/>
              </a:rPr>
              <a:t>Task 3</a:t>
            </a:r>
            <a:br>
              <a:rPr lang="en-US" altLang="en-US" sz="3600" dirty="0">
                <a:latin typeface="Arial Bold" panose="020B0704020202020204" pitchFamily="34" charset="0"/>
                <a:cs typeface="Arial Bold" panose="020B0704020202020204" pitchFamily="34" charset="0"/>
              </a:rPr>
            </a:br>
            <a:endParaRPr lang="en-US" altLang="en-US" sz="3600" dirty="0">
              <a:latin typeface="Arial Bold" panose="020B0704020202020204" pitchFamily="34" charset="0"/>
              <a:cs typeface="Arial Bold" panose="020B0704020202020204" pitchFamily="34" charset="0"/>
            </a:endParaRPr>
          </a:p>
        </p:txBody>
      </p:sp>
      <p:sp>
        <p:nvSpPr>
          <p:cNvPr id="20" name="TextBox 10"/>
          <p:cNvSpPr txBox="1">
            <a:spLocks noChangeArrowheads="1"/>
          </p:cNvSpPr>
          <p:nvPr/>
        </p:nvSpPr>
        <p:spPr bwMode="auto">
          <a:xfrm>
            <a:off x="6057901" y="5120102"/>
            <a:ext cx="456088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35000"/>
              </a:spcBef>
            </a:pPr>
            <a:r>
              <a:rPr lang="en-US" altLang="en-US" sz="1600" b="1" dirty="0"/>
              <a:t>Issues/Concerns:</a:t>
            </a:r>
          </a:p>
        </p:txBody>
      </p:sp>
      <p:sp>
        <p:nvSpPr>
          <p:cNvPr id="2" name="Slide Number Placeholder 1"/>
          <p:cNvSpPr>
            <a:spLocks noGrp="1"/>
          </p:cNvSpPr>
          <p:nvPr>
            <p:ph type="sldNum" sz="quarter" idx="4294967295"/>
          </p:nvPr>
        </p:nvSpPr>
        <p:spPr/>
        <p:txBody>
          <a:bodyPr/>
          <a:lstStyle/>
          <a:p>
            <a:pPr>
              <a:defRPr/>
            </a:pPr>
            <a:fld id="{FE5F34FF-30B1-47E1-9EEA-E5CEE06FAB56}" type="slidenum">
              <a:rPr lang="en-US" smtClean="0"/>
              <a:pPr>
                <a:defRPr/>
              </a:pPr>
              <a:t>22</a:t>
            </a:fld>
            <a:endParaRPr lang="en-US"/>
          </a:p>
        </p:txBody>
      </p:sp>
      <p:sp>
        <p:nvSpPr>
          <p:cNvPr id="30" name="Rectangle 22"/>
          <p:cNvSpPr>
            <a:spLocks noChangeArrowheads="1"/>
          </p:cNvSpPr>
          <p:nvPr/>
        </p:nvSpPr>
        <p:spPr bwMode="auto">
          <a:xfrm>
            <a:off x="1524000" y="1144512"/>
            <a:ext cx="4685760" cy="12003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lvl="1" eaLnBrk="1" fontAlgn="auto" hangingPunct="1">
              <a:spcBef>
                <a:spcPts val="0"/>
              </a:spcBef>
              <a:spcAft>
                <a:spcPts val="0"/>
              </a:spcAft>
            </a:pPr>
            <a:endParaRPr lang="en-US" sz="1200" dirty="0">
              <a:solidFill>
                <a:prstClr val="black"/>
              </a:solidFill>
              <a:latin typeface="Calibri" panose="020F0502020204030204"/>
              <a:ea typeface="+mn-ea"/>
            </a:endParaRPr>
          </a:p>
          <a:p>
            <a:pPr marL="171450" indent="-171450" eaLnBrk="1" fontAlgn="auto" hangingPunct="1">
              <a:spcBef>
                <a:spcPts val="0"/>
              </a:spcBef>
              <a:spcAft>
                <a:spcPts val="0"/>
              </a:spcAft>
              <a:buFont typeface="Arial" panose="020B0604020202020204" pitchFamily="34" charset="0"/>
              <a:buChar char="•"/>
            </a:pPr>
            <a:endParaRPr lang="en-US" sz="1200" dirty="0">
              <a:solidFill>
                <a:prstClr val="black"/>
              </a:solidFill>
              <a:latin typeface="Calibri" panose="020F0502020204030204"/>
              <a:ea typeface="+mn-ea"/>
            </a:endParaRPr>
          </a:p>
          <a:p>
            <a:pPr eaLnBrk="1" fontAlgn="auto" hangingPunct="1">
              <a:spcBef>
                <a:spcPts val="0"/>
              </a:spcBef>
              <a:spcAft>
                <a:spcPts val="0"/>
              </a:spcAft>
            </a:pPr>
            <a:endParaRPr lang="en-US" sz="1200" dirty="0">
              <a:solidFill>
                <a:prstClr val="black"/>
              </a:solidFill>
              <a:latin typeface="Calibri" panose="020F0502020204030204"/>
              <a:ea typeface="+mn-ea"/>
            </a:endParaRPr>
          </a:p>
          <a:p>
            <a:pPr eaLnBrk="1" fontAlgn="auto" hangingPunct="1">
              <a:spcBef>
                <a:spcPts val="0"/>
              </a:spcBef>
              <a:spcAft>
                <a:spcPts val="0"/>
              </a:spcAft>
            </a:pPr>
            <a:endParaRPr lang="en-US" sz="1200" dirty="0">
              <a:solidFill>
                <a:prstClr val="black"/>
              </a:solidFill>
              <a:latin typeface="Calibri" panose="020F0502020204030204"/>
              <a:ea typeface="+mn-ea"/>
            </a:endParaRPr>
          </a:p>
          <a:p>
            <a:pPr eaLnBrk="1" fontAlgn="auto" hangingPunct="1">
              <a:spcBef>
                <a:spcPts val="0"/>
              </a:spcBef>
              <a:spcAft>
                <a:spcPts val="0"/>
              </a:spcAft>
            </a:pPr>
            <a:endParaRPr lang="en-US" sz="1200" dirty="0">
              <a:solidFill>
                <a:prstClr val="black"/>
              </a:solidFill>
              <a:latin typeface="Calibri" panose="020F0502020204030204"/>
              <a:ea typeface="+mn-ea"/>
            </a:endParaRPr>
          </a:p>
          <a:p>
            <a:pPr marL="91440" indent="-91440" eaLnBrk="1" fontAlgn="auto" hangingPunct="1">
              <a:spcBef>
                <a:spcPts val="0"/>
              </a:spcBef>
              <a:spcAft>
                <a:spcPts val="0"/>
              </a:spcAft>
              <a:buFont typeface="Arial" panose="020B0604020202020204" pitchFamily="34" charset="0"/>
              <a:buChar char="•"/>
            </a:pPr>
            <a:endParaRPr lang="en-US" sz="1200" dirty="0">
              <a:solidFill>
                <a:prstClr val="black"/>
              </a:solidFill>
              <a:latin typeface="Calibri" panose="020F0502020204030204"/>
              <a:ea typeface="+mn-ea"/>
            </a:endParaRPr>
          </a:p>
        </p:txBody>
      </p:sp>
      <p:sp>
        <p:nvSpPr>
          <p:cNvPr id="14" name="TextBox 10"/>
          <p:cNvSpPr txBox="1">
            <a:spLocks noChangeArrowheads="1"/>
          </p:cNvSpPr>
          <p:nvPr/>
        </p:nvSpPr>
        <p:spPr bwMode="auto">
          <a:xfrm>
            <a:off x="202301" y="1123067"/>
            <a:ext cx="11021352" cy="4912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35000"/>
              </a:spcBef>
            </a:pPr>
            <a:r>
              <a:rPr lang="en-US" altLang="en-US" sz="1800" b="1" dirty="0">
                <a:solidFill>
                  <a:schemeClr val="bg1"/>
                </a:solidFill>
              </a:rPr>
              <a:t>Requirement drill-down</a:t>
            </a:r>
          </a:p>
          <a:p>
            <a:pPr eaLnBrk="1" hangingPunct="1">
              <a:spcBef>
                <a:spcPct val="35000"/>
              </a:spcBef>
              <a:buFont typeface="+mj-lt"/>
              <a:buAutoNum type="arabicPeriod"/>
            </a:pPr>
            <a:r>
              <a:rPr lang="en-US" altLang="en-US" sz="1800" b="1" dirty="0">
                <a:solidFill>
                  <a:schemeClr val="bg1"/>
                </a:solidFill>
              </a:rPr>
              <a:t>PFGT support not part of PSC proposal</a:t>
            </a:r>
          </a:p>
          <a:p>
            <a:pPr eaLnBrk="1" hangingPunct="1">
              <a:spcBef>
                <a:spcPct val="35000"/>
              </a:spcBef>
              <a:buFont typeface="+mj-lt"/>
              <a:buAutoNum type="arabicPeriod"/>
            </a:pPr>
            <a:r>
              <a:rPr lang="en-US" altLang="en-US" sz="1800" b="1" dirty="0">
                <a:solidFill>
                  <a:schemeClr val="bg1"/>
                </a:solidFill>
              </a:rPr>
              <a:t>Participated with PSI community devising PFGT concept</a:t>
            </a:r>
          </a:p>
          <a:p>
            <a:pPr eaLnBrk="1" hangingPunct="1">
              <a:spcBef>
                <a:spcPct val="35000"/>
              </a:spcBef>
              <a:buFont typeface="+mj-lt"/>
              <a:buAutoNum type="arabicPeriod"/>
            </a:pPr>
            <a:r>
              <a:rPr lang="en-US" altLang="en-US" sz="1800" b="1" dirty="0">
                <a:solidFill>
                  <a:schemeClr val="bg1"/>
                </a:solidFill>
              </a:rPr>
              <a:t>PFGT provides data not available elsewhere for PSC validation</a:t>
            </a:r>
          </a:p>
          <a:p>
            <a:pPr eaLnBrk="1" hangingPunct="1">
              <a:spcBef>
                <a:spcPct val="35000"/>
              </a:spcBef>
              <a:buFont typeface="+mj-lt"/>
              <a:buAutoNum type="arabicPeriod"/>
            </a:pPr>
            <a:r>
              <a:rPr lang="en-US" altLang="en-US" sz="1800" b="1" dirty="0">
                <a:solidFill>
                  <a:schemeClr val="bg1"/>
                </a:solidFill>
              </a:rPr>
              <a:t>All KPPs improved by successful PFGT execution</a:t>
            </a:r>
          </a:p>
          <a:p>
            <a:pPr eaLnBrk="1" hangingPunct="1">
              <a:spcBef>
                <a:spcPct val="35000"/>
              </a:spcBef>
              <a:buFont typeface="+mj-lt"/>
              <a:buAutoNum type="arabicPeriod"/>
            </a:pPr>
            <a:r>
              <a:rPr lang="en-US" altLang="en-US" sz="1800" b="1" dirty="0">
                <a:solidFill>
                  <a:schemeClr val="bg1"/>
                </a:solidFill>
              </a:rPr>
              <a:t>Significant PSC stake in PFGT parametric space, simulant selection, test matrix and test hardware design</a:t>
            </a:r>
          </a:p>
          <a:p>
            <a:pPr eaLnBrk="1" hangingPunct="1">
              <a:spcBef>
                <a:spcPct val="35000"/>
              </a:spcBef>
              <a:buFont typeface="+mj-lt"/>
              <a:buAutoNum type="arabicPeriod"/>
            </a:pPr>
            <a:r>
              <a:rPr lang="en-US" altLang="en-US" sz="1800" b="1" dirty="0">
                <a:solidFill>
                  <a:schemeClr val="bg1"/>
                </a:solidFill>
              </a:rPr>
              <a:t>Since January 2020, significant PSC accomplishments:</a:t>
            </a:r>
          </a:p>
          <a:p>
            <a:pPr marL="571500" lvl="1" indent="-171450" eaLnBrk="1" hangingPunct="1">
              <a:spcBef>
                <a:spcPct val="35000"/>
              </a:spcBef>
              <a:buFont typeface="Arial" panose="020B0604020202020204" pitchFamily="34" charset="0"/>
              <a:buChar char="•"/>
            </a:pPr>
            <a:r>
              <a:rPr lang="en-US" altLang="en-US" sz="1200" b="1" dirty="0">
                <a:solidFill>
                  <a:schemeClr val="bg1"/>
                </a:solidFill>
              </a:rPr>
              <a:t>Dimensional analysis of Reference Lunar Lander to establish PFGT parameter space</a:t>
            </a:r>
          </a:p>
          <a:p>
            <a:pPr marL="571500" lvl="1" indent="-171450" eaLnBrk="1" hangingPunct="1">
              <a:spcBef>
                <a:spcPct val="35000"/>
              </a:spcBef>
              <a:buFont typeface="Arial" panose="020B0604020202020204" pitchFamily="34" charset="0"/>
              <a:buChar char="•"/>
            </a:pPr>
            <a:r>
              <a:rPr lang="en-US" altLang="en-US" sz="1200" b="1" dirty="0">
                <a:solidFill>
                  <a:schemeClr val="bg1"/>
                </a:solidFill>
              </a:rPr>
              <a:t>Soil bin design requirements</a:t>
            </a:r>
          </a:p>
          <a:p>
            <a:pPr marL="571500" lvl="1" indent="-171450" eaLnBrk="1" hangingPunct="1">
              <a:spcBef>
                <a:spcPct val="35000"/>
              </a:spcBef>
              <a:buFont typeface="Arial" panose="020B0604020202020204" pitchFamily="34" charset="0"/>
              <a:buChar char="•"/>
            </a:pPr>
            <a:r>
              <a:rPr lang="en-US" altLang="en-US" sz="1200" b="1" dirty="0">
                <a:solidFill>
                  <a:schemeClr val="bg1"/>
                </a:solidFill>
              </a:rPr>
              <a:t>Simulant selection logic</a:t>
            </a:r>
          </a:p>
          <a:p>
            <a:pPr marL="571500" lvl="1" indent="-171450" eaLnBrk="1" hangingPunct="1">
              <a:spcBef>
                <a:spcPct val="35000"/>
              </a:spcBef>
              <a:buFont typeface="Arial" panose="020B0604020202020204" pitchFamily="34" charset="0"/>
              <a:buChar char="•"/>
            </a:pPr>
            <a:r>
              <a:rPr lang="en-US" altLang="en-US" sz="1200" b="1" dirty="0">
                <a:solidFill>
                  <a:schemeClr val="bg1"/>
                </a:solidFill>
              </a:rPr>
              <a:t>Significant input to test matrix design</a:t>
            </a:r>
          </a:p>
          <a:p>
            <a:pPr eaLnBrk="1" hangingPunct="1">
              <a:spcBef>
                <a:spcPct val="35000"/>
              </a:spcBef>
              <a:buFont typeface="+mj-lt"/>
              <a:buAutoNum type="arabicPeriod"/>
            </a:pPr>
            <a:r>
              <a:rPr lang="en-US" altLang="en-US" sz="1800" b="1" dirty="0">
                <a:solidFill>
                  <a:schemeClr val="bg1"/>
                </a:solidFill>
              </a:rPr>
              <a:t>Forward work to support detailed design, data analysis, and problem resolution during execution of PFGT</a:t>
            </a:r>
          </a:p>
          <a:p>
            <a:pPr eaLnBrk="1" hangingPunct="1">
              <a:spcBef>
                <a:spcPct val="35000"/>
              </a:spcBef>
              <a:buFont typeface="+mj-lt"/>
              <a:buAutoNum type="arabicPeriod"/>
            </a:pPr>
            <a:r>
              <a:rPr lang="en-US" altLang="en-US" sz="1800" b="1" dirty="0">
                <a:solidFill>
                  <a:schemeClr val="bg1"/>
                </a:solidFill>
              </a:rPr>
              <a:t>Forward work to perform V&amp;V with PFGT results (consistent with baseline PSC proposal)</a:t>
            </a:r>
          </a:p>
        </p:txBody>
      </p:sp>
    </p:spTree>
    <p:extLst>
      <p:ext uri="{BB962C8B-B14F-4D97-AF65-F5344CB8AC3E}">
        <p14:creationId xmlns:p14="http://schemas.microsoft.com/office/powerpoint/2010/main" val="2306463335"/>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5100" y="66528"/>
            <a:ext cx="6858000" cy="1066800"/>
          </a:xfrm>
        </p:spPr>
        <p:txBody>
          <a:bodyPr/>
          <a:lstStyle/>
          <a:p>
            <a:r>
              <a:rPr lang="en-US" sz="3600" dirty="0">
                <a:solidFill>
                  <a:schemeClr val="bg1">
                    <a:lumMod val="85000"/>
                  </a:schemeClr>
                </a:solidFill>
              </a:rPr>
              <a:t>EPO Summary </a:t>
            </a:r>
            <a:r>
              <a:rPr lang="en-US" sz="3600" dirty="0" smtClean="0">
                <a:solidFill>
                  <a:schemeClr val="bg1">
                    <a:lumMod val="85000"/>
                  </a:schemeClr>
                </a:solidFill>
              </a:rPr>
              <a:t>Chart (1/2) </a:t>
            </a:r>
            <a:endParaRPr lang="en-US" sz="3600" dirty="0">
              <a:solidFill>
                <a:schemeClr val="bg1">
                  <a:lumMod val="85000"/>
                </a:schemeClr>
              </a:solidFill>
            </a:endParaRPr>
          </a:p>
        </p:txBody>
      </p:sp>
      <p:sp>
        <p:nvSpPr>
          <p:cNvPr id="4" name="Content Placeholder 2"/>
          <p:cNvSpPr txBox="1">
            <a:spLocks/>
          </p:cNvSpPr>
          <p:nvPr/>
        </p:nvSpPr>
        <p:spPr>
          <a:xfrm>
            <a:off x="52812" y="1199856"/>
            <a:ext cx="11986788" cy="4953000"/>
          </a:xfrm>
          <a:prstGeom prst="rect">
            <a:avLst/>
          </a:prstGeom>
        </p:spPr>
        <p:txBody>
          <a:bodyPr>
            <a:normAutofit/>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Wingdings" panose="05000000000000000000" pitchFamily="2" charset="2"/>
              <a:buChar char="Ø"/>
            </a:pPr>
            <a:r>
              <a:rPr lang="en-US" sz="2000" dirty="0">
                <a:latin typeface="Arial" panose="020B0604020202020204" pitchFamily="34" charset="0"/>
                <a:cs typeface="Arial" panose="020B0604020202020204" pitchFamily="34" charset="0"/>
              </a:rPr>
              <a:t>Conferences/seminars </a:t>
            </a:r>
            <a:r>
              <a:rPr lang="en-US" sz="2000" dirty="0" smtClean="0">
                <a:latin typeface="Arial" panose="020B0604020202020204" pitchFamily="34" charset="0"/>
                <a:cs typeface="Arial" panose="020B0604020202020204" pitchFamily="34" charset="0"/>
              </a:rPr>
              <a:t>from</a:t>
            </a:r>
            <a:r>
              <a:rPr lang="en-US" sz="2000" i="1" dirty="0" smtClean="0">
                <a:latin typeface="Arial" panose="020B0604020202020204" pitchFamily="34" charset="0"/>
                <a:cs typeface="Arial" panose="020B0604020202020204" pitchFamily="34" charset="0"/>
              </a:rPr>
              <a:t> Leveraged Tasks</a:t>
            </a:r>
            <a:endParaRPr lang="en-US" sz="1600" i="1" dirty="0">
              <a:latin typeface="Arial" panose="020B0604020202020204" pitchFamily="34" charset="0"/>
              <a:cs typeface="Arial" panose="020B0604020202020204" pitchFamily="34" charset="0"/>
            </a:endParaRPr>
          </a:p>
          <a:p>
            <a:pPr>
              <a:buFont typeface="Wingdings" panose="05000000000000000000" pitchFamily="2" charset="2"/>
              <a:buChar char="Ø"/>
            </a:pPr>
            <a:endParaRPr lang="en-US" sz="2800" dirty="0" smtClean="0">
              <a:latin typeface="Arial" panose="020B0604020202020204" pitchFamily="34" charset="0"/>
              <a:cs typeface="Arial" panose="020B0604020202020204" pitchFamily="34" charset="0"/>
            </a:endParaRPr>
          </a:p>
          <a:p>
            <a:pPr>
              <a:buFont typeface="Wingdings" panose="05000000000000000000" pitchFamily="2" charset="2"/>
              <a:buChar char="Ø"/>
            </a:pPr>
            <a:endParaRPr lang="en-US" sz="2800" dirty="0" smtClean="0">
              <a:latin typeface="Arial" panose="020B0604020202020204" pitchFamily="34" charset="0"/>
              <a:cs typeface="Arial" panose="020B0604020202020204" pitchFamily="34" charset="0"/>
            </a:endParaRPr>
          </a:p>
          <a:p>
            <a:pPr>
              <a:buFont typeface="Wingdings" panose="05000000000000000000" pitchFamily="2" charset="2"/>
              <a:buChar char="Ø"/>
            </a:pPr>
            <a:endParaRPr lang="en-US" sz="1400" dirty="0" smtClean="0">
              <a:latin typeface="Arial" panose="020B0604020202020204" pitchFamily="34" charset="0"/>
              <a:cs typeface="Arial" panose="020B0604020202020204" pitchFamily="34" charset="0"/>
            </a:endParaRPr>
          </a:p>
          <a:p>
            <a:pPr>
              <a:buFont typeface="Wingdings" panose="05000000000000000000" pitchFamily="2" charset="2"/>
              <a:buChar char="Ø"/>
            </a:pPr>
            <a:r>
              <a:rPr lang="en-US" sz="2000" dirty="0" smtClean="0">
                <a:latin typeface="Arial" panose="020B0604020202020204" pitchFamily="34" charset="0"/>
                <a:cs typeface="Arial" panose="020B0604020202020204" pitchFamily="34" charset="0"/>
              </a:rPr>
              <a:t>Conferences/seminars </a:t>
            </a:r>
            <a:r>
              <a:rPr lang="en-US" sz="2000" i="1" dirty="0" smtClean="0">
                <a:latin typeface="Arial" panose="020B0604020202020204" pitchFamily="34" charset="0"/>
                <a:cs typeface="Arial" panose="020B0604020202020204" pitchFamily="34" charset="0"/>
              </a:rPr>
              <a:t>planned </a:t>
            </a:r>
            <a:r>
              <a:rPr lang="en-US" sz="1600" i="1" dirty="0" smtClean="0">
                <a:latin typeface="Arial" panose="020B0604020202020204" pitchFamily="34" charset="0"/>
                <a:cs typeface="Arial" panose="020B0604020202020204" pitchFamily="34" charset="0"/>
              </a:rPr>
              <a:t>(FY20 scheduled opportunities were cancelled)</a:t>
            </a:r>
          </a:p>
          <a:p>
            <a:pPr>
              <a:buFont typeface="Wingdings" panose="05000000000000000000" pitchFamily="2" charset="2"/>
              <a:buChar char="Ø"/>
            </a:pPr>
            <a:endParaRPr lang="en-US" sz="2800" dirty="0" smtClean="0">
              <a:latin typeface="Arial" panose="020B0604020202020204" pitchFamily="34" charset="0"/>
              <a:cs typeface="Arial" panose="020B0604020202020204" pitchFamily="34" charset="0"/>
            </a:endParaRPr>
          </a:p>
          <a:p>
            <a:pPr>
              <a:buFont typeface="Wingdings" panose="05000000000000000000" pitchFamily="2" charset="2"/>
              <a:buChar char="Ø"/>
            </a:pPr>
            <a:endParaRPr lang="en-US" sz="2800" dirty="0" smtClean="0">
              <a:latin typeface="Arial" panose="020B0604020202020204" pitchFamily="34" charset="0"/>
              <a:cs typeface="Arial" panose="020B0604020202020204" pitchFamily="34" charset="0"/>
            </a:endParaRPr>
          </a:p>
          <a:p>
            <a:pPr>
              <a:buFont typeface="Wingdings" panose="05000000000000000000" pitchFamily="2" charset="2"/>
              <a:buChar char="Ø"/>
            </a:pPr>
            <a:endParaRPr lang="en-US" dirty="0" smtClean="0">
              <a:latin typeface="Arial" panose="020B0604020202020204" pitchFamily="34" charset="0"/>
              <a:cs typeface="Arial" panose="020B0604020202020204" pitchFamily="34" charset="0"/>
            </a:endParaRPr>
          </a:p>
          <a:p>
            <a:pPr marL="0" indent="0">
              <a:buNone/>
            </a:pPr>
            <a:endParaRPr lang="en-US" dirty="0" smtClean="0">
              <a:latin typeface="Arial" panose="020B0604020202020204" pitchFamily="34" charset="0"/>
              <a:cs typeface="Arial" panose="020B0604020202020204" pitchFamily="34" charset="0"/>
            </a:endParaRPr>
          </a:p>
          <a:p>
            <a:pPr marL="0" indent="0">
              <a:buNone/>
            </a:pPr>
            <a:endParaRPr lang="en-US" dirty="0" smtClean="0">
              <a:latin typeface="Arial" panose="020B0604020202020204" pitchFamily="34" charset="0"/>
              <a:cs typeface="Arial" panose="020B0604020202020204" pitchFamily="34" charset="0"/>
            </a:endParaRPr>
          </a:p>
          <a:p>
            <a:pPr marL="0" indent="0">
              <a:buNone/>
            </a:pPr>
            <a:endParaRPr lang="en-US" dirty="0" smtClean="0">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
        <p:nvSpPr>
          <p:cNvPr id="6" name="Slide Number Placeholder 5"/>
          <p:cNvSpPr>
            <a:spLocks noGrp="1"/>
          </p:cNvSpPr>
          <p:nvPr>
            <p:ph type="sldNum" sz="quarter" idx="10"/>
          </p:nvPr>
        </p:nvSpPr>
        <p:spPr/>
        <p:txBody>
          <a:bodyPr/>
          <a:lstStyle/>
          <a:p>
            <a:pPr>
              <a:defRPr/>
            </a:pPr>
            <a:fld id="{75D13D49-2B6F-174C-9E1E-1013A06E5C50}" type="slidenum">
              <a:rPr lang="uk-UA" smtClean="0"/>
              <a:pPr>
                <a:defRPr/>
              </a:pPr>
              <a:t>23</a:t>
            </a:fld>
            <a:endParaRPr lang="uk-UA" dirty="0"/>
          </a:p>
        </p:txBody>
      </p:sp>
      <p:graphicFrame>
        <p:nvGraphicFramePr>
          <p:cNvPr id="3" name="Table 2"/>
          <p:cNvGraphicFramePr>
            <a:graphicFrameLocks noGrp="1"/>
          </p:cNvGraphicFramePr>
          <p:nvPr>
            <p:extLst>
              <p:ext uri="{D42A27DB-BD31-4B8C-83A1-F6EECF244321}">
                <p14:modId xmlns:p14="http://schemas.microsoft.com/office/powerpoint/2010/main" val="502945620"/>
              </p:ext>
            </p:extLst>
          </p:nvPr>
        </p:nvGraphicFramePr>
        <p:xfrm>
          <a:off x="190500" y="3217026"/>
          <a:ext cx="11887200" cy="3412374"/>
        </p:xfrm>
        <a:graphic>
          <a:graphicData uri="http://schemas.openxmlformats.org/drawingml/2006/table">
            <a:tbl>
              <a:tblPr firstRow="1" bandRow="1">
                <a:tableStyleId>{073A0DAA-6AF3-43AB-8588-CEC1D06C72B9}</a:tableStyleId>
              </a:tblPr>
              <a:tblGrid>
                <a:gridCol w="4750676">
                  <a:extLst>
                    <a:ext uri="{9D8B030D-6E8A-4147-A177-3AD203B41FA5}">
                      <a16:colId xmlns:a16="http://schemas.microsoft.com/office/drawing/2014/main" val="4286298847"/>
                    </a:ext>
                  </a:extLst>
                </a:gridCol>
                <a:gridCol w="7136524">
                  <a:extLst>
                    <a:ext uri="{9D8B030D-6E8A-4147-A177-3AD203B41FA5}">
                      <a16:colId xmlns:a16="http://schemas.microsoft.com/office/drawing/2014/main" val="2053922913"/>
                    </a:ext>
                  </a:extLst>
                </a:gridCol>
              </a:tblGrid>
              <a:tr h="374534">
                <a:tc>
                  <a:txBody>
                    <a:bodyPr/>
                    <a:lstStyle/>
                    <a:p>
                      <a:pPr algn="ctr"/>
                      <a:r>
                        <a:rPr lang="en-US" dirty="0">
                          <a:latin typeface="Arial" panose="020B0604020202020204" pitchFamily="34" charset="0"/>
                          <a:cs typeface="Arial" panose="020B0604020202020204" pitchFamily="34" charset="0"/>
                        </a:rPr>
                        <a:t>Conference Name</a:t>
                      </a:r>
                      <a:r>
                        <a:rPr lang="en-US" baseline="0" dirty="0">
                          <a:latin typeface="Arial" panose="020B0604020202020204" pitchFamily="34" charset="0"/>
                          <a:cs typeface="Arial" panose="020B0604020202020204" pitchFamily="34" charset="0"/>
                        </a:rPr>
                        <a:t> </a:t>
                      </a:r>
                      <a:endParaRPr lang="en-US" dirty="0">
                        <a:latin typeface="Arial" panose="020B0604020202020204" pitchFamily="34" charset="0"/>
                        <a:cs typeface="Arial" panose="020B0604020202020204" pitchFamily="34" charset="0"/>
                      </a:endParaRPr>
                    </a:p>
                  </a:txBody>
                  <a:tcP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tc>
                  <a:txBody>
                    <a:bodyPr/>
                    <a:lstStyle/>
                    <a:p>
                      <a:pPr algn="ctr"/>
                      <a:r>
                        <a:rPr lang="en-US" dirty="0">
                          <a:latin typeface="Arial" panose="020B0604020202020204" pitchFamily="34" charset="0"/>
                          <a:cs typeface="Arial" panose="020B0604020202020204" pitchFamily="34" charset="0"/>
                        </a:rPr>
                        <a:t>Papers</a:t>
                      </a:r>
                      <a:r>
                        <a:rPr lang="en-US" baseline="0" dirty="0">
                          <a:latin typeface="Arial" panose="020B0604020202020204" pitchFamily="34" charset="0"/>
                          <a:cs typeface="Arial" panose="020B0604020202020204" pitchFamily="34" charset="0"/>
                        </a:rPr>
                        <a:t>/Posters/Panel Discussions </a:t>
                      </a:r>
                      <a:endParaRPr lang="en-US" dirty="0">
                        <a:latin typeface="Arial" panose="020B0604020202020204" pitchFamily="34" charset="0"/>
                        <a:cs typeface="Arial" panose="020B0604020202020204" pitchFamily="34" charset="0"/>
                      </a:endParaRPr>
                    </a:p>
                  </a:txBody>
                  <a:tcP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729967516"/>
                  </a:ext>
                </a:extLst>
              </a:tr>
              <a:tr h="370840">
                <a:tc>
                  <a:txBody>
                    <a:bodyPr/>
                    <a:lstStyle/>
                    <a:p>
                      <a:pPr algn="ctr"/>
                      <a:r>
                        <a:rPr lang="en-US" sz="1400" baseline="0" dirty="0">
                          <a:latin typeface="Arial" panose="020B0604020202020204" pitchFamily="34" charset="0"/>
                          <a:cs typeface="Arial" panose="020B0604020202020204" pitchFamily="34" charset="0"/>
                        </a:rPr>
                        <a:t>2021 AIAA </a:t>
                      </a:r>
                      <a:r>
                        <a:rPr lang="en-US" sz="1400" baseline="0" dirty="0" err="1">
                          <a:latin typeface="Arial" panose="020B0604020202020204" pitchFamily="34" charset="0"/>
                          <a:cs typeface="Arial" panose="020B0604020202020204" pitchFamily="34" charset="0"/>
                        </a:rPr>
                        <a:t>SCITech</a:t>
                      </a:r>
                      <a:endParaRPr lang="en-US" sz="1400" dirty="0">
                        <a:latin typeface="Arial" panose="020B0604020202020204" pitchFamily="34" charset="0"/>
                        <a:cs typeface="Arial" panose="020B0604020202020204" pitchFamily="34" charset="0"/>
                      </a:endParaRPr>
                    </a:p>
                  </a:txBody>
                  <a:tcPr>
                    <a:lnL w="38100" cap="flat" cmpd="sng" algn="ctr">
                      <a:solidFill>
                        <a:schemeClr val="tx1"/>
                      </a:solidFill>
                      <a:prstDash val="solid"/>
                      <a:round/>
                      <a:headEnd type="none" w="med" len="med"/>
                      <a:tailEnd type="none" w="med" len="med"/>
                    </a:lnL>
                  </a:tcPr>
                </a:tc>
                <a:tc>
                  <a:txBody>
                    <a:bodyPr/>
                    <a:lstStyle/>
                    <a:p>
                      <a:pPr algn="ctr"/>
                      <a:r>
                        <a:rPr lang="en-US" sz="1400" kern="1200" dirty="0">
                          <a:solidFill>
                            <a:schemeClr val="dk1"/>
                          </a:solidFill>
                          <a:effectLst/>
                          <a:latin typeface="Arial" panose="020B0604020202020204" pitchFamily="34" charset="0"/>
                          <a:ea typeface="+mn-ea"/>
                          <a:cs typeface="Arial" panose="020B0604020202020204" pitchFamily="34" charset="0"/>
                        </a:rPr>
                        <a:t>Stereo Camera Simulation for Lunar Surface Photogrammetry </a:t>
                      </a:r>
                      <a:endParaRPr lang="en-US" sz="1400" dirty="0">
                        <a:latin typeface="Arial" panose="020B0604020202020204" pitchFamily="34" charset="0"/>
                        <a:cs typeface="Arial" panose="020B0604020202020204" pitchFamily="34" charset="0"/>
                      </a:endParaRPr>
                    </a:p>
                  </a:txBody>
                  <a:tcP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286381976"/>
                  </a:ext>
                </a:extLst>
              </a:tr>
              <a:tr h="370840">
                <a:tc>
                  <a:txBody>
                    <a:bodyPr/>
                    <a:lstStyle/>
                    <a:p>
                      <a:pPr algn="ctr"/>
                      <a:r>
                        <a:rPr lang="en-US" sz="1400" dirty="0">
                          <a:latin typeface="Arial" panose="020B0604020202020204" pitchFamily="34" charset="0"/>
                          <a:cs typeface="Arial" panose="020B0604020202020204" pitchFamily="34" charset="0"/>
                        </a:rPr>
                        <a:t>2021 AIAA</a:t>
                      </a:r>
                      <a:r>
                        <a:rPr lang="en-US" sz="1400" baseline="0" dirty="0">
                          <a:latin typeface="Arial" panose="020B0604020202020204" pitchFamily="34" charset="0"/>
                          <a:cs typeface="Arial" panose="020B0604020202020204" pitchFamily="34" charset="0"/>
                        </a:rPr>
                        <a:t> SciTech</a:t>
                      </a:r>
                      <a:endParaRPr lang="en-US" sz="1400" dirty="0">
                        <a:latin typeface="Arial" panose="020B0604020202020204" pitchFamily="34" charset="0"/>
                        <a:cs typeface="Arial" panose="020B0604020202020204" pitchFamily="34" charset="0"/>
                      </a:endParaRPr>
                    </a:p>
                  </a:txBody>
                  <a:tcPr>
                    <a:lnL w="38100" cap="flat" cmpd="sng" algn="ctr">
                      <a:solidFill>
                        <a:schemeClr val="tx1"/>
                      </a:solidFill>
                      <a:prstDash val="solid"/>
                      <a:round/>
                      <a:headEnd type="none" w="med" len="med"/>
                      <a:tailEnd type="none" w="med" len="med"/>
                    </a:lnL>
                  </a:tcPr>
                </a:tc>
                <a:tc>
                  <a:txBody>
                    <a:bodyPr/>
                    <a:lstStyle/>
                    <a:p>
                      <a:pPr algn="ctr"/>
                      <a:r>
                        <a:rPr lang="en-US" sz="1400" dirty="0">
                          <a:latin typeface="Arial" panose="020B0604020202020204" pitchFamily="34" charset="0"/>
                          <a:cs typeface="Arial" panose="020B0604020202020204" pitchFamily="34" charset="0"/>
                        </a:rPr>
                        <a:t>Photogrammetric</a:t>
                      </a:r>
                      <a:r>
                        <a:rPr lang="en-US" sz="1400" baseline="0" dirty="0">
                          <a:latin typeface="Arial" panose="020B0604020202020204" pitchFamily="34" charset="0"/>
                          <a:cs typeface="Arial" panose="020B0604020202020204" pitchFamily="34" charset="0"/>
                        </a:rPr>
                        <a:t> Development of a Lunar Lander Descent Stereo Imager</a:t>
                      </a:r>
                      <a:endParaRPr lang="en-US" sz="1400" dirty="0">
                        <a:latin typeface="Arial" panose="020B0604020202020204" pitchFamily="34" charset="0"/>
                        <a:cs typeface="Arial" panose="020B0604020202020204" pitchFamily="34" charset="0"/>
                      </a:endParaRPr>
                    </a:p>
                  </a:txBody>
                  <a:tcP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124115628"/>
                  </a:ext>
                </a:extLst>
              </a:tr>
              <a:tr h="370840">
                <a:tc>
                  <a:txBody>
                    <a:bodyPr/>
                    <a:lstStyle/>
                    <a:p>
                      <a:pPr algn="ctr"/>
                      <a:r>
                        <a:rPr lang="en-US" sz="1400" dirty="0" smtClean="0">
                          <a:latin typeface="Arial" panose="020B0604020202020204" pitchFamily="34" charset="0"/>
                          <a:cs typeface="Arial" panose="020B0604020202020204" pitchFamily="34" charset="0"/>
                        </a:rPr>
                        <a:t>2021</a:t>
                      </a:r>
                      <a:r>
                        <a:rPr lang="en-US" sz="1400" baseline="0" dirty="0" smtClean="0">
                          <a:latin typeface="Arial" panose="020B0604020202020204" pitchFamily="34" charset="0"/>
                          <a:cs typeface="Arial" panose="020B0604020202020204" pitchFamily="34" charset="0"/>
                        </a:rPr>
                        <a:t> AIAA SciTech</a:t>
                      </a:r>
                      <a:endParaRPr lang="en-US" sz="1400" dirty="0">
                        <a:latin typeface="Arial" panose="020B0604020202020204" pitchFamily="34" charset="0"/>
                        <a:cs typeface="Arial" panose="020B0604020202020204" pitchFamily="34" charset="0"/>
                      </a:endParaRPr>
                    </a:p>
                  </a:txBody>
                  <a:tcPr>
                    <a:lnL w="38100" cap="flat" cmpd="sng" algn="ctr">
                      <a:solidFill>
                        <a:schemeClr val="tx1"/>
                      </a:solidFill>
                      <a:prstDash val="solid"/>
                      <a:round/>
                      <a:headEnd type="none" w="med" len="med"/>
                      <a:tailEnd type="none" w="med" len="med"/>
                    </a:lnL>
                  </a:tcPr>
                </a:tc>
                <a:tc>
                  <a:txBody>
                    <a:bodyPr/>
                    <a:lstStyle/>
                    <a:p>
                      <a:pPr algn="ctr"/>
                      <a:r>
                        <a:rPr lang="en-US" sz="1400" b="0" dirty="0" smtClean="0">
                          <a:latin typeface="Arial" panose="020B0604020202020204" pitchFamily="34" charset="0"/>
                          <a:cs typeface="Arial" panose="020B0604020202020204" pitchFamily="34" charset="0"/>
                        </a:rPr>
                        <a:t>Fluidization</a:t>
                      </a:r>
                      <a:r>
                        <a:rPr lang="en-US" sz="1400" b="0" baseline="0" dirty="0" smtClean="0">
                          <a:latin typeface="Arial" panose="020B0604020202020204" pitchFamily="34" charset="0"/>
                          <a:cs typeface="Arial" panose="020B0604020202020204" pitchFamily="34" charset="0"/>
                        </a:rPr>
                        <a:t> and Cratering of a Granular Particle by the Downward Impingement of a Sonic Turbulent Jet</a:t>
                      </a:r>
                      <a:endParaRPr lang="en-US" sz="1400" b="0" dirty="0">
                        <a:latin typeface="Arial" panose="020B0604020202020204" pitchFamily="34" charset="0"/>
                        <a:cs typeface="Arial" panose="020B0604020202020204" pitchFamily="34" charset="0"/>
                      </a:endParaRPr>
                    </a:p>
                  </a:txBody>
                  <a:tcP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466860493"/>
                  </a:ext>
                </a:extLst>
              </a:tr>
              <a:tr h="370840">
                <a:tc>
                  <a:txBody>
                    <a:bodyPr/>
                    <a:lstStyle/>
                    <a:p>
                      <a:pPr algn="ctr"/>
                      <a:r>
                        <a:rPr lang="en-US" sz="1400" dirty="0">
                          <a:latin typeface="Arial" panose="020B0604020202020204" pitchFamily="34" charset="0"/>
                          <a:cs typeface="Arial" panose="020B0604020202020204" pitchFamily="34" charset="0"/>
                        </a:rPr>
                        <a:t>Johns Hopkins University ME</a:t>
                      </a:r>
                      <a:r>
                        <a:rPr lang="en-US" sz="1400" baseline="0" dirty="0">
                          <a:latin typeface="Arial" panose="020B0604020202020204" pitchFamily="34" charset="0"/>
                          <a:cs typeface="Arial" panose="020B0604020202020204" pitchFamily="34" charset="0"/>
                        </a:rPr>
                        <a:t> Dept. Seminar</a:t>
                      </a:r>
                      <a:endParaRPr lang="en-US" sz="1400" dirty="0">
                        <a:latin typeface="Arial" panose="020B0604020202020204" pitchFamily="34" charset="0"/>
                        <a:cs typeface="Arial" panose="020B0604020202020204" pitchFamily="34" charset="0"/>
                      </a:endParaRPr>
                    </a:p>
                  </a:txBody>
                  <a:tcPr>
                    <a:lnL w="38100" cap="flat" cmpd="sng" algn="ctr">
                      <a:solidFill>
                        <a:schemeClr val="tx1"/>
                      </a:solidFill>
                      <a:prstDash val="solid"/>
                      <a:round/>
                      <a:headEnd type="none" w="med" len="med"/>
                      <a:tailEnd type="none" w="med" len="med"/>
                    </a:lnL>
                  </a:tcPr>
                </a:tc>
                <a:tc>
                  <a:txBody>
                    <a:bodyPr/>
                    <a:lstStyle/>
                    <a:p>
                      <a:pPr algn="ctr"/>
                      <a:r>
                        <a:rPr lang="en-US" sz="1400" b="0" dirty="0">
                          <a:latin typeface="Arial" panose="020B0604020202020204" pitchFamily="34" charset="0"/>
                          <a:cs typeface="Arial" panose="020B0604020202020204" pitchFamily="34" charset="0"/>
                        </a:rPr>
                        <a:t>Rocket Plume Interactions for NASA Launch Vehicles and Landing Systems</a:t>
                      </a:r>
                    </a:p>
                  </a:txBody>
                  <a:tcP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880833876"/>
                  </a:ext>
                </a:extLst>
              </a:tr>
              <a:tr h="370840">
                <a:tc>
                  <a:txBody>
                    <a:bodyPr/>
                    <a:lstStyle/>
                    <a:p>
                      <a:pPr algn="ctr"/>
                      <a:r>
                        <a:rPr lang="en-US" sz="1400" dirty="0">
                          <a:latin typeface="Arial" panose="020B0604020202020204" pitchFamily="34" charset="0"/>
                          <a:cs typeface="Arial" panose="020B0604020202020204" pitchFamily="34" charset="0"/>
                        </a:rPr>
                        <a:t>AIAA JSR </a:t>
                      </a:r>
                      <a:r>
                        <a:rPr lang="en-US" sz="1400" dirty="0" err="1">
                          <a:latin typeface="Arial" panose="020B0604020202020204" pitchFamily="34" charset="0"/>
                          <a:cs typeface="Arial" panose="020B0604020202020204" pitchFamily="34" charset="0"/>
                        </a:rPr>
                        <a:t>InSight</a:t>
                      </a:r>
                      <a:r>
                        <a:rPr lang="en-US" sz="1400" dirty="0">
                          <a:latin typeface="Arial" panose="020B0604020202020204" pitchFamily="34" charset="0"/>
                          <a:cs typeface="Arial" panose="020B0604020202020204" pitchFamily="34" charset="0"/>
                        </a:rPr>
                        <a:t> EDL Special Issue (in</a:t>
                      </a:r>
                      <a:r>
                        <a:rPr lang="en-US" sz="1400" baseline="0" dirty="0">
                          <a:latin typeface="Arial" panose="020B0604020202020204" pitchFamily="34" charset="0"/>
                          <a:cs typeface="Arial" panose="020B0604020202020204" pitchFamily="34" charset="0"/>
                        </a:rPr>
                        <a:t> rev)</a:t>
                      </a:r>
                      <a:endParaRPr lang="en-US" sz="1400" dirty="0">
                        <a:latin typeface="Arial" panose="020B0604020202020204" pitchFamily="34" charset="0"/>
                        <a:cs typeface="Arial" panose="020B0604020202020204" pitchFamily="34" charset="0"/>
                      </a:endParaRPr>
                    </a:p>
                  </a:txBody>
                  <a:tcPr>
                    <a:lnL w="38100" cap="flat" cmpd="sng" algn="ctr">
                      <a:solidFill>
                        <a:schemeClr val="tx1"/>
                      </a:solidFill>
                      <a:prstDash val="solid"/>
                      <a:round/>
                      <a:headEnd type="none" w="med" len="med"/>
                      <a:tailEnd type="none" w="med" len="med"/>
                    </a:lnL>
                  </a:tcPr>
                </a:tc>
                <a:tc>
                  <a:txBody>
                    <a:bodyPr/>
                    <a:lstStyle/>
                    <a:p>
                      <a:pPr algn="ctr"/>
                      <a:r>
                        <a:rPr lang="en-US" sz="1400" b="0" i="0" u="none" strike="noStrike" kern="1200" baseline="0" dirty="0">
                          <a:solidFill>
                            <a:schemeClr val="dk1"/>
                          </a:solidFill>
                          <a:latin typeface="Arial" panose="020B0604020202020204" pitchFamily="34" charset="0"/>
                          <a:ea typeface="+mn-ea"/>
                          <a:cs typeface="Arial" panose="020B0604020202020204" pitchFamily="34" charset="0"/>
                        </a:rPr>
                        <a:t> Flight Reconstruction of Plume-Induced Site Alteration from </a:t>
                      </a:r>
                      <a:r>
                        <a:rPr lang="en-US" sz="1400" b="0" i="0" u="none" strike="noStrike" kern="1200" baseline="0" dirty="0" err="1">
                          <a:solidFill>
                            <a:schemeClr val="dk1"/>
                          </a:solidFill>
                          <a:latin typeface="Arial" panose="020B0604020202020204" pitchFamily="34" charset="0"/>
                          <a:ea typeface="+mn-ea"/>
                          <a:cs typeface="Arial" panose="020B0604020202020204" pitchFamily="34" charset="0"/>
                        </a:rPr>
                        <a:t>InSight</a:t>
                      </a:r>
                      <a:r>
                        <a:rPr lang="en-US" sz="1400" b="0" i="0" u="none" strike="noStrike" kern="1200" baseline="0" dirty="0">
                          <a:solidFill>
                            <a:schemeClr val="dk1"/>
                          </a:solidFill>
                          <a:latin typeface="Arial" panose="020B0604020202020204" pitchFamily="34" charset="0"/>
                          <a:ea typeface="+mn-ea"/>
                          <a:cs typeface="Arial" panose="020B0604020202020204" pitchFamily="34" charset="0"/>
                        </a:rPr>
                        <a:t> </a:t>
                      </a:r>
                      <a:endParaRPr lang="en-US" sz="1400" b="0" dirty="0">
                        <a:latin typeface="Arial" panose="020B0604020202020204" pitchFamily="34" charset="0"/>
                        <a:cs typeface="Arial" panose="020B0604020202020204" pitchFamily="34" charset="0"/>
                      </a:endParaRPr>
                    </a:p>
                  </a:txBody>
                  <a:tcP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332601289"/>
                  </a:ext>
                </a:extLst>
              </a:tr>
              <a:tr h="370840">
                <a:tc>
                  <a:txBody>
                    <a:bodyPr/>
                    <a:lstStyle/>
                    <a:p>
                      <a:pPr algn="ctr"/>
                      <a:r>
                        <a:rPr lang="en-US" sz="1400" dirty="0" smtClean="0">
                          <a:latin typeface="Arial" panose="020B0604020202020204" pitchFamily="34" charset="0"/>
                          <a:cs typeface="Arial" panose="020B0604020202020204" pitchFamily="34" charset="0"/>
                        </a:rPr>
                        <a:t>JANNAF NASA In-Space Chemical Propulsion TIM [Sept 2020]</a:t>
                      </a:r>
                      <a:endParaRPr lang="en-US" sz="1400" dirty="0">
                        <a:latin typeface="Arial" panose="020B0604020202020204" pitchFamily="34" charset="0"/>
                        <a:cs typeface="Arial" panose="020B0604020202020204" pitchFamily="34" charset="0"/>
                      </a:endParaRPr>
                    </a:p>
                  </a:txBody>
                  <a:tcPr>
                    <a:lnL w="38100" cap="flat" cmpd="sng" algn="ctr">
                      <a:solidFill>
                        <a:schemeClr val="tx1"/>
                      </a:solidFill>
                      <a:prstDash val="solid"/>
                      <a:round/>
                      <a:headEnd type="none" w="med" len="med"/>
                      <a:tailEnd type="none" w="med" len="med"/>
                    </a:lnL>
                  </a:tcPr>
                </a:tc>
                <a:tc>
                  <a:txBody>
                    <a:bodyPr/>
                    <a:lstStyle/>
                    <a:p>
                      <a:pPr algn="ctr"/>
                      <a:r>
                        <a:rPr lang="en-US" sz="1400" b="0" dirty="0" smtClean="0">
                          <a:latin typeface="Arial" panose="020B0604020202020204" pitchFamily="34" charset="0"/>
                          <a:cs typeface="Arial" panose="020B0604020202020204" pitchFamily="34" charset="0"/>
                        </a:rPr>
                        <a:t>Flow Simulations</a:t>
                      </a:r>
                      <a:r>
                        <a:rPr lang="en-US" sz="1400" b="0" baseline="0" dirty="0" smtClean="0">
                          <a:latin typeface="Arial" panose="020B0604020202020204" pitchFamily="34" charset="0"/>
                          <a:cs typeface="Arial" panose="020B0604020202020204" pitchFamily="34" charset="0"/>
                        </a:rPr>
                        <a:t> for Martian and Lunar Lander Plume-Surface Interaction Prediction</a:t>
                      </a:r>
                      <a:endParaRPr lang="en-US" sz="1400" b="0" dirty="0">
                        <a:latin typeface="Arial" panose="020B0604020202020204" pitchFamily="34" charset="0"/>
                        <a:cs typeface="Arial" panose="020B0604020202020204" pitchFamily="34" charset="0"/>
                      </a:endParaRPr>
                    </a:p>
                  </a:txBody>
                  <a:tcP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713704018"/>
                  </a:ext>
                </a:extLst>
              </a:tr>
              <a:tr h="370840">
                <a:tc>
                  <a:txBody>
                    <a:bodyPr/>
                    <a:lstStyle/>
                    <a:p>
                      <a:pPr algn="ctr"/>
                      <a:r>
                        <a:rPr lang="en-US" sz="1400" dirty="0" smtClean="0">
                          <a:latin typeface="Arial" panose="020B0604020202020204" pitchFamily="34" charset="0"/>
                          <a:cs typeface="Arial" panose="020B0604020202020204" pitchFamily="34" charset="0"/>
                        </a:rPr>
                        <a:t>JANNAF 38</a:t>
                      </a:r>
                      <a:r>
                        <a:rPr lang="en-US" sz="1400" baseline="30000" dirty="0" smtClean="0">
                          <a:latin typeface="Arial" panose="020B0604020202020204" pitchFamily="34" charset="0"/>
                          <a:cs typeface="Arial" panose="020B0604020202020204" pitchFamily="34" charset="0"/>
                        </a:rPr>
                        <a:t>th</a:t>
                      </a:r>
                      <a:r>
                        <a:rPr lang="en-US" sz="1400" baseline="0" dirty="0" smtClean="0">
                          <a:latin typeface="Arial" panose="020B0604020202020204" pitchFamily="34" charset="0"/>
                          <a:cs typeface="Arial" panose="020B0604020202020204" pitchFamily="34" charset="0"/>
                        </a:rPr>
                        <a:t> Plume and Signatures [Dec 2020]</a:t>
                      </a:r>
                      <a:endParaRPr lang="en-US" sz="1400" dirty="0">
                        <a:latin typeface="Arial" panose="020B0604020202020204" pitchFamily="34" charset="0"/>
                        <a:cs typeface="Arial" panose="020B0604020202020204" pitchFamily="34" charset="0"/>
                      </a:endParaRPr>
                    </a:p>
                  </a:txBody>
                  <a:tcPr>
                    <a:lnL w="38100" cap="flat" cmpd="sng" algn="ctr">
                      <a:solidFill>
                        <a:schemeClr val="tx1"/>
                      </a:solidFill>
                      <a:prstDash val="solid"/>
                      <a:round/>
                      <a:headEnd type="none" w="med" len="med"/>
                      <a:tailEnd type="none" w="med" len="med"/>
                    </a:lnL>
                  </a:tcPr>
                </a:tc>
                <a:tc>
                  <a:txBody>
                    <a:bodyPr/>
                    <a:lstStyle/>
                    <a:p>
                      <a:pPr algn="ctr"/>
                      <a:r>
                        <a:rPr lang="en-US" sz="1400" b="0" dirty="0" smtClean="0">
                          <a:latin typeface="Arial" panose="020B0604020202020204" pitchFamily="34" charset="0"/>
                          <a:cs typeface="Arial" panose="020B0604020202020204" pitchFamily="34" charset="0"/>
                        </a:rPr>
                        <a:t>A Comparison of CFD Simulations of Supersonic Jets in</a:t>
                      </a:r>
                      <a:r>
                        <a:rPr lang="en-US" sz="1400" b="0" baseline="0" dirty="0" smtClean="0">
                          <a:latin typeface="Arial" panose="020B0604020202020204" pitchFamily="34" charset="0"/>
                          <a:cs typeface="Arial" panose="020B0604020202020204" pitchFamily="34" charset="0"/>
                        </a:rPr>
                        <a:t> Mars-like Environments to Experimental Data</a:t>
                      </a:r>
                      <a:endParaRPr lang="en-US" sz="1400" b="0" dirty="0">
                        <a:latin typeface="Arial" panose="020B0604020202020204" pitchFamily="34" charset="0"/>
                        <a:cs typeface="Arial" panose="020B0604020202020204" pitchFamily="34" charset="0"/>
                      </a:endParaRPr>
                    </a:p>
                  </a:txBody>
                  <a:tcP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429532583"/>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4055305809"/>
              </p:ext>
            </p:extLst>
          </p:nvPr>
        </p:nvGraphicFramePr>
        <p:xfrm>
          <a:off x="190500" y="1526745"/>
          <a:ext cx="11887200" cy="1402080"/>
        </p:xfrm>
        <a:graphic>
          <a:graphicData uri="http://schemas.openxmlformats.org/drawingml/2006/table">
            <a:tbl>
              <a:tblPr firstRow="1" bandRow="1">
                <a:tableStyleId>{073A0DAA-6AF3-43AB-8588-CEC1D06C72B9}</a:tableStyleId>
              </a:tblPr>
              <a:tblGrid>
                <a:gridCol w="4750676">
                  <a:extLst>
                    <a:ext uri="{9D8B030D-6E8A-4147-A177-3AD203B41FA5}">
                      <a16:colId xmlns:a16="http://schemas.microsoft.com/office/drawing/2014/main" val="4020958958"/>
                    </a:ext>
                  </a:extLst>
                </a:gridCol>
                <a:gridCol w="7136524">
                  <a:extLst>
                    <a:ext uri="{9D8B030D-6E8A-4147-A177-3AD203B41FA5}">
                      <a16:colId xmlns:a16="http://schemas.microsoft.com/office/drawing/2014/main" val="1529008690"/>
                    </a:ext>
                  </a:extLst>
                </a:gridCol>
              </a:tblGrid>
              <a:tr h="0">
                <a:tc>
                  <a:txBody>
                    <a:bodyPr/>
                    <a:lstStyle/>
                    <a:p>
                      <a:pPr algn="ctr"/>
                      <a:r>
                        <a:rPr lang="en-US" dirty="0">
                          <a:latin typeface="Arial" panose="020B0604020202020204" pitchFamily="34" charset="0"/>
                          <a:cs typeface="Arial" panose="020B0604020202020204" pitchFamily="34" charset="0"/>
                        </a:rPr>
                        <a:t>Conference Name</a:t>
                      </a:r>
                      <a:r>
                        <a:rPr lang="en-US" baseline="0" dirty="0">
                          <a:latin typeface="Arial" panose="020B0604020202020204" pitchFamily="34" charset="0"/>
                          <a:cs typeface="Arial" panose="020B0604020202020204" pitchFamily="34" charset="0"/>
                        </a:rPr>
                        <a:t> </a:t>
                      </a:r>
                      <a:endParaRPr lang="en-US" dirty="0">
                        <a:latin typeface="Arial" panose="020B0604020202020204" pitchFamily="34" charset="0"/>
                        <a:cs typeface="Arial" panose="020B0604020202020204" pitchFamily="34" charset="0"/>
                      </a:endParaRPr>
                    </a:p>
                  </a:txBody>
                  <a:tcP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tc>
                  <a:txBody>
                    <a:bodyPr/>
                    <a:lstStyle/>
                    <a:p>
                      <a:pPr algn="ctr"/>
                      <a:r>
                        <a:rPr lang="en-US" dirty="0">
                          <a:latin typeface="Arial" panose="020B0604020202020204" pitchFamily="34" charset="0"/>
                          <a:cs typeface="Arial" panose="020B0604020202020204" pitchFamily="34" charset="0"/>
                        </a:rPr>
                        <a:t>Papers</a:t>
                      </a:r>
                      <a:r>
                        <a:rPr lang="en-US" baseline="0" dirty="0">
                          <a:latin typeface="Arial" panose="020B0604020202020204" pitchFamily="34" charset="0"/>
                          <a:cs typeface="Arial" panose="020B0604020202020204" pitchFamily="34" charset="0"/>
                        </a:rPr>
                        <a:t>/Posters/Panel Discussions </a:t>
                      </a:r>
                      <a:endParaRPr lang="en-US" dirty="0">
                        <a:latin typeface="Arial" panose="020B0604020202020204" pitchFamily="34" charset="0"/>
                        <a:cs typeface="Arial" panose="020B0604020202020204" pitchFamily="34" charset="0"/>
                      </a:endParaRPr>
                    </a:p>
                  </a:txBody>
                  <a:tcP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024911083"/>
                  </a:ext>
                </a:extLst>
              </a:tr>
              <a:tr h="370840">
                <a:tc>
                  <a:txBody>
                    <a:bodyPr/>
                    <a:lstStyle/>
                    <a:p>
                      <a:pPr algn="ctr"/>
                      <a:r>
                        <a:rPr lang="en-US" sz="1400" baseline="0" dirty="0" smtClean="0">
                          <a:latin typeface="Arial" panose="020B0604020202020204" pitchFamily="34" charset="0"/>
                          <a:cs typeface="Arial" panose="020B0604020202020204" pitchFamily="34" charset="0"/>
                        </a:rPr>
                        <a:t>2020 </a:t>
                      </a:r>
                      <a:r>
                        <a:rPr lang="en-US" sz="1400" baseline="0" dirty="0">
                          <a:latin typeface="Arial" panose="020B0604020202020204" pitchFamily="34" charset="0"/>
                          <a:cs typeface="Arial" panose="020B0604020202020204" pitchFamily="34" charset="0"/>
                        </a:rPr>
                        <a:t>AIAA </a:t>
                      </a:r>
                      <a:r>
                        <a:rPr lang="en-US" sz="1400" baseline="0" dirty="0" err="1">
                          <a:latin typeface="Arial" panose="020B0604020202020204" pitchFamily="34" charset="0"/>
                          <a:cs typeface="Arial" panose="020B0604020202020204" pitchFamily="34" charset="0"/>
                        </a:rPr>
                        <a:t>SCITech</a:t>
                      </a:r>
                      <a:endParaRPr lang="en-US" sz="1400" dirty="0">
                        <a:latin typeface="Arial" panose="020B0604020202020204" pitchFamily="34" charset="0"/>
                        <a:cs typeface="Arial" panose="020B0604020202020204" pitchFamily="34" charset="0"/>
                      </a:endParaRPr>
                    </a:p>
                  </a:txBody>
                  <a:tcPr>
                    <a:lnL w="38100" cap="flat" cmpd="sng" algn="ctr">
                      <a:solidFill>
                        <a:schemeClr val="tx1"/>
                      </a:solidFill>
                      <a:prstDash val="solid"/>
                      <a:round/>
                      <a:headEnd type="none" w="med" len="med"/>
                      <a:tailEnd type="none" w="med" len="med"/>
                    </a:lnL>
                  </a:tcPr>
                </a:tc>
                <a:tc>
                  <a:txBody>
                    <a:bodyPr/>
                    <a:lstStyle/>
                    <a:p>
                      <a:pPr algn="ctr"/>
                      <a:r>
                        <a:rPr lang="en-US" sz="1400" kern="1200" dirty="0" smtClean="0">
                          <a:solidFill>
                            <a:schemeClr val="dk1"/>
                          </a:solidFill>
                          <a:effectLst/>
                          <a:latin typeface="Arial" panose="020B0604020202020204" pitchFamily="34" charset="0"/>
                          <a:ea typeface="+mn-ea"/>
                          <a:cs typeface="Arial" panose="020B0604020202020204" pitchFamily="34" charset="0"/>
                        </a:rPr>
                        <a:t>Validation of Boltzmann discrete velocity methods for diatomic gases</a:t>
                      </a:r>
                      <a:r>
                        <a:rPr lang="en-US" sz="1400" kern="1200" baseline="0" dirty="0" smtClean="0">
                          <a:solidFill>
                            <a:schemeClr val="dk1"/>
                          </a:solidFill>
                          <a:effectLst/>
                          <a:latin typeface="Arial" panose="020B0604020202020204" pitchFamily="34" charset="0"/>
                          <a:ea typeface="+mn-ea"/>
                          <a:cs typeface="Arial" panose="020B0604020202020204" pitchFamily="34" charset="0"/>
                        </a:rPr>
                        <a:t> and multi-component monatomic gas mixtures </a:t>
                      </a:r>
                      <a:r>
                        <a:rPr lang="en-US" sz="1400" i="1" kern="1200" baseline="0" dirty="0" smtClean="0">
                          <a:solidFill>
                            <a:schemeClr val="dk1"/>
                          </a:solidFill>
                          <a:effectLst/>
                          <a:latin typeface="Arial" panose="020B0604020202020204" pitchFamily="34" charset="0"/>
                          <a:ea typeface="+mn-ea"/>
                          <a:cs typeface="Arial" panose="020B0604020202020204" pitchFamily="34" charset="0"/>
                        </a:rPr>
                        <a:t>[CFDRC/Miss. State Phase II]</a:t>
                      </a:r>
                      <a:r>
                        <a:rPr lang="en-US" sz="1400" kern="1200" dirty="0" smtClean="0">
                          <a:solidFill>
                            <a:schemeClr val="dk1"/>
                          </a:solidFill>
                          <a:effectLst/>
                          <a:latin typeface="Arial" panose="020B0604020202020204" pitchFamily="34" charset="0"/>
                          <a:ea typeface="+mn-ea"/>
                          <a:cs typeface="Arial" panose="020B0604020202020204" pitchFamily="34" charset="0"/>
                        </a:rPr>
                        <a:t> </a:t>
                      </a:r>
                      <a:endParaRPr lang="en-US" sz="1400" dirty="0">
                        <a:latin typeface="Arial" panose="020B0604020202020204" pitchFamily="34" charset="0"/>
                        <a:cs typeface="Arial" panose="020B0604020202020204" pitchFamily="34" charset="0"/>
                      </a:endParaRPr>
                    </a:p>
                  </a:txBody>
                  <a:tcP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87583829"/>
                  </a:ext>
                </a:extLst>
              </a:tr>
              <a:tr h="370840">
                <a:tc>
                  <a:txBody>
                    <a:bodyPr/>
                    <a:lstStyle/>
                    <a:p>
                      <a:pPr algn="ctr"/>
                      <a:r>
                        <a:rPr lang="en-US" sz="1400" dirty="0" smtClean="0">
                          <a:latin typeface="Arial" panose="020B0604020202020204" pitchFamily="34" charset="0"/>
                          <a:cs typeface="Arial" panose="020B0604020202020204" pitchFamily="34" charset="0"/>
                        </a:rPr>
                        <a:t>2020 </a:t>
                      </a:r>
                      <a:r>
                        <a:rPr lang="en-US" sz="1400" dirty="0">
                          <a:latin typeface="Arial" panose="020B0604020202020204" pitchFamily="34" charset="0"/>
                          <a:cs typeface="Arial" panose="020B0604020202020204" pitchFamily="34" charset="0"/>
                        </a:rPr>
                        <a:t>AIAA</a:t>
                      </a:r>
                      <a:r>
                        <a:rPr lang="en-US" sz="1400" baseline="0" dirty="0">
                          <a:latin typeface="Arial" panose="020B0604020202020204" pitchFamily="34" charset="0"/>
                          <a:cs typeface="Arial" panose="020B0604020202020204" pitchFamily="34" charset="0"/>
                        </a:rPr>
                        <a:t> SciTech</a:t>
                      </a:r>
                      <a:endParaRPr lang="en-US" sz="1400" dirty="0">
                        <a:latin typeface="Arial" panose="020B0604020202020204" pitchFamily="34" charset="0"/>
                        <a:cs typeface="Arial" panose="020B0604020202020204" pitchFamily="34" charset="0"/>
                      </a:endParaRPr>
                    </a:p>
                  </a:txBody>
                  <a:tcPr>
                    <a:lnL w="38100" cap="flat" cmpd="sng" algn="ctr">
                      <a:solidFill>
                        <a:schemeClr val="tx1"/>
                      </a:solidFill>
                      <a:prstDash val="solid"/>
                      <a:round/>
                      <a:headEnd type="none" w="med" len="med"/>
                      <a:tailEnd type="none" w="med" len="med"/>
                    </a:ln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smtClean="0">
                          <a:latin typeface="Arial" panose="020B0604020202020204" pitchFamily="34" charset="0"/>
                          <a:cs typeface="Arial" panose="020B0604020202020204" pitchFamily="34" charset="0"/>
                        </a:rPr>
                        <a:t>Realistic Regolith Models for Plume-Surface</a:t>
                      </a:r>
                      <a:r>
                        <a:rPr lang="en-US" sz="1400" baseline="0" dirty="0" smtClean="0">
                          <a:latin typeface="Arial" panose="020B0604020202020204" pitchFamily="34" charset="0"/>
                          <a:cs typeface="Arial" panose="020B0604020202020204" pitchFamily="34" charset="0"/>
                        </a:rPr>
                        <a:t> Interaction in Spacecraft Propulsive Landings </a:t>
                      </a:r>
                      <a:r>
                        <a:rPr lang="en-US" sz="1400" i="1" kern="1200" baseline="0" dirty="0" smtClean="0">
                          <a:solidFill>
                            <a:schemeClr val="dk1"/>
                          </a:solidFill>
                          <a:effectLst/>
                          <a:latin typeface="Arial" panose="020B0604020202020204" pitchFamily="34" charset="0"/>
                          <a:ea typeface="+mn-ea"/>
                          <a:cs typeface="Arial" panose="020B0604020202020204" pitchFamily="34" charset="0"/>
                        </a:rPr>
                        <a:t>[CFDRC/Miss. State STTR Phase II]</a:t>
                      </a:r>
                      <a:r>
                        <a:rPr lang="en-US" sz="1400" kern="1200" dirty="0" smtClean="0">
                          <a:solidFill>
                            <a:schemeClr val="dk1"/>
                          </a:solidFill>
                          <a:effectLst/>
                          <a:latin typeface="Arial" panose="020B0604020202020204" pitchFamily="34" charset="0"/>
                          <a:ea typeface="+mn-ea"/>
                          <a:cs typeface="Arial" panose="020B0604020202020204" pitchFamily="34" charset="0"/>
                        </a:rPr>
                        <a:t> </a:t>
                      </a:r>
                      <a:endParaRPr lang="en-US" sz="1400" dirty="0" smtClean="0">
                        <a:latin typeface="Arial" panose="020B0604020202020204" pitchFamily="34" charset="0"/>
                        <a:cs typeface="Arial" panose="020B0604020202020204" pitchFamily="34" charset="0"/>
                      </a:endParaRPr>
                    </a:p>
                  </a:txBody>
                  <a:tcP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101386251"/>
                  </a:ext>
                </a:extLst>
              </a:tr>
            </a:tbl>
          </a:graphicData>
        </a:graphic>
      </p:graphicFrame>
    </p:spTree>
    <p:extLst>
      <p:ext uri="{BB962C8B-B14F-4D97-AF65-F5344CB8AC3E}">
        <p14:creationId xmlns:p14="http://schemas.microsoft.com/office/powerpoint/2010/main" val="279406239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75D13D49-2B6F-174C-9E1E-1013A06E5C50}" type="slidenum">
              <a:rPr lang="uk-UA" smtClean="0"/>
              <a:pPr>
                <a:defRPr/>
              </a:pPr>
              <a:t>24</a:t>
            </a:fld>
            <a:endParaRPr lang="uk-UA" dirty="0"/>
          </a:p>
        </p:txBody>
      </p:sp>
      <p:graphicFrame>
        <p:nvGraphicFramePr>
          <p:cNvPr id="4" name="Table 3"/>
          <p:cNvGraphicFramePr>
            <a:graphicFrameLocks noGrp="1"/>
          </p:cNvGraphicFramePr>
          <p:nvPr>
            <p:extLst>
              <p:ext uri="{D42A27DB-BD31-4B8C-83A1-F6EECF244321}">
                <p14:modId xmlns:p14="http://schemas.microsoft.com/office/powerpoint/2010/main" val="343085413"/>
              </p:ext>
            </p:extLst>
          </p:nvPr>
        </p:nvGraphicFramePr>
        <p:xfrm>
          <a:off x="162560" y="3419518"/>
          <a:ext cx="11887201" cy="1478280"/>
        </p:xfrm>
        <a:graphic>
          <a:graphicData uri="http://schemas.openxmlformats.org/drawingml/2006/table">
            <a:tbl>
              <a:tblPr firstRow="1" bandRow="1">
                <a:tableStyleId>{073A0DAA-6AF3-43AB-8588-CEC1D06C72B9}</a:tableStyleId>
              </a:tblPr>
              <a:tblGrid>
                <a:gridCol w="2441331">
                  <a:extLst>
                    <a:ext uri="{9D8B030D-6E8A-4147-A177-3AD203B41FA5}">
                      <a16:colId xmlns:a16="http://schemas.microsoft.com/office/drawing/2014/main" val="4286298847"/>
                    </a:ext>
                  </a:extLst>
                </a:gridCol>
                <a:gridCol w="4722935">
                  <a:extLst>
                    <a:ext uri="{9D8B030D-6E8A-4147-A177-3AD203B41FA5}">
                      <a16:colId xmlns:a16="http://schemas.microsoft.com/office/drawing/2014/main" val="2053922913"/>
                    </a:ext>
                  </a:extLst>
                </a:gridCol>
                <a:gridCol w="4722935">
                  <a:extLst>
                    <a:ext uri="{9D8B030D-6E8A-4147-A177-3AD203B41FA5}">
                      <a16:colId xmlns:a16="http://schemas.microsoft.com/office/drawing/2014/main" val="1065448345"/>
                    </a:ext>
                  </a:extLst>
                </a:gridCol>
              </a:tblGrid>
              <a:tr h="0">
                <a:tc>
                  <a:txBody>
                    <a:bodyPr/>
                    <a:lstStyle/>
                    <a:p>
                      <a:pPr algn="ctr"/>
                      <a:r>
                        <a:rPr lang="en-US" dirty="0">
                          <a:latin typeface="Arial" panose="020B0604020202020204" pitchFamily="34" charset="0"/>
                          <a:cs typeface="Arial" panose="020B0604020202020204" pitchFamily="34" charset="0"/>
                        </a:rPr>
                        <a:t># of Students </a:t>
                      </a:r>
                    </a:p>
                  </a:txBody>
                  <a:tcP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tc>
                  <a:txBody>
                    <a:bodyPr/>
                    <a:lstStyle/>
                    <a:p>
                      <a:pPr algn="ctr"/>
                      <a:r>
                        <a:rPr lang="en-US" dirty="0">
                          <a:latin typeface="Arial" panose="020B0604020202020204" pitchFamily="34" charset="0"/>
                          <a:cs typeface="Arial" panose="020B0604020202020204" pitchFamily="34" charset="0"/>
                        </a:rPr>
                        <a:t>Education Level </a:t>
                      </a:r>
                    </a:p>
                  </a:txBody>
                  <a:tcPr>
                    <a:lnT w="38100" cap="flat" cmpd="sng" algn="ctr">
                      <a:solidFill>
                        <a:schemeClr val="tx1"/>
                      </a:solidFill>
                      <a:prstDash val="solid"/>
                      <a:round/>
                      <a:headEnd type="none" w="med" len="med"/>
                      <a:tailEnd type="none" w="med" len="med"/>
                    </a:lnT>
                  </a:tcPr>
                </a:tc>
                <a:tc>
                  <a:txBody>
                    <a:bodyPr/>
                    <a:lstStyle/>
                    <a:p>
                      <a:pPr algn="ctr"/>
                      <a:r>
                        <a:rPr lang="en-US" dirty="0">
                          <a:latin typeface="Arial" panose="020B0604020202020204" pitchFamily="34" charset="0"/>
                          <a:cs typeface="Arial" panose="020B0604020202020204" pitchFamily="34" charset="0"/>
                        </a:rPr>
                        <a:t>School Name</a:t>
                      </a:r>
                    </a:p>
                  </a:txBody>
                  <a:tcP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729967516"/>
                  </a:ext>
                </a:extLst>
              </a:tr>
              <a:tr h="370840">
                <a:tc>
                  <a:txBody>
                    <a:bodyPr/>
                    <a:lstStyle/>
                    <a:p>
                      <a:pPr algn="ctr"/>
                      <a:r>
                        <a:rPr lang="en-US" dirty="0">
                          <a:latin typeface="Arial" panose="020B0604020202020204" pitchFamily="34" charset="0"/>
                          <a:cs typeface="Arial" panose="020B0604020202020204" pitchFamily="34" charset="0"/>
                        </a:rPr>
                        <a:t>1</a:t>
                      </a:r>
                    </a:p>
                  </a:txBody>
                  <a:tcPr>
                    <a:lnL w="38100" cap="flat" cmpd="sng" algn="ctr">
                      <a:solidFill>
                        <a:schemeClr val="tx1"/>
                      </a:solidFill>
                      <a:prstDash val="solid"/>
                      <a:round/>
                      <a:headEnd type="none" w="med" len="med"/>
                      <a:tailEnd type="none" w="med" len="med"/>
                    </a:lnL>
                  </a:tcPr>
                </a:tc>
                <a:tc>
                  <a:txBody>
                    <a:bodyPr/>
                    <a:lstStyle/>
                    <a:p>
                      <a:pPr algn="ctr"/>
                      <a:r>
                        <a:rPr lang="en-US" baseline="0" dirty="0">
                          <a:latin typeface="Arial" panose="020B0604020202020204" pitchFamily="34" charset="0"/>
                          <a:cs typeface="Arial" panose="020B0604020202020204" pitchFamily="34" charset="0"/>
                        </a:rPr>
                        <a:t>1</a:t>
                      </a:r>
                      <a:r>
                        <a:rPr lang="en-US" baseline="30000" dirty="0">
                          <a:latin typeface="Arial" panose="020B0604020202020204" pitchFamily="34" charset="0"/>
                          <a:cs typeface="Arial" panose="020B0604020202020204" pitchFamily="34" charset="0"/>
                        </a:rPr>
                        <a:t>st</a:t>
                      </a:r>
                      <a:r>
                        <a:rPr lang="en-US" baseline="0" dirty="0">
                          <a:latin typeface="Arial" panose="020B0604020202020204" pitchFamily="34" charset="0"/>
                          <a:cs typeface="Arial" panose="020B0604020202020204" pitchFamily="34" charset="0"/>
                        </a:rPr>
                        <a:t> Year PhD Student (NASA OSE Fellow)</a:t>
                      </a:r>
                      <a:endParaRPr lang="en-US" dirty="0">
                        <a:latin typeface="Arial" panose="020B0604020202020204" pitchFamily="34" charset="0"/>
                        <a:cs typeface="Arial" panose="020B0604020202020204" pitchFamily="34" charset="0"/>
                      </a:endParaRPr>
                    </a:p>
                  </a:txBody>
                  <a:tcPr/>
                </a:tc>
                <a:tc>
                  <a:txBody>
                    <a:bodyPr/>
                    <a:lstStyle/>
                    <a:p>
                      <a:pPr algn="ctr"/>
                      <a:r>
                        <a:rPr lang="en-US" dirty="0">
                          <a:latin typeface="Arial" panose="020B0604020202020204" pitchFamily="34" charset="0"/>
                          <a:cs typeface="Arial" panose="020B0604020202020204" pitchFamily="34" charset="0"/>
                        </a:rPr>
                        <a:t>University</a:t>
                      </a:r>
                      <a:r>
                        <a:rPr lang="en-US" baseline="0" dirty="0">
                          <a:latin typeface="Arial" panose="020B0604020202020204" pitchFamily="34" charset="0"/>
                          <a:cs typeface="Arial" panose="020B0604020202020204" pitchFamily="34" charset="0"/>
                        </a:rPr>
                        <a:t> of Michigan</a:t>
                      </a:r>
                      <a:endParaRPr lang="en-US" dirty="0">
                        <a:latin typeface="Arial" panose="020B0604020202020204" pitchFamily="34" charset="0"/>
                        <a:cs typeface="Arial" panose="020B0604020202020204" pitchFamily="34" charset="0"/>
                      </a:endParaRPr>
                    </a:p>
                  </a:txBody>
                  <a:tcP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286381976"/>
                  </a:ext>
                </a:extLst>
              </a:tr>
              <a:tr h="370840">
                <a:tc>
                  <a:txBody>
                    <a:bodyPr/>
                    <a:lstStyle/>
                    <a:p>
                      <a:pPr algn="ctr"/>
                      <a:r>
                        <a:rPr lang="en-US" dirty="0">
                          <a:latin typeface="Arial" panose="020B0604020202020204" pitchFamily="34" charset="0"/>
                          <a:cs typeface="Arial" panose="020B0604020202020204" pitchFamily="34" charset="0"/>
                        </a:rPr>
                        <a:t>1</a:t>
                      </a:r>
                    </a:p>
                  </a:txBody>
                  <a:tcPr>
                    <a:lnL w="38100" cap="flat" cmpd="sng" algn="ctr">
                      <a:solidFill>
                        <a:schemeClr val="tx1"/>
                      </a:solidFill>
                      <a:prstDash val="solid"/>
                      <a:round/>
                      <a:headEnd type="none" w="med" len="med"/>
                      <a:tailEnd type="none" w="med" len="med"/>
                    </a:lnL>
                  </a:tcPr>
                </a:tc>
                <a:tc>
                  <a:txBody>
                    <a:bodyPr/>
                    <a:lstStyle/>
                    <a:p>
                      <a:pPr algn="ctr"/>
                      <a:r>
                        <a:rPr lang="en-US" dirty="0">
                          <a:latin typeface="Arial" panose="020B0604020202020204" pitchFamily="34" charset="0"/>
                          <a:cs typeface="Arial" panose="020B0604020202020204" pitchFamily="34" charset="0"/>
                        </a:rPr>
                        <a:t>4</a:t>
                      </a:r>
                      <a:r>
                        <a:rPr lang="en-US" baseline="30000" dirty="0">
                          <a:latin typeface="Arial" panose="020B0604020202020204" pitchFamily="34" charset="0"/>
                          <a:cs typeface="Arial" panose="020B0604020202020204" pitchFamily="34" charset="0"/>
                        </a:rPr>
                        <a:t>th</a:t>
                      </a:r>
                      <a:r>
                        <a:rPr lang="en-US" dirty="0">
                          <a:latin typeface="Arial" panose="020B0604020202020204" pitchFamily="34" charset="0"/>
                          <a:cs typeface="Arial" panose="020B0604020202020204" pitchFamily="34" charset="0"/>
                        </a:rPr>
                        <a:t> year PhD Student (</a:t>
                      </a:r>
                      <a:r>
                        <a:rPr lang="en-US" dirty="0" smtClean="0">
                          <a:latin typeface="Arial" panose="020B0604020202020204" pitchFamily="34" charset="0"/>
                          <a:cs typeface="Arial" panose="020B0604020202020204" pitchFamily="34" charset="0"/>
                        </a:rPr>
                        <a:t>NSTGRO</a:t>
                      </a:r>
                      <a:r>
                        <a:rPr lang="en-US" baseline="0" dirty="0" smtClean="0">
                          <a:latin typeface="Arial" panose="020B0604020202020204" pitchFamily="34" charset="0"/>
                          <a:cs typeface="Arial" panose="020B0604020202020204" pitchFamily="34" charset="0"/>
                        </a:rPr>
                        <a:t> </a:t>
                      </a:r>
                      <a:r>
                        <a:rPr lang="en-US" baseline="0" dirty="0">
                          <a:latin typeface="Arial" panose="020B0604020202020204" pitchFamily="34" charset="0"/>
                          <a:cs typeface="Arial" panose="020B0604020202020204" pitchFamily="34" charset="0"/>
                        </a:rPr>
                        <a:t>Fellow) </a:t>
                      </a:r>
                      <a:endParaRPr lang="en-US" dirty="0">
                        <a:latin typeface="Arial" panose="020B0604020202020204" pitchFamily="34" charset="0"/>
                        <a:cs typeface="Arial" panose="020B0604020202020204" pitchFamily="34" charset="0"/>
                      </a:endParaRPr>
                    </a:p>
                  </a:txBody>
                  <a:tcPr/>
                </a:tc>
                <a:tc>
                  <a:txBody>
                    <a:bodyPr/>
                    <a:lstStyle/>
                    <a:p>
                      <a:pPr algn="ctr"/>
                      <a:r>
                        <a:rPr lang="en-US" dirty="0">
                          <a:latin typeface="Arial" panose="020B0604020202020204" pitchFamily="34" charset="0"/>
                          <a:cs typeface="Arial" panose="020B0604020202020204" pitchFamily="34" charset="0"/>
                        </a:rPr>
                        <a:t>University of Michigan</a:t>
                      </a:r>
                    </a:p>
                  </a:txBody>
                  <a:tcP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239937601"/>
                  </a:ext>
                </a:extLst>
              </a:tr>
              <a:tr h="370840">
                <a:tc>
                  <a:txBody>
                    <a:bodyPr/>
                    <a:lstStyle/>
                    <a:p>
                      <a:pPr algn="ctr"/>
                      <a:r>
                        <a:rPr lang="en-US" dirty="0" smtClean="0">
                          <a:latin typeface="Arial" panose="020B0604020202020204" pitchFamily="34" charset="0"/>
                          <a:cs typeface="Arial" panose="020B0604020202020204" pitchFamily="34" charset="0"/>
                        </a:rPr>
                        <a:t>1</a:t>
                      </a:r>
                      <a:endParaRPr lang="en-US" dirty="0">
                        <a:latin typeface="Arial" panose="020B0604020202020204" pitchFamily="34" charset="0"/>
                        <a:cs typeface="Arial" panose="020B0604020202020204" pitchFamily="34" charset="0"/>
                      </a:endParaRPr>
                    </a:p>
                  </a:txBody>
                  <a:tcPr>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a:r>
                        <a:rPr lang="en-US" dirty="0" smtClean="0">
                          <a:latin typeface="Arial" panose="020B0604020202020204" pitchFamily="34" charset="0"/>
                          <a:cs typeface="Arial" panose="020B0604020202020204" pitchFamily="34" charset="0"/>
                        </a:rPr>
                        <a:t>2</a:t>
                      </a:r>
                      <a:r>
                        <a:rPr lang="en-US" baseline="30000" dirty="0" smtClean="0">
                          <a:latin typeface="Arial" panose="020B0604020202020204" pitchFamily="34" charset="0"/>
                          <a:cs typeface="Arial" panose="020B0604020202020204" pitchFamily="34" charset="0"/>
                        </a:rPr>
                        <a:t>nd</a:t>
                      </a:r>
                      <a:r>
                        <a:rPr lang="en-US" dirty="0" smtClean="0">
                          <a:latin typeface="Arial" panose="020B0604020202020204" pitchFamily="34" charset="0"/>
                          <a:cs typeface="Arial" panose="020B0604020202020204" pitchFamily="34" charset="0"/>
                        </a:rPr>
                        <a:t> year PhD</a:t>
                      </a:r>
                      <a:r>
                        <a:rPr lang="en-US" baseline="0" dirty="0" smtClean="0">
                          <a:latin typeface="Arial" panose="020B0604020202020204" pitchFamily="34" charset="0"/>
                          <a:cs typeface="Arial" panose="020B0604020202020204" pitchFamily="34" charset="0"/>
                        </a:rPr>
                        <a:t> Student (NSTGRO Fellow)</a:t>
                      </a:r>
                      <a:endParaRPr lang="en-US" dirty="0">
                        <a:latin typeface="Arial" panose="020B0604020202020204" pitchFamily="34" charset="0"/>
                        <a:cs typeface="Arial" panose="020B0604020202020204" pitchFamily="34" charset="0"/>
                      </a:endParaRPr>
                    </a:p>
                  </a:txBody>
                  <a:tcPr>
                    <a:lnB w="38100" cap="flat" cmpd="sng" algn="ctr">
                      <a:solidFill>
                        <a:schemeClr val="tx1"/>
                      </a:solidFill>
                      <a:prstDash val="solid"/>
                      <a:round/>
                      <a:headEnd type="none" w="med" len="med"/>
                      <a:tailEnd type="none" w="med" len="med"/>
                    </a:lnB>
                  </a:tcPr>
                </a:tc>
                <a:tc>
                  <a:txBody>
                    <a:bodyPr/>
                    <a:lstStyle/>
                    <a:p>
                      <a:pPr algn="ctr"/>
                      <a:r>
                        <a:rPr lang="en-US" dirty="0" smtClean="0">
                          <a:latin typeface="Arial" panose="020B0604020202020204" pitchFamily="34" charset="0"/>
                          <a:cs typeface="Arial" panose="020B0604020202020204" pitchFamily="34" charset="0"/>
                        </a:rPr>
                        <a:t>Johns Hopkins</a:t>
                      </a:r>
                      <a:r>
                        <a:rPr lang="en-US" baseline="0" dirty="0" smtClean="0">
                          <a:latin typeface="Arial" panose="020B0604020202020204" pitchFamily="34" charset="0"/>
                          <a:cs typeface="Arial" panose="020B0604020202020204" pitchFamily="34" charset="0"/>
                        </a:rPr>
                        <a:t> University</a:t>
                      </a:r>
                      <a:endParaRPr lang="en-US" dirty="0">
                        <a:latin typeface="Arial" panose="020B0604020202020204" pitchFamily="34" charset="0"/>
                        <a:cs typeface="Arial" panose="020B0604020202020204" pitchFamily="34" charset="0"/>
                      </a:endParaRPr>
                    </a:p>
                  </a:txBody>
                  <a:tcPr>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94119400"/>
                  </a:ext>
                </a:extLst>
              </a:tr>
            </a:tbl>
          </a:graphicData>
        </a:graphic>
      </p:graphicFrame>
      <p:sp>
        <p:nvSpPr>
          <p:cNvPr id="5" name="Rectangle 4"/>
          <p:cNvSpPr/>
          <p:nvPr/>
        </p:nvSpPr>
        <p:spPr>
          <a:xfrm>
            <a:off x="103631" y="1239180"/>
            <a:ext cx="9007118" cy="738664"/>
          </a:xfrm>
          <a:prstGeom prst="rect">
            <a:avLst/>
          </a:prstGeom>
        </p:spPr>
        <p:txBody>
          <a:bodyPr wrap="square">
            <a:spAutoFit/>
          </a:bodyPr>
          <a:lstStyle/>
          <a:p>
            <a:pPr>
              <a:buFont typeface="Wingdings" panose="05000000000000000000" pitchFamily="2" charset="2"/>
              <a:buChar char="Ø"/>
            </a:pPr>
            <a:r>
              <a:rPr lang="en-US" dirty="0" smtClean="0">
                <a:latin typeface="Arial" panose="020B0604020202020204" pitchFamily="34" charset="0"/>
                <a:cs typeface="Arial" panose="020B0604020202020204" pitchFamily="34" charset="0"/>
              </a:rPr>
              <a:t>Conferences/Meetings cancelled, searching for alternate forums</a:t>
            </a:r>
            <a:endParaRPr lang="en-US" sz="1400" i="1" dirty="0">
              <a:latin typeface="Arial" panose="020B0604020202020204" pitchFamily="34" charset="0"/>
              <a:cs typeface="Arial" panose="020B0604020202020204" pitchFamily="34" charset="0"/>
            </a:endParaRPr>
          </a:p>
          <a:p>
            <a:pPr>
              <a:buFont typeface="Wingdings" panose="05000000000000000000" pitchFamily="2" charset="2"/>
              <a:buChar char="Ø"/>
            </a:pPr>
            <a:endParaRPr lang="en-US" sz="2400" dirty="0">
              <a:latin typeface="Arial" panose="020B0604020202020204" pitchFamily="34" charset="0"/>
              <a:cs typeface="Arial" panose="020B0604020202020204" pitchFamily="34" charset="0"/>
            </a:endParaRPr>
          </a:p>
        </p:txBody>
      </p:sp>
      <p:graphicFrame>
        <p:nvGraphicFramePr>
          <p:cNvPr id="6" name="Table 5"/>
          <p:cNvGraphicFramePr>
            <a:graphicFrameLocks noGrp="1"/>
          </p:cNvGraphicFramePr>
          <p:nvPr>
            <p:extLst>
              <p:ext uri="{D42A27DB-BD31-4B8C-83A1-F6EECF244321}">
                <p14:modId xmlns:p14="http://schemas.microsoft.com/office/powerpoint/2010/main" val="3189952357"/>
              </p:ext>
            </p:extLst>
          </p:nvPr>
        </p:nvGraphicFramePr>
        <p:xfrm>
          <a:off x="162560" y="1608512"/>
          <a:ext cx="11887200" cy="1402080"/>
        </p:xfrm>
        <a:graphic>
          <a:graphicData uri="http://schemas.openxmlformats.org/drawingml/2006/table">
            <a:tbl>
              <a:tblPr firstRow="1" bandRow="1">
                <a:tableStyleId>{073A0DAA-6AF3-43AB-8588-CEC1D06C72B9}</a:tableStyleId>
              </a:tblPr>
              <a:tblGrid>
                <a:gridCol w="4750676">
                  <a:extLst>
                    <a:ext uri="{9D8B030D-6E8A-4147-A177-3AD203B41FA5}">
                      <a16:colId xmlns:a16="http://schemas.microsoft.com/office/drawing/2014/main" val="4020958958"/>
                    </a:ext>
                  </a:extLst>
                </a:gridCol>
                <a:gridCol w="7136524">
                  <a:extLst>
                    <a:ext uri="{9D8B030D-6E8A-4147-A177-3AD203B41FA5}">
                      <a16:colId xmlns:a16="http://schemas.microsoft.com/office/drawing/2014/main" val="1529008690"/>
                    </a:ext>
                  </a:extLst>
                </a:gridCol>
              </a:tblGrid>
              <a:tr h="0">
                <a:tc>
                  <a:txBody>
                    <a:bodyPr/>
                    <a:lstStyle/>
                    <a:p>
                      <a:pPr algn="ctr"/>
                      <a:r>
                        <a:rPr lang="en-US" dirty="0" smtClean="0">
                          <a:latin typeface="Arial" panose="020B0604020202020204" pitchFamily="34" charset="0"/>
                          <a:cs typeface="Arial" panose="020B0604020202020204" pitchFamily="34" charset="0"/>
                        </a:rPr>
                        <a:t>Original Forum</a:t>
                      </a:r>
                      <a:endParaRPr lang="en-US" dirty="0">
                        <a:latin typeface="Arial" panose="020B0604020202020204" pitchFamily="34" charset="0"/>
                        <a:cs typeface="Arial" panose="020B0604020202020204" pitchFamily="34" charset="0"/>
                      </a:endParaRPr>
                    </a:p>
                  </a:txBody>
                  <a:tcP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tc>
                  <a:txBody>
                    <a:bodyPr/>
                    <a:lstStyle/>
                    <a:p>
                      <a:pPr algn="ctr"/>
                      <a:r>
                        <a:rPr lang="en-US" dirty="0">
                          <a:latin typeface="Arial" panose="020B0604020202020204" pitchFamily="34" charset="0"/>
                          <a:cs typeface="Arial" panose="020B0604020202020204" pitchFamily="34" charset="0"/>
                        </a:rPr>
                        <a:t>Papers</a:t>
                      </a:r>
                      <a:r>
                        <a:rPr lang="en-US" baseline="0" dirty="0">
                          <a:latin typeface="Arial" panose="020B0604020202020204" pitchFamily="34" charset="0"/>
                          <a:cs typeface="Arial" panose="020B0604020202020204" pitchFamily="34" charset="0"/>
                        </a:rPr>
                        <a:t>/Posters/Panel Discussions </a:t>
                      </a:r>
                      <a:endParaRPr lang="en-US" dirty="0">
                        <a:latin typeface="Arial" panose="020B0604020202020204" pitchFamily="34" charset="0"/>
                        <a:cs typeface="Arial" panose="020B0604020202020204" pitchFamily="34" charset="0"/>
                      </a:endParaRPr>
                    </a:p>
                  </a:txBody>
                  <a:tcP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024911083"/>
                  </a:ext>
                </a:extLst>
              </a:tr>
              <a:tr h="370840">
                <a:tc>
                  <a:txBody>
                    <a:bodyPr/>
                    <a:lstStyle/>
                    <a:p>
                      <a:pPr algn="ctr"/>
                      <a:r>
                        <a:rPr lang="en-US" sz="1400" baseline="0" dirty="0" smtClean="0">
                          <a:latin typeface="Arial" panose="020B0604020202020204" pitchFamily="34" charset="0"/>
                          <a:cs typeface="Arial" panose="020B0604020202020204" pitchFamily="34" charset="0"/>
                        </a:rPr>
                        <a:t>International Planetary Probe Workshop (IPPW)</a:t>
                      </a:r>
                      <a:endParaRPr lang="en-US" sz="1400" dirty="0">
                        <a:latin typeface="Arial" panose="020B0604020202020204" pitchFamily="34" charset="0"/>
                        <a:cs typeface="Arial" panose="020B0604020202020204" pitchFamily="34" charset="0"/>
                      </a:endParaRPr>
                    </a:p>
                  </a:txBody>
                  <a:tcPr>
                    <a:lnL w="38100" cap="flat" cmpd="sng" algn="ctr">
                      <a:solidFill>
                        <a:schemeClr val="tx1"/>
                      </a:solidFill>
                      <a:prstDash val="solid"/>
                      <a:round/>
                      <a:headEnd type="none" w="med" len="med"/>
                      <a:tailEnd type="none" w="med" len="med"/>
                    </a:lnL>
                  </a:tcPr>
                </a:tc>
                <a:tc>
                  <a:txBody>
                    <a:bodyPr/>
                    <a:lstStyle/>
                    <a:p>
                      <a:pPr algn="ctr"/>
                      <a:r>
                        <a:rPr lang="en-US" sz="1400" kern="1200" dirty="0" smtClean="0">
                          <a:solidFill>
                            <a:schemeClr val="dk1"/>
                          </a:solidFill>
                          <a:effectLst/>
                          <a:latin typeface="Arial" panose="020B0604020202020204" pitchFamily="34" charset="0"/>
                          <a:ea typeface="+mn-ea"/>
                          <a:cs typeface="Arial" panose="020B0604020202020204" pitchFamily="34" charset="0"/>
                        </a:rPr>
                        <a:t>Advances in Plume-Surface Interaction Simulation Capability and Application in Support of Validation Experiment Campaign </a:t>
                      </a:r>
                      <a:endParaRPr lang="en-US" sz="1400" dirty="0">
                        <a:latin typeface="Arial" panose="020B0604020202020204" pitchFamily="34" charset="0"/>
                        <a:cs typeface="Arial" panose="020B0604020202020204" pitchFamily="34" charset="0"/>
                      </a:endParaRPr>
                    </a:p>
                  </a:txBody>
                  <a:tcP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87583829"/>
                  </a:ext>
                </a:extLst>
              </a:tr>
              <a:tr h="370840">
                <a:tc>
                  <a:txBody>
                    <a:bodyPr/>
                    <a:lstStyle/>
                    <a:p>
                      <a:pPr algn="ctr"/>
                      <a:r>
                        <a:rPr lang="en-US" sz="1400" dirty="0" smtClean="0">
                          <a:latin typeface="Arial" panose="020B0604020202020204" pitchFamily="34" charset="0"/>
                          <a:cs typeface="Arial" panose="020B0604020202020204" pitchFamily="34" charset="0"/>
                        </a:rPr>
                        <a:t>ASCE Earth &amp; Science Space Conference</a:t>
                      </a:r>
                      <a:endParaRPr lang="en-US" sz="1400" dirty="0">
                        <a:latin typeface="Arial" panose="020B0604020202020204" pitchFamily="34" charset="0"/>
                        <a:cs typeface="Arial" panose="020B0604020202020204" pitchFamily="34" charset="0"/>
                      </a:endParaRPr>
                    </a:p>
                  </a:txBody>
                  <a:tcPr>
                    <a:lnL w="38100" cap="flat" cmpd="sng" algn="ctr">
                      <a:solidFill>
                        <a:schemeClr val="tx1"/>
                      </a:solidFill>
                      <a:prstDash val="solid"/>
                      <a:round/>
                      <a:headEnd type="none" w="med" len="med"/>
                      <a:tailEnd type="none" w="med" len="med"/>
                    </a:ln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smtClean="0">
                          <a:latin typeface="Arial" panose="020B0604020202020204" pitchFamily="34" charset="0"/>
                          <a:cs typeface="Arial" panose="020B0604020202020204" pitchFamily="34" charset="0"/>
                        </a:rPr>
                        <a:t>Gas-Particle</a:t>
                      </a:r>
                      <a:r>
                        <a:rPr lang="en-US" sz="1400" baseline="0" dirty="0" smtClean="0">
                          <a:latin typeface="Arial" panose="020B0604020202020204" pitchFamily="34" charset="0"/>
                          <a:cs typeface="Arial" panose="020B0604020202020204" pitchFamily="34" charset="0"/>
                        </a:rPr>
                        <a:t> Flow Simulations for Martian and Lunar Lander Plume-Surface Interaction Prediction</a:t>
                      </a:r>
                      <a:endParaRPr lang="en-US" sz="1400" dirty="0" smtClean="0">
                        <a:latin typeface="Arial" panose="020B0604020202020204" pitchFamily="34" charset="0"/>
                        <a:cs typeface="Arial" panose="020B0604020202020204" pitchFamily="34" charset="0"/>
                      </a:endParaRPr>
                    </a:p>
                  </a:txBody>
                  <a:tcP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101386251"/>
                  </a:ext>
                </a:extLst>
              </a:tr>
            </a:tbl>
          </a:graphicData>
        </a:graphic>
      </p:graphicFrame>
      <p:sp>
        <p:nvSpPr>
          <p:cNvPr id="7" name="Rectangle 6"/>
          <p:cNvSpPr/>
          <p:nvPr/>
        </p:nvSpPr>
        <p:spPr>
          <a:xfrm>
            <a:off x="103631" y="3050186"/>
            <a:ext cx="9007118" cy="738664"/>
          </a:xfrm>
          <a:prstGeom prst="rect">
            <a:avLst/>
          </a:prstGeom>
        </p:spPr>
        <p:txBody>
          <a:bodyPr wrap="square">
            <a:spAutoFit/>
          </a:bodyPr>
          <a:lstStyle/>
          <a:p>
            <a:pPr>
              <a:buFont typeface="Wingdings" panose="05000000000000000000" pitchFamily="2" charset="2"/>
              <a:buChar char="Ø"/>
            </a:pPr>
            <a:r>
              <a:rPr lang="en-US" dirty="0" smtClean="0">
                <a:latin typeface="Arial" panose="020B0604020202020204" pitchFamily="34" charset="0"/>
                <a:cs typeface="Arial" panose="020B0604020202020204" pitchFamily="34" charset="0"/>
              </a:rPr>
              <a:t>Academic Involvement</a:t>
            </a:r>
            <a:endParaRPr lang="en-US" sz="1400" i="1" dirty="0">
              <a:latin typeface="Arial" panose="020B0604020202020204" pitchFamily="34" charset="0"/>
              <a:cs typeface="Arial" panose="020B0604020202020204" pitchFamily="34" charset="0"/>
            </a:endParaRPr>
          </a:p>
          <a:p>
            <a:pPr>
              <a:buFont typeface="Wingdings" panose="05000000000000000000" pitchFamily="2" charset="2"/>
              <a:buChar char="Ø"/>
            </a:pPr>
            <a:endParaRPr lang="en-US" sz="2400" dirty="0">
              <a:latin typeface="Arial" panose="020B0604020202020204" pitchFamily="34" charset="0"/>
              <a:cs typeface="Arial" panose="020B0604020202020204" pitchFamily="34" charset="0"/>
            </a:endParaRPr>
          </a:p>
        </p:txBody>
      </p:sp>
      <p:sp>
        <p:nvSpPr>
          <p:cNvPr id="8" name="Title 1"/>
          <p:cNvSpPr>
            <a:spLocks noGrp="1"/>
          </p:cNvSpPr>
          <p:nvPr>
            <p:ph type="title"/>
          </p:nvPr>
        </p:nvSpPr>
        <p:spPr/>
        <p:txBody>
          <a:bodyPr/>
          <a:lstStyle/>
          <a:p>
            <a:r>
              <a:rPr lang="en-US" sz="3600" dirty="0">
                <a:solidFill>
                  <a:schemeClr val="bg1">
                    <a:lumMod val="85000"/>
                  </a:schemeClr>
                </a:solidFill>
              </a:rPr>
              <a:t>EPO Summary </a:t>
            </a:r>
            <a:r>
              <a:rPr lang="en-US" sz="3600" dirty="0" smtClean="0">
                <a:solidFill>
                  <a:schemeClr val="bg1">
                    <a:lumMod val="85000"/>
                  </a:schemeClr>
                </a:solidFill>
              </a:rPr>
              <a:t>Chart (2/2) </a:t>
            </a:r>
            <a:endParaRPr lang="en-US" sz="3600" dirty="0">
              <a:solidFill>
                <a:schemeClr val="bg1">
                  <a:lumMod val="85000"/>
                </a:schemeClr>
              </a:solidFill>
            </a:endParaRPr>
          </a:p>
        </p:txBody>
      </p:sp>
    </p:spTree>
    <p:extLst>
      <p:ext uri="{BB962C8B-B14F-4D97-AF65-F5344CB8AC3E}">
        <p14:creationId xmlns:p14="http://schemas.microsoft.com/office/powerpoint/2010/main" val="30107821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75D13D49-2B6F-174C-9E1E-1013A06E5C50}" type="slidenum">
              <a:rPr lang="uk-UA" smtClean="0"/>
              <a:pPr>
                <a:defRPr/>
              </a:pPr>
              <a:t>25</a:t>
            </a:fld>
            <a:endParaRPr lang="uk-UA" dirty="0"/>
          </a:p>
        </p:txBody>
      </p:sp>
      <p:sp>
        <p:nvSpPr>
          <p:cNvPr id="3" name="Title 2"/>
          <p:cNvSpPr>
            <a:spLocks noGrp="1"/>
          </p:cNvSpPr>
          <p:nvPr>
            <p:ph type="title"/>
          </p:nvPr>
        </p:nvSpPr>
        <p:spPr/>
        <p:txBody>
          <a:bodyPr/>
          <a:lstStyle/>
          <a:p>
            <a:r>
              <a:rPr lang="en-US" dirty="0" smtClean="0"/>
              <a:t>Excerpt of PSI Key and Controlled Milestones from 8/19 Project Plan Draft (1/3) </a:t>
            </a:r>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3236388509"/>
              </p:ext>
            </p:extLst>
          </p:nvPr>
        </p:nvGraphicFramePr>
        <p:xfrm>
          <a:off x="794326" y="1318549"/>
          <a:ext cx="3131918" cy="4618447"/>
        </p:xfrm>
        <a:graphic>
          <a:graphicData uri="http://schemas.openxmlformats.org/drawingml/2006/table">
            <a:tbl>
              <a:tblPr firstRow="1" firstCol="1" bandRow="1">
                <a:tableStyleId>{5C22544A-7EE6-4342-B048-85BDC9FD1C3A}</a:tableStyleId>
              </a:tblPr>
              <a:tblGrid>
                <a:gridCol w="1113419">
                  <a:extLst>
                    <a:ext uri="{9D8B030D-6E8A-4147-A177-3AD203B41FA5}">
                      <a16:colId xmlns:a16="http://schemas.microsoft.com/office/drawing/2014/main" val="1909989373"/>
                    </a:ext>
                  </a:extLst>
                </a:gridCol>
                <a:gridCol w="2018499">
                  <a:extLst>
                    <a:ext uri="{9D8B030D-6E8A-4147-A177-3AD203B41FA5}">
                      <a16:colId xmlns:a16="http://schemas.microsoft.com/office/drawing/2014/main" val="458080650"/>
                    </a:ext>
                  </a:extLst>
                </a:gridCol>
              </a:tblGrid>
              <a:tr h="124324">
                <a:tc gridSpan="2">
                  <a:txBody>
                    <a:bodyPr/>
                    <a:lstStyle/>
                    <a:p>
                      <a:pPr marL="0" marR="0" algn="ctr">
                        <a:spcBef>
                          <a:spcPts val="0"/>
                        </a:spcBef>
                        <a:spcAft>
                          <a:spcPts val="600"/>
                        </a:spcAft>
                        <a:tabLst>
                          <a:tab pos="914400" algn="l"/>
                          <a:tab pos="2628900" algn="l"/>
                          <a:tab pos="5029200" algn="l"/>
                        </a:tabLst>
                      </a:pPr>
                      <a:r>
                        <a:rPr lang="en-US" sz="1400">
                          <a:effectLst/>
                        </a:rPr>
                        <a:t>Project Key and Controlled Milestone List</a:t>
                      </a:r>
                      <a:endParaRPr lang="en-US" sz="140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extLst>
                  <a:ext uri="{0D108BD9-81ED-4DB2-BD59-A6C34878D82A}">
                    <a16:rowId xmlns:a16="http://schemas.microsoft.com/office/drawing/2014/main" val="3651172748"/>
                  </a:ext>
                </a:extLst>
              </a:tr>
              <a:tr h="124324">
                <a:tc>
                  <a:txBody>
                    <a:bodyPr/>
                    <a:lstStyle/>
                    <a:p>
                      <a:pPr marL="0" marR="0" algn="ctr">
                        <a:spcBef>
                          <a:spcPts val="0"/>
                        </a:spcBef>
                        <a:spcAft>
                          <a:spcPts val="600"/>
                        </a:spcAft>
                        <a:tabLst>
                          <a:tab pos="914400" algn="l"/>
                          <a:tab pos="2628900" algn="l"/>
                          <a:tab pos="5029200" algn="l"/>
                        </a:tabLst>
                      </a:pPr>
                      <a:r>
                        <a:rPr lang="en-US" sz="1400">
                          <a:effectLst/>
                        </a:rPr>
                        <a:t>ID</a:t>
                      </a:r>
                      <a:endParaRPr lang="en-US" sz="140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spcBef>
                          <a:spcPts val="0"/>
                        </a:spcBef>
                        <a:spcAft>
                          <a:spcPts val="600"/>
                        </a:spcAft>
                        <a:tabLst>
                          <a:tab pos="914400" algn="l"/>
                          <a:tab pos="2628900" algn="l"/>
                          <a:tab pos="5029200" algn="l"/>
                        </a:tabLst>
                      </a:pPr>
                      <a:r>
                        <a:rPr lang="en-US" sz="1400">
                          <a:effectLst/>
                        </a:rPr>
                        <a:t>Title</a:t>
                      </a:r>
                      <a:endParaRPr lang="en-US" sz="140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3512964075"/>
                  </a:ext>
                </a:extLst>
              </a:tr>
              <a:tr h="497296">
                <a:tc>
                  <a:txBody>
                    <a:bodyPr/>
                    <a:lstStyle/>
                    <a:p>
                      <a:pPr marL="0" marR="0" algn="ctr">
                        <a:spcBef>
                          <a:spcPts val="0"/>
                        </a:spcBef>
                        <a:spcAft>
                          <a:spcPts val="600"/>
                        </a:spcAft>
                        <a:tabLst>
                          <a:tab pos="914400" algn="l"/>
                          <a:tab pos="2628900" algn="l"/>
                          <a:tab pos="5029200" algn="l"/>
                        </a:tabLst>
                      </a:pPr>
                      <a:r>
                        <a:rPr lang="en-US" sz="1400">
                          <a:effectLst/>
                        </a:rPr>
                        <a:t>K1</a:t>
                      </a:r>
                      <a:endParaRPr lang="en-US" sz="140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0" marR="0" algn="ctr">
                        <a:spcBef>
                          <a:spcPts val="0"/>
                        </a:spcBef>
                        <a:spcAft>
                          <a:spcPts val="600"/>
                        </a:spcAft>
                        <a:tabLst>
                          <a:tab pos="914400" algn="l"/>
                          <a:tab pos="2628900" algn="l"/>
                          <a:tab pos="5029200" algn="l"/>
                        </a:tabLst>
                      </a:pPr>
                      <a:r>
                        <a:rPr lang="en-US" sz="1400">
                          <a:effectLst/>
                        </a:rPr>
                        <a:t>Initial Bi-disperse model in Loci-GGFS</a:t>
                      </a:r>
                      <a:endParaRPr lang="en-US" sz="140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1200897297"/>
                  </a:ext>
                </a:extLst>
              </a:tr>
              <a:tr h="745944">
                <a:tc>
                  <a:txBody>
                    <a:bodyPr/>
                    <a:lstStyle/>
                    <a:p>
                      <a:pPr marL="0" marR="0" algn="ctr">
                        <a:spcBef>
                          <a:spcPts val="0"/>
                        </a:spcBef>
                        <a:spcAft>
                          <a:spcPts val="600"/>
                        </a:spcAft>
                        <a:tabLst>
                          <a:tab pos="914400" algn="l"/>
                          <a:tab pos="2628900" algn="l"/>
                          <a:tab pos="5029200" algn="l"/>
                        </a:tabLst>
                      </a:pPr>
                      <a:r>
                        <a:rPr lang="en-US" sz="1400">
                          <a:effectLst/>
                        </a:rPr>
                        <a:t>K2</a:t>
                      </a:r>
                      <a:endParaRPr lang="en-US" sz="140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0" marR="0" algn="ctr">
                        <a:spcBef>
                          <a:spcPts val="0"/>
                        </a:spcBef>
                        <a:spcAft>
                          <a:spcPts val="600"/>
                        </a:spcAft>
                        <a:tabLst>
                          <a:tab pos="914400" algn="l"/>
                          <a:tab pos="2628900" algn="l"/>
                          <a:tab pos="5029200" algn="l"/>
                        </a:tabLst>
                      </a:pPr>
                      <a:r>
                        <a:rPr lang="en-US" sz="1400">
                          <a:effectLst/>
                        </a:rPr>
                        <a:t>Implementation of PTKE</a:t>
                      </a:r>
                      <a:endParaRPr lang="en-US" sz="140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2070656435"/>
                  </a:ext>
                </a:extLst>
              </a:tr>
              <a:tr h="745944">
                <a:tc>
                  <a:txBody>
                    <a:bodyPr/>
                    <a:lstStyle/>
                    <a:p>
                      <a:pPr marL="0" marR="0" algn="ctr">
                        <a:spcBef>
                          <a:spcPts val="0"/>
                        </a:spcBef>
                        <a:spcAft>
                          <a:spcPts val="600"/>
                        </a:spcAft>
                        <a:tabLst>
                          <a:tab pos="914400" algn="l"/>
                          <a:tab pos="2628900" algn="l"/>
                          <a:tab pos="5029200" algn="l"/>
                        </a:tabLst>
                      </a:pPr>
                      <a:r>
                        <a:rPr lang="en-US" sz="1400">
                          <a:effectLst/>
                        </a:rPr>
                        <a:t>K3</a:t>
                      </a:r>
                      <a:endParaRPr lang="en-US" sz="140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0" marR="0" algn="ctr">
                        <a:spcBef>
                          <a:spcPts val="0"/>
                        </a:spcBef>
                        <a:spcAft>
                          <a:spcPts val="600"/>
                        </a:spcAft>
                        <a:tabLst>
                          <a:tab pos="914400" algn="l"/>
                          <a:tab pos="2628900" algn="l"/>
                          <a:tab pos="5029200" algn="l"/>
                        </a:tabLst>
                      </a:pPr>
                      <a:r>
                        <a:rPr lang="en-US" sz="1400">
                          <a:effectLst/>
                        </a:rPr>
                        <a:t>PSI Ground Test Trade Study</a:t>
                      </a:r>
                      <a:endParaRPr lang="en-US" sz="140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1946022711"/>
                  </a:ext>
                </a:extLst>
              </a:tr>
              <a:tr h="621620">
                <a:tc>
                  <a:txBody>
                    <a:bodyPr/>
                    <a:lstStyle/>
                    <a:p>
                      <a:pPr marL="0" marR="0" algn="ctr">
                        <a:spcBef>
                          <a:spcPts val="0"/>
                        </a:spcBef>
                        <a:spcAft>
                          <a:spcPts val="600"/>
                        </a:spcAft>
                        <a:tabLst>
                          <a:tab pos="914400" algn="l"/>
                          <a:tab pos="2628900" algn="l"/>
                          <a:tab pos="5029200" algn="l"/>
                        </a:tabLst>
                      </a:pPr>
                      <a:r>
                        <a:rPr lang="en-US" sz="1400">
                          <a:effectLst/>
                        </a:rPr>
                        <a:t>K4</a:t>
                      </a:r>
                      <a:endParaRPr lang="en-US" sz="140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0" marR="0" algn="ctr">
                        <a:spcBef>
                          <a:spcPts val="0"/>
                        </a:spcBef>
                        <a:spcAft>
                          <a:spcPts val="600"/>
                        </a:spcAft>
                        <a:tabLst>
                          <a:tab pos="914400" algn="l"/>
                          <a:tab pos="2628900" algn="l"/>
                          <a:tab pos="5029200" algn="l"/>
                        </a:tabLst>
                      </a:pPr>
                      <a:r>
                        <a:rPr lang="en-US" sz="1400">
                          <a:effectLst/>
                        </a:rPr>
                        <a:t>Loci-GGFS Implementation</a:t>
                      </a:r>
                      <a:endParaRPr lang="en-US" sz="140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4015572662"/>
                  </a:ext>
                </a:extLst>
              </a:tr>
              <a:tr h="124324">
                <a:tc>
                  <a:txBody>
                    <a:bodyPr/>
                    <a:lstStyle/>
                    <a:p>
                      <a:pPr marL="0" marR="0" algn="ctr">
                        <a:spcBef>
                          <a:spcPts val="0"/>
                        </a:spcBef>
                        <a:spcAft>
                          <a:spcPts val="600"/>
                        </a:spcAft>
                        <a:tabLst>
                          <a:tab pos="914400" algn="l"/>
                          <a:tab pos="2628900" algn="l"/>
                          <a:tab pos="5029200" algn="l"/>
                        </a:tabLst>
                      </a:pPr>
                      <a:r>
                        <a:rPr lang="en-US" sz="1400">
                          <a:effectLst/>
                        </a:rPr>
                        <a:t>K5</a:t>
                      </a:r>
                      <a:endParaRPr lang="en-US" sz="140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0" marR="0" algn="ctr">
                        <a:spcBef>
                          <a:spcPts val="0"/>
                        </a:spcBef>
                        <a:spcAft>
                          <a:spcPts val="600"/>
                        </a:spcAft>
                        <a:tabLst>
                          <a:tab pos="914400" algn="l"/>
                          <a:tab pos="2628900" algn="l"/>
                          <a:tab pos="5029200" algn="l"/>
                        </a:tabLst>
                      </a:pPr>
                      <a:r>
                        <a:rPr lang="en-US" sz="1400">
                          <a:effectLst/>
                        </a:rPr>
                        <a:t>JPL Milestone TBR</a:t>
                      </a:r>
                      <a:endParaRPr lang="en-US" sz="140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2205643151"/>
                  </a:ext>
                </a:extLst>
              </a:tr>
              <a:tr h="1367563">
                <a:tc>
                  <a:txBody>
                    <a:bodyPr/>
                    <a:lstStyle/>
                    <a:p>
                      <a:pPr marL="0" marR="0" algn="ctr">
                        <a:spcBef>
                          <a:spcPts val="0"/>
                        </a:spcBef>
                        <a:spcAft>
                          <a:spcPts val="600"/>
                        </a:spcAft>
                        <a:tabLst>
                          <a:tab pos="914400" algn="l"/>
                          <a:tab pos="2628900" algn="l"/>
                          <a:tab pos="5029200" algn="l"/>
                        </a:tabLst>
                      </a:pPr>
                      <a:r>
                        <a:rPr lang="en-US" sz="1400">
                          <a:effectLst/>
                        </a:rPr>
                        <a:t>C1</a:t>
                      </a:r>
                      <a:endParaRPr lang="en-US" sz="140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tc>
                <a:tc>
                  <a:txBody>
                    <a:bodyPr/>
                    <a:lstStyle/>
                    <a:p>
                      <a:pPr marL="0" marR="0" algn="ctr">
                        <a:spcBef>
                          <a:spcPts val="0"/>
                        </a:spcBef>
                        <a:spcAft>
                          <a:spcPts val="600"/>
                        </a:spcAft>
                        <a:tabLst>
                          <a:tab pos="914400" algn="l"/>
                          <a:tab pos="2628900" algn="l"/>
                          <a:tab pos="5029200" algn="l"/>
                        </a:tabLst>
                      </a:pPr>
                      <a:r>
                        <a:rPr lang="en-US" sz="1400" dirty="0">
                          <a:effectLst/>
                        </a:rPr>
                        <a:t>Computation Capability Comparison Study </a:t>
                      </a:r>
                      <a:endParaRPr lang="en-US"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4135970328"/>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2676462404"/>
              </p:ext>
            </p:extLst>
          </p:nvPr>
        </p:nvGraphicFramePr>
        <p:xfrm>
          <a:off x="4377112" y="1318549"/>
          <a:ext cx="3131918" cy="5273773"/>
        </p:xfrm>
        <a:graphic>
          <a:graphicData uri="http://schemas.openxmlformats.org/drawingml/2006/table">
            <a:tbl>
              <a:tblPr firstRow="1" firstCol="1" bandRow="1">
                <a:tableStyleId>{5C22544A-7EE6-4342-B048-85BDC9FD1C3A}</a:tableStyleId>
              </a:tblPr>
              <a:tblGrid>
                <a:gridCol w="1113419">
                  <a:extLst>
                    <a:ext uri="{9D8B030D-6E8A-4147-A177-3AD203B41FA5}">
                      <a16:colId xmlns:a16="http://schemas.microsoft.com/office/drawing/2014/main" val="1909989373"/>
                    </a:ext>
                  </a:extLst>
                </a:gridCol>
                <a:gridCol w="2018499">
                  <a:extLst>
                    <a:ext uri="{9D8B030D-6E8A-4147-A177-3AD203B41FA5}">
                      <a16:colId xmlns:a16="http://schemas.microsoft.com/office/drawing/2014/main" val="458080650"/>
                    </a:ext>
                  </a:extLst>
                </a:gridCol>
              </a:tblGrid>
              <a:tr h="192414">
                <a:tc gridSpan="2">
                  <a:txBody>
                    <a:bodyPr/>
                    <a:lstStyle/>
                    <a:p>
                      <a:pPr marL="0" marR="0" algn="ctr">
                        <a:spcBef>
                          <a:spcPts val="0"/>
                        </a:spcBef>
                        <a:spcAft>
                          <a:spcPts val="600"/>
                        </a:spcAft>
                        <a:tabLst>
                          <a:tab pos="914400" algn="l"/>
                          <a:tab pos="2628900" algn="l"/>
                          <a:tab pos="5029200" algn="l"/>
                        </a:tabLst>
                      </a:pPr>
                      <a:r>
                        <a:rPr lang="en-US" sz="1400">
                          <a:effectLst/>
                        </a:rPr>
                        <a:t>Project Key and Controlled Milestone List</a:t>
                      </a:r>
                      <a:endParaRPr lang="en-US" sz="140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extLst>
                  <a:ext uri="{0D108BD9-81ED-4DB2-BD59-A6C34878D82A}">
                    <a16:rowId xmlns:a16="http://schemas.microsoft.com/office/drawing/2014/main" val="3651172748"/>
                  </a:ext>
                </a:extLst>
              </a:tr>
              <a:tr h="192414">
                <a:tc>
                  <a:txBody>
                    <a:bodyPr/>
                    <a:lstStyle/>
                    <a:p>
                      <a:pPr marL="0" marR="0" algn="ctr">
                        <a:spcBef>
                          <a:spcPts val="0"/>
                        </a:spcBef>
                        <a:spcAft>
                          <a:spcPts val="600"/>
                        </a:spcAft>
                        <a:tabLst>
                          <a:tab pos="914400" algn="l"/>
                          <a:tab pos="2628900" algn="l"/>
                          <a:tab pos="5029200" algn="l"/>
                        </a:tabLst>
                      </a:pPr>
                      <a:r>
                        <a:rPr lang="en-US" sz="1400">
                          <a:effectLst/>
                        </a:rPr>
                        <a:t>ID</a:t>
                      </a:r>
                      <a:endParaRPr lang="en-US" sz="140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spcBef>
                          <a:spcPts val="0"/>
                        </a:spcBef>
                        <a:spcAft>
                          <a:spcPts val="600"/>
                        </a:spcAft>
                        <a:tabLst>
                          <a:tab pos="914400" algn="l"/>
                          <a:tab pos="2628900" algn="l"/>
                          <a:tab pos="5029200" algn="l"/>
                        </a:tabLst>
                      </a:pPr>
                      <a:r>
                        <a:rPr lang="en-US" sz="1400">
                          <a:effectLst/>
                        </a:rPr>
                        <a:t>Title</a:t>
                      </a:r>
                      <a:endParaRPr lang="en-US" sz="140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3512964075"/>
                  </a:ext>
                </a:extLst>
              </a:tr>
              <a:tr h="1154483">
                <a:tc>
                  <a:txBody>
                    <a:bodyPr/>
                    <a:lstStyle/>
                    <a:p>
                      <a:pPr marL="0" marR="0" algn="ctr">
                        <a:spcBef>
                          <a:spcPts val="0"/>
                        </a:spcBef>
                        <a:spcAft>
                          <a:spcPts val="600"/>
                        </a:spcAft>
                        <a:tabLst>
                          <a:tab pos="914400" algn="l"/>
                          <a:tab pos="2628900" algn="l"/>
                          <a:tab pos="5029200" algn="l"/>
                        </a:tabLst>
                      </a:pPr>
                      <a:r>
                        <a:rPr lang="en-US" sz="1200">
                          <a:effectLst/>
                          <a:latin typeface="Arial" panose="020B0604020202020204" pitchFamily="34" charset="0"/>
                          <a:ea typeface="Times New Roman" panose="02020603050405020304" pitchFamily="18" charset="0"/>
                          <a:cs typeface="Times New Roman" panose="02020603050405020304" pitchFamily="18" charset="0"/>
                        </a:rPr>
                        <a:t>K6</a:t>
                      </a:r>
                    </a:p>
                  </a:txBody>
                  <a:tcPr marL="0" marR="0" marT="0" marB="0"/>
                </a:tc>
                <a:tc>
                  <a:txBody>
                    <a:bodyPr/>
                    <a:lstStyle/>
                    <a:p>
                      <a:pPr marL="0" marR="0" algn="ctr">
                        <a:spcBef>
                          <a:spcPts val="0"/>
                        </a:spcBef>
                        <a:spcAft>
                          <a:spcPts val="600"/>
                        </a:spcAft>
                        <a:tabLst>
                          <a:tab pos="914400" algn="l"/>
                          <a:tab pos="2628900" algn="l"/>
                          <a:tab pos="5029200" algn="l"/>
                        </a:tabLst>
                      </a:pPr>
                      <a:r>
                        <a:rPr lang="en-US" sz="1200">
                          <a:effectLst/>
                          <a:latin typeface="Arial" panose="020B0604020202020204" pitchFamily="34" charset="0"/>
                          <a:ea typeface="Times New Roman" panose="02020603050405020304" pitchFamily="18" charset="0"/>
                          <a:cs typeface="Times New Roman" panose="02020603050405020304" pitchFamily="18" charset="0"/>
                        </a:rPr>
                        <a:t>Data and computational prediction comparison methodology </a:t>
                      </a:r>
                    </a:p>
                  </a:txBody>
                  <a:tcPr marL="0" marR="0" marT="0" marB="0"/>
                </a:tc>
                <a:extLst>
                  <a:ext uri="{0D108BD9-81ED-4DB2-BD59-A6C34878D82A}">
                    <a16:rowId xmlns:a16="http://schemas.microsoft.com/office/drawing/2014/main" val="1200897297"/>
                  </a:ext>
                </a:extLst>
              </a:tr>
              <a:tr h="672713">
                <a:tc>
                  <a:txBody>
                    <a:bodyPr/>
                    <a:lstStyle/>
                    <a:p>
                      <a:pPr marL="0" marR="0" algn="ctr">
                        <a:spcBef>
                          <a:spcPts val="0"/>
                        </a:spcBef>
                        <a:spcAft>
                          <a:spcPts val="600"/>
                        </a:spcAft>
                        <a:tabLst>
                          <a:tab pos="914400" algn="l"/>
                          <a:tab pos="2628900" algn="l"/>
                          <a:tab pos="5029200" algn="l"/>
                        </a:tabLst>
                      </a:pPr>
                      <a:r>
                        <a:rPr lang="en-US" sz="1200">
                          <a:effectLst/>
                          <a:latin typeface="Arial" panose="020B0604020202020204" pitchFamily="34" charset="0"/>
                          <a:ea typeface="Times New Roman" panose="02020603050405020304" pitchFamily="18" charset="0"/>
                          <a:cs typeface="Times New Roman" panose="02020603050405020304" pitchFamily="18" charset="0"/>
                        </a:rPr>
                        <a:t>C2</a:t>
                      </a:r>
                    </a:p>
                  </a:txBody>
                  <a:tcPr marL="0" marR="0" marT="0" marB="0"/>
                </a:tc>
                <a:tc>
                  <a:txBody>
                    <a:bodyPr/>
                    <a:lstStyle/>
                    <a:p>
                      <a:pPr marL="0" marR="0" algn="ctr">
                        <a:spcBef>
                          <a:spcPts val="0"/>
                        </a:spcBef>
                        <a:spcAft>
                          <a:spcPts val="600"/>
                        </a:spcAft>
                        <a:tabLst>
                          <a:tab pos="914400" algn="l"/>
                          <a:tab pos="2628900" algn="l"/>
                          <a:tab pos="5029200" algn="l"/>
                        </a:tabLst>
                      </a:pPr>
                      <a:r>
                        <a:rPr lang="en-US" sz="1200">
                          <a:effectLst/>
                          <a:latin typeface="Arial" panose="020B0604020202020204" pitchFamily="34" charset="0"/>
                          <a:ea typeface="Times New Roman" panose="02020603050405020304" pitchFamily="18" charset="0"/>
                          <a:cs typeface="Times New Roman" panose="02020603050405020304" pitchFamily="18" charset="0"/>
                        </a:rPr>
                        <a:t>Physics Focused TRR</a:t>
                      </a:r>
                    </a:p>
                  </a:txBody>
                  <a:tcPr marL="0" marR="0" marT="0" marB="0"/>
                </a:tc>
                <a:extLst>
                  <a:ext uri="{0D108BD9-81ED-4DB2-BD59-A6C34878D82A}">
                    <a16:rowId xmlns:a16="http://schemas.microsoft.com/office/drawing/2014/main" val="2070656435"/>
                  </a:ext>
                </a:extLst>
              </a:tr>
              <a:tr h="302216">
                <a:tc>
                  <a:txBody>
                    <a:bodyPr/>
                    <a:lstStyle/>
                    <a:p>
                      <a:pPr marL="0" marR="0" algn="ctr">
                        <a:spcBef>
                          <a:spcPts val="0"/>
                        </a:spcBef>
                        <a:spcAft>
                          <a:spcPts val="600"/>
                        </a:spcAft>
                        <a:tabLst>
                          <a:tab pos="914400" algn="l"/>
                          <a:tab pos="2628900" algn="l"/>
                          <a:tab pos="5029200" algn="l"/>
                        </a:tabLst>
                      </a:pPr>
                      <a:r>
                        <a:rPr lang="en-US" sz="1200">
                          <a:effectLst/>
                          <a:latin typeface="Arial" panose="020B0604020202020204" pitchFamily="34" charset="0"/>
                          <a:ea typeface="Times New Roman" panose="02020603050405020304" pitchFamily="18" charset="0"/>
                          <a:cs typeface="Times New Roman" panose="02020603050405020304" pitchFamily="18" charset="0"/>
                        </a:rPr>
                        <a:t>K7</a:t>
                      </a:r>
                    </a:p>
                  </a:txBody>
                  <a:tcPr marL="0" marR="0" marT="0" marB="0"/>
                </a:tc>
                <a:tc>
                  <a:txBody>
                    <a:bodyPr/>
                    <a:lstStyle/>
                    <a:p>
                      <a:pPr marL="0" marR="0" algn="ctr">
                        <a:spcBef>
                          <a:spcPts val="0"/>
                        </a:spcBef>
                        <a:spcAft>
                          <a:spcPts val="600"/>
                        </a:spcAft>
                        <a:tabLst>
                          <a:tab pos="914400" algn="l"/>
                          <a:tab pos="2628900" algn="l"/>
                          <a:tab pos="5029200" algn="l"/>
                        </a:tabLst>
                      </a:pPr>
                      <a:r>
                        <a:rPr lang="en-US" sz="1200">
                          <a:effectLst/>
                          <a:latin typeface="Arial" panose="020B0604020202020204" pitchFamily="34" charset="0"/>
                          <a:ea typeface="Times New Roman" panose="02020603050405020304" pitchFamily="18" charset="0"/>
                          <a:cs typeface="Times New Roman" panose="02020603050405020304" pitchFamily="18" charset="0"/>
                        </a:rPr>
                        <a:t>JPL Milestone TBR</a:t>
                      </a:r>
                    </a:p>
                  </a:txBody>
                  <a:tcPr marL="0" marR="0" marT="0" marB="0"/>
                </a:tc>
                <a:extLst>
                  <a:ext uri="{0D108BD9-81ED-4DB2-BD59-A6C34878D82A}">
                    <a16:rowId xmlns:a16="http://schemas.microsoft.com/office/drawing/2014/main" val="1946022711"/>
                  </a:ext>
                </a:extLst>
              </a:tr>
              <a:tr h="1154483">
                <a:tc>
                  <a:txBody>
                    <a:bodyPr/>
                    <a:lstStyle/>
                    <a:p>
                      <a:pPr marL="0" marR="0" algn="ctr">
                        <a:spcBef>
                          <a:spcPts val="0"/>
                        </a:spcBef>
                        <a:spcAft>
                          <a:spcPts val="600"/>
                        </a:spcAft>
                        <a:tabLst>
                          <a:tab pos="914400" algn="l"/>
                          <a:tab pos="2628900" algn="l"/>
                          <a:tab pos="5029200" algn="l"/>
                        </a:tabLst>
                      </a:pPr>
                      <a:r>
                        <a:rPr lang="en-US" sz="1200">
                          <a:effectLst/>
                          <a:latin typeface="Arial" panose="020B0604020202020204" pitchFamily="34" charset="0"/>
                          <a:ea typeface="Times New Roman" panose="02020603050405020304" pitchFamily="18" charset="0"/>
                          <a:cs typeface="Times New Roman" panose="02020603050405020304" pitchFamily="18" charset="0"/>
                        </a:rPr>
                        <a:t>K8</a:t>
                      </a:r>
                    </a:p>
                  </a:txBody>
                  <a:tcPr marL="0" marR="0" marT="0" marB="0"/>
                </a:tc>
                <a:tc>
                  <a:txBody>
                    <a:bodyPr/>
                    <a:lstStyle/>
                    <a:p>
                      <a:pPr marL="0" marR="0" algn="ctr">
                        <a:spcBef>
                          <a:spcPts val="0"/>
                        </a:spcBef>
                        <a:spcAft>
                          <a:spcPts val="600"/>
                        </a:spcAft>
                        <a:tabLst>
                          <a:tab pos="914400" algn="l"/>
                          <a:tab pos="2628900" algn="l"/>
                          <a:tab pos="5029200" algn="l"/>
                        </a:tabLst>
                      </a:pPr>
                      <a:r>
                        <a:rPr lang="en-US" sz="1200">
                          <a:effectLst/>
                          <a:latin typeface="Arial" panose="020B0604020202020204" pitchFamily="34" charset="0"/>
                          <a:ea typeface="Times New Roman" panose="02020603050405020304" pitchFamily="18" charset="0"/>
                          <a:cs typeface="Times New Roman" panose="02020603050405020304" pitchFamily="18" charset="0"/>
                        </a:rPr>
                        <a:t>SCALPSS Ground Test Data Delivered</a:t>
                      </a:r>
                    </a:p>
                  </a:txBody>
                  <a:tcPr marL="0" marR="0" marT="0" marB="0"/>
                </a:tc>
                <a:extLst>
                  <a:ext uri="{0D108BD9-81ED-4DB2-BD59-A6C34878D82A}">
                    <a16:rowId xmlns:a16="http://schemas.microsoft.com/office/drawing/2014/main" val="4015572662"/>
                  </a:ext>
                </a:extLst>
              </a:tr>
              <a:tr h="329852">
                <a:tc>
                  <a:txBody>
                    <a:bodyPr/>
                    <a:lstStyle/>
                    <a:p>
                      <a:pPr marL="0" marR="0" algn="ctr">
                        <a:spcBef>
                          <a:spcPts val="0"/>
                        </a:spcBef>
                        <a:spcAft>
                          <a:spcPts val="600"/>
                        </a:spcAft>
                        <a:tabLst>
                          <a:tab pos="914400" algn="l"/>
                          <a:tab pos="2628900" algn="l"/>
                          <a:tab pos="5029200" algn="l"/>
                        </a:tabLst>
                      </a:pPr>
                      <a:r>
                        <a:rPr lang="en-US" sz="1200" dirty="0">
                          <a:effectLst/>
                          <a:latin typeface="Arial" panose="020B0604020202020204" pitchFamily="34" charset="0"/>
                          <a:ea typeface="Times New Roman" panose="02020603050405020304" pitchFamily="18" charset="0"/>
                          <a:cs typeface="Times New Roman" panose="02020603050405020304" pitchFamily="18" charset="0"/>
                        </a:rPr>
                        <a:t>K9</a:t>
                      </a:r>
                    </a:p>
                  </a:txBody>
                  <a:tcPr marL="0" marR="0" marT="0" marB="0"/>
                </a:tc>
                <a:tc>
                  <a:txBody>
                    <a:bodyPr/>
                    <a:lstStyle/>
                    <a:p>
                      <a:pPr marL="0" marR="0" algn="ctr">
                        <a:spcBef>
                          <a:spcPts val="0"/>
                        </a:spcBef>
                        <a:spcAft>
                          <a:spcPts val="600"/>
                        </a:spcAft>
                        <a:tabLst>
                          <a:tab pos="914400" algn="l"/>
                          <a:tab pos="2628900" algn="l"/>
                          <a:tab pos="5029200" algn="l"/>
                        </a:tabLst>
                      </a:pPr>
                      <a:r>
                        <a:rPr lang="en-US" sz="1200">
                          <a:effectLst/>
                          <a:latin typeface="Arial" panose="020B0604020202020204" pitchFamily="34" charset="0"/>
                          <a:ea typeface="Times New Roman" panose="02020603050405020304" pitchFamily="18" charset="0"/>
                          <a:cs typeface="Times New Roman" panose="02020603050405020304" pitchFamily="18" charset="0"/>
                        </a:rPr>
                        <a:t>DEM tool delivered</a:t>
                      </a:r>
                    </a:p>
                  </a:txBody>
                  <a:tcPr marL="0" marR="0" marT="0" marB="0"/>
                </a:tc>
                <a:extLst>
                  <a:ext uri="{0D108BD9-81ED-4DB2-BD59-A6C34878D82A}">
                    <a16:rowId xmlns:a16="http://schemas.microsoft.com/office/drawing/2014/main" val="2205643151"/>
                  </a:ext>
                </a:extLst>
              </a:tr>
              <a:tr h="1233306">
                <a:tc>
                  <a:txBody>
                    <a:bodyPr/>
                    <a:lstStyle/>
                    <a:p>
                      <a:pPr marL="0" marR="0" algn="ctr" defTabSz="457200" rtl="0" eaLnBrk="1" latinLnBrk="0" hangingPunct="1">
                        <a:spcBef>
                          <a:spcPts val="0"/>
                        </a:spcBef>
                        <a:spcAft>
                          <a:spcPts val="600"/>
                        </a:spcAft>
                        <a:tabLst>
                          <a:tab pos="914400" algn="l"/>
                          <a:tab pos="2628900" algn="l"/>
                          <a:tab pos="5029200" algn="l"/>
                        </a:tabLst>
                      </a:pPr>
                      <a:r>
                        <a:rPr lang="en-US" sz="1200" b="1" kern="1200" dirty="0">
                          <a:solidFill>
                            <a:schemeClr val="lt1"/>
                          </a:solidFill>
                          <a:effectLst/>
                          <a:latin typeface="Arial" panose="020B0604020202020204" pitchFamily="34" charset="0"/>
                          <a:ea typeface="Times New Roman" panose="02020603050405020304" pitchFamily="18" charset="0"/>
                          <a:cs typeface="Times New Roman" panose="02020603050405020304" pitchFamily="18" charset="0"/>
                        </a:rPr>
                        <a:t>K10</a:t>
                      </a:r>
                    </a:p>
                  </a:txBody>
                  <a:tcPr marL="0" marR="0" marT="0" marB="0"/>
                </a:tc>
                <a:tc>
                  <a:txBody>
                    <a:bodyPr/>
                    <a:lstStyle/>
                    <a:p>
                      <a:pPr marL="0" marR="0" algn="ctr">
                        <a:spcBef>
                          <a:spcPts val="0"/>
                        </a:spcBef>
                        <a:spcAft>
                          <a:spcPts val="600"/>
                        </a:spcAft>
                        <a:tabLst>
                          <a:tab pos="914400" algn="l"/>
                          <a:tab pos="2628900" algn="l"/>
                          <a:tab pos="5029200" algn="l"/>
                        </a:tabLst>
                      </a:pPr>
                      <a:r>
                        <a:rPr lang="en-US" sz="1200" dirty="0">
                          <a:effectLst/>
                          <a:latin typeface="Arial" panose="020B0604020202020204" pitchFamily="34" charset="0"/>
                          <a:ea typeface="Times New Roman" panose="02020603050405020304" pitchFamily="18" charset="0"/>
                          <a:cs typeface="Times New Roman" panose="02020603050405020304" pitchFamily="18" charset="0"/>
                        </a:rPr>
                        <a:t>Physics Focused Ground Test - Test Data</a:t>
                      </a:r>
                    </a:p>
                  </a:txBody>
                  <a:tcPr marL="0" marR="0" marT="0" marB="0"/>
                </a:tc>
                <a:extLst>
                  <a:ext uri="{0D108BD9-81ED-4DB2-BD59-A6C34878D82A}">
                    <a16:rowId xmlns:a16="http://schemas.microsoft.com/office/drawing/2014/main" val="4135970328"/>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1863060096"/>
              </p:ext>
            </p:extLst>
          </p:nvPr>
        </p:nvGraphicFramePr>
        <p:xfrm>
          <a:off x="7959898" y="1318549"/>
          <a:ext cx="3131918" cy="4517226"/>
        </p:xfrm>
        <a:graphic>
          <a:graphicData uri="http://schemas.openxmlformats.org/drawingml/2006/table">
            <a:tbl>
              <a:tblPr firstRow="1" firstCol="1" bandRow="1">
                <a:tableStyleId>{5C22544A-7EE6-4342-B048-85BDC9FD1C3A}</a:tableStyleId>
              </a:tblPr>
              <a:tblGrid>
                <a:gridCol w="1113419">
                  <a:extLst>
                    <a:ext uri="{9D8B030D-6E8A-4147-A177-3AD203B41FA5}">
                      <a16:colId xmlns:a16="http://schemas.microsoft.com/office/drawing/2014/main" val="2268143417"/>
                    </a:ext>
                  </a:extLst>
                </a:gridCol>
                <a:gridCol w="2018499">
                  <a:extLst>
                    <a:ext uri="{9D8B030D-6E8A-4147-A177-3AD203B41FA5}">
                      <a16:colId xmlns:a16="http://schemas.microsoft.com/office/drawing/2014/main" val="399237895"/>
                    </a:ext>
                  </a:extLst>
                </a:gridCol>
              </a:tblGrid>
              <a:tr h="0">
                <a:tc gridSpan="2">
                  <a:txBody>
                    <a:bodyPr/>
                    <a:lstStyle/>
                    <a:p>
                      <a:pPr marL="0" marR="0" algn="ctr">
                        <a:spcBef>
                          <a:spcPts val="0"/>
                        </a:spcBef>
                        <a:spcAft>
                          <a:spcPts val="600"/>
                        </a:spcAft>
                        <a:tabLst>
                          <a:tab pos="914400" algn="l"/>
                          <a:tab pos="2628900" algn="l"/>
                          <a:tab pos="5029200" algn="l"/>
                        </a:tabLst>
                      </a:pPr>
                      <a:r>
                        <a:rPr lang="en-US" sz="1400">
                          <a:effectLst/>
                        </a:rPr>
                        <a:t>Project Key and Controlled Milestone List</a:t>
                      </a:r>
                      <a:endParaRPr lang="en-US" sz="140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extLst>
                  <a:ext uri="{0D108BD9-81ED-4DB2-BD59-A6C34878D82A}">
                    <a16:rowId xmlns:a16="http://schemas.microsoft.com/office/drawing/2014/main" val="3981043626"/>
                  </a:ext>
                </a:extLst>
              </a:tr>
              <a:tr h="124324">
                <a:tc>
                  <a:txBody>
                    <a:bodyPr/>
                    <a:lstStyle/>
                    <a:p>
                      <a:pPr marL="0" marR="0" algn="ctr">
                        <a:spcBef>
                          <a:spcPts val="0"/>
                        </a:spcBef>
                        <a:spcAft>
                          <a:spcPts val="600"/>
                        </a:spcAft>
                        <a:tabLst>
                          <a:tab pos="914400" algn="l"/>
                          <a:tab pos="2628900" algn="l"/>
                          <a:tab pos="5029200" algn="l"/>
                        </a:tabLst>
                      </a:pPr>
                      <a:r>
                        <a:rPr lang="en-US" sz="1400">
                          <a:effectLst/>
                        </a:rPr>
                        <a:t>ID</a:t>
                      </a:r>
                      <a:endParaRPr lang="en-US" sz="140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spcBef>
                          <a:spcPts val="0"/>
                        </a:spcBef>
                        <a:spcAft>
                          <a:spcPts val="600"/>
                        </a:spcAft>
                        <a:tabLst>
                          <a:tab pos="914400" algn="l"/>
                          <a:tab pos="2628900" algn="l"/>
                          <a:tab pos="5029200" algn="l"/>
                        </a:tabLst>
                      </a:pPr>
                      <a:r>
                        <a:rPr lang="en-US" sz="1400">
                          <a:effectLst/>
                        </a:rPr>
                        <a:t>Title</a:t>
                      </a:r>
                      <a:endParaRPr lang="en-US" sz="140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372627779"/>
                  </a:ext>
                </a:extLst>
              </a:tr>
              <a:tr h="497296">
                <a:tc>
                  <a:txBody>
                    <a:bodyPr/>
                    <a:lstStyle/>
                    <a:p>
                      <a:pPr marL="0" marR="0" algn="ctr">
                        <a:spcBef>
                          <a:spcPts val="0"/>
                        </a:spcBef>
                        <a:spcAft>
                          <a:spcPts val="600"/>
                        </a:spcAft>
                        <a:tabLst>
                          <a:tab pos="914400" algn="l"/>
                          <a:tab pos="2628900" algn="l"/>
                          <a:tab pos="5029200" algn="l"/>
                        </a:tabLst>
                      </a:pPr>
                      <a:r>
                        <a:rPr lang="en-US" sz="1200">
                          <a:effectLst/>
                          <a:latin typeface="Arial" panose="020B0604020202020204" pitchFamily="34" charset="0"/>
                          <a:ea typeface="Times New Roman" panose="02020603050405020304" pitchFamily="18" charset="0"/>
                          <a:cs typeface="Times New Roman" panose="02020603050405020304" pitchFamily="18" charset="0"/>
                        </a:rPr>
                        <a:t>K11</a:t>
                      </a:r>
                    </a:p>
                  </a:txBody>
                  <a:tcPr marL="0" marR="0" marT="0" marB="0"/>
                </a:tc>
                <a:tc>
                  <a:txBody>
                    <a:bodyPr/>
                    <a:lstStyle/>
                    <a:p>
                      <a:pPr marL="0" marR="0" algn="ctr">
                        <a:spcBef>
                          <a:spcPts val="0"/>
                        </a:spcBef>
                        <a:spcAft>
                          <a:spcPts val="600"/>
                        </a:spcAft>
                        <a:tabLst>
                          <a:tab pos="914400" algn="l"/>
                          <a:tab pos="2628900" algn="l"/>
                          <a:tab pos="5029200" algn="l"/>
                        </a:tabLst>
                      </a:pPr>
                      <a:r>
                        <a:rPr lang="en-US" sz="1200">
                          <a:effectLst/>
                          <a:latin typeface="Arial" panose="020B0604020202020204" pitchFamily="34" charset="0"/>
                          <a:ea typeface="Times New Roman" panose="02020603050405020304" pitchFamily="18" charset="0"/>
                          <a:cs typeface="Times New Roman" panose="02020603050405020304" pitchFamily="18" charset="0"/>
                        </a:rPr>
                        <a:t>Prototype demonstrations of MWDR and dust concentration monitor</a:t>
                      </a:r>
                    </a:p>
                  </a:txBody>
                  <a:tcPr marL="0" marR="0" marT="0" marB="0"/>
                </a:tc>
                <a:extLst>
                  <a:ext uri="{0D108BD9-81ED-4DB2-BD59-A6C34878D82A}">
                    <a16:rowId xmlns:a16="http://schemas.microsoft.com/office/drawing/2014/main" val="1021884"/>
                  </a:ext>
                </a:extLst>
              </a:tr>
              <a:tr h="440979">
                <a:tc>
                  <a:txBody>
                    <a:bodyPr/>
                    <a:lstStyle/>
                    <a:p>
                      <a:pPr marL="0" marR="0" algn="ctr">
                        <a:spcBef>
                          <a:spcPts val="0"/>
                        </a:spcBef>
                        <a:spcAft>
                          <a:spcPts val="600"/>
                        </a:spcAft>
                        <a:tabLst>
                          <a:tab pos="914400" algn="l"/>
                          <a:tab pos="2628900" algn="l"/>
                          <a:tab pos="5029200" algn="l"/>
                        </a:tabLst>
                      </a:pPr>
                      <a:r>
                        <a:rPr lang="en-US" sz="1200">
                          <a:effectLst/>
                          <a:latin typeface="Arial" panose="020B0604020202020204" pitchFamily="34" charset="0"/>
                          <a:ea typeface="Times New Roman" panose="02020603050405020304" pitchFamily="18" charset="0"/>
                          <a:cs typeface="Times New Roman" panose="02020603050405020304" pitchFamily="18" charset="0"/>
                        </a:rPr>
                        <a:t>C3</a:t>
                      </a:r>
                    </a:p>
                  </a:txBody>
                  <a:tcPr marL="0" marR="0" marT="0" marB="0"/>
                </a:tc>
                <a:tc>
                  <a:txBody>
                    <a:bodyPr/>
                    <a:lstStyle/>
                    <a:p>
                      <a:pPr marL="0" marR="0" algn="ctr">
                        <a:spcBef>
                          <a:spcPts val="0"/>
                        </a:spcBef>
                        <a:spcAft>
                          <a:spcPts val="600"/>
                        </a:spcAft>
                        <a:tabLst>
                          <a:tab pos="914400" algn="l"/>
                          <a:tab pos="2628900" algn="l"/>
                          <a:tab pos="5029200" algn="l"/>
                        </a:tabLst>
                      </a:pPr>
                      <a:r>
                        <a:rPr lang="en-US" sz="1200" dirty="0">
                          <a:effectLst/>
                          <a:latin typeface="Arial" panose="020B0604020202020204" pitchFamily="34" charset="0"/>
                          <a:ea typeface="Times New Roman" panose="02020603050405020304" pitchFamily="18" charset="0"/>
                          <a:cs typeface="Times New Roman" panose="02020603050405020304" pitchFamily="18" charset="0"/>
                        </a:rPr>
                        <a:t>Physics Focused Ground Test - Test Report</a:t>
                      </a:r>
                    </a:p>
                  </a:txBody>
                  <a:tcPr marL="0" marR="0" marT="0" marB="0"/>
                </a:tc>
                <a:extLst>
                  <a:ext uri="{0D108BD9-81ED-4DB2-BD59-A6C34878D82A}">
                    <a16:rowId xmlns:a16="http://schemas.microsoft.com/office/drawing/2014/main" val="1086106633"/>
                  </a:ext>
                </a:extLst>
              </a:tr>
              <a:tr h="745944">
                <a:tc>
                  <a:txBody>
                    <a:bodyPr/>
                    <a:lstStyle/>
                    <a:p>
                      <a:pPr marL="0" marR="0" algn="ctr">
                        <a:spcBef>
                          <a:spcPts val="0"/>
                        </a:spcBef>
                        <a:spcAft>
                          <a:spcPts val="600"/>
                        </a:spcAft>
                        <a:tabLst>
                          <a:tab pos="914400" algn="l"/>
                          <a:tab pos="2628900" algn="l"/>
                          <a:tab pos="5029200" algn="l"/>
                        </a:tabLst>
                      </a:pPr>
                      <a:r>
                        <a:rPr lang="en-US" sz="1200">
                          <a:effectLst/>
                          <a:latin typeface="Arial" panose="020B0604020202020204" pitchFamily="34" charset="0"/>
                          <a:ea typeface="Times New Roman" panose="02020603050405020304" pitchFamily="18" charset="0"/>
                          <a:cs typeface="Times New Roman" panose="02020603050405020304" pitchFamily="18" charset="0"/>
                        </a:rPr>
                        <a:t>K12</a:t>
                      </a:r>
                    </a:p>
                  </a:txBody>
                  <a:tcPr marL="0" marR="0" marT="0" marB="0"/>
                </a:tc>
                <a:tc>
                  <a:txBody>
                    <a:bodyPr/>
                    <a:lstStyle/>
                    <a:p>
                      <a:pPr marL="0" marR="0" algn="ctr">
                        <a:spcBef>
                          <a:spcPts val="0"/>
                        </a:spcBef>
                        <a:spcAft>
                          <a:spcPts val="600"/>
                        </a:spcAft>
                        <a:tabLst>
                          <a:tab pos="914400" algn="l"/>
                          <a:tab pos="2628900" algn="l"/>
                          <a:tab pos="5029200" algn="l"/>
                        </a:tabLst>
                      </a:pPr>
                      <a:r>
                        <a:rPr lang="en-US" sz="1200">
                          <a:effectLst/>
                          <a:latin typeface="Arial" panose="020B0604020202020204" pitchFamily="34" charset="0"/>
                          <a:ea typeface="Times New Roman" panose="02020603050405020304" pitchFamily="18" charset="0"/>
                          <a:cs typeface="Times New Roman" panose="02020603050405020304" pitchFamily="18" charset="0"/>
                        </a:rPr>
                        <a:t>Loci-Chem-Boltzmann CFD Initial Analysis</a:t>
                      </a:r>
                    </a:p>
                  </a:txBody>
                  <a:tcPr marL="0" marR="0" marT="0" marB="0"/>
                </a:tc>
                <a:extLst>
                  <a:ext uri="{0D108BD9-81ED-4DB2-BD59-A6C34878D82A}">
                    <a16:rowId xmlns:a16="http://schemas.microsoft.com/office/drawing/2014/main" val="2039296140"/>
                  </a:ext>
                </a:extLst>
              </a:tr>
              <a:tr h="621620">
                <a:tc>
                  <a:txBody>
                    <a:bodyPr/>
                    <a:lstStyle/>
                    <a:p>
                      <a:pPr marL="0" marR="0" algn="ctr">
                        <a:spcBef>
                          <a:spcPts val="0"/>
                        </a:spcBef>
                        <a:spcAft>
                          <a:spcPts val="600"/>
                        </a:spcAft>
                        <a:tabLst>
                          <a:tab pos="914400" algn="l"/>
                          <a:tab pos="2628900" algn="l"/>
                          <a:tab pos="5029200" algn="l"/>
                        </a:tabLst>
                      </a:pPr>
                      <a:r>
                        <a:rPr lang="en-US" sz="1200">
                          <a:effectLst/>
                          <a:latin typeface="Arial" panose="020B0604020202020204" pitchFamily="34" charset="0"/>
                          <a:ea typeface="Times New Roman" panose="02020603050405020304" pitchFamily="18" charset="0"/>
                          <a:cs typeface="Times New Roman" panose="02020603050405020304" pitchFamily="18" charset="0"/>
                        </a:rPr>
                        <a:t>K13</a:t>
                      </a:r>
                    </a:p>
                  </a:txBody>
                  <a:tcPr marL="0" marR="0" marT="0" marB="0"/>
                </a:tc>
                <a:tc>
                  <a:txBody>
                    <a:bodyPr/>
                    <a:lstStyle/>
                    <a:p>
                      <a:pPr marL="0" marR="0" algn="ctr">
                        <a:spcBef>
                          <a:spcPts val="0"/>
                        </a:spcBef>
                        <a:spcAft>
                          <a:spcPts val="600"/>
                        </a:spcAft>
                        <a:tabLst>
                          <a:tab pos="914400" algn="l"/>
                          <a:tab pos="2628900" algn="l"/>
                          <a:tab pos="5029200" algn="l"/>
                        </a:tabLst>
                      </a:pPr>
                      <a:r>
                        <a:rPr lang="en-US" sz="1200">
                          <a:effectLst/>
                          <a:latin typeface="Arial" panose="020B0604020202020204" pitchFamily="34" charset="0"/>
                          <a:ea typeface="Times New Roman" panose="02020603050405020304" pitchFamily="18" charset="0"/>
                          <a:cs typeface="Times New Roman" panose="02020603050405020304" pitchFamily="18" charset="0"/>
                        </a:rPr>
                        <a:t>Multi-Species GGFS CFD Analysis </a:t>
                      </a:r>
                    </a:p>
                  </a:txBody>
                  <a:tcPr marL="0" marR="0" marT="0" marB="0"/>
                </a:tc>
                <a:extLst>
                  <a:ext uri="{0D108BD9-81ED-4DB2-BD59-A6C34878D82A}">
                    <a16:rowId xmlns:a16="http://schemas.microsoft.com/office/drawing/2014/main" val="2157544399"/>
                  </a:ext>
                </a:extLst>
              </a:tr>
              <a:tr h="124324">
                <a:tc>
                  <a:txBody>
                    <a:bodyPr/>
                    <a:lstStyle/>
                    <a:p>
                      <a:pPr marL="0" marR="0" algn="ctr">
                        <a:spcBef>
                          <a:spcPts val="0"/>
                        </a:spcBef>
                        <a:spcAft>
                          <a:spcPts val="600"/>
                        </a:spcAft>
                        <a:tabLst>
                          <a:tab pos="914400" algn="l"/>
                          <a:tab pos="2628900" algn="l"/>
                          <a:tab pos="5029200" algn="l"/>
                        </a:tabLst>
                      </a:pPr>
                      <a:r>
                        <a:rPr lang="en-US" sz="1200">
                          <a:effectLst/>
                          <a:latin typeface="Arial" panose="020B0604020202020204" pitchFamily="34" charset="0"/>
                          <a:ea typeface="Times New Roman" panose="02020603050405020304" pitchFamily="18" charset="0"/>
                          <a:cs typeface="Times New Roman" panose="02020603050405020304" pitchFamily="18" charset="0"/>
                        </a:rPr>
                        <a:t>K14</a:t>
                      </a:r>
                    </a:p>
                  </a:txBody>
                  <a:tcPr marL="0" marR="0" marT="0" marB="0"/>
                </a:tc>
                <a:tc>
                  <a:txBody>
                    <a:bodyPr/>
                    <a:lstStyle/>
                    <a:p>
                      <a:pPr marL="0" marR="0" algn="ctr">
                        <a:spcBef>
                          <a:spcPts val="0"/>
                        </a:spcBef>
                        <a:spcAft>
                          <a:spcPts val="600"/>
                        </a:spcAft>
                        <a:tabLst>
                          <a:tab pos="914400" algn="l"/>
                          <a:tab pos="2628900" algn="l"/>
                          <a:tab pos="5029200" algn="l"/>
                        </a:tabLst>
                      </a:pPr>
                      <a:r>
                        <a:rPr lang="en-US" sz="1200">
                          <a:effectLst/>
                          <a:latin typeface="Arial" panose="020B0604020202020204" pitchFamily="34" charset="0"/>
                          <a:ea typeface="Times New Roman" panose="02020603050405020304" pitchFamily="18" charset="0"/>
                          <a:cs typeface="Times New Roman" panose="02020603050405020304" pitchFamily="18" charset="0"/>
                        </a:rPr>
                        <a:t>Bi-Disperse CFD Initial Analysis</a:t>
                      </a:r>
                    </a:p>
                  </a:txBody>
                  <a:tcPr marL="0" marR="0" marT="0" marB="0"/>
                </a:tc>
                <a:extLst>
                  <a:ext uri="{0D108BD9-81ED-4DB2-BD59-A6C34878D82A}">
                    <a16:rowId xmlns:a16="http://schemas.microsoft.com/office/drawing/2014/main" val="3233606883"/>
                  </a:ext>
                </a:extLst>
              </a:tr>
              <a:tr h="1367563">
                <a:tc>
                  <a:txBody>
                    <a:bodyPr/>
                    <a:lstStyle/>
                    <a:p>
                      <a:pPr marL="0" marR="0" algn="ctr">
                        <a:spcBef>
                          <a:spcPts val="0"/>
                        </a:spcBef>
                        <a:spcAft>
                          <a:spcPts val="600"/>
                        </a:spcAft>
                        <a:tabLst>
                          <a:tab pos="914400" algn="l"/>
                          <a:tab pos="2628900" algn="l"/>
                          <a:tab pos="5029200" algn="l"/>
                        </a:tabLst>
                      </a:pPr>
                      <a:r>
                        <a:rPr lang="en-US" sz="1200">
                          <a:effectLst/>
                          <a:latin typeface="Arial" panose="020B0604020202020204" pitchFamily="34" charset="0"/>
                          <a:ea typeface="Times New Roman" panose="02020603050405020304" pitchFamily="18" charset="0"/>
                          <a:cs typeface="Times New Roman" panose="02020603050405020304" pitchFamily="18" charset="0"/>
                        </a:rPr>
                        <a:t>K15</a:t>
                      </a:r>
                    </a:p>
                  </a:txBody>
                  <a:tcPr marL="0" marR="0" marT="0" marB="0"/>
                </a:tc>
                <a:tc>
                  <a:txBody>
                    <a:bodyPr/>
                    <a:lstStyle/>
                    <a:p>
                      <a:pPr marL="0" marR="0" algn="ctr">
                        <a:spcBef>
                          <a:spcPts val="0"/>
                        </a:spcBef>
                        <a:spcAft>
                          <a:spcPts val="600"/>
                        </a:spcAft>
                        <a:tabLst>
                          <a:tab pos="914400" algn="l"/>
                          <a:tab pos="2628900" algn="l"/>
                          <a:tab pos="5029200" algn="l"/>
                        </a:tabLst>
                      </a:pPr>
                      <a:r>
                        <a:rPr lang="en-US" sz="1200" dirty="0">
                          <a:effectLst/>
                          <a:latin typeface="Arial" panose="020B0604020202020204" pitchFamily="34" charset="0"/>
                          <a:ea typeface="Times New Roman" panose="02020603050405020304" pitchFamily="18" charset="0"/>
                          <a:cs typeface="Times New Roman" panose="02020603050405020304" pitchFamily="18" charset="0"/>
                        </a:rPr>
                        <a:t>PTKE CFD Analysis </a:t>
                      </a:r>
                    </a:p>
                  </a:txBody>
                  <a:tcPr marL="0" marR="0" marT="0" marB="0"/>
                </a:tc>
                <a:extLst>
                  <a:ext uri="{0D108BD9-81ED-4DB2-BD59-A6C34878D82A}">
                    <a16:rowId xmlns:a16="http://schemas.microsoft.com/office/drawing/2014/main" val="2435874374"/>
                  </a:ext>
                </a:extLst>
              </a:tr>
            </a:tbl>
          </a:graphicData>
        </a:graphic>
      </p:graphicFrame>
    </p:spTree>
    <p:extLst>
      <p:ext uri="{BB962C8B-B14F-4D97-AF65-F5344CB8AC3E}">
        <p14:creationId xmlns:p14="http://schemas.microsoft.com/office/powerpoint/2010/main" val="15038103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75D13D49-2B6F-174C-9E1E-1013A06E5C50}" type="slidenum">
              <a:rPr lang="uk-UA" smtClean="0"/>
              <a:pPr>
                <a:defRPr/>
              </a:pPr>
              <a:t>26</a:t>
            </a:fld>
            <a:endParaRPr lang="uk-UA" dirty="0"/>
          </a:p>
        </p:txBody>
      </p:sp>
      <p:sp>
        <p:nvSpPr>
          <p:cNvPr id="3" name="Title 2"/>
          <p:cNvSpPr>
            <a:spLocks noGrp="1"/>
          </p:cNvSpPr>
          <p:nvPr>
            <p:ph type="title"/>
          </p:nvPr>
        </p:nvSpPr>
        <p:spPr/>
        <p:txBody>
          <a:bodyPr/>
          <a:lstStyle/>
          <a:p>
            <a:r>
              <a:rPr lang="en-US" dirty="0" smtClean="0"/>
              <a:t>Excerpt of PSI Key and Controlled Milestones from 8/19 Project Plan Draft (2/3) </a:t>
            </a:r>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2884105209"/>
              </p:ext>
            </p:extLst>
          </p:nvPr>
        </p:nvGraphicFramePr>
        <p:xfrm>
          <a:off x="719513" y="1193857"/>
          <a:ext cx="3131918" cy="4770847"/>
        </p:xfrm>
        <a:graphic>
          <a:graphicData uri="http://schemas.openxmlformats.org/drawingml/2006/table">
            <a:tbl>
              <a:tblPr firstRow="1" firstCol="1" bandRow="1">
                <a:tableStyleId>{5C22544A-7EE6-4342-B048-85BDC9FD1C3A}</a:tableStyleId>
              </a:tblPr>
              <a:tblGrid>
                <a:gridCol w="1113419">
                  <a:extLst>
                    <a:ext uri="{9D8B030D-6E8A-4147-A177-3AD203B41FA5}">
                      <a16:colId xmlns:a16="http://schemas.microsoft.com/office/drawing/2014/main" val="1909989373"/>
                    </a:ext>
                  </a:extLst>
                </a:gridCol>
                <a:gridCol w="2018499">
                  <a:extLst>
                    <a:ext uri="{9D8B030D-6E8A-4147-A177-3AD203B41FA5}">
                      <a16:colId xmlns:a16="http://schemas.microsoft.com/office/drawing/2014/main" val="458080650"/>
                    </a:ext>
                  </a:extLst>
                </a:gridCol>
              </a:tblGrid>
              <a:tr h="124324">
                <a:tc gridSpan="2">
                  <a:txBody>
                    <a:bodyPr/>
                    <a:lstStyle/>
                    <a:p>
                      <a:pPr marL="0" marR="0" algn="ctr">
                        <a:spcBef>
                          <a:spcPts val="0"/>
                        </a:spcBef>
                        <a:spcAft>
                          <a:spcPts val="600"/>
                        </a:spcAft>
                        <a:tabLst>
                          <a:tab pos="914400" algn="l"/>
                          <a:tab pos="2628900" algn="l"/>
                          <a:tab pos="5029200" algn="l"/>
                        </a:tabLst>
                      </a:pPr>
                      <a:r>
                        <a:rPr lang="en-US" sz="1400">
                          <a:effectLst/>
                        </a:rPr>
                        <a:t>Project Key and Controlled Milestone List</a:t>
                      </a:r>
                      <a:endParaRPr lang="en-US" sz="140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extLst>
                  <a:ext uri="{0D108BD9-81ED-4DB2-BD59-A6C34878D82A}">
                    <a16:rowId xmlns:a16="http://schemas.microsoft.com/office/drawing/2014/main" val="3651172748"/>
                  </a:ext>
                </a:extLst>
              </a:tr>
              <a:tr h="124324">
                <a:tc>
                  <a:txBody>
                    <a:bodyPr/>
                    <a:lstStyle/>
                    <a:p>
                      <a:pPr marL="0" marR="0" algn="ctr">
                        <a:spcBef>
                          <a:spcPts val="0"/>
                        </a:spcBef>
                        <a:spcAft>
                          <a:spcPts val="600"/>
                        </a:spcAft>
                        <a:tabLst>
                          <a:tab pos="914400" algn="l"/>
                          <a:tab pos="2628900" algn="l"/>
                          <a:tab pos="5029200" algn="l"/>
                        </a:tabLst>
                      </a:pPr>
                      <a:r>
                        <a:rPr lang="en-US" sz="1400">
                          <a:effectLst/>
                        </a:rPr>
                        <a:t>ID</a:t>
                      </a:r>
                      <a:endParaRPr lang="en-US" sz="140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spcBef>
                          <a:spcPts val="0"/>
                        </a:spcBef>
                        <a:spcAft>
                          <a:spcPts val="600"/>
                        </a:spcAft>
                        <a:tabLst>
                          <a:tab pos="914400" algn="l"/>
                          <a:tab pos="2628900" algn="l"/>
                          <a:tab pos="5029200" algn="l"/>
                        </a:tabLst>
                      </a:pPr>
                      <a:r>
                        <a:rPr lang="en-US" sz="1400">
                          <a:effectLst/>
                        </a:rPr>
                        <a:t>Title</a:t>
                      </a:r>
                      <a:endParaRPr lang="en-US" sz="140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3512964075"/>
                  </a:ext>
                </a:extLst>
              </a:tr>
              <a:tr h="497296">
                <a:tc>
                  <a:txBody>
                    <a:bodyPr/>
                    <a:lstStyle/>
                    <a:p>
                      <a:pPr marL="0" marR="0" algn="ctr">
                        <a:spcBef>
                          <a:spcPts val="0"/>
                        </a:spcBef>
                        <a:spcAft>
                          <a:spcPts val="600"/>
                        </a:spcAft>
                        <a:tabLst>
                          <a:tab pos="914400" algn="l"/>
                          <a:tab pos="2628900" algn="l"/>
                          <a:tab pos="5029200" algn="l"/>
                        </a:tabLst>
                      </a:pPr>
                      <a:r>
                        <a:rPr lang="en-US" sz="1200" dirty="0">
                          <a:effectLst/>
                          <a:latin typeface="Arial" panose="020B0604020202020204" pitchFamily="34" charset="0"/>
                          <a:ea typeface="Times New Roman" panose="02020603050405020304" pitchFamily="18" charset="0"/>
                          <a:cs typeface="Times New Roman" panose="02020603050405020304" pitchFamily="18" charset="0"/>
                        </a:rPr>
                        <a:t>K16</a:t>
                      </a:r>
                    </a:p>
                  </a:txBody>
                  <a:tcPr marL="0" marR="0" marT="0" marB="0"/>
                </a:tc>
                <a:tc>
                  <a:txBody>
                    <a:bodyPr/>
                    <a:lstStyle/>
                    <a:p>
                      <a:pPr marL="0" marR="0" algn="ctr">
                        <a:spcBef>
                          <a:spcPts val="0"/>
                        </a:spcBef>
                        <a:spcAft>
                          <a:spcPts val="600"/>
                        </a:spcAft>
                        <a:tabLst>
                          <a:tab pos="914400" algn="l"/>
                          <a:tab pos="2628900" algn="l"/>
                          <a:tab pos="5029200" algn="l"/>
                        </a:tabLst>
                      </a:pPr>
                      <a:r>
                        <a:rPr lang="en-US" sz="1200">
                          <a:effectLst/>
                          <a:latin typeface="Arial" panose="020B0604020202020204" pitchFamily="34" charset="0"/>
                          <a:ea typeface="Times New Roman" panose="02020603050405020304" pitchFamily="18" charset="0"/>
                          <a:cs typeface="Times New Roman" panose="02020603050405020304" pitchFamily="18" charset="0"/>
                        </a:rPr>
                        <a:t>JPL Milestone TBR</a:t>
                      </a:r>
                    </a:p>
                  </a:txBody>
                  <a:tcPr marL="0" marR="0" marT="0" marB="0"/>
                </a:tc>
                <a:extLst>
                  <a:ext uri="{0D108BD9-81ED-4DB2-BD59-A6C34878D82A}">
                    <a16:rowId xmlns:a16="http://schemas.microsoft.com/office/drawing/2014/main" val="1200897297"/>
                  </a:ext>
                </a:extLst>
              </a:tr>
              <a:tr h="745944">
                <a:tc>
                  <a:txBody>
                    <a:bodyPr/>
                    <a:lstStyle/>
                    <a:p>
                      <a:pPr marL="0" marR="0" algn="ctr">
                        <a:spcBef>
                          <a:spcPts val="0"/>
                        </a:spcBef>
                        <a:spcAft>
                          <a:spcPts val="600"/>
                        </a:spcAft>
                        <a:tabLst>
                          <a:tab pos="914400" algn="l"/>
                          <a:tab pos="2628900" algn="l"/>
                          <a:tab pos="5029200" algn="l"/>
                        </a:tabLst>
                      </a:pPr>
                      <a:r>
                        <a:rPr lang="en-US" sz="1200">
                          <a:effectLst/>
                          <a:latin typeface="Arial" panose="020B0604020202020204" pitchFamily="34" charset="0"/>
                          <a:ea typeface="Times New Roman" panose="02020603050405020304" pitchFamily="18" charset="0"/>
                          <a:cs typeface="Times New Roman" panose="02020603050405020304" pitchFamily="18" charset="0"/>
                        </a:rPr>
                        <a:t>K17</a:t>
                      </a:r>
                    </a:p>
                  </a:txBody>
                  <a:tcPr marL="0" marR="0" marT="0" marB="0"/>
                </a:tc>
                <a:tc>
                  <a:txBody>
                    <a:bodyPr/>
                    <a:lstStyle/>
                    <a:p>
                      <a:pPr marL="0" marR="0" algn="ctr">
                        <a:spcBef>
                          <a:spcPts val="0"/>
                        </a:spcBef>
                        <a:spcAft>
                          <a:spcPts val="600"/>
                        </a:spcAft>
                        <a:tabLst>
                          <a:tab pos="914400" algn="l"/>
                          <a:tab pos="2628900" algn="l"/>
                          <a:tab pos="5029200" algn="l"/>
                        </a:tabLst>
                      </a:pPr>
                      <a:r>
                        <a:rPr lang="en-US" sz="1200">
                          <a:effectLst/>
                          <a:latin typeface="Arial" panose="020B0604020202020204" pitchFamily="34" charset="0"/>
                          <a:ea typeface="Times New Roman" panose="02020603050405020304" pitchFamily="18" charset="0"/>
                          <a:cs typeface="Times New Roman" panose="02020603050405020304" pitchFamily="18" charset="0"/>
                        </a:rPr>
                        <a:t>Ground test data for mm-wave doppler radar and dust concentration monitor</a:t>
                      </a:r>
                    </a:p>
                  </a:txBody>
                  <a:tcPr marL="0" marR="0" marT="0" marB="0"/>
                </a:tc>
                <a:extLst>
                  <a:ext uri="{0D108BD9-81ED-4DB2-BD59-A6C34878D82A}">
                    <a16:rowId xmlns:a16="http://schemas.microsoft.com/office/drawing/2014/main" val="2070656435"/>
                  </a:ext>
                </a:extLst>
              </a:tr>
              <a:tr h="745944">
                <a:tc>
                  <a:txBody>
                    <a:bodyPr/>
                    <a:lstStyle/>
                    <a:p>
                      <a:pPr marL="0" marR="0" algn="ctr">
                        <a:spcBef>
                          <a:spcPts val="0"/>
                        </a:spcBef>
                        <a:spcAft>
                          <a:spcPts val="600"/>
                        </a:spcAft>
                        <a:tabLst>
                          <a:tab pos="914400" algn="l"/>
                          <a:tab pos="2628900" algn="l"/>
                          <a:tab pos="5029200" algn="l"/>
                        </a:tabLst>
                      </a:pPr>
                      <a:r>
                        <a:rPr lang="en-US" sz="1200">
                          <a:effectLst/>
                          <a:latin typeface="Arial" panose="020B0604020202020204" pitchFamily="34" charset="0"/>
                          <a:ea typeface="Times New Roman" panose="02020603050405020304" pitchFamily="18" charset="0"/>
                          <a:cs typeface="Times New Roman" panose="02020603050405020304" pitchFamily="18" charset="0"/>
                        </a:rPr>
                        <a:t>C4</a:t>
                      </a:r>
                    </a:p>
                  </a:txBody>
                  <a:tcPr marL="0" marR="0" marT="0" marB="0"/>
                </a:tc>
                <a:tc>
                  <a:txBody>
                    <a:bodyPr/>
                    <a:lstStyle/>
                    <a:p>
                      <a:pPr marL="0" marR="0" algn="ctr">
                        <a:spcBef>
                          <a:spcPts val="0"/>
                        </a:spcBef>
                        <a:spcAft>
                          <a:spcPts val="600"/>
                        </a:spcAft>
                        <a:tabLst>
                          <a:tab pos="914400" algn="l"/>
                          <a:tab pos="2628900" algn="l"/>
                          <a:tab pos="5029200" algn="l"/>
                        </a:tabLst>
                      </a:pPr>
                      <a:r>
                        <a:rPr lang="en-US" sz="1200">
                          <a:effectLst/>
                          <a:latin typeface="Arial" panose="020B0604020202020204" pitchFamily="34" charset="0"/>
                          <a:ea typeface="Times New Roman" panose="02020603050405020304" pitchFamily="18" charset="0"/>
                          <a:cs typeface="Times New Roman" panose="02020603050405020304" pitchFamily="18" charset="0"/>
                        </a:rPr>
                        <a:t>TRR for Science Scale Ground Test</a:t>
                      </a:r>
                    </a:p>
                  </a:txBody>
                  <a:tcPr marL="0" marR="0" marT="0" marB="0"/>
                </a:tc>
                <a:extLst>
                  <a:ext uri="{0D108BD9-81ED-4DB2-BD59-A6C34878D82A}">
                    <a16:rowId xmlns:a16="http://schemas.microsoft.com/office/drawing/2014/main" val="1946022711"/>
                  </a:ext>
                </a:extLst>
              </a:tr>
              <a:tr h="621620">
                <a:tc>
                  <a:txBody>
                    <a:bodyPr/>
                    <a:lstStyle/>
                    <a:p>
                      <a:pPr marL="0" marR="0" algn="ctr">
                        <a:spcBef>
                          <a:spcPts val="0"/>
                        </a:spcBef>
                        <a:spcAft>
                          <a:spcPts val="600"/>
                        </a:spcAft>
                        <a:tabLst>
                          <a:tab pos="914400" algn="l"/>
                          <a:tab pos="2628900" algn="l"/>
                          <a:tab pos="5029200" algn="l"/>
                        </a:tabLst>
                      </a:pPr>
                      <a:r>
                        <a:rPr lang="en-US" sz="1200" dirty="0">
                          <a:effectLst/>
                          <a:latin typeface="Arial" panose="020B0604020202020204" pitchFamily="34" charset="0"/>
                          <a:ea typeface="Times New Roman" panose="02020603050405020304" pitchFamily="18" charset="0"/>
                          <a:cs typeface="Times New Roman" panose="02020603050405020304" pitchFamily="18" charset="0"/>
                        </a:rPr>
                        <a:t>K18</a:t>
                      </a:r>
                    </a:p>
                  </a:txBody>
                  <a:tcPr marL="0" marR="0" marT="0" marB="0"/>
                </a:tc>
                <a:tc>
                  <a:txBody>
                    <a:bodyPr/>
                    <a:lstStyle/>
                    <a:p>
                      <a:pPr marL="0" marR="0" algn="ctr">
                        <a:spcBef>
                          <a:spcPts val="0"/>
                        </a:spcBef>
                        <a:spcAft>
                          <a:spcPts val="600"/>
                        </a:spcAft>
                        <a:tabLst>
                          <a:tab pos="914400" algn="l"/>
                          <a:tab pos="2628900" algn="l"/>
                          <a:tab pos="5029200" algn="l"/>
                        </a:tabLst>
                      </a:pPr>
                      <a:r>
                        <a:rPr lang="en-US" sz="1200">
                          <a:effectLst/>
                          <a:latin typeface="Arial" panose="020B0604020202020204" pitchFamily="34" charset="0"/>
                          <a:ea typeface="Times New Roman" panose="02020603050405020304" pitchFamily="18" charset="0"/>
                          <a:cs typeface="Times New Roman" panose="02020603050405020304" pitchFamily="18" charset="0"/>
                        </a:rPr>
                        <a:t>JPL Milestone TBR</a:t>
                      </a:r>
                    </a:p>
                  </a:txBody>
                  <a:tcPr marL="0" marR="0" marT="0" marB="0"/>
                </a:tc>
                <a:extLst>
                  <a:ext uri="{0D108BD9-81ED-4DB2-BD59-A6C34878D82A}">
                    <a16:rowId xmlns:a16="http://schemas.microsoft.com/office/drawing/2014/main" val="4015572662"/>
                  </a:ext>
                </a:extLst>
              </a:tr>
              <a:tr h="124324">
                <a:tc>
                  <a:txBody>
                    <a:bodyPr/>
                    <a:lstStyle/>
                    <a:p>
                      <a:pPr marL="0" marR="0" algn="ctr" defTabSz="457200" rtl="0" eaLnBrk="1" latinLnBrk="0" hangingPunct="1">
                        <a:spcBef>
                          <a:spcPts val="0"/>
                        </a:spcBef>
                        <a:spcAft>
                          <a:spcPts val="600"/>
                        </a:spcAft>
                        <a:tabLst>
                          <a:tab pos="914400" algn="l"/>
                          <a:tab pos="2628900" algn="l"/>
                          <a:tab pos="5029200" algn="l"/>
                        </a:tabLst>
                      </a:pPr>
                      <a:r>
                        <a:rPr lang="en-US" sz="1200" b="1" kern="1200" dirty="0">
                          <a:solidFill>
                            <a:schemeClr val="lt1"/>
                          </a:solidFill>
                          <a:effectLst/>
                          <a:latin typeface="Arial" panose="020B0604020202020204" pitchFamily="34" charset="0"/>
                          <a:ea typeface="Times New Roman" panose="02020603050405020304" pitchFamily="18" charset="0"/>
                          <a:cs typeface="Times New Roman" panose="02020603050405020304" pitchFamily="18" charset="0"/>
                        </a:rPr>
                        <a:t>K19</a:t>
                      </a:r>
                    </a:p>
                  </a:txBody>
                  <a:tcPr marL="0" marR="0" marT="0" marB="0"/>
                </a:tc>
                <a:tc>
                  <a:txBody>
                    <a:bodyPr/>
                    <a:lstStyle/>
                    <a:p>
                      <a:pPr marL="0" marR="0" algn="ctr">
                        <a:spcBef>
                          <a:spcPts val="0"/>
                        </a:spcBef>
                        <a:spcAft>
                          <a:spcPts val="600"/>
                        </a:spcAft>
                        <a:tabLst>
                          <a:tab pos="914400" algn="l"/>
                          <a:tab pos="2628900" algn="l"/>
                          <a:tab pos="5029200" algn="l"/>
                        </a:tabLst>
                      </a:pPr>
                      <a:r>
                        <a:rPr lang="en-US" sz="1200">
                          <a:effectLst/>
                          <a:latin typeface="Arial" panose="020B0604020202020204" pitchFamily="34" charset="0"/>
                          <a:ea typeface="Times New Roman" panose="02020603050405020304" pitchFamily="18" charset="0"/>
                          <a:cs typeface="Times New Roman" panose="02020603050405020304" pitchFamily="18" charset="0"/>
                        </a:rPr>
                        <a:t>Science Scale Ground Test:  Test Data</a:t>
                      </a:r>
                    </a:p>
                  </a:txBody>
                  <a:tcPr marL="0" marR="0" marT="0" marB="0"/>
                </a:tc>
                <a:extLst>
                  <a:ext uri="{0D108BD9-81ED-4DB2-BD59-A6C34878D82A}">
                    <a16:rowId xmlns:a16="http://schemas.microsoft.com/office/drawing/2014/main" val="2205643151"/>
                  </a:ext>
                </a:extLst>
              </a:tr>
              <a:tr h="1367563">
                <a:tc>
                  <a:txBody>
                    <a:bodyPr/>
                    <a:lstStyle/>
                    <a:p>
                      <a:pPr marL="0" marR="0" algn="ctr">
                        <a:spcBef>
                          <a:spcPts val="0"/>
                        </a:spcBef>
                        <a:spcAft>
                          <a:spcPts val="600"/>
                        </a:spcAft>
                        <a:tabLst>
                          <a:tab pos="914400" algn="l"/>
                          <a:tab pos="2628900" algn="l"/>
                          <a:tab pos="5029200" algn="l"/>
                        </a:tabLst>
                      </a:pPr>
                      <a:r>
                        <a:rPr lang="en-US" sz="1200">
                          <a:effectLst/>
                          <a:latin typeface="Arial" panose="020B0604020202020204" pitchFamily="34" charset="0"/>
                          <a:ea typeface="Times New Roman" panose="02020603050405020304" pitchFamily="18" charset="0"/>
                          <a:cs typeface="Times New Roman" panose="02020603050405020304" pitchFamily="18" charset="0"/>
                        </a:rPr>
                        <a:t>K20</a:t>
                      </a:r>
                    </a:p>
                  </a:txBody>
                  <a:tcPr marL="0" marR="0" marT="0" marB="0"/>
                </a:tc>
                <a:tc>
                  <a:txBody>
                    <a:bodyPr/>
                    <a:lstStyle/>
                    <a:p>
                      <a:pPr marL="0" marR="0" algn="ctr">
                        <a:spcBef>
                          <a:spcPts val="0"/>
                        </a:spcBef>
                        <a:spcAft>
                          <a:spcPts val="600"/>
                        </a:spcAft>
                        <a:tabLst>
                          <a:tab pos="914400" algn="l"/>
                          <a:tab pos="2628900" algn="l"/>
                          <a:tab pos="5029200" algn="l"/>
                        </a:tabLst>
                      </a:pPr>
                      <a:r>
                        <a:rPr lang="en-US" sz="1200" dirty="0">
                          <a:effectLst/>
                          <a:latin typeface="Arial" panose="020B0604020202020204" pitchFamily="34" charset="0"/>
                          <a:ea typeface="Times New Roman" panose="02020603050405020304" pitchFamily="18" charset="0"/>
                          <a:cs typeface="Times New Roman" panose="02020603050405020304" pitchFamily="18" charset="0"/>
                        </a:rPr>
                        <a:t>CFDEM Tool Delivered </a:t>
                      </a:r>
                    </a:p>
                  </a:txBody>
                  <a:tcPr marL="0" marR="0" marT="0" marB="0"/>
                </a:tc>
                <a:extLst>
                  <a:ext uri="{0D108BD9-81ED-4DB2-BD59-A6C34878D82A}">
                    <a16:rowId xmlns:a16="http://schemas.microsoft.com/office/drawing/2014/main" val="4135970328"/>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4034169252"/>
              </p:ext>
            </p:extLst>
          </p:nvPr>
        </p:nvGraphicFramePr>
        <p:xfrm>
          <a:off x="4404359" y="1193857"/>
          <a:ext cx="3586481" cy="4639311"/>
        </p:xfrm>
        <a:graphic>
          <a:graphicData uri="http://schemas.openxmlformats.org/drawingml/2006/table">
            <a:tbl>
              <a:tblPr firstRow="1" firstCol="1" bandRow="1">
                <a:tableStyleId>{5C22544A-7EE6-4342-B048-85BDC9FD1C3A}</a:tableStyleId>
              </a:tblPr>
              <a:tblGrid>
                <a:gridCol w="1275019">
                  <a:extLst>
                    <a:ext uri="{9D8B030D-6E8A-4147-A177-3AD203B41FA5}">
                      <a16:colId xmlns:a16="http://schemas.microsoft.com/office/drawing/2014/main" val="1909989373"/>
                    </a:ext>
                  </a:extLst>
                </a:gridCol>
                <a:gridCol w="2311462">
                  <a:extLst>
                    <a:ext uri="{9D8B030D-6E8A-4147-A177-3AD203B41FA5}">
                      <a16:colId xmlns:a16="http://schemas.microsoft.com/office/drawing/2014/main" val="458080650"/>
                    </a:ext>
                  </a:extLst>
                </a:gridCol>
              </a:tblGrid>
              <a:tr h="124324">
                <a:tc gridSpan="2">
                  <a:txBody>
                    <a:bodyPr/>
                    <a:lstStyle/>
                    <a:p>
                      <a:pPr marL="0" marR="0" algn="ctr">
                        <a:spcBef>
                          <a:spcPts val="0"/>
                        </a:spcBef>
                        <a:spcAft>
                          <a:spcPts val="600"/>
                        </a:spcAft>
                        <a:tabLst>
                          <a:tab pos="914400" algn="l"/>
                          <a:tab pos="2628900" algn="l"/>
                          <a:tab pos="5029200" algn="l"/>
                        </a:tabLst>
                      </a:pPr>
                      <a:r>
                        <a:rPr lang="en-US" sz="1400">
                          <a:effectLst/>
                        </a:rPr>
                        <a:t>Project Key and Controlled Milestone List</a:t>
                      </a:r>
                      <a:endParaRPr lang="en-US" sz="140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extLst>
                  <a:ext uri="{0D108BD9-81ED-4DB2-BD59-A6C34878D82A}">
                    <a16:rowId xmlns:a16="http://schemas.microsoft.com/office/drawing/2014/main" val="3651172748"/>
                  </a:ext>
                </a:extLst>
              </a:tr>
              <a:tr h="124324">
                <a:tc>
                  <a:txBody>
                    <a:bodyPr/>
                    <a:lstStyle/>
                    <a:p>
                      <a:pPr marL="0" marR="0" algn="ctr">
                        <a:spcBef>
                          <a:spcPts val="0"/>
                        </a:spcBef>
                        <a:spcAft>
                          <a:spcPts val="600"/>
                        </a:spcAft>
                        <a:tabLst>
                          <a:tab pos="914400" algn="l"/>
                          <a:tab pos="2628900" algn="l"/>
                          <a:tab pos="5029200" algn="l"/>
                        </a:tabLst>
                      </a:pPr>
                      <a:r>
                        <a:rPr lang="en-US" sz="1400">
                          <a:effectLst/>
                        </a:rPr>
                        <a:t>ID</a:t>
                      </a:r>
                      <a:endParaRPr lang="en-US" sz="140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spcBef>
                          <a:spcPts val="0"/>
                        </a:spcBef>
                        <a:spcAft>
                          <a:spcPts val="600"/>
                        </a:spcAft>
                        <a:tabLst>
                          <a:tab pos="914400" algn="l"/>
                          <a:tab pos="2628900" algn="l"/>
                          <a:tab pos="5029200" algn="l"/>
                        </a:tabLst>
                      </a:pPr>
                      <a:r>
                        <a:rPr lang="en-US" sz="1400">
                          <a:effectLst/>
                        </a:rPr>
                        <a:t>Title</a:t>
                      </a:r>
                      <a:endParaRPr lang="en-US" sz="140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3512964075"/>
                  </a:ext>
                </a:extLst>
              </a:tr>
              <a:tr h="497296">
                <a:tc>
                  <a:txBody>
                    <a:bodyPr/>
                    <a:lstStyle/>
                    <a:p>
                      <a:pPr marL="0" marR="0" algn="ctr">
                        <a:spcBef>
                          <a:spcPts val="0"/>
                        </a:spcBef>
                        <a:spcAft>
                          <a:spcPts val="600"/>
                        </a:spcAft>
                        <a:tabLst>
                          <a:tab pos="914400" algn="l"/>
                          <a:tab pos="2628900" algn="l"/>
                          <a:tab pos="5029200" algn="l"/>
                        </a:tabLst>
                      </a:pPr>
                      <a:r>
                        <a:rPr lang="en-US" sz="1200" dirty="0">
                          <a:effectLst/>
                          <a:latin typeface="Arial" panose="020B0604020202020204" pitchFamily="34" charset="0"/>
                          <a:ea typeface="Times New Roman" panose="02020603050405020304" pitchFamily="18" charset="0"/>
                          <a:cs typeface="Times New Roman" panose="02020603050405020304" pitchFamily="18" charset="0"/>
                        </a:rPr>
                        <a:t>K21</a:t>
                      </a:r>
                    </a:p>
                  </a:txBody>
                  <a:tcPr marL="0" marR="0" marT="0" marB="0"/>
                </a:tc>
                <a:tc>
                  <a:txBody>
                    <a:bodyPr/>
                    <a:lstStyle/>
                    <a:p>
                      <a:pPr marL="0" marR="0" algn="ctr">
                        <a:spcBef>
                          <a:spcPts val="0"/>
                        </a:spcBef>
                        <a:spcAft>
                          <a:spcPts val="600"/>
                        </a:spcAft>
                        <a:tabLst>
                          <a:tab pos="914400" algn="l"/>
                          <a:tab pos="2628900" algn="l"/>
                          <a:tab pos="5029200" algn="l"/>
                        </a:tabLst>
                      </a:pPr>
                      <a:r>
                        <a:rPr lang="en-US" sz="1200">
                          <a:effectLst/>
                          <a:latin typeface="Arial" panose="020B0604020202020204" pitchFamily="34" charset="0"/>
                          <a:ea typeface="Times New Roman" panose="02020603050405020304" pitchFamily="18" charset="0"/>
                          <a:cs typeface="Times New Roman" panose="02020603050405020304" pitchFamily="18" charset="0"/>
                        </a:rPr>
                        <a:t>Science Scale Ground Test :  Instrumentation Performance Analysis</a:t>
                      </a:r>
                    </a:p>
                  </a:txBody>
                  <a:tcPr marL="0" marR="0" marT="0" marB="0"/>
                </a:tc>
                <a:extLst>
                  <a:ext uri="{0D108BD9-81ED-4DB2-BD59-A6C34878D82A}">
                    <a16:rowId xmlns:a16="http://schemas.microsoft.com/office/drawing/2014/main" val="1200897297"/>
                  </a:ext>
                </a:extLst>
              </a:tr>
              <a:tr h="745944">
                <a:tc>
                  <a:txBody>
                    <a:bodyPr/>
                    <a:lstStyle/>
                    <a:p>
                      <a:pPr marL="0" marR="0" algn="ctr">
                        <a:spcBef>
                          <a:spcPts val="0"/>
                        </a:spcBef>
                        <a:spcAft>
                          <a:spcPts val="600"/>
                        </a:spcAft>
                        <a:tabLst>
                          <a:tab pos="914400" algn="l"/>
                          <a:tab pos="2628900" algn="l"/>
                          <a:tab pos="5029200" algn="l"/>
                        </a:tabLst>
                      </a:pPr>
                      <a:r>
                        <a:rPr lang="en-US" sz="1200">
                          <a:effectLst/>
                          <a:latin typeface="Arial" panose="020B0604020202020204" pitchFamily="34" charset="0"/>
                          <a:ea typeface="Times New Roman" panose="02020603050405020304" pitchFamily="18" charset="0"/>
                          <a:cs typeface="Times New Roman" panose="02020603050405020304" pitchFamily="18" charset="0"/>
                        </a:rPr>
                        <a:t>K22</a:t>
                      </a:r>
                    </a:p>
                  </a:txBody>
                  <a:tcPr marL="0" marR="0" marT="0" marB="0"/>
                </a:tc>
                <a:tc>
                  <a:txBody>
                    <a:bodyPr/>
                    <a:lstStyle/>
                    <a:p>
                      <a:pPr marL="0" marR="0" algn="ctr">
                        <a:spcBef>
                          <a:spcPts val="0"/>
                        </a:spcBef>
                        <a:spcAft>
                          <a:spcPts val="600"/>
                        </a:spcAft>
                        <a:tabLst>
                          <a:tab pos="914400" algn="l"/>
                          <a:tab pos="2628900" algn="l"/>
                          <a:tab pos="5029200" algn="l"/>
                        </a:tabLst>
                      </a:pPr>
                      <a:r>
                        <a:rPr lang="en-US" sz="1200">
                          <a:effectLst/>
                          <a:latin typeface="Arial" panose="020B0604020202020204" pitchFamily="34" charset="0"/>
                          <a:ea typeface="Times New Roman" panose="02020603050405020304" pitchFamily="18" charset="0"/>
                          <a:cs typeface="Times New Roman" panose="02020603050405020304" pitchFamily="18" charset="0"/>
                        </a:rPr>
                        <a:t>Science Scale Ground Test:  Test Report</a:t>
                      </a:r>
                    </a:p>
                  </a:txBody>
                  <a:tcPr marL="0" marR="0" marT="0" marB="0"/>
                </a:tc>
                <a:extLst>
                  <a:ext uri="{0D108BD9-81ED-4DB2-BD59-A6C34878D82A}">
                    <a16:rowId xmlns:a16="http://schemas.microsoft.com/office/drawing/2014/main" val="2070656435"/>
                  </a:ext>
                </a:extLst>
              </a:tr>
              <a:tr h="745944">
                <a:tc>
                  <a:txBody>
                    <a:bodyPr/>
                    <a:lstStyle/>
                    <a:p>
                      <a:pPr marL="0" marR="0" algn="ctr">
                        <a:spcBef>
                          <a:spcPts val="0"/>
                        </a:spcBef>
                        <a:spcAft>
                          <a:spcPts val="600"/>
                        </a:spcAft>
                        <a:tabLst>
                          <a:tab pos="914400" algn="l"/>
                          <a:tab pos="2628900" algn="l"/>
                          <a:tab pos="5029200" algn="l"/>
                        </a:tabLst>
                      </a:pPr>
                      <a:r>
                        <a:rPr lang="en-US" sz="1200">
                          <a:effectLst/>
                          <a:latin typeface="Arial" panose="020B0604020202020204" pitchFamily="34" charset="0"/>
                          <a:ea typeface="Times New Roman" panose="02020603050405020304" pitchFamily="18" charset="0"/>
                          <a:cs typeface="Times New Roman" panose="02020603050405020304" pitchFamily="18" charset="0"/>
                        </a:rPr>
                        <a:t>K23</a:t>
                      </a:r>
                    </a:p>
                  </a:txBody>
                  <a:tcPr marL="0" marR="0" marT="0" marB="0"/>
                </a:tc>
                <a:tc>
                  <a:txBody>
                    <a:bodyPr/>
                    <a:lstStyle/>
                    <a:p>
                      <a:pPr marL="0" marR="0" algn="ctr">
                        <a:spcBef>
                          <a:spcPts val="0"/>
                        </a:spcBef>
                        <a:spcAft>
                          <a:spcPts val="600"/>
                        </a:spcAft>
                        <a:tabLst>
                          <a:tab pos="914400" algn="l"/>
                          <a:tab pos="2628900" algn="l"/>
                          <a:tab pos="5029200" algn="l"/>
                        </a:tabLst>
                      </a:pPr>
                      <a:r>
                        <a:rPr lang="en-US" sz="1200" dirty="0">
                          <a:effectLst/>
                          <a:latin typeface="Arial" panose="020B0604020202020204" pitchFamily="34" charset="0"/>
                          <a:ea typeface="Times New Roman" panose="02020603050405020304" pitchFamily="18" charset="0"/>
                          <a:cs typeface="Times New Roman" panose="02020603050405020304" pitchFamily="18" charset="0"/>
                        </a:rPr>
                        <a:t>Loci-</a:t>
                      </a:r>
                      <a:r>
                        <a:rPr lang="en-US" sz="1200" dirty="0" err="1">
                          <a:effectLst/>
                          <a:latin typeface="Arial" panose="020B0604020202020204" pitchFamily="34" charset="0"/>
                          <a:ea typeface="Times New Roman" panose="02020603050405020304" pitchFamily="18" charset="0"/>
                          <a:cs typeface="Times New Roman" panose="02020603050405020304" pitchFamily="18" charset="0"/>
                        </a:rPr>
                        <a:t>Chem</a:t>
                      </a:r>
                      <a:r>
                        <a:rPr lang="en-US" sz="1200" dirty="0">
                          <a:effectLst/>
                          <a:latin typeface="Arial" panose="020B0604020202020204" pitchFamily="34" charset="0"/>
                          <a:ea typeface="Times New Roman" panose="02020603050405020304" pitchFamily="18" charset="0"/>
                          <a:cs typeface="Times New Roman" panose="02020603050405020304" pitchFamily="18" charset="0"/>
                        </a:rPr>
                        <a:t>-Boltzmann CFD Analysis Update</a:t>
                      </a:r>
                    </a:p>
                  </a:txBody>
                  <a:tcPr marL="0" marR="0" marT="0" marB="0"/>
                </a:tc>
                <a:extLst>
                  <a:ext uri="{0D108BD9-81ED-4DB2-BD59-A6C34878D82A}">
                    <a16:rowId xmlns:a16="http://schemas.microsoft.com/office/drawing/2014/main" val="1946022711"/>
                  </a:ext>
                </a:extLst>
              </a:tr>
              <a:tr h="621620">
                <a:tc>
                  <a:txBody>
                    <a:bodyPr/>
                    <a:lstStyle/>
                    <a:p>
                      <a:pPr marL="0" marR="0" algn="ctr">
                        <a:spcBef>
                          <a:spcPts val="0"/>
                        </a:spcBef>
                        <a:spcAft>
                          <a:spcPts val="600"/>
                        </a:spcAft>
                        <a:tabLst>
                          <a:tab pos="914400" algn="l"/>
                          <a:tab pos="2628900" algn="l"/>
                          <a:tab pos="5029200" algn="l"/>
                        </a:tabLst>
                      </a:pPr>
                      <a:r>
                        <a:rPr lang="en-US" sz="1200">
                          <a:effectLst/>
                          <a:latin typeface="Arial" panose="020B0604020202020204" pitchFamily="34" charset="0"/>
                          <a:ea typeface="Times New Roman" panose="02020603050405020304" pitchFamily="18" charset="0"/>
                          <a:cs typeface="Times New Roman" panose="02020603050405020304" pitchFamily="18" charset="0"/>
                        </a:rPr>
                        <a:t>K24</a:t>
                      </a:r>
                    </a:p>
                  </a:txBody>
                  <a:tcPr marL="0" marR="0" marT="0" marB="0"/>
                </a:tc>
                <a:tc>
                  <a:txBody>
                    <a:bodyPr/>
                    <a:lstStyle/>
                    <a:p>
                      <a:pPr marL="0" marR="0" algn="ctr">
                        <a:spcBef>
                          <a:spcPts val="0"/>
                        </a:spcBef>
                        <a:spcAft>
                          <a:spcPts val="600"/>
                        </a:spcAft>
                        <a:tabLst>
                          <a:tab pos="914400" algn="l"/>
                          <a:tab pos="2628900" algn="l"/>
                          <a:tab pos="5029200" algn="l"/>
                        </a:tabLst>
                      </a:pPr>
                      <a:r>
                        <a:rPr lang="en-US" sz="1200">
                          <a:effectLst/>
                          <a:latin typeface="Arial" panose="020B0604020202020204" pitchFamily="34" charset="0"/>
                          <a:ea typeface="Times New Roman" panose="02020603050405020304" pitchFamily="18" charset="0"/>
                          <a:cs typeface="Times New Roman" panose="02020603050405020304" pitchFamily="18" charset="0"/>
                        </a:rPr>
                        <a:t>Loci-GGFS/Boltzmann CFD Analysis</a:t>
                      </a:r>
                    </a:p>
                  </a:txBody>
                  <a:tcPr marL="0" marR="0" marT="0" marB="0"/>
                </a:tc>
                <a:extLst>
                  <a:ext uri="{0D108BD9-81ED-4DB2-BD59-A6C34878D82A}">
                    <a16:rowId xmlns:a16="http://schemas.microsoft.com/office/drawing/2014/main" val="4015572662"/>
                  </a:ext>
                </a:extLst>
              </a:tr>
              <a:tr h="124324">
                <a:tc>
                  <a:txBody>
                    <a:bodyPr/>
                    <a:lstStyle/>
                    <a:p>
                      <a:pPr marL="0" marR="0" algn="ctr">
                        <a:spcBef>
                          <a:spcPts val="0"/>
                        </a:spcBef>
                        <a:spcAft>
                          <a:spcPts val="600"/>
                        </a:spcAft>
                        <a:tabLst>
                          <a:tab pos="914400" algn="l"/>
                          <a:tab pos="2628900" algn="l"/>
                          <a:tab pos="5029200" algn="l"/>
                        </a:tabLst>
                      </a:pPr>
                      <a:r>
                        <a:rPr lang="en-US" sz="1200">
                          <a:effectLst/>
                          <a:latin typeface="Arial" panose="020B0604020202020204" pitchFamily="34" charset="0"/>
                          <a:ea typeface="Times New Roman" panose="02020603050405020304" pitchFamily="18" charset="0"/>
                          <a:cs typeface="Times New Roman" panose="02020603050405020304" pitchFamily="18" charset="0"/>
                        </a:rPr>
                        <a:t>K25</a:t>
                      </a:r>
                    </a:p>
                  </a:txBody>
                  <a:tcPr marL="0" marR="0" marT="0" marB="0"/>
                </a:tc>
                <a:tc>
                  <a:txBody>
                    <a:bodyPr/>
                    <a:lstStyle/>
                    <a:p>
                      <a:pPr marL="0" marR="0" algn="ctr">
                        <a:spcBef>
                          <a:spcPts val="0"/>
                        </a:spcBef>
                        <a:spcAft>
                          <a:spcPts val="600"/>
                        </a:spcAft>
                        <a:tabLst>
                          <a:tab pos="914400" algn="l"/>
                          <a:tab pos="2628900" algn="l"/>
                          <a:tab pos="5029200" algn="l"/>
                        </a:tabLst>
                      </a:pPr>
                      <a:r>
                        <a:rPr lang="en-US" sz="1200">
                          <a:effectLst/>
                          <a:latin typeface="Arial" panose="020B0604020202020204" pitchFamily="34" charset="0"/>
                          <a:ea typeface="Times New Roman" panose="02020603050405020304" pitchFamily="18" charset="0"/>
                          <a:cs typeface="Times New Roman" panose="02020603050405020304" pitchFamily="18" charset="0"/>
                        </a:rPr>
                        <a:t>Bi-Disperse CFD Analysis Update</a:t>
                      </a:r>
                    </a:p>
                  </a:txBody>
                  <a:tcPr marL="0" marR="0" marT="0" marB="0"/>
                </a:tc>
                <a:extLst>
                  <a:ext uri="{0D108BD9-81ED-4DB2-BD59-A6C34878D82A}">
                    <a16:rowId xmlns:a16="http://schemas.microsoft.com/office/drawing/2014/main" val="2205643151"/>
                  </a:ext>
                </a:extLst>
              </a:tr>
              <a:tr h="1367563">
                <a:tc>
                  <a:txBody>
                    <a:bodyPr/>
                    <a:lstStyle/>
                    <a:p>
                      <a:pPr marL="0" marR="0" algn="ctr">
                        <a:spcBef>
                          <a:spcPts val="0"/>
                        </a:spcBef>
                        <a:spcAft>
                          <a:spcPts val="600"/>
                        </a:spcAft>
                        <a:tabLst>
                          <a:tab pos="914400" algn="l"/>
                          <a:tab pos="2628900" algn="l"/>
                          <a:tab pos="5029200" algn="l"/>
                        </a:tabLst>
                      </a:pPr>
                      <a:r>
                        <a:rPr lang="en-US" sz="1200">
                          <a:effectLst/>
                          <a:latin typeface="Arial" panose="020B0604020202020204" pitchFamily="34" charset="0"/>
                          <a:ea typeface="Times New Roman" panose="02020603050405020304" pitchFamily="18" charset="0"/>
                          <a:cs typeface="Times New Roman" panose="02020603050405020304" pitchFamily="18" charset="0"/>
                        </a:rPr>
                        <a:t>K26</a:t>
                      </a:r>
                    </a:p>
                  </a:txBody>
                  <a:tcPr marL="0" marR="0" marT="0" marB="0"/>
                </a:tc>
                <a:tc>
                  <a:txBody>
                    <a:bodyPr/>
                    <a:lstStyle/>
                    <a:p>
                      <a:pPr marL="0" marR="0" algn="ctr">
                        <a:spcBef>
                          <a:spcPts val="0"/>
                        </a:spcBef>
                        <a:spcAft>
                          <a:spcPts val="600"/>
                        </a:spcAft>
                        <a:tabLst>
                          <a:tab pos="914400" algn="l"/>
                          <a:tab pos="2628900" algn="l"/>
                          <a:tab pos="5029200" algn="l"/>
                        </a:tabLst>
                      </a:pPr>
                      <a:r>
                        <a:rPr lang="en-US" sz="1200" dirty="0">
                          <a:effectLst/>
                          <a:latin typeface="Arial" panose="020B0604020202020204" pitchFamily="34" charset="0"/>
                          <a:ea typeface="Times New Roman" panose="02020603050405020304" pitchFamily="18" charset="0"/>
                          <a:cs typeface="Times New Roman" panose="02020603050405020304" pitchFamily="18" charset="0"/>
                        </a:rPr>
                        <a:t>Gas Particle Closure Model Initial Comparison </a:t>
                      </a:r>
                    </a:p>
                  </a:txBody>
                  <a:tcPr marL="0" marR="0" marT="0" marB="0"/>
                </a:tc>
                <a:extLst>
                  <a:ext uri="{0D108BD9-81ED-4DB2-BD59-A6C34878D82A}">
                    <a16:rowId xmlns:a16="http://schemas.microsoft.com/office/drawing/2014/main" val="4135970328"/>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1008239633"/>
              </p:ext>
            </p:extLst>
          </p:nvPr>
        </p:nvGraphicFramePr>
        <p:xfrm>
          <a:off x="8317345" y="1219528"/>
          <a:ext cx="3253971" cy="4587967"/>
        </p:xfrm>
        <a:graphic>
          <a:graphicData uri="http://schemas.openxmlformats.org/drawingml/2006/table">
            <a:tbl>
              <a:tblPr firstRow="1" firstCol="1" bandRow="1">
                <a:tableStyleId>{5C22544A-7EE6-4342-B048-85BDC9FD1C3A}</a:tableStyleId>
              </a:tblPr>
              <a:tblGrid>
                <a:gridCol w="1156809">
                  <a:extLst>
                    <a:ext uri="{9D8B030D-6E8A-4147-A177-3AD203B41FA5}">
                      <a16:colId xmlns:a16="http://schemas.microsoft.com/office/drawing/2014/main" val="1909989373"/>
                    </a:ext>
                  </a:extLst>
                </a:gridCol>
                <a:gridCol w="2097162">
                  <a:extLst>
                    <a:ext uri="{9D8B030D-6E8A-4147-A177-3AD203B41FA5}">
                      <a16:colId xmlns:a16="http://schemas.microsoft.com/office/drawing/2014/main" val="458080650"/>
                    </a:ext>
                  </a:extLst>
                </a:gridCol>
              </a:tblGrid>
              <a:tr h="0">
                <a:tc gridSpan="2">
                  <a:txBody>
                    <a:bodyPr/>
                    <a:lstStyle/>
                    <a:p>
                      <a:pPr marL="0" marR="0" algn="ctr">
                        <a:spcBef>
                          <a:spcPts val="0"/>
                        </a:spcBef>
                        <a:spcAft>
                          <a:spcPts val="600"/>
                        </a:spcAft>
                        <a:tabLst>
                          <a:tab pos="914400" algn="l"/>
                          <a:tab pos="2628900" algn="l"/>
                          <a:tab pos="5029200" algn="l"/>
                        </a:tabLst>
                      </a:pPr>
                      <a:r>
                        <a:rPr lang="en-US" sz="1400">
                          <a:effectLst/>
                        </a:rPr>
                        <a:t>Project Key and Controlled Milestone List</a:t>
                      </a:r>
                      <a:endParaRPr lang="en-US" sz="140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extLst>
                  <a:ext uri="{0D108BD9-81ED-4DB2-BD59-A6C34878D82A}">
                    <a16:rowId xmlns:a16="http://schemas.microsoft.com/office/drawing/2014/main" val="3651172748"/>
                  </a:ext>
                </a:extLst>
              </a:tr>
              <a:tr h="124324">
                <a:tc>
                  <a:txBody>
                    <a:bodyPr/>
                    <a:lstStyle/>
                    <a:p>
                      <a:pPr marL="0" marR="0" algn="ctr">
                        <a:spcBef>
                          <a:spcPts val="0"/>
                        </a:spcBef>
                        <a:spcAft>
                          <a:spcPts val="600"/>
                        </a:spcAft>
                        <a:tabLst>
                          <a:tab pos="914400" algn="l"/>
                          <a:tab pos="2628900" algn="l"/>
                          <a:tab pos="5029200" algn="l"/>
                        </a:tabLst>
                      </a:pPr>
                      <a:r>
                        <a:rPr lang="en-US" sz="1400">
                          <a:effectLst/>
                        </a:rPr>
                        <a:t>ID</a:t>
                      </a:r>
                      <a:endParaRPr lang="en-US" sz="140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spcBef>
                          <a:spcPts val="0"/>
                        </a:spcBef>
                        <a:spcAft>
                          <a:spcPts val="600"/>
                        </a:spcAft>
                        <a:tabLst>
                          <a:tab pos="914400" algn="l"/>
                          <a:tab pos="2628900" algn="l"/>
                          <a:tab pos="5029200" algn="l"/>
                        </a:tabLst>
                      </a:pPr>
                      <a:r>
                        <a:rPr lang="en-US" sz="1400">
                          <a:effectLst/>
                        </a:rPr>
                        <a:t>Title</a:t>
                      </a:r>
                      <a:endParaRPr lang="en-US" sz="140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3512964075"/>
                  </a:ext>
                </a:extLst>
              </a:tr>
              <a:tr h="497296">
                <a:tc>
                  <a:txBody>
                    <a:bodyPr/>
                    <a:lstStyle/>
                    <a:p>
                      <a:pPr marL="0" marR="0" algn="ctr">
                        <a:spcBef>
                          <a:spcPts val="0"/>
                        </a:spcBef>
                        <a:spcAft>
                          <a:spcPts val="600"/>
                        </a:spcAft>
                        <a:tabLst>
                          <a:tab pos="914400" algn="l"/>
                          <a:tab pos="2628900" algn="l"/>
                          <a:tab pos="5029200" algn="l"/>
                        </a:tabLst>
                      </a:pPr>
                      <a:r>
                        <a:rPr lang="en-US" sz="1200">
                          <a:effectLst/>
                          <a:latin typeface="Arial" panose="020B0604020202020204" pitchFamily="34" charset="0"/>
                          <a:ea typeface="Times New Roman" panose="02020603050405020304" pitchFamily="18" charset="0"/>
                          <a:cs typeface="Times New Roman" panose="02020603050405020304" pitchFamily="18" charset="0"/>
                        </a:rPr>
                        <a:t>K27</a:t>
                      </a:r>
                    </a:p>
                  </a:txBody>
                  <a:tcPr marL="0" marR="0" marT="0" marB="0"/>
                </a:tc>
                <a:tc>
                  <a:txBody>
                    <a:bodyPr/>
                    <a:lstStyle/>
                    <a:p>
                      <a:pPr marL="0" marR="0" algn="ctr">
                        <a:spcBef>
                          <a:spcPts val="0"/>
                        </a:spcBef>
                        <a:spcAft>
                          <a:spcPts val="600"/>
                        </a:spcAft>
                        <a:tabLst>
                          <a:tab pos="914400" algn="l"/>
                          <a:tab pos="2628900" algn="l"/>
                          <a:tab pos="5029200" algn="l"/>
                        </a:tabLst>
                      </a:pPr>
                      <a:r>
                        <a:rPr lang="en-US" sz="1200">
                          <a:effectLst/>
                          <a:latin typeface="Arial" panose="020B0604020202020204" pitchFamily="34" charset="0"/>
                          <a:ea typeface="Times New Roman" panose="02020603050405020304" pitchFamily="18" charset="0"/>
                          <a:cs typeface="Times New Roman" panose="02020603050405020304" pitchFamily="18" charset="0"/>
                        </a:rPr>
                        <a:t>Loci-Chem-Boltzmann CFD Final Analysis</a:t>
                      </a:r>
                    </a:p>
                  </a:txBody>
                  <a:tcPr marL="0" marR="0" marT="0" marB="0"/>
                </a:tc>
                <a:extLst>
                  <a:ext uri="{0D108BD9-81ED-4DB2-BD59-A6C34878D82A}">
                    <a16:rowId xmlns:a16="http://schemas.microsoft.com/office/drawing/2014/main" val="1200897297"/>
                  </a:ext>
                </a:extLst>
              </a:tr>
              <a:tr h="745944">
                <a:tc>
                  <a:txBody>
                    <a:bodyPr/>
                    <a:lstStyle/>
                    <a:p>
                      <a:pPr marL="0" marR="0" algn="ctr">
                        <a:spcBef>
                          <a:spcPts val="0"/>
                        </a:spcBef>
                        <a:spcAft>
                          <a:spcPts val="600"/>
                        </a:spcAft>
                        <a:tabLst>
                          <a:tab pos="914400" algn="l"/>
                          <a:tab pos="2628900" algn="l"/>
                          <a:tab pos="5029200" algn="l"/>
                        </a:tabLst>
                      </a:pPr>
                      <a:r>
                        <a:rPr lang="en-US" sz="1200">
                          <a:effectLst/>
                          <a:latin typeface="Arial" panose="020B0604020202020204" pitchFamily="34" charset="0"/>
                          <a:ea typeface="Times New Roman" panose="02020603050405020304" pitchFamily="18" charset="0"/>
                          <a:cs typeface="Times New Roman" panose="02020603050405020304" pitchFamily="18" charset="0"/>
                        </a:rPr>
                        <a:t>K28</a:t>
                      </a:r>
                    </a:p>
                  </a:txBody>
                  <a:tcPr marL="0" marR="0" marT="0" marB="0"/>
                </a:tc>
                <a:tc>
                  <a:txBody>
                    <a:bodyPr/>
                    <a:lstStyle/>
                    <a:p>
                      <a:pPr marL="0" marR="0" algn="ctr">
                        <a:spcBef>
                          <a:spcPts val="0"/>
                        </a:spcBef>
                        <a:spcAft>
                          <a:spcPts val="600"/>
                        </a:spcAft>
                        <a:tabLst>
                          <a:tab pos="914400" algn="l"/>
                          <a:tab pos="2628900" algn="l"/>
                          <a:tab pos="5029200" algn="l"/>
                        </a:tabLst>
                      </a:pPr>
                      <a:r>
                        <a:rPr lang="en-US" sz="1200">
                          <a:effectLst/>
                          <a:latin typeface="Arial" panose="020B0604020202020204" pitchFamily="34" charset="0"/>
                          <a:ea typeface="Times New Roman" panose="02020603050405020304" pitchFamily="18" charset="0"/>
                          <a:cs typeface="Times New Roman" panose="02020603050405020304" pitchFamily="18" charset="0"/>
                        </a:rPr>
                        <a:t>Loci-GGFS-Chem-Boltzmann CFD Analysis</a:t>
                      </a:r>
                    </a:p>
                  </a:txBody>
                  <a:tcPr marL="0" marR="0" marT="0" marB="0"/>
                </a:tc>
                <a:extLst>
                  <a:ext uri="{0D108BD9-81ED-4DB2-BD59-A6C34878D82A}">
                    <a16:rowId xmlns:a16="http://schemas.microsoft.com/office/drawing/2014/main" val="2070656435"/>
                  </a:ext>
                </a:extLst>
              </a:tr>
              <a:tr h="745944">
                <a:tc>
                  <a:txBody>
                    <a:bodyPr/>
                    <a:lstStyle/>
                    <a:p>
                      <a:pPr marL="0" marR="0" algn="ctr">
                        <a:spcBef>
                          <a:spcPts val="0"/>
                        </a:spcBef>
                        <a:spcAft>
                          <a:spcPts val="600"/>
                        </a:spcAft>
                        <a:tabLst>
                          <a:tab pos="914400" algn="l"/>
                          <a:tab pos="2628900" algn="l"/>
                          <a:tab pos="5029200" algn="l"/>
                        </a:tabLst>
                      </a:pPr>
                      <a:r>
                        <a:rPr lang="en-US" sz="1200">
                          <a:effectLst/>
                          <a:latin typeface="Arial" panose="020B0604020202020204" pitchFamily="34" charset="0"/>
                          <a:ea typeface="Times New Roman" panose="02020603050405020304" pitchFamily="18" charset="0"/>
                          <a:cs typeface="Times New Roman" panose="02020603050405020304" pitchFamily="18" charset="0"/>
                        </a:rPr>
                        <a:t>K29</a:t>
                      </a:r>
                    </a:p>
                  </a:txBody>
                  <a:tcPr marL="0" marR="0" marT="0" marB="0"/>
                </a:tc>
                <a:tc>
                  <a:txBody>
                    <a:bodyPr/>
                    <a:lstStyle/>
                    <a:p>
                      <a:pPr marL="0" marR="0" algn="ctr">
                        <a:spcBef>
                          <a:spcPts val="0"/>
                        </a:spcBef>
                        <a:spcAft>
                          <a:spcPts val="600"/>
                        </a:spcAft>
                        <a:tabLst>
                          <a:tab pos="914400" algn="l"/>
                          <a:tab pos="2628900" algn="l"/>
                          <a:tab pos="5029200" algn="l"/>
                        </a:tabLst>
                      </a:pPr>
                      <a:r>
                        <a:rPr lang="en-US" sz="1200">
                          <a:effectLst/>
                          <a:latin typeface="Arial" panose="020B0604020202020204" pitchFamily="34" charset="0"/>
                          <a:ea typeface="Times New Roman" panose="02020603050405020304" pitchFamily="18" charset="0"/>
                          <a:cs typeface="Times New Roman" panose="02020603050405020304" pitchFamily="18" charset="0"/>
                        </a:rPr>
                        <a:t>CFDEM Poly-disperse CFD Analysis</a:t>
                      </a:r>
                    </a:p>
                  </a:txBody>
                  <a:tcPr marL="0" marR="0" marT="0" marB="0"/>
                </a:tc>
                <a:extLst>
                  <a:ext uri="{0D108BD9-81ED-4DB2-BD59-A6C34878D82A}">
                    <a16:rowId xmlns:a16="http://schemas.microsoft.com/office/drawing/2014/main" val="1946022711"/>
                  </a:ext>
                </a:extLst>
              </a:tr>
              <a:tr h="621620">
                <a:tc>
                  <a:txBody>
                    <a:bodyPr/>
                    <a:lstStyle/>
                    <a:p>
                      <a:pPr marL="0" marR="0" algn="ctr">
                        <a:spcBef>
                          <a:spcPts val="0"/>
                        </a:spcBef>
                        <a:spcAft>
                          <a:spcPts val="600"/>
                        </a:spcAft>
                        <a:tabLst>
                          <a:tab pos="914400" algn="l"/>
                          <a:tab pos="2628900" algn="l"/>
                          <a:tab pos="5029200" algn="l"/>
                        </a:tabLst>
                      </a:pPr>
                      <a:r>
                        <a:rPr lang="en-US" sz="1200">
                          <a:effectLst/>
                          <a:latin typeface="Arial" panose="020B0604020202020204" pitchFamily="34" charset="0"/>
                          <a:ea typeface="Times New Roman" panose="02020603050405020304" pitchFamily="18" charset="0"/>
                          <a:cs typeface="Times New Roman" panose="02020603050405020304" pitchFamily="18" charset="0"/>
                        </a:rPr>
                        <a:t>K30</a:t>
                      </a:r>
                    </a:p>
                  </a:txBody>
                  <a:tcPr marL="0" marR="0" marT="0" marB="0"/>
                </a:tc>
                <a:tc>
                  <a:txBody>
                    <a:bodyPr/>
                    <a:lstStyle/>
                    <a:p>
                      <a:pPr marL="0" marR="0" algn="ctr">
                        <a:spcBef>
                          <a:spcPts val="0"/>
                        </a:spcBef>
                        <a:spcAft>
                          <a:spcPts val="600"/>
                        </a:spcAft>
                        <a:tabLst>
                          <a:tab pos="914400" algn="l"/>
                          <a:tab pos="2628900" algn="l"/>
                          <a:tab pos="5029200" algn="l"/>
                        </a:tabLst>
                      </a:pPr>
                      <a:r>
                        <a:rPr lang="en-US" sz="1200">
                          <a:effectLst/>
                          <a:latin typeface="Arial" panose="020B0604020202020204" pitchFamily="34" charset="0"/>
                          <a:ea typeface="Times New Roman" panose="02020603050405020304" pitchFamily="18" charset="0"/>
                          <a:cs typeface="Times New Roman" panose="02020603050405020304" pitchFamily="18" charset="0"/>
                        </a:rPr>
                        <a:t>Gas Particle Closure Model Comparison Update</a:t>
                      </a:r>
                    </a:p>
                  </a:txBody>
                  <a:tcPr marL="0" marR="0" marT="0" marB="0"/>
                </a:tc>
                <a:extLst>
                  <a:ext uri="{0D108BD9-81ED-4DB2-BD59-A6C34878D82A}">
                    <a16:rowId xmlns:a16="http://schemas.microsoft.com/office/drawing/2014/main" val="4015572662"/>
                  </a:ext>
                </a:extLst>
              </a:tr>
              <a:tr h="124324">
                <a:tc>
                  <a:txBody>
                    <a:bodyPr/>
                    <a:lstStyle/>
                    <a:p>
                      <a:pPr marL="0" marR="0" algn="ctr">
                        <a:spcBef>
                          <a:spcPts val="0"/>
                        </a:spcBef>
                        <a:spcAft>
                          <a:spcPts val="600"/>
                        </a:spcAft>
                        <a:tabLst>
                          <a:tab pos="914400" algn="l"/>
                          <a:tab pos="2628900" algn="l"/>
                          <a:tab pos="5029200" algn="l"/>
                        </a:tabLst>
                      </a:pPr>
                      <a:r>
                        <a:rPr lang="en-US" sz="1200">
                          <a:effectLst/>
                          <a:latin typeface="Arial" panose="020B0604020202020204" pitchFamily="34" charset="0"/>
                          <a:ea typeface="Times New Roman" panose="02020603050405020304" pitchFamily="18" charset="0"/>
                          <a:cs typeface="Times New Roman" panose="02020603050405020304" pitchFamily="18" charset="0"/>
                        </a:rPr>
                        <a:t>K31</a:t>
                      </a:r>
                    </a:p>
                  </a:txBody>
                  <a:tcPr marL="0" marR="0" marT="0" marB="0"/>
                </a:tc>
                <a:tc>
                  <a:txBody>
                    <a:bodyPr/>
                    <a:lstStyle/>
                    <a:p>
                      <a:pPr marL="0" marR="0" algn="ctr">
                        <a:spcBef>
                          <a:spcPts val="0"/>
                        </a:spcBef>
                        <a:spcAft>
                          <a:spcPts val="600"/>
                        </a:spcAft>
                        <a:tabLst>
                          <a:tab pos="914400" algn="l"/>
                          <a:tab pos="2628900" algn="l"/>
                          <a:tab pos="5029200" algn="l"/>
                        </a:tabLst>
                      </a:pPr>
                      <a:r>
                        <a:rPr lang="en-US" sz="1200">
                          <a:effectLst/>
                          <a:latin typeface="Arial" panose="020B0604020202020204" pitchFamily="34" charset="0"/>
                          <a:ea typeface="Times New Roman" panose="02020603050405020304" pitchFamily="18" charset="0"/>
                          <a:cs typeface="Times New Roman" panose="02020603050405020304" pitchFamily="18" charset="0"/>
                        </a:rPr>
                        <a:t>JPL Milestone TBR</a:t>
                      </a:r>
                    </a:p>
                  </a:txBody>
                  <a:tcPr marL="0" marR="0" marT="0" marB="0"/>
                </a:tc>
                <a:extLst>
                  <a:ext uri="{0D108BD9-81ED-4DB2-BD59-A6C34878D82A}">
                    <a16:rowId xmlns:a16="http://schemas.microsoft.com/office/drawing/2014/main" val="2205643151"/>
                  </a:ext>
                </a:extLst>
              </a:tr>
              <a:tr h="1367563">
                <a:tc>
                  <a:txBody>
                    <a:bodyPr/>
                    <a:lstStyle/>
                    <a:p>
                      <a:pPr marL="0" marR="0" algn="ctr">
                        <a:spcBef>
                          <a:spcPts val="0"/>
                        </a:spcBef>
                        <a:spcAft>
                          <a:spcPts val="600"/>
                        </a:spcAft>
                        <a:tabLst>
                          <a:tab pos="914400" algn="l"/>
                          <a:tab pos="2628900" algn="l"/>
                          <a:tab pos="5029200" algn="l"/>
                        </a:tabLst>
                      </a:pPr>
                      <a:r>
                        <a:rPr lang="en-US" sz="1200">
                          <a:effectLst/>
                          <a:latin typeface="Arial" panose="020B0604020202020204" pitchFamily="34" charset="0"/>
                          <a:ea typeface="Times New Roman" panose="02020603050405020304" pitchFamily="18" charset="0"/>
                          <a:cs typeface="Times New Roman" panose="02020603050405020304" pitchFamily="18" charset="0"/>
                        </a:rPr>
                        <a:t>K32</a:t>
                      </a:r>
                    </a:p>
                  </a:txBody>
                  <a:tcPr marL="0" marR="0" marT="0" marB="0"/>
                </a:tc>
                <a:tc>
                  <a:txBody>
                    <a:bodyPr/>
                    <a:lstStyle/>
                    <a:p>
                      <a:pPr marL="0" marR="0" algn="ctr">
                        <a:spcBef>
                          <a:spcPts val="0"/>
                        </a:spcBef>
                        <a:spcAft>
                          <a:spcPts val="600"/>
                        </a:spcAft>
                        <a:tabLst>
                          <a:tab pos="914400" algn="l"/>
                          <a:tab pos="2628900" algn="l"/>
                          <a:tab pos="5029200" algn="l"/>
                        </a:tabLst>
                      </a:pPr>
                      <a:r>
                        <a:rPr lang="en-US" sz="1200" dirty="0">
                          <a:effectLst/>
                          <a:latin typeface="Arial" panose="020B0604020202020204" pitchFamily="34" charset="0"/>
                          <a:ea typeface="Times New Roman" panose="02020603050405020304" pitchFamily="18" charset="0"/>
                          <a:cs typeface="Times New Roman" panose="02020603050405020304" pitchFamily="18" charset="0"/>
                        </a:rPr>
                        <a:t>JPL Milestone TBR</a:t>
                      </a:r>
                    </a:p>
                  </a:txBody>
                  <a:tcPr marL="0" marR="0" marT="0" marB="0"/>
                </a:tc>
                <a:extLst>
                  <a:ext uri="{0D108BD9-81ED-4DB2-BD59-A6C34878D82A}">
                    <a16:rowId xmlns:a16="http://schemas.microsoft.com/office/drawing/2014/main" val="4135970328"/>
                  </a:ext>
                </a:extLst>
              </a:tr>
            </a:tbl>
          </a:graphicData>
        </a:graphic>
      </p:graphicFrame>
    </p:spTree>
    <p:extLst>
      <p:ext uri="{BB962C8B-B14F-4D97-AF65-F5344CB8AC3E}">
        <p14:creationId xmlns:p14="http://schemas.microsoft.com/office/powerpoint/2010/main" val="20758530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75D13D49-2B6F-174C-9E1E-1013A06E5C50}" type="slidenum">
              <a:rPr lang="uk-UA" smtClean="0"/>
              <a:pPr>
                <a:defRPr/>
              </a:pPr>
              <a:t>27</a:t>
            </a:fld>
            <a:endParaRPr lang="uk-UA" dirty="0"/>
          </a:p>
        </p:txBody>
      </p:sp>
      <p:sp>
        <p:nvSpPr>
          <p:cNvPr id="3" name="Title 2"/>
          <p:cNvSpPr>
            <a:spLocks noGrp="1"/>
          </p:cNvSpPr>
          <p:nvPr>
            <p:ph type="title"/>
          </p:nvPr>
        </p:nvSpPr>
        <p:spPr/>
        <p:txBody>
          <a:bodyPr/>
          <a:lstStyle/>
          <a:p>
            <a:r>
              <a:rPr lang="en-US" dirty="0" smtClean="0"/>
              <a:t>Excerpt of PSI Key and Controlled Milestones from 8/19 Project Plan Draft (3/3) </a:t>
            </a:r>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1781739304"/>
              </p:ext>
            </p:extLst>
          </p:nvPr>
        </p:nvGraphicFramePr>
        <p:xfrm>
          <a:off x="2157614" y="1235421"/>
          <a:ext cx="4051994" cy="4587967"/>
        </p:xfrm>
        <a:graphic>
          <a:graphicData uri="http://schemas.openxmlformats.org/drawingml/2006/table">
            <a:tbl>
              <a:tblPr firstRow="1" firstCol="1" bandRow="1">
                <a:tableStyleId>{5C22544A-7EE6-4342-B048-85BDC9FD1C3A}</a:tableStyleId>
              </a:tblPr>
              <a:tblGrid>
                <a:gridCol w="1440512">
                  <a:extLst>
                    <a:ext uri="{9D8B030D-6E8A-4147-A177-3AD203B41FA5}">
                      <a16:colId xmlns:a16="http://schemas.microsoft.com/office/drawing/2014/main" val="1909989373"/>
                    </a:ext>
                  </a:extLst>
                </a:gridCol>
                <a:gridCol w="2611482">
                  <a:extLst>
                    <a:ext uri="{9D8B030D-6E8A-4147-A177-3AD203B41FA5}">
                      <a16:colId xmlns:a16="http://schemas.microsoft.com/office/drawing/2014/main" val="458080650"/>
                    </a:ext>
                  </a:extLst>
                </a:gridCol>
              </a:tblGrid>
              <a:tr h="124324">
                <a:tc gridSpan="2">
                  <a:txBody>
                    <a:bodyPr/>
                    <a:lstStyle/>
                    <a:p>
                      <a:pPr marL="0" marR="0" algn="ctr">
                        <a:spcBef>
                          <a:spcPts val="0"/>
                        </a:spcBef>
                        <a:spcAft>
                          <a:spcPts val="600"/>
                        </a:spcAft>
                        <a:tabLst>
                          <a:tab pos="914400" algn="l"/>
                          <a:tab pos="2628900" algn="l"/>
                          <a:tab pos="5029200" algn="l"/>
                        </a:tabLst>
                      </a:pPr>
                      <a:r>
                        <a:rPr lang="en-US" sz="1400">
                          <a:effectLst/>
                        </a:rPr>
                        <a:t>Project Key and Controlled Milestone List</a:t>
                      </a:r>
                      <a:endParaRPr lang="en-US" sz="140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extLst>
                  <a:ext uri="{0D108BD9-81ED-4DB2-BD59-A6C34878D82A}">
                    <a16:rowId xmlns:a16="http://schemas.microsoft.com/office/drawing/2014/main" val="3651172748"/>
                  </a:ext>
                </a:extLst>
              </a:tr>
              <a:tr h="124324">
                <a:tc>
                  <a:txBody>
                    <a:bodyPr/>
                    <a:lstStyle/>
                    <a:p>
                      <a:pPr marL="0" marR="0" algn="ctr">
                        <a:spcBef>
                          <a:spcPts val="0"/>
                        </a:spcBef>
                        <a:spcAft>
                          <a:spcPts val="600"/>
                        </a:spcAft>
                        <a:tabLst>
                          <a:tab pos="914400" algn="l"/>
                          <a:tab pos="2628900" algn="l"/>
                          <a:tab pos="5029200" algn="l"/>
                        </a:tabLst>
                      </a:pPr>
                      <a:r>
                        <a:rPr lang="en-US" sz="1400">
                          <a:effectLst/>
                        </a:rPr>
                        <a:t>ID</a:t>
                      </a:r>
                      <a:endParaRPr lang="en-US" sz="140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spcBef>
                          <a:spcPts val="0"/>
                        </a:spcBef>
                        <a:spcAft>
                          <a:spcPts val="600"/>
                        </a:spcAft>
                        <a:tabLst>
                          <a:tab pos="914400" algn="l"/>
                          <a:tab pos="2628900" algn="l"/>
                          <a:tab pos="5029200" algn="l"/>
                        </a:tabLst>
                      </a:pPr>
                      <a:r>
                        <a:rPr lang="en-US" sz="1400">
                          <a:effectLst/>
                        </a:rPr>
                        <a:t>Title</a:t>
                      </a:r>
                      <a:endParaRPr lang="en-US" sz="1400">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3512964075"/>
                  </a:ext>
                </a:extLst>
              </a:tr>
              <a:tr h="497296">
                <a:tc>
                  <a:txBody>
                    <a:bodyPr/>
                    <a:lstStyle/>
                    <a:p>
                      <a:pPr marL="0" marR="0" algn="ctr">
                        <a:spcBef>
                          <a:spcPts val="0"/>
                        </a:spcBef>
                        <a:spcAft>
                          <a:spcPts val="600"/>
                        </a:spcAft>
                        <a:tabLst>
                          <a:tab pos="914400" algn="l"/>
                          <a:tab pos="2628900" algn="l"/>
                          <a:tab pos="5029200" algn="l"/>
                        </a:tabLst>
                      </a:pPr>
                      <a:r>
                        <a:rPr lang="en-US" sz="1200">
                          <a:effectLst/>
                          <a:latin typeface="Arial" panose="020B0604020202020204" pitchFamily="34" charset="0"/>
                          <a:ea typeface="Times New Roman" panose="02020603050405020304" pitchFamily="18" charset="0"/>
                          <a:cs typeface="Times New Roman" panose="02020603050405020304" pitchFamily="18" charset="0"/>
                        </a:rPr>
                        <a:t>C5</a:t>
                      </a:r>
                    </a:p>
                  </a:txBody>
                  <a:tcPr marL="0" marR="0" marT="0" marB="0"/>
                </a:tc>
                <a:tc>
                  <a:txBody>
                    <a:bodyPr/>
                    <a:lstStyle/>
                    <a:p>
                      <a:pPr marL="0" marR="0" algn="ctr">
                        <a:spcBef>
                          <a:spcPts val="0"/>
                        </a:spcBef>
                        <a:spcAft>
                          <a:spcPts val="600"/>
                        </a:spcAft>
                        <a:tabLst>
                          <a:tab pos="914400" algn="l"/>
                          <a:tab pos="2628900" algn="l"/>
                          <a:tab pos="5029200" algn="l"/>
                        </a:tabLst>
                      </a:pPr>
                      <a:r>
                        <a:rPr lang="en-US" sz="1200">
                          <a:effectLst/>
                          <a:latin typeface="Arial" panose="020B0604020202020204" pitchFamily="34" charset="0"/>
                          <a:ea typeface="Times New Roman" panose="02020603050405020304" pitchFamily="18" charset="0"/>
                          <a:cs typeface="Times New Roman" panose="02020603050405020304" pitchFamily="18" charset="0"/>
                        </a:rPr>
                        <a:t>Large Scale Ground Test TRR </a:t>
                      </a:r>
                    </a:p>
                  </a:txBody>
                  <a:tcPr marL="0" marR="0" marT="0" marB="0"/>
                </a:tc>
                <a:extLst>
                  <a:ext uri="{0D108BD9-81ED-4DB2-BD59-A6C34878D82A}">
                    <a16:rowId xmlns:a16="http://schemas.microsoft.com/office/drawing/2014/main" val="1200897297"/>
                  </a:ext>
                </a:extLst>
              </a:tr>
              <a:tr h="745944">
                <a:tc>
                  <a:txBody>
                    <a:bodyPr/>
                    <a:lstStyle/>
                    <a:p>
                      <a:pPr marL="0" marR="0" algn="ctr" defTabSz="457200" rtl="0" eaLnBrk="1" latinLnBrk="0" hangingPunct="1">
                        <a:spcBef>
                          <a:spcPts val="0"/>
                        </a:spcBef>
                        <a:spcAft>
                          <a:spcPts val="600"/>
                        </a:spcAft>
                        <a:tabLst>
                          <a:tab pos="914400" algn="l"/>
                          <a:tab pos="2628900" algn="l"/>
                          <a:tab pos="5029200" algn="l"/>
                        </a:tabLst>
                      </a:pPr>
                      <a:r>
                        <a:rPr lang="en-US" sz="1200" b="1" kern="1200" dirty="0">
                          <a:solidFill>
                            <a:schemeClr val="lt1"/>
                          </a:solidFill>
                          <a:effectLst/>
                          <a:latin typeface="Arial" panose="020B0604020202020204" pitchFamily="34" charset="0"/>
                          <a:ea typeface="Times New Roman" panose="02020603050405020304" pitchFamily="18" charset="0"/>
                          <a:cs typeface="Times New Roman" panose="02020603050405020304" pitchFamily="18" charset="0"/>
                        </a:rPr>
                        <a:t>K33</a:t>
                      </a:r>
                    </a:p>
                  </a:txBody>
                  <a:tcPr marL="0" marR="0" marT="0" marB="0"/>
                </a:tc>
                <a:tc>
                  <a:txBody>
                    <a:bodyPr/>
                    <a:lstStyle/>
                    <a:p>
                      <a:pPr marL="0" marR="0" algn="ctr">
                        <a:spcBef>
                          <a:spcPts val="0"/>
                        </a:spcBef>
                        <a:spcAft>
                          <a:spcPts val="600"/>
                        </a:spcAft>
                        <a:tabLst>
                          <a:tab pos="914400" algn="l"/>
                          <a:tab pos="2628900" algn="l"/>
                          <a:tab pos="5029200" algn="l"/>
                        </a:tabLst>
                      </a:pPr>
                      <a:r>
                        <a:rPr lang="en-US" sz="1200" dirty="0">
                          <a:effectLst/>
                          <a:latin typeface="Arial" panose="020B0604020202020204" pitchFamily="34" charset="0"/>
                          <a:ea typeface="Times New Roman" panose="02020603050405020304" pitchFamily="18" charset="0"/>
                          <a:cs typeface="Times New Roman" panose="02020603050405020304" pitchFamily="18" charset="0"/>
                        </a:rPr>
                        <a:t>Large Scale Ground Test:  Test Data</a:t>
                      </a:r>
                    </a:p>
                  </a:txBody>
                  <a:tcPr marL="0" marR="0" marT="0" marB="0"/>
                </a:tc>
                <a:extLst>
                  <a:ext uri="{0D108BD9-81ED-4DB2-BD59-A6C34878D82A}">
                    <a16:rowId xmlns:a16="http://schemas.microsoft.com/office/drawing/2014/main" val="2070656435"/>
                  </a:ext>
                </a:extLst>
              </a:tr>
              <a:tr h="745944">
                <a:tc>
                  <a:txBody>
                    <a:bodyPr/>
                    <a:lstStyle/>
                    <a:p>
                      <a:pPr marL="0" marR="0" algn="ctr">
                        <a:spcBef>
                          <a:spcPts val="0"/>
                        </a:spcBef>
                        <a:spcAft>
                          <a:spcPts val="600"/>
                        </a:spcAft>
                        <a:tabLst>
                          <a:tab pos="914400" algn="l"/>
                          <a:tab pos="2628900" algn="l"/>
                          <a:tab pos="5029200" algn="l"/>
                        </a:tabLst>
                      </a:pPr>
                      <a:r>
                        <a:rPr lang="en-US" sz="1200" dirty="0">
                          <a:effectLst/>
                          <a:latin typeface="Arial" panose="020B0604020202020204" pitchFamily="34" charset="0"/>
                          <a:ea typeface="Times New Roman" panose="02020603050405020304" pitchFamily="18" charset="0"/>
                          <a:cs typeface="Times New Roman" panose="02020603050405020304" pitchFamily="18" charset="0"/>
                        </a:rPr>
                        <a:t>K34</a:t>
                      </a:r>
                    </a:p>
                  </a:txBody>
                  <a:tcPr marL="0" marR="0" marT="0" marB="0"/>
                </a:tc>
                <a:tc>
                  <a:txBody>
                    <a:bodyPr/>
                    <a:lstStyle/>
                    <a:p>
                      <a:pPr marL="0" marR="0" algn="ctr">
                        <a:spcBef>
                          <a:spcPts val="0"/>
                        </a:spcBef>
                        <a:spcAft>
                          <a:spcPts val="600"/>
                        </a:spcAft>
                        <a:tabLst>
                          <a:tab pos="914400" algn="l"/>
                          <a:tab pos="2628900" algn="l"/>
                          <a:tab pos="5029200" algn="l"/>
                        </a:tabLst>
                      </a:pPr>
                      <a:r>
                        <a:rPr lang="en-US" sz="1200">
                          <a:effectLst/>
                          <a:latin typeface="Arial" panose="020B0604020202020204" pitchFamily="34" charset="0"/>
                          <a:ea typeface="Times New Roman" panose="02020603050405020304" pitchFamily="18" charset="0"/>
                          <a:cs typeface="Times New Roman" panose="02020603050405020304" pitchFamily="18" charset="0"/>
                        </a:rPr>
                        <a:t>Ground Test 3:  Instrumentation Performance Analysis</a:t>
                      </a:r>
                    </a:p>
                  </a:txBody>
                  <a:tcPr marL="0" marR="0" marT="0" marB="0"/>
                </a:tc>
                <a:extLst>
                  <a:ext uri="{0D108BD9-81ED-4DB2-BD59-A6C34878D82A}">
                    <a16:rowId xmlns:a16="http://schemas.microsoft.com/office/drawing/2014/main" val="1946022711"/>
                  </a:ext>
                </a:extLst>
              </a:tr>
              <a:tr h="621620">
                <a:tc>
                  <a:txBody>
                    <a:bodyPr/>
                    <a:lstStyle/>
                    <a:p>
                      <a:pPr marL="0" marR="0" algn="ctr">
                        <a:spcBef>
                          <a:spcPts val="0"/>
                        </a:spcBef>
                        <a:spcAft>
                          <a:spcPts val="600"/>
                        </a:spcAft>
                        <a:tabLst>
                          <a:tab pos="914400" algn="l"/>
                          <a:tab pos="2628900" algn="l"/>
                          <a:tab pos="5029200" algn="l"/>
                        </a:tabLst>
                      </a:pPr>
                      <a:r>
                        <a:rPr lang="en-US" sz="1200">
                          <a:effectLst/>
                          <a:latin typeface="Arial" panose="020B0604020202020204" pitchFamily="34" charset="0"/>
                          <a:ea typeface="Times New Roman" panose="02020603050405020304" pitchFamily="18" charset="0"/>
                          <a:cs typeface="Times New Roman" panose="02020603050405020304" pitchFamily="18" charset="0"/>
                        </a:rPr>
                        <a:t>K35</a:t>
                      </a:r>
                    </a:p>
                  </a:txBody>
                  <a:tcPr marL="0" marR="0" marT="0" marB="0"/>
                </a:tc>
                <a:tc>
                  <a:txBody>
                    <a:bodyPr/>
                    <a:lstStyle/>
                    <a:p>
                      <a:pPr marL="0" marR="0" algn="ctr">
                        <a:spcBef>
                          <a:spcPts val="0"/>
                        </a:spcBef>
                        <a:spcAft>
                          <a:spcPts val="600"/>
                        </a:spcAft>
                        <a:tabLst>
                          <a:tab pos="914400" algn="l"/>
                          <a:tab pos="2628900" algn="l"/>
                          <a:tab pos="5029200" algn="l"/>
                        </a:tabLst>
                      </a:pPr>
                      <a:r>
                        <a:rPr lang="en-US" sz="1200">
                          <a:effectLst/>
                          <a:latin typeface="Arial" panose="020B0604020202020204" pitchFamily="34" charset="0"/>
                          <a:ea typeface="Times New Roman" panose="02020603050405020304" pitchFamily="18" charset="0"/>
                          <a:cs typeface="Times New Roman" panose="02020603050405020304" pitchFamily="18" charset="0"/>
                        </a:rPr>
                        <a:t>Large Scale Ground Test:  Test Report</a:t>
                      </a:r>
                    </a:p>
                  </a:txBody>
                  <a:tcPr marL="0" marR="0" marT="0" marB="0"/>
                </a:tc>
                <a:extLst>
                  <a:ext uri="{0D108BD9-81ED-4DB2-BD59-A6C34878D82A}">
                    <a16:rowId xmlns:a16="http://schemas.microsoft.com/office/drawing/2014/main" val="4015572662"/>
                  </a:ext>
                </a:extLst>
              </a:tr>
              <a:tr h="124324">
                <a:tc>
                  <a:txBody>
                    <a:bodyPr/>
                    <a:lstStyle/>
                    <a:p>
                      <a:pPr marL="0" marR="0" algn="ctr">
                        <a:spcBef>
                          <a:spcPts val="0"/>
                        </a:spcBef>
                        <a:spcAft>
                          <a:spcPts val="600"/>
                        </a:spcAft>
                        <a:tabLst>
                          <a:tab pos="914400" algn="l"/>
                          <a:tab pos="2628900" algn="l"/>
                          <a:tab pos="5029200" algn="l"/>
                        </a:tabLst>
                      </a:pPr>
                      <a:r>
                        <a:rPr lang="en-US" sz="1200">
                          <a:effectLst/>
                          <a:latin typeface="Arial" panose="020B0604020202020204" pitchFamily="34" charset="0"/>
                          <a:ea typeface="Times New Roman" panose="02020603050405020304" pitchFamily="18" charset="0"/>
                          <a:cs typeface="Times New Roman" panose="02020603050405020304" pitchFamily="18" charset="0"/>
                        </a:rPr>
                        <a:t>C6</a:t>
                      </a:r>
                    </a:p>
                  </a:txBody>
                  <a:tcPr marL="0" marR="0" marT="0" marB="0"/>
                </a:tc>
                <a:tc>
                  <a:txBody>
                    <a:bodyPr/>
                    <a:lstStyle/>
                    <a:p>
                      <a:pPr marL="0" marR="0" algn="ctr">
                        <a:spcBef>
                          <a:spcPts val="0"/>
                        </a:spcBef>
                        <a:spcAft>
                          <a:spcPts val="600"/>
                        </a:spcAft>
                        <a:tabLst>
                          <a:tab pos="914400" algn="l"/>
                          <a:tab pos="2628900" algn="l"/>
                          <a:tab pos="5029200" algn="l"/>
                        </a:tabLst>
                      </a:pPr>
                      <a:r>
                        <a:rPr lang="en-US" sz="1200">
                          <a:effectLst/>
                          <a:latin typeface="Arial" panose="020B0604020202020204" pitchFamily="34" charset="0"/>
                          <a:ea typeface="Times New Roman" panose="02020603050405020304" pitchFamily="18" charset="0"/>
                          <a:cs typeface="Times New Roman" panose="02020603050405020304" pitchFamily="18" charset="0"/>
                        </a:rPr>
                        <a:t>PSI Final Review</a:t>
                      </a:r>
                    </a:p>
                  </a:txBody>
                  <a:tcPr marL="0" marR="0" marT="0" marB="0"/>
                </a:tc>
                <a:extLst>
                  <a:ext uri="{0D108BD9-81ED-4DB2-BD59-A6C34878D82A}">
                    <a16:rowId xmlns:a16="http://schemas.microsoft.com/office/drawing/2014/main" val="2205643151"/>
                  </a:ext>
                </a:extLst>
              </a:tr>
              <a:tr h="1367563">
                <a:tc>
                  <a:txBody>
                    <a:bodyPr/>
                    <a:lstStyle/>
                    <a:p>
                      <a:pPr marL="0" marR="0" algn="ctr">
                        <a:spcBef>
                          <a:spcPts val="0"/>
                        </a:spcBef>
                        <a:spcAft>
                          <a:spcPts val="600"/>
                        </a:spcAft>
                        <a:tabLst>
                          <a:tab pos="914400" algn="l"/>
                          <a:tab pos="2628900" algn="l"/>
                          <a:tab pos="5029200" algn="l"/>
                        </a:tabLst>
                      </a:pPr>
                      <a:r>
                        <a:rPr lang="en-US" sz="1200">
                          <a:effectLst/>
                          <a:latin typeface="Arial" panose="020B0604020202020204" pitchFamily="34" charset="0"/>
                          <a:ea typeface="Times New Roman" panose="02020603050405020304" pitchFamily="18" charset="0"/>
                          <a:cs typeface="Times New Roman" panose="02020603050405020304" pitchFamily="18" charset="0"/>
                        </a:rPr>
                        <a:t>C5</a:t>
                      </a:r>
                    </a:p>
                  </a:txBody>
                  <a:tcPr marL="0" marR="0" marT="0" marB="0"/>
                </a:tc>
                <a:tc>
                  <a:txBody>
                    <a:bodyPr/>
                    <a:lstStyle/>
                    <a:p>
                      <a:pPr marL="0" marR="0" algn="ctr">
                        <a:spcBef>
                          <a:spcPts val="0"/>
                        </a:spcBef>
                        <a:spcAft>
                          <a:spcPts val="600"/>
                        </a:spcAft>
                        <a:tabLst>
                          <a:tab pos="914400" algn="l"/>
                          <a:tab pos="2628900" algn="l"/>
                          <a:tab pos="5029200" algn="l"/>
                        </a:tabLst>
                      </a:pPr>
                      <a:r>
                        <a:rPr lang="en-US" sz="1200" dirty="0">
                          <a:effectLst/>
                          <a:latin typeface="Arial" panose="020B0604020202020204" pitchFamily="34" charset="0"/>
                          <a:ea typeface="Times New Roman" panose="02020603050405020304" pitchFamily="18" charset="0"/>
                          <a:cs typeface="Times New Roman" panose="02020603050405020304" pitchFamily="18" charset="0"/>
                        </a:rPr>
                        <a:t>Large Scale Ground Test TRR </a:t>
                      </a:r>
                    </a:p>
                  </a:txBody>
                  <a:tcPr marL="0" marR="0" marT="0" marB="0"/>
                </a:tc>
                <a:extLst>
                  <a:ext uri="{0D108BD9-81ED-4DB2-BD59-A6C34878D82A}">
                    <a16:rowId xmlns:a16="http://schemas.microsoft.com/office/drawing/2014/main" val="4135970328"/>
                  </a:ext>
                </a:extLst>
              </a:tr>
            </a:tbl>
          </a:graphicData>
        </a:graphic>
      </p:graphicFrame>
    </p:spTree>
    <p:extLst>
      <p:ext uri="{BB962C8B-B14F-4D97-AF65-F5344CB8AC3E}">
        <p14:creationId xmlns:p14="http://schemas.microsoft.com/office/powerpoint/2010/main" val="10987445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D963C98-70ED-4414-9C32-2E678E440931}"/>
              </a:ext>
            </a:extLst>
          </p:cNvPr>
          <p:cNvSpPr>
            <a:spLocks noGrp="1"/>
          </p:cNvSpPr>
          <p:nvPr>
            <p:ph type="sldNum" sz="quarter" idx="10"/>
          </p:nvPr>
        </p:nvSpPr>
        <p:spPr/>
        <p:txBody>
          <a:bodyPr/>
          <a:lstStyle/>
          <a:p>
            <a:pPr>
              <a:defRPr/>
            </a:pPr>
            <a:fld id="{75D13D49-2B6F-174C-9E1E-1013A06E5C50}" type="slidenum">
              <a:rPr lang="uk-UA" smtClean="0"/>
              <a:pPr>
                <a:defRPr/>
              </a:pPr>
              <a:t>28</a:t>
            </a:fld>
            <a:endParaRPr lang="uk-UA" dirty="0"/>
          </a:p>
        </p:txBody>
      </p:sp>
      <p:sp>
        <p:nvSpPr>
          <p:cNvPr id="3" name="Title 2">
            <a:extLst>
              <a:ext uri="{FF2B5EF4-FFF2-40B4-BE49-F238E27FC236}">
                <a16:creationId xmlns:a16="http://schemas.microsoft.com/office/drawing/2014/main" id="{1880A860-999D-45D5-B293-7361F946D53E}"/>
              </a:ext>
            </a:extLst>
          </p:cNvPr>
          <p:cNvSpPr>
            <a:spLocks noGrp="1"/>
          </p:cNvSpPr>
          <p:nvPr>
            <p:ph type="title"/>
          </p:nvPr>
        </p:nvSpPr>
        <p:spPr/>
        <p:txBody>
          <a:bodyPr/>
          <a:lstStyle/>
          <a:p>
            <a:r>
              <a:rPr lang="en-US" dirty="0"/>
              <a:t>Project Name – Annotated Cover Pictures</a:t>
            </a:r>
          </a:p>
        </p:txBody>
      </p:sp>
      <p:sp>
        <p:nvSpPr>
          <p:cNvPr id="6" name="Oval 5">
            <a:extLst>
              <a:ext uri="{FF2B5EF4-FFF2-40B4-BE49-F238E27FC236}">
                <a16:creationId xmlns:a16="http://schemas.microsoft.com/office/drawing/2014/main" id="{07A62625-0DBC-499A-89D7-191384C70BBF}"/>
              </a:ext>
            </a:extLst>
          </p:cNvPr>
          <p:cNvSpPr/>
          <p:nvPr/>
        </p:nvSpPr>
        <p:spPr>
          <a:xfrm>
            <a:off x="833377" y="1354238"/>
            <a:ext cx="1469984" cy="1472878"/>
          </a:xfrm>
          <a:prstGeom prst="ellipse">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8476509D-629D-4437-91CD-9B00F95F375D}"/>
              </a:ext>
            </a:extLst>
          </p:cNvPr>
          <p:cNvSpPr txBox="1"/>
          <p:nvPr/>
        </p:nvSpPr>
        <p:spPr>
          <a:xfrm>
            <a:off x="881771" y="3004248"/>
            <a:ext cx="1198213" cy="276999"/>
          </a:xfrm>
          <a:prstGeom prst="rect">
            <a:avLst/>
          </a:prstGeom>
          <a:noFill/>
        </p:spPr>
        <p:txBody>
          <a:bodyPr wrap="none" rtlCol="0">
            <a:spAutoFit/>
          </a:bodyPr>
          <a:lstStyle/>
          <a:p>
            <a:r>
              <a:rPr lang="en-US" sz="1200" dirty="0" smtClean="0"/>
              <a:t>MWDR Theory</a:t>
            </a:r>
            <a:endParaRPr lang="en-US" sz="1200" dirty="0"/>
          </a:p>
        </p:txBody>
      </p:sp>
      <p:sp>
        <p:nvSpPr>
          <p:cNvPr id="8" name="Oval 7">
            <a:extLst>
              <a:ext uri="{FF2B5EF4-FFF2-40B4-BE49-F238E27FC236}">
                <a16:creationId xmlns:a16="http://schemas.microsoft.com/office/drawing/2014/main" id="{FC3390A5-29EB-423B-A7EE-9EFA72F4E56B}"/>
              </a:ext>
            </a:extLst>
          </p:cNvPr>
          <p:cNvSpPr/>
          <p:nvPr/>
        </p:nvSpPr>
        <p:spPr>
          <a:xfrm>
            <a:off x="9299616" y="4556693"/>
            <a:ext cx="1469984" cy="1472878"/>
          </a:xfrm>
          <a:prstGeom prst="ellipse">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b"/>
          <a:lstStyle/>
          <a:p>
            <a:pPr algn="ctr"/>
            <a:endParaRPr lang="en-US"/>
          </a:p>
        </p:txBody>
      </p:sp>
      <p:sp>
        <p:nvSpPr>
          <p:cNvPr id="9" name="TextBox 8">
            <a:extLst>
              <a:ext uri="{FF2B5EF4-FFF2-40B4-BE49-F238E27FC236}">
                <a16:creationId xmlns:a16="http://schemas.microsoft.com/office/drawing/2014/main" id="{90823FDB-EEDC-4903-A638-81B81F601C34}"/>
              </a:ext>
            </a:extLst>
          </p:cNvPr>
          <p:cNvSpPr txBox="1"/>
          <p:nvPr/>
        </p:nvSpPr>
        <p:spPr>
          <a:xfrm>
            <a:off x="4888356" y="2976055"/>
            <a:ext cx="1423788" cy="276999"/>
          </a:xfrm>
          <a:prstGeom prst="rect">
            <a:avLst/>
          </a:prstGeom>
          <a:noFill/>
        </p:spPr>
        <p:txBody>
          <a:bodyPr wrap="none" rtlCol="0">
            <a:spAutoFit/>
          </a:bodyPr>
          <a:lstStyle/>
          <a:p>
            <a:r>
              <a:rPr lang="en-US" sz="1200" dirty="0"/>
              <a:t>CFD Model of PSI</a:t>
            </a:r>
          </a:p>
        </p:txBody>
      </p:sp>
      <p:sp>
        <p:nvSpPr>
          <p:cNvPr id="10" name="Oval 9">
            <a:extLst>
              <a:ext uri="{FF2B5EF4-FFF2-40B4-BE49-F238E27FC236}">
                <a16:creationId xmlns:a16="http://schemas.microsoft.com/office/drawing/2014/main" id="{9E2125E6-C4F2-4CC9-98BF-AE697923676A}"/>
              </a:ext>
            </a:extLst>
          </p:cNvPr>
          <p:cNvSpPr/>
          <p:nvPr/>
        </p:nvSpPr>
        <p:spPr>
          <a:xfrm>
            <a:off x="4957822" y="4556693"/>
            <a:ext cx="1469984" cy="1472878"/>
          </a:xfrm>
          <a:prstGeom prst="ellipse">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b"/>
          <a:lstStyle/>
          <a:p>
            <a:pPr algn="ctr"/>
            <a:endParaRPr lang="en-US"/>
          </a:p>
        </p:txBody>
      </p:sp>
      <p:sp>
        <p:nvSpPr>
          <p:cNvPr id="11" name="TextBox 10">
            <a:extLst>
              <a:ext uri="{FF2B5EF4-FFF2-40B4-BE49-F238E27FC236}">
                <a16:creationId xmlns:a16="http://schemas.microsoft.com/office/drawing/2014/main" id="{3CFC528B-E747-4677-BA6E-1E31D8EBDFB3}"/>
              </a:ext>
            </a:extLst>
          </p:cNvPr>
          <p:cNvSpPr txBox="1"/>
          <p:nvPr/>
        </p:nvSpPr>
        <p:spPr>
          <a:xfrm>
            <a:off x="8894929" y="2976054"/>
            <a:ext cx="2095445" cy="276999"/>
          </a:xfrm>
          <a:prstGeom prst="rect">
            <a:avLst/>
          </a:prstGeom>
          <a:noFill/>
        </p:spPr>
        <p:txBody>
          <a:bodyPr wrap="none" rtlCol="0">
            <a:spAutoFit/>
          </a:bodyPr>
          <a:lstStyle/>
          <a:p>
            <a:r>
              <a:rPr lang="en-US" sz="1200" dirty="0"/>
              <a:t>Computational Model of PSI</a:t>
            </a:r>
          </a:p>
        </p:txBody>
      </p:sp>
      <p:sp>
        <p:nvSpPr>
          <p:cNvPr id="12" name="Oval 11">
            <a:extLst>
              <a:ext uri="{FF2B5EF4-FFF2-40B4-BE49-F238E27FC236}">
                <a16:creationId xmlns:a16="http://schemas.microsoft.com/office/drawing/2014/main" id="{B9A48D41-8468-4E83-BF29-231552C1B390}"/>
              </a:ext>
            </a:extLst>
          </p:cNvPr>
          <p:cNvSpPr/>
          <p:nvPr/>
        </p:nvSpPr>
        <p:spPr>
          <a:xfrm>
            <a:off x="9207660" y="1354238"/>
            <a:ext cx="1469984" cy="1472878"/>
          </a:xfrm>
          <a:prstGeom prst="ellipse">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4A1EFA8C-6CF0-44FC-9B2A-E7740F713FFE}"/>
              </a:ext>
            </a:extLst>
          </p:cNvPr>
          <p:cNvSpPr txBox="1"/>
          <p:nvPr/>
        </p:nvSpPr>
        <p:spPr>
          <a:xfrm>
            <a:off x="4816628" y="6089794"/>
            <a:ext cx="2484976" cy="276999"/>
          </a:xfrm>
          <a:prstGeom prst="rect">
            <a:avLst/>
          </a:prstGeom>
          <a:noFill/>
        </p:spPr>
        <p:txBody>
          <a:bodyPr wrap="none" rtlCol="0" anchor="b">
            <a:spAutoFit/>
          </a:bodyPr>
          <a:lstStyle/>
          <a:p>
            <a:r>
              <a:rPr lang="en-US" sz="1200" dirty="0"/>
              <a:t>Notional Lander Scouring Surface</a:t>
            </a:r>
          </a:p>
        </p:txBody>
      </p:sp>
      <p:sp>
        <p:nvSpPr>
          <p:cNvPr id="14" name="Oval 13">
            <a:extLst>
              <a:ext uri="{FF2B5EF4-FFF2-40B4-BE49-F238E27FC236}">
                <a16:creationId xmlns:a16="http://schemas.microsoft.com/office/drawing/2014/main" id="{52CBBC94-5551-44B2-B08C-03E2AD3F1270}"/>
              </a:ext>
            </a:extLst>
          </p:cNvPr>
          <p:cNvSpPr/>
          <p:nvPr/>
        </p:nvSpPr>
        <p:spPr>
          <a:xfrm>
            <a:off x="5112152" y="1354238"/>
            <a:ext cx="1469984" cy="1472878"/>
          </a:xfrm>
          <a:prstGeom prst="ellipse">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FFA32E35-8DE3-4C89-864B-BDCD4793B946}"/>
              </a:ext>
            </a:extLst>
          </p:cNvPr>
          <p:cNvSpPr txBox="1"/>
          <p:nvPr/>
        </p:nvSpPr>
        <p:spPr>
          <a:xfrm>
            <a:off x="9207660" y="6089794"/>
            <a:ext cx="2832827" cy="276999"/>
          </a:xfrm>
          <a:prstGeom prst="rect">
            <a:avLst/>
          </a:prstGeom>
          <a:noFill/>
        </p:spPr>
        <p:txBody>
          <a:bodyPr wrap="none" rtlCol="0" anchor="b">
            <a:spAutoFit/>
          </a:bodyPr>
          <a:lstStyle/>
          <a:p>
            <a:r>
              <a:rPr lang="en-US" sz="1200" dirty="0"/>
              <a:t>Metzger test set-up for PSI evaluations</a:t>
            </a:r>
          </a:p>
        </p:txBody>
      </p:sp>
      <p:sp>
        <p:nvSpPr>
          <p:cNvPr id="16" name="Oval 15">
            <a:extLst>
              <a:ext uri="{FF2B5EF4-FFF2-40B4-BE49-F238E27FC236}">
                <a16:creationId xmlns:a16="http://schemas.microsoft.com/office/drawing/2014/main" id="{CCAD12A8-A6C0-4F5C-83FC-14E9D453E85F}"/>
              </a:ext>
            </a:extLst>
          </p:cNvPr>
          <p:cNvSpPr/>
          <p:nvPr/>
        </p:nvSpPr>
        <p:spPr>
          <a:xfrm>
            <a:off x="1087472" y="4556693"/>
            <a:ext cx="1469984" cy="1472878"/>
          </a:xfrm>
          <a:prstGeom prst="ellipse">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b"/>
          <a:lstStyle/>
          <a:p>
            <a:pPr algn="ctr"/>
            <a:endParaRPr lang="en-US"/>
          </a:p>
        </p:txBody>
      </p:sp>
      <p:sp>
        <p:nvSpPr>
          <p:cNvPr id="17" name="TextBox 16">
            <a:extLst>
              <a:ext uri="{FF2B5EF4-FFF2-40B4-BE49-F238E27FC236}">
                <a16:creationId xmlns:a16="http://schemas.microsoft.com/office/drawing/2014/main" id="{C3AA3B70-3802-419F-9424-F011D667D18D}"/>
              </a:ext>
            </a:extLst>
          </p:cNvPr>
          <p:cNvSpPr txBox="1"/>
          <p:nvPr/>
        </p:nvSpPr>
        <p:spPr>
          <a:xfrm>
            <a:off x="995195" y="6089794"/>
            <a:ext cx="1481496" cy="276999"/>
          </a:xfrm>
          <a:prstGeom prst="rect">
            <a:avLst/>
          </a:prstGeom>
          <a:noFill/>
        </p:spPr>
        <p:txBody>
          <a:bodyPr wrap="none" rtlCol="0" anchor="b">
            <a:spAutoFit/>
          </a:bodyPr>
          <a:lstStyle/>
          <a:p>
            <a:r>
              <a:rPr lang="en-US" sz="1200" dirty="0" smtClean="0"/>
              <a:t>SCALPSS </a:t>
            </a:r>
            <a:r>
              <a:rPr lang="en-US" sz="1200" dirty="0"/>
              <a:t>Camera</a:t>
            </a:r>
          </a:p>
        </p:txBody>
      </p:sp>
      <p:pic>
        <p:nvPicPr>
          <p:cNvPr id="20" name="Picture 19">
            <a:extLst>
              <a:ext uri="{FF2B5EF4-FFF2-40B4-BE49-F238E27FC236}">
                <a16:creationId xmlns:a16="http://schemas.microsoft.com/office/drawing/2014/main" id="{C96FBBA9-1F99-EE44-AF84-58480277A568}"/>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11422" t="-740" r="9987" b="4562"/>
          <a:stretch/>
        </p:blipFill>
        <p:spPr>
          <a:xfrm>
            <a:off x="9150830" y="1301266"/>
            <a:ext cx="1570172" cy="1578822"/>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4" name="Picture 3"/>
          <p:cNvPicPr>
            <a:picLocks/>
          </p:cNvPicPr>
          <p:nvPr/>
        </p:nvPicPr>
        <p:blipFill rotWithShape="1">
          <a:blip r:embed="rId3" cstate="screen">
            <a:extLst>
              <a:ext uri="{28A0092B-C50C-407E-A947-70E740481C1C}">
                <a14:useLocalDpi xmlns:a14="http://schemas.microsoft.com/office/drawing/2010/main"/>
              </a:ext>
            </a:extLst>
          </a:blip>
          <a:srcRect t="-2076"/>
          <a:stretch/>
        </p:blipFill>
        <p:spPr>
          <a:xfrm>
            <a:off x="995195" y="4413763"/>
            <a:ext cx="1645920" cy="164592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2" name="Picture 21">
            <a:extLst>
              <a:ext uri="{FF2B5EF4-FFF2-40B4-BE49-F238E27FC236}">
                <a16:creationId xmlns:a16="http://schemas.microsoft.com/office/drawing/2014/main" id="{C7CD39B2-497E-A54F-B630-0069FC844081}"/>
              </a:ext>
            </a:extLst>
          </p:cNvPr>
          <p:cNvPicPr>
            <a:picLocks/>
          </p:cNvPicPr>
          <p:nvPr/>
        </p:nvPicPr>
        <p:blipFill>
          <a:blip r:embed="rId4"/>
          <a:stretch>
            <a:fillRect/>
          </a:stretch>
        </p:blipFill>
        <p:spPr>
          <a:xfrm>
            <a:off x="4816628" y="4169554"/>
            <a:ext cx="1920240" cy="192024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3" name="Picture 22">
            <a:extLst>
              <a:ext uri="{FF2B5EF4-FFF2-40B4-BE49-F238E27FC236}">
                <a16:creationId xmlns:a16="http://schemas.microsoft.com/office/drawing/2014/main" id="{B3920EB0-C822-0445-BA92-BC900C3D0AC1}"/>
              </a:ext>
            </a:extLst>
          </p:cNvPr>
          <p:cNvPicPr>
            <a:picLocks/>
          </p:cNvPicPr>
          <p:nvPr/>
        </p:nvPicPr>
        <p:blipFill rotWithShape="1">
          <a:blip r:embed="rId5" cstate="screen">
            <a:extLst>
              <a:ext uri="{28A0092B-C50C-407E-A947-70E740481C1C}">
                <a14:useLocalDpi xmlns:a14="http://schemas.microsoft.com/office/drawing/2010/main"/>
              </a:ext>
            </a:extLst>
          </a:blip>
          <a:srcRect/>
          <a:stretch/>
        </p:blipFill>
        <p:spPr>
          <a:xfrm>
            <a:off x="9299616" y="4556693"/>
            <a:ext cx="1421385" cy="147287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Picture 4"/>
          <p:cNvPicPr>
            <a:picLocks/>
          </p:cNvPicPr>
          <p:nvPr/>
        </p:nvPicPr>
        <p:blipFill rotWithShape="1">
          <a:blip r:embed="rId6" cstate="screen">
            <a:extLst>
              <a:ext uri="{28A0092B-C50C-407E-A947-70E740481C1C}">
                <a14:useLocalDpi xmlns:a14="http://schemas.microsoft.com/office/drawing/2010/main"/>
              </a:ext>
            </a:extLst>
          </a:blip>
          <a:srcRect/>
          <a:stretch/>
        </p:blipFill>
        <p:spPr>
          <a:xfrm>
            <a:off x="5115624" y="1364076"/>
            <a:ext cx="1463040" cy="146304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4" name="Picture 23"/>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829905" y="1354238"/>
            <a:ext cx="1509498" cy="1472878"/>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0505451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9097" y="238199"/>
            <a:ext cx="8476488" cy="1066800"/>
          </a:xfrm>
        </p:spPr>
        <p:txBody>
          <a:bodyPr/>
          <a:lstStyle/>
          <a:p>
            <a:r>
              <a:rPr lang="en-US" sz="2800" dirty="0">
                <a:solidFill>
                  <a:schemeClr val="bg1">
                    <a:lumMod val="85000"/>
                  </a:schemeClr>
                </a:solidFill>
              </a:rPr>
              <a:t>GCD Project Performance Evaluation Criteria</a:t>
            </a:r>
          </a:p>
        </p:txBody>
      </p:sp>
      <p:sp>
        <p:nvSpPr>
          <p:cNvPr id="4" name="TextBox 3"/>
          <p:cNvSpPr txBox="1"/>
          <p:nvPr/>
        </p:nvSpPr>
        <p:spPr>
          <a:xfrm>
            <a:off x="3201271" y="6605200"/>
            <a:ext cx="7086600" cy="276999"/>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Source: BPR Assessment Criteria for NASA R&amp;T Projects, OCE/S. Hirshorn, 09/17/2015</a:t>
            </a:r>
          </a:p>
        </p:txBody>
      </p:sp>
      <p:graphicFrame>
        <p:nvGraphicFramePr>
          <p:cNvPr id="6" name="Table 5"/>
          <p:cNvGraphicFramePr>
            <a:graphicFrameLocks noGrp="1"/>
          </p:cNvGraphicFramePr>
          <p:nvPr>
            <p:extLst>
              <p:ext uri="{D42A27DB-BD31-4B8C-83A1-F6EECF244321}">
                <p14:modId xmlns:p14="http://schemas.microsoft.com/office/powerpoint/2010/main" val="3819939563"/>
              </p:ext>
            </p:extLst>
          </p:nvPr>
        </p:nvGraphicFramePr>
        <p:xfrm>
          <a:off x="69525" y="1236250"/>
          <a:ext cx="12052950" cy="4962005"/>
        </p:xfrm>
        <a:graphic>
          <a:graphicData uri="http://schemas.openxmlformats.org/drawingml/2006/table">
            <a:tbl>
              <a:tblPr firstRow="1" bandRow="1">
                <a:tableStyleId>{5C22544A-7EE6-4342-B048-85BDC9FD1C3A}</a:tableStyleId>
              </a:tblPr>
              <a:tblGrid>
                <a:gridCol w="708562">
                  <a:extLst>
                    <a:ext uri="{9D8B030D-6E8A-4147-A177-3AD203B41FA5}">
                      <a16:colId xmlns:a16="http://schemas.microsoft.com/office/drawing/2014/main" val="3531019113"/>
                    </a:ext>
                  </a:extLst>
                </a:gridCol>
                <a:gridCol w="11344388">
                  <a:extLst>
                    <a:ext uri="{9D8B030D-6E8A-4147-A177-3AD203B41FA5}">
                      <a16:colId xmlns:a16="http://schemas.microsoft.com/office/drawing/2014/main" val="1013515901"/>
                    </a:ext>
                  </a:extLst>
                </a:gridCol>
              </a:tblGrid>
              <a:tr h="117765">
                <a:tc>
                  <a:txBody>
                    <a:bodyPr/>
                    <a:lstStyle/>
                    <a:p>
                      <a:pPr algn="l"/>
                      <a:endParaRPr lang="en-US" sz="1100" dirty="0">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l"/>
                      <a:r>
                        <a:rPr lang="en-US" sz="1100" dirty="0">
                          <a:latin typeface="Arial" panose="020B0604020202020204" pitchFamily="34" charset="0"/>
                          <a:cs typeface="Arial" panose="020B0604020202020204" pitchFamily="34" charset="0"/>
                        </a:rPr>
                        <a:t>Technical/Performance</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4170498542"/>
                  </a:ext>
                </a:extLst>
              </a:tr>
              <a:tr h="0">
                <a:tc>
                  <a:txBody>
                    <a:bodyPr/>
                    <a:lstStyle/>
                    <a:p>
                      <a:pPr algn="ctr"/>
                      <a:r>
                        <a:rPr lang="en-US" sz="1100" b="1" dirty="0">
                          <a:latin typeface="Arial" panose="020B0604020202020204" pitchFamily="34" charset="0"/>
                          <a:cs typeface="Arial" panose="020B0604020202020204" pitchFamily="34" charset="0"/>
                        </a:rPr>
                        <a:t>Green</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l"/>
                      <a:r>
                        <a:rPr lang="en-US" sz="1100" dirty="0">
                          <a:latin typeface="Arial" panose="020B0604020202020204" pitchFamily="34" charset="0"/>
                          <a:cs typeface="Arial" panose="020B0604020202020204" pitchFamily="34" charset="0"/>
                        </a:rPr>
                        <a:t>Project is demonstrably making progress</a:t>
                      </a:r>
                      <a:r>
                        <a:rPr lang="en-US" sz="1100" baseline="0" dirty="0">
                          <a:latin typeface="Arial" panose="020B0604020202020204" pitchFamily="34" charset="0"/>
                          <a:cs typeface="Arial" panose="020B0604020202020204" pitchFamily="34" charset="0"/>
                        </a:rPr>
                        <a:t> on the Learning Trajectory (e.g. milestones met, knowledge advanced) or advancing TRL.  Project is on track to meet L1 requirements. </a:t>
                      </a:r>
                      <a:endParaRPr lang="en-US" sz="1100" dirty="0">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19692845"/>
                  </a:ext>
                </a:extLst>
              </a:tr>
              <a:tr h="0">
                <a:tc>
                  <a:txBody>
                    <a:bodyPr/>
                    <a:lstStyle/>
                    <a:p>
                      <a:pPr algn="ctr"/>
                      <a:r>
                        <a:rPr lang="en-US" sz="1100" b="1" dirty="0">
                          <a:latin typeface="Arial" panose="020B0604020202020204" pitchFamily="34" charset="0"/>
                          <a:cs typeface="Arial" panose="020B0604020202020204" pitchFamily="34" charset="0"/>
                        </a:rPr>
                        <a:t>Yellow</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l"/>
                      <a:r>
                        <a:rPr lang="en-US" sz="1100" dirty="0">
                          <a:latin typeface="Arial" panose="020B0604020202020204" pitchFamily="34" charset="0"/>
                          <a:cs typeface="Arial" panose="020B0604020202020204" pitchFamily="34" charset="0"/>
                        </a:rPr>
                        <a:t>Project is making</a:t>
                      </a:r>
                      <a:r>
                        <a:rPr lang="en-US" sz="1100" baseline="0" dirty="0">
                          <a:latin typeface="Arial" panose="020B0604020202020204" pitchFamily="34" charset="0"/>
                          <a:cs typeface="Arial" panose="020B0604020202020204" pitchFamily="34" charset="0"/>
                        </a:rPr>
                        <a:t> progress on the Learning Trajectory or advancing TRL with issues.  Project is on track to meet L1 requirements but issues exist that may threaten achievement. </a:t>
                      </a:r>
                      <a:endParaRPr lang="en-US" sz="1100" dirty="0">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34956337"/>
                  </a:ext>
                </a:extLst>
              </a:tr>
              <a:tr h="0">
                <a:tc>
                  <a:txBody>
                    <a:bodyPr/>
                    <a:lstStyle/>
                    <a:p>
                      <a:pPr algn="ctr"/>
                      <a:r>
                        <a:rPr lang="en-US" sz="1100" b="1" dirty="0">
                          <a:solidFill>
                            <a:schemeClr val="bg1"/>
                          </a:solidFill>
                          <a:latin typeface="Arial" panose="020B0604020202020204" pitchFamily="34" charset="0"/>
                          <a:cs typeface="Arial" panose="020B0604020202020204" pitchFamily="34" charset="0"/>
                        </a:rPr>
                        <a:t>Red </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tc>
                  <a:txBody>
                    <a:bodyPr/>
                    <a:lstStyle/>
                    <a:p>
                      <a:pPr algn="l"/>
                      <a:r>
                        <a:rPr lang="en-US" sz="1100" dirty="0">
                          <a:latin typeface="Arial" panose="020B0604020202020204" pitchFamily="34" charset="0"/>
                          <a:cs typeface="Arial" panose="020B0604020202020204" pitchFamily="34" charset="0"/>
                        </a:rPr>
                        <a:t>Project has ceased to make progress</a:t>
                      </a:r>
                      <a:r>
                        <a:rPr lang="en-US" sz="1100" baseline="0" dirty="0">
                          <a:latin typeface="Arial" panose="020B0604020202020204" pitchFamily="34" charset="0"/>
                          <a:cs typeface="Arial" panose="020B0604020202020204" pitchFamily="34" charset="0"/>
                        </a:rPr>
                        <a:t> on the Learning Trajectory or advance TRL. Project is unable to meet one or more L1 requirements. </a:t>
                      </a:r>
                      <a:endParaRPr lang="en-US" sz="1100" dirty="0">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77401420"/>
                  </a:ext>
                </a:extLst>
              </a:tr>
              <a:tr h="176645">
                <a:tc>
                  <a:txBody>
                    <a:bodyPr/>
                    <a:lstStyle/>
                    <a:p>
                      <a:pPr algn="ctr"/>
                      <a:endParaRPr lang="en-US" sz="400" dirty="0">
                        <a:latin typeface="Arial" panose="020B0604020202020204" pitchFamily="34" charset="0"/>
                        <a:cs typeface="Arial" panose="020B060402020202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sz="400" dirty="0">
                        <a:latin typeface="Arial" panose="020B0604020202020204" pitchFamily="34" charset="0"/>
                        <a:cs typeface="Arial" panose="020B060402020202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15589179"/>
                  </a:ext>
                </a:extLst>
              </a:tr>
              <a:tr h="127517">
                <a:tc>
                  <a:txBody>
                    <a:bodyPr/>
                    <a:lstStyle/>
                    <a:p>
                      <a:pPr marL="0" algn="ctr" defTabSz="457200" rtl="0" eaLnBrk="1" latinLnBrk="0" hangingPunct="1"/>
                      <a:endParaRPr lang="en-US" sz="1100" b="1" kern="1200" dirty="0">
                        <a:solidFill>
                          <a:schemeClr val="lt1"/>
                        </a:solidFill>
                        <a:latin typeface="Arial" panose="020B0604020202020204" pitchFamily="34" charset="0"/>
                        <a:ea typeface="+mn-ea"/>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marL="0" algn="l" defTabSz="457200" rtl="0" eaLnBrk="1" latinLnBrk="0" hangingPunct="1"/>
                      <a:r>
                        <a:rPr lang="en-US" sz="1100" b="1" kern="1200" dirty="0">
                          <a:solidFill>
                            <a:schemeClr val="lt1"/>
                          </a:solidFill>
                          <a:latin typeface="Arial" panose="020B0604020202020204" pitchFamily="34" charset="0"/>
                          <a:ea typeface="+mn-ea"/>
                          <a:cs typeface="Arial" panose="020B0604020202020204" pitchFamily="34" charset="0"/>
                        </a:rPr>
                        <a:t>Cost </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1104002033"/>
                  </a:ext>
                </a:extLst>
              </a:tr>
              <a:tr h="222474">
                <a:tc>
                  <a:txBody>
                    <a:bodyPr/>
                    <a:lstStyle/>
                    <a:p>
                      <a:pPr algn="ctr"/>
                      <a:r>
                        <a:rPr lang="en-US" sz="1100" b="1" dirty="0">
                          <a:latin typeface="Arial" panose="020B0604020202020204" pitchFamily="34" charset="0"/>
                          <a:cs typeface="Arial" panose="020B0604020202020204" pitchFamily="34" charset="0"/>
                        </a:rPr>
                        <a:t>Green</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l"/>
                      <a:r>
                        <a:rPr lang="en-US" sz="1100" dirty="0">
                          <a:latin typeface="Arial" panose="020B0604020202020204" pitchFamily="34" charset="0"/>
                          <a:cs typeface="Arial" panose="020B0604020202020204" pitchFamily="34" charset="0"/>
                        </a:rPr>
                        <a:t>Project can meet its commitments</a:t>
                      </a:r>
                      <a:r>
                        <a:rPr lang="en-US" sz="1100" baseline="0" dirty="0">
                          <a:latin typeface="Arial" panose="020B0604020202020204" pitchFamily="34" charset="0"/>
                          <a:cs typeface="Arial" panose="020B0604020202020204" pitchFamily="34" charset="0"/>
                        </a:rPr>
                        <a:t> with its planned/allocated budget.</a:t>
                      </a:r>
                      <a:endParaRPr lang="en-US" sz="1100" dirty="0">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17349128"/>
                  </a:ext>
                </a:extLst>
              </a:tr>
              <a:tr h="150377">
                <a:tc>
                  <a:txBody>
                    <a:bodyPr/>
                    <a:lstStyle/>
                    <a:p>
                      <a:pPr algn="ctr"/>
                      <a:r>
                        <a:rPr lang="en-US" sz="1100" b="1" dirty="0">
                          <a:latin typeface="Arial" panose="020B0604020202020204" pitchFamily="34" charset="0"/>
                          <a:cs typeface="Arial" panose="020B0604020202020204" pitchFamily="34" charset="0"/>
                        </a:rPr>
                        <a:t>Yellow</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l"/>
                      <a:r>
                        <a:rPr lang="en-US" sz="1100" dirty="0">
                          <a:latin typeface="Arial" panose="020B0604020202020204" pitchFamily="34" charset="0"/>
                          <a:cs typeface="Arial" panose="020B0604020202020204" pitchFamily="34" charset="0"/>
                        </a:rPr>
                        <a:t>Project cannot</a:t>
                      </a:r>
                      <a:r>
                        <a:rPr lang="en-US" sz="1100" baseline="0" dirty="0">
                          <a:latin typeface="Arial" panose="020B0604020202020204" pitchFamily="34" charset="0"/>
                          <a:cs typeface="Arial" panose="020B0604020202020204" pitchFamily="34" charset="0"/>
                        </a:rPr>
                        <a:t> meet its commitments within its planned/allocated budget but will not be requesting additional budget from Program.  Mitigation plans have been developed.  </a:t>
                      </a:r>
                      <a:endParaRPr lang="en-US" sz="1100" dirty="0">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57675253"/>
                  </a:ext>
                </a:extLst>
              </a:tr>
              <a:tr h="0">
                <a:tc>
                  <a:txBody>
                    <a:bodyPr/>
                    <a:lstStyle/>
                    <a:p>
                      <a:pPr algn="ctr"/>
                      <a:r>
                        <a:rPr lang="en-US" sz="1100" b="1" dirty="0">
                          <a:solidFill>
                            <a:schemeClr val="bg1"/>
                          </a:solidFill>
                          <a:latin typeface="Arial" panose="020B0604020202020204" pitchFamily="34" charset="0"/>
                          <a:cs typeface="Arial" panose="020B0604020202020204" pitchFamily="34" charset="0"/>
                        </a:rPr>
                        <a:t>Red </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tc>
                  <a:txBody>
                    <a:bodyPr/>
                    <a:lstStyle/>
                    <a:p>
                      <a:pPr algn="l"/>
                      <a:r>
                        <a:rPr lang="en-US" sz="1100" dirty="0">
                          <a:latin typeface="Arial" panose="020B0604020202020204" pitchFamily="34" charset="0"/>
                          <a:cs typeface="Arial" panose="020B0604020202020204" pitchFamily="34" charset="0"/>
                        </a:rPr>
                        <a:t>Project cannot meet its commitments</a:t>
                      </a:r>
                      <a:r>
                        <a:rPr lang="en-US" sz="1100" baseline="0" dirty="0">
                          <a:latin typeface="Arial" panose="020B0604020202020204" pitchFamily="34" charset="0"/>
                          <a:cs typeface="Arial" panose="020B0604020202020204" pitchFamily="34" charset="0"/>
                        </a:rPr>
                        <a:t> within its planned/allocated budget and will be requesting additional budget from Program. </a:t>
                      </a:r>
                      <a:endParaRPr lang="en-US" sz="1100" dirty="0">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90304174"/>
                  </a:ext>
                </a:extLst>
              </a:tr>
              <a:tr h="0">
                <a:tc>
                  <a:txBody>
                    <a:bodyPr/>
                    <a:lstStyle/>
                    <a:p>
                      <a:pPr algn="ctr"/>
                      <a:endParaRPr lang="en-US" sz="400" dirty="0">
                        <a:latin typeface="Arial" panose="020B0604020202020204" pitchFamily="34" charset="0"/>
                        <a:cs typeface="Arial" panose="020B060402020202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lang="en-US" sz="400" dirty="0">
                        <a:latin typeface="Arial" panose="020B0604020202020204" pitchFamily="34" charset="0"/>
                        <a:cs typeface="Arial" panose="020B060402020202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63204536"/>
                  </a:ext>
                </a:extLst>
              </a:tr>
              <a:tr h="163859">
                <a:tc>
                  <a:txBody>
                    <a:bodyPr/>
                    <a:lstStyle/>
                    <a:p>
                      <a:pPr marL="0" algn="ctr" defTabSz="457200" rtl="0" eaLnBrk="1" latinLnBrk="0" hangingPunct="1"/>
                      <a:endParaRPr lang="en-US" sz="1100" kern="1200" dirty="0">
                        <a:solidFill>
                          <a:schemeClr val="bg1"/>
                        </a:solidFill>
                        <a:latin typeface="Arial" panose="020B0604020202020204" pitchFamily="34" charset="0"/>
                        <a:ea typeface="+mn-ea"/>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marL="0" algn="l" defTabSz="457200" rtl="0" eaLnBrk="1" latinLnBrk="0" hangingPunct="1"/>
                      <a:r>
                        <a:rPr lang="en-US" sz="1100" b="1" kern="1200" dirty="0">
                          <a:solidFill>
                            <a:schemeClr val="bg1"/>
                          </a:solidFill>
                          <a:latin typeface="Arial" panose="020B0604020202020204" pitchFamily="34" charset="0"/>
                          <a:ea typeface="+mn-ea"/>
                          <a:cs typeface="Arial" panose="020B0604020202020204" pitchFamily="34" charset="0"/>
                        </a:rPr>
                        <a:t>Schedule </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398961438"/>
                  </a:ext>
                </a:extLst>
              </a:tr>
              <a:tr h="0">
                <a:tc>
                  <a:txBody>
                    <a:bodyPr/>
                    <a:lstStyle/>
                    <a:p>
                      <a:pPr marL="0" algn="ctr" defTabSz="457200" rtl="0" eaLnBrk="1" latinLnBrk="0" hangingPunct="1"/>
                      <a:r>
                        <a:rPr lang="en-US" sz="1100" b="1" kern="1200" dirty="0">
                          <a:solidFill>
                            <a:schemeClr val="dk1"/>
                          </a:solidFill>
                          <a:latin typeface="Arial" panose="020B0604020202020204" pitchFamily="34" charset="0"/>
                          <a:ea typeface="+mn-ea"/>
                          <a:cs typeface="Arial" panose="020B0604020202020204" pitchFamily="34" charset="0"/>
                        </a:rPr>
                        <a:t>Green</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marL="0" algn="l" defTabSz="457200" rtl="0" eaLnBrk="1" latinLnBrk="0" hangingPunct="1"/>
                      <a:r>
                        <a:rPr lang="en-US" sz="1100" kern="1200" dirty="0">
                          <a:solidFill>
                            <a:schemeClr val="dk1"/>
                          </a:solidFill>
                          <a:latin typeface="Arial" panose="020B0604020202020204" pitchFamily="34" charset="0"/>
                          <a:ea typeface="+mn-ea"/>
                          <a:cs typeface="Arial" panose="020B0604020202020204" pitchFamily="34" charset="0"/>
                        </a:rPr>
                        <a:t>Project can meet its commitments within its planned/allocated schedule baseline for critical milestones. </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60469045"/>
                  </a:ext>
                </a:extLst>
              </a:tr>
              <a:tr h="0">
                <a:tc>
                  <a:txBody>
                    <a:bodyPr/>
                    <a:lstStyle/>
                    <a:p>
                      <a:pPr marL="0" algn="ctr" defTabSz="457200" rtl="0" eaLnBrk="1" latinLnBrk="0" hangingPunct="1"/>
                      <a:r>
                        <a:rPr lang="en-US" sz="1100" b="1" kern="1200" dirty="0">
                          <a:solidFill>
                            <a:schemeClr val="dk1"/>
                          </a:solidFill>
                          <a:latin typeface="Arial" panose="020B0604020202020204" pitchFamily="34" charset="0"/>
                          <a:ea typeface="+mn-ea"/>
                          <a:cs typeface="Arial" panose="020B0604020202020204" pitchFamily="34" charset="0"/>
                        </a:rPr>
                        <a:t>Yellow </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l" defTabSz="457200" rtl="0" eaLnBrk="1" latinLnBrk="0" hangingPunct="1"/>
                      <a:r>
                        <a:rPr lang="en-US" sz="1100" kern="1200" dirty="0">
                          <a:solidFill>
                            <a:schemeClr val="dk1"/>
                          </a:solidFill>
                          <a:latin typeface="Arial" panose="020B0604020202020204" pitchFamily="34" charset="0"/>
                          <a:ea typeface="+mn-ea"/>
                          <a:cs typeface="Arial" panose="020B0604020202020204" pitchFamily="34" charset="0"/>
                        </a:rPr>
                        <a:t>Project cannot meet its commitments within its planned/allocated schedule baseline but mitigation plans have been developed to pull it back in. </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93942142"/>
                  </a:ext>
                </a:extLst>
              </a:tr>
              <a:tr h="0">
                <a:tc>
                  <a:txBody>
                    <a:bodyPr/>
                    <a:lstStyle/>
                    <a:p>
                      <a:pPr marL="0" algn="ctr" defTabSz="457200" rtl="0" eaLnBrk="1" latinLnBrk="0" hangingPunct="1"/>
                      <a:r>
                        <a:rPr lang="en-US" sz="1100" b="1" kern="1200" dirty="0">
                          <a:solidFill>
                            <a:schemeClr val="bg1"/>
                          </a:solidFill>
                          <a:latin typeface="Arial" panose="020B0604020202020204" pitchFamily="34" charset="0"/>
                          <a:ea typeface="+mn-ea"/>
                          <a:cs typeface="Arial" panose="020B0604020202020204" pitchFamily="34" charset="0"/>
                        </a:rPr>
                        <a:t>Red </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tc>
                  <a:txBody>
                    <a:bodyPr/>
                    <a:lstStyle/>
                    <a:p>
                      <a:pPr marL="0" algn="l" defTabSz="457200" rtl="0" eaLnBrk="1" latinLnBrk="0" hangingPunct="1"/>
                      <a:r>
                        <a:rPr lang="en-US" sz="1100" kern="1200" dirty="0">
                          <a:solidFill>
                            <a:schemeClr val="dk1"/>
                          </a:solidFill>
                          <a:latin typeface="Arial" panose="020B0604020202020204" pitchFamily="34" charset="0"/>
                          <a:ea typeface="+mn-ea"/>
                          <a:cs typeface="Arial" panose="020B0604020202020204" pitchFamily="34" charset="0"/>
                        </a:rPr>
                        <a:t>Project cannot meet its commitments within its planned/allocated schedule baseline. </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67211985"/>
                  </a:ext>
                </a:extLst>
              </a:tr>
              <a:tr h="137533">
                <a:tc>
                  <a:txBody>
                    <a:bodyPr/>
                    <a:lstStyle/>
                    <a:p>
                      <a:pPr algn="ctr"/>
                      <a:endParaRPr lang="en-US" sz="400" dirty="0">
                        <a:latin typeface="Arial" panose="020B0604020202020204" pitchFamily="34" charset="0"/>
                        <a:cs typeface="Arial" panose="020B060402020202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lang="en-US" sz="400" dirty="0">
                        <a:latin typeface="Arial" panose="020B0604020202020204" pitchFamily="34" charset="0"/>
                        <a:cs typeface="Arial" panose="020B060402020202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0699284"/>
                  </a:ext>
                </a:extLst>
              </a:tr>
              <a:tr h="0">
                <a:tc>
                  <a:txBody>
                    <a:bodyPr/>
                    <a:lstStyle/>
                    <a:p>
                      <a:pPr algn="ctr"/>
                      <a:endParaRPr lang="en-US" sz="1100" b="1" dirty="0">
                        <a:solidFill>
                          <a:schemeClr val="bg1"/>
                        </a:solidFill>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l"/>
                      <a:r>
                        <a:rPr lang="en-US" sz="1100" b="1" dirty="0">
                          <a:solidFill>
                            <a:schemeClr val="bg1"/>
                          </a:solidFill>
                          <a:latin typeface="Arial" panose="020B0604020202020204" pitchFamily="34" charset="0"/>
                          <a:cs typeface="Arial" panose="020B0604020202020204" pitchFamily="34" charset="0"/>
                        </a:rPr>
                        <a:t>Programmatic (Institutional,</a:t>
                      </a:r>
                      <a:r>
                        <a:rPr lang="en-US" sz="1100" b="1" baseline="0" dirty="0">
                          <a:solidFill>
                            <a:schemeClr val="bg1"/>
                          </a:solidFill>
                          <a:latin typeface="Arial" panose="020B0604020202020204" pitchFamily="34" charset="0"/>
                          <a:cs typeface="Arial" panose="020B0604020202020204" pitchFamily="34" charset="0"/>
                        </a:rPr>
                        <a:t> Internal/External Dependencies **)</a:t>
                      </a:r>
                      <a:endParaRPr lang="en-US" sz="1100" b="1" dirty="0">
                        <a:solidFill>
                          <a:schemeClr val="bg1"/>
                        </a:solidFill>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2988725104"/>
                  </a:ext>
                </a:extLst>
              </a:tr>
              <a:tr h="128103">
                <a:tc>
                  <a:txBody>
                    <a:bodyPr/>
                    <a:lstStyle/>
                    <a:p>
                      <a:pPr algn="ctr"/>
                      <a:r>
                        <a:rPr lang="en-US" sz="1100" b="1" dirty="0">
                          <a:latin typeface="Arial" panose="020B0604020202020204" pitchFamily="34" charset="0"/>
                          <a:cs typeface="Arial" panose="020B0604020202020204" pitchFamily="34" charset="0"/>
                        </a:rPr>
                        <a:t>Green</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l"/>
                      <a:r>
                        <a:rPr lang="en-US" sz="1100" dirty="0">
                          <a:latin typeface="Arial" panose="020B0604020202020204" pitchFamily="34" charset="0"/>
                          <a:cs typeface="Arial" panose="020B0604020202020204" pitchFamily="34" charset="0"/>
                        </a:rPr>
                        <a:t>Relevance of technology to stakeholders and/or technology infusion path is maintained.</a:t>
                      </a:r>
                      <a:r>
                        <a:rPr lang="en-US" sz="1100" baseline="0" dirty="0">
                          <a:latin typeface="Arial" panose="020B0604020202020204" pitchFamily="34" charset="0"/>
                          <a:cs typeface="Arial" panose="020B0604020202020204" pitchFamily="34" charset="0"/>
                        </a:rPr>
                        <a:t>  Mission sponsor still actively interested.  No issues exist with workforce, test facilities, etc. </a:t>
                      </a:r>
                      <a:endParaRPr lang="en-US" sz="1100" dirty="0">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83032794"/>
                  </a:ext>
                </a:extLst>
              </a:tr>
              <a:tr h="293399">
                <a:tc>
                  <a:txBody>
                    <a:bodyPr/>
                    <a:lstStyle/>
                    <a:p>
                      <a:pPr algn="ctr"/>
                      <a:r>
                        <a:rPr lang="en-US" sz="1100" b="1" dirty="0">
                          <a:latin typeface="Arial" panose="020B0604020202020204" pitchFamily="34" charset="0"/>
                          <a:cs typeface="Arial" panose="020B0604020202020204" pitchFamily="34" charset="0"/>
                        </a:rPr>
                        <a:t>Yellow</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l"/>
                      <a:r>
                        <a:rPr lang="en-US" sz="1100" dirty="0">
                          <a:latin typeface="Arial" panose="020B0604020202020204" pitchFamily="34" charset="0"/>
                          <a:cs typeface="Arial" panose="020B0604020202020204" pitchFamily="34" charset="0"/>
                        </a:rPr>
                        <a:t>Relevance of technology to stakeholders</a:t>
                      </a:r>
                      <a:r>
                        <a:rPr lang="en-US" sz="1100" baseline="0" dirty="0">
                          <a:latin typeface="Arial" panose="020B0604020202020204" pitchFamily="34" charset="0"/>
                          <a:cs typeface="Arial" panose="020B0604020202020204" pitchFamily="34" charset="0"/>
                        </a:rPr>
                        <a:t> and/or technology infusion path are threatened.  Mission sponsor backing off. Issues exist with workforce, test facilities, etc. but plans to mitigate are available. </a:t>
                      </a:r>
                      <a:endParaRPr lang="en-US" sz="1100" dirty="0">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04687194"/>
                  </a:ext>
                </a:extLst>
              </a:tr>
              <a:tr h="370840">
                <a:tc>
                  <a:txBody>
                    <a:bodyPr/>
                    <a:lstStyle/>
                    <a:p>
                      <a:pPr algn="ctr"/>
                      <a:r>
                        <a:rPr lang="en-US" sz="1100" b="1" dirty="0">
                          <a:solidFill>
                            <a:schemeClr val="bg1"/>
                          </a:solidFill>
                          <a:latin typeface="Arial" panose="020B0604020202020204" pitchFamily="34" charset="0"/>
                          <a:cs typeface="Arial" panose="020B0604020202020204" pitchFamily="34" charset="0"/>
                        </a:rPr>
                        <a:t>Red </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tc>
                  <a:txBody>
                    <a:bodyPr/>
                    <a:lstStyle/>
                    <a:p>
                      <a:pPr algn="l"/>
                      <a:r>
                        <a:rPr lang="en-US" sz="1100" dirty="0">
                          <a:latin typeface="Arial" panose="020B0604020202020204" pitchFamily="34" charset="0"/>
                          <a:cs typeface="Arial" panose="020B0604020202020204" pitchFamily="34" charset="0"/>
                        </a:rPr>
                        <a:t>Relevance of technology to stakeholders</a:t>
                      </a:r>
                      <a:r>
                        <a:rPr lang="en-US" sz="1100" baseline="0" dirty="0">
                          <a:latin typeface="Arial" panose="020B0604020202020204" pitchFamily="34" charset="0"/>
                          <a:cs typeface="Arial" panose="020B0604020202020204" pitchFamily="34" charset="0"/>
                        </a:rPr>
                        <a:t> and/or technology infusion path are not projected to be met, or has lost relevance to stakeholders.  Mission sponsor cancelled interest. Issues pertaining to workforce, test facilities, etc. are preventing progress along the Learning Trajectory. </a:t>
                      </a:r>
                      <a:endParaRPr lang="en-US" sz="1100" dirty="0">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04108704"/>
                  </a:ext>
                </a:extLst>
              </a:tr>
            </a:tbl>
          </a:graphicData>
        </a:graphic>
      </p:graphicFrame>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
        <p:nvSpPr>
          <p:cNvPr id="5" name="Slide Number Placeholder 4"/>
          <p:cNvSpPr>
            <a:spLocks noGrp="1"/>
          </p:cNvSpPr>
          <p:nvPr>
            <p:ph type="sldNum" sz="quarter" idx="10"/>
          </p:nvPr>
        </p:nvSpPr>
        <p:spPr/>
        <p:txBody>
          <a:bodyPr/>
          <a:lstStyle/>
          <a:p>
            <a:pPr>
              <a:defRPr/>
            </a:pPr>
            <a:fld id="{75D13D49-2B6F-174C-9E1E-1013A06E5C50}" type="slidenum">
              <a:rPr lang="uk-UA" smtClean="0"/>
              <a:pPr>
                <a:defRPr/>
              </a:pPr>
              <a:t>29</a:t>
            </a:fld>
            <a:endParaRPr lang="uk-UA" dirty="0"/>
          </a:p>
        </p:txBody>
      </p:sp>
    </p:spTree>
    <p:extLst>
      <p:ext uri="{BB962C8B-B14F-4D97-AF65-F5344CB8AC3E}">
        <p14:creationId xmlns:p14="http://schemas.microsoft.com/office/powerpoint/2010/main" val="1808075088"/>
      </p:ext>
    </p:extLst>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Monthly_x0020_Submit_x0020_Type xmlns="d8c46685-fe7a-4f77-8bc9-3bd3492014c6">GCD APR</Monthly_x0020_Submit_x0020_Type>
    <_dlc_DocId xmlns="70d49a98-0950-4713-abca-7acd73737dc2">K4M5MV35FJZQ-685558183-60</_dlc_DocId>
    <_dlc_DocIdUrl xmlns="70d49a98-0950-4713-abca-7acd73737dc2">
      <Url>https://sharepoint.msfc.nasa.gov/sites/projects/PSI/_layouts/15/DocIdRedir.aspx?ID=K4M5MV35FJZQ-685558183-60</Url>
      <Description>K4M5MV35FJZQ-685558183-60</Description>
    </_dlc_DocIdUrl>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ED637F189D42641979C10CD84532397" ma:contentTypeVersion="2" ma:contentTypeDescription="Create a new document." ma:contentTypeScope="" ma:versionID="8b81e11f5c0313a1bcec615f2f96fd38">
  <xsd:schema xmlns:xsd="http://www.w3.org/2001/XMLSchema" xmlns:xs="http://www.w3.org/2001/XMLSchema" xmlns:p="http://schemas.microsoft.com/office/2006/metadata/properties" xmlns:ns2="70d49a98-0950-4713-abca-7acd73737dc2" xmlns:ns3="d8c46685-fe7a-4f77-8bc9-3bd3492014c6" xmlns:ns4="3164a550-9a61-4c61-9611-67c09c65dcf4" targetNamespace="http://schemas.microsoft.com/office/2006/metadata/properties" ma:root="true" ma:fieldsID="809f6a17bc4b3a0cd0d0fbbe48461019" ns2:_="" ns3:_="" ns4:_="">
    <xsd:import namespace="70d49a98-0950-4713-abca-7acd73737dc2"/>
    <xsd:import namespace="d8c46685-fe7a-4f77-8bc9-3bd3492014c6"/>
    <xsd:import namespace="3164a550-9a61-4c61-9611-67c09c65dcf4"/>
    <xsd:element name="properties">
      <xsd:complexType>
        <xsd:sequence>
          <xsd:element name="documentManagement">
            <xsd:complexType>
              <xsd:all>
                <xsd:element ref="ns2:_dlc_DocId" minOccurs="0"/>
                <xsd:element ref="ns2:_dlc_DocIdUrl" minOccurs="0"/>
                <xsd:element ref="ns2:_dlc_DocIdPersistId" minOccurs="0"/>
                <xsd:element ref="ns3:Monthly_x0020_Submit_x0020_Type"/>
                <xsd:element ref="ns4: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0d49a98-0950-4713-abca-7acd73737dc2"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d8c46685-fe7a-4f77-8bc9-3bd3492014c6" elementFormDefault="qualified">
    <xsd:import namespace="http://schemas.microsoft.com/office/2006/documentManagement/types"/>
    <xsd:import namespace="http://schemas.microsoft.com/office/infopath/2007/PartnerControls"/>
    <xsd:element name="Monthly_x0020_Submit_x0020_Type" ma:index="11" ma:displayName="Submit Type" ma:format="Dropdown" ma:internalName="Monthly_x0020_Submit_x0020_Type">
      <xsd:simpleType>
        <xsd:union memberTypes="dms:Text">
          <xsd:simpleType>
            <xsd:restriction base="dms:Choice">
              <xsd:enumeration value="Weekly Project Tagup"/>
              <xsd:enumeration value="ST20 dMPR monthly submit"/>
              <xsd:enumeration value="GCD monthly submit"/>
              <xsd:enumeration value="STO MPR"/>
              <xsd:enumeration value="CMC"/>
              <xsd:enumeration value="BPR"/>
            </xsd:restriction>
          </xsd:simpleType>
        </xsd:union>
      </xsd:simpleType>
    </xsd:element>
  </xsd:schema>
  <xsd:schema xmlns:xsd="http://www.w3.org/2001/XMLSchema" xmlns:xs="http://www.w3.org/2001/XMLSchema" xmlns:dms="http://schemas.microsoft.com/office/2006/documentManagement/types" xmlns:pc="http://schemas.microsoft.com/office/infopath/2007/PartnerControls" targetNamespace="3164a550-9a61-4c61-9611-67c09c65dcf4"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7F6CF94-3835-4291-A7F5-6B61552363F6}">
  <ds:schemaRefs>
    <ds:schemaRef ds:uri="http://schemas.microsoft.com/office/2006/metadata/properties"/>
    <ds:schemaRef ds:uri="70d49a98-0950-4713-abca-7acd73737dc2"/>
    <ds:schemaRef ds:uri="http://purl.org/dc/terms/"/>
    <ds:schemaRef ds:uri="3164a550-9a61-4c61-9611-67c09c65dcf4"/>
    <ds:schemaRef ds:uri="http://purl.org/dc/dcmitype/"/>
    <ds:schemaRef ds:uri="http://schemas.microsoft.com/office/2006/documentManagement/types"/>
    <ds:schemaRef ds:uri="d8c46685-fe7a-4f77-8bc9-3bd3492014c6"/>
    <ds:schemaRef ds:uri="http://purl.org/dc/elements/1.1/"/>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DA999818-D4CE-4200-90C1-2D2F87F51B4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0d49a98-0950-4713-abca-7acd73737dc2"/>
    <ds:schemaRef ds:uri="d8c46685-fe7a-4f77-8bc9-3bd3492014c6"/>
    <ds:schemaRef ds:uri="3164a550-9a61-4c61-9611-67c09c65dcf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8A7DECA-3478-46C3-A4C4-F3BFD3041103}">
  <ds:schemaRefs>
    <ds:schemaRef ds:uri="http://schemas.microsoft.com/sharepoint/events"/>
  </ds:schemaRefs>
</ds:datastoreItem>
</file>

<file path=customXml/itemProps4.xml><?xml version="1.0" encoding="utf-8"?>
<ds:datastoreItem xmlns:ds="http://schemas.openxmlformats.org/officeDocument/2006/customXml" ds:itemID="{67AE54FD-935F-41B7-A2AD-D82757891F9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40825</TotalTime>
  <Words>4979</Words>
  <Application>Microsoft Office PowerPoint</Application>
  <PresentationFormat>Widescreen</PresentationFormat>
  <Paragraphs>775</Paragraphs>
  <Slides>29</Slides>
  <Notes>21</Notes>
  <HiddenSlides>1</HiddenSlides>
  <MMClips>1</MMClips>
  <ScaleCrop>false</ScaleCrop>
  <HeadingPairs>
    <vt:vector size="6" baseType="variant">
      <vt:variant>
        <vt:lpstr>Fonts Used</vt:lpstr>
      </vt:variant>
      <vt:variant>
        <vt:i4>16</vt:i4>
      </vt:variant>
      <vt:variant>
        <vt:lpstr>Theme</vt:lpstr>
      </vt:variant>
      <vt:variant>
        <vt:i4>1</vt:i4>
      </vt:variant>
      <vt:variant>
        <vt:lpstr>Slide Titles</vt:lpstr>
      </vt:variant>
      <vt:variant>
        <vt:i4>29</vt:i4>
      </vt:variant>
    </vt:vector>
  </HeadingPairs>
  <TitlesOfParts>
    <vt:vector size="46" baseType="lpstr">
      <vt:lpstr>MS PGothic</vt:lpstr>
      <vt:lpstr>MS PGothic</vt:lpstr>
      <vt:lpstr>.AppleSystemUIFont</vt:lpstr>
      <vt:lpstr>55 Helvetica Roman</vt:lpstr>
      <vt:lpstr>Arial</vt:lpstr>
      <vt:lpstr>Arial</vt:lpstr>
      <vt:lpstr>Arial Bold</vt:lpstr>
      <vt:lpstr>Book Antiqua</vt:lpstr>
      <vt:lpstr>Calibri</vt:lpstr>
      <vt:lpstr>Cambria Math</vt:lpstr>
      <vt:lpstr>Helvetica</vt:lpstr>
      <vt:lpstr>Helvetica Neue</vt:lpstr>
      <vt:lpstr>Symbol</vt:lpstr>
      <vt:lpstr>Times New Roman</vt:lpstr>
      <vt:lpstr>Wingdings</vt:lpstr>
      <vt:lpstr>ヒラギノ角ゴ Pro W3</vt:lpstr>
      <vt:lpstr>2_Office Theme</vt:lpstr>
      <vt:lpstr>PowerPoint Presentation</vt:lpstr>
      <vt:lpstr>PSI Technology Overview</vt:lpstr>
      <vt:lpstr>Mission Impact</vt:lpstr>
      <vt:lpstr>The Benefit</vt:lpstr>
      <vt:lpstr>Plume Surface Interaction  Technology Goals &amp; Project Objectives</vt:lpstr>
      <vt:lpstr>PSI Key Performance Parameters (KPP) Status</vt:lpstr>
      <vt:lpstr>PSI Key Performance Parameters (KPP) Status</vt:lpstr>
      <vt:lpstr>PSC Accomplishment: Initial comparison to Martian environment Plume Structure/Impingement Data</vt:lpstr>
      <vt:lpstr>PSC Accomplishment: Demonstration of Loci/GGFS in a low (Lunar-like) pressure environment Task 3 </vt:lpstr>
      <vt:lpstr>FY 20 Accomplishments – Ground Testing</vt:lpstr>
      <vt:lpstr>Accomplishments:  Flight Focused Instrumentation</vt:lpstr>
      <vt:lpstr>PSI Lifecycle Milestone/Maturity Schedule</vt:lpstr>
      <vt:lpstr>PSI Lifecycle Milestone/Maturity Schedule</vt:lpstr>
      <vt:lpstr>Technical Assessment (1/2)</vt:lpstr>
      <vt:lpstr>Technical Assessment (2/2)</vt:lpstr>
      <vt:lpstr>Preliminary Risk Summary</vt:lpstr>
      <vt:lpstr>Project Assessment Summary</vt:lpstr>
      <vt:lpstr>EPO Update</vt:lpstr>
      <vt:lpstr>Summary </vt:lpstr>
      <vt:lpstr>PowerPoint Presentation</vt:lpstr>
      <vt:lpstr>PowerPoint Presentation</vt:lpstr>
      <vt:lpstr>PSC Accomplishment: Simulation and Analysis Support of PFGT Design Task 3 </vt:lpstr>
      <vt:lpstr>EPO Summary Chart (1/2) </vt:lpstr>
      <vt:lpstr>EPO Summary Chart (2/2) </vt:lpstr>
      <vt:lpstr>Excerpt of PSI Key and Controlled Milestones from 8/19 Project Plan Draft (1/3) </vt:lpstr>
      <vt:lpstr>Excerpt of PSI Key and Controlled Milestones from 8/19 Project Plan Draft (2/3) </vt:lpstr>
      <vt:lpstr>Excerpt of PSI Key and Controlled Milestones from 8/19 Project Plan Draft (3/3) </vt:lpstr>
      <vt:lpstr>Project Name – Annotated Cover Pictures</vt:lpstr>
      <vt:lpstr>GCD Project Performance Evaluation Criteria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Lee</dc:creator>
  <cp:lastModifiedBy>WALKER-JONES, ADRIENNE K. (MSFC-ST01)[MIPSS PC]</cp:lastModifiedBy>
  <cp:revision>810</cp:revision>
  <cp:lastPrinted>2017-06-09T12:17:02Z</cp:lastPrinted>
  <dcterms:created xsi:type="dcterms:W3CDTF">2011-06-13T11:07:26Z</dcterms:created>
  <dcterms:modified xsi:type="dcterms:W3CDTF">2020-09-07T18:12:41Z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0x0101004ED637F189D42641979C10CD84532397</vt:lpwstr>
  </property>
  <property fmtid="{D5CDD505-2E9C-101B-9397-08002B2CF9AE}" pid="3" name="Order">
    <vt:r8>939900</vt:r8>
  </property>
  <property fmtid="{D5CDD505-2E9C-101B-9397-08002B2CF9AE}" pid="4" name="ComplianceAssetId">
    <vt:lpwstr/>
  </property>
  <property fmtid="{D5CDD505-2E9C-101B-9397-08002B2CF9AE}" pid="5" name="_dlc_DocIdItemGuid">
    <vt:lpwstr>37b3b078-24df-493d-877f-e58d48502ad7</vt:lpwstr>
  </property>
</Properties>
</file>