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Lst>
  <p:notesMasterIdLst>
    <p:notesMasterId r:id="rId17"/>
  </p:notesMasterIdLst>
  <p:handoutMasterIdLst>
    <p:handoutMasterId r:id="rId18"/>
  </p:handoutMasterIdLst>
  <p:sldIdLst>
    <p:sldId id="1549" r:id="rId2"/>
    <p:sldId id="1726" r:id="rId3"/>
    <p:sldId id="2808" r:id="rId4"/>
    <p:sldId id="1740" r:id="rId5"/>
    <p:sldId id="1654" r:id="rId6"/>
    <p:sldId id="1892" r:id="rId7"/>
    <p:sldId id="1885" r:id="rId8"/>
    <p:sldId id="2794" r:id="rId9"/>
    <p:sldId id="1723" r:id="rId10"/>
    <p:sldId id="1874" r:id="rId11"/>
    <p:sldId id="1876" r:id="rId12"/>
    <p:sldId id="1844" r:id="rId13"/>
    <p:sldId id="2803" r:id="rId14"/>
    <p:sldId id="2804" r:id="rId15"/>
    <p:sldId id="2809" r:id="rId16"/>
  </p:sldIdLst>
  <p:sldSz cx="12192000" cy="6858000"/>
  <p:notesSz cx="7010400" cy="9296400"/>
  <p:defaultTextStyle>
    <a:defPPr>
      <a:defRPr lang="en-US"/>
    </a:defPPr>
    <a:lvl1pPr marL="0" algn="l" defTabSz="1218731" rtl="0" eaLnBrk="1" latinLnBrk="0" hangingPunct="1">
      <a:defRPr sz="2400" kern="1200">
        <a:solidFill>
          <a:schemeClr val="tx1"/>
        </a:solidFill>
        <a:latin typeface="+mn-lt"/>
        <a:ea typeface="+mn-ea"/>
        <a:cs typeface="+mn-cs"/>
      </a:defRPr>
    </a:lvl1pPr>
    <a:lvl2pPr marL="609365" algn="l" defTabSz="1218731" rtl="0" eaLnBrk="1" latinLnBrk="0" hangingPunct="1">
      <a:defRPr sz="2400" kern="1200">
        <a:solidFill>
          <a:schemeClr val="tx1"/>
        </a:solidFill>
        <a:latin typeface="+mn-lt"/>
        <a:ea typeface="+mn-ea"/>
        <a:cs typeface="+mn-cs"/>
      </a:defRPr>
    </a:lvl2pPr>
    <a:lvl3pPr marL="1218731" algn="l" defTabSz="1218731" rtl="0" eaLnBrk="1" latinLnBrk="0" hangingPunct="1">
      <a:defRPr sz="2400" kern="1200">
        <a:solidFill>
          <a:schemeClr val="tx1"/>
        </a:solidFill>
        <a:latin typeface="+mn-lt"/>
        <a:ea typeface="+mn-ea"/>
        <a:cs typeface="+mn-cs"/>
      </a:defRPr>
    </a:lvl3pPr>
    <a:lvl4pPr marL="1828101" algn="l" defTabSz="1218731" rtl="0" eaLnBrk="1" latinLnBrk="0" hangingPunct="1">
      <a:defRPr sz="2400" kern="1200">
        <a:solidFill>
          <a:schemeClr val="tx1"/>
        </a:solidFill>
        <a:latin typeface="+mn-lt"/>
        <a:ea typeface="+mn-ea"/>
        <a:cs typeface="+mn-cs"/>
      </a:defRPr>
    </a:lvl4pPr>
    <a:lvl5pPr marL="2437467" algn="l" defTabSz="1218731" rtl="0" eaLnBrk="1" latinLnBrk="0" hangingPunct="1">
      <a:defRPr sz="2400" kern="1200">
        <a:solidFill>
          <a:schemeClr val="tx1"/>
        </a:solidFill>
        <a:latin typeface="+mn-lt"/>
        <a:ea typeface="+mn-ea"/>
        <a:cs typeface="+mn-cs"/>
      </a:defRPr>
    </a:lvl5pPr>
    <a:lvl6pPr marL="3046832" algn="l" defTabSz="1218731" rtl="0" eaLnBrk="1" latinLnBrk="0" hangingPunct="1">
      <a:defRPr sz="2400" kern="1200">
        <a:solidFill>
          <a:schemeClr val="tx1"/>
        </a:solidFill>
        <a:latin typeface="+mn-lt"/>
        <a:ea typeface="+mn-ea"/>
        <a:cs typeface="+mn-cs"/>
      </a:defRPr>
    </a:lvl6pPr>
    <a:lvl7pPr marL="3656201" algn="l" defTabSz="1218731" rtl="0" eaLnBrk="1" latinLnBrk="0" hangingPunct="1">
      <a:defRPr sz="2400" kern="1200">
        <a:solidFill>
          <a:schemeClr val="tx1"/>
        </a:solidFill>
        <a:latin typeface="+mn-lt"/>
        <a:ea typeface="+mn-ea"/>
        <a:cs typeface="+mn-cs"/>
      </a:defRPr>
    </a:lvl7pPr>
    <a:lvl8pPr marL="4265563" algn="l" defTabSz="1218731" rtl="0" eaLnBrk="1" latinLnBrk="0" hangingPunct="1">
      <a:defRPr sz="2400" kern="1200">
        <a:solidFill>
          <a:schemeClr val="tx1"/>
        </a:solidFill>
        <a:latin typeface="+mn-lt"/>
        <a:ea typeface="+mn-ea"/>
        <a:cs typeface="+mn-cs"/>
      </a:defRPr>
    </a:lvl8pPr>
    <a:lvl9pPr marL="4874933" algn="l" defTabSz="121873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758" userDrawn="1">
          <p15:clr>
            <a:srgbClr val="A4A3A4"/>
          </p15:clr>
        </p15:guide>
        <p15:guide id="4" pos="192" userDrawn="1">
          <p15:clr>
            <a:srgbClr val="A4A3A4"/>
          </p15:clr>
        </p15:guide>
        <p15:guide id="10" pos="3843" userDrawn="1">
          <p15:clr>
            <a:srgbClr val="A4A3A4"/>
          </p15:clr>
        </p15:guide>
        <p15:guide id="11" orient="horz" pos="480" userDrawn="1">
          <p15:clr>
            <a:srgbClr val="A4A3A4"/>
          </p15:clr>
        </p15:guide>
        <p15:guide id="12" pos="1416" userDrawn="1">
          <p15:clr>
            <a:srgbClr val="A4A3A4"/>
          </p15:clr>
        </p15:guide>
        <p15:guide id="13" orient="horz" pos="2544"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69696"/>
    <a:srgbClr val="FFFFFF"/>
    <a:srgbClr val="6C6C6C"/>
    <a:srgbClr val="D8EAF3"/>
    <a:srgbClr val="F6804B"/>
    <a:srgbClr val="CDD678"/>
    <a:srgbClr val="494949"/>
    <a:srgbClr val="111111"/>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92" autoAdjust="0"/>
    <p:restoredTop sz="86667" autoAdjust="0"/>
  </p:normalViewPr>
  <p:slideViewPr>
    <p:cSldViewPr snapToGrid="0">
      <p:cViewPr varScale="1">
        <p:scale>
          <a:sx n="47" d="100"/>
          <a:sy n="47" d="100"/>
        </p:scale>
        <p:origin x="988" y="48"/>
      </p:cViewPr>
      <p:guideLst>
        <p:guide orient="horz" pos="758"/>
        <p:guide pos="192"/>
        <p:guide pos="3843"/>
        <p:guide orient="horz" pos="480"/>
        <p:guide pos="1416"/>
        <p:guide orient="horz" pos="2544"/>
      </p:guideLst>
    </p:cSldViewPr>
  </p:slideViewPr>
  <p:outlineViewPr>
    <p:cViewPr>
      <p:scale>
        <a:sx n="33" d="100"/>
        <a:sy n="33" d="100"/>
      </p:scale>
      <p:origin x="0" y="-5416"/>
    </p:cViewPr>
  </p:outlineViewPr>
  <p:notesTextViewPr>
    <p:cViewPr>
      <p:scale>
        <a:sx n="100" d="100"/>
        <a:sy n="100" d="100"/>
      </p:scale>
      <p:origin x="0" y="0"/>
    </p:cViewPr>
  </p:notesTextViewPr>
  <p:sorterViewPr>
    <p:cViewPr varScale="1">
      <p:scale>
        <a:sx n="73" d="100"/>
        <a:sy n="73" d="100"/>
      </p:scale>
      <p:origin x="0" y="0"/>
    </p:cViewPr>
  </p:sorterViewPr>
  <p:notesViewPr>
    <p:cSldViewPr snapToGrid="0" snapToObjects="1">
      <p:cViewPr>
        <p:scale>
          <a:sx n="77" d="100"/>
          <a:sy n="77" d="100"/>
        </p:scale>
        <p:origin x="2677" y="-1341"/>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sz="quarter" idx="1"/>
          </p:nvPr>
        </p:nvSpPr>
        <p:spPr>
          <a:xfrm>
            <a:off x="3970942" y="3"/>
            <a:ext cx="3037840" cy="464820"/>
          </a:xfrm>
          <a:prstGeom prst="rect">
            <a:avLst/>
          </a:prstGeom>
        </p:spPr>
        <p:txBody>
          <a:bodyPr vert="horz" lIns="93147" tIns="46574" rIns="93147" bIns="46574" rtlCol="0"/>
          <a:lstStyle>
            <a:lvl1pPr algn="r">
              <a:defRPr sz="1200"/>
            </a:lvl1pPr>
          </a:lstStyle>
          <a:p>
            <a:fld id="{615B3604-A80B-8C40-B401-8FA74DA54801}" type="datetimeFigureOut">
              <a:rPr lang="en-US" smtClean="0"/>
              <a:pPr/>
              <a:t>8/28/2020</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2" y="8829967"/>
            <a:ext cx="3037840" cy="464820"/>
          </a:xfrm>
          <a:prstGeom prst="rect">
            <a:avLst/>
          </a:prstGeom>
        </p:spPr>
        <p:txBody>
          <a:bodyPr vert="horz" lIns="93147" tIns="46574" rIns="93147" bIns="46574" rtlCol="0" anchor="b"/>
          <a:lstStyle>
            <a:lvl1pPr algn="r">
              <a:defRPr sz="1200"/>
            </a:lvl1pPr>
          </a:lstStyle>
          <a:p>
            <a:fld id="{B9A3D965-854C-544E-BC83-B34DD28D8A23}" type="slidenum">
              <a:rPr lang="en-US" smtClean="0"/>
              <a:pPr/>
              <a:t>‹#›</a:t>
            </a:fld>
            <a:endParaRPr lang="en-US" dirty="0"/>
          </a:p>
        </p:txBody>
      </p:sp>
    </p:spTree>
    <p:extLst>
      <p:ext uri="{BB962C8B-B14F-4D97-AF65-F5344CB8AC3E}">
        <p14:creationId xmlns:p14="http://schemas.microsoft.com/office/powerpoint/2010/main" val="209050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idx="1"/>
          </p:nvPr>
        </p:nvSpPr>
        <p:spPr>
          <a:xfrm>
            <a:off x="3970942" y="3"/>
            <a:ext cx="3037840" cy="464820"/>
          </a:xfrm>
          <a:prstGeom prst="rect">
            <a:avLst/>
          </a:prstGeom>
        </p:spPr>
        <p:txBody>
          <a:bodyPr vert="horz" lIns="93147" tIns="46574" rIns="93147" bIns="46574" rtlCol="0"/>
          <a:lstStyle>
            <a:lvl1pPr algn="r">
              <a:defRPr sz="1200"/>
            </a:lvl1pPr>
          </a:lstStyle>
          <a:p>
            <a:fld id="{EC8FE7F7-238C-A74E-B3E1-A0422E327AA2}" type="datetimeFigureOut">
              <a:rPr lang="en-US" smtClean="0"/>
              <a:pPr/>
              <a:t>8/28/2020</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3147" tIns="46574" rIns="93147" bIns="46574" rtlCol="0" anchor="ctr"/>
          <a:lstStyle/>
          <a:p>
            <a:endParaRPr lang="en-US" dirty="0"/>
          </a:p>
        </p:txBody>
      </p:sp>
      <p:sp>
        <p:nvSpPr>
          <p:cNvPr id="5" name="Notes Placeholder 4"/>
          <p:cNvSpPr>
            <a:spLocks noGrp="1"/>
          </p:cNvSpPr>
          <p:nvPr>
            <p:ph type="body" sz="quarter" idx="3"/>
          </p:nvPr>
        </p:nvSpPr>
        <p:spPr>
          <a:xfrm>
            <a:off x="701040" y="4415793"/>
            <a:ext cx="5608320" cy="4183380"/>
          </a:xfrm>
          <a:prstGeom prst="rect">
            <a:avLst/>
          </a:prstGeom>
        </p:spPr>
        <p:txBody>
          <a:bodyPr vert="horz" lIns="93147" tIns="46574" rIns="93147" bIns="4657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2" y="8829967"/>
            <a:ext cx="3037840" cy="464820"/>
          </a:xfrm>
          <a:prstGeom prst="rect">
            <a:avLst/>
          </a:prstGeom>
        </p:spPr>
        <p:txBody>
          <a:bodyPr vert="horz" lIns="93147" tIns="46574" rIns="93147" bIns="46574" rtlCol="0" anchor="b"/>
          <a:lstStyle>
            <a:lvl1pPr algn="r">
              <a:defRPr sz="1200"/>
            </a:lvl1pPr>
          </a:lstStyle>
          <a:p>
            <a:fld id="{406953A5-29E5-BC44-8932-1EFF91B36C2F}" type="slidenum">
              <a:rPr lang="en-US" smtClean="0"/>
              <a:pPr/>
              <a:t>‹#›</a:t>
            </a:fld>
            <a:endParaRPr lang="en-US" dirty="0"/>
          </a:p>
        </p:txBody>
      </p:sp>
    </p:spTree>
    <p:extLst>
      <p:ext uri="{BB962C8B-B14F-4D97-AF65-F5344CB8AC3E}">
        <p14:creationId xmlns:p14="http://schemas.microsoft.com/office/powerpoint/2010/main" val="706144112"/>
      </p:ext>
    </p:extLst>
  </p:cSld>
  <p:clrMap bg1="lt1" tx1="dk1" bg2="lt2" tx2="dk2" accent1="accent1" accent2="accent2" accent3="accent3" accent4="accent4" accent5="accent5" accent6="accent6" hlink="hlink" folHlink="folHlink"/>
  <p:hf hdr="0" ftr="0" dt="0"/>
  <p:notesStyle>
    <a:lvl1pPr marL="0" algn="l" defTabSz="609365" rtl="0" eaLnBrk="1" latinLnBrk="0" hangingPunct="1">
      <a:defRPr sz="1600" kern="1200">
        <a:solidFill>
          <a:schemeClr val="tx1"/>
        </a:solidFill>
        <a:latin typeface="+mn-lt"/>
        <a:ea typeface="+mn-ea"/>
        <a:cs typeface="+mn-cs"/>
      </a:defRPr>
    </a:lvl1pPr>
    <a:lvl2pPr marL="609365" algn="l" defTabSz="609365" rtl="0" eaLnBrk="1" latinLnBrk="0" hangingPunct="1">
      <a:defRPr sz="1600" kern="1200">
        <a:solidFill>
          <a:schemeClr val="tx1"/>
        </a:solidFill>
        <a:latin typeface="+mn-lt"/>
        <a:ea typeface="+mn-ea"/>
        <a:cs typeface="+mn-cs"/>
      </a:defRPr>
    </a:lvl2pPr>
    <a:lvl3pPr marL="1218731" algn="l" defTabSz="609365" rtl="0" eaLnBrk="1" latinLnBrk="0" hangingPunct="1">
      <a:defRPr sz="1600" kern="1200">
        <a:solidFill>
          <a:schemeClr val="tx1"/>
        </a:solidFill>
        <a:latin typeface="+mn-lt"/>
        <a:ea typeface="+mn-ea"/>
        <a:cs typeface="+mn-cs"/>
      </a:defRPr>
    </a:lvl3pPr>
    <a:lvl4pPr marL="1828101" algn="l" defTabSz="609365" rtl="0" eaLnBrk="1" latinLnBrk="0" hangingPunct="1">
      <a:defRPr sz="1600" kern="1200">
        <a:solidFill>
          <a:schemeClr val="tx1"/>
        </a:solidFill>
        <a:latin typeface="+mn-lt"/>
        <a:ea typeface="+mn-ea"/>
        <a:cs typeface="+mn-cs"/>
      </a:defRPr>
    </a:lvl4pPr>
    <a:lvl5pPr marL="2437467" algn="l" defTabSz="609365" rtl="0" eaLnBrk="1" latinLnBrk="0" hangingPunct="1">
      <a:defRPr sz="1600" kern="1200">
        <a:solidFill>
          <a:schemeClr val="tx1"/>
        </a:solidFill>
        <a:latin typeface="+mn-lt"/>
        <a:ea typeface="+mn-ea"/>
        <a:cs typeface="+mn-cs"/>
      </a:defRPr>
    </a:lvl5pPr>
    <a:lvl6pPr marL="3046832" algn="l" defTabSz="609365" rtl="0" eaLnBrk="1" latinLnBrk="0" hangingPunct="1">
      <a:defRPr sz="1600" kern="1200">
        <a:solidFill>
          <a:schemeClr val="tx1"/>
        </a:solidFill>
        <a:latin typeface="+mn-lt"/>
        <a:ea typeface="+mn-ea"/>
        <a:cs typeface="+mn-cs"/>
      </a:defRPr>
    </a:lvl6pPr>
    <a:lvl7pPr marL="3656201" algn="l" defTabSz="609365" rtl="0" eaLnBrk="1" latinLnBrk="0" hangingPunct="1">
      <a:defRPr sz="1600" kern="1200">
        <a:solidFill>
          <a:schemeClr val="tx1"/>
        </a:solidFill>
        <a:latin typeface="+mn-lt"/>
        <a:ea typeface="+mn-ea"/>
        <a:cs typeface="+mn-cs"/>
      </a:defRPr>
    </a:lvl7pPr>
    <a:lvl8pPr marL="4265563" algn="l" defTabSz="609365" rtl="0" eaLnBrk="1" latinLnBrk="0" hangingPunct="1">
      <a:defRPr sz="1600" kern="1200">
        <a:solidFill>
          <a:schemeClr val="tx1"/>
        </a:solidFill>
        <a:latin typeface="+mn-lt"/>
        <a:ea typeface="+mn-ea"/>
        <a:cs typeface="+mn-cs"/>
      </a:defRPr>
    </a:lvl8pPr>
    <a:lvl9pPr marL="4874933" algn="l" defTabSz="6093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b="1" dirty="0"/>
              <a:t>Welcome</a:t>
            </a:r>
          </a:p>
          <a:p>
            <a:endParaRPr lang="en-US" b="1" dirty="0"/>
          </a:p>
          <a:p>
            <a:r>
              <a:rPr lang="en-US" b="1" dirty="0"/>
              <a:t>What you will see and I hope remember:</a:t>
            </a:r>
          </a:p>
          <a:p>
            <a:endParaRPr lang="en-US" b="1" dirty="0"/>
          </a:p>
          <a:p>
            <a:pPr marL="285750" indent="-285750">
              <a:buFont typeface="Arial" panose="020B0604020202020204" pitchFamily="34" charset="0"/>
              <a:buChar char="•"/>
            </a:pPr>
            <a:r>
              <a:rPr lang="en-US" b="1" dirty="0"/>
              <a:t>This is an all-hardware presentation. SLS Block I and Artemis I are real.</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We are knocking down technical challenges. No technical advances required.</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Work is under way on Artemis II and III and the next evolution of SLS to the Block IB.</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No other existing vehicle has this capability, and this capability translates into greater exploration and greater opportunities for success in the harshest environment we know of.</a:t>
            </a:r>
          </a:p>
        </p:txBody>
      </p:sp>
      <p:sp>
        <p:nvSpPr>
          <p:cNvPr id="4" name="Slide Number Placeholder 3"/>
          <p:cNvSpPr>
            <a:spLocks noGrp="1"/>
          </p:cNvSpPr>
          <p:nvPr>
            <p:ph type="sldNum" sz="quarter" idx="10"/>
          </p:nvPr>
        </p:nvSpPr>
        <p:spPr/>
        <p:txBody>
          <a:bodyPr/>
          <a:lstStyle/>
          <a:p>
            <a:fld id="{406953A5-29E5-BC44-8932-1EFF91B36C2F}" type="slidenum">
              <a:rPr lang="en-US" smtClean="0"/>
              <a:pPr/>
              <a:t>1</a:t>
            </a:fld>
            <a:endParaRPr lang="en-US" dirty="0"/>
          </a:p>
        </p:txBody>
      </p:sp>
    </p:spTree>
    <p:extLst>
      <p:ext uri="{BB962C8B-B14F-4D97-AF65-F5344CB8AC3E}">
        <p14:creationId xmlns:p14="http://schemas.microsoft.com/office/powerpoint/2010/main" val="494490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6163" y="384175"/>
            <a:ext cx="4927600" cy="2771775"/>
          </a:xfrm>
        </p:spPr>
      </p:sp>
      <p:sp>
        <p:nvSpPr>
          <p:cNvPr id="3" name="Notes Placeholder 2"/>
          <p:cNvSpPr>
            <a:spLocks noGrp="1"/>
          </p:cNvSpPr>
          <p:nvPr>
            <p:ph type="body" idx="1"/>
          </p:nvPr>
        </p:nvSpPr>
        <p:spPr>
          <a:xfrm>
            <a:off x="705803" y="3409952"/>
            <a:ext cx="5608320" cy="5510527"/>
          </a:xfrm>
        </p:spPr>
        <p:txBody>
          <a:bodyPr/>
          <a:lstStyle/>
          <a:p>
            <a:r>
              <a:rPr lang="en-US" sz="1100" dirty="0"/>
              <a:t>Space</a:t>
            </a:r>
            <a:r>
              <a:rPr lang="en-US" sz="1100" baseline="0" dirty="0"/>
              <a:t> Policy Directive 1 signed in 2017 is v</a:t>
            </a:r>
            <a:r>
              <a:rPr lang="en-US" sz="1100" dirty="0"/>
              <a:t>ery clear about a return to the Moon.</a:t>
            </a:r>
          </a:p>
          <a:p>
            <a:r>
              <a:rPr lang="en-US" sz="1100" dirty="0"/>
              <a:t>Going </a:t>
            </a:r>
            <a:r>
              <a:rPr lang="en-US" sz="1100" b="1" dirty="0"/>
              <a:t>forward</a:t>
            </a:r>
            <a:r>
              <a:rPr lang="en-US" sz="1100" dirty="0"/>
              <a:t> to the Moon, because we are going like never before.  And, all of that is imbedded in SPD-1</a:t>
            </a:r>
          </a:p>
          <a:p>
            <a:pPr marL="285750" indent="-285750">
              <a:buFont typeface="Arial" panose="020B0604020202020204" pitchFamily="34" charset="0"/>
              <a:buChar char="•"/>
            </a:pPr>
            <a:r>
              <a:rPr lang="en-US" sz="1100" b="1" dirty="0"/>
              <a:t>Sustainably</a:t>
            </a:r>
            <a:r>
              <a:rPr lang="en-US" sz="1100" dirty="0"/>
              <a:t> – going to stay…not a permanent human presence starting in 2024, but continual access to any part of the Moon, at any time for a strategic presence…with landers, rovers, robots…and with humans.</a:t>
            </a:r>
          </a:p>
          <a:p>
            <a:pPr marL="285750" indent="-285750">
              <a:buFont typeface="Arial" panose="020B0604020202020204" pitchFamily="34" charset="0"/>
              <a:buChar char="•"/>
            </a:pPr>
            <a:r>
              <a:rPr lang="en-US" sz="1100" b="1" dirty="0"/>
              <a:t>With Commercial Partners – </a:t>
            </a:r>
            <a:r>
              <a:rPr lang="en-US" sz="1100" dirty="0"/>
              <a:t>instead of NASA purchasing, owning/operating the systems – in many cases we will buy services from companies.  Leaves NASA to use our tax dollars to focus on those things ONLY NASA can do.  </a:t>
            </a:r>
          </a:p>
          <a:p>
            <a:pPr marL="285750" indent="-285750">
              <a:buFont typeface="Arial" panose="020B0604020202020204" pitchFamily="34" charset="0"/>
              <a:buChar char="•"/>
            </a:pPr>
            <a:r>
              <a:rPr lang="en-US" sz="1100" b="1" dirty="0"/>
              <a:t>With International Partners – </a:t>
            </a:r>
            <a:r>
              <a:rPr lang="en-US" sz="1100" dirty="0"/>
              <a:t>building a coalition of nations that will be involved in these missions.  Canada has already signed up – committing to 24 years!</a:t>
            </a:r>
          </a:p>
          <a:p>
            <a:pPr marL="285750" indent="-285750">
              <a:buFont typeface="Arial" panose="020B0604020202020204" pitchFamily="34" charset="0"/>
              <a:buChar char="•"/>
            </a:pPr>
            <a:r>
              <a:rPr lang="en-US" sz="1100" b="1" dirty="0"/>
              <a:t>Utilization of resources – </a:t>
            </a:r>
            <a:r>
              <a:rPr lang="en-US" sz="1100" dirty="0"/>
              <a:t>2008/2009 we learned there were 100s of 1000’s of tons of water ice at the south pole.  Air, water, rocket fuel.</a:t>
            </a:r>
            <a:endParaRPr lang="en-US" sz="1100" b="1" dirty="0"/>
          </a:p>
          <a:p>
            <a:pPr marL="285750" indent="-285750">
              <a:buFont typeface="Arial" panose="020B0604020202020204" pitchFamily="34" charset="0"/>
              <a:buChar char="•"/>
            </a:pPr>
            <a:endParaRPr lang="en-US" sz="1100" b="1" dirty="0"/>
          </a:p>
          <a:p>
            <a:r>
              <a:rPr lang="en-US" sz="1100" dirty="0"/>
              <a:t>We knew this was coming – and because we knew it, NASA had a plan to put humans back on the Moon by 2028.</a:t>
            </a:r>
          </a:p>
        </p:txBody>
      </p:sp>
      <p:sp>
        <p:nvSpPr>
          <p:cNvPr id="4" name="Slide Number Placeholder 3"/>
          <p:cNvSpPr>
            <a:spLocks noGrp="1"/>
          </p:cNvSpPr>
          <p:nvPr>
            <p:ph type="sldNum" sz="quarter" idx="5"/>
          </p:nvPr>
        </p:nvSpPr>
        <p:spPr/>
        <p:txBody>
          <a:bodyPr/>
          <a:lstStyle/>
          <a:p>
            <a:fld id="{406953A5-29E5-BC44-8932-1EFF91B36C2F}" type="slidenum">
              <a:rPr lang="en-US" smtClean="0"/>
              <a:pPr/>
              <a:t>2</a:t>
            </a:fld>
            <a:endParaRPr lang="en-US" dirty="0"/>
          </a:p>
        </p:txBody>
      </p:sp>
    </p:spTree>
    <p:extLst>
      <p:ext uri="{BB962C8B-B14F-4D97-AF65-F5344CB8AC3E}">
        <p14:creationId xmlns:p14="http://schemas.microsoft.com/office/powerpoint/2010/main" val="1648484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600" b="1" dirty="0">
                <a:solidFill>
                  <a:prstClr val="white"/>
                </a:solidFill>
                <a:latin typeface="Century Gothic Bold"/>
                <a:cs typeface="Arial" panose="020B0604020202020204" pitchFamily="34" charset="0"/>
              </a:rPr>
              <a:t>Initial Gateway focuses on the minimum systems required to support a 2024 human lunar landing.</a:t>
            </a:r>
          </a:p>
          <a:p>
            <a:pPr marL="285750" indent="-284163" defTabSz="457135" fontAlgn="base">
              <a:spcAft>
                <a:spcPts val="300"/>
              </a:spcAft>
              <a:defRPr/>
            </a:pPr>
            <a:endParaRPr lang="en-US" sz="1600" b="1" dirty="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a:solidFill>
                  <a:prstClr val="white"/>
                </a:solidFill>
                <a:latin typeface="Century Gothic Bold"/>
                <a:cs typeface="Arial" panose="020B0604020202020204" pitchFamily="34" charset="0"/>
              </a:rPr>
              <a:t>Provides command center and aggregation point for 2024 human landing</a:t>
            </a:r>
          </a:p>
          <a:p>
            <a:pPr marL="285750" indent="-284163" defTabSz="457135" fontAlgn="base">
              <a:spcAft>
                <a:spcPts val="300"/>
              </a:spcAft>
              <a:defRPr/>
            </a:pPr>
            <a:endParaRPr lang="en-US" sz="1600" b="1" dirty="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a:solidFill>
                  <a:prstClr val="white"/>
                </a:solidFill>
                <a:latin typeface="Century Gothic Bold"/>
                <a:cs typeface="Arial" panose="020B0604020202020204" pitchFamily="34" charset="0"/>
              </a:rPr>
              <a:t>Establishes strategic presence around the Moon – US in the leadership role</a:t>
            </a:r>
          </a:p>
          <a:p>
            <a:pPr marL="285750" indent="-284163" defTabSz="457135" fontAlgn="base">
              <a:spcAft>
                <a:spcPts val="300"/>
              </a:spcAft>
              <a:defRPr/>
            </a:pPr>
            <a:endParaRPr lang="en-US" sz="1600" b="1" dirty="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a:solidFill>
                  <a:prstClr val="white"/>
                </a:solidFill>
                <a:latin typeface="Century Gothic Bold"/>
                <a:cs typeface="Arial" panose="020B0604020202020204" pitchFamily="34" charset="0"/>
              </a:rPr>
              <a:t>Creates resilience and robustness in the lunar architecture</a:t>
            </a:r>
          </a:p>
          <a:p>
            <a:pPr marL="285750" indent="-284163" defTabSz="457135" fontAlgn="base">
              <a:spcAft>
                <a:spcPts val="300"/>
              </a:spcAft>
              <a:defRPr/>
            </a:pPr>
            <a:endParaRPr lang="en-US" sz="1600" b="1" dirty="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a:solidFill>
                  <a:prstClr val="white"/>
                </a:solidFill>
                <a:latin typeface="Century Gothic Bold"/>
                <a:cs typeface="Arial" panose="020B0604020202020204" pitchFamily="34" charset="0"/>
              </a:rPr>
              <a:t>Provides building block for the future, expanded capabilities on and around the Moon</a:t>
            </a:r>
          </a:p>
          <a:p>
            <a:pPr marL="285750" indent="-284163" defTabSz="457135" fontAlgn="base">
              <a:spcAft>
                <a:spcPts val="300"/>
              </a:spcAft>
              <a:buFont typeface="Arial" panose="020B0604020202020204" pitchFamily="34" charset="0"/>
              <a:buChar char="•"/>
              <a:defRPr/>
            </a:pPr>
            <a:endParaRPr lang="en-US" sz="1600" b="1" dirty="0">
              <a:solidFill>
                <a:prstClr val="white"/>
              </a:solidFill>
              <a:latin typeface="Century Gothic Bold"/>
              <a:cs typeface="Arial" panose="020B0604020202020204" pitchFamily="34" charset="0"/>
            </a:endParaRPr>
          </a:p>
          <a:p>
            <a:pPr marL="285750" indent="-285750">
              <a:buFont typeface="Arial" panose="020B0604020202020204" pitchFamily="34" charset="0"/>
              <a:buChar char="•"/>
            </a:pPr>
            <a:r>
              <a:rPr lang="en-US" b="1" dirty="0"/>
              <a:t>The initial Gateway configuration will comprise only those components absolutely necessary for the landing in 2024.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However, it will form the hub around which we will build out for ongoing exploration.  It is, in effect, a permanent command service element at the Moon.</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It will be in a near-rectilinear halo orbit around the moon balanced between the earth’s gravity and the moon’s gravity.  Solar electric propulsion (very light thrust) to maneuver and give access.</a:t>
            </a:r>
          </a:p>
          <a:p>
            <a:endParaRPr lang="en-US" b="1" dirty="0"/>
          </a:p>
          <a:p>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3</a:t>
            </a:fld>
            <a:endParaRPr lang="en-US" dirty="0"/>
          </a:p>
        </p:txBody>
      </p:sp>
    </p:spTree>
    <p:extLst>
      <p:ext uri="{BB962C8B-B14F-4D97-AF65-F5344CB8AC3E}">
        <p14:creationId xmlns:p14="http://schemas.microsoft.com/office/powerpoint/2010/main" val="3351366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9275" y="704850"/>
            <a:ext cx="3448050" cy="1939925"/>
          </a:xfrm>
        </p:spPr>
      </p:sp>
      <p:sp>
        <p:nvSpPr>
          <p:cNvPr id="3" name="Notes Placeholder 2"/>
          <p:cNvSpPr>
            <a:spLocks noGrp="1"/>
          </p:cNvSpPr>
          <p:nvPr>
            <p:ph type="body" idx="1"/>
          </p:nvPr>
        </p:nvSpPr>
        <p:spPr>
          <a:xfrm>
            <a:off x="701040" y="2753710"/>
            <a:ext cx="5608320" cy="5845463"/>
          </a:xfrm>
        </p:spPr>
        <p:txBody>
          <a:bodyPr/>
          <a:lstStyle/>
          <a:p>
            <a:pPr marL="0" marR="0" lvl="0" indent="0" algn="l" defTabSz="455613" rtl="0" eaLnBrk="1" fontAlgn="base" latinLnBrk="0" hangingPunct="1">
              <a:lnSpc>
                <a:spcPct val="100000"/>
              </a:lnSpc>
              <a:spcBef>
                <a:spcPct val="30000"/>
              </a:spcBef>
              <a:spcAft>
                <a:spcPct val="0"/>
              </a:spcAft>
              <a:buClrTx/>
              <a:buSzTx/>
              <a:buFontTx/>
              <a:buNone/>
              <a:tabLst/>
              <a:defRPr/>
            </a:pPr>
            <a:r>
              <a:rPr lang="en-US" sz="1200" b="1" i="1" dirty="0"/>
              <a:t>Let’s</a:t>
            </a:r>
            <a:r>
              <a:rPr lang="en-US" sz="1200" b="1" i="1" baseline="0" dirty="0"/>
              <a:t> take a look at the SLS Block I configuration for our maiden Artemis 1 mission: </a:t>
            </a:r>
            <a:endParaRPr lang="en-US" sz="1200" b="1" i="1" dirty="0"/>
          </a:p>
          <a:p>
            <a:pPr marL="0" marR="0" lvl="0" indent="0" algn="l" defTabSz="455613" rtl="0" eaLnBrk="1" fontAlgn="base" latinLnBrk="0" hangingPunct="1">
              <a:lnSpc>
                <a:spcPct val="100000"/>
              </a:lnSpc>
              <a:spcBef>
                <a:spcPct val="30000"/>
              </a:spcBef>
              <a:spcAft>
                <a:spcPct val="0"/>
              </a:spcAft>
              <a:buClrTx/>
              <a:buSzTx/>
              <a:buFontTx/>
              <a:buNone/>
              <a:tabLst/>
              <a:defRPr/>
            </a:pPr>
            <a:endParaRPr lang="en-US" sz="1200" b="1" dirty="0">
              <a:cs typeface="Arial" panose="020B0604020202020204" pitchFamily="34" charset="0"/>
            </a:endParaRPr>
          </a:p>
          <a:p>
            <a:pPr marL="0" marR="0" lvl="0" indent="0" algn="l" defTabSz="455613" rtl="0" eaLnBrk="1" fontAlgn="base" latinLnBrk="0" hangingPunct="1">
              <a:lnSpc>
                <a:spcPct val="100000"/>
              </a:lnSpc>
              <a:spcBef>
                <a:spcPct val="30000"/>
              </a:spcBef>
              <a:spcAft>
                <a:spcPct val="0"/>
              </a:spcAft>
              <a:buClrTx/>
              <a:buSzTx/>
              <a:buFontTx/>
              <a:buNone/>
              <a:tabLst/>
              <a:defRPr/>
            </a:pPr>
            <a:r>
              <a:rPr lang="en-US" sz="1200" b="1" dirty="0">
                <a:cs typeface="Arial" panose="020B0604020202020204" pitchFamily="34" charset="0"/>
              </a:rPr>
              <a:t>Standing 322’ tall, weighing in at 5.75 million pounds and boasting 8.8m </a:t>
            </a:r>
            <a:r>
              <a:rPr lang="en-US" sz="1200" b="1" dirty="0" err="1">
                <a:cs typeface="Arial" panose="020B0604020202020204" pitchFamily="34" charset="0"/>
              </a:rPr>
              <a:t>lbs</a:t>
            </a:r>
            <a:r>
              <a:rPr lang="en-US" sz="1200" b="1" dirty="0">
                <a:cs typeface="Arial" panose="020B0604020202020204" pitchFamily="34" charset="0"/>
              </a:rPr>
              <a:t> of thrust… that’s enough thrust to hoist 57K </a:t>
            </a:r>
            <a:r>
              <a:rPr lang="en-US" sz="1200" b="1" dirty="0" err="1">
                <a:cs typeface="Arial" panose="020B0604020202020204" pitchFamily="34" charset="0"/>
              </a:rPr>
              <a:t>lbs</a:t>
            </a:r>
            <a:r>
              <a:rPr lang="en-US" sz="1200" b="1" dirty="0">
                <a:cs typeface="Arial" panose="020B0604020202020204" pitchFamily="34" charset="0"/>
              </a:rPr>
              <a:t> to TLI </a:t>
            </a:r>
            <a:r>
              <a:rPr lang="en-US" sz="1200" dirty="0">
                <a:cs typeface="Arial" panose="020B0604020202020204" pitchFamily="34" charset="0"/>
              </a:rPr>
              <a:t>(154K to orbit. Block 1 will be our workhorse for the first phase of the Artemis Program…all about getting there! </a:t>
            </a:r>
          </a:p>
          <a:p>
            <a:pPr marL="0" marR="0" lvl="0" indent="0" algn="l" defTabSz="455613" rtl="0" eaLnBrk="1" fontAlgn="base" latinLnBrk="0" hangingPunct="1">
              <a:lnSpc>
                <a:spcPct val="100000"/>
              </a:lnSpc>
              <a:spcBef>
                <a:spcPct val="30000"/>
              </a:spcBef>
              <a:spcAft>
                <a:spcPct val="0"/>
              </a:spcAft>
              <a:buClrTx/>
              <a:buSzTx/>
              <a:buFontTx/>
              <a:buNone/>
              <a:tabLst/>
              <a:defRPr/>
            </a:pPr>
            <a:endParaRPr lang="en-US" sz="1400" b="0" i="1" dirty="0"/>
          </a:p>
          <a:p>
            <a:pPr marL="0" marR="0" lvl="0" indent="0" algn="l" defTabSz="455613" rtl="0" eaLnBrk="1" fontAlgn="base" latinLnBrk="0" hangingPunct="1">
              <a:lnSpc>
                <a:spcPct val="100000"/>
              </a:lnSpc>
              <a:spcBef>
                <a:spcPct val="30000"/>
              </a:spcBef>
              <a:spcAft>
                <a:spcPct val="0"/>
              </a:spcAft>
              <a:buClrTx/>
              <a:buSzTx/>
              <a:buFontTx/>
              <a:buNone/>
              <a:tabLst/>
              <a:defRPr/>
            </a:pPr>
            <a:r>
              <a:rPr lang="en-US" sz="1400" b="0" i="1" dirty="0"/>
              <a:t> </a:t>
            </a:r>
            <a:r>
              <a:rPr lang="en-US" sz="1400" b="1" kern="1200" dirty="0">
                <a:solidFill>
                  <a:schemeClr val="tx1"/>
                </a:solidFill>
                <a:effectLst/>
                <a:cs typeface="Arial" panose="020B0604020202020204" pitchFamily="34" charset="0"/>
              </a:rPr>
              <a:t>Block 1 will be more capable than any current launch vehicle, able to deliver &gt;27</a:t>
            </a:r>
            <a:r>
              <a:rPr lang="en-US" sz="1400" b="1" strike="sngStrike" kern="1200" dirty="0">
                <a:solidFill>
                  <a:schemeClr val="tx1"/>
                </a:solidFill>
                <a:effectLst/>
                <a:cs typeface="Arial" panose="020B0604020202020204" pitchFamily="34" charset="0"/>
              </a:rPr>
              <a:t> </a:t>
            </a:r>
            <a:r>
              <a:rPr lang="en-US" sz="1400" b="1" kern="1200" dirty="0">
                <a:solidFill>
                  <a:schemeClr val="tx1"/>
                </a:solidFill>
                <a:effectLst/>
                <a:cs typeface="Arial" panose="020B0604020202020204" pitchFamily="34" charset="0"/>
              </a:rPr>
              <a:t>metric tons (59.5k</a:t>
            </a:r>
            <a:r>
              <a:rPr lang="en-US" sz="1400" b="1" kern="1200" baseline="0" dirty="0">
                <a:solidFill>
                  <a:schemeClr val="tx1"/>
                </a:solidFill>
                <a:effectLst/>
                <a:cs typeface="Arial" panose="020B0604020202020204" pitchFamily="34" charset="0"/>
              </a:rPr>
              <a:t> </a:t>
            </a:r>
            <a:r>
              <a:rPr lang="en-US" sz="1400" b="1" kern="1200" baseline="0" dirty="0" err="1">
                <a:solidFill>
                  <a:schemeClr val="tx1"/>
                </a:solidFill>
                <a:effectLst/>
                <a:cs typeface="Arial" panose="020B0604020202020204" pitchFamily="34" charset="0"/>
              </a:rPr>
              <a:t>lb</a:t>
            </a:r>
            <a:r>
              <a:rPr lang="en-US" sz="1400" b="1" kern="1200" baseline="0" dirty="0">
                <a:solidFill>
                  <a:schemeClr val="tx1"/>
                </a:solidFill>
                <a:effectLst/>
                <a:cs typeface="Arial" panose="020B0604020202020204" pitchFamily="34" charset="0"/>
              </a:rPr>
              <a:t>)</a:t>
            </a:r>
            <a:r>
              <a:rPr lang="en-US" sz="1400" b="1" kern="1200" dirty="0">
                <a:solidFill>
                  <a:schemeClr val="tx1"/>
                </a:solidFill>
                <a:effectLst/>
                <a:cs typeface="Arial" panose="020B0604020202020204" pitchFamily="34" charset="0"/>
              </a:rPr>
              <a:t> to the Moon.</a:t>
            </a:r>
          </a:p>
          <a:p>
            <a:pPr marL="228600" lvl="0" indent="-228600" defTabSz="455613" fontAlgn="base">
              <a:spcBef>
                <a:spcPct val="30000"/>
              </a:spcBef>
              <a:spcAft>
                <a:spcPct val="0"/>
              </a:spcAft>
              <a:buFont typeface="Arial" panose="020B0604020202020204" pitchFamily="34" charset="0"/>
              <a:buChar char="•"/>
              <a:defRPr/>
            </a:pPr>
            <a:r>
              <a:rPr lang="en-US" sz="1400" dirty="0"/>
              <a:t>All major hardware for structural testing </a:t>
            </a:r>
            <a:r>
              <a:rPr lang="en-US" sz="1400" strike="noStrike" dirty="0"/>
              <a:t>and</a:t>
            </a:r>
            <a:r>
              <a:rPr lang="en-US" sz="1400" dirty="0"/>
              <a:t> for first flight have completed welding or assembly, and all are undergoing installation of insulation, wiring, piping, brackets, and other internal structures.  We’ve</a:t>
            </a:r>
            <a:r>
              <a:rPr lang="en-US" sz="1400" baseline="0" dirty="0"/>
              <a:t> completed engine section structural testing and </a:t>
            </a:r>
            <a:r>
              <a:rPr lang="en-US" sz="1400" baseline="0" dirty="0" err="1"/>
              <a:t>intertank</a:t>
            </a:r>
            <a:r>
              <a:rPr lang="en-US" sz="1400" baseline="0" dirty="0"/>
              <a:t> testing is under way.</a:t>
            </a:r>
            <a:endParaRPr lang="en-US" sz="1400" dirty="0"/>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400" b="0" dirty="0"/>
              <a:t>On our first mission,</a:t>
            </a:r>
            <a:r>
              <a:rPr lang="en-US" sz="1400" b="0" baseline="0" dirty="0"/>
              <a:t> Artemis I, will take the Orion crew</a:t>
            </a:r>
            <a:r>
              <a:rPr lang="en-US" sz="1400" b="0" dirty="0"/>
              <a:t> vehicle</a:t>
            </a:r>
            <a:r>
              <a:rPr lang="en-US" sz="1400" b="0" baseline="0" dirty="0"/>
              <a:t> farther into space than humans have ever ventured before.</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400" b="0" dirty="0"/>
              <a:t>Visible</a:t>
            </a:r>
            <a:r>
              <a:rPr lang="en-US" sz="1400" b="0" baseline="0" dirty="0"/>
              <a:t> are the major elements of the Artemis I vehicle – solid rocket boosters, core stage, </a:t>
            </a:r>
            <a:r>
              <a:rPr lang="en-US" sz="1400" b="0" strike="sngStrike" baseline="0" dirty="0"/>
              <a:t>(</a:t>
            </a:r>
            <a:r>
              <a:rPr lang="en-US" sz="1400" b="0" baseline="0" dirty="0"/>
              <a:t>engine section, LH tank, intertank, LOX tank, forward skirt) LVSA and ICPS, OSA, and Orion/SM/LAS.</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400" b="0" baseline="0" dirty="0"/>
          </a:p>
          <a:p>
            <a:pPr marL="171450" marR="0" lvl="0" indent="-171450" algn="l" defTabSz="455613" rtl="0" eaLnBrk="1" fontAlgn="base" latinLnBrk="0" hangingPunct="1">
              <a:lnSpc>
                <a:spcPct val="100000"/>
              </a:lnSpc>
              <a:spcAft>
                <a:spcPct val="0"/>
              </a:spcAft>
              <a:buClrTx/>
              <a:buSzTx/>
              <a:buFont typeface="Arial" panose="020B0604020202020204" pitchFamily="34" charset="0"/>
              <a:buChar char="•"/>
              <a:tabLst/>
              <a:defRPr/>
            </a:pPr>
            <a:r>
              <a:rPr lang="en-US" sz="1400" b="1" kern="1200" dirty="0">
                <a:solidFill>
                  <a:schemeClr val="tx1"/>
                </a:solidFill>
                <a:effectLst/>
                <a:ea typeface="MS PGothic" panose="020B0600070205080204" pitchFamily="34" charset="-128"/>
                <a:cs typeface="Arial" panose="020B0604020202020204" pitchFamily="34" charset="0"/>
              </a:rPr>
              <a:t>Block </a:t>
            </a:r>
            <a:r>
              <a:rPr lang="en-US" sz="1400" b="1" strike="noStrike" kern="1200" dirty="0">
                <a:solidFill>
                  <a:schemeClr val="tx1"/>
                </a:solidFill>
                <a:effectLst/>
                <a:ea typeface="MS PGothic" panose="020B0600070205080204" pitchFamily="34" charset="-128"/>
                <a:cs typeface="Arial" panose="020B0604020202020204" pitchFamily="34" charset="0"/>
              </a:rPr>
              <a:t>1 is just the first of </a:t>
            </a:r>
            <a:r>
              <a:rPr lang="en-US" sz="1400" b="1" kern="1200" baseline="0" dirty="0">
                <a:solidFill>
                  <a:schemeClr val="tx1"/>
                </a:solidFill>
                <a:effectLst/>
                <a:ea typeface="MS PGothic" panose="020B0600070205080204" pitchFamily="34" charset="-128"/>
                <a:cs typeface="Arial" panose="020B0604020202020204" pitchFamily="34" charset="0"/>
              </a:rPr>
              <a:t>larger and even more powerful and capable configurations that will take astronauts and cargo to Mars</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b="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4</a:t>
            </a:fld>
            <a:endParaRPr lang="en-US" dirty="0"/>
          </a:p>
        </p:txBody>
      </p:sp>
    </p:spTree>
    <p:extLst>
      <p:ext uri="{BB962C8B-B14F-4D97-AF65-F5344CB8AC3E}">
        <p14:creationId xmlns:p14="http://schemas.microsoft.com/office/powerpoint/2010/main" val="2380511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76450" y="211138"/>
            <a:ext cx="2857500" cy="1608137"/>
          </a:xfrm>
        </p:spPr>
      </p:sp>
      <p:sp>
        <p:nvSpPr>
          <p:cNvPr id="3" name="Notes Placeholder 2"/>
          <p:cNvSpPr>
            <a:spLocks noGrp="1"/>
          </p:cNvSpPr>
          <p:nvPr>
            <p:ph type="body" idx="1"/>
          </p:nvPr>
        </p:nvSpPr>
        <p:spPr>
          <a:xfrm>
            <a:off x="375920" y="1940561"/>
            <a:ext cx="6187440" cy="6289040"/>
          </a:xfrm>
        </p:spPr>
        <p:txBody>
          <a:bodyPr numCol="1"/>
          <a:lstStyle/>
          <a:p>
            <a:pPr marL="285750" indent="-285750">
              <a:buFont typeface="Arial" panose="020B0604020202020204" pitchFamily="34" charset="0"/>
              <a:buChar char="•"/>
            </a:pPr>
            <a:r>
              <a:rPr lang="en-US" sz="1600" b="1" dirty="0">
                <a:cs typeface="Arial" panose="020B0604020202020204" pitchFamily="34" charset="0"/>
              </a:rPr>
              <a:t> </a:t>
            </a:r>
            <a:r>
              <a:rPr lang="en-US" sz="1400" b="1" dirty="0"/>
              <a:t>We</a:t>
            </a:r>
            <a:r>
              <a:rPr lang="en-US" sz="1400" b="1" baseline="0" dirty="0"/>
              <a:t> are focused on Block 1, 2021 first launch and 2024 human landing.</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baseline="0" dirty="0"/>
              <a:t>But SLS was designed to evolve to greater power, mass and volume based on the basic core stage design and evolved propulsion systems.</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baseline="0" dirty="0"/>
              <a:t>There are 3 Block variants with crew and cargo versions of each.</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baseline="0" dirty="0"/>
              <a:t>This capability allows us to grow from more than 27 metric tons (59,000 pounds) to the Moon to more than 46 metric tons (101,000 pounds) to the Moon.</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baseline="0" dirty="0"/>
              <a:t>In space exploration, bigger, heavier stuff isn’t just a convenient nice-to-have capability. It translates into less hardware complexity, less mission complexity, less risk, and greater chances of success in the unforgiving space environment.</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baseline="0" dirty="0"/>
              <a:t>While SLS is  focused on the early Artemis missions, we are also making tangible progress toward future lunar and Mars exploration.</a:t>
            </a:r>
          </a:p>
          <a:p>
            <a:pPr marL="174708" indent="-174708">
              <a:buFont typeface="Arial" panose="020B0604020202020204" pitchFamily="34" charset="0"/>
              <a:buChar char="•"/>
            </a:pPr>
            <a:endParaRPr lang="en-US" sz="160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5</a:t>
            </a:fld>
            <a:endParaRPr lang="en-US" dirty="0"/>
          </a:p>
        </p:txBody>
      </p:sp>
    </p:spTree>
    <p:extLst>
      <p:ext uri="{BB962C8B-B14F-4D97-AF65-F5344CB8AC3E}">
        <p14:creationId xmlns:p14="http://schemas.microsoft.com/office/powerpoint/2010/main" val="2505473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100" b="1" dirty="0">
                <a:cs typeface="Arial" panose="020B0604020202020204" pitchFamily="34" charset="0"/>
              </a:rPr>
              <a:t>Image: Artemis I core stage lifted into SSC B2 test stand</a:t>
            </a:r>
          </a:p>
          <a:p>
            <a:pPr marL="171450" indent="-171450">
              <a:buFont typeface="Arial" panose="020B0604020202020204" pitchFamily="34" charset="0"/>
              <a:buChar char="•"/>
            </a:pPr>
            <a:r>
              <a:rPr lang="en-US" sz="1100" b="1" dirty="0">
                <a:cs typeface="Arial" panose="020B0604020202020204" pitchFamily="34" charset="0"/>
              </a:rPr>
              <a:t>The SLS core stage is an all new development.</a:t>
            </a:r>
          </a:p>
          <a:p>
            <a:pPr marL="171450" indent="-171450" defTabSz="620943">
              <a:buFont typeface="Arial" panose="020B0604020202020204" pitchFamily="34" charset="0"/>
              <a:buChar char="•"/>
              <a:defRPr/>
            </a:pPr>
            <a:r>
              <a:rPr lang="en-US" sz="1100" b="1" dirty="0">
                <a:cs typeface="Arial" panose="020B0604020202020204" pitchFamily="34" charset="0"/>
              </a:rPr>
              <a:t>The SLS Core Stage will be the tallest rocket stage ever flown. </a:t>
            </a:r>
            <a:r>
              <a:rPr lang="en-US" sz="1100" b="1" dirty="0"/>
              <a:t>When completed, the Core Stage will be 212 feet tall (64.6 m) and 27.6 ft. (8.4 m) in diameter. And weigh 2.3 million pounds when fueled.</a:t>
            </a:r>
          </a:p>
          <a:p>
            <a:pPr marL="171450" indent="-171450">
              <a:buFont typeface="Arial" panose="020B0604020202020204" pitchFamily="34" charset="0"/>
              <a:buChar char="•"/>
            </a:pPr>
            <a:r>
              <a:rPr lang="en-US" sz="1100" b="1" dirty="0"/>
              <a:t>The core stage holds 537,000 gallons of liquid hydrogen and liquid oxygen.</a:t>
            </a:r>
          </a:p>
          <a:p>
            <a:pPr marL="171450" indent="-171450">
              <a:buFont typeface="Arial" panose="020B0604020202020204" pitchFamily="34" charset="0"/>
              <a:buChar char="•"/>
            </a:pPr>
            <a:r>
              <a:rPr lang="en-US" sz="1100" b="1" dirty="0">
                <a:cs typeface="Arial" panose="020B0604020202020204" pitchFamily="34" charset="0"/>
              </a:rPr>
              <a:t>The Core Stage</a:t>
            </a:r>
            <a:r>
              <a:rPr lang="en-US" sz="1100" b="1" baseline="0" dirty="0">
                <a:cs typeface="Arial" panose="020B0604020202020204" pitchFamily="34" charset="0"/>
              </a:rPr>
              <a:t> is </a:t>
            </a:r>
            <a:r>
              <a:rPr lang="en-US" sz="1100" b="1" dirty="0">
                <a:cs typeface="Arial" panose="020B0604020202020204" pitchFamily="34" charset="0"/>
              </a:rPr>
              <a:t>built by prime contractor Boeing at Michoud Assembly Facility outside New Orleans, LA, </a:t>
            </a:r>
          </a:p>
          <a:p>
            <a:pPr marL="171450" indent="-171450">
              <a:buFont typeface="Arial" panose="020B0604020202020204" pitchFamily="34" charset="0"/>
              <a:buChar char="•"/>
            </a:pPr>
            <a:r>
              <a:rPr lang="en-US" sz="1100" b="1" dirty="0">
                <a:latin typeface="+mn-lt"/>
              </a:rPr>
              <a:t>Completed stage shipped to Stennis Space Center in January 2020 for “green run” testing to demonstrate stage systems integrated functionally and performance; collect performance data for validating analytical models used to verify requirements, collect dynamic response data used in model correlation.</a:t>
            </a:r>
          </a:p>
          <a:p>
            <a:pPr marL="171450" indent="-171450">
              <a:buFont typeface="Arial" panose="020B0604020202020204" pitchFamily="34" charset="0"/>
              <a:buChar char="•"/>
            </a:pPr>
            <a:r>
              <a:rPr lang="en-US" sz="1100" b="1" baseline="0" dirty="0">
                <a:latin typeface="+mn-lt"/>
              </a:rPr>
              <a:t>Green run test series of 8 test cases – scheduled to complete TC-4 in August. Working toward TC8 </a:t>
            </a:r>
            <a:r>
              <a:rPr lang="en-US" sz="1100" b="1" baseline="0" dirty="0" err="1">
                <a:latin typeface="+mn-lt"/>
              </a:rPr>
              <a:t>Hotfire</a:t>
            </a:r>
            <a:r>
              <a:rPr lang="en-US" sz="1100" b="1" baseline="0" dirty="0">
                <a:latin typeface="+mn-lt"/>
              </a:rPr>
              <a:t> in October. Test series includes:</a:t>
            </a:r>
          </a:p>
          <a:p>
            <a:pPr marL="780815" lvl="1" indent="-171450">
              <a:buFont typeface="Courier New" panose="02070309020205020404" pitchFamily="49" charset="0"/>
              <a:buChar char="o"/>
            </a:pPr>
            <a:r>
              <a:rPr lang="en-US" sz="1100" b="1" dirty="0">
                <a:latin typeface="+mn-lt"/>
              </a:rPr>
              <a:t> </a:t>
            </a:r>
            <a:r>
              <a:rPr lang="en-US" sz="1100" b="1" baseline="0" dirty="0">
                <a:latin typeface="+mn-lt"/>
              </a:rPr>
              <a:t>Green run test series of 8 test cases – </a:t>
            </a:r>
          </a:p>
          <a:p>
            <a:pPr marL="780815" lvl="1" indent="-171450">
              <a:buFont typeface="Courier New" panose="02070309020205020404" pitchFamily="49" charset="0"/>
              <a:buChar char="o"/>
            </a:pPr>
            <a:r>
              <a:rPr lang="en-US" sz="1100" b="1" baseline="0" dirty="0">
                <a:latin typeface="+mn-lt"/>
              </a:rPr>
              <a:t>Modal</a:t>
            </a:r>
          </a:p>
          <a:p>
            <a:pPr marL="780815" lvl="1" indent="-171450">
              <a:buFont typeface="Courier New" panose="02070309020205020404" pitchFamily="49" charset="0"/>
              <a:buChar char="o"/>
            </a:pPr>
            <a:r>
              <a:rPr lang="en-US" sz="1100" b="1" baseline="0" dirty="0">
                <a:latin typeface="+mn-lt"/>
              </a:rPr>
              <a:t>Avionics</a:t>
            </a:r>
          </a:p>
          <a:p>
            <a:pPr marL="780815" lvl="1" indent="-171450">
              <a:buFont typeface="Courier New" panose="02070309020205020404" pitchFamily="49" charset="0"/>
              <a:buChar char="o"/>
            </a:pPr>
            <a:r>
              <a:rPr lang="en-US" sz="1100" b="1" baseline="0" dirty="0">
                <a:latin typeface="+mn-lt"/>
              </a:rPr>
              <a:t>Safing</a:t>
            </a:r>
          </a:p>
          <a:p>
            <a:pPr marL="780815" lvl="1" indent="-171450">
              <a:buFont typeface="Courier New" panose="02070309020205020404" pitchFamily="49" charset="0"/>
              <a:buChar char="o"/>
            </a:pPr>
            <a:r>
              <a:rPr lang="en-US" sz="1100" b="1" baseline="0" dirty="0">
                <a:latin typeface="+mn-lt"/>
              </a:rPr>
              <a:t>MPS/engine leak/functional checks</a:t>
            </a:r>
          </a:p>
          <a:p>
            <a:pPr marL="780815" lvl="1" indent="-171450">
              <a:buFont typeface="Courier New" panose="02070309020205020404" pitchFamily="49" charset="0"/>
              <a:buChar char="o"/>
            </a:pPr>
            <a:r>
              <a:rPr lang="en-US" sz="1100" b="1" baseline="0" dirty="0">
                <a:latin typeface="+mn-lt"/>
              </a:rPr>
              <a:t>Pneumatics/TVC</a:t>
            </a:r>
          </a:p>
          <a:p>
            <a:pPr marL="780815" lvl="1" indent="-171450">
              <a:buFont typeface="Courier New" panose="02070309020205020404" pitchFamily="49" charset="0"/>
              <a:buChar char="o"/>
            </a:pPr>
            <a:r>
              <a:rPr lang="en-US" sz="1100" b="1" baseline="0" dirty="0">
                <a:latin typeface="+mn-lt"/>
              </a:rPr>
              <a:t> </a:t>
            </a:r>
            <a:r>
              <a:rPr lang="en-US" sz="1100" b="1" kern="1200" baseline="0" dirty="0">
                <a:solidFill>
                  <a:schemeClr val="tx1"/>
                </a:solidFill>
                <a:latin typeface="+mn-lt"/>
                <a:ea typeface="+mn-ea"/>
                <a:cs typeface="+mn-cs"/>
              </a:rPr>
              <a:t>Simulated Countdown Demo</a:t>
            </a:r>
          </a:p>
          <a:p>
            <a:pPr marL="780815" lvl="1" indent="-171450">
              <a:buFont typeface="Courier New" panose="02070309020205020404" pitchFamily="49" charset="0"/>
              <a:buChar char="o"/>
            </a:pPr>
            <a:r>
              <a:rPr lang="en-US" sz="1100" b="1" kern="1200" baseline="0" dirty="0">
                <a:solidFill>
                  <a:schemeClr val="tx1"/>
                </a:solidFill>
                <a:latin typeface="+mn-lt"/>
                <a:ea typeface="+mn-ea"/>
                <a:cs typeface="+mn-cs"/>
              </a:rPr>
              <a:t>Wet Dress Rehearsal</a:t>
            </a:r>
          </a:p>
          <a:p>
            <a:pPr marL="780815" lvl="1" indent="-171450">
              <a:buFont typeface="Courier New" panose="02070309020205020404" pitchFamily="49" charset="0"/>
              <a:buChar char="o"/>
            </a:pPr>
            <a:r>
              <a:rPr lang="en-US" sz="1100" b="1" kern="1200" baseline="0" dirty="0" err="1">
                <a:solidFill>
                  <a:schemeClr val="tx1"/>
                </a:solidFill>
                <a:latin typeface="+mn-lt"/>
                <a:ea typeface="+mn-ea"/>
                <a:cs typeface="+mn-cs"/>
              </a:rPr>
              <a:t>Hotfire</a:t>
            </a:r>
            <a:endParaRPr lang="en-US" sz="1100" b="1" kern="1200" baseline="0" dirty="0">
              <a:solidFill>
                <a:schemeClr val="tx1"/>
              </a:solidFill>
              <a:latin typeface="+mn-lt"/>
              <a:ea typeface="+mn-ea"/>
              <a:cs typeface="+mn-cs"/>
            </a:endParaRPr>
          </a:p>
          <a:p>
            <a:pPr marL="780815" lvl="1" indent="-171450">
              <a:buFont typeface="Courier New" panose="02070309020205020404" pitchFamily="49" charset="0"/>
              <a:buChar char="o"/>
            </a:pPr>
            <a:endParaRPr lang="en-US" sz="1100" b="1" kern="1200" dirty="0">
              <a:solidFill>
                <a:schemeClr val="tx1"/>
              </a:solidFill>
              <a:latin typeface="+mn-lt"/>
              <a:ea typeface="+mn-ea"/>
              <a:cs typeface="Arial" panose="020B0604020202020204" pitchFamily="34" charset="0"/>
            </a:endParaRP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chemeClr val="tx1"/>
                </a:solidFill>
                <a:latin typeface="+mn-lt"/>
                <a:ea typeface="+mn-ea"/>
                <a:cs typeface="Arial" panose="020B0604020202020204" pitchFamily="34" charset="0"/>
              </a:rPr>
              <a:t>NASA shutdown in March 2020. </a:t>
            </a:r>
            <a:r>
              <a:rPr lang="en-US" sz="1100" b="1" kern="1200" dirty="0" err="1">
                <a:solidFill>
                  <a:schemeClr val="tx1"/>
                </a:solidFill>
                <a:latin typeface="+mn-lt"/>
                <a:ea typeface="+mn-ea"/>
                <a:cs typeface="Arial" panose="020B0604020202020204" pitchFamily="34" charset="0"/>
              </a:rPr>
              <a:t>Michoud</a:t>
            </a:r>
            <a:r>
              <a:rPr lang="en-US" sz="1100" b="1" kern="1200" dirty="0">
                <a:solidFill>
                  <a:schemeClr val="tx1"/>
                </a:solidFill>
                <a:latin typeface="+mn-lt"/>
                <a:ea typeface="+mn-ea"/>
                <a:cs typeface="Arial" panose="020B0604020202020204" pitchFamily="34" charset="0"/>
              </a:rPr>
              <a:t> also resumed work in May. More than 300 people return to work.</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Lost 2.5 to 3 months</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Completed Test Case 2 in June.</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SITFQ/ Stage controller orderly resumption of work in May</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Phase 1 stage controller software complete and operating for test cases up to Wet Dress Rehearsal.</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Completed CS1 stage controller Phase 2 software FQT in June. Undergoing validation. Will be used for terminal countdown sequence and fill/drain ops</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Completed 8 component qualifications in 2020.</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i="1" u="sng" kern="1200" dirty="0">
                <a:solidFill>
                  <a:schemeClr val="tx1"/>
                </a:solidFill>
                <a:latin typeface="+mn-lt"/>
                <a:ea typeface="+mn-ea"/>
                <a:cs typeface="Arial" panose="020B0604020202020204" pitchFamily="34" charset="0"/>
              </a:rPr>
              <a:t>Forecasting shipment to KSC in late 2020 or early 2021</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All major Core Stage 2 structural components complete. Targeting June 2022 delivery date</a:t>
            </a:r>
          </a:p>
          <a:p>
            <a:pPr marL="780815" lvl="1"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Forecasting 22% reduction in labor hours and 55% reduction in discrepancy rate.</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Core Stage 3 procurement almost complete. Materials arriving at machine houses. Targeting February 2024 delivery</a:t>
            </a:r>
          </a:p>
          <a:p>
            <a:pPr marL="171450" indent="-171450">
              <a:buFont typeface="Arial" panose="020B0604020202020204" pitchFamily="34" charset="0"/>
              <a:buChar char="•"/>
            </a:pPr>
            <a:r>
              <a:rPr lang="en-US" sz="1100" b="1" kern="1200" dirty="0">
                <a:solidFill>
                  <a:schemeClr val="tx1"/>
                </a:solidFill>
                <a:latin typeface="+mn-lt"/>
                <a:ea typeface="+mn-ea"/>
                <a:cs typeface="Arial" panose="020B0604020202020204" pitchFamily="34" charset="0"/>
              </a:rPr>
              <a:t>Core Stage 4 schedule and procurement activity under way.</a:t>
            </a:r>
          </a:p>
          <a:p>
            <a:pPr marL="0" indent="0">
              <a:buFont typeface="Arial" panose="020B0604020202020204" pitchFamily="34" charset="0"/>
              <a:buNone/>
            </a:pPr>
            <a:endParaRPr lang="en-US" sz="1100" b="1" dirty="0">
              <a:cs typeface="Arial" panose="020B0604020202020204" pitchFamily="34" charset="0"/>
            </a:endParaRPr>
          </a:p>
          <a:p>
            <a:pPr marL="0" indent="0">
              <a:buFont typeface="Arial" panose="020B0604020202020204" pitchFamily="34" charset="0"/>
              <a:buNone/>
            </a:pPr>
            <a:r>
              <a:rPr lang="en-US" sz="1100" b="1" kern="1200" dirty="0">
                <a:solidFill>
                  <a:schemeClr val="tx1"/>
                </a:solidFill>
                <a:latin typeface="+mn-lt"/>
                <a:ea typeface="+mn-ea"/>
                <a:cs typeface="Arial" panose="020B0604020202020204" pitchFamily="34" charset="0"/>
              </a:rPr>
              <a:t> </a:t>
            </a: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p:cNvSpPr/>
          <p:nvPr/>
        </p:nvSpPr>
        <p:spPr>
          <a:xfrm>
            <a:off x="645695" y="4392378"/>
            <a:ext cx="5663665" cy="2677656"/>
          </a:xfrm>
          <a:prstGeom prst="rect">
            <a:avLst/>
          </a:prstGeom>
        </p:spPr>
        <p:txBody>
          <a:bodyPr wrap="square">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all"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a:r>
            <a:br>
              <a:rPr kumimoji="0" lang="en-US" sz="2400" b="0" i="0" u="none" strike="noStrike" kern="1200" cap="none" spc="0" normalizeH="0" baseline="0" noProof="0" dirty="0">
                <a:ln>
                  <a:noFill/>
                </a:ln>
                <a:solidFill>
                  <a:prstClr val="black"/>
                </a:solidFill>
                <a:effectLst/>
                <a:uLnTx/>
                <a:uFillTx/>
                <a:latin typeface="Calibri"/>
                <a:ea typeface="+mn-ea"/>
                <a:cs typeface="+mn-cs"/>
              </a:rPr>
            </a:b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9793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7675" y="352425"/>
            <a:ext cx="3575050" cy="2011363"/>
          </a:xfrm>
        </p:spPr>
      </p:sp>
      <p:sp>
        <p:nvSpPr>
          <p:cNvPr id="3" name="Notes Placeholder 2"/>
          <p:cNvSpPr>
            <a:spLocks noGrp="1"/>
          </p:cNvSpPr>
          <p:nvPr>
            <p:ph type="body" idx="1"/>
          </p:nvPr>
        </p:nvSpPr>
        <p:spPr>
          <a:xfrm>
            <a:off x="430925" y="2469931"/>
            <a:ext cx="6358758" cy="6526924"/>
          </a:xfrm>
        </p:spPr>
        <p:txBody>
          <a:bodyPr/>
          <a:lstStyle/>
          <a:p>
            <a:pPr marL="0" lvl="0" indent="0">
              <a:buFont typeface="Arial" panose="020B0604020202020204" pitchFamily="34" charset="0"/>
              <a:buNone/>
            </a:pPr>
            <a:r>
              <a:rPr lang="en-US" sz="1100" b="1" dirty="0">
                <a:latin typeface="+mn-lt"/>
              </a:rPr>
              <a:t>Image: engines integrated into core stage 1 at </a:t>
            </a:r>
            <a:r>
              <a:rPr lang="en-US" sz="1100" b="1" dirty="0" err="1">
                <a:latin typeface="+mn-lt"/>
              </a:rPr>
              <a:t>Michoud</a:t>
            </a:r>
            <a:endParaRPr lang="en-US" sz="1100" b="1" dirty="0">
              <a:latin typeface="+mn-lt"/>
            </a:endParaRPr>
          </a:p>
          <a:p>
            <a:pPr marL="171450" lvl="0" indent="-171450">
              <a:buFont typeface="Arial" panose="020B0604020202020204" pitchFamily="34" charset="0"/>
              <a:buChar char="•"/>
            </a:pPr>
            <a:r>
              <a:rPr lang="en-US" sz="1100" b="1" dirty="0">
                <a:latin typeface="+mn-lt"/>
              </a:rPr>
              <a:t>SLS core stage engine is the Aerojet Rocketdyne RS-25, formerly known as the Space Shuttle Main Engine. The first four flights will be powered by 14 flown and two new engines from the shuttle program.</a:t>
            </a:r>
          </a:p>
          <a:p>
            <a:pPr marL="171450" lvl="0" indent="-171450">
              <a:buFont typeface="Arial" panose="020B0604020202020204" pitchFamily="34" charset="0"/>
              <a:buChar char="•"/>
            </a:pPr>
            <a:r>
              <a:rPr lang="en-US" sz="1100" b="1" dirty="0">
                <a:latin typeface="+mn-lt"/>
              </a:rPr>
              <a:t>More than 500,000 pounds of vacuum thrust.</a:t>
            </a:r>
          </a:p>
          <a:p>
            <a:pPr marL="171450" lvl="0" indent="-171450">
              <a:buFont typeface="Arial" panose="020B0604020202020204" pitchFamily="34" charset="0"/>
              <a:buChar char="•"/>
            </a:pPr>
            <a:r>
              <a:rPr lang="en-US" sz="1100" b="1" dirty="0">
                <a:latin typeface="+mn-lt"/>
              </a:rPr>
              <a:t>Operational power level increased from 104.5% during shuttle to 109% for SLS.</a:t>
            </a:r>
          </a:p>
          <a:p>
            <a:pPr marL="171450" lvl="0" indent="-171450">
              <a:buFont typeface="Arial" panose="020B0604020202020204" pitchFamily="34" charset="0"/>
              <a:buChar char="•"/>
            </a:pPr>
            <a:r>
              <a:rPr lang="en-US" sz="1100" b="1" dirty="0">
                <a:latin typeface="+mn-lt"/>
              </a:rPr>
              <a:t>All four Artemis I engines are installed in the core stage at MAF</a:t>
            </a:r>
            <a:r>
              <a:rPr lang="en-US" sz="1100" b="1" baseline="0" dirty="0">
                <a:latin typeface="+mn-lt"/>
              </a:rPr>
              <a:t> and the stage is now in green run testing at SSC.</a:t>
            </a:r>
            <a:endParaRPr lang="en-US" sz="1100" b="1" dirty="0">
              <a:latin typeface="+mn-lt"/>
            </a:endParaRPr>
          </a:p>
          <a:p>
            <a:pPr marL="171450" lvl="0" indent="-171450">
              <a:buFont typeface="Arial" panose="020B0604020202020204" pitchFamily="34" charset="0"/>
              <a:buChar char="•"/>
            </a:pPr>
            <a:r>
              <a:rPr lang="en-US" sz="1100" b="1" dirty="0">
                <a:latin typeface="+mn-lt"/>
              </a:rPr>
              <a:t>There are 256 engine installation steps.</a:t>
            </a:r>
          </a:p>
          <a:p>
            <a:pPr marL="171450" lvl="0" indent="-171450">
              <a:buFont typeface="Arial" panose="020B0604020202020204" pitchFamily="34" charset="0"/>
              <a:buChar char="•"/>
            </a:pPr>
            <a:r>
              <a:rPr lang="en-US" sz="1100" b="1" dirty="0">
                <a:latin typeface="+mn-lt"/>
              </a:rPr>
              <a:t>Program has been hot-fire testing the RS-25 engines since 2015 to ensure the engines can perform under the different SLS pre-launch conditions, higher heating environment, and flight thrust profiles, and also to qualify the new controllers</a:t>
            </a:r>
          </a:p>
          <a:p>
            <a:pPr marL="171450" lvl="0" indent="-171450">
              <a:buFont typeface="Arial" panose="020B0604020202020204" pitchFamily="34" charset="0"/>
              <a:buChar char="•"/>
            </a:pPr>
            <a:r>
              <a:rPr lang="en-US" sz="1100" b="1" dirty="0">
                <a:latin typeface="+mn-lt"/>
              </a:rPr>
              <a:t>32 tests and nearly 15,000 seconds hot fire time to date.</a:t>
            </a:r>
          </a:p>
          <a:p>
            <a:pPr marL="171450" lvl="0" indent="-171450">
              <a:buFont typeface="Arial" panose="020B0604020202020204" pitchFamily="34" charset="0"/>
              <a:buChar char="•"/>
            </a:pPr>
            <a:r>
              <a:rPr lang="en-US" sz="1100" b="1" dirty="0">
                <a:latin typeface="+mn-lt"/>
              </a:rPr>
              <a:t>Testing resumes this fall with “Retrofit 3” series to include new parts as part of the “Restart” engine program to restart manufacturing with the goal of making engines expendable, operate at 111% thrust,  and reduce cost by 30% over SSME.</a:t>
            </a:r>
          </a:p>
          <a:p>
            <a:pPr marL="171450" lvl="0" indent="-171450">
              <a:buFont typeface="Arial" panose="020B0604020202020204" pitchFamily="34" charset="0"/>
              <a:buChar char="•"/>
            </a:pPr>
            <a:r>
              <a:rPr lang="en-US" sz="1100" b="1" dirty="0">
                <a:latin typeface="+mn-lt"/>
              </a:rPr>
              <a:t>Artemis II flight engine set processed and awaiting need date from Boeing for core stage installation.</a:t>
            </a:r>
          </a:p>
          <a:p>
            <a:pPr marL="171450" lvl="0" indent="-171450">
              <a:buFont typeface="Arial" panose="020B0604020202020204" pitchFamily="34" charset="0"/>
              <a:buChar char="•"/>
            </a:pPr>
            <a:r>
              <a:rPr lang="en-US" sz="1100" b="1" dirty="0">
                <a:latin typeface="+mn-lt"/>
              </a:rPr>
              <a:t>First Artemis III flight engine completed processing. Other three scheduled to be finished this year.</a:t>
            </a:r>
          </a:p>
          <a:p>
            <a:pPr marL="171450" lvl="0" indent="-171450">
              <a:buFont typeface="Arial" panose="020B0604020202020204" pitchFamily="34" charset="0"/>
              <a:buChar char="•"/>
            </a:pPr>
            <a:r>
              <a:rPr lang="en-US" sz="1100" b="1" dirty="0">
                <a:latin typeface="+mn-lt"/>
              </a:rPr>
              <a:t>Total of 18 engines under contract as part of the “Restart” engine contracting with Aerojet Rocketdyne. Work on first six ongoing.</a:t>
            </a:r>
          </a:p>
          <a:p>
            <a:pPr marL="171450" lvl="0" indent="-171450">
              <a:buFont typeface="Arial" panose="020B0604020202020204" pitchFamily="34" charset="0"/>
              <a:buChar char="•"/>
            </a:pPr>
            <a:r>
              <a:rPr lang="en-US" sz="1100" b="1" dirty="0">
                <a:latin typeface="+mn-lt"/>
              </a:rPr>
              <a:t>AR is also working to build 10 RL10 engines for SLS. First six complete. Four assigned to Exploration Upper Stage for the Block IB variant and two originally for EUS </a:t>
            </a:r>
            <a:r>
              <a:rPr lang="en-US" sz="1100" b="1" dirty="0" err="1">
                <a:latin typeface="+mn-lt"/>
              </a:rPr>
              <a:t>redesignated</a:t>
            </a:r>
            <a:r>
              <a:rPr lang="en-US" sz="1100" b="1" dirty="0">
                <a:latin typeface="+mn-lt"/>
              </a:rPr>
              <a:t> for two additional Block I flights added to the early manifest.</a:t>
            </a:r>
          </a:p>
          <a:p>
            <a:pPr marL="171450" lvl="0" indent="-171450">
              <a:buFont typeface="Arial" panose="020B0604020202020204" pitchFamily="34" charset="0"/>
              <a:buChar char="•"/>
            </a:pPr>
            <a:r>
              <a:rPr lang="en-US" sz="1100" b="1" dirty="0">
                <a:latin typeface="+mn-lt"/>
              </a:rPr>
              <a:t>Sea-level engines for green run in design, saving the cost and time for a diffuser in the A-1 stand.</a:t>
            </a:r>
          </a:p>
          <a:p>
            <a:pPr marL="171450" lvl="0" indent="-171450">
              <a:buFont typeface="Arial" panose="020B0604020202020204" pitchFamily="34" charset="0"/>
              <a:buChar char="•"/>
            </a:pPr>
            <a:endParaRPr lang="en-US" sz="1100" b="1" dirty="0">
              <a:latin typeface="+mn-lt"/>
            </a:endParaRPr>
          </a:p>
          <a:p>
            <a:pPr lvl="0"/>
            <a:endParaRPr lang="en-US" sz="1100" dirty="0">
              <a:latin typeface="+mn-lt"/>
            </a:endParaRPr>
          </a:p>
          <a:p>
            <a:endParaRPr lang="en-US" sz="1100" b="0" baseline="0" dirty="0">
              <a:latin typeface="+mn-lt"/>
            </a:endParaRPr>
          </a:p>
          <a:p>
            <a:r>
              <a:rPr lang="en-US" sz="1100" b="0" u="sng" baseline="0" dirty="0">
                <a:latin typeface="+mn-lt"/>
              </a:rPr>
              <a:t>Engine Fa</a:t>
            </a:r>
            <a:r>
              <a:rPr lang="en-US" sz="1100" u="sng" dirty="0">
                <a:latin typeface="+mn-lt"/>
              </a:rPr>
              <a:t>st Facts:</a:t>
            </a:r>
          </a:p>
          <a:p>
            <a:pPr marL="171450" indent="-171450">
              <a:buFont typeface="Arial" panose="020B0604020202020204" pitchFamily="34" charset="0"/>
              <a:buChar char="•"/>
            </a:pPr>
            <a:r>
              <a:rPr lang="en-US" sz="1100" b="0" baseline="0" dirty="0">
                <a:latin typeface="+mn-lt"/>
              </a:rPr>
              <a:t>4 RS-25 engines vs 3 for shuttle, </a:t>
            </a:r>
          </a:p>
          <a:p>
            <a:pPr marL="171450" indent="-171450">
              <a:buFont typeface="Arial" panose="020B0604020202020204" pitchFamily="34" charset="0"/>
              <a:buChar char="•"/>
            </a:pPr>
            <a:r>
              <a:rPr lang="en-US" sz="1100" b="0" baseline="0" dirty="0">
                <a:latin typeface="+mn-lt"/>
              </a:rPr>
              <a:t>109% thrust vs 104.5%, </a:t>
            </a:r>
          </a:p>
          <a:p>
            <a:pPr marL="171450" indent="-171450">
              <a:buFont typeface="Arial" panose="020B0604020202020204" pitchFamily="34" charset="0"/>
              <a:buChar char="•"/>
            </a:pPr>
            <a:r>
              <a:rPr lang="en-US" sz="1100" b="0" baseline="0" dirty="0">
                <a:latin typeface="+mn-lt"/>
              </a:rPr>
              <a:t>new controller and software and nozzle insulation, </a:t>
            </a:r>
          </a:p>
          <a:p>
            <a:pPr marL="171450" indent="-171450">
              <a:buFont typeface="Arial" panose="020B0604020202020204" pitchFamily="34" charset="0"/>
              <a:buChar char="•"/>
            </a:pPr>
            <a:r>
              <a:rPr lang="en-US" sz="1100" b="0" baseline="0" dirty="0">
                <a:latin typeface="+mn-lt"/>
              </a:rPr>
              <a:t>more than 500,000 </a:t>
            </a:r>
            <a:r>
              <a:rPr lang="en-US" sz="1100" b="0" baseline="0" dirty="0" err="1">
                <a:latin typeface="+mn-lt"/>
              </a:rPr>
              <a:t>lbs</a:t>
            </a:r>
            <a:r>
              <a:rPr lang="en-US" sz="1100" b="0" baseline="0" dirty="0">
                <a:latin typeface="+mn-lt"/>
              </a:rPr>
              <a:t> thrust each, more than 1 million seconds total ground and flight time</a:t>
            </a:r>
          </a:p>
          <a:p>
            <a:pPr marL="171450" indent="-171450">
              <a:buFont typeface="Arial" panose="020B0604020202020204" pitchFamily="34" charset="0"/>
              <a:buChar char="•"/>
            </a:pPr>
            <a:r>
              <a:rPr lang="en-US" sz="1100" b="0" baseline="0" dirty="0">
                <a:latin typeface="+mn-lt"/>
              </a:rPr>
              <a:t>Program began with 14 flown engines and 2 new serial number engines built from spares</a:t>
            </a:r>
          </a:p>
        </p:txBody>
      </p:sp>
      <p:sp>
        <p:nvSpPr>
          <p:cNvPr id="4" name="Slide Number Placeholder 3"/>
          <p:cNvSpPr>
            <a:spLocks noGrp="1"/>
          </p:cNvSpPr>
          <p:nvPr>
            <p:ph type="sldNum" sz="quarter" idx="10"/>
          </p:nvPr>
        </p:nvSpPr>
        <p:spPr/>
        <p:txBody>
          <a:bodyPr/>
          <a:lstStyle/>
          <a:p>
            <a:fld id="{406953A5-29E5-BC44-8932-1EFF91B36C2F}" type="slidenum">
              <a:rPr lang="en-US" smtClean="0"/>
              <a:pPr/>
              <a:t>7</a:t>
            </a:fld>
            <a:endParaRPr lang="en-US" dirty="0"/>
          </a:p>
        </p:txBody>
      </p:sp>
    </p:spTree>
    <p:extLst>
      <p:ext uri="{BB962C8B-B14F-4D97-AF65-F5344CB8AC3E}">
        <p14:creationId xmlns:p14="http://schemas.microsoft.com/office/powerpoint/2010/main" val="1519223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498475"/>
            <a:ext cx="5145087" cy="2894013"/>
          </a:xfrm>
        </p:spPr>
      </p:sp>
      <p:sp>
        <p:nvSpPr>
          <p:cNvPr id="3" name="Notes Placeholder 2"/>
          <p:cNvSpPr>
            <a:spLocks noGrp="1"/>
          </p:cNvSpPr>
          <p:nvPr>
            <p:ph type="body" idx="1"/>
          </p:nvPr>
        </p:nvSpPr>
        <p:spPr>
          <a:xfrm>
            <a:off x="760794" y="3724339"/>
            <a:ext cx="5488812" cy="4850701"/>
          </a:xfrm>
        </p:spPr>
        <p:txBody>
          <a:bodyPr/>
          <a:lstStyle/>
          <a:p>
            <a:pPr marL="171450" indent="-171450">
              <a:buFont typeface="Arial" panose="020B0604020202020204" pitchFamily="34" charset="0"/>
              <a:buChar char="•"/>
            </a:pPr>
            <a:r>
              <a:rPr lang="en-US" sz="1050" b="1" dirty="0">
                <a:cs typeface="Arial" panose="020B0604020202020204" pitchFamily="34" charset="0"/>
              </a:rPr>
              <a:t>SLS structural testing 2015 – 2020 – largest</a:t>
            </a:r>
            <a:r>
              <a:rPr lang="en-US" sz="1050" b="1" baseline="0" dirty="0">
                <a:cs typeface="Arial" panose="020B0604020202020204" pitchFamily="34" charset="0"/>
              </a:rPr>
              <a:t> structural test campaign at MSFC since Shuttle</a:t>
            </a:r>
          </a:p>
          <a:p>
            <a:pPr marL="171450" indent="-171450">
              <a:buFont typeface="Arial" panose="020B0604020202020204" pitchFamily="34" charset="0"/>
              <a:buChar char="•"/>
            </a:pPr>
            <a:r>
              <a:rPr lang="en-US" sz="1050" b="1" baseline="0" dirty="0">
                <a:cs typeface="Arial" panose="020B0604020202020204" pitchFamily="34" charset="0"/>
              </a:rPr>
              <a:t>Boeing test articles structurally identical to flight stage subjected to combination of axial, shear and moment loads replicating flight loads.</a:t>
            </a:r>
            <a:endParaRPr lang="en-US" sz="1050" b="1" dirty="0">
              <a:cs typeface="Arial" panose="020B0604020202020204" pitchFamily="34" charset="0"/>
            </a:endParaRPr>
          </a:p>
          <a:p>
            <a:pPr marL="171450" indent="-171450">
              <a:buFont typeface="Arial" panose="020B0604020202020204" pitchFamily="34" charset="0"/>
              <a:buChar char="•"/>
            </a:pPr>
            <a:r>
              <a:rPr lang="en-US" sz="1050" b="1" dirty="0">
                <a:cs typeface="Arial" panose="020B0604020202020204" pitchFamily="34" charset="0"/>
              </a:rPr>
              <a:t>Left – Right:</a:t>
            </a:r>
            <a:r>
              <a:rPr lang="en-US" sz="1050" b="1" baseline="0" dirty="0">
                <a:cs typeface="Arial" panose="020B0604020202020204" pitchFamily="34" charset="0"/>
              </a:rPr>
              <a:t> engine section, </a:t>
            </a:r>
            <a:r>
              <a:rPr lang="en-US" sz="1050" b="1" baseline="0" dirty="0" err="1">
                <a:cs typeface="Arial" panose="020B0604020202020204" pitchFamily="34" charset="0"/>
              </a:rPr>
              <a:t>intertank</a:t>
            </a:r>
            <a:r>
              <a:rPr lang="en-US" sz="1050" b="1" baseline="0" dirty="0">
                <a:cs typeface="Arial" panose="020B0604020202020204" pitchFamily="34" charset="0"/>
              </a:rPr>
              <a:t>, LH tank, LOX tank structural test articles at MSFC</a:t>
            </a:r>
          </a:p>
          <a:p>
            <a:pPr marL="171450" indent="-171450">
              <a:buFont typeface="Arial" panose="020B0604020202020204" pitchFamily="34" charset="0"/>
              <a:buChar char="•"/>
            </a:pPr>
            <a:r>
              <a:rPr lang="en-US" sz="1050" b="1" baseline="0" dirty="0">
                <a:cs typeface="Arial" panose="020B0604020202020204" pitchFamily="34" charset="0"/>
              </a:rPr>
              <a:t>Not shown: </a:t>
            </a:r>
            <a:r>
              <a:rPr lang="en-US" sz="1050" b="1" dirty="0">
                <a:cs typeface="Arial" panose="020B0604020202020204" pitchFamily="34" charset="0"/>
              </a:rPr>
              <a:t>Integrated Structural</a:t>
            </a:r>
            <a:r>
              <a:rPr lang="en-US" sz="1050" b="1" baseline="0" dirty="0">
                <a:cs typeface="Arial" panose="020B0604020202020204" pitchFamily="34" charset="0"/>
              </a:rPr>
              <a:t> test of the ICPS, Orion Stage Adapter, LVAS and adapters (not shown)</a:t>
            </a:r>
          </a:p>
          <a:p>
            <a:pPr marL="171450" indent="-171450">
              <a:buFont typeface="Arial" panose="020B0604020202020204" pitchFamily="34" charset="0"/>
              <a:buChar char="•"/>
            </a:pPr>
            <a:r>
              <a:rPr lang="en-US" sz="1050" b="1" baseline="0" dirty="0">
                <a:cs typeface="Arial" panose="020B0604020202020204" pitchFamily="34" charset="0"/>
              </a:rPr>
              <a:t>LOX STA Test to Failure in June using 196,000 gallons of water.</a:t>
            </a:r>
          </a:p>
          <a:p>
            <a:pPr marL="171450" indent="-171450">
              <a:buFont typeface="Arial" panose="020B0604020202020204" pitchFamily="34" charset="0"/>
              <a:buChar char="•"/>
            </a:pPr>
            <a:r>
              <a:rPr lang="en-US" sz="1050" b="1" baseline="0" dirty="0">
                <a:cs typeface="Arial" panose="020B0604020202020204" pitchFamily="34" charset="0"/>
              </a:rPr>
              <a:t>LH2 STA Test to Failure December 5, 2019. </a:t>
            </a:r>
          </a:p>
          <a:p>
            <a:pPr marL="171450" indent="-171450">
              <a:buFont typeface="Arial" panose="020B0604020202020204" pitchFamily="34" charset="0"/>
              <a:buChar char="•"/>
            </a:pPr>
            <a:r>
              <a:rPr lang="en-US" sz="1050" b="1" baseline="0" dirty="0">
                <a:cs typeface="Arial" panose="020B0604020202020204" pitchFamily="34" charset="0"/>
              </a:rPr>
              <a:t> Summary: </a:t>
            </a:r>
            <a:r>
              <a:rPr lang="en-US" sz="1050" b="1" kern="1200" baseline="0" dirty="0">
                <a:solidFill>
                  <a:schemeClr val="tx1"/>
                </a:solidFill>
                <a:latin typeface="+mn-lt"/>
                <a:ea typeface="+mn-ea"/>
                <a:cs typeface="Arial" panose="020B0604020202020204" pitchFamily="34" charset="0"/>
              </a:rPr>
              <a:t>5 structural test articles underwent 199 separate test cases and more than 421 gigabytes of data were collected to add to computer models used to design the rocket</a:t>
            </a:r>
          </a:p>
          <a:p>
            <a:pPr marL="171450" indent="-171450">
              <a:buFont typeface="Arial" panose="020B0604020202020204" pitchFamily="34" charset="0"/>
              <a:buChar char="•"/>
            </a:pPr>
            <a:r>
              <a:rPr lang="en-US" sz="1050" b="1" kern="1200" baseline="0" dirty="0">
                <a:solidFill>
                  <a:schemeClr val="tx1"/>
                </a:solidFill>
                <a:latin typeface="+mn-lt"/>
                <a:ea typeface="+mn-ea"/>
                <a:cs typeface="Arial" panose="020B0604020202020204" pitchFamily="34" charset="0"/>
              </a:rPr>
              <a:t>Three-year campaign results indicate health margin in the designs and equally important strong correlations to modeling, which justifies calculated margins.</a:t>
            </a:r>
          </a:p>
          <a:p>
            <a:pPr marL="0" indent="0">
              <a:buFont typeface="Arial" panose="020B0604020202020204" pitchFamily="34" charset="0"/>
              <a:buNone/>
            </a:pPr>
            <a:endParaRPr lang="en-US" sz="1050" b="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8</a:t>
            </a:fld>
            <a:endParaRPr lang="en-US" dirty="0"/>
          </a:p>
        </p:txBody>
      </p:sp>
    </p:spTree>
    <p:extLst>
      <p:ext uri="{BB962C8B-B14F-4D97-AF65-F5344CB8AC3E}">
        <p14:creationId xmlns:p14="http://schemas.microsoft.com/office/powerpoint/2010/main" val="393832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Image: MSFC SIL/SITF</a:t>
            </a:r>
          </a:p>
          <a:p>
            <a:pPr marL="285750" indent="-285750">
              <a:buFont typeface="Arial" panose="020B0604020202020204" pitchFamily="34" charset="0"/>
              <a:buChar char="•"/>
            </a:pPr>
            <a:r>
              <a:rPr lang="en-US" b="1" dirty="0"/>
              <a:t>Flight software</a:t>
            </a:r>
            <a:r>
              <a:rPr lang="en-US" b="1" baseline="0" dirty="0"/>
              <a:t> developed in-house at MSFC</a:t>
            </a:r>
          </a:p>
          <a:p>
            <a:pPr marL="285750" indent="-285750">
              <a:buFont typeface="Arial" panose="020B0604020202020204" pitchFamily="34" charset="0"/>
              <a:buChar char="•"/>
            </a:pPr>
            <a:r>
              <a:rPr lang="en-US" b="1" dirty="0"/>
              <a:t>Stage Controller Phase 1 Development Test Complete</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 Core Stage (CS) 1 final</a:t>
            </a:r>
            <a:r>
              <a:rPr lang="en-US" b="1" baseline="0" dirty="0"/>
              <a:t> integrated functional test (including avionics) at Michoud complete</a:t>
            </a:r>
            <a:endParaRPr lang="en-US" b="1" dirty="0"/>
          </a:p>
          <a:p>
            <a:pPr marL="285750" indent="-285750">
              <a:buFont typeface="Arial" panose="020B0604020202020204" pitchFamily="34" charset="0"/>
              <a:buChar char="•"/>
            </a:pPr>
            <a:r>
              <a:rPr lang="en-US" b="1" dirty="0"/>
              <a:t>The SLS Core Stage Controller Phase II Functional Qualification Testing (FQT) Test Readiness Review (TRR) took place on June 23, 2020.  The test will cover 266 software requirements to be closed through verification and six software requirements closed by analysis. The test team tested 24 hour per day seven days per week (excluding July 4th) from June 23  through July 14.</a:t>
            </a:r>
          </a:p>
          <a:p>
            <a:pPr marL="285750" indent="-285750">
              <a:buFont typeface="Arial" panose="020B0604020202020204" pitchFamily="34" charset="0"/>
              <a:buChar char="•"/>
            </a:pPr>
            <a:r>
              <a:rPr lang="en-US" b="1" dirty="0"/>
              <a:t>Green Run Test Cases 2 avionics power on and 3 safing</a:t>
            </a:r>
            <a:r>
              <a:rPr lang="en-US" b="1" baseline="0" dirty="0"/>
              <a:t> checks complete</a:t>
            </a:r>
          </a:p>
          <a:p>
            <a:pPr marL="285750" indent="-285750">
              <a:buFont typeface="Arial" panose="020B0604020202020204" pitchFamily="34" charset="0"/>
              <a:buChar char="•"/>
            </a:pPr>
            <a:r>
              <a:rPr lang="en-US" sz="1600" b="1" kern="1200" dirty="0">
                <a:solidFill>
                  <a:schemeClr val="tx1"/>
                </a:solidFill>
                <a:effectLst/>
                <a:latin typeface="+mn-lt"/>
                <a:ea typeface="+mn-ea"/>
                <a:cs typeface="+mn-cs"/>
              </a:rPr>
              <a:t>The Phase II Stage Controller Validation Test Readiness Group (TRG) review took place on June 25, 2020.   The purpose of the Phase II Validation test is to verify the Stage Controller operates as intended in support of Green Run Wet Dress and Hot Fire.  The test will consist of eight nominal tests, and 121 Off-Nominal test cases. The team has loaded FR 2.0.0 (Pre-Formal </a:t>
            </a:r>
            <a:r>
              <a:rPr lang="en-US" sz="1600" b="1" kern="1200" dirty="0" err="1">
                <a:solidFill>
                  <a:schemeClr val="tx1"/>
                </a:solidFill>
                <a:effectLst/>
                <a:latin typeface="+mn-lt"/>
                <a:ea typeface="+mn-ea"/>
                <a:cs typeface="+mn-cs"/>
              </a:rPr>
              <a:t>Qual</a:t>
            </a:r>
            <a:r>
              <a:rPr lang="en-US" sz="1600" b="1" kern="1200" dirty="0">
                <a:solidFill>
                  <a:schemeClr val="tx1"/>
                </a:solidFill>
                <a:effectLst/>
                <a:latin typeface="+mn-lt"/>
                <a:ea typeface="+mn-ea"/>
                <a:cs typeface="+mn-cs"/>
              </a:rPr>
              <a:t> Test) Stage Controller Software (SW). The test team is currently still running dry runs on both Nominal and Off-Nominal test cases. The completion of the TRG review and availability of Pre-FQT Stage Controller SW will give the test team flexibility to complete final test runs when test cases are ready. </a:t>
            </a:r>
            <a:endParaRPr lang="en-US" b="1" baseline="0" dirty="0"/>
          </a:p>
          <a:p>
            <a:r>
              <a:rPr lang="en-US" b="1" dirty="0"/>
              <a:t> </a:t>
            </a:r>
          </a:p>
        </p:txBody>
      </p:sp>
      <p:sp>
        <p:nvSpPr>
          <p:cNvPr id="4" name="Slide Number Placeholder 3"/>
          <p:cNvSpPr>
            <a:spLocks noGrp="1"/>
          </p:cNvSpPr>
          <p:nvPr>
            <p:ph type="sldNum" sz="quarter" idx="10"/>
          </p:nvPr>
        </p:nvSpPr>
        <p:spPr/>
        <p:txBody>
          <a:bodyPr/>
          <a:lstStyle/>
          <a:p>
            <a:fld id="{406953A5-29E5-BC44-8932-1EFF91B36C2F}" type="slidenum">
              <a:rPr lang="en-US" smtClean="0"/>
              <a:pPr/>
              <a:t>9</a:t>
            </a:fld>
            <a:endParaRPr lang="en-US" dirty="0"/>
          </a:p>
        </p:txBody>
      </p:sp>
    </p:spTree>
    <p:extLst>
      <p:ext uri="{BB962C8B-B14F-4D97-AF65-F5344CB8AC3E}">
        <p14:creationId xmlns:p14="http://schemas.microsoft.com/office/powerpoint/2010/main" val="417079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60538" y="244475"/>
            <a:ext cx="3235325" cy="1820863"/>
          </a:xfrm>
        </p:spPr>
      </p:sp>
      <p:sp>
        <p:nvSpPr>
          <p:cNvPr id="3" name="Notes Placeholder 2"/>
          <p:cNvSpPr>
            <a:spLocks noGrp="1"/>
          </p:cNvSpPr>
          <p:nvPr>
            <p:ph type="body" idx="1"/>
          </p:nvPr>
        </p:nvSpPr>
        <p:spPr>
          <a:xfrm>
            <a:off x="517358" y="2111542"/>
            <a:ext cx="6209264" cy="6718425"/>
          </a:xfrm>
        </p:spPr>
        <p:txBody>
          <a:bodyPr/>
          <a:lstStyle/>
          <a:p>
            <a:pPr marL="0" marR="0" lvl="0" indent="0" algn="l" defTabSz="60936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baseline="0" dirty="0">
                <a:latin typeface="+mn-lt"/>
                <a:cs typeface="Arial" panose="020B0604020202020204" pitchFamily="34" charset="0"/>
              </a:rPr>
              <a:t>Left: booster segments delivered to KSC</a:t>
            </a:r>
          </a:p>
          <a:p>
            <a:pPr marL="0" marR="0" lvl="0" indent="0" algn="l" defTabSz="60936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baseline="0" dirty="0">
                <a:latin typeface="+mn-lt"/>
                <a:cs typeface="Arial" panose="020B0604020202020204" pitchFamily="34" charset="0"/>
              </a:rPr>
              <a:t>Right: Assembly of first booster aft assembly</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Boosters are built by </a:t>
            </a:r>
            <a:r>
              <a:rPr lang="en-US" sz="1200" b="1" dirty="0">
                <a:latin typeface="+mn-lt"/>
              </a:rPr>
              <a:t>Northrop Grumman</a:t>
            </a:r>
            <a:endParaRPr lang="en-US" sz="1200" b="1" kern="1200" dirty="0">
              <a:solidFill>
                <a:schemeClr val="tx1"/>
              </a:solidFill>
              <a:effectLst/>
              <a:latin typeface="+mn-lt"/>
            </a:endParaRPr>
          </a:p>
          <a:p>
            <a:pPr marL="171450" lvl="0" indent="-171450">
              <a:buFont typeface="Arial" panose="020B0604020202020204" pitchFamily="34" charset="0"/>
              <a:buChar char="•"/>
            </a:pPr>
            <a:r>
              <a:rPr lang="en-US" sz="1200" b="1" kern="1200" dirty="0">
                <a:solidFill>
                  <a:schemeClr val="tx1"/>
                </a:solidFill>
                <a:effectLst/>
                <a:latin typeface="+mn-lt"/>
              </a:rPr>
              <a:t>Each 177 feet or 17 stories tall – taller than the Statue of Liberty</a:t>
            </a:r>
          </a:p>
          <a:p>
            <a:pPr marL="171450" lvl="0" indent="-171450">
              <a:buFont typeface="Arial" panose="020B0604020202020204" pitchFamily="34" charset="0"/>
              <a:buChar char="•"/>
            </a:pPr>
            <a:r>
              <a:rPr lang="en-US" sz="1200" b="1" kern="1200" dirty="0">
                <a:solidFill>
                  <a:schemeClr val="tx1"/>
                </a:solidFill>
                <a:effectLst/>
                <a:latin typeface="+mn-lt"/>
              </a:rPr>
              <a:t>Each is 12 feet in diameter</a:t>
            </a:r>
          </a:p>
          <a:p>
            <a:pPr marL="171450" lvl="0" indent="-171450">
              <a:buFont typeface="Arial" panose="020B0604020202020204" pitchFamily="34" charset="0"/>
              <a:buChar char="•"/>
            </a:pPr>
            <a:r>
              <a:rPr lang="en-US" sz="1200" b="1" kern="1200" dirty="0">
                <a:solidFill>
                  <a:schemeClr val="tx1"/>
                </a:solidFill>
                <a:effectLst/>
                <a:latin typeface="+mn-lt"/>
              </a:rPr>
              <a:t>Provides 75 percent of vehicle</a:t>
            </a:r>
            <a:r>
              <a:rPr lang="en-US" sz="1200" b="1" kern="1200" baseline="0" dirty="0">
                <a:solidFill>
                  <a:schemeClr val="tx1"/>
                </a:solidFill>
                <a:effectLst/>
                <a:latin typeface="+mn-lt"/>
              </a:rPr>
              <a:t> thrust for the first two minutes of flight.</a:t>
            </a:r>
          </a:p>
          <a:p>
            <a:pPr marL="171450" lvl="0" indent="-171450">
              <a:buFont typeface="Arial" panose="020B0604020202020204" pitchFamily="34" charset="0"/>
              <a:buChar char="•"/>
            </a:pPr>
            <a:r>
              <a:rPr lang="en-US" sz="1200" b="1" kern="1200" dirty="0">
                <a:solidFill>
                  <a:schemeClr val="tx1"/>
                </a:solidFill>
                <a:effectLst/>
                <a:latin typeface="+mn-lt"/>
              </a:rPr>
              <a:t>Each booster burns through 1,385,000 pounds of propellant in two minutes – an average of 5.5 tons of propellant every second</a:t>
            </a:r>
          </a:p>
          <a:p>
            <a:pPr marL="171450" lvl="0" indent="-171450">
              <a:buFont typeface="Arial" panose="020B0604020202020204" pitchFamily="34" charset="0"/>
              <a:buChar char="•"/>
            </a:pPr>
            <a:r>
              <a:rPr lang="en-US" sz="1200" b="1" kern="1200" dirty="0">
                <a:solidFill>
                  <a:schemeClr val="tx1"/>
                </a:solidFill>
                <a:effectLst/>
                <a:latin typeface="+mn-lt"/>
              </a:rPr>
              <a:t> SLS boosters leverage shuttle boosters</a:t>
            </a:r>
          </a:p>
          <a:p>
            <a:pPr marL="171450" indent="-171450">
              <a:buFont typeface="Arial" panose="020B0604020202020204" pitchFamily="34" charset="0"/>
              <a:buChar char="•"/>
            </a:pPr>
            <a:r>
              <a:rPr lang="en-US" sz="1200" b="1" kern="1200" dirty="0">
                <a:solidFill>
                  <a:schemeClr val="tx1"/>
                </a:solidFill>
                <a:effectLst/>
                <a:latin typeface="+mn-lt"/>
              </a:rPr>
              <a:t>Five </a:t>
            </a:r>
            <a:r>
              <a:rPr lang="en-US" sz="1200" b="1" kern="1200" baseline="0" dirty="0">
                <a:solidFill>
                  <a:schemeClr val="tx1"/>
                </a:solidFill>
                <a:effectLst/>
                <a:latin typeface="+mn-lt"/>
              </a:rPr>
              <a:t>segments, instead of four</a:t>
            </a:r>
          </a:p>
          <a:p>
            <a:pPr marL="171450" indent="-171450">
              <a:buFont typeface="Arial" panose="020B0604020202020204" pitchFamily="34" charset="0"/>
              <a:buChar char="•"/>
            </a:pPr>
            <a:r>
              <a:rPr lang="en-US" sz="1200" b="1" kern="1200" baseline="0" dirty="0">
                <a:solidFill>
                  <a:schemeClr val="tx1"/>
                </a:solidFill>
                <a:effectLst/>
                <a:latin typeface="+mn-lt"/>
              </a:rPr>
              <a:t>All-new avionics, asbestos-free insulation</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All booster segments complete and delivered to KSC for Artemis 1</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Assembly for the first booster aft assembly has begun</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Transferred Artemis I aft skirt assemblies to EGS/TOSC.</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Both Artemis I forward assemblies in pre-transfer inspections and on track for October delivery to EGS/TOSC.</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Motor segments for Artemis II complete and casting under way for </a:t>
            </a:r>
            <a:r>
              <a:rPr lang="en-US" sz="1200" b="1" baseline="0" dirty="0">
                <a:solidFill>
                  <a:srgbClr val="FF0000"/>
                </a:solidFill>
                <a:latin typeface="+mn-lt"/>
                <a:cs typeface="Arial" panose="020B0604020202020204" pitchFamily="34" charset="0"/>
              </a:rPr>
              <a:t>third flight set </a:t>
            </a:r>
            <a:r>
              <a:rPr lang="en-US" sz="1200" b="1" baseline="0" dirty="0">
                <a:latin typeface="+mn-lt"/>
                <a:cs typeface="Arial" panose="020B0604020202020204" pitchFamily="34" charset="0"/>
              </a:rPr>
              <a:t>boosters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Development work underway for new next-generation boosters, after the ninth flight, when shuttle-era hardware is expended.</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a:latin typeface="+mn-lt"/>
                <a:cs typeface="Arial" panose="020B0604020202020204" pitchFamily="34" charset="0"/>
              </a:rPr>
              <a:t>Flight Support Booster-1 nearing assembly completion and on track for Sept. 2 test.</a:t>
            </a:r>
          </a:p>
        </p:txBody>
      </p:sp>
      <p:sp>
        <p:nvSpPr>
          <p:cNvPr id="4" name="Slide Number Placeholder 3"/>
          <p:cNvSpPr>
            <a:spLocks noGrp="1"/>
          </p:cNvSpPr>
          <p:nvPr>
            <p:ph type="sldNum" sz="quarter" idx="10"/>
          </p:nvPr>
        </p:nvSpPr>
        <p:spPr/>
        <p:txBody>
          <a:bodyPr/>
          <a:lstStyle/>
          <a:p>
            <a:fld id="{406953A5-29E5-BC44-8932-1EFF91B36C2F}" type="slidenum">
              <a:rPr lang="en-US" smtClean="0"/>
              <a:pPr/>
              <a:t>10</a:t>
            </a:fld>
            <a:endParaRPr lang="en-US" dirty="0"/>
          </a:p>
        </p:txBody>
      </p:sp>
    </p:spTree>
    <p:extLst>
      <p:ext uri="{BB962C8B-B14F-4D97-AF65-F5344CB8AC3E}">
        <p14:creationId xmlns:p14="http://schemas.microsoft.com/office/powerpoint/2010/main" val="3817448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300038"/>
            <a:ext cx="3251200" cy="1828800"/>
          </a:xfrm>
        </p:spPr>
      </p:sp>
      <p:sp>
        <p:nvSpPr>
          <p:cNvPr id="3" name="Notes Placeholder 2"/>
          <p:cNvSpPr>
            <a:spLocks noGrp="1"/>
          </p:cNvSpPr>
          <p:nvPr>
            <p:ph type="body" idx="1"/>
          </p:nvPr>
        </p:nvSpPr>
        <p:spPr>
          <a:xfrm>
            <a:off x="471583" y="2374369"/>
            <a:ext cx="5875076" cy="6306415"/>
          </a:xfrm>
        </p:spPr>
        <p:txBody>
          <a:bodyPr/>
          <a:lstStyle/>
          <a:p>
            <a:pPr marL="171450" indent="-171450">
              <a:buFont typeface="Arial" panose="020B0604020202020204" pitchFamily="34" charset="0"/>
              <a:buChar char="•"/>
            </a:pPr>
            <a:r>
              <a:rPr lang="en-US" sz="1100" b="1" baseline="0" dirty="0">
                <a:latin typeface="+mn-lt"/>
              </a:rPr>
              <a:t> </a:t>
            </a:r>
            <a:r>
              <a:rPr lang="en-US" sz="1100" b="1" kern="1200" dirty="0">
                <a:solidFill>
                  <a:schemeClr val="tx1"/>
                </a:solidFill>
                <a:effectLst/>
                <a:latin typeface="+mn-lt"/>
              </a:rPr>
              <a:t>Built by Boeing/ULA</a:t>
            </a:r>
          </a:p>
          <a:p>
            <a:pPr marL="171450" indent="-171450">
              <a:buFont typeface="Arial" panose="020B0604020202020204" pitchFamily="34" charset="0"/>
              <a:buChar char="•"/>
            </a:pPr>
            <a:r>
              <a:rPr lang="en-US" sz="1100" b="1" kern="1200" dirty="0">
                <a:solidFill>
                  <a:schemeClr val="tx1"/>
                </a:solidFill>
                <a:effectLst/>
                <a:latin typeface="+mn-lt"/>
              </a:rPr>
              <a:t>Two more ICPS missions added to Artemis manifest</a:t>
            </a:r>
          </a:p>
          <a:p>
            <a:pPr marL="171450" indent="-171450">
              <a:buFont typeface="Arial" panose="020B0604020202020204" pitchFamily="34" charset="0"/>
              <a:buChar char="•"/>
            </a:pPr>
            <a:r>
              <a:rPr lang="en-US" sz="1100" b="1" kern="1200" dirty="0">
                <a:solidFill>
                  <a:schemeClr val="tx1"/>
                </a:solidFill>
                <a:effectLst/>
                <a:latin typeface="+mn-lt"/>
              </a:rPr>
              <a:t>modified Delta Cryogenic Second Stage by lengthening LH2 tank, adding hydrazine bottles for attitude control and minor avionics changes</a:t>
            </a:r>
          </a:p>
          <a:p>
            <a:pPr marL="171450" indent="-171450">
              <a:buFont typeface="Arial" panose="020B0604020202020204" pitchFamily="34" charset="0"/>
              <a:buChar char="•"/>
            </a:pPr>
            <a:r>
              <a:rPr lang="en-US" sz="1100" b="1" kern="1200" dirty="0">
                <a:solidFill>
                  <a:schemeClr val="tx1"/>
                </a:solidFill>
                <a:effectLst/>
                <a:latin typeface="+mn-lt"/>
              </a:rPr>
              <a:t>42’ tall x 16’ wide</a:t>
            </a:r>
          </a:p>
          <a:p>
            <a:pPr marL="171450" indent="-171450">
              <a:buFont typeface="Arial" panose="020B0604020202020204" pitchFamily="34" charset="0"/>
              <a:buChar char="•"/>
            </a:pPr>
            <a:r>
              <a:rPr lang="en-US" sz="1100" b="1" kern="1200" dirty="0">
                <a:solidFill>
                  <a:schemeClr val="tx1"/>
                </a:solidFill>
                <a:effectLst/>
                <a:latin typeface="+mn-lt"/>
              </a:rPr>
              <a:t>Powered by one AR RL-10B-2 engine/LH2/LOX</a:t>
            </a:r>
          </a:p>
          <a:p>
            <a:pPr marL="171450" indent="-171450">
              <a:buFont typeface="Arial" panose="020B0604020202020204" pitchFamily="34" charset="0"/>
              <a:buChar char="•"/>
            </a:pPr>
            <a:r>
              <a:rPr lang="en-US" sz="1100" b="1" kern="1200" dirty="0">
                <a:solidFill>
                  <a:schemeClr val="tx1"/>
                </a:solidFill>
                <a:effectLst/>
                <a:latin typeface="+mn-lt"/>
              </a:rPr>
              <a:t>24,750 </a:t>
            </a:r>
            <a:r>
              <a:rPr lang="en-US" sz="1100" b="1" kern="1200" dirty="0" err="1">
                <a:solidFill>
                  <a:schemeClr val="tx1"/>
                </a:solidFill>
                <a:effectLst/>
                <a:latin typeface="+mn-lt"/>
              </a:rPr>
              <a:t>lbs</a:t>
            </a:r>
            <a:r>
              <a:rPr lang="en-US" sz="1100" b="1" kern="1200" dirty="0">
                <a:solidFill>
                  <a:schemeClr val="tx1"/>
                </a:solidFill>
                <a:effectLst/>
                <a:latin typeface="+mn-lt"/>
              </a:rPr>
              <a:t> thrust</a:t>
            </a:r>
          </a:p>
          <a:p>
            <a:pPr marL="171450" indent="-171450">
              <a:buFont typeface="Arial" panose="020B0604020202020204" pitchFamily="34" charset="0"/>
              <a:buChar char="•"/>
            </a:pPr>
            <a:r>
              <a:rPr lang="en-US" sz="1100" b="1" kern="1200" dirty="0">
                <a:solidFill>
                  <a:schemeClr val="tx1"/>
                </a:solidFill>
                <a:effectLst/>
                <a:latin typeface="+mn-lt"/>
              </a:rPr>
              <a:t>Provides TLI burn for Orion (Artemis</a:t>
            </a:r>
            <a:r>
              <a:rPr lang="en-US" sz="1100" b="1" kern="1200" baseline="0" dirty="0">
                <a:solidFill>
                  <a:schemeClr val="tx1"/>
                </a:solidFill>
                <a:effectLst/>
                <a:latin typeface="+mn-lt"/>
              </a:rPr>
              <a:t> </a:t>
            </a:r>
            <a:r>
              <a:rPr lang="en-US" sz="1100" b="1" i="0" kern="1200" baseline="0" dirty="0">
                <a:solidFill>
                  <a:schemeClr val="tx1"/>
                </a:solidFill>
                <a:effectLst/>
                <a:latin typeface="+mn-lt"/>
              </a:rPr>
              <a:t>I</a:t>
            </a:r>
            <a:r>
              <a:rPr lang="en-US" sz="1100" b="1" kern="1200" baseline="0" dirty="0">
                <a:solidFill>
                  <a:schemeClr val="tx1"/>
                </a:solidFill>
                <a:effectLst/>
                <a:latin typeface="+mn-lt"/>
              </a:rPr>
              <a:t>)</a:t>
            </a:r>
          </a:p>
          <a:p>
            <a:pPr marL="171450" indent="-171450">
              <a:buFont typeface="Arial" panose="020B0604020202020204" pitchFamily="34" charset="0"/>
              <a:buChar char="•"/>
            </a:pPr>
            <a:r>
              <a:rPr lang="en-US" sz="1100" b="1" kern="1200" baseline="0" dirty="0">
                <a:solidFill>
                  <a:schemeClr val="tx1"/>
                </a:solidFill>
                <a:effectLst/>
                <a:latin typeface="+mn-lt"/>
              </a:rPr>
              <a:t>Artemis I ICPS delivered to KSC in 2017.</a:t>
            </a:r>
          </a:p>
          <a:p>
            <a:pPr marL="171450" indent="-171450">
              <a:buFont typeface="Arial" panose="020B0604020202020204" pitchFamily="34" charset="0"/>
              <a:buChar char="•"/>
            </a:pPr>
            <a:r>
              <a:rPr lang="en-US" sz="1100" b="1" kern="1200" baseline="0" dirty="0">
                <a:solidFill>
                  <a:schemeClr val="tx1"/>
                </a:solidFill>
                <a:effectLst/>
                <a:latin typeface="+mn-lt"/>
              </a:rPr>
              <a:t>Artemis II/ III stages authorized.</a:t>
            </a:r>
          </a:p>
          <a:p>
            <a:pPr marL="171450" indent="-171450">
              <a:buFont typeface="Arial" panose="020B0604020202020204" pitchFamily="34" charset="0"/>
              <a:buChar char="•"/>
            </a:pPr>
            <a:r>
              <a:rPr lang="en-US" sz="1100" b="1" kern="1200" baseline="0" dirty="0">
                <a:solidFill>
                  <a:schemeClr val="tx1"/>
                </a:solidFill>
                <a:effectLst/>
                <a:latin typeface="+mn-lt"/>
              </a:rPr>
              <a:t>Artemis III ICPS manufacturing under way at ULA in Decatur, Alabama</a:t>
            </a:r>
          </a:p>
          <a:p>
            <a:pPr marL="171450" indent="-171450">
              <a:buFont typeface="Arial" panose="020B0604020202020204" pitchFamily="34" charset="0"/>
              <a:buChar char="•"/>
            </a:pPr>
            <a:r>
              <a:rPr lang="en-US" sz="1100" b="1" kern="1200" baseline="0" dirty="0">
                <a:solidFill>
                  <a:schemeClr val="tx1"/>
                </a:solidFill>
                <a:effectLst/>
                <a:latin typeface="+mn-lt"/>
              </a:rPr>
              <a:t>Artemis III ICPS production starts Spring 2021.</a:t>
            </a:r>
          </a:p>
          <a:p>
            <a:pPr marL="171450" indent="-171450">
              <a:buFont typeface="Arial" panose="020B0604020202020204" pitchFamily="34" charset="0"/>
              <a:buChar char="•"/>
            </a:pPr>
            <a:endParaRPr lang="en-US" sz="1100" b="1" kern="1200" baseline="0" dirty="0">
              <a:solidFill>
                <a:schemeClr val="tx1"/>
              </a:solidFill>
              <a:effectLst/>
              <a:latin typeface="+mn-lt"/>
            </a:endParaRPr>
          </a:p>
          <a:p>
            <a:pPr marL="171450" indent="-171450">
              <a:buFont typeface="Arial" panose="020B0604020202020204" pitchFamily="34" charset="0"/>
              <a:buChar char="•"/>
            </a:pPr>
            <a:endParaRPr lang="en-US" sz="1100" kern="1200" dirty="0">
              <a:solidFill>
                <a:schemeClr val="tx1"/>
              </a:solidFill>
              <a:effectLst/>
              <a:latin typeface="+mn-lt"/>
            </a:endParaRPr>
          </a:p>
          <a:p>
            <a:endParaRPr lang="en-US" sz="1100" u="sng" kern="1200" dirty="0">
              <a:solidFill>
                <a:schemeClr val="tx1"/>
              </a:solidFill>
              <a:effectLst/>
              <a:latin typeface="+mn-lt"/>
            </a:endParaRPr>
          </a:p>
          <a:p>
            <a:endParaRPr lang="en-US" sz="1100" u="sng" kern="1200" dirty="0">
              <a:solidFill>
                <a:schemeClr val="tx1"/>
              </a:solidFill>
              <a:effectLst/>
              <a:latin typeface="+mn-lt"/>
            </a:endParaRPr>
          </a:p>
          <a:p>
            <a:pPr lvl="0"/>
            <a:endParaRPr lang="en-US" sz="1800" kern="1200" dirty="0">
              <a:solidFill>
                <a:schemeClr val="tx1"/>
              </a:solidFill>
              <a:effectLst/>
              <a:ea typeface="+mn-ea"/>
              <a:cs typeface="+mn-cs"/>
            </a:endParaRPr>
          </a:p>
          <a:p>
            <a:pPr lvl="0"/>
            <a:endParaRPr lang="en-US" sz="18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406953A5-29E5-BC44-8932-1EFF91B36C2F}" type="slidenum">
              <a:rPr lang="en-US" smtClean="0"/>
              <a:pPr/>
              <a:t>11</a:t>
            </a:fld>
            <a:endParaRPr lang="en-US" dirty="0"/>
          </a:p>
        </p:txBody>
      </p:sp>
    </p:spTree>
    <p:extLst>
      <p:ext uri="{BB962C8B-B14F-4D97-AF65-F5344CB8AC3E}">
        <p14:creationId xmlns:p14="http://schemas.microsoft.com/office/powerpoint/2010/main" val="3946934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300038"/>
            <a:ext cx="3251200" cy="1828800"/>
          </a:xfrm>
        </p:spPr>
      </p:sp>
      <p:sp>
        <p:nvSpPr>
          <p:cNvPr id="3" name="Notes Placeholder 2"/>
          <p:cNvSpPr>
            <a:spLocks noGrp="1"/>
          </p:cNvSpPr>
          <p:nvPr>
            <p:ph type="body" idx="1"/>
          </p:nvPr>
        </p:nvSpPr>
        <p:spPr>
          <a:xfrm>
            <a:off x="812132" y="2538663"/>
            <a:ext cx="5528510" cy="6616355"/>
          </a:xfrm>
        </p:spPr>
        <p:txBody>
          <a:bodyPr/>
          <a:lstStyle/>
          <a:p>
            <a:pPr marL="0" indent="0">
              <a:buFont typeface="Arial" panose="020B0604020202020204" pitchFamily="34" charset="0"/>
              <a:buNone/>
            </a:pPr>
            <a:r>
              <a:rPr lang="en-US" sz="1100" b="1" u="none" kern="1200" dirty="0">
                <a:solidFill>
                  <a:schemeClr val="tx1"/>
                </a:solidFill>
                <a:effectLst/>
                <a:latin typeface="+mn-lt"/>
              </a:rPr>
              <a:t>Payloads</a:t>
            </a:r>
          </a:p>
          <a:p>
            <a:pPr marL="171450" indent="-171450">
              <a:buFont typeface="Arial" panose="020B0604020202020204" pitchFamily="34" charset="0"/>
              <a:buChar char="•"/>
            </a:pPr>
            <a:r>
              <a:rPr lang="en-US" sz="1100" b="1" u="none" kern="1200" dirty="0">
                <a:solidFill>
                  <a:schemeClr val="tx1"/>
                </a:solidFill>
                <a:effectLst/>
                <a:latin typeface="+mn-lt"/>
              </a:rPr>
              <a:t>LVSA connects </a:t>
            </a:r>
            <a:r>
              <a:rPr lang="en-US" sz="1100" u="none" kern="1200" dirty="0">
                <a:solidFill>
                  <a:schemeClr val="tx1"/>
                </a:solidFill>
                <a:effectLst/>
                <a:latin typeface="+mn-lt"/>
              </a:rPr>
              <a:t>core and upper stages</a:t>
            </a:r>
            <a:endParaRPr lang="en-US" sz="1100" u="none" dirty="0">
              <a:latin typeface="+mn-lt"/>
            </a:endParaRPr>
          </a:p>
          <a:p>
            <a:pPr marL="171450" indent="-171450">
              <a:buFont typeface="Arial" panose="020B0604020202020204" pitchFamily="34" charset="0"/>
              <a:buChar char="•"/>
            </a:pPr>
            <a:r>
              <a:rPr lang="en-US" sz="1100" u="none" kern="1200" dirty="0">
                <a:solidFill>
                  <a:schemeClr val="tx1"/>
                </a:solidFill>
                <a:effectLst/>
                <a:latin typeface="+mn-lt"/>
              </a:rPr>
              <a:t>27.5’ long and 27.5’ wide at base, tapers to 5 m at top </a:t>
            </a:r>
          </a:p>
          <a:p>
            <a:pPr marL="171450" indent="-171450">
              <a:buFont typeface="Arial" panose="020B0604020202020204" pitchFamily="34" charset="0"/>
              <a:buChar char="•"/>
            </a:pPr>
            <a:r>
              <a:rPr lang="en-US" sz="1100" u="none" kern="1200" dirty="0">
                <a:solidFill>
                  <a:schemeClr val="tx1"/>
                </a:solidFill>
                <a:effectLst/>
                <a:latin typeface="+mn-lt"/>
              </a:rPr>
              <a:t>Friction-stir welded lightweight aluminum alloy</a:t>
            </a:r>
          </a:p>
          <a:p>
            <a:pPr marL="171450" indent="-171450">
              <a:buFont typeface="Arial" panose="020B0604020202020204" pitchFamily="34" charset="0"/>
              <a:buChar char="•"/>
            </a:pPr>
            <a:r>
              <a:rPr lang="en-US" sz="1100" u="none" kern="1200" dirty="0">
                <a:solidFill>
                  <a:schemeClr val="tx1"/>
                </a:solidFill>
                <a:effectLst/>
                <a:latin typeface="+mn-lt"/>
              </a:rPr>
              <a:t>Manufactured by Teledyne Brown @ MSFC</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kern="1200" dirty="0">
                <a:solidFill>
                  <a:schemeClr val="tx1"/>
                </a:solidFill>
                <a:effectLst/>
                <a:latin typeface="+mn-lt"/>
              </a:rPr>
              <a:t>Right:</a:t>
            </a:r>
            <a:r>
              <a:rPr lang="en-US" sz="1100" kern="1200" dirty="0">
                <a:solidFill>
                  <a:schemeClr val="tx1"/>
                </a:solidFill>
                <a:effectLst/>
                <a:latin typeface="+mn-lt"/>
              </a:rPr>
              <a:t> LVSA after</a:t>
            </a:r>
            <a:r>
              <a:rPr lang="en-US" sz="1100" kern="1200" baseline="0" dirty="0">
                <a:solidFill>
                  <a:schemeClr val="tx1"/>
                </a:solidFill>
                <a:effectLst/>
                <a:latin typeface="+mn-lt"/>
              </a:rPr>
              <a:t> final processing, installation of the frangible joint assembly and other hardware and final leak checks, shipped to KSC and arrived in July.</a:t>
            </a:r>
            <a:endParaRPr lang="en-US" sz="1100" kern="1200" dirty="0">
              <a:solidFill>
                <a:schemeClr val="tx1"/>
              </a:solidFill>
              <a:effectLst/>
              <a:latin typeface="+mn-lt"/>
            </a:endParaRPr>
          </a:p>
          <a:p>
            <a:pPr marL="171450" indent="-171450">
              <a:buFont typeface="Arial" panose="020B0604020202020204" pitchFamily="34" charset="0"/>
              <a:buChar char="•"/>
            </a:pPr>
            <a:r>
              <a:rPr lang="en-US" sz="1100" b="1" u="none" kern="1200" dirty="0">
                <a:solidFill>
                  <a:schemeClr val="tx1"/>
                </a:solidFill>
                <a:effectLst/>
                <a:latin typeface="+mn-lt"/>
              </a:rPr>
              <a:t>Artemis II LVSA – </a:t>
            </a:r>
            <a:r>
              <a:rPr lang="en-US" sz="1100" b="0" u="none" kern="1200" dirty="0">
                <a:solidFill>
                  <a:schemeClr val="tx1"/>
                </a:solidFill>
                <a:effectLst/>
                <a:latin typeface="+mn-lt"/>
              </a:rPr>
              <a:t>forward panels welded, aft cone panels ready for welding, preparing to weld aft ring.</a:t>
            </a:r>
          </a:p>
          <a:p>
            <a:pPr marL="171450" indent="-171450">
              <a:buFont typeface="Arial" panose="020B0604020202020204" pitchFamily="34" charset="0"/>
              <a:buChar char="•"/>
            </a:pPr>
            <a:endParaRPr lang="en-US" sz="1100" b="0" u="none" kern="1200" dirty="0">
              <a:solidFill>
                <a:schemeClr val="tx1"/>
              </a:solidFill>
              <a:effectLst/>
              <a:latin typeface="+mn-lt"/>
            </a:endParaRPr>
          </a:p>
          <a:p>
            <a:pPr marL="171450" indent="-171450">
              <a:buFont typeface="Arial" panose="020B0604020202020204" pitchFamily="34" charset="0"/>
              <a:buChar char="•"/>
            </a:pPr>
            <a:r>
              <a:rPr lang="en-US" sz="1100" b="1" u="none" kern="1200" dirty="0">
                <a:solidFill>
                  <a:schemeClr val="tx1"/>
                </a:solidFill>
                <a:effectLst/>
                <a:latin typeface="+mn-lt"/>
              </a:rPr>
              <a:t>OSA connects ICPS and Orion</a:t>
            </a:r>
            <a:endParaRPr lang="en-US" sz="1100" b="1" u="none" dirty="0">
              <a:latin typeface="+mn-lt"/>
            </a:endParaRPr>
          </a:p>
          <a:p>
            <a:pPr marL="171450" indent="-171450">
              <a:buFont typeface="Arial" panose="020B0604020202020204" pitchFamily="34" charset="0"/>
              <a:buChar char="•"/>
            </a:pPr>
            <a:r>
              <a:rPr lang="en-US" sz="1100" u="none" kern="1200" dirty="0">
                <a:solidFill>
                  <a:schemeClr val="tx1"/>
                </a:solidFill>
                <a:effectLst/>
                <a:latin typeface="+mn-lt"/>
              </a:rPr>
              <a:t>5’ high, ~18’  diameter</a:t>
            </a:r>
          </a:p>
          <a:p>
            <a:pPr marL="171450" indent="-171450">
              <a:buFont typeface="Arial" panose="020B0604020202020204" pitchFamily="34" charset="0"/>
              <a:buChar char="•"/>
            </a:pPr>
            <a:r>
              <a:rPr lang="en-US" sz="1100" u="none" kern="1200" dirty="0">
                <a:solidFill>
                  <a:schemeClr val="tx1"/>
                </a:solidFill>
                <a:effectLst/>
                <a:latin typeface="+mn-lt"/>
              </a:rPr>
              <a:t>Holds 13 </a:t>
            </a:r>
            <a:r>
              <a:rPr lang="en-US" sz="1100" u="none" kern="1200" dirty="0" err="1">
                <a:solidFill>
                  <a:schemeClr val="tx1"/>
                </a:solidFill>
                <a:effectLst/>
                <a:latin typeface="+mn-lt"/>
              </a:rPr>
              <a:t>cubesats</a:t>
            </a:r>
            <a:r>
              <a:rPr lang="en-US" sz="1100" u="none" kern="1200" dirty="0">
                <a:solidFill>
                  <a:schemeClr val="tx1"/>
                </a:solidFill>
                <a:effectLst/>
                <a:latin typeface="+mn-lt"/>
              </a:rPr>
              <a:t> and avionics unit for Artemis 1</a:t>
            </a:r>
          </a:p>
          <a:p>
            <a:pPr marL="171450" indent="-171450">
              <a:buFont typeface="Arial" panose="020B0604020202020204" pitchFamily="34" charset="0"/>
              <a:buChar char="•"/>
            </a:pPr>
            <a:r>
              <a:rPr lang="en-US" sz="1100" b="1" baseline="0" dirty="0">
                <a:latin typeface="+mn-lt"/>
              </a:rPr>
              <a:t>Left top: </a:t>
            </a:r>
            <a:r>
              <a:rPr lang="en-US" sz="1100" b="0" baseline="0" dirty="0">
                <a:latin typeface="+mn-lt"/>
              </a:rPr>
              <a:t>OSA transported in Super Guppy.</a:t>
            </a:r>
          </a:p>
          <a:p>
            <a:pPr marL="171450" indent="-171450">
              <a:buFont typeface="Arial" panose="020B0604020202020204" pitchFamily="34" charset="0"/>
              <a:buChar char="•"/>
            </a:pPr>
            <a:r>
              <a:rPr lang="en-US" sz="1100" b="1" baseline="0" dirty="0">
                <a:latin typeface="+mn-lt"/>
              </a:rPr>
              <a:t>Left Bottom: </a:t>
            </a:r>
            <a:r>
              <a:rPr lang="en-US" sz="1100" b="0" baseline="0" dirty="0">
                <a:latin typeface="+mn-lt"/>
              </a:rPr>
              <a:t>OSA complete @ </a:t>
            </a:r>
            <a:r>
              <a:rPr lang="en-US" sz="1100" dirty="0">
                <a:latin typeface="+mn-lt"/>
              </a:rPr>
              <a:t>MSFC; you can see the brackets for the secondary payload deployment system. IT is now at KSC.</a:t>
            </a:r>
          </a:p>
          <a:p>
            <a:pPr marL="171450" indent="-171450">
              <a:buFont typeface="Arial" panose="020B0604020202020204" pitchFamily="34" charset="0"/>
              <a:buChar char="•"/>
            </a:pPr>
            <a:r>
              <a:rPr lang="en-US" sz="1100" kern="1200" dirty="0">
                <a:solidFill>
                  <a:schemeClr val="tx1"/>
                </a:solidFill>
                <a:effectLst/>
                <a:latin typeface="+mn-lt"/>
              </a:rPr>
              <a:t>Artemis II OSA barrel panel welding complete. Fore and aft rings at MSFC. Diaphragm complete and ready to ship to MSFC.</a:t>
            </a:r>
          </a:p>
          <a:p>
            <a:pPr marL="171450" indent="-171450">
              <a:buFont typeface="Arial" panose="020B0604020202020204" pitchFamily="34" charset="0"/>
              <a:buChar char="•"/>
            </a:pPr>
            <a:r>
              <a:rPr lang="en-US" sz="1100" kern="1200" dirty="0">
                <a:solidFill>
                  <a:schemeClr val="tx1"/>
                </a:solidFill>
                <a:effectLst/>
                <a:latin typeface="+mn-lt"/>
              </a:rPr>
              <a:t>Artemis III OSA procurement initiated for barrel panels. Preparing to ship material to AMRO. Fore and aft rings procured and at MSFC.</a:t>
            </a:r>
          </a:p>
          <a:p>
            <a:endParaRPr lang="en-US" sz="1100" u="sng" kern="1200" dirty="0">
              <a:solidFill>
                <a:schemeClr val="tx1"/>
              </a:solidFill>
              <a:effectLst/>
              <a:latin typeface="+mn-lt"/>
            </a:endParaRPr>
          </a:p>
          <a:p>
            <a:pPr lvl="0"/>
            <a:endParaRPr lang="en-US" sz="1100" kern="1200" dirty="0">
              <a:solidFill>
                <a:schemeClr val="tx1"/>
              </a:solidFill>
              <a:effectLst/>
              <a:latin typeface="+mn-lt"/>
            </a:endParaRPr>
          </a:p>
          <a:p>
            <a:pPr lvl="0"/>
            <a:endParaRPr lang="en-US" sz="1100" kern="1200" dirty="0">
              <a:solidFill>
                <a:schemeClr val="tx1"/>
              </a:solidFill>
              <a:effectLst/>
              <a:latin typeface="+mn-lt"/>
            </a:endParaRPr>
          </a:p>
        </p:txBody>
      </p:sp>
      <p:sp>
        <p:nvSpPr>
          <p:cNvPr id="4" name="Slide Number Placeholder 3"/>
          <p:cNvSpPr>
            <a:spLocks noGrp="1"/>
          </p:cNvSpPr>
          <p:nvPr>
            <p:ph type="sldNum" sz="quarter" idx="10"/>
          </p:nvPr>
        </p:nvSpPr>
        <p:spPr/>
        <p:txBody>
          <a:bodyPr/>
          <a:lstStyle/>
          <a:p>
            <a:fld id="{406953A5-29E5-BC44-8932-1EFF91B36C2F}" type="slidenum">
              <a:rPr lang="en-US" smtClean="0"/>
              <a:pPr/>
              <a:t>12</a:t>
            </a:fld>
            <a:endParaRPr lang="en-US" dirty="0"/>
          </a:p>
        </p:txBody>
      </p:sp>
    </p:spTree>
    <p:extLst>
      <p:ext uri="{BB962C8B-B14F-4D97-AF65-F5344CB8AC3E}">
        <p14:creationId xmlns:p14="http://schemas.microsoft.com/office/powerpoint/2010/main" val="2535090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749300"/>
            <a:ext cx="5575300" cy="3136900"/>
          </a:xfrm>
        </p:spPr>
      </p:sp>
      <p:sp>
        <p:nvSpPr>
          <p:cNvPr id="3" name="Notes Placeholder 2"/>
          <p:cNvSpPr>
            <a:spLocks noGrp="1"/>
          </p:cNvSpPr>
          <p:nvPr>
            <p:ph type="body" idx="1"/>
          </p:nvPr>
        </p:nvSpPr>
        <p:spPr>
          <a:xfrm>
            <a:off x="718185" y="4196628"/>
            <a:ext cx="5608320" cy="4948318"/>
          </a:xfrm>
        </p:spPr>
        <p:txBody>
          <a:bodyPr/>
          <a:lstStyle/>
          <a:p>
            <a:pPr marL="285750" indent="-285750" defTabSz="465838">
              <a:buFont typeface="Arial" panose="020B0604020202020204" pitchFamily="34" charset="0"/>
              <a:buChar char="•"/>
              <a:defRPr/>
            </a:pPr>
            <a:r>
              <a:rPr lang="en-US" sz="1400" dirty="0">
                <a:latin typeface="+mn-lt"/>
                <a:cs typeface="Arial" panose="020B0604020202020204" pitchFamily="34" charset="0"/>
              </a:rPr>
              <a:t> </a:t>
            </a:r>
            <a:r>
              <a:rPr lang="en-US" sz="1400" b="1" dirty="0">
                <a:latin typeface="+mn-lt"/>
                <a:cs typeface="Arial" panose="020B0604020202020204" pitchFamily="34" charset="0"/>
              </a:rPr>
              <a:t>Top</a:t>
            </a:r>
            <a:r>
              <a:rPr lang="en-US" sz="1400" b="1" baseline="0" dirty="0">
                <a:latin typeface="+mn-lt"/>
                <a:cs typeface="Arial" panose="020B0604020202020204" pitchFamily="34" charset="0"/>
              </a:rPr>
              <a:t> </a:t>
            </a:r>
            <a:r>
              <a:rPr lang="en-US" sz="1400" b="1" dirty="0">
                <a:latin typeface="+mn-lt"/>
                <a:cs typeface="Arial" panose="020B0604020202020204" pitchFamily="34" charset="0"/>
              </a:rPr>
              <a:t>Left:</a:t>
            </a:r>
            <a:r>
              <a:rPr lang="en-US" sz="1400" dirty="0">
                <a:latin typeface="+mn-lt"/>
                <a:cs typeface="Arial" panose="020B0604020202020204" pitchFamily="34" charset="0"/>
              </a:rPr>
              <a:t> All 10 booster motor segments for Artemis II are </a:t>
            </a:r>
            <a:r>
              <a:rPr lang="en-US" sz="1400" b="1" dirty="0">
                <a:latin typeface="+mn-lt"/>
                <a:cs typeface="Arial" panose="020B0604020202020204" pitchFamily="34" charset="0"/>
              </a:rPr>
              <a:t>complete and in storage. Segment casting for the third flight set is underway.</a:t>
            </a:r>
          </a:p>
          <a:p>
            <a:pPr marL="285750" indent="-285750" defTabSz="465838">
              <a:buFont typeface="Arial" panose="020B0604020202020204" pitchFamily="34" charset="0"/>
              <a:buChar char="•"/>
              <a:defRPr/>
            </a:pPr>
            <a:r>
              <a:rPr lang="en-US" sz="1400" b="1" dirty="0">
                <a:latin typeface="+mn-lt"/>
                <a:cs typeface="Arial" panose="020B0604020202020204" pitchFamily="34" charset="0"/>
              </a:rPr>
              <a:t>Top Left/middle, right/middle, right: </a:t>
            </a:r>
            <a:r>
              <a:rPr lang="en-US" sz="1400" dirty="0">
                <a:latin typeface="+mn-lt"/>
                <a:cs typeface="Arial" panose="020B0604020202020204" pitchFamily="34" charset="0"/>
              </a:rPr>
              <a:t>Core Stage 2: All components manufactured and in various stages of prep and outfitting</a:t>
            </a:r>
          </a:p>
          <a:p>
            <a:pPr marL="285750" indent="-285750" defTabSz="465838">
              <a:buFont typeface="Arial" panose="020B0604020202020204" pitchFamily="34" charset="0"/>
              <a:buChar char="•"/>
              <a:defRPr/>
            </a:pPr>
            <a:r>
              <a:rPr lang="en-US" sz="1400" b="1" dirty="0">
                <a:latin typeface="+mn-lt"/>
              </a:rPr>
              <a:t>Bottom/right/middle:</a:t>
            </a:r>
            <a:r>
              <a:rPr lang="en-US" sz="1400" baseline="0" dirty="0">
                <a:latin typeface="+mn-lt"/>
              </a:rPr>
              <a:t> </a:t>
            </a:r>
            <a:r>
              <a:rPr lang="en-US" sz="1400" dirty="0">
                <a:latin typeface="+mn-lt"/>
              </a:rPr>
              <a:t>In-Space Stage adapters being welded at MSFC; Interim</a:t>
            </a:r>
            <a:r>
              <a:rPr lang="en-US" sz="1400" baseline="0" dirty="0">
                <a:latin typeface="+mn-lt"/>
              </a:rPr>
              <a:t> Cryogenic Propulsion Stage in progress</a:t>
            </a:r>
            <a:endParaRPr lang="en-US" sz="1400" dirty="0">
              <a:latin typeface="+mn-lt"/>
            </a:endParaRPr>
          </a:p>
          <a:p>
            <a:pPr marL="285750" indent="-285750" defTabSz="465838">
              <a:buFont typeface="Arial" panose="020B0604020202020204" pitchFamily="34" charset="0"/>
              <a:buChar char="•"/>
              <a:defRPr/>
            </a:pPr>
            <a:r>
              <a:rPr lang="en-US" sz="1400" b="1" dirty="0">
                <a:latin typeface="+mn-lt"/>
              </a:rPr>
              <a:t>Bottom Left: </a:t>
            </a:r>
            <a:r>
              <a:rPr lang="en-US" sz="1400" dirty="0">
                <a:latin typeface="+mn-lt"/>
              </a:rPr>
              <a:t>All four Artemis II flight engines complete and stored in place; all controllers green run</a:t>
            </a:r>
          </a:p>
          <a:p>
            <a:pPr marL="285750" indent="-285750" defTabSz="465838">
              <a:buFont typeface="Arial" panose="020B0604020202020204" pitchFamily="34" charset="0"/>
              <a:buChar char="•"/>
              <a:defRPr/>
            </a:pPr>
            <a:r>
              <a:rPr lang="en-US" sz="1400" b="1" dirty="0">
                <a:latin typeface="+mn-lt"/>
              </a:rPr>
              <a:t>Also realizing production improvements in building CS-2 for Artemis II:</a:t>
            </a:r>
          </a:p>
          <a:p>
            <a:pPr marL="742950" lvl="1" indent="-285750" defTabSz="465838">
              <a:buFont typeface="Arial" panose="020B0604020202020204" pitchFamily="34" charset="0"/>
              <a:buChar char="•"/>
              <a:defRPr/>
            </a:pPr>
            <a:r>
              <a:rPr lang="en-US" sz="1400" dirty="0">
                <a:latin typeface="+mn-lt"/>
                <a:cs typeface="Arial" panose="020B0604020202020204" pitchFamily="34" charset="0"/>
              </a:rPr>
              <a:t>Although we have prioritized our resources to complete CS-1, the Artemis 2 core stage production schedule currently is averaging 50% improvement in schedule over the Artemis 1 core stage</a:t>
            </a:r>
          </a:p>
          <a:p>
            <a:pPr marL="742950" lvl="1" indent="-285750" defTabSz="465838">
              <a:buFont typeface="Arial" panose="020B0604020202020204" pitchFamily="34" charset="0"/>
              <a:buChar char="•"/>
              <a:defRPr/>
            </a:pPr>
            <a:r>
              <a:rPr lang="en-US" sz="1400" dirty="0">
                <a:latin typeface="+mn-lt"/>
                <a:cs typeface="Arial" panose="020B0604020202020204" pitchFamily="34" charset="0"/>
              </a:rPr>
              <a:t>We have so far seen a 70% improvement in labor hours on the engine section and 33% improvement on the </a:t>
            </a:r>
            <a:r>
              <a:rPr lang="en-US" sz="1400" dirty="0" err="1">
                <a:latin typeface="+mn-lt"/>
                <a:cs typeface="Arial" panose="020B0604020202020204" pitchFamily="34" charset="0"/>
              </a:rPr>
              <a:t>intertank</a:t>
            </a:r>
            <a:r>
              <a:rPr lang="en-US" sz="1400" dirty="0">
                <a:latin typeface="+mn-lt"/>
                <a:cs typeface="Arial" panose="020B0604020202020204" pitchFamily="34" charset="0"/>
              </a:rPr>
              <a:t>.</a:t>
            </a:r>
          </a:p>
          <a:p>
            <a:pPr marL="742950" lvl="1" indent="-285750" defTabSz="465838">
              <a:buFont typeface="Arial" panose="020B0604020202020204" pitchFamily="34" charset="0"/>
              <a:buChar char="•"/>
              <a:defRPr/>
            </a:pPr>
            <a:r>
              <a:rPr lang="en-US" sz="1400" dirty="0">
                <a:latin typeface="+mn-lt"/>
                <a:cs typeface="Arial" panose="020B0604020202020204" pitchFamily="34" charset="0"/>
              </a:rPr>
              <a:t>To break that down further, for the engine section, the most complex section of the core stage, we have seen a significant improvement in manufacturing discrepancies, a 97% improvement in rework hours and an overall 70% improvement in baseline labor hours required.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47FE6D-A129-824A-B74F-19BDEDB109A7}"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076038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869950"/>
            <a:ext cx="5608638" cy="3154363"/>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b="1" kern="1200" dirty="0">
                <a:solidFill>
                  <a:schemeClr val="tx1"/>
                </a:solidFill>
                <a:effectLst/>
                <a:latin typeface="+mn-lt"/>
              </a:rPr>
              <a:t>Top</a:t>
            </a:r>
            <a:r>
              <a:rPr lang="en-US" sz="1400" b="1" kern="1200" baseline="0" dirty="0">
                <a:solidFill>
                  <a:schemeClr val="tx1"/>
                </a:solidFill>
                <a:effectLst/>
                <a:latin typeface="+mn-lt"/>
              </a:rPr>
              <a:t> left: </a:t>
            </a:r>
            <a:r>
              <a:rPr lang="en-US" sz="1400" kern="1200" baseline="0" dirty="0">
                <a:solidFill>
                  <a:schemeClr val="tx1"/>
                </a:solidFill>
                <a:effectLst/>
                <a:latin typeface="+mn-lt"/>
              </a:rPr>
              <a:t>Six RL-10s tested and complete for Artemis II, Artemis III and EUS for Block IB. (five shown)</a:t>
            </a:r>
            <a:r>
              <a:rPr lang="en-US" sz="1400" kern="1200" dirty="0">
                <a:solidFill>
                  <a:schemeClr val="tx1"/>
                </a:solidFill>
                <a:latin typeface="+mn-lt"/>
                <a:ea typeface="+mn-ea"/>
                <a:cs typeface="+mn-cs"/>
              </a:rPr>
              <a:t>  </a:t>
            </a:r>
          </a:p>
          <a:p>
            <a:pPr marL="285750" indent="-285750">
              <a:buFont typeface="Arial" panose="020B0604020202020204" pitchFamily="34" charset="0"/>
              <a:buChar char="•"/>
            </a:pPr>
            <a:r>
              <a:rPr lang="en-US" sz="1400" b="1" kern="1200" baseline="0" dirty="0">
                <a:solidFill>
                  <a:schemeClr val="tx1"/>
                </a:solidFill>
                <a:effectLst/>
                <a:latin typeface="+mn-lt"/>
              </a:rPr>
              <a:t>Top center: Development work on next-generation boosters is underway</a:t>
            </a:r>
            <a:endParaRPr lang="en-US" sz="1400" kern="1200" baseline="0" dirty="0">
              <a:solidFill>
                <a:schemeClr val="tx1"/>
              </a:solidFill>
              <a:effectLst/>
              <a:latin typeface="+mn-lt"/>
            </a:endParaRPr>
          </a:p>
          <a:p>
            <a:pPr marL="285750" indent="-285750">
              <a:buFont typeface="Arial" panose="020B0604020202020204" pitchFamily="34" charset="0"/>
              <a:buChar char="•"/>
            </a:pPr>
            <a:r>
              <a:rPr lang="en-US" sz="1400" b="1" kern="1200" baseline="0" dirty="0">
                <a:solidFill>
                  <a:schemeClr val="tx1"/>
                </a:solidFill>
                <a:effectLst/>
                <a:latin typeface="+mn-lt"/>
              </a:rPr>
              <a:t>Top right: </a:t>
            </a:r>
            <a:r>
              <a:rPr lang="en-US" sz="1400" kern="1200" baseline="0" dirty="0">
                <a:solidFill>
                  <a:schemeClr val="tx1"/>
                </a:solidFill>
                <a:effectLst/>
                <a:latin typeface="+mn-lt"/>
              </a:rPr>
              <a:t>Payload adapter manufacturing work @ MSFC for Block IB</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kern="1200" baseline="0" dirty="0">
                <a:solidFill>
                  <a:schemeClr val="tx1"/>
                </a:solidFill>
                <a:effectLst/>
                <a:latin typeface="+mn-lt"/>
              </a:rPr>
              <a:t>Bottom Left: </a:t>
            </a:r>
            <a:r>
              <a:rPr lang="en-US" sz="1400" kern="1200" baseline="0" dirty="0">
                <a:solidFill>
                  <a:schemeClr val="tx1"/>
                </a:solidFill>
                <a:effectLst/>
                <a:latin typeface="+mn-lt"/>
              </a:rPr>
              <a:t>Much</a:t>
            </a:r>
            <a:r>
              <a:rPr lang="en-US" sz="1400" kern="1200" dirty="0">
                <a:solidFill>
                  <a:schemeClr val="tx1"/>
                </a:solidFill>
                <a:effectLst/>
                <a:latin typeface="+mn-lt"/>
              </a:rPr>
              <a:t> work is under way on developing a new more affordable, expendable variant of the RS-25 that costs at least 33 percent less and operates at 111% (521,000 </a:t>
            </a:r>
            <a:r>
              <a:rPr lang="en-US" sz="1400" kern="1200" dirty="0" err="1">
                <a:solidFill>
                  <a:schemeClr val="tx1"/>
                </a:solidFill>
                <a:effectLst/>
                <a:latin typeface="+mn-lt"/>
              </a:rPr>
              <a:t>lbs</a:t>
            </a:r>
            <a:r>
              <a:rPr lang="en-US" sz="1400" kern="1200" dirty="0">
                <a:solidFill>
                  <a:schemeClr val="tx1"/>
                </a:solidFill>
                <a:effectLst/>
                <a:latin typeface="+mn-lt"/>
              </a:rPr>
              <a:t>) thrust.  In September</a:t>
            </a:r>
            <a:r>
              <a:rPr lang="en-US" sz="1400" kern="1200" baseline="0" dirty="0">
                <a:solidFill>
                  <a:schemeClr val="tx1"/>
                </a:solidFill>
                <a:effectLst/>
                <a:latin typeface="+mn-lt"/>
              </a:rPr>
              <a:t>, we will resume hotfire tests that continue testing new components like </a:t>
            </a:r>
            <a:r>
              <a:rPr lang="en-US" sz="1400" kern="1200" dirty="0">
                <a:solidFill>
                  <a:schemeClr val="tx1"/>
                </a:solidFill>
                <a:effectLst/>
                <a:latin typeface="+mn-lt"/>
              </a:rPr>
              <a:t>a 3D printed pogo accumulator (bottom right) and a hot isostatic pressure (HIP) bonded main combustion chamber (bottom left).</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tx1"/>
                </a:solidFill>
                <a:latin typeface="+mn-lt"/>
                <a:ea typeface="+mn-ea"/>
                <a:cs typeface="+mn-cs"/>
              </a:rPr>
              <a:t>AR awarded initial contract for 6 new “restart” engines, which</a:t>
            </a:r>
            <a:r>
              <a:rPr lang="en-US" sz="1400" kern="1200" baseline="0" dirty="0">
                <a:solidFill>
                  <a:schemeClr val="tx1"/>
                </a:solidFill>
                <a:latin typeface="+mn-lt"/>
                <a:ea typeface="+mn-ea"/>
                <a:cs typeface="+mn-cs"/>
              </a:rPr>
              <a:t> are under way AND a </a:t>
            </a:r>
            <a:r>
              <a:rPr lang="en-US" sz="1400" kern="1200" dirty="0">
                <a:solidFill>
                  <a:schemeClr val="tx1"/>
                </a:solidFill>
                <a:latin typeface="+mn-lt"/>
                <a:ea typeface="+mn-ea"/>
                <a:cs typeface="+mn-cs"/>
              </a:rPr>
              <a:t>follow-on contract for additional 18 engines that will operate at 111% thrust and cost 30% less than the shuttle engines.</a:t>
            </a:r>
          </a:p>
          <a:p>
            <a:pPr marL="285750" indent="-285750">
              <a:buFont typeface="Arial" panose="020B0604020202020204" pitchFamily="34" charset="0"/>
              <a:buChar char="•"/>
            </a:pPr>
            <a:r>
              <a:rPr lang="en-US" sz="1400" b="1" kern="1200" dirty="0">
                <a:solidFill>
                  <a:schemeClr val="tx1"/>
                </a:solidFill>
                <a:effectLst/>
                <a:latin typeface="+mn-lt"/>
              </a:rPr>
              <a:t>Bottom center: </a:t>
            </a:r>
            <a:r>
              <a:rPr lang="en-US" sz="1400" kern="1200" dirty="0">
                <a:solidFill>
                  <a:schemeClr val="tx1"/>
                </a:solidFill>
                <a:effectLst/>
                <a:latin typeface="+mn-lt"/>
              </a:rPr>
              <a:t>EUS weld confidence articles: on</a:t>
            </a:r>
            <a:r>
              <a:rPr lang="en-US" sz="1400" kern="1200" baseline="0" dirty="0">
                <a:solidFill>
                  <a:schemeClr val="tx1"/>
                </a:solidFill>
                <a:effectLst/>
                <a:latin typeface="+mn-lt"/>
              </a:rPr>
              <a:t> the </a:t>
            </a:r>
            <a:r>
              <a:rPr lang="en-US" sz="1400" b="0" i="0" kern="1200" dirty="0">
                <a:solidFill>
                  <a:schemeClr val="tx1"/>
                </a:solidFill>
                <a:effectLst/>
                <a:latin typeface="+mn-lt"/>
              </a:rPr>
              <a:t>right is a ring segment; left is a barrel panel; mention EUS JOFOC</a:t>
            </a:r>
          </a:p>
          <a:p>
            <a:pPr marL="285750" indent="-285750">
              <a:buFont typeface="Arial" panose="020B0604020202020204" pitchFamily="34" charset="0"/>
              <a:buChar char="•"/>
            </a:pPr>
            <a:r>
              <a:rPr lang="en-US" sz="1400" b="1" i="0" kern="1200" dirty="0">
                <a:solidFill>
                  <a:schemeClr val="tx1"/>
                </a:solidFill>
                <a:effectLst/>
                <a:latin typeface="+mn-lt"/>
              </a:rPr>
              <a:t>Bottom right: </a:t>
            </a:r>
            <a:r>
              <a:rPr lang="en-US" sz="1400" b="0" i="0" kern="1200" dirty="0">
                <a:solidFill>
                  <a:schemeClr val="tx1"/>
                </a:solidFill>
                <a:effectLst/>
                <a:latin typeface="+mn-lt"/>
              </a:rPr>
              <a:t>Artemis</a:t>
            </a:r>
            <a:r>
              <a:rPr lang="en-US" sz="1400" b="0" i="0" kern="1200" baseline="0" dirty="0">
                <a:solidFill>
                  <a:schemeClr val="tx1"/>
                </a:solidFill>
                <a:effectLst/>
                <a:latin typeface="+mn-lt"/>
              </a:rPr>
              <a:t> III LH2 tank – former first flight article re-welded to meet strength requirements. </a:t>
            </a:r>
          </a:p>
          <a:p>
            <a:pPr marL="285750" indent="-285750">
              <a:buFont typeface="Arial" panose="020B0604020202020204" pitchFamily="34" charset="0"/>
              <a:buChar char="•"/>
            </a:pPr>
            <a:r>
              <a:rPr lang="en-US" sz="1400" b="1" i="0" kern="1200" dirty="0">
                <a:solidFill>
                  <a:schemeClr val="tx1"/>
                </a:solidFill>
                <a:effectLst/>
                <a:latin typeface="+mn-lt"/>
              </a:rPr>
              <a:t>Not Shown:</a:t>
            </a:r>
            <a:r>
              <a:rPr lang="en-US" sz="1400" b="1" i="0" kern="1200" baseline="0" dirty="0">
                <a:solidFill>
                  <a:schemeClr val="tx1"/>
                </a:solidFill>
                <a:effectLst/>
                <a:latin typeface="+mn-lt"/>
              </a:rPr>
              <a:t> </a:t>
            </a:r>
            <a:r>
              <a:rPr lang="en-US" sz="1400" b="0" i="0" kern="1200" baseline="0" dirty="0">
                <a:solidFill>
                  <a:schemeClr val="tx1"/>
                </a:solidFill>
                <a:effectLst/>
                <a:latin typeface="+mn-lt"/>
              </a:rPr>
              <a:t>Artemis II ICPS in construction and planning underway for modifications at Michoud Assembly Facility to accommodate expanded core stage/EUS production.</a:t>
            </a:r>
          </a:p>
          <a:p>
            <a:pPr marL="285750" indent="-285750">
              <a:buFont typeface="Arial" panose="020B0604020202020204" pitchFamily="34" charset="0"/>
              <a:buChar char="•"/>
            </a:pPr>
            <a:r>
              <a:rPr lang="en-US" sz="1400" b="1" i="0" kern="1200" baseline="0" dirty="0">
                <a:solidFill>
                  <a:schemeClr val="tx1"/>
                </a:solidFill>
                <a:effectLst/>
                <a:latin typeface="+mn-lt"/>
              </a:rPr>
              <a:t>Not Shown: </a:t>
            </a:r>
            <a:r>
              <a:rPr lang="en-US" sz="1400" b="0" i="0" kern="1200" baseline="0" dirty="0">
                <a:solidFill>
                  <a:schemeClr val="tx1"/>
                </a:solidFill>
                <a:effectLst/>
                <a:latin typeface="+mn-lt"/>
              </a:rPr>
              <a:t>First Artemis III RS-25 completed processing for flight and stored in place till needed.</a:t>
            </a:r>
            <a:endParaRPr lang="en-US" sz="1400" b="0" dirty="0">
              <a:latin typeface="+mn-lt"/>
            </a:endParaRPr>
          </a:p>
          <a:p>
            <a:endParaRPr lang="en-US" sz="1400" b="0" i="0" kern="1200" dirty="0">
              <a:solidFill>
                <a:schemeClr val="tx1"/>
              </a:solidFill>
              <a:latin typeface="Century Gothic" panose="020B0502020202020204" pitchFamily="34" charset="0"/>
              <a:ea typeface="+mn-ea"/>
              <a:cs typeface="+mn-cs"/>
            </a:endParaRPr>
          </a:p>
          <a:p>
            <a:r>
              <a:rPr lang="en-US" sz="1400" kern="1200" dirty="0">
                <a:solidFill>
                  <a:schemeClr val="tx1"/>
                </a:solidFill>
                <a:effectLst/>
                <a:latin typeface="+mn-lt"/>
              </a:rPr>
              <a:t> </a:t>
            </a:r>
            <a:endParaRPr lang="en-US" sz="1400" b="0" i="0" kern="1200" dirty="0">
              <a:solidFill>
                <a:schemeClr val="tx1"/>
              </a:solidFill>
              <a:latin typeface="Century Gothic" panose="020B0502020202020204" pitchFamily="34" charset="0"/>
              <a:ea typeface="+mn-ea"/>
              <a:cs typeface="+mn-cs"/>
            </a:endParaRPr>
          </a:p>
        </p:txBody>
      </p:sp>
      <p:sp>
        <p:nvSpPr>
          <p:cNvPr id="4" name="Slide Number Placeholder 3"/>
          <p:cNvSpPr>
            <a:spLocks noGrp="1"/>
          </p:cNvSpPr>
          <p:nvPr>
            <p:ph type="sldNum" sz="quarter" idx="10"/>
          </p:nvPr>
        </p:nvSpPr>
        <p:spPr/>
        <p:txBody>
          <a:bodyPr/>
          <a:lstStyle/>
          <a:p>
            <a:fld id="{406953A5-29E5-BC44-8932-1EFF91B36C2F}" type="slidenum">
              <a:rPr lang="en-US" smtClean="0"/>
              <a:pPr/>
              <a:t>14</a:t>
            </a:fld>
            <a:endParaRPr lang="en-US" dirty="0"/>
          </a:p>
        </p:txBody>
      </p:sp>
    </p:spTree>
    <p:extLst>
      <p:ext uri="{BB962C8B-B14F-4D97-AF65-F5344CB8AC3E}">
        <p14:creationId xmlns:p14="http://schemas.microsoft.com/office/powerpoint/2010/main" val="3945871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698500"/>
            <a:ext cx="3251200" cy="1828800"/>
          </a:xfrm>
        </p:spPr>
      </p:sp>
      <p:sp>
        <p:nvSpPr>
          <p:cNvPr id="3" name="Notes Placeholder 2"/>
          <p:cNvSpPr>
            <a:spLocks noGrp="1"/>
          </p:cNvSpPr>
          <p:nvPr>
            <p:ph type="body" idx="1"/>
          </p:nvPr>
        </p:nvSpPr>
        <p:spPr>
          <a:xfrm>
            <a:off x="409903" y="2720155"/>
            <a:ext cx="6190593" cy="4473126"/>
          </a:xfrm>
        </p:spPr>
        <p:txBody>
          <a:bodyPr/>
          <a:lstStyle/>
          <a:p>
            <a:pPr marL="0" indent="0">
              <a:buFont typeface="Arial" panose="020B0604020202020204" pitchFamily="34" charset="0"/>
              <a:buNone/>
            </a:pPr>
            <a:r>
              <a:rPr lang="en-US" sz="1200" b="1" baseline="0" dirty="0"/>
              <a:t>The best way to follow developments with SLS, Orion, Ground Systems and the Artemis program is to follow us on social media at the links listed here.</a:t>
            </a:r>
          </a:p>
          <a:p>
            <a:pPr marL="171450" indent="-171450">
              <a:buFont typeface="Arial" panose="020B0604020202020204" pitchFamily="34" charset="0"/>
              <a:buChar char="•"/>
            </a:pPr>
            <a:endParaRPr lang="en-US" sz="1200" b="1" baseline="0" dirty="0"/>
          </a:p>
          <a:p>
            <a:r>
              <a:rPr lang="en-US" sz="1200" b="1" dirty="0"/>
              <a:t>Thanks for tuning in. I’ve always wanted to say that.</a:t>
            </a:r>
          </a:p>
          <a:p>
            <a:endParaRPr lang="en-US" sz="1200" dirty="0"/>
          </a:p>
          <a:p>
            <a:r>
              <a:rPr lang="en-US" sz="1200" b="1" dirty="0"/>
              <a:t>I’ll come back to where I started. What I hope you saw and </a:t>
            </a:r>
            <a:r>
              <a:rPr lang="en-US" sz="1200" b="1" dirty="0" err="1"/>
              <a:t>and</a:t>
            </a:r>
            <a:r>
              <a:rPr lang="en-US" sz="1200" b="1" dirty="0"/>
              <a:t> will remember:</a:t>
            </a:r>
          </a:p>
          <a:p>
            <a:endParaRPr lang="en-US" sz="1200" b="1" dirty="0"/>
          </a:p>
          <a:p>
            <a:pPr marL="285750" indent="-285750">
              <a:buFont typeface="Arial" panose="020B0604020202020204" pitchFamily="34" charset="0"/>
              <a:buChar char="•"/>
            </a:pPr>
            <a:r>
              <a:rPr lang="en-US" sz="1200" b="1" dirty="0"/>
              <a:t> SLS Block I and Artemis I are real.  We’re testing the core stage now. Everything else is at KSC, and we’re almost ready to start stacking this rocket for launch.</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a:t>We are knocking down technical challenges. No technical advances required.</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a:t>Work is under way on Artemis II and III and the next evolution of SLS to the Block IB.</a:t>
            </a:r>
          </a:p>
          <a:p>
            <a:pPr marL="285750" indent="-285750">
              <a:buFont typeface="Arial" panose="020B0604020202020204" pitchFamily="34" charset="0"/>
              <a:buChar char="•"/>
            </a:pPr>
            <a:endParaRPr lang="en-US" sz="1200" b="1" dirty="0"/>
          </a:p>
          <a:p>
            <a:pPr marL="285750" indent="-285750">
              <a:buFont typeface="Arial" panose="020B0604020202020204" pitchFamily="34" charset="0"/>
              <a:buChar char="•"/>
            </a:pPr>
            <a:r>
              <a:rPr lang="en-US" sz="1200" b="1" dirty="0"/>
              <a:t>No other existing vehicle has this capability, and this capability translates into greater exploration and greater opportunities for success in the harshest environment we know of.</a:t>
            </a:r>
          </a:p>
          <a:p>
            <a:endParaRPr lang="en-US" sz="1200" dirty="0"/>
          </a:p>
          <a:p>
            <a:pPr marL="171450" indent="-171450">
              <a:buFont typeface="Arial" panose="020B0604020202020204" pitchFamily="34" charset="0"/>
              <a:buChar char="•"/>
            </a:pPr>
            <a:endParaRPr lang="en-US" sz="1200" baseline="0" dirty="0"/>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1798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dirty="0"/>
              <a:t>Click to edit Master title style</a:t>
            </a:r>
          </a:p>
        </p:txBody>
      </p:sp>
      <p:sp>
        <p:nvSpPr>
          <p:cNvPr id="7" name="Slide Number Placeholder 12">
            <a:extLst>
              <a:ext uri="{FF2B5EF4-FFF2-40B4-BE49-F238E27FC236}">
                <a16:creationId xmlns:a16="http://schemas.microsoft.com/office/drawing/2014/main" id="{1D11207C-7DB1-C742-A362-1A59CA4CA291}"/>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0773</a:t>
            </a:r>
          </a:p>
        </p:txBody>
      </p:sp>
      <p:pic>
        <p:nvPicPr>
          <p:cNvPr id="8" name="Picture 7">
            <a:extLst>
              <a:ext uri="{FF2B5EF4-FFF2-40B4-BE49-F238E27FC236}">
                <a16:creationId xmlns:a16="http://schemas.microsoft.com/office/drawing/2014/main" id="{A5C63CB4-3FB2-2F44-AC41-F46FA00407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05986" y="214793"/>
            <a:ext cx="783771" cy="685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4" name="Slide Number Placeholder 12">
            <a:extLst>
              <a:ext uri="{FF2B5EF4-FFF2-40B4-BE49-F238E27FC236}">
                <a16:creationId xmlns:a16="http://schemas.microsoft.com/office/drawing/2014/main" id="{B78B1C27-9AED-CA46-91AC-7365311E244E}"/>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0773</a:t>
            </a:r>
          </a:p>
        </p:txBody>
      </p:sp>
    </p:spTree>
    <p:extLst>
      <p:ext uri="{BB962C8B-B14F-4D97-AF65-F5344CB8AC3E}">
        <p14:creationId xmlns:p14="http://schemas.microsoft.com/office/powerpoint/2010/main" val="186690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0773</a:t>
            </a:r>
          </a:p>
        </p:txBody>
      </p:sp>
      <p:pic>
        <p:nvPicPr>
          <p:cNvPr id="14" name="Picture 13">
            <a:extLst>
              <a:ext uri="{FF2B5EF4-FFF2-40B4-BE49-F238E27FC236}">
                <a16:creationId xmlns:a16="http://schemas.microsoft.com/office/drawing/2014/main" id="{D6AD933E-12B7-0746-870E-30398F40985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205986" y="214793"/>
            <a:ext cx="783771" cy="685800"/>
          </a:xfrm>
          <a:prstGeom prst="rect">
            <a:avLst/>
          </a:prstGeom>
        </p:spPr>
      </p:pic>
    </p:spTree>
    <p:extLst>
      <p:ext uri="{BB962C8B-B14F-4D97-AF65-F5344CB8AC3E}">
        <p14:creationId xmlns:p14="http://schemas.microsoft.com/office/powerpoint/2010/main" val="1943898475"/>
      </p:ext>
    </p:extLst>
  </p:cSld>
  <p:clrMap bg1="lt1" tx1="dk1" bg2="lt2" tx2="dk2" accent1="accent1" accent2="accent2" accent3="accent3" accent4="accent4" accent5="accent5" accent6="accent6" hlink="hlink" folHlink="folHlink"/>
  <p:sldLayoutIdLst>
    <p:sldLayoutId id="2147483924" r:id="rId1"/>
    <p:sldLayoutId id="214748393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p:nvSpPr>
        <p:spPr>
          <a:xfrm>
            <a:off x="7010820" y="5290112"/>
            <a:ext cx="5000203" cy="1384995"/>
          </a:xfrm>
          <a:prstGeom prst="rect">
            <a:avLst/>
          </a:prstGeom>
          <a:noFill/>
          <a:effectLst>
            <a:outerShdw blurRad="25400" dist="38100" dir="2700000" algn="tl" rotWithShape="0">
              <a:schemeClr val="tx1">
                <a:alpha val="79000"/>
              </a:schemeClr>
            </a:outerShdw>
          </a:effectLst>
        </p:spPr>
        <p:txBody>
          <a:bodyPr wrap="square" rtlCol="0">
            <a:spAutoFit/>
          </a:bodyPr>
          <a:lstStyle/>
          <a:p>
            <a:pPr algn="r"/>
            <a:endParaRPr lang="en-US" sz="2000" b="1" dirty="0">
              <a:solidFill>
                <a:schemeClr val="bg1"/>
              </a:solidFill>
              <a:latin typeface="Century Gothic" charset="0"/>
              <a:ea typeface="Century Gothic" charset="0"/>
              <a:cs typeface="Century Gothic" charset="0"/>
            </a:endParaRPr>
          </a:p>
          <a:p>
            <a:pPr algn="r"/>
            <a:r>
              <a:rPr lang="en-US" b="1" dirty="0">
                <a:solidFill>
                  <a:schemeClr val="bg1"/>
                </a:solidFill>
                <a:latin typeface="Century Gothic" charset="0"/>
                <a:ea typeface="Century Gothic" charset="0"/>
                <a:cs typeface="Century Gothic" charset="0"/>
              </a:rPr>
              <a:t>BRUCE ASKINS</a:t>
            </a:r>
          </a:p>
          <a:p>
            <a:pPr algn="r"/>
            <a:r>
              <a:rPr lang="en-US" sz="2000" dirty="0">
                <a:solidFill>
                  <a:schemeClr val="bg1"/>
                </a:solidFill>
                <a:latin typeface="Century Gothic" charset="0"/>
                <a:ea typeface="Century Gothic" charset="0"/>
                <a:cs typeface="Century Gothic" charset="0"/>
              </a:rPr>
              <a:t>SLS Infrastructure Management Lead</a:t>
            </a:r>
          </a:p>
          <a:p>
            <a:pPr algn="r"/>
            <a:r>
              <a:rPr lang="en-US" sz="2000" b="1" dirty="0">
                <a:solidFill>
                  <a:schemeClr val="bg1"/>
                </a:solidFill>
                <a:latin typeface="Century Gothic" charset="0"/>
                <a:ea typeface="Century Gothic" charset="0"/>
                <a:cs typeface="Century Gothic" charset="0"/>
              </a:rPr>
              <a:t>Space Launch System Program</a:t>
            </a:r>
          </a:p>
        </p:txBody>
      </p:sp>
      <p:sp>
        <p:nvSpPr>
          <p:cNvPr id="3" name="TextBox 2"/>
          <p:cNvSpPr txBox="1"/>
          <p:nvPr/>
        </p:nvSpPr>
        <p:spPr>
          <a:xfrm>
            <a:off x="5543528" y="1880807"/>
            <a:ext cx="6467496" cy="2862322"/>
          </a:xfrm>
          <a:prstGeom prst="rect">
            <a:avLst/>
          </a:prstGeom>
          <a:noFill/>
        </p:spPr>
        <p:txBody>
          <a:bodyPr wrap="square" rtlCol="0">
            <a:spAutoFit/>
          </a:bodyPr>
          <a:lstStyle/>
          <a:p>
            <a:pPr algn="r"/>
            <a:r>
              <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NASA’s </a:t>
            </a:r>
            <a:br>
              <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br>
            <a:r>
              <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Space Launch System</a:t>
            </a:r>
          </a:p>
          <a:p>
            <a:pPr algn="r"/>
            <a:r>
              <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Begins Moving to </a:t>
            </a:r>
            <a:br>
              <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br>
            <a:r>
              <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the Launch Site</a:t>
            </a:r>
          </a:p>
          <a:p>
            <a:pPr algn="r"/>
            <a:endPar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endParaRPr>
          </a:p>
          <a:p>
            <a:pPr algn="r"/>
            <a:r>
              <a:rPr lang="en-US" sz="2000" i="1"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Sept. 29, 2020</a:t>
            </a:r>
          </a:p>
        </p:txBody>
      </p:sp>
      <p:sp>
        <p:nvSpPr>
          <p:cNvPr id="4" name="TextBox 3"/>
          <p:cNvSpPr txBox="1"/>
          <p:nvPr/>
        </p:nvSpPr>
        <p:spPr>
          <a:xfrm>
            <a:off x="2923953" y="50695"/>
            <a:ext cx="5792418" cy="276999"/>
          </a:xfrm>
          <a:prstGeom prst="rect">
            <a:avLst/>
          </a:prstGeom>
          <a:noFill/>
        </p:spPr>
        <p:txBody>
          <a:bodyPr wrap="square" rtlCol="0">
            <a:spAutoFit/>
          </a:bodyPr>
          <a:lstStyle/>
          <a:p>
            <a:pPr algn="ctr"/>
            <a:r>
              <a:rPr lang="en-US" sz="1200" b="1" i="1" dirty="0">
                <a:solidFill>
                  <a:srgbClr val="FF0000"/>
                </a:solidFill>
                <a:latin typeface="Century Gothic" panose="020B0502020202020204" pitchFamily="34" charset="0"/>
              </a:rPr>
              <a:t>STATEMENT A: APPROVED FOR PUBLIC RELEASE; DISTRIBUTION IS UNLIMITED.</a:t>
            </a:r>
          </a:p>
        </p:txBody>
      </p:sp>
      <p:sp>
        <p:nvSpPr>
          <p:cNvPr id="5" name="Slide Number Placeholder 4">
            <a:extLst>
              <a:ext uri="{FF2B5EF4-FFF2-40B4-BE49-F238E27FC236}">
                <a16:creationId xmlns:a16="http://schemas.microsoft.com/office/drawing/2014/main" id="{4BCDF55B-E121-7B43-890A-FA5DFB1AA002}"/>
              </a:ext>
            </a:extLst>
          </p:cNvPr>
          <p:cNvSpPr>
            <a:spLocks noGrp="1"/>
          </p:cNvSpPr>
          <p:nvPr>
            <p:ph type="sldNum" sz="quarter" idx="4"/>
          </p:nvPr>
        </p:nvSpPr>
        <p:spPr/>
        <p:txBody>
          <a:bodyPr/>
          <a:lstStyle/>
          <a:p>
            <a:r>
              <a:rPr lang="en-US"/>
              <a:t>0773</a:t>
            </a:r>
            <a:endParaRPr lang="en-US" dirty="0"/>
          </a:p>
        </p:txBody>
      </p:sp>
      <p:pic>
        <p:nvPicPr>
          <p:cNvPr id="15" name="Picture 14">
            <a:extLst>
              <a:ext uri="{FF2B5EF4-FFF2-40B4-BE49-F238E27FC236}">
                <a16:creationId xmlns:a16="http://schemas.microsoft.com/office/drawing/2014/main" id="{34558527-B240-264A-A438-1E2918C0A9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48824" y="214792"/>
            <a:ext cx="2362200" cy="685800"/>
          </a:xfrm>
          <a:prstGeom prst="rect">
            <a:avLst/>
          </a:prstGeom>
        </p:spPr>
      </p:pic>
    </p:spTree>
    <p:extLst>
      <p:ext uri="{BB962C8B-B14F-4D97-AF65-F5344CB8AC3E}">
        <p14:creationId xmlns:p14="http://schemas.microsoft.com/office/powerpoint/2010/main" val="47855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E792E5-A31F-8649-ABD2-DA61F130D950}"/>
              </a:ext>
            </a:extLst>
          </p:cNvPr>
          <p:cNvSpPr txBox="1"/>
          <p:nvPr/>
        </p:nvSpPr>
        <p:spPr>
          <a:xfrm>
            <a:off x="4796800" y="1766300"/>
            <a:ext cx="7234240" cy="4339650"/>
          </a:xfrm>
          <a:prstGeom prst="rect">
            <a:avLst/>
          </a:prstGeom>
          <a:noFill/>
        </p:spPr>
        <p:txBody>
          <a:bodyPr wrap="square" rtlCol="0">
            <a:spAutoFit/>
          </a:bodyPr>
          <a:lstStyle/>
          <a:p>
            <a:pPr defTabSz="914377">
              <a:defRPr/>
            </a:pPr>
            <a:r>
              <a:rPr lang="en-US" sz="2300" b="1" dirty="0">
                <a:solidFill>
                  <a:prstClr val="white"/>
                </a:solidFill>
                <a:latin typeface="Century Gothic Bold"/>
                <a:ea typeface="Arial" charset="0"/>
                <a:cs typeface="Arial" charset="0"/>
              </a:rPr>
              <a:t>“Lead an innovative and </a:t>
            </a:r>
            <a:r>
              <a:rPr lang="en-US" sz="2300" b="1" u="sng" dirty="0">
                <a:solidFill>
                  <a:srgbClr val="00B0F0"/>
                </a:solidFill>
                <a:latin typeface="Century Gothic Bold"/>
                <a:ea typeface="Arial" charset="0"/>
                <a:cs typeface="Arial" charset="0"/>
              </a:rPr>
              <a:t>sustainable</a:t>
            </a:r>
            <a:r>
              <a:rPr lang="en-US" sz="2300" b="1" dirty="0">
                <a:solidFill>
                  <a:srgbClr val="00B0F0"/>
                </a:solidFill>
                <a:latin typeface="Century Gothic Bold"/>
                <a:ea typeface="Arial" charset="0"/>
                <a:cs typeface="Arial" charset="0"/>
              </a:rPr>
              <a:t> </a:t>
            </a:r>
            <a:r>
              <a:rPr lang="en-US" sz="2300" b="1" dirty="0">
                <a:solidFill>
                  <a:prstClr val="white"/>
                </a:solidFill>
                <a:latin typeface="Century Gothic Bold"/>
                <a:ea typeface="Arial" charset="0"/>
                <a:cs typeface="Arial" charset="0"/>
              </a:rPr>
              <a:t/>
            </a:r>
            <a:br>
              <a:rPr lang="en-US" sz="2300" b="1" dirty="0">
                <a:solidFill>
                  <a:prstClr val="white"/>
                </a:solidFill>
                <a:latin typeface="Century Gothic Bold"/>
                <a:ea typeface="Arial" charset="0"/>
                <a:cs typeface="Arial" charset="0"/>
              </a:rPr>
            </a:br>
            <a:r>
              <a:rPr lang="en-US" sz="2300" b="1" dirty="0">
                <a:solidFill>
                  <a:prstClr val="white"/>
                </a:solidFill>
                <a:latin typeface="Century Gothic Bold"/>
                <a:ea typeface="Arial" charset="0"/>
                <a:cs typeface="Arial" charset="0"/>
              </a:rPr>
              <a:t>program of exploration with </a:t>
            </a:r>
            <a:r>
              <a:rPr lang="en-US" sz="2300" b="1" u="sng" dirty="0">
                <a:solidFill>
                  <a:srgbClr val="00B0F0"/>
                </a:solidFill>
                <a:latin typeface="Century Gothic Bold"/>
                <a:ea typeface="Arial" charset="0"/>
                <a:cs typeface="Arial" charset="0"/>
              </a:rPr>
              <a:t>commercial</a:t>
            </a:r>
            <a:r>
              <a:rPr lang="en-US" sz="2300" b="1" dirty="0">
                <a:solidFill>
                  <a:srgbClr val="00B0F0"/>
                </a:solidFill>
                <a:latin typeface="Century Gothic Bold"/>
                <a:ea typeface="Arial" charset="0"/>
                <a:cs typeface="Arial" charset="0"/>
              </a:rPr>
              <a:t> </a:t>
            </a:r>
            <a:br>
              <a:rPr lang="en-US" sz="2300" b="1" dirty="0">
                <a:solidFill>
                  <a:srgbClr val="00B0F0"/>
                </a:solidFill>
                <a:latin typeface="Century Gothic Bold"/>
                <a:ea typeface="Arial" charset="0"/>
                <a:cs typeface="Arial" charset="0"/>
              </a:rPr>
            </a:br>
            <a:r>
              <a:rPr lang="en-US" sz="2300" b="1" dirty="0">
                <a:solidFill>
                  <a:prstClr val="white"/>
                </a:solidFill>
                <a:latin typeface="Century Gothic Bold"/>
                <a:ea typeface="Arial" charset="0"/>
                <a:cs typeface="Arial" charset="0"/>
              </a:rPr>
              <a:t>and</a:t>
            </a:r>
            <a:r>
              <a:rPr lang="en-US" sz="2300" b="1" dirty="0">
                <a:solidFill>
                  <a:srgbClr val="00B0F0"/>
                </a:solidFill>
                <a:latin typeface="Century Gothic Bold"/>
                <a:ea typeface="Arial" charset="0"/>
                <a:cs typeface="Arial" charset="0"/>
              </a:rPr>
              <a:t> </a:t>
            </a:r>
            <a:r>
              <a:rPr lang="en-US" sz="2300" b="1" u="sng" dirty="0">
                <a:solidFill>
                  <a:srgbClr val="00B0F0"/>
                </a:solidFill>
                <a:latin typeface="Century Gothic Bold"/>
                <a:ea typeface="Arial" charset="0"/>
                <a:cs typeface="Arial" charset="0"/>
              </a:rPr>
              <a:t>international partners </a:t>
            </a:r>
            <a:r>
              <a:rPr lang="en-US" sz="2300" b="1" dirty="0">
                <a:solidFill>
                  <a:prstClr val="white"/>
                </a:solidFill>
                <a:latin typeface="Century Gothic Bold"/>
                <a:ea typeface="Arial" charset="0"/>
                <a:cs typeface="Arial" charset="0"/>
              </a:rPr>
              <a:t>to enable human expansion across the solar system and to bring back to Earth new knowledge and opportunities. </a:t>
            </a:r>
          </a:p>
          <a:p>
            <a:pPr defTabSz="914377">
              <a:defRPr/>
            </a:pPr>
            <a:endParaRPr lang="en-US" sz="2300" b="1" dirty="0">
              <a:solidFill>
                <a:prstClr val="white"/>
              </a:solidFill>
              <a:latin typeface="Century Gothic Bold"/>
              <a:ea typeface="Arial" charset="0"/>
              <a:cs typeface="Arial" charset="0"/>
            </a:endParaRPr>
          </a:p>
          <a:p>
            <a:pPr defTabSz="914377">
              <a:defRPr/>
            </a:pPr>
            <a:r>
              <a:rPr lang="en-US" sz="2300" b="1" dirty="0">
                <a:solidFill>
                  <a:prstClr val="white"/>
                </a:solidFill>
                <a:latin typeface="Century Gothic Bold"/>
                <a:ea typeface="Arial" charset="0"/>
                <a:cs typeface="Arial" charset="0"/>
              </a:rPr>
              <a:t>Beginning with missions beyond low-Earth orbit, </a:t>
            </a:r>
            <a:br>
              <a:rPr lang="en-US" sz="2300" b="1" dirty="0">
                <a:solidFill>
                  <a:prstClr val="white"/>
                </a:solidFill>
                <a:latin typeface="Century Gothic Bold"/>
                <a:ea typeface="Arial" charset="0"/>
                <a:cs typeface="Arial" charset="0"/>
              </a:rPr>
            </a:br>
            <a:r>
              <a:rPr lang="en-US" sz="2300" b="1" u="sng" dirty="0">
                <a:solidFill>
                  <a:srgbClr val="00B0F0"/>
                </a:solidFill>
                <a:latin typeface="Century Gothic Bold"/>
                <a:ea typeface="Arial" charset="0"/>
                <a:cs typeface="Arial" charset="0"/>
              </a:rPr>
              <a:t>the United States will lead the return of humans to the Moon for long-term exploration and utilization</a:t>
            </a:r>
            <a:r>
              <a:rPr lang="en-US" sz="2300" b="1" dirty="0">
                <a:solidFill>
                  <a:srgbClr val="00B0F0"/>
                </a:solidFill>
                <a:latin typeface="Century Gothic Bold"/>
                <a:ea typeface="Arial" charset="0"/>
                <a:cs typeface="Arial" charset="0"/>
              </a:rPr>
              <a:t>, </a:t>
            </a:r>
            <a:r>
              <a:rPr lang="en-US" sz="2300" b="1" dirty="0">
                <a:solidFill>
                  <a:prstClr val="white"/>
                </a:solidFill>
                <a:latin typeface="Century Gothic Bold"/>
                <a:ea typeface="Arial" charset="0"/>
                <a:cs typeface="Arial" charset="0"/>
              </a:rPr>
              <a:t>followed by human missions to Mars and other destinations.”</a:t>
            </a:r>
          </a:p>
          <a:p>
            <a:pPr defTabSz="914377">
              <a:defRPr/>
            </a:pPr>
            <a:endParaRPr lang="en-US" sz="2300" b="1" dirty="0">
              <a:solidFill>
                <a:prstClr val="white"/>
              </a:solidFill>
              <a:latin typeface="Century Gothic Bold"/>
              <a:ea typeface="Arial" charset="0"/>
              <a:cs typeface="Arial" charset="0"/>
            </a:endParaRPr>
          </a:p>
        </p:txBody>
      </p:sp>
      <p:pic>
        <p:nvPicPr>
          <p:cNvPr id="6" name="Picture 5">
            <a:extLst>
              <a:ext uri="{FF2B5EF4-FFF2-40B4-BE49-F238E27FC236}">
                <a16:creationId xmlns:a16="http://schemas.microsoft.com/office/drawing/2014/main" id="{9B4086EC-212F-834E-9866-88A645B26C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1246" y="1654246"/>
            <a:ext cx="4356100" cy="4370197"/>
          </a:xfrm>
          <a:prstGeom prst="rect">
            <a:avLst/>
          </a:prstGeom>
        </p:spPr>
      </p:pic>
      <p:sp>
        <p:nvSpPr>
          <p:cNvPr id="3" name="Title 2">
            <a:extLst>
              <a:ext uri="{FF2B5EF4-FFF2-40B4-BE49-F238E27FC236}">
                <a16:creationId xmlns:a16="http://schemas.microsoft.com/office/drawing/2014/main" id="{9107B552-DD84-4440-933C-B8192A1492A4}"/>
              </a:ext>
            </a:extLst>
          </p:cNvPr>
          <p:cNvSpPr>
            <a:spLocks noGrp="1"/>
          </p:cNvSpPr>
          <p:nvPr>
            <p:ph type="title"/>
          </p:nvPr>
        </p:nvSpPr>
        <p:spPr/>
        <p:txBody>
          <a:bodyPr/>
          <a:lstStyle/>
          <a:p>
            <a:r>
              <a:rPr lang="en-US" dirty="0"/>
              <a:t>SPACE POLICY DIRECTIVE-1</a:t>
            </a:r>
            <a:br>
              <a:rPr lang="en-US" dirty="0"/>
            </a:br>
            <a:r>
              <a:rPr lang="en-US" sz="2000" b="1" dirty="0">
                <a:solidFill>
                  <a:schemeClr val="bg1">
                    <a:lumMod val="65000"/>
                  </a:schemeClr>
                </a:solidFill>
              </a:rPr>
              <a:t>REINVIGORATING AMERICA’S HUMAN SPACE EXPLORATION PROGRAM</a:t>
            </a:r>
          </a:p>
        </p:txBody>
      </p:sp>
      <p:pic>
        <p:nvPicPr>
          <p:cNvPr id="7" name="Picture 6">
            <a:extLst>
              <a:ext uri="{FF2B5EF4-FFF2-40B4-BE49-F238E27FC236}">
                <a16:creationId xmlns:a16="http://schemas.microsoft.com/office/drawing/2014/main" id="{40638A44-914B-E44A-98FA-0CEC3D2ACB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2" name="Slide Number Placeholder 1">
            <a:extLst>
              <a:ext uri="{FF2B5EF4-FFF2-40B4-BE49-F238E27FC236}">
                <a16:creationId xmlns:a16="http://schemas.microsoft.com/office/drawing/2014/main" id="{B39EF1EF-BEB5-614C-B005-315306F6E944}"/>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61666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C41E69-EE29-974F-8A9A-76A5965885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14" name="Rounded Rectangle 13">
            <a:extLst>
              <a:ext uri="{FF2B5EF4-FFF2-40B4-BE49-F238E27FC236}">
                <a16:creationId xmlns:a16="http://schemas.microsoft.com/office/drawing/2014/main" id="{10EB18C3-5324-EC49-9CB3-41C41122A972}"/>
              </a:ext>
            </a:extLst>
          </p:cNvPr>
          <p:cNvSpPr/>
          <p:nvPr/>
        </p:nvSpPr>
        <p:spPr>
          <a:xfrm>
            <a:off x="189654" y="1729740"/>
            <a:ext cx="4454134" cy="4443770"/>
          </a:xfrm>
          <a:prstGeom prst="roundRect">
            <a:avLst>
              <a:gd name="adj" fmla="val 2225"/>
            </a:avLst>
          </a:prstGeom>
          <a:noFill/>
          <a:ln>
            <a:noFill/>
          </a:ln>
        </p:spPr>
        <p:style>
          <a:lnRef idx="1">
            <a:schemeClr val="accent1"/>
          </a:lnRef>
          <a:fillRef idx="3">
            <a:schemeClr val="accent1"/>
          </a:fillRef>
          <a:effectRef idx="2">
            <a:schemeClr val="accent1"/>
          </a:effectRef>
          <a:fontRef idx="minor">
            <a:schemeClr val="lt1"/>
          </a:fontRef>
        </p:style>
        <p:txBody>
          <a:bodyPr rtlCol="0" anchor="t">
            <a:spAutoFit/>
          </a:bodyPr>
          <a:lstStyle/>
          <a:p>
            <a:pPr marL="176213" marR="0" lvl="0" indent="-176213"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Strategic presence around </a:t>
            </a:r>
            <a:b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b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the Moon </a:t>
            </a:r>
          </a:p>
          <a:p>
            <a:pPr marL="176213" marR="0" lvl="0" indent="-176213"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Resilience, sustainability, and robustness in the lunar architecture</a:t>
            </a:r>
          </a:p>
          <a:p>
            <a:pPr marL="176213" marR="0" lvl="0" indent="-176213"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Open architecture and interoperability standards are building blocks for partnerships and future expansion</a:t>
            </a:r>
          </a:p>
        </p:txBody>
      </p:sp>
      <p:sp>
        <p:nvSpPr>
          <p:cNvPr id="20" name="Title 19">
            <a:extLst>
              <a:ext uri="{FF2B5EF4-FFF2-40B4-BE49-F238E27FC236}">
                <a16:creationId xmlns:a16="http://schemas.microsoft.com/office/drawing/2014/main" id="{FAF6A7A4-5E19-784A-B84D-20C4D9EA65FB}"/>
              </a:ext>
            </a:extLst>
          </p:cNvPr>
          <p:cNvSpPr>
            <a:spLocks noGrp="1"/>
          </p:cNvSpPr>
          <p:nvPr>
            <p:ph type="title"/>
          </p:nvPr>
        </p:nvSpPr>
        <p:spPr>
          <a:xfrm>
            <a:off x="0" y="225715"/>
            <a:ext cx="12179300" cy="743643"/>
          </a:xfrm>
        </p:spPr>
        <p:txBody>
          <a:bodyPr/>
          <a:lstStyle/>
          <a:p>
            <a:r>
              <a:rPr lang="en-US" dirty="0"/>
              <a:t>Gateway Enables Lunar and </a:t>
            </a:r>
            <a:br>
              <a:rPr lang="en-US" dirty="0"/>
            </a:br>
            <a:r>
              <a:rPr lang="en-US" dirty="0"/>
              <a:t>Mars Exploration</a:t>
            </a:r>
          </a:p>
        </p:txBody>
      </p:sp>
      <p:pic>
        <p:nvPicPr>
          <p:cNvPr id="8" name="Picture 7">
            <a:extLst>
              <a:ext uri="{FF2B5EF4-FFF2-40B4-BE49-F238E27FC236}">
                <a16:creationId xmlns:a16="http://schemas.microsoft.com/office/drawing/2014/main" id="{6AA13071-AB71-4A41-B73F-A838DF718B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3" name="Slide Number Placeholder 2">
            <a:extLst>
              <a:ext uri="{FF2B5EF4-FFF2-40B4-BE49-F238E27FC236}">
                <a16:creationId xmlns:a16="http://schemas.microsoft.com/office/drawing/2014/main" id="{96A534B2-9188-8D42-8503-F845AAE08628}"/>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156486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0805543B-D222-FF40-AF44-5A0D6356D3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83181" y="1254756"/>
            <a:ext cx="7409120" cy="5488015"/>
          </a:xfrm>
          <a:prstGeom prst="rect">
            <a:avLst/>
          </a:prstGeom>
        </p:spPr>
      </p:pic>
      <p:sp>
        <p:nvSpPr>
          <p:cNvPr id="58" name="TextBox 57">
            <a:extLst>
              <a:ext uri="{FF2B5EF4-FFF2-40B4-BE49-F238E27FC236}">
                <a16:creationId xmlns:a16="http://schemas.microsoft.com/office/drawing/2014/main" id="{03434603-525D-6B43-A5CD-81C114A39BA1}"/>
              </a:ext>
            </a:extLst>
          </p:cNvPr>
          <p:cNvSpPr txBox="1"/>
          <p:nvPr/>
        </p:nvSpPr>
        <p:spPr>
          <a:xfrm>
            <a:off x="6503799" y="1179425"/>
            <a:ext cx="2448192" cy="276999"/>
          </a:xfrm>
          <a:prstGeom prst="rect">
            <a:avLst/>
          </a:prstGeom>
          <a:noFill/>
        </p:spPr>
        <p:txBody>
          <a:bodyPr wrap="square" rtlCol="0">
            <a:spAutoFit/>
          </a:bodyPr>
          <a:lstStyle/>
          <a:p>
            <a:pPr algn="r"/>
            <a:r>
              <a:rPr lang="en-US" sz="1200" b="1" dirty="0">
                <a:solidFill>
                  <a:srgbClr val="FFFFFF"/>
                </a:solidFill>
                <a:latin typeface="Century Gothic Bold"/>
                <a:cs typeface="Arial" pitchFamily="34" charset="0"/>
              </a:rPr>
              <a:t>Launch Abort System (LAS)</a:t>
            </a:r>
          </a:p>
        </p:txBody>
      </p:sp>
      <p:sp>
        <p:nvSpPr>
          <p:cNvPr id="59" name="TextBox 58">
            <a:extLst>
              <a:ext uri="{FF2B5EF4-FFF2-40B4-BE49-F238E27FC236}">
                <a16:creationId xmlns:a16="http://schemas.microsoft.com/office/drawing/2014/main" id="{6478FD96-F063-8141-994E-336A6147FD4C}"/>
              </a:ext>
            </a:extLst>
          </p:cNvPr>
          <p:cNvSpPr txBox="1"/>
          <p:nvPr/>
        </p:nvSpPr>
        <p:spPr>
          <a:xfrm>
            <a:off x="1405012" y="6098133"/>
            <a:ext cx="1947520"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RS-25 Engine (4)</a:t>
            </a:r>
          </a:p>
          <a:p>
            <a:pPr algn="ctr"/>
            <a:r>
              <a:rPr lang="en-US" sz="1200" b="1" dirty="0" err="1">
                <a:solidFill>
                  <a:schemeClr val="accent6">
                    <a:lumMod val="75000"/>
                  </a:schemeClr>
                </a:solidFill>
                <a:latin typeface="Century Gothic Bold"/>
                <a:cs typeface="Arial" pitchFamily="34" charset="0"/>
              </a:rPr>
              <a:t>Aerojet</a:t>
            </a:r>
            <a:r>
              <a:rPr lang="en-US" sz="1200" b="1" dirty="0">
                <a:solidFill>
                  <a:schemeClr val="accent6">
                    <a:lumMod val="75000"/>
                  </a:schemeClr>
                </a:solidFill>
                <a:latin typeface="Century Gothic Bold"/>
                <a:cs typeface="Arial" pitchFamily="34" charset="0"/>
              </a:rPr>
              <a:t> </a:t>
            </a:r>
            <a:r>
              <a:rPr lang="en-US" sz="1200" b="1" dirty="0" err="1">
                <a:solidFill>
                  <a:schemeClr val="accent6">
                    <a:lumMod val="75000"/>
                  </a:schemeClr>
                </a:solidFill>
                <a:latin typeface="Century Gothic Bold"/>
                <a:cs typeface="Arial" pitchFamily="34" charset="0"/>
              </a:rPr>
              <a:t>Rocketdyne</a:t>
            </a:r>
            <a:endParaRPr lang="en-US" sz="1200" b="1" dirty="0">
              <a:solidFill>
                <a:schemeClr val="accent6">
                  <a:lumMod val="75000"/>
                </a:schemeClr>
              </a:solidFill>
              <a:latin typeface="Century Gothic Bold"/>
              <a:cs typeface="Arial" pitchFamily="34" charset="0"/>
            </a:endParaRPr>
          </a:p>
        </p:txBody>
      </p:sp>
      <p:sp>
        <p:nvSpPr>
          <p:cNvPr id="60" name="TextBox 59">
            <a:extLst>
              <a:ext uri="{FF2B5EF4-FFF2-40B4-BE49-F238E27FC236}">
                <a16:creationId xmlns:a16="http://schemas.microsoft.com/office/drawing/2014/main" id="{38A22964-9B4F-C84B-8BC3-3C45B998EE04}"/>
              </a:ext>
            </a:extLst>
          </p:cNvPr>
          <p:cNvSpPr txBox="1"/>
          <p:nvPr/>
        </p:nvSpPr>
        <p:spPr>
          <a:xfrm>
            <a:off x="6449888" y="1631433"/>
            <a:ext cx="1715534"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Service Module (SM)</a:t>
            </a:r>
          </a:p>
        </p:txBody>
      </p:sp>
      <p:sp>
        <p:nvSpPr>
          <p:cNvPr id="62" name="TextBox 61">
            <a:extLst>
              <a:ext uri="{FF2B5EF4-FFF2-40B4-BE49-F238E27FC236}">
                <a16:creationId xmlns:a16="http://schemas.microsoft.com/office/drawing/2014/main" id="{95414890-6E0B-AB40-B6D5-CCAA3E361A8F}"/>
              </a:ext>
            </a:extLst>
          </p:cNvPr>
          <p:cNvSpPr txBox="1"/>
          <p:nvPr/>
        </p:nvSpPr>
        <p:spPr>
          <a:xfrm>
            <a:off x="5872296" y="2081154"/>
            <a:ext cx="1654620"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Spacecraft Adapter</a:t>
            </a:r>
          </a:p>
        </p:txBody>
      </p:sp>
      <p:sp>
        <p:nvSpPr>
          <p:cNvPr id="63" name="TextBox 62">
            <a:extLst>
              <a:ext uri="{FF2B5EF4-FFF2-40B4-BE49-F238E27FC236}">
                <a16:creationId xmlns:a16="http://schemas.microsoft.com/office/drawing/2014/main" id="{1F1055B2-29D9-034D-BCAA-FE497CFF0614}"/>
              </a:ext>
            </a:extLst>
          </p:cNvPr>
          <p:cNvSpPr txBox="1"/>
          <p:nvPr/>
        </p:nvSpPr>
        <p:spPr>
          <a:xfrm>
            <a:off x="465927" y="2893141"/>
            <a:ext cx="2824700"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5 Segment Solid Rocket Booster (2) </a:t>
            </a:r>
          </a:p>
          <a:p>
            <a:pPr algn="ctr"/>
            <a:r>
              <a:rPr lang="en-US" sz="1200" b="1" dirty="0">
                <a:solidFill>
                  <a:schemeClr val="accent6">
                    <a:lumMod val="75000"/>
                  </a:schemeClr>
                </a:solidFill>
                <a:latin typeface="Century Gothic Bold"/>
                <a:cs typeface="Arial" pitchFamily="34" charset="0"/>
              </a:rPr>
              <a:t>Northrop Grumman</a:t>
            </a:r>
          </a:p>
        </p:txBody>
      </p:sp>
      <p:cxnSp>
        <p:nvCxnSpPr>
          <p:cNvPr id="64" name="Straight Connector 63">
            <a:extLst>
              <a:ext uri="{FF2B5EF4-FFF2-40B4-BE49-F238E27FC236}">
                <a16:creationId xmlns:a16="http://schemas.microsoft.com/office/drawing/2014/main" id="{9BE3BA59-9AA8-2E46-8BB8-0801DA0CBDBC}"/>
              </a:ext>
            </a:extLst>
          </p:cNvPr>
          <p:cNvCxnSpPr/>
          <p:nvPr/>
        </p:nvCxnSpPr>
        <p:spPr>
          <a:xfrm flipH="1">
            <a:off x="2684477" y="5940368"/>
            <a:ext cx="403807" cy="2176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2E8D8324-A4A2-0644-8BF0-3D76762A2962}"/>
              </a:ext>
            </a:extLst>
          </p:cNvPr>
          <p:cNvSpPr txBox="1"/>
          <p:nvPr/>
        </p:nvSpPr>
        <p:spPr>
          <a:xfrm>
            <a:off x="7727703" y="3167908"/>
            <a:ext cx="2923131" cy="646331"/>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Interim Cryogenic</a:t>
            </a:r>
          </a:p>
          <a:p>
            <a:pPr algn="ctr"/>
            <a:r>
              <a:rPr lang="en-US" sz="1200" b="1" dirty="0">
                <a:solidFill>
                  <a:srgbClr val="FFFFFF"/>
                </a:solidFill>
                <a:latin typeface="Century Gothic Bold"/>
                <a:cs typeface="Arial" pitchFamily="34" charset="0"/>
              </a:rPr>
              <a:t>Propulsion Stage (ICPS)</a:t>
            </a:r>
          </a:p>
          <a:p>
            <a:pPr algn="ctr"/>
            <a:r>
              <a:rPr lang="en-US" sz="1200" b="1" dirty="0">
                <a:solidFill>
                  <a:schemeClr val="accent6">
                    <a:lumMod val="75000"/>
                  </a:schemeClr>
                </a:solidFill>
                <a:latin typeface="Century Gothic Bold"/>
                <a:cs typeface="Arial" pitchFamily="34" charset="0"/>
              </a:rPr>
              <a:t>Boeing/United Launch Alliance</a:t>
            </a:r>
          </a:p>
        </p:txBody>
      </p:sp>
      <p:sp>
        <p:nvSpPr>
          <p:cNvPr id="66" name="TextBox 65">
            <a:extLst>
              <a:ext uri="{FF2B5EF4-FFF2-40B4-BE49-F238E27FC236}">
                <a16:creationId xmlns:a16="http://schemas.microsoft.com/office/drawing/2014/main" id="{C8553BFF-C0E8-B941-81CB-C527F87826EE}"/>
              </a:ext>
            </a:extLst>
          </p:cNvPr>
          <p:cNvSpPr txBox="1"/>
          <p:nvPr/>
        </p:nvSpPr>
        <p:spPr>
          <a:xfrm>
            <a:off x="4310084" y="1843351"/>
            <a:ext cx="3374642"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Encapsulated Service Module (ESM) Panels</a:t>
            </a:r>
          </a:p>
        </p:txBody>
      </p:sp>
      <p:sp>
        <p:nvSpPr>
          <p:cNvPr id="67" name="TextBox 66">
            <a:extLst>
              <a:ext uri="{FF2B5EF4-FFF2-40B4-BE49-F238E27FC236}">
                <a16:creationId xmlns:a16="http://schemas.microsoft.com/office/drawing/2014/main" id="{EBDBC1E8-D1EE-ED49-8C66-99E03E8B0168}"/>
              </a:ext>
            </a:extLst>
          </p:cNvPr>
          <p:cNvSpPr txBox="1"/>
          <p:nvPr/>
        </p:nvSpPr>
        <p:spPr>
          <a:xfrm>
            <a:off x="6918363" y="1401494"/>
            <a:ext cx="1597517" cy="276999"/>
          </a:xfrm>
          <a:prstGeom prst="rect">
            <a:avLst/>
          </a:prstGeom>
          <a:noFill/>
        </p:spPr>
        <p:txBody>
          <a:bodyPr wrap="square" rtlCol="0">
            <a:spAutoFit/>
          </a:bodyPr>
          <a:lstStyle/>
          <a:p>
            <a:pPr algn="r"/>
            <a:r>
              <a:rPr lang="en-US" sz="1200" b="1" dirty="0">
                <a:solidFill>
                  <a:srgbClr val="FFFFFF"/>
                </a:solidFill>
                <a:latin typeface="Century Gothic Bold"/>
                <a:cs typeface="Arial" pitchFamily="34" charset="0"/>
              </a:rPr>
              <a:t>Crew Module (CM)</a:t>
            </a:r>
          </a:p>
        </p:txBody>
      </p:sp>
      <p:sp>
        <p:nvSpPr>
          <p:cNvPr id="68" name="Right Brace 67">
            <a:extLst>
              <a:ext uri="{FF2B5EF4-FFF2-40B4-BE49-F238E27FC236}">
                <a16:creationId xmlns:a16="http://schemas.microsoft.com/office/drawing/2014/main" id="{A94C64AE-A8C5-9743-84DB-BDCBC7639A11}"/>
              </a:ext>
            </a:extLst>
          </p:cNvPr>
          <p:cNvSpPr/>
          <p:nvPr/>
        </p:nvSpPr>
        <p:spPr>
          <a:xfrm rot="3242107">
            <a:off x="9305242" y="949501"/>
            <a:ext cx="237889" cy="2461687"/>
          </a:xfrm>
          <a:prstGeom prst="rightBrace">
            <a:avLst>
              <a:gd name="adj1" fmla="val 169975"/>
              <a:gd name="adj2" fmla="val 50000"/>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dirty="0">
              <a:solidFill>
                <a:srgbClr val="FFFFFF"/>
              </a:solidFill>
            </a:endParaRPr>
          </a:p>
        </p:txBody>
      </p:sp>
      <p:sp>
        <p:nvSpPr>
          <p:cNvPr id="70" name="Rectangle 69">
            <a:extLst>
              <a:ext uri="{FF2B5EF4-FFF2-40B4-BE49-F238E27FC236}">
                <a16:creationId xmlns:a16="http://schemas.microsoft.com/office/drawing/2014/main" id="{44A227A5-153F-DE4C-A903-711180D74962}"/>
              </a:ext>
            </a:extLst>
          </p:cNvPr>
          <p:cNvSpPr/>
          <p:nvPr/>
        </p:nvSpPr>
        <p:spPr>
          <a:xfrm>
            <a:off x="6853800" y="4333608"/>
            <a:ext cx="3469373" cy="461665"/>
          </a:xfrm>
          <a:prstGeom prst="rect">
            <a:avLst/>
          </a:prstGeom>
        </p:spPr>
        <p:txBody>
          <a:bodyPr wrap="square">
            <a:spAutoFit/>
          </a:bodyPr>
          <a:lstStyle/>
          <a:p>
            <a:pPr algn="ctr"/>
            <a:r>
              <a:rPr lang="en-US" sz="1200" b="1" dirty="0">
                <a:solidFill>
                  <a:srgbClr val="FFFFFF"/>
                </a:solidFill>
                <a:latin typeface="Century Gothic Bold"/>
                <a:cs typeface="Arial" pitchFamily="34" charset="0"/>
              </a:rPr>
              <a:t>Launch Vehicle Stage Adapter </a:t>
            </a:r>
          </a:p>
          <a:p>
            <a:pPr algn="ctr"/>
            <a:r>
              <a:rPr lang="en-US" sz="1200" b="1" dirty="0">
                <a:solidFill>
                  <a:schemeClr val="accent6">
                    <a:lumMod val="75000"/>
                  </a:schemeClr>
                </a:solidFill>
                <a:latin typeface="Century Gothic Bold"/>
                <a:cs typeface="Arial" pitchFamily="34" charset="0"/>
              </a:rPr>
              <a:t>Teledyne Brown Engineering</a:t>
            </a:r>
          </a:p>
        </p:txBody>
      </p:sp>
      <p:sp>
        <p:nvSpPr>
          <p:cNvPr id="71" name="TextBox 70">
            <a:extLst>
              <a:ext uri="{FF2B5EF4-FFF2-40B4-BE49-F238E27FC236}">
                <a16:creationId xmlns:a16="http://schemas.microsoft.com/office/drawing/2014/main" id="{A21E3B5E-7B2B-1443-B5A0-61CC3C0FEB10}"/>
              </a:ext>
            </a:extLst>
          </p:cNvPr>
          <p:cNvSpPr txBox="1"/>
          <p:nvPr/>
        </p:nvSpPr>
        <p:spPr>
          <a:xfrm>
            <a:off x="5698410" y="2323068"/>
            <a:ext cx="1715534"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Orion Stage Adapter</a:t>
            </a:r>
          </a:p>
        </p:txBody>
      </p:sp>
      <p:cxnSp>
        <p:nvCxnSpPr>
          <p:cNvPr id="72" name="Straight Connector 71">
            <a:extLst>
              <a:ext uri="{FF2B5EF4-FFF2-40B4-BE49-F238E27FC236}">
                <a16:creationId xmlns:a16="http://schemas.microsoft.com/office/drawing/2014/main" id="{80666F08-86A5-2443-8CDF-7F0D784CDAAB}"/>
              </a:ext>
            </a:extLst>
          </p:cNvPr>
          <p:cNvCxnSpPr/>
          <p:nvPr/>
        </p:nvCxnSpPr>
        <p:spPr>
          <a:xfrm>
            <a:off x="7350246" y="2477406"/>
            <a:ext cx="548004" cy="7999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FC87750-A025-E043-9D32-2CF25171BF5F}"/>
              </a:ext>
            </a:extLst>
          </p:cNvPr>
          <p:cNvCxnSpPr/>
          <p:nvPr/>
        </p:nvCxnSpPr>
        <p:spPr>
          <a:xfrm>
            <a:off x="7468085" y="2243809"/>
            <a:ext cx="635287" cy="11481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4313A78-1FA1-3648-B48F-D56F640E8393}"/>
              </a:ext>
            </a:extLst>
          </p:cNvPr>
          <p:cNvCxnSpPr/>
          <p:nvPr/>
        </p:nvCxnSpPr>
        <p:spPr>
          <a:xfrm>
            <a:off x="7624248" y="1996751"/>
            <a:ext cx="674507" cy="8440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978223A-5429-D641-AA97-8B3405BF879B}"/>
              </a:ext>
            </a:extLst>
          </p:cNvPr>
          <p:cNvCxnSpPr>
            <a:cxnSpLocks/>
          </p:cNvCxnSpPr>
          <p:nvPr/>
        </p:nvCxnSpPr>
        <p:spPr>
          <a:xfrm>
            <a:off x="8109100" y="1786005"/>
            <a:ext cx="729711" cy="152841"/>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6D87ED6-0873-7B48-B968-AE92D7C5CE26}"/>
              </a:ext>
            </a:extLst>
          </p:cNvPr>
          <p:cNvCxnSpPr>
            <a:cxnSpLocks/>
          </p:cNvCxnSpPr>
          <p:nvPr/>
        </p:nvCxnSpPr>
        <p:spPr>
          <a:xfrm>
            <a:off x="8456646" y="1546633"/>
            <a:ext cx="732623" cy="17214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BE9AF23-2046-7C44-90C3-FD842738BB50}"/>
              </a:ext>
            </a:extLst>
          </p:cNvPr>
          <p:cNvCxnSpPr>
            <a:cxnSpLocks/>
          </p:cNvCxnSpPr>
          <p:nvPr/>
        </p:nvCxnSpPr>
        <p:spPr>
          <a:xfrm>
            <a:off x="8897636" y="1335564"/>
            <a:ext cx="727744" cy="164794"/>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F9F9ACA-3626-5C47-8B26-3D00DBA67008}"/>
              </a:ext>
            </a:extLst>
          </p:cNvPr>
          <p:cNvCxnSpPr/>
          <p:nvPr/>
        </p:nvCxnSpPr>
        <p:spPr>
          <a:xfrm>
            <a:off x="7772368" y="3123974"/>
            <a:ext cx="722273" cy="18324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1E0E457-C596-0E41-A94A-DB0B27921C1E}"/>
              </a:ext>
            </a:extLst>
          </p:cNvPr>
          <p:cNvCxnSpPr/>
          <p:nvPr/>
        </p:nvCxnSpPr>
        <p:spPr>
          <a:xfrm>
            <a:off x="5200334" y="4905463"/>
            <a:ext cx="385909" cy="54893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1BBDFFA-23B6-C94B-A0C0-854D79374DC6}"/>
              </a:ext>
            </a:extLst>
          </p:cNvPr>
          <p:cNvCxnSpPr/>
          <p:nvPr/>
        </p:nvCxnSpPr>
        <p:spPr>
          <a:xfrm>
            <a:off x="3213121" y="3050678"/>
            <a:ext cx="672855" cy="14659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6A0C439-9CD0-E84E-AE73-E3FC178D1F38}"/>
              </a:ext>
            </a:extLst>
          </p:cNvPr>
          <p:cNvCxnSpPr>
            <a:cxnSpLocks/>
          </p:cNvCxnSpPr>
          <p:nvPr/>
        </p:nvCxnSpPr>
        <p:spPr>
          <a:xfrm>
            <a:off x="6939935" y="3851283"/>
            <a:ext cx="471515" cy="61523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30254BC1-9344-3249-BA3A-747F718F7634}"/>
              </a:ext>
            </a:extLst>
          </p:cNvPr>
          <p:cNvSpPr txBox="1"/>
          <p:nvPr/>
        </p:nvSpPr>
        <p:spPr>
          <a:xfrm>
            <a:off x="5268134" y="5394014"/>
            <a:ext cx="2273968"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Core Stage &amp; Avionics</a:t>
            </a:r>
          </a:p>
          <a:p>
            <a:pPr algn="ctr"/>
            <a:r>
              <a:rPr lang="en-US" sz="1200" b="1" dirty="0">
                <a:solidFill>
                  <a:schemeClr val="accent6">
                    <a:lumMod val="75000"/>
                  </a:schemeClr>
                </a:solidFill>
                <a:latin typeface="Century Gothic Bold"/>
                <a:cs typeface="Arial" pitchFamily="34" charset="0"/>
              </a:rPr>
              <a:t>Boeing</a:t>
            </a:r>
          </a:p>
        </p:txBody>
      </p:sp>
      <p:sp>
        <p:nvSpPr>
          <p:cNvPr id="83" name="TextBox 82">
            <a:extLst>
              <a:ext uri="{FF2B5EF4-FFF2-40B4-BE49-F238E27FC236}">
                <a16:creationId xmlns:a16="http://schemas.microsoft.com/office/drawing/2014/main" id="{A92B75B7-9799-8C49-9B97-58C8EABD277F}"/>
              </a:ext>
            </a:extLst>
          </p:cNvPr>
          <p:cNvSpPr txBox="1"/>
          <p:nvPr/>
        </p:nvSpPr>
        <p:spPr>
          <a:xfrm>
            <a:off x="4725309" y="2713902"/>
            <a:ext cx="1947520"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RL10 Engine</a:t>
            </a:r>
          </a:p>
          <a:p>
            <a:pPr algn="ctr"/>
            <a:r>
              <a:rPr lang="en-US" sz="1200" b="1" dirty="0" err="1">
                <a:solidFill>
                  <a:schemeClr val="accent6">
                    <a:lumMod val="75000"/>
                  </a:schemeClr>
                </a:solidFill>
                <a:latin typeface="Century Gothic Bold"/>
                <a:cs typeface="Arial" pitchFamily="34" charset="0"/>
              </a:rPr>
              <a:t>Aerojet</a:t>
            </a:r>
            <a:r>
              <a:rPr lang="en-US" sz="1200" b="1" dirty="0">
                <a:solidFill>
                  <a:schemeClr val="accent6">
                    <a:lumMod val="75000"/>
                  </a:schemeClr>
                </a:solidFill>
                <a:latin typeface="Century Gothic Bold"/>
                <a:cs typeface="Arial" pitchFamily="34" charset="0"/>
              </a:rPr>
              <a:t> </a:t>
            </a:r>
            <a:r>
              <a:rPr lang="en-US" sz="1200" b="1" dirty="0" err="1">
                <a:solidFill>
                  <a:schemeClr val="accent6">
                    <a:lumMod val="75000"/>
                  </a:schemeClr>
                </a:solidFill>
                <a:latin typeface="Century Gothic Bold"/>
                <a:cs typeface="Arial" pitchFamily="34" charset="0"/>
              </a:rPr>
              <a:t>Rocketdyne</a:t>
            </a:r>
            <a:endParaRPr lang="en-US" sz="1200" b="1" dirty="0">
              <a:solidFill>
                <a:schemeClr val="accent6">
                  <a:lumMod val="75000"/>
                </a:schemeClr>
              </a:solidFill>
              <a:latin typeface="Century Gothic Bold"/>
              <a:cs typeface="Arial" pitchFamily="34" charset="0"/>
            </a:endParaRPr>
          </a:p>
        </p:txBody>
      </p:sp>
      <p:cxnSp>
        <p:nvCxnSpPr>
          <p:cNvPr id="84" name="Straight Connector 83">
            <a:extLst>
              <a:ext uri="{FF2B5EF4-FFF2-40B4-BE49-F238E27FC236}">
                <a16:creationId xmlns:a16="http://schemas.microsoft.com/office/drawing/2014/main" id="{4486765A-FBD9-6543-813E-537BC33F27AA}"/>
              </a:ext>
            </a:extLst>
          </p:cNvPr>
          <p:cNvCxnSpPr>
            <a:cxnSpLocks/>
          </p:cNvCxnSpPr>
          <p:nvPr/>
        </p:nvCxnSpPr>
        <p:spPr>
          <a:xfrm flipH="1" flipV="1">
            <a:off x="6178947" y="2865973"/>
            <a:ext cx="1157198" cy="18097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281785D-9198-CD4F-9B9C-24E9C907EDEE}"/>
              </a:ext>
            </a:extLst>
          </p:cNvPr>
          <p:cNvSpPr txBox="1"/>
          <p:nvPr/>
        </p:nvSpPr>
        <p:spPr>
          <a:xfrm>
            <a:off x="9374656" y="2226253"/>
            <a:ext cx="1689432" cy="646331"/>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Orion Multi-Purpose</a:t>
            </a:r>
          </a:p>
          <a:p>
            <a:pPr algn="ctr"/>
            <a:r>
              <a:rPr lang="en-US" sz="1200" b="1" dirty="0">
                <a:solidFill>
                  <a:srgbClr val="FFFFFF"/>
                </a:solidFill>
                <a:latin typeface="Century Gothic Bold"/>
                <a:cs typeface="Arial" pitchFamily="34" charset="0"/>
              </a:rPr>
              <a:t>Crew Vehicle</a:t>
            </a:r>
          </a:p>
          <a:p>
            <a:pPr algn="ctr"/>
            <a:r>
              <a:rPr lang="en-US" sz="1200" b="1" dirty="0">
                <a:solidFill>
                  <a:schemeClr val="accent6">
                    <a:lumMod val="75000"/>
                  </a:schemeClr>
                </a:solidFill>
                <a:latin typeface="Century Gothic Bold"/>
                <a:cs typeface="Arial" pitchFamily="34" charset="0"/>
              </a:rPr>
              <a:t>Lockheed Martin</a:t>
            </a:r>
          </a:p>
        </p:txBody>
      </p:sp>
      <p:sp>
        <p:nvSpPr>
          <p:cNvPr id="36" name="TextBox 35">
            <a:extLst>
              <a:ext uri="{FF2B5EF4-FFF2-40B4-BE49-F238E27FC236}">
                <a16:creationId xmlns:a16="http://schemas.microsoft.com/office/drawing/2014/main" id="{FCBE628F-62D9-2048-AE0E-2C88D827EE8D}"/>
              </a:ext>
            </a:extLst>
          </p:cNvPr>
          <p:cNvSpPr txBox="1"/>
          <p:nvPr/>
        </p:nvSpPr>
        <p:spPr>
          <a:xfrm>
            <a:off x="225755" y="1353628"/>
            <a:ext cx="4974579" cy="461665"/>
          </a:xfrm>
          <a:prstGeom prst="rect">
            <a:avLst/>
          </a:prstGeom>
          <a:noFill/>
        </p:spPr>
        <p:txBody>
          <a:bodyPr wrap="square" rtlCol="0">
            <a:spAutoFit/>
          </a:bodyPr>
          <a:lstStyle/>
          <a:p>
            <a:r>
              <a:rPr lang="en-US" b="1" dirty="0">
                <a:solidFill>
                  <a:srgbClr val="FFFFFF"/>
                </a:solidFill>
                <a:latin typeface="Century Gothic" panose="020B0502020202020204" pitchFamily="34" charset="0"/>
                <a:cs typeface="Arial" pitchFamily="34" charset="0"/>
              </a:rPr>
              <a:t>BLOCK 1 CONFIGURATION</a:t>
            </a:r>
            <a:endParaRPr lang="en-US" b="1" dirty="0">
              <a:solidFill>
                <a:schemeClr val="accent2"/>
              </a:solidFill>
              <a:latin typeface="Century Gothic" panose="020B0502020202020204" pitchFamily="34" charset="0"/>
              <a:cs typeface="Arial" pitchFamily="34" charset="0"/>
            </a:endParaRPr>
          </a:p>
        </p:txBody>
      </p:sp>
      <p:sp>
        <p:nvSpPr>
          <p:cNvPr id="3" name="Title 2">
            <a:extLst>
              <a:ext uri="{FF2B5EF4-FFF2-40B4-BE49-F238E27FC236}">
                <a16:creationId xmlns:a16="http://schemas.microsoft.com/office/drawing/2014/main" id="{0EB710B3-6CEC-F648-B93F-D9397A0D2FE9}"/>
              </a:ext>
            </a:extLst>
          </p:cNvPr>
          <p:cNvSpPr>
            <a:spLocks noGrp="1"/>
          </p:cNvSpPr>
          <p:nvPr>
            <p:ph type="title"/>
          </p:nvPr>
        </p:nvSpPr>
        <p:spPr>
          <a:xfrm>
            <a:off x="0" y="174343"/>
            <a:ext cx="11269980" cy="846386"/>
          </a:xfrm>
        </p:spPr>
        <p:txBody>
          <a:bodyPr>
            <a:spAutoFit/>
          </a:bodyPr>
          <a:lstStyle/>
          <a:p>
            <a:r>
              <a:rPr lang="en-US" altLang="x-none" dirty="0">
                <a:latin typeface="Century Gothic" panose="020B0502020202020204" pitchFamily="34" charset="0"/>
              </a:rPr>
              <a:t>NASA’S SPACE LAUNCH SYSTEM</a:t>
            </a:r>
            <a:br>
              <a:rPr lang="en-US" altLang="x-none" dirty="0">
                <a:latin typeface="Century Gothic" panose="020B0502020202020204" pitchFamily="34" charset="0"/>
              </a:rPr>
            </a:br>
            <a:r>
              <a:rPr lang="en-US" altLang="x-none" sz="2000" b="1" dirty="0">
                <a:solidFill>
                  <a:schemeClr val="bg1">
                    <a:lumMod val="65000"/>
                  </a:schemeClr>
                </a:solidFill>
                <a:latin typeface="Century Gothic" panose="020B0502020202020204" pitchFamily="34" charset="0"/>
              </a:rPr>
              <a:t>BACKBONE OF DEEP SPACE EXPLORATION</a:t>
            </a:r>
            <a:endParaRPr lang="en-US" sz="2000" b="1" dirty="0"/>
          </a:p>
        </p:txBody>
      </p:sp>
      <p:sp>
        <p:nvSpPr>
          <p:cNvPr id="2" name="Slide Number Placeholder 1">
            <a:extLst>
              <a:ext uri="{FF2B5EF4-FFF2-40B4-BE49-F238E27FC236}">
                <a16:creationId xmlns:a16="http://schemas.microsoft.com/office/drawing/2014/main" id="{A40D1600-58DF-8042-A1D6-865CB2D342D8}"/>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199309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109">
            <a:extLst>
              <a:ext uri="{FF2B5EF4-FFF2-40B4-BE49-F238E27FC236}">
                <a16:creationId xmlns:a16="http://schemas.microsoft.com/office/drawing/2014/main" id="{FB4A65F0-3789-7040-ACF3-3FA254B935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68485" y="1757396"/>
            <a:ext cx="720657" cy="4112442"/>
          </a:xfrm>
          <a:prstGeom prst="rect">
            <a:avLst/>
          </a:prstGeom>
        </p:spPr>
      </p:pic>
      <p:pic>
        <p:nvPicPr>
          <p:cNvPr id="111" name="Picture 110">
            <a:extLst>
              <a:ext uri="{FF2B5EF4-FFF2-40B4-BE49-F238E27FC236}">
                <a16:creationId xmlns:a16="http://schemas.microsoft.com/office/drawing/2014/main" id="{639D57F7-5F3B-E248-A7FB-34269D2598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15915" y="1583130"/>
            <a:ext cx="689956" cy="4286708"/>
          </a:xfrm>
          <a:prstGeom prst="rect">
            <a:avLst/>
          </a:prstGeom>
        </p:spPr>
      </p:pic>
      <p:pic>
        <p:nvPicPr>
          <p:cNvPr id="112" name="Picture 111">
            <a:extLst>
              <a:ext uri="{FF2B5EF4-FFF2-40B4-BE49-F238E27FC236}">
                <a16:creationId xmlns:a16="http://schemas.microsoft.com/office/drawing/2014/main" id="{25357AFF-DE24-8648-8D2C-1A73358D75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93447" y="2011064"/>
            <a:ext cx="694580" cy="3858774"/>
          </a:xfrm>
          <a:prstGeom prst="rect">
            <a:avLst/>
          </a:prstGeom>
        </p:spPr>
      </p:pic>
      <p:pic>
        <p:nvPicPr>
          <p:cNvPr id="113" name="Picture 112">
            <a:extLst>
              <a:ext uri="{FF2B5EF4-FFF2-40B4-BE49-F238E27FC236}">
                <a16:creationId xmlns:a16="http://schemas.microsoft.com/office/drawing/2014/main" id="{DE098B9C-7456-914F-8AE4-D5A8F6D11A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09610" y="1583130"/>
            <a:ext cx="726700" cy="4286708"/>
          </a:xfrm>
          <a:prstGeom prst="rect">
            <a:avLst/>
          </a:prstGeom>
        </p:spPr>
      </p:pic>
      <p:pic>
        <p:nvPicPr>
          <p:cNvPr id="114" name="Picture 113">
            <a:extLst>
              <a:ext uri="{FF2B5EF4-FFF2-40B4-BE49-F238E27FC236}">
                <a16:creationId xmlns:a16="http://schemas.microsoft.com/office/drawing/2014/main" id="{3C1DD38D-043F-7546-9B7C-C2B36BE780A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205940" y="2385912"/>
            <a:ext cx="690592" cy="3483926"/>
          </a:xfrm>
          <a:prstGeom prst="rect">
            <a:avLst/>
          </a:prstGeom>
        </p:spPr>
      </p:pic>
      <p:pic>
        <p:nvPicPr>
          <p:cNvPr id="115" name="Picture 114">
            <a:extLst>
              <a:ext uri="{FF2B5EF4-FFF2-40B4-BE49-F238E27FC236}">
                <a16:creationId xmlns:a16="http://schemas.microsoft.com/office/drawing/2014/main" id="{DBCA3168-0417-A04F-94FD-7242BFF4BDC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11934" y="2088839"/>
            <a:ext cx="692342" cy="3780999"/>
          </a:xfrm>
          <a:prstGeom prst="rect">
            <a:avLst/>
          </a:prstGeom>
        </p:spPr>
      </p:pic>
      <p:sp>
        <p:nvSpPr>
          <p:cNvPr id="7" name="Title 6"/>
          <p:cNvSpPr>
            <a:spLocks noGrp="1"/>
          </p:cNvSpPr>
          <p:nvPr>
            <p:ph type="title"/>
          </p:nvPr>
        </p:nvSpPr>
        <p:spPr/>
        <p:txBody>
          <a:bodyPr/>
          <a:lstStyle/>
          <a:p>
            <a:r>
              <a:rPr lang="en-US" dirty="0"/>
              <a:t>SLS </a:t>
            </a:r>
            <a:r>
              <a:rPr lang="en-US" dirty="0" err="1"/>
              <a:t>Evolvability</a:t>
            </a:r>
            <a:r>
              <a:rPr lang="en-US" dirty="0"/>
              <a:t/>
            </a:r>
            <a:br>
              <a:rPr lang="en-US" dirty="0"/>
            </a:br>
            <a:r>
              <a:rPr lang="en-US" sz="2000" b="1" dirty="0">
                <a:solidFill>
                  <a:schemeClr val="bg1">
                    <a:lumMod val="65000"/>
                  </a:schemeClr>
                </a:solidFill>
              </a:rPr>
              <a:t>Foundation for a generation of deep space exploration</a:t>
            </a:r>
          </a:p>
        </p:txBody>
      </p:sp>
      <p:cxnSp>
        <p:nvCxnSpPr>
          <p:cNvPr id="168" name="Straight Connector 167">
            <a:extLst>
              <a:ext uri="{FF2B5EF4-FFF2-40B4-BE49-F238E27FC236}">
                <a16:creationId xmlns:a16="http://schemas.microsoft.com/office/drawing/2014/main" id="{A33C77F4-5238-A64A-BA37-D7E3CB4C8581}"/>
              </a:ext>
            </a:extLst>
          </p:cNvPr>
          <p:cNvCxnSpPr/>
          <p:nvPr/>
        </p:nvCxnSpPr>
        <p:spPr bwMode="auto">
          <a:xfrm>
            <a:off x="9283086" y="5868303"/>
            <a:ext cx="0" cy="80384"/>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E7B8BE8-DBB0-8040-9967-F1B05801B574}"/>
              </a:ext>
            </a:extLst>
          </p:cNvPr>
          <p:cNvCxnSpPr/>
          <p:nvPr/>
        </p:nvCxnSpPr>
        <p:spPr bwMode="auto">
          <a:xfrm>
            <a:off x="5155979" y="5837736"/>
            <a:ext cx="0" cy="110951"/>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70" name="TextBox 169">
            <a:extLst>
              <a:ext uri="{FF2B5EF4-FFF2-40B4-BE49-F238E27FC236}">
                <a16:creationId xmlns:a16="http://schemas.microsoft.com/office/drawing/2014/main" id="{F8CF15BE-D7A1-234D-A5F6-E797962B9B8E}"/>
              </a:ext>
            </a:extLst>
          </p:cNvPr>
          <p:cNvSpPr txBox="1"/>
          <p:nvPr/>
        </p:nvSpPr>
        <p:spPr>
          <a:xfrm>
            <a:off x="9576416" y="1373239"/>
            <a:ext cx="1104213" cy="124650"/>
          </a:xfrm>
          <a:prstGeom prst="rect">
            <a:avLst/>
          </a:prstGeom>
          <a:noFill/>
        </p:spPr>
        <p:txBody>
          <a:bodyPr wrap="squar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355 ft. </a:t>
            </a:r>
          </a:p>
        </p:txBody>
      </p:sp>
      <p:sp>
        <p:nvSpPr>
          <p:cNvPr id="171" name="TextBox 170">
            <a:extLst>
              <a:ext uri="{FF2B5EF4-FFF2-40B4-BE49-F238E27FC236}">
                <a16:creationId xmlns:a16="http://schemas.microsoft.com/office/drawing/2014/main" id="{3ABC4CAD-45C6-F44C-8C11-D4CAE4FD0EC7}"/>
              </a:ext>
            </a:extLst>
          </p:cNvPr>
          <p:cNvSpPr txBox="1"/>
          <p:nvPr/>
        </p:nvSpPr>
        <p:spPr>
          <a:xfrm>
            <a:off x="8883562" y="5626189"/>
            <a:ext cx="799049" cy="22159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RS-25 Engines</a:t>
            </a:r>
          </a:p>
        </p:txBody>
      </p:sp>
      <p:sp>
        <p:nvSpPr>
          <p:cNvPr id="172" name="TextBox 171">
            <a:extLst>
              <a:ext uri="{FF2B5EF4-FFF2-40B4-BE49-F238E27FC236}">
                <a16:creationId xmlns:a16="http://schemas.microsoft.com/office/drawing/2014/main" id="{3DFC20AD-4E28-A944-AC77-D1C9E8A39051}"/>
              </a:ext>
            </a:extLst>
          </p:cNvPr>
          <p:cNvSpPr txBox="1"/>
          <p:nvPr/>
        </p:nvSpPr>
        <p:spPr>
          <a:xfrm>
            <a:off x="4988698"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365 ft.</a:t>
            </a:r>
          </a:p>
        </p:txBody>
      </p:sp>
      <p:cxnSp>
        <p:nvCxnSpPr>
          <p:cNvPr id="173" name="Straight Connector 172">
            <a:extLst>
              <a:ext uri="{FF2B5EF4-FFF2-40B4-BE49-F238E27FC236}">
                <a16:creationId xmlns:a16="http://schemas.microsoft.com/office/drawing/2014/main" id="{41860D49-5B86-F341-857F-9C0D9252DA84}"/>
              </a:ext>
            </a:extLst>
          </p:cNvPr>
          <p:cNvCxnSpPr/>
          <p:nvPr/>
        </p:nvCxnSpPr>
        <p:spPr bwMode="auto">
          <a:xfrm>
            <a:off x="8470204" y="5861324"/>
            <a:ext cx="0" cy="87363"/>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74" name="TextBox 173">
            <a:extLst>
              <a:ext uri="{FF2B5EF4-FFF2-40B4-BE49-F238E27FC236}">
                <a16:creationId xmlns:a16="http://schemas.microsoft.com/office/drawing/2014/main" id="{31BA7F22-9CB4-4449-988F-196A1A16F659}"/>
              </a:ext>
            </a:extLst>
          </p:cNvPr>
          <p:cNvSpPr txBox="1"/>
          <p:nvPr/>
        </p:nvSpPr>
        <p:spPr>
          <a:xfrm>
            <a:off x="8947924" y="3645080"/>
            <a:ext cx="694035" cy="110801"/>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Core Stage</a:t>
            </a:r>
          </a:p>
        </p:txBody>
      </p:sp>
      <p:cxnSp>
        <p:nvCxnSpPr>
          <p:cNvPr id="175" name="Straight Connector 174">
            <a:extLst>
              <a:ext uri="{FF2B5EF4-FFF2-40B4-BE49-F238E27FC236}">
                <a16:creationId xmlns:a16="http://schemas.microsoft.com/office/drawing/2014/main" id="{5D42BDF2-FAA7-8644-93EE-7BBE82ED4A6C}"/>
              </a:ext>
            </a:extLst>
          </p:cNvPr>
          <p:cNvCxnSpPr/>
          <p:nvPr/>
        </p:nvCxnSpPr>
        <p:spPr bwMode="auto">
          <a:xfrm>
            <a:off x="6831804" y="5846460"/>
            <a:ext cx="0" cy="102227"/>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53D0628-4DBB-DE4D-AEC6-E995EEE2EBF6}"/>
              </a:ext>
            </a:extLst>
          </p:cNvPr>
          <p:cNvCxnSpPr/>
          <p:nvPr/>
        </p:nvCxnSpPr>
        <p:spPr bwMode="auto">
          <a:xfrm>
            <a:off x="10130345" y="5850947"/>
            <a:ext cx="0" cy="977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83" name="TextBox 182">
            <a:extLst>
              <a:ext uri="{FF2B5EF4-FFF2-40B4-BE49-F238E27FC236}">
                <a16:creationId xmlns:a16="http://schemas.microsoft.com/office/drawing/2014/main" id="{44B28C3C-0660-F24C-8133-910E9F572ED9}"/>
              </a:ext>
            </a:extLst>
          </p:cNvPr>
          <p:cNvSpPr txBox="1"/>
          <p:nvPr/>
        </p:nvSpPr>
        <p:spPr>
          <a:xfrm>
            <a:off x="3211933" y="1373239"/>
            <a:ext cx="732573"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Up to 313 ft.</a:t>
            </a:r>
          </a:p>
        </p:txBody>
      </p:sp>
      <p:sp>
        <p:nvSpPr>
          <p:cNvPr id="184" name="TextBox 183">
            <a:extLst>
              <a:ext uri="{FF2B5EF4-FFF2-40B4-BE49-F238E27FC236}">
                <a16:creationId xmlns:a16="http://schemas.microsoft.com/office/drawing/2014/main" id="{A06803FA-C786-E449-AED2-9593210D6F09}"/>
              </a:ext>
            </a:extLst>
          </p:cNvPr>
          <p:cNvSpPr txBox="1"/>
          <p:nvPr/>
        </p:nvSpPr>
        <p:spPr>
          <a:xfrm>
            <a:off x="8947924" y="3177349"/>
            <a:ext cx="694035"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Interstage</a:t>
            </a:r>
          </a:p>
        </p:txBody>
      </p:sp>
      <p:cxnSp>
        <p:nvCxnSpPr>
          <p:cNvPr id="185" name="Straight Connector 184">
            <a:extLst>
              <a:ext uri="{FF2B5EF4-FFF2-40B4-BE49-F238E27FC236}">
                <a16:creationId xmlns:a16="http://schemas.microsoft.com/office/drawing/2014/main" id="{BF41EFC1-926E-A64C-B001-CDF449CD0D14}"/>
              </a:ext>
            </a:extLst>
          </p:cNvPr>
          <p:cNvCxnSpPr/>
          <p:nvPr/>
        </p:nvCxnSpPr>
        <p:spPr bwMode="auto">
          <a:xfrm flipH="1">
            <a:off x="7168313" y="5355193"/>
            <a:ext cx="22657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86" name="TextBox 185">
            <a:extLst>
              <a:ext uri="{FF2B5EF4-FFF2-40B4-BE49-F238E27FC236}">
                <a16:creationId xmlns:a16="http://schemas.microsoft.com/office/drawing/2014/main" id="{945A50CE-1BDB-C640-81DB-FC6F36201D39}"/>
              </a:ext>
            </a:extLst>
          </p:cNvPr>
          <p:cNvSpPr txBox="1"/>
          <p:nvPr/>
        </p:nvSpPr>
        <p:spPr>
          <a:xfrm>
            <a:off x="9044872" y="5233617"/>
            <a:ext cx="500138" cy="276999"/>
          </a:xfrm>
          <a:prstGeom prst="rect">
            <a:avLst/>
          </a:prstGeom>
          <a:noFill/>
        </p:spPr>
        <p:txBody>
          <a:bodyPr wrap="non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Evolved</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Boosters</a:t>
            </a:r>
          </a:p>
        </p:txBody>
      </p:sp>
      <p:sp>
        <p:nvSpPr>
          <p:cNvPr id="187" name="TextBox 186">
            <a:extLst>
              <a:ext uri="{FF2B5EF4-FFF2-40B4-BE49-F238E27FC236}">
                <a16:creationId xmlns:a16="http://schemas.microsoft.com/office/drawing/2014/main" id="{7810D883-69CA-CE46-829C-3FCDB6E1EEE5}"/>
              </a:ext>
            </a:extLst>
          </p:cNvPr>
          <p:cNvSpPr txBox="1"/>
          <p:nvPr/>
        </p:nvSpPr>
        <p:spPr>
          <a:xfrm>
            <a:off x="7386152" y="5154119"/>
            <a:ext cx="500138" cy="415499"/>
          </a:xfrm>
          <a:prstGeom prst="rect">
            <a:avLst/>
          </a:prstGeom>
          <a:noFill/>
        </p:spPr>
        <p:txBody>
          <a:bodyPr wrap="non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Boosters</a:t>
            </a:r>
          </a:p>
        </p:txBody>
      </p:sp>
      <p:cxnSp>
        <p:nvCxnSpPr>
          <p:cNvPr id="188" name="Straight Connector 187">
            <a:extLst>
              <a:ext uri="{FF2B5EF4-FFF2-40B4-BE49-F238E27FC236}">
                <a16:creationId xmlns:a16="http://schemas.microsoft.com/office/drawing/2014/main" id="{C9DA3244-07B7-FF46-BB8B-A8FE71D9DF2A}"/>
              </a:ext>
            </a:extLst>
          </p:cNvPr>
          <p:cNvCxnSpPr>
            <a:cxnSpLocks/>
          </p:cNvCxnSpPr>
          <p:nvPr/>
        </p:nvCxnSpPr>
        <p:spPr bwMode="auto">
          <a:xfrm flipH="1">
            <a:off x="8834274" y="5352632"/>
            <a:ext cx="21426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89" name="TextBox 188">
            <a:extLst>
              <a:ext uri="{FF2B5EF4-FFF2-40B4-BE49-F238E27FC236}">
                <a16:creationId xmlns:a16="http://schemas.microsoft.com/office/drawing/2014/main" id="{A06D7F5C-60F6-BA45-9474-730D46510DC5}"/>
              </a:ext>
            </a:extLst>
          </p:cNvPr>
          <p:cNvSpPr txBox="1"/>
          <p:nvPr/>
        </p:nvSpPr>
        <p:spPr>
          <a:xfrm>
            <a:off x="8965725" y="2785175"/>
            <a:ext cx="694035"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Exploration Upper Stage</a:t>
            </a:r>
          </a:p>
        </p:txBody>
      </p:sp>
      <p:sp>
        <p:nvSpPr>
          <p:cNvPr id="190" name="TextBox 189">
            <a:extLst>
              <a:ext uri="{FF2B5EF4-FFF2-40B4-BE49-F238E27FC236}">
                <a16:creationId xmlns:a16="http://schemas.microsoft.com/office/drawing/2014/main" id="{AF9AA609-2D1A-5A44-A08F-82DA5E8DC940}"/>
              </a:ext>
            </a:extLst>
          </p:cNvPr>
          <p:cNvSpPr txBox="1"/>
          <p:nvPr/>
        </p:nvSpPr>
        <p:spPr>
          <a:xfrm>
            <a:off x="6652006"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325 ft.</a:t>
            </a:r>
          </a:p>
        </p:txBody>
      </p:sp>
      <p:sp>
        <p:nvSpPr>
          <p:cNvPr id="191" name="TextBox 190">
            <a:extLst>
              <a:ext uri="{FF2B5EF4-FFF2-40B4-BE49-F238E27FC236}">
                <a16:creationId xmlns:a16="http://schemas.microsoft.com/office/drawing/2014/main" id="{1DD532E2-F3BE-DD44-8D7E-ED294A43AC9E}"/>
              </a:ext>
            </a:extLst>
          </p:cNvPr>
          <p:cNvSpPr txBox="1"/>
          <p:nvPr/>
        </p:nvSpPr>
        <p:spPr>
          <a:xfrm>
            <a:off x="2485453" y="2612121"/>
            <a:ext cx="357154"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Orion</a:t>
            </a:r>
          </a:p>
        </p:txBody>
      </p:sp>
      <p:sp>
        <p:nvSpPr>
          <p:cNvPr id="192" name="TextBox 191">
            <a:extLst>
              <a:ext uri="{FF2B5EF4-FFF2-40B4-BE49-F238E27FC236}">
                <a16:creationId xmlns:a16="http://schemas.microsoft.com/office/drawing/2014/main" id="{D600650E-0F35-774D-8A4D-039E5AFE920D}"/>
              </a:ext>
            </a:extLst>
          </p:cNvPr>
          <p:cNvSpPr txBox="1"/>
          <p:nvPr/>
        </p:nvSpPr>
        <p:spPr>
          <a:xfrm>
            <a:off x="2219107" y="2362435"/>
            <a:ext cx="1186772" cy="138499"/>
          </a:xfrm>
          <a:prstGeom prst="rect">
            <a:avLst/>
          </a:prstGeom>
          <a:noFill/>
        </p:spPr>
        <p:txBody>
          <a:bodyPr wrap="square" lIns="0" tIns="0" rIns="0" bIns="0" rtlCol="0">
            <a:spAutoFit/>
          </a:bodyPr>
          <a:lstStyle/>
          <a:p>
            <a:pP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Launch Abort System</a:t>
            </a:r>
          </a:p>
        </p:txBody>
      </p:sp>
      <p:cxnSp>
        <p:nvCxnSpPr>
          <p:cNvPr id="193" name="Straight Connector 192">
            <a:extLst>
              <a:ext uri="{FF2B5EF4-FFF2-40B4-BE49-F238E27FC236}">
                <a16:creationId xmlns:a16="http://schemas.microsoft.com/office/drawing/2014/main" id="{FB24E93D-2184-264B-BEB9-68B46CE7C071}"/>
              </a:ext>
            </a:extLst>
          </p:cNvPr>
          <p:cNvCxnSpPr>
            <a:cxnSpLocks/>
          </p:cNvCxnSpPr>
          <p:nvPr/>
        </p:nvCxnSpPr>
        <p:spPr bwMode="auto">
          <a:xfrm flipH="1">
            <a:off x="2004498" y="2422869"/>
            <a:ext cx="192938"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94" name="TextBox 193">
            <a:extLst>
              <a:ext uri="{FF2B5EF4-FFF2-40B4-BE49-F238E27FC236}">
                <a16:creationId xmlns:a16="http://schemas.microsoft.com/office/drawing/2014/main" id="{C2191A8E-7F29-184F-B6F9-FF180FACF626}"/>
              </a:ext>
            </a:extLst>
          </p:cNvPr>
          <p:cNvSpPr txBox="1"/>
          <p:nvPr/>
        </p:nvSpPr>
        <p:spPr>
          <a:xfrm>
            <a:off x="2317249" y="3192251"/>
            <a:ext cx="893580"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Launch Vehicle</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Stage Adapter</a:t>
            </a:r>
          </a:p>
        </p:txBody>
      </p:sp>
      <p:cxnSp>
        <p:nvCxnSpPr>
          <p:cNvPr id="195" name="Straight Connector 194">
            <a:extLst>
              <a:ext uri="{FF2B5EF4-FFF2-40B4-BE49-F238E27FC236}">
                <a16:creationId xmlns:a16="http://schemas.microsoft.com/office/drawing/2014/main" id="{EA07A1D0-E10A-F040-8A26-CEBED8B20541}"/>
              </a:ext>
            </a:extLst>
          </p:cNvPr>
          <p:cNvCxnSpPr>
            <a:cxnSpLocks/>
          </p:cNvCxnSpPr>
          <p:nvPr/>
        </p:nvCxnSpPr>
        <p:spPr bwMode="auto">
          <a:xfrm flipH="1">
            <a:off x="2113072" y="3269024"/>
            <a:ext cx="21669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4680D2F-D30E-934D-B20A-E96BE4E95444}"/>
              </a:ext>
            </a:extLst>
          </p:cNvPr>
          <p:cNvCxnSpPr/>
          <p:nvPr/>
        </p:nvCxnSpPr>
        <p:spPr bwMode="auto">
          <a:xfrm flipH="1">
            <a:off x="2077396" y="2674476"/>
            <a:ext cx="38025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97" name="TextBox 196">
            <a:extLst>
              <a:ext uri="{FF2B5EF4-FFF2-40B4-BE49-F238E27FC236}">
                <a16:creationId xmlns:a16="http://schemas.microsoft.com/office/drawing/2014/main" id="{CC0A1E55-2933-4446-AA0C-DCEB02D03D03}"/>
              </a:ext>
            </a:extLst>
          </p:cNvPr>
          <p:cNvSpPr txBox="1"/>
          <p:nvPr/>
        </p:nvSpPr>
        <p:spPr>
          <a:xfrm>
            <a:off x="2267433" y="2865253"/>
            <a:ext cx="973383"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Interim Cryogenic</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Propulsion Stage</a:t>
            </a:r>
          </a:p>
        </p:txBody>
      </p:sp>
      <p:cxnSp>
        <p:nvCxnSpPr>
          <p:cNvPr id="200" name="Straight Connector 199">
            <a:extLst>
              <a:ext uri="{FF2B5EF4-FFF2-40B4-BE49-F238E27FC236}">
                <a16:creationId xmlns:a16="http://schemas.microsoft.com/office/drawing/2014/main" id="{BCDBD95A-EA3F-434B-A33C-7440E8652222}"/>
              </a:ext>
            </a:extLst>
          </p:cNvPr>
          <p:cNvCxnSpPr>
            <a:cxnSpLocks/>
          </p:cNvCxnSpPr>
          <p:nvPr/>
        </p:nvCxnSpPr>
        <p:spPr bwMode="auto">
          <a:xfrm flipH="1">
            <a:off x="9698761" y="2569305"/>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01" name="TextBox 200">
            <a:extLst>
              <a:ext uri="{FF2B5EF4-FFF2-40B4-BE49-F238E27FC236}">
                <a16:creationId xmlns:a16="http://schemas.microsoft.com/office/drawing/2014/main" id="{22FA53FF-B613-1649-A13C-784BD322638A}"/>
              </a:ext>
            </a:extLst>
          </p:cNvPr>
          <p:cNvSpPr txBox="1"/>
          <p:nvPr/>
        </p:nvSpPr>
        <p:spPr>
          <a:xfrm>
            <a:off x="8772479" y="2445977"/>
            <a:ext cx="1095173" cy="369332"/>
          </a:xfrm>
          <a:prstGeom prst="rect">
            <a:avLst/>
          </a:prstGeom>
          <a:noFill/>
        </p:spPr>
        <p:txBody>
          <a:bodyPr wrap="none"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8.4m Fairing</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 Long (Up to 90’)</a:t>
            </a:r>
          </a:p>
        </p:txBody>
      </p:sp>
      <p:cxnSp>
        <p:nvCxnSpPr>
          <p:cNvPr id="202" name="Straight Connector 201">
            <a:extLst>
              <a:ext uri="{FF2B5EF4-FFF2-40B4-BE49-F238E27FC236}">
                <a16:creationId xmlns:a16="http://schemas.microsoft.com/office/drawing/2014/main" id="{213F415A-A942-354B-BD9F-73CEFADF1B39}"/>
              </a:ext>
            </a:extLst>
          </p:cNvPr>
          <p:cNvCxnSpPr/>
          <p:nvPr/>
        </p:nvCxnSpPr>
        <p:spPr bwMode="auto">
          <a:xfrm flipH="1">
            <a:off x="5355708" y="2470662"/>
            <a:ext cx="210768"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B73B053A-013C-1C4A-9A91-39FE9E84DAA8}"/>
              </a:ext>
            </a:extLst>
          </p:cNvPr>
          <p:cNvCxnSpPr>
            <a:cxnSpLocks/>
          </p:cNvCxnSpPr>
          <p:nvPr/>
        </p:nvCxnSpPr>
        <p:spPr bwMode="auto">
          <a:xfrm flipH="1">
            <a:off x="5515932" y="5349921"/>
            <a:ext cx="96910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25" name="TextBox 224">
            <a:extLst>
              <a:ext uri="{FF2B5EF4-FFF2-40B4-BE49-F238E27FC236}">
                <a16:creationId xmlns:a16="http://schemas.microsoft.com/office/drawing/2014/main" id="{A8684E9F-9845-8C42-A5EA-F67FA586E26D}"/>
              </a:ext>
            </a:extLst>
          </p:cNvPr>
          <p:cNvSpPr txBox="1"/>
          <p:nvPr/>
        </p:nvSpPr>
        <p:spPr>
          <a:xfrm>
            <a:off x="5739719" y="5143674"/>
            <a:ext cx="500138" cy="415499"/>
          </a:xfrm>
          <a:prstGeom prst="rect">
            <a:avLst/>
          </a:prstGeom>
          <a:solidFill>
            <a:schemeClr val="tx1"/>
          </a:solidFill>
        </p:spPr>
        <p:txBody>
          <a:bodyPr wrap="non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Boosters</a:t>
            </a:r>
          </a:p>
        </p:txBody>
      </p:sp>
      <p:cxnSp>
        <p:nvCxnSpPr>
          <p:cNvPr id="227" name="Straight Connector 226">
            <a:extLst>
              <a:ext uri="{FF2B5EF4-FFF2-40B4-BE49-F238E27FC236}">
                <a16:creationId xmlns:a16="http://schemas.microsoft.com/office/drawing/2014/main" id="{65D48F16-8823-674D-BEE2-895D5FBB3619}"/>
              </a:ext>
            </a:extLst>
          </p:cNvPr>
          <p:cNvCxnSpPr/>
          <p:nvPr/>
        </p:nvCxnSpPr>
        <p:spPr bwMode="auto">
          <a:xfrm>
            <a:off x="3547991" y="5837736"/>
            <a:ext cx="0" cy="110951"/>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6EA2B79E-7BA6-D740-A4B6-4B3AFAD28B07}"/>
              </a:ext>
            </a:extLst>
          </p:cNvPr>
          <p:cNvCxnSpPr>
            <a:cxnSpLocks/>
          </p:cNvCxnSpPr>
          <p:nvPr/>
        </p:nvCxnSpPr>
        <p:spPr bwMode="auto">
          <a:xfrm flipH="1">
            <a:off x="9531765" y="5351755"/>
            <a:ext cx="22389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57546D2-1869-EB4B-A4D5-BD56388EDC54}"/>
              </a:ext>
            </a:extLst>
          </p:cNvPr>
          <p:cNvCxnSpPr/>
          <p:nvPr/>
        </p:nvCxnSpPr>
        <p:spPr bwMode="auto">
          <a:xfrm flipH="1">
            <a:off x="9698761"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2EC70A0-BF7A-D445-BF2A-4F2D972A4118}"/>
              </a:ext>
            </a:extLst>
          </p:cNvPr>
          <p:cNvCxnSpPr/>
          <p:nvPr/>
        </p:nvCxnSpPr>
        <p:spPr bwMode="auto">
          <a:xfrm flipH="1">
            <a:off x="8680927"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6B8AF93-9EF4-3E4F-BF31-3ACF06A4239C}"/>
              </a:ext>
            </a:extLst>
          </p:cNvPr>
          <p:cNvCxnSpPr/>
          <p:nvPr/>
        </p:nvCxnSpPr>
        <p:spPr bwMode="auto">
          <a:xfrm flipH="1">
            <a:off x="9703151"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EFC4F70-F765-B142-A7C4-746AE9DB335A}"/>
              </a:ext>
            </a:extLst>
          </p:cNvPr>
          <p:cNvCxnSpPr/>
          <p:nvPr/>
        </p:nvCxnSpPr>
        <p:spPr bwMode="auto">
          <a:xfrm flipH="1">
            <a:off x="8685317"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0C4D6230-AC64-814A-9495-62199C65E85D}"/>
              </a:ext>
            </a:extLst>
          </p:cNvPr>
          <p:cNvCxnSpPr/>
          <p:nvPr/>
        </p:nvCxnSpPr>
        <p:spPr bwMode="auto">
          <a:xfrm flipH="1">
            <a:off x="9707542"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003EF9A-4547-974D-9365-66985DBE8FC9}"/>
              </a:ext>
            </a:extLst>
          </p:cNvPr>
          <p:cNvCxnSpPr/>
          <p:nvPr/>
        </p:nvCxnSpPr>
        <p:spPr bwMode="auto">
          <a:xfrm flipH="1">
            <a:off x="8689708"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38" name="TextBox 237">
            <a:extLst>
              <a:ext uri="{FF2B5EF4-FFF2-40B4-BE49-F238E27FC236}">
                <a16:creationId xmlns:a16="http://schemas.microsoft.com/office/drawing/2014/main" id="{ABC7EB46-BDF2-6244-9743-55D6A286BCF8}"/>
              </a:ext>
            </a:extLst>
          </p:cNvPr>
          <p:cNvSpPr txBox="1"/>
          <p:nvPr/>
        </p:nvSpPr>
        <p:spPr>
          <a:xfrm>
            <a:off x="7296074" y="3645080"/>
            <a:ext cx="694035" cy="110801"/>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Core Stage</a:t>
            </a:r>
          </a:p>
        </p:txBody>
      </p:sp>
      <p:sp>
        <p:nvSpPr>
          <p:cNvPr id="239" name="TextBox 238">
            <a:extLst>
              <a:ext uri="{FF2B5EF4-FFF2-40B4-BE49-F238E27FC236}">
                <a16:creationId xmlns:a16="http://schemas.microsoft.com/office/drawing/2014/main" id="{4D668FDA-7768-1B47-BB3F-BDA1667CE0C5}"/>
              </a:ext>
            </a:extLst>
          </p:cNvPr>
          <p:cNvSpPr txBox="1"/>
          <p:nvPr/>
        </p:nvSpPr>
        <p:spPr>
          <a:xfrm>
            <a:off x="7296074" y="3177349"/>
            <a:ext cx="694035"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Interstage</a:t>
            </a:r>
          </a:p>
        </p:txBody>
      </p:sp>
      <p:sp>
        <p:nvSpPr>
          <p:cNvPr id="240" name="TextBox 239">
            <a:extLst>
              <a:ext uri="{FF2B5EF4-FFF2-40B4-BE49-F238E27FC236}">
                <a16:creationId xmlns:a16="http://schemas.microsoft.com/office/drawing/2014/main" id="{F688DF01-A31F-A849-ADC3-FD91016C1B3A}"/>
              </a:ext>
            </a:extLst>
          </p:cNvPr>
          <p:cNvSpPr txBox="1"/>
          <p:nvPr/>
        </p:nvSpPr>
        <p:spPr>
          <a:xfrm>
            <a:off x="7296074" y="2784411"/>
            <a:ext cx="694035"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Exploration Upper Stage</a:t>
            </a:r>
          </a:p>
        </p:txBody>
      </p:sp>
      <p:cxnSp>
        <p:nvCxnSpPr>
          <p:cNvPr id="241" name="Straight Connector 240">
            <a:extLst>
              <a:ext uri="{FF2B5EF4-FFF2-40B4-BE49-F238E27FC236}">
                <a16:creationId xmlns:a16="http://schemas.microsoft.com/office/drawing/2014/main" id="{19E2C874-9D7D-D342-BF1D-586951FE7FF5}"/>
              </a:ext>
            </a:extLst>
          </p:cNvPr>
          <p:cNvCxnSpPr/>
          <p:nvPr/>
        </p:nvCxnSpPr>
        <p:spPr bwMode="auto">
          <a:xfrm flipH="1">
            <a:off x="7020774" y="2569305"/>
            <a:ext cx="23711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2" name="TextBox 241">
            <a:extLst>
              <a:ext uri="{FF2B5EF4-FFF2-40B4-BE49-F238E27FC236}">
                <a16:creationId xmlns:a16="http://schemas.microsoft.com/office/drawing/2014/main" id="{7520996C-D0EF-D342-B825-CAC139DA2DC8}"/>
              </a:ext>
            </a:extLst>
          </p:cNvPr>
          <p:cNvSpPr txBox="1"/>
          <p:nvPr/>
        </p:nvSpPr>
        <p:spPr>
          <a:xfrm>
            <a:off x="7082638" y="2445977"/>
            <a:ext cx="1082348" cy="369332"/>
          </a:xfrm>
          <a:prstGeom prst="rect">
            <a:avLst/>
          </a:prstGeom>
          <a:noFill/>
        </p:spPr>
        <p:txBody>
          <a:bodyPr wrap="none"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8.4m Fairing</a:t>
            </a:r>
          </a:p>
          <a:p>
            <a:pP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Short (Up to 63’)</a:t>
            </a:r>
          </a:p>
        </p:txBody>
      </p:sp>
      <p:cxnSp>
        <p:nvCxnSpPr>
          <p:cNvPr id="243" name="Straight Connector 242">
            <a:extLst>
              <a:ext uri="{FF2B5EF4-FFF2-40B4-BE49-F238E27FC236}">
                <a16:creationId xmlns:a16="http://schemas.microsoft.com/office/drawing/2014/main" id="{65C4B4C6-E478-DD4B-80DA-484F043E987A}"/>
              </a:ext>
            </a:extLst>
          </p:cNvPr>
          <p:cNvCxnSpPr/>
          <p:nvPr/>
        </p:nvCxnSpPr>
        <p:spPr bwMode="auto">
          <a:xfrm flipH="1">
            <a:off x="8028424"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5E6B534-C7EC-1245-9A92-25E410F72143}"/>
              </a:ext>
            </a:extLst>
          </p:cNvPr>
          <p:cNvCxnSpPr/>
          <p:nvPr/>
        </p:nvCxnSpPr>
        <p:spPr bwMode="auto">
          <a:xfrm flipH="1">
            <a:off x="7010590"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DA213C2-3DC1-6B45-AA3A-C9C0F94C98A4}"/>
              </a:ext>
            </a:extLst>
          </p:cNvPr>
          <p:cNvCxnSpPr/>
          <p:nvPr/>
        </p:nvCxnSpPr>
        <p:spPr bwMode="auto">
          <a:xfrm flipH="1">
            <a:off x="8032815"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45F84A3-4767-5F4E-9DD8-D0FB51F81C3E}"/>
              </a:ext>
            </a:extLst>
          </p:cNvPr>
          <p:cNvCxnSpPr/>
          <p:nvPr/>
        </p:nvCxnSpPr>
        <p:spPr bwMode="auto">
          <a:xfrm flipH="1">
            <a:off x="7014981"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F77996FA-2712-9147-99DC-DE06017609E8}"/>
              </a:ext>
            </a:extLst>
          </p:cNvPr>
          <p:cNvCxnSpPr/>
          <p:nvPr/>
        </p:nvCxnSpPr>
        <p:spPr bwMode="auto">
          <a:xfrm flipH="1">
            <a:off x="8037205"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DEE958B-BA9A-2146-9D9E-8BAA81886DA7}"/>
              </a:ext>
            </a:extLst>
          </p:cNvPr>
          <p:cNvCxnSpPr/>
          <p:nvPr/>
        </p:nvCxnSpPr>
        <p:spPr bwMode="auto">
          <a:xfrm flipH="1">
            <a:off x="7019372"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9" name="TextBox 248">
            <a:extLst>
              <a:ext uri="{FF2B5EF4-FFF2-40B4-BE49-F238E27FC236}">
                <a16:creationId xmlns:a16="http://schemas.microsoft.com/office/drawing/2014/main" id="{7D14B79D-47C8-0744-AFF4-B38F0328E60A}"/>
              </a:ext>
            </a:extLst>
          </p:cNvPr>
          <p:cNvSpPr txBox="1"/>
          <p:nvPr/>
        </p:nvSpPr>
        <p:spPr>
          <a:xfrm>
            <a:off x="7153380" y="2158866"/>
            <a:ext cx="966932" cy="369332"/>
          </a:xfrm>
          <a:prstGeom prst="rect">
            <a:avLst/>
          </a:prstGeom>
          <a:noFill/>
        </p:spPr>
        <p:txBody>
          <a:bodyPr wrap="none" rtlCol="0">
            <a:spAutoFit/>
          </a:bodyPr>
          <a:lstStyle/>
          <a:p>
            <a:pPr algn="ctr"/>
            <a:r>
              <a:rPr lang="en-US" sz="900" b="1" i="1" dirty="0">
                <a:solidFill>
                  <a:schemeClr val="bg1"/>
                </a:solidFill>
                <a:latin typeface="Arial" pitchFamily="34" charset="0"/>
                <a:cs typeface="Arial" pitchFamily="34" charset="0"/>
              </a:rPr>
              <a:t>Universal </a:t>
            </a:r>
          </a:p>
          <a:p>
            <a:pPr algn="ctr"/>
            <a:r>
              <a:rPr lang="en-US" sz="900" b="1" i="1" dirty="0">
                <a:solidFill>
                  <a:schemeClr val="bg1"/>
                </a:solidFill>
                <a:latin typeface="Arial" pitchFamily="34" charset="0"/>
                <a:cs typeface="Arial" pitchFamily="34" charset="0"/>
              </a:rPr>
              <a:t>Stage Adapter</a:t>
            </a:r>
          </a:p>
        </p:txBody>
      </p:sp>
      <p:cxnSp>
        <p:nvCxnSpPr>
          <p:cNvPr id="250" name="Straight Connector 249">
            <a:extLst>
              <a:ext uri="{FF2B5EF4-FFF2-40B4-BE49-F238E27FC236}">
                <a16:creationId xmlns:a16="http://schemas.microsoft.com/office/drawing/2014/main" id="{018F75FE-FEE8-EF48-BE8C-1E35222C8B2A}"/>
              </a:ext>
            </a:extLst>
          </p:cNvPr>
          <p:cNvCxnSpPr/>
          <p:nvPr/>
        </p:nvCxnSpPr>
        <p:spPr bwMode="auto">
          <a:xfrm flipH="1">
            <a:off x="8053136" y="2420141"/>
            <a:ext cx="26749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51" name="TextBox 250">
            <a:extLst>
              <a:ext uri="{FF2B5EF4-FFF2-40B4-BE49-F238E27FC236}">
                <a16:creationId xmlns:a16="http://schemas.microsoft.com/office/drawing/2014/main" id="{567E5F90-40F0-EB47-BA0B-FBFC3B88F175}"/>
              </a:ext>
            </a:extLst>
          </p:cNvPr>
          <p:cNvSpPr txBox="1"/>
          <p:nvPr/>
        </p:nvSpPr>
        <p:spPr>
          <a:xfrm>
            <a:off x="5642771" y="3645080"/>
            <a:ext cx="694035" cy="110801"/>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Core Stage</a:t>
            </a:r>
          </a:p>
        </p:txBody>
      </p:sp>
      <p:sp>
        <p:nvSpPr>
          <p:cNvPr id="252" name="TextBox 251">
            <a:extLst>
              <a:ext uri="{FF2B5EF4-FFF2-40B4-BE49-F238E27FC236}">
                <a16:creationId xmlns:a16="http://schemas.microsoft.com/office/drawing/2014/main" id="{DDB5F970-1A09-0549-A567-E99798A1D757}"/>
              </a:ext>
            </a:extLst>
          </p:cNvPr>
          <p:cNvSpPr txBox="1"/>
          <p:nvPr/>
        </p:nvSpPr>
        <p:spPr>
          <a:xfrm>
            <a:off x="5616082" y="3177348"/>
            <a:ext cx="694035"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Interstage</a:t>
            </a:r>
          </a:p>
        </p:txBody>
      </p:sp>
      <p:sp>
        <p:nvSpPr>
          <p:cNvPr id="253" name="TextBox 252">
            <a:extLst>
              <a:ext uri="{FF2B5EF4-FFF2-40B4-BE49-F238E27FC236}">
                <a16:creationId xmlns:a16="http://schemas.microsoft.com/office/drawing/2014/main" id="{002EF653-E726-244B-9CF6-711D2A252059}"/>
              </a:ext>
            </a:extLst>
          </p:cNvPr>
          <p:cNvSpPr txBox="1"/>
          <p:nvPr/>
        </p:nvSpPr>
        <p:spPr>
          <a:xfrm>
            <a:off x="5642878" y="2765361"/>
            <a:ext cx="694035"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Exploration Upper Stage</a:t>
            </a:r>
          </a:p>
        </p:txBody>
      </p:sp>
      <p:cxnSp>
        <p:nvCxnSpPr>
          <p:cNvPr id="254" name="Straight Connector 253">
            <a:extLst>
              <a:ext uri="{FF2B5EF4-FFF2-40B4-BE49-F238E27FC236}">
                <a16:creationId xmlns:a16="http://schemas.microsoft.com/office/drawing/2014/main" id="{BEA63286-E516-4E44-8D3D-269B3784AB46}"/>
              </a:ext>
            </a:extLst>
          </p:cNvPr>
          <p:cNvCxnSpPr/>
          <p:nvPr/>
        </p:nvCxnSpPr>
        <p:spPr bwMode="auto">
          <a:xfrm flipH="1">
            <a:off x="6379165"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D807FFD-21A4-094B-9AE3-A31F7E5DD166}"/>
              </a:ext>
            </a:extLst>
          </p:cNvPr>
          <p:cNvCxnSpPr/>
          <p:nvPr/>
        </p:nvCxnSpPr>
        <p:spPr bwMode="auto">
          <a:xfrm flipH="1">
            <a:off x="5361331"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323A591-F68C-7D4C-8122-8565FCA3F538}"/>
              </a:ext>
            </a:extLst>
          </p:cNvPr>
          <p:cNvCxnSpPr/>
          <p:nvPr/>
        </p:nvCxnSpPr>
        <p:spPr bwMode="auto">
          <a:xfrm flipH="1">
            <a:off x="6383555"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2A72F78D-33AD-1546-BE40-8499DC2B28E0}"/>
              </a:ext>
            </a:extLst>
          </p:cNvPr>
          <p:cNvCxnSpPr/>
          <p:nvPr/>
        </p:nvCxnSpPr>
        <p:spPr bwMode="auto">
          <a:xfrm flipH="1">
            <a:off x="5365722"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3EFFB08-C4FB-174E-BEB4-30616F69508F}"/>
              </a:ext>
            </a:extLst>
          </p:cNvPr>
          <p:cNvCxnSpPr/>
          <p:nvPr/>
        </p:nvCxnSpPr>
        <p:spPr bwMode="auto">
          <a:xfrm flipH="1">
            <a:off x="6387947"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70ED5856-1716-094B-A80D-B9A488179037}"/>
              </a:ext>
            </a:extLst>
          </p:cNvPr>
          <p:cNvCxnSpPr/>
          <p:nvPr/>
        </p:nvCxnSpPr>
        <p:spPr bwMode="auto">
          <a:xfrm flipH="1">
            <a:off x="5370113"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60" name="TextBox 259">
            <a:extLst>
              <a:ext uri="{FF2B5EF4-FFF2-40B4-BE49-F238E27FC236}">
                <a16:creationId xmlns:a16="http://schemas.microsoft.com/office/drawing/2014/main" id="{3333C6C9-E40C-9547-B5AE-0A8C8F4221A5}"/>
              </a:ext>
            </a:extLst>
          </p:cNvPr>
          <p:cNvSpPr txBox="1"/>
          <p:nvPr/>
        </p:nvSpPr>
        <p:spPr>
          <a:xfrm>
            <a:off x="8273036"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365 ft.</a:t>
            </a:r>
          </a:p>
        </p:txBody>
      </p:sp>
      <p:sp>
        <p:nvSpPr>
          <p:cNvPr id="268" name="TextBox 267">
            <a:extLst>
              <a:ext uri="{FF2B5EF4-FFF2-40B4-BE49-F238E27FC236}">
                <a16:creationId xmlns:a16="http://schemas.microsoft.com/office/drawing/2014/main" id="{C65FC0AE-BA8D-854B-BA55-3573C04149A2}"/>
              </a:ext>
            </a:extLst>
          </p:cNvPr>
          <p:cNvSpPr txBox="1"/>
          <p:nvPr/>
        </p:nvSpPr>
        <p:spPr>
          <a:xfrm>
            <a:off x="9473549" y="5964687"/>
            <a:ext cx="1321376"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2 Cargo</a:t>
            </a:r>
          </a:p>
        </p:txBody>
      </p:sp>
      <p:sp>
        <p:nvSpPr>
          <p:cNvPr id="269" name="TextBox 268">
            <a:extLst>
              <a:ext uri="{FF2B5EF4-FFF2-40B4-BE49-F238E27FC236}">
                <a16:creationId xmlns:a16="http://schemas.microsoft.com/office/drawing/2014/main" id="{6CEDF4EF-B748-9348-858D-0E0422292C49}"/>
              </a:ext>
            </a:extLst>
          </p:cNvPr>
          <p:cNvSpPr txBox="1"/>
          <p:nvPr/>
        </p:nvSpPr>
        <p:spPr>
          <a:xfrm>
            <a:off x="6152891" y="5963539"/>
            <a:ext cx="1359492"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1B Cargo</a:t>
            </a:r>
          </a:p>
        </p:txBody>
      </p:sp>
      <p:sp>
        <p:nvSpPr>
          <p:cNvPr id="270" name="TextBox 269">
            <a:extLst>
              <a:ext uri="{FF2B5EF4-FFF2-40B4-BE49-F238E27FC236}">
                <a16:creationId xmlns:a16="http://schemas.microsoft.com/office/drawing/2014/main" id="{74C66290-C41E-0C4E-8FCA-865AEEDBFF15}"/>
              </a:ext>
            </a:extLst>
          </p:cNvPr>
          <p:cNvSpPr txBox="1"/>
          <p:nvPr/>
        </p:nvSpPr>
        <p:spPr>
          <a:xfrm>
            <a:off x="4452885" y="5970322"/>
            <a:ext cx="1406187"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1B Crew</a:t>
            </a:r>
          </a:p>
        </p:txBody>
      </p:sp>
      <p:sp>
        <p:nvSpPr>
          <p:cNvPr id="271" name="TextBox 270">
            <a:extLst>
              <a:ext uri="{FF2B5EF4-FFF2-40B4-BE49-F238E27FC236}">
                <a16:creationId xmlns:a16="http://schemas.microsoft.com/office/drawing/2014/main" id="{3E3C7224-1FD2-F34E-8C8B-CD54726B80E3}"/>
              </a:ext>
            </a:extLst>
          </p:cNvPr>
          <p:cNvSpPr txBox="1"/>
          <p:nvPr/>
        </p:nvSpPr>
        <p:spPr>
          <a:xfrm>
            <a:off x="2950514" y="5963539"/>
            <a:ext cx="1209708"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 Cargo</a:t>
            </a:r>
          </a:p>
        </p:txBody>
      </p:sp>
      <p:sp>
        <p:nvSpPr>
          <p:cNvPr id="272" name="TextBox 271">
            <a:extLst>
              <a:ext uri="{FF2B5EF4-FFF2-40B4-BE49-F238E27FC236}">
                <a16:creationId xmlns:a16="http://schemas.microsoft.com/office/drawing/2014/main" id="{B356933A-F156-B945-99AF-9D48A9C4FB64}"/>
              </a:ext>
            </a:extLst>
          </p:cNvPr>
          <p:cNvSpPr txBox="1"/>
          <p:nvPr/>
        </p:nvSpPr>
        <p:spPr>
          <a:xfrm>
            <a:off x="7713658" y="5964953"/>
            <a:ext cx="1513897"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2 Crew</a:t>
            </a:r>
          </a:p>
        </p:txBody>
      </p:sp>
      <p:sp>
        <p:nvSpPr>
          <p:cNvPr id="273" name="TextBox 272">
            <a:extLst>
              <a:ext uri="{FF2B5EF4-FFF2-40B4-BE49-F238E27FC236}">
                <a16:creationId xmlns:a16="http://schemas.microsoft.com/office/drawing/2014/main" id="{D62253E0-DD8D-A747-B0B9-2FB1969D8D59}"/>
              </a:ext>
            </a:extLst>
          </p:cNvPr>
          <p:cNvSpPr txBox="1"/>
          <p:nvPr/>
        </p:nvSpPr>
        <p:spPr>
          <a:xfrm>
            <a:off x="3879538" y="5626189"/>
            <a:ext cx="799049" cy="22159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RS-25 Engines</a:t>
            </a:r>
          </a:p>
        </p:txBody>
      </p:sp>
      <p:cxnSp>
        <p:nvCxnSpPr>
          <p:cNvPr id="274" name="Straight Connector 273">
            <a:extLst>
              <a:ext uri="{FF2B5EF4-FFF2-40B4-BE49-F238E27FC236}">
                <a16:creationId xmlns:a16="http://schemas.microsoft.com/office/drawing/2014/main" id="{B42DA241-91C1-9343-AA30-95E3B852AC9A}"/>
              </a:ext>
            </a:extLst>
          </p:cNvPr>
          <p:cNvCxnSpPr/>
          <p:nvPr/>
        </p:nvCxnSpPr>
        <p:spPr bwMode="auto">
          <a:xfrm>
            <a:off x="4270637" y="5868303"/>
            <a:ext cx="0" cy="80384"/>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75" name="TextBox 274">
            <a:extLst>
              <a:ext uri="{FF2B5EF4-FFF2-40B4-BE49-F238E27FC236}">
                <a16:creationId xmlns:a16="http://schemas.microsoft.com/office/drawing/2014/main" id="{80735310-8111-2F47-A47C-85D61D5C3DCC}"/>
              </a:ext>
            </a:extLst>
          </p:cNvPr>
          <p:cNvSpPr txBox="1"/>
          <p:nvPr/>
        </p:nvSpPr>
        <p:spPr>
          <a:xfrm>
            <a:off x="1533321" y="5963539"/>
            <a:ext cx="869428"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a:t>
            </a:r>
          </a:p>
        </p:txBody>
      </p:sp>
      <p:cxnSp>
        <p:nvCxnSpPr>
          <p:cNvPr id="277" name="Straight Connector 276">
            <a:extLst>
              <a:ext uri="{FF2B5EF4-FFF2-40B4-BE49-F238E27FC236}">
                <a16:creationId xmlns:a16="http://schemas.microsoft.com/office/drawing/2014/main" id="{9E66ED31-75A6-004A-8C3C-921F3CA38166}"/>
              </a:ext>
            </a:extLst>
          </p:cNvPr>
          <p:cNvCxnSpPr/>
          <p:nvPr/>
        </p:nvCxnSpPr>
        <p:spPr bwMode="auto">
          <a:xfrm>
            <a:off x="1958990" y="5837736"/>
            <a:ext cx="0" cy="110951"/>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1C54CE55-111A-3E49-B900-93F21154369C}"/>
              </a:ext>
            </a:extLst>
          </p:cNvPr>
          <p:cNvCxnSpPr/>
          <p:nvPr/>
        </p:nvCxnSpPr>
        <p:spPr bwMode="auto">
          <a:xfrm flipH="1">
            <a:off x="3698622" y="2601200"/>
            <a:ext cx="16502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81" name="TextBox 280">
            <a:extLst>
              <a:ext uri="{FF2B5EF4-FFF2-40B4-BE49-F238E27FC236}">
                <a16:creationId xmlns:a16="http://schemas.microsoft.com/office/drawing/2014/main" id="{76084A99-C7CF-3F44-9DA7-A75CECEE0BA1}"/>
              </a:ext>
            </a:extLst>
          </p:cNvPr>
          <p:cNvSpPr txBox="1"/>
          <p:nvPr/>
        </p:nvSpPr>
        <p:spPr>
          <a:xfrm>
            <a:off x="3816223" y="2468017"/>
            <a:ext cx="882329" cy="507831"/>
          </a:xfrm>
          <a:prstGeom prst="rect">
            <a:avLst/>
          </a:prstGeom>
          <a:noFill/>
        </p:spPr>
        <p:txBody>
          <a:bodyPr wrap="square" rtlCol="0">
            <a:spAutoFit/>
          </a:bodyPr>
          <a:lstStyle/>
          <a:p>
            <a:r>
              <a:rPr lang="en-US" sz="900" b="1" i="1" dirty="0">
                <a:solidFill>
                  <a:schemeClr val="bg1"/>
                </a:solidFill>
                <a:latin typeface="Arial" pitchFamily="34" charset="0"/>
                <a:cs typeface="Arial" pitchFamily="34" charset="0"/>
              </a:rPr>
              <a:t>5m Class Fairing</a:t>
            </a:r>
          </a:p>
          <a:p>
            <a:r>
              <a:rPr lang="en-US" sz="900" b="1" i="1" dirty="0">
                <a:solidFill>
                  <a:schemeClr val="bg1"/>
                </a:solidFill>
                <a:latin typeface="Arial" pitchFamily="34" charset="0"/>
                <a:cs typeface="Arial" pitchFamily="34" charset="0"/>
              </a:rPr>
              <a:t>(up to 63’)</a:t>
            </a:r>
          </a:p>
        </p:txBody>
      </p:sp>
      <p:sp>
        <p:nvSpPr>
          <p:cNvPr id="282" name="TextBox 281">
            <a:extLst>
              <a:ext uri="{FF2B5EF4-FFF2-40B4-BE49-F238E27FC236}">
                <a16:creationId xmlns:a16="http://schemas.microsoft.com/office/drawing/2014/main" id="{9DC8FD06-70EB-974D-AA5C-155C7A256824}"/>
              </a:ext>
            </a:extLst>
          </p:cNvPr>
          <p:cNvSpPr txBox="1"/>
          <p:nvPr/>
        </p:nvSpPr>
        <p:spPr>
          <a:xfrm>
            <a:off x="1775342"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322 ft.</a:t>
            </a:r>
          </a:p>
        </p:txBody>
      </p:sp>
      <p:sp>
        <p:nvSpPr>
          <p:cNvPr id="285" name="TextBox 284">
            <a:extLst>
              <a:ext uri="{FF2B5EF4-FFF2-40B4-BE49-F238E27FC236}">
                <a16:creationId xmlns:a16="http://schemas.microsoft.com/office/drawing/2014/main" id="{426BBE62-1140-624C-9F70-1AF66E626ABD}"/>
              </a:ext>
            </a:extLst>
          </p:cNvPr>
          <p:cNvSpPr txBox="1"/>
          <p:nvPr/>
        </p:nvSpPr>
        <p:spPr>
          <a:xfrm>
            <a:off x="5496026" y="2227572"/>
            <a:ext cx="966930" cy="369332"/>
          </a:xfrm>
          <a:prstGeom prst="rect">
            <a:avLst/>
          </a:prstGeom>
          <a:noFill/>
        </p:spPr>
        <p:txBody>
          <a:bodyPr wrap="none" rtlCol="0">
            <a:spAutoFit/>
          </a:bodyPr>
          <a:lstStyle/>
          <a:p>
            <a:pPr algn="ctr"/>
            <a:r>
              <a:rPr lang="en-US" sz="900" b="1" i="1" dirty="0">
                <a:solidFill>
                  <a:schemeClr val="bg1"/>
                </a:solidFill>
                <a:latin typeface="Arial" pitchFamily="34" charset="0"/>
                <a:cs typeface="Arial" pitchFamily="34" charset="0"/>
              </a:rPr>
              <a:t>Universal </a:t>
            </a:r>
          </a:p>
          <a:p>
            <a:pPr algn="ctr"/>
            <a:r>
              <a:rPr lang="en-US" sz="900" b="1" i="1" dirty="0">
                <a:solidFill>
                  <a:schemeClr val="bg1"/>
                </a:solidFill>
                <a:latin typeface="Arial" pitchFamily="34" charset="0"/>
                <a:cs typeface="Arial" pitchFamily="34" charset="0"/>
              </a:rPr>
              <a:t>Stage Adapter</a:t>
            </a:r>
          </a:p>
        </p:txBody>
      </p:sp>
      <p:sp>
        <p:nvSpPr>
          <p:cNvPr id="286" name="Right Arrow 285" descr="Arrow" title="Arrow">
            <a:extLst>
              <a:ext uri="{FF2B5EF4-FFF2-40B4-BE49-F238E27FC236}">
                <a16:creationId xmlns:a16="http://schemas.microsoft.com/office/drawing/2014/main" id="{079C25B4-AC4D-EB46-B28D-185143685424}"/>
              </a:ext>
            </a:extLst>
          </p:cNvPr>
          <p:cNvSpPr>
            <a:spLocks noChangeAspect="1"/>
          </p:cNvSpPr>
          <p:nvPr/>
        </p:nvSpPr>
        <p:spPr bwMode="auto">
          <a:xfrm>
            <a:off x="5732681" y="4219980"/>
            <a:ext cx="551760" cy="478344"/>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87" name="Right Arrow 286" descr="Arrow" title="Arrow">
            <a:extLst>
              <a:ext uri="{FF2B5EF4-FFF2-40B4-BE49-F238E27FC236}">
                <a16:creationId xmlns:a16="http://schemas.microsoft.com/office/drawing/2014/main" id="{84DDA48D-BB5B-2645-9E3E-214989D82E66}"/>
              </a:ext>
            </a:extLst>
          </p:cNvPr>
          <p:cNvSpPr>
            <a:spLocks noChangeAspect="1"/>
          </p:cNvSpPr>
          <p:nvPr/>
        </p:nvSpPr>
        <p:spPr bwMode="auto">
          <a:xfrm>
            <a:off x="2510574" y="4219537"/>
            <a:ext cx="552373" cy="478876"/>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88" name="Right Arrow 287" descr="Arrow" title="Arrow">
            <a:extLst>
              <a:ext uri="{FF2B5EF4-FFF2-40B4-BE49-F238E27FC236}">
                <a16:creationId xmlns:a16="http://schemas.microsoft.com/office/drawing/2014/main" id="{88752754-3917-FA46-A67C-3094FF56A716}"/>
              </a:ext>
            </a:extLst>
          </p:cNvPr>
          <p:cNvSpPr>
            <a:spLocks noChangeAspect="1"/>
          </p:cNvSpPr>
          <p:nvPr/>
        </p:nvSpPr>
        <p:spPr bwMode="auto">
          <a:xfrm>
            <a:off x="4110928" y="4219980"/>
            <a:ext cx="551760" cy="478344"/>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89" name="Right Arrow 288" descr="Arrow" title="Arrow">
            <a:extLst>
              <a:ext uri="{FF2B5EF4-FFF2-40B4-BE49-F238E27FC236}">
                <a16:creationId xmlns:a16="http://schemas.microsoft.com/office/drawing/2014/main" id="{51E8270F-3740-0549-93BF-3B813C8FF5E5}"/>
              </a:ext>
            </a:extLst>
          </p:cNvPr>
          <p:cNvSpPr>
            <a:spLocks noChangeAspect="1"/>
          </p:cNvSpPr>
          <p:nvPr/>
        </p:nvSpPr>
        <p:spPr bwMode="auto">
          <a:xfrm>
            <a:off x="7403918" y="4219980"/>
            <a:ext cx="551760" cy="478343"/>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90" name="Right Arrow 289" descr="Arrow" title="Arrow">
            <a:extLst>
              <a:ext uri="{FF2B5EF4-FFF2-40B4-BE49-F238E27FC236}">
                <a16:creationId xmlns:a16="http://schemas.microsoft.com/office/drawing/2014/main" id="{B8981234-1697-6747-BF24-E99A4112F26E}"/>
              </a:ext>
            </a:extLst>
          </p:cNvPr>
          <p:cNvSpPr>
            <a:spLocks noChangeAspect="1"/>
          </p:cNvSpPr>
          <p:nvPr/>
        </p:nvSpPr>
        <p:spPr bwMode="auto">
          <a:xfrm>
            <a:off x="9031814" y="4219980"/>
            <a:ext cx="551760" cy="478343"/>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cxnSp>
        <p:nvCxnSpPr>
          <p:cNvPr id="176" name="Straight Connector 175">
            <a:extLst>
              <a:ext uri="{FF2B5EF4-FFF2-40B4-BE49-F238E27FC236}">
                <a16:creationId xmlns:a16="http://schemas.microsoft.com/office/drawing/2014/main" id="{F17A0D88-517D-4D4B-9EBB-FC1FE2BCF632}"/>
              </a:ext>
            </a:extLst>
          </p:cNvPr>
          <p:cNvCxnSpPr>
            <a:cxnSpLocks/>
          </p:cNvCxnSpPr>
          <p:nvPr/>
        </p:nvCxnSpPr>
        <p:spPr bwMode="auto">
          <a:xfrm flipH="1" flipV="1">
            <a:off x="1952640" y="5948687"/>
            <a:ext cx="8185064" cy="3366"/>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11EDC4A-DB62-F147-B0F8-46742D45447D}"/>
              </a:ext>
            </a:extLst>
          </p:cNvPr>
          <p:cNvCxnSpPr>
            <a:cxnSpLocks/>
          </p:cNvCxnSpPr>
          <p:nvPr/>
        </p:nvCxnSpPr>
        <p:spPr bwMode="auto">
          <a:xfrm flipH="1">
            <a:off x="3195093" y="3268149"/>
            <a:ext cx="21078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E73621B-F21D-D74E-9EB6-F2FC3143EBC7}"/>
              </a:ext>
            </a:extLst>
          </p:cNvPr>
          <p:cNvCxnSpPr>
            <a:cxnSpLocks/>
          </p:cNvCxnSpPr>
          <p:nvPr/>
        </p:nvCxnSpPr>
        <p:spPr bwMode="auto">
          <a:xfrm flipH="1">
            <a:off x="2077396" y="3001793"/>
            <a:ext cx="19103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7966A54-1574-A44E-ACE8-7ADA04ABF32A}"/>
              </a:ext>
            </a:extLst>
          </p:cNvPr>
          <p:cNvCxnSpPr>
            <a:cxnSpLocks/>
          </p:cNvCxnSpPr>
          <p:nvPr/>
        </p:nvCxnSpPr>
        <p:spPr bwMode="auto">
          <a:xfrm flipH="1">
            <a:off x="3224147" y="3001793"/>
            <a:ext cx="18173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09" name="Rounded Rectangle 108" descr="Payload capability in weight per vehicle to Trans-Lunar Injection" title="Payload to TLI">
            <a:extLst>
              <a:ext uri="{FF2B5EF4-FFF2-40B4-BE49-F238E27FC236}">
                <a16:creationId xmlns:a16="http://schemas.microsoft.com/office/drawing/2014/main" id="{62841B1B-19F6-8F42-B1A5-8CA4AC384DE3}"/>
              </a:ext>
            </a:extLst>
          </p:cNvPr>
          <p:cNvSpPr/>
          <p:nvPr/>
        </p:nvSpPr>
        <p:spPr bwMode="auto">
          <a:xfrm>
            <a:off x="5142243" y="6423874"/>
            <a:ext cx="1714244" cy="207342"/>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hangingPunct="0"/>
            <a:r>
              <a:rPr lang="en-US" sz="1000" b="1" dirty="0">
                <a:solidFill>
                  <a:schemeClr val="bg1"/>
                </a:solidFill>
                <a:latin typeface="Arial" charset="0"/>
                <a:cs typeface="Arial" charset="0"/>
              </a:rPr>
              <a:t>Payload to TLI/Moon</a:t>
            </a:r>
          </a:p>
        </p:txBody>
      </p:sp>
      <p:sp>
        <p:nvSpPr>
          <p:cNvPr id="116" name="Rounded Rectangle 115" descr="Payload capability in weight per vehicle to Trans-Lunar Injection" title="Payload to TLI">
            <a:extLst>
              <a:ext uri="{FF2B5EF4-FFF2-40B4-BE49-F238E27FC236}">
                <a16:creationId xmlns:a16="http://schemas.microsoft.com/office/drawing/2014/main" id="{FD46749A-217E-6746-A281-DE371C15BC93}"/>
              </a:ext>
            </a:extLst>
          </p:cNvPr>
          <p:cNvSpPr/>
          <p:nvPr/>
        </p:nvSpPr>
        <p:spPr bwMode="auto">
          <a:xfrm>
            <a:off x="1463627" y="6196260"/>
            <a:ext cx="9218794" cy="234947"/>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hangingPunct="0"/>
            <a:endParaRPr lang="en-US" sz="1000" b="1" dirty="0">
              <a:solidFill>
                <a:schemeClr val="bg1"/>
              </a:solidFill>
              <a:latin typeface="Arial" charset="0"/>
              <a:cs typeface="Arial" charset="0"/>
            </a:endParaRPr>
          </a:p>
        </p:txBody>
      </p:sp>
      <p:sp>
        <p:nvSpPr>
          <p:cNvPr id="117" name="TextBox 116" descr="&gt; 45 t (99,208 lbs)" title="SLS Block 2 Cargo Payload to TLI">
            <a:extLst>
              <a:ext uri="{FF2B5EF4-FFF2-40B4-BE49-F238E27FC236}">
                <a16:creationId xmlns:a16="http://schemas.microsoft.com/office/drawing/2014/main" id="{BCC9FE3D-0D63-C14F-B86F-034116460679}"/>
              </a:ext>
            </a:extLst>
          </p:cNvPr>
          <p:cNvSpPr txBox="1"/>
          <p:nvPr/>
        </p:nvSpPr>
        <p:spPr>
          <a:xfrm>
            <a:off x="9490157" y="6199772"/>
            <a:ext cx="1291741"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46 t (101.4k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 </a:t>
            </a:r>
          </a:p>
        </p:txBody>
      </p:sp>
      <p:sp>
        <p:nvSpPr>
          <p:cNvPr id="118" name="TextBox 117" descr="&gt;37–40 t (88,184 lbs)" title="SLS Block 1B Cargo Payload to TLI">
            <a:extLst>
              <a:ext uri="{FF2B5EF4-FFF2-40B4-BE49-F238E27FC236}">
                <a16:creationId xmlns:a16="http://schemas.microsoft.com/office/drawing/2014/main" id="{05B331FB-4B3E-B349-8EB6-B6B42D52B864}"/>
              </a:ext>
            </a:extLst>
          </p:cNvPr>
          <p:cNvSpPr txBox="1"/>
          <p:nvPr/>
        </p:nvSpPr>
        <p:spPr>
          <a:xfrm>
            <a:off x="6089069" y="6199772"/>
            <a:ext cx="1490719"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42 t (92.5k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119" name="TextBox 118" descr="&gt;34–37 t (81,571 lbs)" title="SLS Block 1B Crew Payload to TLI">
            <a:extLst>
              <a:ext uri="{FF2B5EF4-FFF2-40B4-BE49-F238E27FC236}">
                <a16:creationId xmlns:a16="http://schemas.microsoft.com/office/drawing/2014/main" id="{69DAB0F8-E752-B447-8AD8-D084E6B02894}"/>
              </a:ext>
            </a:extLst>
          </p:cNvPr>
          <p:cNvSpPr txBox="1"/>
          <p:nvPr/>
        </p:nvSpPr>
        <p:spPr>
          <a:xfrm>
            <a:off x="4437642" y="6199772"/>
            <a:ext cx="1436550"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38 t (83.7k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120" name="TextBox 119" descr="&gt;26 t (57,320 lbs)" title="SLS Block 1 Payload to TLI&#10;">
            <a:extLst>
              <a:ext uri="{FF2B5EF4-FFF2-40B4-BE49-F238E27FC236}">
                <a16:creationId xmlns:a16="http://schemas.microsoft.com/office/drawing/2014/main" id="{C9EFEBAD-4137-0849-8394-F049DEC9ABB7}"/>
              </a:ext>
            </a:extLst>
          </p:cNvPr>
          <p:cNvSpPr txBox="1"/>
          <p:nvPr/>
        </p:nvSpPr>
        <p:spPr>
          <a:xfrm>
            <a:off x="2937488" y="6199772"/>
            <a:ext cx="1239342"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27 t (59.5k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121" name="TextBox 120" descr="&gt; 45 t (99,208 lbs)" title="SLS Block 2 Cargo Payload to TLI">
            <a:extLst>
              <a:ext uri="{FF2B5EF4-FFF2-40B4-BE49-F238E27FC236}">
                <a16:creationId xmlns:a16="http://schemas.microsoft.com/office/drawing/2014/main" id="{569D4792-ED0E-AB41-A6CD-6AB5C2B471D0}"/>
              </a:ext>
            </a:extLst>
          </p:cNvPr>
          <p:cNvSpPr txBox="1"/>
          <p:nvPr/>
        </p:nvSpPr>
        <p:spPr>
          <a:xfrm>
            <a:off x="7826526" y="6199772"/>
            <a:ext cx="1291741"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43 t (94.7k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 </a:t>
            </a:r>
          </a:p>
        </p:txBody>
      </p:sp>
      <p:sp>
        <p:nvSpPr>
          <p:cNvPr id="122" name="TextBox 121" descr="&gt;26 t (57,320 lbs)" title="SLS Block 1 Payload to TLI&#10;">
            <a:extLst>
              <a:ext uri="{FF2B5EF4-FFF2-40B4-BE49-F238E27FC236}">
                <a16:creationId xmlns:a16="http://schemas.microsoft.com/office/drawing/2014/main" id="{D68715C2-494B-6E47-AFD9-5717F0FA9CC5}"/>
              </a:ext>
            </a:extLst>
          </p:cNvPr>
          <p:cNvSpPr txBox="1"/>
          <p:nvPr/>
        </p:nvSpPr>
        <p:spPr>
          <a:xfrm>
            <a:off x="1375767" y="6209409"/>
            <a:ext cx="1188118"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27 t (59.5k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2" name="Slide Number Placeholder 1">
            <a:extLst>
              <a:ext uri="{FF2B5EF4-FFF2-40B4-BE49-F238E27FC236}">
                <a16:creationId xmlns:a16="http://schemas.microsoft.com/office/drawing/2014/main" id="{A26A83F7-6F28-A042-8BDE-49A30139495A}"/>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146074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5B323A1D-3EB9-0947-BACB-5289677E0132}"/>
              </a:ext>
            </a:extLst>
          </p:cNvPr>
          <p:cNvSpPr>
            <a:spLocks noGrp="1"/>
          </p:cNvSpPr>
          <p:nvPr>
            <p:ph type="title"/>
          </p:nvPr>
        </p:nvSpPr>
        <p:spPr/>
        <p:txBody>
          <a:bodyPr/>
          <a:lstStyle/>
          <a:p>
            <a:r>
              <a:rPr lang="en-US" dirty="0"/>
              <a:t>ARTEMIS I CORE STAGE complete</a:t>
            </a:r>
          </a:p>
        </p:txBody>
      </p:sp>
      <p:pic>
        <p:nvPicPr>
          <p:cNvPr id="2054" name="Picture 6" descr="https://www.nasa.gov/sites/default/files/thumbnails/image/s20-005_core_stage_installation_2955.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192192"/>
            <a:ext cx="12191999" cy="56658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76B8978-C9B6-0646-8699-FEDDCA9EB493}"/>
              </a:ext>
            </a:extLst>
          </p:cNvPr>
          <p:cNvSpPr txBox="1"/>
          <p:nvPr/>
        </p:nvSpPr>
        <p:spPr>
          <a:xfrm>
            <a:off x="7914122" y="3272952"/>
            <a:ext cx="4277877" cy="1723549"/>
          </a:xfrm>
          <a:prstGeom prst="rect">
            <a:avLst/>
          </a:prstGeom>
          <a:noFill/>
        </p:spPr>
        <p:txBody>
          <a:bodyPr wrap="square" rtlCol="0">
            <a:spAutoFit/>
          </a:bodyPr>
          <a:lstStyle/>
          <a:p>
            <a:pPr marL="346075" indent="-346075">
              <a:spcBef>
                <a:spcPts val="1200"/>
              </a:spcBef>
              <a:buFont typeface="Wingdings" panose="05000000000000000000" pitchFamily="2" charset="2"/>
              <a:buChar char="ü"/>
            </a:pPr>
            <a:r>
              <a:rPr lang="en-US" b="1" dirty="0">
                <a:latin typeface="Century Gothic" panose="020B0502020202020204" pitchFamily="34" charset="0"/>
              </a:rPr>
              <a:t>Artemis I Core Stage in Green Run testing at SSC</a:t>
            </a:r>
          </a:p>
          <a:p>
            <a:pPr marL="346075" indent="-346075">
              <a:spcBef>
                <a:spcPts val="1200"/>
              </a:spcBef>
              <a:buFont typeface="Wingdings" panose="05000000000000000000" pitchFamily="2" charset="2"/>
              <a:buChar char="ü"/>
            </a:pPr>
            <a:r>
              <a:rPr lang="en-US" b="1" dirty="0">
                <a:latin typeface="Century Gothic" panose="020B0502020202020204" pitchFamily="34" charset="0"/>
              </a:rPr>
              <a:t>Core Stage ships to KSC late 2020/early 2021</a:t>
            </a:r>
          </a:p>
        </p:txBody>
      </p:sp>
      <p:cxnSp>
        <p:nvCxnSpPr>
          <p:cNvPr id="8" name="Straight Connector 7">
            <a:extLst>
              <a:ext uri="{FF2B5EF4-FFF2-40B4-BE49-F238E27FC236}">
                <a16:creationId xmlns:a16="http://schemas.microsoft.com/office/drawing/2014/main" id="{70900F44-0D97-A345-AA53-64436978D49B}"/>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3DB7CC79-0AF2-5D44-8D2F-73C3838E0A3B}"/>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111986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DDAF34-E970-394B-8C20-6D1D7F6123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203325"/>
            <a:ext cx="12192000" cy="5654675"/>
          </a:xfrm>
          <a:prstGeom prst="rect">
            <a:avLst/>
          </a:prstGeom>
        </p:spPr>
      </p:pic>
      <p:sp>
        <p:nvSpPr>
          <p:cNvPr id="5" name="Title 4">
            <a:extLst>
              <a:ext uri="{FF2B5EF4-FFF2-40B4-BE49-F238E27FC236}">
                <a16:creationId xmlns:a16="http://schemas.microsoft.com/office/drawing/2014/main" id="{5B323A1D-3EB9-0947-BACB-5289677E0132}"/>
              </a:ext>
            </a:extLst>
          </p:cNvPr>
          <p:cNvSpPr>
            <a:spLocks noGrp="1"/>
          </p:cNvSpPr>
          <p:nvPr>
            <p:ph type="title"/>
          </p:nvPr>
        </p:nvSpPr>
        <p:spPr/>
        <p:txBody>
          <a:bodyPr/>
          <a:lstStyle/>
          <a:p>
            <a:r>
              <a:rPr lang="en-US" dirty="0"/>
              <a:t>ARTEMIS I ENGINES Installed</a:t>
            </a:r>
          </a:p>
        </p:txBody>
      </p:sp>
      <p:sp>
        <p:nvSpPr>
          <p:cNvPr id="4" name="TextBox 3"/>
          <p:cNvSpPr txBox="1"/>
          <p:nvPr/>
        </p:nvSpPr>
        <p:spPr>
          <a:xfrm>
            <a:off x="0" y="5757886"/>
            <a:ext cx="12191999" cy="1100114"/>
          </a:xfrm>
          <a:prstGeom prst="rect">
            <a:avLst/>
          </a:prstGeom>
          <a:solidFill>
            <a:schemeClr val="tx1">
              <a:alpha val="32000"/>
            </a:schemeClr>
          </a:solidFill>
        </p:spPr>
        <p:txBody>
          <a:bodyPr wrap="square" rtlCol="0">
            <a:noAutofit/>
          </a:bodyPr>
          <a:lstStyle>
            <a:defPPr>
              <a:defRPr lang="en-US"/>
            </a:defPPr>
            <a:lvl1pPr marL="290513" lvl="0" indent="-290513">
              <a:spcBef>
                <a:spcPts val="1200"/>
              </a:spcBef>
              <a:buFont typeface="Wingdings" panose="05000000000000000000" pitchFamily="2" charset="2"/>
              <a:buChar char="ü"/>
              <a:defRPr b="1">
                <a:solidFill>
                  <a:schemeClr val="bg1"/>
                </a:solidFill>
                <a:effectLst>
                  <a:outerShdw blurRad="50800" dist="38100" dir="2700000" algn="tl" rotWithShape="0">
                    <a:prstClr val="black"/>
                  </a:outerShdw>
                </a:effectLst>
                <a:latin typeface="Century Gothic" panose="020B0502020202020204" pitchFamily="34" charset="0"/>
              </a:defRPr>
            </a:lvl1pPr>
          </a:lstStyle>
          <a:p>
            <a:pPr marL="576263" indent="-346075"/>
            <a:r>
              <a:rPr lang="en-US" dirty="0"/>
              <a:t>Artemis I: Engines installed on Artemis I core stage</a:t>
            </a:r>
          </a:p>
          <a:p>
            <a:pPr marL="576263" indent="-346075"/>
            <a:r>
              <a:rPr lang="en-US" dirty="0"/>
              <a:t>Artemis II engines processed. Artemis III engines in processing</a:t>
            </a:r>
          </a:p>
        </p:txBody>
      </p:sp>
      <p:cxnSp>
        <p:nvCxnSpPr>
          <p:cNvPr id="6" name="Straight Connector 5">
            <a:extLst>
              <a:ext uri="{FF2B5EF4-FFF2-40B4-BE49-F238E27FC236}">
                <a16:creationId xmlns:a16="http://schemas.microsoft.com/office/drawing/2014/main" id="{44A77C0B-37FC-434C-B90A-CB708DF49046}"/>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7206DFB5-8BEB-3141-B004-A381FF8C3684}"/>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168583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bc082c22-1e8e-4d05-baf7-dc9657aa93b3@boei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rot="5400000">
            <a:off x="-1007037" y="2208664"/>
            <a:ext cx="5658848" cy="364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8070746" y="2748011"/>
            <a:ext cx="5650134" cy="2592371"/>
          </a:xfrm>
          <a:prstGeom prst="rect">
            <a:avLst/>
          </a:prstGeom>
        </p:spPr>
      </p:pic>
      <p:pic>
        <p:nvPicPr>
          <p:cNvPr id="12" name="Picture 1" descr="image002"/>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646472" y="1211348"/>
            <a:ext cx="2169866" cy="5646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12A2BA4B-C7EB-D845-9B46-E15DBD4F060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814637" y="1211347"/>
            <a:ext cx="3773863" cy="5650135"/>
          </a:xfrm>
          <a:prstGeom prst="rect">
            <a:avLst/>
          </a:prstGeom>
        </p:spPr>
      </p:pic>
      <p:sp>
        <p:nvSpPr>
          <p:cNvPr id="5" name="Title 4">
            <a:extLst>
              <a:ext uri="{FF2B5EF4-FFF2-40B4-BE49-F238E27FC236}">
                <a16:creationId xmlns:a16="http://schemas.microsoft.com/office/drawing/2014/main" id="{6EDFB9A5-46C9-FA43-A98A-106687823433}"/>
              </a:ext>
            </a:extLst>
          </p:cNvPr>
          <p:cNvSpPr>
            <a:spLocks noGrp="1"/>
          </p:cNvSpPr>
          <p:nvPr>
            <p:ph type="title"/>
          </p:nvPr>
        </p:nvSpPr>
        <p:spPr>
          <a:prstGeom prst="rect">
            <a:avLst/>
          </a:prstGeom>
        </p:spPr>
        <p:txBody>
          <a:bodyPr/>
          <a:lstStyle/>
          <a:p>
            <a:r>
              <a:rPr lang="en-US" dirty="0"/>
              <a:t>STRUCTURAL TESTING complete</a:t>
            </a:r>
          </a:p>
        </p:txBody>
      </p:sp>
      <p:cxnSp>
        <p:nvCxnSpPr>
          <p:cNvPr id="13" name="Straight Connector 12">
            <a:extLst>
              <a:ext uri="{FF2B5EF4-FFF2-40B4-BE49-F238E27FC236}">
                <a16:creationId xmlns:a16="http://schemas.microsoft.com/office/drawing/2014/main" id="{B0B57F2E-ECCD-954A-BF09-034F5B209A60}"/>
              </a:ext>
            </a:extLst>
          </p:cNvPr>
          <p:cNvCxnSpPr>
            <a:cxnSpLocks/>
          </p:cNvCxnSpPr>
          <p:nvPr/>
        </p:nvCxnSpPr>
        <p:spPr>
          <a:xfrm>
            <a:off x="-1697" y="1203324"/>
            <a:ext cx="1219369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F73C4A1-BE4A-874C-AB5B-DB084238D30D}"/>
              </a:ext>
            </a:extLst>
          </p:cNvPr>
          <p:cNvCxnSpPr>
            <a:cxnSpLocks/>
          </p:cNvCxnSpPr>
          <p:nvPr/>
        </p:nvCxnSpPr>
        <p:spPr>
          <a:xfrm>
            <a:off x="3646472" y="1195302"/>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DD3D651-6A68-7047-B5FC-3DCB3E4ADDAD}"/>
              </a:ext>
            </a:extLst>
          </p:cNvPr>
          <p:cNvCxnSpPr>
            <a:cxnSpLocks/>
          </p:cNvCxnSpPr>
          <p:nvPr/>
        </p:nvCxnSpPr>
        <p:spPr>
          <a:xfrm>
            <a:off x="5814637" y="1195302"/>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B8C125D-6589-AD4D-A0C5-502A9DA5CC22}"/>
              </a:ext>
            </a:extLst>
          </p:cNvPr>
          <p:cNvCxnSpPr>
            <a:cxnSpLocks/>
          </p:cNvCxnSpPr>
          <p:nvPr/>
        </p:nvCxnSpPr>
        <p:spPr>
          <a:xfrm>
            <a:off x="9588500" y="1195302"/>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CC92C7A7-EAF2-9241-B476-2551BA3BECF1}"/>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141845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977" y="1203324"/>
            <a:ext cx="12217976" cy="5654676"/>
          </a:xfrm>
          <a:prstGeom prst="rect">
            <a:avLst/>
          </a:prstGeom>
        </p:spPr>
      </p:pic>
      <p:sp>
        <p:nvSpPr>
          <p:cNvPr id="2" name="Title 1"/>
          <p:cNvSpPr>
            <a:spLocks noGrp="1"/>
          </p:cNvSpPr>
          <p:nvPr>
            <p:ph type="title"/>
          </p:nvPr>
        </p:nvSpPr>
        <p:spPr>
          <a:xfrm>
            <a:off x="-25977" y="225715"/>
            <a:ext cx="12243954" cy="743643"/>
          </a:xfrm>
          <a:noFill/>
        </p:spPr>
        <p:txBody>
          <a:bodyPr/>
          <a:lstStyle/>
          <a:p>
            <a:r>
              <a:rPr lang="en-US" dirty="0"/>
              <a:t>SOFTWARE INTEGRATION AND TESTING</a:t>
            </a: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800" y="1451728"/>
            <a:ext cx="3060706" cy="2256575"/>
          </a:xfrm>
          <a:prstGeom prst="rect">
            <a:avLst/>
          </a:prstGeom>
          <a:ln w="19050">
            <a:solidFill>
              <a:schemeClr val="bg1"/>
            </a:solidFill>
          </a:ln>
          <a:effectLst>
            <a:outerShdw blurRad="292100" dist="139700" dir="2700000" algn="tl" rotWithShape="0">
              <a:srgbClr val="333333">
                <a:alpha val="65000"/>
              </a:srgbClr>
            </a:outerShdw>
          </a:effectLst>
        </p:spPr>
      </p:pic>
      <p:cxnSp>
        <p:nvCxnSpPr>
          <p:cNvPr id="6" name="Straight Connector 5">
            <a:extLst>
              <a:ext uri="{FF2B5EF4-FFF2-40B4-BE49-F238E27FC236}">
                <a16:creationId xmlns:a16="http://schemas.microsoft.com/office/drawing/2014/main" id="{97567BB1-91DE-1F45-B93A-2DA0FA3F5F02}"/>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7ADEA937-8F08-C04C-9E02-34B39B7E45D2}"/>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149462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t="-44"/>
          <a:stretch/>
        </p:blipFill>
        <p:spPr>
          <a:xfrm>
            <a:off x="7851006" y="1182970"/>
            <a:ext cx="4340993" cy="5675030"/>
          </a:xfrm>
          <a:prstGeom prst="rect">
            <a:avLst/>
          </a:prstGeom>
        </p:spPr>
      </p:pic>
      <p:sp>
        <p:nvSpPr>
          <p:cNvPr id="5" name="Title 4">
            <a:extLst>
              <a:ext uri="{FF2B5EF4-FFF2-40B4-BE49-F238E27FC236}">
                <a16:creationId xmlns:a16="http://schemas.microsoft.com/office/drawing/2014/main" id="{6105C4BF-1A57-934A-BA54-8583918F5B88}"/>
              </a:ext>
            </a:extLst>
          </p:cNvPr>
          <p:cNvSpPr>
            <a:spLocks noGrp="1"/>
          </p:cNvSpPr>
          <p:nvPr>
            <p:ph type="title"/>
          </p:nvPr>
        </p:nvSpPr>
        <p:spPr>
          <a:xfrm>
            <a:off x="0" y="225715"/>
            <a:ext cx="12191996" cy="743643"/>
          </a:xfrm>
        </p:spPr>
        <p:txBody>
          <a:bodyPr/>
          <a:lstStyle/>
          <a:p>
            <a:r>
              <a:rPr lang="en-US" sz="3400" dirty="0"/>
              <a:t>ARTEMIS I SOLID ROCKET BOOSTERS COMPLETE</a:t>
            </a:r>
          </a:p>
        </p:txBody>
      </p:sp>
      <p:pic>
        <p:nvPicPr>
          <p:cNvPr id="1026" name="Picture 2" descr="Technicians ready two NASA Space Launch System (SLS) solid rocket boosters for mating to the rocket’s two aft skirts on June 16, 2020, inside Kennedy Space Center’s Rotation, Processing and Surge Facility. Together, the twin boosters provide more than 75 percent of the total SLS thrust at launch. Manufactured by Northrop Grumman in Promontory, Utah, the boosters arrived at Kennedy via train. The cross-country journey was an important milestone for the agency’s Artemis I launch. The first in a series of increasingly complex missions, Artemis I will test the Orion spacecraft and SLS as an integrated system prior to crewed missions to the Moon. Once the boosters are mated with the aft skirts, they will be moved to the Vehicle Assembly Building for stacking on the mobile launche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74"/>
          <a:stretch/>
        </p:blipFill>
        <p:spPr bwMode="auto">
          <a:xfrm>
            <a:off x="-8695" y="1195301"/>
            <a:ext cx="7924801" cy="5662698"/>
          </a:xfrm>
          <a:prstGeom prst="rect">
            <a:avLst/>
          </a:prstGeom>
          <a:solidFill>
            <a:schemeClr val="tx1">
              <a:alpha val="32000"/>
            </a:schemeClr>
          </a:solidFill>
        </p:spPr>
      </p:pic>
      <p:cxnSp>
        <p:nvCxnSpPr>
          <p:cNvPr id="7" name="Straight Connector 6">
            <a:extLst>
              <a:ext uri="{FF2B5EF4-FFF2-40B4-BE49-F238E27FC236}">
                <a16:creationId xmlns:a16="http://schemas.microsoft.com/office/drawing/2014/main" id="{0E08C73C-0C5B-6E4C-9ABD-53F1E49A8D3E}"/>
              </a:ext>
            </a:extLst>
          </p:cNvPr>
          <p:cNvCxnSpPr>
            <a:cxnSpLocks/>
          </p:cNvCxnSpPr>
          <p:nvPr/>
        </p:nvCxnSpPr>
        <p:spPr>
          <a:xfrm>
            <a:off x="7916106" y="1195301"/>
            <a:ext cx="0" cy="566269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8696" y="5873115"/>
            <a:ext cx="12200692" cy="984885"/>
          </a:xfrm>
          <a:prstGeom prst="rect">
            <a:avLst/>
          </a:prstGeom>
          <a:solidFill>
            <a:schemeClr val="tx1">
              <a:alpha val="32000"/>
            </a:schemeClr>
          </a:solidFill>
        </p:spPr>
        <p:txBody>
          <a:bodyPr wrap="square" rtlCol="0">
            <a:noAutofit/>
          </a:bodyPr>
          <a:lstStyle>
            <a:defPPr>
              <a:defRPr lang="en-US"/>
            </a:defPPr>
            <a:lvl1pPr marL="290513" lvl="0" indent="-290513">
              <a:spcBef>
                <a:spcPts val="1200"/>
              </a:spcBef>
              <a:buFont typeface="Wingdings" panose="05000000000000000000" pitchFamily="2" charset="2"/>
              <a:buChar char="ü"/>
              <a:defRPr b="1">
                <a:solidFill>
                  <a:schemeClr val="bg1"/>
                </a:solidFill>
                <a:effectLst>
                  <a:outerShdw blurRad="50800" dist="38100" dir="2700000" algn="tl" rotWithShape="0">
                    <a:prstClr val="black"/>
                  </a:outerShdw>
                </a:effectLst>
                <a:latin typeface="Century Gothic" panose="020B0502020202020204" pitchFamily="34" charset="0"/>
              </a:defRPr>
            </a:lvl1pPr>
          </a:lstStyle>
          <a:p>
            <a:pPr marL="576263" indent="-346075"/>
            <a:r>
              <a:rPr lang="en-US" dirty="0"/>
              <a:t>Artemis I: all segments delivered to KSC and booster assembly has begun</a:t>
            </a:r>
          </a:p>
          <a:p>
            <a:pPr marL="576263" indent="-346075"/>
            <a:r>
              <a:rPr lang="en-US" dirty="0"/>
              <a:t>Artemis II motor segments complete</a:t>
            </a:r>
          </a:p>
        </p:txBody>
      </p:sp>
      <p:cxnSp>
        <p:nvCxnSpPr>
          <p:cNvPr id="9" name="Straight Connector 8">
            <a:extLst>
              <a:ext uri="{FF2B5EF4-FFF2-40B4-BE49-F238E27FC236}">
                <a16:creationId xmlns:a16="http://schemas.microsoft.com/office/drawing/2014/main" id="{9AFAB6FC-9CE8-CF46-952F-72F27E3A8671}"/>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B2DB98C1-C65E-CC46-892C-436A4695FA52}"/>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202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E9A3B2-399D-A344-B98E-2995F55022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38362" y="5873109"/>
            <a:ext cx="891688" cy="747973"/>
          </a:xfrm>
          <a:prstGeom prst="rect">
            <a:avLst/>
          </a:prstGeom>
        </p:spPr>
      </p:pic>
      <p:sp>
        <p:nvSpPr>
          <p:cNvPr id="16" name="Title 15">
            <a:extLst>
              <a:ext uri="{FF2B5EF4-FFF2-40B4-BE49-F238E27FC236}">
                <a16:creationId xmlns:a16="http://schemas.microsoft.com/office/drawing/2014/main" id="{24E549EA-D894-204E-83F6-128475AE269B}"/>
              </a:ext>
            </a:extLst>
          </p:cNvPr>
          <p:cNvSpPr>
            <a:spLocks noGrp="1"/>
          </p:cNvSpPr>
          <p:nvPr>
            <p:ph type="title"/>
          </p:nvPr>
        </p:nvSpPr>
        <p:spPr>
          <a:xfrm>
            <a:off x="0" y="-2627"/>
            <a:ext cx="11180086" cy="1200329"/>
          </a:xfrm>
        </p:spPr>
        <p:txBody>
          <a:bodyPr anchor="ctr">
            <a:spAutoFit/>
          </a:bodyPr>
          <a:lstStyle/>
          <a:p>
            <a:r>
              <a:rPr lang="en-US" dirty="0"/>
              <a:t>ARTEMIS I INTERIM CRYOGENIC PROPULSION STAGE COMPLETE</a:t>
            </a:r>
          </a:p>
        </p:txBody>
      </p:sp>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1203325"/>
            <a:ext cx="7803090" cy="5654675"/>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03091" y="1203325"/>
            <a:ext cx="4388909" cy="5654675"/>
          </a:xfrm>
          <a:prstGeom prst="rect">
            <a:avLst/>
          </a:prstGeom>
        </p:spPr>
      </p:pic>
      <p:cxnSp>
        <p:nvCxnSpPr>
          <p:cNvPr id="18" name="Straight Connector 17">
            <a:extLst>
              <a:ext uri="{FF2B5EF4-FFF2-40B4-BE49-F238E27FC236}">
                <a16:creationId xmlns:a16="http://schemas.microsoft.com/office/drawing/2014/main" id="{E8202491-89EF-6046-B99B-0372FBEB4B6F}"/>
              </a:ext>
            </a:extLst>
          </p:cNvPr>
          <p:cNvCxnSpPr>
            <a:cxnSpLocks/>
          </p:cNvCxnSpPr>
          <p:nvPr/>
        </p:nvCxnSpPr>
        <p:spPr>
          <a:xfrm>
            <a:off x="-1697" y="1203324"/>
            <a:ext cx="1219369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E08C73C-0C5B-6E4C-9ABD-53F1E49A8D3E}"/>
              </a:ext>
            </a:extLst>
          </p:cNvPr>
          <p:cNvCxnSpPr>
            <a:cxnSpLocks/>
          </p:cNvCxnSpPr>
          <p:nvPr/>
        </p:nvCxnSpPr>
        <p:spPr>
          <a:xfrm>
            <a:off x="7803092" y="1195302"/>
            <a:ext cx="0" cy="566269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F148CD67-D4C5-8740-98BD-EBAB7380D7FA}"/>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20570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https://www.nasa.gov/sites/default/files/thumbnails/image/img_0174_copy.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43400" y="1211346"/>
            <a:ext cx="7838191" cy="564664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B9325321-18B6-E24D-AF57-0B394C1CA690}"/>
              </a:ext>
            </a:extLst>
          </p:cNvPr>
          <p:cNvSpPr>
            <a:spLocks noGrp="1"/>
          </p:cNvSpPr>
          <p:nvPr>
            <p:ph type="title"/>
          </p:nvPr>
        </p:nvSpPr>
        <p:spPr>
          <a:xfrm>
            <a:off x="-1" y="225715"/>
            <a:ext cx="11528385" cy="743643"/>
          </a:xfrm>
        </p:spPr>
        <p:txBody>
          <a:bodyPr/>
          <a:lstStyle/>
          <a:p>
            <a:r>
              <a:rPr lang="en-US" dirty="0"/>
              <a:t>ARTEMIS I STAGE ADAPTERS complete</a:t>
            </a:r>
            <a:endParaRPr lang="en-US" dirty="0">
              <a:solidFill>
                <a:schemeClr val="tx1"/>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195072"/>
            <a:ext cx="4333662" cy="2893637"/>
          </a:xfrm>
          <a:prstGeom prst="rect">
            <a:avLst/>
          </a:prstGeom>
        </p:spPr>
      </p:pic>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3983881"/>
            <a:ext cx="4333662" cy="2883950"/>
          </a:xfrm>
          <a:prstGeom prst="rect">
            <a:avLst/>
          </a:prstGeom>
        </p:spPr>
      </p:pic>
      <p:sp>
        <p:nvSpPr>
          <p:cNvPr id="12" name="TextBox 11"/>
          <p:cNvSpPr txBox="1"/>
          <p:nvPr/>
        </p:nvSpPr>
        <p:spPr>
          <a:xfrm>
            <a:off x="4333650" y="5745766"/>
            <a:ext cx="7858337" cy="1120250"/>
          </a:xfrm>
          <a:prstGeom prst="rect">
            <a:avLst/>
          </a:prstGeom>
          <a:solidFill>
            <a:schemeClr val="tx1">
              <a:alpha val="32000"/>
            </a:schemeClr>
          </a:solidFill>
        </p:spPr>
        <p:txBody>
          <a:bodyPr wrap="square" rtlCol="0">
            <a:noAutofit/>
          </a:bodyPr>
          <a:lstStyle/>
          <a:p>
            <a:pPr marL="460375" lvl="0" indent="-322263">
              <a:spcBef>
                <a:spcPts val="1200"/>
              </a:spcBef>
              <a:buFont typeface="Wingdings" panose="05000000000000000000" pitchFamily="2" charset="2"/>
              <a:buChar char="ü"/>
            </a:pPr>
            <a:r>
              <a:rPr lang="en-US" b="1" dirty="0">
                <a:solidFill>
                  <a:schemeClr val="bg1"/>
                </a:solidFill>
                <a:effectLst>
                  <a:outerShdw blurRad="50800" dist="38100" dir="2700000" algn="tl" rotWithShape="0">
                    <a:prstClr val="black"/>
                  </a:outerShdw>
                </a:effectLst>
                <a:latin typeface="Century Gothic" panose="020B0502020202020204" pitchFamily="34" charset="0"/>
              </a:rPr>
              <a:t>Orion Stage Adapter delivered to KSC</a:t>
            </a:r>
          </a:p>
          <a:p>
            <a:pPr marL="460375" indent="-322263">
              <a:spcBef>
                <a:spcPts val="1200"/>
              </a:spcBef>
              <a:buFont typeface="Wingdings" panose="05000000000000000000" pitchFamily="2" charset="2"/>
              <a:buChar char="ü"/>
            </a:pPr>
            <a:r>
              <a:rPr lang="en-US" b="1" dirty="0">
                <a:solidFill>
                  <a:schemeClr val="bg1"/>
                </a:solidFill>
                <a:effectLst>
                  <a:outerShdw blurRad="50800" dist="38100" dir="2700000" algn="tl" rotWithShape="0">
                    <a:prstClr val="black"/>
                  </a:outerShdw>
                </a:effectLst>
                <a:latin typeface="Century Gothic" panose="020B0502020202020204" pitchFamily="34" charset="0"/>
              </a:rPr>
              <a:t>Launch Vehicle Stage Adapter delivered to KSC</a:t>
            </a:r>
          </a:p>
          <a:p>
            <a:pPr marL="460375" indent="-322263">
              <a:spcBef>
                <a:spcPts val="1200"/>
              </a:spcBef>
              <a:buFont typeface="Wingdings" panose="05000000000000000000" pitchFamily="2" charset="2"/>
              <a:buChar char="ü"/>
            </a:pPr>
            <a:endParaRPr lang="en-US" b="1" dirty="0">
              <a:solidFill>
                <a:schemeClr val="bg1"/>
              </a:solidFill>
              <a:effectLst>
                <a:outerShdw blurRad="50800" dist="38100" dir="2700000" algn="tl" rotWithShape="0">
                  <a:prstClr val="black"/>
                </a:outerShdw>
              </a:effectLst>
              <a:latin typeface="Century Gothic" panose="020B0502020202020204" pitchFamily="34" charset="0"/>
            </a:endParaRPr>
          </a:p>
        </p:txBody>
      </p:sp>
      <p:cxnSp>
        <p:nvCxnSpPr>
          <p:cNvPr id="13" name="Straight Connector 12">
            <a:extLst>
              <a:ext uri="{FF2B5EF4-FFF2-40B4-BE49-F238E27FC236}">
                <a16:creationId xmlns:a16="http://schemas.microsoft.com/office/drawing/2014/main" id="{BA77DAE3-4B9E-D84E-926F-1C2012BD6E13}"/>
              </a:ext>
            </a:extLst>
          </p:cNvPr>
          <p:cNvCxnSpPr>
            <a:cxnSpLocks/>
          </p:cNvCxnSpPr>
          <p:nvPr/>
        </p:nvCxnSpPr>
        <p:spPr>
          <a:xfrm>
            <a:off x="-1697" y="1203324"/>
            <a:ext cx="1219369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9456300-D793-C748-AB74-E876096058C3}"/>
              </a:ext>
            </a:extLst>
          </p:cNvPr>
          <p:cNvCxnSpPr>
            <a:cxnSpLocks/>
          </p:cNvCxnSpPr>
          <p:nvPr/>
        </p:nvCxnSpPr>
        <p:spPr>
          <a:xfrm>
            <a:off x="-1697" y="3985651"/>
            <a:ext cx="4335358"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ED22918-BF5E-1E44-9C00-CEBE39468799}"/>
              </a:ext>
            </a:extLst>
          </p:cNvPr>
          <p:cNvCxnSpPr>
            <a:cxnSpLocks/>
          </p:cNvCxnSpPr>
          <p:nvPr/>
        </p:nvCxnSpPr>
        <p:spPr>
          <a:xfrm>
            <a:off x="4333661" y="1195302"/>
            <a:ext cx="0" cy="566269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8B473257-9433-BB47-A9A7-EA4D99AFA5AD}"/>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378777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screen">
            <a:extLst>
              <a:ext uri="{28A0092B-C50C-407E-A947-70E740481C1C}">
                <a14:useLocalDpi xmlns:a14="http://schemas.microsoft.com/office/drawing/2010/main"/>
              </a:ext>
            </a:extLst>
          </a:blip>
          <a:srcRect l="-1"/>
          <a:stretch/>
        </p:blipFill>
        <p:spPr>
          <a:xfrm>
            <a:off x="6823834" y="3996960"/>
            <a:ext cx="2133851" cy="2856596"/>
          </a:xfrm>
          <a:prstGeom prst="rect">
            <a:avLst/>
          </a:prstGeo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l="-1383"/>
          <a:stretch/>
        </p:blipFill>
        <p:spPr>
          <a:xfrm>
            <a:off x="8915401" y="4020361"/>
            <a:ext cx="3287944" cy="2837639"/>
          </a:xfrm>
          <a:prstGeom prst="rect">
            <a:avLst/>
          </a:prstGeom>
        </p:spPr>
      </p:pic>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20584" y="1202617"/>
            <a:ext cx="2129892" cy="2828264"/>
          </a:xfrm>
          <a:prstGeom prst="rect">
            <a:avLst/>
          </a:prstGeom>
        </p:spPr>
      </p:pic>
      <p:pic>
        <p:nvPicPr>
          <p:cNvPr id="13" name="Picture 12">
            <a:extLst>
              <a:ext uri="{FF2B5EF4-FFF2-40B4-BE49-F238E27FC236}">
                <a16:creationId xmlns:a16="http://schemas.microsoft.com/office/drawing/2014/main" id="{B06039B1-DC55-664D-B570-3A8A4C88669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944719" y="1202617"/>
            <a:ext cx="3246185" cy="2806830"/>
          </a:xfrm>
          <a:prstGeom prst="rect">
            <a:avLst/>
          </a:prstGeom>
        </p:spPr>
      </p:pic>
      <p:sp>
        <p:nvSpPr>
          <p:cNvPr id="10" name="Title 9">
            <a:extLst>
              <a:ext uri="{FF2B5EF4-FFF2-40B4-BE49-F238E27FC236}">
                <a16:creationId xmlns:a16="http://schemas.microsoft.com/office/drawing/2014/main" id="{D45EBFE1-6A80-1743-9A12-E4C081DF2618}"/>
              </a:ext>
            </a:extLst>
          </p:cNvPr>
          <p:cNvSpPr>
            <a:spLocks noGrp="1"/>
          </p:cNvSpPr>
          <p:nvPr>
            <p:ph type="title"/>
          </p:nvPr>
        </p:nvSpPr>
        <p:spPr>
          <a:prstGeom prst="rect">
            <a:avLst/>
          </a:prstGeom>
        </p:spPr>
        <p:txBody>
          <a:bodyPr/>
          <a:lstStyle/>
          <a:p>
            <a:r>
              <a:rPr lang="en-US" dirty="0"/>
              <a:t>SLS PROGRESS TOWARD ARTEMIS II</a:t>
            </a:r>
          </a:p>
        </p:txBody>
      </p:sp>
      <p:pic>
        <p:nvPicPr>
          <p:cNvPr id="6" name="Picture 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166158" y="1202617"/>
            <a:ext cx="2647217" cy="2839452"/>
          </a:xfrm>
          <a:prstGeom prst="rect">
            <a:avLst/>
          </a:prstGeom>
        </p:spPr>
      </p:pic>
      <p:pic>
        <p:nvPicPr>
          <p:cNvPr id="4" name="Picture 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4018545"/>
            <a:ext cx="4165423" cy="2839455"/>
          </a:xfrm>
          <a:prstGeom prst="rect">
            <a:avLst/>
          </a:prstGeom>
        </p:spPr>
      </p:pic>
      <p:pic>
        <p:nvPicPr>
          <p:cNvPr id="9" name="Picture 8"/>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166157" y="4006011"/>
            <a:ext cx="2647205" cy="2851989"/>
          </a:xfrm>
          <a:prstGeom prst="rect">
            <a:avLst/>
          </a:prstGeom>
        </p:spPr>
      </p:pic>
      <p:pic>
        <p:nvPicPr>
          <p:cNvPr id="14" name="Picture 1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1202617"/>
            <a:ext cx="4169215" cy="2801298"/>
          </a:xfrm>
          <a:prstGeom prst="rect">
            <a:avLst/>
          </a:prstGeom>
        </p:spPr>
      </p:pic>
      <p:sp>
        <p:nvSpPr>
          <p:cNvPr id="7" name="TextBox 6"/>
          <p:cNvSpPr txBox="1"/>
          <p:nvPr/>
        </p:nvSpPr>
        <p:spPr>
          <a:xfrm>
            <a:off x="0" y="3688887"/>
            <a:ext cx="4155329"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All Booster motor segments complete</a:t>
            </a:r>
          </a:p>
        </p:txBody>
      </p:sp>
      <p:sp>
        <p:nvSpPr>
          <p:cNvPr id="8" name="TextBox 7"/>
          <p:cNvSpPr txBox="1"/>
          <p:nvPr/>
        </p:nvSpPr>
        <p:spPr>
          <a:xfrm>
            <a:off x="6815576" y="3688887"/>
            <a:ext cx="2135560"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Liquid oxygen tank</a:t>
            </a:r>
          </a:p>
        </p:txBody>
      </p:sp>
      <p:sp>
        <p:nvSpPr>
          <p:cNvPr id="15" name="TextBox 14"/>
          <p:cNvSpPr txBox="1"/>
          <p:nvPr/>
        </p:nvSpPr>
        <p:spPr>
          <a:xfrm>
            <a:off x="6811157" y="6273224"/>
            <a:ext cx="2135577" cy="584775"/>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ICPS LOX tank</a:t>
            </a:r>
          </a:p>
        </p:txBody>
      </p:sp>
      <p:sp>
        <p:nvSpPr>
          <p:cNvPr id="26" name="TextBox 25"/>
          <p:cNvSpPr txBox="1"/>
          <p:nvPr/>
        </p:nvSpPr>
        <p:spPr>
          <a:xfrm>
            <a:off x="4155341" y="3688887"/>
            <a:ext cx="2660223"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Core stage forward skirt</a:t>
            </a:r>
          </a:p>
        </p:txBody>
      </p:sp>
      <p:sp>
        <p:nvSpPr>
          <p:cNvPr id="28" name="TextBox 27"/>
          <p:cNvSpPr txBox="1"/>
          <p:nvPr/>
        </p:nvSpPr>
        <p:spPr>
          <a:xfrm>
            <a:off x="0" y="6273225"/>
            <a:ext cx="4155341"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RS-25s engines complete, </a:t>
            </a:r>
            <a:br>
              <a:rPr lang="en-US" dirty="0">
                <a:solidFill>
                  <a:srgbClr val="FFFFFF"/>
                </a:solidFill>
              </a:rPr>
            </a:br>
            <a:r>
              <a:rPr lang="en-US" dirty="0">
                <a:solidFill>
                  <a:srgbClr val="FFFFFF"/>
                </a:solidFill>
              </a:rPr>
              <a:t>controllers green run</a:t>
            </a:r>
          </a:p>
        </p:txBody>
      </p:sp>
      <p:sp>
        <p:nvSpPr>
          <p:cNvPr id="29" name="TextBox 28"/>
          <p:cNvSpPr txBox="1"/>
          <p:nvPr/>
        </p:nvSpPr>
        <p:spPr>
          <a:xfrm>
            <a:off x="4163957" y="6245891"/>
            <a:ext cx="2647204" cy="612109"/>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err="1">
                <a:solidFill>
                  <a:srgbClr val="FFFFFF"/>
                </a:solidFill>
              </a:rPr>
              <a:t>Intertank</a:t>
            </a:r>
            <a:endParaRPr lang="en-US" dirty="0">
              <a:solidFill>
                <a:srgbClr val="FFFFFF"/>
              </a:solidFill>
            </a:endParaRPr>
          </a:p>
        </p:txBody>
      </p:sp>
      <p:sp>
        <p:nvSpPr>
          <p:cNvPr id="17" name="TextBox 16"/>
          <p:cNvSpPr txBox="1"/>
          <p:nvPr/>
        </p:nvSpPr>
        <p:spPr>
          <a:xfrm>
            <a:off x="8850157" y="3420052"/>
            <a:ext cx="3152561" cy="33855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0" name="TextBox 29">
            <a:extLst>
              <a:ext uri="{FF2B5EF4-FFF2-40B4-BE49-F238E27FC236}">
                <a16:creationId xmlns:a16="http://schemas.microsoft.com/office/drawing/2014/main" id="{8595E863-389A-9440-9391-EBFC91BBBD23}"/>
              </a:ext>
            </a:extLst>
          </p:cNvPr>
          <p:cNvSpPr txBox="1"/>
          <p:nvPr/>
        </p:nvSpPr>
        <p:spPr>
          <a:xfrm>
            <a:off x="8944719" y="3688887"/>
            <a:ext cx="3243064"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Century Gothic" panose="020B0502020202020204" pitchFamily="34" charset="0"/>
                <a:ea typeface="+mn-ea"/>
                <a:cs typeface="+mn-cs"/>
              </a:rPr>
              <a:t>Liquid hydrogen tank</a:t>
            </a:r>
          </a:p>
        </p:txBody>
      </p:sp>
      <p:cxnSp>
        <p:nvCxnSpPr>
          <p:cNvPr id="19" name="Straight Connector 18">
            <a:extLst>
              <a:ext uri="{FF2B5EF4-FFF2-40B4-BE49-F238E27FC236}">
                <a16:creationId xmlns:a16="http://schemas.microsoft.com/office/drawing/2014/main" id="{3C92DC06-EFA3-314B-B7B4-EC36F03C67EA}"/>
              </a:ext>
            </a:extLst>
          </p:cNvPr>
          <p:cNvCxnSpPr>
            <a:cxnSpLocks/>
          </p:cNvCxnSpPr>
          <p:nvPr/>
        </p:nvCxnSpPr>
        <p:spPr>
          <a:xfrm>
            <a:off x="-1697" y="4022833"/>
            <a:ext cx="12189480"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948935" y="6276057"/>
            <a:ext cx="3254407" cy="581943"/>
          </a:xfrm>
          <a:prstGeom prst="rect">
            <a:avLst/>
          </a:prstGeom>
          <a:solidFill>
            <a:schemeClr val="tx1">
              <a:alpha val="50000"/>
            </a:schemeClr>
          </a:solidFill>
        </p:spPr>
        <p:txBody>
          <a:bodyPr wrap="square" rtlCol="0" anchor="ctr">
            <a:noAutofit/>
          </a:bodyPr>
          <a:lstStyle>
            <a:defPPr>
              <a:defRPr lang="en-US"/>
            </a:defPPr>
            <a:lvl1pPr algn="ctr">
              <a:defRPr sz="1600" b="1" i="1">
                <a:solidFill>
                  <a:srgbClr val="FFFFFF"/>
                </a:solidFill>
                <a:effectLst>
                  <a:outerShdw blurRad="50800" dist="38100" dir="2700000" algn="tl" rotWithShape="0">
                    <a:prstClr val="black"/>
                  </a:outerShdw>
                </a:effectLst>
                <a:latin typeface="Century Gothic" panose="020B0502020202020204" pitchFamily="34" charset="0"/>
              </a:defRPr>
            </a:lvl1pPr>
          </a:lstStyle>
          <a:p>
            <a:r>
              <a:rPr lang="en-US" dirty="0"/>
              <a:t>OSA diaphragm complete </a:t>
            </a:r>
          </a:p>
        </p:txBody>
      </p:sp>
      <p:cxnSp>
        <p:nvCxnSpPr>
          <p:cNvPr id="31" name="Straight Connector 30">
            <a:extLst>
              <a:ext uri="{FF2B5EF4-FFF2-40B4-BE49-F238E27FC236}">
                <a16:creationId xmlns:a16="http://schemas.microsoft.com/office/drawing/2014/main" id="{31DAC288-293E-6543-A333-36AF7EA18881}"/>
              </a:ext>
            </a:extLst>
          </p:cNvPr>
          <p:cNvCxnSpPr>
            <a:cxnSpLocks/>
          </p:cNvCxnSpPr>
          <p:nvPr/>
        </p:nvCxnSpPr>
        <p:spPr>
          <a:xfrm>
            <a:off x="0" y="1202617"/>
            <a:ext cx="1219369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30203D2-AE55-754B-9FB7-FABC7E53F4DD}"/>
              </a:ext>
            </a:extLst>
          </p:cNvPr>
          <p:cNvCxnSpPr/>
          <p:nvPr/>
        </p:nvCxnSpPr>
        <p:spPr>
          <a:xfrm>
            <a:off x="4166158" y="120261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A824B00-53BD-C647-80E6-45E09C0D3B42}"/>
              </a:ext>
            </a:extLst>
          </p:cNvPr>
          <p:cNvCxnSpPr/>
          <p:nvPr/>
        </p:nvCxnSpPr>
        <p:spPr>
          <a:xfrm>
            <a:off x="6813362" y="120261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39053CFF-5537-C34D-AE78-5D15F370D96E}"/>
              </a:ext>
            </a:extLst>
          </p:cNvPr>
          <p:cNvCxnSpPr/>
          <p:nvPr/>
        </p:nvCxnSpPr>
        <p:spPr>
          <a:xfrm>
            <a:off x="4166158" y="402602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A38FDB0-B777-AF4B-88C1-3581FAF57005}"/>
              </a:ext>
            </a:extLst>
          </p:cNvPr>
          <p:cNvCxnSpPr>
            <a:cxnSpLocks/>
          </p:cNvCxnSpPr>
          <p:nvPr/>
        </p:nvCxnSpPr>
        <p:spPr>
          <a:xfrm>
            <a:off x="6813362" y="4034049"/>
            <a:ext cx="13561" cy="283014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095AC2A-608A-A04F-835D-4E0F4E27CA5C}"/>
              </a:ext>
            </a:extLst>
          </p:cNvPr>
          <p:cNvCxnSpPr/>
          <p:nvPr/>
        </p:nvCxnSpPr>
        <p:spPr>
          <a:xfrm>
            <a:off x="8951137" y="120261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784F127-D18E-F049-9AFA-4B0F3BCD12DB}"/>
              </a:ext>
            </a:extLst>
          </p:cNvPr>
          <p:cNvCxnSpPr/>
          <p:nvPr/>
        </p:nvCxnSpPr>
        <p:spPr>
          <a:xfrm>
            <a:off x="8951137" y="402602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49B2CBE7-BF10-FF41-BC52-4C480F62763F}"/>
              </a:ext>
            </a:extLst>
          </p:cNvPr>
          <p:cNvSpPr>
            <a:spLocks noGrp="1"/>
          </p:cNvSpPr>
          <p:nvPr>
            <p:ph type="sldNum" sz="quarter" idx="4"/>
          </p:nvPr>
        </p:nvSpPr>
        <p:spPr/>
        <p:txBody>
          <a:bodyPr/>
          <a:lstStyle/>
          <a:p>
            <a:r>
              <a:rPr lang="en-US"/>
              <a:t>0773</a:t>
            </a:r>
            <a:endParaRPr lang="en-US" dirty="0"/>
          </a:p>
        </p:txBody>
      </p:sp>
    </p:spTree>
    <p:extLst>
      <p:ext uri="{BB962C8B-B14F-4D97-AF65-F5344CB8AC3E}">
        <p14:creationId xmlns:p14="http://schemas.microsoft.com/office/powerpoint/2010/main" val="364047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07CE0B3-6BC5-504A-BFC5-AA37534B9E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77036" y="1205935"/>
            <a:ext cx="4608918" cy="2037990"/>
          </a:xfrm>
          <a:prstGeom prst="rect">
            <a:avLst/>
          </a:prstGeom>
        </p:spPr>
      </p:pic>
      <p:pic>
        <p:nvPicPr>
          <p:cNvPr id="26" name="Picture 25">
            <a:extLst>
              <a:ext uri="{FF2B5EF4-FFF2-40B4-BE49-F238E27FC236}">
                <a16:creationId xmlns:a16="http://schemas.microsoft.com/office/drawing/2014/main" id="{C2202323-1F4E-2344-98CB-8CFCC091014F}"/>
              </a:ext>
            </a:extLst>
          </p:cNvPr>
          <p:cNvPicPr/>
          <p:nvPr/>
        </p:nvPicPr>
        <p:blipFill rotWithShape="1">
          <a:blip r:embed="rId4" cstate="print">
            <a:extLst>
              <a:ext uri="{28A0092B-C50C-407E-A947-70E740481C1C}">
                <a14:useLocalDpi xmlns:a14="http://schemas.microsoft.com/office/drawing/2010/main"/>
              </a:ext>
            </a:extLst>
          </a:blip>
          <a:srcRect/>
          <a:stretch/>
        </p:blipFill>
        <p:spPr bwMode="auto">
          <a:xfrm>
            <a:off x="7688007" y="3227775"/>
            <a:ext cx="4508580" cy="3630438"/>
          </a:xfrm>
          <a:prstGeom prst="rect">
            <a:avLst/>
          </a:prstGeom>
          <a:ln>
            <a:noFill/>
          </a:ln>
          <a:effectLst/>
        </p:spPr>
      </p:pic>
      <p:pic>
        <p:nvPicPr>
          <p:cNvPr id="22" name="Picture 21">
            <a:extLst>
              <a:ext uri="{FF2B5EF4-FFF2-40B4-BE49-F238E27FC236}">
                <a16:creationId xmlns:a16="http://schemas.microsoft.com/office/drawing/2014/main" id="{FEE9B069-B030-A648-A590-CE3C5C7C8A4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43"/>
          <a:stretch/>
        </p:blipFill>
        <p:spPr>
          <a:xfrm>
            <a:off x="2701953" y="3246517"/>
            <a:ext cx="4992237" cy="3611696"/>
          </a:xfrm>
          <a:prstGeom prst="rect">
            <a:avLst/>
          </a:prstGeom>
        </p:spPr>
      </p:pic>
      <p:pic>
        <p:nvPicPr>
          <p:cNvPr id="24" name="Picture 23">
            <a:extLst>
              <a:ext uri="{FF2B5EF4-FFF2-40B4-BE49-F238E27FC236}">
                <a16:creationId xmlns:a16="http://schemas.microsoft.com/office/drawing/2014/main" id="{68D155C1-FBA5-B943-B40F-D85135A1B52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232122"/>
            <a:ext cx="2706979" cy="3626091"/>
          </a:xfrm>
          <a:prstGeom prst="rect">
            <a:avLst/>
          </a:prstGeom>
        </p:spPr>
      </p:pic>
      <p:sp>
        <p:nvSpPr>
          <p:cNvPr id="39" name="TextBox 38">
            <a:extLst>
              <a:ext uri="{FF2B5EF4-FFF2-40B4-BE49-F238E27FC236}">
                <a16:creationId xmlns:a16="http://schemas.microsoft.com/office/drawing/2014/main" id="{31C3E682-8512-7A44-A309-ED2AEEBD9F1C}"/>
              </a:ext>
            </a:extLst>
          </p:cNvPr>
          <p:cNvSpPr txBox="1"/>
          <p:nvPr/>
        </p:nvSpPr>
        <p:spPr>
          <a:xfrm>
            <a:off x="0" y="6273438"/>
            <a:ext cx="2693066"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RS-25 HIP-bonded main combustion chamber</a:t>
            </a:r>
          </a:p>
        </p:txBody>
      </p:sp>
      <p:sp>
        <p:nvSpPr>
          <p:cNvPr id="2" name="Title 1"/>
          <p:cNvSpPr>
            <a:spLocks noGrp="1"/>
          </p:cNvSpPr>
          <p:nvPr>
            <p:ph type="title"/>
          </p:nvPr>
        </p:nvSpPr>
        <p:spPr>
          <a:prstGeom prst="rect">
            <a:avLst/>
          </a:prstGeom>
        </p:spPr>
        <p:txBody>
          <a:bodyPr/>
          <a:lstStyle/>
          <a:p>
            <a:r>
              <a:rPr lang="en-US" dirty="0"/>
              <a:t>BEYOND Artemis II</a:t>
            </a:r>
          </a:p>
        </p:txBody>
      </p:sp>
      <p:pic>
        <p:nvPicPr>
          <p:cNvPr id="23" name="Picture 22">
            <a:extLst>
              <a:ext uri="{FF2B5EF4-FFF2-40B4-BE49-F238E27FC236}">
                <a16:creationId xmlns:a16="http://schemas.microsoft.com/office/drawing/2014/main" id="{51B6C20A-4A34-064B-A20E-1608D673578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499297" y="1198477"/>
            <a:ext cx="2072031" cy="2044624"/>
          </a:xfrm>
          <a:prstGeom prst="rect">
            <a:avLst/>
          </a:prstGeom>
        </p:spPr>
      </p:pic>
      <p:pic>
        <p:nvPicPr>
          <p:cNvPr id="25" name="Picture 24">
            <a:extLst>
              <a:ext uri="{FF2B5EF4-FFF2-40B4-BE49-F238E27FC236}">
                <a16:creationId xmlns:a16="http://schemas.microsoft.com/office/drawing/2014/main" id="{674B6D92-A84F-8247-AEF6-EAA8DC16770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 b="-1"/>
          <a:stretch/>
        </p:blipFill>
        <p:spPr>
          <a:xfrm>
            <a:off x="0" y="1198477"/>
            <a:ext cx="5516383" cy="2043123"/>
          </a:xfrm>
          <a:prstGeom prst="rect">
            <a:avLst/>
          </a:prstGeom>
        </p:spPr>
      </p:pic>
      <p:sp>
        <p:nvSpPr>
          <p:cNvPr id="27" name="TextBox 26">
            <a:extLst>
              <a:ext uri="{FF2B5EF4-FFF2-40B4-BE49-F238E27FC236}">
                <a16:creationId xmlns:a16="http://schemas.microsoft.com/office/drawing/2014/main" id="{43B045F3-E897-9E42-8120-DF07FDA39F98}"/>
              </a:ext>
            </a:extLst>
          </p:cNvPr>
          <p:cNvSpPr txBox="1"/>
          <p:nvPr/>
        </p:nvSpPr>
        <p:spPr>
          <a:xfrm>
            <a:off x="0" y="2675585"/>
            <a:ext cx="5505005" cy="563904"/>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RL10s complete</a:t>
            </a:r>
          </a:p>
        </p:txBody>
      </p:sp>
      <p:sp>
        <p:nvSpPr>
          <p:cNvPr id="28" name="TextBox 27">
            <a:extLst>
              <a:ext uri="{FF2B5EF4-FFF2-40B4-BE49-F238E27FC236}">
                <a16:creationId xmlns:a16="http://schemas.microsoft.com/office/drawing/2014/main" id="{C90C49AC-00EA-5648-97A6-0792999A7597}"/>
              </a:ext>
            </a:extLst>
          </p:cNvPr>
          <p:cNvSpPr txBox="1"/>
          <p:nvPr/>
        </p:nvSpPr>
        <p:spPr>
          <a:xfrm>
            <a:off x="5512986" y="2666060"/>
            <a:ext cx="2045736"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lvl="0">
              <a:defRPr/>
            </a:pPr>
            <a:r>
              <a:rPr lang="en-US" dirty="0">
                <a:solidFill>
                  <a:srgbClr val="FFFFFF"/>
                </a:solidFill>
              </a:rPr>
              <a:t>BOLE subscale motor test fire</a:t>
            </a:r>
          </a:p>
        </p:txBody>
      </p:sp>
      <p:cxnSp>
        <p:nvCxnSpPr>
          <p:cNvPr id="30" name="Straight Connector 29">
            <a:extLst>
              <a:ext uri="{FF2B5EF4-FFF2-40B4-BE49-F238E27FC236}">
                <a16:creationId xmlns:a16="http://schemas.microsoft.com/office/drawing/2014/main" id="{B6DBEE3F-6E40-0E49-9FB2-6F0CF6E7FE23}"/>
              </a:ext>
            </a:extLst>
          </p:cNvPr>
          <p:cNvCxnSpPr>
            <a:cxnSpLocks/>
          </p:cNvCxnSpPr>
          <p:nvPr/>
        </p:nvCxnSpPr>
        <p:spPr>
          <a:xfrm>
            <a:off x="5505005" y="1195302"/>
            <a:ext cx="0" cy="205217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FEC3601B-DF7E-3648-BD2E-4A613D4EDC6F}"/>
              </a:ext>
            </a:extLst>
          </p:cNvPr>
          <p:cNvCxnSpPr>
            <a:cxnSpLocks/>
          </p:cNvCxnSpPr>
          <p:nvPr/>
        </p:nvCxnSpPr>
        <p:spPr>
          <a:xfrm>
            <a:off x="2695814" y="3246257"/>
            <a:ext cx="0" cy="362237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DE64E070-B1C5-5A44-98F3-049180AA8E6E}"/>
              </a:ext>
            </a:extLst>
          </p:cNvPr>
          <p:cNvSpPr txBox="1"/>
          <p:nvPr/>
        </p:nvSpPr>
        <p:spPr>
          <a:xfrm>
            <a:off x="7549531" y="2674152"/>
            <a:ext cx="4636423"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Universal stage adapter manufacturing demonstration article</a:t>
            </a:r>
          </a:p>
        </p:txBody>
      </p:sp>
      <p:sp>
        <p:nvSpPr>
          <p:cNvPr id="38" name="TextBox 37">
            <a:extLst>
              <a:ext uri="{FF2B5EF4-FFF2-40B4-BE49-F238E27FC236}">
                <a16:creationId xmlns:a16="http://schemas.microsoft.com/office/drawing/2014/main" id="{FE52C35E-D810-0049-8E6F-2D503B706255}"/>
              </a:ext>
            </a:extLst>
          </p:cNvPr>
          <p:cNvSpPr txBox="1"/>
          <p:nvPr/>
        </p:nvSpPr>
        <p:spPr>
          <a:xfrm>
            <a:off x="7721778" y="6535048"/>
            <a:ext cx="4464176" cy="32316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sz="1500" dirty="0">
                <a:solidFill>
                  <a:srgbClr val="FFFFFF"/>
                </a:solidFill>
              </a:rPr>
              <a:t>Additively manufactured pogo </a:t>
            </a:r>
            <a:r>
              <a:rPr lang="en-US" sz="1500" dirty="0" err="1">
                <a:solidFill>
                  <a:srgbClr val="FFFFFF"/>
                </a:solidFill>
              </a:rPr>
              <a:t>accomulator</a:t>
            </a:r>
            <a:endParaRPr lang="en-US" sz="1500" dirty="0">
              <a:solidFill>
                <a:srgbClr val="FFFFFF"/>
              </a:solidFill>
            </a:endParaRPr>
          </a:p>
        </p:txBody>
      </p:sp>
      <p:sp>
        <p:nvSpPr>
          <p:cNvPr id="40" name="TextBox 39">
            <a:extLst>
              <a:ext uri="{FF2B5EF4-FFF2-40B4-BE49-F238E27FC236}">
                <a16:creationId xmlns:a16="http://schemas.microsoft.com/office/drawing/2014/main" id="{4C3FC2C9-8A63-B145-BC32-F39FE4612259}"/>
              </a:ext>
            </a:extLst>
          </p:cNvPr>
          <p:cNvSpPr txBox="1"/>
          <p:nvPr/>
        </p:nvSpPr>
        <p:spPr>
          <a:xfrm>
            <a:off x="2695812" y="6519659"/>
            <a:ext cx="5014801"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EUS weld confidence, development articles</a:t>
            </a:r>
          </a:p>
        </p:txBody>
      </p:sp>
      <p:cxnSp>
        <p:nvCxnSpPr>
          <p:cNvPr id="42" name="Straight Connector 41">
            <a:extLst>
              <a:ext uri="{FF2B5EF4-FFF2-40B4-BE49-F238E27FC236}">
                <a16:creationId xmlns:a16="http://schemas.microsoft.com/office/drawing/2014/main" id="{E57E95ED-067D-C34C-9196-41C9E479B115}"/>
              </a:ext>
            </a:extLst>
          </p:cNvPr>
          <p:cNvCxnSpPr>
            <a:cxnSpLocks/>
          </p:cNvCxnSpPr>
          <p:nvPr/>
        </p:nvCxnSpPr>
        <p:spPr>
          <a:xfrm>
            <a:off x="7570099" y="1195302"/>
            <a:ext cx="0" cy="205217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1DAC288-293E-6543-A333-36AF7EA18881}"/>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54273F58-EE50-CF44-8D64-043FF3F74FB5}"/>
              </a:ext>
            </a:extLst>
          </p:cNvPr>
          <p:cNvSpPr>
            <a:spLocks noGrp="1"/>
          </p:cNvSpPr>
          <p:nvPr>
            <p:ph type="sldNum" sz="quarter" idx="4"/>
          </p:nvPr>
        </p:nvSpPr>
        <p:spPr/>
        <p:txBody>
          <a:bodyPr/>
          <a:lstStyle/>
          <a:p>
            <a:r>
              <a:rPr lang="en-US"/>
              <a:t>0773</a:t>
            </a:r>
            <a:endParaRPr lang="en-US" dirty="0"/>
          </a:p>
        </p:txBody>
      </p:sp>
      <p:cxnSp>
        <p:nvCxnSpPr>
          <p:cNvPr id="43" name="Straight Connector 42">
            <a:extLst>
              <a:ext uri="{FF2B5EF4-FFF2-40B4-BE49-F238E27FC236}">
                <a16:creationId xmlns:a16="http://schemas.microsoft.com/office/drawing/2014/main" id="{79AD5A5B-2F61-8C45-B3F9-2AE0F6A6821A}"/>
              </a:ext>
            </a:extLst>
          </p:cNvPr>
          <p:cNvCxnSpPr>
            <a:cxnSpLocks/>
          </p:cNvCxnSpPr>
          <p:nvPr/>
        </p:nvCxnSpPr>
        <p:spPr>
          <a:xfrm flipH="1">
            <a:off x="7673035" y="3256436"/>
            <a:ext cx="4812" cy="360156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1DAC288-293E-6543-A333-36AF7EA18881}"/>
              </a:ext>
            </a:extLst>
          </p:cNvPr>
          <p:cNvCxnSpPr>
            <a:cxnSpLocks/>
          </p:cNvCxnSpPr>
          <p:nvPr/>
        </p:nvCxnSpPr>
        <p:spPr>
          <a:xfrm>
            <a:off x="-1697" y="3257604"/>
            <a:ext cx="1219369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968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9B770B-9298-534D-91BA-E361CCC34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5BD6D1E-1407-B246-9A09-67C81A296ED5}"/>
              </a:ext>
            </a:extLst>
          </p:cNvPr>
          <p:cNvSpPr>
            <a:spLocks noGrp="1"/>
          </p:cNvSpPr>
          <p:nvPr>
            <p:ph type="sldNum" sz="quarter" idx="4"/>
          </p:nvPr>
        </p:nvSpPr>
        <p:spPr/>
        <p:txBody>
          <a:bodyPr/>
          <a:lstStyle/>
          <a:p>
            <a:r>
              <a:rPr lang="en-US"/>
              <a:t>0773</a:t>
            </a:r>
            <a:endParaRPr lang="en-US" dirty="0"/>
          </a:p>
        </p:txBody>
      </p:sp>
      <p:pic>
        <p:nvPicPr>
          <p:cNvPr id="6" name="Picture 5">
            <a:extLst>
              <a:ext uri="{FF2B5EF4-FFF2-40B4-BE49-F238E27FC236}">
                <a16:creationId xmlns:a16="http://schemas.microsoft.com/office/drawing/2014/main" id="{2880A6F0-2F5F-9A40-956C-B3725ADD39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05986" y="214793"/>
            <a:ext cx="783771" cy="685800"/>
          </a:xfrm>
          <a:prstGeom prst="rect">
            <a:avLst/>
          </a:prstGeom>
        </p:spPr>
      </p:pic>
      <p:sp>
        <p:nvSpPr>
          <p:cNvPr id="7" name="TextBox 6">
            <a:extLst>
              <a:ext uri="{FF2B5EF4-FFF2-40B4-BE49-F238E27FC236}">
                <a16:creationId xmlns:a16="http://schemas.microsoft.com/office/drawing/2014/main" id="{7FACC7C7-FF53-0740-9199-B5A70C1C57BC}"/>
              </a:ext>
            </a:extLst>
          </p:cNvPr>
          <p:cNvSpPr txBox="1"/>
          <p:nvPr/>
        </p:nvSpPr>
        <p:spPr>
          <a:xfrm>
            <a:off x="2559417" y="3159085"/>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www.nasa.gov</a:t>
            </a:r>
          </a:p>
        </p:txBody>
      </p:sp>
      <p:sp>
        <p:nvSpPr>
          <p:cNvPr id="8" name="TextBox 7">
            <a:extLst>
              <a:ext uri="{FF2B5EF4-FFF2-40B4-BE49-F238E27FC236}">
                <a16:creationId xmlns:a16="http://schemas.microsoft.com/office/drawing/2014/main" id="{3F0DFA94-022D-6144-B680-63E66216EB3E}"/>
              </a:ext>
            </a:extLst>
          </p:cNvPr>
          <p:cNvSpPr txBox="1"/>
          <p:nvPr/>
        </p:nvSpPr>
        <p:spPr>
          <a:xfrm>
            <a:off x="2559417" y="3754757"/>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@NASA_SLS</a:t>
            </a:r>
          </a:p>
        </p:txBody>
      </p:sp>
      <p:sp>
        <p:nvSpPr>
          <p:cNvPr id="9" name="TextBox 8">
            <a:extLst>
              <a:ext uri="{FF2B5EF4-FFF2-40B4-BE49-F238E27FC236}">
                <a16:creationId xmlns:a16="http://schemas.microsoft.com/office/drawing/2014/main" id="{377E7B4D-2E64-904D-A05F-44E483486B53}"/>
              </a:ext>
            </a:extLst>
          </p:cNvPr>
          <p:cNvSpPr txBox="1"/>
          <p:nvPr/>
        </p:nvSpPr>
        <p:spPr>
          <a:xfrm>
            <a:off x="2559417" y="4323137"/>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NASASLS</a:t>
            </a:r>
          </a:p>
        </p:txBody>
      </p:sp>
      <p:sp>
        <p:nvSpPr>
          <p:cNvPr id="11" name="TextBox 10">
            <a:extLst>
              <a:ext uri="{FF2B5EF4-FFF2-40B4-BE49-F238E27FC236}">
                <a16:creationId xmlns:a16="http://schemas.microsoft.com/office/drawing/2014/main" id="{D51B0764-3614-B04C-942D-766EF07C1D95}"/>
              </a:ext>
            </a:extLst>
          </p:cNvPr>
          <p:cNvSpPr txBox="1"/>
          <p:nvPr/>
        </p:nvSpPr>
        <p:spPr>
          <a:xfrm>
            <a:off x="2559417" y="4882835"/>
            <a:ext cx="1936750" cy="271934"/>
          </a:xfrm>
          <a:prstGeom prst="rect">
            <a:avLst/>
          </a:prstGeom>
          <a:noFill/>
        </p:spPr>
        <p:txBody>
          <a:bodyPr wrap="square" rtlCol="0">
            <a:spAutoFit/>
          </a:bodyPr>
          <a:lstStyle/>
          <a:p>
            <a:r>
              <a:rPr lang="en-US" sz="1167" dirty="0" err="1">
                <a:solidFill>
                  <a:schemeClr val="bg1"/>
                </a:solidFill>
                <a:latin typeface="Arial" panose="020B0604020202020204" pitchFamily="34" charset="0"/>
                <a:cs typeface="Arial" panose="020B0604020202020204" pitchFamily="34" charset="0"/>
              </a:rPr>
              <a:t>youtube.com</a:t>
            </a:r>
            <a:r>
              <a:rPr lang="en-US" sz="1167" dirty="0">
                <a:solidFill>
                  <a:schemeClr val="bg1"/>
                </a:solidFill>
                <a:latin typeface="Arial" panose="020B0604020202020204" pitchFamily="34" charset="0"/>
                <a:cs typeface="Arial" panose="020B0604020202020204" pitchFamily="34" charset="0"/>
              </a:rPr>
              <a:t>/</a:t>
            </a:r>
            <a:r>
              <a:rPr lang="en-US" sz="1167" dirty="0" err="1">
                <a:solidFill>
                  <a:schemeClr val="bg1"/>
                </a:solidFill>
                <a:latin typeface="Arial" panose="020B0604020202020204" pitchFamily="34" charset="0"/>
                <a:cs typeface="Arial" panose="020B0604020202020204" pitchFamily="34" charset="0"/>
              </a:rPr>
              <a:t>nasa</a:t>
            </a:r>
            <a:endParaRPr lang="en-US" sz="1167"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F240C95C-9291-C745-9FD4-38224F62F03E}"/>
              </a:ext>
            </a:extLst>
          </p:cNvPr>
          <p:cNvSpPr txBox="1"/>
          <p:nvPr/>
        </p:nvSpPr>
        <p:spPr>
          <a:xfrm>
            <a:off x="2559417" y="5463028"/>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a:t>
            </a:r>
            <a:r>
              <a:rPr lang="en-US" sz="1167" dirty="0" err="1">
                <a:solidFill>
                  <a:schemeClr val="bg1"/>
                </a:solidFill>
                <a:latin typeface="Arial" panose="020B0604020202020204" pitchFamily="34" charset="0"/>
                <a:cs typeface="Arial" panose="020B0604020202020204" pitchFamily="34" charset="0"/>
              </a:rPr>
              <a:t>explorenasa</a:t>
            </a:r>
            <a:endParaRPr lang="en-US" sz="1167"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3971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158933</TotalTime>
  <Words>3671</Words>
  <Application>Microsoft Office PowerPoint</Application>
  <PresentationFormat>Widescreen</PresentationFormat>
  <Paragraphs>368</Paragraphs>
  <Slides>15</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MS PGothic</vt:lpstr>
      <vt:lpstr>MS PGothic</vt:lpstr>
      <vt:lpstr>55 Helvetica Roman</vt:lpstr>
      <vt:lpstr>Arial</vt:lpstr>
      <vt:lpstr>Calibri</vt:lpstr>
      <vt:lpstr>Century Gothic</vt:lpstr>
      <vt:lpstr>Century Gothic Bold</vt:lpstr>
      <vt:lpstr>Courier New</vt:lpstr>
      <vt:lpstr>Wingdings</vt:lpstr>
      <vt:lpstr>ヒラギノ角ゴ Pro W3</vt:lpstr>
      <vt:lpstr>2_Default Theme</vt:lpstr>
      <vt:lpstr>PowerPoint Presentation</vt:lpstr>
      <vt:lpstr>SPACE POLICY DIRECTIVE-1 REINVIGORATING AMERICA’S HUMAN SPACE EXPLORATION PROGRAM</vt:lpstr>
      <vt:lpstr>Gateway Enables Lunar and  Mars Exploration</vt:lpstr>
      <vt:lpstr>NASA’S SPACE LAUNCH SYSTEM BACKBONE OF DEEP SPACE EXPLORATION</vt:lpstr>
      <vt:lpstr>SLS Evolvability Foundation for a generation of deep space exploration</vt:lpstr>
      <vt:lpstr>ARTEMIS I CORE STAGE complete</vt:lpstr>
      <vt:lpstr>ARTEMIS I ENGINES Installed</vt:lpstr>
      <vt:lpstr>STRUCTURAL TESTING complete</vt:lpstr>
      <vt:lpstr>SOFTWARE INTEGRATION AND TESTING</vt:lpstr>
      <vt:lpstr>ARTEMIS I SOLID ROCKET BOOSTERS COMPLETE</vt:lpstr>
      <vt:lpstr>ARTEMIS I INTERIM CRYOGENIC PROPULSION STAGE COMPLETE</vt:lpstr>
      <vt:lpstr>ARTEMIS I STAGE ADAPTERS complete</vt:lpstr>
      <vt:lpstr>SLS PROGRESS TOWARD ARTEMIS II</vt:lpstr>
      <vt:lpstr>BEYOND Artemis II</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Yelle, Ann H. (MSFC-CS10)[SCHAFER CORPORATION]</dc:creator>
  <cp:keywords/>
  <dc:description/>
  <cp:lastModifiedBy>Burkey, Martin A. (MSFC-CS30)[Analytical Services Inc. (ASI)]</cp:lastModifiedBy>
  <cp:revision>3964</cp:revision>
  <cp:lastPrinted>2020-02-26T20:59:12Z</cp:lastPrinted>
  <dcterms:created xsi:type="dcterms:W3CDTF">2012-06-04T21:09:42Z</dcterms:created>
  <dcterms:modified xsi:type="dcterms:W3CDTF">2020-08-28T19:28:49Z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M SIP Document Sensitivity">
    <vt:lpwstr/>
  </property>
  <property fmtid="{D5CDD505-2E9C-101B-9397-08002B2CF9AE}" pid="3" name="Document Author">
    <vt:lpwstr>ACCT02\lsingle</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true</vt:bool>
  </property>
  <property fmtid="{D5CDD505-2E9C-101B-9397-08002B2CF9AE}" pid="7" name="OCI Additional Info">
    <vt:lpwstr/>
  </property>
  <property fmtid="{D5CDD505-2E9C-101B-9397-08002B2CF9AE}" pid="8" name="Allow Header Overwrite">
    <vt:bool>true</vt:bool>
  </property>
  <property fmtid="{D5CDD505-2E9C-101B-9397-08002B2CF9AE}" pid="9" name="Allow Footer Overwrite">
    <vt:bool>true</vt:bool>
  </property>
  <property fmtid="{D5CDD505-2E9C-101B-9397-08002B2CF9AE}" pid="10" name="Multiple Selected">
    <vt:lpwstr>-1</vt:lpwstr>
  </property>
  <property fmtid="{D5CDD505-2E9C-101B-9397-08002B2CF9AE}" pid="11" name="SIPLongWording">
    <vt:lpwstr/>
  </property>
  <property fmtid="{D5CDD505-2E9C-101B-9397-08002B2CF9AE}" pid="12" name="checkedProgramsCount">
    <vt:i4>0</vt:i4>
  </property>
  <property fmtid="{D5CDD505-2E9C-101B-9397-08002B2CF9AE}" pid="13" name="ExpCountry">
    <vt:lpwstr/>
  </property>
</Properties>
</file>