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560" r:id="rId2"/>
    <p:sldId id="561" r:id="rId3"/>
    <p:sldId id="562" r:id="rId4"/>
    <p:sldId id="563" r:id="rId5"/>
    <p:sldId id="564" r:id="rId6"/>
    <p:sldId id="565" r:id="rId7"/>
    <p:sldId id="566" r:id="rId8"/>
    <p:sldId id="567" r:id="rId9"/>
    <p:sldId id="5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kgammage/Documents/CustomerWork/Meatballs/NASA.gif" TargetMode="External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/>
        </p:nvSpPr>
        <p:spPr bwMode="auto">
          <a:xfrm>
            <a:off x="880533" y="0"/>
            <a:ext cx="10701867" cy="1143000"/>
          </a:xfrm>
          <a:prstGeom prst="rect">
            <a:avLst/>
          </a:prstGeom>
        </p:spPr>
        <p:txBody>
          <a:bodyPr anchor="ctr"/>
          <a:lstStyle/>
          <a:p>
            <a:pPr algn="ctr" eaLnBrk="0" hangingPunct="0">
              <a:defRPr/>
            </a:pPr>
            <a:endParaRPr lang="en-US" sz="3200">
              <a:solidFill>
                <a:schemeClr val="tx1"/>
              </a:solidFill>
              <a:latin typeface="Calibri" pitchFamily="34" charset="0"/>
            </a:endParaRPr>
          </a:p>
        </p:txBody>
      </p:sp>
      <p:pic>
        <p:nvPicPr>
          <p:cNvPr id="4" name="NASA.gif" descr="/Users/kgammage/Documents/CustomerWork/Meatballs/NASA.gif">
            <a:extLst>
              <a:ext uri="{FF2B5EF4-FFF2-40B4-BE49-F238E27FC236}">
                <a16:creationId xmlns:a16="http://schemas.microsoft.com/office/drawing/2014/main" id="{883665E2-7259-4BD0-80AF-24DB9B899282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221490" y="149479"/>
            <a:ext cx="3623145" cy="3115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2C1E69-D3F5-4AF1-8B1A-785D157A0B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892" y="1864283"/>
            <a:ext cx="3969326" cy="396932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60025D4-BBBC-41C6-AD83-F2D559F83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95189" y="2576833"/>
            <a:ext cx="6953267" cy="1704335"/>
          </a:xfrm>
        </p:spPr>
        <p:txBody>
          <a:bodyPr anchor="ctr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9EBD24E-A1FA-4CEE-AF52-3DF829C5EA9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37390" y="5862"/>
            <a:ext cx="7948748" cy="633045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0000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2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kern="0"/>
              <a:t>Conjunction Assessment Risk Analysis</a:t>
            </a:r>
            <a:endParaRPr lang="en-US" altLang="en-US" kern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476F3C-3283-444F-8DA2-40780DF1E7D6}"/>
              </a:ext>
            </a:extLst>
          </p:cNvPr>
          <p:cNvSpPr/>
          <p:nvPr userDrawn="1"/>
        </p:nvSpPr>
        <p:spPr>
          <a:xfrm>
            <a:off x="4736269" y="6457890"/>
            <a:ext cx="2719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CARA | Fall 2020</a:t>
            </a:r>
          </a:p>
        </p:txBody>
      </p:sp>
    </p:spTree>
    <p:extLst>
      <p:ext uri="{BB962C8B-B14F-4D97-AF65-F5344CB8AC3E}">
        <p14:creationId xmlns:p14="http://schemas.microsoft.com/office/powerpoint/2010/main" val="18623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1170" y="0"/>
            <a:ext cx="9530863" cy="1102659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116" y="1244660"/>
            <a:ext cx="11480799" cy="4978400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9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429000"/>
            <a:ext cx="10360152" cy="1362075"/>
          </a:xfrm>
        </p:spPr>
        <p:txBody>
          <a:bodyPr anchor="ctr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0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Users/kgammage/Documents/CustomerWork/Meatballs/NASA.gif" TargetMode="External"/><Relationship Id="rId5" Type="http://schemas.openxmlformats.org/officeDocument/2006/relationships/image" Target="../media/image1.gi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21170" y="0"/>
            <a:ext cx="95308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6385" y="1277318"/>
            <a:ext cx="10799233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43048" name="Text Box 8"/>
          <p:cNvSpPr txBox="1">
            <a:spLocks noChangeArrowheads="1"/>
          </p:cNvSpPr>
          <p:nvPr/>
        </p:nvSpPr>
        <p:spPr bwMode="auto">
          <a:xfrm>
            <a:off x="4496500" y="6470653"/>
            <a:ext cx="74139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200" baseline="0" dirty="0">
                <a:solidFill>
                  <a:schemeClr val="tx1"/>
                </a:solidFill>
                <a:latin typeface="Arial" charset="0"/>
              </a:rPr>
              <a:t>CARA Large Constellation Status| A-Train MOWG Fall 2020 | </a:t>
            </a:r>
            <a:fld id="{CE85CD8F-0A14-4882-8D17-95C970A51BDF}" type="slidenum">
              <a:rPr lang="en-US" sz="1200" smtClean="0">
                <a:solidFill>
                  <a:schemeClr val="tx1"/>
                </a:solidFill>
                <a:latin typeface="Arial" charset="0"/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43058" name="Rectangle 18"/>
          <p:cNvSpPr>
            <a:spLocks noChangeArrowheads="1"/>
          </p:cNvSpPr>
          <p:nvPr userDrawn="1"/>
        </p:nvSpPr>
        <p:spPr bwMode="auto">
          <a:xfrm>
            <a:off x="0" y="1112838"/>
            <a:ext cx="12192000" cy="42862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/>
          </a:p>
        </p:txBody>
      </p:sp>
      <p:pic>
        <p:nvPicPr>
          <p:cNvPr id="16" name="NASA.gif" descr="/Users/kgammage/Documents/CustomerWork/Meatballs/NASA.gif">
            <a:extLst>
              <a:ext uri="{FF2B5EF4-FFF2-40B4-BE49-F238E27FC236}">
                <a16:creationId xmlns:a16="http://schemas.microsoft.com/office/drawing/2014/main" id="{D66E4B62-CB7A-4227-8352-F4F59944C8DE}"/>
              </a:ext>
            </a:extLst>
          </p:cNvPr>
          <p:cNvPicPr>
            <a:picLocks noChangeAspect="1"/>
          </p:cNvPicPr>
          <p:nvPr userDrawn="1"/>
        </p:nvPicPr>
        <p:blipFill>
          <a:blip r:embed="rId5" r:link="rId6"/>
          <a:stretch>
            <a:fillRect/>
          </a:stretch>
        </p:blipFill>
        <p:spPr>
          <a:xfrm>
            <a:off x="94699" y="36453"/>
            <a:ext cx="1203371" cy="10348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E4476E-0AC0-419E-9D7C-9C5752D269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365" y="-33290"/>
            <a:ext cx="1134805" cy="113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1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164592" indent="-164592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457200" indent="-173736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Arial" pitchFamily="34" charset="0"/>
          <a:cs typeface="Arial" pitchFamily="34" charset="0"/>
        </a:defRPr>
      </a:lvl2pPr>
      <a:lvl3pPr marL="749808" indent="-173736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Arial" pitchFamily="34" charset="0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08F2-91BF-4A81-B11C-47E108B8E0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CARA Large Constellation Status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B9487D-2CDD-4F33-9B23-FC69EA09B004}"/>
              </a:ext>
            </a:extLst>
          </p:cNvPr>
          <p:cNvSpPr txBox="1"/>
          <p:nvPr/>
        </p:nvSpPr>
        <p:spPr>
          <a:xfrm>
            <a:off x="5015399" y="6096000"/>
            <a:ext cx="2161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Megan Johnson</a:t>
            </a:r>
          </a:p>
        </p:txBody>
      </p:sp>
    </p:spTree>
    <p:extLst>
      <p:ext uri="{BB962C8B-B14F-4D97-AF65-F5344CB8AC3E}">
        <p14:creationId xmlns:p14="http://schemas.microsoft.com/office/powerpoint/2010/main" val="354844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C2AB8-D524-467F-9D36-8504337B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89F44-5582-4745-A5EC-4A2DDBF80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Starlink</a:t>
            </a:r>
            <a:r>
              <a:rPr lang="en-US" dirty="0"/>
              <a:t> and </a:t>
            </a:r>
            <a:r>
              <a:rPr lang="en-US" dirty="0" err="1"/>
              <a:t>OneWeb</a:t>
            </a:r>
            <a:r>
              <a:rPr lang="en-US" dirty="0"/>
              <a:t> Event Stats</a:t>
            </a:r>
          </a:p>
          <a:p>
            <a:r>
              <a:rPr lang="en-US" dirty="0"/>
              <a:t>Review of completed work</a:t>
            </a:r>
          </a:p>
          <a:p>
            <a:pPr lvl="1"/>
            <a:r>
              <a:rPr lang="en-US" dirty="0"/>
              <a:t>General work to support large constellations</a:t>
            </a:r>
          </a:p>
          <a:p>
            <a:pPr lvl="1"/>
            <a:r>
              <a:rPr lang="en-US" dirty="0" err="1"/>
              <a:t>Starlink</a:t>
            </a:r>
            <a:r>
              <a:rPr lang="en-US" dirty="0"/>
              <a:t> specific work</a:t>
            </a:r>
          </a:p>
          <a:p>
            <a:pPr lvl="1"/>
            <a:r>
              <a:rPr lang="en-US" dirty="0" err="1"/>
              <a:t>OneWeb</a:t>
            </a:r>
            <a:r>
              <a:rPr lang="en-US" dirty="0"/>
              <a:t> specific work</a:t>
            </a:r>
          </a:p>
          <a:p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3311644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7863E-B392-4E3C-9F6F-F37D9D5A6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Starlink</a:t>
            </a:r>
            <a:r>
              <a:rPr lang="en-US" dirty="0"/>
              <a:t> Event Stats </a:t>
            </a:r>
            <a:br>
              <a:rPr lang="en-US" dirty="0"/>
            </a:br>
            <a:r>
              <a:rPr lang="en-US" dirty="0"/>
              <a:t>(as of 23 Aug)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BDD8D21-AA52-4BC2-B485-3423B3CA69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78" y="1253400"/>
            <a:ext cx="8772252" cy="516878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55197A-0809-422E-A416-FA033CBC2CD9}"/>
              </a:ext>
            </a:extLst>
          </p:cNvPr>
          <p:cNvSpPr txBox="1"/>
          <p:nvPr/>
        </p:nvSpPr>
        <p:spPr>
          <a:xfrm>
            <a:off x="9013971" y="1575632"/>
            <a:ext cx="291220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Number of events has been low; about 10 per week total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date, two red events have been identified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Starlink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performed an avoidance maneuver on 18 August to avoid NASA payload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Highest event Pc 3.78E-3 based on CARA analysis</a:t>
            </a:r>
          </a:p>
        </p:txBody>
      </p:sp>
    </p:spTree>
    <p:extLst>
      <p:ext uri="{BB962C8B-B14F-4D97-AF65-F5344CB8AC3E}">
        <p14:creationId xmlns:p14="http://schemas.microsoft.com/office/powerpoint/2010/main" val="1153286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F5B59-DA2E-4BC0-AB39-36C7B15F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Starlink</a:t>
            </a:r>
            <a:r>
              <a:rPr lang="en-US" dirty="0"/>
              <a:t> Payloads </a:t>
            </a:r>
            <a:br>
              <a:rPr lang="en-US" dirty="0"/>
            </a:br>
            <a:r>
              <a:rPr lang="en-US" dirty="0"/>
              <a:t>(as of Aug 27)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E818588-07C1-45FE-8D14-187F74A6B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676" y="2197303"/>
            <a:ext cx="6299323" cy="3247908"/>
          </a:xfr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0C91C5-6E00-4842-99E1-14B9F1A0E29A}"/>
              </a:ext>
            </a:extLst>
          </p:cNvPr>
          <p:cNvSpPr/>
          <p:nvPr/>
        </p:nvSpPr>
        <p:spPr>
          <a:xfrm>
            <a:off x="288324" y="1793365"/>
            <a:ext cx="53957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Starlink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launches have continued routinely with 644 payloads currently in orbit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Latest launch was 28 August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109 payloads currently in initial orbit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132 payloads currently in transit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398 payloads currently in the operational orbit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34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Starlink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payloads have been identified as non-maneuverable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Include both dead and active payloads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Starlink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indicated low likelihood that non-maneuverable payloads would resume maneuvering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Mission routinely delivering 3 day O/O ephemeris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300DFB-FF38-4719-AAFC-75DEEF2A7976}"/>
              </a:ext>
            </a:extLst>
          </p:cNvPr>
          <p:cNvSpPr txBox="1"/>
          <p:nvPr/>
        </p:nvSpPr>
        <p:spPr>
          <a:xfrm>
            <a:off x="8484973" y="5168212"/>
            <a:ext cx="3418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*ISS Regime payloads also counted as in transit</a:t>
            </a:r>
          </a:p>
        </p:txBody>
      </p:sp>
    </p:spTree>
    <p:extLst>
      <p:ext uri="{BB962C8B-B14F-4D97-AF65-F5344CB8AC3E}">
        <p14:creationId xmlns:p14="http://schemas.microsoft.com/office/powerpoint/2010/main" val="1583439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13BD-5A79-4E86-97E6-9A477EA1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OneWeb</a:t>
            </a:r>
            <a:r>
              <a:rPr lang="en-US" dirty="0"/>
              <a:t> Event Stats </a:t>
            </a:r>
            <a:br>
              <a:rPr lang="en-US" dirty="0"/>
            </a:br>
            <a:r>
              <a:rPr lang="en-US" dirty="0"/>
              <a:t>(As of 23 Aug)</a:t>
            </a:r>
          </a:p>
        </p:txBody>
      </p:sp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A9B11651-6467-42CC-A502-4771815B9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2" y="1683845"/>
            <a:ext cx="7774150" cy="40744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5DFB8B-1DAC-449B-8373-03AF9C325C50}"/>
              </a:ext>
            </a:extLst>
          </p:cNvPr>
          <p:cNvSpPr txBox="1"/>
          <p:nvPr/>
        </p:nvSpPr>
        <p:spPr>
          <a:xfrm>
            <a:off x="7872362" y="1874387"/>
            <a:ext cx="40807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Erroneous inclusion of ASW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OneWeb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data in July/August led to increase in yellow events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ASW solution determined inadequate for 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Low number of O/O events identified &lt; 10 per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First batch of ascent maneuvers through A-Train completed without any events of concern identified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Second batch began ascent mid-September</a:t>
            </a:r>
          </a:p>
        </p:txBody>
      </p:sp>
    </p:spTree>
    <p:extLst>
      <p:ext uri="{BB962C8B-B14F-4D97-AF65-F5344CB8AC3E}">
        <p14:creationId xmlns:p14="http://schemas.microsoft.com/office/powerpoint/2010/main" val="1334146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81DF-A1FE-4AB2-95D9-4E8323664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Large Constellation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AEBD01-31C1-4BC2-BD9A-C2C220168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CARA has implemented many procedure and software updates over the last 8 months to </a:t>
            </a:r>
            <a:r>
              <a:rPr lang="en-US" dirty="0">
                <a:solidFill>
                  <a:schemeClr val="tx1"/>
                </a:solidFill>
              </a:rPr>
              <a:t>support an increasing </a:t>
            </a:r>
            <a:r>
              <a:rPr lang="en-US" dirty="0"/>
              <a:t>number of secondary payloads and large constellations on-orbit</a:t>
            </a:r>
          </a:p>
          <a:p>
            <a:pPr lvl="1"/>
            <a:r>
              <a:rPr lang="en-US" dirty="0"/>
              <a:t>Updated CARA Summary Reports to utilize multiple data sources for secondary object</a:t>
            </a:r>
          </a:p>
          <a:p>
            <a:pPr lvl="2"/>
            <a:r>
              <a:rPr lang="en-US" dirty="0"/>
              <a:t>All available secondary O/O data to be used in nominal screenings</a:t>
            </a:r>
          </a:p>
          <a:p>
            <a:pPr lvl="1"/>
            <a:r>
              <a:rPr lang="en-US" dirty="0"/>
              <a:t>Created Automated Maneuver Screening (AMS) script for CARA OSAs that allows automatic repeated screenings of special maneuver ephemerides</a:t>
            </a:r>
            <a:r>
              <a:rPr lang="en-US" dirty="0">
                <a:solidFill>
                  <a:schemeClr val="tx1"/>
                </a:solidFill>
              </a:rPr>
              <a:t> at an eight-hour cadence</a:t>
            </a:r>
          </a:p>
          <a:p>
            <a:pPr lvl="1"/>
            <a:r>
              <a:rPr lang="en-US" dirty="0"/>
              <a:t>Fast-tracked CA Handbook to provide industry best practices</a:t>
            </a:r>
          </a:p>
          <a:p>
            <a:pPr lvl="1"/>
            <a:r>
              <a:rPr lang="en-US" dirty="0"/>
              <a:t>Contacted additional secondary O/</a:t>
            </a:r>
            <a:r>
              <a:rPr lang="en-US" dirty="0" err="1"/>
              <a:t>Os</a:t>
            </a:r>
            <a:r>
              <a:rPr lang="en-US" dirty="0"/>
              <a:t> such as Amazon’s Project Kuiper, BlackSky, and Planet Labs </a:t>
            </a:r>
            <a:r>
              <a:rPr lang="en-US" dirty="0">
                <a:solidFill>
                  <a:schemeClr val="tx1"/>
                </a:solidFill>
              </a:rPr>
              <a:t>to coordinate CA practices</a:t>
            </a:r>
          </a:p>
        </p:txBody>
      </p:sp>
    </p:spTree>
    <p:extLst>
      <p:ext uri="{BB962C8B-B14F-4D97-AF65-F5344CB8AC3E}">
        <p14:creationId xmlns:p14="http://schemas.microsoft.com/office/powerpoint/2010/main" val="1566433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C3EF9-FFBB-4EF7-98B1-796E84398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Starlink</a:t>
            </a:r>
            <a:r>
              <a:rPr lang="en-US" dirty="0"/>
              <a:t>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1E6FD-6FF5-41C9-B658-F383E796B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11" y="1244659"/>
            <a:ext cx="11451904" cy="5255893"/>
          </a:xfrm>
        </p:spPr>
        <p:txBody>
          <a:bodyPr/>
          <a:lstStyle/>
          <a:p>
            <a:r>
              <a:rPr lang="en-US" dirty="0"/>
              <a:t>Established weekly (now bi-weekly) working group with </a:t>
            </a:r>
            <a:r>
              <a:rPr lang="en-US" dirty="0" err="1"/>
              <a:t>Starlink</a:t>
            </a:r>
            <a:r>
              <a:rPr lang="en-US" dirty="0"/>
              <a:t> team in January 2020</a:t>
            </a:r>
          </a:p>
          <a:p>
            <a:r>
              <a:rPr lang="en-US" dirty="0"/>
              <a:t>Developed Emergency Contact Procedure describing when and how CARA will reach out to </a:t>
            </a:r>
            <a:r>
              <a:rPr lang="en-US" dirty="0" err="1"/>
              <a:t>Starlink</a:t>
            </a:r>
            <a:r>
              <a:rPr lang="en-US" dirty="0"/>
              <a:t> for a CA event</a:t>
            </a:r>
          </a:p>
          <a:p>
            <a:r>
              <a:rPr lang="en-US" dirty="0"/>
              <a:t>Updated CAS to generate CDMs for </a:t>
            </a:r>
            <a:r>
              <a:rPr lang="en-US" dirty="0" err="1"/>
              <a:t>Starlink</a:t>
            </a:r>
            <a:r>
              <a:rPr lang="en-US" dirty="0"/>
              <a:t> for CARA missions that do not provide covariance data</a:t>
            </a:r>
          </a:p>
          <a:p>
            <a:r>
              <a:rPr lang="en-US" dirty="0"/>
              <a:t>Hosted multiple Users Forums to present </a:t>
            </a:r>
            <a:r>
              <a:rPr lang="en-US" dirty="0" err="1"/>
              <a:t>Starlink</a:t>
            </a:r>
            <a:r>
              <a:rPr lang="en-US" dirty="0"/>
              <a:t> CONOPS information to CARA Users</a:t>
            </a:r>
          </a:p>
          <a:p>
            <a:r>
              <a:rPr lang="en-US" dirty="0"/>
              <a:t>Forward out weekly ascent maneuver information from </a:t>
            </a:r>
            <a:r>
              <a:rPr lang="en-US" dirty="0" err="1"/>
              <a:t>Starlink</a:t>
            </a:r>
            <a:endParaRPr lang="en-US" dirty="0"/>
          </a:p>
          <a:p>
            <a:r>
              <a:rPr lang="en-US" dirty="0"/>
              <a:t>Developed daily </a:t>
            </a:r>
            <a:r>
              <a:rPr lang="en-US" dirty="0" err="1"/>
              <a:t>Starlink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spacecraft</a:t>
            </a:r>
            <a:r>
              <a:rPr lang="en-US" dirty="0"/>
              <a:t> status email based on latest maneuverability information on Space-Track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386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9B291-F265-4030-813D-CF8E011C0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OneWeb</a:t>
            </a:r>
            <a:r>
              <a:rPr lang="en-US" dirty="0"/>
              <a:t>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B42CD-9F18-4ED2-BE45-8D1A3C561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Began meeting with </a:t>
            </a:r>
            <a:r>
              <a:rPr lang="en-US" dirty="0" err="1"/>
              <a:t>OneWeb</a:t>
            </a:r>
            <a:r>
              <a:rPr lang="en-US" dirty="0"/>
              <a:t> in 2017 to help develop CA CONOPS</a:t>
            </a:r>
          </a:p>
          <a:p>
            <a:r>
              <a:rPr lang="en-US" dirty="0"/>
              <a:t>Presented CA </a:t>
            </a:r>
            <a:r>
              <a:rPr lang="en-US" dirty="0">
                <a:solidFill>
                  <a:schemeClr val="tx1"/>
                </a:solidFill>
              </a:rPr>
              <a:t>CONOPS information in April </a:t>
            </a:r>
            <a:r>
              <a:rPr lang="en-US" dirty="0"/>
              <a:t>Users Forum</a:t>
            </a:r>
          </a:p>
          <a:p>
            <a:r>
              <a:rPr lang="en-US" dirty="0"/>
              <a:t>Worked with </a:t>
            </a:r>
            <a:r>
              <a:rPr lang="en-US" dirty="0" err="1"/>
              <a:t>OneWeb</a:t>
            </a:r>
            <a:r>
              <a:rPr lang="en-US" dirty="0"/>
              <a:t> Flight Operations team to discuss August-September 2020 ascent maneuvers</a:t>
            </a:r>
          </a:p>
          <a:p>
            <a:pPr lvl="1"/>
            <a:r>
              <a:rPr lang="en-US" dirty="0"/>
              <a:t>Identified potential covariance issues and mitigation strategy</a:t>
            </a:r>
          </a:p>
          <a:p>
            <a:pPr lvl="1"/>
            <a:r>
              <a:rPr lang="en-US" dirty="0"/>
              <a:t>Set-up M-W-F meetings with </a:t>
            </a:r>
            <a:r>
              <a:rPr lang="en-US" dirty="0" err="1"/>
              <a:t>OneWeb</a:t>
            </a:r>
            <a:r>
              <a:rPr lang="en-US" dirty="0"/>
              <a:t> operations team to discuss any high interest events identified with their ascent plan</a:t>
            </a:r>
          </a:p>
        </p:txBody>
      </p:sp>
    </p:spTree>
    <p:extLst>
      <p:ext uri="{BB962C8B-B14F-4D97-AF65-F5344CB8AC3E}">
        <p14:creationId xmlns:p14="http://schemas.microsoft.com/office/powerpoint/2010/main" val="70898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FFFB-9F8E-4BE1-931E-433CBA36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7A680-38B7-45B6-BC0F-95916B77F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 dialog with </a:t>
            </a:r>
            <a:r>
              <a:rPr lang="en-US" dirty="0" err="1"/>
              <a:t>Starlink</a:t>
            </a:r>
            <a:r>
              <a:rPr lang="en-US" dirty="0"/>
              <a:t> and </a:t>
            </a:r>
            <a:r>
              <a:rPr lang="en-US" dirty="0" err="1"/>
              <a:t>OneWeb</a:t>
            </a:r>
            <a:r>
              <a:rPr lang="en-US" dirty="0"/>
              <a:t> teams to identify any potential issues and develop mitigation strategies as needed</a:t>
            </a:r>
          </a:p>
          <a:p>
            <a:r>
              <a:rPr lang="en-US" dirty="0"/>
              <a:t>Work with future secondary O/O missions to understand their CONOPS and CARA support approach</a:t>
            </a:r>
          </a:p>
          <a:p>
            <a:r>
              <a:rPr lang="en-US" dirty="0"/>
              <a:t>Publish CA Handbook of best practices to provide a reference for other space actors</a:t>
            </a:r>
          </a:p>
          <a:p>
            <a:r>
              <a:rPr lang="en-US" dirty="0"/>
              <a:t>Update internal CARA training program to include large constellation information</a:t>
            </a:r>
          </a:p>
          <a:p>
            <a:r>
              <a:rPr lang="en-US" dirty="0"/>
              <a:t>Implement CARA website for Summary Report delivery to resolve any concern over report size due to increase in CA events with secondary O/</a:t>
            </a:r>
            <a:r>
              <a:rPr lang="en-US" dirty="0" err="1"/>
              <a:t>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295531"/>
      </p:ext>
    </p:extLst>
  </p:cSld>
  <p:clrMapOvr>
    <a:masterClrMapping/>
  </p:clrMapOvr>
</p:sld>
</file>

<file path=ppt/theme/theme1.xml><?xml version="1.0" encoding="utf-8"?>
<a:theme xmlns:a="http://schemas.openxmlformats.org/drawingml/2006/main" name="1_presentationtemplate (3)">
  <a:themeElements>
    <a:clrScheme name="presentationtemplate (3)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rgbClr val="990099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template (3)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template (3)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template (3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ARA Widescreen.potx" id="{172BED5F-F1EF-4F25-8F6A-EA0AEA143F30}" vid="{298C1912-982B-4C9E-85BF-8658D20B99D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CARA Widescreen</Template>
  <TotalTime>438</TotalTime>
  <Words>543</Words>
  <Application>Microsoft Office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1_presentationtemplate (3)</vt:lpstr>
      <vt:lpstr>CARA Large Constellation Status</vt:lpstr>
      <vt:lpstr>Agenda</vt:lpstr>
      <vt:lpstr>Starlink Event Stats  (as of 23 Aug)</vt:lpstr>
      <vt:lpstr>Starlink Payloads  (as of Aug 27)</vt:lpstr>
      <vt:lpstr>OneWeb Event Stats  (As of 23 Aug)</vt:lpstr>
      <vt:lpstr>CARA Large Constellation Work</vt:lpstr>
      <vt:lpstr>CARA Starlink Work</vt:lpstr>
      <vt:lpstr>CARA OneWeb Work</vt:lpstr>
      <vt:lpstr>Future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Moody, Benjamin K. (GSFC-595.0)[OMITRON]</dc:creator>
  <cp:lastModifiedBy>Johnson, Megan Rene. (GSFC-595.0)[AI SOLUTIONS, INC]</cp:lastModifiedBy>
  <cp:revision>14</cp:revision>
  <dcterms:created xsi:type="dcterms:W3CDTF">2020-07-27T15:17:05Z</dcterms:created>
  <dcterms:modified xsi:type="dcterms:W3CDTF">2020-09-02T15:19:18Z</dcterms:modified>
</cp:coreProperties>
</file>