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95" r:id="rId2"/>
  </p:sldMasterIdLst>
  <p:notesMasterIdLst>
    <p:notesMasterId r:id="rId6"/>
  </p:notesMasterIdLst>
  <p:sldIdLst>
    <p:sldId id="768" r:id="rId3"/>
    <p:sldId id="479" r:id="rId4"/>
    <p:sldId id="402"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5CAD"/>
    <a:srgbClr val="1E428D"/>
    <a:srgbClr val="6B9DC2"/>
    <a:srgbClr val="C8D1FE"/>
    <a:srgbClr val="EE4128"/>
    <a:srgbClr val="EF4830"/>
    <a:srgbClr val="941651"/>
    <a:srgbClr val="005493"/>
    <a:srgbClr val="99ACBD"/>
    <a:srgbClr val="1F43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31" autoAdjust="0"/>
    <p:restoredTop sz="94150" autoAdjust="0"/>
  </p:normalViewPr>
  <p:slideViewPr>
    <p:cSldViewPr snapToGrid="0" showGuides="1">
      <p:cViewPr varScale="1">
        <p:scale>
          <a:sx n="108" d="100"/>
          <a:sy n="108" d="100"/>
        </p:scale>
        <p:origin x="216" y="45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3.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992E0B-33EB-4FAB-913B-CB969DA9A764}" type="datetimeFigureOut">
              <a:rPr lang="en-US" smtClean="0"/>
              <a:t>9/4/20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D8FB86-2C98-4BC1-8CEF-DD78FFB7A937}" type="slidenum">
              <a:rPr lang="en-US" smtClean="0"/>
              <a:t>‹#›</a:t>
            </a:fld>
            <a:endParaRPr lang="en-US"/>
          </a:p>
        </p:txBody>
      </p:sp>
    </p:spTree>
    <p:extLst>
      <p:ext uri="{BB962C8B-B14F-4D97-AF65-F5344CB8AC3E}">
        <p14:creationId xmlns:p14="http://schemas.microsoft.com/office/powerpoint/2010/main" val="1376851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0964AF-67D7-4DAA-B237-275120B96AB4}" type="slidenum">
              <a:rPr lang="en-US" smtClean="0"/>
              <a:t>1</a:t>
            </a:fld>
            <a:endParaRPr lang="en-US" dirty="0"/>
          </a:p>
        </p:txBody>
      </p:sp>
    </p:spTree>
    <p:extLst>
      <p:ext uri="{BB962C8B-B14F-4D97-AF65-F5344CB8AC3E}">
        <p14:creationId xmlns:p14="http://schemas.microsoft.com/office/powerpoint/2010/main" val="2769703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S PGothic" panose="020B0600070205080204" pitchFamily="34" charset="-128"/>
                <a:cs typeface="MS PGothic" charset="0"/>
              </a:rPr>
              <a:t>Our study is to fill a gap in the current architecture studies and strategy Planning (above report released Friday)</a:t>
            </a:r>
          </a:p>
          <a:p>
            <a:endParaRPr lang="en-US" sz="1200" b="0" i="0" u="none" strike="noStrike" kern="1200" dirty="0">
              <a:solidFill>
                <a:schemeClr val="tx1"/>
              </a:solidFill>
              <a:effectLst/>
              <a:latin typeface="+mn-lt"/>
              <a:ea typeface="MS PGothic" panose="020B0600070205080204" pitchFamily="34" charset="-128"/>
              <a:cs typeface="MS PGothic" charset="0"/>
            </a:endParaRPr>
          </a:p>
          <a:p>
            <a:r>
              <a:rPr lang="en-US" sz="1200" b="0" i="0" u="none" strike="noStrike" kern="1200" dirty="0">
                <a:solidFill>
                  <a:schemeClr val="tx1"/>
                </a:solidFill>
                <a:effectLst/>
                <a:latin typeface="+mn-lt"/>
                <a:ea typeface="MS PGothic" panose="020B0600070205080204" pitchFamily="34" charset="-128"/>
                <a:cs typeface="MS PGothic" charset="0"/>
              </a:rPr>
              <a:t>1: Level zero construction requirements. Level 0 </a:t>
            </a:r>
            <a:r>
              <a:rPr lang="en-US" sz="1200" b="0" i="0" u="none" strike="noStrike" kern="1200" dirty="0" err="1">
                <a:solidFill>
                  <a:schemeClr val="tx1"/>
                </a:solidFill>
                <a:effectLst/>
                <a:latin typeface="+mn-lt"/>
                <a:ea typeface="MS PGothic" panose="020B0600070205080204" pitchFamily="34" charset="-128"/>
                <a:cs typeface="MS PGothic" charset="0"/>
              </a:rPr>
              <a:t>Reqt’s</a:t>
            </a:r>
            <a:r>
              <a:rPr lang="en-US" sz="1200" b="0" i="0" u="none" strike="noStrike" kern="1200" dirty="0">
                <a:solidFill>
                  <a:schemeClr val="tx1"/>
                </a:solidFill>
                <a:effectLst/>
                <a:latin typeface="+mn-lt"/>
                <a:ea typeface="MS PGothic" panose="020B0600070205080204" pitchFamily="34" charset="-128"/>
                <a:cs typeface="MS PGothic" charset="0"/>
              </a:rPr>
              <a:t> are the top-level, motherhood requirements, basic functionality that must be met, e.g.:</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S PGothic" panose="020B0600070205080204" pitchFamily="34" charset="-128"/>
                <a:cs typeface="MS PGothic" charset="0"/>
              </a:rPr>
              <a:t>The Safe Haven shall provide radiation protection for crew with a total dosage of XXX over XXX days</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S PGothic" panose="020B0600070205080204" pitchFamily="34" charset="-128"/>
                <a:cs typeface="MS PGothic" charset="0"/>
              </a:rPr>
              <a:t>…provide micrometeorite (MM) protection from a direct impact of a XX diameter MM traveling at XX km/s</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S PGothic" panose="020B0600070205080204" pitchFamily="34" charset="-128"/>
                <a:cs typeface="MS PGothic" charset="0"/>
              </a:rPr>
              <a:t>….provide protection from launch/landing blast ejecta of 100 micron regolith particles traveling at 2,000 m/s</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S PGothic" panose="020B0600070205080204" pitchFamily="34" charset="-128"/>
                <a:cs typeface="MS PGothic" charset="0"/>
              </a:rPr>
              <a:t>….provide thermal swing protection to provide a stable thermal environment at XX degree Celsius</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S PGothic" panose="020B0600070205080204" pitchFamily="34" charset="-128"/>
                <a:cs typeface="MS PGothic" charset="0"/>
              </a:rPr>
              <a:t>…..be structurally safe with a structural loads factor of safety of 3:1</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S PGothic" panose="020B0600070205080204" pitchFamily="34" charset="-128"/>
                <a:cs typeface="MS PGothic" charset="0"/>
              </a:rPr>
              <a:t>…. capable of withstanding seismic loads that occur during Moonquakes at maximum XXX Richter scale</a:t>
            </a:r>
          </a:p>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2</a:t>
            </a:fld>
            <a:endParaRPr lang="en-US" altLang="x-none"/>
          </a:p>
        </p:txBody>
      </p:sp>
    </p:spTree>
    <p:extLst>
      <p:ext uri="{BB962C8B-B14F-4D97-AF65-F5344CB8AC3E}">
        <p14:creationId xmlns:p14="http://schemas.microsoft.com/office/powerpoint/2010/main" val="915469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47500" lnSpcReduction="20000"/>
          </a:bodyPr>
          <a:lstStyle/>
          <a:p>
            <a:r>
              <a:rPr lang="en-US" sz="1200" kern="1200" dirty="0">
                <a:solidFill>
                  <a:schemeClr val="tx1"/>
                </a:solidFill>
                <a:effectLst/>
                <a:latin typeface="+mn-lt"/>
                <a:ea typeface="MS PGothic" panose="020B0600070205080204" pitchFamily="34" charset="-128"/>
                <a:cs typeface="MS PGothic" charset="0"/>
              </a:rPr>
              <a:t>2) Next chart please</a:t>
            </a:r>
          </a:p>
          <a:p>
            <a:pPr lvl="0"/>
            <a:r>
              <a:rPr lang="en-US" sz="1200" kern="1200" dirty="0">
                <a:solidFill>
                  <a:schemeClr val="tx1"/>
                </a:solidFill>
                <a:effectLst/>
                <a:latin typeface="+mn-lt"/>
                <a:ea typeface="MS PGothic" panose="020B0600070205080204" pitchFamily="34" charset="-128"/>
                <a:cs typeface="MS PGothic" charset="0"/>
              </a:rPr>
              <a:t>The proposed Lunar Safe Haven Seedling Study will take 12 months beginning this October, and will cost $1.67M</a:t>
            </a:r>
          </a:p>
          <a:p>
            <a:pPr lvl="0"/>
            <a:r>
              <a:rPr lang="en-US" sz="1200" kern="1200" dirty="0">
                <a:solidFill>
                  <a:schemeClr val="tx1"/>
                </a:solidFill>
                <a:effectLst/>
                <a:latin typeface="+mn-lt"/>
                <a:ea typeface="MS PGothic" panose="020B0600070205080204" pitchFamily="34" charset="-128"/>
                <a:cs typeface="MS PGothic" charset="0"/>
              </a:rPr>
              <a:t>We define a Safe Haven as a part of the lunar infrastructure that protects crew and systems from the harsh lunar environment.  We envision it to be a structure that is constructed on the surface and then covered with regolith to minimize launch and landing mass.  There are many potential ways to construct this structure.  Determining the best way will be the focus of this Seedling Study.</a:t>
            </a:r>
          </a:p>
          <a:p>
            <a:pPr lvl="0"/>
            <a:r>
              <a:rPr lang="en-US" sz="1200" kern="1200" dirty="0">
                <a:solidFill>
                  <a:schemeClr val="tx1"/>
                </a:solidFill>
                <a:effectLst/>
                <a:latin typeface="+mn-lt"/>
                <a:ea typeface="MS PGothic" panose="020B0600070205080204" pitchFamily="34" charset="-128"/>
                <a:cs typeface="MS PGothic" charset="0"/>
              </a:rPr>
              <a:t>A Lunar Safe Haven-like surface element is currently a gap in the Artemis plans as well as the Exploration Architecture teams plans.</a:t>
            </a:r>
          </a:p>
          <a:p>
            <a:pPr lvl="0"/>
            <a:r>
              <a:rPr lang="en-US" sz="1200" kern="1200" dirty="0">
                <a:solidFill>
                  <a:schemeClr val="tx1"/>
                </a:solidFill>
                <a:effectLst/>
                <a:latin typeface="+mn-lt"/>
                <a:ea typeface="MS PGothic" panose="020B0600070205080204" pitchFamily="34" charset="-128"/>
                <a:cs typeface="MS PGothic" charset="0"/>
              </a:rPr>
              <a:t>Since last March’s announcement by the Vice President, HEOMD and Artemis have been focused on the first Artemis landing by 2024. HEOMD has a development gap in the Taxonomy area of TX12 12-21 Surface Habitation, which to be clear, this study WILL NOT focus on. </a:t>
            </a:r>
          </a:p>
          <a:p>
            <a:pPr lvl="0"/>
            <a:r>
              <a:rPr lang="en-US" sz="1200" kern="1200" dirty="0">
                <a:solidFill>
                  <a:schemeClr val="tx1"/>
                </a:solidFill>
                <a:effectLst/>
                <a:latin typeface="+mn-lt"/>
                <a:ea typeface="MS PGothic" panose="020B0600070205080204" pitchFamily="34" charset="-128"/>
                <a:cs typeface="MS PGothic" charset="0"/>
              </a:rPr>
              <a:t>HEOMD also declared Development gaps in TX6 06-38 Radiation shielding, and TX12 12-07 Construction of Unpressurized Structure for Protection; both of these gaps are the focus of our Study. </a:t>
            </a:r>
          </a:p>
          <a:p>
            <a:pPr lvl="0"/>
            <a:r>
              <a:rPr lang="en-US" sz="1200" kern="1200" dirty="0">
                <a:solidFill>
                  <a:schemeClr val="tx1"/>
                </a:solidFill>
                <a:effectLst/>
                <a:latin typeface="+mn-lt"/>
                <a:ea typeface="MS PGothic" panose="020B0600070205080204" pitchFamily="34" charset="-128"/>
                <a:cs typeface="MS PGothic" charset="0"/>
              </a:rPr>
              <a:t>Last Friday NASA released the Plan for Sustained Lunar Exploration and Development which defines Exploration Level Zero Goals. Goal 4 includes… “Expand U.S. human spaceflight operations at the Moon to support sustained lunar surface activities and to demonstrate elements of a Mars-forward architecture.”</a:t>
            </a:r>
          </a:p>
          <a:p>
            <a:pPr lvl="0"/>
            <a:r>
              <a:rPr lang="en-US" sz="1200" kern="1200" dirty="0">
                <a:solidFill>
                  <a:schemeClr val="tx1"/>
                </a:solidFill>
                <a:effectLst/>
                <a:latin typeface="+mn-lt"/>
                <a:ea typeface="MS PGothic" panose="020B0600070205080204" pitchFamily="34" charset="-128"/>
                <a:cs typeface="MS PGothic" charset="0"/>
              </a:rPr>
              <a:t>In the Section addressing Artemis After 2024, it states that our activities in and around the Moon are to prepare us for Mars, “while also emplacing and building the infrastructure, systems, and robotic missions that can enable a sustained lunar surface presence.”</a:t>
            </a:r>
          </a:p>
          <a:p>
            <a:pPr lvl="0"/>
            <a:r>
              <a:rPr lang="en-US" sz="1200" kern="1200" dirty="0">
                <a:solidFill>
                  <a:schemeClr val="tx1"/>
                </a:solidFill>
                <a:effectLst/>
                <a:latin typeface="+mn-lt"/>
                <a:ea typeface="MS PGothic" panose="020B0600070205080204" pitchFamily="34" charset="-128"/>
                <a:cs typeface="MS PGothic" charset="0"/>
              </a:rPr>
              <a:t>Our study will focus on that infrastructure and the systems it includes and supports, potentially enhancing the Artemis architecture and surface operations.</a:t>
            </a:r>
          </a:p>
          <a:p>
            <a:pPr lvl="0"/>
            <a:r>
              <a:rPr lang="en-US" sz="1200" kern="1200" dirty="0">
                <a:solidFill>
                  <a:schemeClr val="tx1"/>
                </a:solidFill>
                <a:effectLst/>
                <a:latin typeface="+mn-lt"/>
                <a:ea typeface="MS PGothic" panose="020B0600070205080204" pitchFamily="34" charset="-128"/>
                <a:cs typeface="MS PGothic" charset="0"/>
              </a:rPr>
              <a:t>The study will examine NASA developments in surface and in-situ construction, advanced materials and structure design, assembly, handling and manipulation, in-space manufacturing, and In situ resource utilization to determine the best approach and provide a plan to develop a Lunar Safe Haven by 2028</a:t>
            </a:r>
          </a:p>
          <a:p>
            <a:pPr lvl="0"/>
            <a:r>
              <a:rPr lang="en-US" sz="1200" kern="1200" dirty="0">
                <a:solidFill>
                  <a:schemeClr val="tx1"/>
                </a:solidFill>
                <a:effectLst/>
                <a:latin typeface="+mn-lt"/>
                <a:ea typeface="MS PGothic" panose="020B0600070205080204" pitchFamily="34" charset="-128"/>
                <a:cs typeface="MS PGothic" charset="0"/>
              </a:rPr>
              <a:t>Our Team knows that we can only deliver the required report by reaching all of NASA’s Centers and all of our human exploration expertise. Among other Teams, we will interface with HEOMD’s Lunar Surface Operations Team, the EVA and Astronaut Office, and the Human Research Program, all at lead by JSC.</a:t>
            </a:r>
          </a:p>
          <a:p>
            <a:r>
              <a:rPr lang="en-US" sz="1200" kern="1200" dirty="0">
                <a:solidFill>
                  <a:schemeClr val="tx1"/>
                </a:solidFill>
                <a:effectLst/>
                <a:latin typeface="+mn-lt"/>
                <a:ea typeface="MS PGothic" panose="020B0600070205080204" pitchFamily="34" charset="-128"/>
                <a:cs typeface="MS PGothic" charset="0"/>
              </a:rPr>
              <a:t>Our deliverables will be:</a:t>
            </a:r>
          </a:p>
          <a:p>
            <a:r>
              <a:rPr lang="en-US" sz="1200" kern="1200" dirty="0">
                <a:solidFill>
                  <a:schemeClr val="tx1"/>
                </a:solidFill>
                <a:effectLst/>
                <a:latin typeface="+mn-lt"/>
                <a:ea typeface="MS PGothic" panose="020B0600070205080204" pitchFamily="34" charset="-128"/>
                <a:cs typeface="MS PGothic" charset="0"/>
              </a:rPr>
              <a:t>1: Level zero construction requirements, which are the top-level requirements that define basic functionality that must be met, e.g.:</a:t>
            </a:r>
          </a:p>
          <a:p>
            <a:pPr lvl="0"/>
            <a:r>
              <a:rPr lang="en-US" sz="1200" kern="1200" dirty="0">
                <a:solidFill>
                  <a:schemeClr val="tx1"/>
                </a:solidFill>
                <a:effectLst/>
                <a:latin typeface="+mn-lt"/>
                <a:ea typeface="MS PGothic" panose="020B0600070205080204" pitchFamily="34" charset="-128"/>
                <a:cs typeface="MS PGothic" charset="0"/>
              </a:rPr>
              <a:t>The Safe Haven shall provide radiation protection for crew with a total dosage of XXX over XXX days</a:t>
            </a:r>
          </a:p>
          <a:p>
            <a:pPr lvl="0"/>
            <a:r>
              <a:rPr lang="en-US" sz="1200" kern="1200" dirty="0">
                <a:solidFill>
                  <a:schemeClr val="tx1"/>
                </a:solidFill>
                <a:effectLst/>
                <a:latin typeface="+mn-lt"/>
                <a:ea typeface="MS PGothic" panose="020B0600070205080204" pitchFamily="34" charset="-128"/>
                <a:cs typeface="MS PGothic" charset="0"/>
              </a:rPr>
              <a:t>…provide micrometeorite (MM) protection from a direct impact of a XX diameter MM traveling at XX km/s</a:t>
            </a:r>
          </a:p>
          <a:p>
            <a:pPr lvl="0"/>
            <a:r>
              <a:rPr lang="en-US" sz="1200" kern="1200" dirty="0">
                <a:solidFill>
                  <a:schemeClr val="tx1"/>
                </a:solidFill>
                <a:effectLst/>
                <a:latin typeface="+mn-lt"/>
                <a:ea typeface="MS PGothic" panose="020B0600070205080204" pitchFamily="34" charset="-128"/>
                <a:cs typeface="MS PGothic" charset="0"/>
              </a:rPr>
              <a:t>….provide protection from launch/landing blast ejecta of 100 micron regolith particles traveling at 2,000 m/s</a:t>
            </a:r>
          </a:p>
          <a:p>
            <a:pPr lvl="0"/>
            <a:r>
              <a:rPr lang="en-US" sz="1200" kern="1200" dirty="0">
                <a:solidFill>
                  <a:schemeClr val="tx1"/>
                </a:solidFill>
                <a:effectLst/>
                <a:latin typeface="+mn-lt"/>
                <a:ea typeface="MS PGothic" panose="020B0600070205080204" pitchFamily="34" charset="-128"/>
                <a:cs typeface="MS PGothic" charset="0"/>
              </a:rPr>
              <a:t>….provide thermal swing protection to provide a stable thermal environment at XX degree Celsius</a:t>
            </a:r>
          </a:p>
          <a:p>
            <a:pPr lvl="0"/>
            <a:r>
              <a:rPr lang="en-US" sz="1200" kern="1200" dirty="0">
                <a:solidFill>
                  <a:schemeClr val="tx1"/>
                </a:solidFill>
                <a:effectLst/>
                <a:latin typeface="+mn-lt"/>
                <a:ea typeface="MS PGothic" panose="020B0600070205080204" pitchFamily="34" charset="-128"/>
                <a:cs typeface="MS PGothic" charset="0"/>
              </a:rPr>
              <a:t>…..be structurally safe with a structural loads factor of safety of 3:1</a:t>
            </a:r>
          </a:p>
          <a:p>
            <a:pPr lvl="0"/>
            <a:r>
              <a:rPr lang="en-US" sz="1200" kern="1200" dirty="0">
                <a:solidFill>
                  <a:schemeClr val="tx1"/>
                </a:solidFill>
                <a:effectLst/>
                <a:latin typeface="+mn-lt"/>
                <a:ea typeface="MS PGothic" panose="020B0600070205080204" pitchFamily="34" charset="-128"/>
                <a:cs typeface="MS PGothic" charset="0"/>
              </a:rPr>
              <a:t>…. capable of withstanding seismic loads that occur during Moonquakes at maximum XXX Richter scale</a:t>
            </a:r>
          </a:p>
          <a:p>
            <a:pPr lvl="0"/>
            <a:r>
              <a:rPr lang="en-US" sz="1200" kern="1200" dirty="0">
                <a:solidFill>
                  <a:schemeClr val="tx1"/>
                </a:solidFill>
                <a:effectLst/>
                <a:latin typeface="+mn-lt"/>
                <a:ea typeface="MS PGothic" panose="020B0600070205080204" pitchFamily="34" charset="-128"/>
                <a:cs typeface="MS PGothic" charset="0"/>
              </a:rPr>
              <a:t>These requirements are critical, and can inform other STMD and Artemis projects needing defined requirements to reference (</a:t>
            </a:r>
            <a:r>
              <a:rPr lang="en-US" sz="1200" kern="1200" dirty="0" err="1">
                <a:solidFill>
                  <a:schemeClr val="tx1"/>
                </a:solidFill>
                <a:effectLst/>
                <a:latin typeface="+mn-lt"/>
                <a:ea typeface="MS PGothic" panose="020B0600070205080204" pitchFamily="34" charset="-128"/>
                <a:cs typeface="MS PGothic" charset="0"/>
              </a:rPr>
              <a:t>ie</a:t>
            </a:r>
            <a:r>
              <a:rPr lang="en-US" sz="1200" kern="1200" dirty="0">
                <a:solidFill>
                  <a:schemeClr val="tx1"/>
                </a:solidFill>
                <a:effectLst/>
                <a:latin typeface="+mn-lt"/>
                <a:ea typeface="MS PGothic" panose="020B0600070205080204" pitchFamily="34" charset="-128"/>
                <a:cs typeface="MS PGothic" charset="0"/>
              </a:rPr>
              <a:t>. loads, environments)</a:t>
            </a:r>
          </a:p>
          <a:p>
            <a:r>
              <a:rPr lang="en-US" sz="1200" kern="1200" dirty="0">
                <a:solidFill>
                  <a:schemeClr val="tx1"/>
                </a:solidFill>
                <a:effectLst/>
                <a:latin typeface="+mn-lt"/>
                <a:ea typeface="MS PGothic" panose="020B0600070205080204" pitchFamily="34" charset="-128"/>
                <a:cs typeface="MS PGothic" charset="0"/>
              </a:rPr>
              <a:t>Pause</a:t>
            </a:r>
          </a:p>
          <a:p>
            <a:r>
              <a:rPr lang="en-US" sz="1200" kern="1200" dirty="0">
                <a:solidFill>
                  <a:schemeClr val="tx1"/>
                </a:solidFill>
                <a:effectLst/>
                <a:latin typeface="+mn-lt"/>
                <a:ea typeface="MS PGothic" panose="020B0600070205080204" pitchFamily="34" charset="-128"/>
                <a:cs typeface="MS PGothic" charset="0"/>
              </a:rPr>
              <a:t> </a:t>
            </a:r>
          </a:p>
          <a:p>
            <a:r>
              <a:rPr lang="en-US" sz="1200" kern="1200" dirty="0">
                <a:solidFill>
                  <a:schemeClr val="tx1"/>
                </a:solidFill>
                <a:effectLst/>
                <a:latin typeface="+mn-lt"/>
                <a:ea typeface="MS PGothic" panose="020B0600070205080204" pitchFamily="34" charset="-128"/>
                <a:cs typeface="MS PGothic" charset="0"/>
              </a:rPr>
              <a:t>2: the 2</a:t>
            </a:r>
            <a:r>
              <a:rPr lang="en-US" sz="1200" kern="1200" baseline="30000" dirty="0">
                <a:solidFill>
                  <a:schemeClr val="tx1"/>
                </a:solidFill>
                <a:effectLst/>
                <a:latin typeface="+mn-lt"/>
                <a:ea typeface="MS PGothic" panose="020B0600070205080204" pitchFamily="34" charset="-128"/>
                <a:cs typeface="MS PGothic" charset="0"/>
              </a:rPr>
              <a:t>nd</a:t>
            </a:r>
            <a:r>
              <a:rPr lang="en-US" sz="1200" kern="1200" dirty="0">
                <a:solidFill>
                  <a:schemeClr val="tx1"/>
                </a:solidFill>
                <a:effectLst/>
                <a:latin typeface="+mn-lt"/>
                <a:ea typeface="MS PGothic" panose="020B0600070205080204" pitchFamily="34" charset="-128"/>
                <a:cs typeface="MS PGothic" charset="0"/>
              </a:rPr>
              <a:t> deliverable is Trade study: The report of what we did and why and how it came out. We intend this to be the Agency consensus recommendations for the Lunar Safe Haven concept.</a:t>
            </a:r>
          </a:p>
          <a:p>
            <a:r>
              <a:rPr lang="en-US" sz="1200" kern="1200" dirty="0">
                <a:solidFill>
                  <a:schemeClr val="tx1"/>
                </a:solidFill>
                <a:effectLst/>
                <a:latin typeface="+mn-lt"/>
                <a:ea typeface="MS PGothic" panose="020B0600070205080204" pitchFamily="34" charset="-128"/>
                <a:cs typeface="MS PGothic" charset="0"/>
              </a:rPr>
              <a:t>3: Development plan: clear recommendations of everything to be done between now and Safe Haven delivery to the Cape in 2026 to enable 2027 launch and 2028 operability.</a:t>
            </a:r>
          </a:p>
          <a:p>
            <a:r>
              <a:rPr lang="en-US" sz="1200" kern="1200" dirty="0">
                <a:solidFill>
                  <a:schemeClr val="tx1"/>
                </a:solidFill>
                <a:effectLst/>
                <a:latin typeface="+mn-lt"/>
                <a:ea typeface="MS PGothic" panose="020B0600070205080204" pitchFamily="34" charset="-128"/>
                <a:cs typeface="MS PGothic" charset="0"/>
              </a:rPr>
              <a:t>4: Last the Outcomes of our study: We intend to enhance crew safety and mission assurance and operational flexibility, to minimize down mass by maximizing ISRU, to leverage and infuse STMD proposed and ongoing work, and to expand NASA’s collaboration through technical forums with Industry, Academia and Other Government Agencies.</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3</a:t>
            </a:fld>
            <a:endParaRPr lang="en-US" altLang="x-none" dirty="0"/>
          </a:p>
        </p:txBody>
      </p:sp>
    </p:spTree>
    <p:extLst>
      <p:ext uri="{BB962C8B-B14F-4D97-AF65-F5344CB8AC3E}">
        <p14:creationId xmlns:p14="http://schemas.microsoft.com/office/powerpoint/2010/main" val="2316662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884" indent="0" algn="ctr">
              <a:buNone/>
              <a:defRPr>
                <a:solidFill>
                  <a:schemeClr val="tx1">
                    <a:tint val="75000"/>
                  </a:schemeClr>
                </a:solidFill>
              </a:defRPr>
            </a:lvl2pPr>
            <a:lvl3pPr marL="685766" indent="0" algn="ctr">
              <a:buNone/>
              <a:defRPr>
                <a:solidFill>
                  <a:schemeClr val="tx1">
                    <a:tint val="75000"/>
                  </a:schemeClr>
                </a:solidFill>
              </a:defRPr>
            </a:lvl3pPr>
            <a:lvl4pPr marL="1028649" indent="0" algn="ctr">
              <a:buNone/>
              <a:defRPr>
                <a:solidFill>
                  <a:schemeClr val="tx1">
                    <a:tint val="75000"/>
                  </a:schemeClr>
                </a:solidFill>
              </a:defRPr>
            </a:lvl4pPr>
            <a:lvl5pPr marL="1371532" indent="0" algn="ctr">
              <a:buNone/>
              <a:defRPr>
                <a:solidFill>
                  <a:schemeClr val="tx1">
                    <a:tint val="75000"/>
                  </a:schemeClr>
                </a:solidFill>
              </a:defRPr>
            </a:lvl5pPr>
            <a:lvl6pPr marL="1714415" indent="0" algn="ctr">
              <a:buNone/>
              <a:defRPr>
                <a:solidFill>
                  <a:schemeClr val="tx1">
                    <a:tint val="75000"/>
                  </a:schemeClr>
                </a:solidFill>
              </a:defRPr>
            </a:lvl6pPr>
            <a:lvl7pPr marL="2057297" indent="0" algn="ctr">
              <a:buNone/>
              <a:defRPr>
                <a:solidFill>
                  <a:schemeClr val="tx1">
                    <a:tint val="75000"/>
                  </a:schemeClr>
                </a:solidFill>
              </a:defRPr>
            </a:lvl7pPr>
            <a:lvl8pPr marL="2400180" indent="0" algn="ctr">
              <a:buNone/>
              <a:defRPr>
                <a:solidFill>
                  <a:schemeClr val="tx1">
                    <a:tint val="75000"/>
                  </a:schemeClr>
                </a:solidFill>
              </a:defRPr>
            </a:lvl8pPr>
            <a:lvl9pPr marL="2743064"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a:xfrm>
            <a:off x="8737600" y="6492886"/>
            <a:ext cx="2844800" cy="365125"/>
          </a:xfrm>
          <a:prstGeom prst="rect">
            <a:avLst/>
          </a:prstGeom>
        </p:spPr>
        <p:txBody>
          <a:bodyPr/>
          <a:lstStyle>
            <a:lvl1pPr>
              <a:defRPr sz="675">
                <a:solidFill>
                  <a:schemeClr val="bg1"/>
                </a:solidFill>
              </a:defRPr>
            </a:lvl1pPr>
          </a:lstStyle>
          <a:p>
            <a:pPr algn="r"/>
            <a:fld id="{953CACB3-1301-4813-B6DD-FB014763EE83}" type="slidenum">
              <a:rPr lang="en-US" smtClean="0"/>
              <a:pPr algn="r"/>
              <a:t>‹#›</a:t>
            </a:fld>
            <a:endParaRPr lang="en-US" dirty="0"/>
          </a:p>
        </p:txBody>
      </p:sp>
    </p:spTree>
    <p:extLst>
      <p:ext uri="{BB962C8B-B14F-4D97-AF65-F5344CB8AC3E}">
        <p14:creationId xmlns:p14="http://schemas.microsoft.com/office/powerpoint/2010/main" val="2362223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37804374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895BE-5DA2-A448-9190-A03D9383BE15}"/>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06000CA-F95A-1942-8D3F-868862EED53A}"/>
              </a:ext>
            </a:extLst>
          </p:cNvPr>
          <p:cNvSpPr>
            <a:spLocks noGrp="1"/>
          </p:cNvSpPr>
          <p:nvPr>
            <p:ph type="ftr" sz="quarter" idx="10"/>
          </p:nvPr>
        </p:nvSpPr>
        <p:spPr/>
        <p:txBody>
          <a:bodyPr/>
          <a:lstStyle/>
          <a:p>
            <a:r>
              <a:rPr lang="en-US"/>
              <a:t>NASA Confidential and ITAR/EAR</a:t>
            </a:r>
            <a:endParaRPr lang="en-US" dirty="0"/>
          </a:p>
        </p:txBody>
      </p:sp>
      <p:sp>
        <p:nvSpPr>
          <p:cNvPr id="4" name="Slide Number Placeholder 3">
            <a:extLst>
              <a:ext uri="{FF2B5EF4-FFF2-40B4-BE49-F238E27FC236}">
                <a16:creationId xmlns:a16="http://schemas.microsoft.com/office/drawing/2014/main" id="{9FB6944D-DF99-FB46-8B00-589BD325E532}"/>
              </a:ext>
            </a:extLst>
          </p:cNvPr>
          <p:cNvSpPr>
            <a:spLocks noGrp="1"/>
          </p:cNvSpPr>
          <p:nvPr>
            <p:ph type="sldNum" sz="quarter" idx="11"/>
          </p:nvPr>
        </p:nvSpPr>
        <p:spPr/>
        <p:txBody>
          <a:bodyPr/>
          <a:lstStyle/>
          <a:p>
            <a:fld id="{CF3765C5-06D7-4591-8FAA-E8D2ABAC310C}" type="slidenum">
              <a:rPr lang="en-US" smtClean="0"/>
              <a:pPr/>
              <a:t>‹#›</a:t>
            </a:fld>
            <a:endParaRPr lang="en-US"/>
          </a:p>
        </p:txBody>
      </p:sp>
    </p:spTree>
    <p:extLst>
      <p:ext uri="{BB962C8B-B14F-4D97-AF65-F5344CB8AC3E}">
        <p14:creationId xmlns:p14="http://schemas.microsoft.com/office/powerpoint/2010/main" val="2187875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9448800" y="649287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CCC97F-C885-462F-ADCC-A71818544CEB}" type="slidenum">
              <a:rPr lang="en-US" smtClean="0"/>
              <a:t>‹#›</a:t>
            </a:fld>
            <a:endParaRPr lang="en-US"/>
          </a:p>
        </p:txBody>
      </p:sp>
    </p:spTree>
    <p:extLst>
      <p:ext uri="{BB962C8B-B14F-4D97-AF65-F5344CB8AC3E}">
        <p14:creationId xmlns:p14="http://schemas.microsoft.com/office/powerpoint/2010/main" val="1962157670"/>
      </p:ext>
    </p:extLst>
  </p:cSld>
  <p:clrMap bg1="lt1" tx1="dk1" bg2="lt2" tx2="dk2" accent1="accent1" accent2="accent2" accent3="accent3" accent4="accent4" accent5="accent5" accent6="accent6" hlink="hlink" folHlink="folHlink"/>
  <p:sldLayoutIdLst>
    <p:sldLayoutId id="2147483667" r:id="rId1"/>
    <p:sldLayoutId id="2147483696"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7617" y="574676"/>
            <a:ext cx="9144000" cy="1325563"/>
          </a:xfrm>
          <a:prstGeom prst="rect">
            <a:avLst/>
          </a:prstGeom>
        </p:spPr>
        <p:txBody>
          <a:bodyPr vert="horz" lIns="91440" tIns="45720" rIns="91440" bIns="45720" rtlCol="0" anchor="ctr">
            <a:normAutofit/>
          </a:bodyPr>
          <a:lstStyle/>
          <a:p>
            <a:r>
              <a:rPr lang="en-US" dirty="0"/>
              <a:t>Satellite Servicing Projects Division Overview </a:t>
            </a:r>
          </a:p>
        </p:txBody>
      </p:sp>
      <p:sp>
        <p:nvSpPr>
          <p:cNvPr id="5" name="Footer Placeholder 4"/>
          <p:cNvSpPr>
            <a:spLocks noGrp="1"/>
          </p:cNvSpPr>
          <p:nvPr>
            <p:ph type="ftr" sz="quarter" idx="3"/>
          </p:nvPr>
        </p:nvSpPr>
        <p:spPr>
          <a:xfrm>
            <a:off x="4038600" y="6627446"/>
            <a:ext cx="4114800" cy="214678"/>
          </a:xfrm>
          <a:prstGeom prst="rect">
            <a:avLst/>
          </a:prstGeom>
        </p:spPr>
        <p:txBody>
          <a:bodyPr vert="horz" lIns="91440" tIns="45720" rIns="91440" bIns="45720" rtlCol="0" anchor="ctr"/>
          <a:lstStyle>
            <a:lvl1pPr algn="ctr">
              <a:defRPr sz="1000">
                <a:solidFill>
                  <a:schemeClr val="bg1"/>
                </a:solidFill>
                <a:latin typeface="Arial" panose="020B0604020202020204" pitchFamily="34" charset="0"/>
                <a:cs typeface="Arial" panose="020B0604020202020204" pitchFamily="34" charset="0"/>
              </a:defRPr>
            </a:lvl1pPr>
          </a:lstStyle>
          <a:p>
            <a:r>
              <a:rPr lang="en-US"/>
              <a:t>NASA Confidential and ITAR/EAR</a:t>
            </a:r>
            <a:endParaRPr lang="en-US" dirty="0"/>
          </a:p>
        </p:txBody>
      </p:sp>
      <p:sp>
        <p:nvSpPr>
          <p:cNvPr id="6" name="Slide Number Placeholder 5"/>
          <p:cNvSpPr>
            <a:spLocks noGrp="1"/>
          </p:cNvSpPr>
          <p:nvPr>
            <p:ph type="sldNum" sz="quarter" idx="4"/>
          </p:nvPr>
        </p:nvSpPr>
        <p:spPr>
          <a:xfrm>
            <a:off x="9467849" y="6627446"/>
            <a:ext cx="2743200" cy="230554"/>
          </a:xfrm>
          <a:prstGeom prst="rect">
            <a:avLst/>
          </a:prstGeom>
        </p:spPr>
        <p:txBody>
          <a:bodyPr vert="horz" lIns="91440" tIns="45720" rIns="91440" bIns="45720" rtlCol="0" anchor="ctr"/>
          <a:lstStyle>
            <a:lvl1pPr algn="r">
              <a:defRPr sz="1200">
                <a:solidFill>
                  <a:schemeClr val="bg1"/>
                </a:solidFill>
              </a:defRPr>
            </a:lvl1pPr>
          </a:lstStyle>
          <a:p>
            <a:fld id="{CF3765C5-06D7-4591-8FAA-E8D2ABAC310C}" type="slidenum">
              <a:rPr lang="en-US" smtClean="0"/>
              <a:pPr/>
              <a:t>‹#›</a:t>
            </a:fld>
            <a:endParaRPr lang="en-US"/>
          </a:p>
        </p:txBody>
      </p:sp>
      <p:sp>
        <p:nvSpPr>
          <p:cNvPr id="7" name="TextBox 6"/>
          <p:cNvSpPr txBox="1"/>
          <p:nvPr userDrawn="1"/>
        </p:nvSpPr>
        <p:spPr>
          <a:xfrm>
            <a:off x="1413318" y="2086433"/>
            <a:ext cx="9258300" cy="1077218"/>
          </a:xfrm>
          <a:prstGeom prst="rect">
            <a:avLst/>
          </a:prstGeom>
          <a:noFill/>
        </p:spPr>
        <p:txBody>
          <a:bodyPr wrap="square" rtlCol="0">
            <a:spAutoFit/>
          </a:bodyPr>
          <a:lstStyle/>
          <a:p>
            <a:pPr lvl="0" algn="ctr"/>
            <a:r>
              <a:rPr lang="en-US" sz="2400" b="1" dirty="0">
                <a:solidFill>
                  <a:schemeClr val="bg1"/>
                </a:solidFill>
                <a:latin typeface="Arial" panose="020B0604020202020204" pitchFamily="34" charset="0"/>
                <a:cs typeface="Arial" panose="020B0604020202020204" pitchFamily="34" charset="0"/>
              </a:rPr>
              <a:t>Benjamin Reed </a:t>
            </a:r>
          </a:p>
          <a:p>
            <a:pPr lvl="0" algn="ctr"/>
            <a:r>
              <a:rPr lang="en-US" sz="2000" dirty="0">
                <a:solidFill>
                  <a:schemeClr val="bg1"/>
                </a:solidFill>
                <a:latin typeface="Arial" panose="020B0604020202020204" pitchFamily="34" charset="0"/>
                <a:cs typeface="Arial" panose="020B0604020202020204" pitchFamily="34" charset="0"/>
              </a:rPr>
              <a:t>Deputy Director, Satellite Servicing Projects Division </a:t>
            </a:r>
          </a:p>
          <a:p>
            <a:pPr lvl="0" algn="ctr"/>
            <a:r>
              <a:rPr lang="en-US" sz="2000" dirty="0">
                <a:solidFill>
                  <a:schemeClr val="bg1"/>
                </a:solidFill>
                <a:latin typeface="Arial" panose="020B0604020202020204" pitchFamily="34" charset="0"/>
                <a:cs typeface="Arial" panose="020B0604020202020204" pitchFamily="34" charset="0"/>
              </a:rPr>
              <a:t>NASA’s Goddard Space Flight Center </a:t>
            </a:r>
          </a:p>
        </p:txBody>
      </p:sp>
      <p:sp>
        <p:nvSpPr>
          <p:cNvPr id="8" name="Rectangle 7"/>
          <p:cNvSpPr/>
          <p:nvPr userDrawn="1"/>
        </p:nvSpPr>
        <p:spPr>
          <a:xfrm>
            <a:off x="136339" y="56388"/>
            <a:ext cx="1345353" cy="87920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17545" y="-20233"/>
            <a:ext cx="1367423" cy="1025567"/>
          </a:xfrm>
          <a:prstGeom prst="rect">
            <a:avLst/>
          </a:prstGeom>
        </p:spPr>
      </p:pic>
      <p:cxnSp>
        <p:nvCxnSpPr>
          <p:cNvPr id="11" name="Straight Connector 10"/>
          <p:cNvCxnSpPr/>
          <p:nvPr userDrawn="1"/>
        </p:nvCxnSpPr>
        <p:spPr>
          <a:xfrm>
            <a:off x="1352550" y="1943101"/>
            <a:ext cx="9486900" cy="0"/>
          </a:xfrm>
          <a:prstGeom prst="line">
            <a:avLst/>
          </a:prstGeom>
          <a:ln w="57150">
            <a:solidFill>
              <a:srgbClr val="1A5DA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1748561"/>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4000" kern="1200" baseline="0">
          <a:solidFill>
            <a:schemeClr val="bg1"/>
          </a:solidFill>
          <a:latin typeface="Arial" panose="020B0604020202020204" pitchFamily="34" charset="0"/>
          <a:ea typeface="+mj-ea"/>
          <a:cs typeface="Arial" panose="020B0604020202020204" pitchFamily="34" charset="0"/>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000" b="0" i="1" kern="1200" baseline="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0"/>
            <a:ext cx="12192000" cy="6843443"/>
          </a:xfrm>
          <a:prstGeom prst="rect">
            <a:avLst/>
          </a:prstGeom>
        </p:spPr>
      </p:pic>
      <p:sp>
        <p:nvSpPr>
          <p:cNvPr id="12" name="Title 1"/>
          <p:cNvSpPr txBox="1">
            <a:spLocks/>
          </p:cNvSpPr>
          <p:nvPr/>
        </p:nvSpPr>
        <p:spPr>
          <a:xfrm>
            <a:off x="6407324" y="1233312"/>
            <a:ext cx="3989464" cy="53848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en-US" sz="1600" dirty="0">
              <a:latin typeface="Century Gothic" panose="020B0502020202020204" pitchFamily="34" charset="0"/>
              <a:cs typeface="Arial" panose="020B0604020202020204" pitchFamily="34" charset="0"/>
            </a:endParaRPr>
          </a:p>
        </p:txBody>
      </p:sp>
      <p:sp>
        <p:nvSpPr>
          <p:cNvPr id="5" name="TextBox 4"/>
          <p:cNvSpPr txBox="1"/>
          <p:nvPr/>
        </p:nvSpPr>
        <p:spPr>
          <a:xfrm>
            <a:off x="5118871" y="4075796"/>
            <a:ext cx="5489831" cy="984885"/>
          </a:xfrm>
          <a:prstGeom prst="rect">
            <a:avLst/>
          </a:prstGeom>
          <a:noFill/>
          <a:effectLst/>
        </p:spPr>
        <p:txBody>
          <a:bodyPr wrap="square" rtlCol="0">
            <a:spAutoFit/>
          </a:bodyPr>
          <a:lstStyle/>
          <a:p>
            <a:pPr algn="ctr"/>
            <a:r>
              <a:rPr lang="en-US" sz="2800" b="1" dirty="0">
                <a:solidFill>
                  <a:schemeClr val="bg1"/>
                </a:solidFill>
                <a:effectLst>
                  <a:glow rad="12700">
                    <a:schemeClr val="accent1">
                      <a:alpha val="40000"/>
                    </a:schemeClr>
                  </a:glow>
                  <a:outerShdw blurRad="50800" dist="38100" dir="2700000" algn="tl" rotWithShape="0">
                    <a:srgbClr val="FF0000">
                      <a:alpha val="90000"/>
                    </a:srgbClr>
                  </a:outerShdw>
                </a:effectLst>
                <a:latin typeface="Century Gothic" panose="020B0502020202020204" pitchFamily="34" charset="0"/>
                <a:cs typeface="Arial" panose="020B0604020202020204" pitchFamily="34" charset="0"/>
              </a:rPr>
              <a:t>Lunar Safe Haven </a:t>
            </a:r>
          </a:p>
          <a:p>
            <a:pPr algn="ctr"/>
            <a:r>
              <a:rPr lang="en-US" sz="2800" b="1" dirty="0">
                <a:solidFill>
                  <a:schemeClr val="bg1"/>
                </a:solidFill>
                <a:effectLst>
                  <a:glow rad="12700">
                    <a:schemeClr val="accent1">
                      <a:alpha val="40000"/>
                    </a:schemeClr>
                  </a:glow>
                  <a:outerShdw blurRad="50800" dist="38100" dir="2700000" algn="tl" rotWithShape="0">
                    <a:srgbClr val="FF0000">
                      <a:alpha val="90000"/>
                    </a:srgbClr>
                  </a:outerShdw>
                </a:effectLst>
                <a:latin typeface="Century Gothic" panose="020B0502020202020204" pitchFamily="34" charset="0"/>
                <a:cs typeface="Arial" panose="020B0604020202020204" pitchFamily="34" charset="0"/>
              </a:rPr>
              <a:t>Seedling Study</a:t>
            </a:r>
          </a:p>
          <a:p>
            <a:pPr algn="ctr"/>
            <a:endParaRPr lang="en-US" sz="200" b="1" dirty="0">
              <a:solidFill>
                <a:schemeClr val="bg1"/>
              </a:solidFill>
              <a:effectLst>
                <a:glow rad="12700">
                  <a:schemeClr val="accent1">
                    <a:alpha val="40000"/>
                  </a:schemeClr>
                </a:glow>
                <a:outerShdw blurRad="50800" dist="38100" dir="2700000" algn="tl" rotWithShape="0">
                  <a:srgbClr val="FF0000">
                    <a:alpha val="90000"/>
                  </a:srgbClr>
                </a:outerShdw>
              </a:effectLst>
              <a:latin typeface="Century Gothic" panose="020B0502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pPr algn="r"/>
            <a:fld id="{953CACB3-1301-4813-B6DD-FB014763EE83}" type="slidenum">
              <a:rPr lang="en-US" smtClean="0"/>
              <a:pPr algn="r"/>
              <a:t>1</a:t>
            </a:fld>
            <a:endParaRPr lang="en-US" dirty="0"/>
          </a:p>
        </p:txBody>
      </p:sp>
      <p:sp>
        <p:nvSpPr>
          <p:cNvPr id="8" name="TextBox 7"/>
          <p:cNvSpPr txBox="1"/>
          <p:nvPr/>
        </p:nvSpPr>
        <p:spPr>
          <a:xfrm>
            <a:off x="5530835" y="5323579"/>
            <a:ext cx="4665902" cy="338554"/>
          </a:xfrm>
          <a:prstGeom prst="rect">
            <a:avLst/>
          </a:prstGeom>
          <a:noFill/>
        </p:spPr>
        <p:txBody>
          <a:bodyPr wrap="square" rtlCol="0">
            <a:spAutoFit/>
          </a:bodyPr>
          <a:lstStyle/>
          <a:p>
            <a:pPr algn="ctr"/>
            <a:r>
              <a:rPr lang="en-US" sz="1600" b="1" i="1" dirty="0">
                <a:solidFill>
                  <a:srgbClr val="6B9DC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Presenter: Mr. Patrick Cosgrove</a:t>
            </a:r>
            <a:endParaRPr lang="en-US" sz="100" b="1" i="1" dirty="0">
              <a:solidFill>
                <a:srgbClr val="6B9DC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408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29060C1-E72C-A340-8019-174E879B29AC}"/>
              </a:ext>
            </a:extLst>
          </p:cNvPr>
          <p:cNvSpPr txBox="1"/>
          <p:nvPr/>
        </p:nvSpPr>
        <p:spPr>
          <a:xfrm>
            <a:off x="0" y="0"/>
            <a:ext cx="12200128" cy="1116057"/>
          </a:xfrm>
          <a:prstGeom prst="rect">
            <a:avLst/>
          </a:prstGeom>
          <a:solidFill>
            <a:schemeClr val="tx1"/>
          </a:solidFill>
        </p:spPr>
        <p:txBody>
          <a:bodyPr wrap="square" rtlCol="0">
            <a:spAutoFit/>
          </a:bodyPr>
          <a:lstStyle/>
          <a:p>
            <a:endParaRPr lang="en-US" dirty="0"/>
          </a:p>
        </p:txBody>
      </p:sp>
      <p:sp>
        <p:nvSpPr>
          <p:cNvPr id="12" name="Rectangle 11">
            <a:extLst>
              <a:ext uri="{FF2B5EF4-FFF2-40B4-BE49-F238E27FC236}">
                <a16:creationId xmlns:a16="http://schemas.microsoft.com/office/drawing/2014/main" id="{49EA85F1-0C55-8F48-9D5A-2FB8C58F3C5A}"/>
              </a:ext>
            </a:extLst>
          </p:cNvPr>
          <p:cNvSpPr/>
          <p:nvPr/>
        </p:nvSpPr>
        <p:spPr>
          <a:xfrm>
            <a:off x="0" y="1116057"/>
            <a:ext cx="12192000" cy="5763716"/>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A9FEFF"/>
              </a:solidFill>
            </a:endParaRPr>
          </a:p>
        </p:txBody>
      </p:sp>
      <p:sp>
        <p:nvSpPr>
          <p:cNvPr id="2" name="Slide Number Placeholder 1">
            <a:extLst>
              <a:ext uri="{FF2B5EF4-FFF2-40B4-BE49-F238E27FC236}">
                <a16:creationId xmlns:a16="http://schemas.microsoft.com/office/drawing/2014/main" id="{A1A65803-2612-1A4B-BACC-60B069C79FB6}"/>
              </a:ext>
            </a:extLst>
          </p:cNvPr>
          <p:cNvSpPr>
            <a:spLocks noGrp="1"/>
          </p:cNvSpPr>
          <p:nvPr>
            <p:ph type="sldNum" sz="quarter" idx="10"/>
          </p:nvPr>
        </p:nvSpPr>
        <p:spPr/>
        <p:txBody>
          <a:bodyPr/>
          <a:lstStyle/>
          <a:p>
            <a:pPr>
              <a:defRPr/>
            </a:pPr>
            <a:fld id="{75D13D49-2B6F-174C-9E1E-1013A06E5C50}" type="slidenum">
              <a:rPr lang="uk-UA" smtClean="0"/>
              <a:pPr>
                <a:defRPr/>
              </a:pPr>
              <a:t>2</a:t>
            </a:fld>
            <a:endParaRPr lang="uk-UA"/>
          </a:p>
        </p:txBody>
      </p:sp>
      <p:sp>
        <p:nvSpPr>
          <p:cNvPr id="3" name="Title 2">
            <a:extLst>
              <a:ext uri="{FF2B5EF4-FFF2-40B4-BE49-F238E27FC236}">
                <a16:creationId xmlns:a16="http://schemas.microsoft.com/office/drawing/2014/main" id="{0DB7AB26-9EA0-9345-86FF-D14633A4C79E}"/>
              </a:ext>
            </a:extLst>
          </p:cNvPr>
          <p:cNvSpPr>
            <a:spLocks noGrp="1"/>
          </p:cNvSpPr>
          <p:nvPr>
            <p:ph type="title"/>
          </p:nvPr>
        </p:nvSpPr>
        <p:spPr>
          <a:solidFill>
            <a:schemeClr val="tx1"/>
          </a:solidFill>
        </p:spPr>
        <p:txBody>
          <a:bodyPr/>
          <a:lstStyle/>
          <a:p>
            <a:r>
              <a:rPr lang="en-US" sz="3200" b="1" dirty="0">
                <a:solidFill>
                  <a:srgbClr val="A9FEFF"/>
                </a:solidFill>
              </a:rPr>
              <a:t>NASA’s Plan for Sustained Lunar</a:t>
            </a:r>
            <a:br>
              <a:rPr lang="en-US" sz="3200" b="1" dirty="0">
                <a:solidFill>
                  <a:srgbClr val="A9FEFF"/>
                </a:solidFill>
              </a:rPr>
            </a:br>
            <a:r>
              <a:rPr lang="en-US" sz="3200" b="1" dirty="0">
                <a:solidFill>
                  <a:srgbClr val="A9FEFF"/>
                </a:solidFill>
              </a:rPr>
              <a:t>Exploration and Development</a:t>
            </a:r>
          </a:p>
        </p:txBody>
      </p:sp>
      <p:pic>
        <p:nvPicPr>
          <p:cNvPr id="4" name="Picture 3">
            <a:extLst>
              <a:ext uri="{FF2B5EF4-FFF2-40B4-BE49-F238E27FC236}">
                <a16:creationId xmlns:a16="http://schemas.microsoft.com/office/drawing/2014/main" id="{8AA0357A-85DA-9A45-98FD-C7296ED227D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130004" y="121312"/>
            <a:ext cx="990306" cy="824176"/>
          </a:xfrm>
          <a:prstGeom prst="rect">
            <a:avLst/>
          </a:prstGeom>
          <a:solidFill>
            <a:schemeClr val="tx1"/>
          </a:solidFill>
        </p:spPr>
      </p:pic>
      <p:cxnSp>
        <p:nvCxnSpPr>
          <p:cNvPr id="5" name="Straight Connector 4">
            <a:extLst>
              <a:ext uri="{FF2B5EF4-FFF2-40B4-BE49-F238E27FC236}">
                <a16:creationId xmlns:a16="http://schemas.microsoft.com/office/drawing/2014/main" id="{739C8A68-8E8E-024C-B532-B4E0EB7F94D0}"/>
              </a:ext>
            </a:extLst>
          </p:cNvPr>
          <p:cNvCxnSpPr>
            <a:cxnSpLocks/>
          </p:cNvCxnSpPr>
          <p:nvPr/>
        </p:nvCxnSpPr>
        <p:spPr>
          <a:xfrm>
            <a:off x="-25400" y="1120889"/>
            <a:ext cx="12225528" cy="0"/>
          </a:xfrm>
          <a:prstGeom prst="line">
            <a:avLst/>
          </a:prstGeom>
          <a:ln w="38100">
            <a:solidFill>
              <a:srgbClr val="A9FEFF"/>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81FD358A-6FCE-104E-A7ED-CF9BE61BCAF5}"/>
              </a:ext>
            </a:extLst>
          </p:cNvPr>
          <p:cNvSpPr txBox="1"/>
          <p:nvPr/>
        </p:nvSpPr>
        <p:spPr>
          <a:xfrm>
            <a:off x="446955" y="1269686"/>
            <a:ext cx="11223170" cy="923330"/>
          </a:xfrm>
          <a:prstGeom prst="rect">
            <a:avLst/>
          </a:prstGeom>
          <a:noFill/>
        </p:spPr>
        <p:txBody>
          <a:bodyPr wrap="square" rtlCol="0">
            <a:spAutoFit/>
          </a:bodyPr>
          <a:lstStyle/>
          <a:p>
            <a:r>
              <a:rPr lang="en-US" dirty="0">
                <a:solidFill>
                  <a:srgbClr val="A9FEFF"/>
                </a:solidFill>
              </a:rPr>
              <a:t>NASA Exploration Level Zero Goals</a:t>
            </a:r>
          </a:p>
          <a:p>
            <a:pPr marL="285750" indent="-285750">
              <a:buFont typeface="Arial" panose="020B0604020202020204" pitchFamily="34" charset="0"/>
              <a:buChar char="•"/>
            </a:pPr>
            <a:r>
              <a:rPr lang="en-US" dirty="0">
                <a:solidFill>
                  <a:schemeClr val="bg1"/>
                </a:solidFill>
              </a:rPr>
              <a:t>Expand U.S. human spaceflight operations at the Moon </a:t>
            </a:r>
            <a:r>
              <a:rPr lang="en-US" dirty="0">
                <a:solidFill>
                  <a:srgbClr val="FF0000"/>
                </a:solidFill>
              </a:rPr>
              <a:t>to support sustained lunar surface activities and to demonstrate elements of a Mars-forward architecture</a:t>
            </a:r>
            <a:r>
              <a:rPr lang="en-US" dirty="0">
                <a:solidFill>
                  <a:schemeClr val="bg1"/>
                </a:solidFill>
              </a:rPr>
              <a:t>.*</a:t>
            </a:r>
          </a:p>
        </p:txBody>
      </p:sp>
      <p:sp>
        <p:nvSpPr>
          <p:cNvPr id="13" name="Rectangle 12">
            <a:extLst>
              <a:ext uri="{FF2B5EF4-FFF2-40B4-BE49-F238E27FC236}">
                <a16:creationId xmlns:a16="http://schemas.microsoft.com/office/drawing/2014/main" id="{BE9D185F-C133-F849-BB71-F28367463E6C}"/>
              </a:ext>
            </a:extLst>
          </p:cNvPr>
          <p:cNvSpPr/>
          <p:nvPr/>
        </p:nvSpPr>
        <p:spPr>
          <a:xfrm>
            <a:off x="446954" y="2350362"/>
            <a:ext cx="10322645" cy="1477328"/>
          </a:xfrm>
          <a:prstGeom prst="rect">
            <a:avLst/>
          </a:prstGeom>
        </p:spPr>
        <p:txBody>
          <a:bodyPr wrap="square">
            <a:spAutoFit/>
          </a:bodyPr>
          <a:lstStyle/>
          <a:p>
            <a:r>
              <a:rPr lang="en-US" dirty="0">
                <a:solidFill>
                  <a:srgbClr val="A9FEFF"/>
                </a:solidFill>
              </a:rPr>
              <a:t>Artemis After 2024</a:t>
            </a:r>
          </a:p>
          <a:p>
            <a:pPr marL="285750" indent="-285750">
              <a:buFont typeface="Arial" panose="020B0604020202020204" pitchFamily="34" charset="0"/>
              <a:buChar char="•"/>
            </a:pPr>
            <a:r>
              <a:rPr lang="en-US" dirty="0">
                <a:solidFill>
                  <a:schemeClr val="bg1"/>
                </a:solidFill>
              </a:rPr>
              <a:t>After Artemis III, the overall plan is to </a:t>
            </a:r>
            <a:r>
              <a:rPr lang="en-US" dirty="0">
                <a:solidFill>
                  <a:srgbClr val="FF0000"/>
                </a:solidFill>
              </a:rPr>
              <a:t>conduct operations on and around the Moon that help prepare us</a:t>
            </a:r>
            <a:r>
              <a:rPr lang="en-US" dirty="0">
                <a:solidFill>
                  <a:schemeClr val="bg1"/>
                </a:solidFill>
              </a:rPr>
              <a:t> for the mission durations and activities that we will experience during the first human mission to </a:t>
            </a:r>
            <a:r>
              <a:rPr lang="en-US" dirty="0">
                <a:solidFill>
                  <a:srgbClr val="FF0000"/>
                </a:solidFill>
              </a:rPr>
              <a:t>Mars</a:t>
            </a:r>
            <a:r>
              <a:rPr lang="en-US" dirty="0">
                <a:solidFill>
                  <a:schemeClr val="bg1"/>
                </a:solidFill>
              </a:rPr>
              <a:t>, </a:t>
            </a:r>
            <a:r>
              <a:rPr lang="en-US" dirty="0">
                <a:solidFill>
                  <a:srgbClr val="FF0000"/>
                </a:solidFill>
              </a:rPr>
              <a:t>while also emplacing and building the infrastructure, systems, and robotic missions that can enable a sustained lunar surface presence</a:t>
            </a:r>
            <a:r>
              <a:rPr lang="en-US" dirty="0">
                <a:solidFill>
                  <a:schemeClr val="bg1"/>
                </a:solidFill>
              </a:rPr>
              <a:t>.*</a:t>
            </a:r>
          </a:p>
        </p:txBody>
      </p:sp>
      <p:pic>
        <p:nvPicPr>
          <p:cNvPr id="19" name="Picture 18">
            <a:extLst>
              <a:ext uri="{FF2B5EF4-FFF2-40B4-BE49-F238E27FC236}">
                <a16:creationId xmlns:a16="http://schemas.microsoft.com/office/drawing/2014/main" id="{06840F63-1D3C-C742-B206-DFFD1F6C8C03}"/>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751057" y="3827690"/>
            <a:ext cx="5369253" cy="2801707"/>
          </a:xfrm>
          <a:prstGeom prst="rect">
            <a:avLst/>
          </a:prstGeom>
        </p:spPr>
      </p:pic>
      <p:sp>
        <p:nvSpPr>
          <p:cNvPr id="22" name="Rectangle 21">
            <a:extLst>
              <a:ext uri="{FF2B5EF4-FFF2-40B4-BE49-F238E27FC236}">
                <a16:creationId xmlns:a16="http://schemas.microsoft.com/office/drawing/2014/main" id="{C92F5D12-8F68-1245-A530-7A6021445481}"/>
              </a:ext>
            </a:extLst>
          </p:cNvPr>
          <p:cNvSpPr/>
          <p:nvPr/>
        </p:nvSpPr>
        <p:spPr>
          <a:xfrm>
            <a:off x="498597" y="4028214"/>
            <a:ext cx="5985330" cy="646331"/>
          </a:xfrm>
          <a:prstGeom prst="rect">
            <a:avLst/>
          </a:prstGeom>
        </p:spPr>
        <p:txBody>
          <a:bodyPr wrap="square">
            <a:spAutoFit/>
          </a:bodyPr>
          <a:lstStyle/>
          <a:p>
            <a:pPr marL="285750" indent="-285750">
              <a:buFont typeface="Arial" panose="020B0604020202020204" pitchFamily="34" charset="0"/>
              <a:buChar char="•"/>
            </a:pPr>
            <a:r>
              <a:rPr lang="en-US" dirty="0">
                <a:solidFill>
                  <a:schemeClr val="bg1"/>
                </a:solidFill>
              </a:rPr>
              <a:t>This Seedling Study will flesh out NASA’s plan to protect our astronauts and assets with a </a:t>
            </a:r>
            <a:r>
              <a:rPr lang="en-US" b="1" dirty="0">
                <a:solidFill>
                  <a:srgbClr val="A9FEFF"/>
                </a:solidFill>
              </a:rPr>
              <a:t>Lunar Safe Haven</a:t>
            </a:r>
            <a:r>
              <a:rPr lang="en-US" dirty="0">
                <a:solidFill>
                  <a:schemeClr val="bg1"/>
                </a:solidFill>
              </a:rPr>
              <a:t>!</a:t>
            </a:r>
          </a:p>
        </p:txBody>
      </p:sp>
      <p:sp>
        <p:nvSpPr>
          <p:cNvPr id="17" name="Rectangle 16">
            <a:extLst>
              <a:ext uri="{FF2B5EF4-FFF2-40B4-BE49-F238E27FC236}">
                <a16:creationId xmlns:a16="http://schemas.microsoft.com/office/drawing/2014/main" id="{AD5DFED6-4957-ED45-A5D0-AF0D58D23FFB}"/>
              </a:ext>
            </a:extLst>
          </p:cNvPr>
          <p:cNvSpPr/>
          <p:nvPr/>
        </p:nvSpPr>
        <p:spPr>
          <a:xfrm>
            <a:off x="589641" y="4998031"/>
            <a:ext cx="5985330" cy="646331"/>
          </a:xfrm>
          <a:prstGeom prst="rect">
            <a:avLst/>
          </a:prstGeom>
        </p:spPr>
        <p:txBody>
          <a:bodyPr wrap="square">
            <a:spAutoFit/>
          </a:bodyPr>
          <a:lstStyle/>
          <a:p>
            <a:pPr marL="285750" indent="-285750">
              <a:buFont typeface="Arial" panose="020B0604020202020204" pitchFamily="34" charset="0"/>
              <a:buChar char="•"/>
            </a:pPr>
            <a:r>
              <a:rPr lang="en-US" dirty="0">
                <a:solidFill>
                  <a:schemeClr val="bg1"/>
                </a:solidFill>
              </a:rPr>
              <a:t>Small Team from Langley, KSC, and MSFC to survey NASA technologies and capabilities for inclusion</a:t>
            </a:r>
          </a:p>
        </p:txBody>
      </p:sp>
      <p:sp>
        <p:nvSpPr>
          <p:cNvPr id="18" name="Rectangle 17">
            <a:extLst>
              <a:ext uri="{FF2B5EF4-FFF2-40B4-BE49-F238E27FC236}">
                <a16:creationId xmlns:a16="http://schemas.microsoft.com/office/drawing/2014/main" id="{9E8758E7-CEA5-F142-98BA-8129FC142293}"/>
              </a:ext>
            </a:extLst>
          </p:cNvPr>
          <p:cNvSpPr/>
          <p:nvPr/>
        </p:nvSpPr>
        <p:spPr>
          <a:xfrm>
            <a:off x="623289" y="5874823"/>
            <a:ext cx="5985330" cy="646331"/>
          </a:xfrm>
          <a:prstGeom prst="rect">
            <a:avLst/>
          </a:prstGeom>
        </p:spPr>
        <p:txBody>
          <a:bodyPr wrap="square">
            <a:spAutoFit/>
          </a:bodyPr>
          <a:lstStyle/>
          <a:p>
            <a:pPr marL="285750" indent="-285750">
              <a:buFont typeface="Arial" panose="020B0604020202020204" pitchFamily="34" charset="0"/>
              <a:buChar char="•"/>
            </a:pPr>
            <a:r>
              <a:rPr lang="en-US" dirty="0">
                <a:solidFill>
                  <a:schemeClr val="bg1"/>
                </a:solidFill>
                <a:ea typeface="MS PGothic" panose="020B0600070205080204" pitchFamily="34" charset="-128"/>
                <a:cs typeface="MS PGothic" charset="0"/>
              </a:rPr>
              <a:t>With needs and gaps we will look to industry, academia and OGA’s for potential solutions </a:t>
            </a:r>
            <a:endParaRPr lang="en-US" dirty="0">
              <a:solidFill>
                <a:schemeClr val="bg1"/>
              </a:solidFill>
            </a:endParaRPr>
          </a:p>
        </p:txBody>
      </p:sp>
    </p:spTree>
    <p:extLst>
      <p:ext uri="{BB962C8B-B14F-4D97-AF65-F5344CB8AC3E}">
        <p14:creationId xmlns:p14="http://schemas.microsoft.com/office/powerpoint/2010/main" val="3794869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455" y="22725"/>
            <a:ext cx="12196455" cy="1098163"/>
          </a:xfrm>
          <a:solidFill>
            <a:schemeClr val="tx1"/>
          </a:solidFill>
        </p:spPr>
        <p:txBody>
          <a:bodyPr/>
          <a:lstStyle/>
          <a:p>
            <a:r>
              <a:rPr lang="en-US" sz="2800" b="1" dirty="0">
                <a:solidFill>
                  <a:srgbClr val="A9FEFF"/>
                </a:solidFill>
              </a:rPr>
              <a:t>                  Lunar Safe Haven Seedling Study</a:t>
            </a:r>
            <a:endParaRPr lang="en-US" sz="2800" dirty="0">
              <a:solidFill>
                <a:schemeClr val="bg1">
                  <a:lumMod val="85000"/>
                </a:schemeClr>
              </a:solidFill>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1130004" y="121312"/>
            <a:ext cx="990306" cy="824176"/>
          </a:xfrm>
          <a:prstGeom prst="rect">
            <a:avLst/>
          </a:prstGeom>
          <a:solidFill>
            <a:schemeClr val="tx1"/>
          </a:solidFill>
        </p:spPr>
      </p:pic>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3</a:t>
            </a:fld>
            <a:endParaRPr lang="uk-UA" dirty="0"/>
          </a:p>
        </p:txBody>
      </p:sp>
      <p:sp>
        <p:nvSpPr>
          <p:cNvPr id="2" name="Rectangle 1">
            <a:extLst>
              <a:ext uri="{FF2B5EF4-FFF2-40B4-BE49-F238E27FC236}">
                <a16:creationId xmlns:a16="http://schemas.microsoft.com/office/drawing/2014/main" id="{594A3CEE-67D5-9D41-B19D-D10C875AB353}"/>
              </a:ext>
            </a:extLst>
          </p:cNvPr>
          <p:cNvSpPr/>
          <p:nvPr/>
        </p:nvSpPr>
        <p:spPr>
          <a:xfrm>
            <a:off x="0" y="1120889"/>
            <a:ext cx="12187545" cy="5737111"/>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5286F637-D035-7147-A1C2-D4E9816159D3}"/>
              </a:ext>
            </a:extLst>
          </p:cNvPr>
          <p:cNvPicPr>
            <a:picLocks noChangeAspect="1"/>
          </p:cNvPicPr>
          <p:nvPr/>
        </p:nvPicPr>
        <p:blipFill rotWithShape="1">
          <a:blip r:embed="rId4" cstate="hqprint">
            <a:alphaModFix/>
            <a:extLst>
              <a:ext uri="{BEBA8EAE-BF5A-486C-A8C5-ECC9F3942E4B}">
                <a14:imgProps xmlns:a14="http://schemas.microsoft.com/office/drawing/2010/main">
                  <a14:imgLayer r:embed="rId5">
                    <a14:imgEffect>
                      <a14:artisticBlur radius="11"/>
                    </a14:imgEffect>
                  </a14:imgLayer>
                </a14:imgProps>
              </a:ext>
              <a:ext uri="{28A0092B-C50C-407E-A947-70E740481C1C}">
                <a14:useLocalDpi xmlns:a14="http://schemas.microsoft.com/office/drawing/2010/main"/>
              </a:ext>
            </a:extLst>
          </a:blip>
          <a:srcRect/>
          <a:stretch/>
        </p:blipFill>
        <p:spPr>
          <a:xfrm>
            <a:off x="0" y="1198233"/>
            <a:ext cx="12192000" cy="5659768"/>
          </a:xfrm>
          <a:prstGeom prst="rect">
            <a:avLst/>
          </a:prstGeom>
        </p:spPr>
      </p:pic>
      <p:sp>
        <p:nvSpPr>
          <p:cNvPr id="3" name="Rectangle 2">
            <a:extLst>
              <a:ext uri="{FF2B5EF4-FFF2-40B4-BE49-F238E27FC236}">
                <a16:creationId xmlns:a16="http://schemas.microsoft.com/office/drawing/2014/main" id="{256E47DF-E4BE-B744-83AB-3D8612C4AC06}"/>
              </a:ext>
            </a:extLst>
          </p:cNvPr>
          <p:cNvSpPr/>
          <p:nvPr/>
        </p:nvSpPr>
        <p:spPr>
          <a:xfrm>
            <a:off x="314863" y="1296290"/>
            <a:ext cx="7427849" cy="1015663"/>
          </a:xfrm>
          <a:prstGeom prst="rect">
            <a:avLst/>
          </a:prstGeom>
        </p:spPr>
        <p:txBody>
          <a:bodyPr wrap="square">
            <a:spAutoFit/>
          </a:bodyPr>
          <a:lstStyle/>
          <a:p>
            <a:r>
              <a:rPr lang="en-US" sz="2000" b="1" dirty="0">
                <a:solidFill>
                  <a:srgbClr val="A9FEFF"/>
                </a:solidFill>
              </a:rPr>
              <a:t>Timeline / Budget:</a:t>
            </a:r>
            <a:r>
              <a:rPr lang="en-US" sz="2000" b="1" dirty="0">
                <a:solidFill>
                  <a:schemeClr val="bg1"/>
                </a:solidFill>
              </a:rPr>
              <a:t> </a:t>
            </a:r>
            <a:r>
              <a:rPr lang="en-US" sz="2000" dirty="0">
                <a:solidFill>
                  <a:schemeClr val="bg1"/>
                </a:solidFill>
              </a:rPr>
              <a:t>12 months beginning October 1 2020 / ~$ 400k</a:t>
            </a:r>
            <a:endParaRPr lang="en-US" sz="2000" b="1" dirty="0">
              <a:solidFill>
                <a:srgbClr val="A9FEFF"/>
              </a:solidFill>
            </a:endParaRPr>
          </a:p>
          <a:p>
            <a:endParaRPr lang="en-US" sz="2000" b="1" dirty="0">
              <a:solidFill>
                <a:schemeClr val="bg1"/>
              </a:solidFill>
            </a:endParaRPr>
          </a:p>
          <a:p>
            <a:r>
              <a:rPr lang="en-US" sz="2000" b="1" dirty="0">
                <a:solidFill>
                  <a:srgbClr val="A9FEFF"/>
                </a:solidFill>
              </a:rPr>
              <a:t>Deliverables:</a:t>
            </a:r>
            <a:r>
              <a:rPr lang="en-US" b="1" dirty="0">
                <a:solidFill>
                  <a:schemeClr val="bg1"/>
                </a:solidFill>
              </a:rPr>
              <a:t> </a:t>
            </a:r>
          </a:p>
        </p:txBody>
      </p:sp>
      <p:cxnSp>
        <p:nvCxnSpPr>
          <p:cNvPr id="6" name="Straight Connector 5">
            <a:extLst>
              <a:ext uri="{FF2B5EF4-FFF2-40B4-BE49-F238E27FC236}">
                <a16:creationId xmlns:a16="http://schemas.microsoft.com/office/drawing/2014/main" id="{7D6F7936-BF5B-1542-8E69-7F9E6B942AEF}"/>
              </a:ext>
            </a:extLst>
          </p:cNvPr>
          <p:cNvCxnSpPr>
            <a:cxnSpLocks/>
          </p:cNvCxnSpPr>
          <p:nvPr/>
        </p:nvCxnSpPr>
        <p:spPr>
          <a:xfrm>
            <a:off x="0" y="1120889"/>
            <a:ext cx="12192000" cy="0"/>
          </a:xfrm>
          <a:prstGeom prst="line">
            <a:avLst/>
          </a:prstGeom>
          <a:ln w="38100">
            <a:solidFill>
              <a:srgbClr val="A9FEFF"/>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8E5849C2-5FA8-D446-9224-920E1646B2B4}"/>
              </a:ext>
            </a:extLst>
          </p:cNvPr>
          <p:cNvSpPr txBox="1"/>
          <p:nvPr/>
        </p:nvSpPr>
        <p:spPr>
          <a:xfrm>
            <a:off x="401127" y="2235118"/>
            <a:ext cx="5224973" cy="2677656"/>
          </a:xfrm>
          <a:prstGeom prst="rect">
            <a:avLst/>
          </a:prstGeom>
          <a:noFill/>
          <a:effectLst>
            <a:outerShdw blurRad="50800" dist="38100" dir="2700000" algn="tl" rotWithShape="0">
              <a:prstClr val="black">
                <a:alpha val="85000"/>
              </a:prstClr>
            </a:outerShdw>
          </a:effectLst>
        </p:spPr>
        <p:txBody>
          <a:bodyPr wrap="square" rtlCol="0">
            <a:spAutoFit/>
          </a:bodyPr>
          <a:lstStyle/>
          <a:p>
            <a:pPr marL="342900" indent="-342900">
              <a:buFont typeface="+mj-lt"/>
              <a:buAutoNum type="arabicPeriod"/>
            </a:pPr>
            <a:r>
              <a:rPr lang="en-US" dirty="0">
                <a:solidFill>
                  <a:schemeClr val="bg1"/>
                </a:solidFill>
              </a:rPr>
              <a:t>Level 0 Lunar construction requirements for a safe haven shelter</a:t>
            </a:r>
          </a:p>
          <a:p>
            <a:pPr marL="342900" indent="-342900">
              <a:buFont typeface="+mj-lt"/>
              <a:buAutoNum type="arabicPeriod"/>
            </a:pPr>
            <a:endParaRPr lang="en-US" sz="1200" dirty="0">
              <a:solidFill>
                <a:schemeClr val="bg1"/>
              </a:solidFill>
            </a:endParaRPr>
          </a:p>
          <a:p>
            <a:pPr marL="342900" indent="-342900">
              <a:buFont typeface="+mj-lt"/>
              <a:buAutoNum type="arabicPeriod"/>
            </a:pPr>
            <a:r>
              <a:rPr lang="en-US" dirty="0">
                <a:solidFill>
                  <a:schemeClr val="bg1"/>
                </a:solidFill>
              </a:rPr>
              <a:t>Trade Study Results of several concepts and identify current mission assets that could be used or leveraged</a:t>
            </a:r>
          </a:p>
          <a:p>
            <a:pPr marL="342900" indent="-342900">
              <a:buFont typeface="+mj-lt"/>
              <a:buAutoNum type="arabicPeriod"/>
            </a:pPr>
            <a:endParaRPr lang="en-US" sz="1200" dirty="0">
              <a:solidFill>
                <a:schemeClr val="bg1"/>
              </a:solidFill>
            </a:endParaRPr>
          </a:p>
          <a:p>
            <a:pPr marL="342900" indent="-342900">
              <a:buFont typeface="+mj-lt"/>
              <a:buAutoNum type="arabicPeriod"/>
            </a:pPr>
            <a:r>
              <a:rPr lang="en-US" dirty="0">
                <a:solidFill>
                  <a:schemeClr val="bg1"/>
                </a:solidFill>
              </a:rPr>
              <a:t>Development Plan for the construction of a Lunar Safe Haven for sustained operations by 2028</a:t>
            </a:r>
            <a:endParaRPr lang="en-US" dirty="0"/>
          </a:p>
        </p:txBody>
      </p:sp>
      <p:sp>
        <p:nvSpPr>
          <p:cNvPr id="16" name="TextBox 15">
            <a:extLst>
              <a:ext uri="{FF2B5EF4-FFF2-40B4-BE49-F238E27FC236}">
                <a16:creationId xmlns:a16="http://schemas.microsoft.com/office/drawing/2014/main" id="{39AABE90-A9B7-8D46-B73C-0DFA8D5CE436}"/>
              </a:ext>
            </a:extLst>
          </p:cNvPr>
          <p:cNvSpPr txBox="1"/>
          <p:nvPr/>
        </p:nvSpPr>
        <p:spPr>
          <a:xfrm>
            <a:off x="1225291" y="6088282"/>
            <a:ext cx="9274911" cy="461665"/>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sz="2400" dirty="0">
                <a:solidFill>
                  <a:srgbClr val="A9FEFF"/>
                </a:solidFill>
              </a:rPr>
              <a:t>Ensuring astronauts and their equipment are safe on the lunar surface</a:t>
            </a:r>
          </a:p>
        </p:txBody>
      </p:sp>
      <p:sp>
        <p:nvSpPr>
          <p:cNvPr id="4" name="TextBox 3">
            <a:extLst>
              <a:ext uri="{FF2B5EF4-FFF2-40B4-BE49-F238E27FC236}">
                <a16:creationId xmlns:a16="http://schemas.microsoft.com/office/drawing/2014/main" id="{81BB5206-11AB-514A-99FD-BFC38DA5E286}"/>
              </a:ext>
            </a:extLst>
          </p:cNvPr>
          <p:cNvSpPr txBox="1"/>
          <p:nvPr/>
        </p:nvSpPr>
        <p:spPr>
          <a:xfrm>
            <a:off x="5781496" y="1856360"/>
            <a:ext cx="5587194" cy="3724096"/>
          </a:xfrm>
          <a:prstGeom prst="rect">
            <a:avLst/>
          </a:prstGeom>
          <a:noFill/>
          <a:effectLst>
            <a:outerShdw blurRad="50800" dist="38100" dir="2700000" algn="tl" rotWithShape="0">
              <a:prstClr val="black">
                <a:alpha val="85000"/>
              </a:prstClr>
            </a:outerShdw>
          </a:effectLst>
        </p:spPr>
        <p:txBody>
          <a:bodyPr wrap="square" rtlCol="0">
            <a:spAutoFit/>
          </a:bodyPr>
          <a:lstStyle/>
          <a:p>
            <a:r>
              <a:rPr lang="en-US" sz="2000" b="1" dirty="0">
                <a:solidFill>
                  <a:srgbClr val="A9FEFF"/>
                </a:solidFill>
              </a:rPr>
              <a:t>Intended Outcomes:</a:t>
            </a:r>
            <a:endParaRPr lang="en-US" sz="2000" dirty="0">
              <a:solidFill>
                <a:schemeClr val="bg1"/>
              </a:solidFill>
            </a:endParaRPr>
          </a:p>
          <a:p>
            <a:pPr marL="342900" indent="-342900">
              <a:buFont typeface="+mj-lt"/>
              <a:buAutoNum type="arabicPeriod"/>
            </a:pPr>
            <a:r>
              <a:rPr lang="en-US" dirty="0">
                <a:solidFill>
                  <a:schemeClr val="bg1"/>
                </a:solidFill>
              </a:rPr>
              <a:t>Pre-phase A assessment of several shelter concepts that enable required crew safety, minimize delivered mass, and maximize utilization of planned Artemis mission assets.</a:t>
            </a:r>
          </a:p>
          <a:p>
            <a:pPr marL="342900" indent="-342900">
              <a:buFont typeface="+mj-lt"/>
              <a:buAutoNum type="arabicPeriod"/>
            </a:pPr>
            <a:endParaRPr lang="en-US" sz="1200" dirty="0">
              <a:solidFill>
                <a:schemeClr val="bg1"/>
              </a:solidFill>
            </a:endParaRPr>
          </a:p>
          <a:p>
            <a:pPr marL="342900" indent="-342900">
              <a:buFont typeface="+mj-lt"/>
              <a:buAutoNum type="arabicPeriod"/>
            </a:pPr>
            <a:r>
              <a:rPr lang="en-US" dirty="0">
                <a:solidFill>
                  <a:schemeClr val="bg1"/>
                </a:solidFill>
              </a:rPr>
              <a:t>Integration with other GCD and LSII proposals dealing with ISRU, surface construction, assembly, landers etc.</a:t>
            </a:r>
          </a:p>
          <a:p>
            <a:pPr marL="342900" indent="-342900">
              <a:buFont typeface="+mj-lt"/>
              <a:buAutoNum type="arabicPeriod"/>
            </a:pPr>
            <a:endParaRPr lang="en-US" sz="1200" dirty="0">
              <a:solidFill>
                <a:schemeClr val="bg1"/>
              </a:solidFill>
            </a:endParaRPr>
          </a:p>
          <a:p>
            <a:pPr marL="342900" indent="-342900">
              <a:buFont typeface="+mj-lt"/>
              <a:buAutoNum type="arabicPeriod"/>
            </a:pPr>
            <a:r>
              <a:rPr lang="en-US" dirty="0">
                <a:solidFill>
                  <a:schemeClr val="bg1"/>
                </a:solidFill>
              </a:rPr>
              <a:t>Leverage previous STMD investments to advance needed technologies</a:t>
            </a:r>
          </a:p>
          <a:p>
            <a:pPr marL="342900" indent="-342900">
              <a:buFont typeface="+mj-lt"/>
              <a:buAutoNum type="arabicPeriod"/>
            </a:pPr>
            <a:endParaRPr lang="en-US" sz="1200" dirty="0">
              <a:solidFill>
                <a:schemeClr val="bg1"/>
              </a:solidFill>
            </a:endParaRPr>
          </a:p>
          <a:p>
            <a:pPr marL="342900" indent="-342900">
              <a:buFont typeface="+mj-lt"/>
              <a:buAutoNum type="arabicPeriod"/>
            </a:pPr>
            <a:r>
              <a:rPr lang="en-US" dirty="0">
                <a:solidFill>
                  <a:schemeClr val="bg1"/>
                </a:solidFill>
              </a:rPr>
              <a:t>Identification of other experts and related activities inside and outside the Agency</a:t>
            </a:r>
            <a:endParaRPr lang="en-US" dirty="0"/>
          </a:p>
        </p:txBody>
      </p:sp>
    </p:spTree>
    <p:extLst>
      <p:ext uri="{BB962C8B-B14F-4D97-AF65-F5344CB8AC3E}">
        <p14:creationId xmlns:p14="http://schemas.microsoft.com/office/powerpoint/2010/main" val="26454664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G-1.potx" id="{47645806-694B-416D-9B41-2AB5A72CA4E5}" vid="{F65E67ED-77CA-4D6C-B95E-B1B6A7D37DD7}"/>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19287</TotalTime>
  <Words>1183</Words>
  <Application>Microsoft Macintosh PowerPoint</Application>
  <PresentationFormat>Widescreen</PresentationFormat>
  <Paragraphs>69</Paragraphs>
  <Slides>3</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vt:i4>
      </vt:variant>
    </vt:vector>
  </HeadingPairs>
  <TitlesOfParts>
    <vt:vector size="10" baseType="lpstr">
      <vt:lpstr>Arial</vt:lpstr>
      <vt:lpstr>Arial Bold</vt:lpstr>
      <vt:lpstr>Calibri</vt:lpstr>
      <vt:lpstr>Calibri Light</vt:lpstr>
      <vt:lpstr>Century Gothic</vt:lpstr>
      <vt:lpstr>Office Theme</vt:lpstr>
      <vt:lpstr>2_Custom Design</vt:lpstr>
      <vt:lpstr>PowerPoint Presentation</vt:lpstr>
      <vt:lpstr>NASA’s Plan for Sustained Lunar Exploration and Development</vt:lpstr>
      <vt:lpstr>                  Lunar Safe Haven Seedling Study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2nd Industry Day January 30, 2018</dc:title>
  <dc:creator>Phillips, Zulma (GSFC - 4800)</dc:creator>
  <cp:lastModifiedBy>Cosgrove, Patrick A. (LARC-E5)</cp:lastModifiedBy>
  <cp:revision>403</cp:revision>
  <cp:lastPrinted>2018-11-19T18:43:31Z</cp:lastPrinted>
  <dcterms:created xsi:type="dcterms:W3CDTF">2018-01-02T21:58:01Z</dcterms:created>
  <dcterms:modified xsi:type="dcterms:W3CDTF">2020-09-04T18:08:58Z</dcterms:modified>
</cp:coreProperties>
</file>