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40233600" cy="32918400"/>
  <p:notesSz cx="6858000" cy="9144000"/>
  <p:defaultTextStyle>
    <a:defPPr>
      <a:defRPr lang="en-US"/>
    </a:defPPr>
    <a:lvl1pPr marL="0" algn="l" defTabSz="2090044" rtl="0" eaLnBrk="1" latinLnBrk="0" hangingPunct="1">
      <a:defRPr sz="8200" kern="1200">
        <a:solidFill>
          <a:schemeClr val="tx1"/>
        </a:solidFill>
        <a:latin typeface="+mn-lt"/>
        <a:ea typeface="+mn-ea"/>
        <a:cs typeface="+mn-cs"/>
      </a:defRPr>
    </a:lvl1pPr>
    <a:lvl2pPr marL="2090044" algn="l" defTabSz="2090044" rtl="0" eaLnBrk="1" latinLnBrk="0" hangingPunct="1">
      <a:defRPr sz="8200" kern="1200">
        <a:solidFill>
          <a:schemeClr val="tx1"/>
        </a:solidFill>
        <a:latin typeface="+mn-lt"/>
        <a:ea typeface="+mn-ea"/>
        <a:cs typeface="+mn-cs"/>
      </a:defRPr>
    </a:lvl2pPr>
    <a:lvl3pPr marL="4180088" algn="l" defTabSz="2090044" rtl="0" eaLnBrk="1" latinLnBrk="0" hangingPunct="1">
      <a:defRPr sz="8200" kern="1200">
        <a:solidFill>
          <a:schemeClr val="tx1"/>
        </a:solidFill>
        <a:latin typeface="+mn-lt"/>
        <a:ea typeface="+mn-ea"/>
        <a:cs typeface="+mn-cs"/>
      </a:defRPr>
    </a:lvl3pPr>
    <a:lvl4pPr marL="6270132" algn="l" defTabSz="2090044" rtl="0" eaLnBrk="1" latinLnBrk="0" hangingPunct="1">
      <a:defRPr sz="8200" kern="1200">
        <a:solidFill>
          <a:schemeClr val="tx1"/>
        </a:solidFill>
        <a:latin typeface="+mn-lt"/>
        <a:ea typeface="+mn-ea"/>
        <a:cs typeface="+mn-cs"/>
      </a:defRPr>
    </a:lvl4pPr>
    <a:lvl5pPr marL="8360176" algn="l" defTabSz="2090044" rtl="0" eaLnBrk="1" latinLnBrk="0" hangingPunct="1">
      <a:defRPr sz="8200" kern="1200">
        <a:solidFill>
          <a:schemeClr val="tx1"/>
        </a:solidFill>
        <a:latin typeface="+mn-lt"/>
        <a:ea typeface="+mn-ea"/>
        <a:cs typeface="+mn-cs"/>
      </a:defRPr>
    </a:lvl5pPr>
    <a:lvl6pPr marL="10450220" algn="l" defTabSz="2090044" rtl="0" eaLnBrk="1" latinLnBrk="0" hangingPunct="1">
      <a:defRPr sz="8200" kern="1200">
        <a:solidFill>
          <a:schemeClr val="tx1"/>
        </a:solidFill>
        <a:latin typeface="+mn-lt"/>
        <a:ea typeface="+mn-ea"/>
        <a:cs typeface="+mn-cs"/>
      </a:defRPr>
    </a:lvl6pPr>
    <a:lvl7pPr marL="12540264" algn="l" defTabSz="2090044" rtl="0" eaLnBrk="1" latinLnBrk="0" hangingPunct="1">
      <a:defRPr sz="8200" kern="1200">
        <a:solidFill>
          <a:schemeClr val="tx1"/>
        </a:solidFill>
        <a:latin typeface="+mn-lt"/>
        <a:ea typeface="+mn-ea"/>
        <a:cs typeface="+mn-cs"/>
      </a:defRPr>
    </a:lvl7pPr>
    <a:lvl8pPr marL="14630309" algn="l" defTabSz="2090044" rtl="0" eaLnBrk="1" latinLnBrk="0" hangingPunct="1">
      <a:defRPr sz="8200" kern="1200">
        <a:solidFill>
          <a:schemeClr val="tx1"/>
        </a:solidFill>
        <a:latin typeface="+mn-lt"/>
        <a:ea typeface="+mn-ea"/>
        <a:cs typeface="+mn-cs"/>
      </a:defRPr>
    </a:lvl8pPr>
    <a:lvl9pPr marL="16720353" algn="l" defTabSz="2090044" rtl="0" eaLnBrk="1" latinLnBrk="0" hangingPunct="1">
      <a:defRPr sz="8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26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FF00"/>
    <a:srgbClr val="66CCFF"/>
    <a:srgbClr val="856FD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9871" autoAdjust="0"/>
  </p:normalViewPr>
  <p:slideViewPr>
    <p:cSldViewPr snapToGrid="0" snapToObjects="1">
      <p:cViewPr>
        <p:scale>
          <a:sx n="54" d="100"/>
          <a:sy n="54" d="100"/>
        </p:scale>
        <p:origin x="952" y="-3496"/>
      </p:cViewPr>
      <p:guideLst>
        <p:guide orient="horz" pos="10368"/>
        <p:guide pos="1267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17520" y="10226042"/>
            <a:ext cx="34198560" cy="7056120"/>
          </a:xfrm>
        </p:spPr>
        <p:txBody>
          <a:bodyPr/>
          <a:lstStyle/>
          <a:p>
            <a:r>
              <a:rPr lang="en-US"/>
              <a:t>Click to edit Master title style</a:t>
            </a:r>
          </a:p>
        </p:txBody>
      </p:sp>
      <p:sp>
        <p:nvSpPr>
          <p:cNvPr id="3" name="Subtitle 2"/>
          <p:cNvSpPr>
            <a:spLocks noGrp="1"/>
          </p:cNvSpPr>
          <p:nvPr>
            <p:ph type="subTitle" idx="1"/>
          </p:nvPr>
        </p:nvSpPr>
        <p:spPr>
          <a:xfrm>
            <a:off x="6035040" y="18653760"/>
            <a:ext cx="28163520" cy="8412480"/>
          </a:xfrm>
        </p:spPr>
        <p:txBody>
          <a:bodyPr/>
          <a:lstStyle>
            <a:lvl1pPr marL="0" indent="0" algn="ctr">
              <a:buNone/>
              <a:defRPr>
                <a:solidFill>
                  <a:schemeClr val="tx1">
                    <a:tint val="75000"/>
                  </a:schemeClr>
                </a:solidFill>
              </a:defRPr>
            </a:lvl1pPr>
            <a:lvl2pPr marL="2090044" indent="0" algn="ctr">
              <a:buNone/>
              <a:defRPr>
                <a:solidFill>
                  <a:schemeClr val="tx1">
                    <a:tint val="75000"/>
                  </a:schemeClr>
                </a:solidFill>
              </a:defRPr>
            </a:lvl2pPr>
            <a:lvl3pPr marL="4180088" indent="0" algn="ctr">
              <a:buNone/>
              <a:defRPr>
                <a:solidFill>
                  <a:schemeClr val="tx1">
                    <a:tint val="75000"/>
                  </a:schemeClr>
                </a:solidFill>
              </a:defRPr>
            </a:lvl3pPr>
            <a:lvl4pPr marL="6270132" indent="0" algn="ctr">
              <a:buNone/>
              <a:defRPr>
                <a:solidFill>
                  <a:schemeClr val="tx1">
                    <a:tint val="75000"/>
                  </a:schemeClr>
                </a:solidFill>
              </a:defRPr>
            </a:lvl4pPr>
            <a:lvl5pPr marL="8360176" indent="0" algn="ctr">
              <a:buNone/>
              <a:defRPr>
                <a:solidFill>
                  <a:schemeClr val="tx1">
                    <a:tint val="75000"/>
                  </a:schemeClr>
                </a:solidFill>
              </a:defRPr>
            </a:lvl5pPr>
            <a:lvl6pPr marL="10450220" indent="0" algn="ctr">
              <a:buNone/>
              <a:defRPr>
                <a:solidFill>
                  <a:schemeClr val="tx1">
                    <a:tint val="75000"/>
                  </a:schemeClr>
                </a:solidFill>
              </a:defRPr>
            </a:lvl6pPr>
            <a:lvl7pPr marL="12540264" indent="0" algn="ctr">
              <a:buNone/>
              <a:defRPr>
                <a:solidFill>
                  <a:schemeClr val="tx1">
                    <a:tint val="75000"/>
                  </a:schemeClr>
                </a:solidFill>
              </a:defRPr>
            </a:lvl7pPr>
            <a:lvl8pPr marL="14630309" indent="0" algn="ctr">
              <a:buNone/>
              <a:defRPr>
                <a:solidFill>
                  <a:schemeClr val="tx1">
                    <a:tint val="75000"/>
                  </a:schemeClr>
                </a:solidFill>
              </a:defRPr>
            </a:lvl8pPr>
            <a:lvl9pPr marL="1672035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4D412FC-3B15-D24B-9356-29A3F0457278}" type="datetimeFigureOut">
              <a:rPr lang="en-US" smtClean="0"/>
              <a:pPr/>
              <a:t>9/4/20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C7F051-2CE6-3C49-957A-1F985D39E0A1}" type="slidenum">
              <a:rPr lang="en-US" smtClean="0"/>
              <a:pPr/>
              <a:t>‹#›</a:t>
            </a:fld>
            <a:endParaRPr lang="en-US" dirty="0"/>
          </a:p>
        </p:txBody>
      </p:sp>
    </p:spTree>
    <p:extLst>
      <p:ext uri="{BB962C8B-B14F-4D97-AF65-F5344CB8AC3E}">
        <p14:creationId xmlns:p14="http://schemas.microsoft.com/office/powerpoint/2010/main" val="766411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D412FC-3B15-D24B-9356-29A3F0457278}" type="datetimeFigureOut">
              <a:rPr lang="en-US" smtClean="0"/>
              <a:pPr/>
              <a:t>9/4/20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C7F051-2CE6-3C49-957A-1F985D39E0A1}" type="slidenum">
              <a:rPr lang="en-US" smtClean="0"/>
              <a:pPr/>
              <a:t>‹#›</a:t>
            </a:fld>
            <a:endParaRPr lang="en-US" dirty="0"/>
          </a:p>
        </p:txBody>
      </p:sp>
    </p:spTree>
    <p:extLst>
      <p:ext uri="{BB962C8B-B14F-4D97-AF65-F5344CB8AC3E}">
        <p14:creationId xmlns:p14="http://schemas.microsoft.com/office/powerpoint/2010/main" val="2538944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178177" y="21153122"/>
            <a:ext cx="34198560" cy="6537960"/>
          </a:xfrm>
        </p:spPr>
        <p:txBody>
          <a:bodyPr anchor="t"/>
          <a:lstStyle>
            <a:lvl1pPr algn="l">
              <a:defRPr sz="18300" b="1" cap="all"/>
            </a:lvl1pPr>
          </a:lstStyle>
          <a:p>
            <a:r>
              <a:rPr lang="en-US"/>
              <a:t>Click to edit Master title style</a:t>
            </a:r>
          </a:p>
        </p:txBody>
      </p:sp>
      <p:sp>
        <p:nvSpPr>
          <p:cNvPr id="3" name="Text Placeholder 2"/>
          <p:cNvSpPr>
            <a:spLocks noGrp="1"/>
          </p:cNvSpPr>
          <p:nvPr>
            <p:ph type="body" idx="1"/>
          </p:nvPr>
        </p:nvSpPr>
        <p:spPr>
          <a:xfrm>
            <a:off x="3178177" y="13952225"/>
            <a:ext cx="34198560" cy="7200898"/>
          </a:xfrm>
        </p:spPr>
        <p:txBody>
          <a:bodyPr anchor="b"/>
          <a:lstStyle>
            <a:lvl1pPr marL="0" indent="0">
              <a:buNone/>
              <a:defRPr sz="9100">
                <a:solidFill>
                  <a:schemeClr val="tx1">
                    <a:tint val="75000"/>
                  </a:schemeClr>
                </a:solidFill>
              </a:defRPr>
            </a:lvl1pPr>
            <a:lvl2pPr marL="2090044" indent="0">
              <a:buNone/>
              <a:defRPr sz="8200">
                <a:solidFill>
                  <a:schemeClr val="tx1">
                    <a:tint val="75000"/>
                  </a:schemeClr>
                </a:solidFill>
              </a:defRPr>
            </a:lvl2pPr>
            <a:lvl3pPr marL="4180088" indent="0">
              <a:buNone/>
              <a:defRPr sz="7300">
                <a:solidFill>
                  <a:schemeClr val="tx1">
                    <a:tint val="75000"/>
                  </a:schemeClr>
                </a:solidFill>
              </a:defRPr>
            </a:lvl3pPr>
            <a:lvl4pPr marL="6270132" indent="0">
              <a:buNone/>
              <a:defRPr sz="6400">
                <a:solidFill>
                  <a:schemeClr val="tx1">
                    <a:tint val="75000"/>
                  </a:schemeClr>
                </a:solidFill>
              </a:defRPr>
            </a:lvl4pPr>
            <a:lvl5pPr marL="8360176" indent="0">
              <a:buNone/>
              <a:defRPr sz="6400">
                <a:solidFill>
                  <a:schemeClr val="tx1">
                    <a:tint val="75000"/>
                  </a:schemeClr>
                </a:solidFill>
              </a:defRPr>
            </a:lvl5pPr>
            <a:lvl6pPr marL="10450220" indent="0">
              <a:buNone/>
              <a:defRPr sz="6400">
                <a:solidFill>
                  <a:schemeClr val="tx1">
                    <a:tint val="75000"/>
                  </a:schemeClr>
                </a:solidFill>
              </a:defRPr>
            </a:lvl6pPr>
            <a:lvl7pPr marL="12540264" indent="0">
              <a:buNone/>
              <a:defRPr sz="6400">
                <a:solidFill>
                  <a:schemeClr val="tx1">
                    <a:tint val="75000"/>
                  </a:schemeClr>
                </a:solidFill>
              </a:defRPr>
            </a:lvl7pPr>
            <a:lvl8pPr marL="14630309" indent="0">
              <a:buNone/>
              <a:defRPr sz="6400">
                <a:solidFill>
                  <a:schemeClr val="tx1">
                    <a:tint val="75000"/>
                  </a:schemeClr>
                </a:solidFill>
              </a:defRPr>
            </a:lvl8pPr>
            <a:lvl9pPr marL="16720353" indent="0">
              <a:buNone/>
              <a:defRPr sz="6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D412FC-3B15-D24B-9356-29A3F0457278}" type="datetimeFigureOut">
              <a:rPr lang="en-US" smtClean="0"/>
              <a:pPr/>
              <a:t>9/4/20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C7F051-2CE6-3C49-957A-1F985D39E0A1}" type="slidenum">
              <a:rPr lang="en-US" smtClean="0"/>
              <a:pPr/>
              <a:t>‹#›</a:t>
            </a:fld>
            <a:endParaRPr lang="en-US" dirty="0"/>
          </a:p>
        </p:txBody>
      </p:sp>
    </p:spTree>
    <p:extLst>
      <p:ext uri="{BB962C8B-B14F-4D97-AF65-F5344CB8AC3E}">
        <p14:creationId xmlns:p14="http://schemas.microsoft.com/office/powerpoint/2010/main" val="2976824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849999" y="36865560"/>
            <a:ext cx="79328643" cy="104279702"/>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8849200" y="36865560"/>
            <a:ext cx="79328647" cy="104279702"/>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4D412FC-3B15-D24B-9356-29A3F0457278}" type="datetimeFigureOut">
              <a:rPr lang="en-US" smtClean="0"/>
              <a:pPr/>
              <a:t>9/4/20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8C7F051-2CE6-3C49-957A-1F985D39E0A1}" type="slidenum">
              <a:rPr lang="en-US" smtClean="0"/>
              <a:pPr/>
              <a:t>‹#›</a:t>
            </a:fld>
            <a:endParaRPr lang="en-US" dirty="0"/>
          </a:p>
        </p:txBody>
      </p:sp>
    </p:spTree>
    <p:extLst>
      <p:ext uri="{BB962C8B-B14F-4D97-AF65-F5344CB8AC3E}">
        <p14:creationId xmlns:p14="http://schemas.microsoft.com/office/powerpoint/2010/main" val="37940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11680" y="1318262"/>
            <a:ext cx="3621024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011680" y="7368542"/>
            <a:ext cx="17776827" cy="3070858"/>
          </a:xfrm>
        </p:spPr>
        <p:txBody>
          <a:bodyPr anchor="b"/>
          <a:lstStyle>
            <a:lvl1pPr marL="0" indent="0">
              <a:buNone/>
              <a:defRPr sz="11000" b="1"/>
            </a:lvl1pPr>
            <a:lvl2pPr marL="2090044" indent="0">
              <a:buNone/>
              <a:defRPr sz="9100" b="1"/>
            </a:lvl2pPr>
            <a:lvl3pPr marL="4180088" indent="0">
              <a:buNone/>
              <a:defRPr sz="8200" b="1"/>
            </a:lvl3pPr>
            <a:lvl4pPr marL="6270132" indent="0">
              <a:buNone/>
              <a:defRPr sz="7300" b="1"/>
            </a:lvl4pPr>
            <a:lvl5pPr marL="8360176" indent="0">
              <a:buNone/>
              <a:defRPr sz="7300" b="1"/>
            </a:lvl5pPr>
            <a:lvl6pPr marL="10450220" indent="0">
              <a:buNone/>
              <a:defRPr sz="7300" b="1"/>
            </a:lvl6pPr>
            <a:lvl7pPr marL="12540264" indent="0">
              <a:buNone/>
              <a:defRPr sz="7300" b="1"/>
            </a:lvl7pPr>
            <a:lvl8pPr marL="14630309" indent="0">
              <a:buNone/>
              <a:defRPr sz="7300" b="1"/>
            </a:lvl8pPr>
            <a:lvl9pPr marL="16720353" indent="0">
              <a:buNone/>
              <a:defRPr sz="7300" b="1"/>
            </a:lvl9pPr>
          </a:lstStyle>
          <a:p>
            <a:pPr lvl="0"/>
            <a:r>
              <a:rPr lang="en-US"/>
              <a:t>Click to edit Master text styles</a:t>
            </a:r>
          </a:p>
        </p:txBody>
      </p:sp>
      <p:sp>
        <p:nvSpPr>
          <p:cNvPr id="4" name="Content Placeholder 3"/>
          <p:cNvSpPr>
            <a:spLocks noGrp="1"/>
          </p:cNvSpPr>
          <p:nvPr>
            <p:ph sz="half" idx="2"/>
          </p:nvPr>
        </p:nvSpPr>
        <p:spPr>
          <a:xfrm>
            <a:off x="2011680" y="10439400"/>
            <a:ext cx="17776827" cy="18966182"/>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0438112" y="7368542"/>
            <a:ext cx="17783810" cy="3070858"/>
          </a:xfrm>
        </p:spPr>
        <p:txBody>
          <a:bodyPr anchor="b"/>
          <a:lstStyle>
            <a:lvl1pPr marL="0" indent="0">
              <a:buNone/>
              <a:defRPr sz="11000" b="1"/>
            </a:lvl1pPr>
            <a:lvl2pPr marL="2090044" indent="0">
              <a:buNone/>
              <a:defRPr sz="9100" b="1"/>
            </a:lvl2pPr>
            <a:lvl3pPr marL="4180088" indent="0">
              <a:buNone/>
              <a:defRPr sz="8200" b="1"/>
            </a:lvl3pPr>
            <a:lvl4pPr marL="6270132" indent="0">
              <a:buNone/>
              <a:defRPr sz="7300" b="1"/>
            </a:lvl4pPr>
            <a:lvl5pPr marL="8360176" indent="0">
              <a:buNone/>
              <a:defRPr sz="7300" b="1"/>
            </a:lvl5pPr>
            <a:lvl6pPr marL="10450220" indent="0">
              <a:buNone/>
              <a:defRPr sz="7300" b="1"/>
            </a:lvl6pPr>
            <a:lvl7pPr marL="12540264" indent="0">
              <a:buNone/>
              <a:defRPr sz="7300" b="1"/>
            </a:lvl7pPr>
            <a:lvl8pPr marL="14630309" indent="0">
              <a:buNone/>
              <a:defRPr sz="7300" b="1"/>
            </a:lvl8pPr>
            <a:lvl9pPr marL="16720353" indent="0">
              <a:buNone/>
              <a:defRPr sz="7300" b="1"/>
            </a:lvl9pPr>
          </a:lstStyle>
          <a:p>
            <a:pPr lvl="0"/>
            <a:r>
              <a:rPr lang="en-US"/>
              <a:t>Click to edit Master text styles</a:t>
            </a:r>
          </a:p>
        </p:txBody>
      </p:sp>
      <p:sp>
        <p:nvSpPr>
          <p:cNvPr id="6" name="Content Placeholder 5"/>
          <p:cNvSpPr>
            <a:spLocks noGrp="1"/>
          </p:cNvSpPr>
          <p:nvPr>
            <p:ph sz="quarter" idx="4"/>
          </p:nvPr>
        </p:nvSpPr>
        <p:spPr>
          <a:xfrm>
            <a:off x="20438112" y="10439400"/>
            <a:ext cx="17783810" cy="18966182"/>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4D412FC-3B15-D24B-9356-29A3F0457278}" type="datetimeFigureOut">
              <a:rPr lang="en-US" smtClean="0"/>
              <a:pPr/>
              <a:t>9/4/20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8C7F051-2CE6-3C49-957A-1F985D39E0A1}" type="slidenum">
              <a:rPr lang="en-US" smtClean="0"/>
              <a:pPr/>
              <a:t>‹#›</a:t>
            </a:fld>
            <a:endParaRPr lang="en-US" dirty="0"/>
          </a:p>
        </p:txBody>
      </p:sp>
    </p:spTree>
    <p:extLst>
      <p:ext uri="{BB962C8B-B14F-4D97-AF65-F5344CB8AC3E}">
        <p14:creationId xmlns:p14="http://schemas.microsoft.com/office/powerpoint/2010/main" val="1162795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D412FC-3B15-D24B-9356-29A3F0457278}" type="datetimeFigureOut">
              <a:rPr lang="en-US" smtClean="0"/>
              <a:pPr/>
              <a:t>9/4/20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8C7F051-2CE6-3C49-957A-1F985D39E0A1}" type="slidenum">
              <a:rPr lang="en-US" smtClean="0"/>
              <a:pPr/>
              <a:t>‹#›</a:t>
            </a:fld>
            <a:endParaRPr lang="en-US" dirty="0"/>
          </a:p>
        </p:txBody>
      </p:sp>
    </p:spTree>
    <p:extLst>
      <p:ext uri="{BB962C8B-B14F-4D97-AF65-F5344CB8AC3E}">
        <p14:creationId xmlns:p14="http://schemas.microsoft.com/office/powerpoint/2010/main" val="2820627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D412FC-3B15-D24B-9356-29A3F0457278}" type="datetimeFigureOut">
              <a:rPr lang="en-US" smtClean="0"/>
              <a:pPr/>
              <a:t>9/4/20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8C7F051-2CE6-3C49-957A-1F985D39E0A1}" type="slidenum">
              <a:rPr lang="en-US" smtClean="0"/>
              <a:pPr/>
              <a:t>‹#›</a:t>
            </a:fld>
            <a:endParaRPr lang="en-US" dirty="0"/>
          </a:p>
        </p:txBody>
      </p:sp>
    </p:spTree>
    <p:extLst>
      <p:ext uri="{BB962C8B-B14F-4D97-AF65-F5344CB8AC3E}">
        <p14:creationId xmlns:p14="http://schemas.microsoft.com/office/powerpoint/2010/main" val="1129884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1682" y="1310640"/>
            <a:ext cx="13236577" cy="5577840"/>
          </a:xfrm>
        </p:spPr>
        <p:txBody>
          <a:bodyPr anchor="b"/>
          <a:lstStyle>
            <a:lvl1pPr algn="l">
              <a:defRPr sz="9100" b="1"/>
            </a:lvl1pPr>
          </a:lstStyle>
          <a:p>
            <a:r>
              <a:rPr lang="en-US"/>
              <a:t>Click to edit Master title style</a:t>
            </a:r>
          </a:p>
        </p:txBody>
      </p:sp>
      <p:sp>
        <p:nvSpPr>
          <p:cNvPr id="3" name="Content Placeholder 2"/>
          <p:cNvSpPr>
            <a:spLocks noGrp="1"/>
          </p:cNvSpPr>
          <p:nvPr>
            <p:ph idx="1"/>
          </p:nvPr>
        </p:nvSpPr>
        <p:spPr>
          <a:xfrm>
            <a:off x="15730220" y="1310643"/>
            <a:ext cx="22491700" cy="28094942"/>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011682" y="6888483"/>
            <a:ext cx="13236577" cy="22517102"/>
          </a:xfrm>
        </p:spPr>
        <p:txBody>
          <a:bodyPr/>
          <a:lstStyle>
            <a:lvl1pPr marL="0" indent="0">
              <a:buNone/>
              <a:defRPr sz="6400"/>
            </a:lvl1pPr>
            <a:lvl2pPr marL="2090044" indent="0">
              <a:buNone/>
              <a:defRPr sz="5500"/>
            </a:lvl2pPr>
            <a:lvl3pPr marL="4180088" indent="0">
              <a:buNone/>
              <a:defRPr sz="4600"/>
            </a:lvl3pPr>
            <a:lvl4pPr marL="6270132" indent="0">
              <a:buNone/>
              <a:defRPr sz="4100"/>
            </a:lvl4pPr>
            <a:lvl5pPr marL="8360176" indent="0">
              <a:buNone/>
              <a:defRPr sz="4100"/>
            </a:lvl5pPr>
            <a:lvl6pPr marL="10450220" indent="0">
              <a:buNone/>
              <a:defRPr sz="4100"/>
            </a:lvl6pPr>
            <a:lvl7pPr marL="12540264" indent="0">
              <a:buNone/>
              <a:defRPr sz="4100"/>
            </a:lvl7pPr>
            <a:lvl8pPr marL="14630309" indent="0">
              <a:buNone/>
              <a:defRPr sz="4100"/>
            </a:lvl8pPr>
            <a:lvl9pPr marL="16720353" indent="0">
              <a:buNone/>
              <a:defRPr sz="4100"/>
            </a:lvl9pPr>
          </a:lstStyle>
          <a:p>
            <a:pPr lvl="0"/>
            <a:r>
              <a:rPr lang="en-US"/>
              <a:t>Click to edit Master text styles</a:t>
            </a:r>
          </a:p>
        </p:txBody>
      </p:sp>
      <p:sp>
        <p:nvSpPr>
          <p:cNvPr id="5" name="Date Placeholder 4"/>
          <p:cNvSpPr>
            <a:spLocks noGrp="1"/>
          </p:cNvSpPr>
          <p:nvPr>
            <p:ph type="dt" sz="half" idx="10"/>
          </p:nvPr>
        </p:nvSpPr>
        <p:spPr/>
        <p:txBody>
          <a:bodyPr/>
          <a:lstStyle/>
          <a:p>
            <a:fld id="{94D412FC-3B15-D24B-9356-29A3F0457278}" type="datetimeFigureOut">
              <a:rPr lang="en-US" smtClean="0"/>
              <a:pPr/>
              <a:t>9/4/20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8C7F051-2CE6-3C49-957A-1F985D39E0A1}" type="slidenum">
              <a:rPr lang="en-US" smtClean="0"/>
              <a:pPr/>
              <a:t>‹#›</a:t>
            </a:fld>
            <a:endParaRPr lang="en-US" dirty="0"/>
          </a:p>
        </p:txBody>
      </p:sp>
    </p:spTree>
    <p:extLst>
      <p:ext uri="{BB962C8B-B14F-4D97-AF65-F5344CB8AC3E}">
        <p14:creationId xmlns:p14="http://schemas.microsoft.com/office/powerpoint/2010/main" val="1689739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86067" y="23042880"/>
            <a:ext cx="24140160" cy="2720342"/>
          </a:xfrm>
        </p:spPr>
        <p:txBody>
          <a:bodyPr anchor="b"/>
          <a:lstStyle>
            <a:lvl1pPr algn="l">
              <a:defRPr sz="9100" b="1"/>
            </a:lvl1pPr>
          </a:lstStyle>
          <a:p>
            <a:r>
              <a:rPr lang="en-US"/>
              <a:t>Click to edit Master title style</a:t>
            </a:r>
          </a:p>
        </p:txBody>
      </p:sp>
      <p:sp>
        <p:nvSpPr>
          <p:cNvPr id="3" name="Picture Placeholder 2"/>
          <p:cNvSpPr>
            <a:spLocks noGrp="1"/>
          </p:cNvSpPr>
          <p:nvPr>
            <p:ph type="pic" idx="1"/>
          </p:nvPr>
        </p:nvSpPr>
        <p:spPr>
          <a:xfrm>
            <a:off x="7886067" y="2941320"/>
            <a:ext cx="24140160" cy="19751040"/>
          </a:xfrm>
        </p:spPr>
        <p:txBody>
          <a:bodyPr/>
          <a:lstStyle>
            <a:lvl1pPr marL="0" indent="0">
              <a:buNone/>
              <a:defRPr sz="14600"/>
            </a:lvl1pPr>
            <a:lvl2pPr marL="2090044" indent="0">
              <a:buNone/>
              <a:defRPr sz="12800"/>
            </a:lvl2pPr>
            <a:lvl3pPr marL="4180088" indent="0">
              <a:buNone/>
              <a:defRPr sz="11000"/>
            </a:lvl3pPr>
            <a:lvl4pPr marL="6270132" indent="0">
              <a:buNone/>
              <a:defRPr sz="9100"/>
            </a:lvl4pPr>
            <a:lvl5pPr marL="8360176" indent="0">
              <a:buNone/>
              <a:defRPr sz="9100"/>
            </a:lvl5pPr>
            <a:lvl6pPr marL="10450220" indent="0">
              <a:buNone/>
              <a:defRPr sz="9100"/>
            </a:lvl6pPr>
            <a:lvl7pPr marL="12540264" indent="0">
              <a:buNone/>
              <a:defRPr sz="9100"/>
            </a:lvl7pPr>
            <a:lvl8pPr marL="14630309" indent="0">
              <a:buNone/>
              <a:defRPr sz="9100"/>
            </a:lvl8pPr>
            <a:lvl9pPr marL="16720353" indent="0">
              <a:buNone/>
              <a:defRPr sz="9100"/>
            </a:lvl9pPr>
          </a:lstStyle>
          <a:p>
            <a:endParaRPr lang="en-US" dirty="0"/>
          </a:p>
        </p:txBody>
      </p:sp>
      <p:sp>
        <p:nvSpPr>
          <p:cNvPr id="4" name="Text Placeholder 3"/>
          <p:cNvSpPr>
            <a:spLocks noGrp="1"/>
          </p:cNvSpPr>
          <p:nvPr>
            <p:ph type="body" sz="half" idx="2"/>
          </p:nvPr>
        </p:nvSpPr>
        <p:spPr>
          <a:xfrm>
            <a:off x="7886067" y="25763222"/>
            <a:ext cx="24140160" cy="3863338"/>
          </a:xfrm>
        </p:spPr>
        <p:txBody>
          <a:bodyPr/>
          <a:lstStyle>
            <a:lvl1pPr marL="0" indent="0">
              <a:buNone/>
              <a:defRPr sz="6400"/>
            </a:lvl1pPr>
            <a:lvl2pPr marL="2090044" indent="0">
              <a:buNone/>
              <a:defRPr sz="5500"/>
            </a:lvl2pPr>
            <a:lvl3pPr marL="4180088" indent="0">
              <a:buNone/>
              <a:defRPr sz="4600"/>
            </a:lvl3pPr>
            <a:lvl4pPr marL="6270132" indent="0">
              <a:buNone/>
              <a:defRPr sz="4100"/>
            </a:lvl4pPr>
            <a:lvl5pPr marL="8360176" indent="0">
              <a:buNone/>
              <a:defRPr sz="4100"/>
            </a:lvl5pPr>
            <a:lvl6pPr marL="10450220" indent="0">
              <a:buNone/>
              <a:defRPr sz="4100"/>
            </a:lvl6pPr>
            <a:lvl7pPr marL="12540264" indent="0">
              <a:buNone/>
              <a:defRPr sz="4100"/>
            </a:lvl7pPr>
            <a:lvl8pPr marL="14630309" indent="0">
              <a:buNone/>
              <a:defRPr sz="4100"/>
            </a:lvl8pPr>
            <a:lvl9pPr marL="16720353" indent="0">
              <a:buNone/>
              <a:defRPr sz="4100"/>
            </a:lvl9pPr>
          </a:lstStyle>
          <a:p>
            <a:pPr lvl="0"/>
            <a:r>
              <a:rPr lang="en-US"/>
              <a:t>Click to edit Master text styles</a:t>
            </a:r>
          </a:p>
        </p:txBody>
      </p:sp>
      <p:sp>
        <p:nvSpPr>
          <p:cNvPr id="5" name="Date Placeholder 4"/>
          <p:cNvSpPr>
            <a:spLocks noGrp="1"/>
          </p:cNvSpPr>
          <p:nvPr>
            <p:ph type="dt" sz="half" idx="10"/>
          </p:nvPr>
        </p:nvSpPr>
        <p:spPr/>
        <p:txBody>
          <a:bodyPr/>
          <a:lstStyle/>
          <a:p>
            <a:fld id="{94D412FC-3B15-D24B-9356-29A3F0457278}" type="datetimeFigureOut">
              <a:rPr lang="en-US" smtClean="0"/>
              <a:pPr/>
              <a:t>9/4/20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8C7F051-2CE6-3C49-957A-1F985D39E0A1}" type="slidenum">
              <a:rPr lang="en-US" smtClean="0"/>
              <a:pPr/>
              <a:t>‹#›</a:t>
            </a:fld>
            <a:endParaRPr lang="en-US" dirty="0"/>
          </a:p>
        </p:txBody>
      </p:sp>
    </p:spTree>
    <p:extLst>
      <p:ext uri="{BB962C8B-B14F-4D97-AF65-F5344CB8AC3E}">
        <p14:creationId xmlns:p14="http://schemas.microsoft.com/office/powerpoint/2010/main" val="939536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D412FC-3B15-D24B-9356-29A3F0457278}" type="datetimeFigureOut">
              <a:rPr lang="en-US" smtClean="0"/>
              <a:pPr/>
              <a:t>9/4/20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C7F051-2CE6-3C49-957A-1F985D39E0A1}" type="slidenum">
              <a:rPr lang="en-US" smtClean="0"/>
              <a:pPr/>
              <a:t>‹#›</a:t>
            </a:fld>
            <a:endParaRPr lang="en-US" dirty="0"/>
          </a:p>
        </p:txBody>
      </p:sp>
    </p:spTree>
    <p:extLst>
      <p:ext uri="{BB962C8B-B14F-4D97-AF65-F5344CB8AC3E}">
        <p14:creationId xmlns:p14="http://schemas.microsoft.com/office/powerpoint/2010/main" val="2680430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8349379" y="6324600"/>
            <a:ext cx="39828470" cy="134820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849997" y="6324600"/>
            <a:ext cx="118828820" cy="134820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D412FC-3B15-D24B-9356-29A3F0457278}" type="datetimeFigureOut">
              <a:rPr lang="en-US" smtClean="0"/>
              <a:pPr/>
              <a:t>9/4/20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C7F051-2CE6-3C49-957A-1F985D39E0A1}" type="slidenum">
              <a:rPr lang="en-US" smtClean="0"/>
              <a:pPr/>
              <a:t>‹#›</a:t>
            </a:fld>
            <a:endParaRPr lang="en-US" dirty="0"/>
          </a:p>
        </p:txBody>
      </p:sp>
    </p:spTree>
    <p:extLst>
      <p:ext uri="{BB962C8B-B14F-4D97-AF65-F5344CB8AC3E}">
        <p14:creationId xmlns:p14="http://schemas.microsoft.com/office/powerpoint/2010/main" val="3521333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11680" y="1318262"/>
            <a:ext cx="36210240" cy="5486400"/>
          </a:xfrm>
          <a:prstGeom prst="rect">
            <a:avLst/>
          </a:prstGeom>
        </p:spPr>
        <p:txBody>
          <a:bodyPr vert="horz" lIns="418009" tIns="209004" rIns="418009" bIns="209004" rtlCol="0" anchor="ctr">
            <a:normAutofit/>
          </a:bodyPr>
          <a:lstStyle/>
          <a:p>
            <a:r>
              <a:rPr lang="en-US"/>
              <a:t>Click to edit Master title style</a:t>
            </a:r>
          </a:p>
        </p:txBody>
      </p:sp>
      <p:sp>
        <p:nvSpPr>
          <p:cNvPr id="3" name="Text Placeholder 2"/>
          <p:cNvSpPr>
            <a:spLocks noGrp="1"/>
          </p:cNvSpPr>
          <p:nvPr>
            <p:ph type="body" idx="1"/>
          </p:nvPr>
        </p:nvSpPr>
        <p:spPr>
          <a:xfrm>
            <a:off x="2011680" y="7680963"/>
            <a:ext cx="36210240" cy="21724622"/>
          </a:xfrm>
          <a:prstGeom prst="rect">
            <a:avLst/>
          </a:prstGeom>
        </p:spPr>
        <p:txBody>
          <a:bodyPr vert="horz" lIns="418009" tIns="209004" rIns="418009" bIns="20900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011680" y="30510482"/>
            <a:ext cx="9387840" cy="1752600"/>
          </a:xfrm>
          <a:prstGeom prst="rect">
            <a:avLst/>
          </a:prstGeom>
        </p:spPr>
        <p:txBody>
          <a:bodyPr vert="horz" lIns="418009" tIns="209004" rIns="418009" bIns="209004" rtlCol="0" anchor="ctr"/>
          <a:lstStyle>
            <a:lvl1pPr algn="l">
              <a:defRPr sz="5500">
                <a:solidFill>
                  <a:schemeClr val="tx1">
                    <a:tint val="75000"/>
                  </a:schemeClr>
                </a:solidFill>
              </a:defRPr>
            </a:lvl1pPr>
          </a:lstStyle>
          <a:p>
            <a:fld id="{94D412FC-3B15-D24B-9356-29A3F0457278}" type="datetimeFigureOut">
              <a:rPr lang="en-US" smtClean="0"/>
              <a:pPr/>
              <a:t>9/4/20</a:t>
            </a:fld>
            <a:endParaRPr lang="en-US" dirty="0"/>
          </a:p>
        </p:txBody>
      </p:sp>
      <p:sp>
        <p:nvSpPr>
          <p:cNvPr id="5" name="Footer Placeholder 4"/>
          <p:cNvSpPr>
            <a:spLocks noGrp="1"/>
          </p:cNvSpPr>
          <p:nvPr>
            <p:ph type="ftr" sz="quarter" idx="3"/>
          </p:nvPr>
        </p:nvSpPr>
        <p:spPr>
          <a:xfrm>
            <a:off x="13746480" y="30510482"/>
            <a:ext cx="12740640" cy="1752600"/>
          </a:xfrm>
          <a:prstGeom prst="rect">
            <a:avLst/>
          </a:prstGeom>
        </p:spPr>
        <p:txBody>
          <a:bodyPr vert="horz" lIns="418009" tIns="209004" rIns="418009" bIns="209004" rtlCol="0" anchor="ctr"/>
          <a:lstStyle>
            <a:lvl1pPr algn="ctr">
              <a:defRPr sz="55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8834080" y="30510482"/>
            <a:ext cx="9387840" cy="1752600"/>
          </a:xfrm>
          <a:prstGeom prst="rect">
            <a:avLst/>
          </a:prstGeom>
        </p:spPr>
        <p:txBody>
          <a:bodyPr vert="horz" lIns="418009" tIns="209004" rIns="418009" bIns="209004" rtlCol="0" anchor="ctr"/>
          <a:lstStyle>
            <a:lvl1pPr algn="r">
              <a:defRPr sz="5500">
                <a:solidFill>
                  <a:schemeClr val="tx1">
                    <a:tint val="75000"/>
                  </a:schemeClr>
                </a:solidFill>
              </a:defRPr>
            </a:lvl1pPr>
          </a:lstStyle>
          <a:p>
            <a:fld id="{A8C7F051-2CE6-3C49-957A-1F985D39E0A1}" type="slidenum">
              <a:rPr lang="en-US" smtClean="0"/>
              <a:pPr/>
              <a:t>‹#›</a:t>
            </a:fld>
            <a:endParaRPr lang="en-US" dirty="0"/>
          </a:p>
        </p:txBody>
      </p:sp>
    </p:spTree>
    <p:extLst>
      <p:ext uri="{BB962C8B-B14F-4D97-AF65-F5344CB8AC3E}">
        <p14:creationId xmlns:p14="http://schemas.microsoft.com/office/powerpoint/2010/main" val="891675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090044" rtl="0" eaLnBrk="1" latinLnBrk="0" hangingPunct="1">
        <a:spcBef>
          <a:spcPct val="0"/>
        </a:spcBef>
        <a:buNone/>
        <a:defRPr sz="20100" kern="1200">
          <a:solidFill>
            <a:schemeClr val="tx1"/>
          </a:solidFill>
          <a:latin typeface="+mj-lt"/>
          <a:ea typeface="+mj-ea"/>
          <a:cs typeface="+mj-cs"/>
        </a:defRPr>
      </a:lvl1pPr>
    </p:titleStyle>
    <p:bodyStyle>
      <a:lvl1pPr marL="1567533" indent="-1567533" algn="l" defTabSz="2090044" rtl="0" eaLnBrk="1" latinLnBrk="0" hangingPunct="1">
        <a:spcBef>
          <a:spcPct val="20000"/>
        </a:spcBef>
        <a:buFont typeface="Arial"/>
        <a:buChar char="•"/>
        <a:defRPr sz="14600" kern="1200">
          <a:solidFill>
            <a:schemeClr val="tx1"/>
          </a:solidFill>
          <a:latin typeface="+mn-lt"/>
          <a:ea typeface="+mn-ea"/>
          <a:cs typeface="+mn-cs"/>
        </a:defRPr>
      </a:lvl1pPr>
      <a:lvl2pPr marL="3396322" indent="-1306278" algn="l" defTabSz="2090044" rtl="0" eaLnBrk="1" latinLnBrk="0" hangingPunct="1">
        <a:spcBef>
          <a:spcPct val="20000"/>
        </a:spcBef>
        <a:buFont typeface="Arial"/>
        <a:buChar char="–"/>
        <a:defRPr sz="12800" kern="1200">
          <a:solidFill>
            <a:schemeClr val="tx1"/>
          </a:solidFill>
          <a:latin typeface="+mn-lt"/>
          <a:ea typeface="+mn-ea"/>
          <a:cs typeface="+mn-cs"/>
        </a:defRPr>
      </a:lvl2pPr>
      <a:lvl3pPr marL="5225110" indent="-1045022" algn="l" defTabSz="2090044" rtl="0" eaLnBrk="1" latinLnBrk="0" hangingPunct="1">
        <a:spcBef>
          <a:spcPct val="20000"/>
        </a:spcBef>
        <a:buFont typeface="Arial"/>
        <a:buChar char="•"/>
        <a:defRPr sz="11000" kern="1200">
          <a:solidFill>
            <a:schemeClr val="tx1"/>
          </a:solidFill>
          <a:latin typeface="+mn-lt"/>
          <a:ea typeface="+mn-ea"/>
          <a:cs typeface="+mn-cs"/>
        </a:defRPr>
      </a:lvl3pPr>
      <a:lvl4pPr marL="7315154" indent="-1045022" algn="l" defTabSz="2090044" rtl="0" eaLnBrk="1" latinLnBrk="0" hangingPunct="1">
        <a:spcBef>
          <a:spcPct val="20000"/>
        </a:spcBef>
        <a:buFont typeface="Arial"/>
        <a:buChar char="–"/>
        <a:defRPr sz="9100" kern="1200">
          <a:solidFill>
            <a:schemeClr val="tx1"/>
          </a:solidFill>
          <a:latin typeface="+mn-lt"/>
          <a:ea typeface="+mn-ea"/>
          <a:cs typeface="+mn-cs"/>
        </a:defRPr>
      </a:lvl4pPr>
      <a:lvl5pPr marL="9405198" indent="-1045022" algn="l" defTabSz="2090044" rtl="0" eaLnBrk="1" latinLnBrk="0" hangingPunct="1">
        <a:spcBef>
          <a:spcPct val="20000"/>
        </a:spcBef>
        <a:buFont typeface="Arial"/>
        <a:buChar char="»"/>
        <a:defRPr sz="9100" kern="1200">
          <a:solidFill>
            <a:schemeClr val="tx1"/>
          </a:solidFill>
          <a:latin typeface="+mn-lt"/>
          <a:ea typeface="+mn-ea"/>
          <a:cs typeface="+mn-cs"/>
        </a:defRPr>
      </a:lvl5pPr>
      <a:lvl6pPr marL="11495242" indent="-1045022" algn="l" defTabSz="2090044" rtl="0" eaLnBrk="1" latinLnBrk="0" hangingPunct="1">
        <a:spcBef>
          <a:spcPct val="20000"/>
        </a:spcBef>
        <a:buFont typeface="Arial"/>
        <a:buChar char="•"/>
        <a:defRPr sz="9100" kern="1200">
          <a:solidFill>
            <a:schemeClr val="tx1"/>
          </a:solidFill>
          <a:latin typeface="+mn-lt"/>
          <a:ea typeface="+mn-ea"/>
          <a:cs typeface="+mn-cs"/>
        </a:defRPr>
      </a:lvl6pPr>
      <a:lvl7pPr marL="13585287" indent="-1045022" algn="l" defTabSz="2090044" rtl="0" eaLnBrk="1" latinLnBrk="0" hangingPunct="1">
        <a:spcBef>
          <a:spcPct val="20000"/>
        </a:spcBef>
        <a:buFont typeface="Arial"/>
        <a:buChar char="•"/>
        <a:defRPr sz="9100" kern="1200">
          <a:solidFill>
            <a:schemeClr val="tx1"/>
          </a:solidFill>
          <a:latin typeface="+mn-lt"/>
          <a:ea typeface="+mn-ea"/>
          <a:cs typeface="+mn-cs"/>
        </a:defRPr>
      </a:lvl7pPr>
      <a:lvl8pPr marL="15675331" indent="-1045022" algn="l" defTabSz="2090044" rtl="0" eaLnBrk="1" latinLnBrk="0" hangingPunct="1">
        <a:spcBef>
          <a:spcPct val="20000"/>
        </a:spcBef>
        <a:buFont typeface="Arial"/>
        <a:buChar char="•"/>
        <a:defRPr sz="9100" kern="1200">
          <a:solidFill>
            <a:schemeClr val="tx1"/>
          </a:solidFill>
          <a:latin typeface="+mn-lt"/>
          <a:ea typeface="+mn-ea"/>
          <a:cs typeface="+mn-cs"/>
        </a:defRPr>
      </a:lvl8pPr>
      <a:lvl9pPr marL="17765375" indent="-1045022" algn="l" defTabSz="2090044" rtl="0" eaLnBrk="1" latinLnBrk="0" hangingPunct="1">
        <a:spcBef>
          <a:spcPct val="20000"/>
        </a:spcBef>
        <a:buFont typeface="Arial"/>
        <a:buChar char="•"/>
        <a:defRPr sz="9100" kern="1200">
          <a:solidFill>
            <a:schemeClr val="tx1"/>
          </a:solidFill>
          <a:latin typeface="+mn-lt"/>
          <a:ea typeface="+mn-ea"/>
          <a:cs typeface="+mn-cs"/>
        </a:defRPr>
      </a:lvl9pPr>
    </p:bodyStyle>
    <p:otherStyle>
      <a:defPPr>
        <a:defRPr lang="en-US"/>
      </a:defPPr>
      <a:lvl1pPr marL="0" algn="l" defTabSz="2090044" rtl="0" eaLnBrk="1" latinLnBrk="0" hangingPunct="1">
        <a:defRPr sz="8200" kern="1200">
          <a:solidFill>
            <a:schemeClr val="tx1"/>
          </a:solidFill>
          <a:latin typeface="+mn-lt"/>
          <a:ea typeface="+mn-ea"/>
          <a:cs typeface="+mn-cs"/>
        </a:defRPr>
      </a:lvl1pPr>
      <a:lvl2pPr marL="2090044" algn="l" defTabSz="2090044" rtl="0" eaLnBrk="1" latinLnBrk="0" hangingPunct="1">
        <a:defRPr sz="8200" kern="1200">
          <a:solidFill>
            <a:schemeClr val="tx1"/>
          </a:solidFill>
          <a:latin typeface="+mn-lt"/>
          <a:ea typeface="+mn-ea"/>
          <a:cs typeface="+mn-cs"/>
        </a:defRPr>
      </a:lvl2pPr>
      <a:lvl3pPr marL="4180088" algn="l" defTabSz="2090044" rtl="0" eaLnBrk="1" latinLnBrk="0" hangingPunct="1">
        <a:defRPr sz="8200" kern="1200">
          <a:solidFill>
            <a:schemeClr val="tx1"/>
          </a:solidFill>
          <a:latin typeface="+mn-lt"/>
          <a:ea typeface="+mn-ea"/>
          <a:cs typeface="+mn-cs"/>
        </a:defRPr>
      </a:lvl3pPr>
      <a:lvl4pPr marL="6270132" algn="l" defTabSz="2090044" rtl="0" eaLnBrk="1" latinLnBrk="0" hangingPunct="1">
        <a:defRPr sz="8200" kern="1200">
          <a:solidFill>
            <a:schemeClr val="tx1"/>
          </a:solidFill>
          <a:latin typeface="+mn-lt"/>
          <a:ea typeface="+mn-ea"/>
          <a:cs typeface="+mn-cs"/>
        </a:defRPr>
      </a:lvl4pPr>
      <a:lvl5pPr marL="8360176" algn="l" defTabSz="2090044" rtl="0" eaLnBrk="1" latinLnBrk="0" hangingPunct="1">
        <a:defRPr sz="8200" kern="1200">
          <a:solidFill>
            <a:schemeClr val="tx1"/>
          </a:solidFill>
          <a:latin typeface="+mn-lt"/>
          <a:ea typeface="+mn-ea"/>
          <a:cs typeface="+mn-cs"/>
        </a:defRPr>
      </a:lvl5pPr>
      <a:lvl6pPr marL="10450220" algn="l" defTabSz="2090044" rtl="0" eaLnBrk="1" latinLnBrk="0" hangingPunct="1">
        <a:defRPr sz="8200" kern="1200">
          <a:solidFill>
            <a:schemeClr val="tx1"/>
          </a:solidFill>
          <a:latin typeface="+mn-lt"/>
          <a:ea typeface="+mn-ea"/>
          <a:cs typeface="+mn-cs"/>
        </a:defRPr>
      </a:lvl6pPr>
      <a:lvl7pPr marL="12540264" algn="l" defTabSz="2090044" rtl="0" eaLnBrk="1" latinLnBrk="0" hangingPunct="1">
        <a:defRPr sz="8200" kern="1200">
          <a:solidFill>
            <a:schemeClr val="tx1"/>
          </a:solidFill>
          <a:latin typeface="+mn-lt"/>
          <a:ea typeface="+mn-ea"/>
          <a:cs typeface="+mn-cs"/>
        </a:defRPr>
      </a:lvl7pPr>
      <a:lvl8pPr marL="14630309" algn="l" defTabSz="2090044" rtl="0" eaLnBrk="1" latinLnBrk="0" hangingPunct="1">
        <a:defRPr sz="8200" kern="1200">
          <a:solidFill>
            <a:schemeClr val="tx1"/>
          </a:solidFill>
          <a:latin typeface="+mn-lt"/>
          <a:ea typeface="+mn-ea"/>
          <a:cs typeface="+mn-cs"/>
        </a:defRPr>
      </a:lvl8pPr>
      <a:lvl9pPr marL="16720353" algn="l" defTabSz="2090044"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0.jpeg"/><Relationship Id="rId18" Type="http://schemas.openxmlformats.org/officeDocument/2006/relationships/image" Target="../media/image15.jpeg"/><Relationship Id="rId26" Type="http://schemas.openxmlformats.org/officeDocument/2006/relationships/image" Target="../media/image23.jpeg"/><Relationship Id="rId3" Type="http://schemas.openxmlformats.org/officeDocument/2006/relationships/image" Target="../media/image2.png"/><Relationship Id="rId21" Type="http://schemas.openxmlformats.org/officeDocument/2006/relationships/image" Target="../media/image18.png"/><Relationship Id="rId7" Type="http://schemas.openxmlformats.org/officeDocument/2006/relationships/image" Target="../media/image6.png"/><Relationship Id="rId12" Type="http://schemas.openxmlformats.org/officeDocument/2006/relationships/image" Target="../media/image9.jpeg"/><Relationship Id="rId17" Type="http://schemas.openxmlformats.org/officeDocument/2006/relationships/image" Target="../media/image14.png"/><Relationship Id="rId25" Type="http://schemas.openxmlformats.org/officeDocument/2006/relationships/image" Target="../media/image22.png"/><Relationship Id="rId2" Type="http://schemas.openxmlformats.org/officeDocument/2006/relationships/image" Target="../media/image1.png"/><Relationship Id="rId16" Type="http://schemas.openxmlformats.org/officeDocument/2006/relationships/image" Target="../media/image13.png"/><Relationship Id="rId20"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8.jpeg"/><Relationship Id="rId24" Type="http://schemas.openxmlformats.org/officeDocument/2006/relationships/image" Target="../media/image21.jpeg"/><Relationship Id="rId5" Type="http://schemas.openxmlformats.org/officeDocument/2006/relationships/image" Target="../media/image4.jpeg"/><Relationship Id="rId15" Type="http://schemas.openxmlformats.org/officeDocument/2006/relationships/image" Target="../media/image12.jpeg"/><Relationship Id="rId23" Type="http://schemas.openxmlformats.org/officeDocument/2006/relationships/image" Target="../media/image20.png"/><Relationship Id="rId10" Type="http://schemas.microsoft.com/office/2007/relationships/hdphoto" Target="../media/hdphoto2.wdp"/><Relationship Id="rId19" Type="http://schemas.openxmlformats.org/officeDocument/2006/relationships/image" Target="../media/image16.png"/><Relationship Id="rId4" Type="http://schemas.openxmlformats.org/officeDocument/2006/relationships/image" Target="../media/image3.tiff"/><Relationship Id="rId9" Type="http://schemas.openxmlformats.org/officeDocument/2006/relationships/image" Target="../media/image7.png"/><Relationship Id="rId14" Type="http://schemas.openxmlformats.org/officeDocument/2006/relationships/image" Target="../media/image11.jpeg"/><Relationship Id="rId22" Type="http://schemas.openxmlformats.org/officeDocument/2006/relationships/image" Target="../media/image19.jpeg"/><Relationship Id="rId27"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ounded Rectangle 51"/>
          <p:cNvSpPr>
            <a:spLocks/>
          </p:cNvSpPr>
          <p:nvPr/>
        </p:nvSpPr>
        <p:spPr>
          <a:xfrm>
            <a:off x="76200" y="4927778"/>
            <a:ext cx="19914190" cy="4380444"/>
          </a:xfrm>
          <a:prstGeom prst="roundRect">
            <a:avLst>
              <a:gd name="adj" fmla="val 6726"/>
            </a:avLst>
          </a:prstGeom>
          <a:solidFill>
            <a:schemeClr val="bg2">
              <a:lumMod val="90000"/>
            </a:schemeClr>
          </a:solidFill>
          <a:ln w="76200" cap="flat" cmpd="sng" algn="ctr">
            <a:noFill/>
            <a:prstDash val="solid"/>
            <a:round/>
            <a:headEnd type="none" w="med" len="med"/>
            <a:tailEnd type="none" w="med" len="med"/>
          </a:ln>
        </p:spPr>
        <p:style>
          <a:lnRef idx="2">
            <a:schemeClr val="accent5"/>
          </a:lnRef>
          <a:fillRef idx="1">
            <a:schemeClr val="lt1"/>
          </a:fillRef>
          <a:effectRef idx="0">
            <a:schemeClr val="accent5"/>
          </a:effectRef>
          <a:fontRef idx="minor">
            <a:schemeClr val="dk1"/>
          </a:fontRef>
        </p:style>
        <p:txBody>
          <a:bodyPr lIns="91408" tIns="45704" rIns="91408" bIns="45704"/>
          <a:lstStyle/>
          <a:p>
            <a:pPr algn="ctr" defTabSz="2193829" fontAlgn="auto">
              <a:spcBef>
                <a:spcPts val="0"/>
              </a:spcBef>
              <a:spcAft>
                <a:spcPts val="0"/>
              </a:spcAft>
              <a:defRPr/>
            </a:pPr>
            <a:r>
              <a:rPr lang="en-US" sz="5500" b="1" dirty="0">
                <a:latin typeface="+mj-lt"/>
                <a:cs typeface="Helvetica"/>
              </a:rPr>
              <a:t>Overview</a:t>
            </a:r>
          </a:p>
          <a:p>
            <a:pPr algn="just"/>
            <a:r>
              <a:rPr lang="en-US" sz="2650" dirty="0"/>
              <a:t>Neutron measurements at the lunar surface are performed with two goals: characterization of the radiation environment and inference of regolith composition. This submission is focused on quantifying the surface radiation environment to inform mission design and risk mitigation prior to crewed lunar missions. The lunar surface radiation environment includes a unique neutron contribution. MSFC’s Advanced Neutron Spectrometer for Lunar Surface Measurements instrument covers the most biologically significant energies from thermal to ~20 MeV. The ANS-LSM is based on heritage from the Fast Neutron Spectrometer that has measured the ISS crew neutron exposure for the past 3 years, and revealed the significant neutron contribution to total exposure. The relative contribution from neutrons will increase outside the shielding effects of Earth’s magnetic field. To evaluate the radiation risk to astronauts at the lunar surface, precursor fast neutron measurements are needed.</a:t>
            </a:r>
            <a:endParaRPr lang="en-US" sz="2800" dirty="0"/>
          </a:p>
        </p:txBody>
      </p:sp>
      <p:grpSp>
        <p:nvGrpSpPr>
          <p:cNvPr id="27" name="Group 26">
            <a:extLst>
              <a:ext uri="{FF2B5EF4-FFF2-40B4-BE49-F238E27FC236}">
                <a16:creationId xmlns:a16="http://schemas.microsoft.com/office/drawing/2014/main" id="{11C9B91A-FFC5-294E-B4E9-CEB94D76C449}"/>
              </a:ext>
            </a:extLst>
          </p:cNvPr>
          <p:cNvGrpSpPr/>
          <p:nvPr/>
        </p:nvGrpSpPr>
        <p:grpSpPr>
          <a:xfrm>
            <a:off x="5959278" y="26171619"/>
            <a:ext cx="5428382" cy="5138487"/>
            <a:chOff x="5879068" y="26941638"/>
            <a:chExt cx="5428382" cy="5138487"/>
          </a:xfrm>
        </p:grpSpPr>
        <p:pic>
          <p:nvPicPr>
            <p:cNvPr id="89" name="Picture 88">
              <a:extLst>
                <a:ext uri="{FF2B5EF4-FFF2-40B4-BE49-F238E27FC236}">
                  <a16:creationId xmlns:a16="http://schemas.microsoft.com/office/drawing/2014/main" id="{7B651D64-392B-C44E-9A12-14F060CDFD7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879068" y="26941638"/>
              <a:ext cx="5428382" cy="5138487"/>
            </a:xfrm>
            <a:prstGeom prst="rect">
              <a:avLst/>
            </a:prstGeom>
          </p:spPr>
        </p:pic>
        <p:sp>
          <p:nvSpPr>
            <p:cNvPr id="90" name="Oval 89">
              <a:extLst>
                <a:ext uri="{FF2B5EF4-FFF2-40B4-BE49-F238E27FC236}">
                  <a16:creationId xmlns:a16="http://schemas.microsoft.com/office/drawing/2014/main" id="{967D75D3-99DF-0C47-B189-7EDBD4784EFD}"/>
                </a:ext>
              </a:extLst>
            </p:cNvPr>
            <p:cNvSpPr/>
            <p:nvPr/>
          </p:nvSpPr>
          <p:spPr>
            <a:xfrm>
              <a:off x="8639065" y="27220147"/>
              <a:ext cx="1795493" cy="1847673"/>
            </a:xfrm>
            <a:prstGeom prst="ellipse">
              <a:avLst/>
            </a:prstGeom>
            <a:noFill/>
            <a:ln w="5715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8C3EF646-5338-014E-914C-7221391215FB}"/>
                </a:ext>
              </a:extLst>
            </p:cNvPr>
            <p:cNvSpPr/>
            <p:nvPr/>
          </p:nvSpPr>
          <p:spPr>
            <a:xfrm>
              <a:off x="6044765" y="27136242"/>
              <a:ext cx="1853555" cy="1847672"/>
            </a:xfrm>
            <a:prstGeom prst="ellipse">
              <a:avLst/>
            </a:prstGeom>
            <a:noFill/>
            <a:ln w="5715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8" name="Picture 107">
            <a:extLst>
              <a:ext uri="{FF2B5EF4-FFF2-40B4-BE49-F238E27FC236}">
                <a16:creationId xmlns:a16="http://schemas.microsoft.com/office/drawing/2014/main" id="{9344BA78-E233-BB47-9C38-67E568F16A1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1008310" y="5145438"/>
            <a:ext cx="2257551" cy="2560320"/>
          </a:xfrm>
          <a:prstGeom prst="rect">
            <a:avLst/>
          </a:prstGeom>
        </p:spPr>
      </p:pic>
      <p:grpSp>
        <p:nvGrpSpPr>
          <p:cNvPr id="13" name="Group 12">
            <a:extLst>
              <a:ext uri="{FF2B5EF4-FFF2-40B4-BE49-F238E27FC236}">
                <a16:creationId xmlns:a16="http://schemas.microsoft.com/office/drawing/2014/main" id="{1147B984-229B-5941-80BB-332572487A7F}"/>
              </a:ext>
            </a:extLst>
          </p:cNvPr>
          <p:cNvGrpSpPr>
            <a:grpSpLocks noChangeAspect="1"/>
          </p:cNvGrpSpPr>
          <p:nvPr/>
        </p:nvGrpSpPr>
        <p:grpSpPr>
          <a:xfrm>
            <a:off x="20366206" y="15726889"/>
            <a:ext cx="4692384" cy="5613815"/>
            <a:chOff x="1517515" y="17203085"/>
            <a:chExt cx="4754391" cy="5687999"/>
          </a:xfrm>
        </p:grpSpPr>
        <p:pic>
          <p:nvPicPr>
            <p:cNvPr id="109" name="Picture 108">
              <a:extLst>
                <a:ext uri="{FF2B5EF4-FFF2-40B4-BE49-F238E27FC236}">
                  <a16:creationId xmlns:a16="http://schemas.microsoft.com/office/drawing/2014/main" id="{8062558C-5E5B-2946-A0E9-2710444EE3C3}"/>
                </a:ext>
              </a:extLst>
            </p:cNvPr>
            <p:cNvPicPr>
              <a:picLocks noChangeAspect="1"/>
            </p:cNvPicPr>
            <p:nvPr/>
          </p:nvPicPr>
          <p:blipFill>
            <a:blip r:embed="rId4"/>
            <a:stretch>
              <a:fillRect/>
            </a:stretch>
          </p:blipFill>
          <p:spPr>
            <a:xfrm>
              <a:off x="1517515" y="19417245"/>
              <a:ext cx="4754391" cy="3473839"/>
            </a:xfrm>
            <a:prstGeom prst="rect">
              <a:avLst/>
            </a:prstGeom>
          </p:spPr>
        </p:pic>
        <p:cxnSp>
          <p:nvCxnSpPr>
            <p:cNvPr id="111" name="Straight Arrow Connector 110">
              <a:extLst>
                <a:ext uri="{FF2B5EF4-FFF2-40B4-BE49-F238E27FC236}">
                  <a16:creationId xmlns:a16="http://schemas.microsoft.com/office/drawing/2014/main" id="{642025DC-C1DD-274A-81EB-8893A65ED2CB}"/>
                </a:ext>
              </a:extLst>
            </p:cNvPr>
            <p:cNvCxnSpPr>
              <a:cxnSpLocks/>
            </p:cNvCxnSpPr>
            <p:nvPr/>
          </p:nvCxnSpPr>
          <p:spPr>
            <a:xfrm>
              <a:off x="2862527" y="20864014"/>
              <a:ext cx="650153" cy="678083"/>
            </a:xfrm>
            <a:prstGeom prst="straightConnector1">
              <a:avLst/>
            </a:prstGeom>
            <a:ln w="3810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2" name="Rectangle 111">
              <a:extLst>
                <a:ext uri="{FF2B5EF4-FFF2-40B4-BE49-F238E27FC236}">
                  <a16:creationId xmlns:a16="http://schemas.microsoft.com/office/drawing/2014/main" id="{5D043561-E6F3-F54D-92FF-30740DD10297}"/>
                </a:ext>
              </a:extLst>
            </p:cNvPr>
            <p:cNvSpPr/>
            <p:nvPr/>
          </p:nvSpPr>
          <p:spPr>
            <a:xfrm>
              <a:off x="1548882" y="17203085"/>
              <a:ext cx="4591360" cy="2283260"/>
            </a:xfrm>
            <a:prstGeom prst="rect">
              <a:avLst/>
            </a:prstGeom>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114" name="Group 113">
              <a:extLst>
                <a:ext uri="{FF2B5EF4-FFF2-40B4-BE49-F238E27FC236}">
                  <a16:creationId xmlns:a16="http://schemas.microsoft.com/office/drawing/2014/main" id="{FFCEF22E-FCFA-0A44-951B-609F851DF9ED}"/>
                </a:ext>
              </a:extLst>
            </p:cNvPr>
            <p:cNvGrpSpPr/>
            <p:nvPr/>
          </p:nvGrpSpPr>
          <p:grpSpPr>
            <a:xfrm>
              <a:off x="3845048" y="20787099"/>
              <a:ext cx="1090524" cy="838029"/>
              <a:chOff x="2669607" y="4284859"/>
              <a:chExt cx="1090524" cy="838029"/>
            </a:xfrm>
          </p:grpSpPr>
          <p:cxnSp>
            <p:nvCxnSpPr>
              <p:cNvPr id="116" name="Straight Arrow Connector 115">
                <a:extLst>
                  <a:ext uri="{FF2B5EF4-FFF2-40B4-BE49-F238E27FC236}">
                    <a16:creationId xmlns:a16="http://schemas.microsoft.com/office/drawing/2014/main" id="{3CD7B2D2-B662-9B47-9997-3BD11F5DD7A1}"/>
                  </a:ext>
                </a:extLst>
              </p:cNvPr>
              <p:cNvCxnSpPr>
                <a:cxnSpLocks/>
              </p:cNvCxnSpPr>
              <p:nvPr/>
            </p:nvCxnSpPr>
            <p:spPr>
              <a:xfrm flipH="1">
                <a:off x="3353423" y="4746524"/>
                <a:ext cx="219280" cy="376364"/>
              </a:xfrm>
              <a:prstGeom prst="straightConnector1">
                <a:avLst/>
              </a:prstGeom>
              <a:ln w="19050">
                <a:solidFill>
                  <a:srgbClr val="0070C0"/>
                </a:solidFill>
                <a:headEnd w="lg" len="lg"/>
                <a:tailEnd type="stealth" w="lg" len="lg"/>
              </a:ln>
            </p:spPr>
            <p:style>
              <a:lnRef idx="1">
                <a:schemeClr val="accent1"/>
              </a:lnRef>
              <a:fillRef idx="0">
                <a:schemeClr val="accent1"/>
              </a:fillRef>
              <a:effectRef idx="0">
                <a:schemeClr val="accent1"/>
              </a:effectRef>
              <a:fontRef idx="minor">
                <a:schemeClr val="tx1"/>
              </a:fontRef>
            </p:style>
          </p:cxnSp>
          <p:sp>
            <p:nvSpPr>
              <p:cNvPr id="117" name="5-Point Star 116">
                <a:extLst>
                  <a:ext uri="{FF2B5EF4-FFF2-40B4-BE49-F238E27FC236}">
                    <a16:creationId xmlns:a16="http://schemas.microsoft.com/office/drawing/2014/main" id="{934BBB76-A67E-024C-9AB0-928976856FA3}"/>
                  </a:ext>
                </a:extLst>
              </p:cNvPr>
              <p:cNvSpPr/>
              <p:nvPr/>
            </p:nvSpPr>
            <p:spPr>
              <a:xfrm rot="1931477">
                <a:off x="3441691" y="4501218"/>
                <a:ext cx="318440" cy="351023"/>
              </a:xfrm>
              <a:prstGeom prst="star5">
                <a:avLst/>
              </a:prstGeom>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cxnSp>
            <p:nvCxnSpPr>
              <p:cNvPr id="118" name="Straight Arrow Connector 117">
                <a:extLst>
                  <a:ext uri="{FF2B5EF4-FFF2-40B4-BE49-F238E27FC236}">
                    <a16:creationId xmlns:a16="http://schemas.microsoft.com/office/drawing/2014/main" id="{6F56B211-57EE-5D4C-81A0-CC5E6117E3CF}"/>
                  </a:ext>
                </a:extLst>
              </p:cNvPr>
              <p:cNvCxnSpPr>
                <a:cxnSpLocks/>
              </p:cNvCxnSpPr>
              <p:nvPr/>
            </p:nvCxnSpPr>
            <p:spPr>
              <a:xfrm flipV="1">
                <a:off x="2669607" y="4656055"/>
                <a:ext cx="973371" cy="375303"/>
              </a:xfrm>
              <a:prstGeom prst="straightConnector1">
                <a:avLst/>
              </a:prstGeom>
              <a:ln w="38100">
                <a:solidFill>
                  <a:srgbClr val="00B050"/>
                </a:solidFill>
                <a:headEnd w="lg" len="lg"/>
                <a:tailEnd type="stealth" w="lg" len="lg"/>
              </a:ln>
            </p:spPr>
            <p:style>
              <a:lnRef idx="1">
                <a:schemeClr val="accent1"/>
              </a:lnRef>
              <a:fillRef idx="0">
                <a:schemeClr val="accent1"/>
              </a:fillRef>
              <a:effectRef idx="0">
                <a:schemeClr val="accent1"/>
              </a:effectRef>
              <a:fontRef idx="minor">
                <a:schemeClr val="tx1"/>
              </a:fontRef>
            </p:style>
          </p:cxnSp>
          <p:sp>
            <p:nvSpPr>
              <p:cNvPr id="119" name="TextBox 118">
                <a:extLst>
                  <a:ext uri="{FF2B5EF4-FFF2-40B4-BE49-F238E27FC236}">
                    <a16:creationId xmlns:a16="http://schemas.microsoft.com/office/drawing/2014/main" id="{A19C5A72-74CB-8743-A744-13DF014BF9A7}"/>
                  </a:ext>
                </a:extLst>
              </p:cNvPr>
              <p:cNvSpPr txBox="1"/>
              <p:nvPr/>
            </p:nvSpPr>
            <p:spPr>
              <a:xfrm>
                <a:off x="2695098" y="4284859"/>
                <a:ext cx="903424" cy="461665"/>
              </a:xfrm>
              <a:prstGeom prst="rect">
                <a:avLst/>
              </a:prstGeom>
              <a:noFill/>
            </p:spPr>
            <p:txBody>
              <a:bodyPr wrap="square" rtlCol="0">
                <a:spAutoFit/>
              </a:bodyPr>
              <a:lstStyle/>
              <a:p>
                <a:pPr algn="ctr"/>
                <a:r>
                  <a:rPr lang="en-US" sz="1200" dirty="0">
                    <a:solidFill>
                      <a:schemeClr val="bg1"/>
                    </a:solidFill>
                  </a:rPr>
                  <a:t>Inelastic collisions</a:t>
                </a:r>
              </a:p>
            </p:txBody>
          </p:sp>
        </p:grpSp>
        <p:sp>
          <p:nvSpPr>
            <p:cNvPr id="121" name="TextBox 120">
              <a:extLst>
                <a:ext uri="{FF2B5EF4-FFF2-40B4-BE49-F238E27FC236}">
                  <a16:creationId xmlns:a16="http://schemas.microsoft.com/office/drawing/2014/main" id="{E7996F42-0321-ED4B-9D98-9DCA78404730}"/>
                </a:ext>
              </a:extLst>
            </p:cNvPr>
            <p:cNvSpPr txBox="1"/>
            <p:nvPr/>
          </p:nvSpPr>
          <p:spPr>
            <a:xfrm>
              <a:off x="5234978" y="22076903"/>
              <a:ext cx="973171" cy="461665"/>
            </a:xfrm>
            <a:prstGeom prst="rect">
              <a:avLst/>
            </a:prstGeom>
            <a:noFill/>
          </p:spPr>
          <p:txBody>
            <a:bodyPr wrap="square" rtlCol="0">
              <a:spAutoFit/>
            </a:bodyPr>
            <a:lstStyle/>
            <a:p>
              <a:pPr algn="ctr"/>
              <a:r>
                <a:rPr lang="en-US" sz="1200" dirty="0">
                  <a:solidFill>
                    <a:schemeClr val="bg1"/>
                  </a:solidFill>
                </a:rPr>
                <a:t>Natural radioactivity</a:t>
              </a:r>
            </a:p>
          </p:txBody>
        </p:sp>
        <p:grpSp>
          <p:nvGrpSpPr>
            <p:cNvPr id="123" name="Group 122">
              <a:extLst>
                <a:ext uri="{FF2B5EF4-FFF2-40B4-BE49-F238E27FC236}">
                  <a16:creationId xmlns:a16="http://schemas.microsoft.com/office/drawing/2014/main" id="{96CEFDCB-BACE-A043-86B5-5F385291FC4C}"/>
                </a:ext>
              </a:extLst>
            </p:cNvPr>
            <p:cNvGrpSpPr/>
            <p:nvPr/>
          </p:nvGrpSpPr>
          <p:grpSpPr>
            <a:xfrm>
              <a:off x="3767569" y="21654481"/>
              <a:ext cx="1335259" cy="1069107"/>
              <a:chOff x="2651930" y="5180447"/>
              <a:chExt cx="1335259" cy="1069107"/>
            </a:xfrm>
          </p:grpSpPr>
          <p:sp>
            <p:nvSpPr>
              <p:cNvPr id="124" name="5-Point Star 123">
                <a:extLst>
                  <a:ext uri="{FF2B5EF4-FFF2-40B4-BE49-F238E27FC236}">
                    <a16:creationId xmlns:a16="http://schemas.microsoft.com/office/drawing/2014/main" id="{B28AB473-C79D-FE42-BB7C-AAC19EEEA6D6}"/>
                  </a:ext>
                </a:extLst>
              </p:cNvPr>
              <p:cNvSpPr/>
              <p:nvPr/>
            </p:nvSpPr>
            <p:spPr>
              <a:xfrm rot="1931477">
                <a:off x="3668749" y="5575523"/>
                <a:ext cx="318440" cy="351023"/>
              </a:xfrm>
              <a:prstGeom prst="star5">
                <a:avLst/>
              </a:prstGeom>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cxnSp>
            <p:nvCxnSpPr>
              <p:cNvPr id="125" name="Straight Arrow Connector 124">
                <a:extLst>
                  <a:ext uri="{FF2B5EF4-FFF2-40B4-BE49-F238E27FC236}">
                    <a16:creationId xmlns:a16="http://schemas.microsoft.com/office/drawing/2014/main" id="{8E312374-DE3D-9F4F-9F78-55DCAAAC655A}"/>
                  </a:ext>
                </a:extLst>
              </p:cNvPr>
              <p:cNvCxnSpPr>
                <a:cxnSpLocks/>
              </p:cNvCxnSpPr>
              <p:nvPr/>
            </p:nvCxnSpPr>
            <p:spPr>
              <a:xfrm>
                <a:off x="2651930" y="5180447"/>
                <a:ext cx="1193090" cy="616334"/>
              </a:xfrm>
              <a:prstGeom prst="straightConnector1">
                <a:avLst/>
              </a:prstGeom>
              <a:ln w="38100">
                <a:solidFill>
                  <a:srgbClr val="00B050"/>
                </a:solidFill>
                <a:headEnd w="lg" len="lg"/>
                <a:tailEnd type="stealth" w="lg" len="lg"/>
              </a:ln>
            </p:spPr>
            <p:style>
              <a:lnRef idx="1">
                <a:schemeClr val="accent1"/>
              </a:lnRef>
              <a:fillRef idx="0">
                <a:schemeClr val="accent1"/>
              </a:fillRef>
              <a:effectRef idx="0">
                <a:schemeClr val="accent1"/>
              </a:effectRef>
              <a:fontRef idx="minor">
                <a:schemeClr val="tx1"/>
              </a:fontRef>
            </p:style>
          </p:cxnSp>
          <p:sp>
            <p:nvSpPr>
              <p:cNvPr id="126" name="TextBox 125">
                <a:extLst>
                  <a:ext uri="{FF2B5EF4-FFF2-40B4-BE49-F238E27FC236}">
                    <a16:creationId xmlns:a16="http://schemas.microsoft.com/office/drawing/2014/main" id="{9A7063D1-2F35-834C-AFB7-0307C789BBD2}"/>
                  </a:ext>
                </a:extLst>
              </p:cNvPr>
              <p:cNvSpPr txBox="1"/>
              <p:nvPr/>
            </p:nvSpPr>
            <p:spPr>
              <a:xfrm>
                <a:off x="3004718" y="5787889"/>
                <a:ext cx="903424" cy="461665"/>
              </a:xfrm>
              <a:prstGeom prst="rect">
                <a:avLst/>
              </a:prstGeom>
              <a:noFill/>
            </p:spPr>
            <p:txBody>
              <a:bodyPr wrap="square" rtlCol="0">
                <a:spAutoFit/>
              </a:bodyPr>
              <a:lstStyle/>
              <a:p>
                <a:pPr algn="ctr"/>
                <a:r>
                  <a:rPr lang="en-US" sz="1200" dirty="0">
                    <a:solidFill>
                      <a:schemeClr val="bg1"/>
                    </a:solidFill>
                  </a:rPr>
                  <a:t>Neutron capture</a:t>
                </a:r>
              </a:p>
            </p:txBody>
          </p:sp>
        </p:grpSp>
        <p:grpSp>
          <p:nvGrpSpPr>
            <p:cNvPr id="127" name="Group 126">
              <a:extLst>
                <a:ext uri="{FF2B5EF4-FFF2-40B4-BE49-F238E27FC236}">
                  <a16:creationId xmlns:a16="http://schemas.microsoft.com/office/drawing/2014/main" id="{DFBC476A-3805-374E-A288-7CBD4E18F228}"/>
                </a:ext>
              </a:extLst>
            </p:cNvPr>
            <p:cNvGrpSpPr/>
            <p:nvPr/>
          </p:nvGrpSpPr>
          <p:grpSpPr>
            <a:xfrm>
              <a:off x="1541288" y="17591482"/>
              <a:ext cx="4380633" cy="5016140"/>
              <a:chOff x="429237" y="1069195"/>
              <a:chExt cx="4380633" cy="5016140"/>
            </a:xfrm>
          </p:grpSpPr>
          <p:sp>
            <p:nvSpPr>
              <p:cNvPr id="128" name="TextBox 127">
                <a:extLst>
                  <a:ext uri="{FF2B5EF4-FFF2-40B4-BE49-F238E27FC236}">
                    <a16:creationId xmlns:a16="http://schemas.microsoft.com/office/drawing/2014/main" id="{28E78EA1-B943-E142-954F-31553D4ECD3A}"/>
                  </a:ext>
                </a:extLst>
              </p:cNvPr>
              <p:cNvSpPr txBox="1"/>
              <p:nvPr/>
            </p:nvSpPr>
            <p:spPr>
              <a:xfrm>
                <a:off x="2773949" y="1069195"/>
                <a:ext cx="2035921" cy="830997"/>
              </a:xfrm>
              <a:prstGeom prst="rect">
                <a:avLst/>
              </a:prstGeom>
              <a:noFill/>
            </p:spPr>
            <p:txBody>
              <a:bodyPr wrap="square" rtlCol="0">
                <a:spAutoFit/>
              </a:bodyPr>
              <a:lstStyle/>
              <a:p>
                <a:r>
                  <a:rPr lang="en-US" sz="2400" b="1" dirty="0">
                    <a:solidFill>
                      <a:schemeClr val="bg1"/>
                    </a:solidFill>
                  </a:rPr>
                  <a:t>SEPs &amp; GCRs (~1 GeV)</a:t>
                </a:r>
              </a:p>
            </p:txBody>
          </p:sp>
          <p:sp>
            <p:nvSpPr>
              <p:cNvPr id="129" name="TextBox 128">
                <a:extLst>
                  <a:ext uri="{FF2B5EF4-FFF2-40B4-BE49-F238E27FC236}">
                    <a16:creationId xmlns:a16="http://schemas.microsoft.com/office/drawing/2014/main" id="{6CB8E380-ADE0-8949-93B1-5BB329A87DD7}"/>
                  </a:ext>
                </a:extLst>
              </p:cNvPr>
              <p:cNvSpPr txBox="1"/>
              <p:nvPr/>
            </p:nvSpPr>
            <p:spPr>
              <a:xfrm>
                <a:off x="434263" y="2515818"/>
                <a:ext cx="1169725" cy="784830"/>
              </a:xfrm>
              <a:prstGeom prst="rect">
                <a:avLst/>
              </a:prstGeom>
              <a:noFill/>
            </p:spPr>
            <p:txBody>
              <a:bodyPr wrap="square" rtlCol="0">
                <a:spAutoFit/>
              </a:bodyPr>
              <a:lstStyle/>
              <a:p>
                <a:pPr algn="ctr"/>
                <a:r>
                  <a:rPr lang="en-US" sz="1500" b="1" dirty="0">
                    <a:solidFill>
                      <a:schemeClr val="bg1"/>
                    </a:solidFill>
                  </a:rPr>
                  <a:t>Thermal (&lt;0.3 eV) neutrons</a:t>
                </a:r>
              </a:p>
            </p:txBody>
          </p:sp>
          <p:sp>
            <p:nvSpPr>
              <p:cNvPr id="130" name="TextBox 129">
                <a:extLst>
                  <a:ext uri="{FF2B5EF4-FFF2-40B4-BE49-F238E27FC236}">
                    <a16:creationId xmlns:a16="http://schemas.microsoft.com/office/drawing/2014/main" id="{0B47B5B8-5D43-1E4F-8635-B10310267E90}"/>
                  </a:ext>
                </a:extLst>
              </p:cNvPr>
              <p:cNvSpPr txBox="1"/>
              <p:nvPr/>
            </p:nvSpPr>
            <p:spPr>
              <a:xfrm>
                <a:off x="2836396" y="3315480"/>
                <a:ext cx="903424" cy="523220"/>
              </a:xfrm>
              <a:prstGeom prst="rect">
                <a:avLst/>
              </a:prstGeom>
              <a:noFill/>
            </p:spPr>
            <p:txBody>
              <a:bodyPr wrap="square" rtlCol="0">
                <a:spAutoFit/>
              </a:bodyPr>
              <a:lstStyle/>
              <a:p>
                <a:pPr algn="ctr"/>
                <a:r>
                  <a:rPr lang="en-US" sz="1400" dirty="0">
                    <a:solidFill>
                      <a:schemeClr val="bg1"/>
                    </a:solidFill>
                  </a:rPr>
                  <a:t>Fast neutrons</a:t>
                </a:r>
              </a:p>
            </p:txBody>
          </p:sp>
          <p:cxnSp>
            <p:nvCxnSpPr>
              <p:cNvPr id="131" name="Straight Arrow Connector 130">
                <a:extLst>
                  <a:ext uri="{FF2B5EF4-FFF2-40B4-BE49-F238E27FC236}">
                    <a16:creationId xmlns:a16="http://schemas.microsoft.com/office/drawing/2014/main" id="{5EEB978C-346E-9B48-908A-5DE51FF782AE}"/>
                  </a:ext>
                </a:extLst>
              </p:cNvPr>
              <p:cNvCxnSpPr>
                <a:cxnSpLocks/>
              </p:cNvCxnSpPr>
              <p:nvPr/>
            </p:nvCxnSpPr>
            <p:spPr>
              <a:xfrm flipH="1" flipV="1">
                <a:off x="1326728" y="3374230"/>
                <a:ext cx="74052" cy="702041"/>
              </a:xfrm>
              <a:prstGeom prst="straightConnector1">
                <a:avLst/>
              </a:prstGeom>
              <a:ln w="38100">
                <a:solidFill>
                  <a:srgbClr val="00B050"/>
                </a:solidFill>
                <a:headEnd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32" name="Straight Arrow Connector 131">
                <a:extLst>
                  <a:ext uri="{FF2B5EF4-FFF2-40B4-BE49-F238E27FC236}">
                    <a16:creationId xmlns:a16="http://schemas.microsoft.com/office/drawing/2014/main" id="{93847322-DB66-5F45-AE3F-788429082ED9}"/>
                  </a:ext>
                </a:extLst>
              </p:cNvPr>
              <p:cNvCxnSpPr>
                <a:cxnSpLocks/>
              </p:cNvCxnSpPr>
              <p:nvPr/>
            </p:nvCxnSpPr>
            <p:spPr>
              <a:xfrm flipV="1">
                <a:off x="1112734" y="4062553"/>
                <a:ext cx="288046" cy="114042"/>
              </a:xfrm>
              <a:prstGeom prst="straightConnector1">
                <a:avLst/>
              </a:prstGeom>
              <a:ln w="3810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3" name="Straight Arrow Connector 132">
                <a:extLst>
                  <a:ext uri="{FF2B5EF4-FFF2-40B4-BE49-F238E27FC236}">
                    <a16:creationId xmlns:a16="http://schemas.microsoft.com/office/drawing/2014/main" id="{87AC059C-6E10-B94D-A381-E7672F89A5F5}"/>
                  </a:ext>
                </a:extLst>
              </p:cNvPr>
              <p:cNvCxnSpPr>
                <a:cxnSpLocks/>
              </p:cNvCxnSpPr>
              <p:nvPr/>
            </p:nvCxnSpPr>
            <p:spPr>
              <a:xfrm flipH="1" flipV="1">
                <a:off x="1140109" y="4172083"/>
                <a:ext cx="257276" cy="37279"/>
              </a:xfrm>
              <a:prstGeom prst="straightConnector1">
                <a:avLst/>
              </a:prstGeom>
              <a:ln w="3810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4" name="Straight Arrow Connector 133">
                <a:extLst>
                  <a:ext uri="{FF2B5EF4-FFF2-40B4-BE49-F238E27FC236}">
                    <a16:creationId xmlns:a16="http://schemas.microsoft.com/office/drawing/2014/main" id="{3AE3A4A0-BBEF-B444-8A0C-3ECEBB3C8190}"/>
                  </a:ext>
                </a:extLst>
              </p:cNvPr>
              <p:cNvCxnSpPr>
                <a:cxnSpLocks/>
              </p:cNvCxnSpPr>
              <p:nvPr/>
            </p:nvCxnSpPr>
            <p:spPr>
              <a:xfrm flipV="1">
                <a:off x="1122621" y="4209363"/>
                <a:ext cx="264967" cy="76762"/>
              </a:xfrm>
              <a:prstGeom prst="straightConnector1">
                <a:avLst/>
              </a:prstGeom>
              <a:ln w="3810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AF91E891-F9DD-A240-96EC-EAA5A5D6EBC0}"/>
                  </a:ext>
                </a:extLst>
              </p:cNvPr>
              <p:cNvCxnSpPr>
                <a:cxnSpLocks/>
              </p:cNvCxnSpPr>
              <p:nvPr/>
            </p:nvCxnSpPr>
            <p:spPr>
              <a:xfrm flipH="1" flipV="1">
                <a:off x="1140109" y="4286125"/>
                <a:ext cx="241787" cy="47188"/>
              </a:xfrm>
              <a:prstGeom prst="straightConnector1">
                <a:avLst/>
              </a:prstGeom>
              <a:ln w="3810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60790B08-40BB-B747-8CF4-3354A27564E8}"/>
                  </a:ext>
                </a:extLst>
              </p:cNvPr>
              <p:cNvCxnSpPr>
                <a:cxnSpLocks/>
              </p:cNvCxnSpPr>
              <p:nvPr/>
            </p:nvCxnSpPr>
            <p:spPr>
              <a:xfrm flipV="1">
                <a:off x="1080163" y="4326617"/>
                <a:ext cx="288046" cy="114042"/>
              </a:xfrm>
              <a:prstGeom prst="straightConnector1">
                <a:avLst/>
              </a:prstGeom>
              <a:ln w="3810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ACD5C5CF-68AE-EC4E-9AD6-6BE864AD4792}"/>
                  </a:ext>
                </a:extLst>
              </p:cNvPr>
              <p:cNvCxnSpPr>
                <a:cxnSpLocks/>
              </p:cNvCxnSpPr>
              <p:nvPr/>
            </p:nvCxnSpPr>
            <p:spPr>
              <a:xfrm flipH="1" flipV="1">
                <a:off x="1100476" y="4436147"/>
                <a:ext cx="257276" cy="37279"/>
              </a:xfrm>
              <a:prstGeom prst="straightConnector1">
                <a:avLst/>
              </a:prstGeom>
              <a:ln w="3810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FEFE34AB-2136-E946-83B4-0687EDC74CB5}"/>
                  </a:ext>
                </a:extLst>
              </p:cNvPr>
              <p:cNvCxnSpPr>
                <a:cxnSpLocks/>
              </p:cNvCxnSpPr>
              <p:nvPr/>
            </p:nvCxnSpPr>
            <p:spPr>
              <a:xfrm flipV="1">
                <a:off x="1090050" y="4473427"/>
                <a:ext cx="264967" cy="76762"/>
              </a:xfrm>
              <a:prstGeom prst="straightConnector1">
                <a:avLst/>
              </a:prstGeom>
              <a:ln w="3810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AC3A364B-D4E2-4F4E-838E-A8DAF0556214}"/>
                  </a:ext>
                </a:extLst>
              </p:cNvPr>
              <p:cNvCxnSpPr>
                <a:cxnSpLocks/>
              </p:cNvCxnSpPr>
              <p:nvPr/>
            </p:nvCxnSpPr>
            <p:spPr>
              <a:xfrm flipH="1">
                <a:off x="429237" y="5928696"/>
                <a:ext cx="237024" cy="0"/>
              </a:xfrm>
              <a:prstGeom prst="straightConnector1">
                <a:avLst/>
              </a:prstGeom>
              <a:ln w="3810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3" name="TextBox 142">
                <a:extLst>
                  <a:ext uri="{FF2B5EF4-FFF2-40B4-BE49-F238E27FC236}">
                    <a16:creationId xmlns:a16="http://schemas.microsoft.com/office/drawing/2014/main" id="{44EC02A2-0A98-5343-9231-D867304CBF76}"/>
                  </a:ext>
                </a:extLst>
              </p:cNvPr>
              <p:cNvSpPr txBox="1"/>
              <p:nvPr/>
            </p:nvSpPr>
            <p:spPr>
              <a:xfrm>
                <a:off x="618834" y="5467665"/>
                <a:ext cx="1705774" cy="617670"/>
              </a:xfrm>
              <a:prstGeom prst="rect">
                <a:avLst/>
              </a:prstGeom>
              <a:noFill/>
            </p:spPr>
            <p:txBody>
              <a:bodyPr wrap="square" rtlCol="0">
                <a:spAutoFit/>
              </a:bodyPr>
              <a:lstStyle/>
              <a:p>
                <a:pPr>
                  <a:lnSpc>
                    <a:spcPct val="150000"/>
                  </a:lnSpc>
                </a:pPr>
                <a:r>
                  <a:rPr lang="en-US" sz="1200" dirty="0">
                    <a:solidFill>
                      <a:schemeClr val="bg1"/>
                    </a:solidFill>
                  </a:rPr>
                  <a:t>Primary cosmic rays</a:t>
                </a:r>
              </a:p>
              <a:p>
                <a:pPr>
                  <a:lnSpc>
                    <a:spcPct val="150000"/>
                  </a:lnSpc>
                </a:pPr>
                <a:r>
                  <a:rPr lang="en-US" sz="1200" dirty="0">
                    <a:solidFill>
                      <a:schemeClr val="bg1"/>
                    </a:solidFill>
                  </a:rPr>
                  <a:t>Secondary cosmic rays</a:t>
                </a:r>
              </a:p>
            </p:txBody>
          </p:sp>
          <p:cxnSp>
            <p:nvCxnSpPr>
              <p:cNvPr id="144" name="Straight Arrow Connector 143">
                <a:extLst>
                  <a:ext uri="{FF2B5EF4-FFF2-40B4-BE49-F238E27FC236}">
                    <a16:creationId xmlns:a16="http://schemas.microsoft.com/office/drawing/2014/main" id="{243BFBFF-E397-F24F-9DBA-62C914F02179}"/>
                  </a:ext>
                </a:extLst>
              </p:cNvPr>
              <p:cNvCxnSpPr>
                <a:cxnSpLocks/>
              </p:cNvCxnSpPr>
              <p:nvPr/>
            </p:nvCxnSpPr>
            <p:spPr>
              <a:xfrm flipH="1">
                <a:off x="439928" y="5676655"/>
                <a:ext cx="226334" cy="26"/>
              </a:xfrm>
              <a:prstGeom prst="straightConnector1">
                <a:avLst/>
              </a:prstGeom>
              <a:ln w="38100">
                <a:solidFill>
                  <a:srgbClr val="FFC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5" name="Oval 144">
                <a:extLst>
                  <a:ext uri="{FF2B5EF4-FFF2-40B4-BE49-F238E27FC236}">
                    <a16:creationId xmlns:a16="http://schemas.microsoft.com/office/drawing/2014/main" id="{E5747C94-335A-5C49-BFC1-6D5B9C962051}"/>
                  </a:ext>
                </a:extLst>
              </p:cNvPr>
              <p:cNvSpPr/>
              <p:nvPr/>
            </p:nvSpPr>
            <p:spPr>
              <a:xfrm>
                <a:off x="468018" y="2420570"/>
                <a:ext cx="1091224" cy="984746"/>
              </a:xfrm>
              <a:prstGeom prst="ellipse">
                <a:avLst/>
              </a:prstGeom>
              <a:noFill/>
              <a:ln w="5715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6" name="Group 145">
                <a:extLst>
                  <a:ext uri="{FF2B5EF4-FFF2-40B4-BE49-F238E27FC236}">
                    <a16:creationId xmlns:a16="http://schemas.microsoft.com/office/drawing/2014/main" id="{21DC326B-8760-4F4E-A1EB-9D0E755633C4}"/>
                  </a:ext>
                </a:extLst>
              </p:cNvPr>
              <p:cNvGrpSpPr/>
              <p:nvPr/>
            </p:nvGrpSpPr>
            <p:grpSpPr>
              <a:xfrm>
                <a:off x="1110488" y="2218040"/>
                <a:ext cx="1934464" cy="3165319"/>
                <a:chOff x="1110488" y="2218040"/>
                <a:chExt cx="1934464" cy="3165319"/>
              </a:xfrm>
            </p:grpSpPr>
            <p:cxnSp>
              <p:nvCxnSpPr>
                <p:cNvPr id="147" name="Straight Arrow Connector 146">
                  <a:extLst>
                    <a:ext uri="{FF2B5EF4-FFF2-40B4-BE49-F238E27FC236}">
                      <a16:creationId xmlns:a16="http://schemas.microsoft.com/office/drawing/2014/main" id="{C4C0E4AB-5B30-074B-A5A5-9E5FF51184E6}"/>
                    </a:ext>
                  </a:extLst>
                </p:cNvPr>
                <p:cNvCxnSpPr>
                  <a:cxnSpLocks/>
                </p:cNvCxnSpPr>
                <p:nvPr/>
              </p:nvCxnSpPr>
              <p:spPr>
                <a:xfrm flipV="1">
                  <a:off x="2556805" y="3849624"/>
                  <a:ext cx="488147" cy="1221216"/>
                </a:xfrm>
                <a:prstGeom prst="straightConnector1">
                  <a:avLst/>
                </a:prstGeom>
                <a:ln w="38100">
                  <a:solidFill>
                    <a:srgbClr val="00B050"/>
                  </a:solidFill>
                  <a:headEnd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48" name="Straight Arrow Connector 147">
                  <a:extLst>
                    <a:ext uri="{FF2B5EF4-FFF2-40B4-BE49-F238E27FC236}">
                      <a16:creationId xmlns:a16="http://schemas.microsoft.com/office/drawing/2014/main" id="{1855BBAD-69FF-CD46-8CB1-015341B664D2}"/>
                    </a:ext>
                  </a:extLst>
                </p:cNvPr>
                <p:cNvCxnSpPr>
                  <a:cxnSpLocks/>
                </p:cNvCxnSpPr>
                <p:nvPr/>
              </p:nvCxnSpPr>
              <p:spPr>
                <a:xfrm flipH="1" flipV="1">
                  <a:off x="1110488" y="4539488"/>
                  <a:ext cx="1387289" cy="552737"/>
                </a:xfrm>
                <a:prstGeom prst="straightConnector1">
                  <a:avLst/>
                </a:prstGeom>
                <a:ln w="3810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9" name="5-Point Star 148">
                  <a:extLst>
                    <a:ext uri="{FF2B5EF4-FFF2-40B4-BE49-F238E27FC236}">
                      <a16:creationId xmlns:a16="http://schemas.microsoft.com/office/drawing/2014/main" id="{BE7ECAC4-7087-404C-876D-B5C6F0DCFC9D}"/>
                    </a:ext>
                  </a:extLst>
                </p:cNvPr>
                <p:cNvSpPr/>
                <p:nvPr/>
              </p:nvSpPr>
              <p:spPr>
                <a:xfrm>
                  <a:off x="2220156" y="4693970"/>
                  <a:ext cx="626301" cy="689389"/>
                </a:xfrm>
                <a:prstGeom prst="star5">
                  <a:avLst>
                    <a:gd name="adj" fmla="val 17955"/>
                    <a:gd name="hf" fmla="val 105146"/>
                    <a:gd name="vf" fmla="val 110557"/>
                  </a:avLst>
                </a:prstGeom>
                <a:solidFill>
                  <a:srgbClr val="FFFF00"/>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cxnSp>
              <p:nvCxnSpPr>
                <p:cNvPr id="150" name="Straight Arrow Connector 149">
                  <a:extLst>
                    <a:ext uri="{FF2B5EF4-FFF2-40B4-BE49-F238E27FC236}">
                      <a16:creationId xmlns:a16="http://schemas.microsoft.com/office/drawing/2014/main" id="{FEC81D5B-1F03-0A4F-A977-9FF2E06CBF66}"/>
                    </a:ext>
                  </a:extLst>
                </p:cNvPr>
                <p:cNvCxnSpPr>
                  <a:cxnSpLocks/>
                </p:cNvCxnSpPr>
                <p:nvPr/>
              </p:nvCxnSpPr>
              <p:spPr>
                <a:xfrm flipH="1">
                  <a:off x="2506615" y="2218040"/>
                  <a:ext cx="538337" cy="2983551"/>
                </a:xfrm>
                <a:prstGeom prst="straightConnector1">
                  <a:avLst/>
                </a:prstGeom>
                <a:ln w="57150">
                  <a:solidFill>
                    <a:srgbClr val="FFC000"/>
                  </a:solidFill>
                  <a:prstDash val="dash"/>
                  <a:headEnd w="lg" len="lg"/>
                  <a:tailEnd type="stealth" w="lg" len="lg"/>
                </a:ln>
              </p:spPr>
              <p:style>
                <a:lnRef idx="1">
                  <a:schemeClr val="accent1"/>
                </a:lnRef>
                <a:fillRef idx="0">
                  <a:schemeClr val="accent1"/>
                </a:fillRef>
                <a:effectRef idx="0">
                  <a:schemeClr val="accent1"/>
                </a:effectRef>
                <a:fontRef idx="minor">
                  <a:schemeClr val="tx1"/>
                </a:fontRef>
              </p:style>
            </p:cxnSp>
          </p:grpSp>
        </p:grpSp>
        <p:cxnSp>
          <p:nvCxnSpPr>
            <p:cNvPr id="151" name="Straight Arrow Connector 150">
              <a:extLst>
                <a:ext uri="{FF2B5EF4-FFF2-40B4-BE49-F238E27FC236}">
                  <a16:creationId xmlns:a16="http://schemas.microsoft.com/office/drawing/2014/main" id="{950ECB1F-D303-704F-81B4-F2DB83361581}"/>
                </a:ext>
              </a:extLst>
            </p:cNvPr>
            <p:cNvCxnSpPr>
              <a:cxnSpLocks/>
            </p:cNvCxnSpPr>
            <p:nvPr/>
          </p:nvCxnSpPr>
          <p:spPr>
            <a:xfrm flipH="1">
              <a:off x="4783375" y="19638416"/>
              <a:ext cx="184195" cy="1517786"/>
            </a:xfrm>
            <a:prstGeom prst="straightConnector1">
              <a:avLst/>
            </a:prstGeom>
            <a:ln w="19050">
              <a:solidFill>
                <a:srgbClr val="7030A0"/>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152" name="Straight Arrow Connector 151">
              <a:extLst>
                <a:ext uri="{FF2B5EF4-FFF2-40B4-BE49-F238E27FC236}">
                  <a16:creationId xmlns:a16="http://schemas.microsoft.com/office/drawing/2014/main" id="{8F9A8341-3AC4-2948-89E2-70EE687E3005}"/>
                </a:ext>
              </a:extLst>
            </p:cNvPr>
            <p:cNvCxnSpPr>
              <a:cxnSpLocks/>
            </p:cNvCxnSpPr>
            <p:nvPr/>
          </p:nvCxnSpPr>
          <p:spPr>
            <a:xfrm flipH="1">
              <a:off x="4941751" y="19777779"/>
              <a:ext cx="313853" cy="2445696"/>
            </a:xfrm>
            <a:prstGeom prst="straightConnector1">
              <a:avLst/>
            </a:prstGeom>
            <a:ln w="19050">
              <a:solidFill>
                <a:srgbClr val="7030A0"/>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153" name="Straight Arrow Connector 152">
              <a:extLst>
                <a:ext uri="{FF2B5EF4-FFF2-40B4-BE49-F238E27FC236}">
                  <a16:creationId xmlns:a16="http://schemas.microsoft.com/office/drawing/2014/main" id="{C808FD22-98E7-2C44-8947-4671431DE4BE}"/>
                </a:ext>
              </a:extLst>
            </p:cNvPr>
            <p:cNvCxnSpPr>
              <a:cxnSpLocks/>
            </p:cNvCxnSpPr>
            <p:nvPr/>
          </p:nvCxnSpPr>
          <p:spPr>
            <a:xfrm flipH="1">
              <a:off x="5668396" y="19685868"/>
              <a:ext cx="111432" cy="2177979"/>
            </a:xfrm>
            <a:prstGeom prst="straightConnector1">
              <a:avLst/>
            </a:prstGeom>
            <a:ln w="19050">
              <a:solidFill>
                <a:srgbClr val="7030A0"/>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sp>
          <p:nvSpPr>
            <p:cNvPr id="154" name="Oval 153">
              <a:extLst>
                <a:ext uri="{FF2B5EF4-FFF2-40B4-BE49-F238E27FC236}">
                  <a16:creationId xmlns:a16="http://schemas.microsoft.com/office/drawing/2014/main" id="{BBF5B431-CBED-3F4B-83AA-A957ED1CE400}"/>
                </a:ext>
              </a:extLst>
            </p:cNvPr>
            <p:cNvSpPr>
              <a:spLocks noChangeAspect="1"/>
            </p:cNvSpPr>
            <p:nvPr/>
          </p:nvSpPr>
          <p:spPr>
            <a:xfrm>
              <a:off x="5376915" y="21838416"/>
              <a:ext cx="188581" cy="192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K</a:t>
              </a:r>
            </a:p>
          </p:txBody>
        </p:sp>
        <p:sp>
          <p:nvSpPr>
            <p:cNvPr id="155" name="Oval 154">
              <a:extLst>
                <a:ext uri="{FF2B5EF4-FFF2-40B4-BE49-F238E27FC236}">
                  <a16:creationId xmlns:a16="http://schemas.microsoft.com/office/drawing/2014/main" id="{821DE6C3-5812-764D-8D54-D26047345BC4}"/>
                </a:ext>
              </a:extLst>
            </p:cNvPr>
            <p:cNvSpPr>
              <a:spLocks noChangeAspect="1"/>
            </p:cNvSpPr>
            <p:nvPr/>
          </p:nvSpPr>
          <p:spPr>
            <a:xfrm>
              <a:off x="5567081" y="21931566"/>
              <a:ext cx="193972" cy="192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56" name="Oval 155">
              <a:extLst>
                <a:ext uri="{FF2B5EF4-FFF2-40B4-BE49-F238E27FC236}">
                  <a16:creationId xmlns:a16="http://schemas.microsoft.com/office/drawing/2014/main" id="{9464E101-7B06-F84B-9897-AB346760FF10}"/>
                </a:ext>
              </a:extLst>
            </p:cNvPr>
            <p:cNvSpPr/>
            <p:nvPr/>
          </p:nvSpPr>
          <p:spPr>
            <a:xfrm>
              <a:off x="5765355" y="21851686"/>
              <a:ext cx="189047" cy="1924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U</a:t>
              </a:r>
            </a:p>
          </p:txBody>
        </p:sp>
        <p:sp>
          <p:nvSpPr>
            <p:cNvPr id="157" name="Oval 156">
              <a:extLst>
                <a:ext uri="{FF2B5EF4-FFF2-40B4-BE49-F238E27FC236}">
                  <a16:creationId xmlns:a16="http://schemas.microsoft.com/office/drawing/2014/main" id="{6E27B605-99C7-BB4B-B245-B37F0228553F}"/>
                </a:ext>
              </a:extLst>
            </p:cNvPr>
            <p:cNvSpPr>
              <a:spLocks noChangeAspect="1"/>
            </p:cNvSpPr>
            <p:nvPr/>
          </p:nvSpPr>
          <p:spPr>
            <a:xfrm>
              <a:off x="5322979" y="21868806"/>
              <a:ext cx="688823" cy="32326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Th</a:t>
              </a:r>
            </a:p>
          </p:txBody>
        </p:sp>
        <p:sp>
          <p:nvSpPr>
            <p:cNvPr id="158" name="TextBox 157">
              <a:extLst>
                <a:ext uri="{FF2B5EF4-FFF2-40B4-BE49-F238E27FC236}">
                  <a16:creationId xmlns:a16="http://schemas.microsoft.com/office/drawing/2014/main" id="{DE6950A5-F21D-BF43-8CCE-898A11C4FDBC}"/>
                </a:ext>
              </a:extLst>
            </p:cNvPr>
            <p:cNvSpPr txBox="1"/>
            <p:nvPr/>
          </p:nvSpPr>
          <p:spPr>
            <a:xfrm>
              <a:off x="4871267" y="19237710"/>
              <a:ext cx="903424" cy="523220"/>
            </a:xfrm>
            <a:prstGeom prst="rect">
              <a:avLst/>
            </a:prstGeom>
            <a:noFill/>
          </p:spPr>
          <p:txBody>
            <a:bodyPr wrap="square" rtlCol="0">
              <a:spAutoFit/>
            </a:bodyPr>
            <a:lstStyle/>
            <a:p>
              <a:pPr algn="ctr"/>
              <a:r>
                <a:rPr lang="en-US" sz="1400" dirty="0">
                  <a:solidFill>
                    <a:schemeClr val="bg1"/>
                  </a:solidFill>
                </a:rPr>
                <a:t>Gamma Rays</a:t>
              </a:r>
            </a:p>
          </p:txBody>
        </p:sp>
        <p:sp>
          <p:nvSpPr>
            <p:cNvPr id="160" name="Rectangle 159">
              <a:extLst>
                <a:ext uri="{FF2B5EF4-FFF2-40B4-BE49-F238E27FC236}">
                  <a16:creationId xmlns:a16="http://schemas.microsoft.com/office/drawing/2014/main" id="{43C55D01-9085-1E44-9650-35C8D928A53C}"/>
                </a:ext>
              </a:extLst>
            </p:cNvPr>
            <p:cNvSpPr/>
            <p:nvPr/>
          </p:nvSpPr>
          <p:spPr>
            <a:xfrm>
              <a:off x="2591309" y="19299276"/>
              <a:ext cx="1403449" cy="784830"/>
            </a:xfrm>
            <a:prstGeom prst="rect">
              <a:avLst/>
            </a:prstGeom>
          </p:spPr>
          <p:txBody>
            <a:bodyPr wrap="square">
              <a:spAutoFit/>
            </a:bodyPr>
            <a:lstStyle/>
            <a:p>
              <a:pPr algn="ctr"/>
              <a:r>
                <a:rPr lang="en-US" sz="1500" b="1" dirty="0">
                  <a:solidFill>
                    <a:schemeClr val="bg1"/>
                  </a:solidFill>
                </a:rPr>
                <a:t>Epithermal (&lt;0.5 MeV) neutrons </a:t>
              </a:r>
              <a:endParaRPr lang="en-US" sz="1500" dirty="0"/>
            </a:p>
          </p:txBody>
        </p:sp>
        <p:cxnSp>
          <p:nvCxnSpPr>
            <p:cNvPr id="161" name="Straight Arrow Connector 160">
              <a:extLst>
                <a:ext uri="{FF2B5EF4-FFF2-40B4-BE49-F238E27FC236}">
                  <a16:creationId xmlns:a16="http://schemas.microsoft.com/office/drawing/2014/main" id="{700FFF88-8CA1-BB42-A2FE-27A1A7AB7424}"/>
                </a:ext>
              </a:extLst>
            </p:cNvPr>
            <p:cNvCxnSpPr>
              <a:cxnSpLocks/>
            </p:cNvCxnSpPr>
            <p:nvPr/>
          </p:nvCxnSpPr>
          <p:spPr>
            <a:xfrm flipV="1">
              <a:off x="2979731" y="20121152"/>
              <a:ext cx="276079" cy="556540"/>
            </a:xfrm>
            <a:prstGeom prst="straightConnector1">
              <a:avLst/>
            </a:prstGeom>
            <a:ln w="38100">
              <a:solidFill>
                <a:srgbClr val="00B050"/>
              </a:solidFill>
              <a:headEnd w="lg" len="lg"/>
              <a:tailEnd type="stealth" w="lg" len="lg"/>
            </a:ln>
          </p:spPr>
          <p:style>
            <a:lnRef idx="1">
              <a:schemeClr val="accent1"/>
            </a:lnRef>
            <a:fillRef idx="0">
              <a:schemeClr val="accent1"/>
            </a:fillRef>
            <a:effectRef idx="0">
              <a:schemeClr val="accent1"/>
            </a:effectRef>
            <a:fontRef idx="minor">
              <a:schemeClr val="tx1"/>
            </a:fontRef>
          </p:style>
        </p:cxnSp>
        <p:grpSp>
          <p:nvGrpSpPr>
            <p:cNvPr id="162" name="Group 161">
              <a:extLst>
                <a:ext uri="{FF2B5EF4-FFF2-40B4-BE49-F238E27FC236}">
                  <a16:creationId xmlns:a16="http://schemas.microsoft.com/office/drawing/2014/main" id="{CFEF84F9-B171-E446-A311-E71B0D4B8550}"/>
                </a:ext>
              </a:extLst>
            </p:cNvPr>
            <p:cNvGrpSpPr/>
            <p:nvPr/>
          </p:nvGrpSpPr>
          <p:grpSpPr>
            <a:xfrm rot="6394675" flipH="1">
              <a:off x="2763217" y="20695537"/>
              <a:ext cx="250321" cy="161968"/>
              <a:chOff x="1220262" y="4127646"/>
              <a:chExt cx="250321" cy="161968"/>
            </a:xfrm>
          </p:grpSpPr>
          <p:cxnSp>
            <p:nvCxnSpPr>
              <p:cNvPr id="163" name="Straight Arrow Connector 162">
                <a:extLst>
                  <a:ext uri="{FF2B5EF4-FFF2-40B4-BE49-F238E27FC236}">
                    <a16:creationId xmlns:a16="http://schemas.microsoft.com/office/drawing/2014/main" id="{2C5C8287-E117-CD4A-9D88-387A3A3BC681}"/>
                  </a:ext>
                </a:extLst>
              </p:cNvPr>
              <p:cNvCxnSpPr>
                <a:cxnSpLocks/>
              </p:cNvCxnSpPr>
              <p:nvPr/>
            </p:nvCxnSpPr>
            <p:spPr>
              <a:xfrm>
                <a:off x="1220262" y="4184347"/>
                <a:ext cx="100709" cy="102539"/>
              </a:xfrm>
              <a:prstGeom prst="straightConnector1">
                <a:avLst/>
              </a:prstGeom>
              <a:ln w="3810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8A981D21-BABC-4744-9312-F241D52A04AF}"/>
                  </a:ext>
                </a:extLst>
              </p:cNvPr>
              <p:cNvCxnSpPr>
                <a:cxnSpLocks/>
              </p:cNvCxnSpPr>
              <p:nvPr/>
            </p:nvCxnSpPr>
            <p:spPr>
              <a:xfrm flipV="1">
                <a:off x="1306674" y="4128940"/>
                <a:ext cx="50787" cy="160674"/>
              </a:xfrm>
              <a:prstGeom prst="straightConnector1">
                <a:avLst/>
              </a:prstGeom>
              <a:ln w="3810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6" name="Straight Arrow Connector 165">
                <a:extLst>
                  <a:ext uri="{FF2B5EF4-FFF2-40B4-BE49-F238E27FC236}">
                    <a16:creationId xmlns:a16="http://schemas.microsoft.com/office/drawing/2014/main" id="{BE50A1B5-DFDB-FE48-87DC-EC45F676A815}"/>
                  </a:ext>
                </a:extLst>
              </p:cNvPr>
              <p:cNvCxnSpPr>
                <a:cxnSpLocks/>
              </p:cNvCxnSpPr>
              <p:nvPr/>
            </p:nvCxnSpPr>
            <p:spPr>
              <a:xfrm flipV="1">
                <a:off x="1448868" y="4138367"/>
                <a:ext cx="21715" cy="147215"/>
              </a:xfrm>
              <a:prstGeom prst="straightConnector1">
                <a:avLst/>
              </a:prstGeom>
              <a:ln w="3810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7" name="Straight Arrow Connector 166">
                <a:extLst>
                  <a:ext uri="{FF2B5EF4-FFF2-40B4-BE49-F238E27FC236}">
                    <a16:creationId xmlns:a16="http://schemas.microsoft.com/office/drawing/2014/main" id="{AAB28F81-1764-2748-B20C-8B3295FB562C}"/>
                  </a:ext>
                </a:extLst>
              </p:cNvPr>
              <p:cNvCxnSpPr>
                <a:cxnSpLocks/>
              </p:cNvCxnSpPr>
              <p:nvPr/>
            </p:nvCxnSpPr>
            <p:spPr>
              <a:xfrm>
                <a:off x="1337687" y="4127646"/>
                <a:ext cx="114043" cy="152123"/>
              </a:xfrm>
              <a:prstGeom prst="straightConnector1">
                <a:avLst/>
              </a:prstGeom>
              <a:ln w="3810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68" name="Oval 167">
              <a:extLst>
                <a:ext uri="{FF2B5EF4-FFF2-40B4-BE49-F238E27FC236}">
                  <a16:creationId xmlns:a16="http://schemas.microsoft.com/office/drawing/2014/main" id="{EF50484E-DDEA-D84C-9A04-CA0ECAE478C5}"/>
                </a:ext>
              </a:extLst>
            </p:cNvPr>
            <p:cNvSpPr/>
            <p:nvPr/>
          </p:nvSpPr>
          <p:spPr>
            <a:xfrm>
              <a:off x="2750182" y="19150219"/>
              <a:ext cx="1091224" cy="984746"/>
            </a:xfrm>
            <a:prstGeom prst="ellipse">
              <a:avLst/>
            </a:prstGeom>
            <a:noFill/>
            <a:ln w="5715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313253main_moon_landscape_HI_full.jpg"/>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0" y="0"/>
            <a:ext cx="40233599" cy="4807638"/>
          </a:xfrm>
          <a:prstGeom prst="rect">
            <a:avLst/>
          </a:prstGeom>
          <a:solidFill>
            <a:schemeClr val="accent4">
              <a:lumMod val="40000"/>
              <a:lumOff val="60000"/>
            </a:schemeClr>
          </a:solidFill>
        </p:spPr>
      </p:pic>
      <p:sp>
        <p:nvSpPr>
          <p:cNvPr id="10" name="Text Box 4"/>
          <p:cNvSpPr txBox="1">
            <a:spLocks noChangeArrowheads="1"/>
          </p:cNvSpPr>
          <p:nvPr/>
        </p:nvSpPr>
        <p:spPr bwMode="auto">
          <a:xfrm>
            <a:off x="3247779" y="229198"/>
            <a:ext cx="33027790" cy="41503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457200" indent="-457200">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lnSpc>
                <a:spcPct val="90000"/>
              </a:lnSpc>
              <a:spcBef>
                <a:spcPct val="50000"/>
              </a:spcBef>
            </a:pPr>
            <a:r>
              <a:rPr lang="en-US" sz="7200" b="1" cap="all" dirty="0">
                <a:solidFill>
                  <a:schemeClr val="bg1"/>
                </a:solidFill>
              </a:rPr>
              <a:t>Neutron measurements at the Lunar surface with PRISM </a:t>
            </a:r>
          </a:p>
          <a:p>
            <a:pPr algn="ctr">
              <a:lnSpc>
                <a:spcPct val="90000"/>
              </a:lnSpc>
              <a:spcBef>
                <a:spcPct val="50000"/>
              </a:spcBef>
            </a:pPr>
            <a:r>
              <a:rPr lang="en-US" sz="5000" b="1" u="sng" dirty="0">
                <a:ln w="18415" cmpd="sng">
                  <a:solidFill>
                    <a:srgbClr val="FFFFFF"/>
                  </a:solidFill>
                  <a:prstDash val="solid"/>
                </a:ln>
                <a:solidFill>
                  <a:schemeClr val="bg1"/>
                </a:solidFill>
                <a:effectLst>
                  <a:outerShdw blurRad="63500" dir="3600000" algn="tl" rotWithShape="0">
                    <a:srgbClr val="000000">
                      <a:alpha val="70000"/>
                    </a:srgbClr>
                  </a:outerShdw>
                </a:effectLst>
              </a:rPr>
              <a:t>H. Haviland</a:t>
            </a:r>
            <a:r>
              <a:rPr lang="en-US" sz="5000" b="1" baseline="30000" dirty="0">
                <a:ln w="18415" cmpd="sng">
                  <a:solidFill>
                    <a:srgbClr val="FFFFFF"/>
                  </a:solidFill>
                  <a:prstDash val="solid"/>
                </a:ln>
                <a:solidFill>
                  <a:schemeClr val="bg1"/>
                </a:solidFill>
                <a:effectLst>
                  <a:outerShdw blurRad="63500" dir="3600000" algn="tl" rotWithShape="0">
                    <a:srgbClr val="000000">
                      <a:alpha val="70000"/>
                    </a:srgbClr>
                  </a:outerShdw>
                </a:effectLst>
              </a:rPr>
              <a:t>1</a:t>
            </a:r>
            <a:r>
              <a:rPr lang="en-US" sz="5000" b="1" dirty="0">
                <a:ln w="18415" cmpd="sng">
                  <a:solidFill>
                    <a:srgbClr val="FFFFFF"/>
                  </a:solidFill>
                  <a:prstDash val="solid"/>
                </a:ln>
                <a:solidFill>
                  <a:schemeClr val="bg1"/>
                </a:solidFill>
                <a:effectLst>
                  <a:outerShdw blurRad="63500" dir="3600000" algn="tl" rotWithShape="0">
                    <a:srgbClr val="000000">
                      <a:alpha val="70000"/>
                    </a:srgbClr>
                  </a:outerShdw>
                </a:effectLst>
              </a:rPr>
              <a:t>, P. Bertone</a:t>
            </a:r>
            <a:r>
              <a:rPr lang="en-US" sz="5000" b="1" baseline="30000" dirty="0">
                <a:ln w="18415" cmpd="sng">
                  <a:solidFill>
                    <a:srgbClr val="FFFFFF"/>
                  </a:solidFill>
                  <a:prstDash val="solid"/>
                </a:ln>
                <a:solidFill>
                  <a:schemeClr val="bg1"/>
                </a:solidFill>
                <a:effectLst>
                  <a:outerShdw blurRad="63500" dir="3600000" algn="tl" rotWithShape="0">
                    <a:srgbClr val="000000">
                      <a:alpha val="70000"/>
                    </a:srgbClr>
                  </a:outerShdw>
                </a:effectLst>
              </a:rPr>
              <a:t>2 </a:t>
            </a:r>
            <a:r>
              <a:rPr lang="en-US" sz="5000" b="1" dirty="0">
                <a:ln w="18415" cmpd="sng">
                  <a:solidFill>
                    <a:srgbClr val="FFFFFF"/>
                  </a:solidFill>
                  <a:prstDash val="solid"/>
                </a:ln>
                <a:solidFill>
                  <a:schemeClr val="bg1"/>
                </a:solidFill>
                <a:effectLst>
                  <a:outerShdw blurRad="63500" dir="3600000" algn="tl" rotWithShape="0">
                    <a:srgbClr val="000000">
                      <a:alpha val="70000"/>
                    </a:srgbClr>
                  </a:outerShdw>
                </a:effectLst>
              </a:rPr>
              <a:t>, M. Christl</a:t>
            </a:r>
            <a:r>
              <a:rPr lang="en-US" sz="5000" b="1" baseline="30000" dirty="0">
                <a:ln w="18415" cmpd="sng">
                  <a:solidFill>
                    <a:srgbClr val="FFFFFF"/>
                  </a:solidFill>
                  <a:prstDash val="solid"/>
                </a:ln>
                <a:solidFill>
                  <a:schemeClr val="bg1"/>
                </a:solidFill>
                <a:effectLst>
                  <a:outerShdw blurRad="63500" dir="3600000" algn="tl" rotWithShape="0">
                    <a:srgbClr val="000000">
                      <a:alpha val="70000"/>
                    </a:srgbClr>
                  </a:outerShdw>
                </a:effectLst>
              </a:rPr>
              <a:t>2</a:t>
            </a:r>
            <a:r>
              <a:rPr lang="en-US" sz="5000" b="1" dirty="0">
                <a:ln w="18415" cmpd="sng">
                  <a:solidFill>
                    <a:srgbClr val="FFFFFF"/>
                  </a:solidFill>
                  <a:prstDash val="solid"/>
                </a:ln>
                <a:solidFill>
                  <a:schemeClr val="bg1"/>
                </a:solidFill>
                <a:effectLst>
                  <a:outerShdw blurRad="63500" dir="3600000" algn="tl" rotWithShape="0">
                    <a:srgbClr val="000000">
                      <a:alpha val="70000"/>
                    </a:srgbClr>
                  </a:outerShdw>
                </a:effectLst>
              </a:rPr>
              <a:t>,</a:t>
            </a:r>
            <a:r>
              <a:rPr lang="en-US" sz="5000" b="1" baseline="30000" dirty="0">
                <a:ln w="18415" cmpd="sng">
                  <a:solidFill>
                    <a:srgbClr val="FFFFFF"/>
                  </a:solidFill>
                  <a:prstDash val="solid"/>
                </a:ln>
                <a:solidFill>
                  <a:schemeClr val="bg1"/>
                </a:solidFill>
                <a:effectLst>
                  <a:outerShdw blurRad="63500" dir="3600000" algn="tl" rotWithShape="0">
                    <a:srgbClr val="000000">
                      <a:alpha val="70000"/>
                    </a:srgbClr>
                  </a:outerShdw>
                </a:effectLst>
              </a:rPr>
              <a:t> </a:t>
            </a:r>
            <a:r>
              <a:rPr lang="en-US" sz="5000" b="1" dirty="0">
                <a:ln w="18415" cmpd="sng">
                  <a:solidFill>
                    <a:srgbClr val="FFFFFF"/>
                  </a:solidFill>
                  <a:prstDash val="solid"/>
                </a:ln>
                <a:solidFill>
                  <a:schemeClr val="bg1"/>
                </a:solidFill>
                <a:effectLst>
                  <a:outerShdw blurRad="63500" dir="3600000" algn="tl" rotWithShape="0">
                    <a:srgbClr val="000000">
                      <a:alpha val="70000"/>
                    </a:srgbClr>
                  </a:outerShdw>
                </a:effectLst>
              </a:rPr>
              <a:t>J. Caffrey</a:t>
            </a:r>
            <a:r>
              <a:rPr lang="en-US" sz="5000" b="1" baseline="30000" dirty="0">
                <a:ln w="18415" cmpd="sng">
                  <a:solidFill>
                    <a:srgbClr val="FFFFFF"/>
                  </a:solidFill>
                  <a:prstDash val="solid"/>
                </a:ln>
                <a:solidFill>
                  <a:schemeClr val="bg1"/>
                </a:solidFill>
                <a:effectLst>
                  <a:outerShdw blurRad="63500" dir="3600000" algn="tl" rotWithShape="0">
                    <a:srgbClr val="000000">
                      <a:alpha val="70000"/>
                    </a:srgbClr>
                  </a:outerShdw>
                </a:effectLst>
              </a:rPr>
              <a:t>3</a:t>
            </a:r>
            <a:r>
              <a:rPr lang="en-US" sz="5000" b="1" dirty="0">
                <a:ln w="18415" cmpd="sng">
                  <a:solidFill>
                    <a:srgbClr val="FFFFFF"/>
                  </a:solidFill>
                  <a:prstDash val="solid"/>
                </a:ln>
                <a:solidFill>
                  <a:schemeClr val="bg1"/>
                </a:solidFill>
                <a:effectLst>
                  <a:outerShdw blurRad="63500" dir="3600000" algn="tl" rotWithShape="0">
                    <a:srgbClr val="000000">
                      <a:alpha val="70000"/>
                    </a:srgbClr>
                  </a:outerShdw>
                </a:effectLst>
              </a:rPr>
              <a:t>, J. Apple</a:t>
            </a:r>
            <a:r>
              <a:rPr lang="en-US" sz="5000" b="1" baseline="30000" dirty="0">
                <a:ln w="18415" cmpd="sng">
                  <a:solidFill>
                    <a:srgbClr val="FFFFFF"/>
                  </a:solidFill>
                  <a:prstDash val="solid"/>
                </a:ln>
                <a:solidFill>
                  <a:schemeClr val="bg1"/>
                </a:solidFill>
                <a:effectLst>
                  <a:outerShdw blurRad="63500" dir="3600000" algn="tl" rotWithShape="0">
                    <a:srgbClr val="000000">
                      <a:alpha val="70000"/>
                    </a:srgbClr>
                  </a:outerShdw>
                </a:effectLst>
              </a:rPr>
              <a:t>4</a:t>
            </a:r>
            <a:r>
              <a:rPr lang="en-US" sz="5000" b="1" dirty="0">
                <a:ln w="18415" cmpd="sng">
                  <a:solidFill>
                    <a:srgbClr val="FFFFFF"/>
                  </a:solidFill>
                  <a:prstDash val="solid"/>
                </a:ln>
                <a:solidFill>
                  <a:schemeClr val="bg1"/>
                </a:solidFill>
                <a:effectLst>
                  <a:outerShdw blurRad="63500" dir="3600000" algn="tl" rotWithShape="0">
                    <a:srgbClr val="000000">
                      <a:alpha val="70000"/>
                    </a:srgbClr>
                  </a:outerShdw>
                </a:effectLst>
              </a:rPr>
              <a:t> </a:t>
            </a:r>
          </a:p>
          <a:p>
            <a:pPr algn="ctr">
              <a:lnSpc>
                <a:spcPct val="80000"/>
              </a:lnSpc>
              <a:spcBef>
                <a:spcPts val="1500"/>
              </a:spcBef>
              <a:spcAft>
                <a:spcPts val="300"/>
              </a:spcAft>
              <a:buFont typeface="Arial" charset="0"/>
              <a:buNone/>
            </a:pPr>
            <a:r>
              <a:rPr lang="en-US" sz="3600" b="1" i="1" baseline="30000" dirty="0">
                <a:ln w="18415" cmpd="sng">
                  <a:solidFill>
                    <a:srgbClr val="FFFFFF"/>
                  </a:solidFill>
                  <a:prstDash val="solid"/>
                </a:ln>
                <a:solidFill>
                  <a:schemeClr val="bg1"/>
                </a:solidFill>
                <a:effectLst>
                  <a:outerShdw blurRad="63500" dir="3600000" algn="tl" rotWithShape="0">
                    <a:srgbClr val="000000">
                      <a:alpha val="70000"/>
                    </a:srgbClr>
                  </a:outerShdw>
                </a:effectLst>
              </a:rPr>
              <a:t>1</a:t>
            </a:r>
            <a:r>
              <a:rPr lang="en-US" sz="3600" b="1" i="1" dirty="0">
                <a:ln w="18415" cmpd="sng">
                  <a:solidFill>
                    <a:srgbClr val="FFFFFF"/>
                  </a:solidFill>
                  <a:prstDash val="solid"/>
                </a:ln>
                <a:solidFill>
                  <a:schemeClr val="bg1"/>
                </a:solidFill>
                <a:effectLst>
                  <a:outerShdw blurRad="63500" dir="3600000" algn="tl" rotWithShape="0">
                    <a:srgbClr val="000000">
                      <a:alpha val="70000"/>
                    </a:srgbClr>
                  </a:outerShdw>
                </a:effectLst>
              </a:rPr>
              <a:t>Heliophysics and Planetary Science Branch, </a:t>
            </a:r>
            <a:r>
              <a:rPr lang="en-US" sz="3600" b="1" i="1" baseline="30000" dirty="0">
                <a:ln w="18415" cmpd="sng">
                  <a:solidFill>
                    <a:srgbClr val="FFFFFF"/>
                  </a:solidFill>
                  <a:prstDash val="solid"/>
                </a:ln>
                <a:solidFill>
                  <a:schemeClr val="bg1"/>
                </a:solidFill>
                <a:effectLst>
                  <a:outerShdw blurRad="63500" dir="3600000" algn="tl" rotWithShape="0">
                    <a:srgbClr val="000000">
                      <a:alpha val="70000"/>
                    </a:srgbClr>
                  </a:outerShdw>
                </a:effectLst>
              </a:rPr>
              <a:t>2</a:t>
            </a:r>
            <a:r>
              <a:rPr lang="en-US" sz="3600" b="1" i="1" dirty="0">
                <a:ln w="18415" cmpd="sng">
                  <a:solidFill>
                    <a:srgbClr val="FFFFFF"/>
                  </a:solidFill>
                  <a:prstDash val="solid"/>
                </a:ln>
                <a:solidFill>
                  <a:schemeClr val="bg1"/>
                </a:solidFill>
                <a:effectLst>
                  <a:outerShdw blurRad="63500" dir="3600000" algn="tl" rotWithShape="0">
                    <a:srgbClr val="000000">
                      <a:alpha val="70000"/>
                    </a:srgbClr>
                  </a:outerShdw>
                </a:effectLst>
              </a:rPr>
              <a:t>Astrophysics Branch, </a:t>
            </a:r>
            <a:r>
              <a:rPr lang="en-US" sz="3600" b="1" i="1" baseline="30000" dirty="0">
                <a:ln w="18415" cmpd="sng">
                  <a:solidFill>
                    <a:srgbClr val="FFFFFF"/>
                  </a:solidFill>
                  <a:prstDash val="solid"/>
                </a:ln>
                <a:solidFill>
                  <a:schemeClr val="bg1"/>
                </a:solidFill>
                <a:effectLst>
                  <a:outerShdw blurRad="63500" dir="3600000" algn="tl" rotWithShape="0">
                    <a:srgbClr val="000000">
                      <a:alpha val="70000"/>
                    </a:srgbClr>
                  </a:outerShdw>
                </a:effectLst>
              </a:rPr>
              <a:t>3</a:t>
            </a:r>
            <a:r>
              <a:rPr lang="en-US" sz="3600" b="1" i="1" dirty="0">
                <a:ln w="18415" cmpd="sng">
                  <a:solidFill>
                    <a:srgbClr val="FFFFFF"/>
                  </a:solidFill>
                  <a:prstDash val="solid"/>
                </a:ln>
                <a:solidFill>
                  <a:schemeClr val="bg1"/>
                </a:solidFill>
                <a:effectLst>
                  <a:outerShdw blurRad="63500" dir="3600000" algn="tl" rotWithShape="0">
                    <a:srgbClr val="000000">
                      <a:alpha val="70000"/>
                    </a:srgbClr>
                  </a:outerShdw>
                </a:effectLst>
              </a:rPr>
              <a:t>Advanced Propulsion Research , </a:t>
            </a:r>
            <a:r>
              <a:rPr lang="en-US" sz="3600" b="1" i="1" baseline="30000" dirty="0">
                <a:ln w="18415" cmpd="sng">
                  <a:solidFill>
                    <a:srgbClr val="FFFFFF"/>
                  </a:solidFill>
                  <a:prstDash val="solid"/>
                </a:ln>
                <a:solidFill>
                  <a:schemeClr val="bg1"/>
                </a:solidFill>
                <a:effectLst>
                  <a:outerShdw blurRad="63500" dir="3600000" algn="tl" rotWithShape="0">
                    <a:srgbClr val="000000">
                      <a:alpha val="70000"/>
                    </a:srgbClr>
                  </a:outerShdw>
                </a:effectLst>
              </a:rPr>
              <a:t>4</a:t>
            </a:r>
            <a:r>
              <a:rPr lang="en-US" sz="3600" b="1" i="1" dirty="0">
                <a:ln w="18415" cmpd="sng">
                  <a:solidFill>
                    <a:srgbClr val="FFFFFF"/>
                  </a:solidFill>
                  <a:prstDash val="solid"/>
                </a:ln>
                <a:solidFill>
                  <a:schemeClr val="bg1"/>
                </a:solidFill>
                <a:effectLst>
                  <a:outerShdw blurRad="63500" dir="3600000" algn="tl" rotWithShape="0">
                    <a:srgbClr val="000000">
                      <a:alpha val="70000"/>
                    </a:srgbClr>
                  </a:outerShdw>
                </a:effectLst>
              </a:rPr>
              <a:t>Instrument Development Branch</a:t>
            </a:r>
          </a:p>
          <a:p>
            <a:pPr algn="ctr">
              <a:lnSpc>
                <a:spcPct val="80000"/>
              </a:lnSpc>
              <a:spcBef>
                <a:spcPts val="1500"/>
              </a:spcBef>
              <a:spcAft>
                <a:spcPts val="300"/>
              </a:spcAft>
              <a:buFont typeface="Arial" charset="0"/>
              <a:buNone/>
            </a:pPr>
            <a:r>
              <a:rPr lang="en-US" sz="3600" b="1" i="1" dirty="0">
                <a:ln w="18415" cmpd="sng">
                  <a:solidFill>
                    <a:srgbClr val="FFFFFF"/>
                  </a:solidFill>
                  <a:prstDash val="solid"/>
                </a:ln>
                <a:solidFill>
                  <a:schemeClr val="bg1"/>
                </a:solidFill>
                <a:effectLst>
                  <a:outerShdw blurRad="63500" dir="3600000" algn="tl" rotWithShape="0">
                    <a:srgbClr val="000000">
                      <a:alpha val="70000"/>
                    </a:srgbClr>
                  </a:outerShdw>
                </a:effectLst>
              </a:rPr>
              <a:t>NASA Marshal Space Flight Center (MSFC) </a:t>
            </a:r>
          </a:p>
          <a:p>
            <a:pPr algn="ctr">
              <a:lnSpc>
                <a:spcPct val="80000"/>
              </a:lnSpc>
              <a:spcBef>
                <a:spcPts val="1500"/>
              </a:spcBef>
              <a:spcAft>
                <a:spcPts val="300"/>
              </a:spcAft>
              <a:buFont typeface="Arial" charset="0"/>
              <a:buNone/>
            </a:pPr>
            <a:r>
              <a:rPr lang="en-US" sz="3600" b="1" i="1" u="sng" dirty="0">
                <a:ln w="18415" cmpd="sng">
                  <a:solidFill>
                    <a:srgbClr val="FFFFFF"/>
                  </a:solidFill>
                  <a:prstDash val="solid"/>
                </a:ln>
                <a:solidFill>
                  <a:schemeClr val="bg1"/>
                </a:solidFill>
                <a:effectLst>
                  <a:outerShdw blurRad="63500" dir="3600000" algn="tl" rotWithShape="0">
                    <a:srgbClr val="000000">
                      <a:alpha val="70000"/>
                    </a:srgbClr>
                  </a:outerShdw>
                </a:effectLst>
              </a:rPr>
              <a:t>corresponding author: </a:t>
            </a:r>
            <a:r>
              <a:rPr lang="en-US" sz="3600" b="1" i="1" u="sng" dirty="0" err="1">
                <a:ln w="18415" cmpd="sng">
                  <a:solidFill>
                    <a:srgbClr val="FFFFFF"/>
                  </a:solidFill>
                  <a:prstDash val="solid"/>
                </a:ln>
                <a:solidFill>
                  <a:schemeClr val="bg1"/>
                </a:solidFill>
                <a:effectLst>
                  <a:outerShdw blurRad="63500" dir="3600000" algn="tl" rotWithShape="0">
                    <a:srgbClr val="000000">
                      <a:alpha val="70000"/>
                    </a:srgbClr>
                  </a:outerShdw>
                </a:effectLst>
              </a:rPr>
              <a:t>heidi.haviland@nasa.gov</a:t>
            </a:r>
            <a:endParaRPr lang="en-US" sz="3600" b="1" dirty="0">
              <a:solidFill>
                <a:schemeClr val="bg1"/>
              </a:solidFill>
            </a:endParaRPr>
          </a:p>
        </p:txBody>
      </p:sp>
      <p:sp>
        <p:nvSpPr>
          <p:cNvPr id="19" name="Line 12"/>
          <p:cNvSpPr>
            <a:spLocks noChangeShapeType="1"/>
          </p:cNvSpPr>
          <p:nvPr/>
        </p:nvSpPr>
        <p:spPr bwMode="auto">
          <a:xfrm>
            <a:off x="0" y="4862513"/>
            <a:ext cx="40233600" cy="0"/>
          </a:xfrm>
          <a:prstGeom prst="line">
            <a:avLst/>
          </a:prstGeom>
          <a:noFill/>
          <a:ln w="889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38" name="Rounded Rectangle 37"/>
          <p:cNvSpPr/>
          <p:nvPr/>
        </p:nvSpPr>
        <p:spPr>
          <a:xfrm>
            <a:off x="20253748" y="30722375"/>
            <a:ext cx="11802326" cy="2074823"/>
          </a:xfrm>
          <a:prstGeom prst="roundRect">
            <a:avLst>
              <a:gd name="adj" fmla="val 9387"/>
            </a:avLst>
          </a:prstGeom>
          <a:noFill/>
          <a:ln w="76200" cap="flat" cmpd="sng" algn="ctr">
            <a:noFill/>
            <a:prstDash val="solid"/>
            <a:round/>
            <a:headEnd type="none" w="med" len="med"/>
            <a:tailEnd type="none" w="med" len="med"/>
          </a:ln>
        </p:spPr>
        <p:style>
          <a:lnRef idx="2">
            <a:schemeClr val="accent3"/>
          </a:lnRef>
          <a:fillRef idx="1">
            <a:schemeClr val="lt1"/>
          </a:fillRef>
          <a:effectRef idx="0">
            <a:schemeClr val="accent3"/>
          </a:effectRef>
          <a:fontRef idx="minor">
            <a:schemeClr val="dk1"/>
          </a:fontRef>
        </p:style>
        <p:txBody>
          <a:bodyPr lIns="91408" tIns="45704" rIns="91408" bIns="45704"/>
          <a:lstStyle/>
          <a:p>
            <a:pPr defTabSz="2193829" fontAlgn="auto">
              <a:spcBef>
                <a:spcPts val="0"/>
              </a:spcBef>
              <a:spcAft>
                <a:spcPts val="0"/>
              </a:spcAft>
              <a:defRPr/>
            </a:pPr>
            <a:r>
              <a:rPr lang="en-US" sz="4200" b="1" dirty="0">
                <a:latin typeface="+mj-lt"/>
                <a:cs typeface="Helvetica"/>
              </a:rPr>
              <a:t>References and Acknowledgements</a:t>
            </a:r>
          </a:p>
          <a:p>
            <a:pPr marL="342900" lvl="0" indent="-342900">
              <a:buFont typeface="+mj-lt"/>
              <a:buAutoNum type="arabicPeriod"/>
            </a:pPr>
            <a:r>
              <a:rPr lang="en-US" sz="1600" dirty="0"/>
              <a:t>NASA HQ Artemis Phase 1 chart.</a:t>
            </a:r>
          </a:p>
          <a:p>
            <a:pPr marL="342900" indent="-342900">
              <a:buFont typeface="+mj-lt"/>
              <a:buAutoNum type="arabicPeriod"/>
            </a:pPr>
            <a:r>
              <a:rPr lang="en-US" sz="1600" dirty="0"/>
              <a:t>Astrobotic Lander, https://</a:t>
            </a:r>
            <a:r>
              <a:rPr lang="en-US" sz="1600" dirty="0" err="1"/>
              <a:t>www.nasa.gov</a:t>
            </a:r>
            <a:r>
              <a:rPr lang="en-US" sz="1600" dirty="0"/>
              <a:t>/press-release/nasa-selects-first-commercial-moon-landing-services-for-artemis-program</a:t>
            </a:r>
          </a:p>
          <a:p>
            <a:pPr marL="342900" indent="-342900">
              <a:buFont typeface="+mj-lt"/>
              <a:buAutoNum type="arabicPeriod"/>
            </a:pPr>
            <a:r>
              <a:rPr lang="en-US" sz="1600" dirty="0"/>
              <a:t>Michael Zanetti and Caleb </a:t>
            </a:r>
            <a:r>
              <a:rPr lang="en-US" sz="1600" dirty="0" err="1"/>
              <a:t>Fasset</a:t>
            </a:r>
            <a:r>
              <a:rPr lang="en-US" sz="1600" dirty="0"/>
              <a:t>, personal communications. Data is from the PDS. Inset: </a:t>
            </a:r>
            <a:r>
              <a:rPr lang="en-US" sz="1600" dirty="0" err="1"/>
              <a:t>Quickmap</a:t>
            </a:r>
            <a:r>
              <a:rPr lang="en-US" sz="1600" dirty="0"/>
              <a:t>. https://</a:t>
            </a:r>
            <a:r>
              <a:rPr lang="en-US" sz="1600" dirty="0" err="1"/>
              <a:t>quickmap.lroc.asu.edu</a:t>
            </a:r>
            <a:endParaRPr lang="en-US" sz="1600" dirty="0"/>
          </a:p>
          <a:p>
            <a:pPr marL="342900" indent="-342900">
              <a:buFont typeface="+mj-lt"/>
              <a:buAutoNum type="arabicPeriod"/>
            </a:pPr>
            <a:r>
              <a:rPr lang="en-US" sz="1600" dirty="0"/>
              <a:t>Image credit: NASA. Schematic after Curran [2017].</a:t>
            </a:r>
          </a:p>
          <a:p>
            <a:pPr marL="342900" indent="-342900">
              <a:buFont typeface="+mj-lt"/>
              <a:buAutoNum type="arabicPeriod"/>
            </a:pPr>
            <a:r>
              <a:rPr lang="en-US" sz="1600" dirty="0" err="1"/>
              <a:t>Elphic</a:t>
            </a:r>
            <a:r>
              <a:rPr lang="en-US" sz="1600" dirty="0"/>
              <a:t> et al. [2000]. JGR. “Lunar rare earth element distribution and ramifications for </a:t>
            </a:r>
            <a:r>
              <a:rPr lang="en-US" sz="1600" dirty="0" err="1"/>
              <a:t>FeO</a:t>
            </a:r>
            <a:r>
              <a:rPr lang="en-US" sz="1600" dirty="0"/>
              <a:t> and TiO2: LP observations.”</a:t>
            </a:r>
          </a:p>
          <a:p>
            <a:pPr marL="342900" indent="-342900">
              <a:buFont typeface="+mj-lt"/>
              <a:buAutoNum type="arabicPeriod"/>
            </a:pPr>
            <a:endParaRPr lang="en-US" sz="1600" dirty="0">
              <a:ea typeface="ＭＳ 明朝"/>
            </a:endParaRPr>
          </a:p>
          <a:p>
            <a:pPr marL="342900" lvl="0" indent="-342900">
              <a:buFont typeface="+mj-lt"/>
              <a:buAutoNum type="arabicPeriod"/>
            </a:pPr>
            <a:endParaRPr lang="en-US" sz="1500" dirty="0">
              <a:ea typeface="ＭＳ 明朝"/>
            </a:endParaRPr>
          </a:p>
        </p:txBody>
      </p:sp>
      <p:sp>
        <p:nvSpPr>
          <p:cNvPr id="47" name="Rounded Rectangle 46"/>
          <p:cNvSpPr>
            <a:spLocks/>
          </p:cNvSpPr>
          <p:nvPr/>
        </p:nvSpPr>
        <p:spPr>
          <a:xfrm>
            <a:off x="76201" y="9308222"/>
            <a:ext cx="19914190" cy="23533977"/>
          </a:xfrm>
          <a:prstGeom prst="roundRect">
            <a:avLst>
              <a:gd name="adj" fmla="val 4501"/>
            </a:avLst>
          </a:prstGeom>
          <a:noFill/>
          <a:ln w="76200" cap="flat" cmpd="sng" algn="ctr">
            <a:solidFill>
              <a:schemeClr val="tx1"/>
            </a:solidFill>
            <a:prstDash val="solid"/>
            <a:round/>
            <a:headEnd type="none" w="med" len="med"/>
            <a:tailEnd type="none" w="med" len="med"/>
          </a:ln>
        </p:spPr>
        <p:style>
          <a:lnRef idx="2">
            <a:schemeClr val="accent5"/>
          </a:lnRef>
          <a:fillRef idx="1">
            <a:schemeClr val="lt1"/>
          </a:fillRef>
          <a:effectRef idx="0">
            <a:schemeClr val="accent5"/>
          </a:effectRef>
          <a:fontRef idx="minor">
            <a:schemeClr val="dk1"/>
          </a:fontRef>
        </p:style>
        <p:txBody>
          <a:bodyPr lIns="91408" tIns="45704" rIns="91408" bIns="45704"/>
          <a:lstStyle/>
          <a:p>
            <a:pPr algn="ctr" defTabSz="2193829">
              <a:defRPr/>
            </a:pPr>
            <a:r>
              <a:rPr lang="en-US" sz="6000" b="1" dirty="0"/>
              <a:t>Background</a:t>
            </a:r>
            <a:endParaRPr lang="en-US" sz="5500" b="1" dirty="0">
              <a:cs typeface="Helvetica"/>
            </a:endParaRPr>
          </a:p>
        </p:txBody>
      </p:sp>
      <p:sp>
        <p:nvSpPr>
          <p:cNvPr id="17" name="Rectangle 106"/>
          <p:cNvSpPr>
            <a:spLocks noChangeArrowheads="1"/>
          </p:cNvSpPr>
          <p:nvPr/>
        </p:nvSpPr>
        <p:spPr bwMode="auto">
          <a:xfrm>
            <a:off x="36578738" y="13817953"/>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endParaRPr lang="en-US" dirty="0"/>
          </a:p>
        </p:txBody>
      </p:sp>
      <p:sp>
        <p:nvSpPr>
          <p:cNvPr id="41" name="Rounded Rectangle 40"/>
          <p:cNvSpPr/>
          <p:nvPr/>
        </p:nvSpPr>
        <p:spPr>
          <a:xfrm>
            <a:off x="20218975" y="5050648"/>
            <a:ext cx="19846503" cy="22076552"/>
          </a:xfrm>
          <a:prstGeom prst="roundRect">
            <a:avLst>
              <a:gd name="adj" fmla="val 4337"/>
            </a:avLst>
          </a:prstGeom>
          <a:noFill/>
          <a:ln w="76200" cap="flat" cmpd="sng" algn="ctr">
            <a:solidFill>
              <a:schemeClr val="tx1"/>
            </a:solidFill>
            <a:prstDash val="solid"/>
            <a:round/>
            <a:headEnd type="none" w="med" len="med"/>
            <a:tailEnd type="none" w="med" len="med"/>
          </a:ln>
        </p:spPr>
        <p:style>
          <a:lnRef idx="2">
            <a:schemeClr val="accent5"/>
          </a:lnRef>
          <a:fillRef idx="1">
            <a:schemeClr val="lt1"/>
          </a:fillRef>
          <a:effectRef idx="0">
            <a:schemeClr val="accent5"/>
          </a:effectRef>
          <a:fontRef idx="minor">
            <a:schemeClr val="dk1"/>
          </a:fontRef>
        </p:style>
        <p:txBody>
          <a:bodyPr lIns="91408" tIns="45704" rIns="91408" bIns="45704" anchor="t"/>
          <a:lstStyle/>
          <a:p>
            <a:pPr algn="ctr" defTabSz="2193829" fontAlgn="auto">
              <a:spcBef>
                <a:spcPts val="0"/>
              </a:spcBef>
              <a:spcAft>
                <a:spcPts val="0"/>
              </a:spcAft>
              <a:defRPr/>
            </a:pPr>
            <a:r>
              <a:rPr lang="en-US" sz="5500" b="1" dirty="0">
                <a:latin typeface="+mj-lt"/>
                <a:cs typeface="Arial"/>
              </a:rPr>
              <a:t>Scintillator Sensor Assembly Buildup</a:t>
            </a:r>
          </a:p>
          <a:p>
            <a:pPr defTabSz="2193829" fontAlgn="auto">
              <a:spcBef>
                <a:spcPts val="0"/>
              </a:spcBef>
              <a:spcAft>
                <a:spcPts val="0"/>
              </a:spcAft>
              <a:defRPr/>
            </a:pPr>
            <a:endParaRPr lang="en-US" sz="6000" dirty="0">
              <a:latin typeface="Arial"/>
              <a:cs typeface="Arial"/>
            </a:endParaRPr>
          </a:p>
        </p:txBody>
      </p:sp>
      <p:sp>
        <p:nvSpPr>
          <p:cNvPr id="15" name="Text Box 30"/>
          <p:cNvSpPr txBox="1">
            <a:spLocks noChangeArrowheads="1"/>
          </p:cNvSpPr>
          <p:nvPr/>
        </p:nvSpPr>
        <p:spPr bwMode="auto">
          <a:xfrm>
            <a:off x="36822092" y="1496932"/>
            <a:ext cx="323068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lnSpc>
                <a:spcPct val="80000"/>
              </a:lnSpc>
              <a:spcBef>
                <a:spcPct val="50000"/>
              </a:spcBef>
            </a:pPr>
            <a:r>
              <a:rPr lang="en-US" sz="30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Arial"/>
                <a:cs typeface="Arial"/>
              </a:rPr>
              <a:t>LEAG 2020</a:t>
            </a:r>
          </a:p>
        </p:txBody>
      </p:sp>
      <p:grpSp>
        <p:nvGrpSpPr>
          <p:cNvPr id="30" name="Group 29">
            <a:extLst>
              <a:ext uri="{FF2B5EF4-FFF2-40B4-BE49-F238E27FC236}">
                <a16:creationId xmlns:a16="http://schemas.microsoft.com/office/drawing/2014/main" id="{5439F31F-B1A2-2F42-9BCD-84072DF4C06A}"/>
              </a:ext>
            </a:extLst>
          </p:cNvPr>
          <p:cNvGrpSpPr/>
          <p:nvPr/>
        </p:nvGrpSpPr>
        <p:grpSpPr>
          <a:xfrm>
            <a:off x="20222684" y="27224535"/>
            <a:ext cx="19842794" cy="3579823"/>
            <a:chOff x="20222684" y="26462535"/>
            <a:chExt cx="19842794" cy="3579823"/>
          </a:xfrm>
        </p:grpSpPr>
        <p:sp>
          <p:nvSpPr>
            <p:cNvPr id="259" name="TextBox 258"/>
            <p:cNvSpPr txBox="1"/>
            <p:nvPr/>
          </p:nvSpPr>
          <p:spPr>
            <a:xfrm>
              <a:off x="20324586" y="27333957"/>
              <a:ext cx="19656004" cy="2708401"/>
            </a:xfrm>
            <a:prstGeom prst="rect">
              <a:avLst/>
            </a:prstGeom>
            <a:noFill/>
            <a:ln w="9525" cap="flat" cmpd="sng" algn="ctr">
              <a:noFill/>
              <a:prstDash val="dot"/>
              <a:round/>
              <a:headEnd type="none" w="med" len="med"/>
              <a:tailEnd type="none" w="med" len="med"/>
            </a:ln>
          </p:spPr>
          <p:txBody>
            <a:bodyPr wrap="square" lIns="91408" tIns="45704" rIns="91408" bIns="45704" rtlCol="0">
              <a:spAutoFit/>
            </a:bodyPr>
            <a:lstStyle/>
            <a:p>
              <a:pPr marL="571500" indent="-571500" algn="just">
                <a:spcBef>
                  <a:spcPts val="600"/>
                </a:spcBef>
                <a:spcAft>
                  <a:spcPts val="600"/>
                </a:spcAft>
                <a:buFont typeface="Arial"/>
                <a:buChar char="•"/>
              </a:pPr>
              <a:r>
                <a:rPr lang="en-US" sz="3000" b="1" dirty="0"/>
                <a:t>NMLS</a:t>
              </a:r>
              <a:r>
                <a:rPr lang="en-US" sz="3000" dirty="0"/>
                <a:t> provides counts of the thermal and epithermal neutron rates at the lunar surface. These observations will provide a ground truth for calibrating orbital datasets, constraints on composition, and will monitor the dynamic hydrogen cycle over the lunar day.</a:t>
              </a:r>
            </a:p>
            <a:p>
              <a:pPr marL="571500" indent="-571500" algn="just">
                <a:spcBef>
                  <a:spcPts val="600"/>
                </a:spcBef>
                <a:spcAft>
                  <a:spcPts val="600"/>
                </a:spcAft>
                <a:buFont typeface="Arial"/>
                <a:buChar char="•"/>
              </a:pPr>
              <a:r>
                <a:rPr lang="en-US" sz="3000" b="1" dirty="0"/>
                <a:t>ANS-LSM</a:t>
              </a:r>
              <a:r>
                <a:rPr lang="en-US" sz="3000" dirty="0"/>
                <a:t> provides fast neutron spectra for radiation characterization and monitoring.</a:t>
              </a:r>
            </a:p>
            <a:p>
              <a:pPr marL="571500" indent="-571500" algn="just">
                <a:spcBef>
                  <a:spcPts val="600"/>
                </a:spcBef>
                <a:spcAft>
                  <a:spcPts val="600"/>
                </a:spcAft>
                <a:buFont typeface="Arial"/>
                <a:buChar char="•"/>
              </a:pPr>
              <a:r>
                <a:rPr lang="en-US" sz="3000" dirty="0"/>
                <a:t>Both are offer valuable observations for future CLPS missions and upcoming PRISM investigations.</a:t>
              </a:r>
            </a:p>
          </p:txBody>
        </p:sp>
        <p:sp>
          <p:nvSpPr>
            <p:cNvPr id="135" name="Rounded Rectangle 134"/>
            <p:cNvSpPr>
              <a:spLocks/>
            </p:cNvSpPr>
            <p:nvPr/>
          </p:nvSpPr>
          <p:spPr>
            <a:xfrm>
              <a:off x="20222684" y="26462535"/>
              <a:ext cx="19842794" cy="3548157"/>
            </a:xfrm>
            <a:prstGeom prst="roundRect">
              <a:avLst>
                <a:gd name="adj" fmla="val 14654"/>
              </a:avLst>
            </a:prstGeom>
            <a:noFill/>
            <a:ln w="76200" cap="flat" cmpd="sng" algn="ctr">
              <a:solidFill>
                <a:schemeClr val="tx1"/>
              </a:solidFill>
              <a:prstDash val="solid"/>
              <a:round/>
              <a:headEnd type="none" w="med" len="med"/>
              <a:tailEnd type="none" w="med" len="med"/>
            </a:ln>
          </p:spPr>
          <p:style>
            <a:lnRef idx="2">
              <a:schemeClr val="accent5"/>
            </a:lnRef>
            <a:fillRef idx="1">
              <a:schemeClr val="lt1"/>
            </a:fillRef>
            <a:effectRef idx="0">
              <a:schemeClr val="accent5"/>
            </a:effectRef>
            <a:fontRef idx="minor">
              <a:schemeClr val="dk1"/>
            </a:fontRef>
          </p:style>
          <p:txBody>
            <a:bodyPr lIns="91408" tIns="45704" rIns="91408" bIns="45704"/>
            <a:lstStyle/>
            <a:p>
              <a:pPr algn="ctr" defTabSz="2193829">
                <a:defRPr/>
              </a:pPr>
              <a:r>
                <a:rPr lang="en-US" sz="5500" b="1" dirty="0">
                  <a:cs typeface="Helvetica"/>
                </a:rPr>
                <a:t>Summary</a:t>
              </a:r>
            </a:p>
          </p:txBody>
        </p:sp>
      </p:grpSp>
      <p:sp>
        <p:nvSpPr>
          <p:cNvPr id="164" name="TextBox 163"/>
          <p:cNvSpPr txBox="1"/>
          <p:nvPr/>
        </p:nvSpPr>
        <p:spPr>
          <a:xfrm>
            <a:off x="375356" y="10468393"/>
            <a:ext cx="19131948" cy="5016726"/>
          </a:xfrm>
          <a:prstGeom prst="rect">
            <a:avLst/>
          </a:prstGeom>
          <a:noFill/>
          <a:ln w="9525" cap="flat" cmpd="sng" algn="ctr">
            <a:noFill/>
            <a:prstDash val="dot"/>
            <a:round/>
            <a:headEnd type="none" w="med" len="med"/>
            <a:tailEnd type="none" w="med" len="med"/>
          </a:ln>
        </p:spPr>
        <p:txBody>
          <a:bodyPr wrap="square" lIns="91408" tIns="45704" rIns="91408" bIns="45704" rtlCol="0">
            <a:spAutoFit/>
          </a:bodyPr>
          <a:lstStyle/>
          <a:p>
            <a:pPr marL="571500" indent="-571500" algn="just">
              <a:spcBef>
                <a:spcPts val="300"/>
              </a:spcBef>
              <a:spcAft>
                <a:spcPts val="300"/>
              </a:spcAft>
              <a:buFont typeface="Arial"/>
              <a:buChar char="•"/>
            </a:pPr>
            <a:r>
              <a:rPr lang="en-US" sz="3000" dirty="0"/>
              <a:t>The Advanced Neutron Spectrometer for Lunar Surface Measurements (</a:t>
            </a:r>
            <a:r>
              <a:rPr lang="en-US" sz="3000" b="1" dirty="0"/>
              <a:t>ANS-LSM</a:t>
            </a:r>
            <a:r>
              <a:rPr lang="en-US" sz="3000" dirty="0"/>
              <a:t>) is based on a flight instrument currently operating aboard the ISS; ANS-ISS aka Fast Neutron Spectrometer (FNS). No performance degradation has been seen in 3 years of continuous operation. ANS-LSM will measure the neutron spectrum and characterize the fast neutron radiation dose environment in support of crewed Artemis missions.</a:t>
            </a:r>
          </a:p>
          <a:p>
            <a:pPr marL="571500" indent="-571500" algn="just">
              <a:spcBef>
                <a:spcPts val="300"/>
              </a:spcBef>
              <a:spcAft>
                <a:spcPts val="300"/>
              </a:spcAft>
              <a:buFont typeface="Arial"/>
              <a:buChar char="•"/>
            </a:pPr>
            <a:r>
              <a:rPr lang="en-US" sz="3000" dirty="0"/>
              <a:t>Neutron Measurements at the Lunar Surface (</a:t>
            </a:r>
            <a:r>
              <a:rPr lang="en-US" sz="3000" b="1" dirty="0"/>
              <a:t>NMLS</a:t>
            </a:r>
            <a:r>
              <a:rPr lang="en-US" sz="3000" dirty="0"/>
              <a:t>) is a funded effort to measure thermal and epithermal neutron count rates on Astrobotic Mission 1 (ABM1). Can detect the presence of water, mineral and rare earth element resources. Three instrument versions for varying uses (see Table).</a:t>
            </a:r>
          </a:p>
          <a:p>
            <a:pPr marL="571500" indent="-571500" algn="just">
              <a:spcBef>
                <a:spcPts val="300"/>
              </a:spcBef>
              <a:spcAft>
                <a:spcPts val="300"/>
              </a:spcAft>
              <a:buFont typeface="Arial"/>
              <a:buChar char="•"/>
            </a:pPr>
            <a:r>
              <a:rPr lang="en-US" sz="3000" dirty="0"/>
              <a:t>Development Schedule (ATP to delivery): 18 months NMLS-1, 18 months NMLS-2, 24 months for ANS-LSM.</a:t>
            </a:r>
          </a:p>
          <a:p>
            <a:pPr marL="571500" indent="-571500" algn="just">
              <a:spcBef>
                <a:spcPts val="300"/>
              </a:spcBef>
              <a:spcAft>
                <a:spcPts val="300"/>
              </a:spcAft>
              <a:buFont typeface="Arial"/>
              <a:buChar char="•"/>
            </a:pPr>
            <a:r>
              <a:rPr lang="en-US" sz="3000" dirty="0"/>
              <a:t>Budget: $2M for NMLS, and $4.6M for ANS-LSM.</a:t>
            </a:r>
          </a:p>
          <a:p>
            <a:pPr marL="571500" indent="-571500" algn="just">
              <a:spcBef>
                <a:spcPts val="300"/>
              </a:spcBef>
              <a:spcAft>
                <a:spcPts val="300"/>
              </a:spcAft>
              <a:buFont typeface="Arial"/>
              <a:buChar char="•"/>
            </a:pPr>
            <a:r>
              <a:rPr lang="en-US" sz="3000" dirty="0"/>
              <a:t>*Will be ready for a 2023/2024 flight opportunity.</a:t>
            </a:r>
          </a:p>
        </p:txBody>
      </p:sp>
      <p:cxnSp>
        <p:nvCxnSpPr>
          <p:cNvPr id="32" name="Straight Connector 31"/>
          <p:cNvCxnSpPr/>
          <p:nvPr/>
        </p:nvCxnSpPr>
        <p:spPr>
          <a:xfrm flipV="1">
            <a:off x="164103" y="15534781"/>
            <a:ext cx="19795960" cy="1"/>
          </a:xfrm>
          <a:prstGeom prst="line">
            <a:avLst/>
          </a:prstGeom>
          <a:ln w="57150" cmpd="sng"/>
        </p:spPr>
        <p:style>
          <a:lnRef idx="2">
            <a:schemeClr val="dk1"/>
          </a:lnRef>
          <a:fillRef idx="0">
            <a:schemeClr val="dk1"/>
          </a:fillRef>
          <a:effectRef idx="1">
            <a:schemeClr val="dk1"/>
          </a:effectRef>
          <a:fontRef idx="minor">
            <a:schemeClr val="tx1"/>
          </a:fontRef>
        </p:style>
      </p:cxnSp>
      <p:sp>
        <p:nvSpPr>
          <p:cNvPr id="2" name="Rectangle 1"/>
          <p:cNvSpPr/>
          <p:nvPr/>
        </p:nvSpPr>
        <p:spPr>
          <a:xfrm>
            <a:off x="164103" y="15740176"/>
            <a:ext cx="19645314" cy="1015663"/>
          </a:xfrm>
          <a:prstGeom prst="rect">
            <a:avLst/>
          </a:prstGeom>
        </p:spPr>
        <p:txBody>
          <a:bodyPr wrap="square">
            <a:spAutoFit/>
          </a:bodyPr>
          <a:lstStyle/>
          <a:p>
            <a:pPr algn="ctr" defTabSz="2193829">
              <a:defRPr/>
            </a:pPr>
            <a:r>
              <a:rPr lang="en-US" sz="6000" b="1" dirty="0">
                <a:cs typeface="Helvetica"/>
              </a:rPr>
              <a:t>Neutron Instruments Description</a:t>
            </a:r>
            <a:endParaRPr lang="en-US" sz="5500" b="1" dirty="0">
              <a:cs typeface="Helvetica"/>
            </a:endParaRPr>
          </a:p>
        </p:txBody>
      </p:sp>
      <p:sp>
        <p:nvSpPr>
          <p:cNvPr id="81" name="Rectangle 80"/>
          <p:cNvSpPr/>
          <p:nvPr/>
        </p:nvSpPr>
        <p:spPr>
          <a:xfrm>
            <a:off x="22145366" y="11561899"/>
            <a:ext cx="333634" cy="3048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nasa-logo-web-rgb.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96200" y="526714"/>
            <a:ext cx="5486400" cy="2743200"/>
          </a:xfrm>
          <a:prstGeom prst="rect">
            <a:avLst/>
          </a:prstGeom>
        </p:spPr>
      </p:pic>
      <p:grpSp>
        <p:nvGrpSpPr>
          <p:cNvPr id="55" name="Group 54">
            <a:extLst>
              <a:ext uri="{FF2B5EF4-FFF2-40B4-BE49-F238E27FC236}">
                <a16:creationId xmlns:a16="http://schemas.microsoft.com/office/drawing/2014/main" id="{913A386D-D31A-8E41-A64D-C39C0E753D77}"/>
              </a:ext>
            </a:extLst>
          </p:cNvPr>
          <p:cNvGrpSpPr/>
          <p:nvPr/>
        </p:nvGrpSpPr>
        <p:grpSpPr>
          <a:xfrm>
            <a:off x="-1169868" y="24434588"/>
            <a:ext cx="7598322" cy="7666590"/>
            <a:chOff x="3820417" y="-176981"/>
            <a:chExt cx="5710082" cy="5761384"/>
          </a:xfrm>
        </p:grpSpPr>
        <p:pic>
          <p:nvPicPr>
            <p:cNvPr id="56" name="Picture 55">
              <a:extLst>
                <a:ext uri="{FF2B5EF4-FFF2-40B4-BE49-F238E27FC236}">
                  <a16:creationId xmlns:a16="http://schemas.microsoft.com/office/drawing/2014/main" id="{7B96C734-FD8D-7444-A593-A643B4008BC0}"/>
                </a:ext>
              </a:extLst>
            </p:cNvPr>
            <p:cNvPicPr>
              <a:picLocks noChangeAspect="1"/>
            </p:cNvPicPr>
            <p:nvPr/>
          </p:nvPicPr>
          <p:blipFill>
            <a:blip r:embed="rId7">
              <a:alphaModFix/>
              <a:extLst>
                <a:ext uri="{BEBA8EAE-BF5A-486C-A8C5-ECC9F3942E4B}">
                  <a14:imgProps xmlns:a14="http://schemas.microsoft.com/office/drawing/2010/main">
                    <a14:imgLayer r:embed="rId8">
                      <a14:imgEffect>
                        <a14:backgroundRemoval t="3097" b="93355" l="9970" r="89970">
                          <a14:foregroundMark x1="51541" y1="86000" x2="51541" y2="86000"/>
                          <a14:foregroundMark x1="69124" y1="77613" x2="69124" y2="77613"/>
                          <a14:foregroundMark x1="79577" y1="72323" x2="79577" y2="72323"/>
                          <a14:foregroundMark x1="70514" y1="77097" x2="70514" y2="77097"/>
                          <a14:foregroundMark x1="65196" y1="79290" x2="65196" y2="79290"/>
                          <a14:foregroundMark x1="58550" y1="81290" x2="58550" y2="81290"/>
                          <a14:foregroundMark x1="55468" y1="85097" x2="55468" y2="85097"/>
                          <a14:foregroundMark x1="45921" y1="86387" x2="45921" y2="86387"/>
                          <a14:foregroundMark x1="45196" y1="89484" x2="45196" y2="89484"/>
                          <a14:foregroundMark x1="25196" y1="79097" x2="25196" y2="79097"/>
                          <a14:foregroundMark x1="25740" y1="77097" x2="25740" y2="77097"/>
                          <a14:foregroundMark x1="25378" y1="78710" x2="25378" y2="78710"/>
                          <a14:foregroundMark x1="46405" y1="85677" x2="46405" y2="85677"/>
                          <a14:foregroundMark x1="49003" y1="86774" x2="49003" y2="86774"/>
                          <a14:foregroundMark x1="52931" y1="85097" x2="52931" y2="85097"/>
                          <a14:foregroundMark x1="79940" y1="71226" x2="79940" y2="71226"/>
                          <a14:foregroundMark x1="80242" y1="71419" x2="80242" y2="71419"/>
                        </a14:backgroundRemoval>
                      </a14:imgEffect>
                    </a14:imgLayer>
                  </a14:imgProps>
                </a:ext>
              </a:extLst>
            </a:blip>
            <a:stretch>
              <a:fillRect/>
            </a:stretch>
          </p:blipFill>
          <p:spPr>
            <a:xfrm>
              <a:off x="3820417" y="240434"/>
              <a:ext cx="5710082" cy="5343969"/>
            </a:xfrm>
            <a:prstGeom prst="rect">
              <a:avLst/>
            </a:prstGeom>
            <a:effectLst>
              <a:outerShdw blurRad="50800" dist="38100" dir="2700000" algn="tl" rotWithShape="0">
                <a:prstClr val="black">
                  <a:alpha val="40000"/>
                </a:prstClr>
              </a:outerShdw>
            </a:effectLst>
          </p:spPr>
        </p:pic>
        <p:sp>
          <p:nvSpPr>
            <p:cNvPr id="57" name="Rectangle 56">
              <a:extLst>
                <a:ext uri="{FF2B5EF4-FFF2-40B4-BE49-F238E27FC236}">
                  <a16:creationId xmlns:a16="http://schemas.microsoft.com/office/drawing/2014/main" id="{96D3B920-B6E4-8C48-ABD1-81862E5C0E75}"/>
                </a:ext>
              </a:extLst>
            </p:cNvPr>
            <p:cNvSpPr/>
            <p:nvPr/>
          </p:nvSpPr>
          <p:spPr>
            <a:xfrm>
              <a:off x="5786142" y="-176981"/>
              <a:ext cx="2587007" cy="346938"/>
            </a:xfrm>
            <a:prstGeom prst="rect">
              <a:avLst/>
            </a:prstGeom>
          </p:spPr>
          <p:txBody>
            <a:bodyPr wrap="square">
              <a:spAutoFit/>
            </a:bodyPr>
            <a:lstStyle/>
            <a:p>
              <a:pPr algn="ctr"/>
              <a:r>
                <a:rPr lang="en-US" sz="2400" b="1" dirty="0"/>
                <a:t>NMLS Mechanical Model</a:t>
              </a:r>
            </a:p>
          </p:txBody>
        </p:sp>
        <p:cxnSp>
          <p:nvCxnSpPr>
            <p:cNvPr id="58" name="Straight Arrow Connector 57">
              <a:extLst>
                <a:ext uri="{FF2B5EF4-FFF2-40B4-BE49-F238E27FC236}">
                  <a16:creationId xmlns:a16="http://schemas.microsoft.com/office/drawing/2014/main" id="{ECB52E82-7BA9-E849-89E9-F17682099F1F}"/>
                </a:ext>
              </a:extLst>
            </p:cNvPr>
            <p:cNvCxnSpPr>
              <a:cxnSpLocks/>
            </p:cNvCxnSpPr>
            <p:nvPr/>
          </p:nvCxnSpPr>
          <p:spPr>
            <a:xfrm>
              <a:off x="7037889" y="179978"/>
              <a:ext cx="1681905" cy="1036081"/>
            </a:xfrm>
            <a:prstGeom prst="straightConnector1">
              <a:avLst/>
            </a:prstGeom>
            <a:ln w="19050" cap="rnd" cmpd="sng" algn="ctr">
              <a:solidFill>
                <a:srgbClr val="FF2F92"/>
              </a:solidFill>
              <a:prstDash val="solid"/>
              <a:round/>
              <a:headEnd type="arrow" w="sm" len="sm"/>
              <a:tailEnd type="arrow" w="sm" len="sm"/>
            </a:ln>
          </p:spPr>
          <p:style>
            <a:lnRef idx="0">
              <a:scrgbClr r="0" g="0" b="0"/>
            </a:lnRef>
            <a:fillRef idx="0">
              <a:scrgbClr r="0" g="0" b="0"/>
            </a:fillRef>
            <a:effectRef idx="0">
              <a:scrgbClr r="0" g="0" b="0"/>
            </a:effectRef>
            <a:fontRef idx="minor">
              <a:schemeClr val="tx1"/>
            </a:fontRef>
          </p:style>
        </p:cxnSp>
        <p:cxnSp>
          <p:nvCxnSpPr>
            <p:cNvPr id="59" name="Straight Arrow Connector 58">
              <a:extLst>
                <a:ext uri="{FF2B5EF4-FFF2-40B4-BE49-F238E27FC236}">
                  <a16:creationId xmlns:a16="http://schemas.microsoft.com/office/drawing/2014/main" id="{9E58803A-89D1-954D-BC14-1AAB97D09E20}"/>
                </a:ext>
              </a:extLst>
            </p:cNvPr>
            <p:cNvCxnSpPr>
              <a:cxnSpLocks/>
            </p:cNvCxnSpPr>
            <p:nvPr/>
          </p:nvCxnSpPr>
          <p:spPr>
            <a:xfrm>
              <a:off x="8719794" y="1216059"/>
              <a:ext cx="18853" cy="2799760"/>
            </a:xfrm>
            <a:prstGeom prst="straightConnector1">
              <a:avLst/>
            </a:prstGeom>
            <a:ln w="19050" cap="rnd" cmpd="sng" algn="ctr">
              <a:solidFill>
                <a:srgbClr val="FF2F92"/>
              </a:solidFill>
              <a:prstDash val="solid"/>
              <a:round/>
              <a:headEnd type="arrow" w="sm" len="sm"/>
              <a:tailEnd type="arrow" w="sm" len="sm"/>
            </a:ln>
          </p:spPr>
          <p:style>
            <a:lnRef idx="0">
              <a:scrgbClr r="0" g="0" b="0"/>
            </a:lnRef>
            <a:fillRef idx="0">
              <a:scrgbClr r="0" g="0" b="0"/>
            </a:fillRef>
            <a:effectRef idx="0">
              <a:scrgbClr r="0" g="0" b="0"/>
            </a:effectRef>
            <a:fontRef idx="minor">
              <a:schemeClr val="tx1"/>
            </a:fontRef>
          </p:style>
        </p:cxnSp>
        <p:cxnSp>
          <p:nvCxnSpPr>
            <p:cNvPr id="60" name="Straight Arrow Connector 59">
              <a:extLst>
                <a:ext uri="{FF2B5EF4-FFF2-40B4-BE49-F238E27FC236}">
                  <a16:creationId xmlns:a16="http://schemas.microsoft.com/office/drawing/2014/main" id="{2DB64C18-92E3-E14D-837A-3E93DAC46938}"/>
                </a:ext>
              </a:extLst>
            </p:cNvPr>
            <p:cNvCxnSpPr>
              <a:cxnSpLocks/>
            </p:cNvCxnSpPr>
            <p:nvPr/>
          </p:nvCxnSpPr>
          <p:spPr>
            <a:xfrm flipV="1">
              <a:off x="6504495" y="4251488"/>
              <a:ext cx="2102177" cy="961535"/>
            </a:xfrm>
            <a:prstGeom prst="straightConnector1">
              <a:avLst/>
            </a:prstGeom>
            <a:ln w="19050" cap="rnd" cmpd="sng" algn="ctr">
              <a:solidFill>
                <a:srgbClr val="FF2F92"/>
              </a:solidFill>
              <a:prstDash val="solid"/>
              <a:round/>
              <a:headEnd type="arrow" w="sm" len="sm"/>
              <a:tailEnd type="arrow" w="sm" len="sm"/>
            </a:ln>
          </p:spPr>
          <p:style>
            <a:lnRef idx="0">
              <a:scrgbClr r="0" g="0" b="0"/>
            </a:lnRef>
            <a:fillRef idx="0">
              <a:scrgbClr r="0" g="0" b="0"/>
            </a:fillRef>
            <a:effectRef idx="0">
              <a:scrgbClr r="0" g="0" b="0"/>
            </a:effectRef>
            <a:fontRef idx="minor">
              <a:schemeClr val="tx1"/>
            </a:fontRef>
          </p:style>
        </p:cxnSp>
        <p:cxnSp>
          <p:nvCxnSpPr>
            <p:cNvPr id="61" name="Straight Connector 60">
              <a:extLst>
                <a:ext uri="{FF2B5EF4-FFF2-40B4-BE49-F238E27FC236}">
                  <a16:creationId xmlns:a16="http://schemas.microsoft.com/office/drawing/2014/main" id="{C2B93B64-72B9-FC48-B862-9C9446C0D645}"/>
                </a:ext>
              </a:extLst>
            </p:cNvPr>
            <p:cNvCxnSpPr>
              <a:cxnSpLocks/>
            </p:cNvCxnSpPr>
            <p:nvPr/>
          </p:nvCxnSpPr>
          <p:spPr>
            <a:xfrm flipV="1">
              <a:off x="5580668" y="122548"/>
              <a:ext cx="1564850" cy="656362"/>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A998A45-80F5-3441-82CC-FF0BE1C9FFB7}"/>
                </a:ext>
              </a:extLst>
            </p:cNvPr>
            <p:cNvCxnSpPr>
              <a:cxnSpLocks/>
            </p:cNvCxnSpPr>
            <p:nvPr/>
          </p:nvCxnSpPr>
          <p:spPr>
            <a:xfrm flipV="1">
              <a:off x="8521831" y="1159498"/>
              <a:ext cx="320511" cy="160254"/>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BD34F56-896E-0A49-9399-4965D2E0DE2B}"/>
                </a:ext>
              </a:extLst>
            </p:cNvPr>
            <p:cNvCxnSpPr>
              <a:cxnSpLocks/>
            </p:cNvCxnSpPr>
            <p:nvPr/>
          </p:nvCxnSpPr>
          <p:spPr>
            <a:xfrm flipV="1">
              <a:off x="8495122" y="3989110"/>
              <a:ext cx="320511" cy="160254"/>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3316ABF9-56FC-8B47-8671-545F814DBC59}"/>
                </a:ext>
              </a:extLst>
            </p:cNvPr>
            <p:cNvCxnSpPr>
              <a:cxnSpLocks/>
            </p:cNvCxnSpPr>
            <p:nvPr/>
          </p:nvCxnSpPr>
          <p:spPr>
            <a:xfrm>
              <a:off x="6330099" y="5116950"/>
              <a:ext cx="221530" cy="143207"/>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4BBBCF75-304E-E44A-A143-5BD77A5674A7}"/>
                </a:ext>
              </a:extLst>
            </p:cNvPr>
            <p:cNvCxnSpPr>
              <a:cxnSpLocks/>
            </p:cNvCxnSpPr>
            <p:nvPr/>
          </p:nvCxnSpPr>
          <p:spPr>
            <a:xfrm>
              <a:off x="8471555" y="4147560"/>
              <a:ext cx="221530" cy="143207"/>
            </a:xfrm>
            <a:prstGeom prst="line">
              <a:avLst/>
            </a:prstGeom>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C3877C37-3963-394B-8FE8-19F945909DDC}"/>
                </a:ext>
              </a:extLst>
            </p:cNvPr>
            <p:cNvSpPr txBox="1"/>
            <p:nvPr/>
          </p:nvSpPr>
          <p:spPr>
            <a:xfrm>
              <a:off x="7559855" y="4680122"/>
              <a:ext cx="676349" cy="461665"/>
            </a:xfrm>
            <a:prstGeom prst="rect">
              <a:avLst/>
            </a:prstGeom>
            <a:noFill/>
          </p:spPr>
          <p:txBody>
            <a:bodyPr wrap="square" rtlCol="0">
              <a:spAutoFit/>
            </a:bodyPr>
            <a:lstStyle/>
            <a:p>
              <a:r>
                <a:rPr lang="en-US" sz="2400" b="1" dirty="0"/>
                <a:t>~7”</a:t>
              </a:r>
            </a:p>
          </p:txBody>
        </p:sp>
        <p:sp>
          <p:nvSpPr>
            <p:cNvPr id="72" name="TextBox 71">
              <a:extLst>
                <a:ext uri="{FF2B5EF4-FFF2-40B4-BE49-F238E27FC236}">
                  <a16:creationId xmlns:a16="http://schemas.microsoft.com/office/drawing/2014/main" id="{DE6AB332-1AC1-254F-8AB4-221DA91EFA25}"/>
                </a:ext>
              </a:extLst>
            </p:cNvPr>
            <p:cNvSpPr txBox="1"/>
            <p:nvPr/>
          </p:nvSpPr>
          <p:spPr>
            <a:xfrm>
              <a:off x="8779465" y="2464628"/>
              <a:ext cx="676349" cy="461665"/>
            </a:xfrm>
            <a:prstGeom prst="rect">
              <a:avLst/>
            </a:prstGeom>
            <a:noFill/>
          </p:spPr>
          <p:txBody>
            <a:bodyPr wrap="square" rtlCol="0">
              <a:spAutoFit/>
            </a:bodyPr>
            <a:lstStyle/>
            <a:p>
              <a:r>
                <a:rPr lang="en-US" sz="2400" b="1" dirty="0"/>
                <a:t>~7”</a:t>
              </a:r>
            </a:p>
          </p:txBody>
        </p:sp>
        <p:sp>
          <p:nvSpPr>
            <p:cNvPr id="73" name="TextBox 72">
              <a:extLst>
                <a:ext uri="{FF2B5EF4-FFF2-40B4-BE49-F238E27FC236}">
                  <a16:creationId xmlns:a16="http://schemas.microsoft.com/office/drawing/2014/main" id="{EDBBCA17-6B7A-A945-99AB-24725B27FAB7}"/>
                </a:ext>
              </a:extLst>
            </p:cNvPr>
            <p:cNvSpPr txBox="1"/>
            <p:nvPr/>
          </p:nvSpPr>
          <p:spPr>
            <a:xfrm>
              <a:off x="7877040" y="333596"/>
              <a:ext cx="676349" cy="461665"/>
            </a:xfrm>
            <a:prstGeom prst="rect">
              <a:avLst/>
            </a:prstGeom>
            <a:noFill/>
          </p:spPr>
          <p:txBody>
            <a:bodyPr wrap="square" rtlCol="0">
              <a:spAutoFit/>
            </a:bodyPr>
            <a:lstStyle/>
            <a:p>
              <a:r>
                <a:rPr lang="en-US" sz="2400" b="1" dirty="0"/>
                <a:t>~5”</a:t>
              </a:r>
            </a:p>
          </p:txBody>
        </p:sp>
      </p:grpSp>
      <p:sp>
        <p:nvSpPr>
          <p:cNvPr id="74" name="TextBox 73">
            <a:extLst>
              <a:ext uri="{FF2B5EF4-FFF2-40B4-BE49-F238E27FC236}">
                <a16:creationId xmlns:a16="http://schemas.microsoft.com/office/drawing/2014/main" id="{E74904DB-3946-A34E-B768-5BAF0371B028}"/>
              </a:ext>
            </a:extLst>
          </p:cNvPr>
          <p:cNvSpPr txBox="1"/>
          <p:nvPr/>
        </p:nvSpPr>
        <p:spPr>
          <a:xfrm>
            <a:off x="11150467" y="25624312"/>
            <a:ext cx="8797447" cy="7132690"/>
          </a:xfrm>
          <a:prstGeom prst="rect">
            <a:avLst/>
          </a:prstGeom>
          <a:noFill/>
          <a:ln w="9525" cap="flat" cmpd="sng" algn="ctr">
            <a:noFill/>
            <a:prstDash val="dot"/>
            <a:round/>
            <a:headEnd type="none" w="med" len="med"/>
            <a:tailEnd type="none" w="med" len="med"/>
          </a:ln>
        </p:spPr>
        <p:txBody>
          <a:bodyPr wrap="square" lIns="91408" tIns="45704" rIns="91408" bIns="45704" rtlCol="0">
            <a:spAutoFit/>
          </a:bodyPr>
          <a:lstStyle/>
          <a:p>
            <a:pPr algn="just" defTabSz="939800" eaLnBrk="0" fontAlgn="base" hangingPunct="0">
              <a:spcBef>
                <a:spcPts val="600"/>
              </a:spcBef>
              <a:spcAft>
                <a:spcPts val="300"/>
              </a:spcAft>
            </a:pPr>
            <a:r>
              <a:rPr lang="en-US" sz="3000" b="1" dirty="0">
                <a:solidFill>
                  <a:srgbClr val="000000"/>
                </a:solidFill>
                <a:latin typeface="Arial" charset="0"/>
              </a:rPr>
              <a:t>NMLS Mission Objectives:</a:t>
            </a:r>
            <a:endParaRPr lang="en-US" sz="3000" dirty="0">
              <a:solidFill>
                <a:srgbClr val="000000"/>
              </a:solidFill>
              <a:latin typeface="Arial" charset="0"/>
            </a:endParaRPr>
          </a:p>
          <a:p>
            <a:pPr marL="342900" indent="-342900" algn="just" defTabSz="939800" eaLnBrk="0" fontAlgn="base" hangingPunct="0">
              <a:spcBef>
                <a:spcPts val="600"/>
              </a:spcBef>
              <a:spcAft>
                <a:spcPts val="300"/>
              </a:spcAft>
              <a:buFont typeface="+mj-lt"/>
              <a:buAutoNum type="arabicPeriod"/>
            </a:pPr>
            <a:r>
              <a:rPr lang="en-US" sz="3000" dirty="0">
                <a:solidFill>
                  <a:srgbClr val="000000"/>
                </a:solidFill>
                <a:latin typeface="Arial" charset="0"/>
              </a:rPr>
              <a:t>Characterize the neutron radiation environment.</a:t>
            </a:r>
          </a:p>
          <a:p>
            <a:pPr marL="342900" indent="-342900" algn="just" defTabSz="939800" eaLnBrk="0" fontAlgn="base" hangingPunct="0">
              <a:spcBef>
                <a:spcPts val="600"/>
              </a:spcBef>
              <a:spcAft>
                <a:spcPts val="300"/>
              </a:spcAft>
              <a:buFont typeface="+mj-lt"/>
              <a:buAutoNum type="arabicPeriod"/>
            </a:pPr>
            <a:r>
              <a:rPr lang="en-US" sz="3000" dirty="0">
                <a:solidFill>
                  <a:srgbClr val="000000"/>
                </a:solidFill>
                <a:latin typeface="Arial" charset="0"/>
              </a:rPr>
              <a:t>Provide in-situ ground truth for calibrating orbital data.</a:t>
            </a:r>
          </a:p>
          <a:p>
            <a:pPr marL="342900" indent="-342900" algn="just" defTabSz="939800" eaLnBrk="0" fontAlgn="base" hangingPunct="0">
              <a:spcBef>
                <a:spcPts val="600"/>
              </a:spcBef>
              <a:spcAft>
                <a:spcPts val="300"/>
              </a:spcAft>
              <a:buFont typeface="+mj-lt"/>
              <a:buAutoNum type="arabicPeriod"/>
            </a:pPr>
            <a:r>
              <a:rPr lang="en-US" sz="3000" dirty="0">
                <a:solidFill>
                  <a:srgbClr val="000000"/>
                </a:solidFill>
                <a:latin typeface="Arial" charset="0"/>
              </a:rPr>
              <a:t>Provide constraints on composition (e.g., science &amp; ISRU).</a:t>
            </a:r>
          </a:p>
          <a:p>
            <a:pPr marL="342900" indent="-342900" algn="just" defTabSz="939800" eaLnBrk="0" fontAlgn="base" hangingPunct="0">
              <a:spcBef>
                <a:spcPts val="600"/>
              </a:spcBef>
              <a:spcAft>
                <a:spcPts val="300"/>
              </a:spcAft>
              <a:buFont typeface="+mj-lt"/>
              <a:buAutoNum type="arabicPeriod"/>
            </a:pPr>
            <a:r>
              <a:rPr lang="en-US" sz="3000" dirty="0">
                <a:solidFill>
                  <a:srgbClr val="000000"/>
                </a:solidFill>
                <a:latin typeface="Arial" charset="0"/>
              </a:rPr>
              <a:t>Monitor hydrogen cycle through lunar day.</a:t>
            </a:r>
          </a:p>
          <a:p>
            <a:pPr algn="just" defTabSz="939800" eaLnBrk="0" fontAlgn="base" hangingPunct="0">
              <a:spcBef>
                <a:spcPts val="600"/>
              </a:spcBef>
              <a:spcAft>
                <a:spcPts val="300"/>
              </a:spcAft>
            </a:pPr>
            <a:r>
              <a:rPr lang="en-US" sz="3000" b="1" dirty="0">
                <a:solidFill>
                  <a:srgbClr val="000000"/>
                </a:solidFill>
                <a:latin typeface="Arial" charset="0"/>
              </a:rPr>
              <a:t>Project Description:</a:t>
            </a:r>
          </a:p>
          <a:p>
            <a:pPr marL="285750" indent="-285750" algn="just" defTabSz="939800" eaLnBrk="0" fontAlgn="base" hangingPunct="0">
              <a:spcBef>
                <a:spcPts val="600"/>
              </a:spcBef>
              <a:spcAft>
                <a:spcPts val="300"/>
              </a:spcAft>
              <a:buFont typeface="Arial" panose="020B0604020202020204" pitchFamily="34" charset="0"/>
              <a:buChar char="•"/>
            </a:pPr>
            <a:r>
              <a:rPr lang="en-US" sz="3000" dirty="0">
                <a:latin typeface="Arial" charset="0"/>
              </a:rPr>
              <a:t>Provide neutron counts at the lunar surface.</a:t>
            </a:r>
          </a:p>
          <a:p>
            <a:pPr marL="742950" lvl="1" indent="-285750" algn="just" defTabSz="939800" eaLnBrk="0" fontAlgn="base" hangingPunct="0">
              <a:spcBef>
                <a:spcPts val="600"/>
              </a:spcBef>
              <a:spcAft>
                <a:spcPts val="300"/>
              </a:spcAft>
              <a:buFont typeface="Arial" panose="020B0604020202020204" pitchFamily="34" charset="0"/>
              <a:buChar char="•"/>
            </a:pPr>
            <a:r>
              <a:rPr lang="en-US" sz="3000" dirty="0">
                <a:solidFill>
                  <a:srgbClr val="000000"/>
                </a:solidFill>
                <a:latin typeface="Arial" charset="0"/>
              </a:rPr>
              <a:t>Deliver thermal and epithermal neutron rate counters using </a:t>
            </a:r>
            <a:r>
              <a:rPr lang="en-US" sz="3000" baseline="30000" dirty="0">
                <a:solidFill>
                  <a:srgbClr val="000000"/>
                </a:solidFill>
                <a:latin typeface="Arial" charset="0"/>
              </a:rPr>
              <a:t>6</a:t>
            </a:r>
            <a:r>
              <a:rPr lang="en-US" sz="3000" dirty="0">
                <a:solidFill>
                  <a:srgbClr val="000000"/>
                </a:solidFill>
                <a:latin typeface="Arial" charset="0"/>
              </a:rPr>
              <a:t>Li-doped scintillators.</a:t>
            </a:r>
          </a:p>
          <a:p>
            <a:pPr marL="742950" lvl="1" indent="-285750" algn="just" defTabSz="939800" eaLnBrk="0" fontAlgn="base" hangingPunct="0">
              <a:spcBef>
                <a:spcPts val="600"/>
              </a:spcBef>
              <a:spcAft>
                <a:spcPts val="300"/>
              </a:spcAft>
              <a:buFont typeface="Arial" panose="020B0604020202020204" pitchFamily="34" charset="0"/>
              <a:buChar char="•"/>
            </a:pPr>
            <a:r>
              <a:rPr lang="en-US" sz="3000" dirty="0">
                <a:solidFill>
                  <a:srgbClr val="000000"/>
                </a:solidFill>
                <a:latin typeface="Arial" charset="0"/>
              </a:rPr>
              <a:t>Operate for ~7 Earth days, (~1/2 lunar day).</a:t>
            </a:r>
          </a:p>
          <a:p>
            <a:pPr marL="742950" lvl="1" indent="-285750" algn="just" defTabSz="939800" eaLnBrk="0" fontAlgn="base" hangingPunct="0">
              <a:spcBef>
                <a:spcPts val="600"/>
              </a:spcBef>
              <a:spcAft>
                <a:spcPts val="300"/>
              </a:spcAft>
              <a:buFont typeface="Arial" panose="020B0604020202020204" pitchFamily="34" charset="0"/>
              <a:buChar char="•"/>
            </a:pPr>
            <a:r>
              <a:rPr lang="en-US" sz="3000" dirty="0">
                <a:solidFill>
                  <a:srgbClr val="000000"/>
                </a:solidFill>
                <a:latin typeface="Arial" charset="0"/>
              </a:rPr>
              <a:t>Can be single or double sensor configurations.</a:t>
            </a:r>
          </a:p>
        </p:txBody>
      </p:sp>
      <p:cxnSp>
        <p:nvCxnSpPr>
          <p:cNvPr id="92" name="Straight Arrow Connector 91">
            <a:extLst>
              <a:ext uri="{FF2B5EF4-FFF2-40B4-BE49-F238E27FC236}">
                <a16:creationId xmlns:a16="http://schemas.microsoft.com/office/drawing/2014/main" id="{0408B736-293F-F240-A5CF-D9296B9E44D3}"/>
              </a:ext>
            </a:extLst>
          </p:cNvPr>
          <p:cNvCxnSpPr>
            <a:cxnSpLocks/>
          </p:cNvCxnSpPr>
          <p:nvPr/>
        </p:nvCxnSpPr>
        <p:spPr>
          <a:xfrm flipH="1">
            <a:off x="7674523" y="25613883"/>
            <a:ext cx="836395" cy="937864"/>
          </a:xfrm>
          <a:prstGeom prst="straightConnector1">
            <a:avLst/>
          </a:prstGeom>
          <a:ln w="57150" cap="rnd" cmpd="sng" algn="ctr">
            <a:solidFill>
              <a:srgbClr val="FF2F92"/>
            </a:solidFill>
            <a:prstDash val="solid"/>
            <a:round/>
            <a:headEnd type="none" w="lg" len="lg"/>
            <a:tailEnd type="none" w="lg" len="lg"/>
          </a:ln>
        </p:spPr>
        <p:style>
          <a:lnRef idx="0">
            <a:scrgbClr r="0" g="0" b="0"/>
          </a:lnRef>
          <a:fillRef idx="0">
            <a:scrgbClr r="0" g="0" b="0"/>
          </a:fillRef>
          <a:effectRef idx="0">
            <a:scrgbClr r="0" g="0" b="0"/>
          </a:effectRef>
          <a:fontRef idx="minor">
            <a:schemeClr val="tx1"/>
          </a:fontRef>
        </p:style>
      </p:cxnSp>
      <p:cxnSp>
        <p:nvCxnSpPr>
          <p:cNvPr id="93" name="Straight Arrow Connector 92">
            <a:extLst>
              <a:ext uri="{FF2B5EF4-FFF2-40B4-BE49-F238E27FC236}">
                <a16:creationId xmlns:a16="http://schemas.microsoft.com/office/drawing/2014/main" id="{84FCD155-2EC3-FF41-BB14-6A7B0E63C92C}"/>
              </a:ext>
            </a:extLst>
          </p:cNvPr>
          <p:cNvCxnSpPr>
            <a:cxnSpLocks/>
          </p:cNvCxnSpPr>
          <p:nvPr/>
        </p:nvCxnSpPr>
        <p:spPr>
          <a:xfrm>
            <a:off x="8511141" y="25615455"/>
            <a:ext cx="480278" cy="1004125"/>
          </a:xfrm>
          <a:prstGeom prst="straightConnector1">
            <a:avLst/>
          </a:prstGeom>
          <a:ln w="57150" cap="rnd" cmpd="sng" algn="ctr">
            <a:solidFill>
              <a:srgbClr val="FF2F92"/>
            </a:solidFill>
            <a:prstDash val="solid"/>
            <a:round/>
            <a:headEnd type="none" w="lg" len="lg"/>
            <a:tailEnd type="none" w="lg" len="lg"/>
          </a:ln>
        </p:spPr>
        <p:style>
          <a:lnRef idx="0">
            <a:scrgbClr r="0" g="0" b="0"/>
          </a:lnRef>
          <a:fillRef idx="0">
            <a:scrgbClr r="0" g="0" b="0"/>
          </a:fillRef>
          <a:effectRef idx="0">
            <a:scrgbClr r="0" g="0" b="0"/>
          </a:effectRef>
          <a:fontRef idx="minor">
            <a:schemeClr val="tx1"/>
          </a:fontRef>
        </p:style>
      </p:cxnSp>
      <p:sp>
        <p:nvSpPr>
          <p:cNvPr id="95" name="Rectangle 94">
            <a:extLst>
              <a:ext uri="{FF2B5EF4-FFF2-40B4-BE49-F238E27FC236}">
                <a16:creationId xmlns:a16="http://schemas.microsoft.com/office/drawing/2014/main" id="{450B3444-8B98-E446-924A-D7C92CDE98D7}"/>
              </a:ext>
            </a:extLst>
          </p:cNvPr>
          <p:cNvSpPr/>
          <p:nvPr/>
        </p:nvSpPr>
        <p:spPr>
          <a:xfrm>
            <a:off x="6563439" y="24712843"/>
            <a:ext cx="4140760" cy="830997"/>
          </a:xfrm>
          <a:prstGeom prst="rect">
            <a:avLst/>
          </a:prstGeom>
        </p:spPr>
        <p:txBody>
          <a:bodyPr wrap="square">
            <a:spAutoFit/>
          </a:bodyPr>
          <a:lstStyle/>
          <a:p>
            <a:pPr algn="ctr"/>
            <a:r>
              <a:rPr lang="en-US" sz="2400" b="1" dirty="0"/>
              <a:t>Twin Scintillator assemblies shielded with cadmium or tin.</a:t>
            </a:r>
          </a:p>
        </p:txBody>
      </p:sp>
      <p:sp>
        <p:nvSpPr>
          <p:cNvPr id="98" name="TextBox 97">
            <a:extLst>
              <a:ext uri="{FF2B5EF4-FFF2-40B4-BE49-F238E27FC236}">
                <a16:creationId xmlns:a16="http://schemas.microsoft.com/office/drawing/2014/main" id="{982F0154-5CA6-E742-9D19-D69D4FFB961A}"/>
              </a:ext>
            </a:extLst>
          </p:cNvPr>
          <p:cNvSpPr txBox="1"/>
          <p:nvPr/>
        </p:nvSpPr>
        <p:spPr>
          <a:xfrm>
            <a:off x="25057108" y="16493185"/>
            <a:ext cx="9231048" cy="10710592"/>
          </a:xfrm>
          <a:prstGeom prst="rect">
            <a:avLst/>
          </a:prstGeom>
          <a:noFill/>
          <a:ln w="9525" cap="flat" cmpd="sng" algn="ctr">
            <a:noFill/>
            <a:prstDash val="dot"/>
            <a:round/>
            <a:headEnd type="none" w="med" len="med"/>
            <a:tailEnd type="none" w="med" len="med"/>
          </a:ln>
        </p:spPr>
        <p:txBody>
          <a:bodyPr wrap="square" lIns="91408" tIns="45704" rIns="91408" bIns="45704" rtlCol="0">
            <a:spAutoFit/>
          </a:bodyPr>
          <a:lstStyle/>
          <a:p>
            <a:pPr marL="457200" indent="-457200" algn="just">
              <a:buFont typeface="Arial" panose="020B0604020202020204" pitchFamily="34" charset="0"/>
              <a:buChar char="•"/>
            </a:pPr>
            <a:r>
              <a:rPr lang="en-US" sz="3000" b="1" dirty="0">
                <a:cs typeface="Arial" panose="020B0604020202020204" pitchFamily="34" charset="0"/>
              </a:rPr>
              <a:t>“Epithermal neutrons”</a:t>
            </a:r>
            <a:r>
              <a:rPr lang="en-US" sz="3000" dirty="0">
                <a:cs typeface="Arial" panose="020B0604020202020204" pitchFamily="34" charset="0"/>
              </a:rPr>
              <a:t> (﻿&lt;~0.5 MeV). ~constant for most lunar compositions (except H).</a:t>
            </a:r>
          </a:p>
          <a:p>
            <a:pPr marL="457200" indent="-457200" algn="just">
              <a:buFont typeface="Arial" panose="020B0604020202020204" pitchFamily="34" charset="0"/>
              <a:buChar char="•"/>
            </a:pPr>
            <a:r>
              <a:rPr lang="en-US" sz="3000" b="1" dirty="0">
                <a:cs typeface="Arial" panose="020B0604020202020204" pitchFamily="34" charset="0"/>
              </a:rPr>
              <a:t>“Thermal neutrons” </a:t>
            </a:r>
            <a:r>
              <a:rPr lang="en-US" sz="3000" dirty="0">
                <a:cs typeface="Arial" panose="020B0604020202020204" pitchFamily="34" charset="0"/>
              </a:rPr>
              <a:t>(﻿&lt;~0.3 eV). Neutron flux is highly composition dependent (flux is large for Fe, </a:t>
            </a:r>
            <a:r>
              <a:rPr lang="en-US" sz="3000" dirty="0" err="1">
                <a:cs typeface="Arial" panose="020B0604020202020204" pitchFamily="34" charset="0"/>
              </a:rPr>
              <a:t>Ti</a:t>
            </a:r>
            <a:r>
              <a:rPr lang="en-US" sz="3000" dirty="0">
                <a:cs typeface="Arial" panose="020B0604020202020204" pitchFamily="34" charset="0"/>
              </a:rPr>
              <a:t>, Fig. 8) and is greater in mafic materials (mare basalts, Mg or Fe-rich, of igneous/volcanic origin, dark in color, olivine, pyroxene) and smaller in the Fe-poor highlands (farside).</a:t>
            </a:r>
          </a:p>
          <a:p>
            <a:pPr marL="457200" indent="-457200" algn="just">
              <a:buFont typeface="Arial" panose="020B0604020202020204" pitchFamily="34" charset="0"/>
              <a:buChar char="•"/>
            </a:pPr>
            <a:r>
              <a:rPr lang="en-US" sz="3000" b="1" dirty="0">
                <a:cs typeface="Arial" panose="020B0604020202020204" pitchFamily="34" charset="0"/>
              </a:rPr>
              <a:t>“Fast neutrons” </a:t>
            </a:r>
            <a:r>
              <a:rPr lang="en-US" sz="3000" dirty="0">
                <a:cs typeface="Arial" panose="020B0604020202020204" pitchFamily="34" charset="0"/>
              </a:rPr>
              <a:t>(&gt;1MeV) result of impact of high energy particles (SEPs </a:t>
            </a:r>
            <a:r>
              <a:rPr lang="en-US" sz="3000">
                <a:cs typeface="Arial" panose="020B0604020202020204" pitchFamily="34" charset="0"/>
              </a:rPr>
              <a:t>&amp; GCRs).</a:t>
            </a:r>
            <a:endParaRPr lang="en-US" sz="3000" dirty="0">
              <a:cs typeface="Arial" panose="020B0604020202020204" pitchFamily="34" charset="0"/>
            </a:endParaRPr>
          </a:p>
          <a:p>
            <a:pPr marL="457200" indent="-457200" algn="just">
              <a:buFont typeface="Arial" panose="020B0604020202020204" pitchFamily="34" charset="0"/>
              <a:buChar char="•"/>
            </a:pPr>
            <a:r>
              <a:rPr lang="en-US" sz="3000" dirty="0">
                <a:cs typeface="Arial" panose="020B0604020202020204" pitchFamily="34" charset="0"/>
              </a:rPr>
              <a:t>MSFC scintillator technology effectively discriminates between pulse shapes and distinguishes between neutrons and other false triggers (Fig. 7).</a:t>
            </a:r>
          </a:p>
          <a:p>
            <a:pPr marL="457200" indent="-457200" algn="just">
              <a:buFont typeface="Arial" panose="020B0604020202020204" pitchFamily="34" charset="0"/>
              <a:buChar char="•"/>
            </a:pPr>
            <a:r>
              <a:rPr lang="en-US" sz="3000" dirty="0">
                <a:cs typeface="Arial" panose="020B0604020202020204" pitchFamily="34" charset="0"/>
              </a:rPr>
              <a:t>Elemental abundances are calculated including Th, Th is also proportional to the amount of </a:t>
            </a:r>
            <a:r>
              <a:rPr lang="en-US" sz="3000" dirty="0" err="1">
                <a:cs typeface="Arial" panose="020B0604020202020204" pitchFamily="34" charset="0"/>
              </a:rPr>
              <a:t>Sm</a:t>
            </a:r>
            <a:r>
              <a:rPr lang="en-US" sz="3000" dirty="0">
                <a:cs typeface="Arial" panose="020B0604020202020204" pitchFamily="34" charset="0"/>
              </a:rPr>
              <a:t> and </a:t>
            </a:r>
            <a:r>
              <a:rPr lang="en-US" sz="3000" dirty="0" err="1">
                <a:cs typeface="Arial" panose="020B0604020202020204" pitchFamily="34" charset="0"/>
              </a:rPr>
              <a:t>Gd</a:t>
            </a:r>
            <a:r>
              <a:rPr lang="en-US" sz="3000" dirty="0">
                <a:cs typeface="Arial" panose="020B0604020202020204" pitchFamily="34" charset="0"/>
              </a:rPr>
              <a:t> at the surface. Fe, </a:t>
            </a:r>
            <a:r>
              <a:rPr lang="en-US" sz="3000" dirty="0" err="1">
                <a:cs typeface="Arial" panose="020B0604020202020204" pitchFamily="34" charset="0"/>
              </a:rPr>
              <a:t>Ti</a:t>
            </a:r>
            <a:r>
              <a:rPr lang="en-US" sz="3000" dirty="0">
                <a:cs typeface="Arial" panose="020B0604020202020204" pitchFamily="34" charset="0"/>
              </a:rPr>
              <a:t> can be a marker of where Rare Earth Elements (REE).</a:t>
            </a:r>
          </a:p>
          <a:p>
            <a:pPr marL="457200" indent="-457200" algn="just">
              <a:buFont typeface="Arial" panose="020B0604020202020204" pitchFamily="34" charset="0"/>
              <a:buChar char="•"/>
            </a:pPr>
            <a:r>
              <a:rPr lang="en-US" sz="3000" dirty="0">
                <a:cs typeface="Arial" panose="020B0604020202020204" pitchFamily="34" charset="0"/>
              </a:rPr>
              <a:t>In-situ Resource Utilization (ISRU) applications.</a:t>
            </a:r>
          </a:p>
          <a:p>
            <a:pPr marL="457200" indent="-457200" algn="just">
              <a:buFont typeface="Arial" panose="020B0604020202020204" pitchFamily="34" charset="0"/>
              <a:buChar char="•"/>
            </a:pPr>
            <a:r>
              <a:rPr lang="en-US" sz="3000" dirty="0">
                <a:cs typeface="Arial" panose="020B0604020202020204" pitchFamily="34" charset="0"/>
              </a:rPr>
              <a:t>The Moon’s water cycle varies over the course of a lunar day. This change in hydrogen concentration as a function of time will be detected with NMLS.</a:t>
            </a:r>
          </a:p>
          <a:p>
            <a:pPr marL="457200" indent="-457200" algn="just">
              <a:buFont typeface="Arial" panose="020B0604020202020204" pitchFamily="34" charset="0"/>
              <a:buChar char="•"/>
            </a:pPr>
            <a:r>
              <a:rPr lang="en-US" sz="3000" dirty="0">
                <a:cs typeface="Arial" panose="020B0604020202020204" pitchFamily="34" charset="0"/>
              </a:rPr>
              <a:t>Dependent on data and power availability during lunar evening.</a:t>
            </a:r>
          </a:p>
        </p:txBody>
      </p:sp>
      <p:grpSp>
        <p:nvGrpSpPr>
          <p:cNvPr id="99" name="Group 98">
            <a:extLst>
              <a:ext uri="{FF2B5EF4-FFF2-40B4-BE49-F238E27FC236}">
                <a16:creationId xmlns:a16="http://schemas.microsoft.com/office/drawing/2014/main" id="{1B9BC240-6B60-1842-9100-54088131883B}"/>
              </a:ext>
            </a:extLst>
          </p:cNvPr>
          <p:cNvGrpSpPr/>
          <p:nvPr/>
        </p:nvGrpSpPr>
        <p:grpSpPr>
          <a:xfrm>
            <a:off x="20518815" y="7394675"/>
            <a:ext cx="5153730" cy="3524172"/>
            <a:chOff x="-2615939" y="1688153"/>
            <a:chExt cx="5153730" cy="3524172"/>
          </a:xfrm>
        </p:grpSpPr>
        <p:pic>
          <p:nvPicPr>
            <p:cNvPr id="101" name="Picture 100">
              <a:extLst>
                <a:ext uri="{FF2B5EF4-FFF2-40B4-BE49-F238E27FC236}">
                  <a16:creationId xmlns:a16="http://schemas.microsoft.com/office/drawing/2014/main" id="{E0F2A2F9-E81F-2643-99AB-CA59F962ADAE}"/>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2902" b="99516" l="0" r="93134">
                          <a14:foregroundMark x1="2251" y1="53748" x2="2251" y2="53748"/>
                          <a14:foregroundMark x1="1801" y1="46554" x2="1801" y2="46554"/>
                          <a14:foregroundMark x1="2757" y1="32709" x2="2757" y2="32709"/>
                          <a14:foregroundMark x1="1801" y1="15236" x2="1801" y2="15236"/>
                          <a14:foregroundMark x1="2757" y1="27025" x2="2757" y2="27025"/>
                          <a14:foregroundMark x1="3208" y1="38875" x2="3208" y2="38875"/>
                          <a14:foregroundMark x1="2757" y1="47098" x2="2757" y2="47098"/>
                          <a14:foregroundMark x1="2251" y1="61487" x2="2251" y2="61487"/>
                          <a14:foregroundMark x1="2757" y1="69226" x2="2757" y2="69226"/>
                          <a14:foregroundMark x1="2251" y1="77932" x2="2251" y2="77932"/>
                          <a14:foregroundMark x1="1801" y1="86155" x2="1801" y2="86155"/>
                          <a14:foregroundMark x1="2251" y1="91838" x2="2251" y2="91838"/>
                          <a14:foregroundMark x1="26224" y1="95949" x2="26224" y2="95949"/>
                          <a14:foregroundMark x1="65447" y1="96433" x2="65447" y2="96433"/>
                          <a14:foregroundMark x1="45357" y1="78476" x2="45357" y2="78476"/>
                          <a14:foregroundMark x1="45808" y1="22430" x2="45808" y2="22430"/>
                          <a14:foregroundMark x1="20484" y1="16264" x2="20484" y2="16264"/>
                          <a14:foregroundMark x1="45357" y1="16747" x2="45357" y2="16747"/>
                          <a14:foregroundMark x1="47271" y1="16264" x2="47271" y2="16264"/>
                          <a14:foregroundMark x1="56331" y1="15719" x2="56331" y2="15719"/>
                          <a14:foregroundMark x1="59707" y1="15236" x2="59707" y2="15236"/>
                          <a14:foregroundMark x1="69274" y1="15719" x2="69274" y2="15719"/>
                          <a14:foregroundMark x1="82667" y1="17775" x2="82667" y2="17775"/>
                          <a14:foregroundMark x1="75014" y1="15236" x2="75014" y2="15236"/>
                          <a14:foregroundMark x1="83118" y1="16264" x2="83118" y2="16264"/>
                          <a14:foregroundMark x1="84074" y1="41959" x2="84074" y2="41959"/>
                          <a14:foregroundMark x1="26224" y1="15719" x2="26224" y2="15719"/>
                          <a14:foregroundMark x1="2926" y1="8464" x2="2926" y2="8464"/>
                          <a14:foregroundMark x1="37254" y1="86941" x2="37254" y2="86941"/>
                          <a14:foregroundMark x1="27856" y1="91596" x2="27856" y2="91596"/>
                          <a14:foregroundMark x1="19921" y1="91112" x2="19921" y2="91112"/>
                          <a14:foregroundMark x1="12831" y1="90931" x2="12831" y2="90931"/>
                          <a14:foregroundMark x1="2645" y1="86759" x2="2645" y2="86759"/>
                          <a14:foregroundMark x1="7485" y1="90750" x2="7485" y2="90750"/>
                          <a14:foregroundMark x1="6359" y1="93712" x2="6359" y2="93712"/>
                          <a14:foregroundMark x1="2645" y1="93531" x2="2645" y2="93531"/>
                          <a14:foregroundMark x1="1182" y1="91112" x2="1182" y2="91112"/>
                          <a14:foregroundMark x1="3264" y1="91596" x2="3264" y2="91596"/>
                          <a14:foregroundMark x1="2983" y1="41596" x2="2983" y2="41596"/>
                          <a14:foregroundMark x1="4277" y1="20556" x2="4277" y2="20556"/>
                          <a14:foregroundMark x1="4558" y1="9069" x2="4558" y2="9069"/>
                          <a14:foregroundMark x1="1857" y1="21282" x2="1857" y2="21282"/>
                          <a14:foregroundMark x1="5065" y1="21100" x2="5065" y2="21100"/>
                          <a14:foregroundMark x1="5402" y1="8222" x2="5402" y2="8222"/>
                          <a14:foregroundMark x1="4446" y1="13241" x2="4446" y2="13241"/>
                          <a14:foregroundMark x1="7316" y1="8767" x2="7316" y2="8767"/>
                          <a14:foregroundMark x1="9623" y1="9250" x2="9623" y2="9250"/>
                          <a14:foregroundMark x1="14294" y1="9794" x2="14294" y2="9794"/>
                          <a14:foregroundMark x1="19809" y1="9613" x2="19809" y2="9613"/>
                          <a14:foregroundMark x1="5571" y1="6832" x2="5571" y2="6832"/>
                          <a14:foregroundMark x1="24479" y1="9613" x2="24479" y2="9613"/>
                          <a14:foregroundMark x1="33202" y1="9613" x2="33202" y2="9613"/>
                          <a14:foregroundMark x1="37254" y1="10278" x2="37254" y2="10278"/>
                          <a14:foregroundMark x1="42769" y1="9794" x2="42769" y2="9794"/>
                          <a14:foregroundMark x1="88182" y1="9613" x2="88182" y2="9613"/>
                          <a14:foregroundMark x1="82555" y1="9794" x2="82555" y2="9794"/>
                          <a14:foregroundMark x1="65729" y1="9432" x2="65729" y2="9432"/>
                          <a14:foregroundMark x1="57456" y1="9976" x2="57456" y2="9976"/>
                          <a14:foregroundMark x1="48734" y1="9976" x2="48734" y2="9976"/>
                          <a14:foregroundMark x1="69781" y1="9432" x2="69781" y2="9432"/>
                          <a14:foregroundMark x1="76252" y1="9976" x2="76252" y2="9976"/>
                          <a14:foregroundMark x1="84806" y1="9976" x2="84806" y2="9976"/>
                          <a14:foregroundMark x1="89477" y1="13422" x2="89477" y2="13422"/>
                          <a14:foregroundMark x1="89645" y1="20012" x2="89645" y2="20012"/>
                          <a14:foregroundMark x1="89477" y1="29927" x2="89477" y2="29927"/>
                          <a14:foregroundMark x1="88858" y1="36880" x2="88858" y2="36880"/>
                          <a14:foregroundMark x1="89026" y1="43833" x2="89026" y2="43833"/>
                          <a14:foregroundMark x1="89026" y1="48851" x2="89026" y2="48851"/>
                          <a14:foregroundMark x1="88689" y1="57195" x2="88689" y2="57195"/>
                          <a14:foregroundMark x1="88689" y1="66082" x2="88689" y2="66082"/>
                          <a14:foregroundMark x1="89026" y1="70073" x2="89026" y2="70073"/>
                          <a14:foregroundMark x1="89139" y1="75816" x2="89139" y2="75816"/>
                          <a14:foregroundMark x1="89308" y1="80834" x2="89308" y2="80834"/>
                          <a14:foregroundMark x1="88858" y1="85732" x2="88858" y2="85732"/>
                          <a14:foregroundMark x1="89139" y1="90085" x2="89139" y2="90085"/>
                          <a14:foregroundMark x1="81429" y1="90387" x2="81429" y2="90387"/>
                          <a14:foregroundMark x1="75239" y1="91596" x2="75239" y2="91596"/>
                          <a14:foregroundMark x1="72369" y1="91778" x2="72369" y2="91778"/>
                          <a14:foregroundMark x1="67192" y1="92805" x2="67192" y2="92805"/>
                          <a14:foregroundMark x1="61846" y1="90931" x2="61846" y2="90931"/>
                          <a14:foregroundMark x1="56669" y1="90750" x2="56669" y2="90750"/>
                          <a14:foregroundMark x1="50197" y1="90568" x2="50197" y2="90568"/>
                          <a14:foregroundMark x1="41474" y1="90206" x2="41474" y2="90206"/>
                          <a14:foregroundMark x1="35622" y1="90750" x2="35622" y2="90750"/>
                          <a14:foregroundMark x1="32864" y1="90931" x2="32864" y2="90931"/>
                          <a14:foregroundMark x1="31570" y1="94921" x2="31570" y2="94921"/>
                          <a14:foregroundMark x1="28869" y1="96131" x2="28869" y2="96131"/>
                          <a14:foregroundMark x1="23692" y1="90568" x2="23692" y2="90568"/>
                          <a14:foregroundMark x1="22679" y1="86759" x2="22679" y2="86759"/>
                          <a14:foregroundMark x1="12493" y1="84522" x2="12493" y2="84522"/>
                          <a14:foregroundMark x1="8948" y1="81197" x2="8948" y2="81197"/>
                          <a14:foregroundMark x1="8441" y1="74244" x2="8441" y2="74244"/>
                          <a14:foregroundMark x1="8610" y1="66445" x2="8610" y2="66445"/>
                          <a14:foregroundMark x1="9285" y1="15840" x2="9285" y2="15840"/>
                          <a14:foregroundMark x1="8441" y1="26965" x2="8441" y2="26965"/>
                          <a14:foregroundMark x1="7991" y1="34825" x2="7991" y2="34825"/>
                          <a14:foregroundMark x1="29994" y1="92140" x2="29994" y2="92140"/>
                          <a14:foregroundMark x1="32414" y1="96675" x2="32414" y2="96675"/>
                          <a14:foregroundMark x1="70737" y1="95586" x2="70737" y2="95586"/>
                          <a14:foregroundMark x1="48227" y1="79444" x2="48227" y2="79444"/>
                          <a14:foregroundMark x1="47271" y1="28053" x2="47271" y2="28053"/>
                          <a14:foregroundMark x1="35453" y1="15719" x2="35453" y2="15719"/>
                          <a14:foregroundMark x1="22228" y1="15357" x2="22228" y2="15357"/>
                          <a14:foregroundMark x1="22228" y1="20375" x2="22228" y2="20375"/>
                          <a14:foregroundMark x1="22397" y1="17412" x2="22397" y2="17412"/>
                          <a14:foregroundMark x1="22397" y1="24002" x2="22397" y2="24002"/>
                          <a14:foregroundMark x1="22510" y1="26965" x2="22510" y2="26965"/>
                          <a14:foregroundMark x1="22679" y1="22975" x2="22679" y2="22975"/>
                          <a14:foregroundMark x1="15926" y1="15840" x2="15926" y2="15840"/>
                          <a14:foregroundMark x1="11199" y1="15538" x2="11199" y2="15538"/>
                          <a14:foregroundMark x1="7485" y1="13422" x2="7485" y2="13422"/>
                          <a14:foregroundMark x1="4558" y1="41596" x2="4558" y2="41596"/>
                          <a14:foregroundMark x1="8441" y1="85732" x2="8441" y2="85732"/>
                          <a14:foregroundMark x1="9454" y1="87424" x2="9454" y2="87424"/>
                          <a14:foregroundMark x1="10917" y1="87304" x2="10917" y2="87304"/>
                          <a14:foregroundMark x1="21891" y1="78779" x2="21891" y2="78779"/>
                          <a14:foregroundMark x1="21553" y1="72854" x2="21553" y2="72854"/>
                          <a14:foregroundMark x1="15419" y1="85732" x2="15419" y2="85732"/>
                          <a14:foregroundMark x1="21891" y1="81862" x2="21891" y2="81862"/>
                          <a14:foregroundMark x1="24648" y1="85550" x2="24648" y2="85550"/>
                          <a14:foregroundMark x1="42938" y1="85550" x2="42938" y2="85550"/>
                          <a14:foregroundMark x1="45639" y1="85006" x2="45639" y2="85006"/>
                          <a14:foregroundMark x1="49409" y1="85369" x2="49409" y2="85369"/>
                          <a14:foregroundMark x1="53405" y1="85732" x2="53405" y2="85732"/>
                          <a14:foregroundMark x1="57456" y1="86034" x2="57456" y2="86034"/>
                          <a14:foregroundMark x1="81261" y1="85913" x2="81261" y2="85913"/>
                          <a14:foregroundMark x1="83849" y1="85369" x2="83849" y2="85369"/>
                          <a14:foregroundMark x1="83343" y1="78960" x2="83343" y2="78960"/>
                          <a14:foregroundMark x1="84806" y1="75272" x2="84806" y2="75272"/>
                          <a14:foregroundMark x1="83512" y1="72491" x2="83512" y2="72491"/>
                          <a14:foregroundMark x1="84975" y1="69407" x2="84975" y2="69407"/>
                          <a14:foregroundMark x1="85594" y1="72007" x2="85594" y2="72007"/>
                          <a14:foregroundMark x1="85144" y1="78053" x2="85144" y2="78053"/>
                          <a14:foregroundMark x1="84806" y1="81741" x2="84806" y2="81741"/>
                          <a14:foregroundMark x1="85312" y1="79988" x2="85312" y2="79988"/>
                          <a14:foregroundMark x1="85144" y1="53386" x2="85144" y2="53386"/>
                          <a14:foregroundMark x1="85594" y1="44015" x2="85594" y2="44015"/>
                          <a14:foregroundMark x1="85144" y1="39480" x2="85144" y2="39480"/>
                          <a14:foregroundMark x1="83174" y1="33434" x2="83174" y2="33434"/>
                          <a14:foregroundMark x1="84299" y1="17231" x2="84299" y2="17231"/>
                          <a14:foregroundMark x1="83343" y1="14631" x2="83343" y2="14631"/>
                          <a14:foregroundMark x1="80754" y1="47158" x2="80754" y2="47158"/>
                          <a14:foregroundMark x1="81429" y1="44015" x2="81429" y2="44015"/>
                          <a14:foregroundMark x1="80923" y1="33434" x2="80923" y2="33434"/>
                          <a14:foregroundMark x1="80585" y1="30290" x2="80585" y2="30290"/>
                          <a14:foregroundMark x1="81261" y1="30109" x2="81261" y2="30109"/>
                          <a14:foregroundMark x1="80754" y1="65357" x2="80754" y2="65357"/>
                          <a14:foregroundMark x1="80754" y1="68863" x2="80754" y2="68863"/>
                          <a14:foregroundMark x1="80754" y1="70435" x2="80754" y2="70435"/>
                          <a14:foregroundMark x1="80585" y1="59794" x2="80585" y2="59794"/>
                          <a14:foregroundMark x1="80585" y1="55502" x2="80585" y2="55502"/>
                          <a14:foregroundMark x1="80923" y1="51149" x2="80923" y2="51149"/>
                          <a14:foregroundMark x1="3264" y1="70919" x2="3264" y2="70919"/>
                          <a14:foregroundMark x1="29150" y1="15175" x2="29150" y2="15175"/>
                          <a14:foregroundMark x1="31120" y1="86215" x2="31120" y2="86215"/>
                          <a14:foregroundMark x1="65222" y1="86215" x2="65222" y2="86215"/>
                          <a14:foregroundMark x1="68768" y1="92140" x2="68768" y2="92140"/>
                          <a14:foregroundMark x1="71525" y1="94075" x2="71525" y2="94075"/>
                          <a14:foregroundMark x1="71694" y1="97340" x2="71694" y2="97340"/>
                          <a14:foregroundMark x1="67473" y1="96977" x2="67473" y2="96977"/>
                          <a14:foregroundMark x1="64434" y1="90387" x2="64434" y2="90387"/>
                          <a14:foregroundMark x1="59595" y1="90568" x2="59595" y2="90568"/>
                          <a14:foregroundMark x1="53405" y1="90931" x2="53405" y2="90931"/>
                          <a14:foregroundMark x1="45976" y1="91294" x2="45976" y2="91294"/>
                          <a14:foregroundMark x1="42431" y1="90568" x2="42431" y2="90568"/>
                          <a14:foregroundMark x1="38042" y1="90568" x2="38042" y2="90568"/>
                          <a14:foregroundMark x1="14631" y1="91778" x2="14631" y2="91778"/>
                          <a14:foregroundMark x1="9116" y1="90931" x2="9116" y2="90931"/>
                          <a14:foregroundMark x1="80923" y1="58102" x2="80923" y2="58102"/>
                          <a14:foregroundMark x1="81429" y1="57074" x2="81429" y2="57074"/>
                          <a14:foregroundMark x1="81261" y1="52358" x2="81261" y2="52358"/>
                          <a14:foregroundMark x1="80754" y1="48368" x2="80754" y2="48368"/>
                          <a14:foregroundMark x1="81542" y1="49758" x2="81542" y2="49758"/>
                          <a14:foregroundMark x1="81092" y1="47340" x2="81092" y2="47340"/>
                          <a14:foregroundMark x1="85144" y1="66626" x2="85144" y2="66626"/>
                          <a14:foregroundMark x1="80923" y1="32709" x2="80923" y2="32709"/>
                          <a14:foregroundMark x1="80923" y1="33918" x2="80923" y2="33918"/>
                          <a14:foregroundMark x1="78222" y1="30834" x2="78222" y2="30834"/>
                          <a14:foregroundMark x1="79178" y1="36336" x2="79178" y2="36336"/>
                          <a14:foregroundMark x1="70456" y1="30713" x2="70456" y2="30713"/>
                          <a14:foregroundMark x1="64209" y1="30955" x2="64209" y2="30955"/>
                          <a14:foregroundMark x1="55318" y1="30955" x2="55318" y2="30955"/>
                          <a14:foregroundMark x1="49803" y1="30532" x2="49803" y2="30532"/>
                          <a14:foregroundMark x1="45639" y1="30532" x2="45639" y2="30532"/>
                          <a14:foregroundMark x1="46877" y1="69407" x2="46877" y2="69407"/>
                          <a14:foregroundMark x1="55318" y1="69710" x2="55318" y2="69710"/>
                          <a14:foregroundMark x1="61002" y1="69710" x2="61002" y2="69710"/>
                          <a14:foregroundMark x1="67417" y1="69710" x2="67417" y2="69710"/>
                          <a14:foregroundMark x1="7822" y1="45284" x2="7822" y2="45284"/>
                          <a14:foregroundMark x1="24873" y1="91596" x2="24873" y2="91596"/>
                          <a14:foregroundMark x1="26393" y1="93229" x2="26393" y2="93229"/>
                          <a14:foregroundMark x1="72651" y1="69831" x2="72651" y2="69831"/>
                          <a14:foregroundMark x1="51716" y1="69528" x2="51716" y2="69528"/>
                          <a14:foregroundMark x1="89139" y1="9371" x2="89139" y2="9371"/>
                          <a14:foregroundMark x1="89702" y1="9250" x2="89702" y2="9250"/>
                          <a14:foregroundMark x1="88633" y1="15659" x2="88633" y2="15659"/>
                          <a14:foregroundMark x1="89308" y1="18319" x2="89308" y2="18319"/>
                          <a14:foregroundMark x1="89420" y1="17110" x2="89420" y2="17110"/>
                          <a14:foregroundMark x1="89308" y1="21886" x2="89308" y2="21886"/>
                          <a14:foregroundMark x1="89308" y1="24426" x2="89308" y2="24426"/>
                          <a14:foregroundMark x1="89026" y1="27872" x2="89026" y2="27872"/>
                          <a14:foregroundMark x1="88464" y1="33374" x2="88464" y2="33374"/>
                          <a14:foregroundMark x1="89308" y1="32769" x2="89308" y2="32769"/>
                          <a14:foregroundMark x1="89139" y1="35006" x2="89139" y2="35006"/>
                          <a14:foregroundMark x1="88914" y1="39782" x2="88914" y2="39782"/>
                          <a14:foregroundMark x1="88914" y1="42866" x2="88914" y2="42866"/>
                          <a14:foregroundMark x1="89026" y1="46493" x2="89026" y2="46493"/>
                          <a14:foregroundMark x1="89308" y1="52479" x2="89308" y2="52479"/>
                          <a14:foregroundMark x1="89420" y1="51028" x2="89420" y2="51028"/>
                          <a14:foregroundMark x1="89308" y1="54837" x2="89308" y2="54837"/>
                          <a14:foregroundMark x1="84074" y1="47521" x2="84074" y2="47521"/>
                          <a14:foregroundMark x1="88576" y1="60580" x2="88576" y2="60580"/>
                          <a14:foregroundMark x1="89420" y1="58102" x2="89420" y2="58102"/>
                          <a14:foregroundMark x1="88914" y1="62394" x2="88914" y2="62394"/>
                          <a14:foregroundMark x1="89420" y1="64450" x2="89420" y2="64450"/>
                          <a14:foregroundMark x1="89308" y1="74002" x2="89308" y2="74002"/>
                          <a14:foregroundMark x1="88914" y1="78537" x2="88914" y2="78537"/>
                          <a14:foregroundMark x1="89139" y1="82709" x2="89139" y2="82709"/>
                          <a14:foregroundMark x1="89139" y1="87545" x2="89139" y2="87545"/>
                          <a14:foregroundMark x1="88914" y1="91838" x2="88914" y2="91838"/>
                          <a14:foregroundMark x1="86156" y1="90810" x2="86156" y2="90810"/>
                          <a14:foregroundMark x1="89645" y1="89601" x2="89645" y2="89601"/>
                          <a14:foregroundMark x1="22454" y1="75393" x2="22454" y2="75393"/>
                          <a14:foregroundMark x1="4277" y1="79565" x2="4277" y2="79565"/>
                          <a14:foregroundMark x1="5459" y1="79202" x2="5459" y2="79202"/>
                          <a14:foregroundMark x1="5346" y1="41536" x2="5346" y2="41536"/>
                        </a14:backgroundRemoval>
                      </a14:imgEffect>
                    </a14:imgLayer>
                  </a14:imgProps>
                </a:ext>
                <a:ext uri="{28A0092B-C50C-407E-A947-70E740481C1C}">
                  <a14:useLocalDpi xmlns:a14="http://schemas.microsoft.com/office/drawing/2010/main"/>
                </a:ext>
              </a:extLst>
            </a:blip>
            <a:srcRect l="1658" r="-1"/>
            <a:stretch/>
          </p:blipFill>
          <p:spPr>
            <a:xfrm>
              <a:off x="-2508669" y="1688153"/>
              <a:ext cx="3094259" cy="2927472"/>
            </a:xfrm>
            <a:prstGeom prst="rect">
              <a:avLst/>
            </a:prstGeom>
          </p:spPr>
        </p:pic>
        <p:sp>
          <p:nvSpPr>
            <p:cNvPr id="102" name="Slide Number Placeholder 5">
              <a:extLst>
                <a:ext uri="{FF2B5EF4-FFF2-40B4-BE49-F238E27FC236}">
                  <a16:creationId xmlns:a16="http://schemas.microsoft.com/office/drawing/2014/main" id="{4358C561-8103-F94A-B9E5-FDCE46A549B4}"/>
                </a:ext>
              </a:extLst>
            </p:cNvPr>
            <p:cNvSpPr txBox="1">
              <a:spLocks/>
            </p:cNvSpPr>
            <p:nvPr/>
          </p:nvSpPr>
          <p:spPr>
            <a:xfrm>
              <a:off x="-2615939" y="4788936"/>
              <a:ext cx="3193264" cy="423389"/>
            </a:xfrm>
            <a:prstGeom prst="rect">
              <a:avLst/>
            </a:prstGeom>
          </p:spPr>
          <p:txBody>
            <a:bodyPr vert="horz" lIns="68580" tIns="34290" rIns="68580" bIns="3429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200" dirty="0"/>
                <a:t>Photomultiplier tube (PMT)</a:t>
              </a:r>
            </a:p>
          </p:txBody>
        </p:sp>
        <p:sp>
          <p:nvSpPr>
            <p:cNvPr id="103" name="Slide Number Placeholder 5">
              <a:extLst>
                <a:ext uri="{FF2B5EF4-FFF2-40B4-BE49-F238E27FC236}">
                  <a16:creationId xmlns:a16="http://schemas.microsoft.com/office/drawing/2014/main" id="{22C3EA5C-10AE-A346-A35E-A08FD0FD1052}"/>
                </a:ext>
              </a:extLst>
            </p:cNvPr>
            <p:cNvSpPr txBox="1">
              <a:spLocks/>
            </p:cNvSpPr>
            <p:nvPr/>
          </p:nvSpPr>
          <p:spPr>
            <a:xfrm>
              <a:off x="533994" y="4199441"/>
              <a:ext cx="2003797" cy="499527"/>
            </a:xfrm>
            <a:prstGeom prst="rect">
              <a:avLst/>
            </a:prstGeom>
          </p:spPr>
          <p:txBody>
            <a:bodyPr vert="horz" lIns="68580" tIns="34290" rIns="68580" bIns="3429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200" dirty="0"/>
                <a:t>Composite Scintillator</a:t>
              </a:r>
            </a:p>
          </p:txBody>
        </p:sp>
        <p:sp>
          <p:nvSpPr>
            <p:cNvPr id="104" name="Slide Number Placeholder 5">
              <a:extLst>
                <a:ext uri="{FF2B5EF4-FFF2-40B4-BE49-F238E27FC236}">
                  <a16:creationId xmlns:a16="http://schemas.microsoft.com/office/drawing/2014/main" id="{FB64A70E-9DD2-5940-B9ED-CE1EA4DD7DC0}"/>
                </a:ext>
              </a:extLst>
            </p:cNvPr>
            <p:cNvSpPr txBox="1">
              <a:spLocks/>
            </p:cNvSpPr>
            <p:nvPr/>
          </p:nvSpPr>
          <p:spPr>
            <a:xfrm>
              <a:off x="645869" y="1936776"/>
              <a:ext cx="1147316" cy="324377"/>
            </a:xfrm>
            <a:prstGeom prst="rect">
              <a:avLst/>
            </a:prstGeom>
          </p:spPr>
          <p:txBody>
            <a:bodyPr vert="horz" lIns="68580" tIns="34290" rIns="68580" bIns="3429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200" dirty="0"/>
                <a:t>Shield (Cd, Sn)</a:t>
              </a:r>
            </a:p>
          </p:txBody>
        </p:sp>
        <p:cxnSp>
          <p:nvCxnSpPr>
            <p:cNvPr id="105" name="Straight Arrow Connector 104">
              <a:extLst>
                <a:ext uri="{FF2B5EF4-FFF2-40B4-BE49-F238E27FC236}">
                  <a16:creationId xmlns:a16="http://schemas.microsoft.com/office/drawing/2014/main" id="{A97E1BB2-DFA1-C440-9D38-10F7B1B84B54}"/>
                </a:ext>
              </a:extLst>
            </p:cNvPr>
            <p:cNvCxnSpPr>
              <a:cxnSpLocks/>
            </p:cNvCxnSpPr>
            <p:nvPr/>
          </p:nvCxnSpPr>
          <p:spPr>
            <a:xfrm flipH="1" flipV="1">
              <a:off x="232052" y="2052790"/>
              <a:ext cx="397326" cy="13379"/>
            </a:xfrm>
            <a:prstGeom prst="straightConnector1">
              <a:avLst/>
            </a:prstGeom>
            <a:ln w="28575">
              <a:solidFill>
                <a:srgbClr val="FF2F92"/>
              </a:solidFill>
              <a:headEnd type="none"/>
              <a:tailEnd type="stealth" w="lg" len="lg"/>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53D0B94F-214B-AA4C-BFAD-80418F906E18}"/>
                </a:ext>
              </a:extLst>
            </p:cNvPr>
            <p:cNvCxnSpPr>
              <a:cxnSpLocks/>
            </p:cNvCxnSpPr>
            <p:nvPr/>
          </p:nvCxnSpPr>
          <p:spPr>
            <a:xfrm flipV="1">
              <a:off x="-1751463" y="3711512"/>
              <a:ext cx="212073" cy="1043131"/>
            </a:xfrm>
            <a:prstGeom prst="straightConnector1">
              <a:avLst/>
            </a:prstGeom>
            <a:ln w="28575">
              <a:solidFill>
                <a:srgbClr val="FF2F92"/>
              </a:solidFill>
              <a:headEnd type="none"/>
              <a:tailEnd type="stealth" w="lg" len="lg"/>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DC955933-19A3-784C-AA24-48CD0629C164}"/>
                </a:ext>
              </a:extLst>
            </p:cNvPr>
            <p:cNvCxnSpPr>
              <a:cxnSpLocks/>
            </p:cNvCxnSpPr>
            <p:nvPr/>
          </p:nvCxnSpPr>
          <p:spPr>
            <a:xfrm flipH="1" flipV="1">
              <a:off x="-66129" y="3681928"/>
              <a:ext cx="590110" cy="572210"/>
            </a:xfrm>
            <a:prstGeom prst="straightConnector1">
              <a:avLst/>
            </a:prstGeom>
            <a:ln w="28575">
              <a:solidFill>
                <a:srgbClr val="FF2F92"/>
              </a:solidFill>
              <a:headEnd type="none"/>
              <a:tailEnd type="stealth" w="lg" len="lg"/>
            </a:ln>
          </p:spPr>
          <p:style>
            <a:lnRef idx="1">
              <a:schemeClr val="accent1"/>
            </a:lnRef>
            <a:fillRef idx="0">
              <a:schemeClr val="accent1"/>
            </a:fillRef>
            <a:effectRef idx="0">
              <a:schemeClr val="accent1"/>
            </a:effectRef>
            <a:fontRef idx="minor">
              <a:schemeClr val="tx1"/>
            </a:fontRef>
          </p:style>
        </p:cxnSp>
      </p:grpSp>
      <p:pic>
        <p:nvPicPr>
          <p:cNvPr id="122" name="Picture 121">
            <a:extLst>
              <a:ext uri="{FF2B5EF4-FFF2-40B4-BE49-F238E27FC236}">
                <a16:creationId xmlns:a16="http://schemas.microsoft.com/office/drawing/2014/main" id="{8CA53E8A-1C78-6448-877F-F0334A901694}"/>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32061805" y="11412847"/>
            <a:ext cx="4213764" cy="3346704"/>
          </a:xfrm>
          <a:prstGeom prst="rect">
            <a:avLst/>
          </a:prstGeom>
        </p:spPr>
      </p:pic>
      <p:pic>
        <p:nvPicPr>
          <p:cNvPr id="142" name="Picture 141">
            <a:extLst>
              <a:ext uri="{FF2B5EF4-FFF2-40B4-BE49-F238E27FC236}">
                <a16:creationId xmlns:a16="http://schemas.microsoft.com/office/drawing/2014/main" id="{6FCDF2DA-C86A-BC4B-8F81-D368250D53AA}"/>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24575053" y="11412847"/>
            <a:ext cx="6990207" cy="3346704"/>
          </a:xfrm>
          <a:prstGeom prst="rect">
            <a:avLst/>
          </a:prstGeom>
        </p:spPr>
      </p:pic>
      <p:sp>
        <p:nvSpPr>
          <p:cNvPr id="159" name="Rectangle 158">
            <a:extLst>
              <a:ext uri="{FF2B5EF4-FFF2-40B4-BE49-F238E27FC236}">
                <a16:creationId xmlns:a16="http://schemas.microsoft.com/office/drawing/2014/main" id="{BA6DF7AA-9E85-5445-87BA-9EB0C7CA2CDF}"/>
              </a:ext>
            </a:extLst>
          </p:cNvPr>
          <p:cNvSpPr/>
          <p:nvPr/>
        </p:nvSpPr>
        <p:spPr>
          <a:xfrm>
            <a:off x="24516755" y="14793174"/>
            <a:ext cx="6990207" cy="375552"/>
          </a:xfrm>
          <a:prstGeom prst="rect">
            <a:avLst/>
          </a:prstGeom>
        </p:spPr>
        <p:txBody>
          <a:bodyPr wrap="square">
            <a:spAutoFit/>
          </a:bodyPr>
          <a:lstStyle/>
          <a:p>
            <a:pPr algn="just">
              <a:lnSpc>
                <a:spcPct val="107000"/>
              </a:lnSpc>
              <a:spcAft>
                <a:spcPts val="800"/>
              </a:spcAft>
            </a:pPr>
            <a:r>
              <a:rPr lang="en-US" sz="1800" b="1" dirty="0">
                <a:ea typeface="Calibri" panose="020F0502020204030204" pitchFamily="34" charset="0"/>
                <a:cs typeface="Times New Roman" panose="02020603050405020304" pitchFamily="18" charset="0"/>
              </a:rPr>
              <a:t>Figure 4c. Glass fiber bundles are ~0.8”x0.8”x7” with ~480 fibers each.</a:t>
            </a:r>
            <a:endParaRPr lang="en-US" sz="1800" b="1" dirty="0">
              <a:effectLst/>
              <a:ea typeface="Calibri" panose="020F0502020204030204" pitchFamily="34" charset="0"/>
              <a:cs typeface="Times New Roman" panose="02020603050405020304" pitchFamily="18" charset="0"/>
            </a:endParaRPr>
          </a:p>
        </p:txBody>
      </p:sp>
      <p:sp>
        <p:nvSpPr>
          <p:cNvPr id="169" name="Rectangle 168">
            <a:extLst>
              <a:ext uri="{FF2B5EF4-FFF2-40B4-BE49-F238E27FC236}">
                <a16:creationId xmlns:a16="http://schemas.microsoft.com/office/drawing/2014/main" id="{207A12D6-6BAC-8F4B-AC5C-BE9E06BE6595}"/>
              </a:ext>
            </a:extLst>
          </p:cNvPr>
          <p:cNvSpPr/>
          <p:nvPr/>
        </p:nvSpPr>
        <p:spPr>
          <a:xfrm>
            <a:off x="31989835" y="14797210"/>
            <a:ext cx="4285734" cy="646331"/>
          </a:xfrm>
          <a:prstGeom prst="rect">
            <a:avLst/>
          </a:prstGeom>
        </p:spPr>
        <p:txBody>
          <a:bodyPr wrap="square">
            <a:spAutoFit/>
          </a:bodyPr>
          <a:lstStyle/>
          <a:p>
            <a:pPr algn="just"/>
            <a:r>
              <a:rPr lang="en-US" sz="1800" b="1" dirty="0">
                <a:ea typeface="Calibri" panose="020F0502020204030204" pitchFamily="34" charset="0"/>
                <a:cs typeface="Times New Roman" panose="02020603050405020304" pitchFamily="18" charset="0"/>
              </a:rPr>
              <a:t>Figure 4d. Bundle is cast with </a:t>
            </a:r>
            <a:r>
              <a:rPr lang="en-US" sz="1800" b="1" dirty="0"/>
              <a:t>BC-490 polyvinyl-toluene plastic scintillator.</a:t>
            </a:r>
          </a:p>
        </p:txBody>
      </p:sp>
      <p:pic>
        <p:nvPicPr>
          <p:cNvPr id="120" name="Picture 119">
            <a:extLst>
              <a:ext uri="{FF2B5EF4-FFF2-40B4-BE49-F238E27FC236}">
                <a16:creationId xmlns:a16="http://schemas.microsoft.com/office/drawing/2014/main" id="{C8624DDC-950C-2E4E-AAAB-3590CD3BB534}"/>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rot="5400000">
            <a:off x="20576003" y="11257752"/>
            <a:ext cx="3347409" cy="3657600"/>
          </a:xfrm>
          <a:prstGeom prst="rect">
            <a:avLst/>
          </a:prstGeom>
        </p:spPr>
      </p:pic>
      <p:sp>
        <p:nvSpPr>
          <p:cNvPr id="170" name="Rectangle 169">
            <a:extLst>
              <a:ext uri="{FF2B5EF4-FFF2-40B4-BE49-F238E27FC236}">
                <a16:creationId xmlns:a16="http://schemas.microsoft.com/office/drawing/2014/main" id="{9F83B5F0-99C2-8942-948C-74BEDD246F93}"/>
              </a:ext>
            </a:extLst>
          </p:cNvPr>
          <p:cNvSpPr/>
          <p:nvPr/>
        </p:nvSpPr>
        <p:spPr>
          <a:xfrm>
            <a:off x="20327164" y="14778395"/>
            <a:ext cx="3761733" cy="671915"/>
          </a:xfrm>
          <a:prstGeom prst="rect">
            <a:avLst/>
          </a:prstGeom>
        </p:spPr>
        <p:txBody>
          <a:bodyPr wrap="square">
            <a:spAutoFit/>
          </a:bodyPr>
          <a:lstStyle/>
          <a:p>
            <a:pPr algn="just">
              <a:lnSpc>
                <a:spcPct val="107000"/>
              </a:lnSpc>
              <a:spcAft>
                <a:spcPts val="800"/>
              </a:spcAft>
            </a:pPr>
            <a:r>
              <a:rPr lang="en-US" sz="1800" b="1" dirty="0">
                <a:ea typeface="Calibri" panose="020F0502020204030204" pitchFamily="34" charset="0"/>
                <a:cs typeface="Times New Roman" panose="02020603050405020304" pitchFamily="18" charset="0"/>
              </a:rPr>
              <a:t>Figure 4b. </a:t>
            </a:r>
            <a:r>
              <a:rPr lang="en-US" sz="1800" b="1" baseline="30000" dirty="0">
                <a:ea typeface="Calibri" panose="020F0502020204030204" pitchFamily="34" charset="0"/>
                <a:cs typeface="Times New Roman" panose="02020603050405020304" pitchFamily="18" charset="0"/>
              </a:rPr>
              <a:t>6</a:t>
            </a:r>
            <a:r>
              <a:rPr lang="en-US" sz="1800" b="1" dirty="0">
                <a:ea typeface="Calibri" panose="020F0502020204030204" pitchFamily="34" charset="0"/>
                <a:cs typeface="Times New Roman" panose="02020603050405020304" pitchFamily="18" charset="0"/>
              </a:rPr>
              <a:t>Li-doped glass fibers built up into bundle by hand.</a:t>
            </a:r>
            <a:endParaRPr lang="en-US" sz="1800" b="1" dirty="0">
              <a:effectLst/>
              <a:ea typeface="Calibri" panose="020F0502020204030204" pitchFamily="34" charset="0"/>
              <a:cs typeface="Times New Roman" panose="02020603050405020304" pitchFamily="18" charset="0"/>
            </a:endParaRPr>
          </a:p>
        </p:txBody>
      </p:sp>
      <p:pic>
        <p:nvPicPr>
          <p:cNvPr id="171" name="Picture 170">
            <a:extLst>
              <a:ext uri="{FF2B5EF4-FFF2-40B4-BE49-F238E27FC236}">
                <a16:creationId xmlns:a16="http://schemas.microsoft.com/office/drawing/2014/main" id="{1E86C9E9-C45A-CC45-A736-297CA96C1387}"/>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35402194" y="6311680"/>
            <a:ext cx="4456050" cy="4114800"/>
          </a:xfrm>
          <a:prstGeom prst="rect">
            <a:avLst/>
          </a:prstGeom>
        </p:spPr>
      </p:pic>
      <p:sp>
        <p:nvSpPr>
          <p:cNvPr id="172" name="Rectangle 171">
            <a:extLst>
              <a:ext uri="{FF2B5EF4-FFF2-40B4-BE49-F238E27FC236}">
                <a16:creationId xmlns:a16="http://schemas.microsoft.com/office/drawing/2014/main" id="{149547BB-5F30-B74B-9F67-7E4D5E152470}"/>
              </a:ext>
            </a:extLst>
          </p:cNvPr>
          <p:cNvSpPr/>
          <p:nvPr/>
        </p:nvSpPr>
        <p:spPr>
          <a:xfrm>
            <a:off x="35402194" y="10441925"/>
            <a:ext cx="4456050" cy="646331"/>
          </a:xfrm>
          <a:prstGeom prst="rect">
            <a:avLst/>
          </a:prstGeom>
        </p:spPr>
        <p:txBody>
          <a:bodyPr wrap="square">
            <a:spAutoFit/>
          </a:bodyPr>
          <a:lstStyle/>
          <a:p>
            <a:pPr algn="just"/>
            <a:r>
              <a:rPr lang="en-US" sz="1800" b="1" dirty="0"/>
              <a:t>Figure 4f. Sensor assembly prototype for functional performance testing.</a:t>
            </a:r>
          </a:p>
        </p:txBody>
      </p:sp>
      <p:pic>
        <p:nvPicPr>
          <p:cNvPr id="173" name="Picture 172">
            <a:extLst>
              <a:ext uri="{FF2B5EF4-FFF2-40B4-BE49-F238E27FC236}">
                <a16:creationId xmlns:a16="http://schemas.microsoft.com/office/drawing/2014/main" id="{71B015E0-1A2A-A247-AFAB-144C5563CA81}"/>
              </a:ext>
            </a:extLst>
          </p:cNvPr>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a:off x="36772113" y="11412847"/>
            <a:ext cx="3086131" cy="3346704"/>
          </a:xfrm>
          <a:prstGeom prst="rect">
            <a:avLst/>
          </a:prstGeom>
        </p:spPr>
      </p:pic>
      <p:sp>
        <p:nvSpPr>
          <p:cNvPr id="174" name="Rectangle 173">
            <a:extLst>
              <a:ext uri="{FF2B5EF4-FFF2-40B4-BE49-F238E27FC236}">
                <a16:creationId xmlns:a16="http://schemas.microsoft.com/office/drawing/2014/main" id="{570BC2A5-6854-2245-B110-463201AED9C0}"/>
              </a:ext>
            </a:extLst>
          </p:cNvPr>
          <p:cNvSpPr/>
          <p:nvPr/>
        </p:nvSpPr>
        <p:spPr>
          <a:xfrm>
            <a:off x="36629538" y="14820386"/>
            <a:ext cx="3453772" cy="646331"/>
          </a:xfrm>
          <a:prstGeom prst="rect">
            <a:avLst/>
          </a:prstGeom>
        </p:spPr>
        <p:txBody>
          <a:bodyPr wrap="square">
            <a:spAutoFit/>
          </a:bodyPr>
          <a:lstStyle/>
          <a:p>
            <a:pPr algn="just"/>
            <a:r>
              <a:rPr lang="en-US" sz="1800" b="1" dirty="0"/>
              <a:t>Figure 4e. 1” cube composite scintillator wrapped in black tape.</a:t>
            </a:r>
          </a:p>
        </p:txBody>
      </p:sp>
      <p:sp>
        <p:nvSpPr>
          <p:cNvPr id="175" name="Rectangle 174">
            <a:extLst>
              <a:ext uri="{FF2B5EF4-FFF2-40B4-BE49-F238E27FC236}">
                <a16:creationId xmlns:a16="http://schemas.microsoft.com/office/drawing/2014/main" id="{15F46F9E-E12D-E44F-A687-912F4FBD1A52}"/>
              </a:ext>
            </a:extLst>
          </p:cNvPr>
          <p:cNvSpPr/>
          <p:nvPr/>
        </p:nvSpPr>
        <p:spPr>
          <a:xfrm>
            <a:off x="25074846" y="6117180"/>
            <a:ext cx="10322251" cy="5170646"/>
          </a:xfrm>
          <a:prstGeom prst="rect">
            <a:avLst/>
          </a:prstGeom>
        </p:spPr>
        <p:txBody>
          <a:bodyPr wrap="square">
            <a:spAutoFit/>
          </a:bodyPr>
          <a:lstStyle/>
          <a:p>
            <a:pPr marL="457200" indent="-457200" algn="just">
              <a:buFont typeface="Arial" panose="020B0604020202020204" pitchFamily="34" charset="0"/>
              <a:buChar char="•"/>
            </a:pPr>
            <a:r>
              <a:rPr lang="en-US" sz="3000" baseline="30000" dirty="0"/>
              <a:t>6</a:t>
            </a:r>
            <a:r>
              <a:rPr lang="en-US" sz="3000" dirty="0"/>
              <a:t>Li-doped glass fibers produce a distinctive signal for neutrons. </a:t>
            </a:r>
          </a:p>
          <a:p>
            <a:pPr marL="457200" indent="-457200" algn="just">
              <a:buFont typeface="Arial" panose="020B0604020202020204" pitchFamily="34" charset="0"/>
              <a:buChar char="•"/>
            </a:pPr>
            <a:r>
              <a:rPr lang="en-US" sz="3000" dirty="0"/>
              <a:t>120-micron </a:t>
            </a:r>
            <a:r>
              <a:rPr lang="en-US" sz="3000" baseline="30000" dirty="0"/>
              <a:t>6</a:t>
            </a:r>
            <a:r>
              <a:rPr lang="en-US" sz="3000" dirty="0"/>
              <a:t>Li-doped scintillating glass fibers are mounted, stacked, and assembled into bundles with epoxy ends, ~480 glass fibers in each bundle (Fig. 4b, 4c).</a:t>
            </a:r>
          </a:p>
          <a:p>
            <a:pPr marL="457200" indent="-457200" algn="just">
              <a:buFont typeface="Arial" panose="020B0604020202020204" pitchFamily="34" charset="0"/>
              <a:buChar char="•"/>
            </a:pPr>
            <a:r>
              <a:rPr lang="en-US" sz="3000" dirty="0"/>
              <a:t>Bundles are immersed in a liquid plastic scintillator (</a:t>
            </a:r>
            <a:r>
              <a:rPr lang="en-US" sz="3000" dirty="0" err="1"/>
              <a:t>polyvinvyl</a:t>
            </a:r>
            <a:r>
              <a:rPr lang="en-US" sz="3000" dirty="0"/>
              <a:t> toluene, PVT) using custom molds of AL and optically flat glass. ~4 weeks cure time (Fig. 4d).</a:t>
            </a:r>
          </a:p>
          <a:p>
            <a:pPr marL="457200" indent="-457200" algn="just">
              <a:buFont typeface="Arial" panose="020B0604020202020204" pitchFamily="34" charset="0"/>
              <a:buChar char="•"/>
            </a:pPr>
            <a:r>
              <a:rPr lang="en-US" sz="3000" dirty="0"/>
              <a:t>Two right square prisms of solid plastic scintillator, with </a:t>
            </a:r>
            <a:r>
              <a:rPr lang="en-US" sz="3000" baseline="30000" dirty="0"/>
              <a:t>6</a:t>
            </a:r>
            <a:r>
              <a:rPr lang="en-US" sz="3000" dirty="0"/>
              <a:t>Li glass fibers embedded within, are cut into 1” cube detector volumes. These are wrapped in tape and coupled with a PMT.</a:t>
            </a:r>
          </a:p>
          <a:p>
            <a:pPr marL="457200" indent="-457200" algn="just">
              <a:buFont typeface="Arial" panose="020B0604020202020204" pitchFamily="34" charset="0"/>
              <a:buChar char="•"/>
            </a:pPr>
            <a:r>
              <a:rPr lang="en-US" sz="3000" dirty="0"/>
              <a:t>Counting rate is estimated to be 0.1 – 0.5 Hz.</a:t>
            </a:r>
          </a:p>
        </p:txBody>
      </p:sp>
      <p:cxnSp>
        <p:nvCxnSpPr>
          <p:cNvPr id="176" name="Straight Connector 175">
            <a:extLst>
              <a:ext uri="{FF2B5EF4-FFF2-40B4-BE49-F238E27FC236}">
                <a16:creationId xmlns:a16="http://schemas.microsoft.com/office/drawing/2014/main" id="{B4891930-A9D8-FB4E-A2BA-CEBFCE330F5E}"/>
              </a:ext>
            </a:extLst>
          </p:cNvPr>
          <p:cNvCxnSpPr/>
          <p:nvPr/>
        </p:nvCxnSpPr>
        <p:spPr>
          <a:xfrm flipV="1">
            <a:off x="20218124" y="15598707"/>
            <a:ext cx="19795960" cy="1"/>
          </a:xfrm>
          <a:prstGeom prst="line">
            <a:avLst/>
          </a:prstGeom>
          <a:ln w="57150" cmpd="sng"/>
        </p:spPr>
        <p:style>
          <a:lnRef idx="2">
            <a:schemeClr val="dk1"/>
          </a:lnRef>
          <a:fillRef idx="0">
            <a:schemeClr val="dk1"/>
          </a:fillRef>
          <a:effectRef idx="1">
            <a:schemeClr val="dk1"/>
          </a:effectRef>
          <a:fontRef idx="minor">
            <a:schemeClr val="tx1"/>
          </a:fontRef>
        </p:style>
      </p:cxnSp>
      <p:sp>
        <p:nvSpPr>
          <p:cNvPr id="177" name="Rectangle 176">
            <a:extLst>
              <a:ext uri="{FF2B5EF4-FFF2-40B4-BE49-F238E27FC236}">
                <a16:creationId xmlns:a16="http://schemas.microsoft.com/office/drawing/2014/main" id="{94B091DD-E01B-4E44-B343-8A361EA5BFBD}"/>
              </a:ext>
            </a:extLst>
          </p:cNvPr>
          <p:cNvSpPr/>
          <p:nvPr/>
        </p:nvSpPr>
        <p:spPr>
          <a:xfrm>
            <a:off x="20408095" y="15671664"/>
            <a:ext cx="19645314" cy="1015663"/>
          </a:xfrm>
          <a:prstGeom prst="rect">
            <a:avLst/>
          </a:prstGeom>
        </p:spPr>
        <p:txBody>
          <a:bodyPr wrap="square">
            <a:spAutoFit/>
          </a:bodyPr>
          <a:lstStyle/>
          <a:p>
            <a:pPr algn="ctr" defTabSz="2193829">
              <a:defRPr/>
            </a:pPr>
            <a:r>
              <a:rPr lang="en-US" sz="6000" b="1" dirty="0">
                <a:cs typeface="Helvetica"/>
              </a:rPr>
              <a:t>Science Overview</a:t>
            </a:r>
            <a:endParaRPr lang="en-US" sz="5500" b="1" dirty="0">
              <a:cs typeface="Helvetica"/>
            </a:endParaRPr>
          </a:p>
        </p:txBody>
      </p:sp>
      <p:sp>
        <p:nvSpPr>
          <p:cNvPr id="185" name="TextBox 184">
            <a:extLst>
              <a:ext uri="{FF2B5EF4-FFF2-40B4-BE49-F238E27FC236}">
                <a16:creationId xmlns:a16="http://schemas.microsoft.com/office/drawing/2014/main" id="{D77DD0C1-BFAC-8C43-B7F4-579B1850A802}"/>
              </a:ext>
            </a:extLst>
          </p:cNvPr>
          <p:cNvSpPr txBox="1"/>
          <p:nvPr/>
        </p:nvSpPr>
        <p:spPr>
          <a:xfrm>
            <a:off x="490204" y="31770168"/>
            <a:ext cx="10089660" cy="923297"/>
          </a:xfrm>
          <a:prstGeom prst="rect">
            <a:avLst/>
          </a:prstGeom>
          <a:noFill/>
          <a:ln w="9525" cap="flat" cmpd="sng" algn="ctr">
            <a:noFill/>
            <a:prstDash val="dot"/>
            <a:round/>
            <a:headEnd type="none" w="med" len="med"/>
            <a:tailEnd type="none" w="med" len="med"/>
          </a:ln>
        </p:spPr>
        <p:txBody>
          <a:bodyPr wrap="square" lIns="91408" tIns="45704" rIns="91408" bIns="45704" rtlCol="0">
            <a:spAutoFit/>
          </a:bodyPr>
          <a:lstStyle/>
          <a:p>
            <a:pPr algn="just"/>
            <a:r>
              <a:rPr lang="en-US" sz="1800" b="1" dirty="0"/>
              <a:t>Figure 3. NMS mechanical model front (left) and planar (right) views. NMS offers high science reward for minimal spacecraft resources. Key sensor components are labeled above. Cd shielding absorbs all neutrons below ~0.4 eV preventing thermal neutrons from detection.</a:t>
            </a:r>
          </a:p>
        </p:txBody>
      </p:sp>
      <p:sp>
        <p:nvSpPr>
          <p:cNvPr id="187" name="Rectangle 186">
            <a:extLst>
              <a:ext uri="{FF2B5EF4-FFF2-40B4-BE49-F238E27FC236}">
                <a16:creationId xmlns:a16="http://schemas.microsoft.com/office/drawing/2014/main" id="{414607C8-88B5-A84C-8466-C27882BDCD6D}"/>
              </a:ext>
            </a:extLst>
          </p:cNvPr>
          <p:cNvSpPr/>
          <p:nvPr/>
        </p:nvSpPr>
        <p:spPr>
          <a:xfrm>
            <a:off x="20313644" y="10969266"/>
            <a:ext cx="5060956" cy="375552"/>
          </a:xfrm>
          <a:prstGeom prst="rect">
            <a:avLst/>
          </a:prstGeom>
        </p:spPr>
        <p:txBody>
          <a:bodyPr wrap="square">
            <a:spAutoFit/>
          </a:bodyPr>
          <a:lstStyle/>
          <a:p>
            <a:pPr algn="just">
              <a:lnSpc>
                <a:spcPct val="107000"/>
              </a:lnSpc>
              <a:spcAft>
                <a:spcPts val="800"/>
              </a:spcAft>
            </a:pPr>
            <a:r>
              <a:rPr lang="en-US" sz="1800" b="1" dirty="0">
                <a:ea typeface="Calibri" panose="020F0502020204030204" pitchFamily="34" charset="0"/>
                <a:cs typeface="Times New Roman" panose="02020603050405020304" pitchFamily="18" charset="0"/>
              </a:rPr>
              <a:t>Figure 4a. Scintillator Sensor Assembly CAD model.</a:t>
            </a:r>
            <a:endParaRPr lang="en-US" sz="1800" b="1" dirty="0">
              <a:effectLst/>
              <a:ea typeface="Calibri" panose="020F0502020204030204" pitchFamily="34" charset="0"/>
              <a:cs typeface="Times New Roman" panose="02020603050405020304" pitchFamily="18" charset="0"/>
            </a:endParaRPr>
          </a:p>
        </p:txBody>
      </p:sp>
      <p:sp>
        <p:nvSpPr>
          <p:cNvPr id="188" name="Rectangle 187">
            <a:extLst>
              <a:ext uri="{FF2B5EF4-FFF2-40B4-BE49-F238E27FC236}">
                <a16:creationId xmlns:a16="http://schemas.microsoft.com/office/drawing/2014/main" id="{4A73AC59-2682-CB49-8933-82DF930534BD}"/>
              </a:ext>
            </a:extLst>
          </p:cNvPr>
          <p:cNvSpPr/>
          <p:nvPr/>
        </p:nvSpPr>
        <p:spPr>
          <a:xfrm>
            <a:off x="20306238" y="21346305"/>
            <a:ext cx="4779343" cy="1264642"/>
          </a:xfrm>
          <a:prstGeom prst="rect">
            <a:avLst/>
          </a:prstGeom>
        </p:spPr>
        <p:txBody>
          <a:bodyPr wrap="square">
            <a:spAutoFit/>
          </a:bodyPr>
          <a:lstStyle/>
          <a:p>
            <a:pPr algn="just">
              <a:lnSpc>
                <a:spcPct val="107000"/>
              </a:lnSpc>
              <a:spcAft>
                <a:spcPts val="800"/>
              </a:spcAft>
            </a:pPr>
            <a:r>
              <a:rPr lang="en-US" sz="1800" b="1" dirty="0">
                <a:ea typeface="Calibri" panose="020F0502020204030204" pitchFamily="34" charset="0"/>
                <a:cs typeface="Times New Roman" panose="02020603050405020304" pitchFamily="18" charset="0"/>
              </a:rPr>
              <a:t>Figure 5. Nuclear spectroscopy at the lunar surface. High energy solar energetic particles (SEPs) and Galactic Cosmic Rays (GCRs) impact the lunar regolith producing neutrons. [4]</a:t>
            </a:r>
            <a:endParaRPr lang="en-US" sz="1800" b="1" dirty="0">
              <a:effectLst/>
              <a:ea typeface="Calibri" panose="020F0502020204030204" pitchFamily="34" charset="0"/>
              <a:cs typeface="Times New Roman" panose="02020603050405020304" pitchFamily="18" charset="0"/>
            </a:endParaRPr>
          </a:p>
        </p:txBody>
      </p:sp>
      <p:pic>
        <p:nvPicPr>
          <p:cNvPr id="189" name="Picture 188">
            <a:extLst>
              <a:ext uri="{FF2B5EF4-FFF2-40B4-BE49-F238E27FC236}">
                <a16:creationId xmlns:a16="http://schemas.microsoft.com/office/drawing/2014/main" id="{DC45EBD2-1F4E-944C-B470-75C35B5AF85B}"/>
              </a:ext>
            </a:extLst>
          </p:cNvPr>
          <p:cNvPicPr>
            <a:picLocks noChangeAspect="1"/>
          </p:cNvPicPr>
          <p:nvPr/>
        </p:nvPicPr>
        <p:blipFill rotWithShape="1">
          <a:blip r:embed="rId16" cstate="print">
            <a:extLst>
              <a:ext uri="{28A0092B-C50C-407E-A947-70E740481C1C}">
                <a14:useLocalDpi xmlns:a14="http://schemas.microsoft.com/office/drawing/2010/main"/>
              </a:ext>
            </a:extLst>
          </a:blip>
          <a:srcRect/>
          <a:stretch/>
        </p:blipFill>
        <p:spPr>
          <a:xfrm>
            <a:off x="20350799" y="22725843"/>
            <a:ext cx="4747483" cy="3231094"/>
          </a:xfrm>
          <a:prstGeom prst="rect">
            <a:avLst/>
          </a:prstGeom>
        </p:spPr>
      </p:pic>
      <p:sp>
        <p:nvSpPr>
          <p:cNvPr id="191" name="Rectangle 190">
            <a:extLst>
              <a:ext uri="{FF2B5EF4-FFF2-40B4-BE49-F238E27FC236}">
                <a16:creationId xmlns:a16="http://schemas.microsoft.com/office/drawing/2014/main" id="{F13BDB66-61FE-0146-886D-D4D29F79106D}"/>
              </a:ext>
            </a:extLst>
          </p:cNvPr>
          <p:cNvSpPr/>
          <p:nvPr/>
        </p:nvSpPr>
        <p:spPr>
          <a:xfrm>
            <a:off x="20340805" y="25892902"/>
            <a:ext cx="4744775" cy="968278"/>
          </a:xfrm>
          <a:prstGeom prst="rect">
            <a:avLst/>
          </a:prstGeom>
        </p:spPr>
        <p:txBody>
          <a:bodyPr wrap="square">
            <a:spAutoFit/>
          </a:bodyPr>
          <a:lstStyle/>
          <a:p>
            <a:pPr algn="just">
              <a:lnSpc>
                <a:spcPct val="107000"/>
              </a:lnSpc>
              <a:spcAft>
                <a:spcPts val="800"/>
              </a:spcAft>
            </a:pPr>
            <a:r>
              <a:rPr lang="en-US" sz="1800" b="1" dirty="0">
                <a:ea typeface="Calibri" panose="020F0502020204030204" pitchFamily="34" charset="0"/>
                <a:cs typeface="Times New Roman" panose="02020603050405020304" pitchFamily="18" charset="0"/>
              </a:rPr>
              <a:t>Figure 6. Simulated neutron energy demonstrating neutron flux sensitivity to lunar compositions in the thermal range [5]. </a:t>
            </a:r>
            <a:endParaRPr lang="en-US" sz="1800" b="1" dirty="0">
              <a:effectLst/>
              <a:ea typeface="Calibri" panose="020F0502020204030204" pitchFamily="34" charset="0"/>
              <a:cs typeface="Times New Roman" panose="02020603050405020304" pitchFamily="18" charset="0"/>
            </a:endParaRPr>
          </a:p>
        </p:txBody>
      </p:sp>
      <p:grpSp>
        <p:nvGrpSpPr>
          <p:cNvPr id="192" name="Group 191">
            <a:extLst>
              <a:ext uri="{FF2B5EF4-FFF2-40B4-BE49-F238E27FC236}">
                <a16:creationId xmlns:a16="http://schemas.microsoft.com/office/drawing/2014/main" id="{E05C3B4C-0FD2-134D-8896-7C72A2E23CEC}"/>
              </a:ext>
            </a:extLst>
          </p:cNvPr>
          <p:cNvGrpSpPr>
            <a:grpSpLocks noChangeAspect="1"/>
          </p:cNvGrpSpPr>
          <p:nvPr/>
        </p:nvGrpSpPr>
        <p:grpSpPr>
          <a:xfrm>
            <a:off x="34688515" y="15834818"/>
            <a:ext cx="5156676" cy="4297680"/>
            <a:chOff x="1813486" y="179043"/>
            <a:chExt cx="5156676" cy="4297680"/>
          </a:xfrm>
        </p:grpSpPr>
        <p:pic>
          <p:nvPicPr>
            <p:cNvPr id="193" name="Picture 192">
              <a:extLst>
                <a:ext uri="{FF2B5EF4-FFF2-40B4-BE49-F238E27FC236}">
                  <a16:creationId xmlns:a16="http://schemas.microsoft.com/office/drawing/2014/main" id="{33BFE0B2-0E00-0643-BA56-78BC78DB1485}"/>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1813486" y="179043"/>
              <a:ext cx="5156676" cy="4297680"/>
            </a:xfrm>
            <a:prstGeom prst="rect">
              <a:avLst/>
            </a:prstGeom>
            <a:ln>
              <a:noFill/>
            </a:ln>
          </p:spPr>
        </p:pic>
        <p:sp>
          <p:nvSpPr>
            <p:cNvPr id="195" name="Slide Number Placeholder 5">
              <a:extLst>
                <a:ext uri="{FF2B5EF4-FFF2-40B4-BE49-F238E27FC236}">
                  <a16:creationId xmlns:a16="http://schemas.microsoft.com/office/drawing/2014/main" id="{52A81329-024B-A149-836B-289FEDC29093}"/>
                </a:ext>
              </a:extLst>
            </p:cNvPr>
            <p:cNvSpPr txBox="1">
              <a:spLocks/>
            </p:cNvSpPr>
            <p:nvPr/>
          </p:nvSpPr>
          <p:spPr>
            <a:xfrm>
              <a:off x="2535639" y="1230287"/>
              <a:ext cx="1042774" cy="278656"/>
            </a:xfrm>
            <a:prstGeom prst="rect">
              <a:avLst/>
            </a:prstGeom>
          </p:spPr>
          <p:txBody>
            <a:bodyPr vert="horz" lIns="68580" tIns="34290" rIns="68580" bIns="3429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800" dirty="0"/>
                <a:t>neutrons</a:t>
              </a:r>
            </a:p>
          </p:txBody>
        </p:sp>
        <p:cxnSp>
          <p:nvCxnSpPr>
            <p:cNvPr id="196" name="Straight Arrow Connector 195">
              <a:extLst>
                <a:ext uri="{FF2B5EF4-FFF2-40B4-BE49-F238E27FC236}">
                  <a16:creationId xmlns:a16="http://schemas.microsoft.com/office/drawing/2014/main" id="{E5D4FBF0-A44C-2C4A-86B1-4CEA96F464D5}"/>
                </a:ext>
              </a:extLst>
            </p:cNvPr>
            <p:cNvCxnSpPr>
              <a:cxnSpLocks/>
            </p:cNvCxnSpPr>
            <p:nvPr/>
          </p:nvCxnSpPr>
          <p:spPr>
            <a:xfrm>
              <a:off x="2983064" y="1528605"/>
              <a:ext cx="502276" cy="373487"/>
            </a:xfrm>
            <a:prstGeom prst="straightConnector1">
              <a:avLst/>
            </a:prstGeom>
            <a:ln w="28575">
              <a:solidFill>
                <a:srgbClr val="FF2F92"/>
              </a:solidFill>
              <a:headEnd type="none"/>
              <a:tailEnd type="stealth" w="lg" len="lg"/>
            </a:ln>
          </p:spPr>
          <p:style>
            <a:lnRef idx="1">
              <a:schemeClr val="accent1"/>
            </a:lnRef>
            <a:fillRef idx="0">
              <a:schemeClr val="accent1"/>
            </a:fillRef>
            <a:effectRef idx="0">
              <a:schemeClr val="accent1"/>
            </a:effectRef>
            <a:fontRef idx="minor">
              <a:schemeClr val="tx1"/>
            </a:fontRef>
          </p:style>
        </p:cxnSp>
        <p:sp>
          <p:nvSpPr>
            <p:cNvPr id="197" name="Slide Number Placeholder 5">
              <a:extLst>
                <a:ext uri="{FF2B5EF4-FFF2-40B4-BE49-F238E27FC236}">
                  <a16:creationId xmlns:a16="http://schemas.microsoft.com/office/drawing/2014/main" id="{6B61B59B-12A6-924D-B682-FA7842D2630C}"/>
                </a:ext>
              </a:extLst>
            </p:cNvPr>
            <p:cNvSpPr txBox="1">
              <a:spLocks/>
            </p:cNvSpPr>
            <p:nvPr/>
          </p:nvSpPr>
          <p:spPr>
            <a:xfrm>
              <a:off x="5174638" y="3531441"/>
              <a:ext cx="1691707" cy="278656"/>
            </a:xfrm>
            <a:prstGeom prst="rect">
              <a:avLst/>
            </a:prstGeom>
          </p:spPr>
          <p:txBody>
            <a:bodyPr vert="horz" lIns="68580" tIns="34290" rIns="68580" bIns="3429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800" dirty="0"/>
                <a:t>everything else</a:t>
              </a:r>
            </a:p>
          </p:txBody>
        </p:sp>
        <p:cxnSp>
          <p:nvCxnSpPr>
            <p:cNvPr id="198" name="Straight Arrow Connector 197">
              <a:extLst>
                <a:ext uri="{FF2B5EF4-FFF2-40B4-BE49-F238E27FC236}">
                  <a16:creationId xmlns:a16="http://schemas.microsoft.com/office/drawing/2014/main" id="{59E5F452-8F34-4E47-9A30-2099C56FBBFA}"/>
                </a:ext>
              </a:extLst>
            </p:cNvPr>
            <p:cNvCxnSpPr>
              <a:cxnSpLocks/>
            </p:cNvCxnSpPr>
            <p:nvPr/>
          </p:nvCxnSpPr>
          <p:spPr>
            <a:xfrm flipH="1" flipV="1">
              <a:off x="4661559" y="3337297"/>
              <a:ext cx="551643" cy="304060"/>
            </a:xfrm>
            <a:prstGeom prst="straightConnector1">
              <a:avLst/>
            </a:prstGeom>
            <a:ln w="28575">
              <a:solidFill>
                <a:srgbClr val="FF2F92"/>
              </a:solidFill>
              <a:headEnd type="none"/>
              <a:tailEnd type="stealth" w="lg" len="lg"/>
            </a:ln>
          </p:spPr>
          <p:style>
            <a:lnRef idx="1">
              <a:schemeClr val="accent1"/>
            </a:lnRef>
            <a:fillRef idx="0">
              <a:schemeClr val="accent1"/>
            </a:fillRef>
            <a:effectRef idx="0">
              <a:schemeClr val="accent1"/>
            </a:effectRef>
            <a:fontRef idx="minor">
              <a:schemeClr val="tx1"/>
            </a:fontRef>
          </p:style>
        </p:cxnSp>
      </p:grpSp>
      <p:sp>
        <p:nvSpPr>
          <p:cNvPr id="199" name="Rectangle 198">
            <a:extLst>
              <a:ext uri="{FF2B5EF4-FFF2-40B4-BE49-F238E27FC236}">
                <a16:creationId xmlns:a16="http://schemas.microsoft.com/office/drawing/2014/main" id="{3AB90954-CA9E-9443-A98E-DDDE169975E6}"/>
              </a:ext>
            </a:extLst>
          </p:cNvPr>
          <p:cNvSpPr/>
          <p:nvPr/>
        </p:nvSpPr>
        <p:spPr>
          <a:xfrm>
            <a:off x="34401283" y="20154020"/>
            <a:ext cx="5532145" cy="923330"/>
          </a:xfrm>
          <a:prstGeom prst="rect">
            <a:avLst/>
          </a:prstGeom>
        </p:spPr>
        <p:txBody>
          <a:bodyPr wrap="square">
            <a:spAutoFit/>
          </a:bodyPr>
          <a:lstStyle/>
          <a:p>
            <a:pPr algn="just"/>
            <a:r>
              <a:rPr lang="en-US" sz="1800" b="1" dirty="0"/>
              <a:t>Figure 7. Composite scintillator technology effectively discriminates between pulse shapes and distinguishes between neutron and false triggers such as gamma rays.</a:t>
            </a:r>
          </a:p>
        </p:txBody>
      </p:sp>
      <p:grpSp>
        <p:nvGrpSpPr>
          <p:cNvPr id="208" name="Group 207">
            <a:extLst>
              <a:ext uri="{FF2B5EF4-FFF2-40B4-BE49-F238E27FC236}">
                <a16:creationId xmlns:a16="http://schemas.microsoft.com/office/drawing/2014/main" id="{F37FAF55-DB2E-E04C-98D1-7ACE1FDBEC01}"/>
              </a:ext>
            </a:extLst>
          </p:cNvPr>
          <p:cNvGrpSpPr/>
          <p:nvPr/>
        </p:nvGrpSpPr>
        <p:grpSpPr>
          <a:xfrm>
            <a:off x="34629883" y="21156692"/>
            <a:ext cx="5206659" cy="4558523"/>
            <a:chOff x="3864118" y="759667"/>
            <a:chExt cx="5206659" cy="4558523"/>
          </a:xfrm>
        </p:grpSpPr>
        <p:grpSp>
          <p:nvGrpSpPr>
            <p:cNvPr id="209" name="Group 208">
              <a:extLst>
                <a:ext uri="{FF2B5EF4-FFF2-40B4-BE49-F238E27FC236}">
                  <a16:creationId xmlns:a16="http://schemas.microsoft.com/office/drawing/2014/main" id="{FEBD6522-C4E9-0F40-8645-FAA719982BCF}"/>
                </a:ext>
              </a:extLst>
            </p:cNvPr>
            <p:cNvGrpSpPr/>
            <p:nvPr/>
          </p:nvGrpSpPr>
          <p:grpSpPr>
            <a:xfrm>
              <a:off x="6522721" y="759667"/>
              <a:ext cx="2548056" cy="2252555"/>
              <a:chOff x="4094723" y="1068752"/>
              <a:chExt cx="2548056" cy="2252555"/>
            </a:xfrm>
          </p:grpSpPr>
          <p:pic>
            <p:nvPicPr>
              <p:cNvPr id="229" name="Picture 228">
                <a:extLst>
                  <a:ext uri="{FF2B5EF4-FFF2-40B4-BE49-F238E27FC236}">
                    <a16:creationId xmlns:a16="http://schemas.microsoft.com/office/drawing/2014/main" id="{8984BA4C-9A42-834D-99E6-AA1C13123B06}"/>
                  </a:ext>
                </a:extLst>
              </p:cNvPr>
              <p:cNvPicPr>
                <a:picLocks noChangeAspect="1"/>
              </p:cNvPicPr>
              <p:nvPr/>
            </p:nvPicPr>
            <p:blipFill rotWithShape="1">
              <a:blip r:embed="rId18" cstate="print">
                <a:extLst>
                  <a:ext uri="{28A0092B-C50C-407E-A947-70E740481C1C}">
                    <a14:useLocalDpi xmlns:a14="http://schemas.microsoft.com/office/drawing/2010/main"/>
                  </a:ext>
                </a:extLst>
              </a:blip>
              <a:srcRect/>
              <a:stretch/>
            </p:blipFill>
            <p:spPr>
              <a:xfrm>
                <a:off x="4094723" y="1068752"/>
                <a:ext cx="2548056" cy="2252555"/>
              </a:xfrm>
              <a:prstGeom prst="rect">
                <a:avLst/>
              </a:prstGeom>
            </p:spPr>
          </p:pic>
          <p:sp>
            <p:nvSpPr>
              <p:cNvPr id="230" name="TextBox 229">
                <a:extLst>
                  <a:ext uri="{FF2B5EF4-FFF2-40B4-BE49-F238E27FC236}">
                    <a16:creationId xmlns:a16="http://schemas.microsoft.com/office/drawing/2014/main" id="{5F975717-11FD-DA4E-AA3B-A1FFD9ED71FC}"/>
                  </a:ext>
                </a:extLst>
              </p:cNvPr>
              <p:cNvSpPr txBox="1"/>
              <p:nvPr/>
            </p:nvSpPr>
            <p:spPr>
              <a:xfrm>
                <a:off x="4096339" y="1077464"/>
                <a:ext cx="2367186" cy="323165"/>
              </a:xfrm>
              <a:prstGeom prst="rect">
                <a:avLst/>
              </a:prstGeom>
              <a:noFill/>
            </p:spPr>
            <p:txBody>
              <a:bodyPr wrap="none" rtlCol="0">
                <a:spAutoFit/>
              </a:bodyPr>
              <a:lstStyle/>
              <a:p>
                <a:r>
                  <a:rPr lang="en-US" sz="1500" b="1" dirty="0">
                    <a:solidFill>
                      <a:schemeClr val="bg1"/>
                    </a:solidFill>
                    <a:effectLst>
                      <a:outerShdw blurRad="38100" dist="38100" dir="2700000" algn="tl">
                        <a:srgbClr val="000000">
                          <a:alpha val="43137"/>
                        </a:srgbClr>
                      </a:outerShdw>
                    </a:effectLst>
                  </a:rPr>
                  <a:t>LP Epithermal Neutron Flux</a:t>
                </a:r>
              </a:p>
            </p:txBody>
          </p:sp>
          <p:pic>
            <p:nvPicPr>
              <p:cNvPr id="231" name="Picture 230">
                <a:extLst>
                  <a:ext uri="{FF2B5EF4-FFF2-40B4-BE49-F238E27FC236}">
                    <a16:creationId xmlns:a16="http://schemas.microsoft.com/office/drawing/2014/main" id="{88CC2954-931D-CA49-A696-C6382CC3AD4D}"/>
                  </a:ext>
                </a:extLst>
              </p:cNvPr>
              <p:cNvPicPr>
                <a:picLocks noChangeAspect="1"/>
              </p:cNvPicPr>
              <p:nvPr/>
            </p:nvPicPr>
            <p:blipFill>
              <a:blip r:embed="rId19"/>
              <a:stretch>
                <a:fillRect/>
              </a:stretch>
            </p:blipFill>
            <p:spPr>
              <a:xfrm>
                <a:off x="4148590" y="2879117"/>
                <a:ext cx="664369" cy="400050"/>
              </a:xfrm>
              <a:prstGeom prst="rect">
                <a:avLst/>
              </a:prstGeom>
            </p:spPr>
          </p:pic>
          <p:sp>
            <p:nvSpPr>
              <p:cNvPr id="232" name="Rectangle 231">
                <a:extLst>
                  <a:ext uri="{FF2B5EF4-FFF2-40B4-BE49-F238E27FC236}">
                    <a16:creationId xmlns:a16="http://schemas.microsoft.com/office/drawing/2014/main" id="{611AA005-3745-614F-AA3A-C562B8E2A374}"/>
                  </a:ext>
                </a:extLst>
              </p:cNvPr>
              <p:cNvSpPr/>
              <p:nvPr/>
            </p:nvSpPr>
            <p:spPr>
              <a:xfrm>
                <a:off x="5991840" y="3060883"/>
                <a:ext cx="610615" cy="18109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rPr>
                  <a:t>75 km</a:t>
                </a:r>
                <a:endParaRPr lang="en-US" sz="1200" b="1" dirty="0">
                  <a:solidFill>
                    <a:schemeClr val="tx1"/>
                  </a:solidFill>
                </a:endParaRPr>
              </a:p>
            </p:txBody>
          </p:sp>
        </p:grpSp>
        <p:grpSp>
          <p:nvGrpSpPr>
            <p:cNvPr id="210" name="Group 209">
              <a:extLst>
                <a:ext uri="{FF2B5EF4-FFF2-40B4-BE49-F238E27FC236}">
                  <a16:creationId xmlns:a16="http://schemas.microsoft.com/office/drawing/2014/main" id="{C13D5DE4-1B95-B64D-9304-FB9F84C8AA1C}"/>
                </a:ext>
              </a:extLst>
            </p:cNvPr>
            <p:cNvGrpSpPr/>
            <p:nvPr/>
          </p:nvGrpSpPr>
          <p:grpSpPr>
            <a:xfrm>
              <a:off x="6531471" y="3068926"/>
              <a:ext cx="2539306" cy="2249264"/>
              <a:chOff x="467910" y="3232595"/>
              <a:chExt cx="2539306" cy="2249264"/>
            </a:xfrm>
          </p:grpSpPr>
          <p:pic>
            <p:nvPicPr>
              <p:cNvPr id="225" name="Picture 224">
                <a:extLst>
                  <a:ext uri="{FF2B5EF4-FFF2-40B4-BE49-F238E27FC236}">
                    <a16:creationId xmlns:a16="http://schemas.microsoft.com/office/drawing/2014/main" id="{CC641421-6569-D34A-96AD-B29603756735}"/>
                  </a:ext>
                </a:extLst>
              </p:cNvPr>
              <p:cNvPicPr>
                <a:picLocks noChangeAspect="1"/>
              </p:cNvPicPr>
              <p:nvPr/>
            </p:nvPicPr>
            <p:blipFill rotWithShape="1">
              <a:blip r:embed="rId20" cstate="print">
                <a:extLst>
                  <a:ext uri="{28A0092B-C50C-407E-A947-70E740481C1C}">
                    <a14:useLocalDpi xmlns:a14="http://schemas.microsoft.com/office/drawing/2010/main"/>
                  </a:ext>
                </a:extLst>
              </a:blip>
              <a:srcRect/>
              <a:stretch/>
            </p:blipFill>
            <p:spPr>
              <a:xfrm>
                <a:off x="467910" y="3232595"/>
                <a:ext cx="2539306" cy="2249264"/>
              </a:xfrm>
              <a:prstGeom prst="rect">
                <a:avLst/>
              </a:prstGeom>
            </p:spPr>
          </p:pic>
          <p:pic>
            <p:nvPicPr>
              <p:cNvPr id="226" name="Picture 225">
                <a:extLst>
                  <a:ext uri="{FF2B5EF4-FFF2-40B4-BE49-F238E27FC236}">
                    <a16:creationId xmlns:a16="http://schemas.microsoft.com/office/drawing/2014/main" id="{8B6017E6-851D-1348-93DC-A1CBCBE51199}"/>
                  </a:ext>
                </a:extLst>
              </p:cNvPr>
              <p:cNvPicPr>
                <a:picLocks noChangeAspect="1"/>
              </p:cNvPicPr>
              <p:nvPr/>
            </p:nvPicPr>
            <p:blipFill>
              <a:blip r:embed="rId21"/>
              <a:stretch>
                <a:fillRect/>
              </a:stretch>
            </p:blipFill>
            <p:spPr>
              <a:xfrm>
                <a:off x="513651" y="5029074"/>
                <a:ext cx="614363" cy="400050"/>
              </a:xfrm>
              <a:prstGeom prst="rect">
                <a:avLst/>
              </a:prstGeom>
            </p:spPr>
          </p:pic>
          <p:sp>
            <p:nvSpPr>
              <p:cNvPr id="227" name="TextBox 226">
                <a:extLst>
                  <a:ext uri="{FF2B5EF4-FFF2-40B4-BE49-F238E27FC236}">
                    <a16:creationId xmlns:a16="http://schemas.microsoft.com/office/drawing/2014/main" id="{EC08FD68-57E7-9945-B17C-604E77485A56}"/>
                  </a:ext>
                </a:extLst>
              </p:cNvPr>
              <p:cNvSpPr txBox="1"/>
              <p:nvPr/>
            </p:nvSpPr>
            <p:spPr>
              <a:xfrm>
                <a:off x="475128" y="3240319"/>
                <a:ext cx="1481303" cy="323165"/>
              </a:xfrm>
              <a:prstGeom prst="rect">
                <a:avLst/>
              </a:prstGeom>
              <a:noFill/>
            </p:spPr>
            <p:txBody>
              <a:bodyPr wrap="none" rtlCol="0">
                <a:spAutoFit/>
              </a:bodyPr>
              <a:lstStyle/>
              <a:p>
                <a:r>
                  <a:rPr lang="en-US" sz="1500" b="1" dirty="0">
                    <a:solidFill>
                      <a:schemeClr val="bg1"/>
                    </a:solidFill>
                    <a:effectLst>
                      <a:outerShdw blurRad="38100" dist="38100" dir="2700000" algn="tl">
                        <a:srgbClr val="000000">
                          <a:alpha val="43137"/>
                        </a:srgbClr>
                      </a:outerShdw>
                    </a:effectLst>
                  </a:rPr>
                  <a:t>Hydrogen (ppm)</a:t>
                </a:r>
              </a:p>
            </p:txBody>
          </p:sp>
          <p:sp>
            <p:nvSpPr>
              <p:cNvPr id="228" name="Rectangle 227">
                <a:extLst>
                  <a:ext uri="{FF2B5EF4-FFF2-40B4-BE49-F238E27FC236}">
                    <a16:creationId xmlns:a16="http://schemas.microsoft.com/office/drawing/2014/main" id="{7B2F7548-61B6-5C4B-9A32-531ADF9BE1A9}"/>
                  </a:ext>
                </a:extLst>
              </p:cNvPr>
              <p:cNvSpPr/>
              <p:nvPr/>
            </p:nvSpPr>
            <p:spPr>
              <a:xfrm>
                <a:off x="2346628" y="5221900"/>
                <a:ext cx="610615" cy="18109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rPr>
                  <a:t>75 km</a:t>
                </a:r>
                <a:endParaRPr lang="en-US" sz="1200" b="1" dirty="0">
                  <a:solidFill>
                    <a:schemeClr val="tx1"/>
                  </a:solidFill>
                </a:endParaRPr>
              </a:p>
            </p:txBody>
          </p:sp>
        </p:grpSp>
        <p:grpSp>
          <p:nvGrpSpPr>
            <p:cNvPr id="211" name="Group 210">
              <a:extLst>
                <a:ext uri="{FF2B5EF4-FFF2-40B4-BE49-F238E27FC236}">
                  <a16:creationId xmlns:a16="http://schemas.microsoft.com/office/drawing/2014/main" id="{6C06724F-D132-6C4F-A699-C1F2F5389245}"/>
                </a:ext>
              </a:extLst>
            </p:cNvPr>
            <p:cNvGrpSpPr/>
            <p:nvPr/>
          </p:nvGrpSpPr>
          <p:grpSpPr>
            <a:xfrm>
              <a:off x="3864118" y="3068926"/>
              <a:ext cx="2592963" cy="2249264"/>
              <a:chOff x="4052621" y="3232595"/>
              <a:chExt cx="2592963" cy="2249264"/>
            </a:xfrm>
          </p:grpSpPr>
          <p:pic>
            <p:nvPicPr>
              <p:cNvPr id="221" name="Picture 220">
                <a:extLst>
                  <a:ext uri="{FF2B5EF4-FFF2-40B4-BE49-F238E27FC236}">
                    <a16:creationId xmlns:a16="http://schemas.microsoft.com/office/drawing/2014/main" id="{4A1E200B-445C-3A4A-B02D-F53C49AD0FAD}"/>
                  </a:ext>
                </a:extLst>
              </p:cNvPr>
              <p:cNvPicPr>
                <a:picLocks noChangeAspect="1"/>
              </p:cNvPicPr>
              <p:nvPr/>
            </p:nvPicPr>
            <p:blipFill rotWithShape="1">
              <a:blip r:embed="rId22" cstate="print">
                <a:extLst>
                  <a:ext uri="{28A0092B-C50C-407E-A947-70E740481C1C}">
                    <a14:useLocalDpi xmlns:a14="http://schemas.microsoft.com/office/drawing/2010/main"/>
                  </a:ext>
                </a:extLst>
              </a:blip>
              <a:srcRect/>
              <a:stretch/>
            </p:blipFill>
            <p:spPr>
              <a:xfrm>
                <a:off x="4052621" y="3232595"/>
                <a:ext cx="2592963" cy="2249264"/>
              </a:xfrm>
              <a:prstGeom prst="rect">
                <a:avLst/>
              </a:prstGeom>
            </p:spPr>
          </p:pic>
          <p:sp>
            <p:nvSpPr>
              <p:cNvPr id="222" name="TextBox 221">
                <a:extLst>
                  <a:ext uri="{FF2B5EF4-FFF2-40B4-BE49-F238E27FC236}">
                    <a16:creationId xmlns:a16="http://schemas.microsoft.com/office/drawing/2014/main" id="{066BFCA0-DDFD-6C4D-98A2-127B44DC08CF}"/>
                  </a:ext>
                </a:extLst>
              </p:cNvPr>
              <p:cNvSpPr txBox="1"/>
              <p:nvPr/>
            </p:nvSpPr>
            <p:spPr>
              <a:xfrm>
                <a:off x="4053286" y="3251551"/>
                <a:ext cx="1385316" cy="323165"/>
              </a:xfrm>
              <a:prstGeom prst="rect">
                <a:avLst/>
              </a:prstGeom>
              <a:noFill/>
            </p:spPr>
            <p:txBody>
              <a:bodyPr wrap="none" rtlCol="0">
                <a:spAutoFit/>
              </a:bodyPr>
              <a:lstStyle/>
              <a:p>
                <a:r>
                  <a:rPr lang="en-US" sz="1500" b="1" dirty="0">
                    <a:solidFill>
                      <a:schemeClr val="bg1"/>
                    </a:solidFill>
                    <a:effectLst>
                      <a:outerShdw blurRad="38100" dist="38100" dir="2700000" algn="tl">
                        <a:srgbClr val="000000">
                          <a:alpha val="43137"/>
                        </a:srgbClr>
                      </a:outerShdw>
                    </a:effectLst>
                  </a:rPr>
                  <a:t>Thorium (ppm)</a:t>
                </a:r>
                <a:endParaRPr lang="en-US" sz="1350" b="1" dirty="0">
                  <a:solidFill>
                    <a:schemeClr val="bg1"/>
                  </a:solidFill>
                  <a:effectLst>
                    <a:outerShdw blurRad="38100" dist="38100" dir="2700000" algn="tl">
                      <a:srgbClr val="000000">
                        <a:alpha val="43137"/>
                      </a:srgbClr>
                    </a:outerShdw>
                  </a:effectLst>
                </a:endParaRPr>
              </a:p>
            </p:txBody>
          </p:sp>
          <p:pic>
            <p:nvPicPr>
              <p:cNvPr id="223" name="Picture 222">
                <a:extLst>
                  <a:ext uri="{FF2B5EF4-FFF2-40B4-BE49-F238E27FC236}">
                    <a16:creationId xmlns:a16="http://schemas.microsoft.com/office/drawing/2014/main" id="{5F74F0BE-85A7-5141-B0A5-E1CAC180CE14}"/>
                  </a:ext>
                </a:extLst>
              </p:cNvPr>
              <p:cNvPicPr>
                <a:picLocks noChangeAspect="1"/>
              </p:cNvPicPr>
              <p:nvPr/>
            </p:nvPicPr>
            <p:blipFill>
              <a:blip r:embed="rId23"/>
              <a:stretch>
                <a:fillRect/>
              </a:stretch>
            </p:blipFill>
            <p:spPr>
              <a:xfrm>
                <a:off x="4103929" y="5023804"/>
                <a:ext cx="564356" cy="400050"/>
              </a:xfrm>
              <a:prstGeom prst="rect">
                <a:avLst/>
              </a:prstGeom>
            </p:spPr>
          </p:pic>
          <p:sp>
            <p:nvSpPr>
              <p:cNvPr id="224" name="Rectangle 223">
                <a:extLst>
                  <a:ext uri="{FF2B5EF4-FFF2-40B4-BE49-F238E27FC236}">
                    <a16:creationId xmlns:a16="http://schemas.microsoft.com/office/drawing/2014/main" id="{BB1C45DD-64C8-EA45-BFE0-85C22E0E698E}"/>
                  </a:ext>
                </a:extLst>
              </p:cNvPr>
              <p:cNvSpPr/>
              <p:nvPr/>
            </p:nvSpPr>
            <p:spPr>
              <a:xfrm>
                <a:off x="5983131" y="5234255"/>
                <a:ext cx="610615" cy="18109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rPr>
                  <a:t>75 km</a:t>
                </a:r>
                <a:endParaRPr lang="en-US" sz="1200" b="1" dirty="0">
                  <a:solidFill>
                    <a:schemeClr val="tx1"/>
                  </a:solidFill>
                </a:endParaRPr>
              </a:p>
            </p:txBody>
          </p:sp>
        </p:grpSp>
        <p:grpSp>
          <p:nvGrpSpPr>
            <p:cNvPr id="212" name="Group 211">
              <a:extLst>
                <a:ext uri="{FF2B5EF4-FFF2-40B4-BE49-F238E27FC236}">
                  <a16:creationId xmlns:a16="http://schemas.microsoft.com/office/drawing/2014/main" id="{AB01DFD9-4A75-D845-B403-E60EFF841BD6}"/>
                </a:ext>
              </a:extLst>
            </p:cNvPr>
            <p:cNvGrpSpPr>
              <a:grpSpLocks noChangeAspect="1"/>
            </p:cNvGrpSpPr>
            <p:nvPr/>
          </p:nvGrpSpPr>
          <p:grpSpPr>
            <a:xfrm>
              <a:off x="3922942" y="764458"/>
              <a:ext cx="2518414" cy="2249424"/>
              <a:chOff x="612330" y="287381"/>
              <a:chExt cx="3361385" cy="3002358"/>
            </a:xfrm>
          </p:grpSpPr>
          <p:pic>
            <p:nvPicPr>
              <p:cNvPr id="217" name="Picture 216">
                <a:extLst>
                  <a:ext uri="{FF2B5EF4-FFF2-40B4-BE49-F238E27FC236}">
                    <a16:creationId xmlns:a16="http://schemas.microsoft.com/office/drawing/2014/main" id="{2D3379FD-9812-1145-AC5E-C837E2F15144}"/>
                  </a:ext>
                </a:extLst>
              </p:cNvPr>
              <p:cNvPicPr>
                <a:picLocks noChangeAspect="1"/>
              </p:cNvPicPr>
              <p:nvPr/>
            </p:nvPicPr>
            <p:blipFill rotWithShape="1">
              <a:blip r:embed="rId24" cstate="print">
                <a:extLst>
                  <a:ext uri="{28A0092B-C50C-407E-A947-70E740481C1C}">
                    <a14:useLocalDpi xmlns:a14="http://schemas.microsoft.com/office/drawing/2010/main"/>
                  </a:ext>
                </a:extLst>
              </a:blip>
              <a:srcRect/>
              <a:stretch/>
            </p:blipFill>
            <p:spPr>
              <a:xfrm>
                <a:off x="612330" y="287381"/>
                <a:ext cx="3361385" cy="3002358"/>
              </a:xfrm>
              <a:prstGeom prst="rect">
                <a:avLst/>
              </a:prstGeom>
            </p:spPr>
          </p:pic>
          <p:sp>
            <p:nvSpPr>
              <p:cNvPr id="218" name="Rectangle 217">
                <a:extLst>
                  <a:ext uri="{FF2B5EF4-FFF2-40B4-BE49-F238E27FC236}">
                    <a16:creationId xmlns:a16="http://schemas.microsoft.com/office/drawing/2014/main" id="{E457A26D-6DBF-2C43-BDA9-2B065313509F}"/>
                  </a:ext>
                </a:extLst>
              </p:cNvPr>
              <p:cNvSpPr/>
              <p:nvPr/>
            </p:nvSpPr>
            <p:spPr>
              <a:xfrm>
                <a:off x="3126689" y="2932195"/>
                <a:ext cx="814153" cy="24146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rPr>
                  <a:t>75 km</a:t>
                </a:r>
              </a:p>
            </p:txBody>
          </p:sp>
          <p:pic>
            <p:nvPicPr>
              <p:cNvPr id="219" name="Picture 218">
                <a:extLst>
                  <a:ext uri="{FF2B5EF4-FFF2-40B4-BE49-F238E27FC236}">
                    <a16:creationId xmlns:a16="http://schemas.microsoft.com/office/drawing/2014/main" id="{829A1075-678C-2E4D-A407-B791F990B9F0}"/>
                  </a:ext>
                </a:extLst>
              </p:cNvPr>
              <p:cNvPicPr>
                <a:picLocks noChangeAspect="1"/>
              </p:cNvPicPr>
              <p:nvPr/>
            </p:nvPicPr>
            <p:blipFill>
              <a:blip r:embed="rId25"/>
              <a:stretch>
                <a:fillRect/>
              </a:stretch>
            </p:blipFill>
            <p:spPr>
              <a:xfrm>
                <a:off x="694365" y="2665708"/>
                <a:ext cx="857250" cy="523875"/>
              </a:xfrm>
              <a:prstGeom prst="rect">
                <a:avLst/>
              </a:prstGeom>
            </p:spPr>
          </p:pic>
          <p:sp>
            <p:nvSpPr>
              <p:cNvPr id="220" name="TextBox 219">
                <a:extLst>
                  <a:ext uri="{FF2B5EF4-FFF2-40B4-BE49-F238E27FC236}">
                    <a16:creationId xmlns:a16="http://schemas.microsoft.com/office/drawing/2014/main" id="{27427E6E-C8B7-874F-BE52-D126E1DB5B36}"/>
                  </a:ext>
                </a:extLst>
              </p:cNvPr>
              <p:cNvSpPr txBox="1"/>
              <p:nvPr/>
            </p:nvSpPr>
            <p:spPr>
              <a:xfrm>
                <a:off x="622262" y="347223"/>
                <a:ext cx="2870698" cy="431336"/>
              </a:xfrm>
              <a:prstGeom prst="rect">
                <a:avLst/>
              </a:prstGeom>
              <a:noFill/>
            </p:spPr>
            <p:txBody>
              <a:bodyPr wrap="none" rtlCol="0">
                <a:spAutoFit/>
              </a:bodyPr>
              <a:lstStyle/>
              <a:p>
                <a:r>
                  <a:rPr lang="en-US" sz="1500" b="1" dirty="0">
                    <a:solidFill>
                      <a:schemeClr val="bg1"/>
                    </a:solidFill>
                    <a:effectLst>
                      <a:outerShdw blurRad="38100" dist="38100" dir="2700000" algn="tl">
                        <a:srgbClr val="000000">
                          <a:alpha val="43137"/>
                        </a:srgbClr>
                      </a:outerShdw>
                    </a:effectLst>
                  </a:rPr>
                  <a:t>LP Thermal Neutron Flux</a:t>
                </a:r>
              </a:p>
            </p:txBody>
          </p:sp>
        </p:grpSp>
        <p:sp>
          <p:nvSpPr>
            <p:cNvPr id="213" name="5-Point Star 212">
              <a:extLst>
                <a:ext uri="{FF2B5EF4-FFF2-40B4-BE49-F238E27FC236}">
                  <a16:creationId xmlns:a16="http://schemas.microsoft.com/office/drawing/2014/main" id="{E3A335AF-E3DA-8C4E-BA60-4C92B3EC6E82}"/>
                </a:ext>
              </a:extLst>
            </p:cNvPr>
            <p:cNvSpPr>
              <a:spLocks noChangeAspect="1"/>
            </p:cNvSpPr>
            <p:nvPr/>
          </p:nvSpPr>
          <p:spPr>
            <a:xfrm>
              <a:off x="7501159" y="2040481"/>
              <a:ext cx="95257" cy="91440"/>
            </a:xfrm>
            <a:prstGeom prst="star5">
              <a:avLst/>
            </a:prstGeom>
            <a:solidFill>
              <a:srgbClr val="FFFF00"/>
            </a:solidFill>
            <a:ln w="9525">
              <a:solidFill>
                <a:schemeClr val="tx1"/>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sz="1350"/>
            </a:p>
          </p:txBody>
        </p:sp>
        <p:sp>
          <p:nvSpPr>
            <p:cNvPr id="214" name="5-Point Star 213">
              <a:extLst>
                <a:ext uri="{FF2B5EF4-FFF2-40B4-BE49-F238E27FC236}">
                  <a16:creationId xmlns:a16="http://schemas.microsoft.com/office/drawing/2014/main" id="{4789C29D-AF7A-8247-BFE3-2D9FFFA2340C}"/>
                </a:ext>
              </a:extLst>
            </p:cNvPr>
            <p:cNvSpPr>
              <a:spLocks noChangeAspect="1"/>
            </p:cNvSpPr>
            <p:nvPr/>
          </p:nvSpPr>
          <p:spPr>
            <a:xfrm>
              <a:off x="4872652" y="2032625"/>
              <a:ext cx="95257" cy="91440"/>
            </a:xfrm>
            <a:prstGeom prst="star5">
              <a:avLst/>
            </a:prstGeom>
            <a:solidFill>
              <a:srgbClr val="FFFF00"/>
            </a:solidFill>
            <a:ln w="9525">
              <a:solidFill>
                <a:schemeClr val="tx1"/>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sz="1350"/>
            </a:p>
          </p:txBody>
        </p:sp>
        <p:sp>
          <p:nvSpPr>
            <p:cNvPr id="215" name="5-Point Star 214">
              <a:extLst>
                <a:ext uri="{FF2B5EF4-FFF2-40B4-BE49-F238E27FC236}">
                  <a16:creationId xmlns:a16="http://schemas.microsoft.com/office/drawing/2014/main" id="{2E5B59E3-0BFB-1E4D-8F55-D28C315F60A6}"/>
                </a:ext>
              </a:extLst>
            </p:cNvPr>
            <p:cNvSpPr>
              <a:spLocks noChangeAspect="1"/>
            </p:cNvSpPr>
            <p:nvPr/>
          </p:nvSpPr>
          <p:spPr>
            <a:xfrm>
              <a:off x="4880508" y="4330539"/>
              <a:ext cx="95257" cy="91440"/>
            </a:xfrm>
            <a:prstGeom prst="star5">
              <a:avLst/>
            </a:prstGeom>
            <a:solidFill>
              <a:srgbClr val="FFFF00"/>
            </a:solidFill>
            <a:ln w="9525">
              <a:solidFill>
                <a:schemeClr val="tx1"/>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sz="1350"/>
            </a:p>
          </p:txBody>
        </p:sp>
        <p:sp>
          <p:nvSpPr>
            <p:cNvPr id="216" name="5-Point Star 215">
              <a:extLst>
                <a:ext uri="{FF2B5EF4-FFF2-40B4-BE49-F238E27FC236}">
                  <a16:creationId xmlns:a16="http://schemas.microsoft.com/office/drawing/2014/main" id="{1F4E8ED5-9EF6-A74A-AEC2-644BACD3CE92}"/>
                </a:ext>
              </a:extLst>
            </p:cNvPr>
            <p:cNvSpPr>
              <a:spLocks noChangeAspect="1"/>
            </p:cNvSpPr>
            <p:nvPr/>
          </p:nvSpPr>
          <p:spPr>
            <a:xfrm>
              <a:off x="7491732" y="4368246"/>
              <a:ext cx="95257" cy="91440"/>
            </a:xfrm>
            <a:prstGeom prst="star5">
              <a:avLst/>
            </a:prstGeom>
            <a:solidFill>
              <a:srgbClr val="FFFF00"/>
            </a:solidFill>
            <a:ln w="9525">
              <a:solidFill>
                <a:schemeClr val="tx1"/>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sz="1350"/>
            </a:p>
          </p:txBody>
        </p:sp>
      </p:grpSp>
      <p:sp>
        <p:nvSpPr>
          <p:cNvPr id="233" name="Rectangle 232">
            <a:extLst>
              <a:ext uri="{FF2B5EF4-FFF2-40B4-BE49-F238E27FC236}">
                <a16:creationId xmlns:a16="http://schemas.microsoft.com/office/drawing/2014/main" id="{419CD3BE-7D4E-5844-894E-049F037BA96E}"/>
              </a:ext>
            </a:extLst>
          </p:cNvPr>
          <p:cNvSpPr/>
          <p:nvPr/>
        </p:nvSpPr>
        <p:spPr>
          <a:xfrm>
            <a:off x="34304091" y="25703065"/>
            <a:ext cx="5532145" cy="1200329"/>
          </a:xfrm>
          <a:prstGeom prst="rect">
            <a:avLst/>
          </a:prstGeom>
        </p:spPr>
        <p:txBody>
          <a:bodyPr wrap="square">
            <a:spAutoFit/>
          </a:bodyPr>
          <a:lstStyle/>
          <a:p>
            <a:pPr algn="just"/>
            <a:r>
              <a:rPr lang="en-US" sz="1800" b="1" dirty="0"/>
              <a:t>Figure 8. NMLS will provide ground truth for calibrating orbital datasets. LP NS maps are ~50 km resolution for thermal and epithermal neutron flux. Star shows approximate ABM1 landing site [3].</a:t>
            </a:r>
          </a:p>
        </p:txBody>
      </p:sp>
      <p:sp>
        <p:nvSpPr>
          <p:cNvPr id="234" name="Rounded Rectangle 233">
            <a:extLst>
              <a:ext uri="{FF2B5EF4-FFF2-40B4-BE49-F238E27FC236}">
                <a16:creationId xmlns:a16="http://schemas.microsoft.com/office/drawing/2014/main" id="{84DE845B-C633-B547-AE0F-E2FFEE9145BA}"/>
              </a:ext>
            </a:extLst>
          </p:cNvPr>
          <p:cNvSpPr/>
          <p:nvPr/>
        </p:nvSpPr>
        <p:spPr>
          <a:xfrm>
            <a:off x="31481151" y="30865921"/>
            <a:ext cx="8532933" cy="2074823"/>
          </a:xfrm>
          <a:prstGeom prst="roundRect">
            <a:avLst>
              <a:gd name="adj" fmla="val 9387"/>
            </a:avLst>
          </a:prstGeom>
          <a:noFill/>
          <a:ln w="76200" cap="flat" cmpd="sng" algn="ctr">
            <a:noFill/>
            <a:prstDash val="solid"/>
            <a:round/>
            <a:headEnd type="none" w="med" len="med"/>
            <a:tailEnd type="none" w="med" len="med"/>
          </a:ln>
        </p:spPr>
        <p:style>
          <a:lnRef idx="2">
            <a:schemeClr val="accent3"/>
          </a:lnRef>
          <a:fillRef idx="1">
            <a:schemeClr val="lt1"/>
          </a:fillRef>
          <a:effectRef idx="0">
            <a:schemeClr val="accent3"/>
          </a:effectRef>
          <a:fontRef idx="minor">
            <a:schemeClr val="dk1"/>
          </a:fontRef>
        </p:style>
        <p:txBody>
          <a:bodyPr lIns="91408" tIns="45704" rIns="91408" bIns="45704"/>
          <a:lstStyle/>
          <a:p>
            <a:pPr defTabSz="2193829" fontAlgn="auto">
              <a:spcBef>
                <a:spcPts val="0"/>
              </a:spcBef>
              <a:spcAft>
                <a:spcPts val="0"/>
              </a:spcAft>
              <a:defRPr/>
            </a:pPr>
            <a:r>
              <a:rPr lang="en-US" sz="2000" b="1" dirty="0">
                <a:latin typeface="+mj-lt"/>
                <a:cs typeface="Helvetica"/>
              </a:rPr>
              <a:t>ANS &amp; NMLS Team: </a:t>
            </a:r>
            <a:r>
              <a:rPr lang="en-US" sz="1600" dirty="0">
                <a:ea typeface="ＭＳ 明朝"/>
              </a:rPr>
              <a:t>PI Peter Bertone (ST12), Lead Engineer Jeff Apple (ES63), </a:t>
            </a:r>
            <a:r>
              <a:rPr lang="en-US" sz="1600" i="1" u="sng" dirty="0">
                <a:ea typeface="ＭＳ 明朝"/>
              </a:rPr>
              <a:t>Science</a:t>
            </a:r>
            <a:r>
              <a:rPr lang="en-US" sz="1600" dirty="0">
                <a:ea typeface="ＭＳ 明朝"/>
              </a:rPr>
              <a:t>: Narayana Bhat (UAH), Jarvis Caffrey (ER24) Instrument Scientist, Mark Christl (ST12), Heidi Haviland (ST13) Project Scientist, Erin Hayward (EM41), Mohammad Sabra (USRA), John Watts (UAH), </a:t>
            </a:r>
            <a:r>
              <a:rPr lang="en-US" sz="1600" i="1" u="sng" dirty="0">
                <a:ea typeface="ＭＳ 明朝"/>
              </a:rPr>
              <a:t>Engineering</a:t>
            </a:r>
            <a:r>
              <a:rPr lang="en-US" sz="1600" dirty="0">
                <a:ea typeface="ＭＳ 明朝"/>
              </a:rPr>
              <a:t>: Carl Benson (operations ES63), Kurt Dietz (software ES63), Michael </a:t>
            </a:r>
            <a:r>
              <a:rPr lang="en-US" sz="1600" dirty="0" err="1">
                <a:ea typeface="ＭＳ 明朝"/>
              </a:rPr>
              <a:t>Dimitriou</a:t>
            </a:r>
            <a:r>
              <a:rPr lang="en-US" sz="1600" dirty="0">
                <a:ea typeface="ＭＳ 明朝"/>
              </a:rPr>
              <a:t> (stress ES22), Curtis Fox (mechanical ES61), Brian Gibson (FPGA ES63), Brent Knight (dynamics ES63), </a:t>
            </a:r>
            <a:r>
              <a:rPr lang="en-US" sz="1600" dirty="0" err="1">
                <a:ea typeface="ＭＳ 明朝"/>
              </a:rPr>
              <a:t>Evgeny</a:t>
            </a:r>
            <a:r>
              <a:rPr lang="en-US" sz="1600" dirty="0">
                <a:ea typeface="ＭＳ 明朝"/>
              </a:rPr>
              <a:t> (Jim) </a:t>
            </a:r>
            <a:r>
              <a:rPr lang="en-US" sz="1600" dirty="0" err="1">
                <a:ea typeface="ＭＳ 明朝"/>
              </a:rPr>
              <a:t>Kuznetsov</a:t>
            </a:r>
            <a:r>
              <a:rPr lang="en-US" sz="1600" dirty="0">
                <a:ea typeface="ＭＳ 明朝"/>
              </a:rPr>
              <a:t> (electrical ST12), Stephanie Mauro (thermal ES22), Miquel Rodriguez-Otero (power ES63), Gary Thornton (mechanical ES63).</a:t>
            </a:r>
          </a:p>
        </p:txBody>
      </p:sp>
      <p:cxnSp>
        <p:nvCxnSpPr>
          <p:cNvPr id="186" name="Straight Connector 185">
            <a:extLst>
              <a:ext uri="{FF2B5EF4-FFF2-40B4-BE49-F238E27FC236}">
                <a16:creationId xmlns:a16="http://schemas.microsoft.com/office/drawing/2014/main" id="{1AC7EC0F-ED06-1443-A134-51E3FE4EFBAD}"/>
              </a:ext>
            </a:extLst>
          </p:cNvPr>
          <p:cNvCxnSpPr>
            <a:cxnSpLocks/>
          </p:cNvCxnSpPr>
          <p:nvPr/>
        </p:nvCxnSpPr>
        <p:spPr>
          <a:xfrm>
            <a:off x="0" y="974723"/>
            <a:ext cx="12192000" cy="0"/>
          </a:xfrm>
          <a:prstGeom prst="line">
            <a:avLst/>
          </a:prstGeom>
          <a:ln/>
        </p:spPr>
        <p:style>
          <a:lnRef idx="1">
            <a:schemeClr val="dk1"/>
          </a:lnRef>
          <a:fillRef idx="0">
            <a:schemeClr val="dk1"/>
          </a:fillRef>
          <a:effectRef idx="0">
            <a:schemeClr val="dk1"/>
          </a:effectRef>
          <a:fontRef idx="minor">
            <a:schemeClr val="tx1"/>
          </a:fontRef>
        </p:style>
      </p:cxnSp>
      <p:graphicFrame>
        <p:nvGraphicFramePr>
          <p:cNvPr id="237" name="Table 236">
            <a:extLst>
              <a:ext uri="{FF2B5EF4-FFF2-40B4-BE49-F238E27FC236}">
                <a16:creationId xmlns:a16="http://schemas.microsoft.com/office/drawing/2014/main" id="{1A68084D-DC51-AC48-8FF6-B92D7A155676}"/>
              </a:ext>
            </a:extLst>
          </p:cNvPr>
          <p:cNvGraphicFramePr>
            <a:graphicFrameLocks noGrp="1"/>
          </p:cNvGraphicFramePr>
          <p:nvPr>
            <p:extLst>
              <p:ext uri="{D42A27DB-BD31-4B8C-83A1-F6EECF244321}">
                <p14:modId xmlns:p14="http://schemas.microsoft.com/office/powerpoint/2010/main" val="3213411511"/>
              </p:ext>
            </p:extLst>
          </p:nvPr>
        </p:nvGraphicFramePr>
        <p:xfrm>
          <a:off x="9778736" y="16819190"/>
          <a:ext cx="10019287" cy="7693205"/>
        </p:xfrm>
        <a:graphic>
          <a:graphicData uri="http://schemas.openxmlformats.org/drawingml/2006/table">
            <a:tbl>
              <a:tblPr firstRow="1" firstCol="1" bandRow="1">
                <a:tableStyleId>{5C22544A-7EE6-4342-B048-85BDC9FD1C3A}</a:tableStyleId>
              </a:tblPr>
              <a:tblGrid>
                <a:gridCol w="2476693">
                  <a:extLst>
                    <a:ext uri="{9D8B030D-6E8A-4147-A177-3AD203B41FA5}">
                      <a16:colId xmlns:a16="http://schemas.microsoft.com/office/drawing/2014/main" val="4006291854"/>
                    </a:ext>
                  </a:extLst>
                </a:gridCol>
                <a:gridCol w="2476693">
                  <a:extLst>
                    <a:ext uri="{9D8B030D-6E8A-4147-A177-3AD203B41FA5}">
                      <a16:colId xmlns:a16="http://schemas.microsoft.com/office/drawing/2014/main" val="3986488676"/>
                    </a:ext>
                  </a:extLst>
                </a:gridCol>
                <a:gridCol w="2476693">
                  <a:extLst>
                    <a:ext uri="{9D8B030D-6E8A-4147-A177-3AD203B41FA5}">
                      <a16:colId xmlns:a16="http://schemas.microsoft.com/office/drawing/2014/main" val="3734495535"/>
                    </a:ext>
                  </a:extLst>
                </a:gridCol>
                <a:gridCol w="2589208">
                  <a:extLst>
                    <a:ext uri="{9D8B030D-6E8A-4147-A177-3AD203B41FA5}">
                      <a16:colId xmlns:a16="http://schemas.microsoft.com/office/drawing/2014/main" val="1982204248"/>
                    </a:ext>
                  </a:extLst>
                </a:gridCol>
              </a:tblGrid>
              <a:tr h="9287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dirty="0"/>
                    </a:p>
                  </a:txBody>
                  <a:tcPr marL="62760" marR="62760" marT="0" marB="0"/>
                </a:tc>
                <a:tc>
                  <a:txBody>
                    <a:bodyPr/>
                    <a:lstStyle/>
                    <a:p>
                      <a:pPr marL="0" marR="0">
                        <a:spcBef>
                          <a:spcPts val="0"/>
                        </a:spcBef>
                        <a:spcAft>
                          <a:spcPts val="0"/>
                        </a:spcAft>
                      </a:pPr>
                      <a:r>
                        <a:rPr lang="en-US" sz="2400" dirty="0">
                          <a:effectLst/>
                        </a:rPr>
                        <a:t>NMLS-1. Neutron rate counters*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tc>
                  <a:txBody>
                    <a:bodyPr/>
                    <a:lstStyle/>
                    <a:p>
                      <a:pPr marL="0" marR="0">
                        <a:spcBef>
                          <a:spcPts val="0"/>
                        </a:spcBef>
                        <a:spcAft>
                          <a:spcPts val="0"/>
                        </a:spcAft>
                      </a:pPr>
                      <a:r>
                        <a:rPr lang="en-US" sz="2400" dirty="0">
                          <a:effectLst/>
                        </a:rPr>
                        <a:t>NMLS-2. Neutron rate counter*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tc>
                  <a:txBody>
                    <a:bodyPr/>
                    <a:lstStyle/>
                    <a:p>
                      <a:pPr marL="0" marR="0">
                        <a:spcBef>
                          <a:spcPts val="0"/>
                        </a:spcBef>
                        <a:spcAft>
                          <a:spcPts val="0"/>
                        </a:spcAft>
                      </a:pPr>
                      <a:r>
                        <a:rPr lang="en-US" sz="2400" dirty="0">
                          <a:effectLst/>
                        </a:rPr>
                        <a:t>ANS-LSM: Fast Neutron Spectrum*</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extLst>
                  <a:ext uri="{0D108BD9-81ED-4DB2-BD59-A6C34878D82A}">
                    <a16:rowId xmlns:a16="http://schemas.microsoft.com/office/drawing/2014/main" val="203499553"/>
                  </a:ext>
                </a:extLst>
              </a:tr>
              <a:tr h="1314854">
                <a:tc>
                  <a:txBody>
                    <a:bodyPr/>
                    <a:lstStyle/>
                    <a:p>
                      <a:pPr marL="0" marR="0">
                        <a:spcBef>
                          <a:spcPts val="0"/>
                        </a:spcBef>
                        <a:spcAft>
                          <a:spcPts val="0"/>
                        </a:spcAft>
                      </a:pPr>
                      <a:r>
                        <a:rPr lang="en-US" sz="2400" dirty="0">
                          <a:effectLst/>
                        </a:rPr>
                        <a:t>Description:</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tc>
                  <a:txBody>
                    <a:bodyPr/>
                    <a:lstStyle/>
                    <a:p>
                      <a:pPr marL="0" marR="0">
                        <a:spcBef>
                          <a:spcPts val="0"/>
                        </a:spcBef>
                        <a:spcAft>
                          <a:spcPts val="0"/>
                        </a:spcAft>
                      </a:pPr>
                      <a:r>
                        <a:rPr lang="en-US" sz="2400" dirty="0">
                          <a:effectLst/>
                        </a:rPr>
                        <a:t>ABM1. Thermal + Epithermal</a:t>
                      </a:r>
                      <a:r>
                        <a:rPr lang="en-US" sz="2400" baseline="0" dirty="0">
                          <a:effectLst/>
                        </a:rPr>
                        <a:t> </a:t>
                      </a:r>
                      <a:r>
                        <a:rPr lang="en-US" sz="2400" dirty="0">
                          <a:effectLst/>
                        </a:rPr>
                        <a:t>neutrons.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tc>
                  <a:txBody>
                    <a:bodyPr/>
                    <a:lstStyle/>
                    <a:p>
                      <a:pPr marL="0" marR="0">
                        <a:spcBef>
                          <a:spcPts val="0"/>
                        </a:spcBef>
                        <a:spcAft>
                          <a:spcPts val="0"/>
                        </a:spcAft>
                      </a:pPr>
                      <a:r>
                        <a:rPr lang="en-US" sz="2400" dirty="0">
                          <a:effectLst/>
                        </a:rPr>
                        <a:t>Epithermal neutrons only. Ideal for integration with rover.</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tc>
                  <a:txBody>
                    <a:bodyPr/>
                    <a:lstStyle/>
                    <a:p>
                      <a:pPr marL="0" marR="0">
                        <a:spcBef>
                          <a:spcPts val="0"/>
                        </a:spcBef>
                        <a:spcAft>
                          <a:spcPts val="0"/>
                        </a:spcAft>
                      </a:pPr>
                      <a:r>
                        <a:rPr lang="en-US" sz="2400" dirty="0">
                          <a:effectLst/>
                        </a:rPr>
                        <a:t>Radiation monitoring and characterization.</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extLst>
                  <a:ext uri="{0D108BD9-81ED-4DB2-BD59-A6C34878D82A}">
                    <a16:rowId xmlns:a16="http://schemas.microsoft.com/office/drawing/2014/main" val="55374801"/>
                  </a:ext>
                </a:extLst>
              </a:tr>
              <a:tr h="1547834">
                <a:tc>
                  <a:txBody>
                    <a:bodyPr/>
                    <a:lstStyle/>
                    <a:p>
                      <a:pPr marL="0" marR="0">
                        <a:spcBef>
                          <a:spcPts val="0"/>
                        </a:spcBef>
                        <a:spcAft>
                          <a:spcPts val="0"/>
                        </a:spcAft>
                      </a:pPr>
                      <a:r>
                        <a:rPr lang="en-US" sz="2400" dirty="0">
                          <a:effectLst/>
                        </a:rPr>
                        <a:t>Instrument Specs: (Mass, Operating Power, Standby, Volume, Data Rate)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tc>
                  <a:txBody>
                    <a:bodyPr/>
                    <a:lstStyle/>
                    <a:p>
                      <a:pPr marL="0" marR="0">
                        <a:spcBef>
                          <a:spcPts val="0"/>
                        </a:spcBef>
                        <a:spcAft>
                          <a:spcPts val="0"/>
                        </a:spcAft>
                      </a:pPr>
                      <a:r>
                        <a:rPr lang="en-US" sz="2400" dirty="0">
                          <a:solidFill>
                            <a:schemeClr val="tx1"/>
                          </a:solidFill>
                          <a:effectLst/>
                        </a:rPr>
                        <a:t>4.4 kg </a:t>
                      </a:r>
                    </a:p>
                    <a:p>
                      <a:pPr marL="0" marR="0">
                        <a:spcBef>
                          <a:spcPts val="0"/>
                        </a:spcBef>
                        <a:spcAft>
                          <a:spcPts val="0"/>
                        </a:spcAft>
                      </a:pPr>
                      <a:r>
                        <a:rPr lang="en-US" sz="2400" dirty="0">
                          <a:solidFill>
                            <a:schemeClr val="tx1"/>
                          </a:solidFill>
                          <a:effectLst/>
                        </a:rPr>
                        <a:t>5.5 W operating   3.5 W standby</a:t>
                      </a:r>
                    </a:p>
                    <a:p>
                      <a:pPr marL="0" marR="0">
                        <a:spcBef>
                          <a:spcPts val="0"/>
                        </a:spcBef>
                        <a:spcAft>
                          <a:spcPts val="0"/>
                        </a:spcAft>
                      </a:pPr>
                      <a:r>
                        <a:rPr lang="en-US" sz="2400" dirty="0">
                          <a:solidFill>
                            <a:schemeClr val="tx1"/>
                          </a:solidFill>
                          <a:effectLst/>
                        </a:rPr>
                        <a:t>0.0025 kbps</a:t>
                      </a:r>
                      <a:endParaRPr lang="en-US"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tc>
                  <a:txBody>
                    <a:bodyPr/>
                    <a:lstStyle/>
                    <a:p>
                      <a:pPr marL="0" marR="0">
                        <a:spcBef>
                          <a:spcPts val="0"/>
                        </a:spcBef>
                        <a:spcAft>
                          <a:spcPts val="0"/>
                        </a:spcAft>
                      </a:pPr>
                      <a:r>
                        <a:rPr lang="en-US" sz="2400" dirty="0">
                          <a:solidFill>
                            <a:schemeClr val="tx1"/>
                          </a:solidFill>
                          <a:effectLst/>
                        </a:rPr>
                        <a:t>2.2 kg </a:t>
                      </a:r>
                    </a:p>
                    <a:p>
                      <a:pPr marL="0" marR="0">
                        <a:spcBef>
                          <a:spcPts val="0"/>
                        </a:spcBef>
                        <a:spcAft>
                          <a:spcPts val="0"/>
                        </a:spcAft>
                      </a:pPr>
                      <a:r>
                        <a:rPr lang="en-US" sz="2400" dirty="0">
                          <a:solidFill>
                            <a:schemeClr val="tx1"/>
                          </a:solidFill>
                          <a:effectLst/>
                        </a:rPr>
                        <a:t>3.9 W operating   2.9 W standby </a:t>
                      </a:r>
                    </a:p>
                    <a:p>
                      <a:pPr marL="0" marR="0">
                        <a:spcBef>
                          <a:spcPts val="0"/>
                        </a:spcBef>
                        <a:spcAft>
                          <a:spcPts val="0"/>
                        </a:spcAft>
                      </a:pPr>
                      <a:r>
                        <a:rPr lang="en-US" sz="2400" dirty="0">
                          <a:solidFill>
                            <a:schemeClr val="tx1"/>
                          </a:solidFill>
                          <a:effectLst/>
                        </a:rPr>
                        <a:t>0.00125 kbps</a:t>
                      </a:r>
                      <a:endParaRPr lang="en-US"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tc>
                  <a:txBody>
                    <a:bodyPr/>
                    <a:lstStyle/>
                    <a:p>
                      <a:pPr marL="0" marR="0">
                        <a:spcBef>
                          <a:spcPts val="0"/>
                        </a:spcBef>
                        <a:spcAft>
                          <a:spcPts val="0"/>
                        </a:spcAft>
                      </a:pPr>
                      <a:r>
                        <a:rPr lang="en-US" sz="2400" dirty="0">
                          <a:solidFill>
                            <a:schemeClr val="tx1"/>
                          </a:solidFill>
                          <a:effectLst/>
                        </a:rPr>
                        <a:t>5.5 kg </a:t>
                      </a:r>
                    </a:p>
                    <a:p>
                      <a:pPr marL="0" marR="0">
                        <a:spcBef>
                          <a:spcPts val="0"/>
                        </a:spcBef>
                        <a:spcAft>
                          <a:spcPts val="0"/>
                        </a:spcAft>
                      </a:pPr>
                      <a:r>
                        <a:rPr lang="en-US" sz="2400" dirty="0">
                          <a:solidFill>
                            <a:schemeClr val="tx1"/>
                          </a:solidFill>
                          <a:effectLst/>
                        </a:rPr>
                        <a:t>6.5 W operating        4.0 W standby </a:t>
                      </a:r>
                    </a:p>
                    <a:p>
                      <a:pPr marL="0" marR="0">
                        <a:spcBef>
                          <a:spcPts val="0"/>
                        </a:spcBef>
                        <a:spcAft>
                          <a:spcPts val="0"/>
                        </a:spcAft>
                      </a:pPr>
                      <a:r>
                        <a:rPr lang="en-US" sz="2400" dirty="0">
                          <a:solidFill>
                            <a:schemeClr val="tx1"/>
                          </a:solidFill>
                          <a:effectLst/>
                        </a:rPr>
                        <a:t>0.4 kbps</a:t>
                      </a:r>
                      <a:endParaRPr lang="en-US"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extLst>
                  <a:ext uri="{0D108BD9-81ED-4DB2-BD59-A6C34878D82A}">
                    <a16:rowId xmlns:a16="http://schemas.microsoft.com/office/drawing/2014/main" val="2969791376"/>
                  </a:ext>
                </a:extLst>
              </a:tr>
              <a:tr h="1857401">
                <a:tc>
                  <a:txBody>
                    <a:bodyPr/>
                    <a:lstStyle/>
                    <a:p>
                      <a:pPr marL="0" marR="0">
                        <a:spcBef>
                          <a:spcPts val="0"/>
                        </a:spcBef>
                        <a:spcAft>
                          <a:spcPts val="0"/>
                        </a:spcAft>
                      </a:pPr>
                      <a:r>
                        <a:rPr lang="en-US" sz="2400" dirty="0">
                          <a:effectLst/>
                        </a:rPr>
                        <a:t>Landing Site/Objective:</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tc>
                  <a:txBody>
                    <a:bodyPr/>
                    <a:lstStyle/>
                    <a:p>
                      <a:pPr marL="0" marR="0">
                        <a:spcBef>
                          <a:spcPts val="0"/>
                        </a:spcBef>
                        <a:spcAft>
                          <a:spcPts val="0"/>
                        </a:spcAft>
                      </a:pPr>
                      <a:r>
                        <a:rPr lang="en-US" sz="2400">
                          <a:effectLst/>
                        </a:rPr>
                        <a:t>Surface composition at any landing site.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tc>
                  <a:txBody>
                    <a:bodyPr/>
                    <a:lstStyle/>
                    <a:p>
                      <a:pPr marL="0" marR="0">
                        <a:spcBef>
                          <a:spcPts val="0"/>
                        </a:spcBef>
                        <a:spcAft>
                          <a:spcPts val="0"/>
                        </a:spcAft>
                      </a:pPr>
                      <a:r>
                        <a:rPr lang="en-US" sz="2400" dirty="0">
                          <a:effectLst/>
                        </a:rPr>
                        <a:t>Poles. Hydrogen/Water sensitivity.</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tc>
                  <a:txBody>
                    <a:bodyPr/>
                    <a:lstStyle/>
                    <a:p>
                      <a:pPr marL="0" marR="0">
                        <a:spcBef>
                          <a:spcPts val="0"/>
                        </a:spcBef>
                        <a:spcAft>
                          <a:spcPts val="0"/>
                        </a:spcAft>
                      </a:pPr>
                      <a:r>
                        <a:rPr lang="en-US" sz="2400" dirty="0">
                          <a:effectLst/>
                        </a:rPr>
                        <a:t>Any site, but poles would be most helpful for preparation and planning for the Artemis missions.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extLst>
                  <a:ext uri="{0D108BD9-81ED-4DB2-BD59-A6C34878D82A}">
                    <a16:rowId xmlns:a16="http://schemas.microsoft.com/office/drawing/2014/main" val="3758485929"/>
                  </a:ext>
                </a:extLst>
              </a:tr>
              <a:tr h="743765">
                <a:tc>
                  <a:txBody>
                    <a:bodyPr/>
                    <a:lstStyle/>
                    <a:p>
                      <a:pPr marL="0" marR="0">
                        <a:spcBef>
                          <a:spcPts val="0"/>
                        </a:spcBef>
                        <a:spcAft>
                          <a:spcPts val="0"/>
                        </a:spcAft>
                      </a:pPr>
                      <a:r>
                        <a:rPr lang="en-US" sz="2400" dirty="0">
                          <a:effectLst/>
                        </a:rPr>
                        <a:t>TRL:</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tc>
                  <a:txBody>
                    <a:bodyPr/>
                    <a:lstStyle/>
                    <a:p>
                      <a:pPr marL="0" marR="0">
                        <a:spcBef>
                          <a:spcPts val="0"/>
                        </a:spcBef>
                        <a:spcAft>
                          <a:spcPts val="0"/>
                        </a:spcAft>
                      </a:pPr>
                      <a:r>
                        <a:rPr lang="en-US" sz="2400" dirty="0">
                          <a:effectLst/>
                        </a:rPr>
                        <a:t>Will be TRL 9 after 2021 flight.</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tc>
                  <a:txBody>
                    <a:bodyPr/>
                    <a:lstStyle/>
                    <a:p>
                      <a:pPr marL="0" marR="0">
                        <a:spcBef>
                          <a:spcPts val="0"/>
                        </a:spcBef>
                        <a:spcAft>
                          <a:spcPts val="0"/>
                        </a:spcAft>
                      </a:pPr>
                      <a:r>
                        <a:rPr lang="en-US" sz="2400">
                          <a:effectLst/>
                        </a:rPr>
                        <a:t>TRL 6</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tc>
                  <a:txBody>
                    <a:bodyPr/>
                    <a:lstStyle/>
                    <a:p>
                      <a:pPr marL="0" marR="0">
                        <a:spcBef>
                          <a:spcPts val="0"/>
                        </a:spcBef>
                        <a:spcAft>
                          <a:spcPts val="0"/>
                        </a:spcAft>
                      </a:pPr>
                      <a:r>
                        <a:rPr lang="en-US" sz="2400" dirty="0">
                          <a:effectLst/>
                        </a:rPr>
                        <a:t>TRL 6. Modify electronics.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760" marR="62760" marT="0" marB="0"/>
                </a:tc>
                <a:extLst>
                  <a:ext uri="{0D108BD9-81ED-4DB2-BD59-A6C34878D82A}">
                    <a16:rowId xmlns:a16="http://schemas.microsoft.com/office/drawing/2014/main" val="448606976"/>
                  </a:ext>
                </a:extLst>
              </a:tr>
            </a:tbl>
          </a:graphicData>
        </a:graphic>
      </p:graphicFrame>
      <p:pic>
        <p:nvPicPr>
          <p:cNvPr id="238" name="Picture 237" descr="A close up of a cluttered table&#10;&#10;Description automatically generated">
            <a:extLst>
              <a:ext uri="{FF2B5EF4-FFF2-40B4-BE49-F238E27FC236}">
                <a16:creationId xmlns:a16="http://schemas.microsoft.com/office/drawing/2014/main" id="{9669C28B-8A36-FA4D-B349-D5B23B340045}"/>
              </a:ext>
            </a:extLst>
          </p:cNvPr>
          <p:cNvPicPr>
            <a:picLocks noChangeAspect="1"/>
          </p:cNvPicPr>
          <p:nvPr/>
        </p:nvPicPr>
        <p:blipFill>
          <a:blip r:embed="rId26">
            <a:extLst>
              <a:ext uri="{28A0092B-C50C-407E-A947-70E740481C1C}">
                <a14:useLocalDpi xmlns:a14="http://schemas.microsoft.com/office/drawing/2010/main" val="0"/>
              </a:ext>
            </a:extLst>
          </a:blip>
          <a:srcRect/>
          <a:stretch>
            <a:fillRect/>
          </a:stretch>
        </p:blipFill>
        <p:spPr bwMode="auto">
          <a:xfrm rot="5400000">
            <a:off x="369089" y="16668141"/>
            <a:ext cx="3984220" cy="4286319"/>
          </a:xfrm>
          <a:prstGeom prst="rect">
            <a:avLst/>
          </a:prstGeom>
          <a:noFill/>
          <a:ln>
            <a:noFill/>
          </a:ln>
        </p:spPr>
      </p:pic>
      <p:pic>
        <p:nvPicPr>
          <p:cNvPr id="240" name="Picture 239">
            <a:extLst>
              <a:ext uri="{FF2B5EF4-FFF2-40B4-BE49-F238E27FC236}">
                <a16:creationId xmlns:a16="http://schemas.microsoft.com/office/drawing/2014/main" id="{1852F9E1-7D6F-8845-96DA-1C9F9575837E}"/>
              </a:ext>
            </a:extLst>
          </p:cNvPr>
          <p:cNvPicPr>
            <a:picLocks noChangeAspect="1"/>
          </p:cNvPicPr>
          <p:nvPr/>
        </p:nvPicPr>
        <p:blipFill rotWithShape="1">
          <a:blip r:embed="rId27"/>
          <a:srcRect l="15951" t="36667" r="37349" b="10635"/>
          <a:stretch/>
        </p:blipFill>
        <p:spPr>
          <a:xfrm>
            <a:off x="4639594" y="16819190"/>
            <a:ext cx="5007092" cy="3764030"/>
          </a:xfrm>
          <a:prstGeom prst="rect">
            <a:avLst/>
          </a:prstGeom>
        </p:spPr>
      </p:pic>
      <p:sp>
        <p:nvSpPr>
          <p:cNvPr id="244" name="TextBox 243">
            <a:extLst>
              <a:ext uri="{FF2B5EF4-FFF2-40B4-BE49-F238E27FC236}">
                <a16:creationId xmlns:a16="http://schemas.microsoft.com/office/drawing/2014/main" id="{B8B88654-F9F5-5C4E-A59E-6B3F49057889}"/>
              </a:ext>
            </a:extLst>
          </p:cNvPr>
          <p:cNvSpPr txBox="1"/>
          <p:nvPr/>
        </p:nvSpPr>
        <p:spPr>
          <a:xfrm>
            <a:off x="121896" y="20829245"/>
            <a:ext cx="4338386" cy="646298"/>
          </a:xfrm>
          <a:prstGeom prst="rect">
            <a:avLst/>
          </a:prstGeom>
          <a:noFill/>
          <a:ln w="9525" cap="flat" cmpd="sng" algn="ctr">
            <a:noFill/>
            <a:prstDash val="dot"/>
            <a:round/>
            <a:headEnd type="none" w="med" len="med"/>
            <a:tailEnd type="none" w="med" len="med"/>
          </a:ln>
        </p:spPr>
        <p:txBody>
          <a:bodyPr wrap="square" lIns="91408" tIns="45704" rIns="91408" bIns="45704" rtlCol="0">
            <a:spAutoFit/>
          </a:bodyPr>
          <a:lstStyle/>
          <a:p>
            <a:pPr algn="just"/>
            <a:r>
              <a:rPr lang="en-US" sz="1800" b="1" dirty="0"/>
              <a:t>Figure 1. NMLS-1 engineering unit for ABM1. </a:t>
            </a:r>
          </a:p>
        </p:txBody>
      </p:sp>
      <p:sp>
        <p:nvSpPr>
          <p:cNvPr id="245" name="TextBox 244">
            <a:extLst>
              <a:ext uri="{FF2B5EF4-FFF2-40B4-BE49-F238E27FC236}">
                <a16:creationId xmlns:a16="http://schemas.microsoft.com/office/drawing/2014/main" id="{CFB476BA-D148-B64B-8723-7E35CC804D06}"/>
              </a:ext>
            </a:extLst>
          </p:cNvPr>
          <p:cNvSpPr txBox="1"/>
          <p:nvPr/>
        </p:nvSpPr>
        <p:spPr>
          <a:xfrm>
            <a:off x="4588746" y="20623986"/>
            <a:ext cx="5057939" cy="369300"/>
          </a:xfrm>
          <a:prstGeom prst="rect">
            <a:avLst/>
          </a:prstGeom>
          <a:noFill/>
          <a:ln w="9525" cap="flat" cmpd="sng" algn="ctr">
            <a:noFill/>
            <a:prstDash val="dot"/>
            <a:round/>
            <a:headEnd type="none" w="med" len="med"/>
            <a:tailEnd type="none" w="med" len="med"/>
          </a:ln>
        </p:spPr>
        <p:txBody>
          <a:bodyPr wrap="square" lIns="91408" tIns="45704" rIns="91408" bIns="45704" rtlCol="0">
            <a:spAutoFit/>
          </a:bodyPr>
          <a:lstStyle/>
          <a:p>
            <a:pPr algn="just"/>
            <a:r>
              <a:rPr lang="en-US" sz="1800" b="1" dirty="0"/>
              <a:t>Figure 2. FNS currently in operation on the ISS.</a:t>
            </a:r>
          </a:p>
        </p:txBody>
      </p:sp>
      <p:sp>
        <p:nvSpPr>
          <p:cNvPr id="246" name="TextBox 245">
            <a:extLst>
              <a:ext uri="{FF2B5EF4-FFF2-40B4-BE49-F238E27FC236}">
                <a16:creationId xmlns:a16="http://schemas.microsoft.com/office/drawing/2014/main" id="{43A99D84-57C0-A149-8659-FA5AEEC240F9}"/>
              </a:ext>
            </a:extLst>
          </p:cNvPr>
          <p:cNvSpPr txBox="1"/>
          <p:nvPr/>
        </p:nvSpPr>
        <p:spPr>
          <a:xfrm>
            <a:off x="162675" y="21613984"/>
            <a:ext cx="9383768" cy="2631457"/>
          </a:xfrm>
          <a:prstGeom prst="rect">
            <a:avLst/>
          </a:prstGeom>
          <a:noFill/>
          <a:ln w="9525" cap="flat" cmpd="sng" algn="ctr">
            <a:noFill/>
            <a:prstDash val="dot"/>
            <a:round/>
            <a:headEnd type="none" w="med" len="med"/>
            <a:tailEnd type="none" w="med" len="med"/>
          </a:ln>
        </p:spPr>
        <p:txBody>
          <a:bodyPr wrap="square" lIns="91408" tIns="45704" rIns="91408" bIns="45704" rtlCol="0">
            <a:spAutoFit/>
          </a:bodyPr>
          <a:lstStyle/>
          <a:p>
            <a:pPr algn="just" defTabSz="939800" eaLnBrk="0" fontAlgn="base" hangingPunct="0">
              <a:spcBef>
                <a:spcPts val="600"/>
              </a:spcBef>
              <a:spcAft>
                <a:spcPts val="300"/>
              </a:spcAft>
            </a:pPr>
            <a:r>
              <a:rPr lang="en-US" sz="3000" b="1" dirty="0">
                <a:solidFill>
                  <a:srgbClr val="000000"/>
                </a:solidFill>
                <a:latin typeface="Arial" charset="0"/>
              </a:rPr>
              <a:t>ANS-LSM Mission Objectives:</a:t>
            </a:r>
          </a:p>
          <a:p>
            <a:pPr marL="514350" indent="-514350" algn="just" defTabSz="939800" eaLnBrk="0" fontAlgn="base" hangingPunct="0">
              <a:spcBef>
                <a:spcPts val="600"/>
              </a:spcBef>
              <a:spcAft>
                <a:spcPts val="300"/>
              </a:spcAft>
              <a:buFont typeface="+mj-lt"/>
              <a:buAutoNum type="arabicPeriod"/>
            </a:pPr>
            <a:r>
              <a:rPr lang="en-US" sz="3000" dirty="0"/>
              <a:t>The lunar surface radiation environment includes a unique neutron contribution, surface characterization is important for risk identification and mitigation.</a:t>
            </a:r>
            <a:endParaRPr lang="en-US" sz="3000" dirty="0">
              <a:solidFill>
                <a:srgbClr val="000000"/>
              </a:solidFill>
              <a:latin typeface="Arial" charset="0"/>
            </a:endParaRPr>
          </a:p>
          <a:p>
            <a:pPr marL="342900" indent="-342900" algn="just" defTabSz="939800" eaLnBrk="0" fontAlgn="base" hangingPunct="0">
              <a:spcBef>
                <a:spcPts val="600"/>
              </a:spcBef>
              <a:spcAft>
                <a:spcPts val="300"/>
              </a:spcAft>
              <a:buFont typeface="+mj-lt"/>
              <a:buAutoNum type="arabicPeriod"/>
            </a:pPr>
            <a:endParaRPr lang="en-US" sz="3000" dirty="0">
              <a:solidFill>
                <a:srgbClr val="000000"/>
              </a:solidFill>
              <a:latin typeface="Arial" charset="0"/>
            </a:endParaRPr>
          </a:p>
        </p:txBody>
      </p:sp>
    </p:spTree>
    <p:extLst>
      <p:ext uri="{BB962C8B-B14F-4D97-AF65-F5344CB8AC3E}">
        <p14:creationId xmlns:p14="http://schemas.microsoft.com/office/powerpoint/2010/main" val="13771842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6752</TotalTime>
  <Words>1607</Words>
  <Application>Microsoft Macintosh PowerPoint</Application>
  <PresentationFormat>Custom</PresentationFormat>
  <Paragraphs>122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Company>University of California at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Poppe</dc:creator>
  <cp:lastModifiedBy>Haviland, Heidi (MSFC-ST13)</cp:lastModifiedBy>
  <cp:revision>1262</cp:revision>
  <cp:lastPrinted>2019-10-13T00:55:18Z</cp:lastPrinted>
  <dcterms:created xsi:type="dcterms:W3CDTF">2012-03-05T01:02:54Z</dcterms:created>
  <dcterms:modified xsi:type="dcterms:W3CDTF">2020-09-04T19:04:32Z</dcterms:modified>
</cp:coreProperties>
</file>