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0"/>
  </p:notesMasterIdLst>
  <p:sldIdLst>
    <p:sldId id="256" r:id="rId2"/>
    <p:sldId id="257" r:id="rId3"/>
    <p:sldId id="330" r:id="rId4"/>
    <p:sldId id="259" r:id="rId5"/>
    <p:sldId id="350" r:id="rId6"/>
    <p:sldId id="261" r:id="rId7"/>
    <p:sldId id="339" r:id="rId8"/>
    <p:sldId id="331" r:id="rId9"/>
    <p:sldId id="332" r:id="rId10"/>
    <p:sldId id="333" r:id="rId11"/>
    <p:sldId id="334" r:id="rId12"/>
    <p:sldId id="307" r:id="rId13"/>
    <p:sldId id="356" r:id="rId14"/>
    <p:sldId id="306" r:id="rId15"/>
    <p:sldId id="355" r:id="rId16"/>
    <p:sldId id="308" r:id="rId17"/>
    <p:sldId id="349" r:id="rId18"/>
    <p:sldId id="305" r:id="rId19"/>
    <p:sldId id="353" r:id="rId20"/>
    <p:sldId id="352" r:id="rId21"/>
    <p:sldId id="354" r:id="rId22"/>
    <p:sldId id="358" r:id="rId23"/>
    <p:sldId id="335" r:id="rId24"/>
    <p:sldId id="337" r:id="rId25"/>
    <p:sldId id="351" r:id="rId26"/>
    <p:sldId id="309" r:id="rId27"/>
    <p:sldId id="310" r:id="rId28"/>
    <p:sldId id="344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93C65"/>
    <a:srgbClr val="4FADF3"/>
    <a:srgbClr val="25BAE9"/>
    <a:srgbClr val="6FB0C1"/>
    <a:srgbClr val="7DC3D5"/>
    <a:srgbClr val="26A9CF"/>
    <a:srgbClr val="29A6C6"/>
    <a:srgbClr val="2995B1"/>
    <a:srgbClr val="404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56"/>
    <p:restoredTop sz="80952"/>
  </p:normalViewPr>
  <p:slideViewPr>
    <p:cSldViewPr snapToGrid="0" snapToObjects="1" showGuides="1">
      <p:cViewPr varScale="1">
        <p:scale>
          <a:sx n="99" d="100"/>
          <a:sy n="99" d="100"/>
        </p:scale>
        <p:origin x="1776" y="1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3">
  <dgm:title val=""/>
  <dgm:desc val=""/>
  <dgm:catLst>
    <dgm:cat type="accent6" pri="11300"/>
  </dgm:catLst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BA10B0E-CEEF-3D46-807D-25E3CD7AA7BB}" type="doc">
      <dgm:prSet loTypeId="urn:microsoft.com/office/officeart/2008/layout/LinedList" loCatId="list" qsTypeId="urn:microsoft.com/office/officeart/2005/8/quickstyle/simple1" qsCatId="simple" csTypeId="urn:microsoft.com/office/officeart/2005/8/colors/accent6_3" csCatId="accent6" phldr="1"/>
      <dgm:spPr/>
      <dgm:t>
        <a:bodyPr/>
        <a:lstStyle/>
        <a:p>
          <a:endParaRPr lang="en-US"/>
        </a:p>
      </dgm:t>
    </dgm:pt>
    <dgm:pt modelId="{E92303C4-3342-B44D-9F37-7755091614AC}">
      <dgm:prSet phldrT="[Text]" custT="1"/>
      <dgm:spPr/>
      <dgm:t>
        <a:bodyPr/>
        <a:lstStyle/>
        <a:p>
          <a:r>
            <a:rPr lang="en-US" sz="3600" dirty="0">
              <a:latin typeface="Avenir Next" panose="020B0503020202020204" pitchFamily="34" charset="0"/>
            </a:rPr>
            <a:t>DMT Overview</a:t>
          </a:r>
        </a:p>
      </dgm:t>
    </dgm:pt>
    <dgm:pt modelId="{DA7BA02C-5F9F-8445-88BA-0D987AB24897}" type="parTrans" cxnId="{12366CBA-A82E-3744-8ACC-DEE9B11EA69E}">
      <dgm:prSet/>
      <dgm:spPr/>
      <dgm:t>
        <a:bodyPr/>
        <a:lstStyle/>
        <a:p>
          <a:endParaRPr lang="en-US" sz="3600"/>
        </a:p>
      </dgm:t>
    </dgm:pt>
    <dgm:pt modelId="{D3553D68-FC25-DF41-9A95-DDABCD478D2D}" type="sibTrans" cxnId="{12366CBA-A82E-3744-8ACC-DEE9B11EA69E}">
      <dgm:prSet/>
      <dgm:spPr/>
      <dgm:t>
        <a:bodyPr/>
        <a:lstStyle/>
        <a:p>
          <a:endParaRPr lang="en-US" sz="3600"/>
        </a:p>
      </dgm:t>
    </dgm:pt>
    <dgm:pt modelId="{C0E12DB2-6C84-6247-A9E8-6D5F207CA1F7}">
      <dgm:prSet phldrT="[Text]" custT="1"/>
      <dgm:spPr/>
      <dgm:t>
        <a:bodyPr/>
        <a:lstStyle/>
        <a:p>
          <a:r>
            <a:rPr lang="en-US" sz="3600" dirty="0">
              <a:latin typeface="Avenir Next" panose="020B0503020202020204" pitchFamily="34" charset="0"/>
            </a:rPr>
            <a:t>Product Availability</a:t>
          </a:r>
        </a:p>
      </dgm:t>
    </dgm:pt>
    <dgm:pt modelId="{18D61151-E7D4-AE42-8023-1F9349B49316}" type="parTrans" cxnId="{47EA82E1-78D4-C54C-939F-026FE584673D}">
      <dgm:prSet/>
      <dgm:spPr/>
      <dgm:t>
        <a:bodyPr/>
        <a:lstStyle/>
        <a:p>
          <a:endParaRPr lang="en-US" sz="3600"/>
        </a:p>
      </dgm:t>
    </dgm:pt>
    <dgm:pt modelId="{71E95BF4-A8C8-5A4D-B494-FAC1F5AD5155}" type="sibTrans" cxnId="{47EA82E1-78D4-C54C-939F-026FE584673D}">
      <dgm:prSet/>
      <dgm:spPr/>
      <dgm:t>
        <a:bodyPr/>
        <a:lstStyle/>
        <a:p>
          <a:endParaRPr lang="en-US" sz="3600"/>
        </a:p>
      </dgm:t>
    </dgm:pt>
    <dgm:pt modelId="{CF60BC2A-9E3C-3C4B-BCF3-4E19D8203E62}">
      <dgm:prSet phldrT="[Text]" custT="1"/>
      <dgm:spPr/>
      <dgm:t>
        <a:bodyPr/>
        <a:lstStyle/>
        <a:p>
          <a:r>
            <a:rPr lang="en-US" sz="3600" dirty="0">
              <a:latin typeface="Avenir Next" panose="020B0503020202020204" pitchFamily="34" charset="0"/>
            </a:rPr>
            <a:t>Code Re-architecture</a:t>
          </a:r>
        </a:p>
      </dgm:t>
    </dgm:pt>
    <dgm:pt modelId="{EF391106-7334-C845-878F-F11135DCA522}" type="parTrans" cxnId="{6264FF4A-40D1-DC46-82B6-15162434368F}">
      <dgm:prSet/>
      <dgm:spPr/>
      <dgm:t>
        <a:bodyPr/>
        <a:lstStyle/>
        <a:p>
          <a:endParaRPr lang="en-US" sz="3600"/>
        </a:p>
      </dgm:t>
    </dgm:pt>
    <dgm:pt modelId="{D233D2AB-44BD-5347-9961-35FDB9A4D0EB}" type="sibTrans" cxnId="{6264FF4A-40D1-DC46-82B6-15162434368F}">
      <dgm:prSet/>
      <dgm:spPr/>
      <dgm:t>
        <a:bodyPr/>
        <a:lstStyle/>
        <a:p>
          <a:endParaRPr lang="en-US" sz="3600"/>
        </a:p>
      </dgm:t>
    </dgm:pt>
    <dgm:pt modelId="{212DB1EB-3DE6-E647-ACFB-B6F7AAFBC73A}">
      <dgm:prSet phldrT="[Text]" custT="1"/>
      <dgm:spPr/>
      <dgm:t>
        <a:bodyPr/>
        <a:lstStyle/>
        <a:p>
          <a:r>
            <a:rPr lang="en-US" sz="3600" dirty="0">
              <a:latin typeface="Avenir Next" panose="020B0503020202020204" pitchFamily="34" charset="0"/>
            </a:rPr>
            <a:t>Systems &amp; CM</a:t>
          </a:r>
        </a:p>
      </dgm:t>
    </dgm:pt>
    <dgm:pt modelId="{8E0EEC36-4CC6-7F48-9519-B1833F7F41C5}" type="parTrans" cxnId="{1CEE1C47-EAB9-5A42-BE8D-F9C728DC8428}">
      <dgm:prSet/>
      <dgm:spPr/>
      <dgm:t>
        <a:bodyPr/>
        <a:lstStyle/>
        <a:p>
          <a:endParaRPr lang="en-US" sz="3600"/>
        </a:p>
      </dgm:t>
    </dgm:pt>
    <dgm:pt modelId="{F716F84D-8BEC-A043-8841-99423DD254C7}" type="sibTrans" cxnId="{1CEE1C47-EAB9-5A42-BE8D-F9C728DC8428}">
      <dgm:prSet/>
      <dgm:spPr/>
      <dgm:t>
        <a:bodyPr/>
        <a:lstStyle/>
        <a:p>
          <a:endParaRPr lang="en-US" sz="3600"/>
        </a:p>
      </dgm:t>
    </dgm:pt>
    <dgm:pt modelId="{8F478D7F-812B-3C4B-86F6-99DAF1CBE3D3}">
      <dgm:prSet custT="1"/>
      <dgm:spPr/>
      <dgm:t>
        <a:bodyPr/>
        <a:lstStyle/>
        <a:p>
          <a:r>
            <a:rPr lang="en-US" sz="3600" dirty="0">
              <a:latin typeface="Avenir Next" panose="020B0503020202020204" pitchFamily="34" charset="0"/>
            </a:rPr>
            <a:t>DMT Activities</a:t>
          </a:r>
        </a:p>
      </dgm:t>
    </dgm:pt>
    <dgm:pt modelId="{8A336C00-8C6D-D045-BDC6-84075A7ABC5F}" type="parTrans" cxnId="{17C34CA7-7449-B34D-A862-7A45B9837E6E}">
      <dgm:prSet/>
      <dgm:spPr/>
      <dgm:t>
        <a:bodyPr/>
        <a:lstStyle/>
        <a:p>
          <a:endParaRPr lang="en-US"/>
        </a:p>
      </dgm:t>
    </dgm:pt>
    <dgm:pt modelId="{A6F3F91E-735F-6040-B2F0-B040BBD5739D}" type="sibTrans" cxnId="{17C34CA7-7449-B34D-A862-7A45B9837E6E}">
      <dgm:prSet/>
      <dgm:spPr/>
      <dgm:t>
        <a:bodyPr/>
        <a:lstStyle/>
        <a:p>
          <a:endParaRPr lang="en-US"/>
        </a:p>
      </dgm:t>
    </dgm:pt>
    <dgm:pt modelId="{A33EF1D6-2D9B-5240-9957-4E87117505FC}" type="pres">
      <dgm:prSet presAssocID="{7BA10B0E-CEEF-3D46-807D-25E3CD7AA7BB}" presName="vert0" presStyleCnt="0">
        <dgm:presLayoutVars>
          <dgm:dir/>
          <dgm:animOne val="branch"/>
          <dgm:animLvl val="lvl"/>
        </dgm:presLayoutVars>
      </dgm:prSet>
      <dgm:spPr/>
    </dgm:pt>
    <dgm:pt modelId="{003E7657-AB29-3345-AA98-75860FDE1A2C}" type="pres">
      <dgm:prSet presAssocID="{E92303C4-3342-B44D-9F37-7755091614AC}" presName="thickLine" presStyleLbl="alignNode1" presStyleIdx="0" presStyleCnt="5"/>
      <dgm:spPr/>
    </dgm:pt>
    <dgm:pt modelId="{9C964FB2-2373-F74B-874B-119172CFC54F}" type="pres">
      <dgm:prSet presAssocID="{E92303C4-3342-B44D-9F37-7755091614AC}" presName="horz1" presStyleCnt="0"/>
      <dgm:spPr/>
    </dgm:pt>
    <dgm:pt modelId="{D910A00F-65B0-4F4E-8188-B910757DAEAD}" type="pres">
      <dgm:prSet presAssocID="{E92303C4-3342-B44D-9F37-7755091614AC}" presName="tx1" presStyleLbl="revTx" presStyleIdx="0" presStyleCnt="5"/>
      <dgm:spPr/>
    </dgm:pt>
    <dgm:pt modelId="{D4EB6388-F211-3941-ACB1-4275A4955745}" type="pres">
      <dgm:prSet presAssocID="{E92303C4-3342-B44D-9F37-7755091614AC}" presName="vert1" presStyleCnt="0"/>
      <dgm:spPr/>
    </dgm:pt>
    <dgm:pt modelId="{31B7D898-7DB8-024E-A6AA-4DF4221FA247}" type="pres">
      <dgm:prSet presAssocID="{C0E12DB2-6C84-6247-A9E8-6D5F207CA1F7}" presName="thickLine" presStyleLbl="alignNode1" presStyleIdx="1" presStyleCnt="5"/>
      <dgm:spPr/>
    </dgm:pt>
    <dgm:pt modelId="{3D7F3D54-A3C3-234E-BA90-28B40C83F553}" type="pres">
      <dgm:prSet presAssocID="{C0E12DB2-6C84-6247-A9E8-6D5F207CA1F7}" presName="horz1" presStyleCnt="0"/>
      <dgm:spPr/>
    </dgm:pt>
    <dgm:pt modelId="{E7E8E77F-0463-C640-9776-C529BDEA2435}" type="pres">
      <dgm:prSet presAssocID="{C0E12DB2-6C84-6247-A9E8-6D5F207CA1F7}" presName="tx1" presStyleLbl="revTx" presStyleIdx="1" presStyleCnt="5"/>
      <dgm:spPr/>
    </dgm:pt>
    <dgm:pt modelId="{1F633103-DF55-8F43-A5F1-1C36D1FA180F}" type="pres">
      <dgm:prSet presAssocID="{C0E12DB2-6C84-6247-A9E8-6D5F207CA1F7}" presName="vert1" presStyleCnt="0"/>
      <dgm:spPr/>
    </dgm:pt>
    <dgm:pt modelId="{540F3174-CB92-0245-910D-5F5719BFE411}" type="pres">
      <dgm:prSet presAssocID="{8F478D7F-812B-3C4B-86F6-99DAF1CBE3D3}" presName="thickLine" presStyleLbl="alignNode1" presStyleIdx="2" presStyleCnt="5"/>
      <dgm:spPr/>
    </dgm:pt>
    <dgm:pt modelId="{29CBA841-71AE-934B-AA65-ED25F0303238}" type="pres">
      <dgm:prSet presAssocID="{8F478D7F-812B-3C4B-86F6-99DAF1CBE3D3}" presName="horz1" presStyleCnt="0"/>
      <dgm:spPr/>
    </dgm:pt>
    <dgm:pt modelId="{400FD1B9-98A3-F54E-9C1F-47FDE1FCC25C}" type="pres">
      <dgm:prSet presAssocID="{8F478D7F-812B-3C4B-86F6-99DAF1CBE3D3}" presName="tx1" presStyleLbl="revTx" presStyleIdx="2" presStyleCnt="5"/>
      <dgm:spPr/>
    </dgm:pt>
    <dgm:pt modelId="{DB3FC1AF-2FF0-7945-885E-BA251F0D0730}" type="pres">
      <dgm:prSet presAssocID="{8F478D7F-812B-3C4B-86F6-99DAF1CBE3D3}" presName="vert1" presStyleCnt="0"/>
      <dgm:spPr/>
    </dgm:pt>
    <dgm:pt modelId="{02EB1047-D961-3F48-B70F-42D484ABC534}" type="pres">
      <dgm:prSet presAssocID="{CF60BC2A-9E3C-3C4B-BCF3-4E19D8203E62}" presName="thickLine" presStyleLbl="alignNode1" presStyleIdx="3" presStyleCnt="5"/>
      <dgm:spPr/>
    </dgm:pt>
    <dgm:pt modelId="{A5DC57E1-EF8A-B448-8619-DDABC1074227}" type="pres">
      <dgm:prSet presAssocID="{CF60BC2A-9E3C-3C4B-BCF3-4E19D8203E62}" presName="horz1" presStyleCnt="0"/>
      <dgm:spPr/>
    </dgm:pt>
    <dgm:pt modelId="{8A073501-38F4-014D-B638-1A8E5E3CC879}" type="pres">
      <dgm:prSet presAssocID="{CF60BC2A-9E3C-3C4B-BCF3-4E19D8203E62}" presName="tx1" presStyleLbl="revTx" presStyleIdx="3" presStyleCnt="5"/>
      <dgm:spPr/>
    </dgm:pt>
    <dgm:pt modelId="{C9970C72-5DD6-6749-BB7C-FB33A032AFEE}" type="pres">
      <dgm:prSet presAssocID="{CF60BC2A-9E3C-3C4B-BCF3-4E19D8203E62}" presName="vert1" presStyleCnt="0"/>
      <dgm:spPr/>
    </dgm:pt>
    <dgm:pt modelId="{AF260702-D1A0-034B-AED7-A0CC52E73433}" type="pres">
      <dgm:prSet presAssocID="{212DB1EB-3DE6-E647-ACFB-B6F7AAFBC73A}" presName="thickLine" presStyleLbl="alignNode1" presStyleIdx="4" presStyleCnt="5"/>
      <dgm:spPr/>
    </dgm:pt>
    <dgm:pt modelId="{EE17DE9A-F90A-9547-9781-8A6F98AD7B88}" type="pres">
      <dgm:prSet presAssocID="{212DB1EB-3DE6-E647-ACFB-B6F7AAFBC73A}" presName="horz1" presStyleCnt="0"/>
      <dgm:spPr/>
    </dgm:pt>
    <dgm:pt modelId="{EBE27763-7A7D-EE4A-AD6F-D138A15A8360}" type="pres">
      <dgm:prSet presAssocID="{212DB1EB-3DE6-E647-ACFB-B6F7AAFBC73A}" presName="tx1" presStyleLbl="revTx" presStyleIdx="4" presStyleCnt="5"/>
      <dgm:spPr/>
    </dgm:pt>
    <dgm:pt modelId="{4FA69E6B-E97E-A749-A8F0-6A090064600D}" type="pres">
      <dgm:prSet presAssocID="{212DB1EB-3DE6-E647-ACFB-B6F7AAFBC73A}" presName="vert1" presStyleCnt="0"/>
      <dgm:spPr/>
    </dgm:pt>
  </dgm:ptLst>
  <dgm:cxnLst>
    <dgm:cxn modelId="{87045627-390F-7F4C-AAF6-9ACC6B7B6BD3}" type="presOf" srcId="{8F478D7F-812B-3C4B-86F6-99DAF1CBE3D3}" destId="{400FD1B9-98A3-F54E-9C1F-47FDE1FCC25C}" srcOrd="0" destOrd="0" presId="urn:microsoft.com/office/officeart/2008/layout/LinedList"/>
    <dgm:cxn modelId="{1CEE1C47-EAB9-5A42-BE8D-F9C728DC8428}" srcId="{7BA10B0E-CEEF-3D46-807D-25E3CD7AA7BB}" destId="{212DB1EB-3DE6-E647-ACFB-B6F7AAFBC73A}" srcOrd="4" destOrd="0" parTransId="{8E0EEC36-4CC6-7F48-9519-B1833F7F41C5}" sibTransId="{F716F84D-8BEC-A043-8841-99423DD254C7}"/>
    <dgm:cxn modelId="{684E0F48-C9FD-D641-8204-EB199B8F69DD}" type="presOf" srcId="{CF60BC2A-9E3C-3C4B-BCF3-4E19D8203E62}" destId="{8A073501-38F4-014D-B638-1A8E5E3CC879}" srcOrd="0" destOrd="0" presId="urn:microsoft.com/office/officeart/2008/layout/LinedList"/>
    <dgm:cxn modelId="{6264FF4A-40D1-DC46-82B6-15162434368F}" srcId="{7BA10B0E-CEEF-3D46-807D-25E3CD7AA7BB}" destId="{CF60BC2A-9E3C-3C4B-BCF3-4E19D8203E62}" srcOrd="3" destOrd="0" parTransId="{EF391106-7334-C845-878F-F11135DCA522}" sibTransId="{D233D2AB-44BD-5347-9961-35FDB9A4D0EB}"/>
    <dgm:cxn modelId="{9DF18F94-236E-F84B-A7EB-15447576657C}" type="presOf" srcId="{7BA10B0E-CEEF-3D46-807D-25E3CD7AA7BB}" destId="{A33EF1D6-2D9B-5240-9957-4E87117505FC}" srcOrd="0" destOrd="0" presId="urn:microsoft.com/office/officeart/2008/layout/LinedList"/>
    <dgm:cxn modelId="{0BF4F2A6-D9EE-CA41-9F39-D0A38A7E0A6C}" type="presOf" srcId="{212DB1EB-3DE6-E647-ACFB-B6F7AAFBC73A}" destId="{EBE27763-7A7D-EE4A-AD6F-D138A15A8360}" srcOrd="0" destOrd="0" presId="urn:microsoft.com/office/officeart/2008/layout/LinedList"/>
    <dgm:cxn modelId="{17C34CA7-7449-B34D-A862-7A45B9837E6E}" srcId="{7BA10B0E-CEEF-3D46-807D-25E3CD7AA7BB}" destId="{8F478D7F-812B-3C4B-86F6-99DAF1CBE3D3}" srcOrd="2" destOrd="0" parTransId="{8A336C00-8C6D-D045-BDC6-84075A7ABC5F}" sibTransId="{A6F3F91E-735F-6040-B2F0-B040BBD5739D}"/>
    <dgm:cxn modelId="{5F11D5B7-7072-4341-9527-A956C1427FA6}" type="presOf" srcId="{E92303C4-3342-B44D-9F37-7755091614AC}" destId="{D910A00F-65B0-4F4E-8188-B910757DAEAD}" srcOrd="0" destOrd="0" presId="urn:microsoft.com/office/officeart/2008/layout/LinedList"/>
    <dgm:cxn modelId="{12366CBA-A82E-3744-8ACC-DEE9B11EA69E}" srcId="{7BA10B0E-CEEF-3D46-807D-25E3CD7AA7BB}" destId="{E92303C4-3342-B44D-9F37-7755091614AC}" srcOrd="0" destOrd="0" parTransId="{DA7BA02C-5F9F-8445-88BA-0D987AB24897}" sibTransId="{D3553D68-FC25-DF41-9A95-DDABCD478D2D}"/>
    <dgm:cxn modelId="{47EA82E1-78D4-C54C-939F-026FE584673D}" srcId="{7BA10B0E-CEEF-3D46-807D-25E3CD7AA7BB}" destId="{C0E12DB2-6C84-6247-A9E8-6D5F207CA1F7}" srcOrd="1" destOrd="0" parTransId="{18D61151-E7D4-AE42-8023-1F9349B49316}" sibTransId="{71E95BF4-A8C8-5A4D-B494-FAC1F5AD5155}"/>
    <dgm:cxn modelId="{7E0DDDE9-B8A1-A045-95F4-FDD9DD41F83D}" type="presOf" srcId="{C0E12DB2-6C84-6247-A9E8-6D5F207CA1F7}" destId="{E7E8E77F-0463-C640-9776-C529BDEA2435}" srcOrd="0" destOrd="0" presId="urn:microsoft.com/office/officeart/2008/layout/LinedList"/>
    <dgm:cxn modelId="{25D6218E-F8A6-B140-91C7-F47EC788E307}" type="presParOf" srcId="{A33EF1D6-2D9B-5240-9957-4E87117505FC}" destId="{003E7657-AB29-3345-AA98-75860FDE1A2C}" srcOrd="0" destOrd="0" presId="urn:microsoft.com/office/officeart/2008/layout/LinedList"/>
    <dgm:cxn modelId="{8D53BE60-DA73-204B-87A9-EA94C815985B}" type="presParOf" srcId="{A33EF1D6-2D9B-5240-9957-4E87117505FC}" destId="{9C964FB2-2373-F74B-874B-119172CFC54F}" srcOrd="1" destOrd="0" presId="urn:microsoft.com/office/officeart/2008/layout/LinedList"/>
    <dgm:cxn modelId="{AD65E11D-C460-AE44-B194-D231FA794743}" type="presParOf" srcId="{9C964FB2-2373-F74B-874B-119172CFC54F}" destId="{D910A00F-65B0-4F4E-8188-B910757DAEAD}" srcOrd="0" destOrd="0" presId="urn:microsoft.com/office/officeart/2008/layout/LinedList"/>
    <dgm:cxn modelId="{B66E0697-F448-E54D-B619-D2BAE40FAB39}" type="presParOf" srcId="{9C964FB2-2373-F74B-874B-119172CFC54F}" destId="{D4EB6388-F211-3941-ACB1-4275A4955745}" srcOrd="1" destOrd="0" presId="urn:microsoft.com/office/officeart/2008/layout/LinedList"/>
    <dgm:cxn modelId="{217F9B95-11E0-B543-81C7-CD478DF86B82}" type="presParOf" srcId="{A33EF1D6-2D9B-5240-9957-4E87117505FC}" destId="{31B7D898-7DB8-024E-A6AA-4DF4221FA247}" srcOrd="2" destOrd="0" presId="urn:microsoft.com/office/officeart/2008/layout/LinedList"/>
    <dgm:cxn modelId="{80E23303-B532-B940-B095-05AB72443D78}" type="presParOf" srcId="{A33EF1D6-2D9B-5240-9957-4E87117505FC}" destId="{3D7F3D54-A3C3-234E-BA90-28B40C83F553}" srcOrd="3" destOrd="0" presId="urn:microsoft.com/office/officeart/2008/layout/LinedList"/>
    <dgm:cxn modelId="{67E09AE5-296D-5D42-8545-3B69AE07B141}" type="presParOf" srcId="{3D7F3D54-A3C3-234E-BA90-28B40C83F553}" destId="{E7E8E77F-0463-C640-9776-C529BDEA2435}" srcOrd="0" destOrd="0" presId="urn:microsoft.com/office/officeart/2008/layout/LinedList"/>
    <dgm:cxn modelId="{4ED7D0F7-6265-BB4A-A4B6-E83F96289A1A}" type="presParOf" srcId="{3D7F3D54-A3C3-234E-BA90-28B40C83F553}" destId="{1F633103-DF55-8F43-A5F1-1C36D1FA180F}" srcOrd="1" destOrd="0" presId="urn:microsoft.com/office/officeart/2008/layout/LinedList"/>
    <dgm:cxn modelId="{47AB56D1-F9C6-2047-B958-10B44A8DA795}" type="presParOf" srcId="{A33EF1D6-2D9B-5240-9957-4E87117505FC}" destId="{540F3174-CB92-0245-910D-5F5719BFE411}" srcOrd="4" destOrd="0" presId="urn:microsoft.com/office/officeart/2008/layout/LinedList"/>
    <dgm:cxn modelId="{69BAE41F-DB7E-584E-AEA0-72A3AE02977F}" type="presParOf" srcId="{A33EF1D6-2D9B-5240-9957-4E87117505FC}" destId="{29CBA841-71AE-934B-AA65-ED25F0303238}" srcOrd="5" destOrd="0" presId="urn:microsoft.com/office/officeart/2008/layout/LinedList"/>
    <dgm:cxn modelId="{E63F8BFA-7B3B-C044-82FC-AAC256AE8110}" type="presParOf" srcId="{29CBA841-71AE-934B-AA65-ED25F0303238}" destId="{400FD1B9-98A3-F54E-9C1F-47FDE1FCC25C}" srcOrd="0" destOrd="0" presId="urn:microsoft.com/office/officeart/2008/layout/LinedList"/>
    <dgm:cxn modelId="{5426A9EC-167C-3E42-8A2D-31222B141765}" type="presParOf" srcId="{29CBA841-71AE-934B-AA65-ED25F0303238}" destId="{DB3FC1AF-2FF0-7945-885E-BA251F0D0730}" srcOrd="1" destOrd="0" presId="urn:microsoft.com/office/officeart/2008/layout/LinedList"/>
    <dgm:cxn modelId="{750DF526-019F-F34A-9F0D-E8FD732E0DBB}" type="presParOf" srcId="{A33EF1D6-2D9B-5240-9957-4E87117505FC}" destId="{02EB1047-D961-3F48-B70F-42D484ABC534}" srcOrd="6" destOrd="0" presId="urn:microsoft.com/office/officeart/2008/layout/LinedList"/>
    <dgm:cxn modelId="{D212D750-3B14-F64C-8F6F-2E27B5FC0966}" type="presParOf" srcId="{A33EF1D6-2D9B-5240-9957-4E87117505FC}" destId="{A5DC57E1-EF8A-B448-8619-DDABC1074227}" srcOrd="7" destOrd="0" presId="urn:microsoft.com/office/officeart/2008/layout/LinedList"/>
    <dgm:cxn modelId="{28432CA3-2BAE-9641-A918-D0A7432ACA67}" type="presParOf" srcId="{A5DC57E1-EF8A-B448-8619-DDABC1074227}" destId="{8A073501-38F4-014D-B638-1A8E5E3CC879}" srcOrd="0" destOrd="0" presId="urn:microsoft.com/office/officeart/2008/layout/LinedList"/>
    <dgm:cxn modelId="{CC0A4002-AC9F-4943-BBFC-0F761934F1A8}" type="presParOf" srcId="{A5DC57E1-EF8A-B448-8619-DDABC1074227}" destId="{C9970C72-5DD6-6749-BB7C-FB33A032AFEE}" srcOrd="1" destOrd="0" presId="urn:microsoft.com/office/officeart/2008/layout/LinedList"/>
    <dgm:cxn modelId="{CEF91CFF-FB8A-F348-9004-D7A593E093E1}" type="presParOf" srcId="{A33EF1D6-2D9B-5240-9957-4E87117505FC}" destId="{AF260702-D1A0-034B-AED7-A0CC52E73433}" srcOrd="8" destOrd="0" presId="urn:microsoft.com/office/officeart/2008/layout/LinedList"/>
    <dgm:cxn modelId="{B2EC79FD-817C-6641-AB91-FC0CF403EF95}" type="presParOf" srcId="{A33EF1D6-2D9B-5240-9957-4E87117505FC}" destId="{EE17DE9A-F90A-9547-9781-8A6F98AD7B88}" srcOrd="9" destOrd="0" presId="urn:microsoft.com/office/officeart/2008/layout/LinedList"/>
    <dgm:cxn modelId="{7EF1C69E-9BA9-3E42-B9CF-39DD594C3B01}" type="presParOf" srcId="{EE17DE9A-F90A-9547-9781-8A6F98AD7B88}" destId="{EBE27763-7A7D-EE4A-AD6F-D138A15A8360}" srcOrd="0" destOrd="0" presId="urn:microsoft.com/office/officeart/2008/layout/LinedList"/>
    <dgm:cxn modelId="{B20D39D9-A439-0045-BC8D-56D829298A08}" type="presParOf" srcId="{EE17DE9A-F90A-9547-9781-8A6F98AD7B88}" destId="{4FA69E6B-E97E-A749-A8F0-6A090064600D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6472525-F614-0D40-9280-ED927C88DF3A}" type="doc">
      <dgm:prSet loTypeId="urn:microsoft.com/office/officeart/2005/8/layout/venn3" loCatId="" qsTypeId="urn:microsoft.com/office/officeart/2005/8/quickstyle/simple1" qsCatId="simple" csTypeId="urn:microsoft.com/office/officeart/2005/8/colors/accent1_5" csCatId="accent1" phldr="1"/>
      <dgm:spPr/>
      <dgm:t>
        <a:bodyPr/>
        <a:lstStyle/>
        <a:p>
          <a:endParaRPr lang="en-US"/>
        </a:p>
      </dgm:t>
    </dgm:pt>
    <dgm:pt modelId="{2980A30C-5B27-B048-BECD-806D3E99FF9F}">
      <dgm:prSet phldrT="[Text]" custT="1"/>
      <dgm:spPr/>
      <dgm:t>
        <a:bodyPr/>
        <a:lstStyle/>
        <a:p>
          <a:r>
            <a:rPr lang="en-US" sz="3600" dirty="0">
              <a:latin typeface="Avenir Next" panose="020B0503020202020204" pitchFamily="34" charset="0"/>
            </a:rPr>
            <a:t>Science research</a:t>
          </a:r>
        </a:p>
      </dgm:t>
    </dgm:pt>
    <dgm:pt modelId="{0BF5A237-4EDC-A445-899B-752944A90B94}" type="parTrans" cxnId="{CBC9B55A-D863-C04B-9E07-F9954E8F4D6B}">
      <dgm:prSet/>
      <dgm:spPr/>
      <dgm:t>
        <a:bodyPr/>
        <a:lstStyle/>
        <a:p>
          <a:endParaRPr lang="en-US" sz="3600">
            <a:latin typeface="Avenir Next" panose="020B0503020202020204" pitchFamily="34" charset="0"/>
          </a:endParaRPr>
        </a:p>
      </dgm:t>
    </dgm:pt>
    <dgm:pt modelId="{FF3E20CB-8781-AD4E-86C6-33C9CEFBEFBE}" type="sibTrans" cxnId="{CBC9B55A-D863-C04B-9E07-F9954E8F4D6B}">
      <dgm:prSet/>
      <dgm:spPr/>
      <dgm:t>
        <a:bodyPr/>
        <a:lstStyle/>
        <a:p>
          <a:endParaRPr lang="en-US" sz="3600">
            <a:latin typeface="Avenir Next" panose="020B0503020202020204" pitchFamily="34" charset="0"/>
          </a:endParaRPr>
        </a:p>
      </dgm:t>
    </dgm:pt>
    <dgm:pt modelId="{0F77378B-A5CA-2644-96F6-1761F4F91F55}">
      <dgm:prSet phldrT="[Text]" custT="1"/>
      <dgm:spPr/>
      <dgm:t>
        <a:bodyPr/>
        <a:lstStyle/>
        <a:p>
          <a:r>
            <a:rPr lang="en-US" sz="3600" dirty="0">
              <a:latin typeface="Avenir Next" panose="020B0503020202020204" pitchFamily="34" charset="0"/>
            </a:rPr>
            <a:t>DMT /</a:t>
          </a:r>
          <a:br>
            <a:rPr lang="en-US" sz="3600" dirty="0">
              <a:latin typeface="Avenir Next" panose="020B0503020202020204" pitchFamily="34" charset="0"/>
            </a:rPr>
          </a:br>
          <a:r>
            <a:rPr lang="en-US" sz="3600" dirty="0">
              <a:latin typeface="Avenir Next" panose="020B0503020202020204" pitchFamily="34" charset="0"/>
            </a:rPr>
            <a:t>ASDC</a:t>
          </a:r>
        </a:p>
      </dgm:t>
    </dgm:pt>
    <dgm:pt modelId="{3BDF2880-B90B-D546-B6E6-816A5B7CCB9B}" type="parTrans" cxnId="{20D857BF-8ECF-2840-93B8-AADAB54768CF}">
      <dgm:prSet/>
      <dgm:spPr/>
      <dgm:t>
        <a:bodyPr/>
        <a:lstStyle/>
        <a:p>
          <a:endParaRPr lang="en-US" sz="3600">
            <a:latin typeface="Avenir Next" panose="020B0503020202020204" pitchFamily="34" charset="0"/>
          </a:endParaRPr>
        </a:p>
      </dgm:t>
    </dgm:pt>
    <dgm:pt modelId="{9BFD1AB5-4871-5D45-A84C-E5E847365834}" type="sibTrans" cxnId="{20D857BF-8ECF-2840-93B8-AADAB54768CF}">
      <dgm:prSet/>
      <dgm:spPr/>
      <dgm:t>
        <a:bodyPr/>
        <a:lstStyle/>
        <a:p>
          <a:endParaRPr lang="en-US" sz="3600">
            <a:latin typeface="Avenir Next" panose="020B0503020202020204" pitchFamily="34" charset="0"/>
          </a:endParaRPr>
        </a:p>
      </dgm:t>
    </dgm:pt>
    <dgm:pt modelId="{F62DB1B2-2115-F149-A3F4-66E7B63086F5}">
      <dgm:prSet phldrT="[Text]" custT="1"/>
      <dgm:spPr/>
      <dgm:t>
        <a:bodyPr/>
        <a:lstStyle/>
        <a:p>
          <a:r>
            <a:rPr lang="en-US" sz="3600" dirty="0">
              <a:latin typeface="Avenir Next" panose="020B0503020202020204" pitchFamily="34" charset="0"/>
            </a:rPr>
            <a:t>User community</a:t>
          </a:r>
        </a:p>
      </dgm:t>
    </dgm:pt>
    <dgm:pt modelId="{D056190F-5EA5-5247-B865-9DEAE42857A2}" type="parTrans" cxnId="{CF089C17-2FD3-6344-9D06-FB516559E485}">
      <dgm:prSet/>
      <dgm:spPr/>
      <dgm:t>
        <a:bodyPr/>
        <a:lstStyle/>
        <a:p>
          <a:endParaRPr lang="en-US" sz="3600">
            <a:latin typeface="Avenir Next" panose="020B0503020202020204" pitchFamily="34" charset="0"/>
          </a:endParaRPr>
        </a:p>
      </dgm:t>
    </dgm:pt>
    <dgm:pt modelId="{1AD98015-A48D-D54F-8936-D8C9B544E89F}" type="sibTrans" cxnId="{CF089C17-2FD3-6344-9D06-FB516559E485}">
      <dgm:prSet/>
      <dgm:spPr/>
      <dgm:t>
        <a:bodyPr/>
        <a:lstStyle/>
        <a:p>
          <a:endParaRPr lang="en-US" sz="3600">
            <a:latin typeface="Avenir Next" panose="020B0503020202020204" pitchFamily="34" charset="0"/>
          </a:endParaRPr>
        </a:p>
      </dgm:t>
    </dgm:pt>
    <dgm:pt modelId="{A5DCF984-99F6-A24C-A564-B8AFACB5DFEF}" type="pres">
      <dgm:prSet presAssocID="{D6472525-F614-0D40-9280-ED927C88DF3A}" presName="Name0" presStyleCnt="0">
        <dgm:presLayoutVars>
          <dgm:dir/>
          <dgm:resizeHandles val="exact"/>
        </dgm:presLayoutVars>
      </dgm:prSet>
      <dgm:spPr/>
    </dgm:pt>
    <dgm:pt modelId="{7E8CC687-D04A-A641-9A8C-6E6C45591A7F}" type="pres">
      <dgm:prSet presAssocID="{2980A30C-5B27-B048-BECD-806D3E99FF9F}" presName="Name5" presStyleLbl="vennNode1" presStyleIdx="0" presStyleCnt="3">
        <dgm:presLayoutVars>
          <dgm:bulletEnabled val="1"/>
        </dgm:presLayoutVars>
      </dgm:prSet>
      <dgm:spPr/>
    </dgm:pt>
    <dgm:pt modelId="{EB713457-4A20-F84F-91FA-16D7DFA72F88}" type="pres">
      <dgm:prSet presAssocID="{FF3E20CB-8781-AD4E-86C6-33C9CEFBEFBE}" presName="space" presStyleCnt="0"/>
      <dgm:spPr/>
    </dgm:pt>
    <dgm:pt modelId="{49DD1790-E2D9-184E-B304-D9C26A49C483}" type="pres">
      <dgm:prSet presAssocID="{0F77378B-A5CA-2644-96F6-1761F4F91F55}" presName="Name5" presStyleLbl="vennNode1" presStyleIdx="1" presStyleCnt="3">
        <dgm:presLayoutVars>
          <dgm:bulletEnabled val="1"/>
        </dgm:presLayoutVars>
      </dgm:prSet>
      <dgm:spPr/>
    </dgm:pt>
    <dgm:pt modelId="{6ECE84E1-E901-3543-895E-EBEE909453CE}" type="pres">
      <dgm:prSet presAssocID="{9BFD1AB5-4871-5D45-A84C-E5E847365834}" presName="space" presStyleCnt="0"/>
      <dgm:spPr/>
    </dgm:pt>
    <dgm:pt modelId="{DE46D34D-681B-D440-AA10-4DA40E1A09B3}" type="pres">
      <dgm:prSet presAssocID="{F62DB1B2-2115-F149-A3F4-66E7B63086F5}" presName="Name5" presStyleLbl="vennNode1" presStyleIdx="2" presStyleCnt="3">
        <dgm:presLayoutVars>
          <dgm:bulletEnabled val="1"/>
        </dgm:presLayoutVars>
      </dgm:prSet>
      <dgm:spPr/>
    </dgm:pt>
  </dgm:ptLst>
  <dgm:cxnLst>
    <dgm:cxn modelId="{CF089C17-2FD3-6344-9D06-FB516559E485}" srcId="{D6472525-F614-0D40-9280-ED927C88DF3A}" destId="{F62DB1B2-2115-F149-A3F4-66E7B63086F5}" srcOrd="2" destOrd="0" parTransId="{D056190F-5EA5-5247-B865-9DEAE42857A2}" sibTransId="{1AD98015-A48D-D54F-8936-D8C9B544E89F}"/>
    <dgm:cxn modelId="{CBC9B55A-D863-C04B-9E07-F9954E8F4D6B}" srcId="{D6472525-F614-0D40-9280-ED927C88DF3A}" destId="{2980A30C-5B27-B048-BECD-806D3E99FF9F}" srcOrd="0" destOrd="0" parTransId="{0BF5A237-4EDC-A445-899B-752944A90B94}" sibTransId="{FF3E20CB-8781-AD4E-86C6-33C9CEFBEFBE}"/>
    <dgm:cxn modelId="{167D249B-6FAF-4B4C-9E73-763E61C8FF60}" type="presOf" srcId="{D6472525-F614-0D40-9280-ED927C88DF3A}" destId="{A5DCF984-99F6-A24C-A564-B8AFACB5DFEF}" srcOrd="0" destOrd="0" presId="urn:microsoft.com/office/officeart/2005/8/layout/venn3"/>
    <dgm:cxn modelId="{20D857BF-8ECF-2840-93B8-AADAB54768CF}" srcId="{D6472525-F614-0D40-9280-ED927C88DF3A}" destId="{0F77378B-A5CA-2644-96F6-1761F4F91F55}" srcOrd="1" destOrd="0" parTransId="{3BDF2880-B90B-D546-B6E6-816A5B7CCB9B}" sibTransId="{9BFD1AB5-4871-5D45-A84C-E5E847365834}"/>
    <dgm:cxn modelId="{8845FDDA-EC50-FD4A-8C37-A87BE6E4A7BA}" type="presOf" srcId="{2980A30C-5B27-B048-BECD-806D3E99FF9F}" destId="{7E8CC687-D04A-A641-9A8C-6E6C45591A7F}" srcOrd="0" destOrd="0" presId="urn:microsoft.com/office/officeart/2005/8/layout/venn3"/>
    <dgm:cxn modelId="{533891EE-4E9D-4044-82FD-676E7FBB22BE}" type="presOf" srcId="{0F77378B-A5CA-2644-96F6-1761F4F91F55}" destId="{49DD1790-E2D9-184E-B304-D9C26A49C483}" srcOrd="0" destOrd="0" presId="urn:microsoft.com/office/officeart/2005/8/layout/venn3"/>
    <dgm:cxn modelId="{B24EB3F7-F9C8-9746-AAB6-A106F793EFA3}" type="presOf" srcId="{F62DB1B2-2115-F149-A3F4-66E7B63086F5}" destId="{DE46D34D-681B-D440-AA10-4DA40E1A09B3}" srcOrd="0" destOrd="0" presId="urn:microsoft.com/office/officeart/2005/8/layout/venn3"/>
    <dgm:cxn modelId="{5E76E880-EFD0-C44F-A916-E163D9E78526}" type="presParOf" srcId="{A5DCF984-99F6-A24C-A564-B8AFACB5DFEF}" destId="{7E8CC687-D04A-A641-9A8C-6E6C45591A7F}" srcOrd="0" destOrd="0" presId="urn:microsoft.com/office/officeart/2005/8/layout/venn3"/>
    <dgm:cxn modelId="{1859FA60-37F7-F544-9DF0-0D24390DE3F8}" type="presParOf" srcId="{A5DCF984-99F6-A24C-A564-B8AFACB5DFEF}" destId="{EB713457-4A20-F84F-91FA-16D7DFA72F88}" srcOrd="1" destOrd="0" presId="urn:microsoft.com/office/officeart/2005/8/layout/venn3"/>
    <dgm:cxn modelId="{35A4D824-B0B8-8645-8370-554C932FC5AF}" type="presParOf" srcId="{A5DCF984-99F6-A24C-A564-B8AFACB5DFEF}" destId="{49DD1790-E2D9-184E-B304-D9C26A49C483}" srcOrd="2" destOrd="0" presId="urn:microsoft.com/office/officeart/2005/8/layout/venn3"/>
    <dgm:cxn modelId="{5DD6BC00-891C-ED4F-9196-5CC90A67D671}" type="presParOf" srcId="{A5DCF984-99F6-A24C-A564-B8AFACB5DFEF}" destId="{6ECE84E1-E901-3543-895E-EBEE909453CE}" srcOrd="3" destOrd="0" presId="urn:microsoft.com/office/officeart/2005/8/layout/venn3"/>
    <dgm:cxn modelId="{96685CB8-078E-7948-B65B-28455B303475}" type="presParOf" srcId="{A5DCF984-99F6-A24C-A564-B8AFACB5DFEF}" destId="{DE46D34D-681B-D440-AA10-4DA40E1A09B3}" srcOrd="4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1989C33-2F86-6344-A1AE-642BE2E1E1A4}" type="doc">
      <dgm:prSet loTypeId="urn:microsoft.com/office/officeart/2005/8/layout/default" loCatId="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17E8AF08-F6D1-C649-A5EB-CEABB0413E61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  <a:latin typeface="Avenir Next" panose="020B0503020202020204" pitchFamily="34" charset="0"/>
            </a:rPr>
            <a:t>Instrument</a:t>
          </a:r>
        </a:p>
      </dgm:t>
    </dgm:pt>
    <dgm:pt modelId="{A2DA6D0C-343B-E04B-9129-4A90259673FE}" type="parTrans" cxnId="{F8D4E87B-7281-804D-93E3-2A6E6B46B90C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5785BECF-C34C-A34C-BA06-22B958E2D1FA}" type="sibTrans" cxnId="{F8D4E87B-7281-804D-93E3-2A6E6B46B90C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5F09A371-EEF6-DA46-A974-ABAF6CE52BD2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  <a:latin typeface="Avenir Next" panose="020B0503020202020204" pitchFamily="34" charset="0"/>
            </a:rPr>
            <a:t>Clouds</a:t>
          </a:r>
        </a:p>
      </dgm:t>
    </dgm:pt>
    <dgm:pt modelId="{57CDD92D-ACA5-F94D-9EB9-81BC8DCBCA9C}" type="parTrans" cxnId="{1F32B2ED-2DCA-C74F-ADB4-F81B57A9C328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D5A16EF5-8539-FA45-81CF-C22C06E5A3C7}" type="sibTrans" cxnId="{1F32B2ED-2DCA-C74F-ADB4-F81B57A9C328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E564CA09-AE88-094A-A659-4FA9B0C41E3A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  <a:latin typeface="Avenir Next" panose="020B0503020202020204" pitchFamily="34" charset="0"/>
            </a:rPr>
            <a:t>Inversion</a:t>
          </a:r>
        </a:p>
      </dgm:t>
    </dgm:pt>
    <dgm:pt modelId="{A48B07B1-6DB6-7A42-AE48-D491A1879AD2}" type="parTrans" cxnId="{85F69C86-4E94-C84A-A335-843853D6CCC5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401D46FA-9433-2442-9FCE-628816934589}" type="sibTrans" cxnId="{85F69C86-4E94-C84A-A335-843853D6CCC5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409D47DB-53D2-624B-BCB9-BB1E67B21109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  <a:latin typeface="Avenir Next" panose="020B0503020202020204" pitchFamily="34" charset="0"/>
            </a:rPr>
            <a:t>SARB</a:t>
          </a:r>
        </a:p>
      </dgm:t>
    </dgm:pt>
    <dgm:pt modelId="{3DF85C94-AE3A-2E4F-AAAF-53AE6611723D}" type="parTrans" cxnId="{B52F4649-57CD-B747-932D-5AF7A9A75DA9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FB16B348-36BA-834F-BFB2-E5668BD34E2A}" type="sibTrans" cxnId="{B52F4649-57CD-B747-932D-5AF7A9A75DA9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443B282F-6687-4647-A6C0-FEDFCC858C58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  <a:latin typeface="Avenir Next" panose="020B0503020202020204" pitchFamily="34" charset="0"/>
            </a:rPr>
            <a:t>TISA</a:t>
          </a:r>
        </a:p>
      </dgm:t>
    </dgm:pt>
    <dgm:pt modelId="{272EBAFC-F584-844F-B2B0-5E77548D4466}" type="parTrans" cxnId="{2FCF72B4-65F9-2242-B2B0-C394C81BD3D0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11E07DFC-AABA-164D-9897-165C62E9F1D0}" type="sibTrans" cxnId="{2FCF72B4-65F9-2242-B2B0-C394C81BD3D0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92774E67-EF13-1A4D-B251-92A129FEC8D9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  <a:latin typeface="Avenir Next" panose="020B0503020202020204" pitchFamily="34" charset="0"/>
            </a:rPr>
            <a:t>ERBE-like</a:t>
          </a:r>
        </a:p>
      </dgm:t>
    </dgm:pt>
    <dgm:pt modelId="{9D339802-6BC1-534A-8D54-F375AAA82AA1}" type="parTrans" cxnId="{A43C9594-2DB1-9A4A-8C6C-100DD8F5859D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40E58E2A-8C8C-A243-922F-5A4536440659}" type="sibTrans" cxnId="{A43C9594-2DB1-9A4A-8C6C-100DD8F5859D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E22223D8-1C7C-C447-84B9-3E1B1EB6B173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  <a:latin typeface="Avenir Next" panose="020B0503020202020204" pitchFamily="34" charset="0"/>
            </a:rPr>
            <a:t>Systems &amp; CM</a:t>
          </a:r>
        </a:p>
      </dgm:t>
    </dgm:pt>
    <dgm:pt modelId="{AA994BBE-4AA0-B147-9F3F-BF281C853DFF}" type="parTrans" cxnId="{A74A3141-E360-6444-8915-40F3DECB1C9C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4971E352-05D3-AE43-8280-FBF971D1F61D}" type="sibTrans" cxnId="{A74A3141-E360-6444-8915-40F3DECB1C9C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5B256D91-98CA-BF4B-B2F0-F0224301E4BB}" type="pres">
      <dgm:prSet presAssocID="{71989C33-2F86-6344-A1AE-642BE2E1E1A4}" presName="diagram" presStyleCnt="0">
        <dgm:presLayoutVars>
          <dgm:dir/>
          <dgm:resizeHandles val="exact"/>
        </dgm:presLayoutVars>
      </dgm:prSet>
      <dgm:spPr/>
    </dgm:pt>
    <dgm:pt modelId="{2305BA53-A996-424E-866D-CB26DB253929}" type="pres">
      <dgm:prSet presAssocID="{17E8AF08-F6D1-C649-A5EB-CEABB0413E61}" presName="node" presStyleLbl="node1" presStyleIdx="0" presStyleCnt="7">
        <dgm:presLayoutVars>
          <dgm:bulletEnabled val="1"/>
        </dgm:presLayoutVars>
      </dgm:prSet>
      <dgm:spPr/>
    </dgm:pt>
    <dgm:pt modelId="{F95E456F-967A-A140-9DD8-96665B8B83C6}" type="pres">
      <dgm:prSet presAssocID="{5785BECF-C34C-A34C-BA06-22B958E2D1FA}" presName="sibTrans" presStyleCnt="0"/>
      <dgm:spPr/>
    </dgm:pt>
    <dgm:pt modelId="{6434720D-1DD3-CD4A-9FD3-C481230A0732}" type="pres">
      <dgm:prSet presAssocID="{92774E67-EF13-1A4D-B251-92A129FEC8D9}" presName="node" presStyleLbl="node1" presStyleIdx="1" presStyleCnt="7">
        <dgm:presLayoutVars>
          <dgm:bulletEnabled val="1"/>
        </dgm:presLayoutVars>
      </dgm:prSet>
      <dgm:spPr/>
    </dgm:pt>
    <dgm:pt modelId="{4563878E-3265-7645-9E32-FA7803D0CA23}" type="pres">
      <dgm:prSet presAssocID="{40E58E2A-8C8C-A243-922F-5A4536440659}" presName="sibTrans" presStyleCnt="0"/>
      <dgm:spPr/>
    </dgm:pt>
    <dgm:pt modelId="{1A6166E8-A9D7-E74B-A31E-1AE1B2815E11}" type="pres">
      <dgm:prSet presAssocID="{5F09A371-EEF6-DA46-A974-ABAF6CE52BD2}" presName="node" presStyleLbl="node1" presStyleIdx="2" presStyleCnt="7">
        <dgm:presLayoutVars>
          <dgm:bulletEnabled val="1"/>
        </dgm:presLayoutVars>
      </dgm:prSet>
      <dgm:spPr/>
    </dgm:pt>
    <dgm:pt modelId="{7B57F2E8-B02B-764A-AD83-D4B9CF82E746}" type="pres">
      <dgm:prSet presAssocID="{D5A16EF5-8539-FA45-81CF-C22C06E5A3C7}" presName="sibTrans" presStyleCnt="0"/>
      <dgm:spPr/>
    </dgm:pt>
    <dgm:pt modelId="{4A421EAE-0BFD-5648-9FE5-D91908265816}" type="pres">
      <dgm:prSet presAssocID="{E564CA09-AE88-094A-A659-4FA9B0C41E3A}" presName="node" presStyleLbl="node1" presStyleIdx="3" presStyleCnt="7">
        <dgm:presLayoutVars>
          <dgm:bulletEnabled val="1"/>
        </dgm:presLayoutVars>
      </dgm:prSet>
      <dgm:spPr/>
    </dgm:pt>
    <dgm:pt modelId="{7FFEC864-7CC2-CC4A-8F9B-58EE54E3787C}" type="pres">
      <dgm:prSet presAssocID="{401D46FA-9433-2442-9FCE-628816934589}" presName="sibTrans" presStyleCnt="0"/>
      <dgm:spPr/>
    </dgm:pt>
    <dgm:pt modelId="{EBB1F022-61D7-F449-A8D1-6121339BF71F}" type="pres">
      <dgm:prSet presAssocID="{409D47DB-53D2-624B-BCB9-BB1E67B21109}" presName="node" presStyleLbl="node1" presStyleIdx="4" presStyleCnt="7">
        <dgm:presLayoutVars>
          <dgm:bulletEnabled val="1"/>
        </dgm:presLayoutVars>
      </dgm:prSet>
      <dgm:spPr/>
    </dgm:pt>
    <dgm:pt modelId="{D1BAB928-80B1-004C-A60B-FEA0337DF0B6}" type="pres">
      <dgm:prSet presAssocID="{FB16B348-36BA-834F-BFB2-E5668BD34E2A}" presName="sibTrans" presStyleCnt="0"/>
      <dgm:spPr/>
    </dgm:pt>
    <dgm:pt modelId="{C46FD4E2-2FB1-B044-9623-3785AF8BC631}" type="pres">
      <dgm:prSet presAssocID="{443B282F-6687-4647-A6C0-FEDFCC858C58}" presName="node" presStyleLbl="node1" presStyleIdx="5" presStyleCnt="7">
        <dgm:presLayoutVars>
          <dgm:bulletEnabled val="1"/>
        </dgm:presLayoutVars>
      </dgm:prSet>
      <dgm:spPr/>
    </dgm:pt>
    <dgm:pt modelId="{8F2AD259-A8DE-1147-924D-307AD9B71A5B}" type="pres">
      <dgm:prSet presAssocID="{11E07DFC-AABA-164D-9897-165C62E9F1D0}" presName="sibTrans" presStyleCnt="0"/>
      <dgm:spPr/>
    </dgm:pt>
    <dgm:pt modelId="{F002FD9E-7FFB-2A4C-96BC-C500269F7E1E}" type="pres">
      <dgm:prSet presAssocID="{E22223D8-1C7C-C447-84B9-3E1B1EB6B173}" presName="node" presStyleLbl="node1" presStyleIdx="6" presStyleCnt="7">
        <dgm:presLayoutVars>
          <dgm:bulletEnabled val="1"/>
        </dgm:presLayoutVars>
      </dgm:prSet>
      <dgm:spPr/>
    </dgm:pt>
  </dgm:ptLst>
  <dgm:cxnLst>
    <dgm:cxn modelId="{C5BF0822-6906-F14C-AD4B-5CE9823170EF}" type="presOf" srcId="{E564CA09-AE88-094A-A659-4FA9B0C41E3A}" destId="{4A421EAE-0BFD-5648-9FE5-D91908265816}" srcOrd="0" destOrd="0" presId="urn:microsoft.com/office/officeart/2005/8/layout/default"/>
    <dgm:cxn modelId="{D74E7425-C890-444A-8492-54D8335E7E40}" type="presOf" srcId="{443B282F-6687-4647-A6C0-FEDFCC858C58}" destId="{C46FD4E2-2FB1-B044-9623-3785AF8BC631}" srcOrd="0" destOrd="0" presId="urn:microsoft.com/office/officeart/2005/8/layout/default"/>
    <dgm:cxn modelId="{A74A3141-E360-6444-8915-40F3DECB1C9C}" srcId="{71989C33-2F86-6344-A1AE-642BE2E1E1A4}" destId="{E22223D8-1C7C-C447-84B9-3E1B1EB6B173}" srcOrd="6" destOrd="0" parTransId="{AA994BBE-4AA0-B147-9F3F-BF281C853DFF}" sibTransId="{4971E352-05D3-AE43-8280-FBF971D1F61D}"/>
    <dgm:cxn modelId="{B52F4649-57CD-B747-932D-5AF7A9A75DA9}" srcId="{71989C33-2F86-6344-A1AE-642BE2E1E1A4}" destId="{409D47DB-53D2-624B-BCB9-BB1E67B21109}" srcOrd="4" destOrd="0" parTransId="{3DF85C94-AE3A-2E4F-AAAF-53AE6611723D}" sibTransId="{FB16B348-36BA-834F-BFB2-E5668BD34E2A}"/>
    <dgm:cxn modelId="{AA471C4D-3770-3841-BA3E-A341D48B3283}" type="presOf" srcId="{5F09A371-EEF6-DA46-A974-ABAF6CE52BD2}" destId="{1A6166E8-A9D7-E74B-A31E-1AE1B2815E11}" srcOrd="0" destOrd="0" presId="urn:microsoft.com/office/officeart/2005/8/layout/default"/>
    <dgm:cxn modelId="{2A7C0961-8B5C-0246-971C-3C7D60E37768}" type="presOf" srcId="{409D47DB-53D2-624B-BCB9-BB1E67B21109}" destId="{EBB1F022-61D7-F449-A8D1-6121339BF71F}" srcOrd="0" destOrd="0" presId="urn:microsoft.com/office/officeart/2005/8/layout/default"/>
    <dgm:cxn modelId="{DFFE4C66-73C6-5A40-8C0D-1ED87B47EAAF}" type="presOf" srcId="{92774E67-EF13-1A4D-B251-92A129FEC8D9}" destId="{6434720D-1DD3-CD4A-9FD3-C481230A0732}" srcOrd="0" destOrd="0" presId="urn:microsoft.com/office/officeart/2005/8/layout/default"/>
    <dgm:cxn modelId="{E048707A-5462-014E-900C-203D84AAE1D7}" type="presOf" srcId="{E22223D8-1C7C-C447-84B9-3E1B1EB6B173}" destId="{F002FD9E-7FFB-2A4C-96BC-C500269F7E1E}" srcOrd="0" destOrd="0" presId="urn:microsoft.com/office/officeart/2005/8/layout/default"/>
    <dgm:cxn modelId="{F8D4E87B-7281-804D-93E3-2A6E6B46B90C}" srcId="{71989C33-2F86-6344-A1AE-642BE2E1E1A4}" destId="{17E8AF08-F6D1-C649-A5EB-CEABB0413E61}" srcOrd="0" destOrd="0" parTransId="{A2DA6D0C-343B-E04B-9129-4A90259673FE}" sibTransId="{5785BECF-C34C-A34C-BA06-22B958E2D1FA}"/>
    <dgm:cxn modelId="{85F69C86-4E94-C84A-A335-843853D6CCC5}" srcId="{71989C33-2F86-6344-A1AE-642BE2E1E1A4}" destId="{E564CA09-AE88-094A-A659-4FA9B0C41E3A}" srcOrd="3" destOrd="0" parTransId="{A48B07B1-6DB6-7A42-AE48-D491A1879AD2}" sibTransId="{401D46FA-9433-2442-9FCE-628816934589}"/>
    <dgm:cxn modelId="{A43C9594-2DB1-9A4A-8C6C-100DD8F5859D}" srcId="{71989C33-2F86-6344-A1AE-642BE2E1E1A4}" destId="{92774E67-EF13-1A4D-B251-92A129FEC8D9}" srcOrd="1" destOrd="0" parTransId="{9D339802-6BC1-534A-8D54-F375AAA82AA1}" sibTransId="{40E58E2A-8C8C-A243-922F-5A4536440659}"/>
    <dgm:cxn modelId="{DE366E9A-7ED0-A64C-89E5-B2992478441B}" type="presOf" srcId="{71989C33-2F86-6344-A1AE-642BE2E1E1A4}" destId="{5B256D91-98CA-BF4B-B2F0-F0224301E4BB}" srcOrd="0" destOrd="0" presId="urn:microsoft.com/office/officeart/2005/8/layout/default"/>
    <dgm:cxn modelId="{2FCF72B4-65F9-2242-B2B0-C394C81BD3D0}" srcId="{71989C33-2F86-6344-A1AE-642BE2E1E1A4}" destId="{443B282F-6687-4647-A6C0-FEDFCC858C58}" srcOrd="5" destOrd="0" parTransId="{272EBAFC-F584-844F-B2B0-5E77548D4466}" sibTransId="{11E07DFC-AABA-164D-9897-165C62E9F1D0}"/>
    <dgm:cxn modelId="{E78E36BA-106E-E946-8BCD-11E399F0382E}" type="presOf" srcId="{17E8AF08-F6D1-C649-A5EB-CEABB0413E61}" destId="{2305BA53-A996-424E-866D-CB26DB253929}" srcOrd="0" destOrd="0" presId="urn:microsoft.com/office/officeart/2005/8/layout/default"/>
    <dgm:cxn modelId="{1F32B2ED-2DCA-C74F-ADB4-F81B57A9C328}" srcId="{71989C33-2F86-6344-A1AE-642BE2E1E1A4}" destId="{5F09A371-EEF6-DA46-A974-ABAF6CE52BD2}" srcOrd="2" destOrd="0" parTransId="{57CDD92D-ACA5-F94D-9EB9-81BC8DCBCA9C}" sibTransId="{D5A16EF5-8539-FA45-81CF-C22C06E5A3C7}"/>
    <dgm:cxn modelId="{EF4CB160-651E-5E43-A0A0-FA71206A01A0}" type="presParOf" srcId="{5B256D91-98CA-BF4B-B2F0-F0224301E4BB}" destId="{2305BA53-A996-424E-866D-CB26DB253929}" srcOrd="0" destOrd="0" presId="urn:microsoft.com/office/officeart/2005/8/layout/default"/>
    <dgm:cxn modelId="{FAC0FDA3-7E3B-B34D-BC36-8FE2DDF575B6}" type="presParOf" srcId="{5B256D91-98CA-BF4B-B2F0-F0224301E4BB}" destId="{F95E456F-967A-A140-9DD8-96665B8B83C6}" srcOrd="1" destOrd="0" presId="urn:microsoft.com/office/officeart/2005/8/layout/default"/>
    <dgm:cxn modelId="{4D0C71C4-8F81-A54A-A6B6-2920F046C307}" type="presParOf" srcId="{5B256D91-98CA-BF4B-B2F0-F0224301E4BB}" destId="{6434720D-1DD3-CD4A-9FD3-C481230A0732}" srcOrd="2" destOrd="0" presId="urn:microsoft.com/office/officeart/2005/8/layout/default"/>
    <dgm:cxn modelId="{513B2E9A-2F26-A345-BBEE-FEF6D51082E0}" type="presParOf" srcId="{5B256D91-98CA-BF4B-B2F0-F0224301E4BB}" destId="{4563878E-3265-7645-9E32-FA7803D0CA23}" srcOrd="3" destOrd="0" presId="urn:microsoft.com/office/officeart/2005/8/layout/default"/>
    <dgm:cxn modelId="{5206711D-0A1C-314B-A942-030DCEEBC4DA}" type="presParOf" srcId="{5B256D91-98CA-BF4B-B2F0-F0224301E4BB}" destId="{1A6166E8-A9D7-E74B-A31E-1AE1B2815E11}" srcOrd="4" destOrd="0" presId="urn:microsoft.com/office/officeart/2005/8/layout/default"/>
    <dgm:cxn modelId="{09195E4A-C2AD-6E41-AC9A-16DCE53FB0C1}" type="presParOf" srcId="{5B256D91-98CA-BF4B-B2F0-F0224301E4BB}" destId="{7B57F2E8-B02B-764A-AD83-D4B9CF82E746}" srcOrd="5" destOrd="0" presId="urn:microsoft.com/office/officeart/2005/8/layout/default"/>
    <dgm:cxn modelId="{F86CAA3C-C3C0-7447-ABFF-F0EE399853B1}" type="presParOf" srcId="{5B256D91-98CA-BF4B-B2F0-F0224301E4BB}" destId="{4A421EAE-0BFD-5648-9FE5-D91908265816}" srcOrd="6" destOrd="0" presId="urn:microsoft.com/office/officeart/2005/8/layout/default"/>
    <dgm:cxn modelId="{B1610BDF-B847-7E4B-998A-1EA8A1211046}" type="presParOf" srcId="{5B256D91-98CA-BF4B-B2F0-F0224301E4BB}" destId="{7FFEC864-7CC2-CC4A-8F9B-58EE54E3787C}" srcOrd="7" destOrd="0" presId="urn:microsoft.com/office/officeart/2005/8/layout/default"/>
    <dgm:cxn modelId="{B0FE6593-B573-A64D-8425-64C1355D3EC5}" type="presParOf" srcId="{5B256D91-98CA-BF4B-B2F0-F0224301E4BB}" destId="{EBB1F022-61D7-F449-A8D1-6121339BF71F}" srcOrd="8" destOrd="0" presId="urn:microsoft.com/office/officeart/2005/8/layout/default"/>
    <dgm:cxn modelId="{3081AFD0-3344-3D4F-A5F2-C91D9B15FE72}" type="presParOf" srcId="{5B256D91-98CA-BF4B-B2F0-F0224301E4BB}" destId="{D1BAB928-80B1-004C-A60B-FEA0337DF0B6}" srcOrd="9" destOrd="0" presId="urn:microsoft.com/office/officeart/2005/8/layout/default"/>
    <dgm:cxn modelId="{A6C71553-FB89-084D-88A6-92C0C6839973}" type="presParOf" srcId="{5B256D91-98CA-BF4B-B2F0-F0224301E4BB}" destId="{C46FD4E2-2FB1-B044-9623-3785AF8BC631}" srcOrd="10" destOrd="0" presId="urn:microsoft.com/office/officeart/2005/8/layout/default"/>
    <dgm:cxn modelId="{B01D6507-6956-314D-9013-4354FEE34EEF}" type="presParOf" srcId="{5B256D91-98CA-BF4B-B2F0-F0224301E4BB}" destId="{8F2AD259-A8DE-1147-924D-307AD9B71A5B}" srcOrd="11" destOrd="0" presId="urn:microsoft.com/office/officeart/2005/8/layout/default"/>
    <dgm:cxn modelId="{B502A429-AC10-4A49-8DF9-143E74B88E11}" type="presParOf" srcId="{5B256D91-98CA-BF4B-B2F0-F0224301E4BB}" destId="{F002FD9E-7FFB-2A4C-96BC-C500269F7E1E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3E7657-AB29-3345-AA98-75860FDE1A2C}">
      <dsp:nvSpPr>
        <dsp:cNvPr id="0" name=""/>
        <dsp:cNvSpPr/>
      </dsp:nvSpPr>
      <dsp:spPr>
        <a:xfrm>
          <a:off x="0" y="601"/>
          <a:ext cx="6377769" cy="0"/>
        </a:xfrm>
        <a:prstGeom prst="line">
          <a:avLst/>
        </a:prstGeom>
        <a:solidFill>
          <a:schemeClr val="accent6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910A00F-65B0-4F4E-8188-B910757DAEAD}">
      <dsp:nvSpPr>
        <dsp:cNvPr id="0" name=""/>
        <dsp:cNvSpPr/>
      </dsp:nvSpPr>
      <dsp:spPr>
        <a:xfrm>
          <a:off x="0" y="601"/>
          <a:ext cx="6377769" cy="9858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latin typeface="Avenir Next" panose="020B0503020202020204" pitchFamily="34" charset="0"/>
            </a:rPr>
            <a:t>DMT Overview</a:t>
          </a:r>
        </a:p>
      </dsp:txBody>
      <dsp:txXfrm>
        <a:off x="0" y="601"/>
        <a:ext cx="6377769" cy="985808"/>
      </dsp:txXfrm>
    </dsp:sp>
    <dsp:sp modelId="{31B7D898-7DB8-024E-A6AA-4DF4221FA247}">
      <dsp:nvSpPr>
        <dsp:cNvPr id="0" name=""/>
        <dsp:cNvSpPr/>
      </dsp:nvSpPr>
      <dsp:spPr>
        <a:xfrm>
          <a:off x="0" y="986410"/>
          <a:ext cx="6377769" cy="0"/>
        </a:xfrm>
        <a:prstGeom prst="line">
          <a:avLst/>
        </a:prstGeom>
        <a:solidFill>
          <a:schemeClr val="accent6">
            <a:shade val="80000"/>
            <a:hueOff val="-76160"/>
            <a:satOff val="2028"/>
            <a:lumOff val="7208"/>
            <a:alphaOff val="0"/>
          </a:schemeClr>
        </a:solidFill>
        <a:ln w="12700" cap="flat" cmpd="sng" algn="ctr">
          <a:solidFill>
            <a:schemeClr val="accent6">
              <a:shade val="80000"/>
              <a:hueOff val="-76160"/>
              <a:satOff val="2028"/>
              <a:lumOff val="720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E8E77F-0463-C640-9776-C529BDEA2435}">
      <dsp:nvSpPr>
        <dsp:cNvPr id="0" name=""/>
        <dsp:cNvSpPr/>
      </dsp:nvSpPr>
      <dsp:spPr>
        <a:xfrm>
          <a:off x="0" y="986410"/>
          <a:ext cx="6377769" cy="9858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latin typeface="Avenir Next" panose="020B0503020202020204" pitchFamily="34" charset="0"/>
            </a:rPr>
            <a:t>Product Availability</a:t>
          </a:r>
        </a:p>
      </dsp:txBody>
      <dsp:txXfrm>
        <a:off x="0" y="986410"/>
        <a:ext cx="6377769" cy="985808"/>
      </dsp:txXfrm>
    </dsp:sp>
    <dsp:sp modelId="{540F3174-CB92-0245-910D-5F5719BFE411}">
      <dsp:nvSpPr>
        <dsp:cNvPr id="0" name=""/>
        <dsp:cNvSpPr/>
      </dsp:nvSpPr>
      <dsp:spPr>
        <a:xfrm>
          <a:off x="0" y="1972218"/>
          <a:ext cx="6377769" cy="0"/>
        </a:xfrm>
        <a:prstGeom prst="line">
          <a:avLst/>
        </a:prstGeom>
        <a:solidFill>
          <a:schemeClr val="accent6">
            <a:shade val="80000"/>
            <a:hueOff val="-152321"/>
            <a:satOff val="4056"/>
            <a:lumOff val="14416"/>
            <a:alphaOff val="0"/>
          </a:schemeClr>
        </a:solidFill>
        <a:ln w="12700" cap="flat" cmpd="sng" algn="ctr">
          <a:solidFill>
            <a:schemeClr val="accent6">
              <a:shade val="80000"/>
              <a:hueOff val="-152321"/>
              <a:satOff val="4056"/>
              <a:lumOff val="1441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0FD1B9-98A3-F54E-9C1F-47FDE1FCC25C}">
      <dsp:nvSpPr>
        <dsp:cNvPr id="0" name=""/>
        <dsp:cNvSpPr/>
      </dsp:nvSpPr>
      <dsp:spPr>
        <a:xfrm>
          <a:off x="0" y="1972218"/>
          <a:ext cx="6377769" cy="9858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latin typeface="Avenir Next" panose="020B0503020202020204" pitchFamily="34" charset="0"/>
            </a:rPr>
            <a:t>DMT Activities</a:t>
          </a:r>
        </a:p>
      </dsp:txBody>
      <dsp:txXfrm>
        <a:off x="0" y="1972218"/>
        <a:ext cx="6377769" cy="985808"/>
      </dsp:txXfrm>
    </dsp:sp>
    <dsp:sp modelId="{02EB1047-D961-3F48-B70F-42D484ABC534}">
      <dsp:nvSpPr>
        <dsp:cNvPr id="0" name=""/>
        <dsp:cNvSpPr/>
      </dsp:nvSpPr>
      <dsp:spPr>
        <a:xfrm>
          <a:off x="0" y="2958027"/>
          <a:ext cx="6377769" cy="0"/>
        </a:xfrm>
        <a:prstGeom prst="line">
          <a:avLst/>
        </a:prstGeom>
        <a:solidFill>
          <a:schemeClr val="accent6">
            <a:shade val="80000"/>
            <a:hueOff val="-228481"/>
            <a:satOff val="6083"/>
            <a:lumOff val="21623"/>
            <a:alphaOff val="0"/>
          </a:schemeClr>
        </a:solidFill>
        <a:ln w="12700" cap="flat" cmpd="sng" algn="ctr">
          <a:solidFill>
            <a:schemeClr val="accent6">
              <a:shade val="80000"/>
              <a:hueOff val="-228481"/>
              <a:satOff val="6083"/>
              <a:lumOff val="2162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073501-38F4-014D-B638-1A8E5E3CC879}">
      <dsp:nvSpPr>
        <dsp:cNvPr id="0" name=""/>
        <dsp:cNvSpPr/>
      </dsp:nvSpPr>
      <dsp:spPr>
        <a:xfrm>
          <a:off x="0" y="2958027"/>
          <a:ext cx="6377769" cy="9858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latin typeface="Avenir Next" panose="020B0503020202020204" pitchFamily="34" charset="0"/>
            </a:rPr>
            <a:t>Code Re-architecture</a:t>
          </a:r>
        </a:p>
      </dsp:txBody>
      <dsp:txXfrm>
        <a:off x="0" y="2958027"/>
        <a:ext cx="6377769" cy="985808"/>
      </dsp:txXfrm>
    </dsp:sp>
    <dsp:sp modelId="{AF260702-D1A0-034B-AED7-A0CC52E73433}">
      <dsp:nvSpPr>
        <dsp:cNvPr id="0" name=""/>
        <dsp:cNvSpPr/>
      </dsp:nvSpPr>
      <dsp:spPr>
        <a:xfrm>
          <a:off x="0" y="3943835"/>
          <a:ext cx="6377769" cy="0"/>
        </a:xfrm>
        <a:prstGeom prst="line">
          <a:avLst/>
        </a:prstGeom>
        <a:solidFill>
          <a:schemeClr val="accent6">
            <a:shade val="80000"/>
            <a:hueOff val="-304641"/>
            <a:satOff val="8111"/>
            <a:lumOff val="28831"/>
            <a:alphaOff val="0"/>
          </a:schemeClr>
        </a:solidFill>
        <a:ln w="12700" cap="flat" cmpd="sng" algn="ctr">
          <a:solidFill>
            <a:schemeClr val="accent6">
              <a:shade val="80000"/>
              <a:hueOff val="-304641"/>
              <a:satOff val="8111"/>
              <a:lumOff val="2883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E27763-7A7D-EE4A-AD6F-D138A15A8360}">
      <dsp:nvSpPr>
        <dsp:cNvPr id="0" name=""/>
        <dsp:cNvSpPr/>
      </dsp:nvSpPr>
      <dsp:spPr>
        <a:xfrm>
          <a:off x="0" y="3943835"/>
          <a:ext cx="6377769" cy="9858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latin typeface="Avenir Next" panose="020B0503020202020204" pitchFamily="34" charset="0"/>
            </a:rPr>
            <a:t>Systems &amp; CM</a:t>
          </a:r>
        </a:p>
      </dsp:txBody>
      <dsp:txXfrm>
        <a:off x="0" y="3943835"/>
        <a:ext cx="6377769" cy="98580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8CC687-D04A-A641-9A8C-6E6C45591A7F}">
      <dsp:nvSpPr>
        <dsp:cNvPr id="0" name=""/>
        <dsp:cNvSpPr/>
      </dsp:nvSpPr>
      <dsp:spPr>
        <a:xfrm>
          <a:off x="4469" y="561572"/>
          <a:ext cx="3908024" cy="3908024"/>
        </a:xfrm>
        <a:prstGeom prst="ellipse">
          <a:avLst/>
        </a:prstGeom>
        <a:solidFill>
          <a:schemeClr val="accent1">
            <a:shade val="80000"/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15072" tIns="45720" rIns="215072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latin typeface="Avenir Next" panose="020B0503020202020204" pitchFamily="34" charset="0"/>
            </a:rPr>
            <a:t>Science research</a:t>
          </a:r>
        </a:p>
      </dsp:txBody>
      <dsp:txXfrm>
        <a:off x="576786" y="1133889"/>
        <a:ext cx="2763390" cy="2763390"/>
      </dsp:txXfrm>
    </dsp:sp>
    <dsp:sp modelId="{49DD1790-E2D9-184E-B304-D9C26A49C483}">
      <dsp:nvSpPr>
        <dsp:cNvPr id="0" name=""/>
        <dsp:cNvSpPr/>
      </dsp:nvSpPr>
      <dsp:spPr>
        <a:xfrm>
          <a:off x="3130888" y="561572"/>
          <a:ext cx="3908024" cy="3908024"/>
        </a:xfrm>
        <a:prstGeom prst="ellipse">
          <a:avLst/>
        </a:prstGeom>
        <a:solidFill>
          <a:schemeClr val="accent1">
            <a:shade val="80000"/>
            <a:alpha val="50000"/>
            <a:hueOff val="-9"/>
            <a:satOff val="4133"/>
            <a:lumOff val="2664"/>
            <a:alphaOff val="1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15072" tIns="45720" rIns="215072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latin typeface="Avenir Next" panose="020B0503020202020204" pitchFamily="34" charset="0"/>
            </a:rPr>
            <a:t>DMT /</a:t>
          </a:r>
          <a:br>
            <a:rPr lang="en-US" sz="3600" kern="1200" dirty="0">
              <a:latin typeface="Avenir Next" panose="020B0503020202020204" pitchFamily="34" charset="0"/>
            </a:rPr>
          </a:br>
          <a:r>
            <a:rPr lang="en-US" sz="3600" kern="1200" dirty="0">
              <a:latin typeface="Avenir Next" panose="020B0503020202020204" pitchFamily="34" charset="0"/>
            </a:rPr>
            <a:t>ASDC</a:t>
          </a:r>
        </a:p>
      </dsp:txBody>
      <dsp:txXfrm>
        <a:off x="3703205" y="1133889"/>
        <a:ext cx="2763390" cy="2763390"/>
      </dsp:txXfrm>
    </dsp:sp>
    <dsp:sp modelId="{DE46D34D-681B-D440-AA10-4DA40E1A09B3}">
      <dsp:nvSpPr>
        <dsp:cNvPr id="0" name=""/>
        <dsp:cNvSpPr/>
      </dsp:nvSpPr>
      <dsp:spPr>
        <a:xfrm>
          <a:off x="6257308" y="561572"/>
          <a:ext cx="3908024" cy="3908024"/>
        </a:xfrm>
        <a:prstGeom prst="ellipse">
          <a:avLst/>
        </a:prstGeom>
        <a:solidFill>
          <a:schemeClr val="accent1">
            <a:shade val="80000"/>
            <a:alpha val="50000"/>
            <a:hueOff val="-18"/>
            <a:satOff val="8266"/>
            <a:lumOff val="5328"/>
            <a:alphaOff val="3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15072" tIns="45720" rIns="215072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latin typeface="Avenir Next" panose="020B0503020202020204" pitchFamily="34" charset="0"/>
            </a:rPr>
            <a:t>User community</a:t>
          </a:r>
        </a:p>
      </dsp:txBody>
      <dsp:txXfrm>
        <a:off x="6829625" y="1133889"/>
        <a:ext cx="2763390" cy="276339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05BA53-A996-424E-866D-CB26DB253929}">
      <dsp:nvSpPr>
        <dsp:cNvPr id="0" name=""/>
        <dsp:cNvSpPr/>
      </dsp:nvSpPr>
      <dsp:spPr>
        <a:xfrm>
          <a:off x="0" y="169333"/>
          <a:ext cx="2539999" cy="1524000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chemeClr val="tx1"/>
              </a:solidFill>
              <a:latin typeface="Avenir Next" panose="020B0503020202020204" pitchFamily="34" charset="0"/>
            </a:rPr>
            <a:t>Instrument</a:t>
          </a:r>
        </a:p>
      </dsp:txBody>
      <dsp:txXfrm>
        <a:off x="0" y="169333"/>
        <a:ext cx="2539999" cy="1524000"/>
      </dsp:txXfrm>
    </dsp:sp>
    <dsp:sp modelId="{6434720D-1DD3-CD4A-9FD3-C481230A0732}">
      <dsp:nvSpPr>
        <dsp:cNvPr id="0" name=""/>
        <dsp:cNvSpPr/>
      </dsp:nvSpPr>
      <dsp:spPr>
        <a:xfrm>
          <a:off x="2794000" y="169333"/>
          <a:ext cx="2539999" cy="1524000"/>
        </a:xfrm>
        <a:prstGeom prst="rect">
          <a:avLst/>
        </a:prstGeom>
        <a:solidFill>
          <a:schemeClr val="accent1">
            <a:shade val="80000"/>
            <a:hueOff val="37379"/>
            <a:satOff val="-9"/>
            <a:lumOff val="41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chemeClr val="tx1"/>
              </a:solidFill>
              <a:latin typeface="Avenir Next" panose="020B0503020202020204" pitchFamily="34" charset="0"/>
            </a:rPr>
            <a:t>ERBE-like</a:t>
          </a:r>
        </a:p>
      </dsp:txBody>
      <dsp:txXfrm>
        <a:off x="2794000" y="169333"/>
        <a:ext cx="2539999" cy="1524000"/>
      </dsp:txXfrm>
    </dsp:sp>
    <dsp:sp modelId="{1A6166E8-A9D7-E74B-A31E-1AE1B2815E11}">
      <dsp:nvSpPr>
        <dsp:cNvPr id="0" name=""/>
        <dsp:cNvSpPr/>
      </dsp:nvSpPr>
      <dsp:spPr>
        <a:xfrm>
          <a:off x="5587999" y="169333"/>
          <a:ext cx="2539999" cy="1524000"/>
        </a:xfrm>
        <a:prstGeom prst="rect">
          <a:avLst/>
        </a:prstGeom>
        <a:solidFill>
          <a:schemeClr val="accent1">
            <a:shade val="80000"/>
            <a:hueOff val="74757"/>
            <a:satOff val="-18"/>
            <a:lumOff val="83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chemeClr val="tx1"/>
              </a:solidFill>
              <a:latin typeface="Avenir Next" panose="020B0503020202020204" pitchFamily="34" charset="0"/>
            </a:rPr>
            <a:t>Clouds</a:t>
          </a:r>
        </a:p>
      </dsp:txBody>
      <dsp:txXfrm>
        <a:off x="5587999" y="169333"/>
        <a:ext cx="2539999" cy="1524000"/>
      </dsp:txXfrm>
    </dsp:sp>
    <dsp:sp modelId="{4A421EAE-0BFD-5648-9FE5-D91908265816}">
      <dsp:nvSpPr>
        <dsp:cNvPr id="0" name=""/>
        <dsp:cNvSpPr/>
      </dsp:nvSpPr>
      <dsp:spPr>
        <a:xfrm>
          <a:off x="0" y="1947333"/>
          <a:ext cx="2539999" cy="1524000"/>
        </a:xfrm>
        <a:prstGeom prst="rect">
          <a:avLst/>
        </a:prstGeom>
        <a:solidFill>
          <a:schemeClr val="accent1">
            <a:shade val="80000"/>
            <a:hueOff val="112136"/>
            <a:satOff val="-27"/>
            <a:lumOff val="1254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chemeClr val="tx1"/>
              </a:solidFill>
              <a:latin typeface="Avenir Next" panose="020B0503020202020204" pitchFamily="34" charset="0"/>
            </a:rPr>
            <a:t>Inversion</a:t>
          </a:r>
        </a:p>
      </dsp:txBody>
      <dsp:txXfrm>
        <a:off x="0" y="1947333"/>
        <a:ext cx="2539999" cy="1524000"/>
      </dsp:txXfrm>
    </dsp:sp>
    <dsp:sp modelId="{EBB1F022-61D7-F449-A8D1-6121339BF71F}">
      <dsp:nvSpPr>
        <dsp:cNvPr id="0" name=""/>
        <dsp:cNvSpPr/>
      </dsp:nvSpPr>
      <dsp:spPr>
        <a:xfrm>
          <a:off x="2794000" y="1947333"/>
          <a:ext cx="2539999" cy="1524000"/>
        </a:xfrm>
        <a:prstGeom prst="rect">
          <a:avLst/>
        </a:prstGeom>
        <a:solidFill>
          <a:schemeClr val="accent1">
            <a:shade val="80000"/>
            <a:hueOff val="149515"/>
            <a:satOff val="-36"/>
            <a:lumOff val="1673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chemeClr val="tx1"/>
              </a:solidFill>
              <a:latin typeface="Avenir Next" panose="020B0503020202020204" pitchFamily="34" charset="0"/>
            </a:rPr>
            <a:t>SARB</a:t>
          </a:r>
        </a:p>
      </dsp:txBody>
      <dsp:txXfrm>
        <a:off x="2794000" y="1947333"/>
        <a:ext cx="2539999" cy="1524000"/>
      </dsp:txXfrm>
    </dsp:sp>
    <dsp:sp modelId="{C46FD4E2-2FB1-B044-9623-3785AF8BC631}">
      <dsp:nvSpPr>
        <dsp:cNvPr id="0" name=""/>
        <dsp:cNvSpPr/>
      </dsp:nvSpPr>
      <dsp:spPr>
        <a:xfrm>
          <a:off x="5587999" y="1947333"/>
          <a:ext cx="2539999" cy="1524000"/>
        </a:xfrm>
        <a:prstGeom prst="rect">
          <a:avLst/>
        </a:prstGeom>
        <a:solidFill>
          <a:schemeClr val="accent1">
            <a:shade val="80000"/>
            <a:hueOff val="186893"/>
            <a:satOff val="-45"/>
            <a:lumOff val="2091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chemeClr val="tx1"/>
              </a:solidFill>
              <a:latin typeface="Avenir Next" panose="020B0503020202020204" pitchFamily="34" charset="0"/>
            </a:rPr>
            <a:t>TISA</a:t>
          </a:r>
        </a:p>
      </dsp:txBody>
      <dsp:txXfrm>
        <a:off x="5587999" y="1947333"/>
        <a:ext cx="2539999" cy="1524000"/>
      </dsp:txXfrm>
    </dsp:sp>
    <dsp:sp modelId="{F002FD9E-7FFB-2A4C-96BC-C500269F7E1E}">
      <dsp:nvSpPr>
        <dsp:cNvPr id="0" name=""/>
        <dsp:cNvSpPr/>
      </dsp:nvSpPr>
      <dsp:spPr>
        <a:xfrm>
          <a:off x="2794000" y="3725333"/>
          <a:ext cx="2539999" cy="1524000"/>
        </a:xfrm>
        <a:prstGeom prst="rect">
          <a:avLst/>
        </a:prstGeom>
        <a:solidFill>
          <a:schemeClr val="accent1">
            <a:shade val="80000"/>
            <a:hueOff val="224272"/>
            <a:satOff val="-54"/>
            <a:lumOff val="2509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chemeClr val="tx1"/>
              </a:solidFill>
              <a:latin typeface="Avenir Next" panose="020B0503020202020204" pitchFamily="34" charset="0"/>
            </a:rPr>
            <a:t>Systems &amp; CM</a:t>
          </a:r>
        </a:p>
      </dsp:txBody>
      <dsp:txXfrm>
        <a:off x="2794000" y="3725333"/>
        <a:ext cx="2539999" cy="1524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F15AD6-7DE2-4942-89C2-DD2B2D6CB193}" type="datetimeFigureOut">
              <a:rPr lang="en-US" smtClean="0"/>
              <a:t>9/4/20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F1E6E-5B7B-8047-976C-987BB4792A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3135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ceres-wg.larc.nasa.gov/ceres/ops_man.php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ceres-wg.larc.nasa.gov/ceres/test_plans.php" TargetMode="Externa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F1E6E-5B7B-8047-976C-987BB4792A3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3356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Operator’s Manuals -   </a:t>
            </a:r>
            <a:r>
              <a:rPr lang="en-US" sz="1200" b="0" i="0" u="sng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 tooltip="https://ceres-wg.larc.nasa.gov/ceres/ops_man.php"/>
              </a:rPr>
              <a:t>https://ceres-wg.larc.nasa.gov/ceres/ops_man.php</a:t>
            </a:r>
            <a:endParaRPr lang="en-US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Test Plans - </a:t>
            </a:r>
            <a:r>
              <a:rPr lang="en-US" sz="1200" b="0" i="0" u="sng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 tooltip="https://ceres-wg.larc.nasa.gov/ceres/test_plans.php"/>
              </a:rPr>
              <a:t>https://ceres-wg.larc.nasa.gov/ceres/test_plans.php</a:t>
            </a:r>
            <a:endParaRPr lang="en-US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6F1E6E-5B7B-8047-976C-987BB4792A3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10660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F1E6E-5B7B-8047-976C-987BB4792A3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0990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6F1E6E-5B7B-8047-976C-987BB4792A3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49775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Ed 2 S-NPP: Need VIIRS data; assuming our test data is good enough that production can start immediately, will take two months of just Clouds processing</a:t>
            </a:r>
          </a:p>
          <a:p>
            <a:endParaRPr lang="en-US" dirty="0"/>
          </a:p>
          <a:p>
            <a:r>
              <a:rPr lang="en-US" dirty="0"/>
              <a:t>Ed 1 NOAA-20: Record starts from May 2018. Need to finish DQS (documentation). SSF is through September 2019 as of 4/27/20.</a:t>
            </a:r>
          </a:p>
          <a:p>
            <a:endParaRPr lang="en-US" dirty="0"/>
          </a:p>
          <a:p>
            <a:r>
              <a:rPr lang="en-US" dirty="0"/>
              <a:t>Both sets of these gains and SRFs have been delivered through Jan. 2020.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F1E6E-5B7B-8047-976C-987BB4792A3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2898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6F1E6E-5B7B-8047-976C-987BB4792A3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55920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F1E6E-5B7B-8047-976C-987BB4792A3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6293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F1E6E-5B7B-8047-976C-987BB4792A3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7543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6F1E6E-5B7B-8047-976C-987BB4792A3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95678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6F1E6E-5B7B-8047-976C-987BB4792A3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75674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F1E6E-5B7B-8047-976C-987BB4792A37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716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6F1E6E-5B7B-8047-976C-987BB4792A3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29578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F1E6E-5B7B-8047-976C-987BB4792A37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2459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31D90-EF2B-7747-A063-9441BF1DE67B}" type="datetimeFigureOut">
              <a:rPr lang="en-US" smtClean="0"/>
              <a:t>9/4/20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E24EE-334A-8F48-AA00-66E59B7F9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267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31D90-EF2B-7747-A063-9441BF1DE67B}" type="datetimeFigureOut">
              <a:rPr lang="en-US" smtClean="0"/>
              <a:t>9/4/20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E24EE-334A-8F48-AA00-66E59B7F9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5740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31D90-EF2B-7747-A063-9441BF1DE67B}" type="datetimeFigureOut">
              <a:rPr lang="en-US" smtClean="0"/>
              <a:t>9/4/20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E24EE-334A-8F48-AA00-66E59B7F9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8640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31D90-EF2B-7747-A063-9441BF1DE67B}" type="datetimeFigureOut">
              <a:rPr lang="en-US" smtClean="0"/>
              <a:t>9/4/20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E24EE-334A-8F48-AA00-66E59B7F9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580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31D90-EF2B-7747-A063-9441BF1DE67B}" type="datetimeFigureOut">
              <a:rPr lang="en-US" smtClean="0"/>
              <a:t>9/4/20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E24EE-334A-8F48-AA00-66E59B7F9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8911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31D90-EF2B-7747-A063-9441BF1DE67B}" type="datetimeFigureOut">
              <a:rPr lang="en-US" smtClean="0"/>
              <a:t>9/4/20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E24EE-334A-8F48-AA00-66E59B7F9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62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31D90-EF2B-7747-A063-9441BF1DE67B}" type="datetimeFigureOut">
              <a:rPr lang="en-US" smtClean="0"/>
              <a:t>9/4/20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E24EE-334A-8F48-AA00-66E59B7F9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185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31D90-EF2B-7747-A063-9441BF1DE67B}" type="datetimeFigureOut">
              <a:rPr lang="en-US" smtClean="0"/>
              <a:t>9/4/20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E24EE-334A-8F48-AA00-66E59B7F9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715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31D90-EF2B-7747-A063-9441BF1DE67B}" type="datetimeFigureOut">
              <a:rPr lang="en-US" smtClean="0"/>
              <a:t>9/4/20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E24EE-334A-8F48-AA00-66E59B7F9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572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31D90-EF2B-7747-A063-9441BF1DE67B}" type="datetimeFigureOut">
              <a:rPr lang="en-US" smtClean="0"/>
              <a:t>9/4/20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E24EE-334A-8F48-AA00-66E59B7F9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4957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31D90-EF2B-7747-A063-9441BF1DE67B}" type="datetimeFigureOut">
              <a:rPr lang="en-US" smtClean="0"/>
              <a:t>9/4/20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E24EE-334A-8F48-AA00-66E59B7F9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986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B31D90-EF2B-7747-A063-9441BF1DE67B}" type="datetimeFigureOut">
              <a:rPr lang="en-US" smtClean="0"/>
              <a:t>9/4/20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3E24EE-334A-8F48-AA00-66E59B7F9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648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.png"/><Relationship Id="rId4" Type="http://schemas.microsoft.com/office/2007/relationships/hdphoto" Target="../media/hdphoto1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5" Type="http://schemas.microsoft.com/office/2007/relationships/hdphoto" Target="../media/hdphoto2.wdp"/><Relationship Id="rId4" Type="http://schemas.openxmlformats.org/officeDocument/2006/relationships/image" Target="../media/image1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A2B8B-BD47-5347-A56D-79503BE237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4128" y="965199"/>
            <a:ext cx="6766078" cy="4927601"/>
          </a:xfrm>
        </p:spPr>
        <p:txBody>
          <a:bodyPr anchor="ctr">
            <a:normAutofit/>
          </a:bodyPr>
          <a:lstStyle/>
          <a:p>
            <a:pPr algn="r"/>
            <a:r>
              <a:rPr lang="en-US" sz="4800" dirty="0">
                <a:solidFill>
                  <a:schemeClr val="bg1"/>
                </a:solidFill>
                <a:latin typeface="Avenir Next" panose="020B0503020202020204" pitchFamily="34" charset="0"/>
              </a:rPr>
              <a:t>CERES Data Management Team Working Group Report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A226EC-1C85-2B44-8280-EF53D9400E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38729" y="965198"/>
            <a:ext cx="2707937" cy="4927602"/>
          </a:xfrm>
        </p:spPr>
        <p:txBody>
          <a:bodyPr anchor="ctr">
            <a:normAutofit/>
          </a:bodyPr>
          <a:lstStyle/>
          <a:p>
            <a:pPr algn="l"/>
            <a:r>
              <a:rPr lang="en-US" sz="2000" dirty="0">
                <a:solidFill>
                  <a:schemeClr val="accent6">
                    <a:lumMod val="60000"/>
                    <a:lumOff val="40000"/>
                  </a:schemeClr>
                </a:solidFill>
                <a:latin typeface="Avenir Next" panose="020B0503020202020204" pitchFamily="34" charset="0"/>
              </a:rPr>
              <a:t>Katie Dejwakh</a:t>
            </a:r>
            <a:br>
              <a:rPr lang="en-US" sz="2000" dirty="0">
                <a:solidFill>
                  <a:schemeClr val="accent6">
                    <a:lumMod val="60000"/>
                    <a:lumOff val="40000"/>
                  </a:schemeClr>
                </a:solidFill>
                <a:latin typeface="Avenir Next" panose="020B0503020202020204" pitchFamily="34" charset="0"/>
              </a:rPr>
            </a:br>
            <a:r>
              <a:rPr lang="en-US" sz="2000" dirty="0">
                <a:solidFill>
                  <a:schemeClr val="accent6">
                    <a:lumMod val="60000"/>
                    <a:lumOff val="40000"/>
                  </a:schemeClr>
                </a:solidFill>
                <a:latin typeface="Avenir Next" panose="020B0503020202020204" pitchFamily="34" charset="0"/>
              </a:rPr>
              <a:t>September 15, 2020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0CF4D4E-9E9E-484B-A840-8FB5398185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7735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88283-00A5-3646-9CBD-B3EA772CF3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en-US" sz="6000" dirty="0">
                <a:solidFill>
                  <a:schemeClr val="accent6">
                    <a:lumMod val="75000"/>
                  </a:schemeClr>
                </a:solidFill>
                <a:latin typeface="Avenir Next" panose="020B0503020202020204" pitchFamily="34" charset="0"/>
              </a:rPr>
              <a:t>Outline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2ED6BE1-F0AA-E242-B90D-FC00D12B523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28192441"/>
              </p:ext>
            </p:extLst>
          </p:nvPr>
        </p:nvGraphicFramePr>
        <p:xfrm>
          <a:off x="4976031" y="963877"/>
          <a:ext cx="6377769" cy="49302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F8C9F9DB-8F21-AE4E-AF76-B90DAC1B9BC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7107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0410C-E7C5-204C-A1FF-90400E1E3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DMT Overview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1204ECE-28CB-B24B-A322-F6A836111C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2294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6690B-E1BA-6C4C-9ED1-9EFA4EFC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6974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venir Next" panose="020B0503020202020204" pitchFamily="34" charset="0"/>
              </a:rPr>
              <a:t>Data Management Team (DMT)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1C4178-B785-E242-B609-4D13D590DD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CF0215A8-2198-8642-AB60-4BD7702810C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60707278"/>
              </p:ext>
            </p:extLst>
          </p:nvPr>
        </p:nvGraphicFramePr>
        <p:xfrm>
          <a:off x="1037603" y="1557083"/>
          <a:ext cx="10169802" cy="50311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129073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7E8CC687-D04A-A641-9A8C-6E6C45591A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49DD1790-E2D9-184E-B304-D9C26A49C4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DE46D34D-681B-D440-AA10-4DA40E1A09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6690B-E1BA-6C4C-9ED1-9EFA4EFC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6974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venir Next" panose="020B0503020202020204" pitchFamily="34" charset="0"/>
              </a:rPr>
              <a:t>Data Management Team (DMT)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1C4178-B785-E242-B609-4D13D590DD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66E40652-FF66-9A40-B0AD-B1023AABE07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76839613"/>
              </p:ext>
            </p:extLst>
          </p:nvPr>
        </p:nvGraphicFramePr>
        <p:xfrm>
          <a:off x="2032000" y="1439333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230366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6690B-E1BA-6C4C-9ED1-9EFA4EFC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6974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venir Next" panose="020B0503020202020204" pitchFamily="34" charset="0"/>
              </a:rPr>
              <a:t>Data Management Team (DMT)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1C4178-B785-E242-B609-4D13D590DD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65CE005-1DC1-114F-8F2F-A149AE8AB2BE}"/>
              </a:ext>
            </a:extLst>
          </p:cNvPr>
          <p:cNvSpPr txBox="1"/>
          <p:nvPr/>
        </p:nvSpPr>
        <p:spPr>
          <a:xfrm>
            <a:off x="1561271" y="1509939"/>
            <a:ext cx="9926707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6">
                    <a:lumMod val="60000"/>
                    <a:lumOff val="40000"/>
                  </a:schemeClr>
                </a:solidFill>
                <a:latin typeface="Avenir Next" panose="020B0503020202020204" pitchFamily="34" charset="0"/>
              </a:rPr>
              <a:t>Responsibilities</a:t>
            </a:r>
            <a:r>
              <a:rPr lang="en-US" sz="3600" dirty="0">
                <a:solidFill>
                  <a:schemeClr val="bg1"/>
                </a:solidFill>
                <a:latin typeface="Avenir Next" panose="020B0503020202020204" pitchFamily="34" charset="0"/>
              </a:rPr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Avenir Next" panose="020B0503020202020204" pitchFamily="34" charset="0"/>
              </a:rPr>
              <a:t>Algorithm</a:t>
            </a:r>
            <a:r>
              <a:rPr lang="en-US" sz="3600" dirty="0">
                <a:solidFill>
                  <a:schemeClr val="bg1"/>
                </a:solidFill>
                <a:latin typeface="Avenir Next" panose="020B0503020202020204" pitchFamily="34" charset="0"/>
              </a:rPr>
              <a:t> implementation</a:t>
            </a:r>
            <a:br>
              <a:rPr lang="en-US" sz="3600" dirty="0">
                <a:solidFill>
                  <a:schemeClr val="bg1"/>
                </a:solidFill>
                <a:latin typeface="Avenir Next" panose="020B0503020202020204" pitchFamily="34" charset="0"/>
              </a:rPr>
            </a:br>
            <a:endParaRPr lang="en-US" sz="3600" dirty="0">
              <a:solidFill>
                <a:schemeClr val="bg1"/>
              </a:solidFill>
              <a:latin typeface="Avenir Next" panose="020B0503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Avenir Next" panose="020B0503020202020204" pitchFamily="34" charset="0"/>
              </a:rPr>
              <a:t>Software</a:t>
            </a:r>
            <a:r>
              <a:rPr lang="en-US" sz="3600" dirty="0">
                <a:solidFill>
                  <a:schemeClr val="bg1"/>
                </a:solidFill>
                <a:latin typeface="Avenir Next" panose="020B0503020202020204" pitchFamily="34" charset="0"/>
              </a:rPr>
              <a:t>: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1"/>
                </a:solidFill>
                <a:latin typeface="Avenir Next" panose="020B0503020202020204" pitchFamily="34" charset="0"/>
              </a:rPr>
              <a:t>Maintenance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1"/>
                </a:solidFill>
                <a:latin typeface="Avenir Next" panose="020B0503020202020204" pitchFamily="34" charset="0"/>
              </a:rPr>
              <a:t>Configuration management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1"/>
                </a:solidFill>
                <a:latin typeface="Avenir Next" panose="020B0503020202020204" pitchFamily="34" charset="0"/>
              </a:rPr>
              <a:t>Processing</a:t>
            </a:r>
            <a:br>
              <a:rPr lang="en-US" sz="3600" dirty="0">
                <a:solidFill>
                  <a:schemeClr val="bg1"/>
                </a:solidFill>
                <a:latin typeface="Avenir Next" panose="020B0503020202020204" pitchFamily="34" charset="0"/>
              </a:rPr>
            </a:br>
            <a:endParaRPr lang="en-US" sz="3600" dirty="0">
              <a:solidFill>
                <a:schemeClr val="bg1"/>
              </a:solidFill>
              <a:latin typeface="Avenir Next" panose="020B0503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Avenir Next" panose="020B0503020202020204" pitchFamily="34" charset="0"/>
              </a:rPr>
              <a:t>Output</a:t>
            </a:r>
            <a:r>
              <a:rPr lang="en-US" sz="3600" dirty="0">
                <a:solidFill>
                  <a:schemeClr val="bg1"/>
                </a:solidFill>
                <a:latin typeface="Avenir Next" panose="020B0503020202020204" pitchFamily="34" charset="0"/>
              </a:rPr>
              <a:t> data validation</a:t>
            </a:r>
          </a:p>
        </p:txBody>
      </p:sp>
    </p:spTree>
    <p:extLst>
      <p:ext uri="{BB962C8B-B14F-4D97-AF65-F5344CB8AC3E}">
        <p14:creationId xmlns:p14="http://schemas.microsoft.com/office/powerpoint/2010/main" val="2372242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 uiExpand="1" build="p" bldLvl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6690B-E1BA-6C4C-9ED1-9EFA4EFC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6974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venir Next" panose="020B0503020202020204" pitchFamily="34" charset="0"/>
              </a:rPr>
              <a:t>DMT-ASDC Interface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1C4178-B785-E242-B609-4D13D590DD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BA390794-49F8-B843-81AC-07B8F656BA59}"/>
              </a:ext>
            </a:extLst>
          </p:cNvPr>
          <p:cNvSpPr/>
          <p:nvPr/>
        </p:nvSpPr>
        <p:spPr>
          <a:xfrm>
            <a:off x="4333345" y="2360787"/>
            <a:ext cx="3004019" cy="162302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solidFill>
                  <a:schemeClr val="bg2">
                    <a:lumMod val="25000"/>
                  </a:schemeClr>
                </a:solidFill>
                <a:latin typeface="Avenir Next" panose="020B0503020202020204" pitchFamily="34" charset="0"/>
              </a:rPr>
              <a:t>Data Management </a:t>
            </a:r>
            <a:br>
              <a:rPr lang="en-US" sz="3200" dirty="0">
                <a:solidFill>
                  <a:schemeClr val="bg2">
                    <a:lumMod val="25000"/>
                  </a:schemeClr>
                </a:solidFill>
                <a:latin typeface="Avenir Next" panose="020B0503020202020204" pitchFamily="34" charset="0"/>
              </a:rPr>
            </a:br>
            <a:r>
              <a:rPr lang="en-US" sz="3200" dirty="0">
                <a:solidFill>
                  <a:schemeClr val="bg2">
                    <a:lumMod val="25000"/>
                  </a:schemeClr>
                </a:solidFill>
                <a:latin typeface="Avenir Next" panose="020B0503020202020204" pitchFamily="34" charset="0"/>
              </a:rPr>
              <a:t>Team (DMT)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0831A143-A9BC-F74D-93D6-C7A9109F2ECC}"/>
              </a:ext>
            </a:extLst>
          </p:cNvPr>
          <p:cNvSpPr/>
          <p:nvPr/>
        </p:nvSpPr>
        <p:spPr>
          <a:xfrm>
            <a:off x="7898258" y="2360787"/>
            <a:ext cx="3145064" cy="162302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solidFill>
                  <a:schemeClr val="bg2">
                    <a:lumMod val="25000"/>
                  </a:schemeClr>
                </a:solidFill>
                <a:latin typeface="Avenir Next" panose="020B0503020202020204" pitchFamily="34" charset="0"/>
              </a:rPr>
              <a:t>Atmospheric Science Data Center (ASDC)</a:t>
            </a:r>
          </a:p>
        </p:txBody>
      </p:sp>
      <p:sp>
        <p:nvSpPr>
          <p:cNvPr id="7" name="Right Arrow 6">
            <a:extLst>
              <a:ext uri="{FF2B5EF4-FFF2-40B4-BE49-F238E27FC236}">
                <a16:creationId xmlns:a16="http://schemas.microsoft.com/office/drawing/2014/main" id="{979578FD-D4DD-A14B-899D-AB3CEFD291ED}"/>
              </a:ext>
            </a:extLst>
          </p:cNvPr>
          <p:cNvSpPr/>
          <p:nvPr/>
        </p:nvSpPr>
        <p:spPr>
          <a:xfrm>
            <a:off x="3671864" y="2948564"/>
            <a:ext cx="661481" cy="447472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5959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595959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F6FAEE4A-E704-C14C-AD42-963531750034}"/>
              </a:ext>
            </a:extLst>
          </p:cNvPr>
          <p:cNvSpPr/>
          <p:nvPr/>
        </p:nvSpPr>
        <p:spPr>
          <a:xfrm>
            <a:off x="8060243" y="3983813"/>
            <a:ext cx="2821093" cy="161056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bg2">
                    <a:lumMod val="25000"/>
                  </a:schemeClr>
                </a:solidFill>
                <a:latin typeface="Avenir Next" panose="020B0503020202020204" pitchFamily="34" charset="0"/>
              </a:rPr>
              <a:t>Funded by ESDIS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13B42D0-C793-484F-B0DD-C9B867FC4230}"/>
              </a:ext>
            </a:extLst>
          </p:cNvPr>
          <p:cNvCxnSpPr>
            <a:cxnSpLocks/>
          </p:cNvCxnSpPr>
          <p:nvPr/>
        </p:nvCxnSpPr>
        <p:spPr>
          <a:xfrm>
            <a:off x="7574280" y="1743533"/>
            <a:ext cx="0" cy="4367707"/>
          </a:xfrm>
          <a:prstGeom prst="line">
            <a:avLst/>
          </a:prstGeom>
          <a:ln w="44450">
            <a:solidFill>
              <a:schemeClr val="bg2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ight Arrow 10">
            <a:extLst>
              <a:ext uri="{FF2B5EF4-FFF2-40B4-BE49-F238E27FC236}">
                <a16:creationId xmlns:a16="http://schemas.microsoft.com/office/drawing/2014/main" id="{4A651433-BAF5-0E41-8591-64B2CAC15DAE}"/>
              </a:ext>
            </a:extLst>
          </p:cNvPr>
          <p:cNvSpPr/>
          <p:nvPr/>
        </p:nvSpPr>
        <p:spPr>
          <a:xfrm>
            <a:off x="7337364" y="2948564"/>
            <a:ext cx="661481" cy="447472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5959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595959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381529B2-959E-9C42-82FB-96D0066246A7}"/>
              </a:ext>
            </a:extLst>
          </p:cNvPr>
          <p:cNvSpPr/>
          <p:nvPr/>
        </p:nvSpPr>
        <p:spPr>
          <a:xfrm>
            <a:off x="1171721" y="2360787"/>
            <a:ext cx="2500143" cy="162302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solidFill>
                  <a:schemeClr val="bg2">
                    <a:lumMod val="25000"/>
                  </a:schemeClr>
                </a:solidFill>
                <a:latin typeface="Avenir Next" panose="020B0503020202020204" pitchFamily="34" charset="0"/>
              </a:rPr>
              <a:t>Science</a:t>
            </a:r>
            <a:r>
              <a:rPr lang="en-US" sz="2800" dirty="0">
                <a:solidFill>
                  <a:schemeClr val="bg2">
                    <a:lumMod val="25000"/>
                  </a:schemeClr>
                </a:solidFill>
                <a:latin typeface="Avenir Next" panose="020B0503020202020204" pitchFamily="34" charset="0"/>
              </a:rPr>
              <a:t> </a:t>
            </a:r>
            <a:br>
              <a:rPr lang="en-US" sz="2800" dirty="0">
                <a:solidFill>
                  <a:schemeClr val="bg2">
                    <a:lumMod val="25000"/>
                  </a:schemeClr>
                </a:solidFill>
                <a:latin typeface="Avenir Next" panose="020B0503020202020204" pitchFamily="34" charset="0"/>
              </a:rPr>
            </a:br>
            <a:r>
              <a:rPr lang="en-US" sz="3200" dirty="0">
                <a:solidFill>
                  <a:schemeClr val="bg2">
                    <a:lumMod val="25000"/>
                  </a:schemeClr>
                </a:solidFill>
                <a:latin typeface="Avenir Next" panose="020B0503020202020204" pitchFamily="34" charset="0"/>
              </a:rPr>
              <a:t>Team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4ED73A49-E61E-7A40-AE7B-3ACD8143D5E0}"/>
              </a:ext>
            </a:extLst>
          </p:cNvPr>
          <p:cNvSpPr/>
          <p:nvPr/>
        </p:nvSpPr>
        <p:spPr>
          <a:xfrm>
            <a:off x="2045109" y="3983813"/>
            <a:ext cx="4576472" cy="161056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bg2">
                    <a:lumMod val="25000"/>
                  </a:schemeClr>
                </a:solidFill>
                <a:latin typeface="Avenir Next" panose="020B0503020202020204" pitchFamily="34" charset="0"/>
              </a:rPr>
              <a:t>Funded by </a:t>
            </a:r>
            <a:br>
              <a:rPr lang="en-US" sz="3200" dirty="0">
                <a:solidFill>
                  <a:schemeClr val="bg2">
                    <a:lumMod val="25000"/>
                  </a:schemeClr>
                </a:solidFill>
                <a:latin typeface="Avenir Next" panose="020B0503020202020204" pitchFamily="34" charset="0"/>
              </a:rPr>
            </a:br>
            <a:r>
              <a:rPr lang="en-US" sz="3200" dirty="0">
                <a:solidFill>
                  <a:schemeClr val="bg2">
                    <a:lumMod val="25000"/>
                  </a:schemeClr>
                </a:solidFill>
                <a:latin typeface="Avenir Next" panose="020B0503020202020204" pitchFamily="34" charset="0"/>
              </a:rPr>
              <a:t>Radiation Budget Measurements WBS</a:t>
            </a:r>
          </a:p>
        </p:txBody>
      </p:sp>
    </p:spTree>
    <p:extLst>
      <p:ext uri="{BB962C8B-B14F-4D97-AF65-F5344CB8AC3E}">
        <p14:creationId xmlns:p14="http://schemas.microsoft.com/office/powerpoint/2010/main" val="2738499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0410C-E7C5-204C-A1FF-90400E1E3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Product Availability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1204ECE-28CB-B24B-A322-F6A836111C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3155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6690B-E1BA-6C4C-9ED1-9EFA4EFC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6974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venir Next" panose="020B0503020202020204" pitchFamily="34" charset="0"/>
              </a:rPr>
              <a:t>Edition 4 Terra &amp; Aqua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1C4178-B785-E242-B609-4D13D590DD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A18D2F9B-BD2E-854E-8B7B-F0F3CD1DAF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6153660"/>
              </p:ext>
            </p:extLst>
          </p:nvPr>
        </p:nvGraphicFramePr>
        <p:xfrm>
          <a:off x="695325" y="1752474"/>
          <a:ext cx="10801349" cy="44805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085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44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493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90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800" b="0" u="sng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latin typeface="Avenir Next" panose="020B0503020202020204" pitchFamily="34" charset="0"/>
                        </a:rPr>
                        <a:t>Product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u="sng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latin typeface="Avenir Next" panose="020B0503020202020204" pitchFamily="34" charset="0"/>
                        </a:rPr>
                        <a:t>Platform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u="sng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latin typeface="Avenir Next" panose="020B0503020202020204" pitchFamily="34" charset="0"/>
                        </a:rPr>
                        <a:t>Processed Thru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u="sng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latin typeface="Avenir Next" panose="020B0503020202020204" pitchFamily="34" charset="0"/>
                        </a:rPr>
                        <a:t>Publicly</a:t>
                      </a:r>
                    </a:p>
                    <a:p>
                      <a:pPr algn="ctr"/>
                      <a:r>
                        <a:rPr lang="en-US" sz="2800" b="0" u="sng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latin typeface="Avenir Next" panose="020B0503020202020204" pitchFamily="34" charset="0"/>
                        </a:rPr>
                        <a:t>Available?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800" b="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latin typeface="Avenir Next" panose="020B0503020202020204" pitchFamily="34" charset="0"/>
                        </a:rPr>
                        <a:t>BDS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Terra, Aqua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May ‘20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Yes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800" b="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latin typeface="Avenir Next" panose="020B0503020202020204" pitchFamily="34" charset="0"/>
                        </a:rPr>
                        <a:t>SSF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rgbClr val="FF4EA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800" b="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latin typeface="Avenir Next" panose="020B0503020202020204" pitchFamily="34" charset="0"/>
                        </a:rPr>
                        <a:t>SSF1deg-Hour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rgbClr val="FF4EA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Apr. ‘20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800" b="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latin typeface="Avenir Next" panose="020B0503020202020204" pitchFamily="34" charset="0"/>
                        </a:rPr>
                        <a:t>SSF1deg-Day/-Month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rgbClr val="FF4EA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8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800" b="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latin typeface="Avenir Next" panose="020B0503020202020204" pitchFamily="34" charset="0"/>
                        </a:rPr>
                        <a:t>SYN1deg-Hour/3Hour/</a:t>
                      </a:r>
                      <a:r>
                        <a:rPr lang="en-US" sz="2800" b="0" dirty="0" err="1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latin typeface="Avenir Next" panose="020B0503020202020204" pitchFamily="34" charset="0"/>
                        </a:rPr>
                        <a:t>MHour</a:t>
                      </a:r>
                      <a:endParaRPr lang="en-US" sz="2800" b="0" dirty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latin typeface="Avenir Next" panose="020B0503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2800" dirty="0" err="1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Terra+Aqua</a:t>
                      </a:r>
                      <a:endParaRPr lang="en-US" sz="28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8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latin typeface="Avenir Next" panose="020B0503020202020204" pitchFamily="34" charset="0"/>
                        </a:rPr>
                        <a:t>SYN1deg-Day/-Month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rgbClr val="FF4EA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8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29090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6690B-E1BA-6C4C-9ED1-9EFA4EFC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6974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venir Next" panose="020B0503020202020204" pitchFamily="34" charset="0"/>
              </a:rPr>
              <a:t>Edition 4 Terra &amp; Aqua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1C4178-B785-E242-B609-4D13D590DD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09D51A8-AC21-F244-BA8A-CB28E4E637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3628379"/>
              </p:ext>
            </p:extLst>
          </p:nvPr>
        </p:nvGraphicFramePr>
        <p:xfrm>
          <a:off x="673894" y="1748790"/>
          <a:ext cx="10844212" cy="3017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241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954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74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671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800" b="0" u="sng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latin typeface="Avenir Next" panose="020B0503020202020204" pitchFamily="34" charset="0"/>
                        </a:rPr>
                        <a:t>Product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u="sng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latin typeface="Avenir Next" panose="020B0503020202020204" pitchFamily="34" charset="0"/>
                        </a:rPr>
                        <a:t>Platform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u="sng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latin typeface="Avenir Next" panose="020B0503020202020204" pitchFamily="34" charset="0"/>
                        </a:rPr>
                        <a:t>Processed Thru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u="sng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latin typeface="Avenir Next" panose="020B0503020202020204" pitchFamily="34" charset="0"/>
                        </a:rPr>
                        <a:t>Publicly</a:t>
                      </a:r>
                    </a:p>
                    <a:p>
                      <a:pPr algn="ctr"/>
                      <a:r>
                        <a:rPr lang="en-US" sz="2800" b="0" u="sng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latin typeface="Avenir Next" panose="020B0503020202020204" pitchFamily="34" charset="0"/>
                        </a:rPr>
                        <a:t>Available?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959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800" b="0" dirty="0" err="1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latin typeface="Avenir Next" panose="020B0503020202020204" pitchFamily="34" charset="0"/>
                        </a:rPr>
                        <a:t>CldTypHist</a:t>
                      </a:r>
                      <a:endParaRPr lang="en-US" sz="2800" b="0" dirty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latin typeface="Avenir Next" panose="020B0503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n-US" sz="2800" dirty="0" err="1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Terra+Aqua</a:t>
                      </a:r>
                      <a:endParaRPr lang="en-US" sz="28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Apr. ‘20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Yes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800" b="0" dirty="0" err="1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Avenir Next" panose="020B0503020202020204" pitchFamily="34" charset="0"/>
                        </a:rPr>
                        <a:t>FluxByCldTyp</a:t>
                      </a:r>
                      <a:endParaRPr lang="en-US" sz="2800" b="0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Avenir Next" panose="020B0503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800" b="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latin typeface="Avenir Next" panose="020B0503020202020204" pitchFamily="34" charset="0"/>
                        </a:rPr>
                        <a:t>EBAF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Mar. ’20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800" b="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latin typeface="Avenir Next" panose="020B0503020202020204" pitchFamily="34" charset="0"/>
                        </a:rPr>
                        <a:t>EBAF </a:t>
                      </a:r>
                      <a:r>
                        <a:rPr lang="en-US" sz="2800" b="0" dirty="0" err="1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latin typeface="Avenir Next" panose="020B0503020202020204" pitchFamily="34" charset="0"/>
                        </a:rPr>
                        <a:t>ToA</a:t>
                      </a:r>
                      <a:endParaRPr lang="en-US" sz="2800" b="0" dirty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latin typeface="Avenir Next" panose="020B0503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May ‘20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38553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6690B-E1BA-6C4C-9ED1-9EFA4EFC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6974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venir Next" panose="020B0503020202020204" pitchFamily="34" charset="0"/>
              </a:rPr>
              <a:t>Edition 1 S-NPP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1C4178-B785-E242-B609-4D13D590DD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B49E348-1157-4841-86E6-1FCCB868CF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4934210"/>
              </p:ext>
            </p:extLst>
          </p:nvPr>
        </p:nvGraphicFramePr>
        <p:xfrm>
          <a:off x="695325" y="1744788"/>
          <a:ext cx="10801349" cy="44805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085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44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493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90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800" b="0" u="sng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latin typeface="Avenir Next" panose="020B0503020202020204" pitchFamily="34" charset="0"/>
                        </a:rPr>
                        <a:t>Product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u="sng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latin typeface="Avenir Next" panose="020B0503020202020204" pitchFamily="34" charset="0"/>
                        </a:rPr>
                        <a:t>Platform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u="sng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latin typeface="Avenir Next" panose="020B0503020202020204" pitchFamily="34" charset="0"/>
                        </a:rPr>
                        <a:t>Processed Thru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u="sng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latin typeface="Avenir Next" panose="020B0503020202020204" pitchFamily="34" charset="0"/>
                        </a:rPr>
                        <a:t>Publicly</a:t>
                      </a:r>
                    </a:p>
                    <a:p>
                      <a:pPr algn="ctr"/>
                      <a:r>
                        <a:rPr lang="en-US" sz="2800" b="0" u="sng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latin typeface="Avenir Next" panose="020B0503020202020204" pitchFamily="34" charset="0"/>
                        </a:rPr>
                        <a:t>Available?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800" b="0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latin typeface="Avenir Next" panose="020B0503020202020204" pitchFamily="34" charset="0"/>
                        </a:rPr>
                        <a:t>BDS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S-NPP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Jul. ‘20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Yes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800" b="0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latin typeface="Avenir Next" panose="020B0503020202020204" pitchFamily="34" charset="0"/>
                        </a:rPr>
                        <a:t>SSF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rgbClr val="FF4EA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Jun. ‘20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800" b="0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latin typeface="Avenir Next" panose="020B0503020202020204" pitchFamily="34" charset="0"/>
                        </a:rPr>
                        <a:t>SSF1deg-Hour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rgbClr val="FF4EA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Sep. ’19*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800" b="0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latin typeface="Avenir Next" panose="020B0503020202020204" pitchFamily="34" charset="0"/>
                        </a:rPr>
                        <a:t>SSF1deg-Day/-Month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rgbClr val="FF4EA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Sep. ’19*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800" b="0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latin typeface="Avenir Next" panose="020B0503020202020204" pitchFamily="34" charset="0"/>
                        </a:rPr>
                        <a:t>SYN1deg-Hour/3Hour/</a:t>
                      </a:r>
                      <a:r>
                        <a:rPr lang="en-US" sz="2800" b="0" dirty="0" err="1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latin typeface="Avenir Next" panose="020B0503020202020204" pitchFamily="34" charset="0"/>
                        </a:rPr>
                        <a:t>MHour</a:t>
                      </a:r>
                      <a:endParaRPr lang="en-US" sz="2800" b="0" dirty="0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  <a:latin typeface="Avenir Next" panose="020B0503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2800" dirty="0" err="1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Terra+S-NPP</a:t>
                      </a:r>
                      <a:endParaRPr lang="en-US" sz="28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Nov. ’17*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latin typeface="Avenir Next" panose="020B0503020202020204" pitchFamily="34" charset="0"/>
                        </a:rPr>
                        <a:t>SYN1deg-Day/-Month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rgbClr val="FF4EA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Nov. ’17*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9A2AA6B3-3A5F-B04D-A6F9-C673C7D0AF1A}"/>
              </a:ext>
            </a:extLst>
          </p:cNvPr>
          <p:cNvSpPr txBox="1"/>
          <p:nvPr/>
        </p:nvSpPr>
        <p:spPr>
          <a:xfrm>
            <a:off x="695325" y="6337688"/>
            <a:ext cx="84060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venir Next" panose="020B0503020202020204" pitchFamily="34" charset="0"/>
              </a:rPr>
              <a:t>* L3 processing is paused. Instrument in RAPS mode</a:t>
            </a:r>
          </a:p>
        </p:txBody>
      </p:sp>
    </p:spTree>
    <p:extLst>
      <p:ext uri="{BB962C8B-B14F-4D97-AF65-F5344CB8AC3E}">
        <p14:creationId xmlns:p14="http://schemas.microsoft.com/office/powerpoint/2010/main" val="6338115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0410C-E7C5-204C-A1FF-90400E1E3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DMT Activities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1204ECE-28CB-B24B-A322-F6A836111C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3113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ird, tree, flower&#10;&#10;Description automatically generated">
            <a:extLst>
              <a:ext uri="{FF2B5EF4-FFF2-40B4-BE49-F238E27FC236}">
                <a16:creationId xmlns:a16="http://schemas.microsoft.com/office/drawing/2014/main" id="{5B6B2256-10DF-934B-B1BE-9F5E38B281A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43000"/>
          </a:blip>
          <a:stretch>
            <a:fillRect/>
          </a:stretch>
        </p:blipFill>
        <p:spPr>
          <a:xfrm>
            <a:off x="6611159" y="3429000"/>
            <a:ext cx="6184981" cy="445465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BD6690B-E1BA-6C4C-9ED1-9EFA4EFC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6974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2">
                    <a:lumMod val="10000"/>
                  </a:schemeClr>
                </a:solidFill>
                <a:latin typeface="Avenir Next" panose="020B0503020202020204" pitchFamily="34" charset="0"/>
              </a:rPr>
              <a:t>Configuration Management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1C4178-B785-E242-B609-4D13D590DD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65CE005-1DC1-114F-8F2F-A149AE8AB2BE}"/>
              </a:ext>
            </a:extLst>
          </p:cNvPr>
          <p:cNvSpPr txBox="1"/>
          <p:nvPr/>
        </p:nvSpPr>
        <p:spPr>
          <a:xfrm>
            <a:off x="806824" y="1509939"/>
            <a:ext cx="1025252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B4DCFA">
                    <a:lumMod val="10000"/>
                  </a:srgbClr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Improved documentation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B4DCFA">
                    <a:lumMod val="10000"/>
                  </a:srgbClr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 – PGE-specific:</a:t>
            </a:r>
          </a:p>
          <a:p>
            <a:pPr marL="742950" lvl="1" indent="-285750" defTabSz="914400">
              <a:buFont typeface="Arial" panose="020B0604020202020204" pitchFamily="34" charset="0"/>
              <a:buChar char="•"/>
            </a:pPr>
            <a:r>
              <a:rPr lang="en-US" sz="3200" baseline="0" dirty="0">
                <a:solidFill>
                  <a:srgbClr val="B4DCFA">
                    <a:lumMod val="10000"/>
                  </a:srgbClr>
                </a:solidFill>
                <a:latin typeface="Avenir Next" panose="020B0503020202020204" pitchFamily="34" charset="0"/>
              </a:rPr>
              <a:t>Operator’s Manuals</a:t>
            </a:r>
          </a:p>
          <a:p>
            <a:pPr marL="742950" lvl="1" indent="-285750" defTabSz="914400">
              <a:buFont typeface="Arial" panose="020B0604020202020204" pitchFamily="34" charset="0"/>
              <a:buChar char="•"/>
            </a:pP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B4DCFA">
                    <a:lumMod val="10000"/>
                  </a:srgbClr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Test Plans</a:t>
            </a:r>
          </a:p>
          <a:p>
            <a:pPr marL="742950" lvl="1" indent="-285750" defTabSz="914400">
              <a:buFont typeface="Arial" panose="020B0604020202020204" pitchFamily="34" charset="0"/>
              <a:buChar char="•"/>
            </a:pPr>
            <a:endParaRPr lang="en-US" sz="3200" baseline="0" dirty="0">
              <a:solidFill>
                <a:srgbClr val="B4DCFA">
                  <a:lumMod val="10000"/>
                </a:srgbClr>
              </a:solidFill>
              <a:latin typeface="Avenir Next" panose="020B0503020202020204" pitchFamily="34" charset="0"/>
            </a:endParaRPr>
          </a:p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B4DCFA">
                    <a:lumMod val="10000"/>
                  </a:srgbClr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Quicker access to necessary </a:t>
            </a:r>
            <a:b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B4DCFA">
                    <a:lumMod val="10000"/>
                  </a:srgbClr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</a:b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B4DCFA">
                    <a:lumMod val="10000"/>
                  </a:srgbClr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information</a:t>
            </a:r>
            <a:b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B4DCFA">
                    <a:lumMod val="10000"/>
                  </a:srgbClr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</a:b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B4DCFA">
                  <a:lumMod val="10000"/>
                </a:srgbClr>
              </a:solidFill>
              <a:effectLst/>
              <a:uLnTx/>
              <a:uFillTx/>
              <a:latin typeface="Avenir Next" panose="020B0503020202020204" pitchFamily="34" charset="0"/>
              <a:ea typeface="+mn-ea"/>
              <a:cs typeface="+mn-cs"/>
            </a:endParaRPr>
          </a:p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B4DCFA">
                    <a:lumMod val="10000"/>
                  </a:srgbClr>
                </a:solidFill>
                <a:latin typeface="Avenir Next" panose="020B0503020202020204" pitchFamily="34" charset="0"/>
              </a:rPr>
              <a:t>Distilled information</a:t>
            </a:r>
            <a:b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B4DCFA">
                    <a:lumMod val="10000"/>
                  </a:srgbClr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</a:b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B4DCFA">
                  <a:lumMod val="10000"/>
                </a:srgbClr>
              </a:solidFill>
              <a:effectLst/>
              <a:uLnTx/>
              <a:uFillTx/>
              <a:latin typeface="Avenir Next" panose="020B0503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1433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6690B-E1BA-6C4C-9ED1-9EFA4EFC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6974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2">
                    <a:lumMod val="10000"/>
                  </a:schemeClr>
                </a:solidFill>
                <a:latin typeface="Avenir Next" panose="020B0503020202020204" pitchFamily="34" charset="0"/>
              </a:rPr>
              <a:t>Production Request Tool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1C4178-B785-E242-B609-4D13D590DD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65CE005-1DC1-114F-8F2F-A149AE8AB2BE}"/>
              </a:ext>
            </a:extLst>
          </p:cNvPr>
          <p:cNvSpPr txBox="1"/>
          <p:nvPr/>
        </p:nvSpPr>
        <p:spPr>
          <a:xfrm>
            <a:off x="806824" y="1509939"/>
            <a:ext cx="10252529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Avenir Next" panose="020B0503020202020204" pitchFamily="34" charset="0"/>
              </a:rPr>
              <a:t>OpenShift</a:t>
            </a:r>
            <a:b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Avenir Next" panose="020B0503020202020204" pitchFamily="34" charset="0"/>
              </a:rPr>
            </a:b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Avenir Next" panose="020B0503020202020204" pitchFamily="34" charset="0"/>
            </a:endParaRPr>
          </a:p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2">
                    <a:lumMod val="10000"/>
                  </a:schemeClr>
                </a:solidFill>
                <a:latin typeface="Avenir Next" panose="020B0503020202020204" pitchFamily="34" charset="0"/>
              </a:rPr>
              <a:t>Opportunities to leverage virtual layer to </a:t>
            </a:r>
          </a:p>
          <a:p>
            <a:pPr marL="742950" lvl="1" indent="-285750" defTabSz="9144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2">
                    <a:lumMod val="10000"/>
                  </a:schemeClr>
                </a:solidFill>
                <a:latin typeface="Avenir Next" panose="020B0503020202020204" pitchFamily="34" charset="0"/>
              </a:rPr>
              <a:t>Create</a:t>
            </a:r>
          </a:p>
          <a:p>
            <a:pPr marL="742950" lvl="1" indent="-285750" defTabSz="9144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2">
                    <a:lumMod val="10000"/>
                  </a:schemeClr>
                </a:solidFill>
                <a:latin typeface="Avenir Next" panose="020B0503020202020204" pitchFamily="34" charset="0"/>
              </a:rPr>
              <a:t>Roll back </a:t>
            </a:r>
          </a:p>
          <a:p>
            <a:pPr marL="742950" lvl="1" indent="-285750" defTabSz="914400">
              <a:buFont typeface="Arial" panose="020B0604020202020204" pitchFamily="34" charset="0"/>
              <a:buChar char="•"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Avenir Next" panose="020B0503020202020204" pitchFamily="34" charset="0"/>
              </a:rPr>
              <a:t>Destroy</a:t>
            </a:r>
            <a:b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Avenir Next" panose="020B0503020202020204" pitchFamily="34" charset="0"/>
              </a:rPr>
            </a:b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Avenir Next" panose="020B0503020202020204" pitchFamily="34" charset="0"/>
              </a:rPr>
              <a:t>processes as necessary</a:t>
            </a:r>
            <a:b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Avenir Next" panose="020B0503020202020204" pitchFamily="34" charset="0"/>
              </a:rPr>
            </a:b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Avenir Next" panose="020B0503020202020204" pitchFamily="34" charset="0"/>
            </a:endParaRPr>
          </a:p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Avenir Next" panose="020B0503020202020204" pitchFamily="34" charset="0"/>
              </a:rPr>
              <a:t>Flexibility front- and back-end</a:t>
            </a:r>
            <a:b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Avenir Next" panose="020B0503020202020204" pitchFamily="34" charset="0"/>
              </a:rPr>
            </a:b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Avenir Next" panose="020B0503020202020204" pitchFamily="34" charset="0"/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A5C34589-D9D9-6942-9924-C877E2B47C7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887265" y="0"/>
            <a:ext cx="64174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49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6690B-E1BA-6C4C-9ED1-9EFA4EFC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6974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2">
                    <a:lumMod val="10000"/>
                  </a:schemeClr>
                </a:solidFill>
                <a:latin typeface="Avenir Next" panose="020B0503020202020204" pitchFamily="34" charset="0"/>
              </a:rPr>
              <a:t>Production </a:t>
            </a:r>
            <a:r>
              <a:rPr lang="en-US">
                <a:solidFill>
                  <a:schemeClr val="bg2">
                    <a:lumMod val="10000"/>
                  </a:schemeClr>
                </a:solidFill>
                <a:latin typeface="Avenir Next" panose="020B0503020202020204" pitchFamily="34" charset="0"/>
              </a:rPr>
              <a:t>Request Tool</a:t>
            </a:r>
            <a:endParaRPr lang="en-US" dirty="0">
              <a:solidFill>
                <a:schemeClr val="bg2">
                  <a:lumMod val="10000"/>
                </a:schemeClr>
              </a:solidFill>
              <a:latin typeface="Avenir Next" panose="020B0503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1C4178-B785-E242-B609-4D13D590DD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C3FE5433-1731-F345-B5F3-C4A6950EBAEF}"/>
              </a:ext>
            </a:extLst>
          </p:cNvPr>
          <p:cNvSpPr txBox="1"/>
          <p:nvPr/>
        </p:nvSpPr>
        <p:spPr>
          <a:xfrm>
            <a:off x="806824" y="1509939"/>
            <a:ext cx="1025252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2">
                    <a:lumMod val="10000"/>
                  </a:schemeClr>
                </a:solidFill>
                <a:latin typeface="Avenir Next" panose="020B0503020202020204" pitchFamily="34" charset="0"/>
              </a:rPr>
              <a:t>Multi-”pod” application deployment</a:t>
            </a:r>
          </a:p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Avenir Next" panose="020B0503020202020204" pitchFamily="34" charset="0"/>
              </a:rPr>
              <a:t>Automated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Avenir Next" panose="020B0503020202020204" pitchFamily="34" charset="0"/>
              </a:rPr>
              <a:t> database updates (and rollbacks)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Avenir Next" panose="020B0503020202020204" pitchFamily="34" charset="0"/>
            </a:endParaRPr>
          </a:p>
        </p:txBody>
      </p:sp>
      <p:pic>
        <p:nvPicPr>
          <p:cNvPr id="9" name="Picture 8" descr="A screenshot of a cell phone&#10;&#10;Description automatically generated">
            <a:extLst>
              <a:ext uri="{FF2B5EF4-FFF2-40B4-BE49-F238E27FC236}">
                <a16:creationId xmlns:a16="http://schemas.microsoft.com/office/drawing/2014/main" id="{43FE9BC0-5F73-B14E-A306-B118857A0AB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067" r="2781"/>
          <a:stretch/>
        </p:blipFill>
        <p:spPr>
          <a:xfrm>
            <a:off x="1930401" y="3175000"/>
            <a:ext cx="83566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838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6690B-E1BA-6C4C-9ED1-9EFA4EFC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6974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2">
                    <a:lumMod val="10000"/>
                  </a:schemeClr>
                </a:solidFill>
                <a:latin typeface="Avenir Next" panose="020B0503020202020204" pitchFamily="34" charset="0"/>
              </a:rPr>
              <a:t>Forthcoming Data Product Editions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1C4178-B785-E242-B609-4D13D590DD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65CE005-1DC1-114F-8F2F-A149AE8AB2BE}"/>
              </a:ext>
            </a:extLst>
          </p:cNvPr>
          <p:cNvSpPr txBox="1"/>
          <p:nvPr/>
        </p:nvSpPr>
        <p:spPr>
          <a:xfrm>
            <a:off x="1132646" y="1509939"/>
            <a:ext cx="9926707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Avenir Next" panose="020B0503020202020204" pitchFamily="34" charset="0"/>
              </a:rPr>
              <a:t>Edition 2 S-NPP</a:t>
            </a:r>
          </a:p>
          <a:p>
            <a:pPr marL="742950" lvl="1" indent="-285750" defTabSz="9144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2">
                    <a:lumMod val="50000"/>
                  </a:schemeClr>
                </a:solidFill>
                <a:latin typeface="Avenir Next" panose="020B0503020202020204" pitchFamily="34" charset="0"/>
              </a:rPr>
              <a:t>Processing thru: Instrument &amp; ERBE-like</a:t>
            </a:r>
          </a:p>
          <a:p>
            <a:pPr marL="742950" lvl="1" indent="-285750" defTabSz="9144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2">
                    <a:lumMod val="50000"/>
                  </a:schemeClr>
                </a:solidFill>
                <a:latin typeface="Avenir Next" panose="020B0503020202020204" pitchFamily="34" charset="0"/>
              </a:rPr>
              <a:t>Available </a:t>
            </a:r>
            <a:r>
              <a:rPr lang="en-US" sz="3200" dirty="0">
                <a:solidFill>
                  <a:schemeClr val="accent4">
                    <a:lumMod val="50000"/>
                  </a:schemeClr>
                </a:solidFill>
                <a:latin typeface="Avenir Next" panose="020B0503020202020204" pitchFamily="34" charset="0"/>
              </a:rPr>
              <a:t>early</a:t>
            </a:r>
            <a:r>
              <a:rPr lang="en-US" sz="3200" dirty="0">
                <a:solidFill>
                  <a:schemeClr val="tx2">
                    <a:lumMod val="50000"/>
                  </a:schemeClr>
                </a:solidFill>
                <a:latin typeface="Avenir Next" panose="020B0503020202020204" pitchFamily="34" charset="0"/>
              </a:rPr>
              <a:t> </a:t>
            </a:r>
            <a:r>
              <a:rPr lang="en-US" sz="3200" dirty="0">
                <a:solidFill>
                  <a:schemeClr val="accent4">
                    <a:lumMod val="50000"/>
                  </a:schemeClr>
                </a:solidFill>
                <a:latin typeface="Avenir Next" panose="020B0503020202020204" pitchFamily="34" charset="0"/>
              </a:rPr>
              <a:t>Winter 2020</a:t>
            </a:r>
          </a:p>
          <a:p>
            <a:pPr marL="742950" lvl="1" indent="-285750" defTabSz="9144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2">
                    <a:lumMod val="50000"/>
                  </a:schemeClr>
                </a:solidFill>
                <a:latin typeface="Avenir Next" panose="020B0503020202020204" pitchFamily="34" charset="0"/>
              </a:rPr>
              <a:t>Need VIIRS data</a:t>
            </a:r>
          </a:p>
          <a:p>
            <a:pPr marL="742950" lvl="1" indent="-285750" defTabSz="9144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2">
                    <a:lumMod val="50000"/>
                  </a:schemeClr>
                </a:solidFill>
                <a:latin typeface="Avenir Next" panose="020B0503020202020204" pitchFamily="34" charset="0"/>
              </a:rPr>
              <a:t>No L3 products from 9/2019 onward, </a:t>
            </a:r>
            <a:br>
              <a:rPr lang="en-US" sz="3200" dirty="0">
                <a:solidFill>
                  <a:schemeClr val="tx2">
                    <a:lumMod val="50000"/>
                  </a:schemeClr>
                </a:solidFill>
                <a:latin typeface="Avenir Next" panose="020B0503020202020204" pitchFamily="34" charset="0"/>
              </a:rPr>
            </a:br>
            <a:r>
              <a:rPr lang="en-US" sz="3200" dirty="0">
                <a:solidFill>
                  <a:schemeClr val="tx2">
                    <a:lumMod val="50000"/>
                  </a:schemeClr>
                </a:solidFill>
                <a:latin typeface="Avenir Next" panose="020B0503020202020204" pitchFamily="34" charset="0"/>
              </a:rPr>
              <a:t>while S-NPP in biaxial mode</a:t>
            </a:r>
            <a:br>
              <a:rPr lang="en-US" sz="3200" dirty="0">
                <a:solidFill>
                  <a:schemeClr val="tx2">
                    <a:lumMod val="50000"/>
                  </a:schemeClr>
                </a:solidFill>
                <a:latin typeface="Avenir Next" panose="020B0503020202020204" pitchFamily="34" charset="0"/>
              </a:rPr>
            </a:br>
            <a:endParaRPr lang="en-US" sz="3200" dirty="0">
              <a:solidFill>
                <a:schemeClr val="tx2">
                  <a:lumMod val="50000"/>
                </a:schemeClr>
              </a:solidFill>
              <a:latin typeface="Avenir Next" panose="020B0503020202020204" pitchFamily="34" charset="0"/>
            </a:endParaRPr>
          </a:p>
          <a:p>
            <a:pPr lvl="0" defTabSz="914400">
              <a:defRPr/>
            </a:pPr>
            <a:r>
              <a:rPr lang="en-US" sz="3200" b="1" dirty="0">
                <a:solidFill>
                  <a:schemeClr val="bg2">
                    <a:lumMod val="10000"/>
                  </a:schemeClr>
                </a:solidFill>
                <a:latin typeface="Avenir Next" panose="020B0503020202020204" pitchFamily="34" charset="0"/>
              </a:rPr>
              <a:t>Edition 1 NOAA-20</a:t>
            </a:r>
          </a:p>
          <a:p>
            <a:pPr marL="742950" lvl="1" indent="-285750" defTabSz="9144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2">
                    <a:lumMod val="10000"/>
                  </a:schemeClr>
                </a:solidFill>
                <a:latin typeface="Avenir Next" panose="020B0503020202020204" pitchFamily="34" charset="0"/>
              </a:rPr>
              <a:t>Processing thru: Instrument, SSF, and Level 3</a:t>
            </a:r>
          </a:p>
          <a:p>
            <a:pPr marL="742950" lvl="1" indent="-285750" defTabSz="9144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2">
                    <a:lumMod val="10000"/>
                  </a:schemeClr>
                </a:solidFill>
                <a:latin typeface="Avenir Next" panose="020B0503020202020204" pitchFamily="34" charset="0"/>
              </a:rPr>
              <a:t>Available </a:t>
            </a:r>
            <a:r>
              <a:rPr lang="en-US" sz="3200" dirty="0">
                <a:solidFill>
                  <a:schemeClr val="accent4">
                    <a:lumMod val="50000"/>
                  </a:schemeClr>
                </a:solidFill>
                <a:latin typeface="Avenir Next" panose="020B0503020202020204" pitchFamily="34" charset="0"/>
              </a:rPr>
              <a:t>late Fall 2020 – improved Clouds!</a:t>
            </a:r>
          </a:p>
        </p:txBody>
      </p:sp>
    </p:spTree>
    <p:extLst>
      <p:ext uri="{BB962C8B-B14F-4D97-AF65-F5344CB8AC3E}">
        <p14:creationId xmlns:p14="http://schemas.microsoft.com/office/powerpoint/2010/main" val="246224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6690B-E1BA-6C4C-9ED1-9EFA4EFC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69748"/>
            <a:ext cx="10515600" cy="1325563"/>
          </a:xfrm>
        </p:spPr>
        <p:txBody>
          <a:bodyPr/>
          <a:lstStyle/>
          <a:p>
            <a:r>
              <a:rPr lang="en-US" dirty="0">
                <a:latin typeface="Avenir Next" panose="020B0503020202020204" pitchFamily="34" charset="0"/>
              </a:rPr>
              <a:t>Notable Deliveries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1C4178-B785-E242-B609-4D13D590DD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65CE005-1DC1-114F-8F2F-A149AE8AB2BE}"/>
              </a:ext>
            </a:extLst>
          </p:cNvPr>
          <p:cNvSpPr txBox="1"/>
          <p:nvPr/>
        </p:nvSpPr>
        <p:spPr>
          <a:xfrm>
            <a:off x="1132646" y="1301393"/>
            <a:ext cx="9926707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Ed 1 NOAA-20/Ed 2 S-NPP work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200" dirty="0">
                <a:latin typeface="Avenir Next" panose="020B0503020202020204" pitchFamily="34" charset="0"/>
              </a:rPr>
              <a:t>Sampling strategy updates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200" dirty="0">
                <a:latin typeface="Avenir Next" panose="020B0503020202020204" pitchFamily="34" charset="0"/>
              </a:rPr>
              <a:t>Spectral correction coefficients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SSF,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 SSF1deg implementation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3200" baseline="0" dirty="0">
              <a:latin typeface="Avenir Next" panose="020B0503020202020204" pitchFamily="34" charset="0"/>
            </a:endParaRPr>
          </a:p>
          <a:p>
            <a:pPr lvl="0" defTabSz="914400">
              <a:defRPr/>
            </a:pPr>
            <a:r>
              <a:rPr lang="en-US" sz="3200" b="1" dirty="0" err="1">
                <a:latin typeface="Avenir Next" panose="020B0503020202020204" pitchFamily="34" charset="0"/>
              </a:rPr>
              <a:t>FluxByCldTyp</a:t>
            </a:r>
            <a:r>
              <a:rPr lang="en-US" sz="3200" b="1" dirty="0">
                <a:latin typeface="Avenir Next" panose="020B0503020202020204" pitchFamily="34" charset="0"/>
              </a:rPr>
              <a:t> initial PGE</a:t>
            </a:r>
            <a:b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</a:br>
            <a:endParaRPr kumimoji="0" lang="en-US" sz="3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venir Next" panose="020B05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latin typeface="Avenir Next" panose="020B0503020202020204" pitchFamily="34" charset="0"/>
              </a:rPr>
              <a:t>Libraries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venir Next" panose="020B0503020202020204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200" dirty="0" err="1">
                <a:latin typeface="Avenir Next" panose="020B0503020202020204" pitchFamily="34" charset="0"/>
              </a:rPr>
              <a:t>CERESLib</a:t>
            </a:r>
            <a:r>
              <a:rPr lang="en-US" sz="3200" dirty="0">
                <a:latin typeface="Avenir Next" panose="020B0503020202020204" pitchFamily="34" charset="0"/>
              </a:rPr>
              <a:t> netCDF4/HDF5 support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200" dirty="0" err="1">
                <a:latin typeface="Avenir Next" panose="020B0503020202020204" pitchFamily="34" charset="0"/>
              </a:rPr>
              <a:t>CERESLib</a:t>
            </a:r>
            <a:r>
              <a:rPr lang="en-US" sz="3200" dirty="0">
                <a:latin typeface="Avenir Next" panose="020B0503020202020204" pitchFamily="34" charset="0"/>
              </a:rPr>
              <a:t> metadata update support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200" dirty="0" err="1">
                <a:latin typeface="Avenir Next" panose="020B0503020202020204" pitchFamily="34" charset="0"/>
              </a:rPr>
              <a:t>PerlLib</a:t>
            </a:r>
            <a:r>
              <a:rPr lang="en-US" sz="3200" dirty="0">
                <a:latin typeface="Avenir Next" panose="020B0503020202020204" pitchFamily="34" charset="0"/>
              </a:rPr>
              <a:t> scoping changes</a:t>
            </a:r>
          </a:p>
        </p:txBody>
      </p:sp>
    </p:spTree>
    <p:extLst>
      <p:ext uri="{BB962C8B-B14F-4D97-AF65-F5344CB8AC3E}">
        <p14:creationId xmlns:p14="http://schemas.microsoft.com/office/powerpoint/2010/main" val="1280026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0410C-E7C5-204C-A1FF-90400E1E3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venir Next" panose="020B0503020202020204" pitchFamily="34" charset="0"/>
              </a:rPr>
              <a:t>Code Improvement Activities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29C8274-EB9C-6141-A556-24D5E1DEC6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7289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8FC9BE17-9A7B-462D-AE50-3D87773873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46318B6-3D1A-C944-98B9-B0132659DAC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249423" y="-54864"/>
            <a:ext cx="10015351" cy="6929977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3EBE8569-6AEC-4B8C-8D53-2DE337CDB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D6690B-E1BA-6C4C-9ED1-9EFA4EFC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853434" cy="1124712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dirty="0">
                <a:latin typeface="Avenir Next" panose="020B0503020202020204" pitchFamily="34" charset="0"/>
              </a:rPr>
              <a:t>Clouds Status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rgbClr val="D5D5D5"/>
          </a:solidFill>
          <a:ln w="3175">
            <a:solidFill>
              <a:srgbClr val="D5D5D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2C98A2C-CF19-2C41-B916-91F0C25BF167}"/>
              </a:ext>
            </a:extLst>
          </p:cNvPr>
          <p:cNvSpPr txBox="1"/>
          <p:nvPr/>
        </p:nvSpPr>
        <p:spPr>
          <a:xfrm>
            <a:off x="371094" y="2718053"/>
            <a:ext cx="8041386" cy="27409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228600"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tabLst/>
              <a:defRPr/>
            </a:pPr>
            <a:r>
              <a:rPr lang="en-US" sz="3200" dirty="0">
                <a:solidFill>
                  <a:prstClr val="black"/>
                </a:solidFill>
                <a:latin typeface="Avenir Next" panose="020B0503020202020204" pitchFamily="34" charset="0"/>
              </a:rPr>
              <a:t>Cloud mask</a:t>
            </a:r>
          </a:p>
          <a:p>
            <a:pPr marL="1143000" lvl="1" indent="-457200" defTabSz="9144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/>
            </a:pPr>
            <a:r>
              <a:rPr lang="en-US" sz="3200" noProof="0" dirty="0">
                <a:solidFill>
                  <a:prstClr val="black"/>
                </a:solidFill>
                <a:latin typeface="Avenir Next" panose="020B0503020202020204" pitchFamily="34" charset="0"/>
              </a:rPr>
              <a:t>Taking “census” of all mathematical operations/values</a:t>
            </a:r>
          </a:p>
          <a:p>
            <a:pPr marL="1143000" lvl="1" indent="-457200" defTabSz="9144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/>
            </a:pPr>
            <a:r>
              <a:rPr kumimoji="0" lang="en-US" sz="3200" b="0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</a:rPr>
              <a:t>Mapping tentative object-oriented</a:t>
            </a:r>
            <a:r>
              <a:rPr kumimoji="0" lang="en-US" sz="3200" b="0" i="0" u="none" strike="noStrike" kern="1200" cap="none" spc="0" normalizeH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</a:rPr>
              <a:t> class structure – </a:t>
            </a:r>
            <a:r>
              <a:rPr kumimoji="0" lang="en-US" sz="3200" b="0" i="0" u="none" strike="noStrike" kern="1200" cap="none" spc="0" normalizeH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</a:rPr>
              <a:t>MagicDraw</a:t>
            </a:r>
            <a:endParaRPr kumimoji="0" lang="en-US" sz="3200" b="0" i="0" u="none" strike="noStrike" kern="1200" cap="none" spc="0" normalizeH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" panose="020B0503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1C4178-B785-E242-B609-4D13D590DD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992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8FC9BE17-9A7B-462D-AE50-3D87773873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46318B6-3D1A-C944-98B9-B0132659DAC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/>
        </p:blipFill>
        <p:spPr>
          <a:xfrm>
            <a:off x="2945912" y="0"/>
            <a:ext cx="12277260" cy="6858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3EBE8569-6AEC-4B8C-8D53-2DE337CDB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rgbClr val="D5D5D5"/>
          </a:solidFill>
          <a:ln w="3175">
            <a:solidFill>
              <a:srgbClr val="D5D5D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1C4178-B785-E242-B609-4D13D590DD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5C0EA902-F5DD-D749-B814-A9FB70C8C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853434" cy="1124712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dirty="0">
                <a:latin typeface="Avenir Next" panose="020B0503020202020204" pitchFamily="34" charset="0"/>
              </a:rPr>
              <a:t>TISA Status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4F413A4-2CC0-214E-9821-B0625CBB628A}"/>
              </a:ext>
            </a:extLst>
          </p:cNvPr>
          <p:cNvSpPr txBox="1"/>
          <p:nvPr/>
        </p:nvSpPr>
        <p:spPr>
          <a:xfrm>
            <a:off x="371094" y="2718053"/>
            <a:ext cx="8041386" cy="38747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6858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</a:rPr>
              <a:t>Fortran (current codebase)</a:t>
            </a:r>
          </a:p>
          <a:p>
            <a:pPr marL="1143000" lvl="1" indent="-457200" defTabSz="9144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</a:rPr>
              <a:t>Cloud property container</a:t>
            </a:r>
          </a:p>
          <a:p>
            <a:pPr marL="1600200" lvl="2" indent="-457200" defTabSz="9144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</a:rPr>
              <a:t>Compatibility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</a:rPr>
              <a:t> with JSON format</a:t>
            </a:r>
          </a:p>
          <a:p>
            <a:pPr marL="1600200" lvl="2" indent="-457200" defTabSz="9144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/>
            </a:pPr>
            <a:r>
              <a:rPr lang="en-US" sz="3200" dirty="0">
                <a:solidFill>
                  <a:prstClr val="black"/>
                </a:solidFill>
                <a:latin typeface="Avenir Next" panose="020B0503020202020204" pitchFamily="34" charset="0"/>
              </a:rPr>
              <a:t>Testing averaging routines</a:t>
            </a:r>
          </a:p>
          <a:p>
            <a:pPr marL="685800" indent="-457200" defTabSz="9144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/>
            </a:pP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</a:rPr>
              <a:t>C++ </a:t>
            </a:r>
            <a:r>
              <a:rPr lang="en-US" sz="3200" dirty="0">
                <a:solidFill>
                  <a:prstClr val="black"/>
                </a:solidFill>
                <a:latin typeface="Avenir Next" panose="020B0503020202020204" pitchFamily="34" charset="0"/>
              </a:rPr>
              <a:t>(future codebase)</a:t>
            </a:r>
          </a:p>
          <a:p>
            <a:pPr marL="1143000" lvl="1" indent="-457200" defTabSz="9144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/>
            </a:pP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</a:rPr>
              <a:t>Gridding implementation</a:t>
            </a:r>
          </a:p>
          <a:p>
            <a:pPr marL="1143000" lvl="1" indent="-457200" defTabSz="9144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/>
            </a:pP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</a:rPr>
              <a:t>JSON I/O for properties</a:t>
            </a:r>
          </a:p>
          <a:p>
            <a:pPr marL="1143000" lvl="1" indent="-457200" defTabSz="9144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9819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8FC9BE17-9A7B-462D-AE50-3D87773873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46318B6-3D1A-C944-98B9-B0132659DAC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917700" y="-18720"/>
            <a:ext cx="12907055" cy="690212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3EBE8569-6AEC-4B8C-8D53-2DE337CDB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rgbClr val="D5D5D5"/>
          </a:solidFill>
          <a:ln w="3175">
            <a:solidFill>
              <a:srgbClr val="D5D5D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1C4178-B785-E242-B609-4D13D590DD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5C0EA902-F5DD-D749-B814-A9FB70C8C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853434" cy="1124712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dirty="0" err="1">
                <a:latin typeface="Avenir Next" panose="020B0503020202020204" pitchFamily="34" charset="0"/>
              </a:rPr>
              <a:t>Subsetter</a:t>
            </a:r>
            <a:r>
              <a:rPr lang="en-US" dirty="0">
                <a:latin typeface="Avenir Next" panose="020B0503020202020204" pitchFamily="34" charset="0"/>
              </a:rPr>
              <a:t>/</a:t>
            </a:r>
            <a:br>
              <a:rPr lang="en-US" dirty="0">
                <a:latin typeface="Avenir Next" panose="020B0503020202020204" pitchFamily="34" charset="0"/>
              </a:rPr>
            </a:br>
            <a:r>
              <a:rPr lang="en-US" dirty="0">
                <a:latin typeface="Avenir Next" panose="020B0503020202020204" pitchFamily="34" charset="0"/>
              </a:rPr>
              <a:t>Ordering Tool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4F413A4-2CC0-214E-9821-B0625CBB628A}"/>
              </a:ext>
            </a:extLst>
          </p:cNvPr>
          <p:cNvSpPr txBox="1"/>
          <p:nvPr/>
        </p:nvSpPr>
        <p:spPr>
          <a:xfrm>
            <a:off x="371094" y="2718053"/>
            <a:ext cx="8041386" cy="38747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6858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E67C8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200" dirty="0">
                <a:solidFill>
                  <a:prstClr val="black"/>
                </a:solidFill>
                <a:latin typeface="Avenir Next" panose="020B0503020202020204" pitchFamily="34" charset="0"/>
              </a:rPr>
              <a:t>Data visualization and ordering hardware migration – early Fall</a:t>
            </a:r>
          </a:p>
          <a:p>
            <a:pPr marL="6858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E67C8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Upgrades:</a:t>
            </a:r>
          </a:p>
          <a:p>
            <a:pPr marL="1143000" lvl="1" indent="-457200" defTabSz="914400">
              <a:lnSpc>
                <a:spcPct val="90000"/>
              </a:lnSpc>
              <a:spcBef>
                <a:spcPts val="1000"/>
              </a:spcBef>
              <a:buClr>
                <a:srgbClr val="4E67C8"/>
              </a:buClr>
              <a:buFont typeface="Arial" panose="020B0604020202020204" pitchFamily="34" charset="0"/>
              <a:buChar char="•"/>
              <a:defRPr/>
            </a:pPr>
            <a:r>
              <a:rPr lang="en-US" sz="3200" dirty="0">
                <a:solidFill>
                  <a:prstClr val="black"/>
                </a:solidFill>
                <a:latin typeface="Avenir Next" panose="020B0503020202020204" pitchFamily="34" charset="0"/>
              </a:rPr>
              <a:t>Python 3</a:t>
            </a:r>
          </a:p>
          <a:p>
            <a:pPr marL="1143000" lvl="1" indent="-457200" defTabSz="914400">
              <a:lnSpc>
                <a:spcPct val="90000"/>
              </a:lnSpc>
              <a:spcBef>
                <a:spcPts val="1000"/>
              </a:spcBef>
              <a:buClr>
                <a:srgbClr val="4E67C8"/>
              </a:buClr>
              <a:buFont typeface="Arial" panose="020B0604020202020204" pitchFamily="34" charset="0"/>
              <a:buChar char="•"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Java 11 / Tomcat 9</a:t>
            </a:r>
          </a:p>
          <a:p>
            <a:pPr marL="685800" indent="-457200" defTabSz="914400">
              <a:lnSpc>
                <a:spcPct val="90000"/>
              </a:lnSpc>
              <a:spcBef>
                <a:spcPts val="1000"/>
              </a:spcBef>
              <a:buClr>
                <a:srgbClr val="4E67C8"/>
              </a:buClr>
              <a:buFont typeface="Arial" panose="020B0604020202020204" pitchFamily="34" charset="0"/>
              <a:buChar char="•"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Running on RHEL7 VMs</a:t>
            </a:r>
          </a:p>
          <a:p>
            <a:pPr marL="685800" indent="-457200" defTabSz="914400">
              <a:lnSpc>
                <a:spcPct val="90000"/>
              </a:lnSpc>
              <a:spcBef>
                <a:spcPts val="1000"/>
              </a:spcBef>
              <a:buClr>
                <a:srgbClr val="4E67C8"/>
              </a:buClr>
              <a:buFont typeface="Arial" panose="020B0604020202020204" pitchFamily="34" charset="0"/>
              <a:buChar char="•"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" panose="020B0503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8579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8FC9BE17-9A7B-462D-AE50-3D87773873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46318B6-3D1A-C944-98B9-B0132659DAC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113811" y="-655147"/>
            <a:ext cx="14159184" cy="7809005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3EBE8569-6AEC-4B8C-8D53-2DE337CDB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rgbClr val="D5D5D5"/>
          </a:solidFill>
          <a:ln w="3175">
            <a:solidFill>
              <a:srgbClr val="D5D5D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1C4178-B785-E242-B609-4D13D590DD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5C0EA902-F5DD-D749-B814-A9FB70C8C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853434" cy="1124712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dirty="0" err="1">
                <a:latin typeface="Avenir Next" panose="020B0503020202020204" pitchFamily="34" charset="0"/>
              </a:rPr>
              <a:t>Subsetter</a:t>
            </a:r>
            <a:r>
              <a:rPr lang="en-US" dirty="0">
                <a:latin typeface="Avenir Next" panose="020B0503020202020204" pitchFamily="34" charset="0"/>
              </a:rPr>
              <a:t>/</a:t>
            </a:r>
            <a:br>
              <a:rPr lang="en-US" dirty="0">
                <a:latin typeface="Avenir Next" panose="020B0503020202020204" pitchFamily="34" charset="0"/>
              </a:rPr>
            </a:br>
            <a:r>
              <a:rPr lang="en-US" dirty="0">
                <a:latin typeface="Avenir Next" panose="020B0503020202020204" pitchFamily="34" charset="0"/>
              </a:rPr>
              <a:t>Ordering Tool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4F413A4-2CC0-214E-9821-B0625CBB628A}"/>
              </a:ext>
            </a:extLst>
          </p:cNvPr>
          <p:cNvSpPr txBox="1"/>
          <p:nvPr/>
        </p:nvSpPr>
        <p:spPr>
          <a:xfrm>
            <a:off x="371094" y="2718053"/>
            <a:ext cx="6222889" cy="38747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6858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E67C8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Tailoring new CERES website data product interface</a:t>
            </a:r>
            <a:b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</a:b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" panose="020B0503020202020204" pitchFamily="34" charset="0"/>
              <a:ea typeface="+mn-ea"/>
              <a:cs typeface="+mn-cs"/>
            </a:endParaRPr>
          </a:p>
          <a:p>
            <a:pPr marL="6858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E67C8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200" dirty="0">
                <a:solidFill>
                  <a:prstClr val="black"/>
                </a:solidFill>
                <a:latin typeface="Avenir Next" panose="020B0503020202020204" pitchFamily="34" charset="0"/>
              </a:rPr>
              <a:t>Hooking to Ordering Tool</a:t>
            </a:r>
            <a:br>
              <a:rPr lang="en-US" sz="3200" dirty="0">
                <a:solidFill>
                  <a:prstClr val="black"/>
                </a:solidFill>
                <a:latin typeface="Avenir Next" panose="020B0503020202020204" pitchFamily="34" charset="0"/>
              </a:rPr>
            </a:br>
            <a:endParaRPr lang="en-US" sz="3200" dirty="0">
              <a:solidFill>
                <a:prstClr val="black"/>
              </a:solidFill>
              <a:latin typeface="Avenir Next" panose="020B0503020202020204" pitchFamily="34" charset="0"/>
            </a:endParaRPr>
          </a:p>
          <a:p>
            <a:pPr marL="6858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E67C8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200" dirty="0">
                <a:solidFill>
                  <a:prstClr val="black"/>
                </a:solidFill>
                <a:latin typeface="Avenir Next" panose="020B0503020202020204" pitchFamily="34" charset="0"/>
              </a:rPr>
              <a:t>Continuing to update Tool to accept upcoming Editions</a:t>
            </a:r>
          </a:p>
          <a:p>
            <a:pPr marL="6858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E67C8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" panose="020B0503020202020204" pitchFamily="34" charset="0"/>
              <a:ea typeface="+mn-ea"/>
              <a:cs typeface="+mn-cs"/>
            </a:endParaRPr>
          </a:p>
          <a:p>
            <a:pPr marL="6858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E67C8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" panose="020B0503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9438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0410C-E7C5-204C-A1FF-90400E1E3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venir Next" panose="020B0503020202020204" pitchFamily="34" charset="0"/>
              </a:rPr>
              <a:t>Systems &amp; CM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29C8274-EB9C-6141-A556-24D5E1DEC6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1786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550B895A-091F-2748-99F8-4A0F5FEBF0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172" b="89941" l="272" r="95652">
                        <a14:foregroundMark x1="5707" y1="53254" x2="5707" y2="53254"/>
                        <a14:foregroundMark x1="272" y1="53254" x2="272" y2="53254"/>
                        <a14:foregroundMark x1="86957" y1="54734" x2="86957" y2="54734"/>
                        <a14:foregroundMark x1="95652" y1="47337" x2="95652" y2="47337"/>
                        <a14:backgroundMark x1="0" y1="53254" x2="0" y2="5325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59200" y="3737608"/>
            <a:ext cx="4673600" cy="42926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BD6690B-E1BA-6C4C-9ED1-9EFA4EFC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6974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venir Next" panose="020B0503020202020204" pitchFamily="34" charset="0"/>
              </a:rPr>
              <a:t>New Systems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1C4178-B785-E242-B609-4D13D590DD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2C98A2C-CF19-2C41-B916-91F0C25BF167}"/>
              </a:ext>
            </a:extLst>
          </p:cNvPr>
          <p:cNvSpPr txBox="1"/>
          <p:nvPr/>
        </p:nvSpPr>
        <p:spPr>
          <a:xfrm>
            <a:off x="1254216" y="3886198"/>
            <a:ext cx="4841784" cy="151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prstClr val="whit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Computational Research Facility (CRF)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prstClr val="whit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dirty="0">
                <a:solidFill>
                  <a:schemeClr val="bg1"/>
                </a:solidFill>
                <a:latin typeface="Avenir Next" panose="020B0503020202020204" pitchFamily="34" charset="0"/>
              </a:rPr>
              <a:t>Configuration </a:t>
            </a:r>
            <a:r>
              <a:rPr lang="en-US" sz="2800" dirty="0">
                <a:solidFill>
                  <a:schemeClr val="accent6">
                    <a:lumMod val="60000"/>
                    <a:lumOff val="40000"/>
                  </a:schemeClr>
                </a:solidFill>
                <a:latin typeface="Avenir Next" panose="020B0503020202020204" pitchFamily="34" charset="0"/>
              </a:rPr>
              <a:t>in progress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60000"/>
                  <a:lumOff val="40000"/>
                </a:schemeClr>
              </a:solidFill>
              <a:effectLst/>
              <a:uLnTx/>
              <a:uFillTx/>
              <a:latin typeface="Avenir Next" panose="020B0503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96A24C9-7E59-CF48-9766-FDD081344172}"/>
              </a:ext>
            </a:extLst>
          </p:cNvPr>
          <p:cNvSpPr/>
          <p:nvPr/>
        </p:nvSpPr>
        <p:spPr>
          <a:xfrm>
            <a:off x="678781" y="3021836"/>
            <a:ext cx="442525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EMC Isilon Storage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F0F2369-8E3F-CC45-BF66-82A0EB2E5C71}"/>
              </a:ext>
            </a:extLst>
          </p:cNvPr>
          <p:cNvSpPr txBox="1"/>
          <p:nvPr/>
        </p:nvSpPr>
        <p:spPr>
          <a:xfrm>
            <a:off x="7016339" y="3886198"/>
            <a:ext cx="4496880" cy="1641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prstClr val="whit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ASDC then CRF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prstClr val="whit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dirty="0">
                <a:solidFill>
                  <a:schemeClr val="bg1"/>
                </a:solidFill>
                <a:latin typeface="Avenir Next" panose="020B0503020202020204" pitchFamily="34" charset="0"/>
              </a:rPr>
              <a:t>Virtualized (RHEL7)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prstClr val="whit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dirty="0">
                <a:solidFill>
                  <a:schemeClr val="bg1"/>
                </a:solidFill>
                <a:latin typeface="Avenir Next" panose="020B0503020202020204" pitchFamily="34" charset="0"/>
              </a:rPr>
              <a:t>Batch processing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DFBFF4A-3CA6-FA41-8F02-E065A74930C3}"/>
              </a:ext>
            </a:extLst>
          </p:cNvPr>
          <p:cNvSpPr/>
          <p:nvPr/>
        </p:nvSpPr>
        <p:spPr>
          <a:xfrm>
            <a:off x="6542638" y="3021836"/>
            <a:ext cx="450636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dirty="0">
                <a:solidFill>
                  <a:schemeClr val="bg1"/>
                </a:solidFill>
                <a:latin typeface="Avenir Next" panose="020B0503020202020204" pitchFamily="34" charset="0"/>
              </a:rPr>
              <a:t>HPE DL360 Servers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6EE55F8-1427-E542-8631-82CDC3DA14CE}"/>
              </a:ext>
            </a:extLst>
          </p:cNvPr>
          <p:cNvSpPr/>
          <p:nvPr/>
        </p:nvSpPr>
        <p:spPr>
          <a:xfrm>
            <a:off x="678781" y="1561319"/>
            <a:ext cx="489083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Store…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 (high-performance, </a:t>
            </a:r>
            <a:r>
              <a:rPr lang="en-US" sz="36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Avenir Next" panose="020B0503020202020204" pitchFamily="34" charset="0"/>
              </a:rPr>
              <a:t>DMZ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)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20000"/>
                  <a:lumOff val="8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5406BE5-F35E-A14F-A81C-907A030A1B69}"/>
              </a:ext>
            </a:extLst>
          </p:cNvPr>
          <p:cNvSpPr/>
          <p:nvPr/>
        </p:nvSpPr>
        <p:spPr>
          <a:xfrm>
            <a:off x="6622388" y="1561319"/>
            <a:ext cx="48908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Process…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20000"/>
                  <a:lumOff val="8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5426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3" grpId="0"/>
      <p:bldP spid="9" grpId="0" build="p"/>
      <p:bldP spid="10" grpId="0"/>
      <p:bldP spid="12" grpId="0"/>
      <p:bldP spid="1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6690B-E1BA-6C4C-9ED1-9EFA4EFC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6974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venir Next" panose="020B0503020202020204" pitchFamily="34" charset="0"/>
              </a:rPr>
              <a:t>New Systems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1C4178-B785-E242-B609-4D13D590DD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DFBFF4A-3CA6-FA41-8F02-E065A74930C3}"/>
              </a:ext>
            </a:extLst>
          </p:cNvPr>
          <p:cNvSpPr/>
          <p:nvPr/>
        </p:nvSpPr>
        <p:spPr>
          <a:xfrm>
            <a:off x="751437" y="2662282"/>
            <a:ext cx="534456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HPE Scale-Out NAS Storage with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Qumulo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AFB1FAE-17B3-614A-AD83-1A3184E5FD71}"/>
              </a:ext>
            </a:extLst>
          </p:cNvPr>
          <p:cNvGrpSpPr/>
          <p:nvPr/>
        </p:nvGrpSpPr>
        <p:grpSpPr>
          <a:xfrm>
            <a:off x="7470956" y="-3260839"/>
            <a:ext cx="2822394" cy="10118839"/>
            <a:chOff x="7978956" y="-3156155"/>
            <a:chExt cx="2822394" cy="10118839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142CC6E2-A0DA-CE41-8065-F700C50DE265}"/>
                </a:ext>
              </a:extLst>
            </p:cNvPr>
            <p:cNvGrpSpPr/>
            <p:nvPr/>
          </p:nvGrpSpPr>
          <p:grpSpPr>
            <a:xfrm>
              <a:off x="7978956" y="-3156155"/>
              <a:ext cx="2822394" cy="10118839"/>
              <a:chOff x="7978956" y="-3156155"/>
              <a:chExt cx="2822394" cy="10118839"/>
            </a:xfrm>
          </p:grpSpPr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0C6043B9-047E-8C42-A605-8217A3484B5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3061" b="96429" l="9963" r="89991">
                            <a14:foregroundMark x1="58156" y1="70044" x2="58156" y2="70044"/>
                            <a14:foregroundMark x1="57970" y1="68950" x2="57970" y2="68950"/>
                            <a14:foregroundMark x1="41520" y1="69388" x2="41520" y2="69388"/>
                            <a14:foregroundMark x1="41844" y1="4592" x2="41844" y2="4592"/>
                            <a14:foregroundMark x1="43559" y1="3644" x2="43559" y2="3644"/>
                            <a14:foregroundMark x1="45690" y1="3644" x2="45690" y2="3644"/>
                            <a14:foregroundMark x1="47637" y1="3644" x2="47637" y2="3644"/>
                            <a14:foregroundMark x1="41705" y1="10714" x2="41705" y2="10714"/>
                            <a14:foregroundMark x1="42030" y1="10350" x2="42030" y2="10350"/>
                            <a14:foregroundMark x1="41427" y1="13703" x2="41427" y2="13703"/>
                            <a14:foregroundMark x1="41937" y1="21210" x2="41937" y2="21210"/>
                            <a14:foregroundMark x1="50324" y1="3863" x2="50324" y2="3863"/>
                            <a14:foregroundMark x1="53383" y1="3717" x2="53383" y2="3717"/>
                            <a14:foregroundMark x1="42076" y1="96429" x2="42076" y2="96429"/>
                            <a14:foregroundMark x1="41381" y1="52915" x2="41381" y2="52915"/>
                            <a14:foregroundMark x1="41381" y1="50729" x2="41381" y2="50729"/>
                            <a14:foregroundMark x1="41335" y1="46210" x2="41335" y2="46210"/>
                            <a14:foregroundMark x1="41427" y1="48469" x2="41427" y2="48469"/>
                            <a14:foregroundMark x1="41288" y1="37682" x2="41288" y2="37682"/>
                            <a14:foregroundMark x1="41335" y1="39213" x2="41335" y2="39213"/>
                            <a14:foregroundMark x1="41288" y1="41327" x2="41288" y2="41327"/>
                            <a14:foregroundMark x1="41335" y1="30102" x2="41335" y2="30102"/>
                            <a14:foregroundMark x1="41427" y1="31706" x2="41427" y2="31706"/>
                            <a14:foregroundMark x1="41381" y1="34111" x2="41381" y2="34111"/>
                            <a14:foregroundMark x1="41381" y1="36006" x2="41381" y2="36006"/>
                            <a14:foregroundMark x1="41335" y1="32872" x2="41335" y2="32872"/>
                            <a14:foregroundMark x1="45088" y1="37026" x2="45088" y2="37026"/>
                            <a14:foregroundMark x1="47637" y1="36443" x2="47637" y2="36443"/>
                            <a14:foregroundMark x1="49351" y1="36006" x2="49351" y2="36006"/>
                            <a14:foregroundMark x1="50602" y1="35714" x2="50602" y2="35714"/>
                            <a14:foregroundMark x1="51019" y1="35641" x2="51019" y2="35641"/>
                            <a14:foregroundMark x1="51437" y1="35714" x2="51437" y2="35714"/>
                            <a14:foregroundMark x1="52085" y1="35714" x2="52085" y2="35714"/>
                            <a14:foregroundMark x1="52780" y1="35714" x2="52780" y2="35714"/>
                            <a14:foregroundMark x1="54124" y1="35714" x2="54124" y2="35714"/>
                            <a14:foregroundMark x1="54680" y1="35714" x2="54680" y2="35714"/>
                            <a14:foregroundMark x1="55190" y1="35714" x2="55190" y2="35714"/>
                            <a14:foregroundMark x1="55839" y1="35641" x2="55839" y2="35641"/>
                            <a14:foregroundMark x1="46664" y1="35787" x2="46664" y2="35787"/>
                            <a14:foregroundMark x1="46710" y1="35714" x2="46710" y2="35714"/>
                            <a14:foregroundMark x1="46571" y1="35933" x2="46571" y2="35933"/>
                            <a14:foregroundMark x1="46710" y1="35787" x2="46710" y2="35787"/>
                            <a14:foregroundMark x1="46664" y1="35787" x2="46664" y2="35787"/>
                            <a14:foregroundMark x1="46571" y1="35787" x2="46571" y2="35787"/>
                            <a14:foregroundMark x1="46571" y1="35714" x2="46571" y2="35714"/>
                            <a14:foregroundMark x1="46664" y1="35569" x2="46664" y2="35569"/>
                            <a14:foregroundMark x1="46803" y1="35860" x2="46803" y2="35860"/>
                            <a14:foregroundMark x1="46710" y1="35787" x2="46710" y2="35787"/>
                            <a14:foregroundMark x1="52827" y1="35714" x2="52827" y2="35714"/>
                            <a14:foregroundMark x1="53151" y1="35787" x2="53151" y2="35787"/>
                            <a14:foregroundMark x1="53290" y1="35714" x2="53290" y2="35714"/>
                            <a14:foregroundMark x1="53383" y1="35787" x2="53383" y2="35787"/>
                            <a14:foregroundMark x1="53522" y1="35714" x2="53522" y2="35714"/>
                            <a14:foregroundMark x1="56024" y1="35496" x2="56024" y2="35496"/>
                            <a14:foregroundMark x1="56766" y1="35496" x2="56766" y2="35496"/>
                            <a14:foregroundMark x1="57183" y1="35496" x2="57183" y2="35496"/>
                            <a14:foregroundMark x1="47081" y1="35496" x2="47081" y2="35496"/>
                            <a14:foregroundMark x1="47220" y1="35496" x2="47220" y2="35496"/>
                            <a14:foregroundMark x1="46525" y1="35496" x2="46525" y2="35496"/>
                            <a14:foregroundMark x1="46015" y1="35496" x2="46015" y2="35496"/>
                            <a14:foregroundMark x1="45134" y1="35496" x2="45134" y2="35496"/>
                            <a14:foregroundMark x1="44347" y1="35496" x2="44347" y2="35496"/>
                            <a14:foregroundMark x1="57322" y1="29082" x2="57322" y2="29082"/>
                            <a14:foregroundMark x1="57275" y1="25437" x2="57275" y2="25437"/>
                            <a14:foregroundMark x1="57275" y1="16837" x2="57275" y2="16837"/>
                            <a14:foregroundMark x1="57553" y1="9913" x2="57553" y2="9913"/>
                            <a14:foregroundMark x1="57229" y1="11370" x2="57229" y2="11370"/>
                            <a14:foregroundMark x1="56858" y1="14942" x2="56858" y2="14942"/>
                            <a14:foregroundMark x1="56812" y1="20335" x2="56812" y2="20335"/>
                            <a14:foregroundMark x1="44625" y1="3061" x2="44625" y2="3061"/>
                            <a14:foregroundMark x1="41381" y1="3499" x2="41381" y2="3499"/>
                            <a14:foregroundMark x1="41335" y1="5904" x2="41335" y2="5904"/>
                            <a14:foregroundMark x1="48749" y1="73615" x2="48749" y2="73615"/>
                            <a14:foregroundMark x1="46710" y1="71429" x2="46710" y2="71429"/>
                            <a14:backgroundMark x1="69184" y1="29592" x2="69184" y2="29592"/>
                            <a14:backgroundMark x1="66821" y1="19825" x2="67006" y2="51895"/>
                            <a14:backgroundMark x1="65802" y1="21356" x2="61214" y2="71429"/>
                            <a14:backgroundMark x1="46432" y1="1020" x2="46432" y2="1020"/>
                            <a14:backgroundMark x1="50185" y1="18950" x2="50185" y2="18950"/>
                            <a14:backgroundMark x1="50324" y1="60496" x2="50324" y2="60496"/>
                            <a14:backgroundMark x1="50880" y1="20117" x2="50880" y2="20117"/>
                            <a14:backgroundMark x1="46571" y1="20845" x2="46571" y2="20845"/>
                            <a14:backgroundMark x1="45134" y1="34402" x2="45134" y2="34402"/>
                            <a14:backgroundMark x1="46895" y1="35641" x2="46895" y2="35641"/>
                            <a14:backgroundMark x1="48610" y1="34475" x2="48610" y2="34475"/>
                            <a14:backgroundMark x1="47637" y1="35204" x2="47637" y2="35204"/>
                            <a14:backgroundMark x1="50417" y1="32653" x2="50417" y2="32653"/>
                            <a14:backgroundMark x1="50185" y1="34257" x2="50185" y2="34257"/>
                            <a14:backgroundMark x1="44393" y1="35058" x2="44393" y2="35058"/>
                            <a14:backgroundMark x1="46617" y1="34985" x2="46617" y2="34985"/>
                            <a14:backgroundMark x1="55051" y1="34111" x2="55051" y2="34111"/>
                            <a14:backgroundMark x1="40871" y1="36297" x2="40871" y2="36297"/>
                            <a14:backgroundMark x1="40918" y1="37318" x2="40918" y2="37318"/>
                            <a14:backgroundMark x1="40593" y1="41181" x2="40593" y2="41181"/>
                            <a14:backgroundMark x1="40871" y1="39942" x2="40871" y2="39942"/>
                            <a14:backgroundMark x1="40825" y1="38776" x2="40825" y2="38776"/>
                            <a14:backgroundMark x1="41057" y1="37828" x2="41057" y2="37828"/>
                            <a14:backgroundMark x1="41103" y1="37828" x2="41103" y2="37828"/>
                            <a14:backgroundMark x1="41149" y1="37682" x2="41149" y2="37682"/>
                            <a14:backgroundMark x1="41196" y1="37755" x2="41196" y2="37755"/>
                            <a14:backgroundMark x1="40918" y1="50802" x2="40918" y2="50802"/>
                            <a14:backgroundMark x1="41057" y1="49636" x2="41057" y2="49636"/>
                            <a14:backgroundMark x1="40918" y1="47886" x2="40918" y2="47886"/>
                            <a14:backgroundMark x1="41196" y1="46501" x2="41196" y2="46501"/>
                            <a14:backgroundMark x1="41149" y1="48688" x2="41149" y2="48688"/>
                            <a14:backgroundMark x1="41196" y1="50948" x2="41196" y2="50948"/>
                            <a14:backgroundMark x1="41196" y1="53061" x2="41196" y2="53061"/>
                            <a14:backgroundMark x1="45134" y1="1093" x2="45134" y2="1093"/>
                            <a14:backgroundMark x1="47220" y1="34985" x2="47220" y2="34985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1648" t="2674" r="41084"/>
              <a:stretch/>
            </p:blipFill>
            <p:spPr>
              <a:xfrm>
                <a:off x="7978956" y="-3156155"/>
                <a:ext cx="2822394" cy="10118839"/>
              </a:xfrm>
              <a:prstGeom prst="rect">
                <a:avLst/>
              </a:prstGeom>
            </p:spPr>
          </p:pic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8B3BA518-D8A7-D54E-8F0C-B0C5043CEC07}"/>
                  </a:ext>
                </a:extLst>
              </p:cNvPr>
              <p:cNvSpPr/>
              <p:nvPr/>
            </p:nvSpPr>
            <p:spPr>
              <a:xfrm>
                <a:off x="8350250" y="0"/>
                <a:ext cx="2066925" cy="269748"/>
              </a:xfrm>
              <a:prstGeom prst="rect">
                <a:avLst/>
              </a:prstGeom>
              <a:solidFill>
                <a:srgbClr val="093C6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4C4FB26-CC5B-8644-AFF0-270D28E424B6}"/>
                </a:ext>
              </a:extLst>
            </p:cNvPr>
            <p:cNvSpPr/>
            <p:nvPr/>
          </p:nvSpPr>
          <p:spPr>
            <a:xfrm>
              <a:off x="8317282" y="2325667"/>
              <a:ext cx="2158652" cy="1620032"/>
            </a:xfrm>
            <a:prstGeom prst="rect">
              <a:avLst/>
            </a:prstGeom>
            <a:solidFill>
              <a:srgbClr val="093C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BC276878-0E1F-4A41-A8EA-03462D16CF71}"/>
              </a:ext>
            </a:extLst>
          </p:cNvPr>
          <p:cNvSpPr txBox="1"/>
          <p:nvPr/>
        </p:nvSpPr>
        <p:spPr>
          <a:xfrm>
            <a:off x="1086918" y="4179279"/>
            <a:ext cx="4673600" cy="1641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prstClr val="whit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dirty="0">
                <a:solidFill>
                  <a:schemeClr val="bg1"/>
                </a:solidFill>
                <a:latin typeface="Avenir Next" panose="020B0503020202020204" pitchFamily="34" charset="0"/>
              </a:rPr>
              <a:t>CRF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prstClr val="whit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dirty="0">
                <a:solidFill>
                  <a:schemeClr val="bg1"/>
                </a:solidFill>
                <a:latin typeface="Avenir Next" panose="020B0503020202020204" pitchFamily="34" charset="0"/>
              </a:rPr>
              <a:t>Fall 2020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prstClr val="whit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" panose="020B0503020202020204" pitchFamily="34" charset="0"/>
              </a:rPr>
              <a:t>Storage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" panose="020B0503020202020204" pitchFamily="34" charset="0"/>
              </a:rPr>
              <a:t> by-the-yard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venir Next" panose="020B0503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73B3D65-4290-5540-B953-B74ADFC8A84D}"/>
              </a:ext>
            </a:extLst>
          </p:cNvPr>
          <p:cNvSpPr/>
          <p:nvPr/>
        </p:nvSpPr>
        <p:spPr>
          <a:xfrm>
            <a:off x="678781" y="1561319"/>
            <a:ext cx="48908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Store…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 (internal)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20000"/>
                  <a:lumOff val="8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9299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4" grpId="0" build="p"/>
      <p:bldP spid="1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6690B-E1BA-6C4C-9ED1-9EFA4EFC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6974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venir Next" panose="020B0503020202020204" pitchFamily="34" charset="0"/>
              </a:rPr>
              <a:t>Updated Data Formats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1C4178-B785-E242-B609-4D13D590DD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9D1980C-2AE4-4F44-8855-FAEC397438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3250" y="2622578"/>
            <a:ext cx="1643063" cy="920116"/>
          </a:xfrm>
          <a:prstGeom prst="rect">
            <a:avLst/>
          </a:prstGeom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8675215-9EAA-5245-B523-B5B6C72AE6BD}"/>
              </a:ext>
            </a:extLst>
          </p:cNvPr>
          <p:cNvSpPr txBox="1"/>
          <p:nvPr/>
        </p:nvSpPr>
        <p:spPr>
          <a:xfrm>
            <a:off x="4700586" y="2228556"/>
            <a:ext cx="5086350" cy="17081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  <a:r>
              <a:rPr kumimoji="0" lang="en-US" sz="8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</a:t>
            </a: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netCDF4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BD78270-DC0F-DA47-8FAD-504E0A18A1C6}"/>
              </a:ext>
            </a:extLst>
          </p:cNvPr>
          <p:cNvSpPr/>
          <p:nvPr/>
        </p:nvSpPr>
        <p:spPr>
          <a:xfrm>
            <a:off x="4042392" y="1774586"/>
            <a:ext cx="410721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en-US" sz="3200" b="1" dirty="0">
                <a:solidFill>
                  <a:schemeClr val="bg1"/>
                </a:solidFill>
                <a:latin typeface="Avenir Next" panose="020B0503020202020204" pitchFamily="34" charset="0"/>
              </a:rPr>
              <a:t>Upcoming Editions: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5147E5B-394F-0540-8B29-F4654F468205}"/>
              </a:ext>
            </a:extLst>
          </p:cNvPr>
          <p:cNvSpPr txBox="1"/>
          <p:nvPr/>
        </p:nvSpPr>
        <p:spPr>
          <a:xfrm>
            <a:off x="1013583" y="3936716"/>
            <a:ext cx="1016483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Avenir Next" panose="020B0503020202020204" pitchFamily="34" charset="0"/>
              </a:rPr>
              <a:t>Many iterations with ASDC – ingest/metadata check</a:t>
            </a:r>
          </a:p>
          <a:p>
            <a:pPr defTabSz="914400"/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venir Next" panose="020B0503020202020204" pitchFamily="34" charset="0"/>
            </a:endParaRPr>
          </a:p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" panose="020B0503020202020204" pitchFamily="34" charset="0"/>
              </a:rPr>
              <a:t>First products: </a:t>
            </a:r>
            <a:r>
              <a:rPr lang="en-US" sz="3200" dirty="0">
                <a:solidFill>
                  <a:schemeClr val="bg1"/>
                </a:solidFill>
                <a:latin typeface="Avenir Next" panose="020B0503020202020204" pitchFamily="34" charset="0"/>
              </a:rPr>
              <a:t>Ed 1 NOAA-20 and Ed 2 S-NPP </a:t>
            </a:r>
            <a:r>
              <a:rPr lang="en-US" sz="3200" b="1" dirty="0">
                <a:solidFill>
                  <a:schemeClr val="bg1"/>
                </a:solidFill>
                <a:latin typeface="Avenir Next" panose="020B0503020202020204" pitchFamily="34" charset="0"/>
              </a:rPr>
              <a:t>SSF</a:t>
            </a:r>
            <a:br>
              <a:rPr lang="en-US" sz="3200" b="1" dirty="0">
                <a:solidFill>
                  <a:schemeClr val="bg1"/>
                </a:solidFill>
                <a:latin typeface="Avenir Next" panose="020B0503020202020204" pitchFamily="34" charset="0"/>
              </a:rPr>
            </a:br>
            <a:endParaRPr lang="en-US" sz="3200" b="1" dirty="0">
              <a:solidFill>
                <a:schemeClr val="bg1"/>
              </a:solidFill>
              <a:latin typeface="Avenir Next" panose="020B0503020202020204" pitchFamily="34" charset="0"/>
            </a:endParaRPr>
          </a:p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Avenir Next" panose="020B0503020202020204" pitchFamily="34" charset="0"/>
              </a:rPr>
              <a:t>CM Team – lots of work!</a:t>
            </a:r>
          </a:p>
        </p:txBody>
      </p:sp>
    </p:spTree>
    <p:extLst>
      <p:ext uri="{BB962C8B-B14F-4D97-AF65-F5344CB8AC3E}">
        <p14:creationId xmlns:p14="http://schemas.microsoft.com/office/powerpoint/2010/main" val="584786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6690B-E1BA-6C4C-9ED1-9EFA4EFC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6974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venir Next" panose="020B0503020202020204" pitchFamily="34" charset="0"/>
              </a:rPr>
              <a:t>Updated Metadata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1C4178-B785-E242-B609-4D13D590DD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BD78270-DC0F-DA47-8FAD-504E0A18A1C6}"/>
              </a:ext>
            </a:extLst>
          </p:cNvPr>
          <p:cNvSpPr/>
          <p:nvPr/>
        </p:nvSpPr>
        <p:spPr>
          <a:xfrm>
            <a:off x="1013584" y="1435285"/>
            <a:ext cx="410721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Upcoming Editions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5147E5B-394F-0540-8B29-F4654F468205}"/>
              </a:ext>
            </a:extLst>
          </p:cNvPr>
          <p:cNvSpPr txBox="1"/>
          <p:nvPr/>
        </p:nvSpPr>
        <p:spPr>
          <a:xfrm>
            <a:off x="1013584" y="2144102"/>
            <a:ext cx="1016483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200" dirty="0">
                <a:solidFill>
                  <a:schemeClr val="bg1"/>
                </a:solidFill>
                <a:latin typeface="Avenir Next" panose="020B0503020202020204" pitchFamily="34" charset="0"/>
              </a:rPr>
              <a:t>Conventions:</a:t>
            </a:r>
          </a:p>
          <a:p>
            <a:pPr marL="742950" lvl="1" indent="-285750" defTabSz="9144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Avenir Next" panose="020B0503020202020204" pitchFamily="34" charset="0"/>
              </a:rPr>
              <a:t>Unified Metadata Model (UMM)</a:t>
            </a:r>
          </a:p>
          <a:p>
            <a:pPr marL="742950" lvl="1" indent="-285750" defTabSz="914400">
              <a:buFont typeface="Arial" panose="020B0604020202020204" pitchFamily="34" charset="0"/>
              <a:buChar char="•"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Climate-Forecasting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 (CF) </a:t>
            </a:r>
          </a:p>
          <a:p>
            <a:pPr marL="742950" lvl="1" indent="-285750" defTabSz="914400">
              <a:buFont typeface="Arial" panose="020B0604020202020204" pitchFamily="34" charset="0"/>
              <a:buChar char="•"/>
            </a:pPr>
            <a:r>
              <a:rPr lang="en-US" sz="3200" baseline="0" dirty="0">
                <a:solidFill>
                  <a:schemeClr val="bg1"/>
                </a:solidFill>
                <a:latin typeface="Avenir Next" panose="020B0503020202020204" pitchFamily="34" charset="0"/>
              </a:rPr>
              <a:t>Attribute</a:t>
            </a:r>
            <a:r>
              <a:rPr lang="en-US" sz="3200" dirty="0">
                <a:solidFill>
                  <a:schemeClr val="bg1"/>
                </a:solidFill>
                <a:latin typeface="Avenir Next" panose="020B0503020202020204" pitchFamily="34" charset="0"/>
              </a:rPr>
              <a:t> Convention for Data Discovery </a:t>
            </a:r>
            <a:r>
              <a:rPr lang="en-US" sz="3200" baseline="0" dirty="0">
                <a:solidFill>
                  <a:schemeClr val="bg1"/>
                </a:solidFill>
                <a:latin typeface="Avenir Next" panose="020B0503020202020204" pitchFamily="34" charset="0"/>
              </a:rPr>
              <a:t>(ACDD</a:t>
            </a:r>
            <a:r>
              <a:rPr lang="en-US" sz="3200" dirty="0">
                <a:solidFill>
                  <a:schemeClr val="bg1"/>
                </a:solidFill>
                <a:latin typeface="Avenir Next" panose="020B0503020202020204" pitchFamily="34" charset="0"/>
              </a:rPr>
              <a:t>)</a:t>
            </a:r>
          </a:p>
          <a:p>
            <a:pPr marL="742950" lvl="1" indent="-285750" defTabSz="914400">
              <a:buFont typeface="Arial" panose="020B0604020202020204" pitchFamily="34" charset="0"/>
              <a:buChar char="•"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CERES-specific</a:t>
            </a:r>
            <a:b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</a:b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venir Next" panose="020B0503020202020204" pitchFamily="34" charset="0"/>
              <a:ea typeface="+mn-ea"/>
              <a:cs typeface="+mn-cs"/>
            </a:endParaRPr>
          </a:p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Avenir Next" panose="020B0503020202020204" pitchFamily="34" charset="0"/>
              </a:rPr>
              <a:t>Attributes in HDF5/netCDF4 files</a:t>
            </a:r>
            <a:br>
              <a:rPr lang="en-US" sz="3200" dirty="0">
                <a:solidFill>
                  <a:schemeClr val="bg1"/>
                </a:solidFill>
                <a:latin typeface="Avenir Next" panose="020B0503020202020204" pitchFamily="34" charset="0"/>
              </a:rPr>
            </a:br>
            <a:endParaRPr lang="en-US" sz="3200" dirty="0">
              <a:solidFill>
                <a:schemeClr val="bg1"/>
              </a:solidFill>
              <a:latin typeface="Avenir Next" panose="020B0503020202020204" pitchFamily="34" charset="0"/>
            </a:endParaRPr>
          </a:p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Separate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 ”*.met” file until no longer necessary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venir Next" panose="020B0503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7625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6690B-E1BA-6C4C-9ED1-9EFA4EFC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6974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venir Next" panose="020B0503020202020204" pitchFamily="34" charset="0"/>
              </a:rPr>
              <a:t>Summary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1C4178-B785-E242-B609-4D13D590DD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10FA9151-C3E5-224D-907E-9AF55ED241A8}"/>
              </a:ext>
            </a:extLst>
          </p:cNvPr>
          <p:cNvSpPr/>
          <p:nvPr/>
        </p:nvSpPr>
        <p:spPr>
          <a:xfrm>
            <a:off x="1100133" y="1914525"/>
            <a:ext cx="10029825" cy="3000375"/>
          </a:xfrm>
          <a:prstGeom prst="roundRect">
            <a:avLst>
              <a:gd name="adj" fmla="val 11193"/>
            </a:avLst>
          </a:prstGeom>
          <a:solidFill>
            <a:schemeClr val="bg2">
              <a:lumMod val="25000"/>
              <a:alpha val="64000"/>
            </a:schemeClr>
          </a:solidFill>
          <a:ln w="63500" cmpd="sng">
            <a:noFill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9805987"/>
                      <a:gd name="connsiteY0" fmla="*/ 652476 h 3914775"/>
                      <a:gd name="connsiteX1" fmla="*/ 652476 w 9805987"/>
                      <a:gd name="connsiteY1" fmla="*/ 0 h 3914775"/>
                      <a:gd name="connsiteX2" fmla="*/ 1134201 w 9805987"/>
                      <a:gd name="connsiteY2" fmla="*/ 0 h 3914775"/>
                      <a:gd name="connsiteX3" fmla="*/ 1445906 w 9805987"/>
                      <a:gd name="connsiteY3" fmla="*/ 0 h 3914775"/>
                      <a:gd name="connsiteX4" fmla="*/ 2182662 w 9805987"/>
                      <a:gd name="connsiteY4" fmla="*/ 0 h 3914775"/>
                      <a:gd name="connsiteX5" fmla="*/ 2749398 w 9805987"/>
                      <a:gd name="connsiteY5" fmla="*/ 0 h 3914775"/>
                      <a:gd name="connsiteX6" fmla="*/ 3486154 w 9805987"/>
                      <a:gd name="connsiteY6" fmla="*/ 0 h 3914775"/>
                      <a:gd name="connsiteX7" fmla="*/ 3967880 w 9805987"/>
                      <a:gd name="connsiteY7" fmla="*/ 0 h 3914775"/>
                      <a:gd name="connsiteX8" fmla="*/ 4364595 w 9805987"/>
                      <a:gd name="connsiteY8" fmla="*/ 0 h 3914775"/>
                      <a:gd name="connsiteX9" fmla="*/ 4931330 w 9805987"/>
                      <a:gd name="connsiteY9" fmla="*/ 0 h 3914775"/>
                      <a:gd name="connsiteX10" fmla="*/ 5583076 w 9805987"/>
                      <a:gd name="connsiteY10" fmla="*/ 0 h 3914775"/>
                      <a:gd name="connsiteX11" fmla="*/ 6319833 w 9805987"/>
                      <a:gd name="connsiteY11" fmla="*/ 0 h 3914775"/>
                      <a:gd name="connsiteX12" fmla="*/ 6971579 w 9805987"/>
                      <a:gd name="connsiteY12" fmla="*/ 0 h 3914775"/>
                      <a:gd name="connsiteX13" fmla="*/ 7708335 w 9805987"/>
                      <a:gd name="connsiteY13" fmla="*/ 0 h 3914775"/>
                      <a:gd name="connsiteX14" fmla="*/ 8360081 w 9805987"/>
                      <a:gd name="connsiteY14" fmla="*/ 0 h 3914775"/>
                      <a:gd name="connsiteX15" fmla="*/ 9153511 w 9805987"/>
                      <a:gd name="connsiteY15" fmla="*/ 0 h 3914775"/>
                      <a:gd name="connsiteX16" fmla="*/ 9805987 w 9805987"/>
                      <a:gd name="connsiteY16" fmla="*/ 652476 h 3914775"/>
                      <a:gd name="connsiteX17" fmla="*/ 9805987 w 9805987"/>
                      <a:gd name="connsiteY17" fmla="*/ 1226637 h 3914775"/>
                      <a:gd name="connsiteX18" fmla="*/ 9805987 w 9805987"/>
                      <a:gd name="connsiteY18" fmla="*/ 1670307 h 3914775"/>
                      <a:gd name="connsiteX19" fmla="*/ 9805987 w 9805987"/>
                      <a:gd name="connsiteY19" fmla="*/ 2140075 h 3914775"/>
                      <a:gd name="connsiteX20" fmla="*/ 9805987 w 9805987"/>
                      <a:gd name="connsiteY20" fmla="*/ 2609843 h 3914775"/>
                      <a:gd name="connsiteX21" fmla="*/ 9805987 w 9805987"/>
                      <a:gd name="connsiteY21" fmla="*/ 3262299 h 3914775"/>
                      <a:gd name="connsiteX22" fmla="*/ 9153511 w 9805987"/>
                      <a:gd name="connsiteY22" fmla="*/ 3914775 h 3914775"/>
                      <a:gd name="connsiteX23" fmla="*/ 8841806 w 9805987"/>
                      <a:gd name="connsiteY23" fmla="*/ 3914775 h 3914775"/>
                      <a:gd name="connsiteX24" fmla="*/ 8445091 w 9805987"/>
                      <a:gd name="connsiteY24" fmla="*/ 3914775 h 3914775"/>
                      <a:gd name="connsiteX25" fmla="*/ 7708335 w 9805987"/>
                      <a:gd name="connsiteY25" fmla="*/ 3914775 h 3914775"/>
                      <a:gd name="connsiteX26" fmla="*/ 7311620 w 9805987"/>
                      <a:gd name="connsiteY26" fmla="*/ 3914775 h 3914775"/>
                      <a:gd name="connsiteX27" fmla="*/ 6659874 w 9805987"/>
                      <a:gd name="connsiteY27" fmla="*/ 3914775 h 3914775"/>
                      <a:gd name="connsiteX28" fmla="*/ 5923118 w 9805987"/>
                      <a:gd name="connsiteY28" fmla="*/ 3914775 h 3914775"/>
                      <a:gd name="connsiteX29" fmla="*/ 5611413 w 9805987"/>
                      <a:gd name="connsiteY29" fmla="*/ 3914775 h 3914775"/>
                      <a:gd name="connsiteX30" fmla="*/ 4874657 w 9805987"/>
                      <a:gd name="connsiteY30" fmla="*/ 3914775 h 3914775"/>
                      <a:gd name="connsiteX31" fmla="*/ 4137900 w 9805987"/>
                      <a:gd name="connsiteY31" fmla="*/ 3914775 h 3914775"/>
                      <a:gd name="connsiteX32" fmla="*/ 3826196 w 9805987"/>
                      <a:gd name="connsiteY32" fmla="*/ 3914775 h 3914775"/>
                      <a:gd name="connsiteX33" fmla="*/ 3259460 w 9805987"/>
                      <a:gd name="connsiteY33" fmla="*/ 3914775 h 3914775"/>
                      <a:gd name="connsiteX34" fmla="*/ 2777735 w 9805987"/>
                      <a:gd name="connsiteY34" fmla="*/ 3914775 h 3914775"/>
                      <a:gd name="connsiteX35" fmla="*/ 2296009 w 9805987"/>
                      <a:gd name="connsiteY35" fmla="*/ 3914775 h 3914775"/>
                      <a:gd name="connsiteX36" fmla="*/ 1814284 w 9805987"/>
                      <a:gd name="connsiteY36" fmla="*/ 3914775 h 3914775"/>
                      <a:gd name="connsiteX37" fmla="*/ 1502580 w 9805987"/>
                      <a:gd name="connsiteY37" fmla="*/ 3914775 h 3914775"/>
                      <a:gd name="connsiteX38" fmla="*/ 652476 w 9805987"/>
                      <a:gd name="connsiteY38" fmla="*/ 3914775 h 3914775"/>
                      <a:gd name="connsiteX39" fmla="*/ 0 w 9805987"/>
                      <a:gd name="connsiteY39" fmla="*/ 3262299 h 3914775"/>
                      <a:gd name="connsiteX40" fmla="*/ 0 w 9805987"/>
                      <a:gd name="connsiteY40" fmla="*/ 2818629 h 3914775"/>
                      <a:gd name="connsiteX41" fmla="*/ 0 w 9805987"/>
                      <a:gd name="connsiteY41" fmla="*/ 2296664 h 3914775"/>
                      <a:gd name="connsiteX42" fmla="*/ 0 w 9805987"/>
                      <a:gd name="connsiteY42" fmla="*/ 1748602 h 3914775"/>
                      <a:gd name="connsiteX43" fmla="*/ 0 w 9805987"/>
                      <a:gd name="connsiteY43" fmla="*/ 1252735 h 3914775"/>
                      <a:gd name="connsiteX44" fmla="*/ 0 w 9805987"/>
                      <a:gd name="connsiteY44" fmla="*/ 652476 h 39147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</a:cxnLst>
                    <a:rect l="l" t="t" r="r" b="b"/>
                    <a:pathLst>
                      <a:path w="9805987" h="3914775" fill="none" extrusionOk="0">
                        <a:moveTo>
                          <a:pt x="0" y="652476"/>
                        </a:moveTo>
                        <a:cubicBezTo>
                          <a:pt x="84533" y="306614"/>
                          <a:pt x="243970" y="17618"/>
                          <a:pt x="652476" y="0"/>
                        </a:cubicBezTo>
                        <a:cubicBezTo>
                          <a:pt x="855430" y="-38529"/>
                          <a:pt x="923034" y="15516"/>
                          <a:pt x="1134201" y="0"/>
                        </a:cubicBezTo>
                        <a:cubicBezTo>
                          <a:pt x="1345369" y="-15516"/>
                          <a:pt x="1294849" y="23826"/>
                          <a:pt x="1445906" y="0"/>
                        </a:cubicBezTo>
                        <a:cubicBezTo>
                          <a:pt x="1596963" y="-23826"/>
                          <a:pt x="1999410" y="79255"/>
                          <a:pt x="2182662" y="0"/>
                        </a:cubicBezTo>
                        <a:cubicBezTo>
                          <a:pt x="2365914" y="-79255"/>
                          <a:pt x="2584390" y="8144"/>
                          <a:pt x="2749398" y="0"/>
                        </a:cubicBezTo>
                        <a:cubicBezTo>
                          <a:pt x="2914406" y="-8144"/>
                          <a:pt x="3199205" y="57616"/>
                          <a:pt x="3486154" y="0"/>
                        </a:cubicBezTo>
                        <a:cubicBezTo>
                          <a:pt x="3773103" y="-57616"/>
                          <a:pt x="3762209" y="9979"/>
                          <a:pt x="3967880" y="0"/>
                        </a:cubicBezTo>
                        <a:cubicBezTo>
                          <a:pt x="4173551" y="-9979"/>
                          <a:pt x="4259732" y="25134"/>
                          <a:pt x="4364595" y="0"/>
                        </a:cubicBezTo>
                        <a:cubicBezTo>
                          <a:pt x="4469458" y="-25134"/>
                          <a:pt x="4651192" y="3796"/>
                          <a:pt x="4931330" y="0"/>
                        </a:cubicBezTo>
                        <a:cubicBezTo>
                          <a:pt x="5211469" y="-3796"/>
                          <a:pt x="5356444" y="50583"/>
                          <a:pt x="5583076" y="0"/>
                        </a:cubicBezTo>
                        <a:cubicBezTo>
                          <a:pt x="5809708" y="-50583"/>
                          <a:pt x="6148694" y="53079"/>
                          <a:pt x="6319833" y="0"/>
                        </a:cubicBezTo>
                        <a:cubicBezTo>
                          <a:pt x="6490972" y="-53079"/>
                          <a:pt x="6826321" y="41115"/>
                          <a:pt x="6971579" y="0"/>
                        </a:cubicBezTo>
                        <a:cubicBezTo>
                          <a:pt x="7116837" y="-41115"/>
                          <a:pt x="7365787" y="22786"/>
                          <a:pt x="7708335" y="0"/>
                        </a:cubicBezTo>
                        <a:cubicBezTo>
                          <a:pt x="8050883" y="-22786"/>
                          <a:pt x="8214931" y="27856"/>
                          <a:pt x="8360081" y="0"/>
                        </a:cubicBezTo>
                        <a:cubicBezTo>
                          <a:pt x="8505231" y="-27856"/>
                          <a:pt x="8903855" y="30132"/>
                          <a:pt x="9153511" y="0"/>
                        </a:cubicBezTo>
                        <a:cubicBezTo>
                          <a:pt x="9514474" y="-7727"/>
                          <a:pt x="9759471" y="359683"/>
                          <a:pt x="9805987" y="652476"/>
                        </a:cubicBezTo>
                        <a:cubicBezTo>
                          <a:pt x="9829985" y="782902"/>
                          <a:pt x="9791131" y="940658"/>
                          <a:pt x="9805987" y="1226637"/>
                        </a:cubicBezTo>
                        <a:cubicBezTo>
                          <a:pt x="9820843" y="1512616"/>
                          <a:pt x="9781812" y="1496302"/>
                          <a:pt x="9805987" y="1670307"/>
                        </a:cubicBezTo>
                        <a:cubicBezTo>
                          <a:pt x="9830162" y="1844312"/>
                          <a:pt x="9758617" y="1912450"/>
                          <a:pt x="9805987" y="2140075"/>
                        </a:cubicBezTo>
                        <a:cubicBezTo>
                          <a:pt x="9853357" y="2367700"/>
                          <a:pt x="9780269" y="2408451"/>
                          <a:pt x="9805987" y="2609843"/>
                        </a:cubicBezTo>
                        <a:cubicBezTo>
                          <a:pt x="9831705" y="2811235"/>
                          <a:pt x="9802280" y="2987408"/>
                          <a:pt x="9805987" y="3262299"/>
                        </a:cubicBezTo>
                        <a:cubicBezTo>
                          <a:pt x="9758266" y="3545899"/>
                          <a:pt x="9501987" y="3913983"/>
                          <a:pt x="9153511" y="3914775"/>
                        </a:cubicBezTo>
                        <a:cubicBezTo>
                          <a:pt x="9036333" y="3936188"/>
                          <a:pt x="8973519" y="3908984"/>
                          <a:pt x="8841806" y="3914775"/>
                        </a:cubicBezTo>
                        <a:cubicBezTo>
                          <a:pt x="8710094" y="3920566"/>
                          <a:pt x="8552469" y="3883730"/>
                          <a:pt x="8445091" y="3914775"/>
                        </a:cubicBezTo>
                        <a:cubicBezTo>
                          <a:pt x="8337713" y="3945820"/>
                          <a:pt x="7875436" y="3901970"/>
                          <a:pt x="7708335" y="3914775"/>
                        </a:cubicBezTo>
                        <a:cubicBezTo>
                          <a:pt x="7541234" y="3927580"/>
                          <a:pt x="7426883" y="3893278"/>
                          <a:pt x="7311620" y="3914775"/>
                        </a:cubicBezTo>
                        <a:cubicBezTo>
                          <a:pt x="7196358" y="3936272"/>
                          <a:pt x="6915005" y="3912274"/>
                          <a:pt x="6659874" y="3914775"/>
                        </a:cubicBezTo>
                        <a:cubicBezTo>
                          <a:pt x="6404743" y="3917276"/>
                          <a:pt x="6272524" y="3836301"/>
                          <a:pt x="5923118" y="3914775"/>
                        </a:cubicBezTo>
                        <a:cubicBezTo>
                          <a:pt x="5573712" y="3993249"/>
                          <a:pt x="5731052" y="3902126"/>
                          <a:pt x="5611413" y="3914775"/>
                        </a:cubicBezTo>
                        <a:cubicBezTo>
                          <a:pt x="5491774" y="3927424"/>
                          <a:pt x="5211676" y="3883245"/>
                          <a:pt x="4874657" y="3914775"/>
                        </a:cubicBezTo>
                        <a:cubicBezTo>
                          <a:pt x="4537638" y="3946305"/>
                          <a:pt x="4307912" y="3855736"/>
                          <a:pt x="4137900" y="3914775"/>
                        </a:cubicBezTo>
                        <a:cubicBezTo>
                          <a:pt x="3967888" y="3973814"/>
                          <a:pt x="3976018" y="3885886"/>
                          <a:pt x="3826196" y="3914775"/>
                        </a:cubicBezTo>
                        <a:cubicBezTo>
                          <a:pt x="3676374" y="3943664"/>
                          <a:pt x="3478441" y="3872316"/>
                          <a:pt x="3259460" y="3914775"/>
                        </a:cubicBezTo>
                        <a:cubicBezTo>
                          <a:pt x="3040479" y="3957234"/>
                          <a:pt x="2942612" y="3912555"/>
                          <a:pt x="2777735" y="3914775"/>
                        </a:cubicBezTo>
                        <a:cubicBezTo>
                          <a:pt x="2612859" y="3916995"/>
                          <a:pt x="2510260" y="3857269"/>
                          <a:pt x="2296009" y="3914775"/>
                        </a:cubicBezTo>
                        <a:cubicBezTo>
                          <a:pt x="2081758" y="3972281"/>
                          <a:pt x="1999880" y="3863387"/>
                          <a:pt x="1814284" y="3914775"/>
                        </a:cubicBezTo>
                        <a:cubicBezTo>
                          <a:pt x="1628688" y="3966163"/>
                          <a:pt x="1618015" y="3893024"/>
                          <a:pt x="1502580" y="3914775"/>
                        </a:cubicBezTo>
                        <a:cubicBezTo>
                          <a:pt x="1387145" y="3936526"/>
                          <a:pt x="978590" y="3884832"/>
                          <a:pt x="652476" y="3914775"/>
                        </a:cubicBezTo>
                        <a:cubicBezTo>
                          <a:pt x="284230" y="3954527"/>
                          <a:pt x="-46003" y="3536163"/>
                          <a:pt x="0" y="3262299"/>
                        </a:cubicBezTo>
                        <a:cubicBezTo>
                          <a:pt x="-41721" y="3126162"/>
                          <a:pt x="11598" y="2930122"/>
                          <a:pt x="0" y="2818629"/>
                        </a:cubicBezTo>
                        <a:cubicBezTo>
                          <a:pt x="-11598" y="2707136"/>
                          <a:pt x="59135" y="2511653"/>
                          <a:pt x="0" y="2296664"/>
                        </a:cubicBezTo>
                        <a:cubicBezTo>
                          <a:pt x="-59135" y="2081675"/>
                          <a:pt x="41699" y="1927616"/>
                          <a:pt x="0" y="1748602"/>
                        </a:cubicBezTo>
                        <a:cubicBezTo>
                          <a:pt x="-41699" y="1569588"/>
                          <a:pt x="45651" y="1412669"/>
                          <a:pt x="0" y="1252735"/>
                        </a:cubicBezTo>
                        <a:cubicBezTo>
                          <a:pt x="-45651" y="1092801"/>
                          <a:pt x="4278" y="943201"/>
                          <a:pt x="0" y="652476"/>
                        </a:cubicBezTo>
                        <a:close/>
                      </a:path>
                      <a:path w="9805987" h="3914775" stroke="0" extrusionOk="0">
                        <a:moveTo>
                          <a:pt x="0" y="652476"/>
                        </a:moveTo>
                        <a:cubicBezTo>
                          <a:pt x="-62185" y="253766"/>
                          <a:pt x="252361" y="14923"/>
                          <a:pt x="652476" y="0"/>
                        </a:cubicBezTo>
                        <a:cubicBezTo>
                          <a:pt x="1015950" y="-46575"/>
                          <a:pt x="1233416" y="80112"/>
                          <a:pt x="1389232" y="0"/>
                        </a:cubicBezTo>
                        <a:cubicBezTo>
                          <a:pt x="1545048" y="-80112"/>
                          <a:pt x="1699385" y="41931"/>
                          <a:pt x="1870958" y="0"/>
                        </a:cubicBezTo>
                        <a:cubicBezTo>
                          <a:pt x="2042531" y="-41931"/>
                          <a:pt x="2166749" y="14517"/>
                          <a:pt x="2267673" y="0"/>
                        </a:cubicBezTo>
                        <a:cubicBezTo>
                          <a:pt x="2368597" y="-14517"/>
                          <a:pt x="2667400" y="44787"/>
                          <a:pt x="2919419" y="0"/>
                        </a:cubicBezTo>
                        <a:cubicBezTo>
                          <a:pt x="3171438" y="-44787"/>
                          <a:pt x="3204218" y="10771"/>
                          <a:pt x="3401144" y="0"/>
                        </a:cubicBezTo>
                        <a:cubicBezTo>
                          <a:pt x="3598070" y="-10771"/>
                          <a:pt x="3941757" y="20524"/>
                          <a:pt x="4137900" y="0"/>
                        </a:cubicBezTo>
                        <a:cubicBezTo>
                          <a:pt x="4334043" y="-20524"/>
                          <a:pt x="4362637" y="46274"/>
                          <a:pt x="4534615" y="0"/>
                        </a:cubicBezTo>
                        <a:cubicBezTo>
                          <a:pt x="4706593" y="-46274"/>
                          <a:pt x="5112562" y="39606"/>
                          <a:pt x="5271372" y="0"/>
                        </a:cubicBezTo>
                        <a:cubicBezTo>
                          <a:pt x="5430182" y="-39606"/>
                          <a:pt x="5438534" y="10320"/>
                          <a:pt x="5583076" y="0"/>
                        </a:cubicBezTo>
                        <a:cubicBezTo>
                          <a:pt x="5727618" y="-10320"/>
                          <a:pt x="6004170" y="7826"/>
                          <a:pt x="6149812" y="0"/>
                        </a:cubicBezTo>
                        <a:cubicBezTo>
                          <a:pt x="6295454" y="-7826"/>
                          <a:pt x="6491867" y="57759"/>
                          <a:pt x="6716548" y="0"/>
                        </a:cubicBezTo>
                        <a:cubicBezTo>
                          <a:pt x="6941229" y="-57759"/>
                          <a:pt x="7015126" y="10372"/>
                          <a:pt x="7198273" y="0"/>
                        </a:cubicBezTo>
                        <a:cubicBezTo>
                          <a:pt x="7381421" y="-10372"/>
                          <a:pt x="7670015" y="59632"/>
                          <a:pt x="7935029" y="0"/>
                        </a:cubicBezTo>
                        <a:cubicBezTo>
                          <a:pt x="8200043" y="-59632"/>
                          <a:pt x="8364627" y="74243"/>
                          <a:pt x="8671786" y="0"/>
                        </a:cubicBezTo>
                        <a:cubicBezTo>
                          <a:pt x="8978945" y="-74243"/>
                          <a:pt x="8942845" y="30359"/>
                          <a:pt x="9153511" y="0"/>
                        </a:cubicBezTo>
                        <a:cubicBezTo>
                          <a:pt x="9437008" y="-72412"/>
                          <a:pt x="9769948" y="238249"/>
                          <a:pt x="9805987" y="652476"/>
                        </a:cubicBezTo>
                        <a:cubicBezTo>
                          <a:pt x="9869629" y="786938"/>
                          <a:pt x="9766145" y="977721"/>
                          <a:pt x="9805987" y="1200539"/>
                        </a:cubicBezTo>
                        <a:cubicBezTo>
                          <a:pt x="9845829" y="1423357"/>
                          <a:pt x="9754870" y="1450156"/>
                          <a:pt x="9805987" y="1644209"/>
                        </a:cubicBezTo>
                        <a:cubicBezTo>
                          <a:pt x="9857104" y="1838262"/>
                          <a:pt x="9791856" y="1957881"/>
                          <a:pt x="9805987" y="2113977"/>
                        </a:cubicBezTo>
                        <a:cubicBezTo>
                          <a:pt x="9820118" y="2270073"/>
                          <a:pt x="9766114" y="2570909"/>
                          <a:pt x="9805987" y="2688138"/>
                        </a:cubicBezTo>
                        <a:cubicBezTo>
                          <a:pt x="9845860" y="2805367"/>
                          <a:pt x="9794928" y="3089297"/>
                          <a:pt x="9805987" y="3262299"/>
                        </a:cubicBezTo>
                        <a:cubicBezTo>
                          <a:pt x="9825917" y="3662114"/>
                          <a:pt x="9456935" y="3944796"/>
                          <a:pt x="9153511" y="3914775"/>
                        </a:cubicBezTo>
                        <a:cubicBezTo>
                          <a:pt x="8864857" y="3945370"/>
                          <a:pt x="8644656" y="3842287"/>
                          <a:pt x="8501765" y="3914775"/>
                        </a:cubicBezTo>
                        <a:cubicBezTo>
                          <a:pt x="8358874" y="3987263"/>
                          <a:pt x="8309961" y="3910280"/>
                          <a:pt x="8190060" y="3914775"/>
                        </a:cubicBezTo>
                        <a:cubicBezTo>
                          <a:pt x="8070159" y="3919270"/>
                          <a:pt x="7786353" y="3912089"/>
                          <a:pt x="7623325" y="3914775"/>
                        </a:cubicBezTo>
                        <a:cubicBezTo>
                          <a:pt x="7460297" y="3917461"/>
                          <a:pt x="7417765" y="3875269"/>
                          <a:pt x="7226610" y="3914775"/>
                        </a:cubicBezTo>
                        <a:cubicBezTo>
                          <a:pt x="7035455" y="3954281"/>
                          <a:pt x="6794699" y="3912237"/>
                          <a:pt x="6574864" y="3914775"/>
                        </a:cubicBezTo>
                        <a:cubicBezTo>
                          <a:pt x="6355029" y="3917313"/>
                          <a:pt x="6303453" y="3900411"/>
                          <a:pt x="6178149" y="3914775"/>
                        </a:cubicBezTo>
                        <a:cubicBezTo>
                          <a:pt x="6052845" y="3929139"/>
                          <a:pt x="5742127" y="3909547"/>
                          <a:pt x="5526403" y="3914775"/>
                        </a:cubicBezTo>
                        <a:cubicBezTo>
                          <a:pt x="5310679" y="3920003"/>
                          <a:pt x="5322105" y="3906513"/>
                          <a:pt x="5214698" y="3914775"/>
                        </a:cubicBezTo>
                        <a:cubicBezTo>
                          <a:pt x="5107292" y="3923037"/>
                          <a:pt x="4884927" y="3895612"/>
                          <a:pt x="4562952" y="3914775"/>
                        </a:cubicBezTo>
                        <a:cubicBezTo>
                          <a:pt x="4240977" y="3933938"/>
                          <a:pt x="4308321" y="3877019"/>
                          <a:pt x="4166237" y="3914775"/>
                        </a:cubicBezTo>
                        <a:cubicBezTo>
                          <a:pt x="4024154" y="3952531"/>
                          <a:pt x="3917016" y="3894052"/>
                          <a:pt x="3854533" y="3914775"/>
                        </a:cubicBezTo>
                        <a:cubicBezTo>
                          <a:pt x="3792050" y="3935498"/>
                          <a:pt x="3599822" y="3871748"/>
                          <a:pt x="3457818" y="3914775"/>
                        </a:cubicBezTo>
                        <a:cubicBezTo>
                          <a:pt x="3315814" y="3957802"/>
                          <a:pt x="3057663" y="3874900"/>
                          <a:pt x="2806072" y="3914775"/>
                        </a:cubicBezTo>
                        <a:cubicBezTo>
                          <a:pt x="2554481" y="3954650"/>
                          <a:pt x="2514221" y="3888283"/>
                          <a:pt x="2409357" y="3914775"/>
                        </a:cubicBezTo>
                        <a:cubicBezTo>
                          <a:pt x="2304494" y="3941267"/>
                          <a:pt x="2195650" y="3891441"/>
                          <a:pt x="2097652" y="3914775"/>
                        </a:cubicBezTo>
                        <a:cubicBezTo>
                          <a:pt x="1999654" y="3938109"/>
                          <a:pt x="1787760" y="3870617"/>
                          <a:pt x="1700937" y="3914775"/>
                        </a:cubicBezTo>
                        <a:cubicBezTo>
                          <a:pt x="1614115" y="3958933"/>
                          <a:pt x="1397851" y="3870869"/>
                          <a:pt x="1219212" y="3914775"/>
                        </a:cubicBezTo>
                        <a:cubicBezTo>
                          <a:pt x="1040574" y="3958681"/>
                          <a:pt x="870440" y="3908092"/>
                          <a:pt x="652476" y="3914775"/>
                        </a:cubicBezTo>
                        <a:cubicBezTo>
                          <a:pt x="239905" y="3966610"/>
                          <a:pt x="29865" y="3629355"/>
                          <a:pt x="0" y="3262299"/>
                        </a:cubicBezTo>
                        <a:cubicBezTo>
                          <a:pt x="-19913" y="3060877"/>
                          <a:pt x="60902" y="2895855"/>
                          <a:pt x="0" y="2688138"/>
                        </a:cubicBezTo>
                        <a:cubicBezTo>
                          <a:pt x="-60902" y="2480421"/>
                          <a:pt x="41891" y="2298312"/>
                          <a:pt x="0" y="2113977"/>
                        </a:cubicBezTo>
                        <a:cubicBezTo>
                          <a:pt x="-41891" y="1929642"/>
                          <a:pt x="64577" y="1819140"/>
                          <a:pt x="0" y="1565914"/>
                        </a:cubicBezTo>
                        <a:cubicBezTo>
                          <a:pt x="-64577" y="1312688"/>
                          <a:pt x="70664" y="1041153"/>
                          <a:pt x="0" y="652476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latin typeface="Avenir Next" panose="020B0503020202020204" pitchFamily="34" charset="0"/>
              </a:rPr>
              <a:t>New editions on the way!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latin typeface="Avenir Next" panose="020B0503020202020204" pitchFamily="34" charset="0"/>
              </a:rPr>
              <a:t>Continuing to virtualize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latin typeface="Avenir Next" panose="020B0503020202020204" pitchFamily="34" charset="0"/>
              </a:rPr>
              <a:t>Engaging in cloud preparation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latin typeface="Avenir Next" panose="020B0503020202020204" pitchFamily="34" charset="0"/>
              </a:rPr>
              <a:t>Refreshing file formats, metadata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latin typeface="Avenir Next" panose="020B0503020202020204" pitchFamily="34" charset="0"/>
              </a:rPr>
              <a:t>Improving user experience</a:t>
            </a:r>
          </a:p>
        </p:txBody>
      </p:sp>
    </p:spTree>
    <p:extLst>
      <p:ext uri="{BB962C8B-B14F-4D97-AF65-F5344CB8AC3E}">
        <p14:creationId xmlns:p14="http://schemas.microsoft.com/office/powerpoint/2010/main" val="680926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nimBg="1"/>
    </p:bldLst>
  </p:timing>
</p:sld>
</file>

<file path=ppt/theme/theme1.xml><?xml version="1.0" encoding="utf-8"?>
<a:theme xmlns:a="http://schemas.openxmlformats.org/drawingml/2006/main" name="Office Theme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</TotalTime>
  <Words>787</Words>
  <Application>Microsoft Macintosh PowerPoint</Application>
  <PresentationFormat>Widescreen</PresentationFormat>
  <Paragraphs>210</Paragraphs>
  <Slides>28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Arial</vt:lpstr>
      <vt:lpstr>Avenir Next</vt:lpstr>
      <vt:lpstr>Calibri</vt:lpstr>
      <vt:lpstr>Calibri Light</vt:lpstr>
      <vt:lpstr>Office Theme</vt:lpstr>
      <vt:lpstr>CERES Data Management Team Working Group Report</vt:lpstr>
      <vt:lpstr>Outline</vt:lpstr>
      <vt:lpstr>DMT Overview</vt:lpstr>
      <vt:lpstr>Data Management Team (DMT)</vt:lpstr>
      <vt:lpstr>Data Management Team (DMT)</vt:lpstr>
      <vt:lpstr>Data Management Team (DMT)</vt:lpstr>
      <vt:lpstr>DMT-ASDC Interface</vt:lpstr>
      <vt:lpstr>Product Availability</vt:lpstr>
      <vt:lpstr>Edition 4 Terra &amp; Aqua</vt:lpstr>
      <vt:lpstr>Edition 4 Terra &amp; Aqua</vt:lpstr>
      <vt:lpstr>Edition 1 S-NPP</vt:lpstr>
      <vt:lpstr>DMT Activities</vt:lpstr>
      <vt:lpstr>Configuration Management</vt:lpstr>
      <vt:lpstr>Production Request Tool</vt:lpstr>
      <vt:lpstr>Production Request Tool</vt:lpstr>
      <vt:lpstr>Forthcoming Data Product Editions</vt:lpstr>
      <vt:lpstr>Notable Deliveries</vt:lpstr>
      <vt:lpstr>Code Improvement Activities</vt:lpstr>
      <vt:lpstr>Clouds Status</vt:lpstr>
      <vt:lpstr>TISA Status</vt:lpstr>
      <vt:lpstr>Subsetter/ Ordering Tool</vt:lpstr>
      <vt:lpstr>Subsetter/ Ordering Tool</vt:lpstr>
      <vt:lpstr>Systems &amp; CM</vt:lpstr>
      <vt:lpstr>New Systems</vt:lpstr>
      <vt:lpstr>New Systems </vt:lpstr>
      <vt:lpstr>Updated Data Formats</vt:lpstr>
      <vt:lpstr>Updated Metadata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CERES Data Management Team Working Group Report</dc:title>
  <dc:creator>Dejwakh, Kathleen (LARC-E302)</dc:creator>
  <cp:lastModifiedBy>Dejwakh, Kathleen (LARC-E302)</cp:lastModifiedBy>
  <cp:revision>17</cp:revision>
  <dcterms:created xsi:type="dcterms:W3CDTF">2020-09-04T14:32:00Z</dcterms:created>
  <dcterms:modified xsi:type="dcterms:W3CDTF">2020-09-04T20:49:11Z</dcterms:modified>
</cp:coreProperties>
</file>