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5"/>
  </p:sldMasterIdLst>
  <p:notesMasterIdLst>
    <p:notesMasterId r:id="rId20"/>
  </p:notesMasterIdLst>
  <p:sldIdLst>
    <p:sldId id="257" r:id="rId6"/>
    <p:sldId id="258" r:id="rId7"/>
    <p:sldId id="259" r:id="rId8"/>
    <p:sldId id="263" r:id="rId9"/>
    <p:sldId id="266" r:id="rId10"/>
    <p:sldId id="267" r:id="rId11"/>
    <p:sldId id="270" r:id="rId12"/>
    <p:sldId id="271" r:id="rId13"/>
    <p:sldId id="268" r:id="rId14"/>
    <p:sldId id="273" r:id="rId15"/>
    <p:sldId id="274" r:id="rId16"/>
    <p:sldId id="275" r:id="rId17"/>
    <p:sldId id="276" r:id="rId18"/>
    <p:sldId id="27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3"/>
    <p:restoredTop sz="94643"/>
  </p:normalViewPr>
  <p:slideViewPr>
    <p:cSldViewPr snapToGrid="0" snapToObjects="1">
      <p:cViewPr varScale="1">
        <p:scale>
          <a:sx n="128" d="100"/>
          <a:sy n="128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B0EAC-A7F8-4D48-A047-E1E2BF82F685}" type="datetimeFigureOut">
              <a:rPr lang="en-US" smtClean="0"/>
              <a:t>9/2/20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89208-19D7-9E47-969D-1A76A4CEE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40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98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cs typeface="ＭＳ Ｐゴシック" charset="0"/>
            </a:endParaRPr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29057" indent="-280406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21626" indent="-224325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570276" indent="-224325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18927" indent="-224325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750BB3CC-5599-3048-9C00-B7A118248894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11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9D17-949C-4D4A-84C5-79597803CCF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524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5147188"/>
            <a:ext cx="12192000" cy="17108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Text Box 74"/>
          <p:cNvSpPr txBox="1">
            <a:spLocks noChangeArrowheads="1"/>
          </p:cNvSpPr>
          <p:nvPr userDrawn="1"/>
        </p:nvSpPr>
        <p:spPr bwMode="auto">
          <a:xfrm>
            <a:off x="317502" y="544513"/>
            <a:ext cx="2832100" cy="1841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4572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srgbClr val="FFFFFF"/>
                </a:solidFill>
                <a:latin typeface="Arial" charset="0"/>
                <a:ea typeface="ヒラギノ角ゴ Pro W3" charset="0"/>
              </a:rPr>
              <a:t>National Aeronautics and Space Administration</a:t>
            </a:r>
          </a:p>
        </p:txBody>
      </p: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374651" y="5338916"/>
            <a:ext cx="10198100" cy="882289"/>
          </a:xfrm>
          <a:ln>
            <a:noFill/>
          </a:ln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374651" y="6315980"/>
            <a:ext cx="10198100" cy="430903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1"/>
            <a:ext cx="12189646" cy="5089177"/>
          </a:xfrm>
          <a:prstGeom prst="rect">
            <a:avLst/>
          </a:prstGeom>
        </p:spPr>
      </p:pic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12537-B55F-1D4C-AACF-3B10E75227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7222B-4B3E-3943-AD3F-B164339970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2800A-40B0-9F47-AA4E-26F2C6069B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4EEBA-EC9D-884B-A76C-51E8805C66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59B5-FA2A-D14A-9FA4-0D0A48FB7D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BA73B-62DA-7C45-A31D-D6B41ED9CB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06772-625F-0E46-B934-F9082C83F5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50982-42F3-5447-871F-AFA39A36BE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7A66C-9E60-1449-A623-238DBBA6AF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386AC575-653E-4439-AA59-2B406492A3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A168E58-362E-438E-ACB3-5E5CAE5012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blue and black Americ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D99FF8D-6D2F-4A50-8CDF-4097B74CB8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1" y="966789"/>
            <a:ext cx="11156951" cy="54721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347200" y="6492876"/>
            <a:ext cx="2844800" cy="365125"/>
          </a:xfrm>
          <a:ln/>
        </p:spPr>
        <p:txBody>
          <a:bodyPr/>
          <a:lstStyle>
            <a:lvl1pPr>
              <a:defRPr/>
            </a:lvl1pPr>
          </a:lstStyle>
          <a:p>
            <a:fld id="{317D1A98-E73F-42D9-B200-68D28AA96D81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7" name="Rectangle 13"/>
          <p:cNvSpPr txBox="1">
            <a:spLocks noChangeArrowheads="1"/>
          </p:cNvSpPr>
          <p:nvPr userDrawn="1"/>
        </p:nvSpPr>
        <p:spPr bwMode="auto">
          <a:xfrm>
            <a:off x="4706903" y="6614160"/>
            <a:ext cx="2755616" cy="21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+mn-cs"/>
              </a:rPr>
              <a:t>AES End of Year Review </a:t>
            </a:r>
            <a:r>
              <a:rPr lang="en-US" sz="800" dirty="0">
                <a:latin typeface="Arial" pitchFamily="34" charset="0"/>
                <a:ea typeface="ＭＳ Ｐゴシック" charset="-128"/>
              </a:rPr>
              <a:t>October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+mn-cs"/>
              </a:rPr>
              <a:t> 2018</a:t>
            </a:r>
          </a:p>
        </p:txBody>
      </p:sp>
    </p:spTree>
    <p:extLst>
      <p:ext uri="{BB962C8B-B14F-4D97-AF65-F5344CB8AC3E}">
        <p14:creationId xmlns:p14="http://schemas.microsoft.com/office/powerpoint/2010/main" val="833647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0652" y="319088"/>
            <a:ext cx="9592309" cy="2778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347200" y="6492876"/>
            <a:ext cx="2844800" cy="365125"/>
          </a:xfrm>
          <a:ln/>
        </p:spPr>
        <p:txBody>
          <a:bodyPr/>
          <a:lstStyle>
            <a:lvl1pPr>
              <a:defRPr/>
            </a:lvl1pPr>
          </a:lstStyle>
          <a:p>
            <a:fld id="{E16F4FC0-B1BB-4A2C-8467-E866360C780F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9" name="Rectangle 13"/>
          <p:cNvSpPr txBox="1">
            <a:spLocks noChangeArrowheads="1"/>
          </p:cNvSpPr>
          <p:nvPr userDrawn="1"/>
        </p:nvSpPr>
        <p:spPr bwMode="auto">
          <a:xfrm>
            <a:off x="4706903" y="6614160"/>
            <a:ext cx="2755616" cy="21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+mn-cs"/>
              </a:rPr>
              <a:t>AES  End of Year Review </a:t>
            </a:r>
            <a:r>
              <a:rPr lang="en-US" sz="800" dirty="0">
                <a:latin typeface="Arial" pitchFamily="34" charset="0"/>
                <a:ea typeface="ＭＳ Ｐゴシック" charset="-128"/>
              </a:rPr>
              <a:t>October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+mn-cs"/>
              </a:rPr>
              <a:t> 2018</a:t>
            </a:r>
          </a:p>
        </p:txBody>
      </p:sp>
    </p:spTree>
    <p:extLst>
      <p:ext uri="{BB962C8B-B14F-4D97-AF65-F5344CB8AC3E}">
        <p14:creationId xmlns:p14="http://schemas.microsoft.com/office/powerpoint/2010/main" val="454924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457200"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pic>
        <p:nvPicPr>
          <p:cNvPr id="1027" name="Picture 7" descr="NASA insignia RGB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2838" y="158752"/>
            <a:ext cx="78793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3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9B15C5C-0988-094E-B1BA-EF1B8BCD2926}" type="slidenum">
              <a:rPr lang="en-US">
                <a:ea typeface="ＭＳ Ｐゴシック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ea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9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194" y="280353"/>
            <a:ext cx="1828800" cy="38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1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 advClick="0"/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sourceforge.net/projects/ion-dtn/" TargetMode="Externa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hyperlink" Target="https://trek.msfc.nasa.gov/" TargetMode="Externa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ctrTitle"/>
          </p:nvPr>
        </p:nvSpPr>
        <p:spPr>
          <a:xfrm>
            <a:off x="305383" y="5490040"/>
            <a:ext cx="7648575" cy="1001713"/>
          </a:xfrm>
        </p:spPr>
        <p:txBody>
          <a:bodyPr anchor="ctr"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Delay/Disruption Tolerant Networking</a:t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11 OCT 2018</a:t>
            </a:r>
            <a:br>
              <a:rPr lang="en-US" dirty="0">
                <a:latin typeface="Arial Narrow" charset="0"/>
                <a:ea typeface="ヒラギノ角ゴ Pro W3" charset="0"/>
                <a:cs typeface="Arial Narrow" charset="0"/>
              </a:rPr>
            </a:br>
            <a:r>
              <a:rPr lang="en-US" dirty="0">
                <a:latin typeface="Arial Narrow" charset="0"/>
                <a:ea typeface="ヒラギノ角ゴ Pro W3" charset="0"/>
                <a:cs typeface="Arial Narrow" charset="0"/>
              </a:rPr>
              <a:t>Brenda Lyons, Project Manager, JSC-XS</a:t>
            </a:r>
            <a:endParaRPr lang="en-US" sz="1800" dirty="0">
              <a:latin typeface="Arial" charset="0"/>
              <a:ea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061698"/>
      </p:ext>
    </p:extLst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Delay/Disruption Tolerant Networking</a:t>
            </a:r>
            <a:br>
              <a:rPr lang="en-US" dirty="0"/>
            </a:br>
            <a:r>
              <a:rPr lang="en-US" dirty="0"/>
              <a:t>Project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84" y="846138"/>
            <a:ext cx="5734434" cy="5761357"/>
          </a:xfrm>
        </p:spPr>
        <p:txBody>
          <a:bodyPr/>
          <a:lstStyle/>
          <a:p>
            <a:pPr marL="0" indent="0">
              <a:buNone/>
            </a:pPr>
            <a:r>
              <a:rPr lang="en-US" sz="1400" u="sng" dirty="0"/>
              <a:t>Why is DTN important?</a:t>
            </a:r>
          </a:p>
          <a:p>
            <a:r>
              <a:rPr lang="en-US" sz="1400" b="0" dirty="0"/>
              <a:t>Space Communication is subject to delays (due to distance) and intermittent connectivity (due to orbital mechanics)</a:t>
            </a:r>
          </a:p>
          <a:p>
            <a:r>
              <a:rPr lang="en-US" sz="1400" b="0" dirty="0"/>
              <a:t>DTN provides reliable end-to-end data delivery in this environment </a:t>
            </a:r>
          </a:p>
          <a:p>
            <a:r>
              <a:rPr lang="en-US" sz="1400" b="0" dirty="0"/>
              <a:t>Data needs and system complexity are increasing, making networked service and higher bandwidth efficiency necessary</a:t>
            </a:r>
          </a:p>
          <a:p>
            <a:r>
              <a:rPr lang="en-US" sz="1400" b="0" dirty="0"/>
              <a:t>Interoperability and standardization are critical for Gateway, other partnerships, long-term cost control, complexity</a:t>
            </a:r>
          </a:p>
          <a:p>
            <a:pPr marL="0" indent="0">
              <a:buNone/>
            </a:pPr>
            <a:endParaRPr lang="en-US" sz="1400" u="sng" dirty="0"/>
          </a:p>
          <a:p>
            <a:pPr marL="0" indent="0">
              <a:buNone/>
            </a:pPr>
            <a:r>
              <a:rPr lang="en-US" sz="1400" u="sng" dirty="0"/>
              <a:t>Objectives</a:t>
            </a:r>
          </a:p>
          <a:p>
            <a:pPr>
              <a:spcBef>
                <a:spcPts val="0"/>
              </a:spcBef>
            </a:pPr>
            <a:r>
              <a:rPr lang="en-US" sz="1400" b="0" dirty="0"/>
              <a:t>International standardization of the DTN suite of protocols</a:t>
            </a:r>
          </a:p>
          <a:p>
            <a:pPr>
              <a:spcBef>
                <a:spcPts val="0"/>
              </a:spcBef>
            </a:pPr>
            <a:r>
              <a:rPr lang="en-US" sz="1400" b="0" dirty="0"/>
              <a:t>Interoperable open-source implementation (ION) </a:t>
            </a:r>
          </a:p>
          <a:p>
            <a:pPr>
              <a:spcBef>
                <a:spcPts val="0"/>
              </a:spcBef>
            </a:pPr>
            <a:r>
              <a:rPr lang="en-US" sz="1400" b="0" dirty="0"/>
              <a:t>Infusion to NASA missions and networks</a:t>
            </a:r>
          </a:p>
          <a:p>
            <a:pPr>
              <a:spcBef>
                <a:spcPts val="0"/>
              </a:spcBef>
            </a:pPr>
            <a:r>
              <a:rPr lang="en-US" sz="1400" b="0" dirty="0"/>
              <a:t>Adoption of DTN by industry, agencies, partners</a:t>
            </a:r>
          </a:p>
          <a:p>
            <a:pPr marL="0" indent="0">
              <a:buNone/>
            </a:pPr>
            <a:endParaRPr lang="en-US" sz="1400" u="sng" dirty="0"/>
          </a:p>
          <a:p>
            <a:pPr marL="0" indent="0">
              <a:buNone/>
            </a:pPr>
            <a:r>
              <a:rPr lang="en-US" sz="1400" u="sng" dirty="0"/>
              <a:t>Current activities</a:t>
            </a:r>
          </a:p>
          <a:p>
            <a:pPr>
              <a:spcBef>
                <a:spcPts val="0"/>
              </a:spcBef>
            </a:pPr>
            <a:r>
              <a:rPr lang="en-US" sz="1400" b="0" dirty="0"/>
              <a:t>IETF DTN Working Group – BIBE, TCP CL, BP, </a:t>
            </a:r>
            <a:r>
              <a:rPr lang="en-US" sz="1400" b="0" dirty="0" err="1"/>
              <a:t>BPSec</a:t>
            </a:r>
            <a:r>
              <a:rPr lang="en-US" sz="1400" b="0" dirty="0"/>
              <a:t> drafts</a:t>
            </a:r>
          </a:p>
          <a:p>
            <a:pPr>
              <a:spcBef>
                <a:spcPts val="0"/>
              </a:spcBef>
            </a:pPr>
            <a:r>
              <a:rPr lang="en-US" sz="1400" b="0" dirty="0"/>
              <a:t>ION “Hardening” – flush out defects/error conditions, scale testing </a:t>
            </a:r>
          </a:p>
          <a:p>
            <a:pPr>
              <a:spcBef>
                <a:spcPts val="0"/>
              </a:spcBef>
            </a:pPr>
            <a:r>
              <a:rPr lang="en-US" sz="1400" b="0" dirty="0"/>
              <a:t>Infusion </a:t>
            </a:r>
          </a:p>
          <a:p>
            <a:pPr lvl="1">
              <a:spcBef>
                <a:spcPts val="0"/>
              </a:spcBef>
            </a:pPr>
            <a:r>
              <a:rPr lang="en-US" sz="1400" b="0" dirty="0"/>
              <a:t>ION Course (NTL)</a:t>
            </a:r>
          </a:p>
          <a:p>
            <a:pPr lvl="1">
              <a:spcBef>
                <a:spcPts val="0"/>
              </a:spcBef>
            </a:pPr>
            <a:r>
              <a:rPr lang="en-US" sz="1400" b="0" dirty="0"/>
              <a:t>ISS (DTN gateway for Payloads, Arcturus project, ENCODE)</a:t>
            </a:r>
          </a:p>
          <a:p>
            <a:pPr lvl="1">
              <a:spcBef>
                <a:spcPts val="0"/>
              </a:spcBef>
            </a:pPr>
            <a:r>
              <a:rPr lang="en-US" sz="1400" b="0" dirty="0" err="1"/>
              <a:t>SCaN</a:t>
            </a:r>
            <a:r>
              <a:rPr lang="en-US" sz="1400" b="0" dirty="0"/>
              <a:t> infusion – DSN, NEN, SN</a:t>
            </a:r>
          </a:p>
          <a:p>
            <a:pPr lvl="1">
              <a:spcBef>
                <a:spcPts val="0"/>
              </a:spcBef>
            </a:pPr>
            <a:r>
              <a:rPr lang="en-US" sz="1400" b="0" dirty="0"/>
              <a:t>Mission infusion – Gateway, SMD, PACE, AES </a:t>
            </a:r>
            <a:r>
              <a:rPr lang="en-US" sz="1400" b="0" dirty="0" err="1"/>
              <a:t>CubeSats</a:t>
            </a:r>
            <a:r>
              <a:rPr lang="en-US" sz="1400" b="0" dirty="0"/>
              <a:t>/Iris Radio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756" y="1500554"/>
            <a:ext cx="5559920" cy="15087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756" y="3627417"/>
            <a:ext cx="5559920" cy="17444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27976" y="1055077"/>
            <a:ext cx="46440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u="sng" dirty="0">
                <a:latin typeface="Arial"/>
                <a:cs typeface="Arial"/>
              </a:rPr>
              <a:t>Traditional </a:t>
            </a:r>
            <a:r>
              <a:rPr lang="en-US" sz="1600" b="1" u="sng" dirty="0" err="1">
                <a:latin typeface="Arial"/>
                <a:cs typeface="Arial"/>
              </a:rPr>
              <a:t>Comm</a:t>
            </a:r>
            <a:r>
              <a:rPr lang="en-US" sz="1600" dirty="0">
                <a:latin typeface="Arial"/>
                <a:cs typeface="Arial"/>
              </a:rPr>
              <a:t> – requires end-to-end signal</a:t>
            </a:r>
            <a:endParaRPr lang="en-US" sz="1600" b="1" u="sng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70298" y="3238459"/>
            <a:ext cx="4759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u="sng" dirty="0">
                <a:latin typeface="Arial"/>
                <a:cs typeface="Arial"/>
              </a:rPr>
              <a:t>With DTN</a:t>
            </a:r>
            <a:r>
              <a:rPr lang="en-US" sz="1600" dirty="0">
                <a:latin typeface="Arial"/>
                <a:cs typeface="Arial"/>
              </a:rPr>
              <a:t> – takes advantage of partial </a:t>
            </a:r>
            <a:r>
              <a:rPr lang="en-US" sz="1600" dirty="0" err="1">
                <a:latin typeface="Arial"/>
                <a:cs typeface="Arial"/>
              </a:rPr>
              <a:t>comm</a:t>
            </a:r>
            <a:r>
              <a:rPr lang="en-US" sz="1600" dirty="0">
                <a:latin typeface="Arial"/>
                <a:cs typeface="Arial"/>
              </a:rPr>
              <a:t> path</a:t>
            </a:r>
            <a:endParaRPr lang="en-US" sz="1600" b="1" u="sng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6939800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Delay/Disruption Tolerant Networking</a:t>
            </a:r>
            <a:br>
              <a:rPr lang="en-US" sz="2000" dirty="0"/>
            </a:br>
            <a:r>
              <a:rPr lang="en-US" dirty="0"/>
              <a:t>Major Accomplishments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CFA338-B7AA-D34A-8115-BAFEF452E9B5}"/>
              </a:ext>
            </a:extLst>
          </p:cNvPr>
          <p:cNvSpPr txBox="1"/>
          <p:nvPr/>
        </p:nvSpPr>
        <p:spPr>
          <a:xfrm>
            <a:off x="770322" y="898858"/>
            <a:ext cx="1043803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>
                <a:latin typeface="Arial"/>
                <a:ea typeface="ヒラギノ角ゴ Pro W3" charset="-128"/>
                <a:cs typeface="Arial"/>
              </a:rPr>
              <a:t>Standardization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ea typeface="ヒラギノ角ゴ Pro W3" charset="-128"/>
                <a:cs typeface="Arial"/>
              </a:rPr>
              <a:t>Bundle-in-Bundle Encapsulation draft was adopted at IETF 102 (mid-July) as a DTN Working Group document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ea typeface="ヒラギノ角ゴ Pro W3" charset="-128"/>
                <a:cs typeface="Arial"/>
              </a:rPr>
              <a:t>Agreed that </a:t>
            </a:r>
            <a:r>
              <a:rPr lang="en-US" sz="1400" dirty="0" err="1">
                <a:latin typeface="Arial"/>
                <a:ea typeface="ヒラギノ角ゴ Pro W3" charset="-128"/>
                <a:cs typeface="Arial"/>
              </a:rPr>
              <a:t>BPbis</a:t>
            </a:r>
            <a:r>
              <a:rPr lang="en-US" sz="1400" dirty="0">
                <a:latin typeface="Arial"/>
                <a:ea typeface="ヒラギノ角ゴ Pro W3" charset="-128"/>
                <a:cs typeface="Arial"/>
              </a:rPr>
              <a:t> and TCP Convergence Layer drafts will progress together (in Last Call)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latin typeface="Arial"/>
                <a:ea typeface="ヒラギノ角ゴ Pro W3" charset="-128"/>
                <a:cs typeface="Arial"/>
              </a:rPr>
              <a:t>BPSec</a:t>
            </a:r>
            <a:r>
              <a:rPr lang="en-US" sz="1400" dirty="0">
                <a:latin typeface="Arial"/>
                <a:ea typeface="ヒラギノ角ゴ Pro W3" charset="-128"/>
                <a:cs typeface="Arial"/>
              </a:rPr>
              <a:t> draft will follow </a:t>
            </a:r>
            <a:r>
              <a:rPr lang="en-US" sz="1400" dirty="0" err="1">
                <a:latin typeface="Arial"/>
                <a:ea typeface="ヒラギノ角ゴ Pro W3" charset="-128"/>
                <a:cs typeface="Arial"/>
              </a:rPr>
              <a:t>BPbis</a:t>
            </a:r>
            <a:r>
              <a:rPr lang="en-US" sz="1400" dirty="0">
                <a:latin typeface="Arial"/>
                <a:ea typeface="ヒラギノ角ゴ Pro W3" charset="-128"/>
                <a:cs typeface="Arial"/>
              </a:rPr>
              <a:t> and TCP CL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ea typeface="ヒラギノ角ゴ Pro W3" charset="-128"/>
                <a:cs typeface="Arial"/>
              </a:rPr>
              <a:t>As part of HEOMD-003 Interoperability Standards in the Communication System, BP, CFDP, and other CCSDS Standards are being called out as requirements, with other relevant protocols being recommended</a:t>
            </a:r>
          </a:p>
          <a:p>
            <a:endParaRPr lang="en-US" sz="1400" dirty="0">
              <a:latin typeface="Arial"/>
              <a:ea typeface="ヒラギノ角ゴ Pro W3" charset="-128"/>
              <a:cs typeface="Arial"/>
            </a:endParaRPr>
          </a:p>
          <a:p>
            <a:r>
              <a:rPr lang="en-US" sz="1400" b="1" u="sng" dirty="0">
                <a:latin typeface="Arial"/>
                <a:ea typeface="ヒラギノ角ゴ Pro W3" charset="-128"/>
                <a:cs typeface="Arial"/>
              </a:rPr>
              <a:t>Core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ea typeface="ヒラギノ角ゴ Pro W3" charset="-128"/>
                <a:cs typeface="Arial"/>
              </a:rPr>
              <a:t>ION 3.6.1 – Part of onboard ISS DTN Gateway upgrade (Z-book laptop, supporting ECOSTRESS payload)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ea typeface="ヒラギノ角ゴ Pro W3" charset="-128"/>
                <a:cs typeface="Arial"/>
              </a:rPr>
              <a:t>Ohio University upgrades include Wireshark code (result of NTL challenge), IPV6, Windows installer, security testing, multi-node system testbed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ea typeface="ヒラギノ角ゴ Pro W3" charset="-128"/>
                <a:cs typeface="Arial"/>
              </a:rPr>
              <a:t>Planning for ION “hardening” in FY19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ea typeface="ヒラギノ角ゴ Pro W3" charset="-128"/>
                <a:cs typeface="Arial"/>
              </a:rPr>
              <a:t>ION 3.6.2 (upcoming release) development includes Schedule-Aware Bundle Routing fixes, AMP implementation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ea typeface="ヒラギノ角ゴ Pro W3" charset="-128"/>
                <a:cs typeface="Arial"/>
              </a:rPr>
              <a:t>ION Developer’s Course (result of NTL challenge) inaugural offering 10/29/18 at JSC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Arial"/>
              <a:ea typeface="ヒラギノ角ゴ Pro W3" charset="-128"/>
              <a:cs typeface="Arial"/>
            </a:endParaRPr>
          </a:p>
          <a:p>
            <a:r>
              <a:rPr lang="en-US" sz="1400" b="1" u="sng" dirty="0">
                <a:latin typeface="Arial"/>
                <a:ea typeface="ヒラギノ角ゴ Pro W3" charset="-128"/>
                <a:cs typeface="Arial"/>
              </a:rPr>
              <a:t>Infusion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ea typeface="ヒラギノ角ゴ Pro W3" charset="-128"/>
                <a:cs typeface="Arial"/>
              </a:rPr>
              <a:t>ISS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ea typeface="ヒラギノ角ゴ Pro W3" charset="-128"/>
                <a:cs typeface="Arial"/>
              </a:rPr>
              <a:t>ISS DTN gateway upgrade to ION 3.6.1 (Z-book laptop, support to ECOSTRESS payload)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ea typeface="ヒラギノ角ゴ Pro W3" charset="-128"/>
                <a:cs typeface="Arial"/>
              </a:rPr>
              <a:t>Arcturus used ION for data transmission from EMU to MCC displays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ea typeface="ヒラギノ角ゴ Pro W3" charset="-128"/>
                <a:cs typeface="Arial"/>
              </a:rPr>
              <a:t>ENCODE (ISS Optical and DTN, LCRD) project kickoff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ea typeface="ヒラギノ角ゴ Pro W3" charset="-128"/>
                <a:cs typeface="Arial"/>
              </a:rPr>
              <a:t>SMD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ea typeface="ヒラギノ角ゴ Pro W3" charset="-128"/>
                <a:cs typeface="Arial"/>
              </a:rPr>
              <a:t>Working with SMD on communication plan and implementation options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ea typeface="ヒラギノ角ゴ Pro W3" charset="-128"/>
                <a:cs typeface="Arial"/>
              </a:rPr>
              <a:t>PACE mission infusion continues with BP application for </a:t>
            </a:r>
            <a:r>
              <a:rPr lang="en-US" sz="1400" dirty="0" err="1">
                <a:latin typeface="Arial"/>
                <a:ea typeface="ヒラギノ角ゴ Pro W3" charset="-128"/>
                <a:cs typeface="Arial"/>
              </a:rPr>
              <a:t>cFS</a:t>
            </a:r>
            <a:endParaRPr lang="en-US" sz="1400" dirty="0">
              <a:latin typeface="Arial"/>
              <a:ea typeface="ヒラギノ角ゴ Pro W3" charset="-128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latin typeface="Arial"/>
                <a:ea typeface="ヒラギノ角ゴ Pro W3" charset="-128"/>
                <a:cs typeface="Arial"/>
              </a:rPr>
              <a:t>SCaN</a:t>
            </a:r>
            <a:endParaRPr lang="en-US" sz="1400" dirty="0">
              <a:latin typeface="Arial"/>
              <a:ea typeface="ヒラギノ角ゴ Pro W3" charset="-128"/>
              <a:cs typeface="Arial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ea typeface="ヒラギノ角ゴ Pro W3" charset="-128"/>
                <a:cs typeface="Arial"/>
              </a:rPr>
              <a:t>Network infusion planning continues; synergy with project testing, PACE infusion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ea typeface="ヒラギノ角ゴ Pro W3" charset="-128"/>
                <a:cs typeface="Arial"/>
              </a:rPr>
              <a:t>AES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latin typeface="Arial"/>
                <a:ea typeface="ヒラギノ角ゴ Pro W3" charset="-128"/>
                <a:cs typeface="Arial"/>
              </a:rPr>
              <a:t>iPAS</a:t>
            </a:r>
            <a:r>
              <a:rPr lang="en-US" sz="1400" dirty="0">
                <a:latin typeface="Arial"/>
                <a:ea typeface="ヒラギノ角ゴ Pro W3" charset="-128"/>
                <a:cs typeface="Arial"/>
              </a:rPr>
              <a:t> nodes upgraded to ION 3.6.1, implemented SBSP, AMP agent</a:t>
            </a:r>
          </a:p>
        </p:txBody>
      </p:sp>
    </p:spTree>
    <p:extLst>
      <p:ext uri="{BB962C8B-B14F-4D97-AF65-F5344CB8AC3E}">
        <p14:creationId xmlns:p14="http://schemas.microsoft.com/office/powerpoint/2010/main" val="847088873"/>
      </p:ext>
    </p:extLst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Delay/Disruption Tolerant Networking</a:t>
            </a:r>
            <a:br>
              <a:rPr lang="en-US" sz="2000" b="0" dirty="0"/>
            </a:br>
            <a:r>
              <a:rPr lang="en-US" dirty="0"/>
              <a:t>Plans &amp; Partnerships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" y="920942"/>
            <a:ext cx="10972800" cy="5818186"/>
          </a:xfrm>
        </p:spPr>
        <p:txBody>
          <a:bodyPr/>
          <a:lstStyle/>
          <a:p>
            <a:r>
              <a:rPr lang="en-US" dirty="0"/>
              <a:t>Plans for FY19</a:t>
            </a:r>
          </a:p>
          <a:p>
            <a:pPr lvl="1"/>
            <a:r>
              <a:rPr lang="en-US" dirty="0"/>
              <a:t>ION course for developers</a:t>
            </a:r>
          </a:p>
          <a:p>
            <a:pPr lvl="2"/>
            <a:r>
              <a:rPr lang="en-US" dirty="0"/>
              <a:t>Inaugural offering this month at JSC</a:t>
            </a:r>
          </a:p>
          <a:p>
            <a:pPr lvl="2"/>
            <a:r>
              <a:rPr lang="en-US" dirty="0"/>
              <a:t>Planning to offer elsewhere (GSFC, JPL, etc.) as demand, schedule dictate</a:t>
            </a:r>
          </a:p>
          <a:p>
            <a:pPr lvl="1"/>
            <a:r>
              <a:rPr lang="en-US" dirty="0"/>
              <a:t>ION Hardening</a:t>
            </a:r>
          </a:p>
          <a:p>
            <a:pPr lvl="2"/>
            <a:r>
              <a:rPr lang="en-US" dirty="0"/>
              <a:t>Testing to drive out bugs, limitations of ION so that they can be resolved</a:t>
            </a:r>
          </a:p>
          <a:p>
            <a:pPr lvl="2"/>
            <a:r>
              <a:rPr lang="en-US" dirty="0"/>
              <a:t>Allow for confidence of adopters in implementation</a:t>
            </a:r>
          </a:p>
          <a:p>
            <a:pPr lvl="1"/>
            <a:r>
              <a:rPr lang="en-US" dirty="0"/>
              <a:t>Increasing complexity of network demonstrations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Partnerships</a:t>
            </a:r>
          </a:p>
          <a:p>
            <a:pPr marL="793750" lvl="1" indent="-285750"/>
            <a:r>
              <a:rPr lang="en-US" dirty="0"/>
              <a:t>Gateway standards, planning</a:t>
            </a:r>
          </a:p>
          <a:p>
            <a:pPr marL="793750" lvl="1" indent="-285750"/>
            <a:r>
              <a:rPr lang="en-US" dirty="0"/>
              <a:t>Avionics and Software Project, </a:t>
            </a:r>
            <a:r>
              <a:rPr lang="en-US" dirty="0" err="1"/>
              <a:t>CubeSats</a:t>
            </a:r>
            <a:r>
              <a:rPr lang="en-US" dirty="0"/>
              <a:t>, MSU Ground Station </a:t>
            </a:r>
          </a:p>
          <a:p>
            <a:pPr marL="793750" lvl="1" indent="-285750"/>
            <a:r>
              <a:rPr lang="en-US" dirty="0"/>
              <a:t>ISS:  payload gateway; Arcturus (institutional availability); ENCODE (high-rate, optical DTN)</a:t>
            </a:r>
          </a:p>
          <a:p>
            <a:pPr marL="793750" lvl="1" indent="-285750"/>
            <a:r>
              <a:rPr lang="en-US" dirty="0"/>
              <a:t>SMD planning – working directly with SMD for plan to adopt DTN</a:t>
            </a:r>
          </a:p>
          <a:p>
            <a:pPr marL="793750" lvl="1" indent="-285750"/>
            <a:r>
              <a:rPr lang="en-US" dirty="0"/>
              <a:t>IETF DTN WG participants includes broad industry representation</a:t>
            </a:r>
          </a:p>
          <a:p>
            <a:pPr marL="793750" lvl="1" indent="-285750"/>
            <a:r>
              <a:rPr lang="en-US" dirty="0"/>
              <a:t>DTN as part of architecture for other government agencies’ solution</a:t>
            </a:r>
          </a:p>
          <a:p>
            <a:pPr marL="793750" lvl="1" indent="-285750"/>
            <a:r>
              <a:rPr lang="en-US" dirty="0"/>
              <a:t>SBIR Antara </a:t>
            </a:r>
            <a:r>
              <a:rPr lang="en-US" dirty="0" err="1"/>
              <a:t>Teknik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475219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BACKUP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150474"/>
      </p:ext>
    </p:extLst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0252076" y="6079235"/>
            <a:ext cx="352425" cy="317500"/>
          </a:xfrm>
        </p:spPr>
        <p:txBody>
          <a:bodyPr/>
          <a:lstStyle/>
          <a:p>
            <a:fld id="{E876D29D-0AA4-4D83-9904-72621882E6EF}" type="slidenum">
              <a:rPr lang="en-US" smtClean="0">
                <a:solidFill>
                  <a:srgbClr val="000000"/>
                </a:solidFill>
              </a:rPr>
              <a:pPr/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Chevron 4"/>
          <p:cNvSpPr/>
          <p:nvPr/>
        </p:nvSpPr>
        <p:spPr bwMode="auto">
          <a:xfrm>
            <a:off x="1566482" y="949819"/>
            <a:ext cx="3017520" cy="274320"/>
          </a:xfrm>
          <a:prstGeom prst="chevron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chemeClr val="bg1"/>
                </a:solidFill>
                <a:latin typeface="Arial" charset="0"/>
                <a:ea typeface="ＭＳ Ｐゴシック" pitchFamily="112" charset="-128"/>
              </a:rPr>
              <a:t>FY18 – Operational Usage</a:t>
            </a:r>
          </a:p>
        </p:txBody>
      </p:sp>
      <p:sp>
        <p:nvSpPr>
          <p:cNvPr id="7" name="Chevron 6"/>
          <p:cNvSpPr/>
          <p:nvPr/>
        </p:nvSpPr>
        <p:spPr bwMode="auto">
          <a:xfrm>
            <a:off x="4575837" y="949819"/>
            <a:ext cx="3017520" cy="274320"/>
          </a:xfrm>
          <a:prstGeom prst="chevron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chemeClr val="bg1"/>
                </a:solidFill>
                <a:latin typeface="Arial" charset="0"/>
                <a:ea typeface="ＭＳ Ｐゴシック" pitchFamily="112" charset="-128"/>
              </a:rPr>
              <a:t>FY19 – Operational Usage</a:t>
            </a:r>
          </a:p>
        </p:txBody>
      </p:sp>
      <p:sp>
        <p:nvSpPr>
          <p:cNvPr id="8" name="Chevron 7"/>
          <p:cNvSpPr/>
          <p:nvPr/>
        </p:nvSpPr>
        <p:spPr bwMode="auto">
          <a:xfrm>
            <a:off x="7585192" y="949819"/>
            <a:ext cx="3082808" cy="274320"/>
          </a:xfrm>
          <a:prstGeom prst="chevron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1100" b="1" dirty="0">
                <a:solidFill>
                  <a:schemeClr val="bg1"/>
                </a:solidFill>
                <a:latin typeface="Arial" charset="0"/>
                <a:ea typeface="ＭＳ Ｐゴシック" pitchFamily="112" charset="-128"/>
              </a:rPr>
              <a:t>FY20+ – Widespread Usage </a:t>
            </a:r>
          </a:p>
        </p:txBody>
      </p:sp>
      <p:sp>
        <p:nvSpPr>
          <p:cNvPr id="14" name="Chevron 13"/>
          <p:cNvSpPr/>
          <p:nvPr/>
        </p:nvSpPr>
        <p:spPr bwMode="auto">
          <a:xfrm>
            <a:off x="1755210" y="1277426"/>
            <a:ext cx="914400" cy="411480"/>
          </a:xfrm>
          <a:prstGeom prst="chevro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ION 3.6.1</a:t>
            </a:r>
          </a:p>
        </p:txBody>
      </p:sp>
      <p:sp>
        <p:nvSpPr>
          <p:cNvPr id="15" name="Chevron 14"/>
          <p:cNvSpPr/>
          <p:nvPr/>
        </p:nvSpPr>
        <p:spPr bwMode="auto">
          <a:xfrm>
            <a:off x="8940501" y="1282410"/>
            <a:ext cx="1381098" cy="411480"/>
          </a:xfrm>
          <a:prstGeom prst="chevro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NASA ION COMPLETE</a:t>
            </a:r>
          </a:p>
        </p:txBody>
      </p:sp>
      <p:sp>
        <p:nvSpPr>
          <p:cNvPr id="16" name="Chevron 15"/>
          <p:cNvSpPr/>
          <p:nvPr/>
        </p:nvSpPr>
        <p:spPr bwMode="auto">
          <a:xfrm>
            <a:off x="10252077" y="1277426"/>
            <a:ext cx="987892" cy="411480"/>
          </a:xfrm>
          <a:prstGeom prst="chevro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ION 4.1.0</a:t>
            </a:r>
          </a:p>
        </p:txBody>
      </p:sp>
      <p:sp>
        <p:nvSpPr>
          <p:cNvPr id="23" name="Pentagon 22"/>
          <p:cNvSpPr/>
          <p:nvPr/>
        </p:nvSpPr>
        <p:spPr bwMode="auto">
          <a:xfrm>
            <a:off x="1816722" y="4743818"/>
            <a:ext cx="1164889" cy="502920"/>
          </a:xfrm>
          <a:prstGeom prst="homePlat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latin typeface="Arial" charset="0"/>
                <a:ea typeface="ＭＳ Ｐゴシック" pitchFamily="112" charset="-128"/>
              </a:rPr>
              <a:t>        </a:t>
            </a:r>
            <a:r>
              <a:rPr lang="en-US" sz="1400" dirty="0">
                <a:latin typeface="Arial" charset="0"/>
                <a:ea typeface="ＭＳ Ｐゴシック" pitchFamily="112" charset="-128"/>
              </a:rPr>
              <a:t>KARI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943" y="4718114"/>
            <a:ext cx="621792" cy="621792"/>
          </a:xfrm>
          <a:prstGeom prst="rect">
            <a:avLst/>
          </a:prstGeom>
        </p:spPr>
      </p:pic>
      <p:sp>
        <p:nvSpPr>
          <p:cNvPr id="25" name="Chevron 24"/>
          <p:cNvSpPr/>
          <p:nvPr/>
        </p:nvSpPr>
        <p:spPr bwMode="auto">
          <a:xfrm>
            <a:off x="2669611" y="4743818"/>
            <a:ext cx="4458020" cy="502920"/>
          </a:xfrm>
          <a:prstGeom prst="chevron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charset="0"/>
                <a:ea typeface="ＭＳ Ｐゴシック" pitchFamily="112" charset="-128"/>
              </a:rPr>
              <a:t>DTN Phase III+ Ground Testing</a:t>
            </a:r>
          </a:p>
        </p:txBody>
      </p:sp>
      <p:sp>
        <p:nvSpPr>
          <p:cNvPr id="26" name="Chevron 25"/>
          <p:cNvSpPr/>
          <p:nvPr/>
        </p:nvSpPr>
        <p:spPr bwMode="auto">
          <a:xfrm>
            <a:off x="6885354" y="4743818"/>
            <a:ext cx="3782647" cy="502920"/>
          </a:xfrm>
          <a:prstGeom prst="chevron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charset="0"/>
                <a:ea typeface="ＭＳ Ｐゴシック" pitchFamily="112" charset="-128"/>
              </a:rPr>
              <a:t>KPLO Support</a:t>
            </a:r>
          </a:p>
        </p:txBody>
      </p:sp>
      <p:sp>
        <p:nvSpPr>
          <p:cNvPr id="56" name="Pentagon 55"/>
          <p:cNvSpPr/>
          <p:nvPr/>
        </p:nvSpPr>
        <p:spPr bwMode="auto">
          <a:xfrm>
            <a:off x="1796932" y="5294909"/>
            <a:ext cx="1478127" cy="493776"/>
          </a:xfrm>
          <a:prstGeom prst="homePlate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Arial" charset="0"/>
                <a:ea typeface="ＭＳ Ｐゴシック" pitchFamily="112" charset="-128"/>
              </a:rPr>
              <a:t>  Commercial Infusion</a:t>
            </a:r>
          </a:p>
        </p:txBody>
      </p:sp>
      <p:sp>
        <p:nvSpPr>
          <p:cNvPr id="57" name="Chevron 56"/>
          <p:cNvSpPr/>
          <p:nvPr/>
        </p:nvSpPr>
        <p:spPr bwMode="auto">
          <a:xfrm>
            <a:off x="3027366" y="5294909"/>
            <a:ext cx="4028377" cy="493776"/>
          </a:xfrm>
          <a:prstGeom prst="chevron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charset="0"/>
                <a:ea typeface="ＭＳ Ｐゴシック" pitchFamily="112" charset="-128"/>
              </a:rPr>
              <a:t>Industry Engagement</a:t>
            </a:r>
          </a:p>
        </p:txBody>
      </p:sp>
      <p:sp>
        <p:nvSpPr>
          <p:cNvPr id="59" name="Chevron 58"/>
          <p:cNvSpPr/>
          <p:nvPr/>
        </p:nvSpPr>
        <p:spPr bwMode="auto">
          <a:xfrm>
            <a:off x="9103720" y="5294909"/>
            <a:ext cx="1564280" cy="493776"/>
          </a:xfrm>
          <a:prstGeom prst="chevron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charset="0"/>
                <a:ea typeface="ＭＳ Ｐゴシック" pitchFamily="112" charset="-128"/>
              </a:rPr>
              <a:t>Commercial Products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271" y="5290337"/>
            <a:ext cx="502920" cy="502920"/>
          </a:xfrm>
          <a:prstGeom prst="rect">
            <a:avLst/>
          </a:prstGeom>
        </p:spPr>
      </p:pic>
      <p:sp>
        <p:nvSpPr>
          <p:cNvPr id="60" name="Chevron 59"/>
          <p:cNvSpPr/>
          <p:nvPr/>
        </p:nvSpPr>
        <p:spPr bwMode="auto">
          <a:xfrm>
            <a:off x="7899047" y="5294909"/>
            <a:ext cx="1476702" cy="493776"/>
          </a:xfrm>
          <a:prstGeom prst="chevron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charset="0"/>
                <a:ea typeface="ＭＳ Ｐゴシック" pitchFamily="112" charset="-128"/>
              </a:rPr>
              <a:t>IETF Standards</a:t>
            </a:r>
          </a:p>
        </p:txBody>
      </p:sp>
      <p:sp>
        <p:nvSpPr>
          <p:cNvPr id="201" name="Chevron 200"/>
          <p:cNvSpPr/>
          <p:nvPr/>
        </p:nvSpPr>
        <p:spPr bwMode="auto">
          <a:xfrm>
            <a:off x="2536618" y="3171356"/>
            <a:ext cx="4519124" cy="512064"/>
          </a:xfrm>
          <a:prstGeom prst="chevron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Avionics &amp; SW Integration including CFS</a:t>
            </a:r>
          </a:p>
        </p:txBody>
      </p:sp>
      <p:sp>
        <p:nvSpPr>
          <p:cNvPr id="202" name="Pentagon 201"/>
          <p:cNvSpPr/>
          <p:nvPr/>
        </p:nvSpPr>
        <p:spPr bwMode="auto">
          <a:xfrm>
            <a:off x="1805025" y="3171356"/>
            <a:ext cx="994600" cy="512064"/>
          </a:xfrm>
          <a:prstGeom prst="homePlat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Arial" charset="0"/>
                <a:ea typeface="ＭＳ Ｐゴシック" pitchFamily="112" charset="-128"/>
              </a:rPr>
              <a:t>   AES</a:t>
            </a:r>
          </a:p>
        </p:txBody>
      </p:sp>
      <p:pic>
        <p:nvPicPr>
          <p:cNvPr id="200" name="Picture 199" descr="AES_logo_final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482" y="3162212"/>
            <a:ext cx="530352" cy="530352"/>
          </a:xfrm>
          <a:prstGeom prst="rect">
            <a:avLst/>
          </a:prstGeom>
        </p:spPr>
      </p:pic>
      <p:sp>
        <p:nvSpPr>
          <p:cNvPr id="203" name="Chevron 202"/>
          <p:cNvSpPr/>
          <p:nvPr/>
        </p:nvSpPr>
        <p:spPr bwMode="auto">
          <a:xfrm>
            <a:off x="6779975" y="3171356"/>
            <a:ext cx="2014669" cy="512064"/>
          </a:xfrm>
          <a:prstGeom prst="chevron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EM-1 </a:t>
            </a:r>
            <a:r>
              <a:rPr lang="en-US" sz="1100" dirty="0" err="1">
                <a:latin typeface="Arial" charset="0"/>
                <a:ea typeface="ＭＳ Ｐゴシック" pitchFamily="112" charset="-128"/>
              </a:rPr>
              <a:t>Cubesats</a:t>
            </a:r>
            <a:endParaRPr lang="en-US" sz="1100" dirty="0">
              <a:latin typeface="Arial" charset="0"/>
              <a:ea typeface="ＭＳ Ｐゴシック" pitchFamily="112" charset="-128"/>
            </a:endParaRPr>
          </a:p>
        </p:txBody>
      </p:sp>
      <p:sp>
        <p:nvSpPr>
          <p:cNvPr id="204" name="Chevron 203"/>
          <p:cNvSpPr/>
          <p:nvPr/>
        </p:nvSpPr>
        <p:spPr bwMode="auto">
          <a:xfrm>
            <a:off x="8487509" y="3171356"/>
            <a:ext cx="2172936" cy="512064"/>
          </a:xfrm>
          <a:prstGeom prst="chevron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Gateway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 err="1">
                <a:latin typeface="Arial" charset="0"/>
                <a:ea typeface="ＭＳ Ｐゴシック" pitchFamily="112" charset="-128"/>
              </a:rPr>
              <a:t>NextSTEP</a:t>
            </a:r>
            <a:r>
              <a:rPr lang="en-US" sz="1100" dirty="0">
                <a:latin typeface="Arial" charset="0"/>
                <a:ea typeface="ＭＳ Ｐゴシック" pitchFamily="112" charset="-128"/>
              </a:rPr>
              <a:t> Habitat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517904" y="5807595"/>
            <a:ext cx="9150096" cy="603556"/>
            <a:chOff x="-6096" y="5077834"/>
            <a:chExt cx="9150096" cy="603556"/>
          </a:xfrm>
        </p:grpSpPr>
        <p:sp>
          <p:nvSpPr>
            <p:cNvPr id="43" name="Pentagon 42"/>
            <p:cNvSpPr/>
            <p:nvPr/>
          </p:nvSpPr>
          <p:spPr bwMode="auto">
            <a:xfrm>
              <a:off x="272930" y="5105676"/>
              <a:ext cx="1344736" cy="493776"/>
            </a:xfrm>
            <a:prstGeom prst="homePlate">
              <a:avLst/>
            </a:prstGeom>
            <a:solidFill>
              <a:srgbClr val="FF66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latin typeface="Arial" charset="0"/>
                  <a:ea typeface="ＭＳ Ｐゴシック" pitchFamily="112" charset="-128"/>
                </a:rPr>
                <a:t>OGA        Missions</a:t>
              </a:r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096" y="5077834"/>
              <a:ext cx="609653" cy="603556"/>
            </a:xfrm>
            <a:prstGeom prst="rect">
              <a:avLst/>
            </a:prstGeom>
          </p:spPr>
        </p:pic>
        <p:sp>
          <p:nvSpPr>
            <p:cNvPr id="48" name="Chevron 47"/>
            <p:cNvSpPr/>
            <p:nvPr/>
          </p:nvSpPr>
          <p:spPr bwMode="auto">
            <a:xfrm>
              <a:off x="4846778" y="5105602"/>
              <a:ext cx="1599364" cy="493776"/>
            </a:xfrm>
            <a:prstGeom prst="chevron">
              <a:avLst/>
            </a:prstGeom>
            <a:solidFill>
              <a:srgbClr val="FF66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Arial" charset="0"/>
                  <a:ea typeface="ＭＳ Ｐゴシック" pitchFamily="112" charset="-128"/>
                </a:rPr>
                <a:t>R&amp;D/Proof of Concept</a:t>
              </a:r>
            </a:p>
          </p:txBody>
        </p:sp>
        <p:sp>
          <p:nvSpPr>
            <p:cNvPr id="50" name="Chevron 49"/>
            <p:cNvSpPr/>
            <p:nvPr/>
          </p:nvSpPr>
          <p:spPr bwMode="auto">
            <a:xfrm>
              <a:off x="6176069" y="5105676"/>
              <a:ext cx="1751249" cy="493776"/>
            </a:xfrm>
            <a:prstGeom prst="chevron">
              <a:avLst/>
            </a:prstGeom>
            <a:solidFill>
              <a:srgbClr val="FF66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Arial" charset="0"/>
                  <a:ea typeface="ＭＳ Ｐゴシック" pitchFamily="112" charset="-128"/>
                </a:rPr>
                <a:t>Architecture Inclusion</a:t>
              </a:r>
            </a:p>
          </p:txBody>
        </p:sp>
        <p:sp>
          <p:nvSpPr>
            <p:cNvPr id="51" name="Chevron 50"/>
            <p:cNvSpPr/>
            <p:nvPr/>
          </p:nvSpPr>
          <p:spPr bwMode="auto">
            <a:xfrm>
              <a:off x="7636817" y="5105676"/>
              <a:ext cx="1507183" cy="493776"/>
            </a:xfrm>
            <a:prstGeom prst="chevron">
              <a:avLst/>
            </a:prstGeom>
            <a:solidFill>
              <a:srgbClr val="FF66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Arial" charset="0"/>
                  <a:ea typeface="ＭＳ Ｐゴシック" pitchFamily="112" charset="-128"/>
                </a:rPr>
                <a:t>Widespread Use of DTN</a:t>
              </a:r>
            </a:p>
          </p:txBody>
        </p:sp>
        <p:sp>
          <p:nvSpPr>
            <p:cNvPr id="205" name="Chevron 204"/>
            <p:cNvSpPr/>
            <p:nvPr/>
          </p:nvSpPr>
          <p:spPr bwMode="auto">
            <a:xfrm>
              <a:off x="1372459" y="5105676"/>
              <a:ext cx="3720975" cy="493776"/>
            </a:xfrm>
            <a:prstGeom prst="chevron">
              <a:avLst/>
            </a:prstGeom>
            <a:solidFill>
              <a:srgbClr val="FF66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Arial" charset="0"/>
                  <a:ea typeface="ＭＳ Ｐゴシック" pitchFamily="112" charset="-128"/>
                </a:rPr>
                <a:t>Opportunity Identification</a:t>
              </a:r>
            </a:p>
          </p:txBody>
        </p:sp>
      </p:grpSp>
      <p:sp>
        <p:nvSpPr>
          <p:cNvPr id="234" name="Chevron 233"/>
          <p:cNvSpPr/>
          <p:nvPr/>
        </p:nvSpPr>
        <p:spPr bwMode="auto">
          <a:xfrm>
            <a:off x="2527092" y="3722847"/>
            <a:ext cx="1489240" cy="512064"/>
          </a:xfrm>
          <a:prstGeom prst="chevron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Future Architecture Studies</a:t>
            </a:r>
          </a:p>
        </p:txBody>
      </p:sp>
      <p:sp>
        <p:nvSpPr>
          <p:cNvPr id="235" name="Pentagon 234"/>
          <p:cNvSpPr/>
          <p:nvPr/>
        </p:nvSpPr>
        <p:spPr bwMode="auto">
          <a:xfrm>
            <a:off x="1795500" y="3722847"/>
            <a:ext cx="994600" cy="512064"/>
          </a:xfrm>
          <a:prstGeom prst="homePlat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Arial" charset="0"/>
                <a:ea typeface="ＭＳ Ｐゴシック" pitchFamily="112" charset="-128"/>
              </a:rPr>
              <a:t>    </a:t>
            </a:r>
            <a:r>
              <a:rPr lang="en-US" sz="1400" dirty="0" err="1">
                <a:latin typeface="Arial" charset="0"/>
                <a:ea typeface="ＭＳ Ｐゴシック" pitchFamily="112" charset="-128"/>
              </a:rPr>
              <a:t>SCaN</a:t>
            </a:r>
            <a:endParaRPr lang="en-US" sz="1400" dirty="0">
              <a:latin typeface="Arial" charset="0"/>
              <a:ea typeface="ＭＳ Ｐゴシック" pitchFamily="112" charset="-128"/>
            </a:endParaRPr>
          </a:p>
        </p:txBody>
      </p:sp>
      <p:grpSp>
        <p:nvGrpSpPr>
          <p:cNvPr id="1149" name="Group 1148"/>
          <p:cNvGrpSpPr/>
          <p:nvPr/>
        </p:nvGrpSpPr>
        <p:grpSpPr>
          <a:xfrm>
            <a:off x="1556413" y="3714158"/>
            <a:ext cx="525761" cy="529445"/>
            <a:chOff x="3051837" y="3269233"/>
            <a:chExt cx="525761" cy="529445"/>
          </a:xfrm>
        </p:grpSpPr>
        <p:pic>
          <p:nvPicPr>
            <p:cNvPr id="1146" name="Picture 114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113" y="3286614"/>
              <a:ext cx="519485" cy="512064"/>
            </a:xfrm>
            <a:prstGeom prst="rect">
              <a:avLst/>
            </a:prstGeom>
          </p:spPr>
        </p:pic>
        <p:sp>
          <p:nvSpPr>
            <p:cNvPr id="1147" name="Oval 1146"/>
            <p:cNvSpPr/>
            <p:nvPr/>
          </p:nvSpPr>
          <p:spPr bwMode="auto">
            <a:xfrm>
              <a:off x="3051837" y="3269233"/>
              <a:ext cx="519920" cy="519920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latin typeface="Arial" charset="0"/>
                <a:ea typeface="ＭＳ Ｐゴシック" pitchFamily="112" charset="-128"/>
              </a:endParaRPr>
            </a:p>
          </p:txBody>
        </p:sp>
      </p:grpSp>
      <p:sp>
        <p:nvSpPr>
          <p:cNvPr id="236" name="Chevron 235"/>
          <p:cNvSpPr/>
          <p:nvPr/>
        </p:nvSpPr>
        <p:spPr bwMode="auto">
          <a:xfrm>
            <a:off x="3735755" y="3722847"/>
            <a:ext cx="3509108" cy="512064"/>
          </a:xfrm>
          <a:prstGeom prst="chevron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High-Rate DTN Development</a:t>
            </a:r>
          </a:p>
        </p:txBody>
      </p:sp>
      <p:sp>
        <p:nvSpPr>
          <p:cNvPr id="237" name="Chevron 236"/>
          <p:cNvSpPr/>
          <p:nvPr/>
        </p:nvSpPr>
        <p:spPr bwMode="auto">
          <a:xfrm>
            <a:off x="6963508" y="3722847"/>
            <a:ext cx="3704491" cy="512064"/>
          </a:xfrm>
          <a:prstGeom prst="chevron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Mission &amp; Infrastructure Infusion</a:t>
            </a:r>
          </a:p>
        </p:txBody>
      </p:sp>
      <p:sp>
        <p:nvSpPr>
          <p:cNvPr id="243" name="Rectangle 242"/>
          <p:cNvSpPr/>
          <p:nvPr/>
        </p:nvSpPr>
        <p:spPr>
          <a:xfrm>
            <a:off x="1156770" y="1663305"/>
            <a:ext cx="202440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/>
              <a:t>Android port</a:t>
            </a:r>
          </a:p>
          <a:p>
            <a:r>
              <a:rPr lang="en-US" sz="900" b="1" dirty="0"/>
              <a:t>Windows installer</a:t>
            </a:r>
          </a:p>
          <a:p>
            <a:r>
              <a:rPr lang="en-US" sz="900" b="1" dirty="0"/>
              <a:t>SBSP update</a:t>
            </a:r>
          </a:p>
          <a:p>
            <a:r>
              <a:rPr lang="en-US" sz="900" b="1" dirty="0"/>
              <a:t>Features added to RTEMS port</a:t>
            </a:r>
          </a:p>
          <a:p>
            <a:r>
              <a:rPr lang="en-US" sz="900" b="1" dirty="0"/>
              <a:t>CGR SABR update</a:t>
            </a:r>
          </a:p>
        </p:txBody>
      </p:sp>
      <p:sp>
        <p:nvSpPr>
          <p:cNvPr id="244" name="Rectangle 243"/>
          <p:cNvSpPr/>
          <p:nvPr/>
        </p:nvSpPr>
        <p:spPr>
          <a:xfrm>
            <a:off x="8830512" y="1654313"/>
            <a:ext cx="19212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/>
              <a:t>Node Auto-configuration</a:t>
            </a:r>
          </a:p>
          <a:p>
            <a:r>
              <a:rPr lang="en-US" sz="900" b="1" dirty="0"/>
              <a:t>Congestion Forecasting</a:t>
            </a:r>
          </a:p>
          <a:p>
            <a:r>
              <a:rPr lang="en-US" sz="900" b="1" dirty="0"/>
              <a:t>High-Rate Support</a:t>
            </a:r>
          </a:p>
          <a:p>
            <a:r>
              <a:rPr lang="en-US" sz="900" b="1" dirty="0"/>
              <a:t>Information Centric Networking</a:t>
            </a:r>
          </a:p>
        </p:txBody>
      </p:sp>
      <p:sp>
        <p:nvSpPr>
          <p:cNvPr id="58" name="Chevron 57"/>
          <p:cNvSpPr/>
          <p:nvPr/>
        </p:nvSpPr>
        <p:spPr bwMode="auto">
          <a:xfrm>
            <a:off x="6779975" y="5294909"/>
            <a:ext cx="1389506" cy="493776"/>
          </a:xfrm>
          <a:prstGeom prst="chevron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charset="0"/>
                <a:ea typeface="ＭＳ Ｐゴシック" pitchFamily="112" charset="-128"/>
              </a:rPr>
              <a:t>Establish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charset="0"/>
                <a:ea typeface="ＭＳ Ｐゴシック" pitchFamily="112" charset="-128"/>
              </a:rPr>
              <a:t>Pilots</a:t>
            </a:r>
          </a:p>
        </p:txBody>
      </p:sp>
      <p:sp>
        <p:nvSpPr>
          <p:cNvPr id="66" name="Chevron 65"/>
          <p:cNvSpPr/>
          <p:nvPr/>
        </p:nvSpPr>
        <p:spPr bwMode="auto">
          <a:xfrm>
            <a:off x="5811817" y="1315850"/>
            <a:ext cx="914400" cy="411480"/>
          </a:xfrm>
          <a:prstGeom prst="chevro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ION 3.6.3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704988" y="1708828"/>
            <a:ext cx="13703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/>
              <a:t>IPV6 port</a:t>
            </a:r>
          </a:p>
          <a:p>
            <a:r>
              <a:rPr lang="en-US" sz="900" b="1" dirty="0"/>
              <a:t>“Sticky” Routing</a:t>
            </a:r>
          </a:p>
          <a:p>
            <a:r>
              <a:rPr lang="en-US" sz="900" b="1" dirty="0"/>
              <a:t>OCGR</a:t>
            </a:r>
          </a:p>
          <a:p>
            <a:r>
              <a:rPr lang="en-US" sz="900" b="1" dirty="0"/>
              <a:t>Contact History </a:t>
            </a:r>
            <a:r>
              <a:rPr lang="en-US" sz="900" b="1" dirty="0" err="1"/>
              <a:t>Exch</a:t>
            </a:r>
            <a:endParaRPr lang="en-US" sz="900" b="1" dirty="0"/>
          </a:p>
          <a:p>
            <a:r>
              <a:rPr lang="en-US" sz="900" b="1" dirty="0"/>
              <a:t>Scalability</a:t>
            </a:r>
          </a:p>
          <a:p>
            <a:r>
              <a:rPr lang="en-US" sz="900" b="1" dirty="0"/>
              <a:t>Node Auto-</a:t>
            </a:r>
            <a:r>
              <a:rPr lang="en-US" sz="900" b="1" dirty="0" err="1"/>
              <a:t>config</a:t>
            </a:r>
            <a:endParaRPr lang="en-US" sz="900" b="1" dirty="0"/>
          </a:p>
        </p:txBody>
      </p:sp>
      <p:sp>
        <p:nvSpPr>
          <p:cNvPr id="53" name="Chevron 52"/>
          <p:cNvSpPr/>
          <p:nvPr/>
        </p:nvSpPr>
        <p:spPr bwMode="auto">
          <a:xfrm>
            <a:off x="6862119" y="1303837"/>
            <a:ext cx="914400" cy="411480"/>
          </a:xfrm>
          <a:prstGeom prst="chevro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ION 4.0.0</a:t>
            </a:r>
          </a:p>
        </p:txBody>
      </p:sp>
      <p:sp>
        <p:nvSpPr>
          <p:cNvPr id="61" name="Chevron 60"/>
          <p:cNvSpPr/>
          <p:nvPr/>
        </p:nvSpPr>
        <p:spPr bwMode="auto">
          <a:xfrm>
            <a:off x="3700790" y="1285627"/>
            <a:ext cx="993762" cy="411480"/>
          </a:xfrm>
          <a:prstGeom prst="chevro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ION 3.6.2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532190" y="1660816"/>
            <a:ext cx="124844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/>
              <a:t>AMP Implementation Security Policy update</a:t>
            </a:r>
          </a:p>
          <a:p>
            <a:r>
              <a:rPr lang="en-US" sz="900" b="1" dirty="0"/>
              <a:t>Bug fixes</a:t>
            </a:r>
          </a:p>
        </p:txBody>
      </p:sp>
      <p:sp>
        <p:nvSpPr>
          <p:cNvPr id="52" name="Chevron 51"/>
          <p:cNvSpPr/>
          <p:nvPr/>
        </p:nvSpPr>
        <p:spPr bwMode="auto">
          <a:xfrm>
            <a:off x="2509901" y="4268862"/>
            <a:ext cx="1506431" cy="421554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Advocacy </a:t>
            </a:r>
          </a:p>
        </p:txBody>
      </p:sp>
      <p:sp>
        <p:nvSpPr>
          <p:cNvPr id="62" name="Pentagon 61"/>
          <p:cNvSpPr/>
          <p:nvPr/>
        </p:nvSpPr>
        <p:spPr bwMode="auto">
          <a:xfrm>
            <a:off x="1880841" y="4268862"/>
            <a:ext cx="994600" cy="421554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Arial" charset="0"/>
                <a:ea typeface="ＭＳ Ｐゴシック" pitchFamily="112" charset="-128"/>
              </a:rPr>
              <a:t>NASA   Infusion</a:t>
            </a:r>
          </a:p>
        </p:txBody>
      </p:sp>
      <p:sp>
        <p:nvSpPr>
          <p:cNvPr id="64" name="Chevron 63"/>
          <p:cNvSpPr/>
          <p:nvPr/>
        </p:nvSpPr>
        <p:spPr bwMode="auto">
          <a:xfrm>
            <a:off x="5314462" y="4268862"/>
            <a:ext cx="3626338" cy="421554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100" dirty="0">
                <a:latin typeface="Arial" charset="0"/>
                <a:ea typeface="ＭＳ Ｐゴシック" pitchFamily="112" charset="-128"/>
              </a:rPr>
              <a:t>Incorporate DTN into Ground and Flight Segments (RF and Optical)</a:t>
            </a:r>
          </a:p>
        </p:txBody>
      </p:sp>
      <p:sp>
        <p:nvSpPr>
          <p:cNvPr id="65" name="Chevron 64"/>
          <p:cNvSpPr/>
          <p:nvPr/>
        </p:nvSpPr>
        <p:spPr bwMode="auto">
          <a:xfrm>
            <a:off x="8697597" y="4268862"/>
            <a:ext cx="1963094" cy="421554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Significant Operational Use</a:t>
            </a:r>
          </a:p>
        </p:txBody>
      </p:sp>
      <p:pic>
        <p:nvPicPr>
          <p:cNvPr id="69" name="Picture 9" descr="AGU_Panel_Banner1c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19" b="9076"/>
          <a:stretch/>
        </p:blipFill>
        <p:spPr bwMode="auto">
          <a:xfrm>
            <a:off x="1528403" y="4238650"/>
            <a:ext cx="492380" cy="47668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Pentagon 74"/>
          <p:cNvSpPr/>
          <p:nvPr/>
        </p:nvSpPr>
        <p:spPr bwMode="auto">
          <a:xfrm>
            <a:off x="1920234" y="2630898"/>
            <a:ext cx="869867" cy="512064"/>
          </a:xfrm>
          <a:prstGeom prst="homePlat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charset="0"/>
                <a:ea typeface="ＭＳ Ｐゴシック" pitchFamily="112" charset="-128"/>
              </a:rPr>
              <a:t>ISS</a:t>
            </a:r>
          </a:p>
        </p:txBody>
      </p:sp>
      <p:pic>
        <p:nvPicPr>
          <p:cNvPr id="76" name="Picture 7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20" y="2602203"/>
            <a:ext cx="621792" cy="621792"/>
          </a:xfrm>
          <a:prstGeom prst="rect">
            <a:avLst/>
          </a:prstGeom>
        </p:spPr>
      </p:pic>
      <p:sp>
        <p:nvSpPr>
          <p:cNvPr id="79" name="Chevron 78"/>
          <p:cNvSpPr/>
          <p:nvPr/>
        </p:nvSpPr>
        <p:spPr bwMode="auto">
          <a:xfrm>
            <a:off x="2527093" y="2630898"/>
            <a:ext cx="2854804" cy="512064"/>
          </a:xfrm>
          <a:prstGeom prst="chevron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DTN GW H/W Upgrade, ION 3.6.1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 err="1">
                <a:latin typeface="Arial" charset="0"/>
                <a:ea typeface="ＭＳ Ｐゴシック" pitchFamily="112" charset="-128"/>
              </a:rPr>
              <a:t>TReK</a:t>
            </a:r>
            <a:r>
              <a:rPr lang="en-US" sz="1100" dirty="0">
                <a:latin typeface="Arial" charset="0"/>
                <a:ea typeface="ＭＳ Ｐゴシック" pitchFamily="112" charset="-128"/>
              </a:rPr>
              <a:t> Demo, HRF, ECOSTRESS</a:t>
            </a:r>
          </a:p>
        </p:txBody>
      </p:sp>
      <p:sp>
        <p:nvSpPr>
          <p:cNvPr id="81" name="Chevron 80"/>
          <p:cNvSpPr/>
          <p:nvPr/>
        </p:nvSpPr>
        <p:spPr bwMode="auto">
          <a:xfrm>
            <a:off x="6235338" y="2632158"/>
            <a:ext cx="4391576" cy="512064"/>
          </a:xfrm>
          <a:prstGeom prst="chevron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ENCODE</a:t>
            </a:r>
          </a:p>
        </p:txBody>
      </p:sp>
      <p:sp>
        <p:nvSpPr>
          <p:cNvPr id="63" name="Chevron 62"/>
          <p:cNvSpPr/>
          <p:nvPr/>
        </p:nvSpPr>
        <p:spPr bwMode="auto">
          <a:xfrm>
            <a:off x="3735754" y="4270122"/>
            <a:ext cx="1813169" cy="421554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HEO/SMD Plan </a:t>
            </a:r>
          </a:p>
        </p:txBody>
      </p:sp>
      <p:sp>
        <p:nvSpPr>
          <p:cNvPr id="70" name="Rectangle 2"/>
          <p:cNvSpPr txBox="1">
            <a:spLocks noChangeArrowheads="1"/>
          </p:cNvSpPr>
          <p:nvPr/>
        </p:nvSpPr>
        <p:spPr bwMode="auto">
          <a:xfrm>
            <a:off x="1524001" y="0"/>
            <a:ext cx="784946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r>
              <a:rPr lang="en-US" sz="2400" b="1" i="1" kern="0" dirty="0">
                <a:solidFill>
                  <a:schemeClr val="bg1"/>
                </a:solidFill>
                <a:latin typeface="+mj-lt"/>
                <a:ea typeface="ＭＳ Ｐゴシック"/>
                <a:cs typeface="ＭＳ Ｐゴシック"/>
              </a:rPr>
              <a:t>DTN Deployment Plan</a:t>
            </a:r>
          </a:p>
        </p:txBody>
      </p:sp>
      <p:sp>
        <p:nvSpPr>
          <p:cNvPr id="71" name="Chevron 70"/>
          <p:cNvSpPr/>
          <p:nvPr/>
        </p:nvSpPr>
        <p:spPr bwMode="auto">
          <a:xfrm>
            <a:off x="7952045" y="1303837"/>
            <a:ext cx="914400" cy="411480"/>
          </a:xfrm>
          <a:prstGeom prst="chevron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ION 3.6.4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759127" y="1721400"/>
            <a:ext cx="118737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/>
              <a:t>LTP Simplifications</a:t>
            </a:r>
          </a:p>
          <a:p>
            <a:r>
              <a:rPr lang="en-US" sz="900" b="1" dirty="0"/>
              <a:t>Contact plan maturity</a:t>
            </a:r>
          </a:p>
          <a:p>
            <a:r>
              <a:rPr lang="en-US" sz="900" b="1" dirty="0"/>
              <a:t>Bundle </a:t>
            </a:r>
            <a:r>
              <a:rPr lang="en-US" sz="900" b="1" dirty="0" err="1"/>
              <a:t>deliv</a:t>
            </a:r>
            <a:r>
              <a:rPr lang="en-US" sz="900" b="1" dirty="0"/>
              <a:t> times</a:t>
            </a:r>
          </a:p>
          <a:p>
            <a:endParaRPr lang="en-US" sz="900" b="1" dirty="0"/>
          </a:p>
        </p:txBody>
      </p:sp>
      <p:sp>
        <p:nvSpPr>
          <p:cNvPr id="73" name="Rectangle 72"/>
          <p:cNvSpPr/>
          <p:nvPr/>
        </p:nvSpPr>
        <p:spPr>
          <a:xfrm>
            <a:off x="6726891" y="1713413"/>
            <a:ext cx="101768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/>
              <a:t>IETF BP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0362591" y="1725266"/>
            <a:ext cx="10176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/>
              <a:t>IP Sec</a:t>
            </a:r>
          </a:p>
          <a:p>
            <a:r>
              <a:rPr lang="en-US" sz="900" b="1" dirty="0"/>
              <a:t>BIBE</a:t>
            </a:r>
          </a:p>
        </p:txBody>
      </p:sp>
      <p:sp>
        <p:nvSpPr>
          <p:cNvPr id="77" name="Chevron 76"/>
          <p:cNvSpPr/>
          <p:nvPr/>
        </p:nvSpPr>
        <p:spPr bwMode="auto">
          <a:xfrm>
            <a:off x="5060225" y="2627464"/>
            <a:ext cx="1427661" cy="512064"/>
          </a:xfrm>
          <a:prstGeom prst="chevron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charset="0"/>
                <a:ea typeface="ＭＳ Ｐゴシック" pitchFamily="112" charset="-128"/>
              </a:rPr>
              <a:t>Arcturus</a:t>
            </a:r>
          </a:p>
        </p:txBody>
      </p:sp>
    </p:spTree>
    <p:extLst>
      <p:ext uri="{BB962C8B-B14F-4D97-AF65-F5344CB8AC3E}">
        <p14:creationId xmlns:p14="http://schemas.microsoft.com/office/powerpoint/2010/main" val="1944520086"/>
      </p:ext>
    </p:extLst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6D29D-0AA4-4D83-9904-72621882E6E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524001" y="0"/>
            <a:ext cx="914399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>
              <a:defRPr/>
            </a:pPr>
            <a:r>
              <a:rPr lang="en-US" sz="2400" b="1" i="1" kern="0" dirty="0">
                <a:solidFill>
                  <a:schemeClr val="bg1"/>
                </a:solidFill>
                <a:latin typeface="+mj-lt"/>
                <a:ea typeface="+mj-ea"/>
                <a:cs typeface="ＭＳ Ｐゴシック"/>
              </a:rPr>
              <a:t>ION Code Updates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09971" y="1936262"/>
          <a:ext cx="8947644" cy="18218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25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825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825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1605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ION 3.6.1</a:t>
                      </a:r>
                    </a:p>
                    <a:p>
                      <a:pPr algn="ctr"/>
                      <a:r>
                        <a:rPr lang="en-US" sz="1800" dirty="0"/>
                        <a:t>2/13/2018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ION 3.6.2</a:t>
                      </a:r>
                    </a:p>
                    <a:p>
                      <a:pPr algn="ctr"/>
                      <a:r>
                        <a:rPr lang="en-US" sz="1800" dirty="0"/>
                        <a:t>11/2018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ION 3.6.3</a:t>
                      </a:r>
                    </a:p>
                    <a:p>
                      <a:pPr algn="ctr"/>
                      <a:r>
                        <a:rPr lang="en-US" sz="1800" dirty="0"/>
                        <a:t>6/2019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6057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Android port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Windows installer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SBSP update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Features added to RTEMS port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CGR updated for consistency w SABR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AMP Implementation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Security Policy update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Bug fixes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IPV6 port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“Sticky” Routing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OCGR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Contact History </a:t>
                      </a:r>
                      <a:r>
                        <a:rPr lang="en-US" sz="1000" dirty="0" err="1"/>
                        <a:t>Exch</a:t>
                      </a:r>
                      <a:endParaRPr lang="en-US" sz="10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i="1" dirty="0"/>
                        <a:t>Scalability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i="1" dirty="0"/>
                        <a:t>Node Auto-</a:t>
                      </a:r>
                      <a:r>
                        <a:rPr lang="en-US" sz="1000" i="1" dirty="0" err="1"/>
                        <a:t>config</a:t>
                      </a:r>
                      <a:endParaRPr lang="en-US" sz="10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89136" y="5644234"/>
            <a:ext cx="4004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hlinkClick r:id="rId2"/>
              </a:rPr>
              <a:t>http://sourceforge.net/projects/ion-dtn/</a:t>
            </a:r>
            <a:endParaRPr lang="en-US" dirty="0"/>
          </a:p>
        </p:txBody>
      </p:sp>
      <p:sp>
        <p:nvSpPr>
          <p:cNvPr id="10" name="Left Brace 9"/>
          <p:cNvSpPr/>
          <p:nvPr/>
        </p:nvSpPr>
        <p:spPr bwMode="auto">
          <a:xfrm rot="5400000">
            <a:off x="2882410" y="231044"/>
            <a:ext cx="432781" cy="297766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Arial" charset="0"/>
              <a:ea typeface="ＭＳ Ｐゴシック" pitchFamily="112" charset="-128"/>
            </a:endParaRPr>
          </a:p>
        </p:txBody>
      </p:sp>
      <p:sp>
        <p:nvSpPr>
          <p:cNvPr id="11" name="Left Brace 10"/>
          <p:cNvSpPr/>
          <p:nvPr/>
        </p:nvSpPr>
        <p:spPr bwMode="auto">
          <a:xfrm rot="5400000">
            <a:off x="7359164" y="-1262184"/>
            <a:ext cx="426917" cy="596998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Arial" charset="0"/>
              <a:ea typeface="ＭＳ Ｐゴシック" pitchFamily="112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98775" y="1140016"/>
            <a:ext cx="94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Planned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24953" y="1134151"/>
            <a:ext cx="10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Complete</a:t>
            </a:r>
          </a:p>
        </p:txBody>
      </p:sp>
    </p:spTree>
    <p:extLst>
      <p:ext uri="{BB962C8B-B14F-4D97-AF65-F5344CB8AC3E}">
        <p14:creationId xmlns:p14="http://schemas.microsoft.com/office/powerpoint/2010/main" val="426032618"/>
      </p:ext>
    </p:extLst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53158" y="1500529"/>
            <a:ext cx="88908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The need for ION core capability stress testing was identified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ISS implementation has uncovered some unexpected performance bugs, limitations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Additional unexpected problems may exist that should be driven out, understood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Test planning is in 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Test is expected to include existing facilities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 err="1"/>
              <a:t>iPAS</a:t>
            </a:r>
            <a:r>
              <a:rPr lang="en-US" sz="1600" dirty="0"/>
              <a:t> (JSC)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PTL (JPL)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CSTL (GSFC)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DEN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Currently defining requirements, test cases, schedule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Findings may result in ION modifications in future releases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6D29D-0AA4-4D83-9904-72621882E6E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524001" y="0"/>
            <a:ext cx="914399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>
              <a:defRPr/>
            </a:pPr>
            <a:r>
              <a:rPr lang="en-US" sz="2400" b="1" i="1" kern="0" dirty="0">
                <a:solidFill>
                  <a:schemeClr val="bg1"/>
                </a:solidFill>
                <a:latin typeface="+mj-lt"/>
                <a:ea typeface="+mj-ea"/>
                <a:cs typeface="ＭＳ Ｐゴシック"/>
              </a:rPr>
              <a:t>ION Hardening</a:t>
            </a:r>
          </a:p>
        </p:txBody>
      </p:sp>
    </p:spTree>
    <p:extLst>
      <p:ext uri="{BB962C8B-B14F-4D97-AF65-F5344CB8AC3E}">
        <p14:creationId xmlns:p14="http://schemas.microsoft.com/office/powerpoint/2010/main" val="2894175296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6D29D-0AA4-4D83-9904-72621882E6EF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524000" y="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i="1" kern="0" dirty="0">
                <a:solidFill>
                  <a:schemeClr val="bg1"/>
                </a:solidFill>
                <a:latin typeface="+mj-lt"/>
                <a:ea typeface="+mj-ea"/>
                <a:cs typeface="ＭＳ Ｐゴシック"/>
              </a:rPr>
              <a:t>FY18 Project HQ Milestones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524000" y="1027615"/>
            <a:ext cx="9044848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Complete Phase II ground testing with Korea Aerospace Research Institute (KARI)/Electronics and Telecommunications Research Institute (ETRI) </a:t>
            </a:r>
            <a:r>
              <a:rPr lang="en-US" dirty="0">
                <a:solidFill>
                  <a:sysClr val="windowText" lastClr="000000"/>
                </a:solidFill>
              </a:rPr>
              <a:t>– 2/17/2018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Conduct a demonstration over the NASA Space Network (SN) with a DTN node installed at the White Sands Complex – </a:t>
            </a:r>
            <a:r>
              <a:rPr lang="en-US" strike="sngStrike" dirty="0"/>
              <a:t>7/31/18</a:t>
            </a:r>
            <a:r>
              <a:rPr lang="en-US" dirty="0"/>
              <a:t> 12/15/18 (</a:t>
            </a:r>
            <a:r>
              <a:rPr lang="en-US" dirty="0" err="1">
                <a:solidFill>
                  <a:srgbClr val="FF0000"/>
                </a:solidFill>
              </a:rPr>
              <a:t>Replan</a:t>
            </a:r>
            <a:r>
              <a:rPr lang="en-US" dirty="0">
                <a:solidFill>
                  <a:srgbClr val="FF0000"/>
                </a:solidFill>
              </a:rPr>
              <a:t> in work</a:t>
            </a:r>
            <a:r>
              <a:rPr lang="en-US" dirty="0"/>
              <a:t>)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/>
              <a:t>Conduct test of DTN integrated with the Morehead State University 21-meter antenna as part of the Deep-Space Network (DSN) </a:t>
            </a:r>
            <a:r>
              <a:rPr lang="en-US" dirty="0">
                <a:solidFill>
                  <a:sysClr val="windowText" lastClr="000000"/>
                </a:solidFill>
              </a:rPr>
              <a:t>– </a:t>
            </a:r>
            <a:r>
              <a:rPr lang="en-US" strike="sngStrike" dirty="0">
                <a:solidFill>
                  <a:sysClr val="windowText" lastClr="000000"/>
                </a:solidFill>
              </a:rPr>
              <a:t>9/14/2018</a:t>
            </a:r>
            <a:r>
              <a:rPr lang="en-US" dirty="0">
                <a:solidFill>
                  <a:sysClr val="windowText" lastClr="000000"/>
                </a:solidFill>
              </a:rPr>
              <a:t> 9/27/2018 (</a:t>
            </a:r>
            <a:r>
              <a:rPr lang="en-US" dirty="0">
                <a:solidFill>
                  <a:srgbClr val="00B050"/>
                </a:solidFill>
              </a:rPr>
              <a:t>partially complete</a:t>
            </a:r>
            <a:r>
              <a:rPr lang="en-US" dirty="0">
                <a:solidFill>
                  <a:sysClr val="windowText" lastClr="000000"/>
                </a:solidFill>
              </a:rPr>
              <a:t>)</a:t>
            </a:r>
          </a:p>
        </p:txBody>
      </p:sp>
      <p:pic>
        <p:nvPicPr>
          <p:cNvPr id="6" name="Picture 2" descr="Image result for green check mar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802" y="1630670"/>
            <a:ext cx="334576" cy="257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353433"/>
      </p:ext>
    </p:extLst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0E9A-C4F3-4D46-924E-FDCE9F0342D8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48970" y="878456"/>
            <a:ext cx="8699009" cy="5954145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400" b="0" dirty="0"/>
              <a:t>Completed initial deployment of DTN Gateway on ISS using ION 3.3.1 on 5/5/2016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0" dirty="0" err="1"/>
              <a:t>TReK</a:t>
            </a:r>
            <a:r>
              <a:rPr lang="en-US" sz="1400" b="0" dirty="0"/>
              <a:t> Payload Software Suite now includes 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>
                <a:hlinkClick r:id="rId2"/>
              </a:rPr>
              <a:t>https://trek.msfc.nasa.gov/</a:t>
            </a:r>
            <a:endParaRPr lang="en-US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0" dirty="0"/>
              <a:t>The first successful data transfer over the ISS DTN service occurred on 5/27/2016 from the TReK demonstration laptop payload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Conducted bundle ping tests and both </a:t>
            </a:r>
            <a:r>
              <a:rPr lang="en-US" sz="1400" dirty="0" err="1"/>
              <a:t>uni</a:t>
            </a:r>
            <a:r>
              <a:rPr lang="en-US" sz="1400" dirty="0"/>
              <a:t>- and bi-directional CFDP transfers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0" dirty="0"/>
              <a:t>Human Research Facility (HRF) became first non-</a:t>
            </a:r>
            <a:r>
              <a:rPr lang="en-US" sz="1400" b="0" dirty="0" err="1"/>
              <a:t>TReK</a:t>
            </a:r>
            <a:r>
              <a:rPr lang="en-US" sz="1400" b="0" dirty="0"/>
              <a:t> demo user of DTN service on ISS on 7/28/2017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0" dirty="0"/>
              <a:t>ISS operations and testing has uncovered some bugs/issues that have been addressed in ION updates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0" dirty="0"/>
              <a:t>ISS upgraded on-board gateway laptop and is now using ION version 3.6.1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0" dirty="0"/>
              <a:t>Further use of DTN is being worked for ISS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0" dirty="0"/>
              <a:t>Payloads planning to use DTN: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99958" y="3719402"/>
          <a:ext cx="6128294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85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2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78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Payload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Planned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/>
                        <a:t>TReK</a:t>
                      </a:r>
                      <a:r>
                        <a:rPr lang="en-US" sz="900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Platform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Data Rate (kbps)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ASTROBEE1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USOS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Spx-14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Linux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15000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ASTROBEE2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USOS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Spx-14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Linux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15000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Cold Atom Lab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ER7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Spx-12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Win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4000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ECOSTRESS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USL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Active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N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Linux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4608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Human Research Facility (HRF) Laptop 1</a:t>
                      </a:r>
                      <a:endParaRPr lang="en-US" sz="1000" b="0" i="0" u="none" strike="noStrike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HRF1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Active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N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Win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680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HRF Laptop 2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HRF2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Active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N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Win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680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HRF Laptop 3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HRF1/HRF2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Active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N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Win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680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Multi-Purpose Variable-g Platform (MVP)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ER3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Spx-13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Linux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18000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TangoLab-1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ER4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Active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Linux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4000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TangoLab-2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TBD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Spx-12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Linux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4000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Plant Habitat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ER5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Active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Linux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100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 err="1">
                          <a:effectLst/>
                        </a:rPr>
                        <a:t>TReK</a:t>
                      </a:r>
                      <a:r>
                        <a:rPr lang="en-US" sz="1000" u="none" strike="noStrike" dirty="0">
                          <a:effectLst/>
                        </a:rPr>
                        <a:t> Demo Laptop*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USL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Active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Win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4000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Spacecraft Atmospheric Monitor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 TBD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Spx-15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Win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3000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 err="1">
                          <a:effectLst/>
                        </a:rPr>
                        <a:t>Refabricator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ER4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Spx-13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Win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2400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 err="1">
                          <a:effectLst/>
                        </a:rPr>
                        <a:t>Spaceborne</a:t>
                      </a:r>
                      <a:r>
                        <a:rPr lang="en-US" sz="1000" u="none" strike="noStrike" baseline="0" dirty="0">
                          <a:effectLst/>
                        </a:rPr>
                        <a:t> Computer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ER6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Active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Linux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2000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Spectrum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USOS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Spx-15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TBD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500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050" name="Picture 2" descr="http://trek.msfc.nasa.gov/Images/trek_small_med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807" y="1174595"/>
            <a:ext cx="1710381" cy="48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99958" y="6391208"/>
            <a:ext cx="13981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*First User of DTN Service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524001" y="0"/>
            <a:ext cx="914399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>
              <a:defRPr/>
            </a:pPr>
            <a:r>
              <a:rPr lang="en-US" sz="2400" b="1" i="1" kern="0" dirty="0">
                <a:solidFill>
                  <a:schemeClr val="bg1"/>
                </a:solidFill>
                <a:latin typeface="+mj-lt"/>
                <a:ea typeface="+mj-ea"/>
                <a:cs typeface="ＭＳ Ｐゴシック"/>
              </a:rPr>
              <a:t>ISS Institutional DTN Support</a:t>
            </a:r>
          </a:p>
        </p:txBody>
      </p:sp>
    </p:spTree>
    <p:extLst>
      <p:ext uri="{BB962C8B-B14F-4D97-AF65-F5344CB8AC3E}">
        <p14:creationId xmlns:p14="http://schemas.microsoft.com/office/powerpoint/2010/main" val="4213150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0E9A-C4F3-4D46-924E-FDCE9F0342D8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870075" y="934413"/>
            <a:ext cx="8509601" cy="449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alibri"/>
              </a:rPr>
              <a:t>The Korea Aerospace Research Institute (KARI) will be launching the Korea Pathfinder Lunar Orbiter (KPLO) in ~2020</a:t>
            </a:r>
          </a:p>
          <a:p>
            <a:pPr lvl="1">
              <a:spcBef>
                <a:spcPts val="0"/>
              </a:spcBef>
              <a:defRPr/>
            </a:pPr>
            <a:r>
              <a:rPr lang="en-US" sz="1400" dirty="0">
                <a:solidFill>
                  <a:sysClr val="windowText" lastClr="000000"/>
                </a:solidFill>
                <a:latin typeface="Calibri"/>
              </a:rPr>
              <a:t>The KPLO spacecraft will contain a DTN Payload to conduct DTN experiments as part of the KPLO mission</a:t>
            </a:r>
            <a:endParaRPr lang="en-US" sz="1600" dirty="0">
              <a:solidFill>
                <a:sysClr val="windowText" lastClr="000000"/>
              </a:solidFill>
              <a:latin typeface="Calibri"/>
            </a:endParaRPr>
          </a:p>
          <a:p>
            <a:pPr>
              <a:spcBef>
                <a:spcPts val="0"/>
              </a:spcBef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alibri"/>
              </a:rPr>
              <a:t>KARI is working with the Electronics and Telecommunications Research Institute (ETRI) and </a:t>
            </a:r>
            <a:r>
              <a:rPr lang="en-US" sz="1600" dirty="0" err="1">
                <a:solidFill>
                  <a:sysClr val="windowText" lastClr="000000"/>
                </a:solidFill>
                <a:latin typeface="Calibri"/>
              </a:rPr>
              <a:t>Hanyang</a:t>
            </a:r>
            <a:r>
              <a:rPr lang="en-US" sz="1600" dirty="0">
                <a:solidFill>
                  <a:sysClr val="windowText" lastClr="000000"/>
                </a:solidFill>
                <a:latin typeface="Calibri"/>
              </a:rPr>
              <a:t> University to evaluate NASA’s ION DTN implementation for use</a:t>
            </a:r>
          </a:p>
          <a:p>
            <a:pPr>
              <a:spcBef>
                <a:spcPts val="0"/>
              </a:spcBef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alibri"/>
              </a:rPr>
              <a:t>NASA/KARI agreement signed 17 Dec 2015 to execute a multi-year DTN ground test campaign, using NASA and KARI assets to exercise components of the DTN protocol </a:t>
            </a:r>
            <a:r>
              <a:rPr lang="en-US" sz="1600" dirty="0">
                <a:solidFill>
                  <a:sysClr val="windowText" lastClr="000000"/>
                </a:solidFill>
              </a:rPr>
              <a:t>suite.  The agreement was amended to include discussion of options for the KPLO DTN payload</a:t>
            </a:r>
            <a:endParaRPr lang="en-US" sz="1600" dirty="0">
              <a:solidFill>
                <a:sysClr val="windowText" lastClr="000000"/>
              </a:solidFill>
              <a:latin typeface="Calibri"/>
            </a:endParaRPr>
          </a:p>
          <a:p>
            <a:pPr lvl="1">
              <a:spcBef>
                <a:spcPts val="0"/>
              </a:spcBef>
            </a:pPr>
            <a:r>
              <a:rPr lang="en-US" sz="1400" dirty="0">
                <a:solidFill>
                  <a:sysClr val="windowText" lastClr="000000"/>
                </a:solidFill>
                <a:latin typeface="Calibri"/>
              </a:rPr>
              <a:t>Phase I ground testing, exercising CFDP over BP, was conducted over the DTN Engineering Network (DEN) and completed on 3/16/2017</a:t>
            </a:r>
          </a:p>
          <a:p>
            <a:pPr lvl="1">
              <a:spcBef>
                <a:spcPts val="0"/>
              </a:spcBef>
            </a:pPr>
            <a:r>
              <a:rPr lang="en-US" sz="1400" dirty="0">
                <a:solidFill>
                  <a:sysClr val="windowText" lastClr="000000"/>
                </a:solidFill>
                <a:latin typeface="Calibri"/>
              </a:rPr>
              <a:t>Phase II ground testing, exercising Asynchronous Messaging Service and Bundle Streaming Service was conducted over the DEN and completed 2/13/2018</a:t>
            </a:r>
          </a:p>
          <a:p>
            <a:pPr lvl="1">
              <a:spcBef>
                <a:spcPts val="0"/>
              </a:spcBef>
            </a:pPr>
            <a:r>
              <a:rPr lang="en-US" sz="1400" dirty="0">
                <a:solidFill>
                  <a:sysClr val="windowText" lastClr="000000"/>
                </a:solidFill>
                <a:latin typeface="Calibri"/>
              </a:rPr>
              <a:t>Ground testing will continue, and currently include SBSP demonstrations</a:t>
            </a:r>
          </a:p>
          <a:p>
            <a:pPr lvl="1">
              <a:spcBef>
                <a:spcPts val="0"/>
              </a:spcBef>
            </a:pPr>
            <a:r>
              <a:rPr lang="en-US" sz="1400" dirty="0">
                <a:solidFill>
                  <a:sysClr val="windowText" lastClr="000000"/>
                </a:solidFill>
                <a:latin typeface="Calibri"/>
              </a:rPr>
              <a:t>Met with KARI/ETRI at previous CCSDS meetings regarding ground test results and planning, and plan to meet again at the CCSDS meetings in October, 2018 (Berlin)</a:t>
            </a:r>
          </a:p>
          <a:p>
            <a:pPr>
              <a:spcBef>
                <a:spcPts val="0"/>
              </a:spcBef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alibri"/>
              </a:rPr>
              <a:t>A separate NASA/KARI KPLO Agreement was signed 12/2016, committing DSN to support KPLO and implement DTN.  DTN Ground testing continues under this agreement.</a:t>
            </a:r>
          </a:p>
        </p:txBody>
      </p:sp>
      <p:pic>
        <p:nvPicPr>
          <p:cNvPr id="14" name="Picture 2" descr="Image result for korea aerospace research institu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79621" y="4925174"/>
            <a:ext cx="1454764" cy="1052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Image result for electronics and telecommunications research institut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1331" y="5218037"/>
            <a:ext cx="1331735" cy="276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hanyang univers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324" y="5695656"/>
            <a:ext cx="902792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77338" y="6329846"/>
            <a:ext cx="17924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/>
              <a:t>CCSDS Spring 2018 Technical Meetings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524001" y="0"/>
            <a:ext cx="914399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>
              <a:defRPr/>
            </a:pPr>
            <a:r>
              <a:rPr lang="en-US" sz="2400" b="1" i="1" kern="0" dirty="0">
                <a:solidFill>
                  <a:schemeClr val="bg1"/>
                </a:solidFill>
                <a:latin typeface="+mj-lt"/>
                <a:ea typeface="+mj-ea"/>
                <a:cs typeface="ＭＳ Ｐゴシック"/>
              </a:rPr>
              <a:t>KARI/ETRI Support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3845" y="5121359"/>
            <a:ext cx="3163093" cy="116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601408"/>
      </p:ext>
    </p:extLst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0E9A-C4F3-4D46-924E-FDCE9F0342D8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40240" y="990600"/>
            <a:ext cx="8699500" cy="5524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800" dirty="0">
                <a:solidFill>
                  <a:sysClr val="windowText" lastClr="000000"/>
                </a:solidFill>
                <a:latin typeface="Calibri"/>
              </a:rPr>
              <a:t>NASA PRG calls for a plan to implement DTN in the DSN by 2020 to support KPLO and to be fully operational across the SN, NEN, and DSN by 2022</a:t>
            </a:r>
          </a:p>
          <a:p>
            <a:pPr lvl="1">
              <a:defRPr/>
            </a:pPr>
            <a:r>
              <a:rPr lang="en-US" sz="1800" dirty="0">
                <a:solidFill>
                  <a:sysClr val="windowText" lastClr="000000"/>
                </a:solidFill>
              </a:rPr>
              <a:t>DSN infusion plan is partially funded (as of FY19) and underway at JPL</a:t>
            </a:r>
          </a:p>
          <a:p>
            <a:pPr lvl="1">
              <a:defRPr/>
            </a:pPr>
            <a:r>
              <a:rPr lang="en-US" sz="1800" dirty="0">
                <a:solidFill>
                  <a:sysClr val="windowText" lastClr="000000"/>
                </a:solidFill>
              </a:rPr>
              <a:t>DTN is also considered essential for optical, and infusion into future optical networks is planned</a:t>
            </a:r>
          </a:p>
          <a:p>
            <a:pPr>
              <a:defRPr/>
            </a:pPr>
            <a:endParaRPr lang="en-US" sz="1200" dirty="0">
              <a:solidFill>
                <a:sysClr val="windowText" lastClr="000000"/>
              </a:solidFill>
              <a:latin typeface="Calibri"/>
            </a:endParaRPr>
          </a:p>
          <a:p>
            <a:pPr marL="400050"/>
            <a:r>
              <a:rPr lang="en-US" sz="1800" dirty="0">
                <a:solidFill>
                  <a:srgbClr val="000000"/>
                </a:solidFill>
                <a:latin typeface="Calibri"/>
              </a:rPr>
              <a:t>NEN/SN/DSN inputs to </a:t>
            </a:r>
            <a:r>
              <a:rPr lang="en-US" sz="1800" dirty="0" err="1">
                <a:solidFill>
                  <a:srgbClr val="000000"/>
                </a:solidFill>
                <a:latin typeface="Calibri"/>
              </a:rPr>
              <a:t>SCaN</a:t>
            </a:r>
            <a:r>
              <a:rPr lang="en-US" sz="1800" dirty="0">
                <a:solidFill>
                  <a:srgbClr val="000000"/>
                </a:solidFill>
                <a:latin typeface="Calibri"/>
              </a:rPr>
              <a:t> DTN infusion plan continue as a result of </a:t>
            </a:r>
            <a:r>
              <a:rPr lang="en-US" sz="1800" dirty="0">
                <a:solidFill>
                  <a:srgbClr val="000000"/>
                </a:solidFill>
              </a:rPr>
              <a:t>the SMD/HEOMD 90-day study </a:t>
            </a:r>
          </a:p>
          <a:p>
            <a:pPr marL="800100" lvl="1"/>
            <a:r>
              <a:rPr lang="en-US" sz="1800" dirty="0">
                <a:solidFill>
                  <a:sysClr val="windowText" lastClr="000000"/>
                </a:solidFill>
              </a:rPr>
              <a:t>Study direction was to provide plan for infusing DTN into </a:t>
            </a:r>
            <a:r>
              <a:rPr lang="en-US" sz="1800" dirty="0" err="1">
                <a:solidFill>
                  <a:sysClr val="windowText" lastClr="000000"/>
                </a:solidFill>
              </a:rPr>
              <a:t>SCaN</a:t>
            </a:r>
            <a:r>
              <a:rPr lang="en-US" sz="1800" dirty="0">
                <a:solidFill>
                  <a:sysClr val="windowText" lastClr="000000"/>
                </a:solidFill>
              </a:rPr>
              <a:t> Networks (DSN, NEN, SN) and SMD missions (TBD) within 2-3 years </a:t>
            </a:r>
          </a:p>
          <a:p>
            <a:pPr marL="800100" lvl="1"/>
            <a:r>
              <a:rPr lang="en-US" sz="1800" dirty="0">
                <a:solidFill>
                  <a:sysClr val="windowText" lastClr="000000"/>
                </a:solidFill>
              </a:rPr>
              <a:t>SMD coordination also continues for broad DTN infusion as a result of the SMD/HEOMD 90-day study </a:t>
            </a:r>
          </a:p>
          <a:p>
            <a:pPr marL="400050"/>
            <a:endParaRPr lang="en-US" sz="1800" dirty="0">
              <a:solidFill>
                <a:srgbClr val="000000"/>
              </a:solidFill>
              <a:latin typeface="Calibri"/>
            </a:endParaRPr>
          </a:p>
          <a:p>
            <a:pPr marL="400050"/>
            <a:endParaRPr lang="en-US" sz="1800" dirty="0">
              <a:solidFill>
                <a:srgbClr val="000000"/>
              </a:solidFill>
              <a:latin typeface="Calibri"/>
            </a:endParaRPr>
          </a:p>
          <a:p>
            <a:pPr marL="400050"/>
            <a:endParaRPr lang="en-US" sz="18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4001" y="0"/>
            <a:ext cx="914399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>
              <a:defRPr/>
            </a:pPr>
            <a:r>
              <a:rPr lang="en-US" sz="2400" b="1" i="1" kern="0" dirty="0" err="1">
                <a:solidFill>
                  <a:schemeClr val="bg1"/>
                </a:solidFill>
                <a:latin typeface="+mj-lt"/>
                <a:ea typeface="+mj-ea"/>
                <a:cs typeface="ＭＳ Ｐゴシック"/>
              </a:rPr>
              <a:t>SCaN</a:t>
            </a:r>
            <a:r>
              <a:rPr lang="en-US" sz="2400" b="1" i="1" kern="0" dirty="0">
                <a:solidFill>
                  <a:schemeClr val="bg1"/>
                </a:solidFill>
                <a:latin typeface="+mj-lt"/>
                <a:ea typeface="+mj-ea"/>
                <a:cs typeface="ＭＳ Ｐゴシック"/>
              </a:rPr>
              <a:t> Infusion</a:t>
            </a:r>
          </a:p>
        </p:txBody>
      </p:sp>
    </p:spTree>
    <p:extLst>
      <p:ext uri="{BB962C8B-B14F-4D97-AF65-F5344CB8AC3E}">
        <p14:creationId xmlns:p14="http://schemas.microsoft.com/office/powerpoint/2010/main" val="4168136591"/>
      </p:ext>
    </p:extLst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/>
          </p:nvPr>
        </p:nvSpPr>
        <p:spPr>
          <a:xfrm>
            <a:off x="1615439" y="966789"/>
            <a:ext cx="8961120" cy="5472112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b="0" dirty="0"/>
              <a:t>Objectives: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Extend the capabilities of the Iris transponder by running the Disruption Tolerant Networking (DTN) </a:t>
            </a:r>
            <a:br>
              <a:rPr lang="en-US" sz="1400" dirty="0"/>
            </a:br>
            <a:r>
              <a:rPr lang="en-US" sz="1400" dirty="0"/>
              <a:t>protocol stack using ION on the onboard processer contained within the Iris transponder hardware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Provide an operational capability for EM-1 </a:t>
            </a:r>
            <a:r>
              <a:rPr lang="en-US" sz="1400" dirty="0" err="1"/>
              <a:t>CubeSat</a:t>
            </a:r>
            <a:r>
              <a:rPr lang="en-US" sz="1400" dirty="0"/>
              <a:t> missions using the Iris transponder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Motivate/accelerate infusion of DTN into NASA tracking networks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Provide new capabilities to reduce mission cost and improve science return for cubesats and Iris users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000" b="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b="0" dirty="0"/>
              <a:t>HQ task agreement was signed in December 2016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Task has started and the schedule is being synchronized to the latest Iris delivery dates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000" b="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b="0" dirty="0"/>
              <a:t>ION deployed on the Iris radio will be a limited subset of the ION open-source software distribution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ea typeface="Times New Roman" charset="0"/>
              </a:rPr>
              <a:t>Will be adapted to deliver protocol data units over the Iris X-band communication channel</a:t>
            </a:r>
            <a:endParaRPr lang="en-US" sz="14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000" b="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b="0" dirty="0"/>
              <a:t>Work will be conducted using the Iris transponder developmental hardware (Xilinx ML605) and software development environment (RTEMS + STRS)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b="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b="0" dirty="0"/>
              <a:t>Implementation of DTN-Iris (ION + Firmware device drivers) was delayed in 2017 and pushed into 2018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b="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b="0" dirty="0"/>
              <a:t>PTL Testbed at JPL being established and will be used as part of MSU Lunar </a:t>
            </a:r>
            <a:r>
              <a:rPr lang="en-US" sz="1600" b="0" dirty="0" err="1"/>
              <a:t>IceCube</a:t>
            </a:r>
            <a:r>
              <a:rPr lang="en-US" sz="1600" b="0" dirty="0"/>
              <a:t>/DSN/DTN/Iris demos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0" indent="0">
              <a:spcBef>
                <a:spcPts val="0"/>
              </a:spcBef>
              <a:buNone/>
            </a:pPr>
            <a:endParaRPr lang="en-US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0E9A-C4F3-4D46-924E-FDCE9F0342D8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980147" y="5193408"/>
            <a:ext cx="1281151" cy="1480442"/>
            <a:chOff x="530662" y="1205456"/>
            <a:chExt cx="3283147" cy="3309503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0662" y="1205456"/>
              <a:ext cx="3283147" cy="246236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convex"/>
            </a:sp3d>
          </p:spPr>
        </p:pic>
        <p:sp>
          <p:nvSpPr>
            <p:cNvPr id="7" name="TextBox 6"/>
            <p:cNvSpPr txBox="1"/>
            <p:nvPr/>
          </p:nvSpPr>
          <p:spPr>
            <a:xfrm>
              <a:off x="1038890" y="3689324"/>
              <a:ext cx="2266688" cy="82563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/>
                <a:t>X-Band</a:t>
              </a:r>
            </a:p>
            <a:p>
              <a:pPr algn="ctr"/>
              <a:r>
                <a:rPr lang="en-US" sz="900" dirty="0"/>
                <a:t>Transponder</a:t>
              </a:r>
            </a:p>
          </p:txBody>
        </p:sp>
      </p:grp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524001" y="0"/>
            <a:ext cx="914399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>
              <a:defRPr/>
            </a:pPr>
            <a:r>
              <a:rPr lang="en-US" sz="2400" b="1" i="1" kern="0" dirty="0">
                <a:solidFill>
                  <a:schemeClr val="bg1"/>
                </a:solidFill>
                <a:latin typeface="+mj-lt"/>
                <a:ea typeface="+mj-ea"/>
                <a:cs typeface="ＭＳ Ｐゴシック"/>
              </a:rPr>
              <a:t>Iris Deep-Space Transponder Infusion</a:t>
            </a:r>
          </a:p>
        </p:txBody>
      </p:sp>
    </p:spTree>
    <p:extLst>
      <p:ext uri="{BB962C8B-B14F-4D97-AF65-F5344CB8AC3E}">
        <p14:creationId xmlns:p14="http://schemas.microsoft.com/office/powerpoint/2010/main" val="3306870730"/>
      </p:ext>
    </p:extLst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6D29D-0AA4-4D83-9904-72621882E6EF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524000" y="9525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i="1" kern="0" dirty="0">
                <a:solidFill>
                  <a:schemeClr val="bg1"/>
                </a:solidFill>
                <a:latin typeface="+mj-lt"/>
                <a:ea typeface="+mj-ea"/>
                <a:cs typeface="ＭＳ Ｐゴシック"/>
              </a:rPr>
              <a:t>Interaction with other AES Projects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9390" y="902050"/>
            <a:ext cx="10395679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Avionics &amp; Software (A&amp;S) FY18 Integration:</a:t>
            </a:r>
          </a:p>
          <a:p>
            <a:endParaRPr lang="en-US" sz="11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ysClr val="windowText" lastClr="000000"/>
                </a:solidFill>
              </a:rPr>
              <a:t>Continue to support the A&amp;S Integrated Testing, demonstrating the use of DTN with CFS applications for off-vehicle 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Accomplishments: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Upgraded </a:t>
            </a:r>
            <a:r>
              <a:rPr lang="en-US" sz="1400" dirty="0" err="1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iPAS</a:t>
            </a:r>
            <a:r>
              <a:rPr lang="en-US" sz="1400" dirty="0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 DTN nodes to latest ION (3.6.1)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Updated the Space Data Processor to support CCSDS Space Packet extended header to run alongside </a:t>
            </a:r>
            <a:r>
              <a:rPr lang="en-US" sz="1400" dirty="0" err="1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cFE</a:t>
            </a:r>
            <a:r>
              <a:rPr lang="en-US" sz="1400" dirty="0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 6.6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Implemented SBSP on </a:t>
            </a:r>
            <a:r>
              <a:rPr lang="en-US" sz="1400" dirty="0" err="1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iPAS</a:t>
            </a:r>
            <a:r>
              <a:rPr lang="en-US" sz="1400" dirty="0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 DTN nodes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Implemented AMP in </a:t>
            </a:r>
            <a:r>
              <a:rPr lang="en-US" sz="1400" dirty="0" err="1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iPAS</a:t>
            </a:r>
            <a:r>
              <a:rPr lang="en-US" sz="1400" dirty="0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 DTN nodes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ysClr val="windowText" lastClr="000000"/>
                </a:solidFill>
              </a:rPr>
              <a:t>FY19 Objectives: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Leverage the integrated test environment to support ION hardening testing in relevant scenarios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Exercise Asynchronous Messaging Protocol (AMP) to perform network monitoring and 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Exercise Streamlined Bundle Security Protocol (SBSP) with Suite-B </a:t>
            </a:r>
            <a:r>
              <a:rPr lang="en-US" sz="1400" dirty="0" err="1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ciphersuite</a:t>
            </a:r>
            <a:r>
              <a:rPr lang="en-US" sz="1400" dirty="0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 to enable authentication, encryption and integrity for some applications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Develop, incorporate and exercise an operational plan for multiple applications (audio, video, telemetry, commands, file transfer etc.) over DTN simultaneously with priorities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latin typeface="Arial" charset="0"/>
                <a:ea typeface="ＭＳ Ｐゴシック" pitchFamily="112" charset="-128"/>
              </a:rPr>
              <a:t>Exercise and characterize performance of the ION CFS gateway and native Bundle Protocol CFS applications on flight processors, operating with other CFS applications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ysClr val="windowText" lastClr="000000"/>
              </a:solidFill>
              <a:latin typeface="Arial" charset="0"/>
              <a:ea typeface="ＭＳ Ｐゴシック" pitchFamily="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6573862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3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4bdf555-ed74-49fc-9172-35f0122ddbf1">X42FUWTPVHZK-1501673240-98</_dlc_DocId>
    <_dlc_DocIdUrl xmlns="94bdf555-ed74-49fc-9172-35f0122ddbf1">
      <Url>https://itcdcmsportal.hq.nasa.gov/organization/hqheomd/AES_RMO/_layouts/15/DocIdRedir.aspx?ID=X42FUWTPVHZK-1501673240-98</Url>
      <Description>X42FUWTPVHZK-1501673240-98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91F116AA16CB49BAF21EB0A5953187" ma:contentTypeVersion="0" ma:contentTypeDescription="Create a new document." ma:contentTypeScope="" ma:versionID="00c329cb6cd812e3b1de510d17fd6e4c">
  <xsd:schema xmlns:xsd="http://www.w3.org/2001/XMLSchema" xmlns:xs="http://www.w3.org/2001/XMLSchema" xmlns:p="http://schemas.microsoft.com/office/2006/metadata/properties" xmlns:ns2="94bdf555-ed74-49fc-9172-35f0122ddbf1" targetNamespace="http://schemas.microsoft.com/office/2006/metadata/properties" ma:root="true" ma:fieldsID="8f140403d22ce10fae5d365fefdc59a6" ns2:_="">
    <xsd:import namespace="94bdf555-ed74-49fc-9172-35f0122ddbf1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bdf555-ed74-49fc-9172-35f0122ddbf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5CDF38-FC2F-412C-B6D3-0379B5CB1175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5DC8DC98-697E-4F2B-9060-FCA021DB5E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3247D1-C37E-4CEC-BBFF-7ED2C1DE7260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94bdf555-ed74-49fc-9172-35f0122ddbf1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13BA0C49-E4A6-48C9-95C7-FF7CC1FF3F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bdf555-ed74-49fc-9172-35f0122ddb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2481</TotalTime>
  <Words>2023</Words>
  <Application>Microsoft Macintosh PowerPoint</Application>
  <PresentationFormat>Widescreen</PresentationFormat>
  <Paragraphs>365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Arial Narrow</vt:lpstr>
      <vt:lpstr>Calibri</vt:lpstr>
      <vt:lpstr>3_ExplorationScenario-Updated</vt:lpstr>
      <vt:lpstr>Delay/Disruption Tolerant Networking 11 OCT 2018 Brenda Lyons, Project Manager, JSC-XS</vt:lpstr>
      <vt:lpstr>Delay/Disruption Tolerant Networking Project Overview</vt:lpstr>
      <vt:lpstr>Delay/Disruption Tolerant Networking Major Accomplishments</vt:lpstr>
      <vt:lpstr>Delay/Disruption Tolerant Networking Plans &amp; Partnerships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Date  Name, Title, Organization</dc:title>
  <dc:creator>Erin Mahoney</dc:creator>
  <cp:lastModifiedBy>Chabot, Valerie A. (HQ-CQ000)[STELLAR SOLUTIONS, INC]</cp:lastModifiedBy>
  <cp:revision>79</cp:revision>
  <dcterms:created xsi:type="dcterms:W3CDTF">2017-12-19T14:45:56Z</dcterms:created>
  <dcterms:modified xsi:type="dcterms:W3CDTF">2020-09-02T12:20:43Z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0x010100DD91F116AA16CB49BAF21EB0A5953187</vt:lpwstr>
  </property>
  <property fmtid="{D5CDD505-2E9C-101B-9397-08002B2CF9AE}" pid="3" name="_dlc_DocIdItemGuid">
    <vt:lpwstr>e7470a28-0deb-4225-bad4-d96449fcf4be</vt:lpwstr>
  </property>
</Properties>
</file>